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handoutMasterIdLst>
    <p:handoutMasterId r:id="rId78"/>
  </p:handoutMasterIdLst>
  <p:sldIdLst>
    <p:sldId id="274" r:id="rId2"/>
    <p:sldId id="343" r:id="rId3"/>
    <p:sldId id="257" r:id="rId4"/>
    <p:sldId id="4096" r:id="rId5"/>
    <p:sldId id="4097" r:id="rId6"/>
    <p:sldId id="4099" r:id="rId7"/>
    <p:sldId id="4100" r:id="rId8"/>
    <p:sldId id="4101" r:id="rId9"/>
    <p:sldId id="4102" r:id="rId10"/>
    <p:sldId id="4103" r:id="rId11"/>
    <p:sldId id="4104" r:id="rId12"/>
    <p:sldId id="4105" r:id="rId13"/>
    <p:sldId id="4106" r:id="rId14"/>
    <p:sldId id="4107" r:id="rId15"/>
    <p:sldId id="4108" r:id="rId16"/>
    <p:sldId id="4109" r:id="rId17"/>
    <p:sldId id="4110" r:id="rId18"/>
    <p:sldId id="4111" r:id="rId19"/>
    <p:sldId id="4112" r:id="rId20"/>
    <p:sldId id="4113" r:id="rId21"/>
    <p:sldId id="4114" r:id="rId22"/>
    <p:sldId id="4140" r:id="rId23"/>
    <p:sldId id="4141" r:id="rId24"/>
    <p:sldId id="4115" r:id="rId25"/>
    <p:sldId id="4098" r:id="rId26"/>
    <p:sldId id="4116" r:id="rId27"/>
    <p:sldId id="4117" r:id="rId28"/>
    <p:sldId id="4118" r:id="rId29"/>
    <p:sldId id="4119" r:id="rId30"/>
    <p:sldId id="4120" r:id="rId31"/>
    <p:sldId id="4121" r:id="rId32"/>
    <p:sldId id="4122" r:id="rId33"/>
    <p:sldId id="4143" r:id="rId34"/>
    <p:sldId id="4130" r:id="rId35"/>
    <p:sldId id="4129" r:id="rId36"/>
    <p:sldId id="4131" r:id="rId37"/>
    <p:sldId id="4132" r:id="rId38"/>
    <p:sldId id="4126" r:id="rId39"/>
    <p:sldId id="4133" r:id="rId40"/>
    <p:sldId id="4134" r:id="rId41"/>
    <p:sldId id="4124" r:id="rId42"/>
    <p:sldId id="4135" r:id="rId43"/>
    <p:sldId id="4136" r:id="rId44"/>
    <p:sldId id="4144" r:id="rId45"/>
    <p:sldId id="4138" r:id="rId46"/>
    <p:sldId id="4145" r:id="rId47"/>
    <p:sldId id="4139" r:id="rId48"/>
    <p:sldId id="4137" r:id="rId49"/>
    <p:sldId id="4125" r:id="rId50"/>
    <p:sldId id="4146" r:id="rId51"/>
    <p:sldId id="4123" r:id="rId52"/>
    <p:sldId id="4147" r:id="rId53"/>
    <p:sldId id="4148" r:id="rId54"/>
    <p:sldId id="4152" r:id="rId55"/>
    <p:sldId id="4153" r:id="rId56"/>
    <p:sldId id="4154" r:id="rId57"/>
    <p:sldId id="4155" r:id="rId58"/>
    <p:sldId id="4156" r:id="rId59"/>
    <p:sldId id="4157" r:id="rId60"/>
    <p:sldId id="4158" r:id="rId61"/>
    <p:sldId id="4159" r:id="rId62"/>
    <p:sldId id="4160" r:id="rId63"/>
    <p:sldId id="4149" r:id="rId64"/>
    <p:sldId id="4150" r:id="rId65"/>
    <p:sldId id="4127" r:id="rId66"/>
    <p:sldId id="4161" r:id="rId67"/>
    <p:sldId id="4151" r:id="rId68"/>
    <p:sldId id="4162" r:id="rId69"/>
    <p:sldId id="4163" r:id="rId70"/>
    <p:sldId id="4168" r:id="rId71"/>
    <p:sldId id="4164" r:id="rId72"/>
    <p:sldId id="4165" r:id="rId73"/>
    <p:sldId id="4167" r:id="rId74"/>
    <p:sldId id="4095" r:id="rId75"/>
    <p:sldId id="335" r:id="rId76"/>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1568" userDrawn="1">
          <p15:clr>
            <a:srgbClr val="A4A3A4"/>
          </p15:clr>
        </p15:guide>
        <p15:guide id="2" orient="horz" pos="3000" userDrawn="1">
          <p15:clr>
            <a:srgbClr val="A4A3A4"/>
          </p15:clr>
        </p15:guide>
        <p15:guide id="3" orient="horz" pos="384" userDrawn="1">
          <p15:clr>
            <a:srgbClr val="A4A3A4"/>
          </p15:clr>
        </p15:guide>
        <p15:guide id="4" orient="horz" pos="2688" userDrawn="1">
          <p15:clr>
            <a:srgbClr val="A4A3A4"/>
          </p15:clr>
        </p15:guide>
        <p15:guide id="5" orient="horz" pos="2904" userDrawn="1">
          <p15:clr>
            <a:srgbClr val="A4A3A4"/>
          </p15:clr>
        </p15:guide>
        <p15:guide id="6" orient="horz" pos="1680" userDrawn="1">
          <p15:clr>
            <a:srgbClr val="A4A3A4"/>
          </p15:clr>
        </p15:guide>
        <p15:guide id="7" orient="horz" pos="3216" userDrawn="1">
          <p15:clr>
            <a:srgbClr val="A4A3A4"/>
          </p15:clr>
        </p15:guide>
        <p15:guide id="8" orient="horz" pos="3096" userDrawn="1">
          <p15:clr>
            <a:srgbClr val="A4A3A4"/>
          </p15:clr>
        </p15:guide>
        <p15:guide id="9" pos="896" userDrawn="1">
          <p15:clr>
            <a:srgbClr val="A4A3A4"/>
          </p15:clr>
        </p15:guide>
        <p15:guide id="10" pos="3968" userDrawn="1">
          <p15:clr>
            <a:srgbClr val="A4A3A4"/>
          </p15:clr>
        </p15:guide>
        <p15:guide id="11" pos="6880" userDrawn="1">
          <p15:clr>
            <a:srgbClr val="A4A3A4"/>
          </p15:clr>
        </p15:guide>
        <p15:guide id="12" pos="2597" userDrawn="1">
          <p15:clr>
            <a:srgbClr val="A4A3A4"/>
          </p15:clr>
        </p15:guide>
        <p15:guide id="13" pos="288" userDrawn="1">
          <p15:clr>
            <a:srgbClr val="A4A3A4"/>
          </p15:clr>
        </p15:guide>
        <p15:guide id="14" orient="horz" pos="2160" userDrawn="1">
          <p15:clr>
            <a:srgbClr val="A4A3A4"/>
          </p15:clr>
        </p15:guide>
        <p15:guide id="15" orient="horz" pos="21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quel User" initials="SU" lastIdx="0" clrIdx="0">
    <p:extLst>
      <p:ext uri="{19B8F6BF-5375-455C-9EA6-DF929625EA0E}">
        <p15:presenceInfo xmlns:p15="http://schemas.microsoft.com/office/powerpoint/2012/main" userId="958da6fd0e6693af" providerId="Windows Live"/>
      </p:ext>
    </p:extLst>
  </p:cmAuthor>
  <p:cmAuthor id="2" name="Smruti Ranjan Sarangi" initials="SRS" lastIdx="1" clrIdx="1">
    <p:extLst>
      <p:ext uri="{19B8F6BF-5375-455C-9EA6-DF929625EA0E}">
        <p15:presenceInfo xmlns:p15="http://schemas.microsoft.com/office/powerpoint/2012/main" userId="S::srsarangi@iitd.ac.in::e0ea421f-ad6a-4d5d-9997-e211934aa2e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5D9C"/>
    <a:srgbClr val="9F2241"/>
    <a:srgbClr val="E21A23"/>
    <a:srgbClr val="01708C"/>
    <a:srgbClr val="720F11"/>
    <a:srgbClr val="692146"/>
    <a:srgbClr val="FFDFCA"/>
    <a:srgbClr val="E2DFCA"/>
    <a:srgbClr val="FFB600"/>
    <a:srgbClr val="E7EF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51" autoAdjust="0"/>
    <p:restoredTop sz="94788" autoAdjust="0"/>
  </p:normalViewPr>
  <p:slideViewPr>
    <p:cSldViewPr snapToGrid="0">
      <p:cViewPr varScale="1">
        <p:scale>
          <a:sx n="111" d="100"/>
          <a:sy n="111" d="100"/>
        </p:scale>
        <p:origin x="432" y="96"/>
      </p:cViewPr>
      <p:guideLst>
        <p:guide pos="1568"/>
        <p:guide orient="horz" pos="3000"/>
        <p:guide orient="horz" pos="384"/>
        <p:guide orient="horz" pos="2688"/>
        <p:guide orient="horz" pos="2904"/>
        <p:guide orient="horz" pos="1680"/>
        <p:guide orient="horz" pos="3216"/>
        <p:guide orient="horz" pos="3096"/>
        <p:guide pos="896"/>
        <p:guide pos="3968"/>
        <p:guide pos="6880"/>
        <p:guide pos="2597"/>
        <p:guide pos="288"/>
        <p:guide orient="horz" pos="2160"/>
        <p:guide orient="horz" pos="216"/>
      </p:guideLst>
    </p:cSldViewPr>
  </p:slideViewPr>
  <p:outlineViewPr>
    <p:cViewPr>
      <p:scale>
        <a:sx n="33" d="100"/>
        <a:sy n="33" d="100"/>
      </p:scale>
      <p:origin x="0" y="-14411"/>
    </p:cViewPr>
  </p:outlineViewPr>
  <p:notesTextViewPr>
    <p:cViewPr>
      <p:scale>
        <a:sx n="1" d="1"/>
        <a:sy n="1" d="1"/>
      </p:scale>
      <p:origin x="0" y="0"/>
    </p:cViewPr>
  </p:notesTextViewPr>
  <p:sorterViewPr>
    <p:cViewPr>
      <p:scale>
        <a:sx n="98" d="100"/>
        <a:sy n="98" d="100"/>
      </p:scale>
      <p:origin x="0" y="-20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1BEA15-D3C6-4507-B248-435191C064F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34EE8EA9-6D8B-470B-A5DE-5F180DB9496D}">
      <dgm:prSet phldrT="[Text]"/>
      <dgm:spPr/>
      <dgm:t>
        <a:bodyPr/>
        <a:lstStyle/>
        <a:p>
          <a:pPr algn="ctr"/>
          <a:r>
            <a:rPr lang="en-US" dirty="0"/>
            <a:t>Issue, Execute, and Commit </a:t>
          </a:r>
        </a:p>
      </dgm:t>
    </dgm:pt>
    <dgm:pt modelId="{21306F68-D6C6-4462-B00A-04093311B84D}" type="parTrans" cxnId="{0D9DC52E-36C7-43B1-B3BD-1504DAACAC42}">
      <dgm:prSet/>
      <dgm:spPr/>
      <dgm:t>
        <a:bodyPr/>
        <a:lstStyle/>
        <a:p>
          <a:endParaRPr lang="en-US"/>
        </a:p>
      </dgm:t>
    </dgm:pt>
    <dgm:pt modelId="{E80FF618-EA3E-4814-912D-FD9D4192083E}" type="sibTrans" cxnId="{0D9DC52E-36C7-43B1-B3BD-1504DAACAC42}">
      <dgm:prSet/>
      <dgm:spPr/>
      <dgm:t>
        <a:bodyPr/>
        <a:lstStyle/>
        <a:p>
          <a:endParaRPr lang="en-US"/>
        </a:p>
      </dgm:t>
    </dgm:pt>
    <dgm:pt modelId="{FF66C7FC-1317-48A2-9F18-4FF373F33671}">
      <dgm:prSet phldrT="[Text]"/>
      <dgm:spPr/>
      <dgm:t>
        <a:bodyPr/>
        <a:lstStyle/>
        <a:p>
          <a:r>
            <a:rPr lang="en-US" dirty="0"/>
            <a:t>Caches</a:t>
          </a:r>
        </a:p>
      </dgm:t>
    </dgm:pt>
    <dgm:pt modelId="{F1CA91E3-5798-41EB-8078-2C532600CA02}" type="parTrans" cxnId="{8F795158-12DD-4753-9A6B-E3C13E801024}">
      <dgm:prSet/>
      <dgm:spPr/>
      <dgm:t>
        <a:bodyPr/>
        <a:lstStyle/>
        <a:p>
          <a:endParaRPr lang="en-US"/>
        </a:p>
      </dgm:t>
    </dgm:pt>
    <dgm:pt modelId="{6A3BCD12-EAEC-486F-9686-F6DE2C7F6208}" type="sibTrans" cxnId="{8F795158-12DD-4753-9A6B-E3C13E801024}">
      <dgm:prSet/>
      <dgm:spPr/>
      <dgm:t>
        <a:bodyPr/>
        <a:lstStyle/>
        <a:p>
          <a:endParaRPr lang="en-US"/>
        </a:p>
      </dgm:t>
    </dgm:pt>
    <dgm:pt modelId="{66FD4932-921A-475B-ACC5-609AB52F4621}">
      <dgm:prSet phldrT="[Text]"/>
      <dgm:spPr/>
      <dgm:t>
        <a:bodyPr/>
        <a:lstStyle/>
        <a:p>
          <a:r>
            <a:rPr lang="en-US" dirty="0"/>
            <a:t>Simple data structures</a:t>
          </a:r>
        </a:p>
      </dgm:t>
    </dgm:pt>
    <dgm:pt modelId="{C31BE3F0-DDFB-4E0D-9182-EA52B4E01E61}" type="parTrans" cxnId="{14C907F7-A1A2-4A5E-954B-2F3064E26140}">
      <dgm:prSet/>
      <dgm:spPr/>
      <dgm:t>
        <a:bodyPr/>
        <a:lstStyle/>
        <a:p>
          <a:endParaRPr lang="en-US"/>
        </a:p>
      </dgm:t>
    </dgm:pt>
    <dgm:pt modelId="{DA778B97-BDBA-48BD-82BA-D6B4C5226C9D}" type="sibTrans" cxnId="{14C907F7-A1A2-4A5E-954B-2F3064E26140}">
      <dgm:prSet/>
      <dgm:spPr/>
      <dgm:t>
        <a:bodyPr/>
        <a:lstStyle/>
        <a:p>
          <a:endParaRPr lang="en-US"/>
        </a:p>
      </dgm:t>
    </dgm:pt>
    <dgm:pt modelId="{BA436893-2E62-40FD-9C11-1255A6692959}" type="pres">
      <dgm:prSet presAssocID="{B01BEA15-D3C6-4507-B248-435191C064F5}" presName="Name0" presStyleCnt="0">
        <dgm:presLayoutVars>
          <dgm:chMax val="7"/>
          <dgm:chPref val="7"/>
          <dgm:dir/>
        </dgm:presLayoutVars>
      </dgm:prSet>
      <dgm:spPr/>
    </dgm:pt>
    <dgm:pt modelId="{9A5C98C3-3D60-4912-B319-169E04228D23}" type="pres">
      <dgm:prSet presAssocID="{B01BEA15-D3C6-4507-B248-435191C064F5}" presName="Name1" presStyleCnt="0"/>
      <dgm:spPr/>
    </dgm:pt>
    <dgm:pt modelId="{E9471722-2C88-41E8-A33F-BDBA49D6B41B}" type="pres">
      <dgm:prSet presAssocID="{B01BEA15-D3C6-4507-B248-435191C064F5}" presName="cycle" presStyleCnt="0"/>
      <dgm:spPr/>
    </dgm:pt>
    <dgm:pt modelId="{B97D9F91-0F62-4207-BED7-965DF9E4C597}" type="pres">
      <dgm:prSet presAssocID="{B01BEA15-D3C6-4507-B248-435191C064F5}" presName="srcNode" presStyleLbl="node1" presStyleIdx="0" presStyleCnt="3"/>
      <dgm:spPr/>
    </dgm:pt>
    <dgm:pt modelId="{367821D1-2E9D-40E3-87E7-92E6A56794B6}" type="pres">
      <dgm:prSet presAssocID="{B01BEA15-D3C6-4507-B248-435191C064F5}" presName="conn" presStyleLbl="parChTrans1D2" presStyleIdx="0" presStyleCnt="1"/>
      <dgm:spPr/>
    </dgm:pt>
    <dgm:pt modelId="{6D559F3B-8633-46A8-AED5-8F5A8DBF34C9}" type="pres">
      <dgm:prSet presAssocID="{B01BEA15-D3C6-4507-B248-435191C064F5}" presName="extraNode" presStyleLbl="node1" presStyleIdx="0" presStyleCnt="3"/>
      <dgm:spPr/>
    </dgm:pt>
    <dgm:pt modelId="{7F2FCADE-6B3E-442C-B26F-7D5452A6CFAF}" type="pres">
      <dgm:prSet presAssocID="{B01BEA15-D3C6-4507-B248-435191C064F5}" presName="dstNode" presStyleLbl="node1" presStyleIdx="0" presStyleCnt="3"/>
      <dgm:spPr/>
    </dgm:pt>
    <dgm:pt modelId="{5BFBD5C3-D206-475E-801F-AFDB724D3C4F}" type="pres">
      <dgm:prSet presAssocID="{34EE8EA9-6D8B-470B-A5DE-5F180DB9496D}" presName="text_1" presStyleLbl="node1" presStyleIdx="0" presStyleCnt="3">
        <dgm:presLayoutVars>
          <dgm:bulletEnabled val="1"/>
        </dgm:presLayoutVars>
      </dgm:prSet>
      <dgm:spPr/>
    </dgm:pt>
    <dgm:pt modelId="{BDA78C3C-304F-4C02-95F1-C10CB869E8A8}" type="pres">
      <dgm:prSet presAssocID="{34EE8EA9-6D8B-470B-A5DE-5F180DB9496D}" presName="accent_1" presStyleCnt="0"/>
      <dgm:spPr/>
    </dgm:pt>
    <dgm:pt modelId="{BFEB9DE1-C972-4539-B05C-2190A1E8BE6E}" type="pres">
      <dgm:prSet presAssocID="{34EE8EA9-6D8B-470B-A5DE-5F180DB9496D}" presName="accentRepeatNode" presStyleLbl="solidFgAcc1" presStyleIdx="0" presStyleCnt="3"/>
      <dgm:spPr/>
    </dgm:pt>
    <dgm:pt modelId="{FCE0757C-065B-4DC4-BB90-359B0CB5942E}" type="pres">
      <dgm:prSet presAssocID="{FF66C7FC-1317-48A2-9F18-4FF373F33671}" presName="text_2" presStyleLbl="node1" presStyleIdx="1" presStyleCnt="3">
        <dgm:presLayoutVars>
          <dgm:bulletEnabled val="1"/>
        </dgm:presLayoutVars>
      </dgm:prSet>
      <dgm:spPr/>
    </dgm:pt>
    <dgm:pt modelId="{C4D12082-91F6-48F9-8104-25157F7E6F59}" type="pres">
      <dgm:prSet presAssocID="{FF66C7FC-1317-48A2-9F18-4FF373F33671}" presName="accent_2" presStyleCnt="0"/>
      <dgm:spPr/>
    </dgm:pt>
    <dgm:pt modelId="{566E2B7E-AE68-465C-9F97-E386691333DB}" type="pres">
      <dgm:prSet presAssocID="{FF66C7FC-1317-48A2-9F18-4FF373F33671}" presName="accentRepeatNode" presStyleLbl="solidFgAcc1" presStyleIdx="1" presStyleCnt="3"/>
      <dgm:spPr/>
    </dgm:pt>
    <dgm:pt modelId="{786F17C5-A8EB-4492-985F-A7378CD3F9B2}" type="pres">
      <dgm:prSet presAssocID="{66FD4932-921A-475B-ACC5-609AB52F4621}" presName="text_3" presStyleLbl="node1" presStyleIdx="2" presStyleCnt="3">
        <dgm:presLayoutVars>
          <dgm:bulletEnabled val="1"/>
        </dgm:presLayoutVars>
      </dgm:prSet>
      <dgm:spPr/>
    </dgm:pt>
    <dgm:pt modelId="{C6C7D4A3-8F25-4289-BD3F-847221BA0336}" type="pres">
      <dgm:prSet presAssocID="{66FD4932-921A-475B-ACC5-609AB52F4621}" presName="accent_3" presStyleCnt="0"/>
      <dgm:spPr/>
    </dgm:pt>
    <dgm:pt modelId="{FAF81DD3-295F-43BA-8B58-43F8F7179B40}" type="pres">
      <dgm:prSet presAssocID="{66FD4932-921A-475B-ACC5-609AB52F4621}" presName="accentRepeatNode" presStyleLbl="solidFgAcc1" presStyleIdx="2" presStyleCnt="3"/>
      <dgm:spPr/>
    </dgm:pt>
  </dgm:ptLst>
  <dgm:cxnLst>
    <dgm:cxn modelId="{0D9DC52E-36C7-43B1-B3BD-1504DAACAC42}" srcId="{B01BEA15-D3C6-4507-B248-435191C064F5}" destId="{34EE8EA9-6D8B-470B-A5DE-5F180DB9496D}" srcOrd="0" destOrd="0" parTransId="{21306F68-D6C6-4462-B00A-04093311B84D}" sibTransId="{E80FF618-EA3E-4814-912D-FD9D4192083E}"/>
    <dgm:cxn modelId="{8F795158-12DD-4753-9A6B-E3C13E801024}" srcId="{B01BEA15-D3C6-4507-B248-435191C064F5}" destId="{FF66C7FC-1317-48A2-9F18-4FF373F33671}" srcOrd="1" destOrd="0" parTransId="{F1CA91E3-5798-41EB-8078-2C532600CA02}" sibTransId="{6A3BCD12-EAEC-486F-9686-F6DE2C7F6208}"/>
    <dgm:cxn modelId="{5E8F7482-273C-4665-8112-12C2DE1C354E}" type="presOf" srcId="{E80FF618-EA3E-4814-912D-FD9D4192083E}" destId="{367821D1-2E9D-40E3-87E7-92E6A56794B6}" srcOrd="0" destOrd="0" presId="urn:microsoft.com/office/officeart/2008/layout/VerticalCurvedList"/>
    <dgm:cxn modelId="{11E50096-7BA2-4744-BC91-B6D6108C5CC6}" type="presOf" srcId="{66FD4932-921A-475B-ACC5-609AB52F4621}" destId="{786F17C5-A8EB-4492-985F-A7378CD3F9B2}" srcOrd="0" destOrd="0" presId="urn:microsoft.com/office/officeart/2008/layout/VerticalCurvedList"/>
    <dgm:cxn modelId="{49F4B69E-DBD8-4FE3-B156-5EFC76A9FE74}" type="presOf" srcId="{FF66C7FC-1317-48A2-9F18-4FF373F33671}" destId="{FCE0757C-065B-4DC4-BB90-359B0CB5942E}" srcOrd="0" destOrd="0" presId="urn:microsoft.com/office/officeart/2008/layout/VerticalCurvedList"/>
    <dgm:cxn modelId="{2C0A4DB1-ED8D-484A-A383-1648039EA860}" type="presOf" srcId="{34EE8EA9-6D8B-470B-A5DE-5F180DB9496D}" destId="{5BFBD5C3-D206-475E-801F-AFDB724D3C4F}" srcOrd="0" destOrd="0" presId="urn:microsoft.com/office/officeart/2008/layout/VerticalCurvedList"/>
    <dgm:cxn modelId="{F8B4B4C4-CD8A-49EA-A2F0-A7F31B260727}" type="presOf" srcId="{B01BEA15-D3C6-4507-B248-435191C064F5}" destId="{BA436893-2E62-40FD-9C11-1255A6692959}" srcOrd="0" destOrd="0" presId="urn:microsoft.com/office/officeart/2008/layout/VerticalCurvedList"/>
    <dgm:cxn modelId="{14C907F7-A1A2-4A5E-954B-2F3064E26140}" srcId="{B01BEA15-D3C6-4507-B248-435191C064F5}" destId="{66FD4932-921A-475B-ACC5-609AB52F4621}" srcOrd="2" destOrd="0" parTransId="{C31BE3F0-DDFB-4E0D-9182-EA52B4E01E61}" sibTransId="{DA778B97-BDBA-48BD-82BA-D6B4C5226C9D}"/>
    <dgm:cxn modelId="{A85325BA-891D-43E8-A9A0-510C0C50C209}" type="presParOf" srcId="{BA436893-2E62-40FD-9C11-1255A6692959}" destId="{9A5C98C3-3D60-4912-B319-169E04228D23}" srcOrd="0" destOrd="0" presId="urn:microsoft.com/office/officeart/2008/layout/VerticalCurvedList"/>
    <dgm:cxn modelId="{2BCE614F-E68C-4719-94FE-1647C37C9975}" type="presParOf" srcId="{9A5C98C3-3D60-4912-B319-169E04228D23}" destId="{E9471722-2C88-41E8-A33F-BDBA49D6B41B}" srcOrd="0" destOrd="0" presId="urn:microsoft.com/office/officeart/2008/layout/VerticalCurvedList"/>
    <dgm:cxn modelId="{5B3E5E20-43DD-4D0A-B20F-8BA773239D92}" type="presParOf" srcId="{E9471722-2C88-41E8-A33F-BDBA49D6B41B}" destId="{B97D9F91-0F62-4207-BED7-965DF9E4C597}" srcOrd="0" destOrd="0" presId="urn:microsoft.com/office/officeart/2008/layout/VerticalCurvedList"/>
    <dgm:cxn modelId="{6D2C403E-1F57-4453-B879-83E42DA336FC}" type="presParOf" srcId="{E9471722-2C88-41E8-A33F-BDBA49D6B41B}" destId="{367821D1-2E9D-40E3-87E7-92E6A56794B6}" srcOrd="1" destOrd="0" presId="urn:microsoft.com/office/officeart/2008/layout/VerticalCurvedList"/>
    <dgm:cxn modelId="{3987BD68-54FE-40EA-B534-C29F23E03304}" type="presParOf" srcId="{E9471722-2C88-41E8-A33F-BDBA49D6B41B}" destId="{6D559F3B-8633-46A8-AED5-8F5A8DBF34C9}" srcOrd="2" destOrd="0" presId="urn:microsoft.com/office/officeart/2008/layout/VerticalCurvedList"/>
    <dgm:cxn modelId="{AD42A4F6-5039-44B1-960F-F688FB94566C}" type="presParOf" srcId="{E9471722-2C88-41E8-A33F-BDBA49D6B41B}" destId="{7F2FCADE-6B3E-442C-B26F-7D5452A6CFAF}" srcOrd="3" destOrd="0" presId="urn:microsoft.com/office/officeart/2008/layout/VerticalCurvedList"/>
    <dgm:cxn modelId="{2E4F3863-682E-408D-AFB9-4C9DF5DFE12C}" type="presParOf" srcId="{9A5C98C3-3D60-4912-B319-169E04228D23}" destId="{5BFBD5C3-D206-475E-801F-AFDB724D3C4F}" srcOrd="1" destOrd="0" presId="urn:microsoft.com/office/officeart/2008/layout/VerticalCurvedList"/>
    <dgm:cxn modelId="{8FA06BC5-E3D2-47C2-8904-5D24A8DA51FF}" type="presParOf" srcId="{9A5C98C3-3D60-4912-B319-169E04228D23}" destId="{BDA78C3C-304F-4C02-95F1-C10CB869E8A8}" srcOrd="2" destOrd="0" presId="urn:microsoft.com/office/officeart/2008/layout/VerticalCurvedList"/>
    <dgm:cxn modelId="{F4615A4F-7BAF-474E-AE3B-5ECBC2D7AF58}" type="presParOf" srcId="{BDA78C3C-304F-4C02-95F1-C10CB869E8A8}" destId="{BFEB9DE1-C972-4539-B05C-2190A1E8BE6E}" srcOrd="0" destOrd="0" presId="urn:microsoft.com/office/officeart/2008/layout/VerticalCurvedList"/>
    <dgm:cxn modelId="{D17A7855-3E10-43F1-A7F9-5A3212918710}" type="presParOf" srcId="{9A5C98C3-3D60-4912-B319-169E04228D23}" destId="{FCE0757C-065B-4DC4-BB90-359B0CB5942E}" srcOrd="3" destOrd="0" presId="urn:microsoft.com/office/officeart/2008/layout/VerticalCurvedList"/>
    <dgm:cxn modelId="{5F57B2F7-77A4-47EA-B840-65E36DD540E7}" type="presParOf" srcId="{9A5C98C3-3D60-4912-B319-169E04228D23}" destId="{C4D12082-91F6-48F9-8104-25157F7E6F59}" srcOrd="4" destOrd="0" presId="urn:microsoft.com/office/officeart/2008/layout/VerticalCurvedList"/>
    <dgm:cxn modelId="{39AB2ED4-673D-4D8E-9959-9CB9191C1097}" type="presParOf" srcId="{C4D12082-91F6-48F9-8104-25157F7E6F59}" destId="{566E2B7E-AE68-465C-9F97-E386691333DB}" srcOrd="0" destOrd="0" presId="urn:microsoft.com/office/officeart/2008/layout/VerticalCurvedList"/>
    <dgm:cxn modelId="{4732AB32-2C82-469C-A48B-101E54D7095F}" type="presParOf" srcId="{9A5C98C3-3D60-4912-B319-169E04228D23}" destId="{786F17C5-A8EB-4492-985F-A7378CD3F9B2}" srcOrd="5" destOrd="0" presId="urn:microsoft.com/office/officeart/2008/layout/VerticalCurvedList"/>
    <dgm:cxn modelId="{7090694A-08F2-4714-9C4A-C5B8CECC1345}" type="presParOf" srcId="{9A5C98C3-3D60-4912-B319-169E04228D23}" destId="{C6C7D4A3-8F25-4289-BD3F-847221BA0336}" srcOrd="6" destOrd="0" presId="urn:microsoft.com/office/officeart/2008/layout/VerticalCurvedList"/>
    <dgm:cxn modelId="{08D4D6E9-BA9D-4B60-B960-CFA7A6B969F3}" type="presParOf" srcId="{C6C7D4A3-8F25-4289-BD3F-847221BA0336}" destId="{FAF81DD3-295F-43BA-8B58-43F8F7179B4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69B8B9-E5E8-4463-84CB-37D0A65552E7}" type="doc">
      <dgm:prSet loTypeId="urn:diagrams.loki3.com/BracketList" loCatId="officeonline" qsTypeId="urn:microsoft.com/office/officeart/2005/8/quickstyle/simple1" qsCatId="simple" csTypeId="urn:microsoft.com/office/officeart/2005/8/colors/colorful2" csCatId="colorful" phldr="1"/>
      <dgm:spPr/>
      <dgm:t>
        <a:bodyPr/>
        <a:lstStyle/>
        <a:p>
          <a:endParaRPr lang="en-US"/>
        </a:p>
      </dgm:t>
    </dgm:pt>
    <dgm:pt modelId="{21C9F589-A87E-454C-B781-C73F16A53C27}">
      <dgm:prSet phldrT="[Text]"/>
      <dgm:spPr/>
      <dgm:t>
        <a:bodyPr/>
        <a:lstStyle/>
        <a:p>
          <a:r>
            <a:rPr lang="en-US" dirty="0"/>
            <a:t>Confusion</a:t>
          </a:r>
        </a:p>
      </dgm:t>
    </dgm:pt>
    <dgm:pt modelId="{F2B0D528-EFBC-49B6-8492-0A807746049D}" type="parTrans" cxnId="{A0E1B7A3-873A-460C-B698-4D9C4C5443FC}">
      <dgm:prSet/>
      <dgm:spPr/>
      <dgm:t>
        <a:bodyPr/>
        <a:lstStyle/>
        <a:p>
          <a:endParaRPr lang="en-US"/>
        </a:p>
      </dgm:t>
    </dgm:pt>
    <dgm:pt modelId="{65C50EAA-DECE-4373-BCD2-235A6B8B497F}" type="sibTrans" cxnId="{A0E1B7A3-873A-460C-B698-4D9C4C5443FC}">
      <dgm:prSet/>
      <dgm:spPr/>
      <dgm:t>
        <a:bodyPr/>
        <a:lstStyle/>
        <a:p>
          <a:endParaRPr lang="en-US"/>
        </a:p>
      </dgm:t>
    </dgm:pt>
    <dgm:pt modelId="{FE7327B5-EB48-4476-8C29-1C1DEE371863}">
      <dgm:prSet phldrT="[Text]"/>
      <dgm:spPr/>
      <dgm:t>
        <a:bodyPr/>
        <a:lstStyle/>
        <a:p>
          <a:pPr>
            <a:buNone/>
          </a:pPr>
          <a:r>
            <a:rPr lang="en-US" dirty="0">
              <a:solidFill>
                <a:schemeClr val="tx1"/>
              </a:solidFill>
            </a:rPr>
            <a:t>   If we change a single bit of the key, most or all of the ciphertext bits will be affected. This ensures that the key and ciphertext are not correlated (in a statistical sense), and thus given the ciphertext, it is hard to guess the key.</a:t>
          </a:r>
        </a:p>
      </dgm:t>
    </dgm:pt>
    <dgm:pt modelId="{3C023F72-1B61-4F02-BAC5-6FCED5903684}" type="parTrans" cxnId="{506E581E-B967-456A-B1E9-2BE14FC97CA0}">
      <dgm:prSet/>
      <dgm:spPr/>
      <dgm:t>
        <a:bodyPr/>
        <a:lstStyle/>
        <a:p>
          <a:endParaRPr lang="en-US"/>
        </a:p>
      </dgm:t>
    </dgm:pt>
    <dgm:pt modelId="{DA1FDD43-086C-4E70-944F-6DBF7C53178E}" type="sibTrans" cxnId="{506E581E-B967-456A-B1E9-2BE14FC97CA0}">
      <dgm:prSet/>
      <dgm:spPr/>
      <dgm:t>
        <a:bodyPr/>
        <a:lstStyle/>
        <a:p>
          <a:endParaRPr lang="en-US"/>
        </a:p>
      </dgm:t>
    </dgm:pt>
    <dgm:pt modelId="{BBFF8F28-B7FA-4FAB-B324-AED31EAD0DBE}">
      <dgm:prSet phldrT="[Text]"/>
      <dgm:spPr/>
      <dgm:t>
        <a:bodyPr/>
        <a:lstStyle/>
        <a:p>
          <a:r>
            <a:rPr lang="en-US" dirty="0"/>
            <a:t>Diffusion</a:t>
          </a:r>
        </a:p>
      </dgm:t>
    </dgm:pt>
    <dgm:pt modelId="{D693FC0A-3EB5-4651-B753-92C2ED267086}" type="parTrans" cxnId="{0326BD67-3400-48F0-B89E-81F88E5A03E0}">
      <dgm:prSet/>
      <dgm:spPr/>
      <dgm:t>
        <a:bodyPr/>
        <a:lstStyle/>
        <a:p>
          <a:endParaRPr lang="en-US"/>
        </a:p>
      </dgm:t>
    </dgm:pt>
    <dgm:pt modelId="{1BD63864-8620-4675-8C1F-7F13B2D638B7}" type="sibTrans" cxnId="{0326BD67-3400-48F0-B89E-81F88E5A03E0}">
      <dgm:prSet/>
      <dgm:spPr/>
      <dgm:t>
        <a:bodyPr/>
        <a:lstStyle/>
        <a:p>
          <a:endParaRPr lang="en-US"/>
        </a:p>
      </dgm:t>
    </dgm:pt>
    <dgm:pt modelId="{B9357D30-A4E9-4A54-BA3A-5ACB2EE95EAB}">
      <dgm:prSet phldrT="[Text]"/>
      <dgm:spPr/>
      <dgm:t>
        <a:bodyPr/>
        <a:lstStyle/>
        <a:p>
          <a:pPr>
            <a:buNone/>
          </a:pPr>
          <a:r>
            <a:rPr lang="en-US" dirty="0"/>
            <a:t>  This property states that if we change a single bit in the plaintext, then statistically half the bits in the ciphertext should change, and likewise if we change one bit in the ciphertext then statistically half the bits in the plain text should change. This reduces the correlation</a:t>
          </a:r>
        </a:p>
      </dgm:t>
    </dgm:pt>
    <dgm:pt modelId="{570BDFD1-487D-4184-869C-AF0DB9CE2AD8}" type="parTrans" cxnId="{233F8493-5E20-4399-A038-7438A038E686}">
      <dgm:prSet/>
      <dgm:spPr/>
      <dgm:t>
        <a:bodyPr/>
        <a:lstStyle/>
        <a:p>
          <a:endParaRPr lang="en-US"/>
        </a:p>
      </dgm:t>
    </dgm:pt>
    <dgm:pt modelId="{30F7B45B-BAA2-4F8B-937E-3AE12106CDCF}" type="sibTrans" cxnId="{233F8493-5E20-4399-A038-7438A038E686}">
      <dgm:prSet/>
      <dgm:spPr/>
      <dgm:t>
        <a:bodyPr/>
        <a:lstStyle/>
        <a:p>
          <a:endParaRPr lang="en-US"/>
        </a:p>
      </dgm:t>
    </dgm:pt>
    <dgm:pt modelId="{15DFB4F6-47FA-4DF4-A0C6-3CF28025F981}">
      <dgm:prSet/>
      <dgm:spPr/>
      <dgm:t>
        <a:bodyPr/>
        <a:lstStyle/>
        <a:p>
          <a:pPr>
            <a:buNone/>
          </a:pPr>
          <a:r>
            <a:rPr lang="en-US" dirty="0"/>
            <a:t>  between the plaintext and the ciphertext.</a:t>
          </a:r>
        </a:p>
      </dgm:t>
    </dgm:pt>
    <dgm:pt modelId="{58DD4306-2655-4EAB-9778-F02E8487E271}" type="parTrans" cxnId="{B514F539-40C1-4F69-A73A-2B46EBDDF20B}">
      <dgm:prSet/>
      <dgm:spPr/>
      <dgm:t>
        <a:bodyPr/>
        <a:lstStyle/>
        <a:p>
          <a:endParaRPr lang="en-US"/>
        </a:p>
      </dgm:t>
    </dgm:pt>
    <dgm:pt modelId="{9BE93FA5-4777-4FB7-A01C-0D64DDA4AFAE}" type="sibTrans" cxnId="{B514F539-40C1-4F69-A73A-2B46EBDDF20B}">
      <dgm:prSet/>
      <dgm:spPr/>
      <dgm:t>
        <a:bodyPr/>
        <a:lstStyle/>
        <a:p>
          <a:endParaRPr lang="en-US"/>
        </a:p>
      </dgm:t>
    </dgm:pt>
    <dgm:pt modelId="{030593A4-942C-43B1-9C56-C94BB76BBE4D}" type="pres">
      <dgm:prSet presAssocID="{F069B8B9-E5E8-4463-84CB-37D0A65552E7}" presName="Name0" presStyleCnt="0">
        <dgm:presLayoutVars>
          <dgm:dir/>
          <dgm:animLvl val="lvl"/>
          <dgm:resizeHandles val="exact"/>
        </dgm:presLayoutVars>
      </dgm:prSet>
      <dgm:spPr/>
    </dgm:pt>
    <dgm:pt modelId="{E6F7554E-40E9-4917-AA1A-129A61315BF5}" type="pres">
      <dgm:prSet presAssocID="{21C9F589-A87E-454C-B781-C73F16A53C27}" presName="linNode" presStyleCnt="0"/>
      <dgm:spPr/>
    </dgm:pt>
    <dgm:pt modelId="{34EC1B1F-1FFF-440E-BEB0-A7589671BBF0}" type="pres">
      <dgm:prSet presAssocID="{21C9F589-A87E-454C-B781-C73F16A53C27}" presName="parTx" presStyleLbl="revTx" presStyleIdx="0" presStyleCnt="2">
        <dgm:presLayoutVars>
          <dgm:chMax val="1"/>
          <dgm:bulletEnabled val="1"/>
        </dgm:presLayoutVars>
      </dgm:prSet>
      <dgm:spPr/>
    </dgm:pt>
    <dgm:pt modelId="{D84409F7-2648-4F50-8FA8-56012C196882}" type="pres">
      <dgm:prSet presAssocID="{21C9F589-A87E-454C-B781-C73F16A53C27}" presName="bracket" presStyleLbl="parChTrans1D1" presStyleIdx="0" presStyleCnt="2"/>
      <dgm:spPr/>
    </dgm:pt>
    <dgm:pt modelId="{4E0A04C5-31C6-4095-9991-46A295FDE349}" type="pres">
      <dgm:prSet presAssocID="{21C9F589-A87E-454C-B781-C73F16A53C27}" presName="spH" presStyleCnt="0"/>
      <dgm:spPr/>
    </dgm:pt>
    <dgm:pt modelId="{131B38F6-623E-4B98-B1E5-4CC8AF448973}" type="pres">
      <dgm:prSet presAssocID="{21C9F589-A87E-454C-B781-C73F16A53C27}" presName="desTx" presStyleLbl="node1" presStyleIdx="0" presStyleCnt="2">
        <dgm:presLayoutVars>
          <dgm:bulletEnabled val="1"/>
        </dgm:presLayoutVars>
      </dgm:prSet>
      <dgm:spPr/>
    </dgm:pt>
    <dgm:pt modelId="{427D53AE-6B24-407F-8659-9E58EFD0064E}" type="pres">
      <dgm:prSet presAssocID="{65C50EAA-DECE-4373-BCD2-235A6B8B497F}" presName="spV" presStyleCnt="0"/>
      <dgm:spPr/>
    </dgm:pt>
    <dgm:pt modelId="{8D3B583D-DCC7-4F36-9F80-5EB8E0AAA715}" type="pres">
      <dgm:prSet presAssocID="{BBFF8F28-B7FA-4FAB-B324-AED31EAD0DBE}" presName="linNode" presStyleCnt="0"/>
      <dgm:spPr/>
    </dgm:pt>
    <dgm:pt modelId="{E0230AC0-95E1-421D-A974-DDFE3658A54B}" type="pres">
      <dgm:prSet presAssocID="{BBFF8F28-B7FA-4FAB-B324-AED31EAD0DBE}" presName="parTx" presStyleLbl="revTx" presStyleIdx="1" presStyleCnt="2">
        <dgm:presLayoutVars>
          <dgm:chMax val="1"/>
          <dgm:bulletEnabled val="1"/>
        </dgm:presLayoutVars>
      </dgm:prSet>
      <dgm:spPr/>
    </dgm:pt>
    <dgm:pt modelId="{29708625-0A35-4B39-AF51-0FD09A7B2F6A}" type="pres">
      <dgm:prSet presAssocID="{BBFF8F28-B7FA-4FAB-B324-AED31EAD0DBE}" presName="bracket" presStyleLbl="parChTrans1D1" presStyleIdx="1" presStyleCnt="2"/>
      <dgm:spPr/>
    </dgm:pt>
    <dgm:pt modelId="{C25B00B9-6181-4974-AA13-86C42A6EB22E}" type="pres">
      <dgm:prSet presAssocID="{BBFF8F28-B7FA-4FAB-B324-AED31EAD0DBE}" presName="spH" presStyleCnt="0"/>
      <dgm:spPr/>
    </dgm:pt>
    <dgm:pt modelId="{3A0AF68C-C445-4C35-97A3-862172A51D1C}" type="pres">
      <dgm:prSet presAssocID="{BBFF8F28-B7FA-4FAB-B324-AED31EAD0DBE}" presName="desTx" presStyleLbl="node1" presStyleIdx="1" presStyleCnt="2">
        <dgm:presLayoutVars>
          <dgm:bulletEnabled val="1"/>
        </dgm:presLayoutVars>
      </dgm:prSet>
      <dgm:spPr/>
    </dgm:pt>
  </dgm:ptLst>
  <dgm:cxnLst>
    <dgm:cxn modelId="{672F6604-0DCD-4C2E-AD5E-2F2AC6039859}" type="presOf" srcId="{B9357D30-A4E9-4A54-BA3A-5ACB2EE95EAB}" destId="{3A0AF68C-C445-4C35-97A3-862172A51D1C}" srcOrd="0" destOrd="0" presId="urn:diagrams.loki3.com/BracketList"/>
    <dgm:cxn modelId="{D869610A-9ED5-475F-8F0C-FE9E63CF833E}" type="presOf" srcId="{FE7327B5-EB48-4476-8C29-1C1DEE371863}" destId="{131B38F6-623E-4B98-B1E5-4CC8AF448973}" srcOrd="0" destOrd="0" presId="urn:diagrams.loki3.com/BracketList"/>
    <dgm:cxn modelId="{506E581E-B967-456A-B1E9-2BE14FC97CA0}" srcId="{21C9F589-A87E-454C-B781-C73F16A53C27}" destId="{FE7327B5-EB48-4476-8C29-1C1DEE371863}" srcOrd="0" destOrd="0" parTransId="{3C023F72-1B61-4F02-BAC5-6FCED5903684}" sibTransId="{DA1FDD43-086C-4E70-944F-6DBF7C53178E}"/>
    <dgm:cxn modelId="{B514F539-40C1-4F69-A73A-2B46EBDDF20B}" srcId="{BBFF8F28-B7FA-4FAB-B324-AED31EAD0DBE}" destId="{15DFB4F6-47FA-4DF4-A0C6-3CF28025F981}" srcOrd="1" destOrd="0" parTransId="{58DD4306-2655-4EAB-9778-F02E8487E271}" sibTransId="{9BE93FA5-4777-4FB7-A01C-0D64DDA4AFAE}"/>
    <dgm:cxn modelId="{E410C53A-E66A-4091-90A1-8D36EE006906}" type="presOf" srcId="{BBFF8F28-B7FA-4FAB-B324-AED31EAD0DBE}" destId="{E0230AC0-95E1-421D-A974-DDFE3658A54B}" srcOrd="0" destOrd="0" presId="urn:diagrams.loki3.com/BracketList"/>
    <dgm:cxn modelId="{317F4A5E-AD2F-44B5-8F0C-EBB623D54DB5}" type="presOf" srcId="{15DFB4F6-47FA-4DF4-A0C6-3CF28025F981}" destId="{3A0AF68C-C445-4C35-97A3-862172A51D1C}" srcOrd="0" destOrd="1" presId="urn:diagrams.loki3.com/BracketList"/>
    <dgm:cxn modelId="{0326BD67-3400-48F0-B89E-81F88E5A03E0}" srcId="{F069B8B9-E5E8-4463-84CB-37D0A65552E7}" destId="{BBFF8F28-B7FA-4FAB-B324-AED31EAD0DBE}" srcOrd="1" destOrd="0" parTransId="{D693FC0A-3EB5-4651-B753-92C2ED267086}" sibTransId="{1BD63864-8620-4675-8C1F-7F13B2D638B7}"/>
    <dgm:cxn modelId="{233F8493-5E20-4399-A038-7438A038E686}" srcId="{BBFF8F28-B7FA-4FAB-B324-AED31EAD0DBE}" destId="{B9357D30-A4E9-4A54-BA3A-5ACB2EE95EAB}" srcOrd="0" destOrd="0" parTransId="{570BDFD1-487D-4184-869C-AF0DB9CE2AD8}" sibTransId="{30F7B45B-BAA2-4F8B-937E-3AE12106CDCF}"/>
    <dgm:cxn modelId="{A0E1B7A3-873A-460C-B698-4D9C4C5443FC}" srcId="{F069B8B9-E5E8-4463-84CB-37D0A65552E7}" destId="{21C9F589-A87E-454C-B781-C73F16A53C27}" srcOrd="0" destOrd="0" parTransId="{F2B0D528-EFBC-49B6-8492-0A807746049D}" sibTransId="{65C50EAA-DECE-4373-BCD2-235A6B8B497F}"/>
    <dgm:cxn modelId="{C05308AA-6E48-4A43-96AB-6B876CA08122}" type="presOf" srcId="{F069B8B9-E5E8-4463-84CB-37D0A65552E7}" destId="{030593A4-942C-43B1-9C56-C94BB76BBE4D}" srcOrd="0" destOrd="0" presId="urn:diagrams.loki3.com/BracketList"/>
    <dgm:cxn modelId="{34821CE1-4602-401E-802F-88195BC3964F}" type="presOf" srcId="{21C9F589-A87E-454C-B781-C73F16A53C27}" destId="{34EC1B1F-1FFF-440E-BEB0-A7589671BBF0}" srcOrd="0" destOrd="0" presId="urn:diagrams.loki3.com/BracketList"/>
    <dgm:cxn modelId="{B8E68740-ABE4-4DBF-9229-3B81A9B5851E}" type="presParOf" srcId="{030593A4-942C-43B1-9C56-C94BB76BBE4D}" destId="{E6F7554E-40E9-4917-AA1A-129A61315BF5}" srcOrd="0" destOrd="0" presId="urn:diagrams.loki3.com/BracketList"/>
    <dgm:cxn modelId="{F2D83150-3F8A-4E3D-8844-94496391BA94}" type="presParOf" srcId="{E6F7554E-40E9-4917-AA1A-129A61315BF5}" destId="{34EC1B1F-1FFF-440E-BEB0-A7589671BBF0}" srcOrd="0" destOrd="0" presId="urn:diagrams.loki3.com/BracketList"/>
    <dgm:cxn modelId="{E142D681-E1A4-4260-8EDA-C136BFDCAA21}" type="presParOf" srcId="{E6F7554E-40E9-4917-AA1A-129A61315BF5}" destId="{D84409F7-2648-4F50-8FA8-56012C196882}" srcOrd="1" destOrd="0" presId="urn:diagrams.loki3.com/BracketList"/>
    <dgm:cxn modelId="{6F3AC70D-921C-4F29-B700-3227DFF51670}" type="presParOf" srcId="{E6F7554E-40E9-4917-AA1A-129A61315BF5}" destId="{4E0A04C5-31C6-4095-9991-46A295FDE349}" srcOrd="2" destOrd="0" presId="urn:diagrams.loki3.com/BracketList"/>
    <dgm:cxn modelId="{E9E7031D-D1C5-42C6-AED9-F9E6FA844E99}" type="presParOf" srcId="{E6F7554E-40E9-4917-AA1A-129A61315BF5}" destId="{131B38F6-623E-4B98-B1E5-4CC8AF448973}" srcOrd="3" destOrd="0" presId="urn:diagrams.loki3.com/BracketList"/>
    <dgm:cxn modelId="{08B45AED-3693-42FA-BE21-F68516FD104B}" type="presParOf" srcId="{030593A4-942C-43B1-9C56-C94BB76BBE4D}" destId="{427D53AE-6B24-407F-8659-9E58EFD0064E}" srcOrd="1" destOrd="0" presId="urn:diagrams.loki3.com/BracketList"/>
    <dgm:cxn modelId="{AFCC5AAF-C159-42D3-95FD-312A7692B548}" type="presParOf" srcId="{030593A4-942C-43B1-9C56-C94BB76BBE4D}" destId="{8D3B583D-DCC7-4F36-9F80-5EB8E0AAA715}" srcOrd="2" destOrd="0" presId="urn:diagrams.loki3.com/BracketList"/>
    <dgm:cxn modelId="{19B3B694-A160-4A5F-8536-200C5A080D64}" type="presParOf" srcId="{8D3B583D-DCC7-4F36-9F80-5EB8E0AAA715}" destId="{E0230AC0-95E1-421D-A974-DDFE3658A54B}" srcOrd="0" destOrd="0" presId="urn:diagrams.loki3.com/BracketList"/>
    <dgm:cxn modelId="{B8965181-26D7-45D8-833C-886C32F0AEAF}" type="presParOf" srcId="{8D3B583D-DCC7-4F36-9F80-5EB8E0AAA715}" destId="{29708625-0A35-4B39-AF51-0FD09A7B2F6A}" srcOrd="1" destOrd="0" presId="urn:diagrams.loki3.com/BracketList"/>
    <dgm:cxn modelId="{9E53A392-B5C1-4C2C-BD77-2893AB17E9E1}" type="presParOf" srcId="{8D3B583D-DCC7-4F36-9F80-5EB8E0AAA715}" destId="{C25B00B9-6181-4974-AA13-86C42A6EB22E}" srcOrd="2" destOrd="0" presId="urn:diagrams.loki3.com/BracketList"/>
    <dgm:cxn modelId="{E50AD154-4A84-420E-BD3B-401BD0AF5C87}" type="presParOf" srcId="{8D3B583D-DCC7-4F36-9F80-5EB8E0AAA715}" destId="{3A0AF68C-C445-4C35-97A3-862172A51D1C}"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0A92A5-5D0C-4144-AC7C-2142A695A2CB}" type="doc">
      <dgm:prSet loTypeId="urn:diagrams.loki3.com/BracketList" loCatId="list" qsTypeId="urn:microsoft.com/office/officeart/2005/8/quickstyle/simple1" qsCatId="simple" csTypeId="urn:microsoft.com/office/officeart/2005/8/colors/accent3_2" csCatId="accent3" phldr="1"/>
      <dgm:spPr/>
      <dgm:t>
        <a:bodyPr/>
        <a:lstStyle/>
        <a:p>
          <a:endParaRPr lang="en-US"/>
        </a:p>
      </dgm:t>
    </dgm:pt>
    <dgm:pt modelId="{43874499-87C6-4779-93D6-A4909CAE7D55}">
      <dgm:prSet phldrT="[Text]"/>
      <dgm:spPr/>
      <dgm:t>
        <a:bodyPr/>
        <a:lstStyle/>
        <a:p>
          <a:r>
            <a:rPr lang="en-US" dirty="0"/>
            <a:t>Authenticity</a:t>
          </a:r>
        </a:p>
      </dgm:t>
    </dgm:pt>
    <dgm:pt modelId="{B51CC07E-4185-455B-95C4-2435F2CC5C40}" type="parTrans" cxnId="{45BDA3E9-DB06-47A2-B664-6E0140921C68}">
      <dgm:prSet/>
      <dgm:spPr/>
      <dgm:t>
        <a:bodyPr/>
        <a:lstStyle/>
        <a:p>
          <a:endParaRPr lang="en-US"/>
        </a:p>
      </dgm:t>
    </dgm:pt>
    <dgm:pt modelId="{0CCE83D7-0E1C-4DD5-8CB1-201666EF2A1A}" type="sibTrans" cxnId="{45BDA3E9-DB06-47A2-B664-6E0140921C68}">
      <dgm:prSet/>
      <dgm:spPr/>
      <dgm:t>
        <a:bodyPr/>
        <a:lstStyle/>
        <a:p>
          <a:endParaRPr lang="en-US"/>
        </a:p>
      </dgm:t>
    </dgm:pt>
    <dgm:pt modelId="{DE9FE56F-8C52-44BE-B7A6-119F2BF1B455}">
      <dgm:prSet phldrT="[Text]"/>
      <dgm:spPr/>
      <dgm:t>
        <a:bodyPr/>
        <a:lstStyle/>
        <a:p>
          <a:pPr>
            <a:buNone/>
          </a:pPr>
          <a:r>
            <a:rPr lang="en-US" dirty="0"/>
            <a:t>Establish that the message has come from the sender </a:t>
          </a:r>
          <a:r>
            <a:rPr lang="en-US" dirty="0">
              <a:sym typeface="Wingdings" panose="05000000000000000000" pitchFamily="2" charset="2"/>
            </a:rPr>
            <a:t> Use digital signatures</a:t>
          </a:r>
          <a:endParaRPr lang="en-US" dirty="0"/>
        </a:p>
      </dgm:t>
    </dgm:pt>
    <dgm:pt modelId="{3F3AE3D2-1554-4532-A664-1CA8146E56DA}" type="parTrans" cxnId="{FEA60636-2D07-4732-A230-9EEB2070DF6A}">
      <dgm:prSet/>
      <dgm:spPr/>
      <dgm:t>
        <a:bodyPr/>
        <a:lstStyle/>
        <a:p>
          <a:endParaRPr lang="en-US"/>
        </a:p>
      </dgm:t>
    </dgm:pt>
    <dgm:pt modelId="{3296F0AA-9223-4383-9EE3-8B617A1B08F1}" type="sibTrans" cxnId="{FEA60636-2D07-4732-A230-9EEB2070DF6A}">
      <dgm:prSet/>
      <dgm:spPr/>
      <dgm:t>
        <a:bodyPr/>
        <a:lstStyle/>
        <a:p>
          <a:endParaRPr lang="en-US"/>
        </a:p>
      </dgm:t>
    </dgm:pt>
    <dgm:pt modelId="{46CDEC7E-1023-4292-99CE-D336D450A0B8}">
      <dgm:prSet phldrT="[Text]"/>
      <dgm:spPr/>
      <dgm:t>
        <a:bodyPr/>
        <a:lstStyle/>
        <a:p>
          <a:r>
            <a:rPr lang="en-US" dirty="0"/>
            <a:t>Confidentiality</a:t>
          </a:r>
        </a:p>
      </dgm:t>
    </dgm:pt>
    <dgm:pt modelId="{0F191BCE-451E-41CA-8612-A43B6925F224}" type="parTrans" cxnId="{10C7CA7A-A084-422A-BF05-B571B0C1755B}">
      <dgm:prSet/>
      <dgm:spPr/>
      <dgm:t>
        <a:bodyPr/>
        <a:lstStyle/>
        <a:p>
          <a:endParaRPr lang="en-US"/>
        </a:p>
      </dgm:t>
    </dgm:pt>
    <dgm:pt modelId="{4853AE4B-BE92-4551-A2CC-80A064D0D775}" type="sibTrans" cxnId="{10C7CA7A-A084-422A-BF05-B571B0C1755B}">
      <dgm:prSet/>
      <dgm:spPr/>
      <dgm:t>
        <a:bodyPr/>
        <a:lstStyle/>
        <a:p>
          <a:endParaRPr lang="en-US"/>
        </a:p>
      </dgm:t>
    </dgm:pt>
    <dgm:pt modelId="{11354F84-3906-4913-BD3D-8F17C134D41C}">
      <dgm:prSet phldrT="[Text]"/>
      <dgm:spPr/>
      <dgm:t>
        <a:bodyPr/>
        <a:lstStyle/>
        <a:p>
          <a:pPr>
            <a:buNone/>
          </a:pPr>
          <a:r>
            <a:rPr lang="en-US" dirty="0"/>
            <a:t>Do not allow any intermediary to read the message </a:t>
          </a:r>
          <a:r>
            <a:rPr lang="en-US" dirty="0">
              <a:sym typeface="Wingdings" panose="05000000000000000000" pitchFamily="2" charset="2"/>
            </a:rPr>
            <a:t> Encrypt the message</a:t>
          </a:r>
          <a:endParaRPr lang="en-US" dirty="0"/>
        </a:p>
      </dgm:t>
    </dgm:pt>
    <dgm:pt modelId="{0BE7450E-4945-402A-918F-2E038F05AA52}" type="parTrans" cxnId="{B7762021-75A4-431C-AA91-E6BBB4D6404F}">
      <dgm:prSet/>
      <dgm:spPr/>
      <dgm:t>
        <a:bodyPr/>
        <a:lstStyle/>
        <a:p>
          <a:endParaRPr lang="en-US"/>
        </a:p>
      </dgm:t>
    </dgm:pt>
    <dgm:pt modelId="{6D83E569-4465-4214-AAAE-2B603A14F06E}" type="sibTrans" cxnId="{B7762021-75A4-431C-AA91-E6BBB4D6404F}">
      <dgm:prSet/>
      <dgm:spPr/>
      <dgm:t>
        <a:bodyPr/>
        <a:lstStyle/>
        <a:p>
          <a:endParaRPr lang="en-US"/>
        </a:p>
      </dgm:t>
    </dgm:pt>
    <dgm:pt modelId="{66A0576E-24F7-41A2-B352-68AA33FCFA6B}">
      <dgm:prSet phldrT="[Text]"/>
      <dgm:spPr/>
      <dgm:t>
        <a:bodyPr/>
        <a:lstStyle/>
        <a:p>
          <a:r>
            <a:rPr lang="en-US" dirty="0"/>
            <a:t>Integrity</a:t>
          </a:r>
        </a:p>
      </dgm:t>
    </dgm:pt>
    <dgm:pt modelId="{6C36F7DA-A6AD-4F60-8BF6-169DB5B0E91B}" type="parTrans" cxnId="{EA9ECE9B-7959-4C85-9897-4A892A9E7476}">
      <dgm:prSet/>
      <dgm:spPr/>
      <dgm:t>
        <a:bodyPr/>
        <a:lstStyle/>
        <a:p>
          <a:endParaRPr lang="en-US"/>
        </a:p>
      </dgm:t>
    </dgm:pt>
    <dgm:pt modelId="{360767CD-5D39-4EEC-8D67-C6F7DCDBCFDB}" type="sibTrans" cxnId="{EA9ECE9B-7959-4C85-9897-4A892A9E7476}">
      <dgm:prSet/>
      <dgm:spPr/>
      <dgm:t>
        <a:bodyPr/>
        <a:lstStyle/>
        <a:p>
          <a:endParaRPr lang="en-US"/>
        </a:p>
      </dgm:t>
    </dgm:pt>
    <dgm:pt modelId="{3E990CAD-E558-4E3F-8828-EB281AB15570}">
      <dgm:prSet phldrT="[Text]"/>
      <dgm:spPr/>
      <dgm:t>
        <a:bodyPr/>
        <a:lstStyle/>
        <a:p>
          <a:r>
            <a:rPr lang="en-US" dirty="0"/>
            <a:t>Freshness</a:t>
          </a:r>
        </a:p>
      </dgm:t>
    </dgm:pt>
    <dgm:pt modelId="{E9157946-4A1A-47A6-AF2E-BAA5F5F777A5}" type="parTrans" cxnId="{D5402BC6-42BB-43DB-8A56-950F373515BD}">
      <dgm:prSet/>
      <dgm:spPr/>
      <dgm:t>
        <a:bodyPr/>
        <a:lstStyle/>
        <a:p>
          <a:endParaRPr lang="en-US"/>
        </a:p>
      </dgm:t>
    </dgm:pt>
    <dgm:pt modelId="{7149176E-7B5A-4AFB-8202-5A7710C901B4}" type="sibTrans" cxnId="{D5402BC6-42BB-43DB-8A56-950F373515BD}">
      <dgm:prSet/>
      <dgm:spPr/>
      <dgm:t>
        <a:bodyPr/>
        <a:lstStyle/>
        <a:p>
          <a:endParaRPr lang="en-US"/>
        </a:p>
      </dgm:t>
    </dgm:pt>
    <dgm:pt modelId="{ED0D3893-BAA5-4517-A368-5F7205202167}">
      <dgm:prSet phldrT="[Text]"/>
      <dgm:spPr/>
      <dgm:t>
        <a:bodyPr/>
        <a:lstStyle/>
        <a:p>
          <a:pPr>
            <a:buNone/>
          </a:pPr>
          <a:r>
            <a:rPr lang="en-US" dirty="0"/>
            <a:t>Do not allow message tampering </a:t>
          </a:r>
          <a:r>
            <a:rPr lang="en-US" dirty="0">
              <a:sym typeface="Wingdings" panose="05000000000000000000" pitchFamily="2" charset="2"/>
            </a:rPr>
            <a:t> Use a MAC </a:t>
          </a:r>
          <a:endParaRPr lang="en-US" dirty="0"/>
        </a:p>
      </dgm:t>
    </dgm:pt>
    <dgm:pt modelId="{0FF37824-45DB-4F9B-AD39-89ACA1F0837D}" type="parTrans" cxnId="{2E843769-09FE-465E-AEC5-2C78790672D3}">
      <dgm:prSet/>
      <dgm:spPr/>
      <dgm:t>
        <a:bodyPr/>
        <a:lstStyle/>
        <a:p>
          <a:endParaRPr lang="en-US"/>
        </a:p>
      </dgm:t>
    </dgm:pt>
    <dgm:pt modelId="{8B290E7B-E63C-445F-87C9-995053F679A6}" type="sibTrans" cxnId="{2E843769-09FE-465E-AEC5-2C78790672D3}">
      <dgm:prSet/>
      <dgm:spPr/>
      <dgm:t>
        <a:bodyPr/>
        <a:lstStyle/>
        <a:p>
          <a:endParaRPr lang="en-US"/>
        </a:p>
      </dgm:t>
    </dgm:pt>
    <dgm:pt modelId="{6E6C35C1-EA97-4B39-8877-87815ABDC3F0}">
      <dgm:prSet phldrT="[Text]"/>
      <dgm:spPr/>
      <dgm:t>
        <a:bodyPr/>
        <a:lstStyle/>
        <a:p>
          <a:pPr>
            <a:buNone/>
          </a:pPr>
          <a:r>
            <a:rPr lang="en-US" dirty="0"/>
            <a:t>Do not allow replay attacks </a:t>
          </a:r>
          <a:r>
            <a:rPr lang="en-US" dirty="0">
              <a:sym typeface="Wingdings" panose="05000000000000000000" pitchFamily="2" charset="2"/>
            </a:rPr>
            <a:t> Use a nonce or counter-mode encryption</a:t>
          </a:r>
          <a:endParaRPr lang="en-US" dirty="0"/>
        </a:p>
      </dgm:t>
    </dgm:pt>
    <dgm:pt modelId="{DA8F9CC0-F1BC-403C-8A10-47D895459319}" type="parTrans" cxnId="{4C5B377F-4D47-4FD7-BC1F-3139DDC5A8C2}">
      <dgm:prSet/>
      <dgm:spPr/>
      <dgm:t>
        <a:bodyPr/>
        <a:lstStyle/>
        <a:p>
          <a:endParaRPr lang="en-US"/>
        </a:p>
      </dgm:t>
    </dgm:pt>
    <dgm:pt modelId="{F450A75A-E157-444A-8453-00DCCE538A6D}" type="sibTrans" cxnId="{4C5B377F-4D47-4FD7-BC1F-3139DDC5A8C2}">
      <dgm:prSet/>
      <dgm:spPr/>
      <dgm:t>
        <a:bodyPr/>
        <a:lstStyle/>
        <a:p>
          <a:endParaRPr lang="en-US"/>
        </a:p>
      </dgm:t>
    </dgm:pt>
    <dgm:pt modelId="{19B0B043-96E7-45F4-8FCC-3465BBC5E883}" type="pres">
      <dgm:prSet presAssocID="{FA0A92A5-5D0C-4144-AC7C-2142A695A2CB}" presName="Name0" presStyleCnt="0">
        <dgm:presLayoutVars>
          <dgm:dir/>
          <dgm:animLvl val="lvl"/>
          <dgm:resizeHandles val="exact"/>
        </dgm:presLayoutVars>
      </dgm:prSet>
      <dgm:spPr/>
    </dgm:pt>
    <dgm:pt modelId="{E912E23D-769D-4D70-8D98-6449509F23CF}" type="pres">
      <dgm:prSet presAssocID="{43874499-87C6-4779-93D6-A4909CAE7D55}" presName="linNode" presStyleCnt="0"/>
      <dgm:spPr/>
    </dgm:pt>
    <dgm:pt modelId="{51211B92-E7EE-40F6-8637-F8237980434D}" type="pres">
      <dgm:prSet presAssocID="{43874499-87C6-4779-93D6-A4909CAE7D55}" presName="parTx" presStyleLbl="revTx" presStyleIdx="0" presStyleCnt="4">
        <dgm:presLayoutVars>
          <dgm:chMax val="1"/>
          <dgm:bulletEnabled val="1"/>
        </dgm:presLayoutVars>
      </dgm:prSet>
      <dgm:spPr/>
    </dgm:pt>
    <dgm:pt modelId="{A4F652BF-59A1-4F60-A1F3-815FBD83184F}" type="pres">
      <dgm:prSet presAssocID="{43874499-87C6-4779-93D6-A4909CAE7D55}" presName="bracket" presStyleLbl="parChTrans1D1" presStyleIdx="0" presStyleCnt="4"/>
      <dgm:spPr/>
    </dgm:pt>
    <dgm:pt modelId="{FA5F191A-ECF7-4F26-AF8B-916F27FA0948}" type="pres">
      <dgm:prSet presAssocID="{43874499-87C6-4779-93D6-A4909CAE7D55}" presName="spH" presStyleCnt="0"/>
      <dgm:spPr/>
    </dgm:pt>
    <dgm:pt modelId="{7CCA0398-C2A0-47CB-A455-84BF00042A0D}" type="pres">
      <dgm:prSet presAssocID="{43874499-87C6-4779-93D6-A4909CAE7D55}" presName="desTx" presStyleLbl="node1" presStyleIdx="0" presStyleCnt="4">
        <dgm:presLayoutVars>
          <dgm:bulletEnabled val="1"/>
        </dgm:presLayoutVars>
      </dgm:prSet>
      <dgm:spPr/>
    </dgm:pt>
    <dgm:pt modelId="{0FAE106D-4D7A-4CE4-AE58-A8AAB9E3F29A}" type="pres">
      <dgm:prSet presAssocID="{0CCE83D7-0E1C-4DD5-8CB1-201666EF2A1A}" presName="spV" presStyleCnt="0"/>
      <dgm:spPr/>
    </dgm:pt>
    <dgm:pt modelId="{62EDCE27-B6D9-4270-8441-B1410579FAAA}" type="pres">
      <dgm:prSet presAssocID="{46CDEC7E-1023-4292-99CE-D336D450A0B8}" presName="linNode" presStyleCnt="0"/>
      <dgm:spPr/>
    </dgm:pt>
    <dgm:pt modelId="{418ACF23-B325-4315-8BCB-7E7D9839B735}" type="pres">
      <dgm:prSet presAssocID="{46CDEC7E-1023-4292-99CE-D336D450A0B8}" presName="parTx" presStyleLbl="revTx" presStyleIdx="1" presStyleCnt="4">
        <dgm:presLayoutVars>
          <dgm:chMax val="1"/>
          <dgm:bulletEnabled val="1"/>
        </dgm:presLayoutVars>
      </dgm:prSet>
      <dgm:spPr/>
    </dgm:pt>
    <dgm:pt modelId="{9B53EE87-1D4E-4B4E-B889-68350D26EFF8}" type="pres">
      <dgm:prSet presAssocID="{46CDEC7E-1023-4292-99CE-D336D450A0B8}" presName="bracket" presStyleLbl="parChTrans1D1" presStyleIdx="1" presStyleCnt="4"/>
      <dgm:spPr/>
    </dgm:pt>
    <dgm:pt modelId="{A645B73A-F128-4DC0-AAB5-81E449E1360D}" type="pres">
      <dgm:prSet presAssocID="{46CDEC7E-1023-4292-99CE-D336D450A0B8}" presName="spH" presStyleCnt="0"/>
      <dgm:spPr/>
    </dgm:pt>
    <dgm:pt modelId="{B3FA1B63-8777-4AB0-A936-BDC0D7722706}" type="pres">
      <dgm:prSet presAssocID="{46CDEC7E-1023-4292-99CE-D336D450A0B8}" presName="desTx" presStyleLbl="node1" presStyleIdx="1" presStyleCnt="4">
        <dgm:presLayoutVars>
          <dgm:bulletEnabled val="1"/>
        </dgm:presLayoutVars>
      </dgm:prSet>
      <dgm:spPr/>
    </dgm:pt>
    <dgm:pt modelId="{B9C4F9CA-2C9E-44F6-A1DF-BD05EF2A7829}" type="pres">
      <dgm:prSet presAssocID="{4853AE4B-BE92-4551-A2CC-80A064D0D775}" presName="spV" presStyleCnt="0"/>
      <dgm:spPr/>
    </dgm:pt>
    <dgm:pt modelId="{F05F5CAB-6978-4844-8AB3-77E5119BD75F}" type="pres">
      <dgm:prSet presAssocID="{66A0576E-24F7-41A2-B352-68AA33FCFA6B}" presName="linNode" presStyleCnt="0"/>
      <dgm:spPr/>
    </dgm:pt>
    <dgm:pt modelId="{D06ED61D-CA3A-49AA-A831-FCB81DC84DE9}" type="pres">
      <dgm:prSet presAssocID="{66A0576E-24F7-41A2-B352-68AA33FCFA6B}" presName="parTx" presStyleLbl="revTx" presStyleIdx="2" presStyleCnt="4">
        <dgm:presLayoutVars>
          <dgm:chMax val="1"/>
          <dgm:bulletEnabled val="1"/>
        </dgm:presLayoutVars>
      </dgm:prSet>
      <dgm:spPr/>
    </dgm:pt>
    <dgm:pt modelId="{9F0BF1D4-1991-4D58-8FDB-16EC0F67F390}" type="pres">
      <dgm:prSet presAssocID="{66A0576E-24F7-41A2-B352-68AA33FCFA6B}" presName="bracket" presStyleLbl="parChTrans1D1" presStyleIdx="2" presStyleCnt="4"/>
      <dgm:spPr/>
    </dgm:pt>
    <dgm:pt modelId="{38446D70-C957-494A-A0B5-1BFA28BA1CB1}" type="pres">
      <dgm:prSet presAssocID="{66A0576E-24F7-41A2-B352-68AA33FCFA6B}" presName="spH" presStyleCnt="0"/>
      <dgm:spPr/>
    </dgm:pt>
    <dgm:pt modelId="{8AEB0B5E-1CDF-457A-8374-1969FFAE8139}" type="pres">
      <dgm:prSet presAssocID="{66A0576E-24F7-41A2-B352-68AA33FCFA6B}" presName="desTx" presStyleLbl="node1" presStyleIdx="2" presStyleCnt="4">
        <dgm:presLayoutVars>
          <dgm:bulletEnabled val="1"/>
        </dgm:presLayoutVars>
      </dgm:prSet>
      <dgm:spPr/>
    </dgm:pt>
    <dgm:pt modelId="{4BD2B167-3DB2-4AFD-9EDE-2869651B0A33}" type="pres">
      <dgm:prSet presAssocID="{360767CD-5D39-4EEC-8D67-C6F7DCDBCFDB}" presName="spV" presStyleCnt="0"/>
      <dgm:spPr/>
    </dgm:pt>
    <dgm:pt modelId="{C6B5B920-E4A1-469C-BFC9-3D57CE264C5C}" type="pres">
      <dgm:prSet presAssocID="{3E990CAD-E558-4E3F-8828-EB281AB15570}" presName="linNode" presStyleCnt="0"/>
      <dgm:spPr/>
    </dgm:pt>
    <dgm:pt modelId="{9ED3A79A-D17C-437C-A340-7B6F4ADC417F}" type="pres">
      <dgm:prSet presAssocID="{3E990CAD-E558-4E3F-8828-EB281AB15570}" presName="parTx" presStyleLbl="revTx" presStyleIdx="3" presStyleCnt="4">
        <dgm:presLayoutVars>
          <dgm:chMax val="1"/>
          <dgm:bulletEnabled val="1"/>
        </dgm:presLayoutVars>
      </dgm:prSet>
      <dgm:spPr/>
    </dgm:pt>
    <dgm:pt modelId="{1F5B8CA4-4700-4F5F-ADAE-F83BCEFF0BCF}" type="pres">
      <dgm:prSet presAssocID="{3E990CAD-E558-4E3F-8828-EB281AB15570}" presName="bracket" presStyleLbl="parChTrans1D1" presStyleIdx="3" presStyleCnt="4"/>
      <dgm:spPr/>
    </dgm:pt>
    <dgm:pt modelId="{D01E8276-DE5E-47BC-AA5A-878D9C077CBB}" type="pres">
      <dgm:prSet presAssocID="{3E990CAD-E558-4E3F-8828-EB281AB15570}" presName="spH" presStyleCnt="0"/>
      <dgm:spPr/>
    </dgm:pt>
    <dgm:pt modelId="{A320C57C-19A2-4589-80B0-5C65B1C4C6EF}" type="pres">
      <dgm:prSet presAssocID="{3E990CAD-E558-4E3F-8828-EB281AB15570}" presName="desTx" presStyleLbl="node1" presStyleIdx="3" presStyleCnt="4">
        <dgm:presLayoutVars>
          <dgm:bulletEnabled val="1"/>
        </dgm:presLayoutVars>
      </dgm:prSet>
      <dgm:spPr/>
    </dgm:pt>
  </dgm:ptLst>
  <dgm:cxnLst>
    <dgm:cxn modelId="{09D2AD01-6409-42C7-9611-54A8E621A6AC}" type="presOf" srcId="{46CDEC7E-1023-4292-99CE-D336D450A0B8}" destId="{418ACF23-B325-4315-8BCB-7E7D9839B735}" srcOrd="0" destOrd="0" presId="urn:diagrams.loki3.com/BracketList"/>
    <dgm:cxn modelId="{B7762021-75A4-431C-AA91-E6BBB4D6404F}" srcId="{46CDEC7E-1023-4292-99CE-D336D450A0B8}" destId="{11354F84-3906-4913-BD3D-8F17C134D41C}" srcOrd="0" destOrd="0" parTransId="{0BE7450E-4945-402A-918F-2E038F05AA52}" sibTransId="{6D83E569-4465-4214-AAAE-2B603A14F06E}"/>
    <dgm:cxn modelId="{E99F0527-C167-47F2-A3E7-7B637411D827}" type="presOf" srcId="{ED0D3893-BAA5-4517-A368-5F7205202167}" destId="{8AEB0B5E-1CDF-457A-8374-1969FFAE8139}" srcOrd="0" destOrd="0" presId="urn:diagrams.loki3.com/BracketList"/>
    <dgm:cxn modelId="{FEA60636-2D07-4732-A230-9EEB2070DF6A}" srcId="{43874499-87C6-4779-93D6-A4909CAE7D55}" destId="{DE9FE56F-8C52-44BE-B7A6-119F2BF1B455}" srcOrd="0" destOrd="0" parTransId="{3F3AE3D2-1554-4532-A664-1CA8146E56DA}" sibTransId="{3296F0AA-9223-4383-9EE3-8B617A1B08F1}"/>
    <dgm:cxn modelId="{2E843769-09FE-465E-AEC5-2C78790672D3}" srcId="{66A0576E-24F7-41A2-B352-68AA33FCFA6B}" destId="{ED0D3893-BAA5-4517-A368-5F7205202167}" srcOrd="0" destOrd="0" parTransId="{0FF37824-45DB-4F9B-AD39-89ACA1F0837D}" sibTransId="{8B290E7B-E63C-445F-87C9-995053F679A6}"/>
    <dgm:cxn modelId="{C406314E-C3DB-4F90-9DF1-72A90220AC5A}" type="presOf" srcId="{FA0A92A5-5D0C-4144-AC7C-2142A695A2CB}" destId="{19B0B043-96E7-45F4-8FCC-3465BBC5E883}" srcOrd="0" destOrd="0" presId="urn:diagrams.loki3.com/BracketList"/>
    <dgm:cxn modelId="{10C7CA7A-A084-422A-BF05-B571B0C1755B}" srcId="{FA0A92A5-5D0C-4144-AC7C-2142A695A2CB}" destId="{46CDEC7E-1023-4292-99CE-D336D450A0B8}" srcOrd="1" destOrd="0" parTransId="{0F191BCE-451E-41CA-8612-A43B6925F224}" sibTransId="{4853AE4B-BE92-4551-A2CC-80A064D0D775}"/>
    <dgm:cxn modelId="{81D4817D-A848-475E-921F-9854941A0EBA}" type="presOf" srcId="{66A0576E-24F7-41A2-B352-68AA33FCFA6B}" destId="{D06ED61D-CA3A-49AA-A831-FCB81DC84DE9}" srcOrd="0" destOrd="0" presId="urn:diagrams.loki3.com/BracketList"/>
    <dgm:cxn modelId="{4C5B377F-4D47-4FD7-BC1F-3139DDC5A8C2}" srcId="{3E990CAD-E558-4E3F-8828-EB281AB15570}" destId="{6E6C35C1-EA97-4B39-8877-87815ABDC3F0}" srcOrd="0" destOrd="0" parTransId="{DA8F9CC0-F1BC-403C-8A10-47D895459319}" sibTransId="{F450A75A-E157-444A-8453-00DCCE538A6D}"/>
    <dgm:cxn modelId="{2F029C84-D8AB-4A42-8584-03F39B3D635B}" type="presOf" srcId="{11354F84-3906-4913-BD3D-8F17C134D41C}" destId="{B3FA1B63-8777-4AB0-A936-BDC0D7722706}" srcOrd="0" destOrd="0" presId="urn:diagrams.loki3.com/BracketList"/>
    <dgm:cxn modelId="{ECA90C96-C4A9-4F71-8D63-849B221BC8D4}" type="presOf" srcId="{3E990CAD-E558-4E3F-8828-EB281AB15570}" destId="{9ED3A79A-D17C-437C-A340-7B6F4ADC417F}" srcOrd="0" destOrd="0" presId="urn:diagrams.loki3.com/BracketList"/>
    <dgm:cxn modelId="{EA9ECE9B-7959-4C85-9897-4A892A9E7476}" srcId="{FA0A92A5-5D0C-4144-AC7C-2142A695A2CB}" destId="{66A0576E-24F7-41A2-B352-68AA33FCFA6B}" srcOrd="2" destOrd="0" parTransId="{6C36F7DA-A6AD-4F60-8BF6-169DB5B0E91B}" sibTransId="{360767CD-5D39-4EEC-8D67-C6F7DCDBCFDB}"/>
    <dgm:cxn modelId="{A55EEAA8-2BCB-426F-A175-E52C746EC75A}" type="presOf" srcId="{DE9FE56F-8C52-44BE-B7A6-119F2BF1B455}" destId="{7CCA0398-C2A0-47CB-A455-84BF00042A0D}" srcOrd="0" destOrd="0" presId="urn:diagrams.loki3.com/BracketList"/>
    <dgm:cxn modelId="{D5402BC6-42BB-43DB-8A56-950F373515BD}" srcId="{FA0A92A5-5D0C-4144-AC7C-2142A695A2CB}" destId="{3E990CAD-E558-4E3F-8828-EB281AB15570}" srcOrd="3" destOrd="0" parTransId="{E9157946-4A1A-47A6-AF2E-BAA5F5F777A5}" sibTransId="{7149176E-7B5A-4AFB-8202-5A7710C901B4}"/>
    <dgm:cxn modelId="{001F93DC-1F77-40AB-B82D-B1B6BFC6935B}" type="presOf" srcId="{43874499-87C6-4779-93D6-A4909CAE7D55}" destId="{51211B92-E7EE-40F6-8637-F8237980434D}" srcOrd="0" destOrd="0" presId="urn:diagrams.loki3.com/BracketList"/>
    <dgm:cxn modelId="{51283CE5-0AB2-4195-9553-4FE8937D374B}" type="presOf" srcId="{6E6C35C1-EA97-4B39-8877-87815ABDC3F0}" destId="{A320C57C-19A2-4589-80B0-5C65B1C4C6EF}" srcOrd="0" destOrd="0" presId="urn:diagrams.loki3.com/BracketList"/>
    <dgm:cxn modelId="{45BDA3E9-DB06-47A2-B664-6E0140921C68}" srcId="{FA0A92A5-5D0C-4144-AC7C-2142A695A2CB}" destId="{43874499-87C6-4779-93D6-A4909CAE7D55}" srcOrd="0" destOrd="0" parTransId="{B51CC07E-4185-455B-95C4-2435F2CC5C40}" sibTransId="{0CCE83D7-0E1C-4DD5-8CB1-201666EF2A1A}"/>
    <dgm:cxn modelId="{3CB9C144-FD59-4D71-9741-DCAB87ACAC51}" type="presParOf" srcId="{19B0B043-96E7-45F4-8FCC-3465BBC5E883}" destId="{E912E23D-769D-4D70-8D98-6449509F23CF}" srcOrd="0" destOrd="0" presId="urn:diagrams.loki3.com/BracketList"/>
    <dgm:cxn modelId="{27723781-46F2-499F-8894-6D664432D6D0}" type="presParOf" srcId="{E912E23D-769D-4D70-8D98-6449509F23CF}" destId="{51211B92-E7EE-40F6-8637-F8237980434D}" srcOrd="0" destOrd="0" presId="urn:diagrams.loki3.com/BracketList"/>
    <dgm:cxn modelId="{C63F937B-BE20-407E-826D-604C8174E9C0}" type="presParOf" srcId="{E912E23D-769D-4D70-8D98-6449509F23CF}" destId="{A4F652BF-59A1-4F60-A1F3-815FBD83184F}" srcOrd="1" destOrd="0" presId="urn:diagrams.loki3.com/BracketList"/>
    <dgm:cxn modelId="{6A983E4A-A5D0-41AB-9ABF-DA4ACD306D05}" type="presParOf" srcId="{E912E23D-769D-4D70-8D98-6449509F23CF}" destId="{FA5F191A-ECF7-4F26-AF8B-916F27FA0948}" srcOrd="2" destOrd="0" presId="urn:diagrams.loki3.com/BracketList"/>
    <dgm:cxn modelId="{3D733D4C-E41A-45F6-8562-C6D2F0391866}" type="presParOf" srcId="{E912E23D-769D-4D70-8D98-6449509F23CF}" destId="{7CCA0398-C2A0-47CB-A455-84BF00042A0D}" srcOrd="3" destOrd="0" presId="urn:diagrams.loki3.com/BracketList"/>
    <dgm:cxn modelId="{82E128E8-1DBE-4688-9724-814F0B1DFCAC}" type="presParOf" srcId="{19B0B043-96E7-45F4-8FCC-3465BBC5E883}" destId="{0FAE106D-4D7A-4CE4-AE58-A8AAB9E3F29A}" srcOrd="1" destOrd="0" presId="urn:diagrams.loki3.com/BracketList"/>
    <dgm:cxn modelId="{B18956B6-17B7-40F8-AA94-AF128554A65B}" type="presParOf" srcId="{19B0B043-96E7-45F4-8FCC-3465BBC5E883}" destId="{62EDCE27-B6D9-4270-8441-B1410579FAAA}" srcOrd="2" destOrd="0" presId="urn:diagrams.loki3.com/BracketList"/>
    <dgm:cxn modelId="{D88BCB94-F30C-4655-9465-31D4E29317A7}" type="presParOf" srcId="{62EDCE27-B6D9-4270-8441-B1410579FAAA}" destId="{418ACF23-B325-4315-8BCB-7E7D9839B735}" srcOrd="0" destOrd="0" presId="urn:diagrams.loki3.com/BracketList"/>
    <dgm:cxn modelId="{ED1EF3B5-FF10-4E35-A80D-4671997CEF69}" type="presParOf" srcId="{62EDCE27-B6D9-4270-8441-B1410579FAAA}" destId="{9B53EE87-1D4E-4B4E-B889-68350D26EFF8}" srcOrd="1" destOrd="0" presId="urn:diagrams.loki3.com/BracketList"/>
    <dgm:cxn modelId="{11F849AA-F7F1-44CF-8A83-4B51F2D7EC11}" type="presParOf" srcId="{62EDCE27-B6D9-4270-8441-B1410579FAAA}" destId="{A645B73A-F128-4DC0-AAB5-81E449E1360D}" srcOrd="2" destOrd="0" presId="urn:diagrams.loki3.com/BracketList"/>
    <dgm:cxn modelId="{4B7A0A20-B382-47BB-9634-D8D9EA9CE8D9}" type="presParOf" srcId="{62EDCE27-B6D9-4270-8441-B1410579FAAA}" destId="{B3FA1B63-8777-4AB0-A936-BDC0D7722706}" srcOrd="3" destOrd="0" presId="urn:diagrams.loki3.com/BracketList"/>
    <dgm:cxn modelId="{ADBAC21D-991F-4169-A2A6-33999BCEF5AD}" type="presParOf" srcId="{19B0B043-96E7-45F4-8FCC-3465BBC5E883}" destId="{B9C4F9CA-2C9E-44F6-A1DF-BD05EF2A7829}" srcOrd="3" destOrd="0" presId="urn:diagrams.loki3.com/BracketList"/>
    <dgm:cxn modelId="{DF171E3B-E320-4EA1-AAB1-8418F3320C03}" type="presParOf" srcId="{19B0B043-96E7-45F4-8FCC-3465BBC5E883}" destId="{F05F5CAB-6978-4844-8AB3-77E5119BD75F}" srcOrd="4" destOrd="0" presId="urn:diagrams.loki3.com/BracketList"/>
    <dgm:cxn modelId="{64E1E6BB-5035-44E2-AAD3-B2697B9BDBDD}" type="presParOf" srcId="{F05F5CAB-6978-4844-8AB3-77E5119BD75F}" destId="{D06ED61D-CA3A-49AA-A831-FCB81DC84DE9}" srcOrd="0" destOrd="0" presId="urn:diagrams.loki3.com/BracketList"/>
    <dgm:cxn modelId="{47B48A58-AEE4-4877-9EA5-3433A929CDA0}" type="presParOf" srcId="{F05F5CAB-6978-4844-8AB3-77E5119BD75F}" destId="{9F0BF1D4-1991-4D58-8FDB-16EC0F67F390}" srcOrd="1" destOrd="0" presId="urn:diagrams.loki3.com/BracketList"/>
    <dgm:cxn modelId="{9450C094-1012-4247-94E0-3DFF7A380303}" type="presParOf" srcId="{F05F5CAB-6978-4844-8AB3-77E5119BD75F}" destId="{38446D70-C957-494A-A0B5-1BFA28BA1CB1}" srcOrd="2" destOrd="0" presId="urn:diagrams.loki3.com/BracketList"/>
    <dgm:cxn modelId="{7C176930-934F-402E-8C00-63BD02A6F0FD}" type="presParOf" srcId="{F05F5CAB-6978-4844-8AB3-77E5119BD75F}" destId="{8AEB0B5E-1CDF-457A-8374-1969FFAE8139}" srcOrd="3" destOrd="0" presId="urn:diagrams.loki3.com/BracketList"/>
    <dgm:cxn modelId="{86362C16-03DF-4778-8F7B-2BF620F7712F}" type="presParOf" srcId="{19B0B043-96E7-45F4-8FCC-3465BBC5E883}" destId="{4BD2B167-3DB2-4AFD-9EDE-2869651B0A33}" srcOrd="5" destOrd="0" presId="urn:diagrams.loki3.com/BracketList"/>
    <dgm:cxn modelId="{7FB61663-B64F-447E-A890-E97620F1A40E}" type="presParOf" srcId="{19B0B043-96E7-45F4-8FCC-3465BBC5E883}" destId="{C6B5B920-E4A1-469C-BFC9-3D57CE264C5C}" srcOrd="6" destOrd="0" presId="urn:diagrams.loki3.com/BracketList"/>
    <dgm:cxn modelId="{38BBFAEE-96BF-45F3-8AF0-971E1F1B0B97}" type="presParOf" srcId="{C6B5B920-E4A1-469C-BFC9-3D57CE264C5C}" destId="{9ED3A79A-D17C-437C-A340-7B6F4ADC417F}" srcOrd="0" destOrd="0" presId="urn:diagrams.loki3.com/BracketList"/>
    <dgm:cxn modelId="{6420AC7F-990F-44F7-B169-B4F04255BEDF}" type="presParOf" srcId="{C6B5B920-E4A1-469C-BFC9-3D57CE264C5C}" destId="{1F5B8CA4-4700-4F5F-ADAE-F83BCEFF0BCF}" srcOrd="1" destOrd="0" presId="urn:diagrams.loki3.com/BracketList"/>
    <dgm:cxn modelId="{EF58DC22-8931-4802-8F4E-E2C6AA543345}" type="presParOf" srcId="{C6B5B920-E4A1-469C-BFC9-3D57CE264C5C}" destId="{D01E8276-DE5E-47BC-AA5A-878D9C077CBB}" srcOrd="2" destOrd="0" presId="urn:diagrams.loki3.com/BracketList"/>
    <dgm:cxn modelId="{6116C492-26F1-4B03-87CD-A5BABB38C9F5}" type="presParOf" srcId="{C6B5B920-E4A1-469C-BFC9-3D57CE264C5C}" destId="{A320C57C-19A2-4589-80B0-5C65B1C4C6EF}"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15F58F-B4FD-4228-A5F0-A9AB1F0C728F}" type="doc">
      <dgm:prSet loTypeId="urn:diagrams.loki3.com/BracketList" loCatId="list" qsTypeId="urn:microsoft.com/office/officeart/2005/8/quickstyle/simple1" qsCatId="simple" csTypeId="urn:microsoft.com/office/officeart/2005/8/colors/colorful2" csCatId="colorful" phldr="1"/>
      <dgm:spPr/>
      <dgm:t>
        <a:bodyPr/>
        <a:lstStyle/>
        <a:p>
          <a:endParaRPr lang="en-US"/>
        </a:p>
      </dgm:t>
    </dgm:pt>
    <dgm:pt modelId="{B440F8D5-3B8A-4703-9EE4-537ED348F515}">
      <dgm:prSet phldrT="[Text]"/>
      <dgm:spPr/>
      <dgm:t>
        <a:bodyPr/>
        <a:lstStyle/>
        <a:p>
          <a:r>
            <a:rPr lang="en-US" dirty="0" err="1"/>
            <a:t>Kerckhoff’s</a:t>
          </a:r>
          <a:r>
            <a:rPr lang="en-US" dirty="0"/>
            <a:t> </a:t>
          </a:r>
        </a:p>
        <a:p>
          <a:r>
            <a:rPr lang="en-US" dirty="0"/>
            <a:t>Principle</a:t>
          </a:r>
        </a:p>
      </dgm:t>
    </dgm:pt>
    <dgm:pt modelId="{86DEB41A-1C0B-44A4-AFEE-7A3D8A9FD82A}" type="parTrans" cxnId="{A1D03BCF-B62F-47D7-AA92-CEF2C61790D2}">
      <dgm:prSet/>
      <dgm:spPr/>
      <dgm:t>
        <a:bodyPr/>
        <a:lstStyle/>
        <a:p>
          <a:endParaRPr lang="en-US"/>
        </a:p>
      </dgm:t>
    </dgm:pt>
    <dgm:pt modelId="{D98A6A2D-7B30-47ED-83B2-1EF0BD7094E6}" type="sibTrans" cxnId="{A1D03BCF-B62F-47D7-AA92-CEF2C61790D2}">
      <dgm:prSet/>
      <dgm:spPr/>
      <dgm:t>
        <a:bodyPr/>
        <a:lstStyle/>
        <a:p>
          <a:endParaRPr lang="en-US"/>
        </a:p>
      </dgm:t>
    </dgm:pt>
    <dgm:pt modelId="{D861F049-1916-4E36-98E6-A802422F94FD}">
      <dgm:prSet phldrT="[Text]"/>
      <dgm:spPr/>
      <dgm:t>
        <a:bodyPr/>
        <a:lstStyle/>
        <a:p>
          <a:pPr>
            <a:buNone/>
          </a:pPr>
          <a:r>
            <a:rPr lang="en-US" dirty="0">
              <a:solidFill>
                <a:schemeClr val="tx1"/>
              </a:solidFill>
            </a:rPr>
            <a:t>The design of a TCB should be open. It is not possible to hide design-time secrets. The only real secret should be the key</a:t>
          </a:r>
        </a:p>
      </dgm:t>
    </dgm:pt>
    <dgm:pt modelId="{8BBBCE28-BFF2-4FD5-B2D7-8B302E27DA26}" type="parTrans" cxnId="{D68BDCC9-752A-409F-B69B-7E8E47612977}">
      <dgm:prSet/>
      <dgm:spPr/>
      <dgm:t>
        <a:bodyPr/>
        <a:lstStyle/>
        <a:p>
          <a:endParaRPr lang="en-US"/>
        </a:p>
      </dgm:t>
    </dgm:pt>
    <dgm:pt modelId="{758180C9-47C6-4958-A520-BA10979D83DA}" type="sibTrans" cxnId="{D68BDCC9-752A-409F-B69B-7E8E47612977}">
      <dgm:prSet/>
      <dgm:spPr/>
      <dgm:t>
        <a:bodyPr/>
        <a:lstStyle/>
        <a:p>
          <a:endParaRPr lang="en-US"/>
        </a:p>
      </dgm:t>
    </dgm:pt>
    <dgm:pt modelId="{137A9A86-0867-4F25-854B-4707C55DD68B}">
      <dgm:prSet phldrT="[Text]"/>
      <dgm:spPr/>
      <dgm:t>
        <a:bodyPr/>
        <a:lstStyle/>
        <a:p>
          <a:r>
            <a:rPr lang="en-US" dirty="0"/>
            <a:t>Chain-Link Principle</a:t>
          </a:r>
        </a:p>
      </dgm:t>
    </dgm:pt>
    <dgm:pt modelId="{BD0FF89C-EEC1-451D-AD85-129487A9CE3F}" type="parTrans" cxnId="{CCDEDD0F-8DEB-41EA-BCD4-06A4B29A3900}">
      <dgm:prSet/>
      <dgm:spPr/>
      <dgm:t>
        <a:bodyPr/>
        <a:lstStyle/>
        <a:p>
          <a:endParaRPr lang="en-US"/>
        </a:p>
      </dgm:t>
    </dgm:pt>
    <dgm:pt modelId="{7D16B20E-D3D2-4F89-A5A5-C3C243AB3070}" type="sibTrans" cxnId="{CCDEDD0F-8DEB-41EA-BCD4-06A4B29A3900}">
      <dgm:prSet/>
      <dgm:spPr/>
      <dgm:t>
        <a:bodyPr/>
        <a:lstStyle/>
        <a:p>
          <a:endParaRPr lang="en-US"/>
        </a:p>
      </dgm:t>
    </dgm:pt>
    <dgm:pt modelId="{51EA99A0-AF00-45F0-B4FD-9161043788C4}">
      <dgm:prSet phldrT="[Text]"/>
      <dgm:spPr/>
      <dgm:t>
        <a:bodyPr/>
        <a:lstStyle/>
        <a:p>
          <a:pPr>
            <a:buNone/>
          </a:pPr>
          <a:r>
            <a:rPr lang="en-US" dirty="0"/>
            <a:t>Any chain is only as strong as the weakest link. If there is one weakness in the TCB, then the entire TCB is compromised.</a:t>
          </a:r>
        </a:p>
      </dgm:t>
    </dgm:pt>
    <dgm:pt modelId="{A366F74D-256A-4FFF-89EC-9EE23EBB288E}" type="parTrans" cxnId="{D3B1866E-1658-4A41-8F49-D826B17903DE}">
      <dgm:prSet/>
      <dgm:spPr/>
      <dgm:t>
        <a:bodyPr/>
        <a:lstStyle/>
        <a:p>
          <a:endParaRPr lang="en-US"/>
        </a:p>
      </dgm:t>
    </dgm:pt>
    <dgm:pt modelId="{1B49008B-EBB7-41EC-BEB9-AFB4A568699D}" type="sibTrans" cxnId="{D3B1866E-1658-4A41-8F49-D826B17903DE}">
      <dgm:prSet/>
      <dgm:spPr/>
      <dgm:t>
        <a:bodyPr/>
        <a:lstStyle/>
        <a:p>
          <a:endParaRPr lang="en-US"/>
        </a:p>
      </dgm:t>
    </dgm:pt>
    <dgm:pt modelId="{530C6F90-09A3-427C-B89A-5874DB9E2FDA}" type="pres">
      <dgm:prSet presAssocID="{2A15F58F-B4FD-4228-A5F0-A9AB1F0C728F}" presName="Name0" presStyleCnt="0">
        <dgm:presLayoutVars>
          <dgm:dir/>
          <dgm:animLvl val="lvl"/>
          <dgm:resizeHandles val="exact"/>
        </dgm:presLayoutVars>
      </dgm:prSet>
      <dgm:spPr/>
    </dgm:pt>
    <dgm:pt modelId="{22E76226-354C-4605-A57A-C81C5D165CCC}" type="pres">
      <dgm:prSet presAssocID="{B440F8D5-3B8A-4703-9EE4-537ED348F515}" presName="linNode" presStyleCnt="0"/>
      <dgm:spPr/>
    </dgm:pt>
    <dgm:pt modelId="{49AFED51-617B-46D4-9921-7AD023DF9647}" type="pres">
      <dgm:prSet presAssocID="{B440F8D5-3B8A-4703-9EE4-537ED348F515}" presName="parTx" presStyleLbl="revTx" presStyleIdx="0" presStyleCnt="2">
        <dgm:presLayoutVars>
          <dgm:chMax val="1"/>
          <dgm:bulletEnabled val="1"/>
        </dgm:presLayoutVars>
      </dgm:prSet>
      <dgm:spPr/>
    </dgm:pt>
    <dgm:pt modelId="{E50DF35E-D499-4522-9C59-27F6B02B4ACD}" type="pres">
      <dgm:prSet presAssocID="{B440F8D5-3B8A-4703-9EE4-537ED348F515}" presName="bracket" presStyleLbl="parChTrans1D1" presStyleIdx="0" presStyleCnt="2"/>
      <dgm:spPr/>
    </dgm:pt>
    <dgm:pt modelId="{820B5E78-9A78-4BDD-B3E9-728AFF5A0F30}" type="pres">
      <dgm:prSet presAssocID="{B440F8D5-3B8A-4703-9EE4-537ED348F515}" presName="spH" presStyleCnt="0"/>
      <dgm:spPr/>
    </dgm:pt>
    <dgm:pt modelId="{65450423-2606-4B20-9C0C-AAEA18ED586C}" type="pres">
      <dgm:prSet presAssocID="{B440F8D5-3B8A-4703-9EE4-537ED348F515}" presName="desTx" presStyleLbl="node1" presStyleIdx="0" presStyleCnt="2">
        <dgm:presLayoutVars>
          <dgm:bulletEnabled val="1"/>
        </dgm:presLayoutVars>
      </dgm:prSet>
      <dgm:spPr/>
    </dgm:pt>
    <dgm:pt modelId="{BE00945B-8B53-4DEE-9CE0-F82143CCE79F}" type="pres">
      <dgm:prSet presAssocID="{D98A6A2D-7B30-47ED-83B2-1EF0BD7094E6}" presName="spV" presStyleCnt="0"/>
      <dgm:spPr/>
    </dgm:pt>
    <dgm:pt modelId="{1AC3C4C8-6B39-4483-AF10-27EA62C7575D}" type="pres">
      <dgm:prSet presAssocID="{137A9A86-0867-4F25-854B-4707C55DD68B}" presName="linNode" presStyleCnt="0"/>
      <dgm:spPr/>
    </dgm:pt>
    <dgm:pt modelId="{62F408A9-72B9-49C9-BC49-2FD6B84E9B5F}" type="pres">
      <dgm:prSet presAssocID="{137A9A86-0867-4F25-854B-4707C55DD68B}" presName="parTx" presStyleLbl="revTx" presStyleIdx="1" presStyleCnt="2">
        <dgm:presLayoutVars>
          <dgm:chMax val="1"/>
          <dgm:bulletEnabled val="1"/>
        </dgm:presLayoutVars>
      </dgm:prSet>
      <dgm:spPr/>
    </dgm:pt>
    <dgm:pt modelId="{33E08F6B-13FD-4D8B-9B63-2BF8B5787638}" type="pres">
      <dgm:prSet presAssocID="{137A9A86-0867-4F25-854B-4707C55DD68B}" presName="bracket" presStyleLbl="parChTrans1D1" presStyleIdx="1" presStyleCnt="2"/>
      <dgm:spPr/>
    </dgm:pt>
    <dgm:pt modelId="{D07033DA-9E4D-496A-8487-0AF812CA974C}" type="pres">
      <dgm:prSet presAssocID="{137A9A86-0867-4F25-854B-4707C55DD68B}" presName="spH" presStyleCnt="0"/>
      <dgm:spPr/>
    </dgm:pt>
    <dgm:pt modelId="{178DEB87-9926-44B6-9899-2E7D07A3942D}" type="pres">
      <dgm:prSet presAssocID="{137A9A86-0867-4F25-854B-4707C55DD68B}" presName="desTx" presStyleLbl="node1" presStyleIdx="1" presStyleCnt="2">
        <dgm:presLayoutVars>
          <dgm:bulletEnabled val="1"/>
        </dgm:presLayoutVars>
      </dgm:prSet>
      <dgm:spPr/>
    </dgm:pt>
  </dgm:ptLst>
  <dgm:cxnLst>
    <dgm:cxn modelId="{CCDEDD0F-8DEB-41EA-BCD4-06A4B29A3900}" srcId="{2A15F58F-B4FD-4228-A5F0-A9AB1F0C728F}" destId="{137A9A86-0867-4F25-854B-4707C55DD68B}" srcOrd="1" destOrd="0" parTransId="{BD0FF89C-EEC1-451D-AD85-129487A9CE3F}" sibTransId="{7D16B20E-D3D2-4F89-A5A5-C3C243AB3070}"/>
    <dgm:cxn modelId="{6D767015-BDEC-46DA-B7B1-80421DDE06F0}" type="presOf" srcId="{51EA99A0-AF00-45F0-B4FD-9161043788C4}" destId="{178DEB87-9926-44B6-9899-2E7D07A3942D}" srcOrd="0" destOrd="0" presId="urn:diagrams.loki3.com/BracketList"/>
    <dgm:cxn modelId="{D3B1866E-1658-4A41-8F49-D826B17903DE}" srcId="{137A9A86-0867-4F25-854B-4707C55DD68B}" destId="{51EA99A0-AF00-45F0-B4FD-9161043788C4}" srcOrd="0" destOrd="0" parTransId="{A366F74D-256A-4FFF-89EC-9EE23EBB288E}" sibTransId="{1B49008B-EBB7-41EC-BEB9-AFB4A568699D}"/>
    <dgm:cxn modelId="{8DC48F7C-774E-4A73-A6AC-2576B99F9927}" type="presOf" srcId="{B440F8D5-3B8A-4703-9EE4-537ED348F515}" destId="{49AFED51-617B-46D4-9921-7AD023DF9647}" srcOrd="0" destOrd="0" presId="urn:diagrams.loki3.com/BracketList"/>
    <dgm:cxn modelId="{972E1D91-3055-453F-84C0-BA8C8C1E821B}" type="presOf" srcId="{2A15F58F-B4FD-4228-A5F0-A9AB1F0C728F}" destId="{530C6F90-09A3-427C-B89A-5874DB9E2FDA}" srcOrd="0" destOrd="0" presId="urn:diagrams.loki3.com/BracketList"/>
    <dgm:cxn modelId="{227A00A7-F90F-44C7-A946-DB1D198A894D}" type="presOf" srcId="{D861F049-1916-4E36-98E6-A802422F94FD}" destId="{65450423-2606-4B20-9C0C-AAEA18ED586C}" srcOrd="0" destOrd="0" presId="urn:diagrams.loki3.com/BracketList"/>
    <dgm:cxn modelId="{D68BDCC9-752A-409F-B69B-7E8E47612977}" srcId="{B440F8D5-3B8A-4703-9EE4-537ED348F515}" destId="{D861F049-1916-4E36-98E6-A802422F94FD}" srcOrd="0" destOrd="0" parTransId="{8BBBCE28-BFF2-4FD5-B2D7-8B302E27DA26}" sibTransId="{758180C9-47C6-4958-A520-BA10979D83DA}"/>
    <dgm:cxn modelId="{A1D03BCF-B62F-47D7-AA92-CEF2C61790D2}" srcId="{2A15F58F-B4FD-4228-A5F0-A9AB1F0C728F}" destId="{B440F8D5-3B8A-4703-9EE4-537ED348F515}" srcOrd="0" destOrd="0" parTransId="{86DEB41A-1C0B-44A4-AFEE-7A3D8A9FD82A}" sibTransId="{D98A6A2D-7B30-47ED-83B2-1EF0BD7094E6}"/>
    <dgm:cxn modelId="{1E68E1F2-3DD1-4DBA-B2D9-5E9F80CDC430}" type="presOf" srcId="{137A9A86-0867-4F25-854B-4707C55DD68B}" destId="{62F408A9-72B9-49C9-BC49-2FD6B84E9B5F}" srcOrd="0" destOrd="0" presId="urn:diagrams.loki3.com/BracketList"/>
    <dgm:cxn modelId="{DB7064B9-F904-47B3-8C03-01A41760FD05}" type="presParOf" srcId="{530C6F90-09A3-427C-B89A-5874DB9E2FDA}" destId="{22E76226-354C-4605-A57A-C81C5D165CCC}" srcOrd="0" destOrd="0" presId="urn:diagrams.loki3.com/BracketList"/>
    <dgm:cxn modelId="{91627732-D68C-4214-82D2-61EEC77A2843}" type="presParOf" srcId="{22E76226-354C-4605-A57A-C81C5D165CCC}" destId="{49AFED51-617B-46D4-9921-7AD023DF9647}" srcOrd="0" destOrd="0" presId="urn:diagrams.loki3.com/BracketList"/>
    <dgm:cxn modelId="{FD90CE70-9EA8-4517-819A-F75FF9E8F8C4}" type="presParOf" srcId="{22E76226-354C-4605-A57A-C81C5D165CCC}" destId="{E50DF35E-D499-4522-9C59-27F6B02B4ACD}" srcOrd="1" destOrd="0" presId="urn:diagrams.loki3.com/BracketList"/>
    <dgm:cxn modelId="{841D6C29-2D75-498B-AADF-DAF2C22A3A88}" type="presParOf" srcId="{22E76226-354C-4605-A57A-C81C5D165CCC}" destId="{820B5E78-9A78-4BDD-B3E9-728AFF5A0F30}" srcOrd="2" destOrd="0" presId="urn:diagrams.loki3.com/BracketList"/>
    <dgm:cxn modelId="{DEB66727-D298-4ADB-A7D6-D305EE34A3DF}" type="presParOf" srcId="{22E76226-354C-4605-A57A-C81C5D165CCC}" destId="{65450423-2606-4B20-9C0C-AAEA18ED586C}" srcOrd="3" destOrd="0" presId="urn:diagrams.loki3.com/BracketList"/>
    <dgm:cxn modelId="{17C11ECA-087E-4521-80DC-82582AC743FD}" type="presParOf" srcId="{530C6F90-09A3-427C-B89A-5874DB9E2FDA}" destId="{BE00945B-8B53-4DEE-9CE0-F82143CCE79F}" srcOrd="1" destOrd="0" presId="urn:diagrams.loki3.com/BracketList"/>
    <dgm:cxn modelId="{2EC5FAEF-0B6A-498E-8DCF-FF6F9C1EFE90}" type="presParOf" srcId="{530C6F90-09A3-427C-B89A-5874DB9E2FDA}" destId="{1AC3C4C8-6B39-4483-AF10-27EA62C7575D}" srcOrd="2" destOrd="0" presId="urn:diagrams.loki3.com/BracketList"/>
    <dgm:cxn modelId="{C3794B8D-045C-4F28-9E4F-D8EC58F780A5}" type="presParOf" srcId="{1AC3C4C8-6B39-4483-AF10-27EA62C7575D}" destId="{62F408A9-72B9-49C9-BC49-2FD6B84E9B5F}" srcOrd="0" destOrd="0" presId="urn:diagrams.loki3.com/BracketList"/>
    <dgm:cxn modelId="{013D3267-5F0E-4100-BDDB-EF3D13689F46}" type="presParOf" srcId="{1AC3C4C8-6B39-4483-AF10-27EA62C7575D}" destId="{33E08F6B-13FD-4D8B-9B63-2BF8B5787638}" srcOrd="1" destOrd="0" presId="urn:diagrams.loki3.com/BracketList"/>
    <dgm:cxn modelId="{EA54DA61-05E0-4D21-8858-33A38C95FDBD}" type="presParOf" srcId="{1AC3C4C8-6B39-4483-AF10-27EA62C7575D}" destId="{D07033DA-9E4D-496A-8487-0AF812CA974C}" srcOrd="2" destOrd="0" presId="urn:diagrams.loki3.com/BracketList"/>
    <dgm:cxn modelId="{9138D375-16DC-413C-B508-D0B81F7212F4}" type="presParOf" srcId="{1AC3C4C8-6B39-4483-AF10-27EA62C7575D}" destId="{178DEB87-9926-44B6-9899-2E7D07A3942D}"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C5F514-9D30-4174-A804-BDB4F6F0AE7A}" type="doc">
      <dgm:prSet loTypeId="urn:microsoft.com/office/officeart/2005/8/layout/cycle7" loCatId="cycle" qsTypeId="urn:microsoft.com/office/officeart/2005/8/quickstyle/simple1" qsCatId="simple" csTypeId="urn:microsoft.com/office/officeart/2005/8/colors/colorful2" csCatId="colorful" phldr="1"/>
      <dgm:spPr/>
      <dgm:t>
        <a:bodyPr/>
        <a:lstStyle/>
        <a:p>
          <a:endParaRPr lang="en-US"/>
        </a:p>
      </dgm:t>
    </dgm:pt>
    <dgm:pt modelId="{B2254498-380A-4C3D-B9D8-05E29EAB5DD2}">
      <dgm:prSet phldrT="[Text]"/>
      <dgm:spPr/>
      <dgm:t>
        <a:bodyPr/>
        <a:lstStyle/>
        <a:p>
          <a:r>
            <a:rPr lang="en-IN" dirty="0"/>
            <a:t>Counters</a:t>
          </a:r>
          <a:endParaRPr lang="en-US" dirty="0"/>
        </a:p>
      </dgm:t>
    </dgm:pt>
    <dgm:pt modelId="{78C2D2CC-D73E-415D-8BF2-96272182E20C}" type="parTrans" cxnId="{275F5ADF-E3C6-4B29-9490-E8911CCEC2A0}">
      <dgm:prSet/>
      <dgm:spPr/>
      <dgm:t>
        <a:bodyPr/>
        <a:lstStyle/>
        <a:p>
          <a:endParaRPr lang="en-US"/>
        </a:p>
      </dgm:t>
    </dgm:pt>
    <dgm:pt modelId="{0286E9C4-462D-4695-9E8F-9512DE5E7A5D}" type="sibTrans" cxnId="{275F5ADF-E3C6-4B29-9490-E8911CCEC2A0}">
      <dgm:prSet/>
      <dgm:spPr/>
      <dgm:t>
        <a:bodyPr/>
        <a:lstStyle/>
        <a:p>
          <a:endParaRPr lang="en-US"/>
        </a:p>
      </dgm:t>
    </dgm:pt>
    <dgm:pt modelId="{0EF5713C-9A3A-49CC-84EF-18BE37AC049A}">
      <dgm:prSet phldrT="[Text]"/>
      <dgm:spPr/>
      <dgm:t>
        <a:bodyPr/>
        <a:lstStyle/>
        <a:p>
          <a:r>
            <a:rPr lang="en-IN" dirty="0"/>
            <a:t>hash</a:t>
          </a:r>
          <a:endParaRPr lang="en-US" dirty="0"/>
        </a:p>
      </dgm:t>
    </dgm:pt>
    <dgm:pt modelId="{4E6B6A28-79EB-4B30-A3CF-7E605050C6BC}" type="parTrans" cxnId="{85027AC5-278E-4523-B440-6EBC48D83BE2}">
      <dgm:prSet/>
      <dgm:spPr/>
      <dgm:t>
        <a:bodyPr/>
        <a:lstStyle/>
        <a:p>
          <a:endParaRPr lang="en-US"/>
        </a:p>
      </dgm:t>
    </dgm:pt>
    <dgm:pt modelId="{AEAA0F65-DF5F-489D-9313-20E73C6EB416}" type="sibTrans" cxnId="{85027AC5-278E-4523-B440-6EBC48D83BE2}">
      <dgm:prSet/>
      <dgm:spPr/>
      <dgm:t>
        <a:bodyPr/>
        <a:lstStyle/>
        <a:p>
          <a:endParaRPr lang="en-US"/>
        </a:p>
      </dgm:t>
    </dgm:pt>
    <dgm:pt modelId="{74D5DFAF-CDA3-486E-BCD3-A087A6E6CFBE}">
      <dgm:prSet phldrT="[Text]"/>
      <dgm:spPr/>
      <dgm:t>
        <a:bodyPr/>
        <a:lstStyle/>
        <a:p>
          <a:r>
            <a:rPr lang="en-IN" dirty="0"/>
            <a:t>Secret Key</a:t>
          </a:r>
          <a:br>
            <a:rPr lang="en-IN" dirty="0"/>
          </a:br>
          <a:r>
            <a:rPr lang="en-IN" dirty="0"/>
            <a:t>[PUF, </a:t>
          </a:r>
          <a:r>
            <a:rPr lang="en-IN" dirty="0" err="1"/>
            <a:t>num</a:t>
          </a:r>
          <a:r>
            <a:rPr lang="en-IN" dirty="0"/>
            <a:t>]</a:t>
          </a:r>
          <a:endParaRPr lang="en-US" dirty="0"/>
        </a:p>
      </dgm:t>
    </dgm:pt>
    <dgm:pt modelId="{56E6F9FC-6729-485C-9747-6F241E947E75}" type="parTrans" cxnId="{83A7BED8-6849-45E0-AECE-3978F01504C5}">
      <dgm:prSet/>
      <dgm:spPr/>
      <dgm:t>
        <a:bodyPr/>
        <a:lstStyle/>
        <a:p>
          <a:endParaRPr lang="en-US"/>
        </a:p>
      </dgm:t>
    </dgm:pt>
    <dgm:pt modelId="{6E9BEDBA-8791-444B-AF6E-97E1609A7AED}" type="sibTrans" cxnId="{83A7BED8-6849-45E0-AECE-3978F01504C5}">
      <dgm:prSet/>
      <dgm:spPr/>
      <dgm:t>
        <a:bodyPr/>
        <a:lstStyle/>
        <a:p>
          <a:endParaRPr lang="en-US"/>
        </a:p>
      </dgm:t>
    </dgm:pt>
    <dgm:pt modelId="{7F2CE66C-8E25-448D-9F3A-702BE8AB4CEB}">
      <dgm:prSet phldrT="[Text]"/>
      <dgm:spPr/>
      <dgm:t>
        <a:bodyPr/>
        <a:lstStyle/>
        <a:p>
          <a:r>
            <a:rPr lang="en-IN" dirty="0"/>
            <a:t>Data</a:t>
          </a:r>
          <a:endParaRPr lang="en-US" dirty="0"/>
        </a:p>
      </dgm:t>
    </dgm:pt>
    <dgm:pt modelId="{0ACA6204-8476-49DD-A032-2316E56E86A9}" type="parTrans" cxnId="{E8CDE664-99E2-4E90-9594-82D35E647299}">
      <dgm:prSet/>
      <dgm:spPr/>
      <dgm:t>
        <a:bodyPr/>
        <a:lstStyle/>
        <a:p>
          <a:endParaRPr lang="en-US"/>
        </a:p>
      </dgm:t>
    </dgm:pt>
    <dgm:pt modelId="{E565597D-70D7-4088-8E30-BBE6762337D5}" type="sibTrans" cxnId="{E8CDE664-99E2-4E90-9594-82D35E647299}">
      <dgm:prSet/>
      <dgm:spPr/>
      <dgm:t>
        <a:bodyPr/>
        <a:lstStyle/>
        <a:p>
          <a:endParaRPr lang="en-US"/>
        </a:p>
      </dgm:t>
    </dgm:pt>
    <dgm:pt modelId="{BBE065A5-287A-45F0-8915-DD4A4CA902B6}" type="pres">
      <dgm:prSet presAssocID="{B8C5F514-9D30-4174-A804-BDB4F6F0AE7A}" presName="Name0" presStyleCnt="0">
        <dgm:presLayoutVars>
          <dgm:dir/>
          <dgm:resizeHandles val="exact"/>
        </dgm:presLayoutVars>
      </dgm:prSet>
      <dgm:spPr/>
    </dgm:pt>
    <dgm:pt modelId="{E049E74B-4FE5-4E5B-BB6D-3B672D0E8E99}" type="pres">
      <dgm:prSet presAssocID="{B2254498-380A-4C3D-B9D8-05E29EAB5DD2}" presName="node" presStyleLbl="node1" presStyleIdx="0" presStyleCnt="4">
        <dgm:presLayoutVars>
          <dgm:bulletEnabled val="1"/>
        </dgm:presLayoutVars>
      </dgm:prSet>
      <dgm:spPr/>
    </dgm:pt>
    <dgm:pt modelId="{BB10712E-55DF-4CA4-9DA8-40CD74F1CD01}" type="pres">
      <dgm:prSet presAssocID="{0286E9C4-462D-4695-9E8F-9512DE5E7A5D}" presName="sibTrans" presStyleLbl="sibTrans2D1" presStyleIdx="0" presStyleCnt="4"/>
      <dgm:spPr/>
    </dgm:pt>
    <dgm:pt modelId="{6C9D13D4-CF0D-466D-ACE5-E1C499A4CD13}" type="pres">
      <dgm:prSet presAssocID="{0286E9C4-462D-4695-9E8F-9512DE5E7A5D}" presName="connectorText" presStyleLbl="sibTrans2D1" presStyleIdx="0" presStyleCnt="4"/>
      <dgm:spPr/>
    </dgm:pt>
    <dgm:pt modelId="{A1F29EFA-3C90-4FA3-927F-A08BFEB5AFBB}" type="pres">
      <dgm:prSet presAssocID="{0EF5713C-9A3A-49CC-84EF-18BE37AC049A}" presName="node" presStyleLbl="node1" presStyleIdx="1" presStyleCnt="4">
        <dgm:presLayoutVars>
          <dgm:bulletEnabled val="1"/>
        </dgm:presLayoutVars>
      </dgm:prSet>
      <dgm:spPr/>
    </dgm:pt>
    <dgm:pt modelId="{8649B8C4-75C9-45E3-8218-AD01CD302108}" type="pres">
      <dgm:prSet presAssocID="{AEAA0F65-DF5F-489D-9313-20E73C6EB416}" presName="sibTrans" presStyleLbl="sibTrans2D1" presStyleIdx="1" presStyleCnt="4"/>
      <dgm:spPr/>
    </dgm:pt>
    <dgm:pt modelId="{49EA45AC-59F1-482A-ABCD-FAC002C903C4}" type="pres">
      <dgm:prSet presAssocID="{AEAA0F65-DF5F-489D-9313-20E73C6EB416}" presName="connectorText" presStyleLbl="sibTrans2D1" presStyleIdx="1" presStyleCnt="4"/>
      <dgm:spPr/>
    </dgm:pt>
    <dgm:pt modelId="{E86A0B5A-05CF-48BA-A3B7-DD0624DE4109}" type="pres">
      <dgm:prSet presAssocID="{74D5DFAF-CDA3-486E-BCD3-A087A6E6CFBE}" presName="node" presStyleLbl="node1" presStyleIdx="2" presStyleCnt="4">
        <dgm:presLayoutVars>
          <dgm:bulletEnabled val="1"/>
        </dgm:presLayoutVars>
      </dgm:prSet>
      <dgm:spPr/>
    </dgm:pt>
    <dgm:pt modelId="{5B3571C9-DAF1-4FF0-AB9B-98965D693868}" type="pres">
      <dgm:prSet presAssocID="{6E9BEDBA-8791-444B-AF6E-97E1609A7AED}" presName="sibTrans" presStyleLbl="sibTrans2D1" presStyleIdx="2" presStyleCnt="4"/>
      <dgm:spPr/>
    </dgm:pt>
    <dgm:pt modelId="{2D1D565C-5303-4316-9C2C-206F509162EF}" type="pres">
      <dgm:prSet presAssocID="{6E9BEDBA-8791-444B-AF6E-97E1609A7AED}" presName="connectorText" presStyleLbl="sibTrans2D1" presStyleIdx="2" presStyleCnt="4"/>
      <dgm:spPr/>
    </dgm:pt>
    <dgm:pt modelId="{41287281-73FD-43CD-A248-2316B69D2C0B}" type="pres">
      <dgm:prSet presAssocID="{7F2CE66C-8E25-448D-9F3A-702BE8AB4CEB}" presName="node" presStyleLbl="node1" presStyleIdx="3" presStyleCnt="4">
        <dgm:presLayoutVars>
          <dgm:bulletEnabled val="1"/>
        </dgm:presLayoutVars>
      </dgm:prSet>
      <dgm:spPr/>
    </dgm:pt>
    <dgm:pt modelId="{A725ECE5-DF59-4F82-A4C0-16BAF03D7977}" type="pres">
      <dgm:prSet presAssocID="{E565597D-70D7-4088-8E30-BBE6762337D5}" presName="sibTrans" presStyleLbl="sibTrans2D1" presStyleIdx="3" presStyleCnt="4"/>
      <dgm:spPr/>
    </dgm:pt>
    <dgm:pt modelId="{E3DFD684-2D72-4F3B-8CEC-B4A1CFA85895}" type="pres">
      <dgm:prSet presAssocID="{E565597D-70D7-4088-8E30-BBE6762337D5}" presName="connectorText" presStyleLbl="sibTrans2D1" presStyleIdx="3" presStyleCnt="4"/>
      <dgm:spPr/>
    </dgm:pt>
  </dgm:ptLst>
  <dgm:cxnLst>
    <dgm:cxn modelId="{38D42723-A2BD-4B91-9ADC-DF9B39AF03A3}" type="presOf" srcId="{6E9BEDBA-8791-444B-AF6E-97E1609A7AED}" destId="{5B3571C9-DAF1-4FF0-AB9B-98965D693868}" srcOrd="0" destOrd="0" presId="urn:microsoft.com/office/officeart/2005/8/layout/cycle7"/>
    <dgm:cxn modelId="{0A392B32-61FF-48E8-BE28-68CAF275D523}" type="presOf" srcId="{AEAA0F65-DF5F-489D-9313-20E73C6EB416}" destId="{8649B8C4-75C9-45E3-8218-AD01CD302108}" srcOrd="0" destOrd="0" presId="urn:microsoft.com/office/officeart/2005/8/layout/cycle7"/>
    <dgm:cxn modelId="{76033A37-CCE0-4E94-9348-7C604E55A3C1}" type="presOf" srcId="{0286E9C4-462D-4695-9E8F-9512DE5E7A5D}" destId="{6C9D13D4-CF0D-466D-ACE5-E1C499A4CD13}" srcOrd="1" destOrd="0" presId="urn:microsoft.com/office/officeart/2005/8/layout/cycle7"/>
    <dgm:cxn modelId="{E132C65E-C003-4395-8D52-59F795CAF912}" type="presOf" srcId="{B2254498-380A-4C3D-B9D8-05E29EAB5DD2}" destId="{E049E74B-4FE5-4E5B-BB6D-3B672D0E8E99}" srcOrd="0" destOrd="0" presId="urn:microsoft.com/office/officeart/2005/8/layout/cycle7"/>
    <dgm:cxn modelId="{E8CDE664-99E2-4E90-9594-82D35E647299}" srcId="{B8C5F514-9D30-4174-A804-BDB4F6F0AE7A}" destId="{7F2CE66C-8E25-448D-9F3A-702BE8AB4CEB}" srcOrd="3" destOrd="0" parTransId="{0ACA6204-8476-49DD-A032-2316E56E86A9}" sibTransId="{E565597D-70D7-4088-8E30-BBE6762337D5}"/>
    <dgm:cxn modelId="{198BAF66-C2F2-4131-A45A-54B0E6F0360F}" type="presOf" srcId="{E565597D-70D7-4088-8E30-BBE6762337D5}" destId="{A725ECE5-DF59-4F82-A4C0-16BAF03D7977}" srcOrd="0" destOrd="0" presId="urn:microsoft.com/office/officeart/2005/8/layout/cycle7"/>
    <dgm:cxn modelId="{25C12469-AC5E-4553-8066-FC28454DD46F}" type="presOf" srcId="{0EF5713C-9A3A-49CC-84EF-18BE37AC049A}" destId="{A1F29EFA-3C90-4FA3-927F-A08BFEB5AFBB}" srcOrd="0" destOrd="0" presId="urn:microsoft.com/office/officeart/2005/8/layout/cycle7"/>
    <dgm:cxn modelId="{620DC46B-F2CE-438E-98E2-FBE0B0254422}" type="presOf" srcId="{B8C5F514-9D30-4174-A804-BDB4F6F0AE7A}" destId="{BBE065A5-287A-45F0-8915-DD4A4CA902B6}" srcOrd="0" destOrd="0" presId="urn:microsoft.com/office/officeart/2005/8/layout/cycle7"/>
    <dgm:cxn modelId="{0C1DF47B-0607-4170-A60E-7482E4BE907A}" type="presOf" srcId="{AEAA0F65-DF5F-489D-9313-20E73C6EB416}" destId="{49EA45AC-59F1-482A-ABCD-FAC002C903C4}" srcOrd="1" destOrd="0" presId="urn:microsoft.com/office/officeart/2005/8/layout/cycle7"/>
    <dgm:cxn modelId="{66C4FC8C-3928-420A-8B9F-AC056E746911}" type="presOf" srcId="{74D5DFAF-CDA3-486E-BCD3-A087A6E6CFBE}" destId="{E86A0B5A-05CF-48BA-A3B7-DD0624DE4109}" srcOrd="0" destOrd="0" presId="urn:microsoft.com/office/officeart/2005/8/layout/cycle7"/>
    <dgm:cxn modelId="{F0C2ACA4-2B8D-486B-B74D-C8C4D471F6B5}" type="presOf" srcId="{E565597D-70D7-4088-8E30-BBE6762337D5}" destId="{E3DFD684-2D72-4F3B-8CEC-B4A1CFA85895}" srcOrd="1" destOrd="0" presId="urn:microsoft.com/office/officeart/2005/8/layout/cycle7"/>
    <dgm:cxn modelId="{0B3782BE-93C4-46BF-A389-612C6759AFDC}" type="presOf" srcId="{7F2CE66C-8E25-448D-9F3A-702BE8AB4CEB}" destId="{41287281-73FD-43CD-A248-2316B69D2C0B}" srcOrd="0" destOrd="0" presId="urn:microsoft.com/office/officeart/2005/8/layout/cycle7"/>
    <dgm:cxn modelId="{85027AC5-278E-4523-B440-6EBC48D83BE2}" srcId="{B8C5F514-9D30-4174-A804-BDB4F6F0AE7A}" destId="{0EF5713C-9A3A-49CC-84EF-18BE37AC049A}" srcOrd="1" destOrd="0" parTransId="{4E6B6A28-79EB-4B30-A3CF-7E605050C6BC}" sibTransId="{AEAA0F65-DF5F-489D-9313-20E73C6EB416}"/>
    <dgm:cxn modelId="{83A7BED8-6849-45E0-AECE-3978F01504C5}" srcId="{B8C5F514-9D30-4174-A804-BDB4F6F0AE7A}" destId="{74D5DFAF-CDA3-486E-BCD3-A087A6E6CFBE}" srcOrd="2" destOrd="0" parTransId="{56E6F9FC-6729-485C-9747-6F241E947E75}" sibTransId="{6E9BEDBA-8791-444B-AF6E-97E1609A7AED}"/>
    <dgm:cxn modelId="{275F5ADF-E3C6-4B29-9490-E8911CCEC2A0}" srcId="{B8C5F514-9D30-4174-A804-BDB4F6F0AE7A}" destId="{B2254498-380A-4C3D-B9D8-05E29EAB5DD2}" srcOrd="0" destOrd="0" parTransId="{78C2D2CC-D73E-415D-8BF2-96272182E20C}" sibTransId="{0286E9C4-462D-4695-9E8F-9512DE5E7A5D}"/>
    <dgm:cxn modelId="{0DACB0E7-ECBD-4C9E-AB56-0837A445DF44}" type="presOf" srcId="{0286E9C4-462D-4695-9E8F-9512DE5E7A5D}" destId="{BB10712E-55DF-4CA4-9DA8-40CD74F1CD01}" srcOrd="0" destOrd="0" presId="urn:microsoft.com/office/officeart/2005/8/layout/cycle7"/>
    <dgm:cxn modelId="{D25020F8-80C4-4900-8A43-8B3A856709D7}" type="presOf" srcId="{6E9BEDBA-8791-444B-AF6E-97E1609A7AED}" destId="{2D1D565C-5303-4316-9C2C-206F509162EF}" srcOrd="1" destOrd="0" presId="urn:microsoft.com/office/officeart/2005/8/layout/cycle7"/>
    <dgm:cxn modelId="{63A89860-868D-41B5-BBAC-AFA6B4F3171F}" type="presParOf" srcId="{BBE065A5-287A-45F0-8915-DD4A4CA902B6}" destId="{E049E74B-4FE5-4E5B-BB6D-3B672D0E8E99}" srcOrd="0" destOrd="0" presId="urn:microsoft.com/office/officeart/2005/8/layout/cycle7"/>
    <dgm:cxn modelId="{541395BB-FE59-4541-A27C-761136F9C6FD}" type="presParOf" srcId="{BBE065A5-287A-45F0-8915-DD4A4CA902B6}" destId="{BB10712E-55DF-4CA4-9DA8-40CD74F1CD01}" srcOrd="1" destOrd="0" presId="urn:microsoft.com/office/officeart/2005/8/layout/cycle7"/>
    <dgm:cxn modelId="{938B9F14-4FD7-40FC-8636-A3CB808B3454}" type="presParOf" srcId="{BB10712E-55DF-4CA4-9DA8-40CD74F1CD01}" destId="{6C9D13D4-CF0D-466D-ACE5-E1C499A4CD13}" srcOrd="0" destOrd="0" presId="urn:microsoft.com/office/officeart/2005/8/layout/cycle7"/>
    <dgm:cxn modelId="{B9B40679-0B5B-4B01-8A1F-A61B8B75636F}" type="presParOf" srcId="{BBE065A5-287A-45F0-8915-DD4A4CA902B6}" destId="{A1F29EFA-3C90-4FA3-927F-A08BFEB5AFBB}" srcOrd="2" destOrd="0" presId="urn:microsoft.com/office/officeart/2005/8/layout/cycle7"/>
    <dgm:cxn modelId="{0B6B3E06-55FB-4262-9E51-85806FEEDE27}" type="presParOf" srcId="{BBE065A5-287A-45F0-8915-DD4A4CA902B6}" destId="{8649B8C4-75C9-45E3-8218-AD01CD302108}" srcOrd="3" destOrd="0" presId="urn:microsoft.com/office/officeart/2005/8/layout/cycle7"/>
    <dgm:cxn modelId="{1DDB154D-A6A8-4941-9996-A85D89F6956E}" type="presParOf" srcId="{8649B8C4-75C9-45E3-8218-AD01CD302108}" destId="{49EA45AC-59F1-482A-ABCD-FAC002C903C4}" srcOrd="0" destOrd="0" presId="urn:microsoft.com/office/officeart/2005/8/layout/cycle7"/>
    <dgm:cxn modelId="{BD68B9BF-AE43-4272-AA43-6A2E839F195F}" type="presParOf" srcId="{BBE065A5-287A-45F0-8915-DD4A4CA902B6}" destId="{E86A0B5A-05CF-48BA-A3B7-DD0624DE4109}" srcOrd="4" destOrd="0" presId="urn:microsoft.com/office/officeart/2005/8/layout/cycle7"/>
    <dgm:cxn modelId="{B4AC4B0C-FAF7-4053-821C-16304DD9E610}" type="presParOf" srcId="{BBE065A5-287A-45F0-8915-DD4A4CA902B6}" destId="{5B3571C9-DAF1-4FF0-AB9B-98965D693868}" srcOrd="5" destOrd="0" presId="urn:microsoft.com/office/officeart/2005/8/layout/cycle7"/>
    <dgm:cxn modelId="{19463AC3-3CEC-4CE8-A52B-F43A5495A627}" type="presParOf" srcId="{5B3571C9-DAF1-4FF0-AB9B-98965D693868}" destId="{2D1D565C-5303-4316-9C2C-206F509162EF}" srcOrd="0" destOrd="0" presId="urn:microsoft.com/office/officeart/2005/8/layout/cycle7"/>
    <dgm:cxn modelId="{F60AF972-C2D3-477C-9357-27A6A1158768}" type="presParOf" srcId="{BBE065A5-287A-45F0-8915-DD4A4CA902B6}" destId="{41287281-73FD-43CD-A248-2316B69D2C0B}" srcOrd="6" destOrd="0" presId="urn:microsoft.com/office/officeart/2005/8/layout/cycle7"/>
    <dgm:cxn modelId="{0EFE0270-D618-449A-9CA2-809E0BA65BDA}" type="presParOf" srcId="{BBE065A5-287A-45F0-8915-DD4A4CA902B6}" destId="{A725ECE5-DF59-4F82-A4C0-16BAF03D7977}" srcOrd="7" destOrd="0" presId="urn:microsoft.com/office/officeart/2005/8/layout/cycle7"/>
    <dgm:cxn modelId="{E2138384-04A4-4EE7-AAC1-3E6FCD554D33}" type="presParOf" srcId="{A725ECE5-DF59-4F82-A4C0-16BAF03D7977}" destId="{E3DFD684-2D72-4F3B-8CEC-B4A1CFA85895}" srcOrd="0" destOrd="0" presId="urn:microsoft.com/office/officeart/2005/8/layout/cycle7"/>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821D1-2E9D-40E3-87E7-92E6A56794B6}">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FBD5C3-D206-475E-801F-AFDB724D3C4F}">
      <dsp:nvSpPr>
        <dsp:cNvPr id="0" name=""/>
        <dsp:cNvSpPr/>
      </dsp:nvSpPr>
      <dsp:spPr>
        <a:xfrm>
          <a:off x="564979" y="406400"/>
          <a:ext cx="5475833"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73660" rIns="73660" bIns="73660" numCol="1" spcCol="1270" anchor="ctr" anchorCtr="0">
          <a:noAutofit/>
        </a:bodyPr>
        <a:lstStyle/>
        <a:p>
          <a:pPr marL="0" lvl="0" indent="0" algn="ctr" defTabSz="1289050">
            <a:lnSpc>
              <a:spcPct val="90000"/>
            </a:lnSpc>
            <a:spcBef>
              <a:spcPct val="0"/>
            </a:spcBef>
            <a:spcAft>
              <a:spcPct val="35000"/>
            </a:spcAft>
            <a:buNone/>
          </a:pPr>
          <a:r>
            <a:rPr lang="en-US" sz="2900" kern="1200" dirty="0"/>
            <a:t>Issue, Execute, and Commit </a:t>
          </a:r>
        </a:p>
      </dsp:txBody>
      <dsp:txXfrm>
        <a:off x="564979" y="406400"/>
        <a:ext cx="5475833" cy="812800"/>
      </dsp:txXfrm>
    </dsp:sp>
    <dsp:sp modelId="{BFEB9DE1-C972-4539-B05C-2190A1E8BE6E}">
      <dsp:nvSpPr>
        <dsp:cNvPr id="0" name=""/>
        <dsp:cNvSpPr/>
      </dsp:nvSpPr>
      <dsp:spPr>
        <a:xfrm>
          <a:off x="56979" y="304800"/>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E0757C-065B-4DC4-BB90-359B0CB5942E}">
      <dsp:nvSpPr>
        <dsp:cNvPr id="0" name=""/>
        <dsp:cNvSpPr/>
      </dsp:nvSpPr>
      <dsp:spPr>
        <a:xfrm>
          <a:off x="860432" y="1625599"/>
          <a:ext cx="5180380"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Caches</a:t>
          </a:r>
        </a:p>
      </dsp:txBody>
      <dsp:txXfrm>
        <a:off x="860432" y="1625599"/>
        <a:ext cx="5180380" cy="812800"/>
      </dsp:txXfrm>
    </dsp:sp>
    <dsp:sp modelId="{566E2B7E-AE68-465C-9F97-E386691333DB}">
      <dsp:nvSpPr>
        <dsp:cNvPr id="0" name=""/>
        <dsp:cNvSpPr/>
      </dsp:nvSpPr>
      <dsp:spPr>
        <a:xfrm>
          <a:off x="352432" y="1523999"/>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6F17C5-A8EB-4492-985F-A7378CD3F9B2}">
      <dsp:nvSpPr>
        <dsp:cNvPr id="0" name=""/>
        <dsp:cNvSpPr/>
      </dsp:nvSpPr>
      <dsp:spPr>
        <a:xfrm>
          <a:off x="564979" y="2844800"/>
          <a:ext cx="5475833" cy="812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73660" rIns="73660" bIns="73660" numCol="1" spcCol="1270" anchor="ctr" anchorCtr="0">
          <a:noAutofit/>
        </a:bodyPr>
        <a:lstStyle/>
        <a:p>
          <a:pPr marL="0" lvl="0" indent="0" algn="l" defTabSz="1289050">
            <a:lnSpc>
              <a:spcPct val="90000"/>
            </a:lnSpc>
            <a:spcBef>
              <a:spcPct val="0"/>
            </a:spcBef>
            <a:spcAft>
              <a:spcPct val="35000"/>
            </a:spcAft>
            <a:buNone/>
          </a:pPr>
          <a:r>
            <a:rPr lang="en-US" sz="2900" kern="1200" dirty="0"/>
            <a:t>Simple data structures</a:t>
          </a:r>
        </a:p>
      </dsp:txBody>
      <dsp:txXfrm>
        <a:off x="564979" y="2844800"/>
        <a:ext cx="5475833" cy="812800"/>
      </dsp:txXfrm>
    </dsp:sp>
    <dsp:sp modelId="{FAF81DD3-295F-43BA-8B58-43F8F7179B40}">
      <dsp:nvSpPr>
        <dsp:cNvPr id="0" name=""/>
        <dsp:cNvSpPr/>
      </dsp:nvSpPr>
      <dsp:spPr>
        <a:xfrm>
          <a:off x="56979" y="2743200"/>
          <a:ext cx="1016000" cy="101600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C1B1F-1FFF-440E-BEB0-A7589671BBF0}">
      <dsp:nvSpPr>
        <dsp:cNvPr id="0" name=""/>
        <dsp:cNvSpPr/>
      </dsp:nvSpPr>
      <dsp:spPr>
        <a:xfrm>
          <a:off x="3878" y="787567"/>
          <a:ext cx="1983902"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Confusion</a:t>
          </a:r>
        </a:p>
      </dsp:txBody>
      <dsp:txXfrm>
        <a:off x="3878" y="787567"/>
        <a:ext cx="1983902" cy="376200"/>
      </dsp:txXfrm>
    </dsp:sp>
    <dsp:sp modelId="{D84409F7-2648-4F50-8FA8-56012C196882}">
      <dsp:nvSpPr>
        <dsp:cNvPr id="0" name=""/>
        <dsp:cNvSpPr/>
      </dsp:nvSpPr>
      <dsp:spPr>
        <a:xfrm>
          <a:off x="1987780" y="270292"/>
          <a:ext cx="396780" cy="1410750"/>
        </a:xfrm>
        <a:prstGeom prst="leftBrace">
          <a:avLst>
            <a:gd name="adj1" fmla="val 35000"/>
            <a:gd name="adj2" fmla="val 50000"/>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1B38F6-623E-4B98-B1E5-4CC8AF448973}">
      <dsp:nvSpPr>
        <dsp:cNvPr id="0" name=""/>
        <dsp:cNvSpPr/>
      </dsp:nvSpPr>
      <dsp:spPr>
        <a:xfrm>
          <a:off x="2543273" y="270292"/>
          <a:ext cx="5396213" cy="14107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None/>
          </a:pPr>
          <a:r>
            <a:rPr lang="en-US" sz="1900" kern="1200" dirty="0">
              <a:solidFill>
                <a:schemeClr val="tx1"/>
              </a:solidFill>
            </a:rPr>
            <a:t>   If we change a single bit of the key, most or all of the ciphertext bits will be affected. This ensures that the key and ciphertext are not correlated (in a statistical sense), and thus given the ciphertext, it is hard to guess the key.</a:t>
          </a:r>
        </a:p>
      </dsp:txBody>
      <dsp:txXfrm>
        <a:off x="2543273" y="270292"/>
        <a:ext cx="5396213" cy="1410750"/>
      </dsp:txXfrm>
    </dsp:sp>
    <dsp:sp modelId="{E0230AC0-95E1-421D-A974-DDFE3658A54B}">
      <dsp:nvSpPr>
        <dsp:cNvPr id="0" name=""/>
        <dsp:cNvSpPr/>
      </dsp:nvSpPr>
      <dsp:spPr>
        <a:xfrm>
          <a:off x="3878" y="2548867"/>
          <a:ext cx="1983902" cy="37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48260" rIns="135128" bIns="48260" numCol="1" spcCol="1270" anchor="ctr" anchorCtr="0">
          <a:noAutofit/>
        </a:bodyPr>
        <a:lstStyle/>
        <a:p>
          <a:pPr marL="0" lvl="0" indent="0" algn="r" defTabSz="844550">
            <a:lnSpc>
              <a:spcPct val="90000"/>
            </a:lnSpc>
            <a:spcBef>
              <a:spcPct val="0"/>
            </a:spcBef>
            <a:spcAft>
              <a:spcPct val="35000"/>
            </a:spcAft>
            <a:buNone/>
          </a:pPr>
          <a:r>
            <a:rPr lang="en-US" sz="1900" kern="1200" dirty="0"/>
            <a:t>Diffusion</a:t>
          </a:r>
        </a:p>
      </dsp:txBody>
      <dsp:txXfrm>
        <a:off x="3878" y="2548867"/>
        <a:ext cx="1983902" cy="376200"/>
      </dsp:txXfrm>
    </dsp:sp>
    <dsp:sp modelId="{29708625-0A35-4B39-AF51-0FD09A7B2F6A}">
      <dsp:nvSpPr>
        <dsp:cNvPr id="0" name=""/>
        <dsp:cNvSpPr/>
      </dsp:nvSpPr>
      <dsp:spPr>
        <a:xfrm>
          <a:off x="1987780" y="1749442"/>
          <a:ext cx="396780" cy="1975050"/>
        </a:xfrm>
        <a:prstGeom prst="leftBrace">
          <a:avLst>
            <a:gd name="adj1" fmla="val 35000"/>
            <a:gd name="adj2" fmla="val 50000"/>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0AF68C-C445-4C35-97A3-862172A51D1C}">
      <dsp:nvSpPr>
        <dsp:cNvPr id="0" name=""/>
        <dsp:cNvSpPr/>
      </dsp:nvSpPr>
      <dsp:spPr>
        <a:xfrm>
          <a:off x="2543273" y="1749442"/>
          <a:ext cx="5396213" cy="1975050"/>
        </a:xfrm>
        <a:prstGeom prst="rect">
          <a:avLst/>
        </a:prstGeom>
        <a:solidFill>
          <a:schemeClr val="accent2">
            <a:hueOff val="12116377"/>
            <a:satOff val="-7469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171450" lvl="1" indent="-171450" algn="l" defTabSz="844550">
            <a:lnSpc>
              <a:spcPct val="90000"/>
            </a:lnSpc>
            <a:spcBef>
              <a:spcPct val="0"/>
            </a:spcBef>
            <a:spcAft>
              <a:spcPct val="15000"/>
            </a:spcAft>
            <a:buNone/>
          </a:pPr>
          <a:r>
            <a:rPr lang="en-US" sz="1900" kern="1200" dirty="0"/>
            <a:t>  This property states that if we change a single bit in the plaintext, then statistically half the bits in the ciphertext should change, and likewise if we change one bit in the ciphertext then statistically half the bits in the plain text should change. This reduces the correlation</a:t>
          </a:r>
        </a:p>
        <a:p>
          <a:pPr marL="171450" lvl="1" indent="-171450" algn="l" defTabSz="844550">
            <a:lnSpc>
              <a:spcPct val="90000"/>
            </a:lnSpc>
            <a:spcBef>
              <a:spcPct val="0"/>
            </a:spcBef>
            <a:spcAft>
              <a:spcPct val="15000"/>
            </a:spcAft>
            <a:buNone/>
          </a:pPr>
          <a:r>
            <a:rPr lang="en-US" sz="1900" kern="1200" dirty="0"/>
            <a:t>  between the plaintext and the ciphertext.</a:t>
          </a:r>
        </a:p>
      </dsp:txBody>
      <dsp:txXfrm>
        <a:off x="2543273" y="1749442"/>
        <a:ext cx="5396213" cy="19750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11B92-E7EE-40F6-8637-F8237980434D}">
      <dsp:nvSpPr>
        <dsp:cNvPr id="0" name=""/>
        <dsp:cNvSpPr/>
      </dsp:nvSpPr>
      <dsp:spPr>
        <a:xfrm>
          <a:off x="0" y="1145264"/>
          <a:ext cx="2027115" cy="41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dirty="0"/>
            <a:t>Authenticity</a:t>
          </a:r>
        </a:p>
      </dsp:txBody>
      <dsp:txXfrm>
        <a:off x="0" y="1145264"/>
        <a:ext cx="2027115" cy="415800"/>
      </dsp:txXfrm>
    </dsp:sp>
    <dsp:sp modelId="{A4F652BF-59A1-4F60-A1F3-815FBD83184F}">
      <dsp:nvSpPr>
        <dsp:cNvPr id="0" name=""/>
        <dsp:cNvSpPr/>
      </dsp:nvSpPr>
      <dsp:spPr>
        <a:xfrm>
          <a:off x="2027115" y="995836"/>
          <a:ext cx="405423" cy="71465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CA0398-C2A0-47CB-A455-84BF00042A0D}">
      <dsp:nvSpPr>
        <dsp:cNvPr id="0" name=""/>
        <dsp:cNvSpPr/>
      </dsp:nvSpPr>
      <dsp:spPr>
        <a:xfrm>
          <a:off x="2594707" y="995836"/>
          <a:ext cx="5513754" cy="714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None/>
          </a:pPr>
          <a:r>
            <a:rPr lang="en-US" sz="2100" kern="1200" dirty="0"/>
            <a:t>Establish that the message has come from the sender </a:t>
          </a:r>
          <a:r>
            <a:rPr lang="en-US" sz="2100" kern="1200" dirty="0">
              <a:sym typeface="Wingdings" panose="05000000000000000000" pitchFamily="2" charset="2"/>
            </a:rPr>
            <a:t> Use digital signatures</a:t>
          </a:r>
          <a:endParaRPr lang="en-US" sz="2100" kern="1200" dirty="0"/>
        </a:p>
      </dsp:txBody>
      <dsp:txXfrm>
        <a:off x="2594707" y="995836"/>
        <a:ext cx="5513754" cy="714656"/>
      </dsp:txXfrm>
    </dsp:sp>
    <dsp:sp modelId="{418ACF23-B325-4315-8BCB-7E7D9839B735}">
      <dsp:nvSpPr>
        <dsp:cNvPr id="0" name=""/>
        <dsp:cNvSpPr/>
      </dsp:nvSpPr>
      <dsp:spPr>
        <a:xfrm>
          <a:off x="0" y="1935520"/>
          <a:ext cx="2027115" cy="41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dirty="0"/>
            <a:t>Confidentiality</a:t>
          </a:r>
        </a:p>
      </dsp:txBody>
      <dsp:txXfrm>
        <a:off x="0" y="1935520"/>
        <a:ext cx="2027115" cy="415800"/>
      </dsp:txXfrm>
    </dsp:sp>
    <dsp:sp modelId="{9B53EE87-1D4E-4B4E-B889-68350D26EFF8}">
      <dsp:nvSpPr>
        <dsp:cNvPr id="0" name=""/>
        <dsp:cNvSpPr/>
      </dsp:nvSpPr>
      <dsp:spPr>
        <a:xfrm>
          <a:off x="2027115" y="1786092"/>
          <a:ext cx="405423" cy="71465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FA1B63-8777-4AB0-A936-BDC0D7722706}">
      <dsp:nvSpPr>
        <dsp:cNvPr id="0" name=""/>
        <dsp:cNvSpPr/>
      </dsp:nvSpPr>
      <dsp:spPr>
        <a:xfrm>
          <a:off x="2594707" y="1786092"/>
          <a:ext cx="5513754" cy="714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None/>
          </a:pPr>
          <a:r>
            <a:rPr lang="en-US" sz="2100" kern="1200" dirty="0"/>
            <a:t>Do not allow any intermediary to read the message </a:t>
          </a:r>
          <a:r>
            <a:rPr lang="en-US" sz="2100" kern="1200" dirty="0">
              <a:sym typeface="Wingdings" panose="05000000000000000000" pitchFamily="2" charset="2"/>
            </a:rPr>
            <a:t> Encrypt the message</a:t>
          </a:r>
          <a:endParaRPr lang="en-US" sz="2100" kern="1200" dirty="0"/>
        </a:p>
      </dsp:txBody>
      <dsp:txXfrm>
        <a:off x="2594707" y="1786092"/>
        <a:ext cx="5513754" cy="714656"/>
      </dsp:txXfrm>
    </dsp:sp>
    <dsp:sp modelId="{D06ED61D-CA3A-49AA-A831-FCB81DC84DE9}">
      <dsp:nvSpPr>
        <dsp:cNvPr id="0" name=""/>
        <dsp:cNvSpPr/>
      </dsp:nvSpPr>
      <dsp:spPr>
        <a:xfrm>
          <a:off x="0" y="2725776"/>
          <a:ext cx="2029097" cy="41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dirty="0"/>
            <a:t>Integrity</a:t>
          </a:r>
        </a:p>
      </dsp:txBody>
      <dsp:txXfrm>
        <a:off x="0" y="2725776"/>
        <a:ext cx="2029097" cy="415800"/>
      </dsp:txXfrm>
    </dsp:sp>
    <dsp:sp modelId="{9F0BF1D4-1991-4D58-8FDB-16EC0F67F390}">
      <dsp:nvSpPr>
        <dsp:cNvPr id="0" name=""/>
        <dsp:cNvSpPr/>
      </dsp:nvSpPr>
      <dsp:spPr>
        <a:xfrm>
          <a:off x="2029096" y="2576348"/>
          <a:ext cx="405819" cy="71465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EB0B5E-1CDF-457A-8374-1969FFAE8139}">
      <dsp:nvSpPr>
        <dsp:cNvPr id="0" name=""/>
        <dsp:cNvSpPr/>
      </dsp:nvSpPr>
      <dsp:spPr>
        <a:xfrm>
          <a:off x="2597244" y="2576348"/>
          <a:ext cx="5519143" cy="714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None/>
          </a:pPr>
          <a:r>
            <a:rPr lang="en-US" sz="2100" kern="1200" dirty="0"/>
            <a:t>Do not allow message tampering </a:t>
          </a:r>
          <a:r>
            <a:rPr lang="en-US" sz="2100" kern="1200" dirty="0">
              <a:sym typeface="Wingdings" panose="05000000000000000000" pitchFamily="2" charset="2"/>
            </a:rPr>
            <a:t> Use a MAC </a:t>
          </a:r>
          <a:endParaRPr lang="en-US" sz="2100" kern="1200" dirty="0"/>
        </a:p>
      </dsp:txBody>
      <dsp:txXfrm>
        <a:off x="2597244" y="2576348"/>
        <a:ext cx="5519143" cy="714656"/>
      </dsp:txXfrm>
    </dsp:sp>
    <dsp:sp modelId="{9ED3A79A-D17C-437C-A340-7B6F4ADC417F}">
      <dsp:nvSpPr>
        <dsp:cNvPr id="0" name=""/>
        <dsp:cNvSpPr/>
      </dsp:nvSpPr>
      <dsp:spPr>
        <a:xfrm>
          <a:off x="0" y="3516032"/>
          <a:ext cx="2027115" cy="415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53340" rIns="149352" bIns="53340" numCol="1" spcCol="1270" anchor="ctr" anchorCtr="0">
          <a:noAutofit/>
        </a:bodyPr>
        <a:lstStyle/>
        <a:p>
          <a:pPr marL="0" lvl="0" indent="0" algn="r" defTabSz="933450">
            <a:lnSpc>
              <a:spcPct val="90000"/>
            </a:lnSpc>
            <a:spcBef>
              <a:spcPct val="0"/>
            </a:spcBef>
            <a:spcAft>
              <a:spcPct val="35000"/>
            </a:spcAft>
            <a:buNone/>
          </a:pPr>
          <a:r>
            <a:rPr lang="en-US" sz="2100" kern="1200" dirty="0"/>
            <a:t>Freshness</a:t>
          </a:r>
        </a:p>
      </dsp:txBody>
      <dsp:txXfrm>
        <a:off x="0" y="3516032"/>
        <a:ext cx="2027115" cy="415800"/>
      </dsp:txXfrm>
    </dsp:sp>
    <dsp:sp modelId="{1F5B8CA4-4700-4F5F-ADAE-F83BCEFF0BCF}">
      <dsp:nvSpPr>
        <dsp:cNvPr id="0" name=""/>
        <dsp:cNvSpPr/>
      </dsp:nvSpPr>
      <dsp:spPr>
        <a:xfrm>
          <a:off x="2027115" y="3366604"/>
          <a:ext cx="405423" cy="714656"/>
        </a:xfrm>
        <a:prstGeom prst="leftBrace">
          <a:avLst>
            <a:gd name="adj1" fmla="val 35000"/>
            <a:gd name="adj2" fmla="val 50000"/>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20C57C-19A2-4589-80B0-5C65B1C4C6EF}">
      <dsp:nvSpPr>
        <dsp:cNvPr id="0" name=""/>
        <dsp:cNvSpPr/>
      </dsp:nvSpPr>
      <dsp:spPr>
        <a:xfrm>
          <a:off x="2594707" y="3366604"/>
          <a:ext cx="5513754" cy="71465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228600" lvl="1" indent="-228600" algn="l" defTabSz="933450">
            <a:lnSpc>
              <a:spcPct val="90000"/>
            </a:lnSpc>
            <a:spcBef>
              <a:spcPct val="0"/>
            </a:spcBef>
            <a:spcAft>
              <a:spcPct val="15000"/>
            </a:spcAft>
            <a:buNone/>
          </a:pPr>
          <a:r>
            <a:rPr lang="en-US" sz="2100" kern="1200" dirty="0"/>
            <a:t>Do not allow replay attacks </a:t>
          </a:r>
          <a:r>
            <a:rPr lang="en-US" sz="2100" kern="1200" dirty="0">
              <a:sym typeface="Wingdings" panose="05000000000000000000" pitchFamily="2" charset="2"/>
            </a:rPr>
            <a:t> Use a nonce or counter-mode encryption</a:t>
          </a:r>
          <a:endParaRPr lang="en-US" sz="2100" kern="1200" dirty="0"/>
        </a:p>
      </dsp:txBody>
      <dsp:txXfrm>
        <a:off x="2594707" y="3366604"/>
        <a:ext cx="5513754" cy="714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FED51-617B-46D4-9921-7AD023DF9647}">
      <dsp:nvSpPr>
        <dsp:cNvPr id="0" name=""/>
        <dsp:cNvSpPr/>
      </dsp:nvSpPr>
      <dsp:spPr>
        <a:xfrm>
          <a:off x="2825" y="518566"/>
          <a:ext cx="1445190" cy="657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err="1"/>
            <a:t>Kerckhoff’s</a:t>
          </a:r>
          <a:r>
            <a:rPr lang="en-US" sz="1800" kern="1200" dirty="0"/>
            <a:t> </a:t>
          </a:r>
        </a:p>
        <a:p>
          <a:pPr marL="0" lvl="0" indent="0" algn="r" defTabSz="800100">
            <a:lnSpc>
              <a:spcPct val="90000"/>
            </a:lnSpc>
            <a:spcBef>
              <a:spcPct val="0"/>
            </a:spcBef>
            <a:spcAft>
              <a:spcPct val="35000"/>
            </a:spcAft>
            <a:buNone/>
          </a:pPr>
          <a:r>
            <a:rPr lang="en-US" sz="1800" kern="1200" dirty="0"/>
            <a:t>Principle</a:t>
          </a:r>
        </a:p>
      </dsp:txBody>
      <dsp:txXfrm>
        <a:off x="2825" y="518566"/>
        <a:ext cx="1445190" cy="657112"/>
      </dsp:txXfrm>
    </dsp:sp>
    <dsp:sp modelId="{E50DF35E-D499-4522-9C59-27F6B02B4ACD}">
      <dsp:nvSpPr>
        <dsp:cNvPr id="0" name=""/>
        <dsp:cNvSpPr/>
      </dsp:nvSpPr>
      <dsp:spPr>
        <a:xfrm>
          <a:off x="1448015" y="302951"/>
          <a:ext cx="289038" cy="1088342"/>
        </a:xfrm>
        <a:prstGeom prst="leftBrace">
          <a:avLst>
            <a:gd name="adj1" fmla="val 35000"/>
            <a:gd name="adj2" fmla="val 50000"/>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450423-2606-4B20-9C0C-AAEA18ED586C}">
      <dsp:nvSpPr>
        <dsp:cNvPr id="0" name=""/>
        <dsp:cNvSpPr/>
      </dsp:nvSpPr>
      <dsp:spPr>
        <a:xfrm>
          <a:off x="1852668" y="302951"/>
          <a:ext cx="3930916" cy="108834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None/>
          </a:pPr>
          <a:r>
            <a:rPr lang="en-US" sz="1800" kern="1200" dirty="0">
              <a:solidFill>
                <a:schemeClr val="tx1"/>
              </a:solidFill>
            </a:rPr>
            <a:t>The design of a TCB should be open. It is not possible to hide design-time secrets. The only real secret should be the key</a:t>
          </a:r>
        </a:p>
      </dsp:txBody>
      <dsp:txXfrm>
        <a:off x="1852668" y="302951"/>
        <a:ext cx="3930916" cy="1088342"/>
      </dsp:txXfrm>
    </dsp:sp>
    <dsp:sp modelId="{62F408A9-72B9-49C9-BC49-2FD6B84E9B5F}">
      <dsp:nvSpPr>
        <dsp:cNvPr id="0" name=""/>
        <dsp:cNvSpPr/>
      </dsp:nvSpPr>
      <dsp:spPr>
        <a:xfrm>
          <a:off x="2825" y="1722349"/>
          <a:ext cx="1445190" cy="5680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Chain-Link Principle</a:t>
          </a:r>
        </a:p>
      </dsp:txBody>
      <dsp:txXfrm>
        <a:off x="2825" y="1722349"/>
        <a:ext cx="1445190" cy="568012"/>
      </dsp:txXfrm>
    </dsp:sp>
    <dsp:sp modelId="{33E08F6B-13FD-4D8B-9B63-2BF8B5787638}">
      <dsp:nvSpPr>
        <dsp:cNvPr id="0" name=""/>
        <dsp:cNvSpPr/>
      </dsp:nvSpPr>
      <dsp:spPr>
        <a:xfrm>
          <a:off x="1448015" y="1456093"/>
          <a:ext cx="289038" cy="1100524"/>
        </a:xfrm>
        <a:prstGeom prst="leftBrace">
          <a:avLst>
            <a:gd name="adj1" fmla="val 35000"/>
            <a:gd name="adj2" fmla="val 50000"/>
          </a:avLst>
        </a:pr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8DEB87-9926-44B6-9899-2E7D07A3942D}">
      <dsp:nvSpPr>
        <dsp:cNvPr id="0" name=""/>
        <dsp:cNvSpPr/>
      </dsp:nvSpPr>
      <dsp:spPr>
        <a:xfrm>
          <a:off x="1852668" y="1456093"/>
          <a:ext cx="3930916" cy="1100524"/>
        </a:xfrm>
        <a:prstGeom prst="rect">
          <a:avLst/>
        </a:prstGeom>
        <a:solidFill>
          <a:schemeClr val="accent2">
            <a:hueOff val="12116377"/>
            <a:satOff val="-7469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None/>
          </a:pPr>
          <a:r>
            <a:rPr lang="en-US" sz="1800" kern="1200" dirty="0"/>
            <a:t>Any chain is only as strong as the weakest link. If there is one weakness in the TCB, then the entire TCB is compromised.</a:t>
          </a:r>
        </a:p>
      </dsp:txBody>
      <dsp:txXfrm>
        <a:off x="1852668" y="1456093"/>
        <a:ext cx="3930916" cy="11005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9E74B-4FE5-4E5B-BB6D-3B672D0E8E99}">
      <dsp:nvSpPr>
        <dsp:cNvPr id="0" name=""/>
        <dsp:cNvSpPr/>
      </dsp:nvSpPr>
      <dsp:spPr>
        <a:xfrm>
          <a:off x="2224701" y="1300"/>
          <a:ext cx="1452395" cy="72619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Counters</a:t>
          </a:r>
          <a:endParaRPr lang="en-US" sz="2000" kern="1200" dirty="0"/>
        </a:p>
      </dsp:txBody>
      <dsp:txXfrm>
        <a:off x="2245971" y="22570"/>
        <a:ext cx="1409855" cy="683657"/>
      </dsp:txXfrm>
    </dsp:sp>
    <dsp:sp modelId="{BB10712E-55DF-4CA4-9DA8-40CD74F1CD01}">
      <dsp:nvSpPr>
        <dsp:cNvPr id="0" name=""/>
        <dsp:cNvSpPr/>
      </dsp:nvSpPr>
      <dsp:spPr>
        <a:xfrm rot="2700000">
          <a:off x="3270064" y="934839"/>
          <a:ext cx="756718" cy="254169"/>
        </a:xfrm>
        <a:prstGeom prst="lef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346315" y="985673"/>
        <a:ext cx="604216" cy="152501"/>
      </dsp:txXfrm>
    </dsp:sp>
    <dsp:sp modelId="{A1F29EFA-3C90-4FA3-927F-A08BFEB5AFBB}">
      <dsp:nvSpPr>
        <dsp:cNvPr id="0" name=""/>
        <dsp:cNvSpPr/>
      </dsp:nvSpPr>
      <dsp:spPr>
        <a:xfrm>
          <a:off x="3619750" y="1396350"/>
          <a:ext cx="1452395" cy="726197"/>
        </a:xfrm>
        <a:prstGeom prst="roundRect">
          <a:avLst>
            <a:gd name="adj" fmla="val 10000"/>
          </a:avLst>
        </a:prstGeom>
        <a:solidFill>
          <a:schemeClr val="accent2">
            <a:hueOff val="4038793"/>
            <a:satOff val="-24900"/>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hash</a:t>
          </a:r>
          <a:endParaRPr lang="en-US" sz="2000" kern="1200" dirty="0"/>
        </a:p>
      </dsp:txBody>
      <dsp:txXfrm>
        <a:off x="3641020" y="1417620"/>
        <a:ext cx="1409855" cy="683657"/>
      </dsp:txXfrm>
    </dsp:sp>
    <dsp:sp modelId="{8649B8C4-75C9-45E3-8218-AD01CD302108}">
      <dsp:nvSpPr>
        <dsp:cNvPr id="0" name=""/>
        <dsp:cNvSpPr/>
      </dsp:nvSpPr>
      <dsp:spPr>
        <a:xfrm rot="8100000">
          <a:off x="3270064" y="2329888"/>
          <a:ext cx="756718" cy="254169"/>
        </a:xfrm>
        <a:prstGeom prst="leftRightArrow">
          <a:avLst>
            <a:gd name="adj1" fmla="val 60000"/>
            <a:gd name="adj2" fmla="val 50000"/>
          </a:avLst>
        </a:prstGeom>
        <a:solidFill>
          <a:schemeClr val="accent2">
            <a:hueOff val="4038793"/>
            <a:satOff val="-24900"/>
            <a:lumOff val="-39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3346315" y="2380722"/>
        <a:ext cx="604216" cy="152501"/>
      </dsp:txXfrm>
    </dsp:sp>
    <dsp:sp modelId="{E86A0B5A-05CF-48BA-A3B7-DD0624DE4109}">
      <dsp:nvSpPr>
        <dsp:cNvPr id="0" name=""/>
        <dsp:cNvSpPr/>
      </dsp:nvSpPr>
      <dsp:spPr>
        <a:xfrm>
          <a:off x="2224701" y="2791399"/>
          <a:ext cx="1452395" cy="726197"/>
        </a:xfrm>
        <a:prstGeom prst="roundRect">
          <a:avLst>
            <a:gd name="adj" fmla="val 10000"/>
          </a:avLst>
        </a:prstGeom>
        <a:solidFill>
          <a:schemeClr val="accent2">
            <a:hueOff val="8077585"/>
            <a:satOff val="-49799"/>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Secret Key</a:t>
          </a:r>
          <a:br>
            <a:rPr lang="en-IN" sz="2000" kern="1200" dirty="0"/>
          </a:br>
          <a:r>
            <a:rPr lang="en-IN" sz="2000" kern="1200" dirty="0"/>
            <a:t>[PUF, </a:t>
          </a:r>
          <a:r>
            <a:rPr lang="en-IN" sz="2000" kern="1200" dirty="0" err="1"/>
            <a:t>num</a:t>
          </a:r>
          <a:r>
            <a:rPr lang="en-IN" sz="2000" kern="1200" dirty="0"/>
            <a:t>]</a:t>
          </a:r>
          <a:endParaRPr lang="en-US" sz="2000" kern="1200" dirty="0"/>
        </a:p>
      </dsp:txBody>
      <dsp:txXfrm>
        <a:off x="2245971" y="2812669"/>
        <a:ext cx="1409855" cy="683657"/>
      </dsp:txXfrm>
    </dsp:sp>
    <dsp:sp modelId="{5B3571C9-DAF1-4FF0-AB9B-98965D693868}">
      <dsp:nvSpPr>
        <dsp:cNvPr id="0" name=""/>
        <dsp:cNvSpPr/>
      </dsp:nvSpPr>
      <dsp:spPr>
        <a:xfrm rot="13500000">
          <a:off x="1875015" y="2329888"/>
          <a:ext cx="756718" cy="254169"/>
        </a:xfrm>
        <a:prstGeom prst="leftRightArrow">
          <a:avLst>
            <a:gd name="adj1" fmla="val 60000"/>
            <a:gd name="adj2" fmla="val 50000"/>
          </a:avLst>
        </a:prstGeom>
        <a:solidFill>
          <a:schemeClr val="accent2">
            <a:hueOff val="8077585"/>
            <a:satOff val="-49799"/>
            <a:lumOff val="-78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1951266" y="2380722"/>
        <a:ext cx="604216" cy="152501"/>
      </dsp:txXfrm>
    </dsp:sp>
    <dsp:sp modelId="{41287281-73FD-43CD-A248-2316B69D2C0B}">
      <dsp:nvSpPr>
        <dsp:cNvPr id="0" name=""/>
        <dsp:cNvSpPr/>
      </dsp:nvSpPr>
      <dsp:spPr>
        <a:xfrm>
          <a:off x="829652" y="1396350"/>
          <a:ext cx="1452395" cy="726197"/>
        </a:xfrm>
        <a:prstGeom prst="roundRect">
          <a:avLst>
            <a:gd name="adj" fmla="val 10000"/>
          </a:avLst>
        </a:prstGeom>
        <a:solidFill>
          <a:schemeClr val="accent2">
            <a:hueOff val="12116377"/>
            <a:satOff val="-7469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Data</a:t>
          </a:r>
          <a:endParaRPr lang="en-US" sz="2000" kern="1200" dirty="0"/>
        </a:p>
      </dsp:txBody>
      <dsp:txXfrm>
        <a:off x="850922" y="1417620"/>
        <a:ext cx="1409855" cy="683657"/>
      </dsp:txXfrm>
    </dsp:sp>
    <dsp:sp modelId="{A725ECE5-DF59-4F82-A4C0-16BAF03D7977}">
      <dsp:nvSpPr>
        <dsp:cNvPr id="0" name=""/>
        <dsp:cNvSpPr/>
      </dsp:nvSpPr>
      <dsp:spPr>
        <a:xfrm rot="18900000">
          <a:off x="1875015" y="934839"/>
          <a:ext cx="756718" cy="254169"/>
        </a:xfrm>
        <a:prstGeom prst="leftRightArrow">
          <a:avLst>
            <a:gd name="adj1" fmla="val 60000"/>
            <a:gd name="adj2" fmla="val 50000"/>
          </a:avLst>
        </a:prstGeom>
        <a:solidFill>
          <a:schemeClr val="accent2">
            <a:hueOff val="12116377"/>
            <a:satOff val="-74699"/>
            <a:lumOff val="-11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951266" y="985673"/>
        <a:ext cx="604216" cy="15250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145" cy="462721"/>
          </a:xfrm>
          <a:prstGeom prst="rect">
            <a:avLst/>
          </a:prstGeom>
        </p:spPr>
        <p:txBody>
          <a:bodyPr vert="horz" lIns="87304" tIns="43652" rIns="87304" bIns="43652" rtlCol="0"/>
          <a:lstStyle>
            <a:lvl1pPr algn="l">
              <a:defRPr sz="1100"/>
            </a:lvl1pPr>
          </a:lstStyle>
          <a:p>
            <a:endParaRPr lang="en-US" dirty="0"/>
          </a:p>
        </p:txBody>
      </p:sp>
      <p:sp>
        <p:nvSpPr>
          <p:cNvPr id="3" name="Date Placeholder 2"/>
          <p:cNvSpPr>
            <a:spLocks noGrp="1"/>
          </p:cNvSpPr>
          <p:nvPr>
            <p:ph type="dt" sz="quarter" idx="1"/>
          </p:nvPr>
        </p:nvSpPr>
        <p:spPr>
          <a:xfrm>
            <a:off x="3970734" y="0"/>
            <a:ext cx="3038145" cy="462721"/>
          </a:xfrm>
          <a:prstGeom prst="rect">
            <a:avLst/>
          </a:prstGeom>
        </p:spPr>
        <p:txBody>
          <a:bodyPr vert="horz" lIns="87304" tIns="43652" rIns="87304" bIns="43652" rtlCol="0"/>
          <a:lstStyle>
            <a:lvl1pPr algn="r">
              <a:defRPr sz="1100"/>
            </a:lvl1pPr>
          </a:lstStyle>
          <a:p>
            <a:fld id="{7CF79C4C-9A95-4F23-B503-12D2C6F00E19}" type="datetimeFigureOut">
              <a:rPr lang="en-US" smtClean="0"/>
              <a:t>7/15/2024</a:t>
            </a:fld>
            <a:endParaRPr lang="en-US" dirty="0"/>
          </a:p>
        </p:txBody>
      </p:sp>
      <p:sp>
        <p:nvSpPr>
          <p:cNvPr id="4" name="Footer Placeholder 3"/>
          <p:cNvSpPr>
            <a:spLocks noGrp="1"/>
          </p:cNvSpPr>
          <p:nvPr>
            <p:ph type="ftr" sz="quarter" idx="2"/>
          </p:nvPr>
        </p:nvSpPr>
        <p:spPr>
          <a:xfrm>
            <a:off x="1" y="8773355"/>
            <a:ext cx="3038145" cy="462720"/>
          </a:xfrm>
          <a:prstGeom prst="rect">
            <a:avLst/>
          </a:prstGeom>
        </p:spPr>
        <p:txBody>
          <a:bodyPr vert="horz" lIns="87304" tIns="43652" rIns="87304" bIns="43652" rtlCol="0" anchor="b"/>
          <a:lstStyle>
            <a:lvl1pPr algn="l">
              <a:defRPr sz="1100"/>
            </a:lvl1pPr>
          </a:lstStyle>
          <a:p>
            <a:endParaRPr lang="en-US" dirty="0"/>
          </a:p>
        </p:txBody>
      </p:sp>
      <p:sp>
        <p:nvSpPr>
          <p:cNvPr id="5" name="Slide Number Placeholder 4"/>
          <p:cNvSpPr>
            <a:spLocks noGrp="1"/>
          </p:cNvSpPr>
          <p:nvPr>
            <p:ph type="sldNum" sz="quarter" idx="3"/>
          </p:nvPr>
        </p:nvSpPr>
        <p:spPr>
          <a:xfrm>
            <a:off x="3970734" y="8773355"/>
            <a:ext cx="3038145" cy="462720"/>
          </a:xfrm>
          <a:prstGeom prst="rect">
            <a:avLst/>
          </a:prstGeom>
        </p:spPr>
        <p:txBody>
          <a:bodyPr vert="horz" lIns="87304" tIns="43652" rIns="87304" bIns="43652" rtlCol="0" anchor="b"/>
          <a:lstStyle>
            <a:lvl1pPr algn="r">
              <a:defRPr sz="1100"/>
            </a:lvl1pPr>
          </a:lstStyle>
          <a:p>
            <a:fld id="{9BEDD28F-82A9-4FAE-8C69-E41F27D67B02}" type="slidenum">
              <a:rPr lang="en-US" smtClean="0"/>
              <a:t>‹#›</a:t>
            </a:fld>
            <a:endParaRPr lang="en-US" dirty="0"/>
          </a:p>
        </p:txBody>
      </p:sp>
    </p:spTree>
    <p:extLst>
      <p:ext uri="{BB962C8B-B14F-4D97-AF65-F5344CB8AC3E}">
        <p14:creationId xmlns:p14="http://schemas.microsoft.com/office/powerpoint/2010/main" val="276684775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05T05:04:57.890"/>
    </inkml:context>
    <inkml:brush xml:id="br0">
      <inkml:brushProperty name="width" value="0.1" units="cm"/>
      <inkml:brushProperty name="height" value="0.1" units="cm"/>
      <inkml:brushProperty name="color" value="#E71225"/>
    </inkml:brush>
  </inkml:definitions>
  <inkml:trace contextRef="#ctx0" brushRef="#br0">1 0 592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3407"/>
          </a:xfrm>
          <a:prstGeom prst="rect">
            <a:avLst/>
          </a:prstGeom>
        </p:spPr>
        <p:txBody>
          <a:bodyPr vert="horz" lIns="92290" tIns="46144" rIns="92290" bIns="46144" rtlCol="0"/>
          <a:lstStyle>
            <a:lvl1pPr algn="l">
              <a:defRPr sz="1200"/>
            </a:lvl1pPr>
          </a:lstStyle>
          <a:p>
            <a:endParaRPr lang="en-US" dirty="0"/>
          </a:p>
        </p:txBody>
      </p:sp>
      <p:sp>
        <p:nvSpPr>
          <p:cNvPr id="3" name="Date Placeholder 2"/>
          <p:cNvSpPr>
            <a:spLocks noGrp="1"/>
          </p:cNvSpPr>
          <p:nvPr>
            <p:ph type="dt" idx="1"/>
          </p:nvPr>
        </p:nvSpPr>
        <p:spPr>
          <a:xfrm>
            <a:off x="3970938" y="2"/>
            <a:ext cx="3037840" cy="463407"/>
          </a:xfrm>
          <a:prstGeom prst="rect">
            <a:avLst/>
          </a:prstGeom>
        </p:spPr>
        <p:txBody>
          <a:bodyPr vert="horz" lIns="92290" tIns="46144" rIns="92290" bIns="46144" rtlCol="0"/>
          <a:lstStyle>
            <a:lvl1pPr algn="r">
              <a:defRPr sz="1200"/>
            </a:lvl1pPr>
          </a:lstStyle>
          <a:p>
            <a:fld id="{2BE65169-DB50-4446-8324-0D580DBE95C4}" type="datetimeFigureOut">
              <a:rPr lang="en-US" smtClean="0"/>
              <a:t>7/15/2024</a:t>
            </a:fld>
            <a:endParaRPr lang="en-US" dirty="0"/>
          </a:p>
        </p:txBody>
      </p:sp>
      <p:sp>
        <p:nvSpPr>
          <p:cNvPr id="4" name="Slide Image Placeholder 3"/>
          <p:cNvSpPr>
            <a:spLocks noGrp="1" noRot="1" noChangeAspect="1"/>
          </p:cNvSpPr>
          <p:nvPr>
            <p:ph type="sldImg" idx="2"/>
          </p:nvPr>
        </p:nvSpPr>
        <p:spPr>
          <a:xfrm>
            <a:off x="736600" y="1154113"/>
            <a:ext cx="5537200" cy="3116262"/>
          </a:xfrm>
          <a:prstGeom prst="rect">
            <a:avLst/>
          </a:prstGeom>
          <a:noFill/>
          <a:ln w="12700">
            <a:solidFill>
              <a:prstClr val="black"/>
            </a:solidFill>
          </a:ln>
        </p:spPr>
        <p:txBody>
          <a:bodyPr vert="horz" lIns="92290" tIns="46144" rIns="92290" bIns="46144" rtlCol="0" anchor="ctr"/>
          <a:lstStyle/>
          <a:p>
            <a:endParaRPr lang="en-US" dirty="0"/>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290" tIns="46144" rIns="92290" bIns="461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6"/>
          </a:xfrm>
          <a:prstGeom prst="rect">
            <a:avLst/>
          </a:prstGeom>
        </p:spPr>
        <p:txBody>
          <a:bodyPr vert="horz" lIns="92290" tIns="46144" rIns="92290" bIns="46144"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6"/>
          </a:xfrm>
          <a:prstGeom prst="rect">
            <a:avLst/>
          </a:prstGeom>
        </p:spPr>
        <p:txBody>
          <a:bodyPr vert="horz" lIns="92290" tIns="46144" rIns="92290" bIns="46144" rtlCol="0" anchor="b"/>
          <a:lstStyle>
            <a:lvl1pPr algn="r">
              <a:defRPr sz="1200"/>
            </a:lvl1pPr>
          </a:lstStyle>
          <a:p>
            <a:fld id="{30DC0D4C-FD52-4CA4-A998-31C73A5A5BDE}" type="slidenum">
              <a:rPr lang="en-US" smtClean="0"/>
              <a:t>‹#›</a:t>
            </a:fld>
            <a:endParaRPr lang="en-US" dirty="0"/>
          </a:p>
        </p:txBody>
      </p:sp>
    </p:spTree>
    <p:extLst>
      <p:ext uri="{BB962C8B-B14F-4D97-AF65-F5344CB8AC3E}">
        <p14:creationId xmlns:p14="http://schemas.microsoft.com/office/powerpoint/2010/main" val="951821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6600" y="1154113"/>
            <a:ext cx="5537200" cy="31162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C0D4C-FD52-4CA4-A998-31C73A5A5BDE}" type="slidenum">
              <a:rPr lang="en-US" smtClean="0"/>
              <a:t>1</a:t>
            </a:fld>
            <a:endParaRPr lang="en-US" dirty="0"/>
          </a:p>
        </p:txBody>
      </p:sp>
    </p:spTree>
    <p:extLst>
      <p:ext uri="{BB962C8B-B14F-4D97-AF65-F5344CB8AC3E}">
        <p14:creationId xmlns:p14="http://schemas.microsoft.com/office/powerpoint/2010/main" val="1147279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0DC0D4C-FD52-4CA4-A998-31C73A5A5BDE}" type="slidenum">
              <a:rPr lang="en-US" smtClean="0"/>
              <a:t>62</a:t>
            </a:fld>
            <a:endParaRPr lang="en-US" dirty="0"/>
          </a:p>
        </p:txBody>
      </p:sp>
    </p:spTree>
    <p:extLst>
      <p:ext uri="{BB962C8B-B14F-4D97-AF65-F5344CB8AC3E}">
        <p14:creationId xmlns:p14="http://schemas.microsoft.com/office/powerpoint/2010/main" val="796435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0DC0D4C-FD52-4CA4-A998-31C73A5A5BDE}" type="slidenum">
              <a:rPr lang="en-US" smtClean="0"/>
              <a:t>63</a:t>
            </a:fld>
            <a:endParaRPr lang="en-US" dirty="0"/>
          </a:p>
        </p:txBody>
      </p:sp>
    </p:spTree>
    <p:extLst>
      <p:ext uri="{BB962C8B-B14F-4D97-AF65-F5344CB8AC3E}">
        <p14:creationId xmlns:p14="http://schemas.microsoft.com/office/powerpoint/2010/main" val="150185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0DC0D4C-FD52-4CA4-A998-31C73A5A5BDE}" type="slidenum">
              <a:rPr lang="en-US" smtClean="0"/>
              <a:t>64</a:t>
            </a:fld>
            <a:endParaRPr lang="en-US" dirty="0"/>
          </a:p>
        </p:txBody>
      </p:sp>
    </p:spTree>
    <p:extLst>
      <p:ext uri="{BB962C8B-B14F-4D97-AF65-F5344CB8AC3E}">
        <p14:creationId xmlns:p14="http://schemas.microsoft.com/office/powerpoint/2010/main" val="2225392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6600" y="1154113"/>
            <a:ext cx="5537200" cy="31162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C0D4C-FD52-4CA4-A998-31C73A5A5BDE}" type="slidenum">
              <a:rPr lang="en-US" smtClean="0"/>
              <a:t>65</a:t>
            </a:fld>
            <a:endParaRPr lang="en-US" dirty="0"/>
          </a:p>
        </p:txBody>
      </p:sp>
    </p:spTree>
    <p:extLst>
      <p:ext uri="{BB962C8B-B14F-4D97-AF65-F5344CB8AC3E}">
        <p14:creationId xmlns:p14="http://schemas.microsoft.com/office/powerpoint/2010/main" val="2135917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0DC0D4C-FD52-4CA4-A998-31C73A5A5BDE}" type="slidenum">
              <a:rPr lang="en-US" smtClean="0"/>
              <a:t>66</a:t>
            </a:fld>
            <a:endParaRPr lang="en-US" dirty="0"/>
          </a:p>
        </p:txBody>
      </p:sp>
    </p:spTree>
    <p:extLst>
      <p:ext uri="{BB962C8B-B14F-4D97-AF65-F5344CB8AC3E}">
        <p14:creationId xmlns:p14="http://schemas.microsoft.com/office/powerpoint/2010/main" val="3839735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0DC0D4C-FD52-4CA4-A998-31C73A5A5BDE}" type="slidenum">
              <a:rPr lang="en-US" smtClean="0"/>
              <a:t>67</a:t>
            </a:fld>
            <a:endParaRPr lang="en-US" dirty="0"/>
          </a:p>
        </p:txBody>
      </p:sp>
    </p:spTree>
    <p:extLst>
      <p:ext uri="{BB962C8B-B14F-4D97-AF65-F5344CB8AC3E}">
        <p14:creationId xmlns:p14="http://schemas.microsoft.com/office/powerpoint/2010/main" val="2344987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6600" y="1154113"/>
            <a:ext cx="5537200" cy="31162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C0D4C-FD52-4CA4-A998-31C73A5A5BDE}" type="slidenum">
              <a:rPr lang="en-US" smtClean="0"/>
              <a:t>74</a:t>
            </a:fld>
            <a:endParaRPr lang="en-US" dirty="0"/>
          </a:p>
        </p:txBody>
      </p:sp>
    </p:spTree>
    <p:extLst>
      <p:ext uri="{BB962C8B-B14F-4D97-AF65-F5344CB8AC3E}">
        <p14:creationId xmlns:p14="http://schemas.microsoft.com/office/powerpoint/2010/main" val="2919745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6600" y="1154113"/>
            <a:ext cx="5537200" cy="31162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C0D4C-FD52-4CA4-A998-31C73A5A5BDE}" type="slidenum">
              <a:rPr lang="en-US" smtClean="0"/>
              <a:t>75</a:t>
            </a:fld>
            <a:endParaRPr lang="en-US" dirty="0"/>
          </a:p>
        </p:txBody>
      </p:sp>
    </p:spTree>
    <p:extLst>
      <p:ext uri="{BB962C8B-B14F-4D97-AF65-F5344CB8AC3E}">
        <p14:creationId xmlns:p14="http://schemas.microsoft.com/office/powerpoint/2010/main" val="2018834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6600" y="1154113"/>
            <a:ext cx="5537200" cy="31162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C0D4C-FD52-4CA4-A998-31C73A5A5BDE}" type="slidenum">
              <a:rPr lang="en-US" smtClean="0"/>
              <a:t>2</a:t>
            </a:fld>
            <a:endParaRPr lang="en-US" dirty="0"/>
          </a:p>
        </p:txBody>
      </p:sp>
    </p:spTree>
    <p:extLst>
      <p:ext uri="{BB962C8B-B14F-4D97-AF65-F5344CB8AC3E}">
        <p14:creationId xmlns:p14="http://schemas.microsoft.com/office/powerpoint/2010/main" val="4045699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6600" y="1154113"/>
            <a:ext cx="5537200" cy="31162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C0D4C-FD52-4CA4-A998-31C73A5A5BDE}" type="slidenum">
              <a:rPr lang="en-US" smtClean="0"/>
              <a:t>3</a:t>
            </a:fld>
            <a:endParaRPr lang="en-US" dirty="0"/>
          </a:p>
        </p:txBody>
      </p:sp>
    </p:spTree>
    <p:extLst>
      <p:ext uri="{BB962C8B-B14F-4D97-AF65-F5344CB8AC3E}">
        <p14:creationId xmlns:p14="http://schemas.microsoft.com/office/powerpoint/2010/main" val="2145904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6600" y="1154113"/>
            <a:ext cx="5537200" cy="31162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C0D4C-FD52-4CA4-A998-31C73A5A5BDE}" type="slidenum">
              <a:rPr lang="en-US" smtClean="0"/>
              <a:t>4</a:t>
            </a:fld>
            <a:endParaRPr lang="en-US" dirty="0"/>
          </a:p>
        </p:txBody>
      </p:sp>
    </p:spTree>
    <p:extLst>
      <p:ext uri="{BB962C8B-B14F-4D97-AF65-F5344CB8AC3E}">
        <p14:creationId xmlns:p14="http://schemas.microsoft.com/office/powerpoint/2010/main" val="3179544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6600" y="1154113"/>
            <a:ext cx="5537200" cy="31162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C0D4C-FD52-4CA4-A998-31C73A5A5BDE}" type="slidenum">
              <a:rPr lang="en-US" smtClean="0"/>
              <a:t>25</a:t>
            </a:fld>
            <a:endParaRPr lang="en-US" dirty="0"/>
          </a:p>
        </p:txBody>
      </p:sp>
    </p:spTree>
    <p:extLst>
      <p:ext uri="{BB962C8B-B14F-4D97-AF65-F5344CB8AC3E}">
        <p14:creationId xmlns:p14="http://schemas.microsoft.com/office/powerpoint/2010/main" val="892725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6600" y="1154113"/>
            <a:ext cx="5537200" cy="31162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0DC0D4C-FD52-4CA4-A998-31C73A5A5BDE}" type="slidenum">
              <a:rPr lang="en-US" smtClean="0"/>
              <a:t>31</a:t>
            </a:fld>
            <a:endParaRPr lang="en-US" dirty="0"/>
          </a:p>
        </p:txBody>
      </p:sp>
    </p:spTree>
    <p:extLst>
      <p:ext uri="{BB962C8B-B14F-4D97-AF65-F5344CB8AC3E}">
        <p14:creationId xmlns:p14="http://schemas.microsoft.com/office/powerpoint/2010/main" val="2519632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0DC0D4C-FD52-4CA4-A998-31C73A5A5BDE}" type="slidenum">
              <a:rPr lang="en-US" smtClean="0"/>
              <a:t>59</a:t>
            </a:fld>
            <a:endParaRPr lang="en-US" dirty="0"/>
          </a:p>
        </p:txBody>
      </p:sp>
    </p:spTree>
    <p:extLst>
      <p:ext uri="{BB962C8B-B14F-4D97-AF65-F5344CB8AC3E}">
        <p14:creationId xmlns:p14="http://schemas.microsoft.com/office/powerpoint/2010/main" val="1891863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0DC0D4C-FD52-4CA4-A998-31C73A5A5BDE}" type="slidenum">
              <a:rPr lang="en-US" smtClean="0"/>
              <a:t>60</a:t>
            </a:fld>
            <a:endParaRPr lang="en-US" dirty="0"/>
          </a:p>
        </p:txBody>
      </p:sp>
    </p:spTree>
    <p:extLst>
      <p:ext uri="{BB962C8B-B14F-4D97-AF65-F5344CB8AC3E}">
        <p14:creationId xmlns:p14="http://schemas.microsoft.com/office/powerpoint/2010/main" val="2510096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0DC0D4C-FD52-4CA4-A998-31C73A5A5BDE}" type="slidenum">
              <a:rPr lang="en-US" smtClean="0"/>
              <a:t>61</a:t>
            </a:fld>
            <a:endParaRPr lang="en-US" dirty="0"/>
          </a:p>
        </p:txBody>
      </p:sp>
    </p:spTree>
    <p:extLst>
      <p:ext uri="{BB962C8B-B14F-4D97-AF65-F5344CB8AC3E}">
        <p14:creationId xmlns:p14="http://schemas.microsoft.com/office/powerpoint/2010/main" val="587988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vider Slide Graphic">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5488" y="203829"/>
            <a:ext cx="9753600" cy="914400"/>
          </a:xfrm>
        </p:spPr>
        <p:txBody>
          <a:bodyPr anchor="t">
            <a:noAutofit/>
          </a:bodyPr>
          <a:lstStyle>
            <a:lvl1pPr algn="l">
              <a:lnSpc>
                <a:spcPct val="100000"/>
              </a:lnSpc>
              <a:defRPr sz="2600" b="1">
                <a:solidFill>
                  <a:schemeClr val="tx2"/>
                </a:solidFill>
              </a:defRPr>
            </a:lvl1pPr>
          </a:lstStyle>
          <a:p>
            <a:r>
              <a:rPr lang="en-US" dirty="0"/>
              <a:t>Click to edit Master title style – Divider, 26 </a:t>
            </a:r>
            <a:r>
              <a:rPr lang="en-US" dirty="0" err="1"/>
              <a:t>pt</a:t>
            </a:r>
            <a:endParaRPr lang="en-US" dirty="0"/>
          </a:p>
        </p:txBody>
      </p:sp>
      <p:sp>
        <p:nvSpPr>
          <p:cNvPr id="3" name="Subtitle 2"/>
          <p:cNvSpPr>
            <a:spLocks noGrp="1"/>
          </p:cNvSpPr>
          <p:nvPr>
            <p:ph type="subTitle" idx="1" hasCustomPrompt="1"/>
          </p:nvPr>
        </p:nvSpPr>
        <p:spPr>
          <a:xfrm>
            <a:off x="475488" y="1252729"/>
            <a:ext cx="7924800" cy="517585"/>
          </a:xfrm>
        </p:spPr>
        <p:txBody>
          <a:bodyPr/>
          <a:lstStyle>
            <a:lvl1pPr marL="0" indent="0" algn="l">
              <a:buNone/>
              <a:defRPr sz="20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 – 20 pt., Black</a:t>
            </a:r>
          </a:p>
        </p:txBody>
      </p:sp>
      <p:sp>
        <p:nvSpPr>
          <p:cNvPr id="19" name="Slide Number Placeholder 5"/>
          <p:cNvSpPr>
            <a:spLocks noGrp="1"/>
          </p:cNvSpPr>
          <p:nvPr>
            <p:ph type="sldNum" sz="quarter" idx="4"/>
          </p:nvPr>
        </p:nvSpPr>
        <p:spPr>
          <a:xfrm>
            <a:off x="10436045" y="6528815"/>
            <a:ext cx="1278151" cy="228600"/>
          </a:xfrm>
          <a:prstGeom prst="rect">
            <a:avLst/>
          </a:prstGeom>
        </p:spPr>
        <p:txBody>
          <a:bodyPr vert="horz" lIns="91440" tIns="45720" rIns="91440" bIns="45720" rtlCol="0" anchor="ctr"/>
          <a:lstStyle>
            <a:lvl1pPr algn="r">
              <a:defRPr sz="900">
                <a:solidFill>
                  <a:schemeClr val="tx2"/>
                </a:solidFill>
              </a:defRPr>
            </a:lvl1pPr>
          </a:lstStyle>
          <a:p>
            <a:fld id="{40BFEAB2-FD83-41F2-9787-AD5D1A1760CD}" type="slidenum">
              <a:rPr lang="en-US" smtClean="0"/>
              <a:pPr/>
              <a:t>‹#›</a:t>
            </a:fld>
            <a:endParaRPr lang="en-US" dirty="0"/>
          </a:p>
        </p:txBody>
      </p:sp>
      <p:sp>
        <p:nvSpPr>
          <p:cNvPr id="12" name="Footer Placeholder 9">
            <a:extLst>
              <a:ext uri="{FF2B5EF4-FFF2-40B4-BE49-F238E27FC236}">
                <a16:creationId xmlns:a16="http://schemas.microsoft.com/office/drawing/2014/main" id="{DFDDF79B-EC16-4D64-BB8F-31CA7644D797}"/>
              </a:ext>
            </a:extLst>
          </p:cNvPr>
          <p:cNvSpPr txBox="1">
            <a:spLocks/>
          </p:cNvSpPr>
          <p:nvPr userDrawn="1"/>
        </p:nvSpPr>
        <p:spPr>
          <a:xfrm>
            <a:off x="490549" y="6528816"/>
            <a:ext cx="207264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chemeClr val="tx2"/>
              </a:solidFill>
              <a:latin typeface="Arial" panose="020B0604020202020204" pitchFamily="34" charset="0"/>
              <a:cs typeface="Arial" panose="020B0604020202020204" pitchFamily="34" charset="0"/>
            </a:endParaRPr>
          </a:p>
        </p:txBody>
      </p:sp>
      <p:sp>
        <p:nvSpPr>
          <p:cNvPr id="13" name="Footer Placeholder 4">
            <a:extLst>
              <a:ext uri="{FF2B5EF4-FFF2-40B4-BE49-F238E27FC236}">
                <a16:creationId xmlns:a16="http://schemas.microsoft.com/office/drawing/2014/main" id="{CF049723-BA81-4AC5-BEAA-3E6F13DAD2F7}"/>
              </a:ext>
            </a:extLst>
          </p:cNvPr>
          <p:cNvSpPr>
            <a:spLocks noGrp="1"/>
          </p:cNvSpPr>
          <p:nvPr>
            <p:ph type="ftr" sz="quarter" idx="3"/>
          </p:nvPr>
        </p:nvSpPr>
        <p:spPr>
          <a:xfrm>
            <a:off x="1647387" y="6528816"/>
            <a:ext cx="7315200" cy="228600"/>
          </a:xfrm>
          <a:prstGeom prst="rect">
            <a:avLst/>
          </a:prstGeom>
        </p:spPr>
        <p:txBody>
          <a:bodyPr vert="horz" lIns="91440" tIns="45720" rIns="91440" bIns="45720" rtlCol="0" anchor="ctr"/>
          <a:lstStyle>
            <a:lvl1pPr algn="l">
              <a:defRPr sz="900">
                <a:solidFill>
                  <a:schemeClr val="tx2"/>
                </a:solidFill>
              </a:defRPr>
            </a:lvl1pPr>
          </a:lstStyle>
          <a:p>
            <a:r>
              <a:rPr lang="en-US" dirty="0"/>
              <a:t>Next-Gen Computer Architecture | Smruti R. Sarangi</a:t>
            </a:r>
          </a:p>
        </p:txBody>
      </p:sp>
    </p:spTree>
    <p:extLst>
      <p:ext uri="{BB962C8B-B14F-4D97-AF65-F5344CB8AC3E}">
        <p14:creationId xmlns:p14="http://schemas.microsoft.com/office/powerpoint/2010/main" val="1776685102"/>
      </p:ext>
    </p:extLst>
  </p:cSld>
  <p:clrMapOvr>
    <a:masterClrMapping/>
  </p:clrMapOvr>
  <p:extLst>
    <p:ext uri="{DCECCB84-F9BA-43D5-87BE-67443E8EF086}">
      <p15:sldGuideLst xmlns:p15="http://schemas.microsoft.com/office/powerpoint/2012/main">
        <p15:guide id="1" orient="horz" pos="97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ite Content with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dirty="0"/>
              <a:t>Click To Edit Master Title Style – For TOC/</a:t>
            </a:r>
            <a:br>
              <a:rPr lang="en-US" dirty="0"/>
            </a:br>
            <a:r>
              <a:rPr lang="en-US" dirty="0"/>
              <a:t>Agenda and Lite Text Slide</a:t>
            </a:r>
          </a:p>
        </p:txBody>
      </p:sp>
      <p:sp>
        <p:nvSpPr>
          <p:cNvPr id="6" name="Text Placeholder 5"/>
          <p:cNvSpPr>
            <a:spLocks noGrp="1"/>
          </p:cNvSpPr>
          <p:nvPr>
            <p:ph type="body" sz="quarter" idx="12" hasCustomPrompt="1"/>
          </p:nvPr>
        </p:nvSpPr>
        <p:spPr>
          <a:xfrm>
            <a:off x="476251" y="1280160"/>
            <a:ext cx="9144000" cy="4525963"/>
          </a:xfrm>
        </p:spPr>
        <p:txBody>
          <a:bodyPr/>
          <a:lstStyle>
            <a:lvl1pPr marL="0" indent="0">
              <a:buFont typeface="Arial" panose="020B0604020202020204" pitchFamily="34" charset="0"/>
              <a:buNone/>
              <a:tabLst/>
              <a:defRPr sz="2000" baseline="0">
                <a:solidFill>
                  <a:schemeClr val="tx2"/>
                </a:solidFill>
              </a:defRPr>
            </a:lvl1pPr>
            <a:lvl2pPr>
              <a:buClrTx/>
              <a:defRPr sz="18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dirty="0"/>
              <a:t>Edit Master text styles [20pt Arial for TOC/Agenda]</a:t>
            </a:r>
          </a:p>
          <a:p>
            <a:pPr lvl="0"/>
            <a:endParaRPr lang="en-US" dirty="0"/>
          </a:p>
        </p:txBody>
      </p:sp>
      <p:sp>
        <p:nvSpPr>
          <p:cNvPr id="10" name="Slide Number Placeholder 5"/>
          <p:cNvSpPr>
            <a:spLocks noGrp="1"/>
          </p:cNvSpPr>
          <p:nvPr>
            <p:ph type="sldNum" sz="quarter" idx="4"/>
          </p:nvPr>
        </p:nvSpPr>
        <p:spPr>
          <a:xfrm>
            <a:off x="10436045" y="6528815"/>
            <a:ext cx="1278151" cy="228600"/>
          </a:xfrm>
          <a:prstGeom prst="rect">
            <a:avLst/>
          </a:prstGeom>
        </p:spPr>
        <p:txBody>
          <a:bodyPr vert="horz" lIns="91440" tIns="45720" rIns="91440" bIns="45720" rtlCol="0" anchor="ctr"/>
          <a:lstStyle>
            <a:lvl1pPr algn="r">
              <a:defRPr sz="900">
                <a:solidFill>
                  <a:schemeClr val="tx2"/>
                </a:solidFill>
              </a:defRPr>
            </a:lvl1pPr>
          </a:lstStyle>
          <a:p>
            <a:fld id="{40BFEAB2-FD83-41F2-9787-AD5D1A1760CD}" type="slidenum">
              <a:rPr lang="en-US" smtClean="0"/>
              <a:pPr/>
              <a:t>‹#›</a:t>
            </a:fld>
            <a:endParaRPr lang="en-US" dirty="0"/>
          </a:p>
        </p:txBody>
      </p:sp>
      <p:sp>
        <p:nvSpPr>
          <p:cNvPr id="15" name="Footer Placeholder 9">
            <a:extLst>
              <a:ext uri="{FF2B5EF4-FFF2-40B4-BE49-F238E27FC236}">
                <a16:creationId xmlns:a16="http://schemas.microsoft.com/office/drawing/2014/main" id="{BE9A4657-960C-43DE-81AE-18CA143A4380}"/>
              </a:ext>
            </a:extLst>
          </p:cNvPr>
          <p:cNvSpPr txBox="1">
            <a:spLocks/>
          </p:cNvSpPr>
          <p:nvPr userDrawn="1"/>
        </p:nvSpPr>
        <p:spPr>
          <a:xfrm>
            <a:off x="490549" y="6528816"/>
            <a:ext cx="207264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chemeClr val="tx2"/>
              </a:solidFill>
              <a:latin typeface="Arial" panose="020B0604020202020204" pitchFamily="34" charset="0"/>
              <a:cs typeface="Arial" panose="020B0604020202020204" pitchFamily="34" charset="0"/>
            </a:endParaRPr>
          </a:p>
        </p:txBody>
      </p:sp>
      <p:sp>
        <p:nvSpPr>
          <p:cNvPr id="16" name="Footer Placeholder 4">
            <a:extLst>
              <a:ext uri="{FF2B5EF4-FFF2-40B4-BE49-F238E27FC236}">
                <a16:creationId xmlns:a16="http://schemas.microsoft.com/office/drawing/2014/main" id="{451AA9ED-A6E2-4AEB-B71F-2979D48ABE7D}"/>
              </a:ext>
            </a:extLst>
          </p:cNvPr>
          <p:cNvSpPr>
            <a:spLocks noGrp="1"/>
          </p:cNvSpPr>
          <p:nvPr>
            <p:ph type="ftr" sz="quarter" idx="3"/>
          </p:nvPr>
        </p:nvSpPr>
        <p:spPr>
          <a:xfrm>
            <a:off x="1647387" y="6528816"/>
            <a:ext cx="7315200" cy="228600"/>
          </a:xfrm>
          <a:prstGeom prst="rect">
            <a:avLst/>
          </a:prstGeom>
        </p:spPr>
        <p:txBody>
          <a:bodyPr vert="horz" lIns="91440" tIns="45720" rIns="91440" bIns="45720" rtlCol="0" anchor="ctr"/>
          <a:lstStyle>
            <a:lvl1pPr algn="l">
              <a:defRPr sz="900">
                <a:solidFill>
                  <a:schemeClr val="tx2"/>
                </a:solidFill>
              </a:defRPr>
            </a:lvl1pPr>
          </a:lstStyle>
          <a:p>
            <a:r>
              <a:rPr lang="en-US" dirty="0"/>
              <a:t>Next-Gen Computer Architecture | Smruti R. Sarangi</a:t>
            </a:r>
          </a:p>
        </p:txBody>
      </p:sp>
    </p:spTree>
    <p:extLst>
      <p:ext uri="{BB962C8B-B14F-4D97-AF65-F5344CB8AC3E}">
        <p14:creationId xmlns:p14="http://schemas.microsoft.com/office/powerpoint/2010/main" val="2180605138"/>
      </p:ext>
    </p:extLst>
  </p:cSld>
  <p:clrMapOvr>
    <a:masterClrMapping/>
  </p:clrMapOvr>
  <p:extLst>
    <p:ext uri="{DCECCB84-F9BA-43D5-87BE-67443E8EF086}">
      <p15:sldGuideLst xmlns:p15="http://schemas.microsoft.com/office/powerpoint/2012/main">
        <p15:guide id="1" orient="horz" pos="3772" userDrawn="1">
          <p15:clr>
            <a:srgbClr val="FBAE40"/>
          </p15:clr>
        </p15:guide>
        <p15:guide id="2" orient="horz" pos="80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475488" y="274321"/>
            <a:ext cx="9300353" cy="822960"/>
          </a:xfrm>
        </p:spPr>
        <p:txBody>
          <a:bodyPr/>
          <a:lstStyle>
            <a:lvl1pPr>
              <a:defRPr>
                <a:solidFill>
                  <a:schemeClr val="tx2"/>
                </a:solidFill>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476250" y="1280160"/>
            <a:ext cx="9300353" cy="4707890"/>
          </a:xfrm>
        </p:spPr>
        <p:txBody>
          <a:bodyPr/>
          <a:lstStyle>
            <a:lvl1pPr>
              <a:defRPr>
                <a:solidFill>
                  <a:schemeClr val="tx2"/>
                </a:solidFill>
              </a:defRPr>
            </a:lvl1pPr>
            <a:lvl2pPr>
              <a:buClr>
                <a:schemeClr val="tx2"/>
              </a:buClr>
              <a:defRPr>
                <a:solidFill>
                  <a:schemeClr val="tx2"/>
                </a:solidFill>
              </a:defRPr>
            </a:lvl2pPr>
            <a:lvl3pPr>
              <a:defRPr>
                <a:solidFill>
                  <a:schemeClr val="tx2"/>
                </a:solidFill>
              </a:defRPr>
            </a:lvl3pPr>
            <a:lvl4pPr>
              <a:defRPr>
                <a:solidFill>
                  <a:schemeClr val="tx2"/>
                </a:solidFill>
              </a:defRPr>
            </a:lvl4pPr>
          </a:lstStyle>
          <a:p>
            <a:pPr lvl="0"/>
            <a:r>
              <a:rPr lang="en-US" dirty="0"/>
              <a:t>Edit Master text styles</a:t>
            </a:r>
          </a:p>
          <a:p>
            <a:pPr lvl="1"/>
            <a:r>
              <a:rPr lang="en-US" dirty="0"/>
              <a:t>Second level</a:t>
            </a:r>
          </a:p>
          <a:p>
            <a:pPr lvl="2"/>
            <a:r>
              <a:rPr lang="en-US" dirty="0"/>
              <a:t>Third level</a:t>
            </a:r>
          </a:p>
        </p:txBody>
      </p:sp>
      <p:sp>
        <p:nvSpPr>
          <p:cNvPr id="10" name="Slide Number Placeholder 5"/>
          <p:cNvSpPr>
            <a:spLocks noGrp="1"/>
          </p:cNvSpPr>
          <p:nvPr>
            <p:ph type="sldNum" sz="quarter" idx="4"/>
          </p:nvPr>
        </p:nvSpPr>
        <p:spPr>
          <a:xfrm>
            <a:off x="10436045" y="6528815"/>
            <a:ext cx="1278151" cy="228600"/>
          </a:xfrm>
          <a:prstGeom prst="rect">
            <a:avLst/>
          </a:prstGeom>
        </p:spPr>
        <p:txBody>
          <a:bodyPr vert="horz" lIns="91440" tIns="45720" rIns="91440" bIns="45720" rtlCol="0" anchor="ctr"/>
          <a:lstStyle>
            <a:lvl1pPr algn="r">
              <a:defRPr sz="900">
                <a:solidFill>
                  <a:schemeClr val="tx2"/>
                </a:solidFill>
              </a:defRPr>
            </a:lvl1pPr>
          </a:lstStyle>
          <a:p>
            <a:fld id="{40BFEAB2-FD83-41F2-9787-AD5D1A1760CD}" type="slidenum">
              <a:rPr lang="en-US" smtClean="0"/>
              <a:pPr/>
              <a:t>‹#›</a:t>
            </a:fld>
            <a:endParaRPr lang="en-US" dirty="0"/>
          </a:p>
        </p:txBody>
      </p:sp>
      <p:sp>
        <p:nvSpPr>
          <p:cNvPr id="7" name="Footer Placeholder 9">
            <a:extLst>
              <a:ext uri="{FF2B5EF4-FFF2-40B4-BE49-F238E27FC236}">
                <a16:creationId xmlns:a16="http://schemas.microsoft.com/office/drawing/2014/main" id="{A6B10B21-A22D-4973-9F22-3C85C87DD1D6}"/>
              </a:ext>
            </a:extLst>
          </p:cNvPr>
          <p:cNvSpPr txBox="1">
            <a:spLocks/>
          </p:cNvSpPr>
          <p:nvPr userDrawn="1"/>
        </p:nvSpPr>
        <p:spPr>
          <a:xfrm>
            <a:off x="490549" y="6528816"/>
            <a:ext cx="207264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chemeClr val="tx2"/>
              </a:solidFill>
              <a:latin typeface="Arial" panose="020B0604020202020204" pitchFamily="34" charset="0"/>
              <a:cs typeface="Arial" panose="020B0604020202020204" pitchFamily="34" charset="0"/>
            </a:endParaRPr>
          </a:p>
        </p:txBody>
      </p:sp>
      <p:sp>
        <p:nvSpPr>
          <p:cNvPr id="11" name="Footer Placeholder 4">
            <a:extLst>
              <a:ext uri="{FF2B5EF4-FFF2-40B4-BE49-F238E27FC236}">
                <a16:creationId xmlns:a16="http://schemas.microsoft.com/office/drawing/2014/main" id="{A3E23767-0A7E-4F0C-A99E-C1C9090D3FB7}"/>
              </a:ext>
            </a:extLst>
          </p:cNvPr>
          <p:cNvSpPr>
            <a:spLocks noGrp="1"/>
          </p:cNvSpPr>
          <p:nvPr>
            <p:ph type="ftr" sz="quarter" idx="3"/>
          </p:nvPr>
        </p:nvSpPr>
        <p:spPr>
          <a:xfrm>
            <a:off x="1647387" y="6528816"/>
            <a:ext cx="7315200" cy="228600"/>
          </a:xfrm>
          <a:prstGeom prst="rect">
            <a:avLst/>
          </a:prstGeom>
        </p:spPr>
        <p:txBody>
          <a:bodyPr vert="horz" lIns="91440" tIns="45720" rIns="91440" bIns="45720" rtlCol="0" anchor="ctr"/>
          <a:lstStyle>
            <a:lvl1pPr algn="l">
              <a:defRPr sz="900">
                <a:solidFill>
                  <a:schemeClr val="tx2"/>
                </a:solidFill>
              </a:defRPr>
            </a:lvl1pPr>
          </a:lstStyle>
          <a:p>
            <a:r>
              <a:rPr lang="en-US" dirty="0"/>
              <a:t>Next-Gen Computer Architecture | Smruti R. Sarangi</a:t>
            </a:r>
          </a:p>
        </p:txBody>
      </p:sp>
    </p:spTree>
    <p:extLst>
      <p:ext uri="{BB962C8B-B14F-4D97-AF65-F5344CB8AC3E}">
        <p14:creationId xmlns:p14="http://schemas.microsoft.com/office/powerpoint/2010/main" val="3464801227"/>
      </p:ext>
    </p:extLst>
  </p:cSld>
  <p:clrMapOvr>
    <a:masterClrMapping/>
  </p:clrMapOvr>
  <p:extLst>
    <p:ext uri="{DCECCB84-F9BA-43D5-87BE-67443E8EF086}">
      <p15:sldGuideLst xmlns:p15="http://schemas.microsoft.com/office/powerpoint/2012/main">
        <p15:guide id="1" orient="horz" pos="3772" userDrawn="1">
          <p15:clr>
            <a:srgbClr val="FBAE40"/>
          </p15:clr>
        </p15:guide>
        <p15:guide id="2" orient="horz" pos="80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column">
    <p:spTree>
      <p:nvGrpSpPr>
        <p:cNvPr id="1" name=""/>
        <p:cNvGrpSpPr/>
        <p:nvPr/>
      </p:nvGrpSpPr>
      <p:grpSpPr>
        <a:xfrm>
          <a:off x="0" y="0"/>
          <a:ext cx="0" cy="0"/>
          <a:chOff x="0" y="0"/>
          <a:chExt cx="0" cy="0"/>
        </a:xfrm>
      </p:grpSpPr>
      <p:sp>
        <p:nvSpPr>
          <p:cNvPr id="2" name="Title 1"/>
          <p:cNvSpPr>
            <a:spLocks noGrp="1"/>
          </p:cNvSpPr>
          <p:nvPr>
            <p:ph type="title"/>
          </p:nvPr>
        </p:nvSpPr>
        <p:spPr>
          <a:xfrm>
            <a:off x="475488" y="274320"/>
            <a:ext cx="11248768" cy="822960"/>
          </a:xfrm>
        </p:spPr>
        <p:txBody>
          <a:bodyPr/>
          <a:lstStyle>
            <a:lvl1pPr>
              <a:defRPr>
                <a:solidFill>
                  <a:schemeClr val="tx2"/>
                </a:solidFill>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476251" y="1280160"/>
            <a:ext cx="5486400" cy="4707890"/>
          </a:xfrm>
        </p:spPr>
        <p:txBody>
          <a:bodyPr/>
          <a:lstStyle>
            <a:lvl1pPr>
              <a:defRPr>
                <a:solidFill>
                  <a:schemeClr val="tx2"/>
                </a:solidFill>
              </a:defRPr>
            </a:lvl1pPr>
            <a:lvl2pPr>
              <a:buClr>
                <a:schemeClr val="tx2"/>
              </a:buCl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p:txBody>
      </p:sp>
      <p:sp>
        <p:nvSpPr>
          <p:cNvPr id="9" name="Text Placeholder 5"/>
          <p:cNvSpPr>
            <a:spLocks noGrp="1"/>
          </p:cNvSpPr>
          <p:nvPr>
            <p:ph type="body" sz="quarter" idx="13" hasCustomPrompt="1"/>
          </p:nvPr>
        </p:nvSpPr>
        <p:spPr>
          <a:xfrm>
            <a:off x="6229492" y="1280160"/>
            <a:ext cx="5486400" cy="4707890"/>
          </a:xfrm>
        </p:spPr>
        <p:txBody>
          <a:bodyPr/>
          <a:lstStyle>
            <a:lvl1pPr rtl="0">
              <a:defRPr>
                <a:solidFill>
                  <a:schemeClr val="tx2"/>
                </a:solidFill>
              </a:defRPr>
            </a:lvl1pPr>
            <a:lvl2pPr>
              <a:buClr>
                <a:schemeClr val="tx2"/>
              </a:buCl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p:txBody>
      </p:sp>
      <p:sp>
        <p:nvSpPr>
          <p:cNvPr id="13" name="Slide Number Placeholder 5"/>
          <p:cNvSpPr>
            <a:spLocks noGrp="1"/>
          </p:cNvSpPr>
          <p:nvPr>
            <p:ph type="sldNum" sz="quarter" idx="4"/>
          </p:nvPr>
        </p:nvSpPr>
        <p:spPr>
          <a:xfrm>
            <a:off x="10436045" y="6528815"/>
            <a:ext cx="1278151" cy="228600"/>
          </a:xfrm>
          <a:prstGeom prst="rect">
            <a:avLst/>
          </a:prstGeom>
        </p:spPr>
        <p:txBody>
          <a:bodyPr vert="horz" lIns="91440" tIns="45720" rIns="91440" bIns="45720" rtlCol="0" anchor="ctr"/>
          <a:lstStyle>
            <a:lvl1pPr algn="r">
              <a:defRPr sz="900">
                <a:solidFill>
                  <a:schemeClr val="tx2"/>
                </a:solidFill>
              </a:defRPr>
            </a:lvl1pPr>
          </a:lstStyle>
          <a:p>
            <a:fld id="{40BFEAB2-FD83-41F2-9787-AD5D1A1760CD}" type="slidenum">
              <a:rPr lang="en-US" smtClean="0"/>
              <a:pPr/>
              <a:t>‹#›</a:t>
            </a:fld>
            <a:endParaRPr lang="en-US" dirty="0"/>
          </a:p>
        </p:txBody>
      </p:sp>
      <p:sp>
        <p:nvSpPr>
          <p:cNvPr id="10" name="Footer Placeholder 9">
            <a:extLst>
              <a:ext uri="{FF2B5EF4-FFF2-40B4-BE49-F238E27FC236}">
                <a16:creationId xmlns:a16="http://schemas.microsoft.com/office/drawing/2014/main" id="{4806E4E2-02E1-49AB-BCC5-A8B1C1D9B871}"/>
              </a:ext>
            </a:extLst>
          </p:cNvPr>
          <p:cNvSpPr txBox="1">
            <a:spLocks/>
          </p:cNvSpPr>
          <p:nvPr userDrawn="1"/>
        </p:nvSpPr>
        <p:spPr>
          <a:xfrm>
            <a:off x="490549" y="6528816"/>
            <a:ext cx="207264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chemeClr val="tx2"/>
              </a:solidFill>
              <a:latin typeface="Arial" panose="020B0604020202020204" pitchFamily="34" charset="0"/>
              <a:cs typeface="Arial" panose="020B0604020202020204" pitchFamily="34" charset="0"/>
            </a:endParaRPr>
          </a:p>
        </p:txBody>
      </p:sp>
      <p:sp>
        <p:nvSpPr>
          <p:cNvPr id="11" name="Footer Placeholder 4">
            <a:extLst>
              <a:ext uri="{FF2B5EF4-FFF2-40B4-BE49-F238E27FC236}">
                <a16:creationId xmlns:a16="http://schemas.microsoft.com/office/drawing/2014/main" id="{78EF9E6E-260B-4AEA-92D1-41B528297A86}"/>
              </a:ext>
            </a:extLst>
          </p:cNvPr>
          <p:cNvSpPr>
            <a:spLocks noGrp="1"/>
          </p:cNvSpPr>
          <p:nvPr>
            <p:ph type="ftr" sz="quarter" idx="3"/>
          </p:nvPr>
        </p:nvSpPr>
        <p:spPr>
          <a:xfrm>
            <a:off x="1647387" y="6528816"/>
            <a:ext cx="7315200" cy="228600"/>
          </a:xfrm>
          <a:prstGeom prst="rect">
            <a:avLst/>
          </a:prstGeom>
        </p:spPr>
        <p:txBody>
          <a:bodyPr vert="horz" lIns="91440" tIns="45720" rIns="91440" bIns="45720" rtlCol="0" anchor="ctr"/>
          <a:lstStyle>
            <a:lvl1pPr algn="l">
              <a:defRPr sz="900">
                <a:solidFill>
                  <a:schemeClr val="tx2"/>
                </a:solidFill>
              </a:defRPr>
            </a:lvl1pPr>
          </a:lstStyle>
          <a:p>
            <a:r>
              <a:rPr lang="en-US" dirty="0"/>
              <a:t>Next-Gen Computer Architecture | Smruti R. Sarangi</a:t>
            </a:r>
          </a:p>
        </p:txBody>
      </p:sp>
    </p:spTree>
    <p:extLst>
      <p:ext uri="{BB962C8B-B14F-4D97-AF65-F5344CB8AC3E}">
        <p14:creationId xmlns:p14="http://schemas.microsoft.com/office/powerpoint/2010/main" val="2533597303"/>
      </p:ext>
    </p:extLst>
  </p:cSld>
  <p:clrMapOvr>
    <a:masterClrMapping/>
  </p:clrMapOvr>
  <p:extLst>
    <p:ext uri="{DCECCB84-F9BA-43D5-87BE-67443E8EF086}">
      <p15:sldGuideLst xmlns:p15="http://schemas.microsoft.com/office/powerpoint/2012/main">
        <p15:guide id="1" orient="horz" pos="804" userDrawn="1">
          <p15:clr>
            <a:srgbClr val="FBAE40"/>
          </p15:clr>
        </p15:guide>
        <p15:guide id="2" orient="horz" pos="377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Photo">
    <p:spTree>
      <p:nvGrpSpPr>
        <p:cNvPr id="1" name=""/>
        <p:cNvGrpSpPr/>
        <p:nvPr/>
      </p:nvGrpSpPr>
      <p:grpSpPr>
        <a:xfrm>
          <a:off x="0" y="0"/>
          <a:ext cx="0" cy="0"/>
          <a:chOff x="0" y="0"/>
          <a:chExt cx="0" cy="0"/>
        </a:xfrm>
      </p:grpSpPr>
      <p:sp>
        <p:nvSpPr>
          <p:cNvPr id="2" name="Title 1"/>
          <p:cNvSpPr>
            <a:spLocks noGrp="1"/>
          </p:cNvSpPr>
          <p:nvPr>
            <p:ph type="title"/>
          </p:nvPr>
        </p:nvSpPr>
        <p:spPr>
          <a:xfrm>
            <a:off x="475488" y="274320"/>
            <a:ext cx="5474821" cy="822960"/>
          </a:xfrm>
        </p:spPr>
        <p:txBody>
          <a:bodyPr/>
          <a:lstStyle>
            <a:lvl1pPr>
              <a:defRPr>
                <a:solidFill>
                  <a:schemeClr val="tx2"/>
                </a:solidFill>
              </a:defRPr>
            </a:lvl1pPr>
          </a:lstStyle>
          <a:p>
            <a:r>
              <a:rPr lang="en-US"/>
              <a:t>Click to edit Master title style</a:t>
            </a:r>
            <a:endParaRPr lang="en-US" dirty="0"/>
          </a:p>
        </p:txBody>
      </p:sp>
      <p:sp>
        <p:nvSpPr>
          <p:cNvPr id="6" name="Text Placeholder 5"/>
          <p:cNvSpPr>
            <a:spLocks noGrp="1"/>
          </p:cNvSpPr>
          <p:nvPr>
            <p:ph type="body" sz="quarter" idx="12" hasCustomPrompt="1"/>
          </p:nvPr>
        </p:nvSpPr>
        <p:spPr>
          <a:xfrm>
            <a:off x="476251" y="1280160"/>
            <a:ext cx="5486400" cy="4707890"/>
          </a:xfrm>
        </p:spPr>
        <p:txBody>
          <a:bodyPr/>
          <a:lstStyle>
            <a:lvl1pPr>
              <a:defRPr>
                <a:solidFill>
                  <a:schemeClr val="tx2"/>
                </a:solidFill>
              </a:defRPr>
            </a:lvl1pPr>
            <a:lvl2pPr>
              <a:buClr>
                <a:schemeClr val="tx2"/>
              </a:buCl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Edit Master text styles</a:t>
            </a:r>
          </a:p>
          <a:p>
            <a:pPr lvl="1"/>
            <a:r>
              <a:rPr lang="en-US" dirty="0"/>
              <a:t>Second level</a:t>
            </a:r>
          </a:p>
          <a:p>
            <a:pPr lvl="2"/>
            <a:r>
              <a:rPr lang="en-US" dirty="0"/>
              <a:t>Third level</a:t>
            </a:r>
          </a:p>
        </p:txBody>
      </p:sp>
      <p:sp>
        <p:nvSpPr>
          <p:cNvPr id="10" name="Picture Placeholder 9"/>
          <p:cNvSpPr>
            <a:spLocks noGrp="1"/>
          </p:cNvSpPr>
          <p:nvPr>
            <p:ph type="pic" sz="quarter" idx="13"/>
          </p:nvPr>
        </p:nvSpPr>
        <p:spPr>
          <a:xfrm>
            <a:off x="6096000" y="0"/>
            <a:ext cx="6096000" cy="6364224"/>
          </a:xfrm>
        </p:spPr>
        <p:txBody>
          <a:bodyPr/>
          <a:lstStyle>
            <a:lvl1pPr>
              <a:defRPr>
                <a:solidFill>
                  <a:schemeClr val="tx2"/>
                </a:solidFill>
              </a:defRPr>
            </a:lvl1pPr>
          </a:lstStyle>
          <a:p>
            <a:r>
              <a:rPr lang="en-US"/>
              <a:t>Click icon to add picture</a:t>
            </a:r>
            <a:endParaRPr lang="en-US" dirty="0"/>
          </a:p>
        </p:txBody>
      </p:sp>
      <p:sp>
        <p:nvSpPr>
          <p:cNvPr id="12" name="Slide Number Placeholder 5"/>
          <p:cNvSpPr>
            <a:spLocks noGrp="1"/>
          </p:cNvSpPr>
          <p:nvPr>
            <p:ph type="sldNum" sz="quarter" idx="4"/>
          </p:nvPr>
        </p:nvSpPr>
        <p:spPr>
          <a:xfrm>
            <a:off x="10436045" y="6528815"/>
            <a:ext cx="1278151" cy="228600"/>
          </a:xfrm>
          <a:prstGeom prst="rect">
            <a:avLst/>
          </a:prstGeom>
        </p:spPr>
        <p:txBody>
          <a:bodyPr vert="horz" lIns="91440" tIns="45720" rIns="91440" bIns="45720" rtlCol="0" anchor="ctr"/>
          <a:lstStyle>
            <a:lvl1pPr algn="r">
              <a:defRPr sz="900">
                <a:solidFill>
                  <a:schemeClr val="tx2"/>
                </a:solidFill>
              </a:defRPr>
            </a:lvl1pPr>
          </a:lstStyle>
          <a:p>
            <a:fld id="{40BFEAB2-FD83-41F2-9787-AD5D1A1760CD}" type="slidenum">
              <a:rPr lang="en-US" smtClean="0"/>
              <a:pPr/>
              <a:t>‹#›</a:t>
            </a:fld>
            <a:endParaRPr lang="en-US" dirty="0"/>
          </a:p>
        </p:txBody>
      </p:sp>
      <p:sp>
        <p:nvSpPr>
          <p:cNvPr id="9" name="Footer Placeholder 9">
            <a:extLst>
              <a:ext uri="{FF2B5EF4-FFF2-40B4-BE49-F238E27FC236}">
                <a16:creationId xmlns:a16="http://schemas.microsoft.com/office/drawing/2014/main" id="{32FC0A7D-C449-4E7F-9213-3874E5CFF3D0}"/>
              </a:ext>
            </a:extLst>
          </p:cNvPr>
          <p:cNvSpPr txBox="1">
            <a:spLocks/>
          </p:cNvSpPr>
          <p:nvPr userDrawn="1"/>
        </p:nvSpPr>
        <p:spPr>
          <a:xfrm>
            <a:off x="490549" y="6528816"/>
            <a:ext cx="207264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chemeClr val="tx2"/>
              </a:solidFill>
              <a:latin typeface="Arial" panose="020B0604020202020204" pitchFamily="34" charset="0"/>
              <a:cs typeface="Arial" panose="020B0604020202020204" pitchFamily="34" charset="0"/>
            </a:endParaRPr>
          </a:p>
        </p:txBody>
      </p:sp>
      <p:sp>
        <p:nvSpPr>
          <p:cNvPr id="13" name="Footer Placeholder 4">
            <a:extLst>
              <a:ext uri="{FF2B5EF4-FFF2-40B4-BE49-F238E27FC236}">
                <a16:creationId xmlns:a16="http://schemas.microsoft.com/office/drawing/2014/main" id="{B7F92EB8-4DEE-49B2-B12E-4B88D7242110}"/>
              </a:ext>
            </a:extLst>
          </p:cNvPr>
          <p:cNvSpPr>
            <a:spLocks noGrp="1"/>
          </p:cNvSpPr>
          <p:nvPr>
            <p:ph type="ftr" sz="quarter" idx="3"/>
          </p:nvPr>
        </p:nvSpPr>
        <p:spPr>
          <a:xfrm>
            <a:off x="1647387" y="6528816"/>
            <a:ext cx="7315200" cy="228600"/>
          </a:xfrm>
          <a:prstGeom prst="rect">
            <a:avLst/>
          </a:prstGeom>
        </p:spPr>
        <p:txBody>
          <a:bodyPr vert="horz" lIns="91440" tIns="45720" rIns="91440" bIns="45720" rtlCol="0" anchor="ctr"/>
          <a:lstStyle>
            <a:lvl1pPr algn="l">
              <a:defRPr sz="900">
                <a:solidFill>
                  <a:schemeClr val="tx2"/>
                </a:solidFill>
              </a:defRPr>
            </a:lvl1pPr>
          </a:lstStyle>
          <a:p>
            <a:r>
              <a:rPr lang="en-US" dirty="0"/>
              <a:t>Next-Gen Computer Architecture | Smruti R. Sarangi</a:t>
            </a:r>
          </a:p>
        </p:txBody>
      </p:sp>
    </p:spTree>
    <p:extLst>
      <p:ext uri="{BB962C8B-B14F-4D97-AF65-F5344CB8AC3E}">
        <p14:creationId xmlns:p14="http://schemas.microsoft.com/office/powerpoint/2010/main" val="3346766917"/>
      </p:ext>
    </p:extLst>
  </p:cSld>
  <p:clrMapOvr>
    <a:masterClrMapping/>
  </p:clrMapOvr>
  <p:extLst>
    <p:ext uri="{DCECCB84-F9BA-43D5-87BE-67443E8EF086}">
      <p15:sldGuideLst xmlns:p15="http://schemas.microsoft.com/office/powerpoint/2012/main">
        <p15:guide id="1" orient="horz" pos="804" userDrawn="1">
          <p15:clr>
            <a:srgbClr val="FBAE40"/>
          </p15:clr>
        </p15:guide>
        <p15:guide id="2" orient="horz" pos="377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Chart Layout">
    <p:spTree>
      <p:nvGrpSpPr>
        <p:cNvPr id="1" name=""/>
        <p:cNvGrpSpPr/>
        <p:nvPr/>
      </p:nvGrpSpPr>
      <p:grpSpPr>
        <a:xfrm>
          <a:off x="0" y="0"/>
          <a:ext cx="0" cy="0"/>
          <a:chOff x="0" y="0"/>
          <a:chExt cx="0" cy="0"/>
        </a:xfrm>
      </p:grpSpPr>
      <p:sp>
        <p:nvSpPr>
          <p:cNvPr id="2" name="Title 1"/>
          <p:cNvSpPr>
            <a:spLocks noGrp="1"/>
          </p:cNvSpPr>
          <p:nvPr>
            <p:ph type="title"/>
          </p:nvPr>
        </p:nvSpPr>
        <p:spPr>
          <a:xfrm>
            <a:off x="475488" y="274321"/>
            <a:ext cx="11255673" cy="822960"/>
          </a:xfrm>
        </p:spPr>
        <p:txBody>
          <a:bodyPr/>
          <a:lstStyle>
            <a:lvl1pPr>
              <a:defRPr>
                <a:solidFill>
                  <a:schemeClr val="tx2"/>
                </a:solidFill>
              </a:defRPr>
            </a:lvl1pPr>
          </a:lstStyle>
          <a:p>
            <a:r>
              <a:rPr lang="en-US"/>
              <a:t>Click to edit Master title style</a:t>
            </a:r>
            <a:endParaRPr lang="en-US" dirty="0"/>
          </a:p>
        </p:txBody>
      </p:sp>
      <p:sp>
        <p:nvSpPr>
          <p:cNvPr id="10" name="Slide Number Placeholder 5"/>
          <p:cNvSpPr>
            <a:spLocks noGrp="1"/>
          </p:cNvSpPr>
          <p:nvPr>
            <p:ph type="sldNum" sz="quarter" idx="4"/>
          </p:nvPr>
        </p:nvSpPr>
        <p:spPr>
          <a:xfrm>
            <a:off x="10436045" y="6528815"/>
            <a:ext cx="1278151" cy="228600"/>
          </a:xfrm>
          <a:prstGeom prst="rect">
            <a:avLst/>
          </a:prstGeom>
        </p:spPr>
        <p:txBody>
          <a:bodyPr vert="horz" lIns="91440" tIns="45720" rIns="91440" bIns="45720" rtlCol="0" anchor="ctr"/>
          <a:lstStyle>
            <a:lvl1pPr algn="r">
              <a:defRPr sz="900">
                <a:solidFill>
                  <a:schemeClr val="tx2"/>
                </a:solidFill>
              </a:defRPr>
            </a:lvl1pPr>
          </a:lstStyle>
          <a:p>
            <a:fld id="{40BFEAB2-FD83-41F2-9787-AD5D1A1760CD}" type="slidenum">
              <a:rPr lang="en-US" smtClean="0"/>
              <a:pPr/>
              <a:t>‹#›</a:t>
            </a:fld>
            <a:endParaRPr lang="en-US" dirty="0"/>
          </a:p>
        </p:txBody>
      </p:sp>
      <p:sp>
        <p:nvSpPr>
          <p:cNvPr id="15" name="Text Placeholder 5"/>
          <p:cNvSpPr>
            <a:spLocks noGrp="1"/>
          </p:cNvSpPr>
          <p:nvPr>
            <p:ph type="body" sz="quarter" idx="12" hasCustomPrompt="1"/>
          </p:nvPr>
        </p:nvSpPr>
        <p:spPr>
          <a:xfrm>
            <a:off x="476251" y="4433570"/>
            <a:ext cx="5486400" cy="1554480"/>
          </a:xfrm>
        </p:spPr>
        <p:txBody>
          <a:bodyPr/>
          <a:lstStyle>
            <a:lvl1pPr marL="0" indent="0">
              <a:spcBef>
                <a:spcPts val="800"/>
              </a:spcBef>
              <a:buFont typeface="Arial" panose="020B0604020202020204" pitchFamily="34" charset="0"/>
              <a:buNone/>
              <a:defRPr sz="1400" b="1">
                <a:solidFill>
                  <a:schemeClr val="tx2"/>
                </a:solidFill>
              </a:defRPr>
            </a:lvl1pPr>
            <a:lvl2pPr>
              <a:buClrTx/>
              <a:defRPr sz="1400">
                <a:solidFill>
                  <a:schemeClr val="tx2"/>
                </a:solidFill>
              </a:defRPr>
            </a:lvl2pPr>
            <a:lvl3pPr marL="230188" indent="-228600">
              <a:spcBef>
                <a:spcPts val="800"/>
              </a:spcBef>
              <a:defRPr sz="1400">
                <a:solidFill>
                  <a:schemeClr val="tx2"/>
                </a:solidFill>
              </a:defRPr>
            </a:lvl3pPr>
            <a:lvl4pPr marL="460375" indent="-228600">
              <a:spcBef>
                <a:spcPts val="800"/>
              </a:spcBef>
              <a:defRPr sz="1400">
                <a:solidFill>
                  <a:schemeClr val="tx2"/>
                </a:solidFill>
              </a:defRPr>
            </a:lvl4pPr>
            <a:lvl5pPr marL="684213" indent="-228600">
              <a:spcBef>
                <a:spcPts val="800"/>
              </a:spcBef>
              <a:defRPr sz="1400"/>
            </a:lvl5pPr>
          </a:lstStyle>
          <a:p>
            <a:pPr lvl="0"/>
            <a:r>
              <a:rPr lang="en-US" dirty="0"/>
              <a:t>Edit Master text styles</a:t>
            </a:r>
          </a:p>
          <a:p>
            <a:pPr lvl="1"/>
            <a:r>
              <a:rPr lang="en-US" dirty="0"/>
              <a:t>Second level</a:t>
            </a:r>
          </a:p>
        </p:txBody>
      </p:sp>
      <p:sp>
        <p:nvSpPr>
          <p:cNvPr id="16" name="Text Placeholder 5"/>
          <p:cNvSpPr>
            <a:spLocks noGrp="1"/>
          </p:cNvSpPr>
          <p:nvPr>
            <p:ph type="body" sz="quarter" idx="14" hasCustomPrompt="1"/>
          </p:nvPr>
        </p:nvSpPr>
        <p:spPr>
          <a:xfrm>
            <a:off x="6229492" y="4433570"/>
            <a:ext cx="5486400" cy="1554480"/>
          </a:xfrm>
        </p:spPr>
        <p:txBody>
          <a:bodyPr/>
          <a:lstStyle>
            <a:lvl1pPr marL="0" indent="0" rtl="0">
              <a:spcBef>
                <a:spcPts val="800"/>
              </a:spcBef>
              <a:buFont typeface="Arial" panose="020B0604020202020204" pitchFamily="34" charset="0"/>
              <a:buNone/>
              <a:defRPr sz="1400" b="1">
                <a:solidFill>
                  <a:schemeClr val="tx2"/>
                </a:solidFill>
              </a:defRPr>
            </a:lvl1pPr>
            <a:lvl2pPr>
              <a:buClr>
                <a:schemeClr val="tx2"/>
              </a:buClr>
              <a:defRPr sz="1400">
                <a:solidFill>
                  <a:schemeClr val="tx2"/>
                </a:solidFill>
              </a:defRPr>
            </a:lvl2pPr>
            <a:lvl3pPr marL="230188" indent="-228600">
              <a:spcBef>
                <a:spcPts val="800"/>
              </a:spcBef>
              <a:buClrTx/>
              <a:defRPr sz="1400">
                <a:solidFill>
                  <a:schemeClr val="tx2"/>
                </a:solidFill>
              </a:defRPr>
            </a:lvl3pPr>
            <a:lvl4pPr marL="460375" indent="-228600">
              <a:spcBef>
                <a:spcPts val="800"/>
              </a:spcBef>
              <a:buClrTx/>
              <a:defRPr sz="1400">
                <a:solidFill>
                  <a:schemeClr val="tx2"/>
                </a:solidFill>
              </a:defRPr>
            </a:lvl4pPr>
            <a:lvl5pPr marL="684213" indent="-228600">
              <a:spcBef>
                <a:spcPts val="800"/>
              </a:spcBef>
              <a:buClrTx/>
              <a:defRPr sz="1400"/>
            </a:lvl5pPr>
            <a:lvl6pPr marL="1141413" indent="-227013">
              <a:defRPr sz="1400"/>
            </a:lvl6pPr>
          </a:lstStyle>
          <a:p>
            <a:pPr lvl="0"/>
            <a:r>
              <a:rPr lang="en-US" dirty="0"/>
              <a:t>Edit Master text styles</a:t>
            </a:r>
          </a:p>
          <a:p>
            <a:pPr lvl="1"/>
            <a:r>
              <a:rPr lang="en-US" dirty="0"/>
              <a:t>Second level</a:t>
            </a:r>
          </a:p>
        </p:txBody>
      </p:sp>
      <p:sp>
        <p:nvSpPr>
          <p:cNvPr id="11" name="Footer Placeholder 9">
            <a:extLst>
              <a:ext uri="{FF2B5EF4-FFF2-40B4-BE49-F238E27FC236}">
                <a16:creationId xmlns:a16="http://schemas.microsoft.com/office/drawing/2014/main" id="{578BD2ED-4CD4-4A08-A1AB-BE9089BBD0EC}"/>
              </a:ext>
            </a:extLst>
          </p:cNvPr>
          <p:cNvSpPr txBox="1">
            <a:spLocks/>
          </p:cNvSpPr>
          <p:nvPr userDrawn="1"/>
        </p:nvSpPr>
        <p:spPr>
          <a:xfrm>
            <a:off x="490549" y="6528816"/>
            <a:ext cx="207264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chemeClr val="tx2"/>
              </a:solidFill>
              <a:latin typeface="Arial" panose="020B0604020202020204" pitchFamily="34" charset="0"/>
              <a:cs typeface="Arial" panose="020B0604020202020204" pitchFamily="34" charset="0"/>
            </a:endParaRPr>
          </a:p>
        </p:txBody>
      </p:sp>
      <p:sp>
        <p:nvSpPr>
          <p:cNvPr id="12" name="Footer Placeholder 4">
            <a:extLst>
              <a:ext uri="{FF2B5EF4-FFF2-40B4-BE49-F238E27FC236}">
                <a16:creationId xmlns:a16="http://schemas.microsoft.com/office/drawing/2014/main" id="{663CC9DE-998A-4CE0-9F7E-6227FE125B49}"/>
              </a:ext>
            </a:extLst>
          </p:cNvPr>
          <p:cNvSpPr>
            <a:spLocks noGrp="1"/>
          </p:cNvSpPr>
          <p:nvPr>
            <p:ph type="ftr" sz="quarter" idx="3"/>
          </p:nvPr>
        </p:nvSpPr>
        <p:spPr>
          <a:xfrm>
            <a:off x="1647387" y="6528816"/>
            <a:ext cx="7315200" cy="228600"/>
          </a:xfrm>
          <a:prstGeom prst="rect">
            <a:avLst/>
          </a:prstGeom>
        </p:spPr>
        <p:txBody>
          <a:bodyPr vert="horz" lIns="91440" tIns="45720" rIns="91440" bIns="45720" rtlCol="0" anchor="ctr"/>
          <a:lstStyle>
            <a:lvl1pPr algn="l">
              <a:defRPr sz="900">
                <a:solidFill>
                  <a:schemeClr val="tx2"/>
                </a:solidFill>
              </a:defRPr>
            </a:lvl1pPr>
          </a:lstStyle>
          <a:p>
            <a:r>
              <a:rPr lang="en-US" dirty="0"/>
              <a:t>Next-Gen Computer Architecture | Smruti R. Sarangi</a:t>
            </a:r>
          </a:p>
        </p:txBody>
      </p:sp>
    </p:spTree>
    <p:extLst>
      <p:ext uri="{BB962C8B-B14F-4D97-AF65-F5344CB8AC3E}">
        <p14:creationId xmlns:p14="http://schemas.microsoft.com/office/powerpoint/2010/main" val="1897000810"/>
      </p:ext>
    </p:extLst>
  </p:cSld>
  <p:clrMapOvr>
    <a:masterClrMapping/>
  </p:clrMapOvr>
  <p:extLst>
    <p:ext uri="{DCECCB84-F9BA-43D5-87BE-67443E8EF086}">
      <p15:sldGuideLst xmlns:p15="http://schemas.microsoft.com/office/powerpoint/2012/main">
        <p15:guide id="1" orient="horz" pos="804" userDrawn="1">
          <p15:clr>
            <a:srgbClr val="FBAE40"/>
          </p15:clr>
        </p15:guide>
        <p15:guide id="2" orient="horz" pos="377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losing ">
    <p:spTree>
      <p:nvGrpSpPr>
        <p:cNvPr id="1" name=""/>
        <p:cNvGrpSpPr/>
        <p:nvPr/>
      </p:nvGrpSpPr>
      <p:grpSpPr>
        <a:xfrm>
          <a:off x="0" y="0"/>
          <a:ext cx="0" cy="0"/>
          <a:chOff x="0" y="0"/>
          <a:chExt cx="0" cy="0"/>
        </a:xfrm>
      </p:grpSpPr>
      <p:sp>
        <p:nvSpPr>
          <p:cNvPr id="22" name="Text Placeholder 2"/>
          <p:cNvSpPr>
            <a:spLocks noGrp="1"/>
          </p:cNvSpPr>
          <p:nvPr>
            <p:ph idx="1"/>
          </p:nvPr>
        </p:nvSpPr>
        <p:spPr>
          <a:xfrm>
            <a:off x="1097280" y="3355848"/>
            <a:ext cx="9144000" cy="2632202"/>
          </a:xfrm>
          <a:prstGeom prst="rect">
            <a:avLst/>
          </a:prstGeom>
        </p:spPr>
        <p:txBody>
          <a:bodyPr vert="horz" lIns="91440" tIns="45720" rIns="91440" bIns="45720" rtlCol="0">
            <a:noAutofit/>
          </a:bodyPr>
          <a:lstStyle>
            <a:lvl1pPr>
              <a:spcBef>
                <a:spcPts val="0"/>
              </a:spcBef>
              <a:defRPr sz="1800"/>
            </a:lvl1pPr>
          </a:lstStyle>
          <a:p>
            <a:pPr lvl="0"/>
            <a:r>
              <a:rPr lang="en-US"/>
              <a:t>Edit Master text styles</a:t>
            </a:r>
          </a:p>
        </p:txBody>
      </p:sp>
      <p:sp>
        <p:nvSpPr>
          <p:cNvPr id="24" name="Slide Number Placeholder 5"/>
          <p:cNvSpPr>
            <a:spLocks noGrp="1"/>
          </p:cNvSpPr>
          <p:nvPr>
            <p:ph type="sldNum" sz="quarter" idx="4"/>
          </p:nvPr>
        </p:nvSpPr>
        <p:spPr>
          <a:xfrm>
            <a:off x="10436045" y="6528815"/>
            <a:ext cx="1278151" cy="228600"/>
          </a:xfrm>
          <a:prstGeom prst="rect">
            <a:avLst/>
          </a:prstGeom>
        </p:spPr>
        <p:txBody>
          <a:bodyPr vert="horz" lIns="91440" tIns="45720" rIns="91440" bIns="45720" rtlCol="0" anchor="ctr"/>
          <a:lstStyle>
            <a:lvl1pPr algn="r">
              <a:defRPr sz="900" b="1">
                <a:solidFill>
                  <a:schemeClr val="tx2"/>
                </a:solidFill>
              </a:defRPr>
            </a:lvl1pPr>
          </a:lstStyle>
          <a:p>
            <a:fld id="{40BFEAB2-FD83-41F2-9787-AD5D1A1760CD}" type="slidenum">
              <a:rPr lang="en-US" smtClean="0"/>
              <a:pPr/>
              <a:t>‹#›</a:t>
            </a:fld>
            <a:endParaRPr lang="en-US" dirty="0"/>
          </a:p>
        </p:txBody>
      </p:sp>
      <p:sp>
        <p:nvSpPr>
          <p:cNvPr id="3" name="Picture Placeholder 2">
            <a:extLst>
              <a:ext uri="{FF2B5EF4-FFF2-40B4-BE49-F238E27FC236}">
                <a16:creationId xmlns:a16="http://schemas.microsoft.com/office/drawing/2014/main" id="{9994DF0F-078F-4C4A-810D-ABEE40A74563}"/>
              </a:ext>
            </a:extLst>
          </p:cNvPr>
          <p:cNvSpPr>
            <a:spLocks noGrp="1"/>
          </p:cNvSpPr>
          <p:nvPr>
            <p:ph type="pic" sz="quarter" idx="10"/>
          </p:nvPr>
        </p:nvSpPr>
        <p:spPr>
          <a:xfrm>
            <a:off x="471935" y="2163986"/>
            <a:ext cx="1426464" cy="1069848"/>
          </a:xfrm>
        </p:spPr>
        <p:txBody>
          <a:bodyPr/>
          <a:lstStyle/>
          <a:p>
            <a:r>
              <a:rPr lang="en-US"/>
              <a:t>Click icon to add picture</a:t>
            </a:r>
            <a:endParaRPr lang="en-US" dirty="0"/>
          </a:p>
        </p:txBody>
      </p:sp>
      <p:sp>
        <p:nvSpPr>
          <p:cNvPr id="26" name="Title 1">
            <a:extLst>
              <a:ext uri="{FF2B5EF4-FFF2-40B4-BE49-F238E27FC236}">
                <a16:creationId xmlns:a16="http://schemas.microsoft.com/office/drawing/2014/main" id="{C5DDFF34-02EA-D742-9BC0-FE557E673550}"/>
              </a:ext>
            </a:extLst>
          </p:cNvPr>
          <p:cNvSpPr>
            <a:spLocks noGrp="1"/>
          </p:cNvSpPr>
          <p:nvPr>
            <p:ph type="ctrTitle"/>
          </p:nvPr>
        </p:nvSpPr>
        <p:spPr>
          <a:xfrm>
            <a:off x="329185" y="1419046"/>
            <a:ext cx="5058001" cy="914400"/>
          </a:xfrm>
        </p:spPr>
        <p:txBody>
          <a:bodyPr anchor="t">
            <a:noAutofit/>
          </a:bodyPr>
          <a:lstStyle>
            <a:lvl1pPr algn="l">
              <a:lnSpc>
                <a:spcPct val="100000"/>
              </a:lnSpc>
              <a:defRPr sz="2400" b="1">
                <a:solidFill>
                  <a:schemeClr val="tx2"/>
                </a:solidFill>
              </a:defRPr>
            </a:lvl1pPr>
          </a:lstStyle>
          <a:p>
            <a:r>
              <a:rPr lang="en-US"/>
              <a:t>Click to edit Master title style</a:t>
            </a:r>
            <a:endParaRPr lang="en-US" dirty="0"/>
          </a:p>
        </p:txBody>
      </p:sp>
      <p:sp>
        <p:nvSpPr>
          <p:cNvPr id="12" name="Footer Placeholder 9">
            <a:extLst>
              <a:ext uri="{FF2B5EF4-FFF2-40B4-BE49-F238E27FC236}">
                <a16:creationId xmlns:a16="http://schemas.microsoft.com/office/drawing/2014/main" id="{D70A54C8-3BEB-479C-8132-ED850D718912}"/>
              </a:ext>
            </a:extLst>
          </p:cNvPr>
          <p:cNvSpPr txBox="1">
            <a:spLocks/>
          </p:cNvSpPr>
          <p:nvPr userDrawn="1"/>
        </p:nvSpPr>
        <p:spPr>
          <a:xfrm>
            <a:off x="490549" y="6528816"/>
            <a:ext cx="207264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chemeClr val="tx2"/>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144CD1C8-B489-4F25-BF47-B0BC6065CF5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6157" y="328240"/>
            <a:ext cx="1215572" cy="911679"/>
          </a:xfrm>
          <a:prstGeom prst="rect">
            <a:avLst/>
          </a:prstGeom>
        </p:spPr>
      </p:pic>
      <p:pic>
        <p:nvPicPr>
          <p:cNvPr id="14" name="Picture 13">
            <a:extLst>
              <a:ext uri="{FF2B5EF4-FFF2-40B4-BE49-F238E27FC236}">
                <a16:creationId xmlns:a16="http://schemas.microsoft.com/office/drawing/2014/main" id="{06852B0C-8397-4528-A540-DECD1AFBFF4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890312" y="472528"/>
            <a:ext cx="4783485" cy="189801"/>
          </a:xfrm>
          <a:prstGeom prst="rect">
            <a:avLst/>
          </a:prstGeom>
        </p:spPr>
      </p:pic>
      <p:sp>
        <p:nvSpPr>
          <p:cNvPr id="15" name="Footer Placeholder 4">
            <a:extLst>
              <a:ext uri="{FF2B5EF4-FFF2-40B4-BE49-F238E27FC236}">
                <a16:creationId xmlns:a16="http://schemas.microsoft.com/office/drawing/2014/main" id="{468047D7-62BE-4F0D-946F-293638AAFCD9}"/>
              </a:ext>
            </a:extLst>
          </p:cNvPr>
          <p:cNvSpPr>
            <a:spLocks noGrp="1"/>
          </p:cNvSpPr>
          <p:nvPr>
            <p:ph type="ftr" sz="quarter" idx="3"/>
          </p:nvPr>
        </p:nvSpPr>
        <p:spPr>
          <a:xfrm>
            <a:off x="1647387" y="6528816"/>
            <a:ext cx="7315200" cy="228600"/>
          </a:xfrm>
          <a:prstGeom prst="rect">
            <a:avLst/>
          </a:prstGeom>
        </p:spPr>
        <p:txBody>
          <a:bodyPr vert="horz" lIns="91440" tIns="45720" rIns="91440" bIns="45720" rtlCol="0" anchor="ctr"/>
          <a:lstStyle>
            <a:lvl1pPr algn="l">
              <a:defRPr sz="900">
                <a:solidFill>
                  <a:schemeClr val="tx2"/>
                </a:solidFill>
              </a:defRPr>
            </a:lvl1pPr>
          </a:lstStyle>
          <a:p>
            <a:r>
              <a:rPr lang="en-US" dirty="0"/>
              <a:t>Next-Gen Computer Architecture | Smruti R. Sarangi</a:t>
            </a:r>
          </a:p>
        </p:txBody>
      </p:sp>
    </p:spTree>
    <p:extLst>
      <p:ext uri="{BB962C8B-B14F-4D97-AF65-F5344CB8AC3E}">
        <p14:creationId xmlns:p14="http://schemas.microsoft.com/office/powerpoint/2010/main" val="3022642071"/>
      </p:ext>
    </p:extLst>
  </p:cSld>
  <p:clrMapOvr>
    <a:masterClrMapping/>
  </p:clrMapOvr>
  <p:extLst>
    <p:ext uri="{DCECCB84-F9BA-43D5-87BE-67443E8EF086}">
      <p15:sldGuideLst xmlns:p15="http://schemas.microsoft.com/office/powerpoint/2012/main">
        <p15:guide id="1" orient="horz" pos="957" userDrawn="1">
          <p15:clr>
            <a:srgbClr val="FBAE40"/>
          </p15:clr>
        </p15:guide>
        <p15:guide id="2" orient="horz" pos="206" userDrawn="1">
          <p15:clr>
            <a:srgbClr val="FBAE40"/>
          </p15:clr>
        </p15:guide>
        <p15:guide id="3" orient="horz" pos="37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structionsl Slide">
    <p:spTree>
      <p:nvGrpSpPr>
        <p:cNvPr id="1" name=""/>
        <p:cNvGrpSpPr/>
        <p:nvPr/>
      </p:nvGrpSpPr>
      <p:grpSpPr>
        <a:xfrm>
          <a:off x="0" y="0"/>
          <a:ext cx="0" cy="0"/>
          <a:chOff x="0" y="0"/>
          <a:chExt cx="0" cy="0"/>
        </a:xfrm>
      </p:grpSpPr>
      <p:sp>
        <p:nvSpPr>
          <p:cNvPr id="24" name="Slide Number Placeholder 5"/>
          <p:cNvSpPr>
            <a:spLocks noGrp="1"/>
          </p:cNvSpPr>
          <p:nvPr>
            <p:ph type="sldNum" sz="quarter" idx="4"/>
          </p:nvPr>
        </p:nvSpPr>
        <p:spPr>
          <a:xfrm>
            <a:off x="10436045" y="6528815"/>
            <a:ext cx="1278151" cy="228600"/>
          </a:xfrm>
          <a:prstGeom prst="rect">
            <a:avLst/>
          </a:prstGeom>
        </p:spPr>
        <p:txBody>
          <a:bodyPr vert="horz" lIns="91440" tIns="45720" rIns="91440" bIns="45720" rtlCol="0" anchor="ctr"/>
          <a:lstStyle>
            <a:lvl1pPr algn="r">
              <a:defRPr sz="900" b="1">
                <a:solidFill>
                  <a:schemeClr val="tx2"/>
                </a:solidFill>
              </a:defRPr>
            </a:lvl1pPr>
          </a:lstStyle>
          <a:p>
            <a:fld id="{40BFEAB2-FD83-41F2-9787-AD5D1A1760CD}" type="slidenum">
              <a:rPr lang="en-US" smtClean="0"/>
              <a:pPr/>
              <a:t>‹#›</a:t>
            </a:fld>
            <a:endParaRPr lang="en-US" dirty="0"/>
          </a:p>
        </p:txBody>
      </p:sp>
      <p:sp>
        <p:nvSpPr>
          <p:cNvPr id="3" name="Content Placeholder 2"/>
          <p:cNvSpPr>
            <a:spLocks noGrp="1"/>
          </p:cNvSpPr>
          <p:nvPr>
            <p:ph sz="quarter" idx="10"/>
          </p:nvPr>
        </p:nvSpPr>
        <p:spPr>
          <a:xfrm>
            <a:off x="475488" y="1371600"/>
            <a:ext cx="11379200" cy="4616450"/>
          </a:xfrm>
        </p:spPr>
        <p:txBody>
          <a:bodyPr/>
          <a:lstStyle/>
          <a:p>
            <a:pPr lvl="0"/>
            <a:r>
              <a:rPr lang="en-US" dirty="0"/>
              <a:t>Edit Master text styles</a:t>
            </a:r>
          </a:p>
          <a:p>
            <a:pPr lvl="1"/>
            <a:r>
              <a:rPr lang="en-US" dirty="0"/>
              <a:t>Second level</a:t>
            </a:r>
          </a:p>
          <a:p>
            <a:pPr lvl="2"/>
            <a:r>
              <a:rPr lang="en-US" dirty="0"/>
              <a:t>Third level</a:t>
            </a:r>
          </a:p>
        </p:txBody>
      </p:sp>
      <p:sp>
        <p:nvSpPr>
          <p:cNvPr id="10" name="Title 1"/>
          <p:cNvSpPr>
            <a:spLocks noGrp="1"/>
          </p:cNvSpPr>
          <p:nvPr>
            <p:ph type="title"/>
          </p:nvPr>
        </p:nvSpPr>
        <p:spPr>
          <a:xfrm>
            <a:off x="1962913" y="274321"/>
            <a:ext cx="9907035" cy="822960"/>
          </a:xfrm>
        </p:spPr>
        <p:txBody>
          <a:bodyPr/>
          <a:lstStyle>
            <a:lvl1pPr>
              <a:defRPr>
                <a:solidFill>
                  <a:schemeClr val="tx2"/>
                </a:solidFill>
              </a:defRPr>
            </a:lvl1pPr>
          </a:lstStyle>
          <a:p>
            <a:r>
              <a:rPr lang="en-US"/>
              <a:t>Click to edit Master title style</a:t>
            </a:r>
            <a:endParaRPr lang="en-US" dirty="0"/>
          </a:p>
        </p:txBody>
      </p:sp>
      <p:sp>
        <p:nvSpPr>
          <p:cNvPr id="9" name="Footer Placeholder 9">
            <a:extLst>
              <a:ext uri="{FF2B5EF4-FFF2-40B4-BE49-F238E27FC236}">
                <a16:creationId xmlns:a16="http://schemas.microsoft.com/office/drawing/2014/main" id="{ABEF75F3-1711-489F-A08C-9328DE9AC7F2}"/>
              </a:ext>
            </a:extLst>
          </p:cNvPr>
          <p:cNvSpPr txBox="1">
            <a:spLocks/>
          </p:cNvSpPr>
          <p:nvPr userDrawn="1"/>
        </p:nvSpPr>
        <p:spPr>
          <a:xfrm>
            <a:off x="490549" y="6528816"/>
            <a:ext cx="207264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chemeClr val="tx2"/>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63FE81A5-2073-4945-BB5B-812F9353FEB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6157" y="328240"/>
            <a:ext cx="1215572" cy="911679"/>
          </a:xfrm>
          <a:prstGeom prst="rect">
            <a:avLst/>
          </a:prstGeom>
        </p:spPr>
      </p:pic>
      <p:sp>
        <p:nvSpPr>
          <p:cNvPr id="13" name="Footer Placeholder 4">
            <a:extLst>
              <a:ext uri="{FF2B5EF4-FFF2-40B4-BE49-F238E27FC236}">
                <a16:creationId xmlns:a16="http://schemas.microsoft.com/office/drawing/2014/main" id="{C216BB23-582F-4B13-8CFC-A600617B3D7C}"/>
              </a:ext>
            </a:extLst>
          </p:cNvPr>
          <p:cNvSpPr>
            <a:spLocks noGrp="1"/>
          </p:cNvSpPr>
          <p:nvPr>
            <p:ph type="ftr" sz="quarter" idx="3"/>
          </p:nvPr>
        </p:nvSpPr>
        <p:spPr>
          <a:xfrm>
            <a:off x="1647387" y="6528816"/>
            <a:ext cx="7315200" cy="228600"/>
          </a:xfrm>
          <a:prstGeom prst="rect">
            <a:avLst/>
          </a:prstGeom>
        </p:spPr>
        <p:txBody>
          <a:bodyPr vert="horz" lIns="91440" tIns="45720" rIns="91440" bIns="45720" rtlCol="0" anchor="ctr"/>
          <a:lstStyle>
            <a:lvl1pPr algn="l">
              <a:defRPr sz="900">
                <a:solidFill>
                  <a:schemeClr val="tx2"/>
                </a:solidFill>
              </a:defRPr>
            </a:lvl1pPr>
          </a:lstStyle>
          <a:p>
            <a:r>
              <a:rPr lang="en-US" dirty="0"/>
              <a:t>Next-Gen Computer Architecture | Smruti R. Sarangi</a:t>
            </a:r>
          </a:p>
        </p:txBody>
      </p:sp>
    </p:spTree>
    <p:extLst>
      <p:ext uri="{BB962C8B-B14F-4D97-AF65-F5344CB8AC3E}">
        <p14:creationId xmlns:p14="http://schemas.microsoft.com/office/powerpoint/2010/main" val="782730963"/>
      </p:ext>
    </p:extLst>
  </p:cSld>
  <p:clrMapOvr>
    <a:masterClrMapping/>
  </p:clrMapOvr>
  <p:extLst>
    <p:ext uri="{DCECCB84-F9BA-43D5-87BE-67443E8EF086}">
      <p15:sldGuideLst xmlns:p15="http://schemas.microsoft.com/office/powerpoint/2012/main">
        <p15:guide id="0" orient="horz" pos="206" userDrawn="1">
          <p15:clr>
            <a:srgbClr val="FBAE40"/>
          </p15:clr>
        </p15:guide>
        <p15:guide id="2" orient="horz" pos="377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5E569-E98B-4B29-BEE3-9A349CCEA2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529EB-4C87-4B1A-A1B7-B7376F70654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1B443F5-1260-4301-A925-A5D07C75AD4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611FDC6-C497-47F2-9DE0-FF34A533120A}"/>
              </a:ext>
            </a:extLst>
          </p:cNvPr>
          <p:cNvSpPr>
            <a:spLocks noGrp="1"/>
          </p:cNvSpPr>
          <p:nvPr>
            <p:ph type="ftr" sz="quarter" idx="11"/>
          </p:nvPr>
        </p:nvSpPr>
        <p:spPr/>
        <p:txBody>
          <a:bodyPr/>
          <a:lstStyle/>
          <a:p>
            <a:r>
              <a:rPr lang="en-US" dirty="0"/>
              <a:t>Next-Gen Computer Architecture | Smruti R. Sarangi</a:t>
            </a:r>
          </a:p>
        </p:txBody>
      </p:sp>
      <p:sp>
        <p:nvSpPr>
          <p:cNvPr id="6" name="Slide Number Placeholder 5">
            <a:extLst>
              <a:ext uri="{FF2B5EF4-FFF2-40B4-BE49-F238E27FC236}">
                <a16:creationId xmlns:a16="http://schemas.microsoft.com/office/drawing/2014/main" id="{1599B1DD-CD0D-4DB6-95CF-9945F4FD42AF}"/>
              </a:ext>
            </a:extLst>
          </p:cNvPr>
          <p:cNvSpPr>
            <a:spLocks noGrp="1"/>
          </p:cNvSpPr>
          <p:nvPr>
            <p:ph type="sldNum" sz="quarter" idx="12"/>
          </p:nvPr>
        </p:nvSpPr>
        <p:spPr/>
        <p:txBody>
          <a:bodyPr/>
          <a:lstStyle/>
          <a:p>
            <a:fld id="{F919517F-009E-4769-83B0-88E0C9B89C50}" type="slidenum">
              <a:rPr lang="en-US" smtClean="0"/>
              <a:t>‹#›</a:t>
            </a:fld>
            <a:endParaRPr lang="en-US"/>
          </a:p>
        </p:txBody>
      </p:sp>
      <p:sp>
        <p:nvSpPr>
          <p:cNvPr id="7" name="Footer Placeholder 9">
            <a:extLst>
              <a:ext uri="{FF2B5EF4-FFF2-40B4-BE49-F238E27FC236}">
                <a16:creationId xmlns:a16="http://schemas.microsoft.com/office/drawing/2014/main" id="{7297892F-1D9D-4774-8AC6-7E730C2C93C6}"/>
              </a:ext>
            </a:extLst>
          </p:cNvPr>
          <p:cNvSpPr txBox="1">
            <a:spLocks/>
          </p:cNvSpPr>
          <p:nvPr userDrawn="1"/>
        </p:nvSpPr>
        <p:spPr>
          <a:xfrm>
            <a:off x="490549" y="6528816"/>
            <a:ext cx="207264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821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488" y="274321"/>
            <a:ext cx="9144000" cy="82296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475488" y="1280160"/>
            <a:ext cx="9144000" cy="435133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10436045" y="6528815"/>
            <a:ext cx="1278151" cy="228600"/>
          </a:xfrm>
          <a:prstGeom prst="rect">
            <a:avLst/>
          </a:prstGeom>
        </p:spPr>
        <p:txBody>
          <a:bodyPr vert="horz" lIns="91440" tIns="45720" rIns="91440" bIns="45720" rtlCol="0" anchor="ctr"/>
          <a:lstStyle>
            <a:lvl1pPr algn="r">
              <a:defRPr sz="900" b="1">
                <a:solidFill>
                  <a:schemeClr val="tx2"/>
                </a:solidFill>
              </a:defRPr>
            </a:lvl1pPr>
          </a:lstStyle>
          <a:p>
            <a:fld id="{40BFEAB2-FD83-41F2-9787-AD5D1A1760CD}" type="slidenum">
              <a:rPr lang="en-US" smtClean="0"/>
              <a:pPr/>
              <a:t>‹#›</a:t>
            </a:fld>
            <a:endParaRPr lang="en-US" dirty="0"/>
          </a:p>
        </p:txBody>
      </p:sp>
      <p:sp>
        <p:nvSpPr>
          <p:cNvPr id="8" name="Rectangle 7">
            <a:extLst>
              <a:ext uri="{FF2B5EF4-FFF2-40B4-BE49-F238E27FC236}">
                <a16:creationId xmlns:a16="http://schemas.microsoft.com/office/drawing/2014/main" id="{86E6E250-D1F9-6444-A77C-4DC8C64A97D7}"/>
              </a:ext>
            </a:extLst>
          </p:cNvPr>
          <p:cNvSpPr/>
          <p:nvPr userDrawn="1"/>
        </p:nvSpPr>
        <p:spPr>
          <a:xfrm>
            <a:off x="0" y="6367264"/>
            <a:ext cx="12192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Footer Placeholder 4">
            <a:extLst>
              <a:ext uri="{FF2B5EF4-FFF2-40B4-BE49-F238E27FC236}">
                <a16:creationId xmlns:a16="http://schemas.microsoft.com/office/drawing/2014/main" id="{DA8145CF-2FEC-4A08-842F-42FF880BED38}"/>
              </a:ext>
            </a:extLst>
          </p:cNvPr>
          <p:cNvSpPr>
            <a:spLocks noGrp="1"/>
          </p:cNvSpPr>
          <p:nvPr>
            <p:ph type="ftr" sz="quarter" idx="3"/>
          </p:nvPr>
        </p:nvSpPr>
        <p:spPr>
          <a:xfrm>
            <a:off x="1606373" y="6506848"/>
            <a:ext cx="7315200" cy="228600"/>
          </a:xfrm>
          <a:prstGeom prst="rect">
            <a:avLst/>
          </a:prstGeom>
        </p:spPr>
        <p:txBody>
          <a:bodyPr vert="horz" lIns="91440" tIns="45720" rIns="91440" bIns="45720" rtlCol="0" anchor="ctr"/>
          <a:lstStyle>
            <a:lvl1pPr algn="l">
              <a:defRPr sz="900">
                <a:solidFill>
                  <a:schemeClr val="tx2"/>
                </a:solidFill>
              </a:defRPr>
            </a:lvl1pPr>
          </a:lstStyle>
          <a:p>
            <a:r>
              <a:rPr lang="en-US" dirty="0"/>
              <a:t>Next-Gen Computer Architecture | Smruti R. Sarangi</a:t>
            </a:r>
          </a:p>
        </p:txBody>
      </p:sp>
    </p:spTree>
    <p:extLst>
      <p:ext uri="{BB962C8B-B14F-4D97-AF65-F5344CB8AC3E}">
        <p14:creationId xmlns:p14="http://schemas.microsoft.com/office/powerpoint/2010/main" val="1502882778"/>
      </p:ext>
    </p:extLst>
  </p:cSld>
  <p:clrMap bg1="lt1" tx1="dk1" bg2="lt2" tx2="dk2" accent1="accent1" accent2="accent2" accent3="accent3" accent4="accent4" accent5="accent5" accent6="accent6" hlink="hlink" folHlink="folHlink"/>
  <p:sldLayoutIdLst>
    <p:sldLayoutId id="2147483668" r:id="rId1"/>
    <p:sldLayoutId id="2147483662" r:id="rId2"/>
    <p:sldLayoutId id="2147483665" r:id="rId3"/>
    <p:sldLayoutId id="2147483666" r:id="rId4"/>
    <p:sldLayoutId id="2147483671" r:id="rId5"/>
    <p:sldLayoutId id="2147483669" r:id="rId6"/>
    <p:sldLayoutId id="2147483676" r:id="rId7"/>
    <p:sldLayoutId id="2147483675" r:id="rId8"/>
    <p:sldLayoutId id="2147483716" r:id="rId9"/>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indent="0" algn="l" defTabSz="914400" rtl="0" eaLnBrk="1" latinLnBrk="0" hangingPunct="1">
        <a:lnSpc>
          <a:spcPct val="100000"/>
        </a:lnSpc>
        <a:spcBef>
          <a:spcPts val="1200"/>
        </a:spcBef>
        <a:buFont typeface="Arial" panose="020B0604020202020204" pitchFamily="34" charset="0"/>
        <a:buNone/>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59" userDrawn="1">
          <p15:clr>
            <a:srgbClr val="F26B43"/>
          </p15:clr>
        </p15:guide>
        <p15:guide id="2" orient="horz" pos="360" userDrawn="1">
          <p15:clr>
            <a:srgbClr val="F26B43"/>
          </p15:clr>
        </p15:guide>
        <p15:guide id="5" pos="3840" userDrawn="1">
          <p15:clr>
            <a:srgbClr val="F26B43"/>
          </p15:clr>
        </p15:guide>
        <p15:guide id="6" pos="384" userDrawn="1">
          <p15:clr>
            <a:srgbClr val="F26B43"/>
          </p15:clr>
        </p15:guide>
        <p15:guide id="7" pos="7296" userDrawn="1">
          <p15:clr>
            <a:srgbClr val="F26B43"/>
          </p15:clr>
        </p15:guide>
        <p15:guide id="9" orient="horz" pos="4211" userDrawn="1">
          <p15:clr>
            <a:srgbClr val="F26B43"/>
          </p15:clr>
        </p15:guide>
        <p15:guide id="10" pos="11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2.png"/><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4.png"/><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hyperlink" Target="http://rmg.zum.de/wiki/Benutzer:Deininger_Matthias/Facharbeit/Alice_Bob_und_Mallory"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diagramLayout" Target="../diagrams/layout5.xml"/><Relationship Id="rId7" Type="http://schemas.openxmlformats.org/officeDocument/2006/relationships/image" Target="../media/image44.png"/><Relationship Id="rId2" Type="http://schemas.openxmlformats.org/officeDocument/2006/relationships/diagramData" Target="../diagrams/data5.xml"/><Relationship Id="rId1" Type="http://schemas.openxmlformats.org/officeDocument/2006/relationships/slideLayout" Target="../slideLayouts/slideLayout9.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9" Type="http://schemas.openxmlformats.org/officeDocument/2006/relationships/hyperlink" Target="http://www.freestockphotos.biz/stockphoto/15568"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www.freestockphotos.biz/stockphoto/15568" TargetMode="External"/><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74.png"/></Relationships>
</file>

<file path=ppt/slides/_rels/slide6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65.png"/></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67.png"/></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hyperlink" Target="http://www.thebluediamondgallery.com/handwriting/e/example.html" TargetMode="External"/><Relationship Id="rId2" Type="http://schemas.openxmlformats.org/officeDocument/2006/relationships/image" Target="../media/image73.jpeg"/><Relationship Id="rId1" Type="http://schemas.openxmlformats.org/officeDocument/2006/relationships/slideLayout" Target="../slideLayouts/slideLayout9.xml"/><Relationship Id="rId4" Type="http://schemas.openxmlformats.org/officeDocument/2006/relationships/image" Target="../media/image7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40BFEAB2-FD83-41F2-9787-AD5D1A1760CD}" type="slidenum">
              <a:rPr lang="en-US" smtClean="0"/>
              <a:pPr/>
              <a:t>1</a:t>
            </a:fld>
            <a:endParaRPr lang="en-US" dirty="0"/>
          </a:p>
        </p:txBody>
      </p:sp>
      <p:sp>
        <p:nvSpPr>
          <p:cNvPr id="7" name="Footer Placeholder 6">
            <a:extLst>
              <a:ext uri="{FF2B5EF4-FFF2-40B4-BE49-F238E27FC236}">
                <a16:creationId xmlns:a16="http://schemas.microsoft.com/office/drawing/2014/main" id="{C9F5EDC8-17B5-4497-B8A4-3B7F999FACB2}"/>
              </a:ext>
            </a:extLst>
          </p:cNvPr>
          <p:cNvSpPr>
            <a:spLocks noGrp="1"/>
          </p:cNvSpPr>
          <p:nvPr>
            <p:ph type="ftr" sz="quarter" idx="3"/>
          </p:nvPr>
        </p:nvSpPr>
        <p:spPr>
          <a:xfrm>
            <a:off x="2830561" y="6528815"/>
            <a:ext cx="5486400" cy="228600"/>
          </a:xfrm>
        </p:spPr>
        <p:txBody>
          <a:bodyPr/>
          <a:lstStyle/>
          <a:p>
            <a:r>
              <a:rPr lang="en-US" dirty="0"/>
              <a:t>Next-Gen Computer Architecture | Smruti R. Sarangi</a:t>
            </a:r>
          </a:p>
        </p:txBody>
      </p:sp>
      <p:sp>
        <p:nvSpPr>
          <p:cNvPr id="13" name="TextBox 12">
            <a:extLst>
              <a:ext uri="{FF2B5EF4-FFF2-40B4-BE49-F238E27FC236}">
                <a16:creationId xmlns:a16="http://schemas.microsoft.com/office/drawing/2014/main" id="{EFBFC3F6-C247-4AE7-A9D5-93485D644C6F}"/>
              </a:ext>
            </a:extLst>
          </p:cNvPr>
          <p:cNvSpPr txBox="1"/>
          <p:nvPr/>
        </p:nvSpPr>
        <p:spPr>
          <a:xfrm>
            <a:off x="2766843" y="2679174"/>
            <a:ext cx="5309467" cy="2123658"/>
          </a:xfrm>
          <a:prstGeom prst="rect">
            <a:avLst/>
          </a:prstGeom>
          <a:noFill/>
        </p:spPr>
        <p:txBody>
          <a:bodyPr wrap="none" rtlCol="0">
            <a:spAutoFit/>
          </a:bodyPr>
          <a:lstStyle/>
          <a:p>
            <a:pPr algn="ctr"/>
            <a:r>
              <a:rPr lang="en-US" sz="6600">
                <a:latin typeface="Caveat" panose="00000500000000000000" pitchFamily="2" charset="0"/>
              </a:rPr>
              <a:t>Chapter 13:</a:t>
            </a:r>
            <a:endParaRPr lang="en-US" sz="6600" dirty="0">
              <a:latin typeface="Caveat" panose="00000500000000000000" pitchFamily="2" charset="0"/>
            </a:endParaRPr>
          </a:p>
          <a:p>
            <a:r>
              <a:rPr lang="en-US" sz="6600" dirty="0">
                <a:latin typeface="Caveat" panose="00000500000000000000" pitchFamily="2" charset="0"/>
              </a:rPr>
              <a:t>Secure Processors</a:t>
            </a:r>
          </a:p>
        </p:txBody>
      </p:sp>
      <p:pic>
        <p:nvPicPr>
          <p:cNvPr id="14" name="Picture 13">
            <a:extLst>
              <a:ext uri="{FF2B5EF4-FFF2-40B4-BE49-F238E27FC236}">
                <a16:creationId xmlns:a16="http://schemas.microsoft.com/office/drawing/2014/main" id="{FABF2B94-53E0-4E91-B880-2811275D8046}"/>
              </a:ext>
            </a:extLst>
          </p:cNvPr>
          <p:cNvPicPr>
            <a:picLocks noChangeAspect="1"/>
          </p:cNvPicPr>
          <p:nvPr/>
        </p:nvPicPr>
        <p:blipFill>
          <a:blip r:embed="rId3"/>
          <a:stretch>
            <a:fillRect/>
          </a:stretch>
        </p:blipFill>
        <p:spPr>
          <a:xfrm>
            <a:off x="3731151" y="475271"/>
            <a:ext cx="3380850" cy="1983662"/>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0684259-936A-497A-8E75-A52ABFBF7859}"/>
                  </a:ext>
                </a:extLst>
              </p14:cNvPr>
              <p14:cNvContentPartPr/>
              <p14:nvPr/>
            </p14:nvContentPartPr>
            <p14:xfrm>
              <a:off x="-133550" y="2235866"/>
              <a:ext cx="360" cy="360"/>
            </p14:xfrm>
          </p:contentPart>
        </mc:Choice>
        <mc:Fallback xmlns="">
          <p:pic>
            <p:nvPicPr>
              <p:cNvPr id="2" name="Ink 1">
                <a:extLst>
                  <a:ext uri="{FF2B5EF4-FFF2-40B4-BE49-F238E27FC236}">
                    <a16:creationId xmlns:a16="http://schemas.microsoft.com/office/drawing/2014/main" id="{90684259-936A-497A-8E75-A52ABFBF7859}"/>
                  </a:ext>
                </a:extLst>
              </p:cNvPr>
              <p:cNvPicPr/>
              <p:nvPr/>
            </p:nvPicPr>
            <p:blipFill>
              <a:blip r:embed="rId5"/>
              <a:stretch>
                <a:fillRect/>
              </a:stretch>
            </p:blipFill>
            <p:spPr>
              <a:xfrm>
                <a:off x="-151550" y="2217866"/>
                <a:ext cx="36000" cy="36000"/>
              </a:xfrm>
              <a:prstGeom prst="rect">
                <a:avLst/>
              </a:prstGeom>
            </p:spPr>
          </p:pic>
        </mc:Fallback>
      </mc:AlternateContent>
    </p:spTree>
    <p:extLst>
      <p:ext uri="{BB962C8B-B14F-4D97-AF65-F5344CB8AC3E}">
        <p14:creationId xmlns:p14="http://schemas.microsoft.com/office/powerpoint/2010/main" val="2546477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50D6-3909-4FD8-B4BA-A5E11B01DCFC}"/>
              </a:ext>
            </a:extLst>
          </p:cNvPr>
          <p:cNvSpPr>
            <a:spLocks noGrp="1"/>
          </p:cNvSpPr>
          <p:nvPr>
            <p:ph type="title"/>
          </p:nvPr>
        </p:nvSpPr>
        <p:spPr/>
        <p:txBody>
          <a:bodyPr/>
          <a:lstStyle/>
          <a:p>
            <a:r>
              <a:rPr lang="en-US" dirty="0"/>
              <a:t>Generating Round Keys – II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D2B5C5-9EE2-4ED2-AA2C-8D55F953B616}"/>
                  </a:ext>
                </a:extLst>
              </p:cNvPr>
              <p:cNvSpPr>
                <a:spLocks noGrp="1"/>
              </p:cNvSpPr>
              <p:nvPr>
                <p:ph idx="1"/>
              </p:nvPr>
            </p:nvSpPr>
            <p:spPr>
              <a:xfrm>
                <a:off x="1880616" y="2503503"/>
                <a:ext cx="8865761" cy="2199213"/>
              </a:xfrm>
            </p:spPr>
            <p:txBody>
              <a:bodyPr/>
              <a:lstStyle/>
              <a:p>
                <a:pPr marL="342900" indent="-342900">
                  <a:buFont typeface="Arial" panose="020B0604020202020204" pitchFamily="34" charset="0"/>
                  <a:buChar char="•"/>
                </a:pPr>
                <a:r>
                  <a:rPr lang="en-US" dirty="0"/>
                  <a:t>Every algorithm needs a 128-bit </a:t>
                </a:r>
                <a:r>
                  <a:rPr lang="en-US" dirty="0">
                    <a:solidFill>
                      <a:srgbClr val="00B050"/>
                    </a:solidFill>
                  </a:rPr>
                  <a:t>key </a:t>
                </a:r>
                <a:r>
                  <a:rPr lang="en-US" dirty="0">
                    <a:solidFill>
                      <a:schemeClr val="tx1"/>
                    </a:solidFill>
                  </a:rPr>
                  <a:t>(16 bytes)</a:t>
                </a:r>
              </a:p>
              <a:p>
                <a:pPr marL="342900" indent="-342900">
                  <a:buFont typeface="Arial" panose="020B0604020202020204" pitchFamily="34" charset="0"/>
                  <a:buChar char="•"/>
                </a:pPr>
                <a:r>
                  <a:rPr lang="en-US" dirty="0"/>
                  <a:t>Convert it to a key </a:t>
                </a:r>
                <a:r>
                  <a:rPr lang="en-US" dirty="0">
                    <a:solidFill>
                      <a:schemeClr val="accent4"/>
                    </a:solidFill>
                  </a:rPr>
                  <a:t>matrix </a:t>
                </a:r>
                <a:r>
                  <a:rPr lang="en-US" dirty="0">
                    <a:solidFill>
                      <a:schemeClr val="tx1"/>
                    </a:solidFill>
                  </a:rPr>
                  <a:t>(key matrix for round 0)</a:t>
                </a:r>
              </a:p>
              <a:p>
                <a:pPr marL="342900" indent="-342900">
                  <a:buFont typeface="Arial" panose="020B0604020202020204" pitchFamily="34" charset="0"/>
                  <a:buChar char="•"/>
                </a:pPr>
                <a:r>
                  <a:rPr lang="en-US" dirty="0">
                    <a:solidFill>
                      <a:schemeClr val="tx1"/>
                    </a:solidFill>
                  </a:rPr>
                  <a:t>Let </a:t>
                </a:r>
                <a14:m>
                  <m:oMath xmlns:m="http://schemas.openxmlformats.org/officeDocument/2006/math">
                    <m:sSubSup>
                      <m:sSubSupPr>
                        <m:ctrlPr>
                          <a:rPr lang="en-US"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𝐾</m:t>
                        </m:r>
                      </m:e>
                      <m:sub>
                        <m:r>
                          <a:rPr lang="en-IN" b="0" i="1" smtClean="0">
                            <a:solidFill>
                              <a:schemeClr val="tx1"/>
                            </a:solidFill>
                            <a:latin typeface="Cambria Math" panose="02040503050406030204" pitchFamily="18" charset="0"/>
                          </a:rPr>
                          <m:t>𝑗</m:t>
                        </m:r>
                      </m:sub>
                      <m:sup>
                        <m:r>
                          <a:rPr lang="en-IN" b="0" i="1" smtClean="0">
                            <a:solidFill>
                              <a:schemeClr val="tx1"/>
                            </a:solidFill>
                            <a:latin typeface="Cambria Math" panose="02040503050406030204" pitchFamily="18" charset="0"/>
                          </a:rPr>
                          <m:t>𝑖</m:t>
                        </m:r>
                      </m:sup>
                    </m:sSubSup>
                  </m:oMath>
                </a14:m>
                <a:r>
                  <a:rPr lang="en-US" dirty="0">
                    <a:solidFill>
                      <a:schemeClr val="tx1"/>
                    </a:solidFill>
                  </a:rPr>
                  <a:t> be the </a:t>
                </a:r>
                <a:r>
                  <a:rPr lang="en-US" i="1" dirty="0" err="1">
                    <a:solidFill>
                      <a:schemeClr val="tx1"/>
                    </a:solidFill>
                  </a:rPr>
                  <a:t>j</a:t>
                </a:r>
                <a:r>
                  <a:rPr lang="en-US" i="1" baseline="30000" dirty="0" err="1">
                    <a:solidFill>
                      <a:schemeClr val="tx1"/>
                    </a:solidFill>
                  </a:rPr>
                  <a:t>th</a:t>
                </a:r>
                <a:r>
                  <a:rPr lang="en-US" i="1" dirty="0">
                    <a:solidFill>
                      <a:schemeClr val="tx1"/>
                    </a:solidFill>
                  </a:rPr>
                  <a:t> </a:t>
                </a:r>
                <a:r>
                  <a:rPr lang="en-US" dirty="0">
                    <a:solidFill>
                      <a:srgbClr val="0070C0"/>
                    </a:solidFill>
                  </a:rPr>
                  <a:t>key</a:t>
                </a:r>
                <a:r>
                  <a:rPr lang="en-US" dirty="0">
                    <a:solidFill>
                      <a:schemeClr val="tx1"/>
                    </a:solidFill>
                  </a:rPr>
                  <a:t> in the </a:t>
                </a:r>
                <a:r>
                  <a:rPr lang="en-US" dirty="0">
                    <a:solidFill>
                      <a:schemeClr val="accent1">
                        <a:lumMod val="75000"/>
                      </a:schemeClr>
                    </a:solidFill>
                  </a:rPr>
                  <a:t>matrix</a:t>
                </a:r>
                <a:r>
                  <a:rPr lang="en-US" dirty="0">
                    <a:solidFill>
                      <a:schemeClr val="tx1"/>
                    </a:solidFill>
                  </a:rPr>
                  <a:t> for round </a:t>
                </a:r>
                <a:r>
                  <a:rPr lang="en-US" i="1" dirty="0" err="1">
                    <a:solidFill>
                      <a:schemeClr val="tx1"/>
                    </a:solidFill>
                  </a:rPr>
                  <a:t>i</a:t>
                </a:r>
                <a:r>
                  <a:rPr lang="en-US" i="1" dirty="0">
                    <a:solidFill>
                      <a:schemeClr val="tx1"/>
                    </a:solidFill>
                  </a:rPr>
                  <a:t> </a:t>
                </a:r>
              </a:p>
              <a:p>
                <a:pPr marL="342900" indent="-342900">
                  <a:buFont typeface="Arial" panose="020B0604020202020204" pitchFamily="34" charset="0"/>
                  <a:buChar char="•"/>
                </a:pPr>
                <a:r>
                  <a:rPr lang="en-US" dirty="0">
                    <a:solidFill>
                      <a:schemeClr val="tx1"/>
                    </a:solidFill>
                  </a:rPr>
                  <a:t>For every subsequent round, it </a:t>
                </a:r>
                <a:r>
                  <a:rPr lang="en-US" dirty="0">
                    <a:solidFill>
                      <a:srgbClr val="01708C"/>
                    </a:solidFill>
                  </a:rPr>
                  <a:t>changes</a:t>
                </a:r>
                <a:r>
                  <a:rPr lang="en-US" dirty="0">
                    <a:solidFill>
                      <a:schemeClr val="tx1"/>
                    </a:solidFill>
                  </a:rPr>
                  <a:t> according to  the key </a:t>
                </a:r>
                <a:r>
                  <a:rPr lang="en-US" dirty="0">
                    <a:solidFill>
                      <a:srgbClr val="7030A0"/>
                    </a:solidFill>
                  </a:rPr>
                  <a:t>schedule</a:t>
                </a:r>
              </a:p>
              <a:p>
                <a:pPr marL="342900" indent="-342900">
                  <a:buFont typeface="Arial" panose="020B0604020202020204" pitchFamily="34" charset="0"/>
                  <a:buChar char="•"/>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37D2B5C5-9EE2-4ED2-AA2C-8D55F953B616}"/>
                  </a:ext>
                </a:extLst>
              </p:cNvPr>
              <p:cNvSpPr>
                <a:spLocks noGrp="1" noRot="1" noChangeAspect="1" noMove="1" noResize="1" noEditPoints="1" noAdjustHandles="1" noChangeArrowheads="1" noChangeShapeType="1" noTextEdit="1"/>
              </p:cNvSpPr>
              <p:nvPr>
                <p:ph idx="1"/>
              </p:nvPr>
            </p:nvSpPr>
            <p:spPr>
              <a:xfrm>
                <a:off x="1880616" y="2503503"/>
                <a:ext cx="8865761" cy="2199213"/>
              </a:xfrm>
              <a:blipFill>
                <a:blip r:embed="rId2"/>
                <a:stretch>
                  <a:fillRect l="-619" t="-1389"/>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DC7717F0-EE6C-48C5-9D64-3E929EDAA76E}"/>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7329B104-939A-4A18-896F-AF79E4A66A38}"/>
              </a:ext>
            </a:extLst>
          </p:cNvPr>
          <p:cNvSpPr>
            <a:spLocks noGrp="1"/>
          </p:cNvSpPr>
          <p:nvPr>
            <p:ph type="sldNum" sz="quarter" idx="12"/>
          </p:nvPr>
        </p:nvSpPr>
        <p:spPr/>
        <p:txBody>
          <a:bodyPr/>
          <a:lstStyle/>
          <a:p>
            <a:fld id="{F919517F-009E-4769-83B0-88E0C9B89C50}" type="slidenum">
              <a:rPr lang="en-US" smtClean="0"/>
              <a:t>10</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55DE80-F2C7-4AB7-A3B7-5EA138BE0A6B}"/>
                  </a:ext>
                </a:extLst>
              </p:cNvPr>
              <p:cNvSpPr txBox="1"/>
              <p:nvPr/>
            </p:nvSpPr>
            <p:spPr>
              <a:xfrm>
                <a:off x="4810981" y="943160"/>
                <a:ext cx="2410916" cy="121212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m>
                                  <m:mPr>
                                    <m:mcs>
                                      <m:mc>
                                        <m:mcPr>
                                          <m:count m:val="2"/>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0</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4</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5</m:t>
                                          </m:r>
                                        </m:sub>
                                      </m:sSub>
                                    </m:e>
                                  </m:mr>
                                </m:m>
                              </m:e>
                              <m:e>
                                <m:m>
                                  <m:mPr>
                                    <m:mcs>
                                      <m:mc>
                                        <m:mcPr>
                                          <m:count m:val="2"/>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m:rPr>
                                              <m:brk m:alnAt="7"/>
                                            </m:rPr>
                                            <a:rPr lang="en-US" sz="2000" i="1">
                                              <a:latin typeface="Cambria Math" panose="02040503050406030204" pitchFamily="18" charset="0"/>
                                            </a:rPr>
                                            <m:t>8</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12</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9</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13</m:t>
                                          </m:r>
                                        </m:sub>
                                      </m:sSub>
                                    </m:e>
                                  </m:mr>
                                </m:m>
                              </m:e>
                            </m:mr>
                            <m:mr>
                              <m:e>
                                <m:m>
                                  <m:mPr>
                                    <m:mcs>
                                      <m:mc>
                                        <m:mcPr>
                                          <m:count m:val="2"/>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m:rPr>
                                              <m:brk m:alnAt="7"/>
                                            </m:rPr>
                                            <a:rPr lang="en-US" sz="2000" i="1">
                                              <a:latin typeface="Cambria Math" panose="02040503050406030204" pitchFamily="18" charset="0"/>
                                            </a:rPr>
                                            <m:t>2</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6</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3</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7</m:t>
                                          </m:r>
                                        </m:sub>
                                      </m:sSub>
                                    </m:e>
                                  </m:mr>
                                </m:m>
                              </m:e>
                              <m:e>
                                <m:m>
                                  <m:mPr>
                                    <m:mcs>
                                      <m:mc>
                                        <m:mcPr>
                                          <m:count m:val="2"/>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m:rPr>
                                              <m:brk m:alnAt="7"/>
                                            </m:rPr>
                                            <a:rPr lang="en-US" sz="2000" i="1">
                                              <a:latin typeface="Cambria Math" panose="02040503050406030204" pitchFamily="18" charset="0"/>
                                            </a:rPr>
                                            <m:t>1</m:t>
                                          </m:r>
                                          <m:r>
                                            <a:rPr lang="en-US" sz="2000" i="1">
                                              <a:latin typeface="Cambria Math" panose="02040503050406030204" pitchFamily="18" charset="0"/>
                                            </a:rPr>
                                            <m:t>0</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14</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11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15</m:t>
                                          </m:r>
                                        </m:sub>
                                      </m:sSub>
                                    </m:e>
                                  </m:mr>
                                </m:m>
                              </m:e>
                            </m:mr>
                          </m:m>
                        </m:e>
                      </m:d>
                    </m:oMath>
                  </m:oMathPara>
                </a14:m>
                <a:endParaRPr lang="en-US" sz="2000" dirty="0" err="1"/>
              </a:p>
            </p:txBody>
          </p:sp>
        </mc:Choice>
        <mc:Fallback xmlns="">
          <p:sp>
            <p:nvSpPr>
              <p:cNvPr id="6" name="TextBox 5">
                <a:extLst>
                  <a:ext uri="{FF2B5EF4-FFF2-40B4-BE49-F238E27FC236}">
                    <a16:creationId xmlns:a16="http://schemas.microsoft.com/office/drawing/2014/main" id="{0455DE80-F2C7-4AB7-A3B7-5EA138BE0A6B}"/>
                  </a:ext>
                </a:extLst>
              </p:cNvPr>
              <p:cNvSpPr txBox="1">
                <a:spLocks noRot="1" noChangeAspect="1" noMove="1" noResize="1" noEditPoints="1" noAdjustHandles="1" noChangeArrowheads="1" noChangeShapeType="1" noTextEdit="1"/>
              </p:cNvSpPr>
              <p:nvPr/>
            </p:nvSpPr>
            <p:spPr>
              <a:xfrm>
                <a:off x="4810981" y="943160"/>
                <a:ext cx="2410916" cy="121212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CF6A9A6-5D6D-4EF8-8501-0AAA2ED466DC}"/>
                  </a:ext>
                </a:extLst>
              </p:cNvPr>
              <p:cNvSpPr txBox="1"/>
              <p:nvPr/>
            </p:nvSpPr>
            <p:spPr>
              <a:xfrm>
                <a:off x="2779964" y="4605819"/>
                <a:ext cx="6912676" cy="141051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𝐾</m:t>
                          </m:r>
                        </m:e>
                        <m:sub>
                          <m:r>
                            <a:rPr lang="en-US" sz="2000" i="1">
                              <a:latin typeface="Cambria Math" panose="02040503050406030204" pitchFamily="18" charset="0"/>
                            </a:rPr>
                            <m:t>𝑗</m:t>
                          </m:r>
                        </m:sub>
                        <m:sup>
                          <m:r>
                            <a:rPr lang="en-US" sz="2000" i="1">
                              <a:latin typeface="Cambria Math" panose="02040503050406030204" pitchFamily="18" charset="0"/>
                            </a:rPr>
                            <m:t>𝑖</m:t>
                          </m:r>
                        </m:sup>
                      </m:sSubSup>
                      <m:r>
                        <a:rPr lang="en-US" sz="2000" i="1">
                          <a:latin typeface="Cambria Math" panose="02040503050406030204" pitchFamily="18" charset="0"/>
                        </a:rPr>
                        <m:t>= </m:t>
                      </m:r>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sSubSup>
                                <m:sSubSupPr>
                                  <m:ctrlPr>
                                    <a:rPr lang="en-US" sz="2000" i="1">
                                      <a:latin typeface="Cambria Math" panose="02040503050406030204" pitchFamily="18" charset="0"/>
                                    </a:rPr>
                                  </m:ctrlPr>
                                </m:sSubSupPr>
                                <m:e>
                                  <m:r>
                                    <a:rPr lang="en-US" sz="2000" i="1">
                                      <a:latin typeface="Cambria Math" panose="02040503050406030204" pitchFamily="18" charset="0"/>
                                    </a:rPr>
                                    <m:t>𝐾</m:t>
                                  </m:r>
                                </m:e>
                                <m:sub>
                                  <m:r>
                                    <a:rPr lang="en-US" sz="2000" i="1">
                                      <a:latin typeface="Cambria Math" panose="02040503050406030204" pitchFamily="18" charset="0"/>
                                    </a:rPr>
                                    <m:t>𝑗</m:t>
                                  </m:r>
                                </m:sub>
                                <m:sup>
                                  <m:r>
                                    <a:rPr lang="en-US" sz="2000" i="1">
                                      <a:latin typeface="Cambria Math" panose="02040503050406030204" pitchFamily="18" charset="0"/>
                                    </a:rPr>
                                    <m:t>𝑖</m:t>
                                  </m:r>
                                  <m:r>
                                    <a:rPr lang="en-US" sz="2000" i="1">
                                      <a:latin typeface="Cambria Math" panose="02040503050406030204" pitchFamily="18" charset="0"/>
                                    </a:rPr>
                                    <m:t>−1</m:t>
                                  </m:r>
                                </m:sup>
                              </m:sSubSup>
                              <m:r>
                                <a:rPr lang="en-US" sz="2000" i="1">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𝐾</m:t>
                                  </m:r>
                                </m:e>
                                <m:sub>
                                  <m:r>
                                    <a:rPr lang="en-US" sz="2000" i="1">
                                      <a:latin typeface="Cambria Math" panose="02040503050406030204" pitchFamily="18" charset="0"/>
                                    </a:rPr>
                                    <m:t>𝑗</m:t>
                                  </m:r>
                                  <m:r>
                                    <a:rPr lang="en-US" sz="2000" i="1">
                                      <a:latin typeface="Cambria Math" panose="02040503050406030204" pitchFamily="18" charset="0"/>
                                    </a:rPr>
                                    <m:t>−4</m:t>
                                  </m:r>
                                </m:sub>
                                <m:sup>
                                  <m:r>
                                    <a:rPr lang="en-US" sz="2000" i="1">
                                      <a:latin typeface="Cambria Math" panose="02040503050406030204" pitchFamily="18" charset="0"/>
                                    </a:rPr>
                                    <m:t>𝑖</m:t>
                                  </m:r>
                                </m:sup>
                              </m:sSubSup>
                              <m:r>
                                <a:rPr lang="en-US" sz="2000" i="1">
                                  <a:latin typeface="Cambria Math" panose="02040503050406030204" pitchFamily="18" charset="0"/>
                                </a:rPr>
                                <m:t>     4 </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𝑗</m:t>
                              </m:r>
                              <m:r>
                                <a:rPr lang="en-US" sz="2000" i="1">
                                  <a:latin typeface="Cambria Math" panose="02040503050406030204" pitchFamily="18" charset="0"/>
                                  <a:ea typeface="Cambria Math" panose="02040503050406030204" pitchFamily="18" charset="0"/>
                                </a:rPr>
                                <m:t> ≤15</m:t>
                              </m:r>
                            </m:e>
                            <m:e>
                              <m:sSubSup>
                                <m:sSubSupPr>
                                  <m:ctrlPr>
                                    <a:rPr lang="en-US" sz="2000" i="1">
                                      <a:latin typeface="Cambria Math" panose="02040503050406030204" pitchFamily="18" charset="0"/>
                                    </a:rPr>
                                  </m:ctrlPr>
                                </m:sSubSupPr>
                                <m:e>
                                  <m:r>
                                    <a:rPr lang="en-US" sz="2000" i="1">
                                      <a:latin typeface="Cambria Math" panose="02040503050406030204" pitchFamily="18" charset="0"/>
                                    </a:rPr>
                                    <m:t>𝐾</m:t>
                                  </m:r>
                                </m:e>
                                <m:sub>
                                  <m:r>
                                    <a:rPr lang="en-US" sz="2000" i="1">
                                      <a:latin typeface="Cambria Math" panose="02040503050406030204" pitchFamily="18" charset="0"/>
                                    </a:rPr>
                                    <m:t>0</m:t>
                                  </m:r>
                                </m:sub>
                                <m:sup>
                                  <m:r>
                                    <a:rPr lang="en-US" sz="2000" i="1">
                                      <a:latin typeface="Cambria Math" panose="02040503050406030204" pitchFamily="18" charset="0"/>
                                    </a:rPr>
                                    <m:t>𝑖</m:t>
                                  </m:r>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𝐾</m:t>
                                  </m:r>
                                </m:e>
                                <m:sub>
                                  <m:r>
                                    <a:rPr lang="en-US" sz="2000" i="1">
                                      <a:latin typeface="Cambria Math" panose="02040503050406030204" pitchFamily="18" charset="0"/>
                                    </a:rPr>
                                    <m:t>1</m:t>
                                  </m:r>
                                </m:sub>
                                <m:sup>
                                  <m:r>
                                    <a:rPr lang="en-US" sz="2000" i="1">
                                      <a:latin typeface="Cambria Math" panose="02040503050406030204" pitchFamily="18" charset="0"/>
                                    </a:rPr>
                                    <m:t>𝑖</m:t>
                                  </m:r>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𝐾</m:t>
                                  </m:r>
                                </m:e>
                                <m:sub>
                                  <m:r>
                                    <a:rPr lang="en-US" sz="2000" i="1">
                                      <a:latin typeface="Cambria Math" panose="02040503050406030204" pitchFamily="18" charset="0"/>
                                    </a:rPr>
                                    <m:t>2</m:t>
                                  </m:r>
                                </m:sub>
                                <m:sup>
                                  <m:r>
                                    <a:rPr lang="en-US" sz="2000" i="1">
                                      <a:latin typeface="Cambria Math" panose="02040503050406030204" pitchFamily="18" charset="0"/>
                                    </a:rPr>
                                    <m:t>𝑖</m:t>
                                  </m:r>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𝐾</m:t>
                                  </m:r>
                                </m:e>
                                <m:sub>
                                  <m:r>
                                    <a:rPr lang="en-US" sz="2000" i="1">
                                      <a:latin typeface="Cambria Math" panose="02040503050406030204" pitchFamily="18" charset="0"/>
                                    </a:rPr>
                                    <m:t>3</m:t>
                                  </m:r>
                                </m:sub>
                                <m:sup>
                                  <m:r>
                                    <a:rPr lang="en-US" sz="2000" i="1">
                                      <a:latin typeface="Cambria Math" panose="02040503050406030204" pitchFamily="18" charset="0"/>
                                    </a:rPr>
                                    <m:t>𝑖</m:t>
                                  </m:r>
                                </m:sup>
                              </m:sSubSup>
                              <m:r>
                                <a:rPr lang="en-US" sz="2000" i="1">
                                  <a:latin typeface="Cambria Math" panose="02040503050406030204" pitchFamily="18" charset="0"/>
                                </a:rPr>
                                <m:t>=</m:t>
                              </m:r>
                              <m:r>
                                <a:rPr lang="en-US" sz="2000" i="1">
                                  <a:latin typeface="Cambria Math" panose="02040503050406030204" pitchFamily="18" charset="0"/>
                                </a:rPr>
                                <m:t>𝑋</m:t>
                              </m:r>
                              <m:d>
                                <m:dPr>
                                  <m:ctrlPr>
                                    <a:rPr lang="en-US" sz="2000" i="1">
                                      <a:latin typeface="Cambria Math" panose="02040503050406030204" pitchFamily="18" charset="0"/>
                                    </a:rPr>
                                  </m:ctrlPr>
                                </m:dPr>
                                <m:e>
                                  <m:r>
                                    <a:rPr lang="en-US" sz="2000" i="1">
                                      <a:latin typeface="Cambria Math" panose="02040503050406030204" pitchFamily="18" charset="0"/>
                                    </a:rPr>
                                    <m:t>𝑆</m:t>
                                  </m:r>
                                  <m:d>
                                    <m:dPr>
                                      <m:ctrlPr>
                                        <a:rPr lang="en-US" sz="2000" i="1">
                                          <a:latin typeface="Cambria Math" panose="02040503050406030204" pitchFamily="18" charset="0"/>
                                        </a:rPr>
                                      </m:ctrlPr>
                                    </m:dPr>
                                    <m:e>
                                      <m:r>
                                        <a:rPr lang="en-US" sz="2000" i="1">
                                          <a:latin typeface="Cambria Math" panose="02040503050406030204" pitchFamily="18" charset="0"/>
                                        </a:rPr>
                                        <m:t>𝑅</m:t>
                                      </m:r>
                                      <m:d>
                                        <m:dPr>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𝐾</m:t>
                                              </m:r>
                                            </m:e>
                                            <m:sub>
                                              <m:r>
                                                <a:rPr lang="en-US" sz="2000" i="1">
                                                  <a:latin typeface="Cambria Math" panose="02040503050406030204" pitchFamily="18" charset="0"/>
                                                </a:rPr>
                                                <m:t>12</m:t>
                                              </m:r>
                                            </m:sub>
                                            <m:sup>
                                              <m:r>
                                                <a:rPr lang="en-US" sz="2000" i="1">
                                                  <a:latin typeface="Cambria Math" panose="02040503050406030204" pitchFamily="18" charset="0"/>
                                                </a:rPr>
                                                <m:t>𝑖</m:t>
                                              </m:r>
                                              <m:r>
                                                <a:rPr lang="en-US" sz="2000" i="1">
                                                  <a:latin typeface="Cambria Math" panose="02040503050406030204" pitchFamily="18" charset="0"/>
                                                </a:rPr>
                                                <m:t>−1</m:t>
                                              </m:r>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𝐾</m:t>
                                              </m:r>
                                            </m:e>
                                            <m:sub>
                                              <m:r>
                                                <a:rPr lang="en-US" sz="2000" i="1">
                                                  <a:latin typeface="Cambria Math" panose="02040503050406030204" pitchFamily="18" charset="0"/>
                                                </a:rPr>
                                                <m:t>13</m:t>
                                              </m:r>
                                            </m:sub>
                                            <m:sup>
                                              <m:r>
                                                <a:rPr lang="en-US" sz="2000" i="1">
                                                  <a:latin typeface="Cambria Math" panose="02040503050406030204" pitchFamily="18" charset="0"/>
                                                </a:rPr>
                                                <m:t>𝑖</m:t>
                                              </m:r>
                                              <m:r>
                                                <a:rPr lang="en-US" sz="2000" i="1">
                                                  <a:latin typeface="Cambria Math" panose="02040503050406030204" pitchFamily="18" charset="0"/>
                                                </a:rPr>
                                                <m:t>−1</m:t>
                                              </m:r>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𝐾</m:t>
                                              </m:r>
                                            </m:e>
                                            <m:sub>
                                              <m:r>
                                                <a:rPr lang="en-US" sz="2000" i="1">
                                                  <a:latin typeface="Cambria Math" panose="02040503050406030204" pitchFamily="18" charset="0"/>
                                                </a:rPr>
                                                <m:t>14</m:t>
                                              </m:r>
                                            </m:sub>
                                            <m:sup>
                                              <m:r>
                                                <a:rPr lang="en-US" sz="2000" i="1">
                                                  <a:latin typeface="Cambria Math" panose="02040503050406030204" pitchFamily="18" charset="0"/>
                                                </a:rPr>
                                                <m:t>𝑖</m:t>
                                              </m:r>
                                              <m:r>
                                                <a:rPr lang="en-US" sz="2000" i="1">
                                                  <a:latin typeface="Cambria Math" panose="02040503050406030204" pitchFamily="18" charset="0"/>
                                                </a:rPr>
                                                <m:t>−1</m:t>
                                              </m:r>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𝐾</m:t>
                                              </m:r>
                                            </m:e>
                                            <m:sub>
                                              <m:r>
                                                <a:rPr lang="en-US" sz="2000" i="1">
                                                  <a:latin typeface="Cambria Math" panose="02040503050406030204" pitchFamily="18" charset="0"/>
                                                </a:rPr>
                                                <m:t>15</m:t>
                                              </m:r>
                                            </m:sub>
                                            <m:sup>
                                              <m:r>
                                                <a:rPr lang="en-US" sz="2000" i="1">
                                                  <a:latin typeface="Cambria Math" panose="02040503050406030204" pitchFamily="18" charset="0"/>
                                                </a:rPr>
                                                <m:t>𝑖</m:t>
                                              </m:r>
                                              <m:r>
                                                <a:rPr lang="en-US" sz="2000" i="1">
                                                  <a:latin typeface="Cambria Math" panose="02040503050406030204" pitchFamily="18" charset="0"/>
                                                </a:rPr>
                                                <m:t>−1</m:t>
                                              </m:r>
                                            </m:sup>
                                          </m:sSubSup>
                                        </m:e>
                                      </m:d>
                                    </m:e>
                                  </m:d>
                                </m:e>
                              </m:d>
                              <m:r>
                                <a:rPr lang="en-US" sz="2000" i="1">
                                  <a:latin typeface="Cambria Math" panose="02040503050406030204" pitchFamily="18" charset="0"/>
                                </a:rPr>
                                <m:t> ⊕</m:t>
                              </m:r>
                            </m:e>
                            <m:e>
                              <m:sSubSup>
                                <m:sSubSupPr>
                                  <m:ctrlPr>
                                    <a:rPr lang="en-US" sz="2000" i="1">
                                      <a:latin typeface="Cambria Math" panose="02040503050406030204" pitchFamily="18" charset="0"/>
                                    </a:rPr>
                                  </m:ctrlPr>
                                </m:sSubSupPr>
                                <m:e>
                                  <m:r>
                                    <a:rPr lang="en-US" sz="2000" i="1">
                                      <a:latin typeface="Cambria Math" panose="02040503050406030204" pitchFamily="18" charset="0"/>
                                    </a:rPr>
                                    <m:t>𝐾</m:t>
                                  </m:r>
                                </m:e>
                                <m:sub>
                                  <m:r>
                                    <a:rPr lang="en-US" sz="2000" i="1">
                                      <a:latin typeface="Cambria Math" panose="02040503050406030204" pitchFamily="18" charset="0"/>
                                    </a:rPr>
                                    <m:t>0</m:t>
                                  </m:r>
                                </m:sub>
                                <m:sup>
                                  <m:r>
                                    <a:rPr lang="en-US" sz="2000" i="1">
                                      <a:latin typeface="Cambria Math" panose="02040503050406030204" pitchFamily="18" charset="0"/>
                                    </a:rPr>
                                    <m:t>𝑖</m:t>
                                  </m:r>
                                  <m:r>
                                    <a:rPr lang="en-US" sz="2000" i="1">
                                      <a:latin typeface="Cambria Math" panose="02040503050406030204" pitchFamily="18" charset="0"/>
                                    </a:rPr>
                                    <m:t>−1</m:t>
                                  </m:r>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𝐾</m:t>
                                  </m:r>
                                </m:e>
                                <m:sub>
                                  <m:r>
                                    <a:rPr lang="en-US" sz="2000" i="1">
                                      <a:latin typeface="Cambria Math" panose="02040503050406030204" pitchFamily="18" charset="0"/>
                                    </a:rPr>
                                    <m:t>1</m:t>
                                  </m:r>
                                </m:sub>
                                <m:sup>
                                  <m:r>
                                    <a:rPr lang="en-US" sz="2000" i="1">
                                      <a:latin typeface="Cambria Math" panose="02040503050406030204" pitchFamily="18" charset="0"/>
                                    </a:rPr>
                                    <m:t>𝑖</m:t>
                                  </m:r>
                                  <m:r>
                                    <a:rPr lang="en-US" sz="2000" i="1">
                                      <a:latin typeface="Cambria Math" panose="02040503050406030204" pitchFamily="18" charset="0"/>
                                    </a:rPr>
                                    <m:t>−1</m:t>
                                  </m:r>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𝐾</m:t>
                                  </m:r>
                                </m:e>
                                <m:sub>
                                  <m:r>
                                    <a:rPr lang="en-US" sz="2000" i="1">
                                      <a:latin typeface="Cambria Math" panose="02040503050406030204" pitchFamily="18" charset="0"/>
                                    </a:rPr>
                                    <m:t>2</m:t>
                                  </m:r>
                                </m:sub>
                                <m:sup>
                                  <m:r>
                                    <a:rPr lang="en-US" sz="2000" i="1">
                                      <a:latin typeface="Cambria Math" panose="02040503050406030204" pitchFamily="18" charset="0"/>
                                    </a:rPr>
                                    <m:t>𝑖</m:t>
                                  </m:r>
                                  <m:r>
                                    <a:rPr lang="en-US" sz="2000" i="1">
                                      <a:latin typeface="Cambria Math" panose="02040503050406030204" pitchFamily="18" charset="0"/>
                                    </a:rPr>
                                    <m:t>−1</m:t>
                                  </m:r>
                                </m:sup>
                              </m:sSubSup>
                              <m:sSubSup>
                                <m:sSubSupPr>
                                  <m:ctrlPr>
                                    <a:rPr lang="en-US" sz="2000" i="1">
                                      <a:latin typeface="Cambria Math" panose="02040503050406030204" pitchFamily="18" charset="0"/>
                                    </a:rPr>
                                  </m:ctrlPr>
                                </m:sSubSupPr>
                                <m:e>
                                  <m:r>
                                    <a:rPr lang="en-US" sz="2000" i="1">
                                      <a:latin typeface="Cambria Math" panose="02040503050406030204" pitchFamily="18" charset="0"/>
                                    </a:rPr>
                                    <m:t>𝐾</m:t>
                                  </m:r>
                                </m:e>
                                <m:sub>
                                  <m:r>
                                    <a:rPr lang="en-US" sz="2000" i="1">
                                      <a:latin typeface="Cambria Math" panose="02040503050406030204" pitchFamily="18" charset="0"/>
                                    </a:rPr>
                                    <m:t>3</m:t>
                                  </m:r>
                                </m:sub>
                                <m:sup>
                                  <m:r>
                                    <a:rPr lang="en-US" sz="2000" i="1">
                                      <a:latin typeface="Cambria Math" panose="02040503050406030204" pitchFamily="18" charset="0"/>
                                    </a:rPr>
                                    <m:t>𝑖</m:t>
                                  </m:r>
                                  <m:r>
                                    <a:rPr lang="en-US" sz="2000" i="1">
                                      <a:latin typeface="Cambria Math" panose="02040503050406030204" pitchFamily="18" charset="0"/>
                                    </a:rPr>
                                    <m:t>−1</m:t>
                                  </m:r>
                                </m:sup>
                              </m:sSubSup>
                            </m:e>
                          </m:eqArr>
                        </m:e>
                      </m:d>
                    </m:oMath>
                  </m:oMathPara>
                </a14:m>
                <a:endParaRPr lang="en-US" sz="2000" dirty="0" err="1"/>
              </a:p>
            </p:txBody>
          </p:sp>
        </mc:Choice>
        <mc:Fallback xmlns="">
          <p:sp>
            <p:nvSpPr>
              <p:cNvPr id="7" name="TextBox 6">
                <a:extLst>
                  <a:ext uri="{FF2B5EF4-FFF2-40B4-BE49-F238E27FC236}">
                    <a16:creationId xmlns:a16="http://schemas.microsoft.com/office/drawing/2014/main" id="{CCF6A9A6-5D6D-4EF8-8501-0AAA2ED466DC}"/>
                  </a:ext>
                </a:extLst>
              </p:cNvPr>
              <p:cNvSpPr txBox="1">
                <a:spLocks noRot="1" noChangeAspect="1" noMove="1" noResize="1" noEditPoints="1" noAdjustHandles="1" noChangeArrowheads="1" noChangeShapeType="1" noTextEdit="1"/>
              </p:cNvSpPr>
              <p:nvPr/>
            </p:nvSpPr>
            <p:spPr>
              <a:xfrm>
                <a:off x="2779964" y="4605819"/>
                <a:ext cx="6912676" cy="1410514"/>
              </a:xfrm>
              <a:prstGeom prst="rect">
                <a:avLst/>
              </a:prstGeom>
              <a:blipFill>
                <a:blip r:embed="rId4"/>
                <a:stretch>
                  <a:fillRect/>
                </a:stretch>
              </a:blipFill>
            </p:spPr>
            <p:txBody>
              <a:bodyPr/>
              <a:lstStyle/>
              <a:p>
                <a:r>
                  <a:rPr lang="en-IN">
                    <a:noFill/>
                  </a:rPr>
                  <a:t> </a:t>
                </a:r>
              </a:p>
            </p:txBody>
          </p:sp>
        </mc:Fallback>
      </mc:AlternateContent>
      <p:sp>
        <p:nvSpPr>
          <p:cNvPr id="8" name="Rectangle: Rounded Corners 7">
            <a:extLst>
              <a:ext uri="{FF2B5EF4-FFF2-40B4-BE49-F238E27FC236}">
                <a16:creationId xmlns:a16="http://schemas.microsoft.com/office/drawing/2014/main" id="{50D782C6-B418-4332-8CB4-18648E7BF552}"/>
              </a:ext>
            </a:extLst>
          </p:cNvPr>
          <p:cNvSpPr/>
          <p:nvPr/>
        </p:nvSpPr>
        <p:spPr>
          <a:xfrm>
            <a:off x="7802881" y="1304110"/>
            <a:ext cx="2185851" cy="45284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Key matrix</a:t>
            </a:r>
            <a:endParaRPr lang="en-US" sz="2000" dirty="0"/>
          </a:p>
        </p:txBody>
      </p:sp>
    </p:spTree>
    <p:extLst>
      <p:ext uri="{BB962C8B-B14F-4D97-AF65-F5344CB8AC3E}">
        <p14:creationId xmlns:p14="http://schemas.microsoft.com/office/powerpoint/2010/main" val="1009713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F1DB-E791-4940-A322-24B24C9CAA9B}"/>
              </a:ext>
            </a:extLst>
          </p:cNvPr>
          <p:cNvSpPr>
            <a:spLocks noGrp="1"/>
          </p:cNvSpPr>
          <p:nvPr>
            <p:ph type="title"/>
          </p:nvPr>
        </p:nvSpPr>
        <p:spPr/>
        <p:txBody>
          <a:bodyPr/>
          <a:lstStyle/>
          <a:p>
            <a:r>
              <a:rPr lang="en-US" dirty="0"/>
              <a:t>Full AES Algorithm (Assume </a:t>
            </a:r>
            <a:r>
              <a:rPr lang="en-US" i="1" dirty="0"/>
              <a:t>N </a:t>
            </a:r>
            <a:r>
              <a:rPr lang="en-US" dirty="0"/>
              <a:t>rounds)</a:t>
            </a:r>
          </a:p>
        </p:txBody>
      </p:sp>
      <p:sp>
        <p:nvSpPr>
          <p:cNvPr id="4" name="Footer Placeholder 3">
            <a:extLst>
              <a:ext uri="{FF2B5EF4-FFF2-40B4-BE49-F238E27FC236}">
                <a16:creationId xmlns:a16="http://schemas.microsoft.com/office/drawing/2014/main" id="{965F3782-0AA1-4D50-9E88-31D238AD2071}"/>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6D8E9F62-1AE7-49D8-B319-D453FB952A3C}"/>
              </a:ext>
            </a:extLst>
          </p:cNvPr>
          <p:cNvSpPr>
            <a:spLocks noGrp="1"/>
          </p:cNvSpPr>
          <p:nvPr>
            <p:ph type="sldNum" sz="quarter" idx="12"/>
          </p:nvPr>
        </p:nvSpPr>
        <p:spPr/>
        <p:txBody>
          <a:bodyPr/>
          <a:lstStyle/>
          <a:p>
            <a:fld id="{F919517F-009E-4769-83B0-88E0C9B89C50}" type="slidenum">
              <a:rPr lang="en-US" smtClean="0"/>
              <a:t>11</a:t>
            </a:fld>
            <a:endParaRPr lang="en-US"/>
          </a:p>
        </p:txBody>
      </p:sp>
      <p:sp>
        <p:nvSpPr>
          <p:cNvPr id="6" name="Rectangle 5">
            <a:extLst>
              <a:ext uri="{FF2B5EF4-FFF2-40B4-BE49-F238E27FC236}">
                <a16:creationId xmlns:a16="http://schemas.microsoft.com/office/drawing/2014/main" id="{50E32284-4A4A-4A0D-BC11-9C1DB9D27B15}"/>
              </a:ext>
            </a:extLst>
          </p:cNvPr>
          <p:cNvSpPr/>
          <p:nvPr/>
        </p:nvSpPr>
        <p:spPr>
          <a:xfrm>
            <a:off x="2292494" y="1176793"/>
            <a:ext cx="2101928" cy="5406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0</a:t>
            </a:r>
            <a:r>
              <a:rPr lang="en-US" sz="2000" baseline="30000" dirty="0"/>
              <a:t>th</a:t>
            </a:r>
            <a:r>
              <a:rPr lang="en-US" sz="2000" dirty="0"/>
              <a:t> round</a:t>
            </a:r>
          </a:p>
        </p:txBody>
      </p:sp>
      <p:sp>
        <p:nvSpPr>
          <p:cNvPr id="7" name="TextBox 6">
            <a:extLst>
              <a:ext uri="{FF2B5EF4-FFF2-40B4-BE49-F238E27FC236}">
                <a16:creationId xmlns:a16="http://schemas.microsoft.com/office/drawing/2014/main" id="{1320A002-FD4F-4A7D-A91B-ACA8DFFABD8A}"/>
              </a:ext>
            </a:extLst>
          </p:cNvPr>
          <p:cNvSpPr txBox="1"/>
          <p:nvPr/>
        </p:nvSpPr>
        <p:spPr>
          <a:xfrm>
            <a:off x="4852730" y="1176793"/>
            <a:ext cx="6024821" cy="400110"/>
          </a:xfrm>
          <a:prstGeom prst="rect">
            <a:avLst/>
          </a:prstGeom>
          <a:noFill/>
        </p:spPr>
        <p:txBody>
          <a:bodyPr wrap="square" rtlCol="0">
            <a:spAutoFit/>
          </a:bodyPr>
          <a:lstStyle/>
          <a:p>
            <a:pPr algn="l"/>
            <a:r>
              <a:rPr lang="en-US" sz="2000" dirty="0"/>
              <a:t>Only the </a:t>
            </a:r>
            <a:r>
              <a:rPr lang="en-US" sz="2000" dirty="0" err="1"/>
              <a:t>AddRoundKey</a:t>
            </a:r>
            <a:r>
              <a:rPr lang="en-US" sz="2000" dirty="0"/>
              <a:t> operation is </a:t>
            </a:r>
            <a:r>
              <a:rPr lang="en-US" sz="2000" dirty="0">
                <a:solidFill>
                  <a:srgbClr val="7030A0"/>
                </a:solidFill>
              </a:rPr>
              <a:t>performed</a:t>
            </a:r>
            <a:r>
              <a:rPr lang="en-US" sz="2000" dirty="0"/>
              <a:t> </a:t>
            </a:r>
          </a:p>
        </p:txBody>
      </p:sp>
      <p:sp>
        <p:nvSpPr>
          <p:cNvPr id="8" name="Rectangle 7">
            <a:extLst>
              <a:ext uri="{FF2B5EF4-FFF2-40B4-BE49-F238E27FC236}">
                <a16:creationId xmlns:a16="http://schemas.microsoft.com/office/drawing/2014/main" id="{AC707FCF-7067-45B9-8947-68AE3978AD89}"/>
              </a:ext>
            </a:extLst>
          </p:cNvPr>
          <p:cNvSpPr/>
          <p:nvPr/>
        </p:nvSpPr>
        <p:spPr>
          <a:xfrm>
            <a:off x="2292494" y="2055220"/>
            <a:ext cx="2101928" cy="5406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N-1 rounds</a:t>
            </a:r>
          </a:p>
        </p:txBody>
      </p:sp>
      <p:sp>
        <p:nvSpPr>
          <p:cNvPr id="9" name="TextBox 8">
            <a:extLst>
              <a:ext uri="{FF2B5EF4-FFF2-40B4-BE49-F238E27FC236}">
                <a16:creationId xmlns:a16="http://schemas.microsoft.com/office/drawing/2014/main" id="{AD22A167-5287-4E71-82D0-E4E4957CE4A9}"/>
              </a:ext>
            </a:extLst>
          </p:cNvPr>
          <p:cNvSpPr txBox="1"/>
          <p:nvPr/>
        </p:nvSpPr>
        <p:spPr>
          <a:xfrm>
            <a:off x="4852730" y="2055220"/>
            <a:ext cx="5046777" cy="400110"/>
          </a:xfrm>
          <a:prstGeom prst="rect">
            <a:avLst/>
          </a:prstGeom>
          <a:noFill/>
        </p:spPr>
        <p:txBody>
          <a:bodyPr wrap="square" rtlCol="0">
            <a:spAutoFit/>
          </a:bodyPr>
          <a:lstStyle/>
          <a:p>
            <a:pPr algn="l"/>
            <a:r>
              <a:rPr lang="en-US" sz="2000" dirty="0"/>
              <a:t>All 4 operations are </a:t>
            </a:r>
            <a:r>
              <a:rPr lang="en-US" sz="2000" dirty="0">
                <a:solidFill>
                  <a:srgbClr val="00B050"/>
                </a:solidFill>
              </a:rPr>
              <a:t>performed</a:t>
            </a:r>
          </a:p>
        </p:txBody>
      </p:sp>
      <p:sp>
        <p:nvSpPr>
          <p:cNvPr id="10" name="Rectangle 9">
            <a:extLst>
              <a:ext uri="{FF2B5EF4-FFF2-40B4-BE49-F238E27FC236}">
                <a16:creationId xmlns:a16="http://schemas.microsoft.com/office/drawing/2014/main" id="{CB4D5CD2-7B37-463A-BCA5-41D7EE5E5455}"/>
              </a:ext>
            </a:extLst>
          </p:cNvPr>
          <p:cNvSpPr/>
          <p:nvPr/>
        </p:nvSpPr>
        <p:spPr>
          <a:xfrm>
            <a:off x="2292494" y="2933647"/>
            <a:ext cx="2101928" cy="5406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N</a:t>
            </a:r>
            <a:r>
              <a:rPr lang="en-US" sz="2000" baseline="30000" dirty="0"/>
              <a:t>th</a:t>
            </a:r>
            <a:r>
              <a:rPr lang="en-US" sz="2000" dirty="0"/>
              <a:t> rounds</a:t>
            </a:r>
          </a:p>
        </p:txBody>
      </p:sp>
      <p:sp>
        <p:nvSpPr>
          <p:cNvPr id="11" name="TextBox 10">
            <a:extLst>
              <a:ext uri="{FF2B5EF4-FFF2-40B4-BE49-F238E27FC236}">
                <a16:creationId xmlns:a16="http://schemas.microsoft.com/office/drawing/2014/main" id="{1D102622-DECE-4525-A6CF-8ADE39A76459}"/>
              </a:ext>
            </a:extLst>
          </p:cNvPr>
          <p:cNvSpPr txBox="1"/>
          <p:nvPr/>
        </p:nvSpPr>
        <p:spPr>
          <a:xfrm>
            <a:off x="4852729" y="2922985"/>
            <a:ext cx="5046777" cy="400110"/>
          </a:xfrm>
          <a:prstGeom prst="rect">
            <a:avLst/>
          </a:prstGeom>
          <a:noFill/>
        </p:spPr>
        <p:txBody>
          <a:bodyPr wrap="square" rtlCol="0">
            <a:spAutoFit/>
          </a:bodyPr>
          <a:lstStyle/>
          <a:p>
            <a:pPr algn="l"/>
            <a:r>
              <a:rPr lang="en-US" sz="2000" dirty="0"/>
              <a:t>The </a:t>
            </a:r>
            <a:r>
              <a:rPr lang="en-US" sz="2000" i="1" dirty="0" err="1"/>
              <a:t>MixColumns</a:t>
            </a:r>
            <a:r>
              <a:rPr lang="en-US" sz="2000" dirty="0"/>
              <a:t> operation is </a:t>
            </a:r>
            <a:r>
              <a:rPr lang="en-US" sz="2000" dirty="0">
                <a:solidFill>
                  <a:srgbClr val="01708C"/>
                </a:solidFill>
              </a:rPr>
              <a:t>skipped</a:t>
            </a:r>
          </a:p>
        </p:txBody>
      </p:sp>
      <p:pic>
        <p:nvPicPr>
          <p:cNvPr id="12" name="Picture 11" descr="Icon&#10;&#10;Description automatically generated">
            <a:extLst>
              <a:ext uri="{FF2B5EF4-FFF2-40B4-BE49-F238E27FC236}">
                <a16:creationId xmlns:a16="http://schemas.microsoft.com/office/drawing/2014/main" id="{64D52B96-7970-430F-99C5-0C940DE9328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728780" y="3636815"/>
            <a:ext cx="565498" cy="565498"/>
          </a:xfrm>
          <a:prstGeom prst="rect">
            <a:avLst/>
          </a:prstGeom>
        </p:spPr>
      </p:pic>
      <p:sp>
        <p:nvSpPr>
          <p:cNvPr id="13" name="TextBox 12">
            <a:extLst>
              <a:ext uri="{FF2B5EF4-FFF2-40B4-BE49-F238E27FC236}">
                <a16:creationId xmlns:a16="http://schemas.microsoft.com/office/drawing/2014/main" id="{78DD86E0-9B1E-4D11-B1E7-B2E53D8BD9DF}"/>
              </a:ext>
            </a:extLst>
          </p:cNvPr>
          <p:cNvSpPr txBox="1"/>
          <p:nvPr/>
        </p:nvSpPr>
        <p:spPr>
          <a:xfrm>
            <a:off x="3505384" y="3681383"/>
            <a:ext cx="6556047" cy="400110"/>
          </a:xfrm>
          <a:prstGeom prst="rect">
            <a:avLst/>
          </a:prstGeom>
          <a:noFill/>
        </p:spPr>
        <p:txBody>
          <a:bodyPr wrap="square" rtlCol="0">
            <a:spAutoFit/>
          </a:bodyPr>
          <a:lstStyle/>
          <a:p>
            <a:pPr algn="l"/>
            <a:r>
              <a:rPr lang="en-US" sz="2000" dirty="0"/>
              <a:t>The state of the algorithm is the final ciphertext</a:t>
            </a:r>
            <a:endParaRPr lang="en-US" sz="2000" dirty="0">
              <a:solidFill>
                <a:srgbClr val="01708C"/>
              </a:solidFill>
            </a:endParaRPr>
          </a:p>
        </p:txBody>
      </p:sp>
      <p:pic>
        <p:nvPicPr>
          <p:cNvPr id="3" name="Picture 2">
            <a:extLst>
              <a:ext uri="{FF2B5EF4-FFF2-40B4-BE49-F238E27FC236}">
                <a16:creationId xmlns:a16="http://schemas.microsoft.com/office/drawing/2014/main" id="{96C4B7B6-365E-4D07-9D82-8302BCD5F38B}"/>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388326" y="4592729"/>
            <a:ext cx="1429634" cy="1429634"/>
          </a:xfrm>
          <a:prstGeom prst="rect">
            <a:avLst/>
          </a:prstGeom>
        </p:spPr>
      </p:pic>
      <p:sp>
        <p:nvSpPr>
          <p:cNvPr id="14" name="TextBox 13">
            <a:extLst>
              <a:ext uri="{FF2B5EF4-FFF2-40B4-BE49-F238E27FC236}">
                <a16:creationId xmlns:a16="http://schemas.microsoft.com/office/drawing/2014/main" id="{E0475D53-FACE-412D-B2CD-BFC410398641}"/>
              </a:ext>
            </a:extLst>
          </p:cNvPr>
          <p:cNvSpPr txBox="1"/>
          <p:nvPr/>
        </p:nvSpPr>
        <p:spPr>
          <a:xfrm>
            <a:off x="3666493" y="5083132"/>
            <a:ext cx="6556047" cy="400110"/>
          </a:xfrm>
          <a:prstGeom prst="rect">
            <a:avLst/>
          </a:prstGeom>
          <a:noFill/>
        </p:spPr>
        <p:txBody>
          <a:bodyPr wrap="square" rtlCol="0">
            <a:spAutoFit/>
          </a:bodyPr>
          <a:lstStyle/>
          <a:p>
            <a:pPr algn="l"/>
            <a:r>
              <a:rPr lang="en-US" sz="2000" dirty="0"/>
              <a:t>Encrypt a large piece of text</a:t>
            </a:r>
            <a:endParaRPr lang="en-US" sz="2000" dirty="0">
              <a:solidFill>
                <a:srgbClr val="01708C"/>
              </a:solidFill>
            </a:endParaRPr>
          </a:p>
        </p:txBody>
      </p:sp>
    </p:spTree>
    <p:extLst>
      <p:ext uri="{BB962C8B-B14F-4D97-AF65-F5344CB8AC3E}">
        <p14:creationId xmlns:p14="http://schemas.microsoft.com/office/powerpoint/2010/main" val="1179753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2AAE8-998F-4B62-9BCA-68F710D30CE1}"/>
              </a:ext>
            </a:extLst>
          </p:cNvPr>
          <p:cNvSpPr>
            <a:spLocks noGrp="1"/>
          </p:cNvSpPr>
          <p:nvPr>
            <p:ph type="title"/>
          </p:nvPr>
        </p:nvSpPr>
        <p:spPr/>
        <p:txBody>
          <a:bodyPr/>
          <a:lstStyle/>
          <a:p>
            <a:r>
              <a:rPr lang="en-US" dirty="0"/>
              <a:t>Encryption Modes</a:t>
            </a:r>
          </a:p>
        </p:txBody>
      </p:sp>
      <p:sp>
        <p:nvSpPr>
          <p:cNvPr id="4" name="Footer Placeholder 3">
            <a:extLst>
              <a:ext uri="{FF2B5EF4-FFF2-40B4-BE49-F238E27FC236}">
                <a16:creationId xmlns:a16="http://schemas.microsoft.com/office/drawing/2014/main" id="{26CD659B-E875-4CAA-86DD-7839E16C6724}"/>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38CD512D-55F8-48C0-AE7C-25AD86F9CD86}"/>
              </a:ext>
            </a:extLst>
          </p:cNvPr>
          <p:cNvSpPr>
            <a:spLocks noGrp="1"/>
          </p:cNvSpPr>
          <p:nvPr>
            <p:ph type="sldNum" sz="quarter" idx="12"/>
          </p:nvPr>
        </p:nvSpPr>
        <p:spPr/>
        <p:txBody>
          <a:bodyPr/>
          <a:lstStyle/>
          <a:p>
            <a:fld id="{F919517F-009E-4769-83B0-88E0C9B89C50}" type="slidenum">
              <a:rPr lang="en-US" smtClean="0"/>
              <a:t>12</a:t>
            </a:fld>
            <a:endParaRPr lang="en-US"/>
          </a:p>
        </p:txBody>
      </p:sp>
      <p:sp>
        <p:nvSpPr>
          <p:cNvPr id="6" name="Rectangle: Rounded Corners 5">
            <a:extLst>
              <a:ext uri="{FF2B5EF4-FFF2-40B4-BE49-F238E27FC236}">
                <a16:creationId xmlns:a16="http://schemas.microsoft.com/office/drawing/2014/main" id="{4912B368-09D6-4DC6-ADDB-40FD6B6052F1}"/>
              </a:ext>
            </a:extLst>
          </p:cNvPr>
          <p:cNvSpPr/>
          <p:nvPr/>
        </p:nvSpPr>
        <p:spPr>
          <a:xfrm>
            <a:off x="1880617" y="1230632"/>
            <a:ext cx="3024759" cy="57911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Electronic Codebook</a:t>
            </a:r>
          </a:p>
        </p:txBody>
      </p:sp>
      <p:sp>
        <p:nvSpPr>
          <p:cNvPr id="7" name="TextBox 6">
            <a:extLst>
              <a:ext uri="{FF2B5EF4-FFF2-40B4-BE49-F238E27FC236}">
                <a16:creationId xmlns:a16="http://schemas.microsoft.com/office/drawing/2014/main" id="{ADB117AA-87E1-4579-BE0D-776243B27FB9}"/>
              </a:ext>
            </a:extLst>
          </p:cNvPr>
          <p:cNvSpPr txBox="1"/>
          <p:nvPr/>
        </p:nvSpPr>
        <p:spPr>
          <a:xfrm>
            <a:off x="3150305" y="1943100"/>
            <a:ext cx="6680034" cy="707886"/>
          </a:xfrm>
          <a:prstGeom prst="rect">
            <a:avLst/>
          </a:prstGeom>
          <a:noFill/>
        </p:spPr>
        <p:txBody>
          <a:bodyPr wrap="none" rtlCol="0">
            <a:spAutoFit/>
          </a:bodyPr>
          <a:lstStyle/>
          <a:p>
            <a:pPr algn="l"/>
            <a:r>
              <a:rPr lang="en-US" sz="2000" dirty="0">
                <a:solidFill>
                  <a:srgbClr val="7030A0"/>
                </a:solidFill>
              </a:rPr>
              <a:t>Break</a:t>
            </a:r>
            <a:r>
              <a:rPr lang="en-US" sz="2000" dirty="0"/>
              <a:t> text into 128-bit sized blocks and </a:t>
            </a:r>
            <a:r>
              <a:rPr lang="en-US" sz="2000" dirty="0">
                <a:solidFill>
                  <a:srgbClr val="FF0000"/>
                </a:solidFill>
              </a:rPr>
              <a:t>encode</a:t>
            </a:r>
            <a:r>
              <a:rPr lang="en-US" sz="2000" dirty="0"/>
              <a:t> each one</a:t>
            </a:r>
            <a:br>
              <a:rPr lang="en-US" sz="2000" dirty="0"/>
            </a:br>
            <a:r>
              <a:rPr lang="en-US" sz="2000" dirty="0"/>
              <a:t>separately. High confusion, low diffusion.</a:t>
            </a:r>
          </a:p>
        </p:txBody>
      </p:sp>
      <p:pic>
        <p:nvPicPr>
          <p:cNvPr id="9" name="Picture 8">
            <a:extLst>
              <a:ext uri="{FF2B5EF4-FFF2-40B4-BE49-F238E27FC236}">
                <a16:creationId xmlns:a16="http://schemas.microsoft.com/office/drawing/2014/main" id="{201B7DEF-B994-4E9D-891A-93603232F7C3}"/>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1880617" y="2650987"/>
            <a:ext cx="1421131" cy="1421131"/>
          </a:xfrm>
          <a:prstGeom prst="rect">
            <a:avLst/>
          </a:prstGeom>
        </p:spPr>
      </p:pic>
      <p:sp>
        <p:nvSpPr>
          <p:cNvPr id="10" name="TextBox 9">
            <a:extLst>
              <a:ext uri="{FF2B5EF4-FFF2-40B4-BE49-F238E27FC236}">
                <a16:creationId xmlns:a16="http://schemas.microsoft.com/office/drawing/2014/main" id="{DAA25EFB-9551-4EFA-9547-504759837E80}"/>
              </a:ext>
            </a:extLst>
          </p:cNvPr>
          <p:cNvSpPr txBox="1"/>
          <p:nvPr/>
        </p:nvSpPr>
        <p:spPr>
          <a:xfrm>
            <a:off x="3392996" y="3035141"/>
            <a:ext cx="3707695" cy="461665"/>
          </a:xfrm>
          <a:prstGeom prst="rect">
            <a:avLst/>
          </a:prstGeom>
          <a:noFill/>
        </p:spPr>
        <p:txBody>
          <a:bodyPr wrap="square" rtlCol="0">
            <a:spAutoFit/>
          </a:bodyPr>
          <a:lstStyle/>
          <a:p>
            <a:pPr algn="l"/>
            <a:r>
              <a:rPr lang="en-US" sz="2400" dirty="0">
                <a:solidFill>
                  <a:srgbClr val="00B050"/>
                </a:solidFill>
                <a:latin typeface="Comic Sans MS" panose="030F0702030302020204" pitchFamily="66" charset="0"/>
              </a:rPr>
              <a:t>Increase diffusion</a:t>
            </a:r>
          </a:p>
        </p:txBody>
      </p:sp>
      <p:pic>
        <p:nvPicPr>
          <p:cNvPr id="12" name="Picture 11" descr="A picture containing text&#10;&#10;Description automatically generated">
            <a:extLst>
              <a:ext uri="{FF2B5EF4-FFF2-40B4-BE49-F238E27FC236}">
                <a16:creationId xmlns:a16="http://schemas.microsoft.com/office/drawing/2014/main" id="{64A542DE-AA96-4B5F-B861-8EC59C0B318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093936" y="4207016"/>
            <a:ext cx="1269689" cy="1189275"/>
          </a:xfrm>
          <a:prstGeom prst="rect">
            <a:avLst/>
          </a:prstGeom>
        </p:spPr>
      </p:pic>
      <p:sp>
        <p:nvSpPr>
          <p:cNvPr id="13" name="TextBox 12">
            <a:extLst>
              <a:ext uri="{FF2B5EF4-FFF2-40B4-BE49-F238E27FC236}">
                <a16:creationId xmlns:a16="http://schemas.microsoft.com/office/drawing/2014/main" id="{2EDABCCB-5070-43C8-A8C8-E86C3FDC5900}"/>
              </a:ext>
            </a:extLst>
          </p:cNvPr>
          <p:cNvSpPr txBox="1"/>
          <p:nvPr/>
        </p:nvSpPr>
        <p:spPr>
          <a:xfrm>
            <a:off x="3690740" y="4447709"/>
            <a:ext cx="6819900" cy="707886"/>
          </a:xfrm>
          <a:prstGeom prst="rect">
            <a:avLst/>
          </a:prstGeom>
          <a:noFill/>
        </p:spPr>
        <p:txBody>
          <a:bodyPr wrap="square" rtlCol="0">
            <a:spAutoFit/>
          </a:bodyPr>
          <a:lstStyle/>
          <a:p>
            <a:pPr algn="l"/>
            <a:r>
              <a:rPr lang="en-US" sz="2000" dirty="0"/>
              <a:t>Link the encryption of one block to the next one. This will ensure that a large part of the ciphertext will change. </a:t>
            </a:r>
          </a:p>
        </p:txBody>
      </p:sp>
    </p:spTree>
    <p:extLst>
      <p:ext uri="{BB962C8B-B14F-4D97-AF65-F5344CB8AC3E}">
        <p14:creationId xmlns:p14="http://schemas.microsoft.com/office/powerpoint/2010/main" val="3050507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6203F-7125-4F22-BBC9-AE4C8C979DB7}"/>
              </a:ext>
            </a:extLst>
          </p:cNvPr>
          <p:cNvSpPr>
            <a:spLocks noGrp="1"/>
          </p:cNvSpPr>
          <p:nvPr>
            <p:ph type="title"/>
          </p:nvPr>
        </p:nvSpPr>
        <p:spPr/>
        <p:txBody>
          <a:bodyPr/>
          <a:lstStyle/>
          <a:p>
            <a:r>
              <a:rPr lang="en-US" dirty="0"/>
              <a:t>Cipher Block Chaining</a:t>
            </a:r>
          </a:p>
        </p:txBody>
      </p:sp>
      <p:sp>
        <p:nvSpPr>
          <p:cNvPr id="4" name="Footer Placeholder 3">
            <a:extLst>
              <a:ext uri="{FF2B5EF4-FFF2-40B4-BE49-F238E27FC236}">
                <a16:creationId xmlns:a16="http://schemas.microsoft.com/office/drawing/2014/main" id="{33D1299C-D2C4-46CB-AE94-2EEF6AB1F8E7}"/>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EF9A19BF-683E-41C5-A050-2037BE678563}"/>
              </a:ext>
            </a:extLst>
          </p:cNvPr>
          <p:cNvSpPr>
            <a:spLocks noGrp="1"/>
          </p:cNvSpPr>
          <p:nvPr>
            <p:ph type="sldNum" sz="quarter" idx="12"/>
          </p:nvPr>
        </p:nvSpPr>
        <p:spPr/>
        <p:txBody>
          <a:bodyPr/>
          <a:lstStyle/>
          <a:p>
            <a:fld id="{F919517F-009E-4769-83B0-88E0C9B89C50}" type="slidenum">
              <a:rPr lang="en-US" smtClean="0"/>
              <a:t>13</a:t>
            </a:fld>
            <a:endParaRPr lang="en-US"/>
          </a:p>
        </p:txBody>
      </p:sp>
      <p:grpSp>
        <p:nvGrpSpPr>
          <p:cNvPr id="8" name="Group 4">
            <a:extLst>
              <a:ext uri="{FF2B5EF4-FFF2-40B4-BE49-F238E27FC236}">
                <a16:creationId xmlns:a16="http://schemas.microsoft.com/office/drawing/2014/main" id="{CF4B3969-2D45-4A87-87CF-A990FD3615F4}"/>
              </a:ext>
            </a:extLst>
          </p:cNvPr>
          <p:cNvGrpSpPr>
            <a:grpSpLocks noChangeAspect="1"/>
          </p:cNvGrpSpPr>
          <p:nvPr/>
        </p:nvGrpSpPr>
        <p:grpSpPr bwMode="auto">
          <a:xfrm>
            <a:off x="2338388" y="1211263"/>
            <a:ext cx="7186612" cy="2392362"/>
            <a:chOff x="549" y="985"/>
            <a:chExt cx="4320" cy="1507"/>
          </a:xfrm>
        </p:grpSpPr>
        <p:sp>
          <p:nvSpPr>
            <p:cNvPr id="9" name="AutoShape 3">
              <a:extLst>
                <a:ext uri="{FF2B5EF4-FFF2-40B4-BE49-F238E27FC236}">
                  <a16:creationId xmlns:a16="http://schemas.microsoft.com/office/drawing/2014/main" id="{26585561-135B-4F02-AD15-521F220358A9}"/>
                </a:ext>
              </a:extLst>
            </p:cNvPr>
            <p:cNvSpPr>
              <a:spLocks noChangeAspect="1" noChangeArrowheads="1" noTextEdit="1"/>
            </p:cNvSpPr>
            <p:nvPr/>
          </p:nvSpPr>
          <p:spPr bwMode="auto">
            <a:xfrm>
              <a:off x="549" y="985"/>
              <a:ext cx="4320" cy="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a:extLst>
                <a:ext uri="{FF2B5EF4-FFF2-40B4-BE49-F238E27FC236}">
                  <a16:creationId xmlns:a16="http://schemas.microsoft.com/office/drawing/2014/main" id="{7839685B-677A-41FC-95BE-A7F08DE7F92B}"/>
                </a:ext>
              </a:extLst>
            </p:cNvPr>
            <p:cNvSpPr>
              <a:spLocks noChangeArrowheads="1"/>
            </p:cNvSpPr>
            <p:nvPr/>
          </p:nvSpPr>
          <p:spPr bwMode="auto">
            <a:xfrm>
              <a:off x="1221" y="994"/>
              <a:ext cx="674" cy="192"/>
            </a:xfrm>
            <a:prstGeom prst="rect">
              <a:avLst/>
            </a:prstGeom>
            <a:solidFill>
              <a:srgbClr val="FFE6D5"/>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D2E76626-280F-4456-BBAE-EB66E2B650E7}"/>
                </a:ext>
              </a:extLst>
            </p:cNvPr>
            <p:cNvSpPr>
              <a:spLocks noEditPoints="1"/>
            </p:cNvSpPr>
            <p:nvPr/>
          </p:nvSpPr>
          <p:spPr bwMode="auto">
            <a:xfrm>
              <a:off x="1355" y="1062"/>
              <a:ext cx="40" cy="61"/>
            </a:xfrm>
            <a:custGeom>
              <a:avLst/>
              <a:gdLst>
                <a:gd name="T0" fmla="*/ 18 w 86"/>
                <a:gd name="T1" fmla="*/ 15 h 132"/>
                <a:gd name="T2" fmla="*/ 18 w 86"/>
                <a:gd name="T3" fmla="*/ 64 h 132"/>
                <a:gd name="T4" fmla="*/ 41 w 86"/>
                <a:gd name="T5" fmla="*/ 64 h 132"/>
                <a:gd name="T6" fmla="*/ 60 w 86"/>
                <a:gd name="T7" fmla="*/ 58 h 132"/>
                <a:gd name="T8" fmla="*/ 67 w 86"/>
                <a:gd name="T9" fmla="*/ 39 h 132"/>
                <a:gd name="T10" fmla="*/ 60 w 86"/>
                <a:gd name="T11" fmla="*/ 21 h 132"/>
                <a:gd name="T12" fmla="*/ 41 w 86"/>
                <a:gd name="T13" fmla="*/ 15 h 132"/>
                <a:gd name="T14" fmla="*/ 18 w 86"/>
                <a:gd name="T15" fmla="*/ 15 h 132"/>
                <a:gd name="T16" fmla="*/ 0 w 86"/>
                <a:gd name="T17" fmla="*/ 0 h 132"/>
                <a:gd name="T18" fmla="*/ 41 w 86"/>
                <a:gd name="T19" fmla="*/ 0 h 132"/>
                <a:gd name="T20" fmla="*/ 74 w 86"/>
                <a:gd name="T21" fmla="*/ 10 h 132"/>
                <a:gd name="T22" fmla="*/ 86 w 86"/>
                <a:gd name="T23" fmla="*/ 39 h 132"/>
                <a:gd name="T24" fmla="*/ 74 w 86"/>
                <a:gd name="T25" fmla="*/ 69 h 132"/>
                <a:gd name="T26" fmla="*/ 41 w 86"/>
                <a:gd name="T27" fmla="*/ 79 h 132"/>
                <a:gd name="T28" fmla="*/ 18 w 86"/>
                <a:gd name="T29" fmla="*/ 79 h 132"/>
                <a:gd name="T30" fmla="*/ 18 w 86"/>
                <a:gd name="T31" fmla="*/ 132 h 132"/>
                <a:gd name="T32" fmla="*/ 0 w 86"/>
                <a:gd name="T33" fmla="*/ 132 h 132"/>
                <a:gd name="T34" fmla="*/ 0 w 86"/>
                <a:gd name="T35"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32">
                  <a:moveTo>
                    <a:pt x="18" y="15"/>
                  </a:moveTo>
                  <a:lnTo>
                    <a:pt x="18" y="64"/>
                  </a:lnTo>
                  <a:lnTo>
                    <a:pt x="41" y="64"/>
                  </a:lnTo>
                  <a:cubicBezTo>
                    <a:pt x="49" y="64"/>
                    <a:pt x="55" y="62"/>
                    <a:pt x="60" y="58"/>
                  </a:cubicBezTo>
                  <a:cubicBezTo>
                    <a:pt x="65" y="54"/>
                    <a:pt x="67" y="47"/>
                    <a:pt x="67" y="39"/>
                  </a:cubicBezTo>
                  <a:cubicBezTo>
                    <a:pt x="67" y="31"/>
                    <a:pt x="65" y="25"/>
                    <a:pt x="60" y="21"/>
                  </a:cubicBezTo>
                  <a:cubicBezTo>
                    <a:pt x="55" y="17"/>
                    <a:pt x="49" y="15"/>
                    <a:pt x="41" y="15"/>
                  </a:cubicBezTo>
                  <a:lnTo>
                    <a:pt x="18" y="15"/>
                  </a:lnTo>
                  <a:close/>
                  <a:moveTo>
                    <a:pt x="0" y="0"/>
                  </a:moveTo>
                  <a:lnTo>
                    <a:pt x="41" y="0"/>
                  </a:lnTo>
                  <a:cubicBezTo>
                    <a:pt x="55" y="0"/>
                    <a:pt x="67" y="3"/>
                    <a:pt x="74" y="10"/>
                  </a:cubicBezTo>
                  <a:cubicBezTo>
                    <a:pt x="82" y="17"/>
                    <a:pt x="86" y="26"/>
                    <a:pt x="86" y="39"/>
                  </a:cubicBezTo>
                  <a:cubicBezTo>
                    <a:pt x="86" y="52"/>
                    <a:pt x="82" y="62"/>
                    <a:pt x="74" y="69"/>
                  </a:cubicBezTo>
                  <a:cubicBezTo>
                    <a:pt x="67" y="76"/>
                    <a:pt x="55" y="79"/>
                    <a:pt x="41" y="79"/>
                  </a:cubicBezTo>
                  <a:lnTo>
                    <a:pt x="18" y="79"/>
                  </a:lnTo>
                  <a:lnTo>
                    <a:pt x="18" y="132"/>
                  </a:lnTo>
                  <a:lnTo>
                    <a:pt x="0" y="13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a:extLst>
                <a:ext uri="{FF2B5EF4-FFF2-40B4-BE49-F238E27FC236}">
                  <a16:creationId xmlns:a16="http://schemas.microsoft.com/office/drawing/2014/main" id="{ACC8C5F0-1081-4364-9D7F-0285CA375F81}"/>
                </a:ext>
              </a:extLst>
            </p:cNvPr>
            <p:cNvSpPr>
              <a:spLocks noChangeArrowheads="1"/>
            </p:cNvSpPr>
            <p:nvPr/>
          </p:nvSpPr>
          <p:spPr bwMode="auto">
            <a:xfrm>
              <a:off x="1406" y="1059"/>
              <a:ext cx="8" cy="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C243B713-9BF3-4C66-B685-2BE93600F1A2}"/>
                </a:ext>
              </a:extLst>
            </p:cNvPr>
            <p:cNvSpPr>
              <a:spLocks noEditPoints="1"/>
            </p:cNvSpPr>
            <p:nvPr/>
          </p:nvSpPr>
          <p:spPr bwMode="auto">
            <a:xfrm>
              <a:off x="1427" y="1076"/>
              <a:ext cx="39" cy="49"/>
            </a:xfrm>
            <a:custGeom>
              <a:avLst/>
              <a:gdLst>
                <a:gd name="T0" fmla="*/ 52 w 84"/>
                <a:gd name="T1" fmla="*/ 51 h 104"/>
                <a:gd name="T2" fmla="*/ 24 w 84"/>
                <a:gd name="T3" fmla="*/ 56 h 104"/>
                <a:gd name="T4" fmla="*/ 17 w 84"/>
                <a:gd name="T5" fmla="*/ 71 h 104"/>
                <a:gd name="T6" fmla="*/ 22 w 84"/>
                <a:gd name="T7" fmla="*/ 85 h 104"/>
                <a:gd name="T8" fmla="*/ 38 w 84"/>
                <a:gd name="T9" fmla="*/ 90 h 104"/>
                <a:gd name="T10" fmla="*/ 60 w 84"/>
                <a:gd name="T11" fmla="*/ 81 h 104"/>
                <a:gd name="T12" fmla="*/ 68 w 84"/>
                <a:gd name="T13" fmla="*/ 55 h 104"/>
                <a:gd name="T14" fmla="*/ 68 w 84"/>
                <a:gd name="T15" fmla="*/ 51 h 104"/>
                <a:gd name="T16" fmla="*/ 52 w 84"/>
                <a:gd name="T17" fmla="*/ 51 h 104"/>
                <a:gd name="T18" fmla="*/ 84 w 84"/>
                <a:gd name="T19" fmla="*/ 45 h 104"/>
                <a:gd name="T20" fmla="*/ 84 w 84"/>
                <a:gd name="T21" fmla="*/ 101 h 104"/>
                <a:gd name="T22" fmla="*/ 68 w 84"/>
                <a:gd name="T23" fmla="*/ 101 h 104"/>
                <a:gd name="T24" fmla="*/ 68 w 84"/>
                <a:gd name="T25" fmla="*/ 86 h 104"/>
                <a:gd name="T26" fmla="*/ 54 w 84"/>
                <a:gd name="T27" fmla="*/ 100 h 104"/>
                <a:gd name="T28" fmla="*/ 34 w 84"/>
                <a:gd name="T29" fmla="*/ 104 h 104"/>
                <a:gd name="T30" fmla="*/ 9 w 84"/>
                <a:gd name="T31" fmla="*/ 95 h 104"/>
                <a:gd name="T32" fmla="*/ 0 w 84"/>
                <a:gd name="T33" fmla="*/ 72 h 104"/>
                <a:gd name="T34" fmla="*/ 11 w 84"/>
                <a:gd name="T35" fmla="*/ 47 h 104"/>
                <a:gd name="T36" fmla="*/ 45 w 84"/>
                <a:gd name="T37" fmla="*/ 39 h 104"/>
                <a:gd name="T38" fmla="*/ 68 w 84"/>
                <a:gd name="T39" fmla="*/ 39 h 104"/>
                <a:gd name="T40" fmla="*/ 68 w 84"/>
                <a:gd name="T41" fmla="*/ 37 h 104"/>
                <a:gd name="T42" fmla="*/ 60 w 84"/>
                <a:gd name="T43" fmla="*/ 20 h 104"/>
                <a:gd name="T44" fmla="*/ 40 w 84"/>
                <a:gd name="T45" fmla="*/ 13 h 104"/>
                <a:gd name="T46" fmla="*/ 23 w 84"/>
                <a:gd name="T47" fmla="*/ 15 h 104"/>
                <a:gd name="T48" fmla="*/ 8 w 84"/>
                <a:gd name="T49" fmla="*/ 22 h 104"/>
                <a:gd name="T50" fmla="*/ 8 w 84"/>
                <a:gd name="T51" fmla="*/ 6 h 104"/>
                <a:gd name="T52" fmla="*/ 25 w 84"/>
                <a:gd name="T53" fmla="*/ 1 h 104"/>
                <a:gd name="T54" fmla="*/ 41 w 84"/>
                <a:gd name="T55" fmla="*/ 0 h 104"/>
                <a:gd name="T56" fmla="*/ 74 w 84"/>
                <a:gd name="T57" fmla="*/ 11 h 104"/>
                <a:gd name="T58" fmla="*/ 84 w 84"/>
                <a:gd name="T59" fmla="*/ 4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 h="104">
                  <a:moveTo>
                    <a:pt x="52" y="51"/>
                  </a:moveTo>
                  <a:cubicBezTo>
                    <a:pt x="38" y="51"/>
                    <a:pt x="29" y="53"/>
                    <a:pt x="24" y="56"/>
                  </a:cubicBezTo>
                  <a:cubicBezTo>
                    <a:pt x="19" y="59"/>
                    <a:pt x="17" y="64"/>
                    <a:pt x="17" y="71"/>
                  </a:cubicBezTo>
                  <a:cubicBezTo>
                    <a:pt x="17" y="77"/>
                    <a:pt x="18" y="82"/>
                    <a:pt x="22" y="85"/>
                  </a:cubicBezTo>
                  <a:cubicBezTo>
                    <a:pt x="26" y="89"/>
                    <a:pt x="31" y="90"/>
                    <a:pt x="38" y="90"/>
                  </a:cubicBezTo>
                  <a:cubicBezTo>
                    <a:pt x="47" y="90"/>
                    <a:pt x="54" y="87"/>
                    <a:pt x="60" y="81"/>
                  </a:cubicBezTo>
                  <a:cubicBezTo>
                    <a:pt x="65" y="74"/>
                    <a:pt x="68" y="66"/>
                    <a:pt x="68" y="55"/>
                  </a:cubicBezTo>
                  <a:lnTo>
                    <a:pt x="68" y="51"/>
                  </a:lnTo>
                  <a:lnTo>
                    <a:pt x="52" y="51"/>
                  </a:lnTo>
                  <a:close/>
                  <a:moveTo>
                    <a:pt x="84" y="45"/>
                  </a:moveTo>
                  <a:lnTo>
                    <a:pt x="84" y="101"/>
                  </a:lnTo>
                  <a:lnTo>
                    <a:pt x="68" y="101"/>
                  </a:lnTo>
                  <a:lnTo>
                    <a:pt x="68" y="86"/>
                  </a:lnTo>
                  <a:cubicBezTo>
                    <a:pt x="64" y="92"/>
                    <a:pt x="59" y="97"/>
                    <a:pt x="54" y="100"/>
                  </a:cubicBezTo>
                  <a:cubicBezTo>
                    <a:pt x="48" y="102"/>
                    <a:pt x="42" y="104"/>
                    <a:pt x="34" y="104"/>
                  </a:cubicBezTo>
                  <a:cubicBezTo>
                    <a:pt x="23" y="104"/>
                    <a:pt x="15" y="101"/>
                    <a:pt x="9" y="95"/>
                  </a:cubicBezTo>
                  <a:cubicBezTo>
                    <a:pt x="3" y="90"/>
                    <a:pt x="0" y="82"/>
                    <a:pt x="0" y="72"/>
                  </a:cubicBezTo>
                  <a:cubicBezTo>
                    <a:pt x="0" y="61"/>
                    <a:pt x="4" y="53"/>
                    <a:pt x="11" y="47"/>
                  </a:cubicBezTo>
                  <a:cubicBezTo>
                    <a:pt x="19" y="41"/>
                    <a:pt x="30" y="39"/>
                    <a:pt x="45" y="39"/>
                  </a:cubicBezTo>
                  <a:lnTo>
                    <a:pt x="68" y="39"/>
                  </a:lnTo>
                  <a:lnTo>
                    <a:pt x="68" y="37"/>
                  </a:lnTo>
                  <a:cubicBezTo>
                    <a:pt x="68" y="29"/>
                    <a:pt x="65" y="24"/>
                    <a:pt x="60" y="20"/>
                  </a:cubicBezTo>
                  <a:cubicBezTo>
                    <a:pt x="56" y="15"/>
                    <a:pt x="49" y="13"/>
                    <a:pt x="40" y="13"/>
                  </a:cubicBezTo>
                  <a:cubicBezTo>
                    <a:pt x="34" y="13"/>
                    <a:pt x="28" y="14"/>
                    <a:pt x="23" y="15"/>
                  </a:cubicBezTo>
                  <a:cubicBezTo>
                    <a:pt x="18" y="17"/>
                    <a:pt x="13" y="19"/>
                    <a:pt x="8" y="22"/>
                  </a:cubicBezTo>
                  <a:lnTo>
                    <a:pt x="8" y="6"/>
                  </a:lnTo>
                  <a:cubicBezTo>
                    <a:pt x="14" y="4"/>
                    <a:pt x="19" y="2"/>
                    <a:pt x="25" y="1"/>
                  </a:cubicBezTo>
                  <a:cubicBezTo>
                    <a:pt x="31" y="0"/>
                    <a:pt x="36" y="0"/>
                    <a:pt x="41" y="0"/>
                  </a:cubicBezTo>
                  <a:cubicBezTo>
                    <a:pt x="56" y="0"/>
                    <a:pt x="66" y="3"/>
                    <a:pt x="74" y="11"/>
                  </a:cubicBezTo>
                  <a:cubicBezTo>
                    <a:pt x="81" y="18"/>
                    <a:pt x="84" y="29"/>
                    <a:pt x="84"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CC9CA735-DBF2-4E80-92A8-8E6F0C88DFC0}"/>
                </a:ext>
              </a:extLst>
            </p:cNvPr>
            <p:cNvSpPr>
              <a:spLocks noEditPoints="1"/>
            </p:cNvSpPr>
            <p:nvPr/>
          </p:nvSpPr>
          <p:spPr bwMode="auto">
            <a:xfrm>
              <a:off x="1482" y="1059"/>
              <a:ext cx="8" cy="64"/>
            </a:xfrm>
            <a:custGeom>
              <a:avLst/>
              <a:gdLst>
                <a:gd name="T0" fmla="*/ 0 w 16"/>
                <a:gd name="T1" fmla="*/ 39 h 138"/>
                <a:gd name="T2" fmla="*/ 16 w 16"/>
                <a:gd name="T3" fmla="*/ 39 h 138"/>
                <a:gd name="T4" fmla="*/ 16 w 16"/>
                <a:gd name="T5" fmla="*/ 138 h 138"/>
                <a:gd name="T6" fmla="*/ 0 w 16"/>
                <a:gd name="T7" fmla="*/ 138 h 138"/>
                <a:gd name="T8" fmla="*/ 0 w 16"/>
                <a:gd name="T9" fmla="*/ 39 h 138"/>
                <a:gd name="T10" fmla="*/ 0 w 16"/>
                <a:gd name="T11" fmla="*/ 0 h 138"/>
                <a:gd name="T12" fmla="*/ 16 w 16"/>
                <a:gd name="T13" fmla="*/ 0 h 138"/>
                <a:gd name="T14" fmla="*/ 16 w 16"/>
                <a:gd name="T15" fmla="*/ 21 h 138"/>
                <a:gd name="T16" fmla="*/ 0 w 16"/>
                <a:gd name="T17" fmla="*/ 21 h 138"/>
                <a:gd name="T18" fmla="*/ 0 w 16"/>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8">
                  <a:moveTo>
                    <a:pt x="0" y="39"/>
                  </a:moveTo>
                  <a:lnTo>
                    <a:pt x="16" y="39"/>
                  </a:lnTo>
                  <a:lnTo>
                    <a:pt x="16" y="138"/>
                  </a:lnTo>
                  <a:lnTo>
                    <a:pt x="0" y="138"/>
                  </a:lnTo>
                  <a:lnTo>
                    <a:pt x="0" y="39"/>
                  </a:lnTo>
                  <a:close/>
                  <a:moveTo>
                    <a:pt x="0" y="0"/>
                  </a:moveTo>
                  <a:lnTo>
                    <a:pt x="16" y="0"/>
                  </a:lnTo>
                  <a:lnTo>
                    <a:pt x="16" y="21"/>
                  </a:lnTo>
                  <a:lnTo>
                    <a:pt x="0"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5F9E1A29-B4C4-4D7A-A34A-EFA74A10F52D}"/>
                </a:ext>
              </a:extLst>
            </p:cNvPr>
            <p:cNvSpPr>
              <a:spLocks/>
            </p:cNvSpPr>
            <p:nvPr/>
          </p:nvSpPr>
          <p:spPr bwMode="auto">
            <a:xfrm>
              <a:off x="1506" y="1076"/>
              <a:ext cx="39" cy="47"/>
            </a:xfrm>
            <a:custGeom>
              <a:avLst/>
              <a:gdLst>
                <a:gd name="T0" fmla="*/ 83 w 83"/>
                <a:gd name="T1" fmla="*/ 41 h 101"/>
                <a:gd name="T2" fmla="*/ 83 w 83"/>
                <a:gd name="T3" fmla="*/ 101 h 101"/>
                <a:gd name="T4" fmla="*/ 67 w 83"/>
                <a:gd name="T5" fmla="*/ 101 h 101"/>
                <a:gd name="T6" fmla="*/ 67 w 83"/>
                <a:gd name="T7" fmla="*/ 42 h 101"/>
                <a:gd name="T8" fmla="*/ 61 w 83"/>
                <a:gd name="T9" fmla="*/ 21 h 101"/>
                <a:gd name="T10" fmla="*/ 45 w 83"/>
                <a:gd name="T11" fmla="*/ 14 h 101"/>
                <a:gd name="T12" fmla="*/ 24 w 83"/>
                <a:gd name="T13" fmla="*/ 22 h 101"/>
                <a:gd name="T14" fmla="*/ 16 w 83"/>
                <a:gd name="T15" fmla="*/ 45 h 101"/>
                <a:gd name="T16" fmla="*/ 16 w 83"/>
                <a:gd name="T17" fmla="*/ 101 h 101"/>
                <a:gd name="T18" fmla="*/ 0 w 83"/>
                <a:gd name="T19" fmla="*/ 101 h 101"/>
                <a:gd name="T20" fmla="*/ 0 w 83"/>
                <a:gd name="T21" fmla="*/ 2 h 101"/>
                <a:gd name="T22" fmla="*/ 16 w 83"/>
                <a:gd name="T23" fmla="*/ 2 h 101"/>
                <a:gd name="T24" fmla="*/ 16 w 83"/>
                <a:gd name="T25" fmla="*/ 17 h 101"/>
                <a:gd name="T26" fmla="*/ 30 w 83"/>
                <a:gd name="T27" fmla="*/ 4 h 101"/>
                <a:gd name="T28" fmla="*/ 48 w 83"/>
                <a:gd name="T29" fmla="*/ 0 h 101"/>
                <a:gd name="T30" fmla="*/ 74 w 83"/>
                <a:gd name="T31" fmla="*/ 10 h 101"/>
                <a:gd name="T32" fmla="*/ 83 w 83"/>
                <a:gd name="T33" fmla="*/ 4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101">
                  <a:moveTo>
                    <a:pt x="83" y="41"/>
                  </a:moveTo>
                  <a:lnTo>
                    <a:pt x="83" y="101"/>
                  </a:lnTo>
                  <a:lnTo>
                    <a:pt x="67" y="101"/>
                  </a:lnTo>
                  <a:lnTo>
                    <a:pt x="67" y="42"/>
                  </a:lnTo>
                  <a:cubicBezTo>
                    <a:pt x="67" y="32"/>
                    <a:pt x="65" y="25"/>
                    <a:pt x="61" y="21"/>
                  </a:cubicBezTo>
                  <a:cubicBezTo>
                    <a:pt x="57" y="16"/>
                    <a:pt x="52" y="14"/>
                    <a:pt x="45" y="14"/>
                  </a:cubicBezTo>
                  <a:cubicBezTo>
                    <a:pt x="36" y="14"/>
                    <a:pt x="29" y="17"/>
                    <a:pt x="24" y="22"/>
                  </a:cubicBezTo>
                  <a:cubicBezTo>
                    <a:pt x="19" y="28"/>
                    <a:pt x="16" y="35"/>
                    <a:pt x="16" y="45"/>
                  </a:cubicBezTo>
                  <a:lnTo>
                    <a:pt x="16" y="101"/>
                  </a:lnTo>
                  <a:lnTo>
                    <a:pt x="0" y="101"/>
                  </a:lnTo>
                  <a:lnTo>
                    <a:pt x="0" y="2"/>
                  </a:lnTo>
                  <a:lnTo>
                    <a:pt x="16" y="2"/>
                  </a:lnTo>
                  <a:lnTo>
                    <a:pt x="16" y="17"/>
                  </a:lnTo>
                  <a:cubicBezTo>
                    <a:pt x="20" y="11"/>
                    <a:pt x="25" y="7"/>
                    <a:pt x="30" y="4"/>
                  </a:cubicBezTo>
                  <a:cubicBezTo>
                    <a:pt x="35" y="1"/>
                    <a:pt x="41" y="0"/>
                    <a:pt x="48" y="0"/>
                  </a:cubicBezTo>
                  <a:cubicBezTo>
                    <a:pt x="60" y="0"/>
                    <a:pt x="68" y="3"/>
                    <a:pt x="74" y="10"/>
                  </a:cubicBezTo>
                  <a:cubicBezTo>
                    <a:pt x="80" y="17"/>
                    <a:pt x="83" y="28"/>
                    <a:pt x="83"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D76D3DDB-07AF-4FCA-B0E0-AE36F98B089E}"/>
                </a:ext>
              </a:extLst>
            </p:cNvPr>
            <p:cNvSpPr>
              <a:spLocks/>
            </p:cNvSpPr>
            <p:nvPr/>
          </p:nvSpPr>
          <p:spPr bwMode="auto">
            <a:xfrm>
              <a:off x="1554" y="1064"/>
              <a:ext cx="29" cy="59"/>
            </a:xfrm>
            <a:custGeom>
              <a:avLst/>
              <a:gdLst>
                <a:gd name="T0" fmla="*/ 29 w 62"/>
                <a:gd name="T1" fmla="*/ 0 h 127"/>
                <a:gd name="T2" fmla="*/ 29 w 62"/>
                <a:gd name="T3" fmla="*/ 28 h 127"/>
                <a:gd name="T4" fmla="*/ 62 w 62"/>
                <a:gd name="T5" fmla="*/ 28 h 127"/>
                <a:gd name="T6" fmla="*/ 62 w 62"/>
                <a:gd name="T7" fmla="*/ 41 h 127"/>
                <a:gd name="T8" fmla="*/ 29 w 62"/>
                <a:gd name="T9" fmla="*/ 41 h 127"/>
                <a:gd name="T10" fmla="*/ 29 w 62"/>
                <a:gd name="T11" fmla="*/ 95 h 127"/>
                <a:gd name="T12" fmla="*/ 32 w 62"/>
                <a:gd name="T13" fmla="*/ 110 h 127"/>
                <a:gd name="T14" fmla="*/ 45 w 62"/>
                <a:gd name="T15" fmla="*/ 114 h 127"/>
                <a:gd name="T16" fmla="*/ 62 w 62"/>
                <a:gd name="T17" fmla="*/ 114 h 127"/>
                <a:gd name="T18" fmla="*/ 62 w 62"/>
                <a:gd name="T19" fmla="*/ 127 h 127"/>
                <a:gd name="T20" fmla="*/ 45 w 62"/>
                <a:gd name="T21" fmla="*/ 127 h 127"/>
                <a:gd name="T22" fmla="*/ 19 w 62"/>
                <a:gd name="T23" fmla="*/ 120 h 127"/>
                <a:gd name="T24" fmla="*/ 12 w 62"/>
                <a:gd name="T25" fmla="*/ 95 h 127"/>
                <a:gd name="T26" fmla="*/ 12 w 62"/>
                <a:gd name="T27" fmla="*/ 41 h 127"/>
                <a:gd name="T28" fmla="*/ 0 w 62"/>
                <a:gd name="T29" fmla="*/ 41 h 127"/>
                <a:gd name="T30" fmla="*/ 0 w 62"/>
                <a:gd name="T31" fmla="*/ 28 h 127"/>
                <a:gd name="T32" fmla="*/ 12 w 62"/>
                <a:gd name="T33" fmla="*/ 28 h 127"/>
                <a:gd name="T34" fmla="*/ 12 w 62"/>
                <a:gd name="T35" fmla="*/ 0 h 127"/>
                <a:gd name="T36" fmla="*/ 29 w 62"/>
                <a:gd name="T3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7">
                  <a:moveTo>
                    <a:pt x="29" y="0"/>
                  </a:moveTo>
                  <a:lnTo>
                    <a:pt x="29" y="28"/>
                  </a:lnTo>
                  <a:lnTo>
                    <a:pt x="62" y="28"/>
                  </a:lnTo>
                  <a:lnTo>
                    <a:pt x="62" y="41"/>
                  </a:lnTo>
                  <a:lnTo>
                    <a:pt x="29" y="41"/>
                  </a:lnTo>
                  <a:lnTo>
                    <a:pt x="29" y="95"/>
                  </a:lnTo>
                  <a:cubicBezTo>
                    <a:pt x="29" y="103"/>
                    <a:pt x="30" y="108"/>
                    <a:pt x="32" y="110"/>
                  </a:cubicBezTo>
                  <a:cubicBezTo>
                    <a:pt x="34" y="112"/>
                    <a:pt x="39" y="114"/>
                    <a:pt x="45" y="114"/>
                  </a:cubicBezTo>
                  <a:lnTo>
                    <a:pt x="62" y="114"/>
                  </a:lnTo>
                  <a:lnTo>
                    <a:pt x="62" y="127"/>
                  </a:lnTo>
                  <a:lnTo>
                    <a:pt x="45" y="127"/>
                  </a:lnTo>
                  <a:cubicBezTo>
                    <a:pt x="33" y="127"/>
                    <a:pt x="24" y="125"/>
                    <a:pt x="19" y="120"/>
                  </a:cubicBezTo>
                  <a:cubicBezTo>
                    <a:pt x="15" y="116"/>
                    <a:pt x="12" y="107"/>
                    <a:pt x="12" y="95"/>
                  </a:cubicBezTo>
                  <a:lnTo>
                    <a:pt x="12" y="41"/>
                  </a:lnTo>
                  <a:lnTo>
                    <a:pt x="0" y="41"/>
                  </a:lnTo>
                  <a:lnTo>
                    <a:pt x="0" y="28"/>
                  </a:lnTo>
                  <a:lnTo>
                    <a:pt x="12" y="28"/>
                  </a:lnTo>
                  <a:lnTo>
                    <a:pt x="1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a:extLst>
                <a:ext uri="{FF2B5EF4-FFF2-40B4-BE49-F238E27FC236}">
                  <a16:creationId xmlns:a16="http://schemas.microsoft.com/office/drawing/2014/main" id="{58AC33B7-C885-490F-8EE0-C09DFFCD5C61}"/>
                </a:ext>
              </a:extLst>
            </p:cNvPr>
            <p:cNvSpPr>
              <a:spLocks noEditPoints="1"/>
            </p:cNvSpPr>
            <p:nvPr/>
          </p:nvSpPr>
          <p:spPr bwMode="auto">
            <a:xfrm>
              <a:off x="1590" y="1076"/>
              <a:ext cx="43" cy="49"/>
            </a:xfrm>
            <a:custGeom>
              <a:avLst/>
              <a:gdLst>
                <a:gd name="T0" fmla="*/ 92 w 92"/>
                <a:gd name="T1" fmla="*/ 48 h 104"/>
                <a:gd name="T2" fmla="*/ 92 w 92"/>
                <a:gd name="T3" fmla="*/ 56 h 104"/>
                <a:gd name="T4" fmla="*/ 17 w 92"/>
                <a:gd name="T5" fmla="*/ 56 h 104"/>
                <a:gd name="T6" fmla="*/ 27 w 92"/>
                <a:gd name="T7" fmla="*/ 81 h 104"/>
                <a:gd name="T8" fmla="*/ 52 w 92"/>
                <a:gd name="T9" fmla="*/ 90 h 104"/>
                <a:gd name="T10" fmla="*/ 70 w 92"/>
                <a:gd name="T11" fmla="*/ 88 h 104"/>
                <a:gd name="T12" fmla="*/ 88 w 92"/>
                <a:gd name="T13" fmla="*/ 81 h 104"/>
                <a:gd name="T14" fmla="*/ 88 w 92"/>
                <a:gd name="T15" fmla="*/ 96 h 104"/>
                <a:gd name="T16" fmla="*/ 70 w 92"/>
                <a:gd name="T17" fmla="*/ 102 h 104"/>
                <a:gd name="T18" fmla="*/ 51 w 92"/>
                <a:gd name="T19" fmla="*/ 104 h 104"/>
                <a:gd name="T20" fmla="*/ 13 w 92"/>
                <a:gd name="T21" fmla="*/ 90 h 104"/>
                <a:gd name="T22" fmla="*/ 0 w 92"/>
                <a:gd name="T23" fmla="*/ 53 h 104"/>
                <a:gd name="T24" fmla="*/ 13 w 92"/>
                <a:gd name="T25" fmla="*/ 14 h 104"/>
                <a:gd name="T26" fmla="*/ 48 w 92"/>
                <a:gd name="T27" fmla="*/ 0 h 104"/>
                <a:gd name="T28" fmla="*/ 80 w 92"/>
                <a:gd name="T29" fmla="*/ 12 h 104"/>
                <a:gd name="T30" fmla="*/ 92 w 92"/>
                <a:gd name="T31" fmla="*/ 48 h 104"/>
                <a:gd name="T32" fmla="*/ 75 w 92"/>
                <a:gd name="T33" fmla="*/ 43 h 104"/>
                <a:gd name="T34" fmla="*/ 68 w 92"/>
                <a:gd name="T35" fmla="*/ 21 h 104"/>
                <a:gd name="T36" fmla="*/ 48 w 92"/>
                <a:gd name="T37" fmla="*/ 13 h 104"/>
                <a:gd name="T38" fmla="*/ 27 w 92"/>
                <a:gd name="T39" fmla="*/ 21 h 104"/>
                <a:gd name="T40" fmla="*/ 17 w 92"/>
                <a:gd name="T41" fmla="*/ 43 h 104"/>
                <a:gd name="T42" fmla="*/ 75 w 92"/>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4">
                  <a:moveTo>
                    <a:pt x="92" y="48"/>
                  </a:moveTo>
                  <a:lnTo>
                    <a:pt x="92" y="56"/>
                  </a:lnTo>
                  <a:lnTo>
                    <a:pt x="17" y="56"/>
                  </a:lnTo>
                  <a:cubicBezTo>
                    <a:pt x="17" y="67"/>
                    <a:pt x="21" y="75"/>
                    <a:pt x="27" y="81"/>
                  </a:cubicBezTo>
                  <a:cubicBezTo>
                    <a:pt x="33" y="87"/>
                    <a:pt x="41" y="90"/>
                    <a:pt x="52" y="90"/>
                  </a:cubicBezTo>
                  <a:cubicBezTo>
                    <a:pt x="58" y="90"/>
                    <a:pt x="64" y="89"/>
                    <a:pt x="70" y="88"/>
                  </a:cubicBezTo>
                  <a:cubicBezTo>
                    <a:pt x="76" y="86"/>
                    <a:pt x="82" y="84"/>
                    <a:pt x="88" y="81"/>
                  </a:cubicBezTo>
                  <a:lnTo>
                    <a:pt x="88" y="96"/>
                  </a:lnTo>
                  <a:cubicBezTo>
                    <a:pt x="82" y="99"/>
                    <a:pt x="76" y="101"/>
                    <a:pt x="70" y="102"/>
                  </a:cubicBezTo>
                  <a:cubicBezTo>
                    <a:pt x="64" y="103"/>
                    <a:pt x="57" y="104"/>
                    <a:pt x="51" y="104"/>
                  </a:cubicBezTo>
                  <a:cubicBezTo>
                    <a:pt x="35" y="104"/>
                    <a:pt x="23" y="99"/>
                    <a:pt x="13" y="90"/>
                  </a:cubicBezTo>
                  <a:cubicBezTo>
                    <a:pt x="4" y="81"/>
                    <a:pt x="0" y="68"/>
                    <a:pt x="0" y="53"/>
                  </a:cubicBezTo>
                  <a:cubicBezTo>
                    <a:pt x="0" y="36"/>
                    <a:pt x="4" y="23"/>
                    <a:pt x="13" y="14"/>
                  </a:cubicBezTo>
                  <a:cubicBezTo>
                    <a:pt x="21" y="4"/>
                    <a:pt x="33" y="0"/>
                    <a:pt x="48" y="0"/>
                  </a:cubicBezTo>
                  <a:cubicBezTo>
                    <a:pt x="62" y="0"/>
                    <a:pt x="72" y="4"/>
                    <a:pt x="80" y="12"/>
                  </a:cubicBezTo>
                  <a:cubicBezTo>
                    <a:pt x="88" y="21"/>
                    <a:pt x="92" y="33"/>
                    <a:pt x="92" y="48"/>
                  </a:cubicBezTo>
                  <a:close/>
                  <a:moveTo>
                    <a:pt x="75" y="43"/>
                  </a:moveTo>
                  <a:cubicBezTo>
                    <a:pt x="75" y="34"/>
                    <a:pt x="73" y="27"/>
                    <a:pt x="68" y="21"/>
                  </a:cubicBezTo>
                  <a:cubicBezTo>
                    <a:pt x="63" y="16"/>
                    <a:pt x="56" y="13"/>
                    <a:pt x="48" y="13"/>
                  </a:cubicBezTo>
                  <a:cubicBezTo>
                    <a:pt x="39" y="13"/>
                    <a:pt x="32" y="16"/>
                    <a:pt x="27" y="21"/>
                  </a:cubicBezTo>
                  <a:cubicBezTo>
                    <a:pt x="21" y="26"/>
                    <a:pt x="18" y="33"/>
                    <a:pt x="17" y="43"/>
                  </a:cubicBezTo>
                  <a:lnTo>
                    <a:pt x="75"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FBB084DD-BCB6-4E9C-80E7-5C25AF6AA3E7}"/>
                </a:ext>
              </a:extLst>
            </p:cNvPr>
            <p:cNvSpPr>
              <a:spLocks/>
            </p:cNvSpPr>
            <p:nvPr/>
          </p:nvSpPr>
          <p:spPr bwMode="auto">
            <a:xfrm>
              <a:off x="1638" y="1077"/>
              <a:ext cx="46" cy="46"/>
            </a:xfrm>
            <a:custGeom>
              <a:avLst/>
              <a:gdLst>
                <a:gd name="T0" fmla="*/ 95 w 97"/>
                <a:gd name="T1" fmla="*/ 0 h 99"/>
                <a:gd name="T2" fmla="*/ 59 w 97"/>
                <a:gd name="T3" fmla="*/ 48 h 99"/>
                <a:gd name="T4" fmla="*/ 97 w 97"/>
                <a:gd name="T5" fmla="*/ 99 h 99"/>
                <a:gd name="T6" fmla="*/ 77 w 97"/>
                <a:gd name="T7" fmla="*/ 99 h 99"/>
                <a:gd name="T8" fmla="*/ 48 w 97"/>
                <a:gd name="T9" fmla="*/ 60 h 99"/>
                <a:gd name="T10" fmla="*/ 20 w 97"/>
                <a:gd name="T11" fmla="*/ 99 h 99"/>
                <a:gd name="T12" fmla="*/ 0 w 97"/>
                <a:gd name="T13" fmla="*/ 99 h 99"/>
                <a:gd name="T14" fmla="*/ 39 w 97"/>
                <a:gd name="T15" fmla="*/ 47 h 99"/>
                <a:gd name="T16" fmla="*/ 4 w 97"/>
                <a:gd name="T17" fmla="*/ 0 h 99"/>
                <a:gd name="T18" fmla="*/ 23 w 97"/>
                <a:gd name="T19" fmla="*/ 0 h 99"/>
                <a:gd name="T20" fmla="*/ 49 w 97"/>
                <a:gd name="T21" fmla="*/ 35 h 99"/>
                <a:gd name="T22" fmla="*/ 76 w 97"/>
                <a:gd name="T23" fmla="*/ 0 h 99"/>
                <a:gd name="T24" fmla="*/ 95 w 97"/>
                <a:gd name="T2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99">
                  <a:moveTo>
                    <a:pt x="95" y="0"/>
                  </a:moveTo>
                  <a:lnTo>
                    <a:pt x="59" y="48"/>
                  </a:lnTo>
                  <a:lnTo>
                    <a:pt x="97" y="99"/>
                  </a:lnTo>
                  <a:lnTo>
                    <a:pt x="77" y="99"/>
                  </a:lnTo>
                  <a:lnTo>
                    <a:pt x="48" y="60"/>
                  </a:lnTo>
                  <a:lnTo>
                    <a:pt x="20" y="99"/>
                  </a:lnTo>
                  <a:lnTo>
                    <a:pt x="0" y="99"/>
                  </a:lnTo>
                  <a:lnTo>
                    <a:pt x="39" y="47"/>
                  </a:lnTo>
                  <a:lnTo>
                    <a:pt x="4" y="0"/>
                  </a:lnTo>
                  <a:lnTo>
                    <a:pt x="23" y="0"/>
                  </a:lnTo>
                  <a:lnTo>
                    <a:pt x="49" y="35"/>
                  </a:lnTo>
                  <a:lnTo>
                    <a:pt x="76" y="0"/>
                  </a:lnTo>
                  <a:lnTo>
                    <a:pt x="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a:extLst>
                <a:ext uri="{FF2B5EF4-FFF2-40B4-BE49-F238E27FC236}">
                  <a16:creationId xmlns:a16="http://schemas.microsoft.com/office/drawing/2014/main" id="{F7E55823-31FB-4FF9-A5C6-C36768CADE95}"/>
                </a:ext>
              </a:extLst>
            </p:cNvPr>
            <p:cNvSpPr>
              <a:spLocks/>
            </p:cNvSpPr>
            <p:nvPr/>
          </p:nvSpPr>
          <p:spPr bwMode="auto">
            <a:xfrm>
              <a:off x="1689" y="1064"/>
              <a:ext cx="29" cy="59"/>
            </a:xfrm>
            <a:custGeom>
              <a:avLst/>
              <a:gdLst>
                <a:gd name="T0" fmla="*/ 29 w 62"/>
                <a:gd name="T1" fmla="*/ 0 h 127"/>
                <a:gd name="T2" fmla="*/ 29 w 62"/>
                <a:gd name="T3" fmla="*/ 28 h 127"/>
                <a:gd name="T4" fmla="*/ 62 w 62"/>
                <a:gd name="T5" fmla="*/ 28 h 127"/>
                <a:gd name="T6" fmla="*/ 62 w 62"/>
                <a:gd name="T7" fmla="*/ 41 h 127"/>
                <a:gd name="T8" fmla="*/ 29 w 62"/>
                <a:gd name="T9" fmla="*/ 41 h 127"/>
                <a:gd name="T10" fmla="*/ 29 w 62"/>
                <a:gd name="T11" fmla="*/ 95 h 127"/>
                <a:gd name="T12" fmla="*/ 32 w 62"/>
                <a:gd name="T13" fmla="*/ 110 h 127"/>
                <a:gd name="T14" fmla="*/ 46 w 62"/>
                <a:gd name="T15" fmla="*/ 114 h 127"/>
                <a:gd name="T16" fmla="*/ 62 w 62"/>
                <a:gd name="T17" fmla="*/ 114 h 127"/>
                <a:gd name="T18" fmla="*/ 62 w 62"/>
                <a:gd name="T19" fmla="*/ 127 h 127"/>
                <a:gd name="T20" fmla="*/ 46 w 62"/>
                <a:gd name="T21" fmla="*/ 127 h 127"/>
                <a:gd name="T22" fmla="*/ 20 w 62"/>
                <a:gd name="T23" fmla="*/ 120 h 127"/>
                <a:gd name="T24" fmla="*/ 12 w 62"/>
                <a:gd name="T25" fmla="*/ 95 h 127"/>
                <a:gd name="T26" fmla="*/ 12 w 62"/>
                <a:gd name="T27" fmla="*/ 41 h 127"/>
                <a:gd name="T28" fmla="*/ 0 w 62"/>
                <a:gd name="T29" fmla="*/ 41 h 127"/>
                <a:gd name="T30" fmla="*/ 0 w 62"/>
                <a:gd name="T31" fmla="*/ 28 h 127"/>
                <a:gd name="T32" fmla="*/ 12 w 62"/>
                <a:gd name="T33" fmla="*/ 28 h 127"/>
                <a:gd name="T34" fmla="*/ 12 w 62"/>
                <a:gd name="T35" fmla="*/ 0 h 127"/>
                <a:gd name="T36" fmla="*/ 29 w 62"/>
                <a:gd name="T3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7">
                  <a:moveTo>
                    <a:pt x="29" y="0"/>
                  </a:moveTo>
                  <a:lnTo>
                    <a:pt x="29" y="28"/>
                  </a:lnTo>
                  <a:lnTo>
                    <a:pt x="62" y="28"/>
                  </a:lnTo>
                  <a:lnTo>
                    <a:pt x="62" y="41"/>
                  </a:lnTo>
                  <a:lnTo>
                    <a:pt x="29" y="41"/>
                  </a:lnTo>
                  <a:lnTo>
                    <a:pt x="29" y="95"/>
                  </a:lnTo>
                  <a:cubicBezTo>
                    <a:pt x="29" y="103"/>
                    <a:pt x="30" y="108"/>
                    <a:pt x="32" y="110"/>
                  </a:cubicBezTo>
                  <a:cubicBezTo>
                    <a:pt x="34" y="112"/>
                    <a:pt x="39" y="114"/>
                    <a:pt x="46" y="114"/>
                  </a:cubicBezTo>
                  <a:lnTo>
                    <a:pt x="62" y="114"/>
                  </a:lnTo>
                  <a:lnTo>
                    <a:pt x="62" y="127"/>
                  </a:lnTo>
                  <a:lnTo>
                    <a:pt x="46" y="127"/>
                  </a:lnTo>
                  <a:cubicBezTo>
                    <a:pt x="33" y="127"/>
                    <a:pt x="24" y="125"/>
                    <a:pt x="20" y="120"/>
                  </a:cubicBezTo>
                  <a:cubicBezTo>
                    <a:pt x="15" y="116"/>
                    <a:pt x="12" y="107"/>
                    <a:pt x="12" y="95"/>
                  </a:cubicBezTo>
                  <a:lnTo>
                    <a:pt x="12" y="41"/>
                  </a:lnTo>
                  <a:lnTo>
                    <a:pt x="0" y="41"/>
                  </a:lnTo>
                  <a:lnTo>
                    <a:pt x="0" y="28"/>
                  </a:lnTo>
                  <a:lnTo>
                    <a:pt x="12" y="28"/>
                  </a:lnTo>
                  <a:lnTo>
                    <a:pt x="1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Oval 15">
              <a:extLst>
                <a:ext uri="{FF2B5EF4-FFF2-40B4-BE49-F238E27FC236}">
                  <a16:creationId xmlns:a16="http://schemas.microsoft.com/office/drawing/2014/main" id="{8E5D1E86-2B4C-4B75-8608-50BA4F5DB248}"/>
                </a:ext>
              </a:extLst>
            </p:cNvPr>
            <p:cNvSpPr>
              <a:spLocks noChangeArrowheads="1"/>
            </p:cNvSpPr>
            <p:nvPr/>
          </p:nvSpPr>
          <p:spPr bwMode="auto">
            <a:xfrm>
              <a:off x="1443" y="1382"/>
              <a:ext cx="209" cy="206"/>
            </a:xfrm>
            <a:prstGeom prst="ellipse">
              <a:avLst/>
            </a:prstGeom>
            <a:solidFill>
              <a:srgbClr val="E8A271"/>
            </a:solidFill>
            <a:ln w="111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Line 16">
              <a:extLst>
                <a:ext uri="{FF2B5EF4-FFF2-40B4-BE49-F238E27FC236}">
                  <a16:creationId xmlns:a16="http://schemas.microsoft.com/office/drawing/2014/main" id="{F2FE7BB0-8D92-4B1F-8392-D27DFCCDAC73}"/>
                </a:ext>
              </a:extLst>
            </p:cNvPr>
            <p:cNvSpPr>
              <a:spLocks noChangeShapeType="1"/>
            </p:cNvSpPr>
            <p:nvPr/>
          </p:nvSpPr>
          <p:spPr bwMode="auto">
            <a:xfrm>
              <a:off x="1485" y="1484"/>
              <a:ext cx="130" cy="0"/>
            </a:xfrm>
            <a:prstGeom prst="line">
              <a:avLst/>
            </a:prstGeom>
            <a:noFill/>
            <a:ln w="11113" cap="flat">
              <a:solidFill>
                <a:srgbClr val="1A1A2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7">
              <a:extLst>
                <a:ext uri="{FF2B5EF4-FFF2-40B4-BE49-F238E27FC236}">
                  <a16:creationId xmlns:a16="http://schemas.microsoft.com/office/drawing/2014/main" id="{B71A3A0D-83AC-4EA7-815F-1792D8BA2678}"/>
                </a:ext>
              </a:extLst>
            </p:cNvPr>
            <p:cNvSpPr>
              <a:spLocks noChangeShapeType="1"/>
            </p:cNvSpPr>
            <p:nvPr/>
          </p:nvSpPr>
          <p:spPr bwMode="auto">
            <a:xfrm>
              <a:off x="1548" y="1429"/>
              <a:ext cx="0" cy="122"/>
            </a:xfrm>
            <a:prstGeom prst="line">
              <a:avLst/>
            </a:prstGeom>
            <a:noFill/>
            <a:ln w="11113" cap="flat">
              <a:solidFill>
                <a:srgbClr val="1A1A2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8">
              <a:extLst>
                <a:ext uri="{FF2B5EF4-FFF2-40B4-BE49-F238E27FC236}">
                  <a16:creationId xmlns:a16="http://schemas.microsoft.com/office/drawing/2014/main" id="{754BC1A6-4814-4B8D-9FD9-4E3C3DB92CCD}"/>
                </a:ext>
              </a:extLst>
            </p:cNvPr>
            <p:cNvSpPr>
              <a:spLocks noChangeShapeType="1"/>
            </p:cNvSpPr>
            <p:nvPr/>
          </p:nvSpPr>
          <p:spPr bwMode="auto">
            <a:xfrm>
              <a:off x="1556" y="1182"/>
              <a:ext cx="0" cy="197"/>
            </a:xfrm>
            <a:prstGeom prst="line">
              <a:avLst/>
            </a:prstGeom>
            <a:noFill/>
            <a:ln w="952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a:extLst>
                <a:ext uri="{FF2B5EF4-FFF2-40B4-BE49-F238E27FC236}">
                  <a16:creationId xmlns:a16="http://schemas.microsoft.com/office/drawing/2014/main" id="{799B6307-8039-4299-963B-C4325055249A}"/>
                </a:ext>
              </a:extLst>
            </p:cNvPr>
            <p:cNvSpPr>
              <a:spLocks/>
            </p:cNvSpPr>
            <p:nvPr/>
          </p:nvSpPr>
          <p:spPr bwMode="auto">
            <a:xfrm>
              <a:off x="1534" y="1301"/>
              <a:ext cx="44" cy="78"/>
            </a:xfrm>
            <a:custGeom>
              <a:avLst/>
              <a:gdLst>
                <a:gd name="T0" fmla="*/ 48 w 95"/>
                <a:gd name="T1" fmla="*/ 47 h 166"/>
                <a:gd name="T2" fmla="*/ 0 w 95"/>
                <a:gd name="T3" fmla="*/ 0 h 166"/>
                <a:gd name="T4" fmla="*/ 48 w 95"/>
                <a:gd name="T5" fmla="*/ 166 h 166"/>
                <a:gd name="T6" fmla="*/ 95 w 95"/>
                <a:gd name="T7" fmla="*/ 0 h 166"/>
                <a:gd name="T8" fmla="*/ 48 w 95"/>
                <a:gd name="T9" fmla="*/ 47 h 166"/>
              </a:gdLst>
              <a:ahLst/>
              <a:cxnLst>
                <a:cxn ang="0">
                  <a:pos x="T0" y="T1"/>
                </a:cxn>
                <a:cxn ang="0">
                  <a:pos x="T2" y="T3"/>
                </a:cxn>
                <a:cxn ang="0">
                  <a:pos x="T4" y="T5"/>
                </a:cxn>
                <a:cxn ang="0">
                  <a:pos x="T6" y="T7"/>
                </a:cxn>
                <a:cxn ang="0">
                  <a:pos x="T8" y="T9"/>
                </a:cxn>
              </a:cxnLst>
              <a:rect l="0" t="0" r="r" b="b"/>
              <a:pathLst>
                <a:path w="95" h="166">
                  <a:moveTo>
                    <a:pt x="48" y="47"/>
                  </a:moveTo>
                  <a:lnTo>
                    <a:pt x="0" y="0"/>
                  </a:lnTo>
                  <a:lnTo>
                    <a:pt x="48" y="166"/>
                  </a:lnTo>
                  <a:lnTo>
                    <a:pt x="95" y="0"/>
                  </a:lnTo>
                  <a:lnTo>
                    <a:pt x="48" y="47"/>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20">
              <a:extLst>
                <a:ext uri="{FF2B5EF4-FFF2-40B4-BE49-F238E27FC236}">
                  <a16:creationId xmlns:a16="http://schemas.microsoft.com/office/drawing/2014/main" id="{84F08A24-3F5B-459F-AB7B-3BF0FFA99E2C}"/>
                </a:ext>
              </a:extLst>
            </p:cNvPr>
            <p:cNvSpPr>
              <a:spLocks noChangeShapeType="1"/>
            </p:cNvSpPr>
            <p:nvPr/>
          </p:nvSpPr>
          <p:spPr bwMode="auto">
            <a:xfrm>
              <a:off x="1236" y="1487"/>
              <a:ext cx="197" cy="0"/>
            </a:xfrm>
            <a:prstGeom prst="line">
              <a:avLst/>
            </a:prstGeom>
            <a:noFill/>
            <a:ln w="952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a:extLst>
                <a:ext uri="{FF2B5EF4-FFF2-40B4-BE49-F238E27FC236}">
                  <a16:creationId xmlns:a16="http://schemas.microsoft.com/office/drawing/2014/main" id="{1806E9D6-1D8A-40B6-B519-B0B664C6F16C}"/>
                </a:ext>
              </a:extLst>
            </p:cNvPr>
            <p:cNvSpPr>
              <a:spLocks/>
            </p:cNvSpPr>
            <p:nvPr/>
          </p:nvSpPr>
          <p:spPr bwMode="auto">
            <a:xfrm>
              <a:off x="1355" y="1465"/>
              <a:ext cx="78" cy="44"/>
            </a:xfrm>
            <a:custGeom>
              <a:avLst/>
              <a:gdLst>
                <a:gd name="T0" fmla="*/ 48 w 166"/>
                <a:gd name="T1" fmla="*/ 47 h 95"/>
                <a:gd name="T2" fmla="*/ 0 w 166"/>
                <a:gd name="T3" fmla="*/ 95 h 95"/>
                <a:gd name="T4" fmla="*/ 166 w 166"/>
                <a:gd name="T5" fmla="*/ 47 h 95"/>
                <a:gd name="T6" fmla="*/ 0 w 166"/>
                <a:gd name="T7" fmla="*/ 0 h 95"/>
                <a:gd name="T8" fmla="*/ 48 w 166"/>
                <a:gd name="T9" fmla="*/ 47 h 95"/>
              </a:gdLst>
              <a:ahLst/>
              <a:cxnLst>
                <a:cxn ang="0">
                  <a:pos x="T0" y="T1"/>
                </a:cxn>
                <a:cxn ang="0">
                  <a:pos x="T2" y="T3"/>
                </a:cxn>
                <a:cxn ang="0">
                  <a:pos x="T4" y="T5"/>
                </a:cxn>
                <a:cxn ang="0">
                  <a:pos x="T6" y="T7"/>
                </a:cxn>
                <a:cxn ang="0">
                  <a:pos x="T8" y="T9"/>
                </a:cxn>
              </a:cxnLst>
              <a:rect l="0" t="0" r="r" b="b"/>
              <a:pathLst>
                <a:path w="166" h="95">
                  <a:moveTo>
                    <a:pt x="48" y="47"/>
                  </a:moveTo>
                  <a:lnTo>
                    <a:pt x="0" y="95"/>
                  </a:lnTo>
                  <a:lnTo>
                    <a:pt x="166" y="47"/>
                  </a:lnTo>
                  <a:lnTo>
                    <a:pt x="0" y="0"/>
                  </a:lnTo>
                  <a:lnTo>
                    <a:pt x="48" y="47"/>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a:extLst>
                <a:ext uri="{FF2B5EF4-FFF2-40B4-BE49-F238E27FC236}">
                  <a16:creationId xmlns:a16="http://schemas.microsoft.com/office/drawing/2014/main" id="{AE47DFE1-5F30-41EA-AE31-461EA2129A17}"/>
                </a:ext>
              </a:extLst>
            </p:cNvPr>
            <p:cNvSpPr>
              <a:spLocks noChangeArrowheads="1"/>
            </p:cNvSpPr>
            <p:nvPr/>
          </p:nvSpPr>
          <p:spPr bwMode="auto">
            <a:xfrm>
              <a:off x="554" y="1404"/>
              <a:ext cx="673" cy="226"/>
            </a:xfrm>
            <a:prstGeom prst="rect">
              <a:avLst/>
            </a:prstGeom>
            <a:solidFill>
              <a:srgbClr val="FFE6D5"/>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3">
              <a:extLst>
                <a:ext uri="{FF2B5EF4-FFF2-40B4-BE49-F238E27FC236}">
                  <a16:creationId xmlns:a16="http://schemas.microsoft.com/office/drawing/2014/main" id="{41C42D4B-68D4-4006-A20D-5B14A94C9389}"/>
                </a:ext>
              </a:extLst>
            </p:cNvPr>
            <p:cNvSpPr>
              <a:spLocks noChangeArrowheads="1"/>
            </p:cNvSpPr>
            <p:nvPr/>
          </p:nvSpPr>
          <p:spPr bwMode="auto">
            <a:xfrm>
              <a:off x="655" y="1432"/>
              <a:ext cx="8" cy="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a:extLst>
                <a:ext uri="{FF2B5EF4-FFF2-40B4-BE49-F238E27FC236}">
                  <a16:creationId xmlns:a16="http://schemas.microsoft.com/office/drawing/2014/main" id="{F061CA02-80DE-4CA4-825C-2D3A91027D8D}"/>
                </a:ext>
              </a:extLst>
            </p:cNvPr>
            <p:cNvSpPr>
              <a:spLocks/>
            </p:cNvSpPr>
            <p:nvPr/>
          </p:nvSpPr>
          <p:spPr bwMode="auto">
            <a:xfrm>
              <a:off x="678" y="1446"/>
              <a:ext cx="38" cy="49"/>
            </a:xfrm>
            <a:custGeom>
              <a:avLst/>
              <a:gdLst>
                <a:gd name="T0" fmla="*/ 81 w 81"/>
                <a:gd name="T1" fmla="*/ 43 h 105"/>
                <a:gd name="T2" fmla="*/ 81 w 81"/>
                <a:gd name="T3" fmla="*/ 105 h 105"/>
                <a:gd name="T4" fmla="*/ 65 w 81"/>
                <a:gd name="T5" fmla="*/ 105 h 105"/>
                <a:gd name="T6" fmla="*/ 65 w 81"/>
                <a:gd name="T7" fmla="*/ 44 h 105"/>
                <a:gd name="T8" fmla="*/ 59 w 81"/>
                <a:gd name="T9" fmla="*/ 22 h 105"/>
                <a:gd name="T10" fmla="*/ 43 w 81"/>
                <a:gd name="T11" fmla="*/ 15 h 105"/>
                <a:gd name="T12" fmla="*/ 23 w 81"/>
                <a:gd name="T13" fmla="*/ 24 h 105"/>
                <a:gd name="T14" fmla="*/ 16 w 81"/>
                <a:gd name="T15" fmla="*/ 47 h 105"/>
                <a:gd name="T16" fmla="*/ 16 w 81"/>
                <a:gd name="T17" fmla="*/ 105 h 105"/>
                <a:gd name="T18" fmla="*/ 0 w 81"/>
                <a:gd name="T19" fmla="*/ 105 h 105"/>
                <a:gd name="T20" fmla="*/ 0 w 81"/>
                <a:gd name="T21" fmla="*/ 3 h 105"/>
                <a:gd name="T22" fmla="*/ 16 w 81"/>
                <a:gd name="T23" fmla="*/ 3 h 105"/>
                <a:gd name="T24" fmla="*/ 16 w 81"/>
                <a:gd name="T25" fmla="*/ 19 h 105"/>
                <a:gd name="T26" fmla="*/ 29 w 81"/>
                <a:gd name="T27" fmla="*/ 5 h 105"/>
                <a:gd name="T28" fmla="*/ 47 w 81"/>
                <a:gd name="T29" fmla="*/ 0 h 105"/>
                <a:gd name="T30" fmla="*/ 72 w 81"/>
                <a:gd name="T31" fmla="*/ 11 h 105"/>
                <a:gd name="T32" fmla="*/ 81 w 81"/>
                <a:gd name="T33" fmla="*/ 4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105">
                  <a:moveTo>
                    <a:pt x="81" y="43"/>
                  </a:moveTo>
                  <a:lnTo>
                    <a:pt x="81" y="105"/>
                  </a:lnTo>
                  <a:lnTo>
                    <a:pt x="65" y="105"/>
                  </a:lnTo>
                  <a:lnTo>
                    <a:pt x="65" y="44"/>
                  </a:lnTo>
                  <a:cubicBezTo>
                    <a:pt x="65" y="34"/>
                    <a:pt x="63" y="27"/>
                    <a:pt x="59" y="22"/>
                  </a:cubicBezTo>
                  <a:cubicBezTo>
                    <a:pt x="56" y="17"/>
                    <a:pt x="51" y="15"/>
                    <a:pt x="43" y="15"/>
                  </a:cubicBezTo>
                  <a:cubicBezTo>
                    <a:pt x="35" y="15"/>
                    <a:pt x="28" y="18"/>
                    <a:pt x="23" y="24"/>
                  </a:cubicBezTo>
                  <a:cubicBezTo>
                    <a:pt x="18" y="29"/>
                    <a:pt x="16" y="37"/>
                    <a:pt x="16" y="47"/>
                  </a:cubicBezTo>
                  <a:lnTo>
                    <a:pt x="16" y="105"/>
                  </a:lnTo>
                  <a:lnTo>
                    <a:pt x="0" y="105"/>
                  </a:lnTo>
                  <a:lnTo>
                    <a:pt x="0" y="3"/>
                  </a:lnTo>
                  <a:lnTo>
                    <a:pt x="16" y="3"/>
                  </a:lnTo>
                  <a:lnTo>
                    <a:pt x="16" y="19"/>
                  </a:lnTo>
                  <a:cubicBezTo>
                    <a:pt x="20" y="12"/>
                    <a:pt x="24" y="8"/>
                    <a:pt x="29" y="5"/>
                  </a:cubicBezTo>
                  <a:cubicBezTo>
                    <a:pt x="34" y="2"/>
                    <a:pt x="40" y="0"/>
                    <a:pt x="47" y="0"/>
                  </a:cubicBezTo>
                  <a:cubicBezTo>
                    <a:pt x="58" y="0"/>
                    <a:pt x="66" y="4"/>
                    <a:pt x="72" y="11"/>
                  </a:cubicBezTo>
                  <a:cubicBezTo>
                    <a:pt x="78" y="18"/>
                    <a:pt x="81" y="29"/>
                    <a:pt x="81" y="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a:extLst>
                <a:ext uri="{FF2B5EF4-FFF2-40B4-BE49-F238E27FC236}">
                  <a16:creationId xmlns:a16="http://schemas.microsoft.com/office/drawing/2014/main" id="{706C74A8-EAEE-4B8E-A858-343122A91645}"/>
                </a:ext>
              </a:extLst>
            </p:cNvPr>
            <p:cNvSpPr>
              <a:spLocks noEditPoints="1"/>
            </p:cNvSpPr>
            <p:nvPr/>
          </p:nvSpPr>
          <p:spPr bwMode="auto">
            <a:xfrm>
              <a:off x="731" y="1429"/>
              <a:ext cx="7" cy="66"/>
            </a:xfrm>
            <a:custGeom>
              <a:avLst/>
              <a:gdLst>
                <a:gd name="T0" fmla="*/ 0 w 16"/>
                <a:gd name="T1" fmla="*/ 40 h 142"/>
                <a:gd name="T2" fmla="*/ 16 w 16"/>
                <a:gd name="T3" fmla="*/ 40 h 142"/>
                <a:gd name="T4" fmla="*/ 16 w 16"/>
                <a:gd name="T5" fmla="*/ 142 h 142"/>
                <a:gd name="T6" fmla="*/ 0 w 16"/>
                <a:gd name="T7" fmla="*/ 142 h 142"/>
                <a:gd name="T8" fmla="*/ 0 w 16"/>
                <a:gd name="T9" fmla="*/ 40 h 142"/>
                <a:gd name="T10" fmla="*/ 0 w 16"/>
                <a:gd name="T11" fmla="*/ 0 h 142"/>
                <a:gd name="T12" fmla="*/ 16 w 16"/>
                <a:gd name="T13" fmla="*/ 0 h 142"/>
                <a:gd name="T14" fmla="*/ 16 w 16"/>
                <a:gd name="T15" fmla="*/ 21 h 142"/>
                <a:gd name="T16" fmla="*/ 0 w 16"/>
                <a:gd name="T17" fmla="*/ 21 h 142"/>
                <a:gd name="T18" fmla="*/ 0 w 16"/>
                <a:gd name="T1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2">
                  <a:moveTo>
                    <a:pt x="0" y="40"/>
                  </a:moveTo>
                  <a:lnTo>
                    <a:pt x="16" y="40"/>
                  </a:lnTo>
                  <a:lnTo>
                    <a:pt x="16" y="142"/>
                  </a:lnTo>
                  <a:lnTo>
                    <a:pt x="0" y="142"/>
                  </a:lnTo>
                  <a:lnTo>
                    <a:pt x="0" y="40"/>
                  </a:lnTo>
                  <a:close/>
                  <a:moveTo>
                    <a:pt x="0" y="0"/>
                  </a:moveTo>
                  <a:lnTo>
                    <a:pt x="16" y="0"/>
                  </a:lnTo>
                  <a:lnTo>
                    <a:pt x="16" y="21"/>
                  </a:lnTo>
                  <a:lnTo>
                    <a:pt x="0"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a:extLst>
                <a:ext uri="{FF2B5EF4-FFF2-40B4-BE49-F238E27FC236}">
                  <a16:creationId xmlns:a16="http://schemas.microsoft.com/office/drawing/2014/main" id="{BD9FA74E-CA65-460B-8063-EDAED6DC69BD}"/>
                </a:ext>
              </a:extLst>
            </p:cNvPr>
            <p:cNvSpPr>
              <a:spLocks/>
            </p:cNvSpPr>
            <p:nvPr/>
          </p:nvSpPr>
          <p:spPr bwMode="auto">
            <a:xfrm>
              <a:off x="748" y="1434"/>
              <a:ext cx="28" cy="61"/>
            </a:xfrm>
            <a:custGeom>
              <a:avLst/>
              <a:gdLst>
                <a:gd name="T0" fmla="*/ 27 w 60"/>
                <a:gd name="T1" fmla="*/ 0 h 131"/>
                <a:gd name="T2" fmla="*/ 27 w 60"/>
                <a:gd name="T3" fmla="*/ 29 h 131"/>
                <a:gd name="T4" fmla="*/ 60 w 60"/>
                <a:gd name="T5" fmla="*/ 29 h 131"/>
                <a:gd name="T6" fmla="*/ 60 w 60"/>
                <a:gd name="T7" fmla="*/ 42 h 131"/>
                <a:gd name="T8" fmla="*/ 27 w 60"/>
                <a:gd name="T9" fmla="*/ 42 h 131"/>
                <a:gd name="T10" fmla="*/ 27 w 60"/>
                <a:gd name="T11" fmla="*/ 97 h 131"/>
                <a:gd name="T12" fmla="*/ 31 w 60"/>
                <a:gd name="T13" fmla="*/ 114 h 131"/>
                <a:gd name="T14" fmla="*/ 44 w 60"/>
                <a:gd name="T15" fmla="*/ 117 h 131"/>
                <a:gd name="T16" fmla="*/ 60 w 60"/>
                <a:gd name="T17" fmla="*/ 117 h 131"/>
                <a:gd name="T18" fmla="*/ 60 w 60"/>
                <a:gd name="T19" fmla="*/ 131 h 131"/>
                <a:gd name="T20" fmla="*/ 44 w 60"/>
                <a:gd name="T21" fmla="*/ 131 h 131"/>
                <a:gd name="T22" fmla="*/ 19 w 60"/>
                <a:gd name="T23" fmla="*/ 124 h 131"/>
                <a:gd name="T24" fmla="*/ 12 w 60"/>
                <a:gd name="T25" fmla="*/ 97 h 131"/>
                <a:gd name="T26" fmla="*/ 12 w 60"/>
                <a:gd name="T27" fmla="*/ 42 h 131"/>
                <a:gd name="T28" fmla="*/ 0 w 60"/>
                <a:gd name="T29" fmla="*/ 42 h 131"/>
                <a:gd name="T30" fmla="*/ 0 w 60"/>
                <a:gd name="T31" fmla="*/ 29 h 131"/>
                <a:gd name="T32" fmla="*/ 12 w 60"/>
                <a:gd name="T33" fmla="*/ 29 h 131"/>
                <a:gd name="T34" fmla="*/ 12 w 60"/>
                <a:gd name="T35" fmla="*/ 0 h 131"/>
                <a:gd name="T36" fmla="*/ 27 w 60"/>
                <a:gd name="T3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131">
                  <a:moveTo>
                    <a:pt x="27" y="0"/>
                  </a:moveTo>
                  <a:lnTo>
                    <a:pt x="27" y="29"/>
                  </a:lnTo>
                  <a:lnTo>
                    <a:pt x="60" y="29"/>
                  </a:lnTo>
                  <a:lnTo>
                    <a:pt x="60" y="42"/>
                  </a:lnTo>
                  <a:lnTo>
                    <a:pt x="27" y="42"/>
                  </a:lnTo>
                  <a:lnTo>
                    <a:pt x="27" y="97"/>
                  </a:lnTo>
                  <a:cubicBezTo>
                    <a:pt x="27" y="106"/>
                    <a:pt x="29" y="111"/>
                    <a:pt x="31" y="114"/>
                  </a:cubicBezTo>
                  <a:cubicBezTo>
                    <a:pt x="33" y="116"/>
                    <a:pt x="37" y="117"/>
                    <a:pt x="44" y="117"/>
                  </a:cubicBezTo>
                  <a:lnTo>
                    <a:pt x="60" y="117"/>
                  </a:lnTo>
                  <a:lnTo>
                    <a:pt x="60" y="131"/>
                  </a:lnTo>
                  <a:lnTo>
                    <a:pt x="44" y="131"/>
                  </a:lnTo>
                  <a:cubicBezTo>
                    <a:pt x="32" y="131"/>
                    <a:pt x="23" y="129"/>
                    <a:pt x="19" y="124"/>
                  </a:cubicBezTo>
                  <a:cubicBezTo>
                    <a:pt x="14" y="119"/>
                    <a:pt x="12" y="110"/>
                    <a:pt x="12" y="97"/>
                  </a:cubicBezTo>
                  <a:lnTo>
                    <a:pt x="12" y="42"/>
                  </a:lnTo>
                  <a:lnTo>
                    <a:pt x="0" y="42"/>
                  </a:lnTo>
                  <a:lnTo>
                    <a:pt x="0" y="29"/>
                  </a:lnTo>
                  <a:lnTo>
                    <a:pt x="12" y="29"/>
                  </a:lnTo>
                  <a:lnTo>
                    <a:pt x="12" y="0"/>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a:extLst>
                <a:ext uri="{FF2B5EF4-FFF2-40B4-BE49-F238E27FC236}">
                  <a16:creationId xmlns:a16="http://schemas.microsoft.com/office/drawing/2014/main" id="{2E179D1F-189C-4ED5-B6D7-A0B61C99D985}"/>
                </a:ext>
              </a:extLst>
            </p:cNvPr>
            <p:cNvSpPr>
              <a:spLocks noEditPoints="1"/>
            </p:cNvSpPr>
            <p:nvPr/>
          </p:nvSpPr>
          <p:spPr bwMode="auto">
            <a:xfrm>
              <a:off x="786" y="1429"/>
              <a:ext cx="7" cy="66"/>
            </a:xfrm>
            <a:custGeom>
              <a:avLst/>
              <a:gdLst>
                <a:gd name="T0" fmla="*/ 0 w 16"/>
                <a:gd name="T1" fmla="*/ 40 h 142"/>
                <a:gd name="T2" fmla="*/ 16 w 16"/>
                <a:gd name="T3" fmla="*/ 40 h 142"/>
                <a:gd name="T4" fmla="*/ 16 w 16"/>
                <a:gd name="T5" fmla="*/ 142 h 142"/>
                <a:gd name="T6" fmla="*/ 0 w 16"/>
                <a:gd name="T7" fmla="*/ 142 h 142"/>
                <a:gd name="T8" fmla="*/ 0 w 16"/>
                <a:gd name="T9" fmla="*/ 40 h 142"/>
                <a:gd name="T10" fmla="*/ 0 w 16"/>
                <a:gd name="T11" fmla="*/ 0 h 142"/>
                <a:gd name="T12" fmla="*/ 16 w 16"/>
                <a:gd name="T13" fmla="*/ 0 h 142"/>
                <a:gd name="T14" fmla="*/ 16 w 16"/>
                <a:gd name="T15" fmla="*/ 21 h 142"/>
                <a:gd name="T16" fmla="*/ 0 w 16"/>
                <a:gd name="T17" fmla="*/ 21 h 142"/>
                <a:gd name="T18" fmla="*/ 0 w 16"/>
                <a:gd name="T1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2">
                  <a:moveTo>
                    <a:pt x="0" y="40"/>
                  </a:moveTo>
                  <a:lnTo>
                    <a:pt x="16" y="40"/>
                  </a:lnTo>
                  <a:lnTo>
                    <a:pt x="16" y="142"/>
                  </a:lnTo>
                  <a:lnTo>
                    <a:pt x="0" y="142"/>
                  </a:lnTo>
                  <a:lnTo>
                    <a:pt x="0" y="40"/>
                  </a:lnTo>
                  <a:close/>
                  <a:moveTo>
                    <a:pt x="0" y="0"/>
                  </a:moveTo>
                  <a:lnTo>
                    <a:pt x="16" y="0"/>
                  </a:lnTo>
                  <a:lnTo>
                    <a:pt x="16" y="21"/>
                  </a:lnTo>
                  <a:lnTo>
                    <a:pt x="0"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a:extLst>
                <a:ext uri="{FF2B5EF4-FFF2-40B4-BE49-F238E27FC236}">
                  <a16:creationId xmlns:a16="http://schemas.microsoft.com/office/drawing/2014/main" id="{7BD01C1A-6A91-4724-9DF2-0A50B44EA5E7}"/>
                </a:ext>
              </a:extLst>
            </p:cNvPr>
            <p:cNvSpPr>
              <a:spLocks noEditPoints="1"/>
            </p:cNvSpPr>
            <p:nvPr/>
          </p:nvSpPr>
          <p:spPr bwMode="auto">
            <a:xfrm>
              <a:off x="806" y="1446"/>
              <a:ext cx="38" cy="51"/>
            </a:xfrm>
            <a:custGeom>
              <a:avLst/>
              <a:gdLst>
                <a:gd name="T0" fmla="*/ 49 w 81"/>
                <a:gd name="T1" fmla="*/ 54 h 108"/>
                <a:gd name="T2" fmla="*/ 23 w 81"/>
                <a:gd name="T3" fmla="*/ 58 h 108"/>
                <a:gd name="T4" fmla="*/ 15 w 81"/>
                <a:gd name="T5" fmla="*/ 74 h 108"/>
                <a:gd name="T6" fmla="*/ 21 w 81"/>
                <a:gd name="T7" fmla="*/ 89 h 108"/>
                <a:gd name="T8" fmla="*/ 36 w 81"/>
                <a:gd name="T9" fmla="*/ 94 h 108"/>
                <a:gd name="T10" fmla="*/ 57 w 81"/>
                <a:gd name="T11" fmla="*/ 84 h 108"/>
                <a:gd name="T12" fmla="*/ 65 w 81"/>
                <a:gd name="T13" fmla="*/ 57 h 108"/>
                <a:gd name="T14" fmla="*/ 65 w 81"/>
                <a:gd name="T15" fmla="*/ 54 h 108"/>
                <a:gd name="T16" fmla="*/ 49 w 81"/>
                <a:gd name="T17" fmla="*/ 54 h 108"/>
                <a:gd name="T18" fmla="*/ 81 w 81"/>
                <a:gd name="T19" fmla="*/ 47 h 108"/>
                <a:gd name="T20" fmla="*/ 81 w 81"/>
                <a:gd name="T21" fmla="*/ 105 h 108"/>
                <a:gd name="T22" fmla="*/ 65 w 81"/>
                <a:gd name="T23" fmla="*/ 105 h 108"/>
                <a:gd name="T24" fmla="*/ 65 w 81"/>
                <a:gd name="T25" fmla="*/ 90 h 108"/>
                <a:gd name="T26" fmla="*/ 51 w 81"/>
                <a:gd name="T27" fmla="*/ 103 h 108"/>
                <a:gd name="T28" fmla="*/ 32 w 81"/>
                <a:gd name="T29" fmla="*/ 108 h 108"/>
                <a:gd name="T30" fmla="*/ 8 w 81"/>
                <a:gd name="T31" fmla="*/ 99 h 108"/>
                <a:gd name="T32" fmla="*/ 0 w 81"/>
                <a:gd name="T33" fmla="*/ 75 h 108"/>
                <a:gd name="T34" fmla="*/ 10 w 81"/>
                <a:gd name="T35" fmla="*/ 49 h 108"/>
                <a:gd name="T36" fmla="*/ 43 w 81"/>
                <a:gd name="T37" fmla="*/ 40 h 108"/>
                <a:gd name="T38" fmla="*/ 65 w 81"/>
                <a:gd name="T39" fmla="*/ 40 h 108"/>
                <a:gd name="T40" fmla="*/ 65 w 81"/>
                <a:gd name="T41" fmla="*/ 39 h 108"/>
                <a:gd name="T42" fmla="*/ 58 w 81"/>
                <a:gd name="T43" fmla="*/ 21 h 108"/>
                <a:gd name="T44" fmla="*/ 38 w 81"/>
                <a:gd name="T45" fmla="*/ 14 h 108"/>
                <a:gd name="T46" fmla="*/ 22 w 81"/>
                <a:gd name="T47" fmla="*/ 17 h 108"/>
                <a:gd name="T48" fmla="*/ 7 w 81"/>
                <a:gd name="T49" fmla="*/ 23 h 108"/>
                <a:gd name="T50" fmla="*/ 7 w 81"/>
                <a:gd name="T51" fmla="*/ 7 h 108"/>
                <a:gd name="T52" fmla="*/ 23 w 81"/>
                <a:gd name="T53" fmla="*/ 2 h 108"/>
                <a:gd name="T54" fmla="*/ 39 w 81"/>
                <a:gd name="T55" fmla="*/ 0 h 108"/>
                <a:gd name="T56" fmla="*/ 70 w 81"/>
                <a:gd name="T57" fmla="*/ 12 h 108"/>
                <a:gd name="T58" fmla="*/ 81 w 81"/>
                <a:gd name="T59" fmla="*/ 4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1" h="108">
                  <a:moveTo>
                    <a:pt x="49" y="54"/>
                  </a:moveTo>
                  <a:cubicBezTo>
                    <a:pt x="36" y="54"/>
                    <a:pt x="28" y="55"/>
                    <a:pt x="23" y="58"/>
                  </a:cubicBezTo>
                  <a:cubicBezTo>
                    <a:pt x="18" y="61"/>
                    <a:pt x="15" y="67"/>
                    <a:pt x="15" y="74"/>
                  </a:cubicBezTo>
                  <a:cubicBezTo>
                    <a:pt x="15" y="80"/>
                    <a:pt x="17" y="85"/>
                    <a:pt x="21" y="89"/>
                  </a:cubicBezTo>
                  <a:cubicBezTo>
                    <a:pt x="25" y="92"/>
                    <a:pt x="30" y="94"/>
                    <a:pt x="36" y="94"/>
                  </a:cubicBezTo>
                  <a:cubicBezTo>
                    <a:pt x="45" y="94"/>
                    <a:pt x="52" y="90"/>
                    <a:pt x="57" y="84"/>
                  </a:cubicBezTo>
                  <a:cubicBezTo>
                    <a:pt x="62" y="77"/>
                    <a:pt x="65" y="68"/>
                    <a:pt x="65" y="57"/>
                  </a:cubicBezTo>
                  <a:lnTo>
                    <a:pt x="65" y="54"/>
                  </a:lnTo>
                  <a:lnTo>
                    <a:pt x="49" y="54"/>
                  </a:lnTo>
                  <a:close/>
                  <a:moveTo>
                    <a:pt x="81" y="47"/>
                  </a:moveTo>
                  <a:lnTo>
                    <a:pt x="81" y="105"/>
                  </a:lnTo>
                  <a:lnTo>
                    <a:pt x="65" y="105"/>
                  </a:lnTo>
                  <a:lnTo>
                    <a:pt x="65" y="90"/>
                  </a:lnTo>
                  <a:cubicBezTo>
                    <a:pt x="61" y="96"/>
                    <a:pt x="57" y="100"/>
                    <a:pt x="51" y="103"/>
                  </a:cubicBezTo>
                  <a:cubicBezTo>
                    <a:pt x="46" y="106"/>
                    <a:pt x="40" y="108"/>
                    <a:pt x="32" y="108"/>
                  </a:cubicBezTo>
                  <a:cubicBezTo>
                    <a:pt x="22" y="108"/>
                    <a:pt x="14" y="105"/>
                    <a:pt x="8" y="99"/>
                  </a:cubicBezTo>
                  <a:cubicBezTo>
                    <a:pt x="2" y="93"/>
                    <a:pt x="0" y="85"/>
                    <a:pt x="0" y="75"/>
                  </a:cubicBezTo>
                  <a:cubicBezTo>
                    <a:pt x="0" y="64"/>
                    <a:pt x="3" y="55"/>
                    <a:pt x="10" y="49"/>
                  </a:cubicBezTo>
                  <a:cubicBezTo>
                    <a:pt x="18" y="43"/>
                    <a:pt x="28" y="40"/>
                    <a:pt x="43" y="40"/>
                  </a:cubicBezTo>
                  <a:lnTo>
                    <a:pt x="65" y="40"/>
                  </a:lnTo>
                  <a:lnTo>
                    <a:pt x="65" y="39"/>
                  </a:lnTo>
                  <a:cubicBezTo>
                    <a:pt x="65" y="31"/>
                    <a:pt x="63" y="25"/>
                    <a:pt x="58" y="21"/>
                  </a:cubicBezTo>
                  <a:cubicBezTo>
                    <a:pt x="53" y="17"/>
                    <a:pt x="46" y="14"/>
                    <a:pt x="38" y="14"/>
                  </a:cubicBezTo>
                  <a:cubicBezTo>
                    <a:pt x="32" y="14"/>
                    <a:pt x="27" y="15"/>
                    <a:pt x="22" y="17"/>
                  </a:cubicBezTo>
                  <a:cubicBezTo>
                    <a:pt x="16" y="18"/>
                    <a:pt x="11" y="20"/>
                    <a:pt x="7" y="23"/>
                  </a:cubicBezTo>
                  <a:lnTo>
                    <a:pt x="7" y="7"/>
                  </a:lnTo>
                  <a:cubicBezTo>
                    <a:pt x="12" y="5"/>
                    <a:pt x="18" y="3"/>
                    <a:pt x="23" y="2"/>
                  </a:cubicBezTo>
                  <a:cubicBezTo>
                    <a:pt x="29" y="1"/>
                    <a:pt x="34" y="0"/>
                    <a:pt x="39" y="0"/>
                  </a:cubicBezTo>
                  <a:cubicBezTo>
                    <a:pt x="53" y="0"/>
                    <a:pt x="64" y="4"/>
                    <a:pt x="70" y="12"/>
                  </a:cubicBezTo>
                  <a:cubicBezTo>
                    <a:pt x="77" y="19"/>
                    <a:pt x="81" y="31"/>
                    <a:pt x="81"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9">
              <a:extLst>
                <a:ext uri="{FF2B5EF4-FFF2-40B4-BE49-F238E27FC236}">
                  <a16:creationId xmlns:a16="http://schemas.microsoft.com/office/drawing/2014/main" id="{A0520C35-42F3-4BC0-816F-E9EA1462DE81}"/>
                </a:ext>
              </a:extLst>
            </p:cNvPr>
            <p:cNvSpPr>
              <a:spLocks noChangeArrowheads="1"/>
            </p:cNvSpPr>
            <p:nvPr/>
          </p:nvSpPr>
          <p:spPr bwMode="auto">
            <a:xfrm>
              <a:off x="859" y="1429"/>
              <a:ext cx="7" cy="6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0">
              <a:extLst>
                <a:ext uri="{FF2B5EF4-FFF2-40B4-BE49-F238E27FC236}">
                  <a16:creationId xmlns:a16="http://schemas.microsoft.com/office/drawing/2014/main" id="{691954A5-68DD-477F-BD4B-5F29FB93750D}"/>
                </a:ext>
              </a:extLst>
            </p:cNvPr>
            <p:cNvSpPr>
              <a:spLocks noEditPoints="1"/>
            </p:cNvSpPr>
            <p:nvPr/>
          </p:nvSpPr>
          <p:spPr bwMode="auto">
            <a:xfrm>
              <a:off x="882" y="1429"/>
              <a:ext cx="7" cy="66"/>
            </a:xfrm>
            <a:custGeom>
              <a:avLst/>
              <a:gdLst>
                <a:gd name="T0" fmla="*/ 0 w 16"/>
                <a:gd name="T1" fmla="*/ 40 h 142"/>
                <a:gd name="T2" fmla="*/ 16 w 16"/>
                <a:gd name="T3" fmla="*/ 40 h 142"/>
                <a:gd name="T4" fmla="*/ 16 w 16"/>
                <a:gd name="T5" fmla="*/ 142 h 142"/>
                <a:gd name="T6" fmla="*/ 0 w 16"/>
                <a:gd name="T7" fmla="*/ 142 h 142"/>
                <a:gd name="T8" fmla="*/ 0 w 16"/>
                <a:gd name="T9" fmla="*/ 40 h 142"/>
                <a:gd name="T10" fmla="*/ 0 w 16"/>
                <a:gd name="T11" fmla="*/ 0 h 142"/>
                <a:gd name="T12" fmla="*/ 16 w 16"/>
                <a:gd name="T13" fmla="*/ 0 h 142"/>
                <a:gd name="T14" fmla="*/ 16 w 16"/>
                <a:gd name="T15" fmla="*/ 21 h 142"/>
                <a:gd name="T16" fmla="*/ 0 w 16"/>
                <a:gd name="T17" fmla="*/ 21 h 142"/>
                <a:gd name="T18" fmla="*/ 0 w 16"/>
                <a:gd name="T1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2">
                  <a:moveTo>
                    <a:pt x="0" y="40"/>
                  </a:moveTo>
                  <a:lnTo>
                    <a:pt x="16" y="40"/>
                  </a:lnTo>
                  <a:lnTo>
                    <a:pt x="16" y="142"/>
                  </a:lnTo>
                  <a:lnTo>
                    <a:pt x="0" y="142"/>
                  </a:lnTo>
                  <a:lnTo>
                    <a:pt x="0" y="40"/>
                  </a:lnTo>
                  <a:close/>
                  <a:moveTo>
                    <a:pt x="0" y="0"/>
                  </a:moveTo>
                  <a:lnTo>
                    <a:pt x="16" y="0"/>
                  </a:lnTo>
                  <a:lnTo>
                    <a:pt x="16" y="21"/>
                  </a:lnTo>
                  <a:lnTo>
                    <a:pt x="0"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1">
              <a:extLst>
                <a:ext uri="{FF2B5EF4-FFF2-40B4-BE49-F238E27FC236}">
                  <a16:creationId xmlns:a16="http://schemas.microsoft.com/office/drawing/2014/main" id="{A3D51A72-617E-4118-9E24-B43837BBFD3C}"/>
                </a:ext>
              </a:extLst>
            </p:cNvPr>
            <p:cNvSpPr>
              <a:spLocks/>
            </p:cNvSpPr>
            <p:nvPr/>
          </p:nvSpPr>
          <p:spPr bwMode="auto">
            <a:xfrm>
              <a:off x="902" y="1446"/>
              <a:ext cx="34" cy="51"/>
            </a:xfrm>
            <a:custGeom>
              <a:avLst/>
              <a:gdLst>
                <a:gd name="T0" fmla="*/ 68 w 73"/>
                <a:gd name="T1" fmla="*/ 6 h 108"/>
                <a:gd name="T2" fmla="*/ 68 w 73"/>
                <a:gd name="T3" fmla="*/ 22 h 108"/>
                <a:gd name="T4" fmla="*/ 54 w 73"/>
                <a:gd name="T5" fmla="*/ 16 h 108"/>
                <a:gd name="T6" fmla="*/ 39 w 73"/>
                <a:gd name="T7" fmla="*/ 14 h 108"/>
                <a:gd name="T8" fmla="*/ 22 w 73"/>
                <a:gd name="T9" fmla="*/ 18 h 108"/>
                <a:gd name="T10" fmla="*/ 16 w 73"/>
                <a:gd name="T11" fmla="*/ 30 h 108"/>
                <a:gd name="T12" fmla="*/ 20 w 73"/>
                <a:gd name="T13" fmla="*/ 39 h 108"/>
                <a:gd name="T14" fmla="*/ 37 w 73"/>
                <a:gd name="T15" fmla="*/ 45 h 108"/>
                <a:gd name="T16" fmla="*/ 42 w 73"/>
                <a:gd name="T17" fmla="*/ 47 h 108"/>
                <a:gd name="T18" fmla="*/ 66 w 73"/>
                <a:gd name="T19" fmla="*/ 57 h 108"/>
                <a:gd name="T20" fmla="*/ 73 w 73"/>
                <a:gd name="T21" fmla="*/ 77 h 108"/>
                <a:gd name="T22" fmla="*/ 63 w 73"/>
                <a:gd name="T23" fmla="*/ 100 h 108"/>
                <a:gd name="T24" fmla="*/ 34 w 73"/>
                <a:gd name="T25" fmla="*/ 108 h 108"/>
                <a:gd name="T26" fmla="*/ 17 w 73"/>
                <a:gd name="T27" fmla="*/ 106 h 108"/>
                <a:gd name="T28" fmla="*/ 0 w 73"/>
                <a:gd name="T29" fmla="*/ 101 h 108"/>
                <a:gd name="T30" fmla="*/ 0 w 73"/>
                <a:gd name="T31" fmla="*/ 84 h 108"/>
                <a:gd name="T32" fmla="*/ 17 w 73"/>
                <a:gd name="T33" fmla="*/ 91 h 108"/>
                <a:gd name="T34" fmla="*/ 34 w 73"/>
                <a:gd name="T35" fmla="*/ 94 h 108"/>
                <a:gd name="T36" fmla="*/ 51 w 73"/>
                <a:gd name="T37" fmla="*/ 90 h 108"/>
                <a:gd name="T38" fmla="*/ 57 w 73"/>
                <a:gd name="T39" fmla="*/ 78 h 108"/>
                <a:gd name="T40" fmla="*/ 53 w 73"/>
                <a:gd name="T41" fmla="*/ 68 h 108"/>
                <a:gd name="T42" fmla="*/ 34 w 73"/>
                <a:gd name="T43" fmla="*/ 61 h 108"/>
                <a:gd name="T44" fmla="*/ 28 w 73"/>
                <a:gd name="T45" fmla="*/ 59 h 108"/>
                <a:gd name="T46" fmla="*/ 7 w 73"/>
                <a:gd name="T47" fmla="*/ 49 h 108"/>
                <a:gd name="T48" fmla="*/ 1 w 73"/>
                <a:gd name="T49" fmla="*/ 30 h 108"/>
                <a:gd name="T50" fmla="*/ 10 w 73"/>
                <a:gd name="T51" fmla="*/ 8 h 108"/>
                <a:gd name="T52" fmla="*/ 37 w 73"/>
                <a:gd name="T53" fmla="*/ 0 h 108"/>
                <a:gd name="T54" fmla="*/ 54 w 73"/>
                <a:gd name="T55" fmla="*/ 2 h 108"/>
                <a:gd name="T56" fmla="*/ 68 w 73"/>
                <a:gd name="T57" fmla="*/ 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3" h="108">
                  <a:moveTo>
                    <a:pt x="68" y="6"/>
                  </a:moveTo>
                  <a:lnTo>
                    <a:pt x="68" y="22"/>
                  </a:lnTo>
                  <a:cubicBezTo>
                    <a:pt x="64" y="19"/>
                    <a:pt x="59" y="17"/>
                    <a:pt x="54" y="16"/>
                  </a:cubicBezTo>
                  <a:cubicBezTo>
                    <a:pt x="49" y="15"/>
                    <a:pt x="44" y="14"/>
                    <a:pt x="39" y="14"/>
                  </a:cubicBezTo>
                  <a:cubicBezTo>
                    <a:pt x="32" y="14"/>
                    <a:pt x="26" y="16"/>
                    <a:pt x="22" y="18"/>
                  </a:cubicBezTo>
                  <a:cubicBezTo>
                    <a:pt x="18" y="21"/>
                    <a:pt x="16" y="25"/>
                    <a:pt x="16" y="30"/>
                  </a:cubicBezTo>
                  <a:cubicBezTo>
                    <a:pt x="16" y="34"/>
                    <a:pt x="17" y="37"/>
                    <a:pt x="20" y="39"/>
                  </a:cubicBezTo>
                  <a:cubicBezTo>
                    <a:pt x="23" y="41"/>
                    <a:pt x="28" y="43"/>
                    <a:pt x="37" y="45"/>
                  </a:cubicBezTo>
                  <a:lnTo>
                    <a:pt x="42" y="47"/>
                  </a:lnTo>
                  <a:cubicBezTo>
                    <a:pt x="54" y="49"/>
                    <a:pt x="62" y="53"/>
                    <a:pt x="66" y="57"/>
                  </a:cubicBezTo>
                  <a:cubicBezTo>
                    <a:pt x="71" y="62"/>
                    <a:pt x="73" y="69"/>
                    <a:pt x="73" y="77"/>
                  </a:cubicBezTo>
                  <a:cubicBezTo>
                    <a:pt x="73" y="86"/>
                    <a:pt x="70" y="94"/>
                    <a:pt x="63" y="100"/>
                  </a:cubicBezTo>
                  <a:cubicBezTo>
                    <a:pt x="56" y="105"/>
                    <a:pt x="46" y="108"/>
                    <a:pt x="34" y="108"/>
                  </a:cubicBezTo>
                  <a:cubicBezTo>
                    <a:pt x="28" y="108"/>
                    <a:pt x="23" y="107"/>
                    <a:pt x="17" y="106"/>
                  </a:cubicBezTo>
                  <a:cubicBezTo>
                    <a:pt x="12" y="105"/>
                    <a:pt x="6" y="104"/>
                    <a:pt x="0" y="101"/>
                  </a:cubicBezTo>
                  <a:lnTo>
                    <a:pt x="0" y="84"/>
                  </a:lnTo>
                  <a:cubicBezTo>
                    <a:pt x="6" y="87"/>
                    <a:pt x="11" y="90"/>
                    <a:pt x="17" y="91"/>
                  </a:cubicBezTo>
                  <a:cubicBezTo>
                    <a:pt x="23" y="93"/>
                    <a:pt x="28" y="94"/>
                    <a:pt x="34" y="94"/>
                  </a:cubicBezTo>
                  <a:cubicBezTo>
                    <a:pt x="41" y="94"/>
                    <a:pt x="47" y="92"/>
                    <a:pt x="51" y="90"/>
                  </a:cubicBezTo>
                  <a:cubicBezTo>
                    <a:pt x="55" y="87"/>
                    <a:pt x="57" y="83"/>
                    <a:pt x="57" y="78"/>
                  </a:cubicBezTo>
                  <a:cubicBezTo>
                    <a:pt x="57" y="74"/>
                    <a:pt x="56" y="70"/>
                    <a:pt x="53" y="68"/>
                  </a:cubicBezTo>
                  <a:cubicBezTo>
                    <a:pt x="50" y="65"/>
                    <a:pt x="44" y="63"/>
                    <a:pt x="34" y="61"/>
                  </a:cubicBezTo>
                  <a:lnTo>
                    <a:pt x="28" y="59"/>
                  </a:lnTo>
                  <a:cubicBezTo>
                    <a:pt x="18" y="57"/>
                    <a:pt x="11" y="54"/>
                    <a:pt x="7" y="49"/>
                  </a:cubicBezTo>
                  <a:cubicBezTo>
                    <a:pt x="3" y="45"/>
                    <a:pt x="1" y="38"/>
                    <a:pt x="1" y="30"/>
                  </a:cubicBezTo>
                  <a:cubicBezTo>
                    <a:pt x="1" y="21"/>
                    <a:pt x="4" y="13"/>
                    <a:pt x="10" y="8"/>
                  </a:cubicBezTo>
                  <a:cubicBezTo>
                    <a:pt x="17" y="3"/>
                    <a:pt x="26" y="0"/>
                    <a:pt x="37" y="0"/>
                  </a:cubicBezTo>
                  <a:cubicBezTo>
                    <a:pt x="43" y="0"/>
                    <a:pt x="49" y="1"/>
                    <a:pt x="54" y="2"/>
                  </a:cubicBezTo>
                  <a:cubicBezTo>
                    <a:pt x="59" y="3"/>
                    <a:pt x="64" y="4"/>
                    <a:pt x="68"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2">
              <a:extLst>
                <a:ext uri="{FF2B5EF4-FFF2-40B4-BE49-F238E27FC236}">
                  <a16:creationId xmlns:a16="http://schemas.microsoft.com/office/drawing/2014/main" id="{408B1B87-91E8-41D0-9274-84831B48EDF3}"/>
                </a:ext>
              </a:extLst>
            </p:cNvPr>
            <p:cNvSpPr>
              <a:spLocks noEditPoints="1"/>
            </p:cNvSpPr>
            <p:nvPr/>
          </p:nvSpPr>
          <p:spPr bwMode="auto">
            <a:xfrm>
              <a:off x="945" y="1446"/>
              <a:ext cx="38" cy="51"/>
            </a:xfrm>
            <a:custGeom>
              <a:avLst/>
              <a:gdLst>
                <a:gd name="T0" fmla="*/ 50 w 82"/>
                <a:gd name="T1" fmla="*/ 54 h 108"/>
                <a:gd name="T2" fmla="*/ 24 w 82"/>
                <a:gd name="T3" fmla="*/ 58 h 108"/>
                <a:gd name="T4" fmla="*/ 16 w 82"/>
                <a:gd name="T5" fmla="*/ 74 h 108"/>
                <a:gd name="T6" fmla="*/ 22 w 82"/>
                <a:gd name="T7" fmla="*/ 89 h 108"/>
                <a:gd name="T8" fmla="*/ 37 w 82"/>
                <a:gd name="T9" fmla="*/ 94 h 108"/>
                <a:gd name="T10" fmla="*/ 58 w 82"/>
                <a:gd name="T11" fmla="*/ 84 h 108"/>
                <a:gd name="T12" fmla="*/ 66 w 82"/>
                <a:gd name="T13" fmla="*/ 57 h 108"/>
                <a:gd name="T14" fmla="*/ 66 w 82"/>
                <a:gd name="T15" fmla="*/ 54 h 108"/>
                <a:gd name="T16" fmla="*/ 50 w 82"/>
                <a:gd name="T17" fmla="*/ 54 h 108"/>
                <a:gd name="T18" fmla="*/ 82 w 82"/>
                <a:gd name="T19" fmla="*/ 47 h 108"/>
                <a:gd name="T20" fmla="*/ 82 w 82"/>
                <a:gd name="T21" fmla="*/ 105 h 108"/>
                <a:gd name="T22" fmla="*/ 66 w 82"/>
                <a:gd name="T23" fmla="*/ 105 h 108"/>
                <a:gd name="T24" fmla="*/ 66 w 82"/>
                <a:gd name="T25" fmla="*/ 90 h 108"/>
                <a:gd name="T26" fmla="*/ 52 w 82"/>
                <a:gd name="T27" fmla="*/ 103 h 108"/>
                <a:gd name="T28" fmla="*/ 33 w 82"/>
                <a:gd name="T29" fmla="*/ 108 h 108"/>
                <a:gd name="T30" fmla="*/ 9 w 82"/>
                <a:gd name="T31" fmla="*/ 99 h 108"/>
                <a:gd name="T32" fmla="*/ 0 w 82"/>
                <a:gd name="T33" fmla="*/ 75 h 108"/>
                <a:gd name="T34" fmla="*/ 11 w 82"/>
                <a:gd name="T35" fmla="*/ 49 h 108"/>
                <a:gd name="T36" fmla="*/ 44 w 82"/>
                <a:gd name="T37" fmla="*/ 40 h 108"/>
                <a:gd name="T38" fmla="*/ 66 w 82"/>
                <a:gd name="T39" fmla="*/ 40 h 108"/>
                <a:gd name="T40" fmla="*/ 66 w 82"/>
                <a:gd name="T41" fmla="*/ 39 h 108"/>
                <a:gd name="T42" fmla="*/ 59 w 82"/>
                <a:gd name="T43" fmla="*/ 21 h 108"/>
                <a:gd name="T44" fmla="*/ 39 w 82"/>
                <a:gd name="T45" fmla="*/ 14 h 108"/>
                <a:gd name="T46" fmla="*/ 23 w 82"/>
                <a:gd name="T47" fmla="*/ 17 h 108"/>
                <a:gd name="T48" fmla="*/ 7 w 82"/>
                <a:gd name="T49" fmla="*/ 23 h 108"/>
                <a:gd name="T50" fmla="*/ 7 w 82"/>
                <a:gd name="T51" fmla="*/ 7 h 108"/>
                <a:gd name="T52" fmla="*/ 24 w 82"/>
                <a:gd name="T53" fmla="*/ 2 h 108"/>
                <a:gd name="T54" fmla="*/ 40 w 82"/>
                <a:gd name="T55" fmla="*/ 0 h 108"/>
                <a:gd name="T56" fmla="*/ 71 w 82"/>
                <a:gd name="T57" fmla="*/ 12 h 108"/>
                <a:gd name="T58" fmla="*/ 82 w 82"/>
                <a:gd name="T59" fmla="*/ 4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 h="108">
                  <a:moveTo>
                    <a:pt x="50" y="54"/>
                  </a:moveTo>
                  <a:cubicBezTo>
                    <a:pt x="37" y="54"/>
                    <a:pt x="29" y="55"/>
                    <a:pt x="24" y="58"/>
                  </a:cubicBezTo>
                  <a:cubicBezTo>
                    <a:pt x="19" y="61"/>
                    <a:pt x="16" y="67"/>
                    <a:pt x="16" y="74"/>
                  </a:cubicBezTo>
                  <a:cubicBezTo>
                    <a:pt x="16" y="80"/>
                    <a:pt x="18" y="85"/>
                    <a:pt x="22" y="89"/>
                  </a:cubicBezTo>
                  <a:cubicBezTo>
                    <a:pt x="25" y="92"/>
                    <a:pt x="30" y="94"/>
                    <a:pt x="37" y="94"/>
                  </a:cubicBezTo>
                  <a:cubicBezTo>
                    <a:pt x="46" y="94"/>
                    <a:pt x="53" y="90"/>
                    <a:pt x="58" y="84"/>
                  </a:cubicBezTo>
                  <a:cubicBezTo>
                    <a:pt x="63" y="77"/>
                    <a:pt x="66" y="68"/>
                    <a:pt x="66" y="57"/>
                  </a:cubicBezTo>
                  <a:lnTo>
                    <a:pt x="66" y="54"/>
                  </a:lnTo>
                  <a:lnTo>
                    <a:pt x="50" y="54"/>
                  </a:lnTo>
                  <a:close/>
                  <a:moveTo>
                    <a:pt x="82" y="47"/>
                  </a:moveTo>
                  <a:lnTo>
                    <a:pt x="82" y="105"/>
                  </a:lnTo>
                  <a:lnTo>
                    <a:pt x="66" y="105"/>
                  </a:lnTo>
                  <a:lnTo>
                    <a:pt x="66" y="90"/>
                  </a:lnTo>
                  <a:cubicBezTo>
                    <a:pt x="62" y="96"/>
                    <a:pt x="58" y="100"/>
                    <a:pt x="52" y="103"/>
                  </a:cubicBezTo>
                  <a:cubicBezTo>
                    <a:pt x="47" y="106"/>
                    <a:pt x="40" y="108"/>
                    <a:pt x="33" y="108"/>
                  </a:cubicBezTo>
                  <a:cubicBezTo>
                    <a:pt x="23" y="108"/>
                    <a:pt x="15" y="105"/>
                    <a:pt x="9" y="99"/>
                  </a:cubicBezTo>
                  <a:cubicBezTo>
                    <a:pt x="3" y="93"/>
                    <a:pt x="0" y="85"/>
                    <a:pt x="0" y="75"/>
                  </a:cubicBezTo>
                  <a:cubicBezTo>
                    <a:pt x="0" y="64"/>
                    <a:pt x="4" y="55"/>
                    <a:pt x="11" y="49"/>
                  </a:cubicBezTo>
                  <a:cubicBezTo>
                    <a:pt x="19" y="43"/>
                    <a:pt x="29" y="40"/>
                    <a:pt x="44" y="40"/>
                  </a:cubicBezTo>
                  <a:lnTo>
                    <a:pt x="66" y="40"/>
                  </a:lnTo>
                  <a:lnTo>
                    <a:pt x="66" y="39"/>
                  </a:lnTo>
                  <a:cubicBezTo>
                    <a:pt x="66" y="31"/>
                    <a:pt x="63" y="25"/>
                    <a:pt x="59" y="21"/>
                  </a:cubicBezTo>
                  <a:cubicBezTo>
                    <a:pt x="54" y="17"/>
                    <a:pt x="47" y="14"/>
                    <a:pt x="39" y="14"/>
                  </a:cubicBezTo>
                  <a:cubicBezTo>
                    <a:pt x="33" y="14"/>
                    <a:pt x="28" y="15"/>
                    <a:pt x="23" y="17"/>
                  </a:cubicBezTo>
                  <a:cubicBezTo>
                    <a:pt x="17" y="18"/>
                    <a:pt x="12" y="20"/>
                    <a:pt x="7" y="23"/>
                  </a:cubicBezTo>
                  <a:lnTo>
                    <a:pt x="7" y="7"/>
                  </a:lnTo>
                  <a:cubicBezTo>
                    <a:pt x="13" y="5"/>
                    <a:pt x="19" y="3"/>
                    <a:pt x="24" y="2"/>
                  </a:cubicBezTo>
                  <a:cubicBezTo>
                    <a:pt x="30" y="1"/>
                    <a:pt x="35" y="0"/>
                    <a:pt x="40" y="0"/>
                  </a:cubicBezTo>
                  <a:cubicBezTo>
                    <a:pt x="54" y="0"/>
                    <a:pt x="64" y="4"/>
                    <a:pt x="71" y="12"/>
                  </a:cubicBezTo>
                  <a:cubicBezTo>
                    <a:pt x="78" y="19"/>
                    <a:pt x="82" y="31"/>
                    <a:pt x="82" y="4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3">
              <a:extLst>
                <a:ext uri="{FF2B5EF4-FFF2-40B4-BE49-F238E27FC236}">
                  <a16:creationId xmlns:a16="http://schemas.microsoft.com/office/drawing/2014/main" id="{1CE9DCD6-AEF9-4FF5-81DA-4A22C6E4CA9D}"/>
                </a:ext>
              </a:extLst>
            </p:cNvPr>
            <p:cNvSpPr>
              <a:spLocks/>
            </p:cNvSpPr>
            <p:nvPr/>
          </p:nvSpPr>
          <p:spPr bwMode="auto">
            <a:xfrm>
              <a:off x="993" y="1434"/>
              <a:ext cx="28" cy="61"/>
            </a:xfrm>
            <a:custGeom>
              <a:avLst/>
              <a:gdLst>
                <a:gd name="T0" fmla="*/ 28 w 60"/>
                <a:gd name="T1" fmla="*/ 0 h 131"/>
                <a:gd name="T2" fmla="*/ 28 w 60"/>
                <a:gd name="T3" fmla="*/ 29 h 131"/>
                <a:gd name="T4" fmla="*/ 60 w 60"/>
                <a:gd name="T5" fmla="*/ 29 h 131"/>
                <a:gd name="T6" fmla="*/ 60 w 60"/>
                <a:gd name="T7" fmla="*/ 42 h 131"/>
                <a:gd name="T8" fmla="*/ 28 w 60"/>
                <a:gd name="T9" fmla="*/ 42 h 131"/>
                <a:gd name="T10" fmla="*/ 28 w 60"/>
                <a:gd name="T11" fmla="*/ 97 h 131"/>
                <a:gd name="T12" fmla="*/ 31 w 60"/>
                <a:gd name="T13" fmla="*/ 114 h 131"/>
                <a:gd name="T14" fmla="*/ 44 w 60"/>
                <a:gd name="T15" fmla="*/ 117 h 131"/>
                <a:gd name="T16" fmla="*/ 60 w 60"/>
                <a:gd name="T17" fmla="*/ 117 h 131"/>
                <a:gd name="T18" fmla="*/ 60 w 60"/>
                <a:gd name="T19" fmla="*/ 131 h 131"/>
                <a:gd name="T20" fmla="*/ 44 w 60"/>
                <a:gd name="T21" fmla="*/ 131 h 131"/>
                <a:gd name="T22" fmla="*/ 19 w 60"/>
                <a:gd name="T23" fmla="*/ 124 h 131"/>
                <a:gd name="T24" fmla="*/ 12 w 60"/>
                <a:gd name="T25" fmla="*/ 97 h 131"/>
                <a:gd name="T26" fmla="*/ 12 w 60"/>
                <a:gd name="T27" fmla="*/ 42 h 131"/>
                <a:gd name="T28" fmla="*/ 0 w 60"/>
                <a:gd name="T29" fmla="*/ 42 h 131"/>
                <a:gd name="T30" fmla="*/ 0 w 60"/>
                <a:gd name="T31" fmla="*/ 29 h 131"/>
                <a:gd name="T32" fmla="*/ 12 w 60"/>
                <a:gd name="T33" fmla="*/ 29 h 131"/>
                <a:gd name="T34" fmla="*/ 12 w 60"/>
                <a:gd name="T35" fmla="*/ 0 h 131"/>
                <a:gd name="T36" fmla="*/ 28 w 60"/>
                <a:gd name="T37"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131">
                  <a:moveTo>
                    <a:pt x="28" y="0"/>
                  </a:moveTo>
                  <a:lnTo>
                    <a:pt x="28" y="29"/>
                  </a:lnTo>
                  <a:lnTo>
                    <a:pt x="60" y="29"/>
                  </a:lnTo>
                  <a:lnTo>
                    <a:pt x="60" y="42"/>
                  </a:lnTo>
                  <a:lnTo>
                    <a:pt x="28" y="42"/>
                  </a:lnTo>
                  <a:lnTo>
                    <a:pt x="28" y="97"/>
                  </a:lnTo>
                  <a:cubicBezTo>
                    <a:pt x="28" y="106"/>
                    <a:pt x="29" y="111"/>
                    <a:pt x="31" y="114"/>
                  </a:cubicBezTo>
                  <a:cubicBezTo>
                    <a:pt x="33" y="116"/>
                    <a:pt x="37" y="117"/>
                    <a:pt x="44" y="117"/>
                  </a:cubicBezTo>
                  <a:lnTo>
                    <a:pt x="60" y="117"/>
                  </a:lnTo>
                  <a:lnTo>
                    <a:pt x="60" y="131"/>
                  </a:lnTo>
                  <a:lnTo>
                    <a:pt x="44" y="131"/>
                  </a:lnTo>
                  <a:cubicBezTo>
                    <a:pt x="32" y="131"/>
                    <a:pt x="23" y="129"/>
                    <a:pt x="19" y="124"/>
                  </a:cubicBezTo>
                  <a:cubicBezTo>
                    <a:pt x="14" y="119"/>
                    <a:pt x="12" y="110"/>
                    <a:pt x="12" y="97"/>
                  </a:cubicBezTo>
                  <a:lnTo>
                    <a:pt x="12" y="42"/>
                  </a:lnTo>
                  <a:lnTo>
                    <a:pt x="0" y="42"/>
                  </a:lnTo>
                  <a:lnTo>
                    <a:pt x="0" y="29"/>
                  </a:lnTo>
                  <a:lnTo>
                    <a:pt x="12" y="29"/>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4">
              <a:extLst>
                <a:ext uri="{FF2B5EF4-FFF2-40B4-BE49-F238E27FC236}">
                  <a16:creationId xmlns:a16="http://schemas.microsoft.com/office/drawing/2014/main" id="{0C9DD2DE-CB50-432E-82B9-B1C5822CB686}"/>
                </a:ext>
              </a:extLst>
            </p:cNvPr>
            <p:cNvSpPr>
              <a:spLocks noEditPoints="1"/>
            </p:cNvSpPr>
            <p:nvPr/>
          </p:nvSpPr>
          <p:spPr bwMode="auto">
            <a:xfrm>
              <a:off x="1031" y="1429"/>
              <a:ext cx="7" cy="66"/>
            </a:xfrm>
            <a:custGeom>
              <a:avLst/>
              <a:gdLst>
                <a:gd name="T0" fmla="*/ 0 w 16"/>
                <a:gd name="T1" fmla="*/ 40 h 142"/>
                <a:gd name="T2" fmla="*/ 16 w 16"/>
                <a:gd name="T3" fmla="*/ 40 h 142"/>
                <a:gd name="T4" fmla="*/ 16 w 16"/>
                <a:gd name="T5" fmla="*/ 142 h 142"/>
                <a:gd name="T6" fmla="*/ 0 w 16"/>
                <a:gd name="T7" fmla="*/ 142 h 142"/>
                <a:gd name="T8" fmla="*/ 0 w 16"/>
                <a:gd name="T9" fmla="*/ 40 h 142"/>
                <a:gd name="T10" fmla="*/ 0 w 16"/>
                <a:gd name="T11" fmla="*/ 0 h 142"/>
                <a:gd name="T12" fmla="*/ 16 w 16"/>
                <a:gd name="T13" fmla="*/ 0 h 142"/>
                <a:gd name="T14" fmla="*/ 16 w 16"/>
                <a:gd name="T15" fmla="*/ 21 h 142"/>
                <a:gd name="T16" fmla="*/ 0 w 16"/>
                <a:gd name="T17" fmla="*/ 21 h 142"/>
                <a:gd name="T18" fmla="*/ 0 w 16"/>
                <a:gd name="T19"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2">
                  <a:moveTo>
                    <a:pt x="0" y="40"/>
                  </a:moveTo>
                  <a:lnTo>
                    <a:pt x="16" y="40"/>
                  </a:lnTo>
                  <a:lnTo>
                    <a:pt x="16" y="142"/>
                  </a:lnTo>
                  <a:lnTo>
                    <a:pt x="0" y="142"/>
                  </a:lnTo>
                  <a:lnTo>
                    <a:pt x="0" y="40"/>
                  </a:lnTo>
                  <a:close/>
                  <a:moveTo>
                    <a:pt x="0" y="0"/>
                  </a:moveTo>
                  <a:lnTo>
                    <a:pt x="16" y="0"/>
                  </a:lnTo>
                  <a:lnTo>
                    <a:pt x="16" y="21"/>
                  </a:lnTo>
                  <a:lnTo>
                    <a:pt x="0"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5">
              <a:extLst>
                <a:ext uri="{FF2B5EF4-FFF2-40B4-BE49-F238E27FC236}">
                  <a16:creationId xmlns:a16="http://schemas.microsoft.com/office/drawing/2014/main" id="{061C85A8-7CBE-4929-AB45-202514198DCC}"/>
                </a:ext>
              </a:extLst>
            </p:cNvPr>
            <p:cNvSpPr>
              <a:spLocks noEditPoints="1"/>
            </p:cNvSpPr>
            <p:nvPr/>
          </p:nvSpPr>
          <p:spPr bwMode="auto">
            <a:xfrm>
              <a:off x="1050" y="1446"/>
              <a:ext cx="42" cy="51"/>
            </a:xfrm>
            <a:custGeom>
              <a:avLst/>
              <a:gdLst>
                <a:gd name="T0" fmla="*/ 44 w 88"/>
                <a:gd name="T1" fmla="*/ 14 h 108"/>
                <a:gd name="T2" fmla="*/ 24 w 88"/>
                <a:gd name="T3" fmla="*/ 25 h 108"/>
                <a:gd name="T4" fmla="*/ 17 w 88"/>
                <a:gd name="T5" fmla="*/ 54 h 108"/>
                <a:gd name="T6" fmla="*/ 24 w 88"/>
                <a:gd name="T7" fmla="*/ 83 h 108"/>
                <a:gd name="T8" fmla="*/ 44 w 88"/>
                <a:gd name="T9" fmla="*/ 94 h 108"/>
                <a:gd name="T10" fmla="*/ 64 w 88"/>
                <a:gd name="T11" fmla="*/ 83 h 108"/>
                <a:gd name="T12" fmla="*/ 71 w 88"/>
                <a:gd name="T13" fmla="*/ 54 h 108"/>
                <a:gd name="T14" fmla="*/ 64 w 88"/>
                <a:gd name="T15" fmla="*/ 25 h 108"/>
                <a:gd name="T16" fmla="*/ 44 w 88"/>
                <a:gd name="T17" fmla="*/ 14 h 108"/>
                <a:gd name="T18" fmla="*/ 44 w 88"/>
                <a:gd name="T19" fmla="*/ 0 h 108"/>
                <a:gd name="T20" fmla="*/ 76 w 88"/>
                <a:gd name="T21" fmla="*/ 14 h 108"/>
                <a:gd name="T22" fmla="*/ 88 w 88"/>
                <a:gd name="T23" fmla="*/ 54 h 108"/>
                <a:gd name="T24" fmla="*/ 76 w 88"/>
                <a:gd name="T25" fmla="*/ 94 h 108"/>
                <a:gd name="T26" fmla="*/ 44 w 88"/>
                <a:gd name="T27" fmla="*/ 108 h 108"/>
                <a:gd name="T28" fmla="*/ 12 w 88"/>
                <a:gd name="T29" fmla="*/ 94 h 108"/>
                <a:gd name="T30" fmla="*/ 0 w 88"/>
                <a:gd name="T31" fmla="*/ 54 h 108"/>
                <a:gd name="T32" fmla="*/ 12 w 88"/>
                <a:gd name="T33" fmla="*/ 14 h 108"/>
                <a:gd name="T34" fmla="*/ 44 w 88"/>
                <a:gd name="T3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08">
                  <a:moveTo>
                    <a:pt x="44" y="14"/>
                  </a:moveTo>
                  <a:cubicBezTo>
                    <a:pt x="36" y="14"/>
                    <a:pt x="29" y="18"/>
                    <a:pt x="24" y="25"/>
                  </a:cubicBezTo>
                  <a:cubicBezTo>
                    <a:pt x="19" y="32"/>
                    <a:pt x="17" y="42"/>
                    <a:pt x="17" y="54"/>
                  </a:cubicBezTo>
                  <a:cubicBezTo>
                    <a:pt x="17" y="66"/>
                    <a:pt x="19" y="76"/>
                    <a:pt x="24" y="83"/>
                  </a:cubicBezTo>
                  <a:cubicBezTo>
                    <a:pt x="29" y="90"/>
                    <a:pt x="36" y="94"/>
                    <a:pt x="44" y="94"/>
                  </a:cubicBezTo>
                  <a:cubicBezTo>
                    <a:pt x="53" y="94"/>
                    <a:pt x="59" y="90"/>
                    <a:pt x="64" y="83"/>
                  </a:cubicBezTo>
                  <a:cubicBezTo>
                    <a:pt x="69" y="76"/>
                    <a:pt x="71" y="66"/>
                    <a:pt x="71" y="54"/>
                  </a:cubicBezTo>
                  <a:cubicBezTo>
                    <a:pt x="71" y="42"/>
                    <a:pt x="69" y="32"/>
                    <a:pt x="64" y="25"/>
                  </a:cubicBezTo>
                  <a:cubicBezTo>
                    <a:pt x="59" y="18"/>
                    <a:pt x="53" y="14"/>
                    <a:pt x="44" y="14"/>
                  </a:cubicBezTo>
                  <a:close/>
                  <a:moveTo>
                    <a:pt x="44" y="0"/>
                  </a:moveTo>
                  <a:cubicBezTo>
                    <a:pt x="58" y="0"/>
                    <a:pt x="69" y="5"/>
                    <a:pt x="76" y="14"/>
                  </a:cubicBezTo>
                  <a:cubicBezTo>
                    <a:pt x="84" y="24"/>
                    <a:pt x="88" y="37"/>
                    <a:pt x="88" y="54"/>
                  </a:cubicBezTo>
                  <a:cubicBezTo>
                    <a:pt x="88" y="71"/>
                    <a:pt x="84" y="84"/>
                    <a:pt x="76" y="94"/>
                  </a:cubicBezTo>
                  <a:cubicBezTo>
                    <a:pt x="69" y="103"/>
                    <a:pt x="58" y="108"/>
                    <a:pt x="44" y="108"/>
                  </a:cubicBezTo>
                  <a:cubicBezTo>
                    <a:pt x="30" y="108"/>
                    <a:pt x="20" y="103"/>
                    <a:pt x="12" y="94"/>
                  </a:cubicBezTo>
                  <a:cubicBezTo>
                    <a:pt x="4" y="84"/>
                    <a:pt x="0" y="71"/>
                    <a:pt x="0" y="54"/>
                  </a:cubicBezTo>
                  <a:cubicBezTo>
                    <a:pt x="0" y="37"/>
                    <a:pt x="4" y="24"/>
                    <a:pt x="12" y="14"/>
                  </a:cubicBezTo>
                  <a:cubicBezTo>
                    <a:pt x="20" y="5"/>
                    <a:pt x="30" y="0"/>
                    <a:pt x="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6">
              <a:extLst>
                <a:ext uri="{FF2B5EF4-FFF2-40B4-BE49-F238E27FC236}">
                  <a16:creationId xmlns:a16="http://schemas.microsoft.com/office/drawing/2014/main" id="{F8C49E15-5699-4B41-B932-B5A2A501B6DF}"/>
                </a:ext>
              </a:extLst>
            </p:cNvPr>
            <p:cNvSpPr>
              <a:spLocks/>
            </p:cNvSpPr>
            <p:nvPr/>
          </p:nvSpPr>
          <p:spPr bwMode="auto">
            <a:xfrm>
              <a:off x="1104" y="1446"/>
              <a:ext cx="37" cy="49"/>
            </a:xfrm>
            <a:custGeom>
              <a:avLst/>
              <a:gdLst>
                <a:gd name="T0" fmla="*/ 80 w 80"/>
                <a:gd name="T1" fmla="*/ 43 h 105"/>
                <a:gd name="T2" fmla="*/ 80 w 80"/>
                <a:gd name="T3" fmla="*/ 105 h 105"/>
                <a:gd name="T4" fmla="*/ 64 w 80"/>
                <a:gd name="T5" fmla="*/ 105 h 105"/>
                <a:gd name="T6" fmla="*/ 64 w 80"/>
                <a:gd name="T7" fmla="*/ 44 h 105"/>
                <a:gd name="T8" fmla="*/ 59 w 80"/>
                <a:gd name="T9" fmla="*/ 22 h 105"/>
                <a:gd name="T10" fmla="*/ 43 w 80"/>
                <a:gd name="T11" fmla="*/ 15 h 105"/>
                <a:gd name="T12" fmla="*/ 23 w 80"/>
                <a:gd name="T13" fmla="*/ 24 h 105"/>
                <a:gd name="T14" fmla="*/ 16 w 80"/>
                <a:gd name="T15" fmla="*/ 47 h 105"/>
                <a:gd name="T16" fmla="*/ 16 w 80"/>
                <a:gd name="T17" fmla="*/ 105 h 105"/>
                <a:gd name="T18" fmla="*/ 0 w 80"/>
                <a:gd name="T19" fmla="*/ 105 h 105"/>
                <a:gd name="T20" fmla="*/ 0 w 80"/>
                <a:gd name="T21" fmla="*/ 3 h 105"/>
                <a:gd name="T22" fmla="*/ 16 w 80"/>
                <a:gd name="T23" fmla="*/ 3 h 105"/>
                <a:gd name="T24" fmla="*/ 16 w 80"/>
                <a:gd name="T25" fmla="*/ 19 h 105"/>
                <a:gd name="T26" fmla="*/ 29 w 80"/>
                <a:gd name="T27" fmla="*/ 5 h 105"/>
                <a:gd name="T28" fmla="*/ 47 w 80"/>
                <a:gd name="T29" fmla="*/ 0 h 105"/>
                <a:gd name="T30" fmla="*/ 72 w 80"/>
                <a:gd name="T31" fmla="*/ 11 h 105"/>
                <a:gd name="T32" fmla="*/ 80 w 80"/>
                <a:gd name="T33" fmla="*/ 4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 h="105">
                  <a:moveTo>
                    <a:pt x="80" y="43"/>
                  </a:moveTo>
                  <a:lnTo>
                    <a:pt x="80" y="105"/>
                  </a:lnTo>
                  <a:lnTo>
                    <a:pt x="64" y="105"/>
                  </a:lnTo>
                  <a:lnTo>
                    <a:pt x="64" y="44"/>
                  </a:lnTo>
                  <a:cubicBezTo>
                    <a:pt x="64" y="34"/>
                    <a:pt x="63" y="27"/>
                    <a:pt x="59" y="22"/>
                  </a:cubicBezTo>
                  <a:cubicBezTo>
                    <a:pt x="56" y="17"/>
                    <a:pt x="50" y="15"/>
                    <a:pt x="43" y="15"/>
                  </a:cubicBezTo>
                  <a:cubicBezTo>
                    <a:pt x="35" y="15"/>
                    <a:pt x="28" y="18"/>
                    <a:pt x="23" y="24"/>
                  </a:cubicBezTo>
                  <a:cubicBezTo>
                    <a:pt x="18" y="29"/>
                    <a:pt x="16" y="37"/>
                    <a:pt x="16" y="47"/>
                  </a:cubicBezTo>
                  <a:lnTo>
                    <a:pt x="16" y="105"/>
                  </a:lnTo>
                  <a:lnTo>
                    <a:pt x="0" y="105"/>
                  </a:lnTo>
                  <a:lnTo>
                    <a:pt x="0" y="3"/>
                  </a:lnTo>
                  <a:lnTo>
                    <a:pt x="16" y="3"/>
                  </a:lnTo>
                  <a:lnTo>
                    <a:pt x="16" y="19"/>
                  </a:lnTo>
                  <a:cubicBezTo>
                    <a:pt x="19" y="12"/>
                    <a:pt x="24" y="8"/>
                    <a:pt x="29" y="5"/>
                  </a:cubicBezTo>
                  <a:cubicBezTo>
                    <a:pt x="34" y="2"/>
                    <a:pt x="40" y="0"/>
                    <a:pt x="47" y="0"/>
                  </a:cubicBezTo>
                  <a:cubicBezTo>
                    <a:pt x="58" y="0"/>
                    <a:pt x="66" y="4"/>
                    <a:pt x="72" y="11"/>
                  </a:cubicBezTo>
                  <a:cubicBezTo>
                    <a:pt x="77" y="18"/>
                    <a:pt x="80" y="29"/>
                    <a:pt x="80" y="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a:extLst>
                <a:ext uri="{FF2B5EF4-FFF2-40B4-BE49-F238E27FC236}">
                  <a16:creationId xmlns:a16="http://schemas.microsoft.com/office/drawing/2014/main" id="{BA3E4E21-E949-4A0F-A53A-6F267574331E}"/>
                </a:ext>
              </a:extLst>
            </p:cNvPr>
            <p:cNvSpPr>
              <a:spLocks/>
            </p:cNvSpPr>
            <p:nvPr/>
          </p:nvSpPr>
          <p:spPr bwMode="auto">
            <a:xfrm>
              <a:off x="649" y="1557"/>
              <a:ext cx="44" cy="49"/>
            </a:xfrm>
            <a:custGeom>
              <a:avLst/>
              <a:gdLst>
                <a:gd name="T0" fmla="*/ 0 w 93"/>
                <a:gd name="T1" fmla="*/ 0 h 103"/>
                <a:gd name="T2" fmla="*/ 16 w 93"/>
                <a:gd name="T3" fmla="*/ 0 h 103"/>
                <a:gd name="T4" fmla="*/ 46 w 93"/>
                <a:gd name="T5" fmla="*/ 86 h 103"/>
                <a:gd name="T6" fmla="*/ 76 w 93"/>
                <a:gd name="T7" fmla="*/ 0 h 103"/>
                <a:gd name="T8" fmla="*/ 93 w 93"/>
                <a:gd name="T9" fmla="*/ 0 h 103"/>
                <a:gd name="T10" fmla="*/ 57 w 93"/>
                <a:gd name="T11" fmla="*/ 103 h 103"/>
                <a:gd name="T12" fmla="*/ 36 w 93"/>
                <a:gd name="T13" fmla="*/ 103 h 103"/>
                <a:gd name="T14" fmla="*/ 0 w 93"/>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03">
                  <a:moveTo>
                    <a:pt x="0" y="0"/>
                  </a:moveTo>
                  <a:lnTo>
                    <a:pt x="16" y="0"/>
                  </a:lnTo>
                  <a:lnTo>
                    <a:pt x="46" y="86"/>
                  </a:lnTo>
                  <a:lnTo>
                    <a:pt x="76" y="0"/>
                  </a:lnTo>
                  <a:lnTo>
                    <a:pt x="93" y="0"/>
                  </a:lnTo>
                  <a:lnTo>
                    <a:pt x="57" y="103"/>
                  </a:lnTo>
                  <a:lnTo>
                    <a:pt x="36" y="10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a:extLst>
                <a:ext uri="{FF2B5EF4-FFF2-40B4-BE49-F238E27FC236}">
                  <a16:creationId xmlns:a16="http://schemas.microsoft.com/office/drawing/2014/main" id="{542D9853-6985-48B8-B6A6-F053FE00F81B}"/>
                </a:ext>
              </a:extLst>
            </p:cNvPr>
            <p:cNvSpPr>
              <a:spLocks noEditPoints="1"/>
            </p:cNvSpPr>
            <p:nvPr/>
          </p:nvSpPr>
          <p:spPr bwMode="auto">
            <a:xfrm>
              <a:off x="700" y="1556"/>
              <a:ext cx="41" cy="51"/>
            </a:xfrm>
            <a:custGeom>
              <a:avLst/>
              <a:gdLst>
                <a:gd name="T0" fmla="*/ 89 w 89"/>
                <a:gd name="T1" fmla="*/ 49 h 107"/>
                <a:gd name="T2" fmla="*/ 89 w 89"/>
                <a:gd name="T3" fmla="*/ 57 h 107"/>
                <a:gd name="T4" fmla="*/ 16 w 89"/>
                <a:gd name="T5" fmla="*/ 57 h 107"/>
                <a:gd name="T6" fmla="*/ 26 w 89"/>
                <a:gd name="T7" fmla="*/ 84 h 107"/>
                <a:gd name="T8" fmla="*/ 51 w 89"/>
                <a:gd name="T9" fmla="*/ 93 h 107"/>
                <a:gd name="T10" fmla="*/ 68 w 89"/>
                <a:gd name="T11" fmla="*/ 91 h 107"/>
                <a:gd name="T12" fmla="*/ 85 w 89"/>
                <a:gd name="T13" fmla="*/ 83 h 107"/>
                <a:gd name="T14" fmla="*/ 85 w 89"/>
                <a:gd name="T15" fmla="*/ 99 h 107"/>
                <a:gd name="T16" fmla="*/ 68 w 89"/>
                <a:gd name="T17" fmla="*/ 105 h 107"/>
                <a:gd name="T18" fmla="*/ 50 w 89"/>
                <a:gd name="T19" fmla="*/ 107 h 107"/>
                <a:gd name="T20" fmla="*/ 13 w 89"/>
                <a:gd name="T21" fmla="*/ 93 h 107"/>
                <a:gd name="T22" fmla="*/ 0 w 89"/>
                <a:gd name="T23" fmla="*/ 54 h 107"/>
                <a:gd name="T24" fmla="*/ 13 w 89"/>
                <a:gd name="T25" fmla="*/ 14 h 107"/>
                <a:gd name="T26" fmla="*/ 47 w 89"/>
                <a:gd name="T27" fmla="*/ 0 h 107"/>
                <a:gd name="T28" fmla="*/ 78 w 89"/>
                <a:gd name="T29" fmla="*/ 13 h 107"/>
                <a:gd name="T30" fmla="*/ 89 w 89"/>
                <a:gd name="T31" fmla="*/ 49 h 107"/>
                <a:gd name="T32" fmla="*/ 73 w 89"/>
                <a:gd name="T33" fmla="*/ 44 h 107"/>
                <a:gd name="T34" fmla="*/ 66 w 89"/>
                <a:gd name="T35" fmla="*/ 22 h 107"/>
                <a:gd name="T36" fmla="*/ 47 w 89"/>
                <a:gd name="T37" fmla="*/ 14 h 107"/>
                <a:gd name="T38" fmla="*/ 26 w 89"/>
                <a:gd name="T39" fmla="*/ 22 h 107"/>
                <a:gd name="T40" fmla="*/ 17 w 89"/>
                <a:gd name="T41" fmla="*/ 44 h 107"/>
                <a:gd name="T42" fmla="*/ 73 w 89"/>
                <a:gd name="T43" fmla="*/ 4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9" h="107">
                  <a:moveTo>
                    <a:pt x="89" y="49"/>
                  </a:moveTo>
                  <a:lnTo>
                    <a:pt x="89" y="57"/>
                  </a:lnTo>
                  <a:lnTo>
                    <a:pt x="16" y="57"/>
                  </a:lnTo>
                  <a:cubicBezTo>
                    <a:pt x="17" y="69"/>
                    <a:pt x="20" y="78"/>
                    <a:pt x="26" y="84"/>
                  </a:cubicBezTo>
                  <a:cubicBezTo>
                    <a:pt x="32" y="90"/>
                    <a:pt x="40" y="93"/>
                    <a:pt x="51" y="93"/>
                  </a:cubicBezTo>
                  <a:cubicBezTo>
                    <a:pt x="57" y="93"/>
                    <a:pt x="63" y="92"/>
                    <a:pt x="68" y="91"/>
                  </a:cubicBezTo>
                  <a:cubicBezTo>
                    <a:pt x="74" y="89"/>
                    <a:pt x="80" y="87"/>
                    <a:pt x="85" y="83"/>
                  </a:cubicBezTo>
                  <a:lnTo>
                    <a:pt x="85" y="99"/>
                  </a:lnTo>
                  <a:cubicBezTo>
                    <a:pt x="80" y="102"/>
                    <a:pt x="74" y="104"/>
                    <a:pt x="68" y="105"/>
                  </a:cubicBezTo>
                  <a:cubicBezTo>
                    <a:pt x="62" y="107"/>
                    <a:pt x="56" y="107"/>
                    <a:pt x="50" y="107"/>
                  </a:cubicBezTo>
                  <a:cubicBezTo>
                    <a:pt x="34" y="107"/>
                    <a:pt x="22" y="102"/>
                    <a:pt x="13" y="93"/>
                  </a:cubicBezTo>
                  <a:cubicBezTo>
                    <a:pt x="4" y="83"/>
                    <a:pt x="0" y="71"/>
                    <a:pt x="0" y="54"/>
                  </a:cubicBezTo>
                  <a:cubicBezTo>
                    <a:pt x="0" y="38"/>
                    <a:pt x="4" y="24"/>
                    <a:pt x="13" y="14"/>
                  </a:cubicBezTo>
                  <a:cubicBezTo>
                    <a:pt x="21" y="5"/>
                    <a:pt x="33" y="0"/>
                    <a:pt x="47" y="0"/>
                  </a:cubicBezTo>
                  <a:cubicBezTo>
                    <a:pt x="60" y="0"/>
                    <a:pt x="70" y="4"/>
                    <a:pt x="78" y="13"/>
                  </a:cubicBezTo>
                  <a:cubicBezTo>
                    <a:pt x="85" y="22"/>
                    <a:pt x="89" y="34"/>
                    <a:pt x="89" y="49"/>
                  </a:cubicBezTo>
                  <a:close/>
                  <a:moveTo>
                    <a:pt x="73" y="44"/>
                  </a:moveTo>
                  <a:cubicBezTo>
                    <a:pt x="73" y="35"/>
                    <a:pt x="71" y="28"/>
                    <a:pt x="66" y="22"/>
                  </a:cubicBezTo>
                  <a:cubicBezTo>
                    <a:pt x="61" y="17"/>
                    <a:pt x="55" y="14"/>
                    <a:pt x="47" y="14"/>
                  </a:cubicBezTo>
                  <a:cubicBezTo>
                    <a:pt x="38" y="14"/>
                    <a:pt x="31" y="16"/>
                    <a:pt x="26" y="22"/>
                  </a:cubicBezTo>
                  <a:cubicBezTo>
                    <a:pt x="21" y="27"/>
                    <a:pt x="18" y="35"/>
                    <a:pt x="17" y="44"/>
                  </a:cubicBezTo>
                  <a:lnTo>
                    <a:pt x="73"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a:extLst>
                <a:ext uri="{FF2B5EF4-FFF2-40B4-BE49-F238E27FC236}">
                  <a16:creationId xmlns:a16="http://schemas.microsoft.com/office/drawing/2014/main" id="{F3ABBCA6-F868-4884-9339-69AFD716661D}"/>
                </a:ext>
              </a:extLst>
            </p:cNvPr>
            <p:cNvSpPr>
              <a:spLocks/>
            </p:cNvSpPr>
            <p:nvPr/>
          </p:nvSpPr>
          <p:spPr bwMode="auto">
            <a:xfrm>
              <a:off x="750" y="1556"/>
              <a:ext cx="36" cy="51"/>
            </a:xfrm>
            <a:custGeom>
              <a:avLst/>
              <a:gdLst>
                <a:gd name="T0" fmla="*/ 76 w 76"/>
                <a:gd name="T1" fmla="*/ 6 h 107"/>
                <a:gd name="T2" fmla="*/ 76 w 76"/>
                <a:gd name="T3" fmla="*/ 22 h 107"/>
                <a:gd name="T4" fmla="*/ 63 w 76"/>
                <a:gd name="T5" fmla="*/ 16 h 107"/>
                <a:gd name="T6" fmla="*/ 49 w 76"/>
                <a:gd name="T7" fmla="*/ 14 h 107"/>
                <a:gd name="T8" fmla="*/ 25 w 76"/>
                <a:gd name="T9" fmla="*/ 24 h 107"/>
                <a:gd name="T10" fmla="*/ 17 w 76"/>
                <a:gd name="T11" fmla="*/ 53 h 107"/>
                <a:gd name="T12" fmla="*/ 25 w 76"/>
                <a:gd name="T13" fmla="*/ 83 h 107"/>
                <a:gd name="T14" fmla="*/ 49 w 76"/>
                <a:gd name="T15" fmla="*/ 93 h 107"/>
                <a:gd name="T16" fmla="*/ 63 w 76"/>
                <a:gd name="T17" fmla="*/ 91 h 107"/>
                <a:gd name="T18" fmla="*/ 76 w 76"/>
                <a:gd name="T19" fmla="*/ 85 h 107"/>
                <a:gd name="T20" fmla="*/ 76 w 76"/>
                <a:gd name="T21" fmla="*/ 101 h 107"/>
                <a:gd name="T22" fmla="*/ 62 w 76"/>
                <a:gd name="T23" fmla="*/ 106 h 107"/>
                <a:gd name="T24" fmla="*/ 47 w 76"/>
                <a:gd name="T25" fmla="*/ 107 h 107"/>
                <a:gd name="T26" fmla="*/ 13 w 76"/>
                <a:gd name="T27" fmla="*/ 93 h 107"/>
                <a:gd name="T28" fmla="*/ 0 w 76"/>
                <a:gd name="T29" fmla="*/ 53 h 107"/>
                <a:gd name="T30" fmla="*/ 13 w 76"/>
                <a:gd name="T31" fmla="*/ 14 h 107"/>
                <a:gd name="T32" fmla="*/ 48 w 76"/>
                <a:gd name="T33" fmla="*/ 0 h 107"/>
                <a:gd name="T34" fmla="*/ 63 w 76"/>
                <a:gd name="T35" fmla="*/ 1 h 107"/>
                <a:gd name="T36" fmla="*/ 76 w 76"/>
                <a:gd name="T37" fmla="*/ 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107">
                  <a:moveTo>
                    <a:pt x="76" y="6"/>
                  </a:moveTo>
                  <a:lnTo>
                    <a:pt x="76" y="22"/>
                  </a:lnTo>
                  <a:cubicBezTo>
                    <a:pt x="72" y="19"/>
                    <a:pt x="67" y="17"/>
                    <a:pt x="63" y="16"/>
                  </a:cubicBezTo>
                  <a:cubicBezTo>
                    <a:pt x="58" y="15"/>
                    <a:pt x="54" y="14"/>
                    <a:pt x="49" y="14"/>
                  </a:cubicBezTo>
                  <a:cubicBezTo>
                    <a:pt x="39" y="14"/>
                    <a:pt x="31" y="17"/>
                    <a:pt x="25" y="24"/>
                  </a:cubicBezTo>
                  <a:cubicBezTo>
                    <a:pt x="20" y="31"/>
                    <a:pt x="17" y="41"/>
                    <a:pt x="17" y="53"/>
                  </a:cubicBezTo>
                  <a:cubicBezTo>
                    <a:pt x="17" y="66"/>
                    <a:pt x="20" y="76"/>
                    <a:pt x="25" y="83"/>
                  </a:cubicBezTo>
                  <a:cubicBezTo>
                    <a:pt x="31" y="89"/>
                    <a:pt x="39" y="93"/>
                    <a:pt x="49" y="93"/>
                  </a:cubicBezTo>
                  <a:cubicBezTo>
                    <a:pt x="54" y="93"/>
                    <a:pt x="58" y="92"/>
                    <a:pt x="63" y="91"/>
                  </a:cubicBezTo>
                  <a:cubicBezTo>
                    <a:pt x="67" y="90"/>
                    <a:pt x="72" y="88"/>
                    <a:pt x="76" y="85"/>
                  </a:cubicBezTo>
                  <a:lnTo>
                    <a:pt x="76" y="101"/>
                  </a:lnTo>
                  <a:cubicBezTo>
                    <a:pt x="72" y="103"/>
                    <a:pt x="67" y="104"/>
                    <a:pt x="62" y="106"/>
                  </a:cubicBezTo>
                  <a:cubicBezTo>
                    <a:pt x="58" y="107"/>
                    <a:pt x="53" y="107"/>
                    <a:pt x="47" y="107"/>
                  </a:cubicBezTo>
                  <a:cubicBezTo>
                    <a:pt x="33" y="107"/>
                    <a:pt x="21" y="102"/>
                    <a:pt x="13" y="93"/>
                  </a:cubicBezTo>
                  <a:cubicBezTo>
                    <a:pt x="4" y="83"/>
                    <a:pt x="0" y="70"/>
                    <a:pt x="0" y="53"/>
                  </a:cubicBezTo>
                  <a:cubicBezTo>
                    <a:pt x="0" y="37"/>
                    <a:pt x="4" y="24"/>
                    <a:pt x="13" y="14"/>
                  </a:cubicBezTo>
                  <a:cubicBezTo>
                    <a:pt x="22" y="4"/>
                    <a:pt x="33" y="0"/>
                    <a:pt x="48" y="0"/>
                  </a:cubicBezTo>
                  <a:cubicBezTo>
                    <a:pt x="53" y="0"/>
                    <a:pt x="58" y="0"/>
                    <a:pt x="63" y="1"/>
                  </a:cubicBezTo>
                  <a:cubicBezTo>
                    <a:pt x="67" y="2"/>
                    <a:pt x="72" y="4"/>
                    <a:pt x="76"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a:extLst>
                <a:ext uri="{FF2B5EF4-FFF2-40B4-BE49-F238E27FC236}">
                  <a16:creationId xmlns:a16="http://schemas.microsoft.com/office/drawing/2014/main" id="{5BB401B7-13C7-4270-A7B3-914041D0A9B1}"/>
                </a:ext>
              </a:extLst>
            </p:cNvPr>
            <p:cNvSpPr>
              <a:spLocks/>
            </p:cNvSpPr>
            <p:nvPr/>
          </p:nvSpPr>
          <p:spPr bwMode="auto">
            <a:xfrm>
              <a:off x="793" y="1544"/>
              <a:ext cx="28" cy="62"/>
            </a:xfrm>
            <a:custGeom>
              <a:avLst/>
              <a:gdLst>
                <a:gd name="T0" fmla="*/ 27 w 60"/>
                <a:gd name="T1" fmla="*/ 0 h 132"/>
                <a:gd name="T2" fmla="*/ 27 w 60"/>
                <a:gd name="T3" fmla="*/ 29 h 132"/>
                <a:gd name="T4" fmla="*/ 60 w 60"/>
                <a:gd name="T5" fmla="*/ 29 h 132"/>
                <a:gd name="T6" fmla="*/ 60 w 60"/>
                <a:gd name="T7" fmla="*/ 42 h 132"/>
                <a:gd name="T8" fmla="*/ 27 w 60"/>
                <a:gd name="T9" fmla="*/ 42 h 132"/>
                <a:gd name="T10" fmla="*/ 27 w 60"/>
                <a:gd name="T11" fmla="*/ 98 h 132"/>
                <a:gd name="T12" fmla="*/ 30 w 60"/>
                <a:gd name="T13" fmla="*/ 114 h 132"/>
                <a:gd name="T14" fmla="*/ 43 w 60"/>
                <a:gd name="T15" fmla="*/ 117 h 132"/>
                <a:gd name="T16" fmla="*/ 60 w 60"/>
                <a:gd name="T17" fmla="*/ 117 h 132"/>
                <a:gd name="T18" fmla="*/ 60 w 60"/>
                <a:gd name="T19" fmla="*/ 132 h 132"/>
                <a:gd name="T20" fmla="*/ 43 w 60"/>
                <a:gd name="T21" fmla="*/ 132 h 132"/>
                <a:gd name="T22" fmla="*/ 18 w 60"/>
                <a:gd name="T23" fmla="*/ 124 h 132"/>
                <a:gd name="T24" fmla="*/ 11 w 60"/>
                <a:gd name="T25" fmla="*/ 98 h 132"/>
                <a:gd name="T26" fmla="*/ 11 w 60"/>
                <a:gd name="T27" fmla="*/ 42 h 132"/>
                <a:gd name="T28" fmla="*/ 0 w 60"/>
                <a:gd name="T29" fmla="*/ 42 h 132"/>
                <a:gd name="T30" fmla="*/ 0 w 60"/>
                <a:gd name="T31" fmla="*/ 29 h 132"/>
                <a:gd name="T32" fmla="*/ 11 w 60"/>
                <a:gd name="T33" fmla="*/ 29 h 132"/>
                <a:gd name="T34" fmla="*/ 11 w 60"/>
                <a:gd name="T35" fmla="*/ 0 h 132"/>
                <a:gd name="T36" fmla="*/ 27 w 60"/>
                <a:gd name="T3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132">
                  <a:moveTo>
                    <a:pt x="27" y="0"/>
                  </a:moveTo>
                  <a:lnTo>
                    <a:pt x="27" y="29"/>
                  </a:lnTo>
                  <a:lnTo>
                    <a:pt x="60" y="29"/>
                  </a:lnTo>
                  <a:lnTo>
                    <a:pt x="60" y="42"/>
                  </a:lnTo>
                  <a:lnTo>
                    <a:pt x="27" y="42"/>
                  </a:lnTo>
                  <a:lnTo>
                    <a:pt x="27" y="98"/>
                  </a:lnTo>
                  <a:cubicBezTo>
                    <a:pt x="27" y="106"/>
                    <a:pt x="28" y="112"/>
                    <a:pt x="30" y="114"/>
                  </a:cubicBezTo>
                  <a:cubicBezTo>
                    <a:pt x="33" y="116"/>
                    <a:pt x="37" y="117"/>
                    <a:pt x="43" y="117"/>
                  </a:cubicBezTo>
                  <a:lnTo>
                    <a:pt x="60" y="117"/>
                  </a:lnTo>
                  <a:lnTo>
                    <a:pt x="60" y="132"/>
                  </a:lnTo>
                  <a:lnTo>
                    <a:pt x="43" y="132"/>
                  </a:lnTo>
                  <a:cubicBezTo>
                    <a:pt x="31" y="132"/>
                    <a:pt x="23" y="129"/>
                    <a:pt x="18" y="124"/>
                  </a:cubicBezTo>
                  <a:cubicBezTo>
                    <a:pt x="14" y="119"/>
                    <a:pt x="11" y="111"/>
                    <a:pt x="11" y="98"/>
                  </a:cubicBezTo>
                  <a:lnTo>
                    <a:pt x="11" y="42"/>
                  </a:lnTo>
                  <a:lnTo>
                    <a:pt x="0" y="42"/>
                  </a:lnTo>
                  <a:lnTo>
                    <a:pt x="0" y="29"/>
                  </a:lnTo>
                  <a:lnTo>
                    <a:pt x="11" y="29"/>
                  </a:lnTo>
                  <a:lnTo>
                    <a:pt x="11" y="0"/>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a:extLst>
                <a:ext uri="{FF2B5EF4-FFF2-40B4-BE49-F238E27FC236}">
                  <a16:creationId xmlns:a16="http://schemas.microsoft.com/office/drawing/2014/main" id="{0304F375-D0C9-45B5-B551-789D88500347}"/>
                </a:ext>
              </a:extLst>
            </p:cNvPr>
            <p:cNvSpPr>
              <a:spLocks noEditPoints="1"/>
            </p:cNvSpPr>
            <p:nvPr/>
          </p:nvSpPr>
          <p:spPr bwMode="auto">
            <a:xfrm>
              <a:off x="828" y="1556"/>
              <a:ext cx="41" cy="51"/>
            </a:xfrm>
            <a:custGeom>
              <a:avLst/>
              <a:gdLst>
                <a:gd name="T0" fmla="*/ 44 w 88"/>
                <a:gd name="T1" fmla="*/ 14 h 107"/>
                <a:gd name="T2" fmla="*/ 24 w 88"/>
                <a:gd name="T3" fmla="*/ 24 h 107"/>
                <a:gd name="T4" fmla="*/ 16 w 88"/>
                <a:gd name="T5" fmla="*/ 53 h 107"/>
                <a:gd name="T6" fmla="*/ 24 w 88"/>
                <a:gd name="T7" fmla="*/ 82 h 107"/>
                <a:gd name="T8" fmla="*/ 44 w 88"/>
                <a:gd name="T9" fmla="*/ 93 h 107"/>
                <a:gd name="T10" fmla="*/ 64 w 88"/>
                <a:gd name="T11" fmla="*/ 82 h 107"/>
                <a:gd name="T12" fmla="*/ 71 w 88"/>
                <a:gd name="T13" fmla="*/ 53 h 107"/>
                <a:gd name="T14" fmla="*/ 64 w 88"/>
                <a:gd name="T15" fmla="*/ 25 h 107"/>
                <a:gd name="T16" fmla="*/ 44 w 88"/>
                <a:gd name="T17" fmla="*/ 14 h 107"/>
                <a:gd name="T18" fmla="*/ 44 w 88"/>
                <a:gd name="T19" fmla="*/ 0 h 107"/>
                <a:gd name="T20" fmla="*/ 76 w 88"/>
                <a:gd name="T21" fmla="*/ 14 h 107"/>
                <a:gd name="T22" fmla="*/ 88 w 88"/>
                <a:gd name="T23" fmla="*/ 53 h 107"/>
                <a:gd name="T24" fmla="*/ 76 w 88"/>
                <a:gd name="T25" fmla="*/ 93 h 107"/>
                <a:gd name="T26" fmla="*/ 44 w 88"/>
                <a:gd name="T27" fmla="*/ 107 h 107"/>
                <a:gd name="T28" fmla="*/ 11 w 88"/>
                <a:gd name="T29" fmla="*/ 93 h 107"/>
                <a:gd name="T30" fmla="*/ 0 w 88"/>
                <a:gd name="T31" fmla="*/ 53 h 107"/>
                <a:gd name="T32" fmla="*/ 11 w 88"/>
                <a:gd name="T33" fmla="*/ 14 h 107"/>
                <a:gd name="T34" fmla="*/ 44 w 88"/>
                <a:gd name="T3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07">
                  <a:moveTo>
                    <a:pt x="44" y="14"/>
                  </a:moveTo>
                  <a:cubicBezTo>
                    <a:pt x="35" y="14"/>
                    <a:pt x="29" y="17"/>
                    <a:pt x="24" y="24"/>
                  </a:cubicBezTo>
                  <a:cubicBezTo>
                    <a:pt x="19" y="31"/>
                    <a:pt x="16" y="41"/>
                    <a:pt x="16" y="53"/>
                  </a:cubicBezTo>
                  <a:cubicBezTo>
                    <a:pt x="16" y="66"/>
                    <a:pt x="19" y="75"/>
                    <a:pt x="24" y="82"/>
                  </a:cubicBezTo>
                  <a:cubicBezTo>
                    <a:pt x="28" y="89"/>
                    <a:pt x="35" y="93"/>
                    <a:pt x="44" y="93"/>
                  </a:cubicBezTo>
                  <a:cubicBezTo>
                    <a:pt x="52" y="93"/>
                    <a:pt x="59" y="89"/>
                    <a:pt x="64" y="82"/>
                  </a:cubicBezTo>
                  <a:cubicBezTo>
                    <a:pt x="69" y="75"/>
                    <a:pt x="71" y="66"/>
                    <a:pt x="71" y="53"/>
                  </a:cubicBezTo>
                  <a:cubicBezTo>
                    <a:pt x="71" y="41"/>
                    <a:pt x="69" y="32"/>
                    <a:pt x="64" y="25"/>
                  </a:cubicBezTo>
                  <a:cubicBezTo>
                    <a:pt x="59" y="17"/>
                    <a:pt x="52" y="14"/>
                    <a:pt x="44" y="14"/>
                  </a:cubicBezTo>
                  <a:close/>
                  <a:moveTo>
                    <a:pt x="44" y="0"/>
                  </a:moveTo>
                  <a:cubicBezTo>
                    <a:pt x="57" y="0"/>
                    <a:pt x="68" y="4"/>
                    <a:pt x="76" y="14"/>
                  </a:cubicBezTo>
                  <a:cubicBezTo>
                    <a:pt x="84" y="23"/>
                    <a:pt x="88" y="37"/>
                    <a:pt x="88" y="53"/>
                  </a:cubicBezTo>
                  <a:cubicBezTo>
                    <a:pt x="88" y="70"/>
                    <a:pt x="84" y="83"/>
                    <a:pt x="76" y="93"/>
                  </a:cubicBezTo>
                  <a:cubicBezTo>
                    <a:pt x="68" y="102"/>
                    <a:pt x="57" y="107"/>
                    <a:pt x="44" y="107"/>
                  </a:cubicBezTo>
                  <a:cubicBezTo>
                    <a:pt x="30" y="107"/>
                    <a:pt x="19" y="102"/>
                    <a:pt x="11" y="93"/>
                  </a:cubicBezTo>
                  <a:cubicBezTo>
                    <a:pt x="3" y="83"/>
                    <a:pt x="0" y="70"/>
                    <a:pt x="0" y="53"/>
                  </a:cubicBezTo>
                  <a:cubicBezTo>
                    <a:pt x="0" y="37"/>
                    <a:pt x="3" y="23"/>
                    <a:pt x="11" y="14"/>
                  </a:cubicBezTo>
                  <a:cubicBezTo>
                    <a:pt x="19" y="4"/>
                    <a:pt x="30" y="0"/>
                    <a:pt x="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a:extLst>
                <a:ext uri="{FF2B5EF4-FFF2-40B4-BE49-F238E27FC236}">
                  <a16:creationId xmlns:a16="http://schemas.microsoft.com/office/drawing/2014/main" id="{C7DED8EE-2778-402A-8FAF-3ED23888CB31}"/>
                </a:ext>
              </a:extLst>
            </p:cNvPr>
            <p:cNvSpPr>
              <a:spLocks/>
            </p:cNvSpPr>
            <p:nvPr/>
          </p:nvSpPr>
          <p:spPr bwMode="auto">
            <a:xfrm>
              <a:off x="881" y="1556"/>
              <a:ext cx="27" cy="50"/>
            </a:xfrm>
            <a:custGeom>
              <a:avLst/>
              <a:gdLst>
                <a:gd name="T0" fmla="*/ 57 w 57"/>
                <a:gd name="T1" fmla="*/ 18 h 105"/>
                <a:gd name="T2" fmla="*/ 51 w 57"/>
                <a:gd name="T3" fmla="*/ 15 h 105"/>
                <a:gd name="T4" fmla="*/ 44 w 57"/>
                <a:gd name="T5" fmla="*/ 15 h 105"/>
                <a:gd name="T6" fmla="*/ 23 w 57"/>
                <a:gd name="T7" fmla="*/ 24 h 105"/>
                <a:gd name="T8" fmla="*/ 16 w 57"/>
                <a:gd name="T9" fmla="*/ 51 h 105"/>
                <a:gd name="T10" fmla="*/ 16 w 57"/>
                <a:gd name="T11" fmla="*/ 105 h 105"/>
                <a:gd name="T12" fmla="*/ 0 w 57"/>
                <a:gd name="T13" fmla="*/ 105 h 105"/>
                <a:gd name="T14" fmla="*/ 0 w 57"/>
                <a:gd name="T15" fmla="*/ 2 h 105"/>
                <a:gd name="T16" fmla="*/ 16 w 57"/>
                <a:gd name="T17" fmla="*/ 2 h 105"/>
                <a:gd name="T18" fmla="*/ 16 w 57"/>
                <a:gd name="T19" fmla="*/ 18 h 105"/>
                <a:gd name="T20" fmla="*/ 29 w 57"/>
                <a:gd name="T21" fmla="*/ 4 h 105"/>
                <a:gd name="T22" fmla="*/ 49 w 57"/>
                <a:gd name="T23" fmla="*/ 0 h 105"/>
                <a:gd name="T24" fmla="*/ 52 w 57"/>
                <a:gd name="T25" fmla="*/ 0 h 105"/>
                <a:gd name="T26" fmla="*/ 57 w 57"/>
                <a:gd name="T27" fmla="*/ 0 h 105"/>
                <a:gd name="T28" fmla="*/ 57 w 57"/>
                <a:gd name="T29" fmla="*/ 1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105">
                  <a:moveTo>
                    <a:pt x="57" y="18"/>
                  </a:moveTo>
                  <a:cubicBezTo>
                    <a:pt x="55" y="17"/>
                    <a:pt x="53" y="16"/>
                    <a:pt x="51" y="15"/>
                  </a:cubicBezTo>
                  <a:cubicBezTo>
                    <a:pt x="49" y="15"/>
                    <a:pt x="46" y="15"/>
                    <a:pt x="44" y="15"/>
                  </a:cubicBezTo>
                  <a:cubicBezTo>
                    <a:pt x="35" y="15"/>
                    <a:pt x="28" y="18"/>
                    <a:pt x="23" y="24"/>
                  </a:cubicBezTo>
                  <a:cubicBezTo>
                    <a:pt x="19" y="30"/>
                    <a:pt x="16" y="39"/>
                    <a:pt x="16" y="51"/>
                  </a:cubicBezTo>
                  <a:lnTo>
                    <a:pt x="16" y="105"/>
                  </a:lnTo>
                  <a:lnTo>
                    <a:pt x="0" y="105"/>
                  </a:lnTo>
                  <a:lnTo>
                    <a:pt x="0" y="2"/>
                  </a:lnTo>
                  <a:lnTo>
                    <a:pt x="16" y="2"/>
                  </a:lnTo>
                  <a:lnTo>
                    <a:pt x="16" y="18"/>
                  </a:lnTo>
                  <a:cubicBezTo>
                    <a:pt x="20" y="12"/>
                    <a:pt x="24" y="7"/>
                    <a:pt x="29" y="4"/>
                  </a:cubicBezTo>
                  <a:cubicBezTo>
                    <a:pt x="35" y="1"/>
                    <a:pt x="41" y="0"/>
                    <a:pt x="49" y="0"/>
                  </a:cubicBezTo>
                  <a:cubicBezTo>
                    <a:pt x="50" y="0"/>
                    <a:pt x="51" y="0"/>
                    <a:pt x="52" y="0"/>
                  </a:cubicBezTo>
                  <a:cubicBezTo>
                    <a:pt x="54" y="0"/>
                    <a:pt x="55" y="0"/>
                    <a:pt x="57" y="0"/>
                  </a:cubicBezTo>
                  <a:lnTo>
                    <a:pt x="57"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a:extLst>
                <a:ext uri="{FF2B5EF4-FFF2-40B4-BE49-F238E27FC236}">
                  <a16:creationId xmlns:a16="http://schemas.microsoft.com/office/drawing/2014/main" id="{A633CF89-EE4D-4B09-8C67-CFD6BF3B7735}"/>
                </a:ext>
              </a:extLst>
            </p:cNvPr>
            <p:cNvSpPr>
              <a:spLocks/>
            </p:cNvSpPr>
            <p:nvPr/>
          </p:nvSpPr>
          <p:spPr bwMode="auto">
            <a:xfrm>
              <a:off x="941" y="1539"/>
              <a:ext cx="18" cy="78"/>
            </a:xfrm>
            <a:custGeom>
              <a:avLst/>
              <a:gdLst>
                <a:gd name="T0" fmla="*/ 39 w 39"/>
                <a:gd name="T1" fmla="*/ 0 h 167"/>
                <a:gd name="T2" fmla="*/ 22 w 39"/>
                <a:gd name="T3" fmla="*/ 42 h 167"/>
                <a:gd name="T4" fmla="*/ 16 w 39"/>
                <a:gd name="T5" fmla="*/ 84 h 167"/>
                <a:gd name="T6" fmla="*/ 22 w 39"/>
                <a:gd name="T7" fmla="*/ 126 h 167"/>
                <a:gd name="T8" fmla="*/ 39 w 39"/>
                <a:gd name="T9" fmla="*/ 167 h 167"/>
                <a:gd name="T10" fmla="*/ 25 w 39"/>
                <a:gd name="T11" fmla="*/ 167 h 167"/>
                <a:gd name="T12" fmla="*/ 6 w 39"/>
                <a:gd name="T13" fmla="*/ 125 h 167"/>
                <a:gd name="T14" fmla="*/ 0 w 39"/>
                <a:gd name="T15" fmla="*/ 84 h 167"/>
                <a:gd name="T16" fmla="*/ 6 w 39"/>
                <a:gd name="T17" fmla="*/ 43 h 167"/>
                <a:gd name="T18" fmla="*/ 25 w 39"/>
                <a:gd name="T19" fmla="*/ 0 h 167"/>
                <a:gd name="T20" fmla="*/ 39 w 39"/>
                <a:gd name="T2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167">
                  <a:moveTo>
                    <a:pt x="39" y="0"/>
                  </a:moveTo>
                  <a:cubicBezTo>
                    <a:pt x="31" y="14"/>
                    <a:pt x="26" y="28"/>
                    <a:pt x="22" y="42"/>
                  </a:cubicBezTo>
                  <a:cubicBezTo>
                    <a:pt x="18" y="56"/>
                    <a:pt x="16" y="70"/>
                    <a:pt x="16" y="84"/>
                  </a:cubicBezTo>
                  <a:cubicBezTo>
                    <a:pt x="16" y="98"/>
                    <a:pt x="18" y="112"/>
                    <a:pt x="22" y="126"/>
                  </a:cubicBezTo>
                  <a:cubicBezTo>
                    <a:pt x="26" y="139"/>
                    <a:pt x="31" y="153"/>
                    <a:pt x="39" y="167"/>
                  </a:cubicBezTo>
                  <a:lnTo>
                    <a:pt x="25" y="167"/>
                  </a:lnTo>
                  <a:cubicBezTo>
                    <a:pt x="17" y="153"/>
                    <a:pt x="10" y="139"/>
                    <a:pt x="6" y="125"/>
                  </a:cubicBezTo>
                  <a:cubicBezTo>
                    <a:pt x="2" y="111"/>
                    <a:pt x="0" y="97"/>
                    <a:pt x="0" y="84"/>
                  </a:cubicBezTo>
                  <a:cubicBezTo>
                    <a:pt x="0" y="70"/>
                    <a:pt x="2" y="56"/>
                    <a:pt x="6" y="43"/>
                  </a:cubicBezTo>
                  <a:cubicBezTo>
                    <a:pt x="10" y="29"/>
                    <a:pt x="17" y="15"/>
                    <a:pt x="25"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4">
              <a:extLst>
                <a:ext uri="{FF2B5EF4-FFF2-40B4-BE49-F238E27FC236}">
                  <a16:creationId xmlns:a16="http://schemas.microsoft.com/office/drawing/2014/main" id="{6D9D1C2F-8662-4D92-862C-C1BB1434FC79}"/>
                </a:ext>
              </a:extLst>
            </p:cNvPr>
            <p:cNvSpPr>
              <a:spLocks noChangeArrowheads="1"/>
            </p:cNvSpPr>
            <p:nvPr/>
          </p:nvSpPr>
          <p:spPr bwMode="auto">
            <a:xfrm>
              <a:off x="974" y="1541"/>
              <a:ext cx="8" cy="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a:extLst>
                <a:ext uri="{FF2B5EF4-FFF2-40B4-BE49-F238E27FC236}">
                  <a16:creationId xmlns:a16="http://schemas.microsoft.com/office/drawing/2014/main" id="{52519A6B-2235-4032-A335-037C87C7D071}"/>
                </a:ext>
              </a:extLst>
            </p:cNvPr>
            <p:cNvSpPr>
              <a:spLocks/>
            </p:cNvSpPr>
            <p:nvPr/>
          </p:nvSpPr>
          <p:spPr bwMode="auto">
            <a:xfrm>
              <a:off x="991" y="1541"/>
              <a:ext cx="55" cy="65"/>
            </a:xfrm>
            <a:custGeom>
              <a:avLst/>
              <a:gdLst>
                <a:gd name="T0" fmla="*/ 49 w 118"/>
                <a:gd name="T1" fmla="*/ 137 h 137"/>
                <a:gd name="T2" fmla="*/ 0 w 118"/>
                <a:gd name="T3" fmla="*/ 0 h 137"/>
                <a:gd name="T4" fmla="*/ 18 w 118"/>
                <a:gd name="T5" fmla="*/ 0 h 137"/>
                <a:gd name="T6" fmla="*/ 59 w 118"/>
                <a:gd name="T7" fmla="*/ 115 h 137"/>
                <a:gd name="T8" fmla="*/ 100 w 118"/>
                <a:gd name="T9" fmla="*/ 0 h 137"/>
                <a:gd name="T10" fmla="*/ 118 w 118"/>
                <a:gd name="T11" fmla="*/ 0 h 137"/>
                <a:gd name="T12" fmla="*/ 69 w 118"/>
                <a:gd name="T13" fmla="*/ 137 h 137"/>
                <a:gd name="T14" fmla="*/ 49 w 118"/>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8" h="137">
                  <a:moveTo>
                    <a:pt x="49" y="137"/>
                  </a:moveTo>
                  <a:lnTo>
                    <a:pt x="0" y="0"/>
                  </a:lnTo>
                  <a:lnTo>
                    <a:pt x="18" y="0"/>
                  </a:lnTo>
                  <a:lnTo>
                    <a:pt x="59" y="115"/>
                  </a:lnTo>
                  <a:lnTo>
                    <a:pt x="100" y="0"/>
                  </a:lnTo>
                  <a:lnTo>
                    <a:pt x="118" y="0"/>
                  </a:lnTo>
                  <a:lnTo>
                    <a:pt x="69" y="137"/>
                  </a:lnTo>
                  <a:lnTo>
                    <a:pt x="49"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a:extLst>
                <a:ext uri="{FF2B5EF4-FFF2-40B4-BE49-F238E27FC236}">
                  <a16:creationId xmlns:a16="http://schemas.microsoft.com/office/drawing/2014/main" id="{EDC599F2-F4AA-4EC4-8D6F-D3B3F45177DF}"/>
                </a:ext>
              </a:extLst>
            </p:cNvPr>
            <p:cNvSpPr>
              <a:spLocks/>
            </p:cNvSpPr>
            <p:nvPr/>
          </p:nvSpPr>
          <p:spPr bwMode="auto">
            <a:xfrm>
              <a:off x="1053" y="1539"/>
              <a:ext cx="19" cy="78"/>
            </a:xfrm>
            <a:custGeom>
              <a:avLst/>
              <a:gdLst>
                <a:gd name="T0" fmla="*/ 0 w 40"/>
                <a:gd name="T1" fmla="*/ 0 h 167"/>
                <a:gd name="T2" fmla="*/ 14 w 40"/>
                <a:gd name="T3" fmla="*/ 0 h 167"/>
                <a:gd name="T4" fmla="*/ 33 w 40"/>
                <a:gd name="T5" fmla="*/ 43 h 167"/>
                <a:gd name="T6" fmla="*/ 40 w 40"/>
                <a:gd name="T7" fmla="*/ 84 h 167"/>
                <a:gd name="T8" fmla="*/ 33 w 40"/>
                <a:gd name="T9" fmla="*/ 125 h 167"/>
                <a:gd name="T10" fmla="*/ 14 w 40"/>
                <a:gd name="T11" fmla="*/ 167 h 167"/>
                <a:gd name="T12" fmla="*/ 0 w 40"/>
                <a:gd name="T13" fmla="*/ 167 h 167"/>
                <a:gd name="T14" fmla="*/ 17 w 40"/>
                <a:gd name="T15" fmla="*/ 126 h 167"/>
                <a:gd name="T16" fmla="*/ 23 w 40"/>
                <a:gd name="T17" fmla="*/ 84 h 167"/>
                <a:gd name="T18" fmla="*/ 17 w 40"/>
                <a:gd name="T19" fmla="*/ 42 h 167"/>
                <a:gd name="T20" fmla="*/ 0 w 40"/>
                <a:gd name="T2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67">
                  <a:moveTo>
                    <a:pt x="0" y="0"/>
                  </a:moveTo>
                  <a:lnTo>
                    <a:pt x="14" y="0"/>
                  </a:lnTo>
                  <a:cubicBezTo>
                    <a:pt x="22" y="15"/>
                    <a:pt x="29" y="29"/>
                    <a:pt x="33" y="43"/>
                  </a:cubicBezTo>
                  <a:cubicBezTo>
                    <a:pt x="37" y="56"/>
                    <a:pt x="40" y="70"/>
                    <a:pt x="40" y="84"/>
                  </a:cubicBezTo>
                  <a:cubicBezTo>
                    <a:pt x="40" y="97"/>
                    <a:pt x="37" y="111"/>
                    <a:pt x="33" y="125"/>
                  </a:cubicBezTo>
                  <a:cubicBezTo>
                    <a:pt x="29" y="139"/>
                    <a:pt x="22" y="153"/>
                    <a:pt x="14" y="167"/>
                  </a:cubicBezTo>
                  <a:lnTo>
                    <a:pt x="0" y="167"/>
                  </a:lnTo>
                  <a:cubicBezTo>
                    <a:pt x="8" y="153"/>
                    <a:pt x="13" y="139"/>
                    <a:pt x="17" y="126"/>
                  </a:cubicBezTo>
                  <a:cubicBezTo>
                    <a:pt x="21" y="112"/>
                    <a:pt x="23" y="98"/>
                    <a:pt x="23" y="84"/>
                  </a:cubicBezTo>
                  <a:cubicBezTo>
                    <a:pt x="23" y="70"/>
                    <a:pt x="21" y="56"/>
                    <a:pt x="17" y="42"/>
                  </a:cubicBezTo>
                  <a:cubicBezTo>
                    <a:pt x="13" y="28"/>
                    <a:pt x="8" y="14"/>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Line 47">
              <a:extLst>
                <a:ext uri="{FF2B5EF4-FFF2-40B4-BE49-F238E27FC236}">
                  <a16:creationId xmlns:a16="http://schemas.microsoft.com/office/drawing/2014/main" id="{14D2B425-C687-4AD4-9EF7-A1B8D9BC6BC6}"/>
                </a:ext>
              </a:extLst>
            </p:cNvPr>
            <p:cNvSpPr>
              <a:spLocks noChangeShapeType="1"/>
            </p:cNvSpPr>
            <p:nvPr/>
          </p:nvSpPr>
          <p:spPr bwMode="auto">
            <a:xfrm>
              <a:off x="1548" y="1585"/>
              <a:ext cx="0" cy="260"/>
            </a:xfrm>
            <a:prstGeom prst="line">
              <a:avLst/>
            </a:prstGeom>
            <a:noFill/>
            <a:ln w="952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a:extLst>
                <a:ext uri="{FF2B5EF4-FFF2-40B4-BE49-F238E27FC236}">
                  <a16:creationId xmlns:a16="http://schemas.microsoft.com/office/drawing/2014/main" id="{756ABC5A-6BE1-4544-BF84-BF0FB9C0736A}"/>
                </a:ext>
              </a:extLst>
            </p:cNvPr>
            <p:cNvSpPr>
              <a:spLocks/>
            </p:cNvSpPr>
            <p:nvPr/>
          </p:nvSpPr>
          <p:spPr bwMode="auto">
            <a:xfrm>
              <a:off x="1525" y="1767"/>
              <a:ext cx="45" cy="78"/>
            </a:xfrm>
            <a:custGeom>
              <a:avLst/>
              <a:gdLst>
                <a:gd name="T0" fmla="*/ 48 w 95"/>
                <a:gd name="T1" fmla="*/ 48 h 167"/>
                <a:gd name="T2" fmla="*/ 0 w 95"/>
                <a:gd name="T3" fmla="*/ 0 h 167"/>
                <a:gd name="T4" fmla="*/ 48 w 95"/>
                <a:gd name="T5" fmla="*/ 167 h 167"/>
                <a:gd name="T6" fmla="*/ 95 w 95"/>
                <a:gd name="T7" fmla="*/ 0 h 167"/>
                <a:gd name="T8" fmla="*/ 48 w 95"/>
                <a:gd name="T9" fmla="*/ 48 h 167"/>
              </a:gdLst>
              <a:ahLst/>
              <a:cxnLst>
                <a:cxn ang="0">
                  <a:pos x="T0" y="T1"/>
                </a:cxn>
                <a:cxn ang="0">
                  <a:pos x="T2" y="T3"/>
                </a:cxn>
                <a:cxn ang="0">
                  <a:pos x="T4" y="T5"/>
                </a:cxn>
                <a:cxn ang="0">
                  <a:pos x="T6" y="T7"/>
                </a:cxn>
                <a:cxn ang="0">
                  <a:pos x="T8" y="T9"/>
                </a:cxn>
              </a:cxnLst>
              <a:rect l="0" t="0" r="r" b="b"/>
              <a:pathLst>
                <a:path w="95" h="167">
                  <a:moveTo>
                    <a:pt x="48" y="48"/>
                  </a:moveTo>
                  <a:lnTo>
                    <a:pt x="0" y="0"/>
                  </a:lnTo>
                  <a:lnTo>
                    <a:pt x="48" y="167"/>
                  </a:lnTo>
                  <a:lnTo>
                    <a:pt x="95" y="0"/>
                  </a:lnTo>
                  <a:lnTo>
                    <a:pt x="48" y="48"/>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Rectangle 49">
              <a:extLst>
                <a:ext uri="{FF2B5EF4-FFF2-40B4-BE49-F238E27FC236}">
                  <a16:creationId xmlns:a16="http://schemas.microsoft.com/office/drawing/2014/main" id="{8A5132A7-9AD5-4B4D-8F80-F28167779455}"/>
                </a:ext>
              </a:extLst>
            </p:cNvPr>
            <p:cNvSpPr>
              <a:spLocks noChangeArrowheads="1"/>
            </p:cNvSpPr>
            <p:nvPr/>
          </p:nvSpPr>
          <p:spPr bwMode="auto">
            <a:xfrm>
              <a:off x="1207" y="1849"/>
              <a:ext cx="673" cy="225"/>
            </a:xfrm>
            <a:prstGeom prst="rect">
              <a:avLst/>
            </a:prstGeom>
            <a:solidFill>
              <a:srgbClr val="FFE6D5"/>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50">
              <a:extLst>
                <a:ext uri="{FF2B5EF4-FFF2-40B4-BE49-F238E27FC236}">
                  <a16:creationId xmlns:a16="http://schemas.microsoft.com/office/drawing/2014/main" id="{9580AC28-B722-4BBF-8458-4D0F18ADCFA2}"/>
                </a:ext>
              </a:extLst>
            </p:cNvPr>
            <p:cNvSpPr>
              <a:spLocks noEditPoints="1"/>
            </p:cNvSpPr>
            <p:nvPr/>
          </p:nvSpPr>
          <p:spPr bwMode="auto">
            <a:xfrm>
              <a:off x="1354" y="1917"/>
              <a:ext cx="56" cy="64"/>
            </a:xfrm>
            <a:custGeom>
              <a:avLst/>
              <a:gdLst>
                <a:gd name="T0" fmla="*/ 59 w 118"/>
                <a:gd name="T1" fmla="*/ 19 h 137"/>
                <a:gd name="T2" fmla="*/ 36 w 118"/>
                <a:gd name="T3" fmla="*/ 87 h 137"/>
                <a:gd name="T4" fmla="*/ 83 w 118"/>
                <a:gd name="T5" fmla="*/ 87 h 137"/>
                <a:gd name="T6" fmla="*/ 59 w 118"/>
                <a:gd name="T7" fmla="*/ 19 h 137"/>
                <a:gd name="T8" fmla="*/ 49 w 118"/>
                <a:gd name="T9" fmla="*/ 0 h 137"/>
                <a:gd name="T10" fmla="*/ 69 w 118"/>
                <a:gd name="T11" fmla="*/ 0 h 137"/>
                <a:gd name="T12" fmla="*/ 118 w 118"/>
                <a:gd name="T13" fmla="*/ 137 h 137"/>
                <a:gd name="T14" fmla="*/ 100 w 118"/>
                <a:gd name="T15" fmla="*/ 137 h 137"/>
                <a:gd name="T16" fmla="*/ 88 w 118"/>
                <a:gd name="T17" fmla="*/ 102 h 137"/>
                <a:gd name="T18" fmla="*/ 30 w 118"/>
                <a:gd name="T19" fmla="*/ 102 h 137"/>
                <a:gd name="T20" fmla="*/ 19 w 118"/>
                <a:gd name="T21" fmla="*/ 137 h 137"/>
                <a:gd name="T22" fmla="*/ 0 w 118"/>
                <a:gd name="T23" fmla="*/ 137 h 137"/>
                <a:gd name="T24" fmla="*/ 49 w 118"/>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37">
                  <a:moveTo>
                    <a:pt x="59" y="19"/>
                  </a:moveTo>
                  <a:lnTo>
                    <a:pt x="36" y="87"/>
                  </a:lnTo>
                  <a:lnTo>
                    <a:pt x="83" y="87"/>
                  </a:lnTo>
                  <a:lnTo>
                    <a:pt x="59" y="19"/>
                  </a:lnTo>
                  <a:close/>
                  <a:moveTo>
                    <a:pt x="49" y="0"/>
                  </a:moveTo>
                  <a:lnTo>
                    <a:pt x="69" y="0"/>
                  </a:lnTo>
                  <a:lnTo>
                    <a:pt x="118" y="137"/>
                  </a:lnTo>
                  <a:lnTo>
                    <a:pt x="100" y="137"/>
                  </a:lnTo>
                  <a:lnTo>
                    <a:pt x="88" y="102"/>
                  </a:lnTo>
                  <a:lnTo>
                    <a:pt x="30" y="102"/>
                  </a:lnTo>
                  <a:lnTo>
                    <a:pt x="19" y="137"/>
                  </a:lnTo>
                  <a:lnTo>
                    <a:pt x="0" y="137"/>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a:extLst>
                <a:ext uri="{FF2B5EF4-FFF2-40B4-BE49-F238E27FC236}">
                  <a16:creationId xmlns:a16="http://schemas.microsoft.com/office/drawing/2014/main" id="{823E41B9-3131-4EFE-AE4E-740C26726E62}"/>
                </a:ext>
              </a:extLst>
            </p:cNvPr>
            <p:cNvSpPr>
              <a:spLocks/>
            </p:cNvSpPr>
            <p:nvPr/>
          </p:nvSpPr>
          <p:spPr bwMode="auto">
            <a:xfrm>
              <a:off x="1418" y="1917"/>
              <a:ext cx="39" cy="64"/>
            </a:xfrm>
            <a:custGeom>
              <a:avLst/>
              <a:gdLst>
                <a:gd name="T0" fmla="*/ 0 w 82"/>
                <a:gd name="T1" fmla="*/ 0 h 137"/>
                <a:gd name="T2" fmla="*/ 81 w 82"/>
                <a:gd name="T3" fmla="*/ 0 h 137"/>
                <a:gd name="T4" fmla="*/ 81 w 82"/>
                <a:gd name="T5" fmla="*/ 16 h 137"/>
                <a:gd name="T6" fmla="*/ 17 w 82"/>
                <a:gd name="T7" fmla="*/ 16 h 137"/>
                <a:gd name="T8" fmla="*/ 17 w 82"/>
                <a:gd name="T9" fmla="*/ 56 h 137"/>
                <a:gd name="T10" fmla="*/ 78 w 82"/>
                <a:gd name="T11" fmla="*/ 56 h 137"/>
                <a:gd name="T12" fmla="*/ 78 w 82"/>
                <a:gd name="T13" fmla="*/ 72 h 137"/>
                <a:gd name="T14" fmla="*/ 17 w 82"/>
                <a:gd name="T15" fmla="*/ 72 h 137"/>
                <a:gd name="T16" fmla="*/ 17 w 82"/>
                <a:gd name="T17" fmla="*/ 121 h 137"/>
                <a:gd name="T18" fmla="*/ 82 w 82"/>
                <a:gd name="T19" fmla="*/ 121 h 137"/>
                <a:gd name="T20" fmla="*/ 82 w 82"/>
                <a:gd name="T21" fmla="*/ 137 h 137"/>
                <a:gd name="T22" fmla="*/ 0 w 82"/>
                <a:gd name="T23" fmla="*/ 137 h 137"/>
                <a:gd name="T24" fmla="*/ 0 w 82"/>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137">
                  <a:moveTo>
                    <a:pt x="0" y="0"/>
                  </a:moveTo>
                  <a:lnTo>
                    <a:pt x="81" y="0"/>
                  </a:lnTo>
                  <a:lnTo>
                    <a:pt x="81" y="16"/>
                  </a:lnTo>
                  <a:lnTo>
                    <a:pt x="17" y="16"/>
                  </a:lnTo>
                  <a:lnTo>
                    <a:pt x="17" y="56"/>
                  </a:lnTo>
                  <a:lnTo>
                    <a:pt x="78" y="56"/>
                  </a:lnTo>
                  <a:lnTo>
                    <a:pt x="78" y="72"/>
                  </a:lnTo>
                  <a:lnTo>
                    <a:pt x="17" y="72"/>
                  </a:lnTo>
                  <a:lnTo>
                    <a:pt x="17" y="121"/>
                  </a:lnTo>
                  <a:lnTo>
                    <a:pt x="82" y="121"/>
                  </a:lnTo>
                  <a:lnTo>
                    <a:pt x="82" y="137"/>
                  </a:lnTo>
                  <a:lnTo>
                    <a:pt x="0" y="13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a:extLst>
                <a:ext uri="{FF2B5EF4-FFF2-40B4-BE49-F238E27FC236}">
                  <a16:creationId xmlns:a16="http://schemas.microsoft.com/office/drawing/2014/main" id="{3E7AEA46-28B0-4868-A666-0E08A785B803}"/>
                </a:ext>
              </a:extLst>
            </p:cNvPr>
            <p:cNvSpPr>
              <a:spLocks/>
            </p:cNvSpPr>
            <p:nvPr/>
          </p:nvSpPr>
          <p:spPr bwMode="auto">
            <a:xfrm>
              <a:off x="1468" y="1916"/>
              <a:ext cx="42" cy="66"/>
            </a:xfrm>
            <a:custGeom>
              <a:avLst/>
              <a:gdLst>
                <a:gd name="T0" fmla="*/ 82 w 90"/>
                <a:gd name="T1" fmla="*/ 7 h 142"/>
                <a:gd name="T2" fmla="*/ 82 w 90"/>
                <a:gd name="T3" fmla="*/ 25 h 142"/>
                <a:gd name="T4" fmla="*/ 64 w 90"/>
                <a:gd name="T5" fmla="*/ 17 h 142"/>
                <a:gd name="T6" fmla="*/ 47 w 90"/>
                <a:gd name="T7" fmla="*/ 15 h 142"/>
                <a:gd name="T8" fmla="*/ 25 w 90"/>
                <a:gd name="T9" fmla="*/ 21 h 142"/>
                <a:gd name="T10" fmla="*/ 17 w 90"/>
                <a:gd name="T11" fmla="*/ 37 h 142"/>
                <a:gd name="T12" fmla="*/ 22 w 90"/>
                <a:gd name="T13" fmla="*/ 51 h 142"/>
                <a:gd name="T14" fmla="*/ 42 w 90"/>
                <a:gd name="T15" fmla="*/ 59 h 142"/>
                <a:gd name="T16" fmla="*/ 52 w 90"/>
                <a:gd name="T17" fmla="*/ 61 h 142"/>
                <a:gd name="T18" fmla="*/ 81 w 90"/>
                <a:gd name="T19" fmla="*/ 75 h 142"/>
                <a:gd name="T20" fmla="*/ 90 w 90"/>
                <a:gd name="T21" fmla="*/ 101 h 142"/>
                <a:gd name="T22" fmla="*/ 78 w 90"/>
                <a:gd name="T23" fmla="*/ 131 h 142"/>
                <a:gd name="T24" fmla="*/ 41 w 90"/>
                <a:gd name="T25" fmla="*/ 142 h 142"/>
                <a:gd name="T26" fmla="*/ 22 w 90"/>
                <a:gd name="T27" fmla="*/ 139 h 142"/>
                <a:gd name="T28" fmla="*/ 0 w 90"/>
                <a:gd name="T29" fmla="*/ 133 h 142"/>
                <a:gd name="T30" fmla="*/ 0 w 90"/>
                <a:gd name="T31" fmla="*/ 114 h 142"/>
                <a:gd name="T32" fmla="*/ 21 w 90"/>
                <a:gd name="T33" fmla="*/ 123 h 142"/>
                <a:gd name="T34" fmla="*/ 41 w 90"/>
                <a:gd name="T35" fmla="*/ 127 h 142"/>
                <a:gd name="T36" fmla="*/ 64 w 90"/>
                <a:gd name="T37" fmla="*/ 120 h 142"/>
                <a:gd name="T38" fmla="*/ 72 w 90"/>
                <a:gd name="T39" fmla="*/ 103 h 142"/>
                <a:gd name="T40" fmla="*/ 66 w 90"/>
                <a:gd name="T41" fmla="*/ 87 h 142"/>
                <a:gd name="T42" fmla="*/ 47 w 90"/>
                <a:gd name="T43" fmla="*/ 78 h 142"/>
                <a:gd name="T44" fmla="*/ 37 w 90"/>
                <a:gd name="T45" fmla="*/ 76 h 142"/>
                <a:gd name="T46" fmla="*/ 9 w 90"/>
                <a:gd name="T47" fmla="*/ 63 h 142"/>
                <a:gd name="T48" fmla="*/ 0 w 90"/>
                <a:gd name="T49" fmla="*/ 39 h 142"/>
                <a:gd name="T50" fmla="*/ 12 w 90"/>
                <a:gd name="T51" fmla="*/ 10 h 142"/>
                <a:gd name="T52" fmla="*/ 45 w 90"/>
                <a:gd name="T53" fmla="*/ 0 h 142"/>
                <a:gd name="T54" fmla="*/ 63 w 90"/>
                <a:gd name="T55" fmla="*/ 2 h 142"/>
                <a:gd name="T56" fmla="*/ 82 w 90"/>
                <a:gd name="T57" fmla="*/ 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0" h="142">
                  <a:moveTo>
                    <a:pt x="82" y="7"/>
                  </a:moveTo>
                  <a:lnTo>
                    <a:pt x="82" y="25"/>
                  </a:lnTo>
                  <a:cubicBezTo>
                    <a:pt x="76" y="21"/>
                    <a:pt x="70" y="19"/>
                    <a:pt x="64" y="17"/>
                  </a:cubicBezTo>
                  <a:cubicBezTo>
                    <a:pt x="58" y="16"/>
                    <a:pt x="52" y="15"/>
                    <a:pt x="47" y="15"/>
                  </a:cubicBezTo>
                  <a:cubicBezTo>
                    <a:pt x="37" y="15"/>
                    <a:pt x="30" y="17"/>
                    <a:pt x="25" y="21"/>
                  </a:cubicBezTo>
                  <a:cubicBezTo>
                    <a:pt x="20" y="25"/>
                    <a:pt x="17" y="30"/>
                    <a:pt x="17" y="37"/>
                  </a:cubicBezTo>
                  <a:cubicBezTo>
                    <a:pt x="17" y="43"/>
                    <a:pt x="19" y="48"/>
                    <a:pt x="22" y="51"/>
                  </a:cubicBezTo>
                  <a:cubicBezTo>
                    <a:pt x="26" y="54"/>
                    <a:pt x="32" y="57"/>
                    <a:pt x="42" y="59"/>
                  </a:cubicBezTo>
                  <a:lnTo>
                    <a:pt x="52" y="61"/>
                  </a:lnTo>
                  <a:cubicBezTo>
                    <a:pt x="65" y="63"/>
                    <a:pt x="75" y="68"/>
                    <a:pt x="81" y="75"/>
                  </a:cubicBezTo>
                  <a:cubicBezTo>
                    <a:pt x="87" y="81"/>
                    <a:pt x="90" y="90"/>
                    <a:pt x="90" y="101"/>
                  </a:cubicBezTo>
                  <a:cubicBezTo>
                    <a:pt x="90" y="115"/>
                    <a:pt x="86" y="125"/>
                    <a:pt x="78" y="131"/>
                  </a:cubicBezTo>
                  <a:cubicBezTo>
                    <a:pt x="69" y="138"/>
                    <a:pt x="57" y="142"/>
                    <a:pt x="41" y="142"/>
                  </a:cubicBezTo>
                  <a:cubicBezTo>
                    <a:pt x="35" y="142"/>
                    <a:pt x="29" y="141"/>
                    <a:pt x="22" y="139"/>
                  </a:cubicBezTo>
                  <a:cubicBezTo>
                    <a:pt x="15" y="138"/>
                    <a:pt x="8" y="136"/>
                    <a:pt x="0" y="133"/>
                  </a:cubicBezTo>
                  <a:lnTo>
                    <a:pt x="0" y="114"/>
                  </a:lnTo>
                  <a:cubicBezTo>
                    <a:pt x="7" y="118"/>
                    <a:pt x="14" y="121"/>
                    <a:pt x="21" y="123"/>
                  </a:cubicBezTo>
                  <a:cubicBezTo>
                    <a:pt x="28" y="126"/>
                    <a:pt x="35" y="127"/>
                    <a:pt x="41" y="127"/>
                  </a:cubicBezTo>
                  <a:cubicBezTo>
                    <a:pt x="51" y="127"/>
                    <a:pt x="59" y="125"/>
                    <a:pt x="64" y="120"/>
                  </a:cubicBezTo>
                  <a:cubicBezTo>
                    <a:pt x="69" y="116"/>
                    <a:pt x="72" y="110"/>
                    <a:pt x="72" y="103"/>
                  </a:cubicBezTo>
                  <a:cubicBezTo>
                    <a:pt x="72" y="96"/>
                    <a:pt x="70" y="91"/>
                    <a:pt x="66" y="87"/>
                  </a:cubicBezTo>
                  <a:cubicBezTo>
                    <a:pt x="62" y="83"/>
                    <a:pt x="56" y="80"/>
                    <a:pt x="47" y="78"/>
                  </a:cubicBezTo>
                  <a:lnTo>
                    <a:pt x="37" y="76"/>
                  </a:lnTo>
                  <a:cubicBezTo>
                    <a:pt x="24" y="73"/>
                    <a:pt x="14" y="69"/>
                    <a:pt x="9" y="63"/>
                  </a:cubicBezTo>
                  <a:cubicBezTo>
                    <a:pt x="3" y="57"/>
                    <a:pt x="0" y="49"/>
                    <a:pt x="0" y="39"/>
                  </a:cubicBezTo>
                  <a:cubicBezTo>
                    <a:pt x="0" y="27"/>
                    <a:pt x="4" y="17"/>
                    <a:pt x="12" y="10"/>
                  </a:cubicBezTo>
                  <a:cubicBezTo>
                    <a:pt x="20" y="3"/>
                    <a:pt x="31" y="0"/>
                    <a:pt x="45" y="0"/>
                  </a:cubicBezTo>
                  <a:cubicBezTo>
                    <a:pt x="51" y="0"/>
                    <a:pt x="57" y="0"/>
                    <a:pt x="63" y="2"/>
                  </a:cubicBezTo>
                  <a:cubicBezTo>
                    <a:pt x="69" y="3"/>
                    <a:pt x="76" y="4"/>
                    <a:pt x="82"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a:extLst>
                <a:ext uri="{FF2B5EF4-FFF2-40B4-BE49-F238E27FC236}">
                  <a16:creationId xmlns:a16="http://schemas.microsoft.com/office/drawing/2014/main" id="{D0CAF75B-D1FD-409B-92F0-FE219D5DE58F}"/>
                </a:ext>
              </a:extLst>
            </p:cNvPr>
            <p:cNvSpPr>
              <a:spLocks noEditPoints="1"/>
            </p:cNvSpPr>
            <p:nvPr/>
          </p:nvSpPr>
          <p:spPr bwMode="auto">
            <a:xfrm>
              <a:off x="1548" y="1914"/>
              <a:ext cx="41" cy="68"/>
            </a:xfrm>
            <a:custGeom>
              <a:avLst/>
              <a:gdLst>
                <a:gd name="T0" fmla="*/ 69 w 86"/>
                <a:gd name="T1" fmla="*/ 91 h 145"/>
                <a:gd name="T2" fmla="*/ 62 w 86"/>
                <a:gd name="T3" fmla="*/ 62 h 145"/>
                <a:gd name="T4" fmla="*/ 42 w 86"/>
                <a:gd name="T5" fmla="*/ 51 h 145"/>
                <a:gd name="T6" fmla="*/ 23 w 86"/>
                <a:gd name="T7" fmla="*/ 62 h 145"/>
                <a:gd name="T8" fmla="*/ 16 w 86"/>
                <a:gd name="T9" fmla="*/ 91 h 145"/>
                <a:gd name="T10" fmla="*/ 23 w 86"/>
                <a:gd name="T11" fmla="*/ 120 h 145"/>
                <a:gd name="T12" fmla="*/ 42 w 86"/>
                <a:gd name="T13" fmla="*/ 131 h 145"/>
                <a:gd name="T14" fmla="*/ 62 w 86"/>
                <a:gd name="T15" fmla="*/ 120 h 145"/>
                <a:gd name="T16" fmla="*/ 69 w 86"/>
                <a:gd name="T17" fmla="*/ 91 h 145"/>
                <a:gd name="T18" fmla="*/ 16 w 86"/>
                <a:gd name="T19" fmla="*/ 55 h 145"/>
                <a:gd name="T20" fmla="*/ 28 w 86"/>
                <a:gd name="T21" fmla="*/ 41 h 145"/>
                <a:gd name="T22" fmla="*/ 46 w 86"/>
                <a:gd name="T23" fmla="*/ 37 h 145"/>
                <a:gd name="T24" fmla="*/ 75 w 86"/>
                <a:gd name="T25" fmla="*/ 52 h 145"/>
                <a:gd name="T26" fmla="*/ 86 w 86"/>
                <a:gd name="T27" fmla="*/ 91 h 145"/>
                <a:gd name="T28" fmla="*/ 75 w 86"/>
                <a:gd name="T29" fmla="*/ 130 h 145"/>
                <a:gd name="T30" fmla="*/ 46 w 86"/>
                <a:gd name="T31" fmla="*/ 145 h 145"/>
                <a:gd name="T32" fmla="*/ 28 w 86"/>
                <a:gd name="T33" fmla="*/ 140 h 145"/>
                <a:gd name="T34" fmla="*/ 16 w 86"/>
                <a:gd name="T35" fmla="*/ 127 h 145"/>
                <a:gd name="T36" fmla="*/ 16 w 86"/>
                <a:gd name="T37" fmla="*/ 142 h 145"/>
                <a:gd name="T38" fmla="*/ 0 w 86"/>
                <a:gd name="T39" fmla="*/ 142 h 145"/>
                <a:gd name="T40" fmla="*/ 0 w 86"/>
                <a:gd name="T41" fmla="*/ 0 h 145"/>
                <a:gd name="T42" fmla="*/ 16 w 86"/>
                <a:gd name="T43" fmla="*/ 0 h 145"/>
                <a:gd name="T44" fmla="*/ 16 w 86"/>
                <a:gd name="T45" fmla="*/ 5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45">
                  <a:moveTo>
                    <a:pt x="69" y="91"/>
                  </a:moveTo>
                  <a:cubicBezTo>
                    <a:pt x="69" y="78"/>
                    <a:pt x="67" y="69"/>
                    <a:pt x="62" y="62"/>
                  </a:cubicBezTo>
                  <a:cubicBezTo>
                    <a:pt x="57" y="55"/>
                    <a:pt x="51" y="51"/>
                    <a:pt x="42" y="51"/>
                  </a:cubicBezTo>
                  <a:cubicBezTo>
                    <a:pt x="34" y="51"/>
                    <a:pt x="28" y="55"/>
                    <a:pt x="23" y="62"/>
                  </a:cubicBezTo>
                  <a:cubicBezTo>
                    <a:pt x="18" y="69"/>
                    <a:pt x="16" y="78"/>
                    <a:pt x="16" y="91"/>
                  </a:cubicBezTo>
                  <a:cubicBezTo>
                    <a:pt x="16" y="103"/>
                    <a:pt x="18" y="113"/>
                    <a:pt x="23" y="120"/>
                  </a:cubicBezTo>
                  <a:cubicBezTo>
                    <a:pt x="28" y="127"/>
                    <a:pt x="34" y="131"/>
                    <a:pt x="42" y="131"/>
                  </a:cubicBezTo>
                  <a:cubicBezTo>
                    <a:pt x="51" y="131"/>
                    <a:pt x="57" y="127"/>
                    <a:pt x="62" y="120"/>
                  </a:cubicBezTo>
                  <a:cubicBezTo>
                    <a:pt x="67" y="113"/>
                    <a:pt x="69" y="103"/>
                    <a:pt x="69" y="91"/>
                  </a:cubicBezTo>
                  <a:close/>
                  <a:moveTo>
                    <a:pt x="16" y="55"/>
                  </a:moveTo>
                  <a:cubicBezTo>
                    <a:pt x="19" y="49"/>
                    <a:pt x="23" y="44"/>
                    <a:pt x="28" y="41"/>
                  </a:cubicBezTo>
                  <a:cubicBezTo>
                    <a:pt x="33" y="38"/>
                    <a:pt x="39" y="37"/>
                    <a:pt x="46" y="37"/>
                  </a:cubicBezTo>
                  <a:cubicBezTo>
                    <a:pt x="58" y="37"/>
                    <a:pt x="67" y="42"/>
                    <a:pt x="75" y="52"/>
                  </a:cubicBezTo>
                  <a:cubicBezTo>
                    <a:pt x="82" y="62"/>
                    <a:pt x="86" y="75"/>
                    <a:pt x="86" y="91"/>
                  </a:cubicBezTo>
                  <a:cubicBezTo>
                    <a:pt x="86" y="107"/>
                    <a:pt x="82" y="120"/>
                    <a:pt x="75" y="130"/>
                  </a:cubicBezTo>
                  <a:cubicBezTo>
                    <a:pt x="67" y="140"/>
                    <a:pt x="58" y="145"/>
                    <a:pt x="46" y="145"/>
                  </a:cubicBezTo>
                  <a:cubicBezTo>
                    <a:pt x="39" y="145"/>
                    <a:pt x="33" y="143"/>
                    <a:pt x="28" y="140"/>
                  </a:cubicBezTo>
                  <a:cubicBezTo>
                    <a:pt x="23" y="137"/>
                    <a:pt x="19" y="133"/>
                    <a:pt x="16" y="127"/>
                  </a:cubicBezTo>
                  <a:lnTo>
                    <a:pt x="16" y="142"/>
                  </a:lnTo>
                  <a:lnTo>
                    <a:pt x="0" y="142"/>
                  </a:lnTo>
                  <a:lnTo>
                    <a:pt x="0" y="0"/>
                  </a:lnTo>
                  <a:lnTo>
                    <a:pt x="16" y="0"/>
                  </a:lnTo>
                  <a:lnTo>
                    <a:pt x="1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54">
              <a:extLst>
                <a:ext uri="{FF2B5EF4-FFF2-40B4-BE49-F238E27FC236}">
                  <a16:creationId xmlns:a16="http://schemas.microsoft.com/office/drawing/2014/main" id="{33D2A64E-688A-4C78-BCE0-552F60B0EB99}"/>
                </a:ext>
              </a:extLst>
            </p:cNvPr>
            <p:cNvSpPr>
              <a:spLocks noChangeArrowheads="1"/>
            </p:cNvSpPr>
            <p:nvPr/>
          </p:nvSpPr>
          <p:spPr bwMode="auto">
            <a:xfrm>
              <a:off x="1601" y="1914"/>
              <a:ext cx="7" cy="6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5">
              <a:extLst>
                <a:ext uri="{FF2B5EF4-FFF2-40B4-BE49-F238E27FC236}">
                  <a16:creationId xmlns:a16="http://schemas.microsoft.com/office/drawing/2014/main" id="{FFF3AE84-393F-46E2-B410-EDD7F1A3596E}"/>
                </a:ext>
              </a:extLst>
            </p:cNvPr>
            <p:cNvSpPr>
              <a:spLocks noEditPoints="1"/>
            </p:cNvSpPr>
            <p:nvPr/>
          </p:nvSpPr>
          <p:spPr bwMode="auto">
            <a:xfrm>
              <a:off x="1621" y="1932"/>
              <a:ext cx="41" cy="50"/>
            </a:xfrm>
            <a:custGeom>
              <a:avLst/>
              <a:gdLst>
                <a:gd name="T0" fmla="*/ 44 w 88"/>
                <a:gd name="T1" fmla="*/ 14 h 108"/>
                <a:gd name="T2" fmla="*/ 24 w 88"/>
                <a:gd name="T3" fmla="*/ 25 h 108"/>
                <a:gd name="T4" fmla="*/ 16 w 88"/>
                <a:gd name="T5" fmla="*/ 54 h 108"/>
                <a:gd name="T6" fmla="*/ 24 w 88"/>
                <a:gd name="T7" fmla="*/ 83 h 108"/>
                <a:gd name="T8" fmla="*/ 44 w 88"/>
                <a:gd name="T9" fmla="*/ 93 h 108"/>
                <a:gd name="T10" fmla="*/ 64 w 88"/>
                <a:gd name="T11" fmla="*/ 83 h 108"/>
                <a:gd name="T12" fmla="*/ 71 w 88"/>
                <a:gd name="T13" fmla="*/ 54 h 108"/>
                <a:gd name="T14" fmla="*/ 64 w 88"/>
                <a:gd name="T15" fmla="*/ 25 h 108"/>
                <a:gd name="T16" fmla="*/ 44 w 88"/>
                <a:gd name="T17" fmla="*/ 14 h 108"/>
                <a:gd name="T18" fmla="*/ 44 w 88"/>
                <a:gd name="T19" fmla="*/ 0 h 108"/>
                <a:gd name="T20" fmla="*/ 76 w 88"/>
                <a:gd name="T21" fmla="*/ 14 h 108"/>
                <a:gd name="T22" fmla="*/ 88 w 88"/>
                <a:gd name="T23" fmla="*/ 54 h 108"/>
                <a:gd name="T24" fmla="*/ 76 w 88"/>
                <a:gd name="T25" fmla="*/ 93 h 108"/>
                <a:gd name="T26" fmla="*/ 44 w 88"/>
                <a:gd name="T27" fmla="*/ 108 h 108"/>
                <a:gd name="T28" fmla="*/ 11 w 88"/>
                <a:gd name="T29" fmla="*/ 93 h 108"/>
                <a:gd name="T30" fmla="*/ 0 w 88"/>
                <a:gd name="T31" fmla="*/ 54 h 108"/>
                <a:gd name="T32" fmla="*/ 11 w 88"/>
                <a:gd name="T33" fmla="*/ 14 h 108"/>
                <a:gd name="T34" fmla="*/ 44 w 88"/>
                <a:gd name="T3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08">
                  <a:moveTo>
                    <a:pt x="44" y="14"/>
                  </a:moveTo>
                  <a:cubicBezTo>
                    <a:pt x="35" y="14"/>
                    <a:pt x="29" y="18"/>
                    <a:pt x="24" y="25"/>
                  </a:cubicBezTo>
                  <a:cubicBezTo>
                    <a:pt x="19" y="32"/>
                    <a:pt x="16" y="42"/>
                    <a:pt x="16" y="54"/>
                  </a:cubicBezTo>
                  <a:cubicBezTo>
                    <a:pt x="16" y="66"/>
                    <a:pt x="19" y="76"/>
                    <a:pt x="24" y="83"/>
                  </a:cubicBezTo>
                  <a:cubicBezTo>
                    <a:pt x="29" y="90"/>
                    <a:pt x="35" y="93"/>
                    <a:pt x="44" y="93"/>
                  </a:cubicBezTo>
                  <a:cubicBezTo>
                    <a:pt x="52" y="93"/>
                    <a:pt x="59" y="90"/>
                    <a:pt x="64" y="83"/>
                  </a:cubicBezTo>
                  <a:cubicBezTo>
                    <a:pt x="69" y="76"/>
                    <a:pt x="71" y="66"/>
                    <a:pt x="71" y="54"/>
                  </a:cubicBezTo>
                  <a:cubicBezTo>
                    <a:pt x="71" y="42"/>
                    <a:pt x="69" y="32"/>
                    <a:pt x="64" y="25"/>
                  </a:cubicBezTo>
                  <a:cubicBezTo>
                    <a:pt x="59" y="18"/>
                    <a:pt x="52" y="14"/>
                    <a:pt x="44" y="14"/>
                  </a:cubicBezTo>
                  <a:close/>
                  <a:moveTo>
                    <a:pt x="44" y="0"/>
                  </a:moveTo>
                  <a:cubicBezTo>
                    <a:pt x="58" y="0"/>
                    <a:pt x="68" y="5"/>
                    <a:pt x="76" y="14"/>
                  </a:cubicBezTo>
                  <a:cubicBezTo>
                    <a:pt x="84" y="24"/>
                    <a:pt x="88" y="37"/>
                    <a:pt x="88" y="54"/>
                  </a:cubicBezTo>
                  <a:cubicBezTo>
                    <a:pt x="88" y="71"/>
                    <a:pt x="84" y="84"/>
                    <a:pt x="76" y="93"/>
                  </a:cubicBezTo>
                  <a:cubicBezTo>
                    <a:pt x="68" y="103"/>
                    <a:pt x="58" y="108"/>
                    <a:pt x="44" y="108"/>
                  </a:cubicBezTo>
                  <a:cubicBezTo>
                    <a:pt x="30" y="108"/>
                    <a:pt x="19" y="103"/>
                    <a:pt x="11" y="93"/>
                  </a:cubicBezTo>
                  <a:cubicBezTo>
                    <a:pt x="4" y="84"/>
                    <a:pt x="0" y="71"/>
                    <a:pt x="0" y="54"/>
                  </a:cubicBezTo>
                  <a:cubicBezTo>
                    <a:pt x="0" y="37"/>
                    <a:pt x="4" y="24"/>
                    <a:pt x="11" y="14"/>
                  </a:cubicBezTo>
                  <a:cubicBezTo>
                    <a:pt x="19" y="5"/>
                    <a:pt x="30" y="0"/>
                    <a:pt x="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6">
              <a:extLst>
                <a:ext uri="{FF2B5EF4-FFF2-40B4-BE49-F238E27FC236}">
                  <a16:creationId xmlns:a16="http://schemas.microsoft.com/office/drawing/2014/main" id="{EB0E7ED0-A26E-4C20-9A41-F9C3A3C7689B}"/>
                </a:ext>
              </a:extLst>
            </p:cNvPr>
            <p:cNvSpPr>
              <a:spLocks/>
            </p:cNvSpPr>
            <p:nvPr/>
          </p:nvSpPr>
          <p:spPr bwMode="auto">
            <a:xfrm>
              <a:off x="1671" y="1932"/>
              <a:ext cx="35" cy="50"/>
            </a:xfrm>
            <a:custGeom>
              <a:avLst/>
              <a:gdLst>
                <a:gd name="T0" fmla="*/ 76 w 76"/>
                <a:gd name="T1" fmla="*/ 6 h 108"/>
                <a:gd name="T2" fmla="*/ 76 w 76"/>
                <a:gd name="T3" fmla="*/ 22 h 108"/>
                <a:gd name="T4" fmla="*/ 63 w 76"/>
                <a:gd name="T5" fmla="*/ 16 h 108"/>
                <a:gd name="T6" fmla="*/ 49 w 76"/>
                <a:gd name="T7" fmla="*/ 14 h 108"/>
                <a:gd name="T8" fmla="*/ 25 w 76"/>
                <a:gd name="T9" fmla="*/ 25 h 108"/>
                <a:gd name="T10" fmla="*/ 17 w 76"/>
                <a:gd name="T11" fmla="*/ 54 h 108"/>
                <a:gd name="T12" fmla="*/ 25 w 76"/>
                <a:gd name="T13" fmla="*/ 83 h 108"/>
                <a:gd name="T14" fmla="*/ 49 w 76"/>
                <a:gd name="T15" fmla="*/ 93 h 108"/>
                <a:gd name="T16" fmla="*/ 63 w 76"/>
                <a:gd name="T17" fmla="*/ 91 h 108"/>
                <a:gd name="T18" fmla="*/ 76 w 76"/>
                <a:gd name="T19" fmla="*/ 85 h 108"/>
                <a:gd name="T20" fmla="*/ 76 w 76"/>
                <a:gd name="T21" fmla="*/ 101 h 108"/>
                <a:gd name="T22" fmla="*/ 63 w 76"/>
                <a:gd name="T23" fmla="*/ 106 h 108"/>
                <a:gd name="T24" fmla="*/ 48 w 76"/>
                <a:gd name="T25" fmla="*/ 108 h 108"/>
                <a:gd name="T26" fmla="*/ 13 w 76"/>
                <a:gd name="T27" fmla="*/ 93 h 108"/>
                <a:gd name="T28" fmla="*/ 0 w 76"/>
                <a:gd name="T29" fmla="*/ 54 h 108"/>
                <a:gd name="T30" fmla="*/ 13 w 76"/>
                <a:gd name="T31" fmla="*/ 14 h 108"/>
                <a:gd name="T32" fmla="*/ 49 w 76"/>
                <a:gd name="T33" fmla="*/ 0 h 108"/>
                <a:gd name="T34" fmla="*/ 63 w 76"/>
                <a:gd name="T35" fmla="*/ 2 h 108"/>
                <a:gd name="T36" fmla="*/ 76 w 76"/>
                <a:gd name="T37" fmla="*/ 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108">
                  <a:moveTo>
                    <a:pt x="76" y="6"/>
                  </a:moveTo>
                  <a:lnTo>
                    <a:pt x="76" y="22"/>
                  </a:lnTo>
                  <a:cubicBezTo>
                    <a:pt x="72" y="20"/>
                    <a:pt x="67" y="18"/>
                    <a:pt x="63" y="16"/>
                  </a:cubicBezTo>
                  <a:cubicBezTo>
                    <a:pt x="58" y="15"/>
                    <a:pt x="54" y="14"/>
                    <a:pt x="49" y="14"/>
                  </a:cubicBezTo>
                  <a:cubicBezTo>
                    <a:pt x="39" y="14"/>
                    <a:pt x="31" y="18"/>
                    <a:pt x="25" y="25"/>
                  </a:cubicBezTo>
                  <a:cubicBezTo>
                    <a:pt x="20" y="32"/>
                    <a:pt x="17" y="41"/>
                    <a:pt x="17" y="54"/>
                  </a:cubicBezTo>
                  <a:cubicBezTo>
                    <a:pt x="17" y="66"/>
                    <a:pt x="20" y="76"/>
                    <a:pt x="25" y="83"/>
                  </a:cubicBezTo>
                  <a:cubicBezTo>
                    <a:pt x="31" y="90"/>
                    <a:pt x="39" y="93"/>
                    <a:pt x="49" y="93"/>
                  </a:cubicBezTo>
                  <a:cubicBezTo>
                    <a:pt x="54" y="93"/>
                    <a:pt x="58" y="93"/>
                    <a:pt x="63" y="91"/>
                  </a:cubicBezTo>
                  <a:cubicBezTo>
                    <a:pt x="67" y="90"/>
                    <a:pt x="72" y="88"/>
                    <a:pt x="76" y="85"/>
                  </a:cubicBezTo>
                  <a:lnTo>
                    <a:pt x="76" y="101"/>
                  </a:lnTo>
                  <a:cubicBezTo>
                    <a:pt x="72" y="103"/>
                    <a:pt x="67" y="105"/>
                    <a:pt x="63" y="106"/>
                  </a:cubicBezTo>
                  <a:cubicBezTo>
                    <a:pt x="58" y="107"/>
                    <a:pt x="53" y="108"/>
                    <a:pt x="48" y="108"/>
                  </a:cubicBezTo>
                  <a:cubicBezTo>
                    <a:pt x="33" y="108"/>
                    <a:pt x="22" y="103"/>
                    <a:pt x="13" y="93"/>
                  </a:cubicBezTo>
                  <a:cubicBezTo>
                    <a:pt x="5" y="83"/>
                    <a:pt x="0" y="70"/>
                    <a:pt x="0" y="54"/>
                  </a:cubicBezTo>
                  <a:cubicBezTo>
                    <a:pt x="0" y="37"/>
                    <a:pt x="5" y="24"/>
                    <a:pt x="13" y="14"/>
                  </a:cubicBezTo>
                  <a:cubicBezTo>
                    <a:pt x="22" y="5"/>
                    <a:pt x="34" y="0"/>
                    <a:pt x="49" y="0"/>
                  </a:cubicBezTo>
                  <a:cubicBezTo>
                    <a:pt x="54" y="0"/>
                    <a:pt x="58" y="1"/>
                    <a:pt x="63" y="2"/>
                  </a:cubicBezTo>
                  <a:cubicBezTo>
                    <a:pt x="68" y="3"/>
                    <a:pt x="72" y="4"/>
                    <a:pt x="76"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7">
              <a:extLst>
                <a:ext uri="{FF2B5EF4-FFF2-40B4-BE49-F238E27FC236}">
                  <a16:creationId xmlns:a16="http://schemas.microsoft.com/office/drawing/2014/main" id="{63C48B2C-D7A2-4B48-8632-4A55AADC6FE7}"/>
                </a:ext>
              </a:extLst>
            </p:cNvPr>
            <p:cNvSpPr>
              <a:spLocks/>
            </p:cNvSpPr>
            <p:nvPr/>
          </p:nvSpPr>
          <p:spPr bwMode="auto">
            <a:xfrm>
              <a:off x="1719" y="1914"/>
              <a:ext cx="40" cy="67"/>
            </a:xfrm>
            <a:custGeom>
              <a:avLst/>
              <a:gdLst>
                <a:gd name="T0" fmla="*/ 0 w 86"/>
                <a:gd name="T1" fmla="*/ 0 h 142"/>
                <a:gd name="T2" fmla="*/ 16 w 86"/>
                <a:gd name="T3" fmla="*/ 0 h 142"/>
                <a:gd name="T4" fmla="*/ 16 w 86"/>
                <a:gd name="T5" fmla="*/ 84 h 142"/>
                <a:gd name="T6" fmla="*/ 63 w 86"/>
                <a:gd name="T7" fmla="*/ 39 h 142"/>
                <a:gd name="T8" fmla="*/ 83 w 86"/>
                <a:gd name="T9" fmla="*/ 39 h 142"/>
                <a:gd name="T10" fmla="*/ 32 w 86"/>
                <a:gd name="T11" fmla="*/ 87 h 142"/>
                <a:gd name="T12" fmla="*/ 86 w 86"/>
                <a:gd name="T13" fmla="*/ 142 h 142"/>
                <a:gd name="T14" fmla="*/ 65 w 86"/>
                <a:gd name="T15" fmla="*/ 142 h 142"/>
                <a:gd name="T16" fmla="*/ 16 w 86"/>
                <a:gd name="T17" fmla="*/ 92 h 142"/>
                <a:gd name="T18" fmla="*/ 16 w 86"/>
                <a:gd name="T19" fmla="*/ 142 h 142"/>
                <a:gd name="T20" fmla="*/ 0 w 86"/>
                <a:gd name="T21" fmla="*/ 142 h 142"/>
                <a:gd name="T22" fmla="*/ 0 w 86"/>
                <a:gd name="T23"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42">
                  <a:moveTo>
                    <a:pt x="0" y="0"/>
                  </a:moveTo>
                  <a:lnTo>
                    <a:pt x="16" y="0"/>
                  </a:lnTo>
                  <a:lnTo>
                    <a:pt x="16" y="84"/>
                  </a:lnTo>
                  <a:lnTo>
                    <a:pt x="63" y="39"/>
                  </a:lnTo>
                  <a:lnTo>
                    <a:pt x="83" y="39"/>
                  </a:lnTo>
                  <a:lnTo>
                    <a:pt x="32" y="87"/>
                  </a:lnTo>
                  <a:lnTo>
                    <a:pt x="86" y="142"/>
                  </a:lnTo>
                  <a:lnTo>
                    <a:pt x="65" y="142"/>
                  </a:lnTo>
                  <a:lnTo>
                    <a:pt x="16" y="92"/>
                  </a:lnTo>
                  <a:lnTo>
                    <a:pt x="16" y="142"/>
                  </a:lnTo>
                  <a:lnTo>
                    <a:pt x="0" y="14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Line 58">
              <a:extLst>
                <a:ext uri="{FF2B5EF4-FFF2-40B4-BE49-F238E27FC236}">
                  <a16:creationId xmlns:a16="http://schemas.microsoft.com/office/drawing/2014/main" id="{31CBD8F6-AF77-4D6B-A604-9D02026F09B6}"/>
                </a:ext>
              </a:extLst>
            </p:cNvPr>
            <p:cNvSpPr>
              <a:spLocks noChangeShapeType="1"/>
            </p:cNvSpPr>
            <p:nvPr/>
          </p:nvSpPr>
          <p:spPr bwMode="auto">
            <a:xfrm>
              <a:off x="992" y="1966"/>
              <a:ext cx="197" cy="0"/>
            </a:xfrm>
            <a:prstGeom prst="line">
              <a:avLst/>
            </a:prstGeom>
            <a:noFill/>
            <a:ln w="952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Freeform 59">
              <a:extLst>
                <a:ext uri="{FF2B5EF4-FFF2-40B4-BE49-F238E27FC236}">
                  <a16:creationId xmlns:a16="http://schemas.microsoft.com/office/drawing/2014/main" id="{AD35243B-FC3C-42CA-9C8D-E2D12B02F7C7}"/>
                </a:ext>
              </a:extLst>
            </p:cNvPr>
            <p:cNvSpPr>
              <a:spLocks/>
            </p:cNvSpPr>
            <p:nvPr/>
          </p:nvSpPr>
          <p:spPr bwMode="auto">
            <a:xfrm>
              <a:off x="1110" y="1943"/>
              <a:ext cx="79" cy="45"/>
            </a:xfrm>
            <a:custGeom>
              <a:avLst/>
              <a:gdLst>
                <a:gd name="T0" fmla="*/ 48 w 167"/>
                <a:gd name="T1" fmla="*/ 48 h 95"/>
                <a:gd name="T2" fmla="*/ 0 w 167"/>
                <a:gd name="T3" fmla="*/ 95 h 95"/>
                <a:gd name="T4" fmla="*/ 167 w 167"/>
                <a:gd name="T5" fmla="*/ 48 h 95"/>
                <a:gd name="T6" fmla="*/ 0 w 167"/>
                <a:gd name="T7" fmla="*/ 0 h 95"/>
                <a:gd name="T8" fmla="*/ 48 w 167"/>
                <a:gd name="T9" fmla="*/ 48 h 95"/>
              </a:gdLst>
              <a:ahLst/>
              <a:cxnLst>
                <a:cxn ang="0">
                  <a:pos x="T0" y="T1"/>
                </a:cxn>
                <a:cxn ang="0">
                  <a:pos x="T2" y="T3"/>
                </a:cxn>
                <a:cxn ang="0">
                  <a:pos x="T4" y="T5"/>
                </a:cxn>
                <a:cxn ang="0">
                  <a:pos x="T6" y="T7"/>
                </a:cxn>
                <a:cxn ang="0">
                  <a:pos x="T8" y="T9"/>
                </a:cxn>
              </a:cxnLst>
              <a:rect l="0" t="0" r="r" b="b"/>
              <a:pathLst>
                <a:path w="167" h="95">
                  <a:moveTo>
                    <a:pt x="48" y="48"/>
                  </a:moveTo>
                  <a:lnTo>
                    <a:pt x="0" y="95"/>
                  </a:lnTo>
                  <a:lnTo>
                    <a:pt x="167" y="48"/>
                  </a:lnTo>
                  <a:lnTo>
                    <a:pt x="0" y="0"/>
                  </a:lnTo>
                  <a:lnTo>
                    <a:pt x="48" y="48"/>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0">
              <a:extLst>
                <a:ext uri="{FF2B5EF4-FFF2-40B4-BE49-F238E27FC236}">
                  <a16:creationId xmlns:a16="http://schemas.microsoft.com/office/drawing/2014/main" id="{1CE41538-A66F-4788-9ED8-FF2334105389}"/>
                </a:ext>
              </a:extLst>
            </p:cNvPr>
            <p:cNvSpPr>
              <a:spLocks/>
            </p:cNvSpPr>
            <p:nvPr/>
          </p:nvSpPr>
          <p:spPr bwMode="auto">
            <a:xfrm>
              <a:off x="669" y="1903"/>
              <a:ext cx="322" cy="150"/>
            </a:xfrm>
            <a:custGeom>
              <a:avLst/>
              <a:gdLst>
                <a:gd name="T0" fmla="*/ 152 w 687"/>
                <a:gd name="T1" fmla="*/ 0 h 321"/>
                <a:gd name="T2" fmla="*/ 536 w 687"/>
                <a:gd name="T3" fmla="*/ 0 h 321"/>
                <a:gd name="T4" fmla="*/ 687 w 687"/>
                <a:gd name="T5" fmla="*/ 152 h 321"/>
                <a:gd name="T6" fmla="*/ 687 w 687"/>
                <a:gd name="T7" fmla="*/ 170 h 321"/>
                <a:gd name="T8" fmla="*/ 536 w 687"/>
                <a:gd name="T9" fmla="*/ 321 h 321"/>
                <a:gd name="T10" fmla="*/ 152 w 687"/>
                <a:gd name="T11" fmla="*/ 321 h 321"/>
                <a:gd name="T12" fmla="*/ 0 w 687"/>
                <a:gd name="T13" fmla="*/ 170 h 321"/>
                <a:gd name="T14" fmla="*/ 0 w 687"/>
                <a:gd name="T15" fmla="*/ 152 h 321"/>
                <a:gd name="T16" fmla="*/ 152 w 687"/>
                <a:gd name="T17"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7" h="321">
                  <a:moveTo>
                    <a:pt x="152" y="0"/>
                  </a:moveTo>
                  <a:lnTo>
                    <a:pt x="536" y="0"/>
                  </a:lnTo>
                  <a:cubicBezTo>
                    <a:pt x="620" y="0"/>
                    <a:pt x="687" y="68"/>
                    <a:pt x="687" y="152"/>
                  </a:cubicBezTo>
                  <a:lnTo>
                    <a:pt x="687" y="170"/>
                  </a:lnTo>
                  <a:cubicBezTo>
                    <a:pt x="687" y="254"/>
                    <a:pt x="620" y="321"/>
                    <a:pt x="536" y="321"/>
                  </a:cubicBezTo>
                  <a:lnTo>
                    <a:pt x="152" y="321"/>
                  </a:lnTo>
                  <a:cubicBezTo>
                    <a:pt x="68" y="321"/>
                    <a:pt x="0" y="254"/>
                    <a:pt x="0" y="170"/>
                  </a:cubicBezTo>
                  <a:lnTo>
                    <a:pt x="0" y="152"/>
                  </a:lnTo>
                  <a:cubicBezTo>
                    <a:pt x="0" y="68"/>
                    <a:pt x="68" y="0"/>
                    <a:pt x="152" y="0"/>
                  </a:cubicBezTo>
                  <a:close/>
                </a:path>
              </a:pathLst>
            </a:custGeom>
            <a:solidFill>
              <a:srgbClr val="FFE6D5"/>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1">
              <a:extLst>
                <a:ext uri="{FF2B5EF4-FFF2-40B4-BE49-F238E27FC236}">
                  <a16:creationId xmlns:a16="http://schemas.microsoft.com/office/drawing/2014/main" id="{F497097D-3AED-42B0-92A8-F3C7A002B8A7}"/>
                </a:ext>
              </a:extLst>
            </p:cNvPr>
            <p:cNvSpPr>
              <a:spLocks/>
            </p:cNvSpPr>
            <p:nvPr/>
          </p:nvSpPr>
          <p:spPr bwMode="auto">
            <a:xfrm>
              <a:off x="759" y="1935"/>
              <a:ext cx="47" cy="73"/>
            </a:xfrm>
            <a:custGeom>
              <a:avLst/>
              <a:gdLst>
                <a:gd name="T0" fmla="*/ 0 w 102"/>
                <a:gd name="T1" fmla="*/ 0 h 157"/>
                <a:gd name="T2" fmla="*/ 17 w 102"/>
                <a:gd name="T3" fmla="*/ 0 h 157"/>
                <a:gd name="T4" fmla="*/ 17 w 102"/>
                <a:gd name="T5" fmla="*/ 67 h 157"/>
                <a:gd name="T6" fmla="*/ 75 w 102"/>
                <a:gd name="T7" fmla="*/ 0 h 157"/>
                <a:gd name="T8" fmla="*/ 98 w 102"/>
                <a:gd name="T9" fmla="*/ 0 h 157"/>
                <a:gd name="T10" fmla="*/ 33 w 102"/>
                <a:gd name="T11" fmla="*/ 73 h 157"/>
                <a:gd name="T12" fmla="*/ 102 w 102"/>
                <a:gd name="T13" fmla="*/ 157 h 157"/>
                <a:gd name="T14" fmla="*/ 79 w 102"/>
                <a:gd name="T15" fmla="*/ 157 h 157"/>
                <a:gd name="T16" fmla="*/ 17 w 102"/>
                <a:gd name="T17" fmla="*/ 82 h 157"/>
                <a:gd name="T18" fmla="*/ 17 w 102"/>
                <a:gd name="T19" fmla="*/ 157 h 157"/>
                <a:gd name="T20" fmla="*/ 0 w 102"/>
                <a:gd name="T21" fmla="*/ 157 h 157"/>
                <a:gd name="T22" fmla="*/ 0 w 102"/>
                <a:gd name="T2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157">
                  <a:moveTo>
                    <a:pt x="0" y="0"/>
                  </a:moveTo>
                  <a:lnTo>
                    <a:pt x="17" y="0"/>
                  </a:lnTo>
                  <a:lnTo>
                    <a:pt x="17" y="67"/>
                  </a:lnTo>
                  <a:lnTo>
                    <a:pt x="75" y="0"/>
                  </a:lnTo>
                  <a:lnTo>
                    <a:pt x="98" y="0"/>
                  </a:lnTo>
                  <a:lnTo>
                    <a:pt x="33" y="73"/>
                  </a:lnTo>
                  <a:lnTo>
                    <a:pt x="102" y="157"/>
                  </a:lnTo>
                  <a:lnTo>
                    <a:pt x="79" y="157"/>
                  </a:lnTo>
                  <a:lnTo>
                    <a:pt x="17" y="82"/>
                  </a:lnTo>
                  <a:lnTo>
                    <a:pt x="17" y="157"/>
                  </a:lnTo>
                  <a:lnTo>
                    <a:pt x="0" y="1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2">
              <a:extLst>
                <a:ext uri="{FF2B5EF4-FFF2-40B4-BE49-F238E27FC236}">
                  <a16:creationId xmlns:a16="http://schemas.microsoft.com/office/drawing/2014/main" id="{B83C81A3-B618-4889-80FB-A302FDD7E152}"/>
                </a:ext>
              </a:extLst>
            </p:cNvPr>
            <p:cNvSpPr>
              <a:spLocks noEditPoints="1"/>
            </p:cNvSpPr>
            <p:nvPr/>
          </p:nvSpPr>
          <p:spPr bwMode="auto">
            <a:xfrm>
              <a:off x="805" y="1952"/>
              <a:ext cx="42" cy="58"/>
            </a:xfrm>
            <a:custGeom>
              <a:avLst/>
              <a:gdLst>
                <a:gd name="T0" fmla="*/ 90 w 90"/>
                <a:gd name="T1" fmla="*/ 56 h 123"/>
                <a:gd name="T2" fmla="*/ 90 w 90"/>
                <a:gd name="T3" fmla="*/ 66 h 123"/>
                <a:gd name="T4" fmla="*/ 17 w 90"/>
                <a:gd name="T5" fmla="*/ 66 h 123"/>
                <a:gd name="T6" fmla="*/ 27 w 90"/>
                <a:gd name="T7" fmla="*/ 96 h 123"/>
                <a:gd name="T8" fmla="*/ 52 w 90"/>
                <a:gd name="T9" fmla="*/ 107 h 123"/>
                <a:gd name="T10" fmla="*/ 70 w 90"/>
                <a:gd name="T11" fmla="*/ 104 h 123"/>
                <a:gd name="T12" fmla="*/ 87 w 90"/>
                <a:gd name="T13" fmla="*/ 96 h 123"/>
                <a:gd name="T14" fmla="*/ 87 w 90"/>
                <a:gd name="T15" fmla="*/ 114 h 123"/>
                <a:gd name="T16" fmla="*/ 69 w 90"/>
                <a:gd name="T17" fmla="*/ 121 h 123"/>
                <a:gd name="T18" fmla="*/ 51 w 90"/>
                <a:gd name="T19" fmla="*/ 123 h 123"/>
                <a:gd name="T20" fmla="*/ 14 w 90"/>
                <a:gd name="T21" fmla="*/ 107 h 123"/>
                <a:gd name="T22" fmla="*/ 0 w 90"/>
                <a:gd name="T23" fmla="*/ 62 h 123"/>
                <a:gd name="T24" fmla="*/ 13 w 90"/>
                <a:gd name="T25" fmla="*/ 17 h 123"/>
                <a:gd name="T26" fmla="*/ 48 w 90"/>
                <a:gd name="T27" fmla="*/ 0 h 123"/>
                <a:gd name="T28" fmla="*/ 79 w 90"/>
                <a:gd name="T29" fmla="*/ 15 h 123"/>
                <a:gd name="T30" fmla="*/ 90 w 90"/>
                <a:gd name="T31" fmla="*/ 56 h 123"/>
                <a:gd name="T32" fmla="*/ 74 w 90"/>
                <a:gd name="T33" fmla="*/ 51 h 123"/>
                <a:gd name="T34" fmla="*/ 67 w 90"/>
                <a:gd name="T35" fmla="*/ 25 h 123"/>
                <a:gd name="T36" fmla="*/ 48 w 90"/>
                <a:gd name="T37" fmla="*/ 16 h 123"/>
                <a:gd name="T38" fmla="*/ 27 w 90"/>
                <a:gd name="T39" fmla="*/ 25 h 123"/>
                <a:gd name="T40" fmla="*/ 18 w 90"/>
                <a:gd name="T41" fmla="*/ 51 h 123"/>
                <a:gd name="T42" fmla="*/ 74 w 90"/>
                <a:gd name="T43" fmla="*/ 5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23">
                  <a:moveTo>
                    <a:pt x="90" y="56"/>
                  </a:moveTo>
                  <a:lnTo>
                    <a:pt x="90" y="66"/>
                  </a:lnTo>
                  <a:lnTo>
                    <a:pt x="17" y="66"/>
                  </a:lnTo>
                  <a:cubicBezTo>
                    <a:pt x="18" y="79"/>
                    <a:pt x="21" y="89"/>
                    <a:pt x="27" y="96"/>
                  </a:cubicBezTo>
                  <a:cubicBezTo>
                    <a:pt x="33" y="103"/>
                    <a:pt x="41" y="107"/>
                    <a:pt x="52" y="107"/>
                  </a:cubicBezTo>
                  <a:cubicBezTo>
                    <a:pt x="58" y="107"/>
                    <a:pt x="64" y="106"/>
                    <a:pt x="70" y="104"/>
                  </a:cubicBezTo>
                  <a:cubicBezTo>
                    <a:pt x="75" y="102"/>
                    <a:pt x="81" y="100"/>
                    <a:pt x="87" y="96"/>
                  </a:cubicBezTo>
                  <a:lnTo>
                    <a:pt x="87" y="114"/>
                  </a:lnTo>
                  <a:cubicBezTo>
                    <a:pt x="81" y="117"/>
                    <a:pt x="75" y="119"/>
                    <a:pt x="69" y="121"/>
                  </a:cubicBezTo>
                  <a:cubicBezTo>
                    <a:pt x="63" y="122"/>
                    <a:pt x="57" y="123"/>
                    <a:pt x="51" y="123"/>
                  </a:cubicBezTo>
                  <a:cubicBezTo>
                    <a:pt x="35" y="123"/>
                    <a:pt x="23" y="118"/>
                    <a:pt x="14" y="107"/>
                  </a:cubicBezTo>
                  <a:cubicBezTo>
                    <a:pt x="5" y="96"/>
                    <a:pt x="0" y="81"/>
                    <a:pt x="0" y="62"/>
                  </a:cubicBezTo>
                  <a:cubicBezTo>
                    <a:pt x="0" y="43"/>
                    <a:pt x="5" y="28"/>
                    <a:pt x="13" y="17"/>
                  </a:cubicBezTo>
                  <a:cubicBezTo>
                    <a:pt x="22" y="5"/>
                    <a:pt x="33" y="0"/>
                    <a:pt x="48" y="0"/>
                  </a:cubicBezTo>
                  <a:cubicBezTo>
                    <a:pt x="61" y="0"/>
                    <a:pt x="71" y="5"/>
                    <a:pt x="79" y="15"/>
                  </a:cubicBezTo>
                  <a:cubicBezTo>
                    <a:pt x="87" y="25"/>
                    <a:pt x="90" y="39"/>
                    <a:pt x="90" y="56"/>
                  </a:cubicBezTo>
                  <a:close/>
                  <a:moveTo>
                    <a:pt x="74" y="51"/>
                  </a:moveTo>
                  <a:cubicBezTo>
                    <a:pt x="74" y="40"/>
                    <a:pt x="72" y="32"/>
                    <a:pt x="67" y="25"/>
                  </a:cubicBezTo>
                  <a:cubicBezTo>
                    <a:pt x="62" y="19"/>
                    <a:pt x="56" y="16"/>
                    <a:pt x="48" y="16"/>
                  </a:cubicBezTo>
                  <a:cubicBezTo>
                    <a:pt x="39" y="16"/>
                    <a:pt x="32" y="19"/>
                    <a:pt x="27" y="25"/>
                  </a:cubicBezTo>
                  <a:cubicBezTo>
                    <a:pt x="21" y="31"/>
                    <a:pt x="18" y="40"/>
                    <a:pt x="18" y="51"/>
                  </a:cubicBezTo>
                  <a:lnTo>
                    <a:pt x="74"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3">
              <a:extLst>
                <a:ext uri="{FF2B5EF4-FFF2-40B4-BE49-F238E27FC236}">
                  <a16:creationId xmlns:a16="http://schemas.microsoft.com/office/drawing/2014/main" id="{EE651AA0-52C4-47AA-ABB4-F4BE5CEC984E}"/>
                </a:ext>
              </a:extLst>
            </p:cNvPr>
            <p:cNvSpPr>
              <a:spLocks/>
            </p:cNvSpPr>
            <p:nvPr/>
          </p:nvSpPr>
          <p:spPr bwMode="auto">
            <a:xfrm>
              <a:off x="854" y="1953"/>
              <a:ext cx="44" cy="76"/>
            </a:xfrm>
            <a:custGeom>
              <a:avLst/>
              <a:gdLst>
                <a:gd name="T0" fmla="*/ 52 w 94"/>
                <a:gd name="T1" fmla="*/ 129 h 163"/>
                <a:gd name="T2" fmla="*/ 39 w 94"/>
                <a:gd name="T3" fmla="*/ 157 h 163"/>
                <a:gd name="T4" fmla="*/ 22 w 94"/>
                <a:gd name="T5" fmla="*/ 163 h 163"/>
                <a:gd name="T6" fmla="*/ 9 w 94"/>
                <a:gd name="T7" fmla="*/ 163 h 163"/>
                <a:gd name="T8" fmla="*/ 9 w 94"/>
                <a:gd name="T9" fmla="*/ 147 h 163"/>
                <a:gd name="T10" fmla="*/ 18 w 94"/>
                <a:gd name="T11" fmla="*/ 147 h 163"/>
                <a:gd name="T12" fmla="*/ 28 w 94"/>
                <a:gd name="T13" fmla="*/ 143 h 163"/>
                <a:gd name="T14" fmla="*/ 36 w 94"/>
                <a:gd name="T15" fmla="*/ 125 h 163"/>
                <a:gd name="T16" fmla="*/ 39 w 94"/>
                <a:gd name="T17" fmla="*/ 116 h 163"/>
                <a:gd name="T18" fmla="*/ 0 w 94"/>
                <a:gd name="T19" fmla="*/ 0 h 163"/>
                <a:gd name="T20" fmla="*/ 17 w 94"/>
                <a:gd name="T21" fmla="*/ 0 h 163"/>
                <a:gd name="T22" fmla="*/ 47 w 94"/>
                <a:gd name="T23" fmla="*/ 93 h 163"/>
                <a:gd name="T24" fmla="*/ 78 w 94"/>
                <a:gd name="T25" fmla="*/ 0 h 163"/>
                <a:gd name="T26" fmla="*/ 94 w 94"/>
                <a:gd name="T27" fmla="*/ 0 h 163"/>
                <a:gd name="T28" fmla="*/ 52 w 94"/>
                <a:gd name="T29" fmla="*/ 129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163">
                  <a:moveTo>
                    <a:pt x="52" y="129"/>
                  </a:moveTo>
                  <a:cubicBezTo>
                    <a:pt x="47" y="143"/>
                    <a:pt x="43" y="152"/>
                    <a:pt x="39" y="157"/>
                  </a:cubicBezTo>
                  <a:cubicBezTo>
                    <a:pt x="34" y="161"/>
                    <a:pt x="29" y="163"/>
                    <a:pt x="22" y="163"/>
                  </a:cubicBezTo>
                  <a:lnTo>
                    <a:pt x="9" y="163"/>
                  </a:lnTo>
                  <a:lnTo>
                    <a:pt x="9" y="147"/>
                  </a:lnTo>
                  <a:lnTo>
                    <a:pt x="18" y="147"/>
                  </a:lnTo>
                  <a:cubicBezTo>
                    <a:pt x="23" y="147"/>
                    <a:pt x="26" y="146"/>
                    <a:pt x="28" y="143"/>
                  </a:cubicBezTo>
                  <a:cubicBezTo>
                    <a:pt x="31" y="141"/>
                    <a:pt x="34" y="135"/>
                    <a:pt x="36" y="125"/>
                  </a:cubicBezTo>
                  <a:lnTo>
                    <a:pt x="39" y="116"/>
                  </a:lnTo>
                  <a:lnTo>
                    <a:pt x="0" y="0"/>
                  </a:lnTo>
                  <a:lnTo>
                    <a:pt x="17" y="0"/>
                  </a:lnTo>
                  <a:lnTo>
                    <a:pt x="47" y="93"/>
                  </a:lnTo>
                  <a:lnTo>
                    <a:pt x="78" y="0"/>
                  </a:lnTo>
                  <a:lnTo>
                    <a:pt x="94" y="0"/>
                  </a:lnTo>
                  <a:lnTo>
                    <a:pt x="52" y="1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Line 64">
              <a:extLst>
                <a:ext uri="{FF2B5EF4-FFF2-40B4-BE49-F238E27FC236}">
                  <a16:creationId xmlns:a16="http://schemas.microsoft.com/office/drawing/2014/main" id="{A29EA43D-3505-4B79-89A8-7201A110C599}"/>
                </a:ext>
              </a:extLst>
            </p:cNvPr>
            <p:cNvSpPr>
              <a:spLocks noChangeShapeType="1"/>
            </p:cNvSpPr>
            <p:nvPr/>
          </p:nvSpPr>
          <p:spPr bwMode="auto">
            <a:xfrm>
              <a:off x="1544" y="2075"/>
              <a:ext cx="0" cy="197"/>
            </a:xfrm>
            <a:prstGeom prst="line">
              <a:avLst/>
            </a:prstGeom>
            <a:noFill/>
            <a:ln w="952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65">
              <a:extLst>
                <a:ext uri="{FF2B5EF4-FFF2-40B4-BE49-F238E27FC236}">
                  <a16:creationId xmlns:a16="http://schemas.microsoft.com/office/drawing/2014/main" id="{BD5D3AC2-5BF8-4E4A-8C72-8C6BD3047ED4}"/>
                </a:ext>
              </a:extLst>
            </p:cNvPr>
            <p:cNvSpPr>
              <a:spLocks/>
            </p:cNvSpPr>
            <p:nvPr/>
          </p:nvSpPr>
          <p:spPr bwMode="auto">
            <a:xfrm>
              <a:off x="1521" y="2194"/>
              <a:ext cx="45" cy="78"/>
            </a:xfrm>
            <a:custGeom>
              <a:avLst/>
              <a:gdLst>
                <a:gd name="T0" fmla="*/ 48 w 96"/>
                <a:gd name="T1" fmla="*/ 48 h 167"/>
                <a:gd name="T2" fmla="*/ 0 w 96"/>
                <a:gd name="T3" fmla="*/ 0 h 167"/>
                <a:gd name="T4" fmla="*/ 48 w 96"/>
                <a:gd name="T5" fmla="*/ 167 h 167"/>
                <a:gd name="T6" fmla="*/ 96 w 96"/>
                <a:gd name="T7" fmla="*/ 0 h 167"/>
                <a:gd name="T8" fmla="*/ 48 w 96"/>
                <a:gd name="T9" fmla="*/ 48 h 167"/>
              </a:gdLst>
              <a:ahLst/>
              <a:cxnLst>
                <a:cxn ang="0">
                  <a:pos x="T0" y="T1"/>
                </a:cxn>
                <a:cxn ang="0">
                  <a:pos x="T2" y="T3"/>
                </a:cxn>
                <a:cxn ang="0">
                  <a:pos x="T4" y="T5"/>
                </a:cxn>
                <a:cxn ang="0">
                  <a:pos x="T6" y="T7"/>
                </a:cxn>
                <a:cxn ang="0">
                  <a:pos x="T8" y="T9"/>
                </a:cxn>
              </a:cxnLst>
              <a:rect l="0" t="0" r="r" b="b"/>
              <a:pathLst>
                <a:path w="96" h="167">
                  <a:moveTo>
                    <a:pt x="48" y="48"/>
                  </a:moveTo>
                  <a:lnTo>
                    <a:pt x="0" y="0"/>
                  </a:lnTo>
                  <a:lnTo>
                    <a:pt x="48" y="167"/>
                  </a:lnTo>
                  <a:lnTo>
                    <a:pt x="96" y="0"/>
                  </a:lnTo>
                  <a:lnTo>
                    <a:pt x="48" y="48"/>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1" name="Rectangle 66">
              <a:extLst>
                <a:ext uri="{FF2B5EF4-FFF2-40B4-BE49-F238E27FC236}">
                  <a16:creationId xmlns:a16="http://schemas.microsoft.com/office/drawing/2014/main" id="{A9213E3B-000A-41BB-934C-7C90974277FA}"/>
                </a:ext>
              </a:extLst>
            </p:cNvPr>
            <p:cNvSpPr>
              <a:spLocks noChangeArrowheads="1"/>
            </p:cNvSpPr>
            <p:nvPr/>
          </p:nvSpPr>
          <p:spPr bwMode="auto">
            <a:xfrm>
              <a:off x="1211" y="2284"/>
              <a:ext cx="674" cy="193"/>
            </a:xfrm>
            <a:prstGeom prst="rect">
              <a:avLst/>
            </a:prstGeom>
            <a:solidFill>
              <a:srgbClr val="FFE6D5"/>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7">
              <a:extLst>
                <a:ext uri="{FF2B5EF4-FFF2-40B4-BE49-F238E27FC236}">
                  <a16:creationId xmlns:a16="http://schemas.microsoft.com/office/drawing/2014/main" id="{D6F26F9C-C757-436D-8451-0A3A85B596CA}"/>
                </a:ext>
              </a:extLst>
            </p:cNvPr>
            <p:cNvSpPr>
              <a:spLocks/>
            </p:cNvSpPr>
            <p:nvPr/>
          </p:nvSpPr>
          <p:spPr bwMode="auto">
            <a:xfrm>
              <a:off x="1320" y="2338"/>
              <a:ext cx="50" cy="64"/>
            </a:xfrm>
            <a:custGeom>
              <a:avLst/>
              <a:gdLst>
                <a:gd name="T0" fmla="*/ 106 w 106"/>
                <a:gd name="T1" fmla="*/ 12 h 137"/>
                <a:gd name="T2" fmla="*/ 106 w 106"/>
                <a:gd name="T3" fmla="*/ 31 h 137"/>
                <a:gd name="T4" fmla="*/ 87 w 106"/>
                <a:gd name="T5" fmla="*/ 19 h 137"/>
                <a:gd name="T6" fmla="*/ 65 w 106"/>
                <a:gd name="T7" fmla="*/ 14 h 137"/>
                <a:gd name="T8" fmla="*/ 31 w 106"/>
                <a:gd name="T9" fmla="*/ 28 h 137"/>
                <a:gd name="T10" fmla="*/ 18 w 106"/>
                <a:gd name="T11" fmla="*/ 68 h 137"/>
                <a:gd name="T12" fmla="*/ 31 w 106"/>
                <a:gd name="T13" fmla="*/ 109 h 137"/>
                <a:gd name="T14" fmla="*/ 65 w 106"/>
                <a:gd name="T15" fmla="*/ 122 h 137"/>
                <a:gd name="T16" fmla="*/ 87 w 106"/>
                <a:gd name="T17" fmla="*/ 118 h 137"/>
                <a:gd name="T18" fmla="*/ 106 w 106"/>
                <a:gd name="T19" fmla="*/ 106 h 137"/>
                <a:gd name="T20" fmla="*/ 106 w 106"/>
                <a:gd name="T21" fmla="*/ 124 h 137"/>
                <a:gd name="T22" fmla="*/ 86 w 106"/>
                <a:gd name="T23" fmla="*/ 134 h 137"/>
                <a:gd name="T24" fmla="*/ 64 w 106"/>
                <a:gd name="T25" fmla="*/ 137 h 137"/>
                <a:gd name="T26" fmla="*/ 17 w 106"/>
                <a:gd name="T27" fmla="*/ 119 h 137"/>
                <a:gd name="T28" fmla="*/ 0 w 106"/>
                <a:gd name="T29" fmla="*/ 68 h 137"/>
                <a:gd name="T30" fmla="*/ 17 w 106"/>
                <a:gd name="T31" fmla="*/ 18 h 137"/>
                <a:gd name="T32" fmla="*/ 64 w 106"/>
                <a:gd name="T33" fmla="*/ 0 h 137"/>
                <a:gd name="T34" fmla="*/ 87 w 106"/>
                <a:gd name="T35" fmla="*/ 3 h 137"/>
                <a:gd name="T36" fmla="*/ 106 w 106"/>
                <a:gd name="T37" fmla="*/ 1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 h="137">
                  <a:moveTo>
                    <a:pt x="106" y="12"/>
                  </a:moveTo>
                  <a:lnTo>
                    <a:pt x="106" y="31"/>
                  </a:lnTo>
                  <a:cubicBezTo>
                    <a:pt x="100" y="26"/>
                    <a:pt x="94" y="21"/>
                    <a:pt x="87" y="19"/>
                  </a:cubicBezTo>
                  <a:cubicBezTo>
                    <a:pt x="80" y="16"/>
                    <a:pt x="73" y="14"/>
                    <a:pt x="65" y="14"/>
                  </a:cubicBezTo>
                  <a:cubicBezTo>
                    <a:pt x="50" y="14"/>
                    <a:pt x="39" y="19"/>
                    <a:pt x="31" y="28"/>
                  </a:cubicBezTo>
                  <a:cubicBezTo>
                    <a:pt x="22" y="38"/>
                    <a:pt x="18" y="51"/>
                    <a:pt x="18" y="68"/>
                  </a:cubicBezTo>
                  <a:cubicBezTo>
                    <a:pt x="18" y="86"/>
                    <a:pt x="22" y="99"/>
                    <a:pt x="31" y="109"/>
                  </a:cubicBezTo>
                  <a:cubicBezTo>
                    <a:pt x="39" y="118"/>
                    <a:pt x="50" y="122"/>
                    <a:pt x="65" y="122"/>
                  </a:cubicBezTo>
                  <a:cubicBezTo>
                    <a:pt x="73" y="122"/>
                    <a:pt x="80" y="121"/>
                    <a:pt x="87" y="118"/>
                  </a:cubicBezTo>
                  <a:cubicBezTo>
                    <a:pt x="94" y="115"/>
                    <a:pt x="100" y="111"/>
                    <a:pt x="106" y="106"/>
                  </a:cubicBezTo>
                  <a:lnTo>
                    <a:pt x="106" y="124"/>
                  </a:lnTo>
                  <a:cubicBezTo>
                    <a:pt x="100" y="129"/>
                    <a:pt x="93" y="132"/>
                    <a:pt x="86" y="134"/>
                  </a:cubicBezTo>
                  <a:cubicBezTo>
                    <a:pt x="79" y="136"/>
                    <a:pt x="72" y="137"/>
                    <a:pt x="64" y="137"/>
                  </a:cubicBezTo>
                  <a:cubicBezTo>
                    <a:pt x="44" y="137"/>
                    <a:pt x="28" y="131"/>
                    <a:pt x="17" y="119"/>
                  </a:cubicBezTo>
                  <a:cubicBezTo>
                    <a:pt x="5" y="106"/>
                    <a:pt x="0" y="90"/>
                    <a:pt x="0" y="68"/>
                  </a:cubicBezTo>
                  <a:cubicBezTo>
                    <a:pt x="0" y="47"/>
                    <a:pt x="5" y="30"/>
                    <a:pt x="17" y="18"/>
                  </a:cubicBezTo>
                  <a:cubicBezTo>
                    <a:pt x="28" y="6"/>
                    <a:pt x="44" y="0"/>
                    <a:pt x="64" y="0"/>
                  </a:cubicBezTo>
                  <a:cubicBezTo>
                    <a:pt x="72" y="0"/>
                    <a:pt x="80" y="1"/>
                    <a:pt x="87" y="3"/>
                  </a:cubicBezTo>
                  <a:cubicBezTo>
                    <a:pt x="94" y="5"/>
                    <a:pt x="100" y="8"/>
                    <a:pt x="106"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8">
              <a:extLst>
                <a:ext uri="{FF2B5EF4-FFF2-40B4-BE49-F238E27FC236}">
                  <a16:creationId xmlns:a16="http://schemas.microsoft.com/office/drawing/2014/main" id="{C63C0F08-015D-4B6C-8F46-40886C5E542E}"/>
                </a:ext>
              </a:extLst>
            </p:cNvPr>
            <p:cNvSpPr>
              <a:spLocks noEditPoints="1"/>
            </p:cNvSpPr>
            <p:nvPr/>
          </p:nvSpPr>
          <p:spPr bwMode="auto">
            <a:xfrm>
              <a:off x="1383" y="2336"/>
              <a:ext cx="8" cy="65"/>
            </a:xfrm>
            <a:custGeom>
              <a:avLst/>
              <a:gdLst>
                <a:gd name="T0" fmla="*/ 0 w 17"/>
                <a:gd name="T1" fmla="*/ 39 h 139"/>
                <a:gd name="T2" fmla="*/ 17 w 17"/>
                <a:gd name="T3" fmla="*/ 39 h 139"/>
                <a:gd name="T4" fmla="*/ 17 w 17"/>
                <a:gd name="T5" fmla="*/ 139 h 139"/>
                <a:gd name="T6" fmla="*/ 0 w 17"/>
                <a:gd name="T7" fmla="*/ 139 h 139"/>
                <a:gd name="T8" fmla="*/ 0 w 17"/>
                <a:gd name="T9" fmla="*/ 39 h 139"/>
                <a:gd name="T10" fmla="*/ 0 w 17"/>
                <a:gd name="T11" fmla="*/ 0 h 139"/>
                <a:gd name="T12" fmla="*/ 17 w 17"/>
                <a:gd name="T13" fmla="*/ 0 h 139"/>
                <a:gd name="T14" fmla="*/ 17 w 17"/>
                <a:gd name="T15" fmla="*/ 21 h 139"/>
                <a:gd name="T16" fmla="*/ 0 w 17"/>
                <a:gd name="T17" fmla="*/ 21 h 139"/>
                <a:gd name="T18" fmla="*/ 0 w 17"/>
                <a:gd name="T19"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39">
                  <a:moveTo>
                    <a:pt x="0" y="39"/>
                  </a:moveTo>
                  <a:lnTo>
                    <a:pt x="17" y="39"/>
                  </a:lnTo>
                  <a:lnTo>
                    <a:pt x="17" y="139"/>
                  </a:lnTo>
                  <a:lnTo>
                    <a:pt x="0" y="139"/>
                  </a:lnTo>
                  <a:lnTo>
                    <a:pt x="0" y="39"/>
                  </a:lnTo>
                  <a:close/>
                  <a:moveTo>
                    <a:pt x="0" y="0"/>
                  </a:moveTo>
                  <a:lnTo>
                    <a:pt x="17" y="0"/>
                  </a:lnTo>
                  <a:lnTo>
                    <a:pt x="17" y="21"/>
                  </a:lnTo>
                  <a:lnTo>
                    <a:pt x="0"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9">
              <a:extLst>
                <a:ext uri="{FF2B5EF4-FFF2-40B4-BE49-F238E27FC236}">
                  <a16:creationId xmlns:a16="http://schemas.microsoft.com/office/drawing/2014/main" id="{3CFF1D06-D56E-4A53-B39B-4F697BDE637C}"/>
                </a:ext>
              </a:extLst>
            </p:cNvPr>
            <p:cNvSpPr>
              <a:spLocks noEditPoints="1"/>
            </p:cNvSpPr>
            <p:nvPr/>
          </p:nvSpPr>
          <p:spPr bwMode="auto">
            <a:xfrm>
              <a:off x="1406" y="2354"/>
              <a:ext cx="42" cy="65"/>
            </a:xfrm>
            <a:custGeom>
              <a:avLst/>
              <a:gdLst>
                <a:gd name="T0" fmla="*/ 17 w 89"/>
                <a:gd name="T1" fmla="*/ 87 h 139"/>
                <a:gd name="T2" fmla="*/ 17 w 89"/>
                <a:gd name="T3" fmla="*/ 139 h 139"/>
                <a:gd name="T4" fmla="*/ 0 w 89"/>
                <a:gd name="T5" fmla="*/ 139 h 139"/>
                <a:gd name="T6" fmla="*/ 0 w 89"/>
                <a:gd name="T7" fmla="*/ 2 h 139"/>
                <a:gd name="T8" fmla="*/ 17 w 89"/>
                <a:gd name="T9" fmla="*/ 2 h 139"/>
                <a:gd name="T10" fmla="*/ 17 w 89"/>
                <a:gd name="T11" fmla="*/ 17 h 139"/>
                <a:gd name="T12" fmla="*/ 30 w 89"/>
                <a:gd name="T13" fmla="*/ 4 h 139"/>
                <a:gd name="T14" fmla="*/ 48 w 89"/>
                <a:gd name="T15" fmla="*/ 0 h 139"/>
                <a:gd name="T16" fmla="*/ 78 w 89"/>
                <a:gd name="T17" fmla="*/ 14 h 139"/>
                <a:gd name="T18" fmla="*/ 89 w 89"/>
                <a:gd name="T19" fmla="*/ 52 h 139"/>
                <a:gd name="T20" fmla="*/ 78 w 89"/>
                <a:gd name="T21" fmla="*/ 90 h 139"/>
                <a:gd name="T22" fmla="*/ 48 w 89"/>
                <a:gd name="T23" fmla="*/ 104 h 139"/>
                <a:gd name="T24" fmla="*/ 30 w 89"/>
                <a:gd name="T25" fmla="*/ 100 h 139"/>
                <a:gd name="T26" fmla="*/ 17 w 89"/>
                <a:gd name="T27" fmla="*/ 87 h 139"/>
                <a:gd name="T28" fmla="*/ 72 w 89"/>
                <a:gd name="T29" fmla="*/ 52 h 139"/>
                <a:gd name="T30" fmla="*/ 65 w 89"/>
                <a:gd name="T31" fmla="*/ 24 h 139"/>
                <a:gd name="T32" fmla="*/ 44 w 89"/>
                <a:gd name="T33" fmla="*/ 13 h 139"/>
                <a:gd name="T34" fmla="*/ 24 w 89"/>
                <a:gd name="T35" fmla="*/ 24 h 139"/>
                <a:gd name="T36" fmla="*/ 17 w 89"/>
                <a:gd name="T37" fmla="*/ 52 h 139"/>
                <a:gd name="T38" fmla="*/ 24 w 89"/>
                <a:gd name="T39" fmla="*/ 80 h 139"/>
                <a:gd name="T40" fmla="*/ 44 w 89"/>
                <a:gd name="T41" fmla="*/ 90 h 139"/>
                <a:gd name="T42" fmla="*/ 65 w 89"/>
                <a:gd name="T43" fmla="*/ 80 h 139"/>
                <a:gd name="T44" fmla="*/ 72 w 89"/>
                <a:gd name="T45" fmla="*/ 5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 h="139">
                  <a:moveTo>
                    <a:pt x="17" y="87"/>
                  </a:moveTo>
                  <a:lnTo>
                    <a:pt x="17" y="139"/>
                  </a:lnTo>
                  <a:lnTo>
                    <a:pt x="0" y="139"/>
                  </a:lnTo>
                  <a:lnTo>
                    <a:pt x="0" y="2"/>
                  </a:lnTo>
                  <a:lnTo>
                    <a:pt x="17" y="2"/>
                  </a:lnTo>
                  <a:lnTo>
                    <a:pt x="17" y="17"/>
                  </a:lnTo>
                  <a:cubicBezTo>
                    <a:pt x="20" y="11"/>
                    <a:pt x="24" y="7"/>
                    <a:pt x="30" y="4"/>
                  </a:cubicBezTo>
                  <a:cubicBezTo>
                    <a:pt x="35" y="1"/>
                    <a:pt x="41" y="0"/>
                    <a:pt x="48" y="0"/>
                  </a:cubicBezTo>
                  <a:cubicBezTo>
                    <a:pt x="60" y="0"/>
                    <a:pt x="70" y="5"/>
                    <a:pt x="78" y="14"/>
                  </a:cubicBezTo>
                  <a:cubicBezTo>
                    <a:pt x="85" y="24"/>
                    <a:pt x="89" y="36"/>
                    <a:pt x="89" y="52"/>
                  </a:cubicBezTo>
                  <a:cubicBezTo>
                    <a:pt x="89" y="68"/>
                    <a:pt x="85" y="80"/>
                    <a:pt x="78" y="90"/>
                  </a:cubicBezTo>
                  <a:cubicBezTo>
                    <a:pt x="70" y="99"/>
                    <a:pt x="60" y="104"/>
                    <a:pt x="48" y="104"/>
                  </a:cubicBezTo>
                  <a:cubicBezTo>
                    <a:pt x="41" y="104"/>
                    <a:pt x="35" y="103"/>
                    <a:pt x="30" y="100"/>
                  </a:cubicBezTo>
                  <a:cubicBezTo>
                    <a:pt x="24" y="97"/>
                    <a:pt x="20" y="93"/>
                    <a:pt x="17" y="87"/>
                  </a:cubicBezTo>
                  <a:close/>
                  <a:moveTo>
                    <a:pt x="72" y="52"/>
                  </a:moveTo>
                  <a:cubicBezTo>
                    <a:pt x="72" y="40"/>
                    <a:pt x="70" y="31"/>
                    <a:pt x="65" y="24"/>
                  </a:cubicBezTo>
                  <a:cubicBezTo>
                    <a:pt x="60" y="17"/>
                    <a:pt x="53" y="13"/>
                    <a:pt x="44" y="13"/>
                  </a:cubicBezTo>
                  <a:cubicBezTo>
                    <a:pt x="36" y="13"/>
                    <a:pt x="29" y="17"/>
                    <a:pt x="24" y="24"/>
                  </a:cubicBezTo>
                  <a:cubicBezTo>
                    <a:pt x="19" y="31"/>
                    <a:pt x="17" y="40"/>
                    <a:pt x="17" y="52"/>
                  </a:cubicBezTo>
                  <a:cubicBezTo>
                    <a:pt x="17" y="64"/>
                    <a:pt x="19" y="73"/>
                    <a:pt x="24" y="80"/>
                  </a:cubicBezTo>
                  <a:cubicBezTo>
                    <a:pt x="29" y="87"/>
                    <a:pt x="36" y="90"/>
                    <a:pt x="44" y="90"/>
                  </a:cubicBezTo>
                  <a:cubicBezTo>
                    <a:pt x="53" y="90"/>
                    <a:pt x="60" y="87"/>
                    <a:pt x="65" y="80"/>
                  </a:cubicBezTo>
                  <a:cubicBezTo>
                    <a:pt x="70" y="73"/>
                    <a:pt x="72" y="64"/>
                    <a:pt x="72"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0">
              <a:extLst>
                <a:ext uri="{FF2B5EF4-FFF2-40B4-BE49-F238E27FC236}">
                  <a16:creationId xmlns:a16="http://schemas.microsoft.com/office/drawing/2014/main" id="{D22B7B2B-17AF-45D2-8F29-AA75A8F3775C}"/>
                </a:ext>
              </a:extLst>
            </p:cNvPr>
            <p:cNvSpPr>
              <a:spLocks/>
            </p:cNvSpPr>
            <p:nvPr/>
          </p:nvSpPr>
          <p:spPr bwMode="auto">
            <a:xfrm>
              <a:off x="1461" y="2336"/>
              <a:ext cx="39" cy="65"/>
            </a:xfrm>
            <a:custGeom>
              <a:avLst/>
              <a:gdLst>
                <a:gd name="T0" fmla="*/ 83 w 83"/>
                <a:gd name="T1" fmla="*/ 79 h 139"/>
                <a:gd name="T2" fmla="*/ 83 w 83"/>
                <a:gd name="T3" fmla="*/ 139 h 139"/>
                <a:gd name="T4" fmla="*/ 66 w 83"/>
                <a:gd name="T5" fmla="*/ 139 h 139"/>
                <a:gd name="T6" fmla="*/ 66 w 83"/>
                <a:gd name="T7" fmla="*/ 79 h 139"/>
                <a:gd name="T8" fmla="*/ 61 w 83"/>
                <a:gd name="T9" fmla="*/ 58 h 139"/>
                <a:gd name="T10" fmla="*/ 44 w 83"/>
                <a:gd name="T11" fmla="*/ 51 h 139"/>
                <a:gd name="T12" fmla="*/ 24 w 83"/>
                <a:gd name="T13" fmla="*/ 59 h 139"/>
                <a:gd name="T14" fmla="*/ 16 w 83"/>
                <a:gd name="T15" fmla="*/ 82 h 139"/>
                <a:gd name="T16" fmla="*/ 16 w 83"/>
                <a:gd name="T17" fmla="*/ 139 h 139"/>
                <a:gd name="T18" fmla="*/ 0 w 83"/>
                <a:gd name="T19" fmla="*/ 139 h 139"/>
                <a:gd name="T20" fmla="*/ 0 w 83"/>
                <a:gd name="T21" fmla="*/ 0 h 139"/>
                <a:gd name="T22" fmla="*/ 16 w 83"/>
                <a:gd name="T23" fmla="*/ 0 h 139"/>
                <a:gd name="T24" fmla="*/ 16 w 83"/>
                <a:gd name="T25" fmla="*/ 55 h 139"/>
                <a:gd name="T26" fmla="*/ 30 w 83"/>
                <a:gd name="T27" fmla="*/ 41 h 139"/>
                <a:gd name="T28" fmla="*/ 48 w 83"/>
                <a:gd name="T29" fmla="*/ 37 h 139"/>
                <a:gd name="T30" fmla="*/ 74 w 83"/>
                <a:gd name="T31" fmla="*/ 47 h 139"/>
                <a:gd name="T32" fmla="*/ 83 w 83"/>
                <a:gd name="T33" fmla="*/ 79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139">
                  <a:moveTo>
                    <a:pt x="83" y="79"/>
                  </a:moveTo>
                  <a:lnTo>
                    <a:pt x="83" y="139"/>
                  </a:lnTo>
                  <a:lnTo>
                    <a:pt x="66" y="139"/>
                  </a:lnTo>
                  <a:lnTo>
                    <a:pt x="66" y="79"/>
                  </a:lnTo>
                  <a:cubicBezTo>
                    <a:pt x="66" y="70"/>
                    <a:pt x="65" y="63"/>
                    <a:pt x="61" y="58"/>
                  </a:cubicBezTo>
                  <a:cubicBezTo>
                    <a:pt x="57" y="53"/>
                    <a:pt x="52" y="51"/>
                    <a:pt x="44" y="51"/>
                  </a:cubicBezTo>
                  <a:cubicBezTo>
                    <a:pt x="36" y="51"/>
                    <a:pt x="29" y="54"/>
                    <a:pt x="24" y="59"/>
                  </a:cubicBezTo>
                  <a:cubicBezTo>
                    <a:pt x="18" y="65"/>
                    <a:pt x="16" y="73"/>
                    <a:pt x="16" y="82"/>
                  </a:cubicBezTo>
                  <a:lnTo>
                    <a:pt x="16" y="139"/>
                  </a:lnTo>
                  <a:lnTo>
                    <a:pt x="0" y="139"/>
                  </a:lnTo>
                  <a:lnTo>
                    <a:pt x="0" y="0"/>
                  </a:lnTo>
                  <a:lnTo>
                    <a:pt x="16" y="0"/>
                  </a:lnTo>
                  <a:lnTo>
                    <a:pt x="16" y="55"/>
                  </a:lnTo>
                  <a:cubicBezTo>
                    <a:pt x="20" y="49"/>
                    <a:pt x="24" y="44"/>
                    <a:pt x="30" y="41"/>
                  </a:cubicBezTo>
                  <a:cubicBezTo>
                    <a:pt x="35" y="38"/>
                    <a:pt x="41" y="37"/>
                    <a:pt x="48" y="37"/>
                  </a:cubicBezTo>
                  <a:cubicBezTo>
                    <a:pt x="59" y="37"/>
                    <a:pt x="68" y="40"/>
                    <a:pt x="74" y="47"/>
                  </a:cubicBezTo>
                  <a:cubicBezTo>
                    <a:pt x="80" y="54"/>
                    <a:pt x="83" y="65"/>
                    <a:pt x="83" y="7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1">
              <a:extLst>
                <a:ext uri="{FF2B5EF4-FFF2-40B4-BE49-F238E27FC236}">
                  <a16:creationId xmlns:a16="http://schemas.microsoft.com/office/drawing/2014/main" id="{9BB14548-839D-4322-8488-D1133DA1079B}"/>
                </a:ext>
              </a:extLst>
            </p:cNvPr>
            <p:cNvSpPr>
              <a:spLocks noEditPoints="1"/>
            </p:cNvSpPr>
            <p:nvPr/>
          </p:nvSpPr>
          <p:spPr bwMode="auto">
            <a:xfrm>
              <a:off x="1511" y="2354"/>
              <a:ext cx="43" cy="48"/>
            </a:xfrm>
            <a:custGeom>
              <a:avLst/>
              <a:gdLst>
                <a:gd name="T0" fmla="*/ 92 w 92"/>
                <a:gd name="T1" fmla="*/ 48 h 104"/>
                <a:gd name="T2" fmla="*/ 92 w 92"/>
                <a:gd name="T3" fmla="*/ 56 h 104"/>
                <a:gd name="T4" fmla="*/ 17 w 92"/>
                <a:gd name="T5" fmla="*/ 56 h 104"/>
                <a:gd name="T6" fmla="*/ 27 w 92"/>
                <a:gd name="T7" fmla="*/ 81 h 104"/>
                <a:gd name="T8" fmla="*/ 53 w 92"/>
                <a:gd name="T9" fmla="*/ 90 h 104"/>
                <a:gd name="T10" fmla="*/ 71 w 92"/>
                <a:gd name="T11" fmla="*/ 88 h 104"/>
                <a:gd name="T12" fmla="*/ 88 w 92"/>
                <a:gd name="T13" fmla="*/ 81 h 104"/>
                <a:gd name="T14" fmla="*/ 88 w 92"/>
                <a:gd name="T15" fmla="*/ 96 h 104"/>
                <a:gd name="T16" fmla="*/ 70 w 92"/>
                <a:gd name="T17" fmla="*/ 102 h 104"/>
                <a:gd name="T18" fmla="*/ 52 w 92"/>
                <a:gd name="T19" fmla="*/ 104 h 104"/>
                <a:gd name="T20" fmla="*/ 14 w 92"/>
                <a:gd name="T21" fmla="*/ 90 h 104"/>
                <a:gd name="T22" fmla="*/ 0 w 92"/>
                <a:gd name="T23" fmla="*/ 53 h 104"/>
                <a:gd name="T24" fmla="*/ 13 w 92"/>
                <a:gd name="T25" fmla="*/ 14 h 104"/>
                <a:gd name="T26" fmla="*/ 49 w 92"/>
                <a:gd name="T27" fmla="*/ 0 h 104"/>
                <a:gd name="T28" fmla="*/ 81 w 92"/>
                <a:gd name="T29" fmla="*/ 13 h 104"/>
                <a:gd name="T30" fmla="*/ 92 w 92"/>
                <a:gd name="T31" fmla="*/ 48 h 104"/>
                <a:gd name="T32" fmla="*/ 76 w 92"/>
                <a:gd name="T33" fmla="*/ 43 h 104"/>
                <a:gd name="T34" fmla="*/ 68 w 92"/>
                <a:gd name="T35" fmla="*/ 22 h 104"/>
                <a:gd name="T36" fmla="*/ 49 w 92"/>
                <a:gd name="T37" fmla="*/ 14 h 104"/>
                <a:gd name="T38" fmla="*/ 27 w 92"/>
                <a:gd name="T39" fmla="*/ 21 h 104"/>
                <a:gd name="T40" fmla="*/ 18 w 92"/>
                <a:gd name="T41" fmla="*/ 43 h 104"/>
                <a:gd name="T42" fmla="*/ 76 w 92"/>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4">
                  <a:moveTo>
                    <a:pt x="92" y="48"/>
                  </a:moveTo>
                  <a:lnTo>
                    <a:pt x="92" y="56"/>
                  </a:lnTo>
                  <a:lnTo>
                    <a:pt x="17" y="56"/>
                  </a:lnTo>
                  <a:cubicBezTo>
                    <a:pt x="18" y="67"/>
                    <a:pt x="21" y="76"/>
                    <a:pt x="27" y="81"/>
                  </a:cubicBezTo>
                  <a:cubicBezTo>
                    <a:pt x="33" y="87"/>
                    <a:pt x="42" y="90"/>
                    <a:pt x="53" y="90"/>
                  </a:cubicBezTo>
                  <a:cubicBezTo>
                    <a:pt x="59" y="90"/>
                    <a:pt x="65" y="89"/>
                    <a:pt x="71" y="88"/>
                  </a:cubicBezTo>
                  <a:cubicBezTo>
                    <a:pt x="77" y="86"/>
                    <a:pt x="83" y="84"/>
                    <a:pt x="88" y="81"/>
                  </a:cubicBezTo>
                  <a:lnTo>
                    <a:pt x="88" y="96"/>
                  </a:lnTo>
                  <a:cubicBezTo>
                    <a:pt x="83" y="99"/>
                    <a:pt x="77" y="101"/>
                    <a:pt x="70" y="102"/>
                  </a:cubicBezTo>
                  <a:cubicBezTo>
                    <a:pt x="64" y="103"/>
                    <a:pt x="58" y="104"/>
                    <a:pt x="52" y="104"/>
                  </a:cubicBezTo>
                  <a:cubicBezTo>
                    <a:pt x="36" y="104"/>
                    <a:pt x="23" y="99"/>
                    <a:pt x="14" y="90"/>
                  </a:cubicBezTo>
                  <a:cubicBezTo>
                    <a:pt x="5" y="81"/>
                    <a:pt x="0" y="69"/>
                    <a:pt x="0" y="53"/>
                  </a:cubicBezTo>
                  <a:cubicBezTo>
                    <a:pt x="0" y="37"/>
                    <a:pt x="5" y="24"/>
                    <a:pt x="13" y="14"/>
                  </a:cubicBezTo>
                  <a:cubicBezTo>
                    <a:pt x="22" y="5"/>
                    <a:pt x="34" y="0"/>
                    <a:pt x="49" y="0"/>
                  </a:cubicBezTo>
                  <a:cubicBezTo>
                    <a:pt x="62" y="0"/>
                    <a:pt x="73" y="4"/>
                    <a:pt x="81" y="13"/>
                  </a:cubicBezTo>
                  <a:cubicBezTo>
                    <a:pt x="88" y="21"/>
                    <a:pt x="92" y="33"/>
                    <a:pt x="92" y="48"/>
                  </a:cubicBezTo>
                  <a:close/>
                  <a:moveTo>
                    <a:pt x="76" y="43"/>
                  </a:moveTo>
                  <a:cubicBezTo>
                    <a:pt x="76" y="34"/>
                    <a:pt x="73" y="27"/>
                    <a:pt x="68" y="22"/>
                  </a:cubicBezTo>
                  <a:cubicBezTo>
                    <a:pt x="64" y="16"/>
                    <a:pt x="57" y="14"/>
                    <a:pt x="49" y="14"/>
                  </a:cubicBezTo>
                  <a:cubicBezTo>
                    <a:pt x="40" y="14"/>
                    <a:pt x="33" y="16"/>
                    <a:pt x="27" y="21"/>
                  </a:cubicBezTo>
                  <a:cubicBezTo>
                    <a:pt x="22" y="26"/>
                    <a:pt x="19" y="34"/>
                    <a:pt x="18"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2">
              <a:extLst>
                <a:ext uri="{FF2B5EF4-FFF2-40B4-BE49-F238E27FC236}">
                  <a16:creationId xmlns:a16="http://schemas.microsoft.com/office/drawing/2014/main" id="{3E7CFF96-67FC-45F5-B5BA-AADBD1A23EE0}"/>
                </a:ext>
              </a:extLst>
            </p:cNvPr>
            <p:cNvSpPr>
              <a:spLocks/>
            </p:cNvSpPr>
            <p:nvPr/>
          </p:nvSpPr>
          <p:spPr bwMode="auto">
            <a:xfrm>
              <a:off x="1567" y="2354"/>
              <a:ext cx="27" cy="47"/>
            </a:xfrm>
            <a:custGeom>
              <a:avLst/>
              <a:gdLst>
                <a:gd name="T0" fmla="*/ 59 w 59"/>
                <a:gd name="T1" fmla="*/ 17 h 102"/>
                <a:gd name="T2" fmla="*/ 53 w 59"/>
                <a:gd name="T3" fmla="*/ 15 h 102"/>
                <a:gd name="T4" fmla="*/ 45 w 59"/>
                <a:gd name="T5" fmla="*/ 14 h 102"/>
                <a:gd name="T6" fmla="*/ 24 w 59"/>
                <a:gd name="T7" fmla="*/ 23 h 102"/>
                <a:gd name="T8" fmla="*/ 17 w 59"/>
                <a:gd name="T9" fmla="*/ 49 h 102"/>
                <a:gd name="T10" fmla="*/ 17 w 59"/>
                <a:gd name="T11" fmla="*/ 102 h 102"/>
                <a:gd name="T12" fmla="*/ 0 w 59"/>
                <a:gd name="T13" fmla="*/ 102 h 102"/>
                <a:gd name="T14" fmla="*/ 0 w 59"/>
                <a:gd name="T15" fmla="*/ 2 h 102"/>
                <a:gd name="T16" fmla="*/ 17 w 59"/>
                <a:gd name="T17" fmla="*/ 2 h 102"/>
                <a:gd name="T18" fmla="*/ 17 w 59"/>
                <a:gd name="T19" fmla="*/ 18 h 102"/>
                <a:gd name="T20" fmla="*/ 30 w 59"/>
                <a:gd name="T21" fmla="*/ 4 h 102"/>
                <a:gd name="T22" fmla="*/ 50 w 59"/>
                <a:gd name="T23" fmla="*/ 0 h 102"/>
                <a:gd name="T24" fmla="*/ 54 w 59"/>
                <a:gd name="T25" fmla="*/ 0 h 102"/>
                <a:gd name="T26" fmla="*/ 59 w 59"/>
                <a:gd name="T27" fmla="*/ 1 h 102"/>
                <a:gd name="T28" fmla="*/ 59 w 59"/>
                <a:gd name="T29" fmla="*/ 1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102">
                  <a:moveTo>
                    <a:pt x="59" y="17"/>
                  </a:moveTo>
                  <a:cubicBezTo>
                    <a:pt x="57" y="16"/>
                    <a:pt x="55" y="16"/>
                    <a:pt x="53" y="15"/>
                  </a:cubicBezTo>
                  <a:cubicBezTo>
                    <a:pt x="50" y="15"/>
                    <a:pt x="48" y="14"/>
                    <a:pt x="45" y="14"/>
                  </a:cubicBezTo>
                  <a:cubicBezTo>
                    <a:pt x="36" y="14"/>
                    <a:pt x="29" y="17"/>
                    <a:pt x="24" y="23"/>
                  </a:cubicBezTo>
                  <a:cubicBezTo>
                    <a:pt x="19" y="29"/>
                    <a:pt x="17" y="38"/>
                    <a:pt x="17" y="49"/>
                  </a:cubicBezTo>
                  <a:lnTo>
                    <a:pt x="17" y="102"/>
                  </a:lnTo>
                  <a:lnTo>
                    <a:pt x="0" y="102"/>
                  </a:lnTo>
                  <a:lnTo>
                    <a:pt x="0" y="2"/>
                  </a:lnTo>
                  <a:lnTo>
                    <a:pt x="17" y="2"/>
                  </a:lnTo>
                  <a:lnTo>
                    <a:pt x="17" y="18"/>
                  </a:lnTo>
                  <a:cubicBezTo>
                    <a:pt x="20" y="12"/>
                    <a:pt x="25" y="7"/>
                    <a:pt x="30" y="4"/>
                  </a:cubicBezTo>
                  <a:cubicBezTo>
                    <a:pt x="36" y="1"/>
                    <a:pt x="42" y="0"/>
                    <a:pt x="50" y="0"/>
                  </a:cubicBezTo>
                  <a:cubicBezTo>
                    <a:pt x="51" y="0"/>
                    <a:pt x="53" y="0"/>
                    <a:pt x="54" y="0"/>
                  </a:cubicBezTo>
                  <a:cubicBezTo>
                    <a:pt x="55" y="0"/>
                    <a:pt x="57" y="0"/>
                    <a:pt x="59" y="1"/>
                  </a:cubicBezTo>
                  <a:lnTo>
                    <a:pt x="5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3">
              <a:extLst>
                <a:ext uri="{FF2B5EF4-FFF2-40B4-BE49-F238E27FC236}">
                  <a16:creationId xmlns:a16="http://schemas.microsoft.com/office/drawing/2014/main" id="{51F20B08-FA21-4E11-9695-3440F6AA3817}"/>
                </a:ext>
              </a:extLst>
            </p:cNvPr>
            <p:cNvSpPr>
              <a:spLocks/>
            </p:cNvSpPr>
            <p:nvPr/>
          </p:nvSpPr>
          <p:spPr bwMode="auto">
            <a:xfrm>
              <a:off x="1596" y="2341"/>
              <a:ext cx="29" cy="60"/>
            </a:xfrm>
            <a:custGeom>
              <a:avLst/>
              <a:gdLst>
                <a:gd name="T0" fmla="*/ 29 w 62"/>
                <a:gd name="T1" fmla="*/ 0 h 128"/>
                <a:gd name="T2" fmla="*/ 29 w 62"/>
                <a:gd name="T3" fmla="*/ 28 h 128"/>
                <a:gd name="T4" fmla="*/ 62 w 62"/>
                <a:gd name="T5" fmla="*/ 28 h 128"/>
                <a:gd name="T6" fmla="*/ 62 w 62"/>
                <a:gd name="T7" fmla="*/ 41 h 128"/>
                <a:gd name="T8" fmla="*/ 29 w 62"/>
                <a:gd name="T9" fmla="*/ 41 h 128"/>
                <a:gd name="T10" fmla="*/ 29 w 62"/>
                <a:gd name="T11" fmla="*/ 95 h 128"/>
                <a:gd name="T12" fmla="*/ 32 w 62"/>
                <a:gd name="T13" fmla="*/ 110 h 128"/>
                <a:gd name="T14" fmla="*/ 46 w 62"/>
                <a:gd name="T15" fmla="*/ 114 h 128"/>
                <a:gd name="T16" fmla="*/ 62 w 62"/>
                <a:gd name="T17" fmla="*/ 114 h 128"/>
                <a:gd name="T18" fmla="*/ 62 w 62"/>
                <a:gd name="T19" fmla="*/ 128 h 128"/>
                <a:gd name="T20" fmla="*/ 46 w 62"/>
                <a:gd name="T21" fmla="*/ 128 h 128"/>
                <a:gd name="T22" fmla="*/ 20 w 62"/>
                <a:gd name="T23" fmla="*/ 120 h 128"/>
                <a:gd name="T24" fmla="*/ 12 w 62"/>
                <a:gd name="T25" fmla="*/ 95 h 128"/>
                <a:gd name="T26" fmla="*/ 12 w 62"/>
                <a:gd name="T27" fmla="*/ 41 h 128"/>
                <a:gd name="T28" fmla="*/ 0 w 62"/>
                <a:gd name="T29" fmla="*/ 41 h 128"/>
                <a:gd name="T30" fmla="*/ 0 w 62"/>
                <a:gd name="T31" fmla="*/ 28 h 128"/>
                <a:gd name="T32" fmla="*/ 12 w 62"/>
                <a:gd name="T33" fmla="*/ 28 h 128"/>
                <a:gd name="T34" fmla="*/ 12 w 62"/>
                <a:gd name="T35" fmla="*/ 0 h 128"/>
                <a:gd name="T36" fmla="*/ 29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9" y="0"/>
                  </a:moveTo>
                  <a:lnTo>
                    <a:pt x="29" y="28"/>
                  </a:lnTo>
                  <a:lnTo>
                    <a:pt x="62" y="28"/>
                  </a:lnTo>
                  <a:lnTo>
                    <a:pt x="62" y="41"/>
                  </a:lnTo>
                  <a:lnTo>
                    <a:pt x="29" y="41"/>
                  </a:lnTo>
                  <a:lnTo>
                    <a:pt x="29" y="95"/>
                  </a:lnTo>
                  <a:cubicBezTo>
                    <a:pt x="29" y="103"/>
                    <a:pt x="30" y="108"/>
                    <a:pt x="32" y="110"/>
                  </a:cubicBezTo>
                  <a:cubicBezTo>
                    <a:pt x="34" y="113"/>
                    <a:pt x="39" y="114"/>
                    <a:pt x="46" y="114"/>
                  </a:cubicBezTo>
                  <a:lnTo>
                    <a:pt x="62" y="114"/>
                  </a:lnTo>
                  <a:lnTo>
                    <a:pt x="62" y="128"/>
                  </a:lnTo>
                  <a:lnTo>
                    <a:pt x="46" y="128"/>
                  </a:lnTo>
                  <a:cubicBezTo>
                    <a:pt x="33" y="128"/>
                    <a:pt x="24" y="125"/>
                    <a:pt x="20" y="120"/>
                  </a:cubicBezTo>
                  <a:cubicBezTo>
                    <a:pt x="15" y="116"/>
                    <a:pt x="12" y="107"/>
                    <a:pt x="12" y="95"/>
                  </a:cubicBezTo>
                  <a:lnTo>
                    <a:pt x="12" y="41"/>
                  </a:lnTo>
                  <a:lnTo>
                    <a:pt x="0" y="41"/>
                  </a:lnTo>
                  <a:lnTo>
                    <a:pt x="0" y="28"/>
                  </a:lnTo>
                  <a:lnTo>
                    <a:pt x="12" y="28"/>
                  </a:lnTo>
                  <a:lnTo>
                    <a:pt x="1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4">
              <a:extLst>
                <a:ext uri="{FF2B5EF4-FFF2-40B4-BE49-F238E27FC236}">
                  <a16:creationId xmlns:a16="http://schemas.microsoft.com/office/drawing/2014/main" id="{AE959945-2732-487D-A320-B498E42421BD}"/>
                </a:ext>
              </a:extLst>
            </p:cNvPr>
            <p:cNvSpPr>
              <a:spLocks noEditPoints="1"/>
            </p:cNvSpPr>
            <p:nvPr/>
          </p:nvSpPr>
          <p:spPr bwMode="auto">
            <a:xfrm>
              <a:off x="1632" y="2354"/>
              <a:ext cx="43" cy="48"/>
            </a:xfrm>
            <a:custGeom>
              <a:avLst/>
              <a:gdLst>
                <a:gd name="T0" fmla="*/ 92 w 92"/>
                <a:gd name="T1" fmla="*/ 48 h 104"/>
                <a:gd name="T2" fmla="*/ 92 w 92"/>
                <a:gd name="T3" fmla="*/ 56 h 104"/>
                <a:gd name="T4" fmla="*/ 17 w 92"/>
                <a:gd name="T5" fmla="*/ 56 h 104"/>
                <a:gd name="T6" fmla="*/ 27 w 92"/>
                <a:gd name="T7" fmla="*/ 81 h 104"/>
                <a:gd name="T8" fmla="*/ 52 w 92"/>
                <a:gd name="T9" fmla="*/ 90 h 104"/>
                <a:gd name="T10" fmla="*/ 71 w 92"/>
                <a:gd name="T11" fmla="*/ 88 h 104"/>
                <a:gd name="T12" fmla="*/ 88 w 92"/>
                <a:gd name="T13" fmla="*/ 81 h 104"/>
                <a:gd name="T14" fmla="*/ 88 w 92"/>
                <a:gd name="T15" fmla="*/ 96 h 104"/>
                <a:gd name="T16" fmla="*/ 70 w 92"/>
                <a:gd name="T17" fmla="*/ 102 h 104"/>
                <a:gd name="T18" fmla="*/ 51 w 92"/>
                <a:gd name="T19" fmla="*/ 104 h 104"/>
                <a:gd name="T20" fmla="*/ 14 w 92"/>
                <a:gd name="T21" fmla="*/ 90 h 104"/>
                <a:gd name="T22" fmla="*/ 0 w 92"/>
                <a:gd name="T23" fmla="*/ 53 h 104"/>
                <a:gd name="T24" fmla="*/ 13 w 92"/>
                <a:gd name="T25" fmla="*/ 14 h 104"/>
                <a:gd name="T26" fmla="*/ 49 w 92"/>
                <a:gd name="T27" fmla="*/ 0 h 104"/>
                <a:gd name="T28" fmla="*/ 80 w 92"/>
                <a:gd name="T29" fmla="*/ 13 h 104"/>
                <a:gd name="T30" fmla="*/ 92 w 92"/>
                <a:gd name="T31" fmla="*/ 48 h 104"/>
                <a:gd name="T32" fmla="*/ 76 w 92"/>
                <a:gd name="T33" fmla="*/ 43 h 104"/>
                <a:gd name="T34" fmla="*/ 68 w 92"/>
                <a:gd name="T35" fmla="*/ 22 h 104"/>
                <a:gd name="T36" fmla="*/ 49 w 92"/>
                <a:gd name="T37" fmla="*/ 14 h 104"/>
                <a:gd name="T38" fmla="*/ 27 w 92"/>
                <a:gd name="T39" fmla="*/ 21 h 104"/>
                <a:gd name="T40" fmla="*/ 17 w 92"/>
                <a:gd name="T41" fmla="*/ 43 h 104"/>
                <a:gd name="T42" fmla="*/ 76 w 92"/>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4">
                  <a:moveTo>
                    <a:pt x="92" y="48"/>
                  </a:moveTo>
                  <a:lnTo>
                    <a:pt x="92" y="56"/>
                  </a:lnTo>
                  <a:lnTo>
                    <a:pt x="17" y="56"/>
                  </a:lnTo>
                  <a:cubicBezTo>
                    <a:pt x="18" y="67"/>
                    <a:pt x="21" y="76"/>
                    <a:pt x="27" y="81"/>
                  </a:cubicBezTo>
                  <a:cubicBezTo>
                    <a:pt x="33" y="87"/>
                    <a:pt x="42" y="90"/>
                    <a:pt x="52" y="90"/>
                  </a:cubicBezTo>
                  <a:cubicBezTo>
                    <a:pt x="59" y="90"/>
                    <a:pt x="65" y="89"/>
                    <a:pt x="71" y="88"/>
                  </a:cubicBezTo>
                  <a:cubicBezTo>
                    <a:pt x="76" y="86"/>
                    <a:pt x="82" y="84"/>
                    <a:pt x="88" y="81"/>
                  </a:cubicBezTo>
                  <a:lnTo>
                    <a:pt x="88" y="96"/>
                  </a:lnTo>
                  <a:cubicBezTo>
                    <a:pt x="82" y="99"/>
                    <a:pt x="76" y="101"/>
                    <a:pt x="70" y="102"/>
                  </a:cubicBezTo>
                  <a:cubicBezTo>
                    <a:pt x="64" y="103"/>
                    <a:pt x="58" y="104"/>
                    <a:pt x="51" y="104"/>
                  </a:cubicBezTo>
                  <a:cubicBezTo>
                    <a:pt x="36" y="104"/>
                    <a:pt x="23" y="99"/>
                    <a:pt x="14" y="90"/>
                  </a:cubicBezTo>
                  <a:cubicBezTo>
                    <a:pt x="4" y="81"/>
                    <a:pt x="0" y="69"/>
                    <a:pt x="0" y="53"/>
                  </a:cubicBezTo>
                  <a:cubicBezTo>
                    <a:pt x="0" y="37"/>
                    <a:pt x="4" y="24"/>
                    <a:pt x="13" y="14"/>
                  </a:cubicBezTo>
                  <a:cubicBezTo>
                    <a:pt x="22" y="5"/>
                    <a:pt x="34" y="0"/>
                    <a:pt x="49" y="0"/>
                  </a:cubicBezTo>
                  <a:cubicBezTo>
                    <a:pt x="62" y="0"/>
                    <a:pt x="72" y="4"/>
                    <a:pt x="80" y="13"/>
                  </a:cubicBezTo>
                  <a:cubicBezTo>
                    <a:pt x="88" y="21"/>
                    <a:pt x="92" y="33"/>
                    <a:pt x="92" y="48"/>
                  </a:cubicBezTo>
                  <a:close/>
                  <a:moveTo>
                    <a:pt x="76" y="43"/>
                  </a:moveTo>
                  <a:cubicBezTo>
                    <a:pt x="75" y="34"/>
                    <a:pt x="73" y="27"/>
                    <a:pt x="68" y="22"/>
                  </a:cubicBezTo>
                  <a:cubicBezTo>
                    <a:pt x="63" y="16"/>
                    <a:pt x="57" y="14"/>
                    <a:pt x="49" y="14"/>
                  </a:cubicBezTo>
                  <a:cubicBezTo>
                    <a:pt x="40" y="14"/>
                    <a:pt x="32" y="16"/>
                    <a:pt x="27" y="21"/>
                  </a:cubicBezTo>
                  <a:cubicBezTo>
                    <a:pt x="21" y="26"/>
                    <a:pt x="18" y="34"/>
                    <a:pt x="17"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5">
              <a:extLst>
                <a:ext uri="{FF2B5EF4-FFF2-40B4-BE49-F238E27FC236}">
                  <a16:creationId xmlns:a16="http://schemas.microsoft.com/office/drawing/2014/main" id="{89786411-8034-490C-8FD4-F20EE7CB6B05}"/>
                </a:ext>
              </a:extLst>
            </p:cNvPr>
            <p:cNvSpPr>
              <a:spLocks/>
            </p:cNvSpPr>
            <p:nvPr/>
          </p:nvSpPr>
          <p:spPr bwMode="auto">
            <a:xfrm>
              <a:off x="1681" y="2355"/>
              <a:ext cx="45" cy="46"/>
            </a:xfrm>
            <a:custGeom>
              <a:avLst/>
              <a:gdLst>
                <a:gd name="T0" fmla="*/ 94 w 96"/>
                <a:gd name="T1" fmla="*/ 0 h 100"/>
                <a:gd name="T2" fmla="*/ 58 w 96"/>
                <a:gd name="T3" fmla="*/ 48 h 100"/>
                <a:gd name="T4" fmla="*/ 96 w 96"/>
                <a:gd name="T5" fmla="*/ 100 h 100"/>
                <a:gd name="T6" fmla="*/ 77 w 96"/>
                <a:gd name="T7" fmla="*/ 100 h 100"/>
                <a:gd name="T8" fmla="*/ 48 w 96"/>
                <a:gd name="T9" fmla="*/ 60 h 100"/>
                <a:gd name="T10" fmla="*/ 19 w 96"/>
                <a:gd name="T11" fmla="*/ 100 h 100"/>
                <a:gd name="T12" fmla="*/ 0 w 96"/>
                <a:gd name="T13" fmla="*/ 100 h 100"/>
                <a:gd name="T14" fmla="*/ 38 w 96"/>
                <a:gd name="T15" fmla="*/ 48 h 100"/>
                <a:gd name="T16" fmla="*/ 3 w 96"/>
                <a:gd name="T17" fmla="*/ 0 h 100"/>
                <a:gd name="T18" fmla="*/ 22 w 96"/>
                <a:gd name="T19" fmla="*/ 0 h 100"/>
                <a:gd name="T20" fmla="*/ 49 w 96"/>
                <a:gd name="T21" fmla="*/ 36 h 100"/>
                <a:gd name="T22" fmla="*/ 75 w 96"/>
                <a:gd name="T23" fmla="*/ 0 h 100"/>
                <a:gd name="T24" fmla="*/ 94 w 9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100">
                  <a:moveTo>
                    <a:pt x="94" y="0"/>
                  </a:moveTo>
                  <a:lnTo>
                    <a:pt x="58" y="48"/>
                  </a:lnTo>
                  <a:lnTo>
                    <a:pt x="96" y="100"/>
                  </a:lnTo>
                  <a:lnTo>
                    <a:pt x="77" y="100"/>
                  </a:lnTo>
                  <a:lnTo>
                    <a:pt x="48" y="60"/>
                  </a:lnTo>
                  <a:lnTo>
                    <a:pt x="19" y="100"/>
                  </a:lnTo>
                  <a:lnTo>
                    <a:pt x="0" y="100"/>
                  </a:lnTo>
                  <a:lnTo>
                    <a:pt x="38" y="48"/>
                  </a:lnTo>
                  <a:lnTo>
                    <a:pt x="3" y="0"/>
                  </a:lnTo>
                  <a:lnTo>
                    <a:pt x="22" y="0"/>
                  </a:lnTo>
                  <a:lnTo>
                    <a:pt x="49" y="36"/>
                  </a:lnTo>
                  <a:lnTo>
                    <a:pt x="75" y="0"/>
                  </a:lnTo>
                  <a:lnTo>
                    <a:pt x="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6">
              <a:extLst>
                <a:ext uri="{FF2B5EF4-FFF2-40B4-BE49-F238E27FC236}">
                  <a16:creationId xmlns:a16="http://schemas.microsoft.com/office/drawing/2014/main" id="{B1DA278B-FA31-43BC-8126-6C9AF1CAF36E}"/>
                </a:ext>
              </a:extLst>
            </p:cNvPr>
            <p:cNvSpPr>
              <a:spLocks/>
            </p:cNvSpPr>
            <p:nvPr/>
          </p:nvSpPr>
          <p:spPr bwMode="auto">
            <a:xfrm>
              <a:off x="1731" y="2341"/>
              <a:ext cx="29" cy="60"/>
            </a:xfrm>
            <a:custGeom>
              <a:avLst/>
              <a:gdLst>
                <a:gd name="T0" fmla="*/ 28 w 62"/>
                <a:gd name="T1" fmla="*/ 0 h 128"/>
                <a:gd name="T2" fmla="*/ 28 w 62"/>
                <a:gd name="T3" fmla="*/ 28 h 128"/>
                <a:gd name="T4" fmla="*/ 62 w 62"/>
                <a:gd name="T5" fmla="*/ 28 h 128"/>
                <a:gd name="T6" fmla="*/ 62 w 62"/>
                <a:gd name="T7" fmla="*/ 41 h 128"/>
                <a:gd name="T8" fmla="*/ 28 w 62"/>
                <a:gd name="T9" fmla="*/ 41 h 128"/>
                <a:gd name="T10" fmla="*/ 28 w 62"/>
                <a:gd name="T11" fmla="*/ 95 h 128"/>
                <a:gd name="T12" fmla="*/ 31 w 62"/>
                <a:gd name="T13" fmla="*/ 110 h 128"/>
                <a:gd name="T14" fmla="*/ 45 w 62"/>
                <a:gd name="T15" fmla="*/ 114 h 128"/>
                <a:gd name="T16" fmla="*/ 62 w 62"/>
                <a:gd name="T17" fmla="*/ 114 h 128"/>
                <a:gd name="T18" fmla="*/ 62 w 62"/>
                <a:gd name="T19" fmla="*/ 128 h 128"/>
                <a:gd name="T20" fmla="*/ 45 w 62"/>
                <a:gd name="T21" fmla="*/ 128 h 128"/>
                <a:gd name="T22" fmla="*/ 19 w 62"/>
                <a:gd name="T23" fmla="*/ 120 h 128"/>
                <a:gd name="T24" fmla="*/ 12 w 62"/>
                <a:gd name="T25" fmla="*/ 95 h 128"/>
                <a:gd name="T26" fmla="*/ 12 w 62"/>
                <a:gd name="T27" fmla="*/ 41 h 128"/>
                <a:gd name="T28" fmla="*/ 0 w 62"/>
                <a:gd name="T29" fmla="*/ 41 h 128"/>
                <a:gd name="T30" fmla="*/ 0 w 62"/>
                <a:gd name="T31" fmla="*/ 28 h 128"/>
                <a:gd name="T32" fmla="*/ 12 w 62"/>
                <a:gd name="T33" fmla="*/ 28 h 128"/>
                <a:gd name="T34" fmla="*/ 12 w 62"/>
                <a:gd name="T35" fmla="*/ 0 h 128"/>
                <a:gd name="T36" fmla="*/ 28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8" y="0"/>
                  </a:moveTo>
                  <a:lnTo>
                    <a:pt x="28" y="28"/>
                  </a:lnTo>
                  <a:lnTo>
                    <a:pt x="62" y="28"/>
                  </a:lnTo>
                  <a:lnTo>
                    <a:pt x="62" y="41"/>
                  </a:lnTo>
                  <a:lnTo>
                    <a:pt x="28" y="41"/>
                  </a:lnTo>
                  <a:lnTo>
                    <a:pt x="28" y="95"/>
                  </a:lnTo>
                  <a:cubicBezTo>
                    <a:pt x="28" y="103"/>
                    <a:pt x="29" y="108"/>
                    <a:pt x="31" y="110"/>
                  </a:cubicBezTo>
                  <a:cubicBezTo>
                    <a:pt x="34" y="113"/>
                    <a:pt x="38" y="114"/>
                    <a:pt x="45" y="114"/>
                  </a:cubicBezTo>
                  <a:lnTo>
                    <a:pt x="62" y="114"/>
                  </a:lnTo>
                  <a:lnTo>
                    <a:pt x="62" y="128"/>
                  </a:lnTo>
                  <a:lnTo>
                    <a:pt x="45" y="128"/>
                  </a:lnTo>
                  <a:cubicBezTo>
                    <a:pt x="32" y="128"/>
                    <a:pt x="24" y="125"/>
                    <a:pt x="19" y="120"/>
                  </a:cubicBezTo>
                  <a:cubicBezTo>
                    <a:pt x="14" y="116"/>
                    <a:pt x="12" y="107"/>
                    <a:pt x="12" y="95"/>
                  </a:cubicBezTo>
                  <a:lnTo>
                    <a:pt x="12" y="41"/>
                  </a:lnTo>
                  <a:lnTo>
                    <a:pt x="0" y="41"/>
                  </a:lnTo>
                  <a:lnTo>
                    <a:pt x="0" y="28"/>
                  </a:lnTo>
                  <a:lnTo>
                    <a:pt x="12" y="28"/>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77">
              <a:extLst>
                <a:ext uri="{FF2B5EF4-FFF2-40B4-BE49-F238E27FC236}">
                  <a16:creationId xmlns:a16="http://schemas.microsoft.com/office/drawing/2014/main" id="{F7874A0C-F6CC-4957-B963-270090A360A1}"/>
                </a:ext>
              </a:extLst>
            </p:cNvPr>
            <p:cNvSpPr>
              <a:spLocks noChangeArrowheads="1"/>
            </p:cNvSpPr>
            <p:nvPr/>
          </p:nvSpPr>
          <p:spPr bwMode="auto">
            <a:xfrm>
              <a:off x="2707" y="990"/>
              <a:ext cx="674" cy="192"/>
            </a:xfrm>
            <a:prstGeom prst="rect">
              <a:avLst/>
            </a:prstGeom>
            <a:solidFill>
              <a:srgbClr val="FFE6D5"/>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78">
              <a:extLst>
                <a:ext uri="{FF2B5EF4-FFF2-40B4-BE49-F238E27FC236}">
                  <a16:creationId xmlns:a16="http://schemas.microsoft.com/office/drawing/2014/main" id="{2B19031E-AEBB-472F-BCDC-E5182B13BFEC}"/>
                </a:ext>
              </a:extLst>
            </p:cNvPr>
            <p:cNvSpPr>
              <a:spLocks noEditPoints="1"/>
            </p:cNvSpPr>
            <p:nvPr/>
          </p:nvSpPr>
          <p:spPr bwMode="auto">
            <a:xfrm>
              <a:off x="2841" y="1057"/>
              <a:ext cx="40" cy="62"/>
            </a:xfrm>
            <a:custGeom>
              <a:avLst/>
              <a:gdLst>
                <a:gd name="T0" fmla="*/ 18 w 85"/>
                <a:gd name="T1" fmla="*/ 15 h 132"/>
                <a:gd name="T2" fmla="*/ 18 w 85"/>
                <a:gd name="T3" fmla="*/ 64 h 132"/>
                <a:gd name="T4" fmla="*/ 40 w 85"/>
                <a:gd name="T5" fmla="*/ 64 h 132"/>
                <a:gd name="T6" fmla="*/ 60 w 85"/>
                <a:gd name="T7" fmla="*/ 58 h 132"/>
                <a:gd name="T8" fmla="*/ 66 w 85"/>
                <a:gd name="T9" fmla="*/ 39 h 132"/>
                <a:gd name="T10" fmla="*/ 60 w 85"/>
                <a:gd name="T11" fmla="*/ 21 h 132"/>
                <a:gd name="T12" fmla="*/ 40 w 85"/>
                <a:gd name="T13" fmla="*/ 15 h 132"/>
                <a:gd name="T14" fmla="*/ 18 w 85"/>
                <a:gd name="T15" fmla="*/ 15 h 132"/>
                <a:gd name="T16" fmla="*/ 0 w 85"/>
                <a:gd name="T17" fmla="*/ 0 h 132"/>
                <a:gd name="T18" fmla="*/ 40 w 85"/>
                <a:gd name="T19" fmla="*/ 0 h 132"/>
                <a:gd name="T20" fmla="*/ 74 w 85"/>
                <a:gd name="T21" fmla="*/ 10 h 132"/>
                <a:gd name="T22" fmla="*/ 85 w 85"/>
                <a:gd name="T23" fmla="*/ 39 h 132"/>
                <a:gd name="T24" fmla="*/ 74 w 85"/>
                <a:gd name="T25" fmla="*/ 69 h 132"/>
                <a:gd name="T26" fmla="*/ 40 w 85"/>
                <a:gd name="T27" fmla="*/ 79 h 132"/>
                <a:gd name="T28" fmla="*/ 18 w 85"/>
                <a:gd name="T29" fmla="*/ 79 h 132"/>
                <a:gd name="T30" fmla="*/ 18 w 85"/>
                <a:gd name="T31" fmla="*/ 132 h 132"/>
                <a:gd name="T32" fmla="*/ 0 w 85"/>
                <a:gd name="T33" fmla="*/ 132 h 132"/>
                <a:gd name="T34" fmla="*/ 0 w 85"/>
                <a:gd name="T35"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32">
                  <a:moveTo>
                    <a:pt x="18" y="15"/>
                  </a:moveTo>
                  <a:lnTo>
                    <a:pt x="18" y="64"/>
                  </a:lnTo>
                  <a:lnTo>
                    <a:pt x="40" y="64"/>
                  </a:lnTo>
                  <a:cubicBezTo>
                    <a:pt x="49" y="64"/>
                    <a:pt x="55" y="62"/>
                    <a:pt x="60" y="58"/>
                  </a:cubicBezTo>
                  <a:cubicBezTo>
                    <a:pt x="64" y="54"/>
                    <a:pt x="66" y="47"/>
                    <a:pt x="66" y="39"/>
                  </a:cubicBezTo>
                  <a:cubicBezTo>
                    <a:pt x="66" y="32"/>
                    <a:pt x="64" y="25"/>
                    <a:pt x="60" y="21"/>
                  </a:cubicBezTo>
                  <a:cubicBezTo>
                    <a:pt x="55" y="17"/>
                    <a:pt x="49" y="15"/>
                    <a:pt x="40" y="15"/>
                  </a:cubicBezTo>
                  <a:lnTo>
                    <a:pt x="18" y="15"/>
                  </a:lnTo>
                  <a:close/>
                  <a:moveTo>
                    <a:pt x="0" y="0"/>
                  </a:moveTo>
                  <a:lnTo>
                    <a:pt x="40" y="0"/>
                  </a:lnTo>
                  <a:cubicBezTo>
                    <a:pt x="55" y="0"/>
                    <a:pt x="66" y="3"/>
                    <a:pt x="74" y="10"/>
                  </a:cubicBezTo>
                  <a:cubicBezTo>
                    <a:pt x="81" y="17"/>
                    <a:pt x="85" y="27"/>
                    <a:pt x="85" y="39"/>
                  </a:cubicBezTo>
                  <a:cubicBezTo>
                    <a:pt x="85" y="53"/>
                    <a:pt x="81" y="62"/>
                    <a:pt x="74" y="69"/>
                  </a:cubicBezTo>
                  <a:cubicBezTo>
                    <a:pt x="66" y="76"/>
                    <a:pt x="55" y="79"/>
                    <a:pt x="40" y="79"/>
                  </a:cubicBezTo>
                  <a:lnTo>
                    <a:pt x="18" y="79"/>
                  </a:lnTo>
                  <a:lnTo>
                    <a:pt x="18" y="132"/>
                  </a:lnTo>
                  <a:lnTo>
                    <a:pt x="0" y="13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Rectangle 79">
              <a:extLst>
                <a:ext uri="{FF2B5EF4-FFF2-40B4-BE49-F238E27FC236}">
                  <a16:creationId xmlns:a16="http://schemas.microsoft.com/office/drawing/2014/main" id="{75D1B28E-1AAF-494C-A1A3-999B48EDC22A}"/>
                </a:ext>
              </a:extLst>
            </p:cNvPr>
            <p:cNvSpPr>
              <a:spLocks noChangeArrowheads="1"/>
            </p:cNvSpPr>
            <p:nvPr/>
          </p:nvSpPr>
          <p:spPr bwMode="auto">
            <a:xfrm>
              <a:off x="2892" y="1054"/>
              <a:ext cx="7" cy="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80">
              <a:extLst>
                <a:ext uri="{FF2B5EF4-FFF2-40B4-BE49-F238E27FC236}">
                  <a16:creationId xmlns:a16="http://schemas.microsoft.com/office/drawing/2014/main" id="{6BBCD50C-BF80-45E0-A6A5-93C40B403F48}"/>
                </a:ext>
              </a:extLst>
            </p:cNvPr>
            <p:cNvSpPr>
              <a:spLocks noEditPoints="1"/>
            </p:cNvSpPr>
            <p:nvPr/>
          </p:nvSpPr>
          <p:spPr bwMode="auto">
            <a:xfrm>
              <a:off x="2912" y="1072"/>
              <a:ext cx="40" cy="49"/>
            </a:xfrm>
            <a:custGeom>
              <a:avLst/>
              <a:gdLst>
                <a:gd name="T0" fmla="*/ 51 w 84"/>
                <a:gd name="T1" fmla="*/ 51 h 104"/>
                <a:gd name="T2" fmla="*/ 24 w 84"/>
                <a:gd name="T3" fmla="*/ 56 h 104"/>
                <a:gd name="T4" fmla="*/ 16 w 84"/>
                <a:gd name="T5" fmla="*/ 71 h 104"/>
                <a:gd name="T6" fmla="*/ 22 w 84"/>
                <a:gd name="T7" fmla="*/ 85 h 104"/>
                <a:gd name="T8" fmla="*/ 37 w 84"/>
                <a:gd name="T9" fmla="*/ 90 h 104"/>
                <a:gd name="T10" fmla="*/ 59 w 84"/>
                <a:gd name="T11" fmla="*/ 81 h 104"/>
                <a:gd name="T12" fmla="*/ 67 w 84"/>
                <a:gd name="T13" fmla="*/ 55 h 104"/>
                <a:gd name="T14" fmla="*/ 67 w 84"/>
                <a:gd name="T15" fmla="*/ 51 h 104"/>
                <a:gd name="T16" fmla="*/ 51 w 84"/>
                <a:gd name="T17" fmla="*/ 51 h 104"/>
                <a:gd name="T18" fmla="*/ 84 w 84"/>
                <a:gd name="T19" fmla="*/ 45 h 104"/>
                <a:gd name="T20" fmla="*/ 84 w 84"/>
                <a:gd name="T21" fmla="*/ 101 h 104"/>
                <a:gd name="T22" fmla="*/ 67 w 84"/>
                <a:gd name="T23" fmla="*/ 101 h 104"/>
                <a:gd name="T24" fmla="*/ 67 w 84"/>
                <a:gd name="T25" fmla="*/ 86 h 104"/>
                <a:gd name="T26" fmla="*/ 54 w 84"/>
                <a:gd name="T27" fmla="*/ 100 h 104"/>
                <a:gd name="T28" fmla="*/ 33 w 84"/>
                <a:gd name="T29" fmla="*/ 104 h 104"/>
                <a:gd name="T30" fmla="*/ 9 w 84"/>
                <a:gd name="T31" fmla="*/ 95 h 104"/>
                <a:gd name="T32" fmla="*/ 0 w 84"/>
                <a:gd name="T33" fmla="*/ 72 h 104"/>
                <a:gd name="T34" fmla="*/ 11 w 84"/>
                <a:gd name="T35" fmla="*/ 47 h 104"/>
                <a:gd name="T36" fmla="*/ 45 w 84"/>
                <a:gd name="T37" fmla="*/ 39 h 104"/>
                <a:gd name="T38" fmla="*/ 67 w 84"/>
                <a:gd name="T39" fmla="*/ 39 h 104"/>
                <a:gd name="T40" fmla="*/ 67 w 84"/>
                <a:gd name="T41" fmla="*/ 37 h 104"/>
                <a:gd name="T42" fmla="*/ 60 w 84"/>
                <a:gd name="T43" fmla="*/ 20 h 104"/>
                <a:gd name="T44" fmla="*/ 39 w 84"/>
                <a:gd name="T45" fmla="*/ 13 h 104"/>
                <a:gd name="T46" fmla="*/ 23 w 84"/>
                <a:gd name="T47" fmla="*/ 15 h 104"/>
                <a:gd name="T48" fmla="*/ 7 w 84"/>
                <a:gd name="T49" fmla="*/ 22 h 104"/>
                <a:gd name="T50" fmla="*/ 7 w 84"/>
                <a:gd name="T51" fmla="*/ 7 h 104"/>
                <a:gd name="T52" fmla="*/ 25 w 84"/>
                <a:gd name="T53" fmla="*/ 1 h 104"/>
                <a:gd name="T54" fmla="*/ 41 w 84"/>
                <a:gd name="T55" fmla="*/ 0 h 104"/>
                <a:gd name="T56" fmla="*/ 73 w 84"/>
                <a:gd name="T57" fmla="*/ 11 h 104"/>
                <a:gd name="T58" fmla="*/ 84 w 84"/>
                <a:gd name="T59" fmla="*/ 4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 h="104">
                  <a:moveTo>
                    <a:pt x="51" y="51"/>
                  </a:moveTo>
                  <a:cubicBezTo>
                    <a:pt x="38" y="51"/>
                    <a:pt x="29" y="53"/>
                    <a:pt x="24" y="56"/>
                  </a:cubicBezTo>
                  <a:cubicBezTo>
                    <a:pt x="19" y="59"/>
                    <a:pt x="16" y="64"/>
                    <a:pt x="16" y="71"/>
                  </a:cubicBezTo>
                  <a:cubicBezTo>
                    <a:pt x="16" y="77"/>
                    <a:pt x="18" y="82"/>
                    <a:pt x="22" y="85"/>
                  </a:cubicBezTo>
                  <a:cubicBezTo>
                    <a:pt x="26" y="89"/>
                    <a:pt x="31" y="90"/>
                    <a:pt x="37" y="90"/>
                  </a:cubicBezTo>
                  <a:cubicBezTo>
                    <a:pt x="47" y="90"/>
                    <a:pt x="54" y="87"/>
                    <a:pt x="59" y="81"/>
                  </a:cubicBezTo>
                  <a:cubicBezTo>
                    <a:pt x="65" y="74"/>
                    <a:pt x="67" y="66"/>
                    <a:pt x="67" y="55"/>
                  </a:cubicBezTo>
                  <a:lnTo>
                    <a:pt x="67" y="51"/>
                  </a:lnTo>
                  <a:lnTo>
                    <a:pt x="51" y="51"/>
                  </a:lnTo>
                  <a:close/>
                  <a:moveTo>
                    <a:pt x="84" y="45"/>
                  </a:moveTo>
                  <a:lnTo>
                    <a:pt x="84" y="101"/>
                  </a:lnTo>
                  <a:lnTo>
                    <a:pt x="67" y="101"/>
                  </a:lnTo>
                  <a:lnTo>
                    <a:pt x="67" y="86"/>
                  </a:lnTo>
                  <a:cubicBezTo>
                    <a:pt x="64" y="92"/>
                    <a:pt x="59" y="97"/>
                    <a:pt x="54" y="100"/>
                  </a:cubicBezTo>
                  <a:cubicBezTo>
                    <a:pt x="48" y="103"/>
                    <a:pt x="41" y="104"/>
                    <a:pt x="33" y="104"/>
                  </a:cubicBezTo>
                  <a:cubicBezTo>
                    <a:pt x="23" y="104"/>
                    <a:pt x="15" y="101"/>
                    <a:pt x="9" y="95"/>
                  </a:cubicBezTo>
                  <a:cubicBezTo>
                    <a:pt x="3" y="90"/>
                    <a:pt x="0" y="82"/>
                    <a:pt x="0" y="72"/>
                  </a:cubicBezTo>
                  <a:cubicBezTo>
                    <a:pt x="0" y="61"/>
                    <a:pt x="4" y="53"/>
                    <a:pt x="11" y="47"/>
                  </a:cubicBezTo>
                  <a:cubicBezTo>
                    <a:pt x="19" y="41"/>
                    <a:pt x="30" y="39"/>
                    <a:pt x="45" y="39"/>
                  </a:cubicBezTo>
                  <a:lnTo>
                    <a:pt x="67" y="39"/>
                  </a:lnTo>
                  <a:lnTo>
                    <a:pt x="67" y="37"/>
                  </a:lnTo>
                  <a:cubicBezTo>
                    <a:pt x="67" y="30"/>
                    <a:pt x="65" y="24"/>
                    <a:pt x="60" y="20"/>
                  </a:cubicBezTo>
                  <a:cubicBezTo>
                    <a:pt x="55" y="16"/>
                    <a:pt x="48" y="13"/>
                    <a:pt x="39" y="13"/>
                  </a:cubicBezTo>
                  <a:cubicBezTo>
                    <a:pt x="34" y="13"/>
                    <a:pt x="28" y="14"/>
                    <a:pt x="23" y="15"/>
                  </a:cubicBezTo>
                  <a:cubicBezTo>
                    <a:pt x="17" y="17"/>
                    <a:pt x="12" y="19"/>
                    <a:pt x="7" y="22"/>
                  </a:cubicBezTo>
                  <a:lnTo>
                    <a:pt x="7" y="7"/>
                  </a:lnTo>
                  <a:cubicBezTo>
                    <a:pt x="13" y="4"/>
                    <a:pt x="19" y="3"/>
                    <a:pt x="25" y="1"/>
                  </a:cubicBezTo>
                  <a:cubicBezTo>
                    <a:pt x="30" y="0"/>
                    <a:pt x="36" y="0"/>
                    <a:pt x="41" y="0"/>
                  </a:cubicBezTo>
                  <a:cubicBezTo>
                    <a:pt x="55" y="0"/>
                    <a:pt x="66" y="3"/>
                    <a:pt x="73" y="11"/>
                  </a:cubicBezTo>
                  <a:cubicBezTo>
                    <a:pt x="80" y="18"/>
                    <a:pt x="84" y="30"/>
                    <a:pt x="84"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81">
              <a:extLst>
                <a:ext uri="{FF2B5EF4-FFF2-40B4-BE49-F238E27FC236}">
                  <a16:creationId xmlns:a16="http://schemas.microsoft.com/office/drawing/2014/main" id="{372E4A64-5984-4E41-903B-308B87F46451}"/>
                </a:ext>
              </a:extLst>
            </p:cNvPr>
            <p:cNvSpPr>
              <a:spLocks noEditPoints="1"/>
            </p:cNvSpPr>
            <p:nvPr/>
          </p:nvSpPr>
          <p:spPr bwMode="auto">
            <a:xfrm>
              <a:off x="2967" y="1054"/>
              <a:ext cx="8" cy="65"/>
            </a:xfrm>
            <a:custGeom>
              <a:avLst/>
              <a:gdLst>
                <a:gd name="T0" fmla="*/ 0 w 17"/>
                <a:gd name="T1" fmla="*/ 39 h 138"/>
                <a:gd name="T2" fmla="*/ 17 w 17"/>
                <a:gd name="T3" fmla="*/ 39 h 138"/>
                <a:gd name="T4" fmla="*/ 17 w 17"/>
                <a:gd name="T5" fmla="*/ 138 h 138"/>
                <a:gd name="T6" fmla="*/ 0 w 17"/>
                <a:gd name="T7" fmla="*/ 138 h 138"/>
                <a:gd name="T8" fmla="*/ 0 w 17"/>
                <a:gd name="T9" fmla="*/ 39 h 138"/>
                <a:gd name="T10" fmla="*/ 0 w 17"/>
                <a:gd name="T11" fmla="*/ 0 h 138"/>
                <a:gd name="T12" fmla="*/ 17 w 17"/>
                <a:gd name="T13" fmla="*/ 0 h 138"/>
                <a:gd name="T14" fmla="*/ 17 w 17"/>
                <a:gd name="T15" fmla="*/ 21 h 138"/>
                <a:gd name="T16" fmla="*/ 0 w 17"/>
                <a:gd name="T17" fmla="*/ 21 h 138"/>
                <a:gd name="T18" fmla="*/ 0 w 17"/>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38">
                  <a:moveTo>
                    <a:pt x="0" y="39"/>
                  </a:moveTo>
                  <a:lnTo>
                    <a:pt x="17" y="39"/>
                  </a:lnTo>
                  <a:lnTo>
                    <a:pt x="17" y="138"/>
                  </a:lnTo>
                  <a:lnTo>
                    <a:pt x="0" y="138"/>
                  </a:lnTo>
                  <a:lnTo>
                    <a:pt x="0" y="39"/>
                  </a:lnTo>
                  <a:close/>
                  <a:moveTo>
                    <a:pt x="0" y="0"/>
                  </a:moveTo>
                  <a:lnTo>
                    <a:pt x="17" y="0"/>
                  </a:lnTo>
                  <a:lnTo>
                    <a:pt x="17" y="21"/>
                  </a:lnTo>
                  <a:lnTo>
                    <a:pt x="0"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2">
              <a:extLst>
                <a:ext uri="{FF2B5EF4-FFF2-40B4-BE49-F238E27FC236}">
                  <a16:creationId xmlns:a16="http://schemas.microsoft.com/office/drawing/2014/main" id="{0357BFEC-D803-489C-B9D0-94C7AEBAFFDB}"/>
                </a:ext>
              </a:extLst>
            </p:cNvPr>
            <p:cNvSpPr>
              <a:spLocks/>
            </p:cNvSpPr>
            <p:nvPr/>
          </p:nvSpPr>
          <p:spPr bwMode="auto">
            <a:xfrm>
              <a:off x="2991" y="1072"/>
              <a:ext cx="39" cy="47"/>
            </a:xfrm>
            <a:custGeom>
              <a:avLst/>
              <a:gdLst>
                <a:gd name="T0" fmla="*/ 83 w 83"/>
                <a:gd name="T1" fmla="*/ 41 h 101"/>
                <a:gd name="T2" fmla="*/ 83 w 83"/>
                <a:gd name="T3" fmla="*/ 101 h 101"/>
                <a:gd name="T4" fmla="*/ 67 w 83"/>
                <a:gd name="T5" fmla="*/ 101 h 101"/>
                <a:gd name="T6" fmla="*/ 67 w 83"/>
                <a:gd name="T7" fmla="*/ 42 h 101"/>
                <a:gd name="T8" fmla="*/ 62 w 83"/>
                <a:gd name="T9" fmla="*/ 21 h 101"/>
                <a:gd name="T10" fmla="*/ 45 w 83"/>
                <a:gd name="T11" fmla="*/ 14 h 101"/>
                <a:gd name="T12" fmla="*/ 24 w 83"/>
                <a:gd name="T13" fmla="*/ 22 h 101"/>
                <a:gd name="T14" fmla="*/ 17 w 83"/>
                <a:gd name="T15" fmla="*/ 45 h 101"/>
                <a:gd name="T16" fmla="*/ 17 w 83"/>
                <a:gd name="T17" fmla="*/ 101 h 101"/>
                <a:gd name="T18" fmla="*/ 0 w 83"/>
                <a:gd name="T19" fmla="*/ 101 h 101"/>
                <a:gd name="T20" fmla="*/ 0 w 83"/>
                <a:gd name="T21" fmla="*/ 2 h 101"/>
                <a:gd name="T22" fmla="*/ 17 w 83"/>
                <a:gd name="T23" fmla="*/ 2 h 101"/>
                <a:gd name="T24" fmla="*/ 17 w 83"/>
                <a:gd name="T25" fmla="*/ 17 h 101"/>
                <a:gd name="T26" fmla="*/ 30 w 83"/>
                <a:gd name="T27" fmla="*/ 4 h 101"/>
                <a:gd name="T28" fmla="*/ 49 w 83"/>
                <a:gd name="T29" fmla="*/ 0 h 101"/>
                <a:gd name="T30" fmla="*/ 75 w 83"/>
                <a:gd name="T31" fmla="*/ 10 h 101"/>
                <a:gd name="T32" fmla="*/ 83 w 83"/>
                <a:gd name="T33" fmla="*/ 4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101">
                  <a:moveTo>
                    <a:pt x="83" y="41"/>
                  </a:moveTo>
                  <a:lnTo>
                    <a:pt x="83" y="101"/>
                  </a:lnTo>
                  <a:lnTo>
                    <a:pt x="67" y="101"/>
                  </a:lnTo>
                  <a:lnTo>
                    <a:pt x="67" y="42"/>
                  </a:lnTo>
                  <a:cubicBezTo>
                    <a:pt x="67" y="33"/>
                    <a:pt x="65" y="25"/>
                    <a:pt x="62" y="21"/>
                  </a:cubicBezTo>
                  <a:cubicBezTo>
                    <a:pt x="58" y="16"/>
                    <a:pt x="52" y="14"/>
                    <a:pt x="45" y="14"/>
                  </a:cubicBezTo>
                  <a:cubicBezTo>
                    <a:pt x="36" y="14"/>
                    <a:pt x="29" y="17"/>
                    <a:pt x="24" y="22"/>
                  </a:cubicBezTo>
                  <a:cubicBezTo>
                    <a:pt x="19" y="28"/>
                    <a:pt x="17" y="36"/>
                    <a:pt x="17" y="45"/>
                  </a:cubicBezTo>
                  <a:lnTo>
                    <a:pt x="17" y="101"/>
                  </a:lnTo>
                  <a:lnTo>
                    <a:pt x="0" y="101"/>
                  </a:lnTo>
                  <a:lnTo>
                    <a:pt x="0" y="2"/>
                  </a:lnTo>
                  <a:lnTo>
                    <a:pt x="17" y="2"/>
                  </a:lnTo>
                  <a:lnTo>
                    <a:pt x="17" y="17"/>
                  </a:lnTo>
                  <a:cubicBezTo>
                    <a:pt x="21" y="11"/>
                    <a:pt x="25" y="7"/>
                    <a:pt x="30" y="4"/>
                  </a:cubicBezTo>
                  <a:cubicBezTo>
                    <a:pt x="36" y="1"/>
                    <a:pt x="42" y="0"/>
                    <a:pt x="49" y="0"/>
                  </a:cubicBezTo>
                  <a:cubicBezTo>
                    <a:pt x="60" y="0"/>
                    <a:pt x="69" y="3"/>
                    <a:pt x="75" y="10"/>
                  </a:cubicBezTo>
                  <a:cubicBezTo>
                    <a:pt x="81" y="17"/>
                    <a:pt x="83" y="28"/>
                    <a:pt x="83" y="4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3">
              <a:extLst>
                <a:ext uri="{FF2B5EF4-FFF2-40B4-BE49-F238E27FC236}">
                  <a16:creationId xmlns:a16="http://schemas.microsoft.com/office/drawing/2014/main" id="{BCFD5E0D-23E7-4573-A356-5434909EEE07}"/>
                </a:ext>
              </a:extLst>
            </p:cNvPr>
            <p:cNvSpPr>
              <a:spLocks/>
            </p:cNvSpPr>
            <p:nvPr/>
          </p:nvSpPr>
          <p:spPr bwMode="auto">
            <a:xfrm>
              <a:off x="3040" y="1060"/>
              <a:ext cx="29" cy="59"/>
            </a:xfrm>
            <a:custGeom>
              <a:avLst/>
              <a:gdLst>
                <a:gd name="T0" fmla="*/ 28 w 62"/>
                <a:gd name="T1" fmla="*/ 0 h 127"/>
                <a:gd name="T2" fmla="*/ 28 w 62"/>
                <a:gd name="T3" fmla="*/ 28 h 127"/>
                <a:gd name="T4" fmla="*/ 62 w 62"/>
                <a:gd name="T5" fmla="*/ 28 h 127"/>
                <a:gd name="T6" fmla="*/ 62 w 62"/>
                <a:gd name="T7" fmla="*/ 41 h 127"/>
                <a:gd name="T8" fmla="*/ 28 w 62"/>
                <a:gd name="T9" fmla="*/ 41 h 127"/>
                <a:gd name="T10" fmla="*/ 28 w 62"/>
                <a:gd name="T11" fmla="*/ 95 h 127"/>
                <a:gd name="T12" fmla="*/ 31 w 62"/>
                <a:gd name="T13" fmla="*/ 110 h 127"/>
                <a:gd name="T14" fmla="*/ 45 w 62"/>
                <a:gd name="T15" fmla="*/ 114 h 127"/>
                <a:gd name="T16" fmla="*/ 62 w 62"/>
                <a:gd name="T17" fmla="*/ 114 h 127"/>
                <a:gd name="T18" fmla="*/ 62 w 62"/>
                <a:gd name="T19" fmla="*/ 127 h 127"/>
                <a:gd name="T20" fmla="*/ 45 w 62"/>
                <a:gd name="T21" fmla="*/ 127 h 127"/>
                <a:gd name="T22" fmla="*/ 19 w 62"/>
                <a:gd name="T23" fmla="*/ 120 h 127"/>
                <a:gd name="T24" fmla="*/ 12 w 62"/>
                <a:gd name="T25" fmla="*/ 95 h 127"/>
                <a:gd name="T26" fmla="*/ 12 w 62"/>
                <a:gd name="T27" fmla="*/ 41 h 127"/>
                <a:gd name="T28" fmla="*/ 0 w 62"/>
                <a:gd name="T29" fmla="*/ 41 h 127"/>
                <a:gd name="T30" fmla="*/ 0 w 62"/>
                <a:gd name="T31" fmla="*/ 28 h 127"/>
                <a:gd name="T32" fmla="*/ 12 w 62"/>
                <a:gd name="T33" fmla="*/ 28 h 127"/>
                <a:gd name="T34" fmla="*/ 12 w 62"/>
                <a:gd name="T35" fmla="*/ 0 h 127"/>
                <a:gd name="T36" fmla="*/ 28 w 62"/>
                <a:gd name="T3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7">
                  <a:moveTo>
                    <a:pt x="28" y="0"/>
                  </a:moveTo>
                  <a:lnTo>
                    <a:pt x="28" y="28"/>
                  </a:lnTo>
                  <a:lnTo>
                    <a:pt x="62" y="28"/>
                  </a:lnTo>
                  <a:lnTo>
                    <a:pt x="62" y="41"/>
                  </a:lnTo>
                  <a:lnTo>
                    <a:pt x="28" y="41"/>
                  </a:lnTo>
                  <a:lnTo>
                    <a:pt x="28" y="95"/>
                  </a:lnTo>
                  <a:cubicBezTo>
                    <a:pt x="28" y="103"/>
                    <a:pt x="29" y="108"/>
                    <a:pt x="31" y="110"/>
                  </a:cubicBezTo>
                  <a:cubicBezTo>
                    <a:pt x="34" y="113"/>
                    <a:pt x="38" y="114"/>
                    <a:pt x="45" y="114"/>
                  </a:cubicBezTo>
                  <a:lnTo>
                    <a:pt x="62" y="114"/>
                  </a:lnTo>
                  <a:lnTo>
                    <a:pt x="62" y="127"/>
                  </a:lnTo>
                  <a:lnTo>
                    <a:pt x="45" y="127"/>
                  </a:lnTo>
                  <a:cubicBezTo>
                    <a:pt x="32" y="127"/>
                    <a:pt x="24" y="125"/>
                    <a:pt x="19" y="120"/>
                  </a:cubicBezTo>
                  <a:cubicBezTo>
                    <a:pt x="14" y="116"/>
                    <a:pt x="12" y="107"/>
                    <a:pt x="12" y="95"/>
                  </a:cubicBezTo>
                  <a:lnTo>
                    <a:pt x="12" y="41"/>
                  </a:lnTo>
                  <a:lnTo>
                    <a:pt x="0" y="41"/>
                  </a:lnTo>
                  <a:lnTo>
                    <a:pt x="0" y="28"/>
                  </a:lnTo>
                  <a:lnTo>
                    <a:pt x="12" y="28"/>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4">
              <a:extLst>
                <a:ext uri="{FF2B5EF4-FFF2-40B4-BE49-F238E27FC236}">
                  <a16:creationId xmlns:a16="http://schemas.microsoft.com/office/drawing/2014/main" id="{AB9A685C-D5E7-4AD6-A51E-ADBDD86102DB}"/>
                </a:ext>
              </a:extLst>
            </p:cNvPr>
            <p:cNvSpPr>
              <a:spLocks noEditPoints="1"/>
            </p:cNvSpPr>
            <p:nvPr/>
          </p:nvSpPr>
          <p:spPr bwMode="auto">
            <a:xfrm>
              <a:off x="3075" y="1072"/>
              <a:ext cx="43" cy="49"/>
            </a:xfrm>
            <a:custGeom>
              <a:avLst/>
              <a:gdLst>
                <a:gd name="T0" fmla="*/ 92 w 92"/>
                <a:gd name="T1" fmla="*/ 48 h 104"/>
                <a:gd name="T2" fmla="*/ 92 w 92"/>
                <a:gd name="T3" fmla="*/ 56 h 104"/>
                <a:gd name="T4" fmla="*/ 17 w 92"/>
                <a:gd name="T5" fmla="*/ 56 h 104"/>
                <a:gd name="T6" fmla="*/ 27 w 92"/>
                <a:gd name="T7" fmla="*/ 81 h 104"/>
                <a:gd name="T8" fmla="*/ 53 w 92"/>
                <a:gd name="T9" fmla="*/ 90 h 104"/>
                <a:gd name="T10" fmla="*/ 71 w 92"/>
                <a:gd name="T11" fmla="*/ 88 h 104"/>
                <a:gd name="T12" fmla="*/ 88 w 92"/>
                <a:gd name="T13" fmla="*/ 81 h 104"/>
                <a:gd name="T14" fmla="*/ 88 w 92"/>
                <a:gd name="T15" fmla="*/ 96 h 104"/>
                <a:gd name="T16" fmla="*/ 70 w 92"/>
                <a:gd name="T17" fmla="*/ 102 h 104"/>
                <a:gd name="T18" fmla="*/ 52 w 92"/>
                <a:gd name="T19" fmla="*/ 104 h 104"/>
                <a:gd name="T20" fmla="*/ 14 w 92"/>
                <a:gd name="T21" fmla="*/ 90 h 104"/>
                <a:gd name="T22" fmla="*/ 0 w 92"/>
                <a:gd name="T23" fmla="*/ 53 h 104"/>
                <a:gd name="T24" fmla="*/ 13 w 92"/>
                <a:gd name="T25" fmla="*/ 14 h 104"/>
                <a:gd name="T26" fmla="*/ 49 w 92"/>
                <a:gd name="T27" fmla="*/ 0 h 104"/>
                <a:gd name="T28" fmla="*/ 81 w 92"/>
                <a:gd name="T29" fmla="*/ 13 h 104"/>
                <a:gd name="T30" fmla="*/ 92 w 92"/>
                <a:gd name="T31" fmla="*/ 48 h 104"/>
                <a:gd name="T32" fmla="*/ 76 w 92"/>
                <a:gd name="T33" fmla="*/ 43 h 104"/>
                <a:gd name="T34" fmla="*/ 68 w 92"/>
                <a:gd name="T35" fmla="*/ 21 h 104"/>
                <a:gd name="T36" fmla="*/ 49 w 92"/>
                <a:gd name="T37" fmla="*/ 13 h 104"/>
                <a:gd name="T38" fmla="*/ 27 w 92"/>
                <a:gd name="T39" fmla="*/ 21 h 104"/>
                <a:gd name="T40" fmla="*/ 18 w 92"/>
                <a:gd name="T41" fmla="*/ 43 h 104"/>
                <a:gd name="T42" fmla="*/ 76 w 92"/>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4">
                  <a:moveTo>
                    <a:pt x="92" y="48"/>
                  </a:moveTo>
                  <a:lnTo>
                    <a:pt x="92" y="56"/>
                  </a:lnTo>
                  <a:lnTo>
                    <a:pt x="17" y="56"/>
                  </a:lnTo>
                  <a:cubicBezTo>
                    <a:pt x="18" y="67"/>
                    <a:pt x="21" y="75"/>
                    <a:pt x="27" y="81"/>
                  </a:cubicBezTo>
                  <a:cubicBezTo>
                    <a:pt x="33" y="87"/>
                    <a:pt x="42" y="90"/>
                    <a:pt x="53" y="90"/>
                  </a:cubicBezTo>
                  <a:cubicBezTo>
                    <a:pt x="59" y="90"/>
                    <a:pt x="65" y="89"/>
                    <a:pt x="71" y="88"/>
                  </a:cubicBezTo>
                  <a:cubicBezTo>
                    <a:pt x="77" y="86"/>
                    <a:pt x="83" y="84"/>
                    <a:pt x="88" y="81"/>
                  </a:cubicBezTo>
                  <a:lnTo>
                    <a:pt x="88" y="96"/>
                  </a:lnTo>
                  <a:cubicBezTo>
                    <a:pt x="83" y="99"/>
                    <a:pt x="77" y="101"/>
                    <a:pt x="70" y="102"/>
                  </a:cubicBezTo>
                  <a:cubicBezTo>
                    <a:pt x="64" y="103"/>
                    <a:pt x="58" y="104"/>
                    <a:pt x="52" y="104"/>
                  </a:cubicBezTo>
                  <a:cubicBezTo>
                    <a:pt x="36" y="104"/>
                    <a:pt x="23" y="99"/>
                    <a:pt x="14" y="90"/>
                  </a:cubicBezTo>
                  <a:cubicBezTo>
                    <a:pt x="5" y="81"/>
                    <a:pt x="0" y="68"/>
                    <a:pt x="0" y="53"/>
                  </a:cubicBezTo>
                  <a:cubicBezTo>
                    <a:pt x="0" y="36"/>
                    <a:pt x="5" y="24"/>
                    <a:pt x="13" y="14"/>
                  </a:cubicBezTo>
                  <a:cubicBezTo>
                    <a:pt x="22" y="4"/>
                    <a:pt x="34" y="0"/>
                    <a:pt x="49" y="0"/>
                  </a:cubicBezTo>
                  <a:cubicBezTo>
                    <a:pt x="62" y="0"/>
                    <a:pt x="73" y="4"/>
                    <a:pt x="81" y="13"/>
                  </a:cubicBezTo>
                  <a:cubicBezTo>
                    <a:pt x="88" y="21"/>
                    <a:pt x="92" y="33"/>
                    <a:pt x="92" y="48"/>
                  </a:cubicBezTo>
                  <a:close/>
                  <a:moveTo>
                    <a:pt x="76" y="43"/>
                  </a:moveTo>
                  <a:cubicBezTo>
                    <a:pt x="76" y="34"/>
                    <a:pt x="73" y="27"/>
                    <a:pt x="68" y="21"/>
                  </a:cubicBezTo>
                  <a:cubicBezTo>
                    <a:pt x="64" y="16"/>
                    <a:pt x="57" y="13"/>
                    <a:pt x="49" y="13"/>
                  </a:cubicBezTo>
                  <a:cubicBezTo>
                    <a:pt x="40" y="13"/>
                    <a:pt x="33" y="16"/>
                    <a:pt x="27" y="21"/>
                  </a:cubicBezTo>
                  <a:cubicBezTo>
                    <a:pt x="22" y="26"/>
                    <a:pt x="19" y="34"/>
                    <a:pt x="18"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5">
              <a:extLst>
                <a:ext uri="{FF2B5EF4-FFF2-40B4-BE49-F238E27FC236}">
                  <a16:creationId xmlns:a16="http://schemas.microsoft.com/office/drawing/2014/main" id="{DF9BE904-33B7-4C6A-AC43-40A00D272C60}"/>
                </a:ext>
              </a:extLst>
            </p:cNvPr>
            <p:cNvSpPr>
              <a:spLocks/>
            </p:cNvSpPr>
            <p:nvPr/>
          </p:nvSpPr>
          <p:spPr bwMode="auto">
            <a:xfrm>
              <a:off x="3124" y="1073"/>
              <a:ext cx="45" cy="46"/>
            </a:xfrm>
            <a:custGeom>
              <a:avLst/>
              <a:gdLst>
                <a:gd name="T0" fmla="*/ 94 w 96"/>
                <a:gd name="T1" fmla="*/ 0 h 99"/>
                <a:gd name="T2" fmla="*/ 58 w 96"/>
                <a:gd name="T3" fmla="*/ 48 h 99"/>
                <a:gd name="T4" fmla="*/ 96 w 96"/>
                <a:gd name="T5" fmla="*/ 99 h 99"/>
                <a:gd name="T6" fmla="*/ 77 w 96"/>
                <a:gd name="T7" fmla="*/ 99 h 99"/>
                <a:gd name="T8" fmla="*/ 48 w 96"/>
                <a:gd name="T9" fmla="*/ 60 h 99"/>
                <a:gd name="T10" fmla="*/ 19 w 96"/>
                <a:gd name="T11" fmla="*/ 99 h 99"/>
                <a:gd name="T12" fmla="*/ 0 w 96"/>
                <a:gd name="T13" fmla="*/ 99 h 99"/>
                <a:gd name="T14" fmla="*/ 39 w 96"/>
                <a:gd name="T15" fmla="*/ 47 h 99"/>
                <a:gd name="T16" fmla="*/ 3 w 96"/>
                <a:gd name="T17" fmla="*/ 0 h 99"/>
                <a:gd name="T18" fmla="*/ 22 w 96"/>
                <a:gd name="T19" fmla="*/ 0 h 99"/>
                <a:gd name="T20" fmla="*/ 49 w 96"/>
                <a:gd name="T21" fmla="*/ 35 h 99"/>
                <a:gd name="T22" fmla="*/ 75 w 96"/>
                <a:gd name="T23" fmla="*/ 0 h 99"/>
                <a:gd name="T24" fmla="*/ 94 w 96"/>
                <a:gd name="T2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9">
                  <a:moveTo>
                    <a:pt x="94" y="0"/>
                  </a:moveTo>
                  <a:lnTo>
                    <a:pt x="58" y="48"/>
                  </a:lnTo>
                  <a:lnTo>
                    <a:pt x="96" y="99"/>
                  </a:lnTo>
                  <a:lnTo>
                    <a:pt x="77" y="99"/>
                  </a:lnTo>
                  <a:lnTo>
                    <a:pt x="48" y="60"/>
                  </a:lnTo>
                  <a:lnTo>
                    <a:pt x="19" y="99"/>
                  </a:lnTo>
                  <a:lnTo>
                    <a:pt x="0" y="99"/>
                  </a:lnTo>
                  <a:lnTo>
                    <a:pt x="39" y="47"/>
                  </a:lnTo>
                  <a:lnTo>
                    <a:pt x="3" y="0"/>
                  </a:lnTo>
                  <a:lnTo>
                    <a:pt x="22" y="0"/>
                  </a:lnTo>
                  <a:lnTo>
                    <a:pt x="49" y="35"/>
                  </a:lnTo>
                  <a:lnTo>
                    <a:pt x="75" y="0"/>
                  </a:lnTo>
                  <a:lnTo>
                    <a:pt x="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6">
              <a:extLst>
                <a:ext uri="{FF2B5EF4-FFF2-40B4-BE49-F238E27FC236}">
                  <a16:creationId xmlns:a16="http://schemas.microsoft.com/office/drawing/2014/main" id="{6539A6FC-2F46-4848-A657-BED62473413C}"/>
                </a:ext>
              </a:extLst>
            </p:cNvPr>
            <p:cNvSpPr>
              <a:spLocks/>
            </p:cNvSpPr>
            <p:nvPr/>
          </p:nvSpPr>
          <p:spPr bwMode="auto">
            <a:xfrm>
              <a:off x="3174" y="1060"/>
              <a:ext cx="29" cy="59"/>
            </a:xfrm>
            <a:custGeom>
              <a:avLst/>
              <a:gdLst>
                <a:gd name="T0" fmla="*/ 28 w 62"/>
                <a:gd name="T1" fmla="*/ 0 h 127"/>
                <a:gd name="T2" fmla="*/ 28 w 62"/>
                <a:gd name="T3" fmla="*/ 28 h 127"/>
                <a:gd name="T4" fmla="*/ 62 w 62"/>
                <a:gd name="T5" fmla="*/ 28 h 127"/>
                <a:gd name="T6" fmla="*/ 62 w 62"/>
                <a:gd name="T7" fmla="*/ 41 h 127"/>
                <a:gd name="T8" fmla="*/ 28 w 62"/>
                <a:gd name="T9" fmla="*/ 41 h 127"/>
                <a:gd name="T10" fmla="*/ 28 w 62"/>
                <a:gd name="T11" fmla="*/ 95 h 127"/>
                <a:gd name="T12" fmla="*/ 32 w 62"/>
                <a:gd name="T13" fmla="*/ 110 h 127"/>
                <a:gd name="T14" fmla="*/ 45 w 62"/>
                <a:gd name="T15" fmla="*/ 114 h 127"/>
                <a:gd name="T16" fmla="*/ 62 w 62"/>
                <a:gd name="T17" fmla="*/ 114 h 127"/>
                <a:gd name="T18" fmla="*/ 62 w 62"/>
                <a:gd name="T19" fmla="*/ 127 h 127"/>
                <a:gd name="T20" fmla="*/ 45 w 62"/>
                <a:gd name="T21" fmla="*/ 127 h 127"/>
                <a:gd name="T22" fmla="*/ 19 w 62"/>
                <a:gd name="T23" fmla="*/ 120 h 127"/>
                <a:gd name="T24" fmla="*/ 12 w 62"/>
                <a:gd name="T25" fmla="*/ 95 h 127"/>
                <a:gd name="T26" fmla="*/ 12 w 62"/>
                <a:gd name="T27" fmla="*/ 41 h 127"/>
                <a:gd name="T28" fmla="*/ 0 w 62"/>
                <a:gd name="T29" fmla="*/ 41 h 127"/>
                <a:gd name="T30" fmla="*/ 0 w 62"/>
                <a:gd name="T31" fmla="*/ 28 h 127"/>
                <a:gd name="T32" fmla="*/ 12 w 62"/>
                <a:gd name="T33" fmla="*/ 28 h 127"/>
                <a:gd name="T34" fmla="*/ 12 w 62"/>
                <a:gd name="T35" fmla="*/ 0 h 127"/>
                <a:gd name="T36" fmla="*/ 28 w 62"/>
                <a:gd name="T3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7">
                  <a:moveTo>
                    <a:pt x="28" y="0"/>
                  </a:moveTo>
                  <a:lnTo>
                    <a:pt x="28" y="28"/>
                  </a:lnTo>
                  <a:lnTo>
                    <a:pt x="62" y="28"/>
                  </a:lnTo>
                  <a:lnTo>
                    <a:pt x="62" y="41"/>
                  </a:lnTo>
                  <a:lnTo>
                    <a:pt x="28" y="41"/>
                  </a:lnTo>
                  <a:lnTo>
                    <a:pt x="28" y="95"/>
                  </a:lnTo>
                  <a:cubicBezTo>
                    <a:pt x="28" y="103"/>
                    <a:pt x="30" y="108"/>
                    <a:pt x="32" y="110"/>
                  </a:cubicBezTo>
                  <a:cubicBezTo>
                    <a:pt x="34" y="113"/>
                    <a:pt x="39" y="114"/>
                    <a:pt x="45" y="114"/>
                  </a:cubicBezTo>
                  <a:lnTo>
                    <a:pt x="62" y="114"/>
                  </a:lnTo>
                  <a:lnTo>
                    <a:pt x="62" y="127"/>
                  </a:lnTo>
                  <a:lnTo>
                    <a:pt x="45" y="127"/>
                  </a:lnTo>
                  <a:cubicBezTo>
                    <a:pt x="33" y="127"/>
                    <a:pt x="24" y="125"/>
                    <a:pt x="19" y="120"/>
                  </a:cubicBezTo>
                  <a:cubicBezTo>
                    <a:pt x="14" y="116"/>
                    <a:pt x="12" y="107"/>
                    <a:pt x="12" y="95"/>
                  </a:cubicBezTo>
                  <a:lnTo>
                    <a:pt x="12" y="41"/>
                  </a:lnTo>
                  <a:lnTo>
                    <a:pt x="0" y="41"/>
                  </a:lnTo>
                  <a:lnTo>
                    <a:pt x="0" y="28"/>
                  </a:lnTo>
                  <a:lnTo>
                    <a:pt x="12" y="28"/>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Oval 87">
              <a:extLst>
                <a:ext uri="{FF2B5EF4-FFF2-40B4-BE49-F238E27FC236}">
                  <a16:creationId xmlns:a16="http://schemas.microsoft.com/office/drawing/2014/main" id="{01D5B8F5-11AD-405A-94F1-02B5F5BCE41A}"/>
                </a:ext>
              </a:extLst>
            </p:cNvPr>
            <p:cNvSpPr>
              <a:spLocks noChangeArrowheads="1"/>
            </p:cNvSpPr>
            <p:nvPr/>
          </p:nvSpPr>
          <p:spPr bwMode="auto">
            <a:xfrm>
              <a:off x="2928" y="1378"/>
              <a:ext cx="210" cy="206"/>
            </a:xfrm>
            <a:prstGeom prst="ellipse">
              <a:avLst/>
            </a:prstGeom>
            <a:solidFill>
              <a:srgbClr val="E8A271"/>
            </a:solidFill>
            <a:ln w="111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3" name="Line 88">
              <a:extLst>
                <a:ext uri="{FF2B5EF4-FFF2-40B4-BE49-F238E27FC236}">
                  <a16:creationId xmlns:a16="http://schemas.microsoft.com/office/drawing/2014/main" id="{08A494AF-99F2-474E-ABE8-524578433793}"/>
                </a:ext>
              </a:extLst>
            </p:cNvPr>
            <p:cNvSpPr>
              <a:spLocks noChangeShapeType="1"/>
            </p:cNvSpPr>
            <p:nvPr/>
          </p:nvSpPr>
          <p:spPr bwMode="auto">
            <a:xfrm>
              <a:off x="2971" y="1480"/>
              <a:ext cx="129" cy="0"/>
            </a:xfrm>
            <a:prstGeom prst="line">
              <a:avLst/>
            </a:prstGeom>
            <a:noFill/>
            <a:ln w="11113" cap="flat">
              <a:solidFill>
                <a:srgbClr val="1A1A2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 name="Line 89">
              <a:extLst>
                <a:ext uri="{FF2B5EF4-FFF2-40B4-BE49-F238E27FC236}">
                  <a16:creationId xmlns:a16="http://schemas.microsoft.com/office/drawing/2014/main" id="{28E7BCD9-A1CF-4B6D-B1AA-ACD6B8C663BF}"/>
                </a:ext>
              </a:extLst>
            </p:cNvPr>
            <p:cNvSpPr>
              <a:spLocks noChangeShapeType="1"/>
            </p:cNvSpPr>
            <p:nvPr/>
          </p:nvSpPr>
          <p:spPr bwMode="auto">
            <a:xfrm>
              <a:off x="3033" y="1425"/>
              <a:ext cx="0" cy="122"/>
            </a:xfrm>
            <a:prstGeom prst="line">
              <a:avLst/>
            </a:prstGeom>
            <a:noFill/>
            <a:ln w="11113" cap="flat">
              <a:solidFill>
                <a:srgbClr val="1A1A2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Line 90">
              <a:extLst>
                <a:ext uri="{FF2B5EF4-FFF2-40B4-BE49-F238E27FC236}">
                  <a16:creationId xmlns:a16="http://schemas.microsoft.com/office/drawing/2014/main" id="{34AB0777-FCB0-4111-9783-56BF15432FD7}"/>
                </a:ext>
              </a:extLst>
            </p:cNvPr>
            <p:cNvSpPr>
              <a:spLocks noChangeShapeType="1"/>
            </p:cNvSpPr>
            <p:nvPr/>
          </p:nvSpPr>
          <p:spPr bwMode="auto">
            <a:xfrm>
              <a:off x="3041" y="1178"/>
              <a:ext cx="0" cy="197"/>
            </a:xfrm>
            <a:prstGeom prst="line">
              <a:avLst/>
            </a:prstGeom>
            <a:noFill/>
            <a:ln w="952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1">
              <a:extLst>
                <a:ext uri="{FF2B5EF4-FFF2-40B4-BE49-F238E27FC236}">
                  <a16:creationId xmlns:a16="http://schemas.microsoft.com/office/drawing/2014/main" id="{5DBEA826-6BE4-4DCD-A250-0D251CC6028E}"/>
                </a:ext>
              </a:extLst>
            </p:cNvPr>
            <p:cNvSpPr>
              <a:spLocks/>
            </p:cNvSpPr>
            <p:nvPr/>
          </p:nvSpPr>
          <p:spPr bwMode="auto">
            <a:xfrm>
              <a:off x="3019" y="1297"/>
              <a:ext cx="45" cy="78"/>
            </a:xfrm>
            <a:custGeom>
              <a:avLst/>
              <a:gdLst>
                <a:gd name="T0" fmla="*/ 47 w 95"/>
                <a:gd name="T1" fmla="*/ 47 h 166"/>
                <a:gd name="T2" fmla="*/ 0 w 95"/>
                <a:gd name="T3" fmla="*/ 0 h 166"/>
                <a:gd name="T4" fmla="*/ 47 w 95"/>
                <a:gd name="T5" fmla="*/ 166 h 166"/>
                <a:gd name="T6" fmla="*/ 95 w 95"/>
                <a:gd name="T7" fmla="*/ 0 h 166"/>
                <a:gd name="T8" fmla="*/ 47 w 95"/>
                <a:gd name="T9" fmla="*/ 47 h 166"/>
              </a:gdLst>
              <a:ahLst/>
              <a:cxnLst>
                <a:cxn ang="0">
                  <a:pos x="T0" y="T1"/>
                </a:cxn>
                <a:cxn ang="0">
                  <a:pos x="T2" y="T3"/>
                </a:cxn>
                <a:cxn ang="0">
                  <a:pos x="T4" y="T5"/>
                </a:cxn>
                <a:cxn ang="0">
                  <a:pos x="T6" y="T7"/>
                </a:cxn>
                <a:cxn ang="0">
                  <a:pos x="T8" y="T9"/>
                </a:cxn>
              </a:cxnLst>
              <a:rect l="0" t="0" r="r" b="b"/>
              <a:pathLst>
                <a:path w="95" h="166">
                  <a:moveTo>
                    <a:pt x="47" y="47"/>
                  </a:moveTo>
                  <a:lnTo>
                    <a:pt x="0" y="0"/>
                  </a:lnTo>
                  <a:lnTo>
                    <a:pt x="47" y="166"/>
                  </a:lnTo>
                  <a:lnTo>
                    <a:pt x="95" y="0"/>
                  </a:lnTo>
                  <a:lnTo>
                    <a:pt x="47" y="47"/>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7" name="Line 92">
              <a:extLst>
                <a:ext uri="{FF2B5EF4-FFF2-40B4-BE49-F238E27FC236}">
                  <a16:creationId xmlns:a16="http://schemas.microsoft.com/office/drawing/2014/main" id="{353F9A48-8A49-4C21-AB76-0B7ECCBBD2F1}"/>
                </a:ext>
              </a:extLst>
            </p:cNvPr>
            <p:cNvSpPr>
              <a:spLocks noChangeShapeType="1"/>
            </p:cNvSpPr>
            <p:nvPr/>
          </p:nvSpPr>
          <p:spPr bwMode="auto">
            <a:xfrm>
              <a:off x="3033" y="1581"/>
              <a:ext cx="0" cy="260"/>
            </a:xfrm>
            <a:prstGeom prst="line">
              <a:avLst/>
            </a:prstGeom>
            <a:noFill/>
            <a:ln w="952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93">
              <a:extLst>
                <a:ext uri="{FF2B5EF4-FFF2-40B4-BE49-F238E27FC236}">
                  <a16:creationId xmlns:a16="http://schemas.microsoft.com/office/drawing/2014/main" id="{6AB179BB-2614-40AB-9102-ECABF32BC0E5}"/>
                </a:ext>
              </a:extLst>
            </p:cNvPr>
            <p:cNvSpPr>
              <a:spLocks/>
            </p:cNvSpPr>
            <p:nvPr/>
          </p:nvSpPr>
          <p:spPr bwMode="auto">
            <a:xfrm>
              <a:off x="3011" y="1763"/>
              <a:ext cx="44" cy="78"/>
            </a:xfrm>
            <a:custGeom>
              <a:avLst/>
              <a:gdLst>
                <a:gd name="T0" fmla="*/ 48 w 95"/>
                <a:gd name="T1" fmla="*/ 47 h 166"/>
                <a:gd name="T2" fmla="*/ 0 w 95"/>
                <a:gd name="T3" fmla="*/ 0 h 166"/>
                <a:gd name="T4" fmla="*/ 48 w 95"/>
                <a:gd name="T5" fmla="*/ 166 h 166"/>
                <a:gd name="T6" fmla="*/ 95 w 95"/>
                <a:gd name="T7" fmla="*/ 0 h 166"/>
                <a:gd name="T8" fmla="*/ 48 w 95"/>
                <a:gd name="T9" fmla="*/ 47 h 166"/>
              </a:gdLst>
              <a:ahLst/>
              <a:cxnLst>
                <a:cxn ang="0">
                  <a:pos x="T0" y="T1"/>
                </a:cxn>
                <a:cxn ang="0">
                  <a:pos x="T2" y="T3"/>
                </a:cxn>
                <a:cxn ang="0">
                  <a:pos x="T4" y="T5"/>
                </a:cxn>
                <a:cxn ang="0">
                  <a:pos x="T6" y="T7"/>
                </a:cxn>
                <a:cxn ang="0">
                  <a:pos x="T8" y="T9"/>
                </a:cxn>
              </a:cxnLst>
              <a:rect l="0" t="0" r="r" b="b"/>
              <a:pathLst>
                <a:path w="95" h="166">
                  <a:moveTo>
                    <a:pt x="48" y="47"/>
                  </a:moveTo>
                  <a:lnTo>
                    <a:pt x="0" y="0"/>
                  </a:lnTo>
                  <a:lnTo>
                    <a:pt x="48" y="166"/>
                  </a:lnTo>
                  <a:lnTo>
                    <a:pt x="95" y="0"/>
                  </a:lnTo>
                  <a:lnTo>
                    <a:pt x="48" y="47"/>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9" name="Rectangle 94">
              <a:extLst>
                <a:ext uri="{FF2B5EF4-FFF2-40B4-BE49-F238E27FC236}">
                  <a16:creationId xmlns:a16="http://schemas.microsoft.com/office/drawing/2014/main" id="{B2F2FBAF-E707-4B23-8366-A85D03F47F71}"/>
                </a:ext>
              </a:extLst>
            </p:cNvPr>
            <p:cNvSpPr>
              <a:spLocks noChangeArrowheads="1"/>
            </p:cNvSpPr>
            <p:nvPr/>
          </p:nvSpPr>
          <p:spPr bwMode="auto">
            <a:xfrm>
              <a:off x="2693" y="1845"/>
              <a:ext cx="673" cy="225"/>
            </a:xfrm>
            <a:prstGeom prst="rect">
              <a:avLst/>
            </a:prstGeom>
            <a:solidFill>
              <a:srgbClr val="FFE6D5"/>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Line 95">
              <a:extLst>
                <a:ext uri="{FF2B5EF4-FFF2-40B4-BE49-F238E27FC236}">
                  <a16:creationId xmlns:a16="http://schemas.microsoft.com/office/drawing/2014/main" id="{D7C6C7B1-A764-4527-B5EF-1E7520BDC0BA}"/>
                </a:ext>
              </a:extLst>
            </p:cNvPr>
            <p:cNvSpPr>
              <a:spLocks noChangeShapeType="1"/>
            </p:cNvSpPr>
            <p:nvPr/>
          </p:nvSpPr>
          <p:spPr bwMode="auto">
            <a:xfrm>
              <a:off x="2477" y="1961"/>
              <a:ext cx="197" cy="0"/>
            </a:xfrm>
            <a:prstGeom prst="line">
              <a:avLst/>
            </a:prstGeom>
            <a:noFill/>
            <a:ln w="952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96">
              <a:extLst>
                <a:ext uri="{FF2B5EF4-FFF2-40B4-BE49-F238E27FC236}">
                  <a16:creationId xmlns:a16="http://schemas.microsoft.com/office/drawing/2014/main" id="{7460C6BC-EE1B-4655-84BE-DAD0A6979170}"/>
                </a:ext>
              </a:extLst>
            </p:cNvPr>
            <p:cNvSpPr>
              <a:spLocks/>
            </p:cNvSpPr>
            <p:nvPr/>
          </p:nvSpPr>
          <p:spPr bwMode="auto">
            <a:xfrm>
              <a:off x="2596" y="1939"/>
              <a:ext cx="78" cy="45"/>
            </a:xfrm>
            <a:custGeom>
              <a:avLst/>
              <a:gdLst>
                <a:gd name="T0" fmla="*/ 48 w 167"/>
                <a:gd name="T1" fmla="*/ 48 h 96"/>
                <a:gd name="T2" fmla="*/ 0 w 167"/>
                <a:gd name="T3" fmla="*/ 96 h 96"/>
                <a:gd name="T4" fmla="*/ 167 w 167"/>
                <a:gd name="T5" fmla="*/ 48 h 96"/>
                <a:gd name="T6" fmla="*/ 0 w 167"/>
                <a:gd name="T7" fmla="*/ 0 h 96"/>
                <a:gd name="T8" fmla="*/ 48 w 167"/>
                <a:gd name="T9" fmla="*/ 48 h 96"/>
              </a:gdLst>
              <a:ahLst/>
              <a:cxnLst>
                <a:cxn ang="0">
                  <a:pos x="T0" y="T1"/>
                </a:cxn>
                <a:cxn ang="0">
                  <a:pos x="T2" y="T3"/>
                </a:cxn>
                <a:cxn ang="0">
                  <a:pos x="T4" y="T5"/>
                </a:cxn>
                <a:cxn ang="0">
                  <a:pos x="T6" y="T7"/>
                </a:cxn>
                <a:cxn ang="0">
                  <a:pos x="T8" y="T9"/>
                </a:cxn>
              </a:cxnLst>
              <a:rect l="0" t="0" r="r" b="b"/>
              <a:pathLst>
                <a:path w="167" h="96">
                  <a:moveTo>
                    <a:pt x="48" y="48"/>
                  </a:moveTo>
                  <a:lnTo>
                    <a:pt x="0" y="96"/>
                  </a:lnTo>
                  <a:lnTo>
                    <a:pt x="167" y="48"/>
                  </a:lnTo>
                  <a:lnTo>
                    <a:pt x="0" y="0"/>
                  </a:lnTo>
                  <a:lnTo>
                    <a:pt x="48" y="48"/>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 name="Line 97">
              <a:extLst>
                <a:ext uri="{FF2B5EF4-FFF2-40B4-BE49-F238E27FC236}">
                  <a16:creationId xmlns:a16="http://schemas.microsoft.com/office/drawing/2014/main" id="{65A95B10-0D2B-45CB-B49D-8357EBC7E258}"/>
                </a:ext>
              </a:extLst>
            </p:cNvPr>
            <p:cNvSpPr>
              <a:spLocks noChangeShapeType="1"/>
            </p:cNvSpPr>
            <p:nvPr/>
          </p:nvSpPr>
          <p:spPr bwMode="auto">
            <a:xfrm>
              <a:off x="3029" y="2071"/>
              <a:ext cx="0" cy="197"/>
            </a:xfrm>
            <a:prstGeom prst="line">
              <a:avLst/>
            </a:prstGeom>
            <a:noFill/>
            <a:ln w="952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 name="Freeform 98">
              <a:extLst>
                <a:ext uri="{FF2B5EF4-FFF2-40B4-BE49-F238E27FC236}">
                  <a16:creationId xmlns:a16="http://schemas.microsoft.com/office/drawing/2014/main" id="{BDF60E17-4BCE-42E0-BB81-AB6FB738968B}"/>
                </a:ext>
              </a:extLst>
            </p:cNvPr>
            <p:cNvSpPr>
              <a:spLocks/>
            </p:cNvSpPr>
            <p:nvPr/>
          </p:nvSpPr>
          <p:spPr bwMode="auto">
            <a:xfrm>
              <a:off x="3007" y="2190"/>
              <a:ext cx="44" cy="78"/>
            </a:xfrm>
            <a:custGeom>
              <a:avLst/>
              <a:gdLst>
                <a:gd name="T0" fmla="*/ 48 w 95"/>
                <a:gd name="T1" fmla="*/ 48 h 167"/>
                <a:gd name="T2" fmla="*/ 0 w 95"/>
                <a:gd name="T3" fmla="*/ 0 h 167"/>
                <a:gd name="T4" fmla="*/ 48 w 95"/>
                <a:gd name="T5" fmla="*/ 167 h 167"/>
                <a:gd name="T6" fmla="*/ 95 w 95"/>
                <a:gd name="T7" fmla="*/ 0 h 167"/>
                <a:gd name="T8" fmla="*/ 48 w 95"/>
                <a:gd name="T9" fmla="*/ 48 h 167"/>
              </a:gdLst>
              <a:ahLst/>
              <a:cxnLst>
                <a:cxn ang="0">
                  <a:pos x="T0" y="T1"/>
                </a:cxn>
                <a:cxn ang="0">
                  <a:pos x="T2" y="T3"/>
                </a:cxn>
                <a:cxn ang="0">
                  <a:pos x="T4" y="T5"/>
                </a:cxn>
                <a:cxn ang="0">
                  <a:pos x="T6" y="T7"/>
                </a:cxn>
                <a:cxn ang="0">
                  <a:pos x="T8" y="T9"/>
                </a:cxn>
              </a:cxnLst>
              <a:rect l="0" t="0" r="r" b="b"/>
              <a:pathLst>
                <a:path w="95" h="167">
                  <a:moveTo>
                    <a:pt x="48" y="48"/>
                  </a:moveTo>
                  <a:lnTo>
                    <a:pt x="0" y="0"/>
                  </a:lnTo>
                  <a:lnTo>
                    <a:pt x="48" y="167"/>
                  </a:lnTo>
                  <a:lnTo>
                    <a:pt x="95" y="0"/>
                  </a:lnTo>
                  <a:lnTo>
                    <a:pt x="48" y="48"/>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 name="Rectangle 99">
              <a:extLst>
                <a:ext uri="{FF2B5EF4-FFF2-40B4-BE49-F238E27FC236}">
                  <a16:creationId xmlns:a16="http://schemas.microsoft.com/office/drawing/2014/main" id="{62C92644-0A4D-4098-8951-0E49C2B6E26F}"/>
                </a:ext>
              </a:extLst>
            </p:cNvPr>
            <p:cNvSpPr>
              <a:spLocks noChangeArrowheads="1"/>
            </p:cNvSpPr>
            <p:nvPr/>
          </p:nvSpPr>
          <p:spPr bwMode="auto">
            <a:xfrm>
              <a:off x="2696" y="2280"/>
              <a:ext cx="674" cy="192"/>
            </a:xfrm>
            <a:prstGeom prst="rect">
              <a:avLst/>
            </a:prstGeom>
            <a:solidFill>
              <a:srgbClr val="FFE6D5"/>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100">
              <a:extLst>
                <a:ext uri="{FF2B5EF4-FFF2-40B4-BE49-F238E27FC236}">
                  <a16:creationId xmlns:a16="http://schemas.microsoft.com/office/drawing/2014/main" id="{564CDDF9-0BD1-4D59-BE74-301410FE3276}"/>
                </a:ext>
              </a:extLst>
            </p:cNvPr>
            <p:cNvSpPr>
              <a:spLocks/>
            </p:cNvSpPr>
            <p:nvPr/>
          </p:nvSpPr>
          <p:spPr bwMode="auto">
            <a:xfrm>
              <a:off x="2806" y="2334"/>
              <a:ext cx="50" cy="64"/>
            </a:xfrm>
            <a:custGeom>
              <a:avLst/>
              <a:gdLst>
                <a:gd name="T0" fmla="*/ 107 w 107"/>
                <a:gd name="T1" fmla="*/ 12 h 137"/>
                <a:gd name="T2" fmla="*/ 107 w 107"/>
                <a:gd name="T3" fmla="*/ 31 h 137"/>
                <a:gd name="T4" fmla="*/ 88 w 107"/>
                <a:gd name="T5" fmla="*/ 19 h 137"/>
                <a:gd name="T6" fmla="*/ 66 w 107"/>
                <a:gd name="T7" fmla="*/ 14 h 137"/>
                <a:gd name="T8" fmla="*/ 31 w 107"/>
                <a:gd name="T9" fmla="*/ 28 h 137"/>
                <a:gd name="T10" fmla="*/ 19 w 107"/>
                <a:gd name="T11" fmla="*/ 68 h 137"/>
                <a:gd name="T12" fmla="*/ 31 w 107"/>
                <a:gd name="T13" fmla="*/ 109 h 137"/>
                <a:gd name="T14" fmla="*/ 66 w 107"/>
                <a:gd name="T15" fmla="*/ 122 h 137"/>
                <a:gd name="T16" fmla="*/ 88 w 107"/>
                <a:gd name="T17" fmla="*/ 118 h 137"/>
                <a:gd name="T18" fmla="*/ 107 w 107"/>
                <a:gd name="T19" fmla="*/ 106 h 137"/>
                <a:gd name="T20" fmla="*/ 107 w 107"/>
                <a:gd name="T21" fmla="*/ 124 h 137"/>
                <a:gd name="T22" fmla="*/ 87 w 107"/>
                <a:gd name="T23" fmla="*/ 134 h 137"/>
                <a:gd name="T24" fmla="*/ 65 w 107"/>
                <a:gd name="T25" fmla="*/ 137 h 137"/>
                <a:gd name="T26" fmla="*/ 17 w 107"/>
                <a:gd name="T27" fmla="*/ 119 h 137"/>
                <a:gd name="T28" fmla="*/ 0 w 107"/>
                <a:gd name="T29" fmla="*/ 68 h 137"/>
                <a:gd name="T30" fmla="*/ 17 w 107"/>
                <a:gd name="T31" fmla="*/ 18 h 137"/>
                <a:gd name="T32" fmla="*/ 65 w 107"/>
                <a:gd name="T33" fmla="*/ 0 h 137"/>
                <a:gd name="T34" fmla="*/ 87 w 107"/>
                <a:gd name="T35" fmla="*/ 3 h 137"/>
                <a:gd name="T36" fmla="*/ 107 w 107"/>
                <a:gd name="T37" fmla="*/ 1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37">
                  <a:moveTo>
                    <a:pt x="107" y="12"/>
                  </a:moveTo>
                  <a:lnTo>
                    <a:pt x="107" y="31"/>
                  </a:lnTo>
                  <a:cubicBezTo>
                    <a:pt x="101" y="26"/>
                    <a:pt x="94" y="21"/>
                    <a:pt x="88" y="19"/>
                  </a:cubicBezTo>
                  <a:cubicBezTo>
                    <a:pt x="81" y="16"/>
                    <a:pt x="74" y="14"/>
                    <a:pt x="66" y="14"/>
                  </a:cubicBezTo>
                  <a:cubicBezTo>
                    <a:pt x="51" y="14"/>
                    <a:pt x="39" y="19"/>
                    <a:pt x="31" y="28"/>
                  </a:cubicBezTo>
                  <a:cubicBezTo>
                    <a:pt x="23" y="38"/>
                    <a:pt x="19" y="51"/>
                    <a:pt x="19" y="68"/>
                  </a:cubicBezTo>
                  <a:cubicBezTo>
                    <a:pt x="19" y="86"/>
                    <a:pt x="23" y="99"/>
                    <a:pt x="31" y="109"/>
                  </a:cubicBezTo>
                  <a:cubicBezTo>
                    <a:pt x="39" y="118"/>
                    <a:pt x="51" y="122"/>
                    <a:pt x="66" y="122"/>
                  </a:cubicBezTo>
                  <a:cubicBezTo>
                    <a:pt x="74" y="122"/>
                    <a:pt x="81" y="121"/>
                    <a:pt x="88" y="118"/>
                  </a:cubicBezTo>
                  <a:cubicBezTo>
                    <a:pt x="94" y="115"/>
                    <a:pt x="101" y="111"/>
                    <a:pt x="107" y="106"/>
                  </a:cubicBezTo>
                  <a:lnTo>
                    <a:pt x="107" y="124"/>
                  </a:lnTo>
                  <a:cubicBezTo>
                    <a:pt x="101" y="129"/>
                    <a:pt x="94" y="132"/>
                    <a:pt x="87" y="134"/>
                  </a:cubicBezTo>
                  <a:cubicBezTo>
                    <a:pt x="80" y="136"/>
                    <a:pt x="73" y="137"/>
                    <a:pt x="65" y="137"/>
                  </a:cubicBezTo>
                  <a:cubicBezTo>
                    <a:pt x="45" y="137"/>
                    <a:pt x="29" y="131"/>
                    <a:pt x="17" y="119"/>
                  </a:cubicBezTo>
                  <a:cubicBezTo>
                    <a:pt x="6" y="106"/>
                    <a:pt x="0" y="90"/>
                    <a:pt x="0" y="68"/>
                  </a:cubicBezTo>
                  <a:cubicBezTo>
                    <a:pt x="0" y="47"/>
                    <a:pt x="6" y="30"/>
                    <a:pt x="17" y="18"/>
                  </a:cubicBezTo>
                  <a:cubicBezTo>
                    <a:pt x="29" y="6"/>
                    <a:pt x="45" y="0"/>
                    <a:pt x="65" y="0"/>
                  </a:cubicBezTo>
                  <a:cubicBezTo>
                    <a:pt x="73" y="0"/>
                    <a:pt x="80" y="1"/>
                    <a:pt x="87" y="3"/>
                  </a:cubicBezTo>
                  <a:cubicBezTo>
                    <a:pt x="94" y="5"/>
                    <a:pt x="101" y="8"/>
                    <a:pt x="107"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1">
              <a:extLst>
                <a:ext uri="{FF2B5EF4-FFF2-40B4-BE49-F238E27FC236}">
                  <a16:creationId xmlns:a16="http://schemas.microsoft.com/office/drawing/2014/main" id="{6F54F10B-190D-4DBD-A4C5-856F72656CAB}"/>
                </a:ext>
              </a:extLst>
            </p:cNvPr>
            <p:cNvSpPr>
              <a:spLocks noEditPoints="1"/>
            </p:cNvSpPr>
            <p:nvPr/>
          </p:nvSpPr>
          <p:spPr bwMode="auto">
            <a:xfrm>
              <a:off x="2868" y="2332"/>
              <a:ext cx="8" cy="65"/>
            </a:xfrm>
            <a:custGeom>
              <a:avLst/>
              <a:gdLst>
                <a:gd name="T0" fmla="*/ 0 w 16"/>
                <a:gd name="T1" fmla="*/ 38 h 138"/>
                <a:gd name="T2" fmla="*/ 16 w 16"/>
                <a:gd name="T3" fmla="*/ 38 h 138"/>
                <a:gd name="T4" fmla="*/ 16 w 16"/>
                <a:gd name="T5" fmla="*/ 138 h 138"/>
                <a:gd name="T6" fmla="*/ 0 w 16"/>
                <a:gd name="T7" fmla="*/ 138 h 138"/>
                <a:gd name="T8" fmla="*/ 0 w 16"/>
                <a:gd name="T9" fmla="*/ 38 h 138"/>
                <a:gd name="T10" fmla="*/ 0 w 16"/>
                <a:gd name="T11" fmla="*/ 0 h 138"/>
                <a:gd name="T12" fmla="*/ 16 w 16"/>
                <a:gd name="T13" fmla="*/ 0 h 138"/>
                <a:gd name="T14" fmla="*/ 16 w 16"/>
                <a:gd name="T15" fmla="*/ 20 h 138"/>
                <a:gd name="T16" fmla="*/ 0 w 16"/>
                <a:gd name="T17" fmla="*/ 20 h 138"/>
                <a:gd name="T18" fmla="*/ 0 w 16"/>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8">
                  <a:moveTo>
                    <a:pt x="0" y="38"/>
                  </a:moveTo>
                  <a:lnTo>
                    <a:pt x="16" y="38"/>
                  </a:lnTo>
                  <a:lnTo>
                    <a:pt x="16" y="138"/>
                  </a:lnTo>
                  <a:lnTo>
                    <a:pt x="0" y="138"/>
                  </a:lnTo>
                  <a:lnTo>
                    <a:pt x="0" y="38"/>
                  </a:lnTo>
                  <a:close/>
                  <a:moveTo>
                    <a:pt x="0" y="0"/>
                  </a:moveTo>
                  <a:lnTo>
                    <a:pt x="16" y="0"/>
                  </a:lnTo>
                  <a:lnTo>
                    <a:pt x="16" y="20"/>
                  </a:lnTo>
                  <a:lnTo>
                    <a:pt x="0"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2">
              <a:extLst>
                <a:ext uri="{FF2B5EF4-FFF2-40B4-BE49-F238E27FC236}">
                  <a16:creationId xmlns:a16="http://schemas.microsoft.com/office/drawing/2014/main" id="{513E11A0-859C-4C4C-9019-B31D912138E9}"/>
                </a:ext>
              </a:extLst>
            </p:cNvPr>
            <p:cNvSpPr>
              <a:spLocks noEditPoints="1"/>
            </p:cNvSpPr>
            <p:nvPr/>
          </p:nvSpPr>
          <p:spPr bwMode="auto">
            <a:xfrm>
              <a:off x="2892" y="2349"/>
              <a:ext cx="42" cy="66"/>
            </a:xfrm>
            <a:custGeom>
              <a:avLst/>
              <a:gdLst>
                <a:gd name="T0" fmla="*/ 16 w 89"/>
                <a:gd name="T1" fmla="*/ 87 h 139"/>
                <a:gd name="T2" fmla="*/ 16 w 89"/>
                <a:gd name="T3" fmla="*/ 139 h 139"/>
                <a:gd name="T4" fmla="*/ 0 w 89"/>
                <a:gd name="T5" fmla="*/ 139 h 139"/>
                <a:gd name="T6" fmla="*/ 0 w 89"/>
                <a:gd name="T7" fmla="*/ 2 h 139"/>
                <a:gd name="T8" fmla="*/ 16 w 89"/>
                <a:gd name="T9" fmla="*/ 2 h 139"/>
                <a:gd name="T10" fmla="*/ 16 w 89"/>
                <a:gd name="T11" fmla="*/ 17 h 139"/>
                <a:gd name="T12" fmla="*/ 29 w 89"/>
                <a:gd name="T13" fmla="*/ 4 h 139"/>
                <a:gd name="T14" fmla="*/ 48 w 89"/>
                <a:gd name="T15" fmla="*/ 0 h 139"/>
                <a:gd name="T16" fmla="*/ 77 w 89"/>
                <a:gd name="T17" fmla="*/ 14 h 139"/>
                <a:gd name="T18" fmla="*/ 89 w 89"/>
                <a:gd name="T19" fmla="*/ 52 h 139"/>
                <a:gd name="T20" fmla="*/ 77 w 89"/>
                <a:gd name="T21" fmla="*/ 90 h 139"/>
                <a:gd name="T22" fmla="*/ 48 w 89"/>
                <a:gd name="T23" fmla="*/ 104 h 139"/>
                <a:gd name="T24" fmla="*/ 29 w 89"/>
                <a:gd name="T25" fmla="*/ 100 h 139"/>
                <a:gd name="T26" fmla="*/ 16 w 89"/>
                <a:gd name="T27" fmla="*/ 87 h 139"/>
                <a:gd name="T28" fmla="*/ 72 w 89"/>
                <a:gd name="T29" fmla="*/ 52 h 139"/>
                <a:gd name="T30" fmla="*/ 64 w 89"/>
                <a:gd name="T31" fmla="*/ 24 h 139"/>
                <a:gd name="T32" fmla="*/ 44 w 89"/>
                <a:gd name="T33" fmla="*/ 13 h 139"/>
                <a:gd name="T34" fmla="*/ 24 w 89"/>
                <a:gd name="T35" fmla="*/ 24 h 139"/>
                <a:gd name="T36" fmla="*/ 16 w 89"/>
                <a:gd name="T37" fmla="*/ 52 h 139"/>
                <a:gd name="T38" fmla="*/ 24 w 89"/>
                <a:gd name="T39" fmla="*/ 80 h 139"/>
                <a:gd name="T40" fmla="*/ 44 w 89"/>
                <a:gd name="T41" fmla="*/ 90 h 139"/>
                <a:gd name="T42" fmla="*/ 64 w 89"/>
                <a:gd name="T43" fmla="*/ 80 h 139"/>
                <a:gd name="T44" fmla="*/ 72 w 89"/>
                <a:gd name="T45" fmla="*/ 5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 h="139">
                  <a:moveTo>
                    <a:pt x="16" y="87"/>
                  </a:moveTo>
                  <a:lnTo>
                    <a:pt x="16" y="139"/>
                  </a:lnTo>
                  <a:lnTo>
                    <a:pt x="0" y="139"/>
                  </a:lnTo>
                  <a:lnTo>
                    <a:pt x="0" y="2"/>
                  </a:lnTo>
                  <a:lnTo>
                    <a:pt x="16" y="2"/>
                  </a:lnTo>
                  <a:lnTo>
                    <a:pt x="16" y="17"/>
                  </a:lnTo>
                  <a:cubicBezTo>
                    <a:pt x="20" y="11"/>
                    <a:pt x="24" y="7"/>
                    <a:pt x="29" y="4"/>
                  </a:cubicBezTo>
                  <a:cubicBezTo>
                    <a:pt x="34" y="1"/>
                    <a:pt x="41" y="0"/>
                    <a:pt x="48" y="0"/>
                  </a:cubicBezTo>
                  <a:cubicBezTo>
                    <a:pt x="60" y="0"/>
                    <a:pt x="70" y="5"/>
                    <a:pt x="77" y="14"/>
                  </a:cubicBezTo>
                  <a:cubicBezTo>
                    <a:pt x="85" y="24"/>
                    <a:pt x="89" y="36"/>
                    <a:pt x="89" y="52"/>
                  </a:cubicBezTo>
                  <a:cubicBezTo>
                    <a:pt x="89" y="68"/>
                    <a:pt x="85" y="80"/>
                    <a:pt x="77" y="90"/>
                  </a:cubicBezTo>
                  <a:cubicBezTo>
                    <a:pt x="70" y="99"/>
                    <a:pt x="60" y="104"/>
                    <a:pt x="48" y="104"/>
                  </a:cubicBezTo>
                  <a:cubicBezTo>
                    <a:pt x="41" y="104"/>
                    <a:pt x="34" y="103"/>
                    <a:pt x="29" y="100"/>
                  </a:cubicBezTo>
                  <a:cubicBezTo>
                    <a:pt x="24" y="97"/>
                    <a:pt x="20" y="93"/>
                    <a:pt x="16" y="87"/>
                  </a:cubicBezTo>
                  <a:close/>
                  <a:moveTo>
                    <a:pt x="72" y="52"/>
                  </a:moveTo>
                  <a:cubicBezTo>
                    <a:pt x="72" y="40"/>
                    <a:pt x="69" y="31"/>
                    <a:pt x="64" y="24"/>
                  </a:cubicBezTo>
                  <a:cubicBezTo>
                    <a:pt x="59" y="17"/>
                    <a:pt x="53" y="13"/>
                    <a:pt x="44" y="13"/>
                  </a:cubicBezTo>
                  <a:cubicBezTo>
                    <a:pt x="35" y="13"/>
                    <a:pt x="29" y="17"/>
                    <a:pt x="24" y="24"/>
                  </a:cubicBezTo>
                  <a:cubicBezTo>
                    <a:pt x="19" y="31"/>
                    <a:pt x="16" y="40"/>
                    <a:pt x="16" y="52"/>
                  </a:cubicBezTo>
                  <a:cubicBezTo>
                    <a:pt x="16" y="64"/>
                    <a:pt x="19" y="73"/>
                    <a:pt x="24" y="80"/>
                  </a:cubicBezTo>
                  <a:cubicBezTo>
                    <a:pt x="29" y="87"/>
                    <a:pt x="35" y="90"/>
                    <a:pt x="44" y="90"/>
                  </a:cubicBezTo>
                  <a:cubicBezTo>
                    <a:pt x="53" y="90"/>
                    <a:pt x="59" y="87"/>
                    <a:pt x="64" y="80"/>
                  </a:cubicBezTo>
                  <a:cubicBezTo>
                    <a:pt x="69" y="73"/>
                    <a:pt x="72" y="64"/>
                    <a:pt x="72"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03">
              <a:extLst>
                <a:ext uri="{FF2B5EF4-FFF2-40B4-BE49-F238E27FC236}">
                  <a16:creationId xmlns:a16="http://schemas.microsoft.com/office/drawing/2014/main" id="{614B896B-BB82-406A-A916-D1A3F1950A01}"/>
                </a:ext>
              </a:extLst>
            </p:cNvPr>
            <p:cNvSpPr>
              <a:spLocks/>
            </p:cNvSpPr>
            <p:nvPr/>
          </p:nvSpPr>
          <p:spPr bwMode="auto">
            <a:xfrm>
              <a:off x="2946" y="2332"/>
              <a:ext cx="39" cy="65"/>
            </a:xfrm>
            <a:custGeom>
              <a:avLst/>
              <a:gdLst>
                <a:gd name="T0" fmla="*/ 83 w 83"/>
                <a:gd name="T1" fmla="*/ 78 h 138"/>
                <a:gd name="T2" fmla="*/ 83 w 83"/>
                <a:gd name="T3" fmla="*/ 138 h 138"/>
                <a:gd name="T4" fmla="*/ 67 w 83"/>
                <a:gd name="T5" fmla="*/ 138 h 138"/>
                <a:gd name="T6" fmla="*/ 67 w 83"/>
                <a:gd name="T7" fmla="*/ 78 h 138"/>
                <a:gd name="T8" fmla="*/ 61 w 83"/>
                <a:gd name="T9" fmla="*/ 57 h 138"/>
                <a:gd name="T10" fmla="*/ 45 w 83"/>
                <a:gd name="T11" fmla="*/ 50 h 138"/>
                <a:gd name="T12" fmla="*/ 24 w 83"/>
                <a:gd name="T13" fmla="*/ 58 h 138"/>
                <a:gd name="T14" fmla="*/ 17 w 83"/>
                <a:gd name="T15" fmla="*/ 81 h 138"/>
                <a:gd name="T16" fmla="*/ 17 w 83"/>
                <a:gd name="T17" fmla="*/ 138 h 138"/>
                <a:gd name="T18" fmla="*/ 0 w 83"/>
                <a:gd name="T19" fmla="*/ 138 h 138"/>
                <a:gd name="T20" fmla="*/ 0 w 83"/>
                <a:gd name="T21" fmla="*/ 0 h 138"/>
                <a:gd name="T22" fmla="*/ 17 w 83"/>
                <a:gd name="T23" fmla="*/ 0 h 138"/>
                <a:gd name="T24" fmla="*/ 17 w 83"/>
                <a:gd name="T25" fmla="*/ 54 h 138"/>
                <a:gd name="T26" fmla="*/ 30 w 83"/>
                <a:gd name="T27" fmla="*/ 40 h 138"/>
                <a:gd name="T28" fmla="*/ 49 w 83"/>
                <a:gd name="T29" fmla="*/ 36 h 138"/>
                <a:gd name="T30" fmla="*/ 75 w 83"/>
                <a:gd name="T31" fmla="*/ 46 h 138"/>
                <a:gd name="T32" fmla="*/ 83 w 83"/>
                <a:gd name="T33" fmla="*/ 7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138">
                  <a:moveTo>
                    <a:pt x="83" y="78"/>
                  </a:moveTo>
                  <a:lnTo>
                    <a:pt x="83" y="138"/>
                  </a:lnTo>
                  <a:lnTo>
                    <a:pt x="67" y="138"/>
                  </a:lnTo>
                  <a:lnTo>
                    <a:pt x="67" y="78"/>
                  </a:lnTo>
                  <a:cubicBezTo>
                    <a:pt x="67" y="69"/>
                    <a:pt x="65" y="62"/>
                    <a:pt x="61" y="57"/>
                  </a:cubicBezTo>
                  <a:cubicBezTo>
                    <a:pt x="58" y="52"/>
                    <a:pt x="52" y="50"/>
                    <a:pt x="45" y="50"/>
                  </a:cubicBezTo>
                  <a:cubicBezTo>
                    <a:pt x="36" y="50"/>
                    <a:pt x="29" y="53"/>
                    <a:pt x="24" y="58"/>
                  </a:cubicBezTo>
                  <a:cubicBezTo>
                    <a:pt x="19" y="64"/>
                    <a:pt x="17" y="72"/>
                    <a:pt x="17" y="81"/>
                  </a:cubicBezTo>
                  <a:lnTo>
                    <a:pt x="17" y="138"/>
                  </a:lnTo>
                  <a:lnTo>
                    <a:pt x="0" y="138"/>
                  </a:lnTo>
                  <a:lnTo>
                    <a:pt x="0" y="0"/>
                  </a:lnTo>
                  <a:lnTo>
                    <a:pt x="17" y="0"/>
                  </a:lnTo>
                  <a:lnTo>
                    <a:pt x="17" y="54"/>
                  </a:lnTo>
                  <a:cubicBezTo>
                    <a:pt x="20" y="48"/>
                    <a:pt x="25" y="43"/>
                    <a:pt x="30" y="40"/>
                  </a:cubicBezTo>
                  <a:cubicBezTo>
                    <a:pt x="36" y="37"/>
                    <a:pt x="42" y="36"/>
                    <a:pt x="49" y="36"/>
                  </a:cubicBezTo>
                  <a:cubicBezTo>
                    <a:pt x="60" y="36"/>
                    <a:pt x="69" y="39"/>
                    <a:pt x="75" y="46"/>
                  </a:cubicBezTo>
                  <a:cubicBezTo>
                    <a:pt x="80" y="54"/>
                    <a:pt x="83" y="64"/>
                    <a:pt x="83"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4">
              <a:extLst>
                <a:ext uri="{FF2B5EF4-FFF2-40B4-BE49-F238E27FC236}">
                  <a16:creationId xmlns:a16="http://schemas.microsoft.com/office/drawing/2014/main" id="{2B7E397F-1D54-4EFA-9FA1-1BAEE8067A27}"/>
                </a:ext>
              </a:extLst>
            </p:cNvPr>
            <p:cNvSpPr>
              <a:spLocks noEditPoints="1"/>
            </p:cNvSpPr>
            <p:nvPr/>
          </p:nvSpPr>
          <p:spPr bwMode="auto">
            <a:xfrm>
              <a:off x="2997" y="2349"/>
              <a:ext cx="43" cy="49"/>
            </a:xfrm>
            <a:custGeom>
              <a:avLst/>
              <a:gdLst>
                <a:gd name="T0" fmla="*/ 92 w 92"/>
                <a:gd name="T1" fmla="*/ 48 h 104"/>
                <a:gd name="T2" fmla="*/ 92 w 92"/>
                <a:gd name="T3" fmla="*/ 56 h 104"/>
                <a:gd name="T4" fmla="*/ 17 w 92"/>
                <a:gd name="T5" fmla="*/ 56 h 104"/>
                <a:gd name="T6" fmla="*/ 27 w 92"/>
                <a:gd name="T7" fmla="*/ 82 h 104"/>
                <a:gd name="T8" fmla="*/ 52 w 92"/>
                <a:gd name="T9" fmla="*/ 90 h 104"/>
                <a:gd name="T10" fmla="*/ 70 w 92"/>
                <a:gd name="T11" fmla="*/ 88 h 104"/>
                <a:gd name="T12" fmla="*/ 88 w 92"/>
                <a:gd name="T13" fmla="*/ 81 h 104"/>
                <a:gd name="T14" fmla="*/ 88 w 92"/>
                <a:gd name="T15" fmla="*/ 97 h 104"/>
                <a:gd name="T16" fmla="*/ 70 w 92"/>
                <a:gd name="T17" fmla="*/ 102 h 104"/>
                <a:gd name="T18" fmla="*/ 51 w 92"/>
                <a:gd name="T19" fmla="*/ 104 h 104"/>
                <a:gd name="T20" fmla="*/ 14 w 92"/>
                <a:gd name="T21" fmla="*/ 90 h 104"/>
                <a:gd name="T22" fmla="*/ 0 w 92"/>
                <a:gd name="T23" fmla="*/ 53 h 104"/>
                <a:gd name="T24" fmla="*/ 13 w 92"/>
                <a:gd name="T25" fmla="*/ 14 h 104"/>
                <a:gd name="T26" fmla="*/ 48 w 92"/>
                <a:gd name="T27" fmla="*/ 0 h 104"/>
                <a:gd name="T28" fmla="*/ 80 w 92"/>
                <a:gd name="T29" fmla="*/ 13 h 104"/>
                <a:gd name="T30" fmla="*/ 92 w 92"/>
                <a:gd name="T31" fmla="*/ 48 h 104"/>
                <a:gd name="T32" fmla="*/ 76 w 92"/>
                <a:gd name="T33" fmla="*/ 43 h 104"/>
                <a:gd name="T34" fmla="*/ 68 w 92"/>
                <a:gd name="T35" fmla="*/ 22 h 104"/>
                <a:gd name="T36" fmla="*/ 49 w 92"/>
                <a:gd name="T37" fmla="*/ 14 h 104"/>
                <a:gd name="T38" fmla="*/ 27 w 92"/>
                <a:gd name="T39" fmla="*/ 21 h 104"/>
                <a:gd name="T40" fmla="*/ 17 w 92"/>
                <a:gd name="T41" fmla="*/ 43 h 104"/>
                <a:gd name="T42" fmla="*/ 76 w 92"/>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4">
                  <a:moveTo>
                    <a:pt x="92" y="48"/>
                  </a:moveTo>
                  <a:lnTo>
                    <a:pt x="92" y="56"/>
                  </a:lnTo>
                  <a:lnTo>
                    <a:pt x="17" y="56"/>
                  </a:lnTo>
                  <a:cubicBezTo>
                    <a:pt x="18" y="67"/>
                    <a:pt x="21" y="76"/>
                    <a:pt x="27" y="82"/>
                  </a:cubicBezTo>
                  <a:cubicBezTo>
                    <a:pt x="33" y="87"/>
                    <a:pt x="41" y="90"/>
                    <a:pt x="52" y="90"/>
                  </a:cubicBezTo>
                  <a:cubicBezTo>
                    <a:pt x="59" y="90"/>
                    <a:pt x="65" y="90"/>
                    <a:pt x="70" y="88"/>
                  </a:cubicBezTo>
                  <a:cubicBezTo>
                    <a:pt x="76" y="86"/>
                    <a:pt x="82" y="84"/>
                    <a:pt x="88" y="81"/>
                  </a:cubicBezTo>
                  <a:lnTo>
                    <a:pt x="88" y="97"/>
                  </a:lnTo>
                  <a:cubicBezTo>
                    <a:pt x="82" y="99"/>
                    <a:pt x="76" y="101"/>
                    <a:pt x="70" y="102"/>
                  </a:cubicBezTo>
                  <a:cubicBezTo>
                    <a:pt x="64" y="103"/>
                    <a:pt x="58" y="104"/>
                    <a:pt x="51" y="104"/>
                  </a:cubicBezTo>
                  <a:cubicBezTo>
                    <a:pt x="35" y="104"/>
                    <a:pt x="23" y="100"/>
                    <a:pt x="14" y="90"/>
                  </a:cubicBezTo>
                  <a:cubicBezTo>
                    <a:pt x="4" y="81"/>
                    <a:pt x="0" y="69"/>
                    <a:pt x="0" y="53"/>
                  </a:cubicBezTo>
                  <a:cubicBezTo>
                    <a:pt x="0" y="37"/>
                    <a:pt x="4" y="24"/>
                    <a:pt x="13" y="14"/>
                  </a:cubicBezTo>
                  <a:cubicBezTo>
                    <a:pt x="22" y="5"/>
                    <a:pt x="34" y="0"/>
                    <a:pt x="48" y="0"/>
                  </a:cubicBezTo>
                  <a:cubicBezTo>
                    <a:pt x="62" y="0"/>
                    <a:pt x="72" y="4"/>
                    <a:pt x="80" y="13"/>
                  </a:cubicBezTo>
                  <a:cubicBezTo>
                    <a:pt x="88" y="21"/>
                    <a:pt x="92" y="33"/>
                    <a:pt x="92" y="48"/>
                  </a:cubicBezTo>
                  <a:close/>
                  <a:moveTo>
                    <a:pt x="76" y="43"/>
                  </a:moveTo>
                  <a:cubicBezTo>
                    <a:pt x="75" y="34"/>
                    <a:pt x="73" y="27"/>
                    <a:pt x="68" y="22"/>
                  </a:cubicBezTo>
                  <a:cubicBezTo>
                    <a:pt x="63" y="16"/>
                    <a:pt x="57" y="14"/>
                    <a:pt x="49" y="14"/>
                  </a:cubicBezTo>
                  <a:cubicBezTo>
                    <a:pt x="40" y="14"/>
                    <a:pt x="32" y="16"/>
                    <a:pt x="27" y="21"/>
                  </a:cubicBezTo>
                  <a:cubicBezTo>
                    <a:pt x="21" y="27"/>
                    <a:pt x="18" y="34"/>
                    <a:pt x="17"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5">
              <a:extLst>
                <a:ext uri="{FF2B5EF4-FFF2-40B4-BE49-F238E27FC236}">
                  <a16:creationId xmlns:a16="http://schemas.microsoft.com/office/drawing/2014/main" id="{BFFAEB50-F2D2-44D1-8BBE-B9A4954CBA7D}"/>
                </a:ext>
              </a:extLst>
            </p:cNvPr>
            <p:cNvSpPr>
              <a:spLocks/>
            </p:cNvSpPr>
            <p:nvPr/>
          </p:nvSpPr>
          <p:spPr bwMode="auto">
            <a:xfrm>
              <a:off x="3052" y="2349"/>
              <a:ext cx="27" cy="48"/>
            </a:xfrm>
            <a:custGeom>
              <a:avLst/>
              <a:gdLst>
                <a:gd name="T0" fmla="*/ 58 w 58"/>
                <a:gd name="T1" fmla="*/ 17 h 102"/>
                <a:gd name="T2" fmla="*/ 52 w 58"/>
                <a:gd name="T3" fmla="*/ 15 h 102"/>
                <a:gd name="T4" fmla="*/ 45 w 58"/>
                <a:gd name="T5" fmla="*/ 14 h 102"/>
                <a:gd name="T6" fmla="*/ 24 w 58"/>
                <a:gd name="T7" fmla="*/ 23 h 102"/>
                <a:gd name="T8" fmla="*/ 16 w 58"/>
                <a:gd name="T9" fmla="*/ 49 h 102"/>
                <a:gd name="T10" fmla="*/ 16 w 58"/>
                <a:gd name="T11" fmla="*/ 102 h 102"/>
                <a:gd name="T12" fmla="*/ 0 w 58"/>
                <a:gd name="T13" fmla="*/ 102 h 102"/>
                <a:gd name="T14" fmla="*/ 0 w 58"/>
                <a:gd name="T15" fmla="*/ 2 h 102"/>
                <a:gd name="T16" fmla="*/ 16 w 58"/>
                <a:gd name="T17" fmla="*/ 2 h 102"/>
                <a:gd name="T18" fmla="*/ 16 w 58"/>
                <a:gd name="T19" fmla="*/ 18 h 102"/>
                <a:gd name="T20" fmla="*/ 30 w 58"/>
                <a:gd name="T21" fmla="*/ 4 h 102"/>
                <a:gd name="T22" fmla="*/ 50 w 58"/>
                <a:gd name="T23" fmla="*/ 0 h 102"/>
                <a:gd name="T24" fmla="*/ 54 w 58"/>
                <a:gd name="T25" fmla="*/ 0 h 102"/>
                <a:gd name="T26" fmla="*/ 58 w 58"/>
                <a:gd name="T27" fmla="*/ 1 h 102"/>
                <a:gd name="T28" fmla="*/ 58 w 58"/>
                <a:gd name="T29" fmla="*/ 1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102">
                  <a:moveTo>
                    <a:pt x="58" y="17"/>
                  </a:moveTo>
                  <a:cubicBezTo>
                    <a:pt x="56" y="16"/>
                    <a:pt x="54" y="16"/>
                    <a:pt x="52" y="15"/>
                  </a:cubicBezTo>
                  <a:cubicBezTo>
                    <a:pt x="50" y="15"/>
                    <a:pt x="48" y="14"/>
                    <a:pt x="45" y="14"/>
                  </a:cubicBezTo>
                  <a:cubicBezTo>
                    <a:pt x="36" y="14"/>
                    <a:pt x="29" y="17"/>
                    <a:pt x="24" y="23"/>
                  </a:cubicBezTo>
                  <a:cubicBezTo>
                    <a:pt x="19" y="29"/>
                    <a:pt x="16" y="38"/>
                    <a:pt x="16" y="49"/>
                  </a:cubicBezTo>
                  <a:lnTo>
                    <a:pt x="16" y="102"/>
                  </a:lnTo>
                  <a:lnTo>
                    <a:pt x="0" y="102"/>
                  </a:lnTo>
                  <a:lnTo>
                    <a:pt x="0" y="2"/>
                  </a:lnTo>
                  <a:lnTo>
                    <a:pt x="16" y="2"/>
                  </a:lnTo>
                  <a:lnTo>
                    <a:pt x="16" y="18"/>
                  </a:lnTo>
                  <a:cubicBezTo>
                    <a:pt x="20" y="12"/>
                    <a:pt x="24" y="7"/>
                    <a:pt x="30" y="4"/>
                  </a:cubicBezTo>
                  <a:cubicBezTo>
                    <a:pt x="35" y="1"/>
                    <a:pt x="42" y="0"/>
                    <a:pt x="50" y="0"/>
                  </a:cubicBezTo>
                  <a:cubicBezTo>
                    <a:pt x="51" y="0"/>
                    <a:pt x="52" y="0"/>
                    <a:pt x="54" y="0"/>
                  </a:cubicBezTo>
                  <a:cubicBezTo>
                    <a:pt x="55" y="0"/>
                    <a:pt x="56" y="0"/>
                    <a:pt x="58" y="1"/>
                  </a:cubicBezTo>
                  <a:lnTo>
                    <a:pt x="5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6">
              <a:extLst>
                <a:ext uri="{FF2B5EF4-FFF2-40B4-BE49-F238E27FC236}">
                  <a16:creationId xmlns:a16="http://schemas.microsoft.com/office/drawing/2014/main" id="{7BAE2938-4436-4AF3-BE0C-5C6C99D2CAFD}"/>
                </a:ext>
              </a:extLst>
            </p:cNvPr>
            <p:cNvSpPr>
              <a:spLocks/>
            </p:cNvSpPr>
            <p:nvPr/>
          </p:nvSpPr>
          <p:spPr bwMode="auto">
            <a:xfrm>
              <a:off x="3082" y="2337"/>
              <a:ext cx="29" cy="60"/>
            </a:xfrm>
            <a:custGeom>
              <a:avLst/>
              <a:gdLst>
                <a:gd name="T0" fmla="*/ 28 w 62"/>
                <a:gd name="T1" fmla="*/ 0 h 128"/>
                <a:gd name="T2" fmla="*/ 28 w 62"/>
                <a:gd name="T3" fmla="*/ 28 h 128"/>
                <a:gd name="T4" fmla="*/ 62 w 62"/>
                <a:gd name="T5" fmla="*/ 28 h 128"/>
                <a:gd name="T6" fmla="*/ 62 w 62"/>
                <a:gd name="T7" fmla="*/ 41 h 128"/>
                <a:gd name="T8" fmla="*/ 28 w 62"/>
                <a:gd name="T9" fmla="*/ 41 h 128"/>
                <a:gd name="T10" fmla="*/ 28 w 62"/>
                <a:gd name="T11" fmla="*/ 95 h 128"/>
                <a:gd name="T12" fmla="*/ 32 w 62"/>
                <a:gd name="T13" fmla="*/ 110 h 128"/>
                <a:gd name="T14" fmla="*/ 45 w 62"/>
                <a:gd name="T15" fmla="*/ 114 h 128"/>
                <a:gd name="T16" fmla="*/ 62 w 62"/>
                <a:gd name="T17" fmla="*/ 114 h 128"/>
                <a:gd name="T18" fmla="*/ 62 w 62"/>
                <a:gd name="T19" fmla="*/ 128 h 128"/>
                <a:gd name="T20" fmla="*/ 45 w 62"/>
                <a:gd name="T21" fmla="*/ 128 h 128"/>
                <a:gd name="T22" fmla="*/ 19 w 62"/>
                <a:gd name="T23" fmla="*/ 121 h 128"/>
                <a:gd name="T24" fmla="*/ 12 w 62"/>
                <a:gd name="T25" fmla="*/ 95 h 128"/>
                <a:gd name="T26" fmla="*/ 12 w 62"/>
                <a:gd name="T27" fmla="*/ 41 h 128"/>
                <a:gd name="T28" fmla="*/ 0 w 62"/>
                <a:gd name="T29" fmla="*/ 41 h 128"/>
                <a:gd name="T30" fmla="*/ 0 w 62"/>
                <a:gd name="T31" fmla="*/ 28 h 128"/>
                <a:gd name="T32" fmla="*/ 12 w 62"/>
                <a:gd name="T33" fmla="*/ 28 h 128"/>
                <a:gd name="T34" fmla="*/ 12 w 62"/>
                <a:gd name="T35" fmla="*/ 0 h 128"/>
                <a:gd name="T36" fmla="*/ 28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8" y="0"/>
                  </a:moveTo>
                  <a:lnTo>
                    <a:pt x="28" y="28"/>
                  </a:lnTo>
                  <a:lnTo>
                    <a:pt x="62" y="28"/>
                  </a:lnTo>
                  <a:lnTo>
                    <a:pt x="62" y="41"/>
                  </a:lnTo>
                  <a:lnTo>
                    <a:pt x="28" y="41"/>
                  </a:lnTo>
                  <a:lnTo>
                    <a:pt x="28" y="95"/>
                  </a:lnTo>
                  <a:cubicBezTo>
                    <a:pt x="28" y="103"/>
                    <a:pt x="30" y="108"/>
                    <a:pt x="32" y="110"/>
                  </a:cubicBezTo>
                  <a:cubicBezTo>
                    <a:pt x="34" y="113"/>
                    <a:pt x="39" y="114"/>
                    <a:pt x="45" y="114"/>
                  </a:cubicBezTo>
                  <a:lnTo>
                    <a:pt x="62" y="114"/>
                  </a:lnTo>
                  <a:lnTo>
                    <a:pt x="62" y="128"/>
                  </a:lnTo>
                  <a:lnTo>
                    <a:pt x="45" y="128"/>
                  </a:lnTo>
                  <a:cubicBezTo>
                    <a:pt x="33" y="128"/>
                    <a:pt x="24" y="125"/>
                    <a:pt x="19" y="121"/>
                  </a:cubicBezTo>
                  <a:cubicBezTo>
                    <a:pt x="14" y="116"/>
                    <a:pt x="12" y="107"/>
                    <a:pt x="12" y="95"/>
                  </a:cubicBezTo>
                  <a:lnTo>
                    <a:pt x="12" y="41"/>
                  </a:lnTo>
                  <a:lnTo>
                    <a:pt x="0" y="41"/>
                  </a:lnTo>
                  <a:lnTo>
                    <a:pt x="0" y="28"/>
                  </a:lnTo>
                  <a:lnTo>
                    <a:pt x="12" y="28"/>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7">
              <a:extLst>
                <a:ext uri="{FF2B5EF4-FFF2-40B4-BE49-F238E27FC236}">
                  <a16:creationId xmlns:a16="http://schemas.microsoft.com/office/drawing/2014/main" id="{D2A2C146-CE06-4003-98DC-CC4A250B79C6}"/>
                </a:ext>
              </a:extLst>
            </p:cNvPr>
            <p:cNvSpPr>
              <a:spLocks noEditPoints="1"/>
            </p:cNvSpPr>
            <p:nvPr/>
          </p:nvSpPr>
          <p:spPr bwMode="auto">
            <a:xfrm>
              <a:off x="3117" y="2349"/>
              <a:ext cx="44" cy="49"/>
            </a:xfrm>
            <a:custGeom>
              <a:avLst/>
              <a:gdLst>
                <a:gd name="T0" fmla="*/ 93 w 93"/>
                <a:gd name="T1" fmla="*/ 48 h 104"/>
                <a:gd name="T2" fmla="*/ 93 w 93"/>
                <a:gd name="T3" fmla="*/ 56 h 104"/>
                <a:gd name="T4" fmla="*/ 17 w 93"/>
                <a:gd name="T5" fmla="*/ 56 h 104"/>
                <a:gd name="T6" fmla="*/ 28 w 93"/>
                <a:gd name="T7" fmla="*/ 82 h 104"/>
                <a:gd name="T8" fmla="*/ 53 w 93"/>
                <a:gd name="T9" fmla="*/ 90 h 104"/>
                <a:gd name="T10" fmla="*/ 71 w 93"/>
                <a:gd name="T11" fmla="*/ 88 h 104"/>
                <a:gd name="T12" fmla="*/ 89 w 93"/>
                <a:gd name="T13" fmla="*/ 81 h 104"/>
                <a:gd name="T14" fmla="*/ 89 w 93"/>
                <a:gd name="T15" fmla="*/ 97 h 104"/>
                <a:gd name="T16" fmla="*/ 71 w 93"/>
                <a:gd name="T17" fmla="*/ 102 h 104"/>
                <a:gd name="T18" fmla="*/ 52 w 93"/>
                <a:gd name="T19" fmla="*/ 104 h 104"/>
                <a:gd name="T20" fmla="*/ 14 w 93"/>
                <a:gd name="T21" fmla="*/ 90 h 104"/>
                <a:gd name="T22" fmla="*/ 0 w 93"/>
                <a:gd name="T23" fmla="*/ 53 h 104"/>
                <a:gd name="T24" fmla="*/ 14 w 93"/>
                <a:gd name="T25" fmla="*/ 14 h 104"/>
                <a:gd name="T26" fmla="*/ 49 w 93"/>
                <a:gd name="T27" fmla="*/ 0 h 104"/>
                <a:gd name="T28" fmla="*/ 81 w 93"/>
                <a:gd name="T29" fmla="*/ 13 h 104"/>
                <a:gd name="T30" fmla="*/ 93 w 93"/>
                <a:gd name="T31" fmla="*/ 48 h 104"/>
                <a:gd name="T32" fmla="*/ 76 w 93"/>
                <a:gd name="T33" fmla="*/ 43 h 104"/>
                <a:gd name="T34" fmla="*/ 69 w 93"/>
                <a:gd name="T35" fmla="*/ 22 h 104"/>
                <a:gd name="T36" fmla="*/ 49 w 93"/>
                <a:gd name="T37" fmla="*/ 14 h 104"/>
                <a:gd name="T38" fmla="*/ 27 w 93"/>
                <a:gd name="T39" fmla="*/ 21 h 104"/>
                <a:gd name="T40" fmla="*/ 18 w 93"/>
                <a:gd name="T41" fmla="*/ 43 h 104"/>
                <a:gd name="T42" fmla="*/ 76 w 93"/>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4">
                  <a:moveTo>
                    <a:pt x="93" y="48"/>
                  </a:moveTo>
                  <a:lnTo>
                    <a:pt x="93" y="56"/>
                  </a:lnTo>
                  <a:lnTo>
                    <a:pt x="17" y="56"/>
                  </a:lnTo>
                  <a:cubicBezTo>
                    <a:pt x="18" y="67"/>
                    <a:pt x="22" y="76"/>
                    <a:pt x="28" y="82"/>
                  </a:cubicBezTo>
                  <a:cubicBezTo>
                    <a:pt x="34" y="87"/>
                    <a:pt x="42" y="90"/>
                    <a:pt x="53" y="90"/>
                  </a:cubicBezTo>
                  <a:cubicBezTo>
                    <a:pt x="59" y="90"/>
                    <a:pt x="65" y="90"/>
                    <a:pt x="71" y="88"/>
                  </a:cubicBezTo>
                  <a:cubicBezTo>
                    <a:pt x="77" y="86"/>
                    <a:pt x="83" y="84"/>
                    <a:pt x="89" y="81"/>
                  </a:cubicBezTo>
                  <a:lnTo>
                    <a:pt x="89" y="97"/>
                  </a:lnTo>
                  <a:cubicBezTo>
                    <a:pt x="83" y="99"/>
                    <a:pt x="77" y="101"/>
                    <a:pt x="71" y="102"/>
                  </a:cubicBezTo>
                  <a:cubicBezTo>
                    <a:pt x="65" y="103"/>
                    <a:pt x="58" y="104"/>
                    <a:pt x="52" y="104"/>
                  </a:cubicBezTo>
                  <a:cubicBezTo>
                    <a:pt x="36" y="104"/>
                    <a:pt x="24" y="100"/>
                    <a:pt x="14" y="90"/>
                  </a:cubicBezTo>
                  <a:cubicBezTo>
                    <a:pt x="5" y="81"/>
                    <a:pt x="0" y="69"/>
                    <a:pt x="0" y="53"/>
                  </a:cubicBezTo>
                  <a:cubicBezTo>
                    <a:pt x="0" y="37"/>
                    <a:pt x="5" y="24"/>
                    <a:pt x="14" y="14"/>
                  </a:cubicBezTo>
                  <a:cubicBezTo>
                    <a:pt x="22" y="5"/>
                    <a:pt x="34" y="0"/>
                    <a:pt x="49" y="0"/>
                  </a:cubicBezTo>
                  <a:cubicBezTo>
                    <a:pt x="63" y="0"/>
                    <a:pt x="73" y="4"/>
                    <a:pt x="81" y="13"/>
                  </a:cubicBezTo>
                  <a:cubicBezTo>
                    <a:pt x="89" y="21"/>
                    <a:pt x="93" y="33"/>
                    <a:pt x="93" y="48"/>
                  </a:cubicBezTo>
                  <a:close/>
                  <a:moveTo>
                    <a:pt x="76" y="43"/>
                  </a:moveTo>
                  <a:cubicBezTo>
                    <a:pt x="76" y="34"/>
                    <a:pt x="74" y="27"/>
                    <a:pt x="69" y="22"/>
                  </a:cubicBezTo>
                  <a:cubicBezTo>
                    <a:pt x="64" y="16"/>
                    <a:pt x="57" y="14"/>
                    <a:pt x="49" y="14"/>
                  </a:cubicBezTo>
                  <a:cubicBezTo>
                    <a:pt x="40" y="14"/>
                    <a:pt x="33" y="16"/>
                    <a:pt x="27" y="21"/>
                  </a:cubicBezTo>
                  <a:cubicBezTo>
                    <a:pt x="22" y="27"/>
                    <a:pt x="19" y="34"/>
                    <a:pt x="18"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08">
              <a:extLst>
                <a:ext uri="{FF2B5EF4-FFF2-40B4-BE49-F238E27FC236}">
                  <a16:creationId xmlns:a16="http://schemas.microsoft.com/office/drawing/2014/main" id="{78A3CDCE-0704-46FF-A20E-CEB2CD49AB04}"/>
                </a:ext>
              </a:extLst>
            </p:cNvPr>
            <p:cNvSpPr>
              <a:spLocks/>
            </p:cNvSpPr>
            <p:nvPr/>
          </p:nvSpPr>
          <p:spPr bwMode="auto">
            <a:xfrm>
              <a:off x="3166" y="2350"/>
              <a:ext cx="46" cy="47"/>
            </a:xfrm>
            <a:custGeom>
              <a:avLst/>
              <a:gdLst>
                <a:gd name="T0" fmla="*/ 95 w 97"/>
                <a:gd name="T1" fmla="*/ 0 h 100"/>
                <a:gd name="T2" fmla="*/ 59 w 97"/>
                <a:gd name="T3" fmla="*/ 49 h 100"/>
                <a:gd name="T4" fmla="*/ 97 w 97"/>
                <a:gd name="T5" fmla="*/ 100 h 100"/>
                <a:gd name="T6" fmla="*/ 77 w 97"/>
                <a:gd name="T7" fmla="*/ 100 h 100"/>
                <a:gd name="T8" fmla="*/ 48 w 97"/>
                <a:gd name="T9" fmla="*/ 61 h 100"/>
                <a:gd name="T10" fmla="*/ 19 w 97"/>
                <a:gd name="T11" fmla="*/ 100 h 100"/>
                <a:gd name="T12" fmla="*/ 0 w 97"/>
                <a:gd name="T13" fmla="*/ 100 h 100"/>
                <a:gd name="T14" fmla="*/ 39 w 97"/>
                <a:gd name="T15" fmla="*/ 48 h 100"/>
                <a:gd name="T16" fmla="*/ 4 w 97"/>
                <a:gd name="T17" fmla="*/ 0 h 100"/>
                <a:gd name="T18" fmla="*/ 23 w 97"/>
                <a:gd name="T19" fmla="*/ 0 h 100"/>
                <a:gd name="T20" fmla="*/ 49 w 97"/>
                <a:gd name="T21" fmla="*/ 36 h 100"/>
                <a:gd name="T22" fmla="*/ 75 w 97"/>
                <a:gd name="T23" fmla="*/ 0 h 100"/>
                <a:gd name="T24" fmla="*/ 95 w 97"/>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00">
                  <a:moveTo>
                    <a:pt x="95" y="0"/>
                  </a:moveTo>
                  <a:lnTo>
                    <a:pt x="59" y="49"/>
                  </a:lnTo>
                  <a:lnTo>
                    <a:pt x="97" y="100"/>
                  </a:lnTo>
                  <a:lnTo>
                    <a:pt x="77" y="100"/>
                  </a:lnTo>
                  <a:lnTo>
                    <a:pt x="48" y="61"/>
                  </a:lnTo>
                  <a:lnTo>
                    <a:pt x="19" y="100"/>
                  </a:lnTo>
                  <a:lnTo>
                    <a:pt x="0" y="100"/>
                  </a:lnTo>
                  <a:lnTo>
                    <a:pt x="39" y="48"/>
                  </a:lnTo>
                  <a:lnTo>
                    <a:pt x="4" y="0"/>
                  </a:lnTo>
                  <a:lnTo>
                    <a:pt x="23" y="0"/>
                  </a:lnTo>
                  <a:lnTo>
                    <a:pt x="49" y="36"/>
                  </a:lnTo>
                  <a:lnTo>
                    <a:pt x="75" y="0"/>
                  </a:lnTo>
                  <a:lnTo>
                    <a:pt x="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09">
              <a:extLst>
                <a:ext uri="{FF2B5EF4-FFF2-40B4-BE49-F238E27FC236}">
                  <a16:creationId xmlns:a16="http://schemas.microsoft.com/office/drawing/2014/main" id="{BBCB575C-4DAF-4C7F-A8B6-2928A2A72E31}"/>
                </a:ext>
              </a:extLst>
            </p:cNvPr>
            <p:cNvSpPr>
              <a:spLocks/>
            </p:cNvSpPr>
            <p:nvPr/>
          </p:nvSpPr>
          <p:spPr bwMode="auto">
            <a:xfrm>
              <a:off x="3216" y="2337"/>
              <a:ext cx="29" cy="60"/>
            </a:xfrm>
            <a:custGeom>
              <a:avLst/>
              <a:gdLst>
                <a:gd name="T0" fmla="*/ 29 w 62"/>
                <a:gd name="T1" fmla="*/ 0 h 128"/>
                <a:gd name="T2" fmla="*/ 29 w 62"/>
                <a:gd name="T3" fmla="*/ 28 h 128"/>
                <a:gd name="T4" fmla="*/ 62 w 62"/>
                <a:gd name="T5" fmla="*/ 28 h 128"/>
                <a:gd name="T6" fmla="*/ 62 w 62"/>
                <a:gd name="T7" fmla="*/ 41 h 128"/>
                <a:gd name="T8" fmla="*/ 29 w 62"/>
                <a:gd name="T9" fmla="*/ 41 h 128"/>
                <a:gd name="T10" fmla="*/ 29 w 62"/>
                <a:gd name="T11" fmla="*/ 95 h 128"/>
                <a:gd name="T12" fmla="*/ 32 w 62"/>
                <a:gd name="T13" fmla="*/ 110 h 128"/>
                <a:gd name="T14" fmla="*/ 46 w 62"/>
                <a:gd name="T15" fmla="*/ 114 h 128"/>
                <a:gd name="T16" fmla="*/ 62 w 62"/>
                <a:gd name="T17" fmla="*/ 114 h 128"/>
                <a:gd name="T18" fmla="*/ 62 w 62"/>
                <a:gd name="T19" fmla="*/ 128 h 128"/>
                <a:gd name="T20" fmla="*/ 46 w 62"/>
                <a:gd name="T21" fmla="*/ 128 h 128"/>
                <a:gd name="T22" fmla="*/ 20 w 62"/>
                <a:gd name="T23" fmla="*/ 121 h 128"/>
                <a:gd name="T24" fmla="*/ 12 w 62"/>
                <a:gd name="T25" fmla="*/ 95 h 128"/>
                <a:gd name="T26" fmla="*/ 12 w 62"/>
                <a:gd name="T27" fmla="*/ 41 h 128"/>
                <a:gd name="T28" fmla="*/ 0 w 62"/>
                <a:gd name="T29" fmla="*/ 41 h 128"/>
                <a:gd name="T30" fmla="*/ 0 w 62"/>
                <a:gd name="T31" fmla="*/ 28 h 128"/>
                <a:gd name="T32" fmla="*/ 12 w 62"/>
                <a:gd name="T33" fmla="*/ 28 h 128"/>
                <a:gd name="T34" fmla="*/ 12 w 62"/>
                <a:gd name="T35" fmla="*/ 0 h 128"/>
                <a:gd name="T36" fmla="*/ 29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9" y="0"/>
                  </a:moveTo>
                  <a:lnTo>
                    <a:pt x="29" y="28"/>
                  </a:lnTo>
                  <a:lnTo>
                    <a:pt x="62" y="28"/>
                  </a:lnTo>
                  <a:lnTo>
                    <a:pt x="62" y="41"/>
                  </a:lnTo>
                  <a:lnTo>
                    <a:pt x="29" y="41"/>
                  </a:lnTo>
                  <a:lnTo>
                    <a:pt x="29" y="95"/>
                  </a:lnTo>
                  <a:cubicBezTo>
                    <a:pt x="29" y="103"/>
                    <a:pt x="30" y="108"/>
                    <a:pt x="32" y="110"/>
                  </a:cubicBezTo>
                  <a:cubicBezTo>
                    <a:pt x="34" y="113"/>
                    <a:pt x="39" y="114"/>
                    <a:pt x="46" y="114"/>
                  </a:cubicBezTo>
                  <a:lnTo>
                    <a:pt x="62" y="114"/>
                  </a:lnTo>
                  <a:lnTo>
                    <a:pt x="62" y="128"/>
                  </a:lnTo>
                  <a:lnTo>
                    <a:pt x="46" y="128"/>
                  </a:lnTo>
                  <a:cubicBezTo>
                    <a:pt x="33" y="128"/>
                    <a:pt x="24" y="125"/>
                    <a:pt x="20" y="121"/>
                  </a:cubicBezTo>
                  <a:cubicBezTo>
                    <a:pt x="15" y="116"/>
                    <a:pt x="12" y="107"/>
                    <a:pt x="12" y="95"/>
                  </a:cubicBezTo>
                  <a:lnTo>
                    <a:pt x="12" y="41"/>
                  </a:lnTo>
                  <a:lnTo>
                    <a:pt x="0" y="41"/>
                  </a:lnTo>
                  <a:lnTo>
                    <a:pt x="0" y="28"/>
                  </a:lnTo>
                  <a:lnTo>
                    <a:pt x="12" y="28"/>
                  </a:lnTo>
                  <a:lnTo>
                    <a:pt x="1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0">
              <a:extLst>
                <a:ext uri="{FF2B5EF4-FFF2-40B4-BE49-F238E27FC236}">
                  <a16:creationId xmlns:a16="http://schemas.microsoft.com/office/drawing/2014/main" id="{7FBEB44B-E447-4619-9F4E-56605801D697}"/>
                </a:ext>
              </a:extLst>
            </p:cNvPr>
            <p:cNvSpPr>
              <a:spLocks/>
            </p:cNvSpPr>
            <p:nvPr/>
          </p:nvSpPr>
          <p:spPr bwMode="auto">
            <a:xfrm>
              <a:off x="2155" y="1882"/>
              <a:ext cx="322" cy="151"/>
            </a:xfrm>
            <a:custGeom>
              <a:avLst/>
              <a:gdLst>
                <a:gd name="T0" fmla="*/ 151 w 687"/>
                <a:gd name="T1" fmla="*/ 0 h 322"/>
                <a:gd name="T2" fmla="*/ 535 w 687"/>
                <a:gd name="T3" fmla="*/ 0 h 322"/>
                <a:gd name="T4" fmla="*/ 687 w 687"/>
                <a:gd name="T5" fmla="*/ 152 h 322"/>
                <a:gd name="T6" fmla="*/ 687 w 687"/>
                <a:gd name="T7" fmla="*/ 170 h 322"/>
                <a:gd name="T8" fmla="*/ 535 w 687"/>
                <a:gd name="T9" fmla="*/ 322 h 322"/>
                <a:gd name="T10" fmla="*/ 151 w 687"/>
                <a:gd name="T11" fmla="*/ 322 h 322"/>
                <a:gd name="T12" fmla="*/ 0 w 687"/>
                <a:gd name="T13" fmla="*/ 170 h 322"/>
                <a:gd name="T14" fmla="*/ 0 w 687"/>
                <a:gd name="T15" fmla="*/ 152 h 322"/>
                <a:gd name="T16" fmla="*/ 151 w 687"/>
                <a:gd name="T1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7" h="322">
                  <a:moveTo>
                    <a:pt x="151" y="0"/>
                  </a:moveTo>
                  <a:lnTo>
                    <a:pt x="535" y="0"/>
                  </a:lnTo>
                  <a:cubicBezTo>
                    <a:pt x="619" y="0"/>
                    <a:pt x="687" y="68"/>
                    <a:pt x="687" y="152"/>
                  </a:cubicBezTo>
                  <a:lnTo>
                    <a:pt x="687" y="170"/>
                  </a:lnTo>
                  <a:cubicBezTo>
                    <a:pt x="687" y="254"/>
                    <a:pt x="619" y="322"/>
                    <a:pt x="535" y="322"/>
                  </a:cubicBezTo>
                  <a:lnTo>
                    <a:pt x="151" y="322"/>
                  </a:lnTo>
                  <a:cubicBezTo>
                    <a:pt x="67" y="322"/>
                    <a:pt x="0" y="254"/>
                    <a:pt x="0" y="170"/>
                  </a:cubicBezTo>
                  <a:lnTo>
                    <a:pt x="0" y="152"/>
                  </a:lnTo>
                  <a:cubicBezTo>
                    <a:pt x="0" y="68"/>
                    <a:pt x="67" y="0"/>
                    <a:pt x="151" y="0"/>
                  </a:cubicBezTo>
                  <a:close/>
                </a:path>
              </a:pathLst>
            </a:custGeom>
            <a:solidFill>
              <a:srgbClr val="FFE6D5"/>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111">
              <a:extLst>
                <a:ext uri="{FF2B5EF4-FFF2-40B4-BE49-F238E27FC236}">
                  <a16:creationId xmlns:a16="http://schemas.microsoft.com/office/drawing/2014/main" id="{2FD4E028-C5C4-498B-91C3-F635D87150C7}"/>
                </a:ext>
              </a:extLst>
            </p:cNvPr>
            <p:cNvSpPr>
              <a:spLocks/>
            </p:cNvSpPr>
            <p:nvPr/>
          </p:nvSpPr>
          <p:spPr bwMode="auto">
            <a:xfrm>
              <a:off x="2244" y="1914"/>
              <a:ext cx="49" cy="74"/>
            </a:xfrm>
            <a:custGeom>
              <a:avLst/>
              <a:gdLst>
                <a:gd name="T0" fmla="*/ 0 w 103"/>
                <a:gd name="T1" fmla="*/ 0 h 158"/>
                <a:gd name="T2" fmla="*/ 18 w 103"/>
                <a:gd name="T3" fmla="*/ 0 h 158"/>
                <a:gd name="T4" fmla="*/ 18 w 103"/>
                <a:gd name="T5" fmla="*/ 67 h 158"/>
                <a:gd name="T6" fmla="*/ 76 w 103"/>
                <a:gd name="T7" fmla="*/ 0 h 158"/>
                <a:gd name="T8" fmla="*/ 98 w 103"/>
                <a:gd name="T9" fmla="*/ 0 h 158"/>
                <a:gd name="T10" fmla="*/ 34 w 103"/>
                <a:gd name="T11" fmla="*/ 74 h 158"/>
                <a:gd name="T12" fmla="*/ 103 w 103"/>
                <a:gd name="T13" fmla="*/ 158 h 158"/>
                <a:gd name="T14" fmla="*/ 80 w 103"/>
                <a:gd name="T15" fmla="*/ 158 h 158"/>
                <a:gd name="T16" fmla="*/ 18 w 103"/>
                <a:gd name="T17" fmla="*/ 82 h 158"/>
                <a:gd name="T18" fmla="*/ 18 w 103"/>
                <a:gd name="T19" fmla="*/ 158 h 158"/>
                <a:gd name="T20" fmla="*/ 0 w 103"/>
                <a:gd name="T21" fmla="*/ 158 h 158"/>
                <a:gd name="T22" fmla="*/ 0 w 103"/>
                <a:gd name="T2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 h="158">
                  <a:moveTo>
                    <a:pt x="0" y="0"/>
                  </a:moveTo>
                  <a:lnTo>
                    <a:pt x="18" y="0"/>
                  </a:lnTo>
                  <a:lnTo>
                    <a:pt x="18" y="67"/>
                  </a:lnTo>
                  <a:lnTo>
                    <a:pt x="76" y="0"/>
                  </a:lnTo>
                  <a:lnTo>
                    <a:pt x="98" y="0"/>
                  </a:lnTo>
                  <a:lnTo>
                    <a:pt x="34" y="74"/>
                  </a:lnTo>
                  <a:lnTo>
                    <a:pt x="103" y="158"/>
                  </a:lnTo>
                  <a:lnTo>
                    <a:pt x="80" y="158"/>
                  </a:lnTo>
                  <a:lnTo>
                    <a:pt x="18" y="82"/>
                  </a:lnTo>
                  <a:lnTo>
                    <a:pt x="18" y="158"/>
                  </a:lnTo>
                  <a:lnTo>
                    <a:pt x="0" y="15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2">
              <a:extLst>
                <a:ext uri="{FF2B5EF4-FFF2-40B4-BE49-F238E27FC236}">
                  <a16:creationId xmlns:a16="http://schemas.microsoft.com/office/drawing/2014/main" id="{3A981354-AB10-46B8-8D13-C8EF0A203294}"/>
                </a:ext>
              </a:extLst>
            </p:cNvPr>
            <p:cNvSpPr>
              <a:spLocks noEditPoints="1"/>
            </p:cNvSpPr>
            <p:nvPr/>
          </p:nvSpPr>
          <p:spPr bwMode="auto">
            <a:xfrm>
              <a:off x="2291" y="1931"/>
              <a:ext cx="42" cy="58"/>
            </a:xfrm>
            <a:custGeom>
              <a:avLst/>
              <a:gdLst>
                <a:gd name="T0" fmla="*/ 90 w 90"/>
                <a:gd name="T1" fmla="*/ 57 h 124"/>
                <a:gd name="T2" fmla="*/ 90 w 90"/>
                <a:gd name="T3" fmla="*/ 66 h 124"/>
                <a:gd name="T4" fmla="*/ 17 w 90"/>
                <a:gd name="T5" fmla="*/ 66 h 124"/>
                <a:gd name="T6" fmla="*/ 27 w 90"/>
                <a:gd name="T7" fmla="*/ 97 h 124"/>
                <a:gd name="T8" fmla="*/ 51 w 90"/>
                <a:gd name="T9" fmla="*/ 107 h 124"/>
                <a:gd name="T10" fmla="*/ 69 w 90"/>
                <a:gd name="T11" fmla="*/ 104 h 124"/>
                <a:gd name="T12" fmla="*/ 86 w 90"/>
                <a:gd name="T13" fmla="*/ 96 h 124"/>
                <a:gd name="T14" fmla="*/ 86 w 90"/>
                <a:gd name="T15" fmla="*/ 115 h 124"/>
                <a:gd name="T16" fmla="*/ 69 w 90"/>
                <a:gd name="T17" fmla="*/ 121 h 124"/>
                <a:gd name="T18" fmla="*/ 51 w 90"/>
                <a:gd name="T19" fmla="*/ 124 h 124"/>
                <a:gd name="T20" fmla="*/ 14 w 90"/>
                <a:gd name="T21" fmla="*/ 107 h 124"/>
                <a:gd name="T22" fmla="*/ 0 w 90"/>
                <a:gd name="T23" fmla="*/ 63 h 124"/>
                <a:gd name="T24" fmla="*/ 13 w 90"/>
                <a:gd name="T25" fmla="*/ 17 h 124"/>
                <a:gd name="T26" fmla="*/ 48 w 90"/>
                <a:gd name="T27" fmla="*/ 0 h 124"/>
                <a:gd name="T28" fmla="*/ 79 w 90"/>
                <a:gd name="T29" fmla="*/ 15 h 124"/>
                <a:gd name="T30" fmla="*/ 90 w 90"/>
                <a:gd name="T31" fmla="*/ 57 h 124"/>
                <a:gd name="T32" fmla="*/ 74 w 90"/>
                <a:gd name="T33" fmla="*/ 51 h 124"/>
                <a:gd name="T34" fmla="*/ 67 w 90"/>
                <a:gd name="T35" fmla="*/ 26 h 124"/>
                <a:gd name="T36" fmla="*/ 48 w 90"/>
                <a:gd name="T37" fmla="*/ 16 h 124"/>
                <a:gd name="T38" fmla="*/ 27 w 90"/>
                <a:gd name="T39" fmla="*/ 25 h 124"/>
                <a:gd name="T40" fmla="*/ 17 w 90"/>
                <a:gd name="T41" fmla="*/ 51 h 124"/>
                <a:gd name="T42" fmla="*/ 74 w 90"/>
                <a:gd name="T43" fmla="*/ 5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24">
                  <a:moveTo>
                    <a:pt x="90" y="57"/>
                  </a:moveTo>
                  <a:lnTo>
                    <a:pt x="90" y="66"/>
                  </a:lnTo>
                  <a:lnTo>
                    <a:pt x="17" y="66"/>
                  </a:lnTo>
                  <a:cubicBezTo>
                    <a:pt x="18" y="80"/>
                    <a:pt x="21" y="90"/>
                    <a:pt x="27" y="97"/>
                  </a:cubicBezTo>
                  <a:cubicBezTo>
                    <a:pt x="33" y="104"/>
                    <a:pt x="41" y="107"/>
                    <a:pt x="51" y="107"/>
                  </a:cubicBezTo>
                  <a:cubicBezTo>
                    <a:pt x="58" y="107"/>
                    <a:pt x="64" y="106"/>
                    <a:pt x="69" y="104"/>
                  </a:cubicBezTo>
                  <a:cubicBezTo>
                    <a:pt x="75" y="103"/>
                    <a:pt x="81" y="100"/>
                    <a:pt x="86" y="96"/>
                  </a:cubicBezTo>
                  <a:lnTo>
                    <a:pt x="86" y="115"/>
                  </a:lnTo>
                  <a:cubicBezTo>
                    <a:pt x="81" y="118"/>
                    <a:pt x="75" y="120"/>
                    <a:pt x="69" y="121"/>
                  </a:cubicBezTo>
                  <a:cubicBezTo>
                    <a:pt x="63" y="123"/>
                    <a:pt x="57" y="124"/>
                    <a:pt x="51" y="124"/>
                  </a:cubicBezTo>
                  <a:cubicBezTo>
                    <a:pt x="35" y="124"/>
                    <a:pt x="23" y="118"/>
                    <a:pt x="14" y="107"/>
                  </a:cubicBezTo>
                  <a:cubicBezTo>
                    <a:pt x="5" y="96"/>
                    <a:pt x="0" y="81"/>
                    <a:pt x="0" y="63"/>
                  </a:cubicBezTo>
                  <a:cubicBezTo>
                    <a:pt x="0" y="44"/>
                    <a:pt x="5" y="28"/>
                    <a:pt x="13" y="17"/>
                  </a:cubicBezTo>
                  <a:cubicBezTo>
                    <a:pt x="22" y="6"/>
                    <a:pt x="33" y="0"/>
                    <a:pt x="48" y="0"/>
                  </a:cubicBezTo>
                  <a:cubicBezTo>
                    <a:pt x="61" y="0"/>
                    <a:pt x="71" y="5"/>
                    <a:pt x="79" y="15"/>
                  </a:cubicBezTo>
                  <a:cubicBezTo>
                    <a:pt x="86" y="25"/>
                    <a:pt x="90" y="39"/>
                    <a:pt x="90" y="57"/>
                  </a:cubicBezTo>
                  <a:close/>
                  <a:moveTo>
                    <a:pt x="74" y="51"/>
                  </a:moveTo>
                  <a:cubicBezTo>
                    <a:pt x="74" y="41"/>
                    <a:pt x="72" y="32"/>
                    <a:pt x="67" y="26"/>
                  </a:cubicBezTo>
                  <a:cubicBezTo>
                    <a:pt x="62" y="19"/>
                    <a:pt x="56" y="16"/>
                    <a:pt x="48" y="16"/>
                  </a:cubicBezTo>
                  <a:cubicBezTo>
                    <a:pt x="39" y="16"/>
                    <a:pt x="32" y="19"/>
                    <a:pt x="27" y="25"/>
                  </a:cubicBezTo>
                  <a:cubicBezTo>
                    <a:pt x="21" y="32"/>
                    <a:pt x="18" y="40"/>
                    <a:pt x="17" y="51"/>
                  </a:cubicBezTo>
                  <a:lnTo>
                    <a:pt x="74"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3">
              <a:extLst>
                <a:ext uri="{FF2B5EF4-FFF2-40B4-BE49-F238E27FC236}">
                  <a16:creationId xmlns:a16="http://schemas.microsoft.com/office/drawing/2014/main" id="{59C6872E-E37B-4051-929B-1C1DED114883}"/>
                </a:ext>
              </a:extLst>
            </p:cNvPr>
            <p:cNvSpPr>
              <a:spLocks/>
            </p:cNvSpPr>
            <p:nvPr/>
          </p:nvSpPr>
          <p:spPr bwMode="auto">
            <a:xfrm>
              <a:off x="2340" y="1932"/>
              <a:ext cx="44" cy="76"/>
            </a:xfrm>
            <a:custGeom>
              <a:avLst/>
              <a:gdLst>
                <a:gd name="T0" fmla="*/ 52 w 94"/>
                <a:gd name="T1" fmla="*/ 128 h 162"/>
                <a:gd name="T2" fmla="*/ 38 w 94"/>
                <a:gd name="T3" fmla="*/ 156 h 162"/>
                <a:gd name="T4" fmla="*/ 21 w 94"/>
                <a:gd name="T5" fmla="*/ 162 h 162"/>
                <a:gd name="T6" fmla="*/ 9 w 94"/>
                <a:gd name="T7" fmla="*/ 162 h 162"/>
                <a:gd name="T8" fmla="*/ 9 w 94"/>
                <a:gd name="T9" fmla="*/ 146 h 162"/>
                <a:gd name="T10" fmla="*/ 18 w 94"/>
                <a:gd name="T11" fmla="*/ 146 h 162"/>
                <a:gd name="T12" fmla="*/ 28 w 94"/>
                <a:gd name="T13" fmla="*/ 142 h 162"/>
                <a:gd name="T14" fmla="*/ 36 w 94"/>
                <a:gd name="T15" fmla="*/ 125 h 162"/>
                <a:gd name="T16" fmla="*/ 39 w 94"/>
                <a:gd name="T17" fmla="*/ 116 h 162"/>
                <a:gd name="T18" fmla="*/ 0 w 94"/>
                <a:gd name="T19" fmla="*/ 0 h 162"/>
                <a:gd name="T20" fmla="*/ 17 w 94"/>
                <a:gd name="T21" fmla="*/ 0 h 162"/>
                <a:gd name="T22" fmla="*/ 47 w 94"/>
                <a:gd name="T23" fmla="*/ 92 h 162"/>
                <a:gd name="T24" fmla="*/ 77 w 94"/>
                <a:gd name="T25" fmla="*/ 0 h 162"/>
                <a:gd name="T26" fmla="*/ 94 w 94"/>
                <a:gd name="T27" fmla="*/ 0 h 162"/>
                <a:gd name="T28" fmla="*/ 52 w 94"/>
                <a:gd name="T29" fmla="*/ 12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162">
                  <a:moveTo>
                    <a:pt x="52" y="128"/>
                  </a:moveTo>
                  <a:cubicBezTo>
                    <a:pt x="47" y="143"/>
                    <a:pt x="43" y="152"/>
                    <a:pt x="38" y="156"/>
                  </a:cubicBezTo>
                  <a:cubicBezTo>
                    <a:pt x="34" y="160"/>
                    <a:pt x="28" y="162"/>
                    <a:pt x="21" y="162"/>
                  </a:cubicBezTo>
                  <a:lnTo>
                    <a:pt x="9" y="162"/>
                  </a:lnTo>
                  <a:lnTo>
                    <a:pt x="9" y="146"/>
                  </a:lnTo>
                  <a:lnTo>
                    <a:pt x="18" y="146"/>
                  </a:lnTo>
                  <a:cubicBezTo>
                    <a:pt x="22" y="146"/>
                    <a:pt x="26" y="145"/>
                    <a:pt x="28" y="142"/>
                  </a:cubicBezTo>
                  <a:cubicBezTo>
                    <a:pt x="31" y="140"/>
                    <a:pt x="33" y="134"/>
                    <a:pt x="36" y="125"/>
                  </a:cubicBezTo>
                  <a:lnTo>
                    <a:pt x="39" y="116"/>
                  </a:lnTo>
                  <a:lnTo>
                    <a:pt x="0" y="0"/>
                  </a:lnTo>
                  <a:lnTo>
                    <a:pt x="17" y="0"/>
                  </a:lnTo>
                  <a:lnTo>
                    <a:pt x="47" y="92"/>
                  </a:lnTo>
                  <a:lnTo>
                    <a:pt x="77" y="0"/>
                  </a:lnTo>
                  <a:lnTo>
                    <a:pt x="94" y="0"/>
                  </a:lnTo>
                  <a:lnTo>
                    <a:pt x="52"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4">
              <a:extLst>
                <a:ext uri="{FF2B5EF4-FFF2-40B4-BE49-F238E27FC236}">
                  <a16:creationId xmlns:a16="http://schemas.microsoft.com/office/drawing/2014/main" id="{6ED163D4-4E11-4E75-A030-25E3463F40ED}"/>
                </a:ext>
              </a:extLst>
            </p:cNvPr>
            <p:cNvSpPr>
              <a:spLocks/>
            </p:cNvSpPr>
            <p:nvPr/>
          </p:nvSpPr>
          <p:spPr bwMode="auto">
            <a:xfrm>
              <a:off x="1544" y="1467"/>
              <a:ext cx="1369" cy="666"/>
            </a:xfrm>
            <a:custGeom>
              <a:avLst/>
              <a:gdLst>
                <a:gd name="T0" fmla="*/ 0 w 2920"/>
                <a:gd name="T1" fmla="*/ 1420 h 1420"/>
                <a:gd name="T2" fmla="*/ 1045 w 2920"/>
                <a:gd name="T3" fmla="*/ 1420 h 1420"/>
                <a:gd name="T4" fmla="*/ 1045 w 2920"/>
                <a:gd name="T5" fmla="*/ 0 h 1420"/>
                <a:gd name="T6" fmla="*/ 2920 w 2920"/>
                <a:gd name="T7" fmla="*/ 0 h 1420"/>
              </a:gdLst>
              <a:ahLst/>
              <a:cxnLst>
                <a:cxn ang="0">
                  <a:pos x="T0" y="T1"/>
                </a:cxn>
                <a:cxn ang="0">
                  <a:pos x="T2" y="T3"/>
                </a:cxn>
                <a:cxn ang="0">
                  <a:pos x="T4" y="T5"/>
                </a:cxn>
                <a:cxn ang="0">
                  <a:pos x="T6" y="T7"/>
                </a:cxn>
              </a:cxnLst>
              <a:rect l="0" t="0" r="r" b="b"/>
              <a:pathLst>
                <a:path w="2920" h="1420">
                  <a:moveTo>
                    <a:pt x="0" y="1420"/>
                  </a:moveTo>
                  <a:lnTo>
                    <a:pt x="1045" y="1420"/>
                  </a:lnTo>
                  <a:lnTo>
                    <a:pt x="1045" y="0"/>
                  </a:lnTo>
                  <a:lnTo>
                    <a:pt x="2920" y="0"/>
                  </a:lnTo>
                </a:path>
              </a:pathLst>
            </a:custGeom>
            <a:noFill/>
            <a:ln w="11113" cap="flat">
              <a:solidFill>
                <a:srgbClr val="0000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5">
              <a:extLst>
                <a:ext uri="{FF2B5EF4-FFF2-40B4-BE49-F238E27FC236}">
                  <a16:creationId xmlns:a16="http://schemas.microsoft.com/office/drawing/2014/main" id="{A9C9CBA0-B018-4DF7-BC69-B45759DF560C}"/>
                </a:ext>
              </a:extLst>
            </p:cNvPr>
            <p:cNvSpPr>
              <a:spLocks/>
            </p:cNvSpPr>
            <p:nvPr/>
          </p:nvSpPr>
          <p:spPr bwMode="auto">
            <a:xfrm>
              <a:off x="2818" y="1440"/>
              <a:ext cx="95" cy="54"/>
            </a:xfrm>
            <a:custGeom>
              <a:avLst/>
              <a:gdLst>
                <a:gd name="T0" fmla="*/ 58 w 202"/>
                <a:gd name="T1" fmla="*/ 57 h 115"/>
                <a:gd name="T2" fmla="*/ 0 w 202"/>
                <a:gd name="T3" fmla="*/ 115 h 115"/>
                <a:gd name="T4" fmla="*/ 202 w 202"/>
                <a:gd name="T5" fmla="*/ 57 h 115"/>
                <a:gd name="T6" fmla="*/ 0 w 202"/>
                <a:gd name="T7" fmla="*/ 0 h 115"/>
                <a:gd name="T8" fmla="*/ 58 w 202"/>
                <a:gd name="T9" fmla="*/ 57 h 115"/>
              </a:gdLst>
              <a:ahLst/>
              <a:cxnLst>
                <a:cxn ang="0">
                  <a:pos x="T0" y="T1"/>
                </a:cxn>
                <a:cxn ang="0">
                  <a:pos x="T2" y="T3"/>
                </a:cxn>
                <a:cxn ang="0">
                  <a:pos x="T4" y="T5"/>
                </a:cxn>
                <a:cxn ang="0">
                  <a:pos x="T6" y="T7"/>
                </a:cxn>
                <a:cxn ang="0">
                  <a:pos x="T8" y="T9"/>
                </a:cxn>
              </a:cxnLst>
              <a:rect l="0" t="0" r="r" b="b"/>
              <a:pathLst>
                <a:path w="202" h="115">
                  <a:moveTo>
                    <a:pt x="58" y="57"/>
                  </a:moveTo>
                  <a:lnTo>
                    <a:pt x="0" y="115"/>
                  </a:lnTo>
                  <a:lnTo>
                    <a:pt x="202" y="57"/>
                  </a:lnTo>
                  <a:lnTo>
                    <a:pt x="0" y="0"/>
                  </a:lnTo>
                  <a:lnTo>
                    <a:pt x="58" y="57"/>
                  </a:lnTo>
                  <a:close/>
                </a:path>
              </a:pathLst>
            </a:custGeom>
            <a:solidFill>
              <a:srgbClr val="000000"/>
            </a:solidFill>
            <a:ln w="111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1" name="Oval 116">
              <a:extLst>
                <a:ext uri="{FF2B5EF4-FFF2-40B4-BE49-F238E27FC236}">
                  <a16:creationId xmlns:a16="http://schemas.microsoft.com/office/drawing/2014/main" id="{A7988108-525C-4442-9F08-02AA9ED6E95F}"/>
                </a:ext>
              </a:extLst>
            </p:cNvPr>
            <p:cNvSpPr>
              <a:spLocks noChangeArrowheads="1"/>
            </p:cNvSpPr>
            <p:nvPr/>
          </p:nvSpPr>
          <p:spPr bwMode="auto">
            <a:xfrm>
              <a:off x="1526" y="2111"/>
              <a:ext cx="35" cy="40"/>
            </a:xfrm>
            <a:prstGeom prst="ellipse">
              <a:avLst/>
            </a:prstGeom>
            <a:solidFill>
              <a:srgbClr val="362518"/>
            </a:solidFill>
            <a:ln w="6350" cap="flat">
              <a:solidFill>
                <a:srgbClr val="1A1A2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2" name="Rectangle 117">
              <a:extLst>
                <a:ext uri="{FF2B5EF4-FFF2-40B4-BE49-F238E27FC236}">
                  <a16:creationId xmlns:a16="http://schemas.microsoft.com/office/drawing/2014/main" id="{FC8FB077-A563-481A-B0D0-5A26689E89C6}"/>
                </a:ext>
              </a:extLst>
            </p:cNvPr>
            <p:cNvSpPr>
              <a:spLocks noChangeArrowheads="1"/>
            </p:cNvSpPr>
            <p:nvPr/>
          </p:nvSpPr>
          <p:spPr bwMode="auto">
            <a:xfrm>
              <a:off x="4188" y="989"/>
              <a:ext cx="675" cy="193"/>
            </a:xfrm>
            <a:prstGeom prst="rect">
              <a:avLst/>
            </a:prstGeom>
            <a:solidFill>
              <a:srgbClr val="FFE6D5"/>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18">
              <a:extLst>
                <a:ext uri="{FF2B5EF4-FFF2-40B4-BE49-F238E27FC236}">
                  <a16:creationId xmlns:a16="http://schemas.microsoft.com/office/drawing/2014/main" id="{66A2BE56-800E-4B9A-9BE2-EE15AFB5A8DE}"/>
                </a:ext>
              </a:extLst>
            </p:cNvPr>
            <p:cNvSpPr>
              <a:spLocks noEditPoints="1"/>
            </p:cNvSpPr>
            <p:nvPr/>
          </p:nvSpPr>
          <p:spPr bwMode="auto">
            <a:xfrm>
              <a:off x="4323" y="1057"/>
              <a:ext cx="39" cy="62"/>
            </a:xfrm>
            <a:custGeom>
              <a:avLst/>
              <a:gdLst>
                <a:gd name="T0" fmla="*/ 18 w 85"/>
                <a:gd name="T1" fmla="*/ 14 h 132"/>
                <a:gd name="T2" fmla="*/ 18 w 85"/>
                <a:gd name="T3" fmla="*/ 64 h 132"/>
                <a:gd name="T4" fmla="*/ 40 w 85"/>
                <a:gd name="T5" fmla="*/ 64 h 132"/>
                <a:gd name="T6" fmla="*/ 60 w 85"/>
                <a:gd name="T7" fmla="*/ 58 h 132"/>
                <a:gd name="T8" fmla="*/ 66 w 85"/>
                <a:gd name="T9" fmla="*/ 39 h 132"/>
                <a:gd name="T10" fmla="*/ 60 w 85"/>
                <a:gd name="T11" fmla="*/ 21 h 132"/>
                <a:gd name="T12" fmla="*/ 40 w 85"/>
                <a:gd name="T13" fmla="*/ 14 h 132"/>
                <a:gd name="T14" fmla="*/ 18 w 85"/>
                <a:gd name="T15" fmla="*/ 14 h 132"/>
                <a:gd name="T16" fmla="*/ 0 w 85"/>
                <a:gd name="T17" fmla="*/ 0 h 132"/>
                <a:gd name="T18" fmla="*/ 40 w 85"/>
                <a:gd name="T19" fmla="*/ 0 h 132"/>
                <a:gd name="T20" fmla="*/ 74 w 85"/>
                <a:gd name="T21" fmla="*/ 10 h 132"/>
                <a:gd name="T22" fmla="*/ 85 w 85"/>
                <a:gd name="T23" fmla="*/ 39 h 132"/>
                <a:gd name="T24" fmla="*/ 74 w 85"/>
                <a:gd name="T25" fmla="*/ 69 h 132"/>
                <a:gd name="T26" fmla="*/ 40 w 85"/>
                <a:gd name="T27" fmla="*/ 79 h 132"/>
                <a:gd name="T28" fmla="*/ 18 w 85"/>
                <a:gd name="T29" fmla="*/ 79 h 132"/>
                <a:gd name="T30" fmla="*/ 18 w 85"/>
                <a:gd name="T31" fmla="*/ 132 h 132"/>
                <a:gd name="T32" fmla="*/ 0 w 85"/>
                <a:gd name="T33" fmla="*/ 132 h 132"/>
                <a:gd name="T34" fmla="*/ 0 w 85"/>
                <a:gd name="T35"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32">
                  <a:moveTo>
                    <a:pt x="18" y="14"/>
                  </a:moveTo>
                  <a:lnTo>
                    <a:pt x="18" y="64"/>
                  </a:lnTo>
                  <a:lnTo>
                    <a:pt x="40" y="64"/>
                  </a:lnTo>
                  <a:cubicBezTo>
                    <a:pt x="49" y="64"/>
                    <a:pt x="55" y="62"/>
                    <a:pt x="60" y="58"/>
                  </a:cubicBezTo>
                  <a:cubicBezTo>
                    <a:pt x="64" y="53"/>
                    <a:pt x="66" y="47"/>
                    <a:pt x="66" y="39"/>
                  </a:cubicBezTo>
                  <a:cubicBezTo>
                    <a:pt x="66" y="31"/>
                    <a:pt x="64" y="25"/>
                    <a:pt x="60" y="21"/>
                  </a:cubicBezTo>
                  <a:cubicBezTo>
                    <a:pt x="55" y="17"/>
                    <a:pt x="49" y="14"/>
                    <a:pt x="40" y="14"/>
                  </a:cubicBezTo>
                  <a:lnTo>
                    <a:pt x="18" y="14"/>
                  </a:lnTo>
                  <a:close/>
                  <a:moveTo>
                    <a:pt x="0" y="0"/>
                  </a:moveTo>
                  <a:lnTo>
                    <a:pt x="40" y="0"/>
                  </a:lnTo>
                  <a:cubicBezTo>
                    <a:pt x="55" y="0"/>
                    <a:pt x="66" y="3"/>
                    <a:pt x="74" y="10"/>
                  </a:cubicBezTo>
                  <a:cubicBezTo>
                    <a:pt x="81" y="17"/>
                    <a:pt x="85" y="26"/>
                    <a:pt x="85" y="39"/>
                  </a:cubicBezTo>
                  <a:cubicBezTo>
                    <a:pt x="85" y="52"/>
                    <a:pt x="81" y="62"/>
                    <a:pt x="74" y="69"/>
                  </a:cubicBezTo>
                  <a:cubicBezTo>
                    <a:pt x="66" y="76"/>
                    <a:pt x="55" y="79"/>
                    <a:pt x="40" y="79"/>
                  </a:cubicBezTo>
                  <a:lnTo>
                    <a:pt x="18" y="79"/>
                  </a:lnTo>
                  <a:lnTo>
                    <a:pt x="18" y="132"/>
                  </a:lnTo>
                  <a:lnTo>
                    <a:pt x="0" y="13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19">
              <a:extLst>
                <a:ext uri="{FF2B5EF4-FFF2-40B4-BE49-F238E27FC236}">
                  <a16:creationId xmlns:a16="http://schemas.microsoft.com/office/drawing/2014/main" id="{91EC85E7-F557-4EB0-AC24-CE3922D477C6}"/>
                </a:ext>
              </a:extLst>
            </p:cNvPr>
            <p:cNvSpPr>
              <a:spLocks noChangeArrowheads="1"/>
            </p:cNvSpPr>
            <p:nvPr/>
          </p:nvSpPr>
          <p:spPr bwMode="auto">
            <a:xfrm>
              <a:off x="4374" y="1054"/>
              <a:ext cx="7" cy="6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20">
              <a:extLst>
                <a:ext uri="{FF2B5EF4-FFF2-40B4-BE49-F238E27FC236}">
                  <a16:creationId xmlns:a16="http://schemas.microsoft.com/office/drawing/2014/main" id="{5BC1F4F8-37C7-4188-917B-6BFE576A73D7}"/>
                </a:ext>
              </a:extLst>
            </p:cNvPr>
            <p:cNvSpPr>
              <a:spLocks noEditPoints="1"/>
            </p:cNvSpPr>
            <p:nvPr/>
          </p:nvSpPr>
          <p:spPr bwMode="auto">
            <a:xfrm>
              <a:off x="4394" y="1071"/>
              <a:ext cx="40" cy="50"/>
            </a:xfrm>
            <a:custGeom>
              <a:avLst/>
              <a:gdLst>
                <a:gd name="T0" fmla="*/ 51 w 84"/>
                <a:gd name="T1" fmla="*/ 52 h 105"/>
                <a:gd name="T2" fmla="*/ 24 w 84"/>
                <a:gd name="T3" fmla="*/ 57 h 105"/>
                <a:gd name="T4" fmla="*/ 16 w 84"/>
                <a:gd name="T5" fmla="*/ 72 h 105"/>
                <a:gd name="T6" fmla="*/ 22 w 84"/>
                <a:gd name="T7" fmla="*/ 86 h 105"/>
                <a:gd name="T8" fmla="*/ 37 w 84"/>
                <a:gd name="T9" fmla="*/ 91 h 105"/>
                <a:gd name="T10" fmla="*/ 59 w 84"/>
                <a:gd name="T11" fmla="*/ 81 h 105"/>
                <a:gd name="T12" fmla="*/ 67 w 84"/>
                <a:gd name="T13" fmla="*/ 56 h 105"/>
                <a:gd name="T14" fmla="*/ 67 w 84"/>
                <a:gd name="T15" fmla="*/ 52 h 105"/>
                <a:gd name="T16" fmla="*/ 51 w 84"/>
                <a:gd name="T17" fmla="*/ 52 h 105"/>
                <a:gd name="T18" fmla="*/ 84 w 84"/>
                <a:gd name="T19" fmla="*/ 45 h 105"/>
                <a:gd name="T20" fmla="*/ 84 w 84"/>
                <a:gd name="T21" fmla="*/ 102 h 105"/>
                <a:gd name="T22" fmla="*/ 67 w 84"/>
                <a:gd name="T23" fmla="*/ 102 h 105"/>
                <a:gd name="T24" fmla="*/ 67 w 84"/>
                <a:gd name="T25" fmla="*/ 87 h 105"/>
                <a:gd name="T26" fmla="*/ 54 w 84"/>
                <a:gd name="T27" fmla="*/ 100 h 105"/>
                <a:gd name="T28" fmla="*/ 33 w 84"/>
                <a:gd name="T29" fmla="*/ 105 h 105"/>
                <a:gd name="T30" fmla="*/ 9 w 84"/>
                <a:gd name="T31" fmla="*/ 96 h 105"/>
                <a:gd name="T32" fmla="*/ 0 w 84"/>
                <a:gd name="T33" fmla="*/ 73 h 105"/>
                <a:gd name="T34" fmla="*/ 11 w 84"/>
                <a:gd name="T35" fmla="*/ 48 h 105"/>
                <a:gd name="T36" fmla="*/ 45 w 84"/>
                <a:gd name="T37" fmla="*/ 39 h 105"/>
                <a:gd name="T38" fmla="*/ 67 w 84"/>
                <a:gd name="T39" fmla="*/ 39 h 105"/>
                <a:gd name="T40" fmla="*/ 67 w 84"/>
                <a:gd name="T41" fmla="*/ 38 h 105"/>
                <a:gd name="T42" fmla="*/ 60 w 84"/>
                <a:gd name="T43" fmla="*/ 20 h 105"/>
                <a:gd name="T44" fmla="*/ 39 w 84"/>
                <a:gd name="T45" fmla="*/ 14 h 105"/>
                <a:gd name="T46" fmla="*/ 23 w 84"/>
                <a:gd name="T47" fmla="*/ 16 h 105"/>
                <a:gd name="T48" fmla="*/ 7 w 84"/>
                <a:gd name="T49" fmla="*/ 22 h 105"/>
                <a:gd name="T50" fmla="*/ 7 w 84"/>
                <a:gd name="T51" fmla="*/ 7 h 105"/>
                <a:gd name="T52" fmla="*/ 25 w 84"/>
                <a:gd name="T53" fmla="*/ 2 h 105"/>
                <a:gd name="T54" fmla="*/ 41 w 84"/>
                <a:gd name="T55" fmla="*/ 0 h 105"/>
                <a:gd name="T56" fmla="*/ 73 w 84"/>
                <a:gd name="T57" fmla="*/ 12 h 105"/>
                <a:gd name="T58" fmla="*/ 84 w 84"/>
                <a:gd name="T59" fmla="*/ 4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 h="105">
                  <a:moveTo>
                    <a:pt x="51" y="52"/>
                  </a:moveTo>
                  <a:cubicBezTo>
                    <a:pt x="38" y="52"/>
                    <a:pt x="29" y="54"/>
                    <a:pt x="24" y="57"/>
                  </a:cubicBezTo>
                  <a:cubicBezTo>
                    <a:pt x="19" y="60"/>
                    <a:pt x="16" y="65"/>
                    <a:pt x="16" y="72"/>
                  </a:cubicBezTo>
                  <a:cubicBezTo>
                    <a:pt x="16" y="78"/>
                    <a:pt x="18" y="83"/>
                    <a:pt x="22" y="86"/>
                  </a:cubicBezTo>
                  <a:cubicBezTo>
                    <a:pt x="26" y="89"/>
                    <a:pt x="31" y="91"/>
                    <a:pt x="37" y="91"/>
                  </a:cubicBezTo>
                  <a:cubicBezTo>
                    <a:pt x="47" y="91"/>
                    <a:pt x="54" y="88"/>
                    <a:pt x="59" y="81"/>
                  </a:cubicBezTo>
                  <a:cubicBezTo>
                    <a:pt x="65" y="75"/>
                    <a:pt x="67" y="67"/>
                    <a:pt x="67" y="56"/>
                  </a:cubicBezTo>
                  <a:lnTo>
                    <a:pt x="67" y="52"/>
                  </a:lnTo>
                  <a:lnTo>
                    <a:pt x="51" y="52"/>
                  </a:lnTo>
                  <a:close/>
                  <a:moveTo>
                    <a:pt x="84" y="45"/>
                  </a:moveTo>
                  <a:lnTo>
                    <a:pt x="84" y="102"/>
                  </a:lnTo>
                  <a:lnTo>
                    <a:pt x="67" y="102"/>
                  </a:lnTo>
                  <a:lnTo>
                    <a:pt x="67" y="87"/>
                  </a:lnTo>
                  <a:cubicBezTo>
                    <a:pt x="64" y="93"/>
                    <a:pt x="59" y="98"/>
                    <a:pt x="54" y="100"/>
                  </a:cubicBezTo>
                  <a:cubicBezTo>
                    <a:pt x="48" y="103"/>
                    <a:pt x="41" y="105"/>
                    <a:pt x="33" y="105"/>
                  </a:cubicBezTo>
                  <a:cubicBezTo>
                    <a:pt x="23" y="105"/>
                    <a:pt x="15" y="102"/>
                    <a:pt x="9" y="96"/>
                  </a:cubicBezTo>
                  <a:cubicBezTo>
                    <a:pt x="3" y="90"/>
                    <a:pt x="0" y="83"/>
                    <a:pt x="0" y="73"/>
                  </a:cubicBezTo>
                  <a:cubicBezTo>
                    <a:pt x="0" y="62"/>
                    <a:pt x="4" y="54"/>
                    <a:pt x="11" y="48"/>
                  </a:cubicBezTo>
                  <a:cubicBezTo>
                    <a:pt x="19" y="42"/>
                    <a:pt x="30" y="39"/>
                    <a:pt x="45" y="39"/>
                  </a:cubicBezTo>
                  <a:lnTo>
                    <a:pt x="67" y="39"/>
                  </a:lnTo>
                  <a:lnTo>
                    <a:pt x="67" y="38"/>
                  </a:lnTo>
                  <a:cubicBezTo>
                    <a:pt x="67" y="30"/>
                    <a:pt x="65" y="25"/>
                    <a:pt x="60" y="20"/>
                  </a:cubicBezTo>
                  <a:cubicBezTo>
                    <a:pt x="55" y="16"/>
                    <a:pt x="48" y="14"/>
                    <a:pt x="39" y="14"/>
                  </a:cubicBezTo>
                  <a:cubicBezTo>
                    <a:pt x="34" y="14"/>
                    <a:pt x="28" y="15"/>
                    <a:pt x="23" y="16"/>
                  </a:cubicBezTo>
                  <a:cubicBezTo>
                    <a:pt x="17" y="18"/>
                    <a:pt x="12" y="20"/>
                    <a:pt x="7" y="22"/>
                  </a:cubicBezTo>
                  <a:lnTo>
                    <a:pt x="7" y="7"/>
                  </a:lnTo>
                  <a:cubicBezTo>
                    <a:pt x="13" y="5"/>
                    <a:pt x="19" y="3"/>
                    <a:pt x="25" y="2"/>
                  </a:cubicBezTo>
                  <a:cubicBezTo>
                    <a:pt x="30" y="1"/>
                    <a:pt x="36" y="0"/>
                    <a:pt x="41" y="0"/>
                  </a:cubicBezTo>
                  <a:cubicBezTo>
                    <a:pt x="55" y="0"/>
                    <a:pt x="66" y="4"/>
                    <a:pt x="73" y="12"/>
                  </a:cubicBezTo>
                  <a:cubicBezTo>
                    <a:pt x="80" y="19"/>
                    <a:pt x="84" y="30"/>
                    <a:pt x="84"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1">
              <a:extLst>
                <a:ext uri="{FF2B5EF4-FFF2-40B4-BE49-F238E27FC236}">
                  <a16:creationId xmlns:a16="http://schemas.microsoft.com/office/drawing/2014/main" id="{E0344449-901A-4D17-9DBA-0E4960C5FCD4}"/>
                </a:ext>
              </a:extLst>
            </p:cNvPr>
            <p:cNvSpPr>
              <a:spLocks noEditPoints="1"/>
            </p:cNvSpPr>
            <p:nvPr/>
          </p:nvSpPr>
          <p:spPr bwMode="auto">
            <a:xfrm>
              <a:off x="4449" y="1054"/>
              <a:ext cx="8" cy="65"/>
            </a:xfrm>
            <a:custGeom>
              <a:avLst/>
              <a:gdLst>
                <a:gd name="T0" fmla="*/ 0 w 17"/>
                <a:gd name="T1" fmla="*/ 39 h 138"/>
                <a:gd name="T2" fmla="*/ 17 w 17"/>
                <a:gd name="T3" fmla="*/ 39 h 138"/>
                <a:gd name="T4" fmla="*/ 17 w 17"/>
                <a:gd name="T5" fmla="*/ 138 h 138"/>
                <a:gd name="T6" fmla="*/ 0 w 17"/>
                <a:gd name="T7" fmla="*/ 138 h 138"/>
                <a:gd name="T8" fmla="*/ 0 w 17"/>
                <a:gd name="T9" fmla="*/ 39 h 138"/>
                <a:gd name="T10" fmla="*/ 0 w 17"/>
                <a:gd name="T11" fmla="*/ 0 h 138"/>
                <a:gd name="T12" fmla="*/ 17 w 17"/>
                <a:gd name="T13" fmla="*/ 0 h 138"/>
                <a:gd name="T14" fmla="*/ 17 w 17"/>
                <a:gd name="T15" fmla="*/ 21 h 138"/>
                <a:gd name="T16" fmla="*/ 0 w 17"/>
                <a:gd name="T17" fmla="*/ 21 h 138"/>
                <a:gd name="T18" fmla="*/ 0 w 17"/>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38">
                  <a:moveTo>
                    <a:pt x="0" y="39"/>
                  </a:moveTo>
                  <a:lnTo>
                    <a:pt x="17" y="39"/>
                  </a:lnTo>
                  <a:lnTo>
                    <a:pt x="17" y="138"/>
                  </a:lnTo>
                  <a:lnTo>
                    <a:pt x="0" y="138"/>
                  </a:lnTo>
                  <a:lnTo>
                    <a:pt x="0" y="39"/>
                  </a:lnTo>
                  <a:close/>
                  <a:moveTo>
                    <a:pt x="0" y="0"/>
                  </a:moveTo>
                  <a:lnTo>
                    <a:pt x="17" y="0"/>
                  </a:lnTo>
                  <a:lnTo>
                    <a:pt x="17" y="21"/>
                  </a:lnTo>
                  <a:lnTo>
                    <a:pt x="0"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2">
              <a:extLst>
                <a:ext uri="{FF2B5EF4-FFF2-40B4-BE49-F238E27FC236}">
                  <a16:creationId xmlns:a16="http://schemas.microsoft.com/office/drawing/2014/main" id="{26984235-BE4C-4156-896A-82A9AC31E0BB}"/>
                </a:ext>
              </a:extLst>
            </p:cNvPr>
            <p:cNvSpPr>
              <a:spLocks/>
            </p:cNvSpPr>
            <p:nvPr/>
          </p:nvSpPr>
          <p:spPr bwMode="auto">
            <a:xfrm>
              <a:off x="4473" y="1071"/>
              <a:ext cx="39" cy="48"/>
            </a:xfrm>
            <a:custGeom>
              <a:avLst/>
              <a:gdLst>
                <a:gd name="T0" fmla="*/ 83 w 83"/>
                <a:gd name="T1" fmla="*/ 42 h 102"/>
                <a:gd name="T2" fmla="*/ 83 w 83"/>
                <a:gd name="T3" fmla="*/ 102 h 102"/>
                <a:gd name="T4" fmla="*/ 67 w 83"/>
                <a:gd name="T5" fmla="*/ 102 h 102"/>
                <a:gd name="T6" fmla="*/ 67 w 83"/>
                <a:gd name="T7" fmla="*/ 43 h 102"/>
                <a:gd name="T8" fmla="*/ 62 w 83"/>
                <a:gd name="T9" fmla="*/ 22 h 102"/>
                <a:gd name="T10" fmla="*/ 45 w 83"/>
                <a:gd name="T11" fmla="*/ 15 h 102"/>
                <a:gd name="T12" fmla="*/ 24 w 83"/>
                <a:gd name="T13" fmla="*/ 23 h 102"/>
                <a:gd name="T14" fmla="*/ 17 w 83"/>
                <a:gd name="T15" fmla="*/ 46 h 102"/>
                <a:gd name="T16" fmla="*/ 17 w 83"/>
                <a:gd name="T17" fmla="*/ 102 h 102"/>
                <a:gd name="T18" fmla="*/ 0 w 83"/>
                <a:gd name="T19" fmla="*/ 102 h 102"/>
                <a:gd name="T20" fmla="*/ 0 w 83"/>
                <a:gd name="T21" fmla="*/ 3 h 102"/>
                <a:gd name="T22" fmla="*/ 17 w 83"/>
                <a:gd name="T23" fmla="*/ 3 h 102"/>
                <a:gd name="T24" fmla="*/ 17 w 83"/>
                <a:gd name="T25" fmla="*/ 18 h 102"/>
                <a:gd name="T26" fmla="*/ 30 w 83"/>
                <a:gd name="T27" fmla="*/ 5 h 102"/>
                <a:gd name="T28" fmla="*/ 49 w 83"/>
                <a:gd name="T29" fmla="*/ 0 h 102"/>
                <a:gd name="T30" fmla="*/ 75 w 83"/>
                <a:gd name="T31" fmla="*/ 11 h 102"/>
                <a:gd name="T32" fmla="*/ 83 w 83"/>
                <a:gd name="T33" fmla="*/ 4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102">
                  <a:moveTo>
                    <a:pt x="83" y="42"/>
                  </a:moveTo>
                  <a:lnTo>
                    <a:pt x="83" y="102"/>
                  </a:lnTo>
                  <a:lnTo>
                    <a:pt x="67" y="102"/>
                  </a:lnTo>
                  <a:lnTo>
                    <a:pt x="67" y="43"/>
                  </a:lnTo>
                  <a:cubicBezTo>
                    <a:pt x="67" y="33"/>
                    <a:pt x="65" y="26"/>
                    <a:pt x="62" y="22"/>
                  </a:cubicBezTo>
                  <a:cubicBezTo>
                    <a:pt x="58" y="17"/>
                    <a:pt x="52" y="15"/>
                    <a:pt x="45" y="15"/>
                  </a:cubicBezTo>
                  <a:cubicBezTo>
                    <a:pt x="36" y="15"/>
                    <a:pt x="29" y="17"/>
                    <a:pt x="24" y="23"/>
                  </a:cubicBezTo>
                  <a:cubicBezTo>
                    <a:pt x="19" y="29"/>
                    <a:pt x="17" y="36"/>
                    <a:pt x="17" y="46"/>
                  </a:cubicBezTo>
                  <a:lnTo>
                    <a:pt x="17" y="102"/>
                  </a:lnTo>
                  <a:lnTo>
                    <a:pt x="0" y="102"/>
                  </a:lnTo>
                  <a:lnTo>
                    <a:pt x="0" y="3"/>
                  </a:lnTo>
                  <a:lnTo>
                    <a:pt x="17" y="3"/>
                  </a:lnTo>
                  <a:lnTo>
                    <a:pt x="17" y="18"/>
                  </a:lnTo>
                  <a:cubicBezTo>
                    <a:pt x="21" y="12"/>
                    <a:pt x="25" y="8"/>
                    <a:pt x="30" y="5"/>
                  </a:cubicBezTo>
                  <a:cubicBezTo>
                    <a:pt x="36" y="2"/>
                    <a:pt x="42" y="0"/>
                    <a:pt x="49" y="0"/>
                  </a:cubicBezTo>
                  <a:cubicBezTo>
                    <a:pt x="60" y="0"/>
                    <a:pt x="69" y="4"/>
                    <a:pt x="75" y="11"/>
                  </a:cubicBezTo>
                  <a:cubicBezTo>
                    <a:pt x="81" y="18"/>
                    <a:pt x="83" y="28"/>
                    <a:pt x="83" y="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3">
              <a:extLst>
                <a:ext uri="{FF2B5EF4-FFF2-40B4-BE49-F238E27FC236}">
                  <a16:creationId xmlns:a16="http://schemas.microsoft.com/office/drawing/2014/main" id="{9DA299D8-D5BB-429B-8985-A1AA97DDDD2F}"/>
                </a:ext>
              </a:extLst>
            </p:cNvPr>
            <p:cNvSpPr>
              <a:spLocks/>
            </p:cNvSpPr>
            <p:nvPr/>
          </p:nvSpPr>
          <p:spPr bwMode="auto">
            <a:xfrm>
              <a:off x="4521" y="1060"/>
              <a:ext cx="29" cy="59"/>
            </a:xfrm>
            <a:custGeom>
              <a:avLst/>
              <a:gdLst>
                <a:gd name="T0" fmla="*/ 28 w 62"/>
                <a:gd name="T1" fmla="*/ 0 h 127"/>
                <a:gd name="T2" fmla="*/ 28 w 62"/>
                <a:gd name="T3" fmla="*/ 28 h 127"/>
                <a:gd name="T4" fmla="*/ 62 w 62"/>
                <a:gd name="T5" fmla="*/ 28 h 127"/>
                <a:gd name="T6" fmla="*/ 62 w 62"/>
                <a:gd name="T7" fmla="*/ 40 h 127"/>
                <a:gd name="T8" fmla="*/ 28 w 62"/>
                <a:gd name="T9" fmla="*/ 40 h 127"/>
                <a:gd name="T10" fmla="*/ 28 w 62"/>
                <a:gd name="T11" fmla="*/ 94 h 127"/>
                <a:gd name="T12" fmla="*/ 31 w 62"/>
                <a:gd name="T13" fmla="*/ 110 h 127"/>
                <a:gd name="T14" fmla="*/ 45 w 62"/>
                <a:gd name="T15" fmla="*/ 114 h 127"/>
                <a:gd name="T16" fmla="*/ 62 w 62"/>
                <a:gd name="T17" fmla="*/ 114 h 127"/>
                <a:gd name="T18" fmla="*/ 62 w 62"/>
                <a:gd name="T19" fmla="*/ 127 h 127"/>
                <a:gd name="T20" fmla="*/ 45 w 62"/>
                <a:gd name="T21" fmla="*/ 127 h 127"/>
                <a:gd name="T22" fmla="*/ 19 w 62"/>
                <a:gd name="T23" fmla="*/ 120 h 127"/>
                <a:gd name="T24" fmla="*/ 12 w 62"/>
                <a:gd name="T25" fmla="*/ 94 h 127"/>
                <a:gd name="T26" fmla="*/ 12 w 62"/>
                <a:gd name="T27" fmla="*/ 40 h 127"/>
                <a:gd name="T28" fmla="*/ 0 w 62"/>
                <a:gd name="T29" fmla="*/ 40 h 127"/>
                <a:gd name="T30" fmla="*/ 0 w 62"/>
                <a:gd name="T31" fmla="*/ 28 h 127"/>
                <a:gd name="T32" fmla="*/ 12 w 62"/>
                <a:gd name="T33" fmla="*/ 28 h 127"/>
                <a:gd name="T34" fmla="*/ 12 w 62"/>
                <a:gd name="T35" fmla="*/ 0 h 127"/>
                <a:gd name="T36" fmla="*/ 28 w 62"/>
                <a:gd name="T3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7">
                  <a:moveTo>
                    <a:pt x="28" y="0"/>
                  </a:moveTo>
                  <a:lnTo>
                    <a:pt x="28" y="28"/>
                  </a:lnTo>
                  <a:lnTo>
                    <a:pt x="62" y="28"/>
                  </a:lnTo>
                  <a:lnTo>
                    <a:pt x="62" y="40"/>
                  </a:lnTo>
                  <a:lnTo>
                    <a:pt x="28" y="40"/>
                  </a:lnTo>
                  <a:lnTo>
                    <a:pt x="28" y="94"/>
                  </a:lnTo>
                  <a:cubicBezTo>
                    <a:pt x="28" y="103"/>
                    <a:pt x="29" y="108"/>
                    <a:pt x="31" y="110"/>
                  </a:cubicBezTo>
                  <a:cubicBezTo>
                    <a:pt x="34" y="112"/>
                    <a:pt x="38" y="114"/>
                    <a:pt x="45" y="114"/>
                  </a:cubicBezTo>
                  <a:lnTo>
                    <a:pt x="62" y="114"/>
                  </a:lnTo>
                  <a:lnTo>
                    <a:pt x="62" y="127"/>
                  </a:lnTo>
                  <a:lnTo>
                    <a:pt x="45" y="127"/>
                  </a:lnTo>
                  <a:cubicBezTo>
                    <a:pt x="32" y="127"/>
                    <a:pt x="24" y="125"/>
                    <a:pt x="19" y="120"/>
                  </a:cubicBezTo>
                  <a:cubicBezTo>
                    <a:pt x="14" y="115"/>
                    <a:pt x="12" y="107"/>
                    <a:pt x="12" y="94"/>
                  </a:cubicBezTo>
                  <a:lnTo>
                    <a:pt x="12" y="40"/>
                  </a:lnTo>
                  <a:lnTo>
                    <a:pt x="0" y="40"/>
                  </a:lnTo>
                  <a:lnTo>
                    <a:pt x="0" y="28"/>
                  </a:lnTo>
                  <a:lnTo>
                    <a:pt x="12" y="28"/>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4">
              <a:extLst>
                <a:ext uri="{FF2B5EF4-FFF2-40B4-BE49-F238E27FC236}">
                  <a16:creationId xmlns:a16="http://schemas.microsoft.com/office/drawing/2014/main" id="{B13A08CE-393A-44AF-9253-F1E95F5AB46F}"/>
                </a:ext>
              </a:extLst>
            </p:cNvPr>
            <p:cNvSpPr>
              <a:spLocks noEditPoints="1"/>
            </p:cNvSpPr>
            <p:nvPr/>
          </p:nvSpPr>
          <p:spPr bwMode="auto">
            <a:xfrm>
              <a:off x="4557" y="1071"/>
              <a:ext cx="43" cy="50"/>
            </a:xfrm>
            <a:custGeom>
              <a:avLst/>
              <a:gdLst>
                <a:gd name="T0" fmla="*/ 92 w 92"/>
                <a:gd name="T1" fmla="*/ 48 h 105"/>
                <a:gd name="T2" fmla="*/ 92 w 92"/>
                <a:gd name="T3" fmla="*/ 56 h 105"/>
                <a:gd name="T4" fmla="*/ 17 w 92"/>
                <a:gd name="T5" fmla="*/ 56 h 105"/>
                <a:gd name="T6" fmla="*/ 27 w 92"/>
                <a:gd name="T7" fmla="*/ 82 h 105"/>
                <a:gd name="T8" fmla="*/ 53 w 92"/>
                <a:gd name="T9" fmla="*/ 91 h 105"/>
                <a:gd name="T10" fmla="*/ 71 w 92"/>
                <a:gd name="T11" fmla="*/ 89 h 105"/>
                <a:gd name="T12" fmla="*/ 88 w 92"/>
                <a:gd name="T13" fmla="*/ 82 h 105"/>
                <a:gd name="T14" fmla="*/ 88 w 92"/>
                <a:gd name="T15" fmla="*/ 97 h 105"/>
                <a:gd name="T16" fmla="*/ 70 w 92"/>
                <a:gd name="T17" fmla="*/ 103 h 105"/>
                <a:gd name="T18" fmla="*/ 52 w 92"/>
                <a:gd name="T19" fmla="*/ 105 h 105"/>
                <a:gd name="T20" fmla="*/ 14 w 92"/>
                <a:gd name="T21" fmla="*/ 91 h 105"/>
                <a:gd name="T22" fmla="*/ 0 w 92"/>
                <a:gd name="T23" fmla="*/ 53 h 105"/>
                <a:gd name="T24" fmla="*/ 13 w 92"/>
                <a:gd name="T25" fmla="*/ 15 h 105"/>
                <a:gd name="T26" fmla="*/ 49 w 92"/>
                <a:gd name="T27" fmla="*/ 0 h 105"/>
                <a:gd name="T28" fmla="*/ 80 w 92"/>
                <a:gd name="T29" fmla="*/ 13 h 105"/>
                <a:gd name="T30" fmla="*/ 92 w 92"/>
                <a:gd name="T31" fmla="*/ 48 h 105"/>
                <a:gd name="T32" fmla="*/ 76 w 92"/>
                <a:gd name="T33" fmla="*/ 44 h 105"/>
                <a:gd name="T34" fmla="*/ 68 w 92"/>
                <a:gd name="T35" fmla="*/ 22 h 105"/>
                <a:gd name="T36" fmla="*/ 49 w 92"/>
                <a:gd name="T37" fmla="*/ 14 h 105"/>
                <a:gd name="T38" fmla="*/ 27 w 92"/>
                <a:gd name="T39" fmla="*/ 22 h 105"/>
                <a:gd name="T40" fmla="*/ 18 w 92"/>
                <a:gd name="T41" fmla="*/ 44 h 105"/>
                <a:gd name="T42" fmla="*/ 76 w 92"/>
                <a:gd name="T43" fmla="*/ 4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5">
                  <a:moveTo>
                    <a:pt x="92" y="48"/>
                  </a:moveTo>
                  <a:lnTo>
                    <a:pt x="92" y="56"/>
                  </a:lnTo>
                  <a:lnTo>
                    <a:pt x="17" y="56"/>
                  </a:lnTo>
                  <a:cubicBezTo>
                    <a:pt x="18" y="68"/>
                    <a:pt x="21" y="76"/>
                    <a:pt x="27" y="82"/>
                  </a:cubicBezTo>
                  <a:cubicBezTo>
                    <a:pt x="33" y="88"/>
                    <a:pt x="42" y="91"/>
                    <a:pt x="53" y="91"/>
                  </a:cubicBezTo>
                  <a:cubicBezTo>
                    <a:pt x="59" y="91"/>
                    <a:pt x="65" y="90"/>
                    <a:pt x="71" y="89"/>
                  </a:cubicBezTo>
                  <a:cubicBezTo>
                    <a:pt x="77" y="87"/>
                    <a:pt x="83" y="85"/>
                    <a:pt x="88" y="82"/>
                  </a:cubicBezTo>
                  <a:lnTo>
                    <a:pt x="88" y="97"/>
                  </a:lnTo>
                  <a:cubicBezTo>
                    <a:pt x="83" y="100"/>
                    <a:pt x="77" y="101"/>
                    <a:pt x="70" y="103"/>
                  </a:cubicBezTo>
                  <a:cubicBezTo>
                    <a:pt x="64" y="104"/>
                    <a:pt x="58" y="105"/>
                    <a:pt x="52" y="105"/>
                  </a:cubicBezTo>
                  <a:cubicBezTo>
                    <a:pt x="36" y="105"/>
                    <a:pt x="23" y="100"/>
                    <a:pt x="14" y="91"/>
                  </a:cubicBezTo>
                  <a:cubicBezTo>
                    <a:pt x="5" y="82"/>
                    <a:pt x="0" y="69"/>
                    <a:pt x="0" y="53"/>
                  </a:cubicBezTo>
                  <a:cubicBezTo>
                    <a:pt x="0" y="37"/>
                    <a:pt x="5" y="24"/>
                    <a:pt x="13" y="15"/>
                  </a:cubicBezTo>
                  <a:cubicBezTo>
                    <a:pt x="22" y="5"/>
                    <a:pt x="34" y="0"/>
                    <a:pt x="49" y="0"/>
                  </a:cubicBezTo>
                  <a:cubicBezTo>
                    <a:pt x="62" y="0"/>
                    <a:pt x="73" y="5"/>
                    <a:pt x="80" y="13"/>
                  </a:cubicBezTo>
                  <a:cubicBezTo>
                    <a:pt x="88" y="22"/>
                    <a:pt x="92" y="34"/>
                    <a:pt x="92" y="48"/>
                  </a:cubicBezTo>
                  <a:close/>
                  <a:moveTo>
                    <a:pt x="76" y="44"/>
                  </a:moveTo>
                  <a:cubicBezTo>
                    <a:pt x="76" y="35"/>
                    <a:pt x="73" y="28"/>
                    <a:pt x="68" y="22"/>
                  </a:cubicBezTo>
                  <a:cubicBezTo>
                    <a:pt x="63" y="17"/>
                    <a:pt x="57" y="14"/>
                    <a:pt x="49" y="14"/>
                  </a:cubicBezTo>
                  <a:cubicBezTo>
                    <a:pt x="40" y="14"/>
                    <a:pt x="33" y="17"/>
                    <a:pt x="27" y="22"/>
                  </a:cubicBezTo>
                  <a:cubicBezTo>
                    <a:pt x="22" y="27"/>
                    <a:pt x="19" y="34"/>
                    <a:pt x="18" y="44"/>
                  </a:cubicBezTo>
                  <a:lnTo>
                    <a:pt x="76"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5">
              <a:extLst>
                <a:ext uri="{FF2B5EF4-FFF2-40B4-BE49-F238E27FC236}">
                  <a16:creationId xmlns:a16="http://schemas.microsoft.com/office/drawing/2014/main" id="{BF566B3D-19B2-4FD9-A3A6-6959E8AC9956}"/>
                </a:ext>
              </a:extLst>
            </p:cNvPr>
            <p:cNvSpPr>
              <a:spLocks/>
            </p:cNvSpPr>
            <p:nvPr/>
          </p:nvSpPr>
          <p:spPr bwMode="auto">
            <a:xfrm>
              <a:off x="4606" y="1073"/>
              <a:ext cx="45" cy="46"/>
            </a:xfrm>
            <a:custGeom>
              <a:avLst/>
              <a:gdLst>
                <a:gd name="T0" fmla="*/ 94 w 96"/>
                <a:gd name="T1" fmla="*/ 0 h 99"/>
                <a:gd name="T2" fmla="*/ 58 w 96"/>
                <a:gd name="T3" fmla="*/ 48 h 99"/>
                <a:gd name="T4" fmla="*/ 96 w 96"/>
                <a:gd name="T5" fmla="*/ 99 h 99"/>
                <a:gd name="T6" fmla="*/ 77 w 96"/>
                <a:gd name="T7" fmla="*/ 99 h 99"/>
                <a:gd name="T8" fmla="*/ 48 w 96"/>
                <a:gd name="T9" fmla="*/ 60 h 99"/>
                <a:gd name="T10" fmla="*/ 19 w 96"/>
                <a:gd name="T11" fmla="*/ 99 h 99"/>
                <a:gd name="T12" fmla="*/ 0 w 96"/>
                <a:gd name="T13" fmla="*/ 99 h 99"/>
                <a:gd name="T14" fmla="*/ 39 w 96"/>
                <a:gd name="T15" fmla="*/ 47 h 99"/>
                <a:gd name="T16" fmla="*/ 3 w 96"/>
                <a:gd name="T17" fmla="*/ 0 h 99"/>
                <a:gd name="T18" fmla="*/ 22 w 96"/>
                <a:gd name="T19" fmla="*/ 0 h 99"/>
                <a:gd name="T20" fmla="*/ 49 w 96"/>
                <a:gd name="T21" fmla="*/ 35 h 99"/>
                <a:gd name="T22" fmla="*/ 75 w 96"/>
                <a:gd name="T23" fmla="*/ 0 h 99"/>
                <a:gd name="T24" fmla="*/ 94 w 96"/>
                <a:gd name="T2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9">
                  <a:moveTo>
                    <a:pt x="94" y="0"/>
                  </a:moveTo>
                  <a:lnTo>
                    <a:pt x="58" y="48"/>
                  </a:lnTo>
                  <a:lnTo>
                    <a:pt x="96" y="99"/>
                  </a:lnTo>
                  <a:lnTo>
                    <a:pt x="77" y="99"/>
                  </a:lnTo>
                  <a:lnTo>
                    <a:pt x="48" y="60"/>
                  </a:lnTo>
                  <a:lnTo>
                    <a:pt x="19" y="99"/>
                  </a:lnTo>
                  <a:lnTo>
                    <a:pt x="0" y="99"/>
                  </a:lnTo>
                  <a:lnTo>
                    <a:pt x="39" y="47"/>
                  </a:lnTo>
                  <a:lnTo>
                    <a:pt x="3" y="0"/>
                  </a:lnTo>
                  <a:lnTo>
                    <a:pt x="22" y="0"/>
                  </a:lnTo>
                  <a:lnTo>
                    <a:pt x="49" y="35"/>
                  </a:lnTo>
                  <a:lnTo>
                    <a:pt x="75" y="0"/>
                  </a:lnTo>
                  <a:lnTo>
                    <a:pt x="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26">
              <a:extLst>
                <a:ext uri="{FF2B5EF4-FFF2-40B4-BE49-F238E27FC236}">
                  <a16:creationId xmlns:a16="http://schemas.microsoft.com/office/drawing/2014/main" id="{2C923516-2BC8-487D-95A7-4D7A150128D9}"/>
                </a:ext>
              </a:extLst>
            </p:cNvPr>
            <p:cNvSpPr>
              <a:spLocks/>
            </p:cNvSpPr>
            <p:nvPr/>
          </p:nvSpPr>
          <p:spPr bwMode="auto">
            <a:xfrm>
              <a:off x="4656" y="1060"/>
              <a:ext cx="29" cy="59"/>
            </a:xfrm>
            <a:custGeom>
              <a:avLst/>
              <a:gdLst>
                <a:gd name="T0" fmla="*/ 28 w 62"/>
                <a:gd name="T1" fmla="*/ 0 h 127"/>
                <a:gd name="T2" fmla="*/ 28 w 62"/>
                <a:gd name="T3" fmla="*/ 28 h 127"/>
                <a:gd name="T4" fmla="*/ 62 w 62"/>
                <a:gd name="T5" fmla="*/ 28 h 127"/>
                <a:gd name="T6" fmla="*/ 62 w 62"/>
                <a:gd name="T7" fmla="*/ 40 h 127"/>
                <a:gd name="T8" fmla="*/ 28 w 62"/>
                <a:gd name="T9" fmla="*/ 40 h 127"/>
                <a:gd name="T10" fmla="*/ 28 w 62"/>
                <a:gd name="T11" fmla="*/ 94 h 127"/>
                <a:gd name="T12" fmla="*/ 32 w 62"/>
                <a:gd name="T13" fmla="*/ 110 h 127"/>
                <a:gd name="T14" fmla="*/ 45 w 62"/>
                <a:gd name="T15" fmla="*/ 114 h 127"/>
                <a:gd name="T16" fmla="*/ 62 w 62"/>
                <a:gd name="T17" fmla="*/ 114 h 127"/>
                <a:gd name="T18" fmla="*/ 62 w 62"/>
                <a:gd name="T19" fmla="*/ 127 h 127"/>
                <a:gd name="T20" fmla="*/ 45 w 62"/>
                <a:gd name="T21" fmla="*/ 127 h 127"/>
                <a:gd name="T22" fmla="*/ 19 w 62"/>
                <a:gd name="T23" fmla="*/ 120 h 127"/>
                <a:gd name="T24" fmla="*/ 12 w 62"/>
                <a:gd name="T25" fmla="*/ 94 h 127"/>
                <a:gd name="T26" fmla="*/ 12 w 62"/>
                <a:gd name="T27" fmla="*/ 40 h 127"/>
                <a:gd name="T28" fmla="*/ 0 w 62"/>
                <a:gd name="T29" fmla="*/ 40 h 127"/>
                <a:gd name="T30" fmla="*/ 0 w 62"/>
                <a:gd name="T31" fmla="*/ 28 h 127"/>
                <a:gd name="T32" fmla="*/ 12 w 62"/>
                <a:gd name="T33" fmla="*/ 28 h 127"/>
                <a:gd name="T34" fmla="*/ 12 w 62"/>
                <a:gd name="T35" fmla="*/ 0 h 127"/>
                <a:gd name="T36" fmla="*/ 28 w 62"/>
                <a:gd name="T3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7">
                  <a:moveTo>
                    <a:pt x="28" y="0"/>
                  </a:moveTo>
                  <a:lnTo>
                    <a:pt x="28" y="28"/>
                  </a:lnTo>
                  <a:lnTo>
                    <a:pt x="62" y="28"/>
                  </a:lnTo>
                  <a:lnTo>
                    <a:pt x="62" y="40"/>
                  </a:lnTo>
                  <a:lnTo>
                    <a:pt x="28" y="40"/>
                  </a:lnTo>
                  <a:lnTo>
                    <a:pt x="28" y="94"/>
                  </a:lnTo>
                  <a:cubicBezTo>
                    <a:pt x="28" y="103"/>
                    <a:pt x="30" y="108"/>
                    <a:pt x="32" y="110"/>
                  </a:cubicBezTo>
                  <a:cubicBezTo>
                    <a:pt x="34" y="112"/>
                    <a:pt x="39" y="114"/>
                    <a:pt x="45" y="114"/>
                  </a:cubicBezTo>
                  <a:lnTo>
                    <a:pt x="62" y="114"/>
                  </a:lnTo>
                  <a:lnTo>
                    <a:pt x="62" y="127"/>
                  </a:lnTo>
                  <a:lnTo>
                    <a:pt x="45" y="127"/>
                  </a:lnTo>
                  <a:cubicBezTo>
                    <a:pt x="33" y="127"/>
                    <a:pt x="24" y="125"/>
                    <a:pt x="19" y="120"/>
                  </a:cubicBezTo>
                  <a:cubicBezTo>
                    <a:pt x="14" y="115"/>
                    <a:pt x="12" y="107"/>
                    <a:pt x="12" y="94"/>
                  </a:cubicBezTo>
                  <a:lnTo>
                    <a:pt x="12" y="40"/>
                  </a:lnTo>
                  <a:lnTo>
                    <a:pt x="0" y="40"/>
                  </a:lnTo>
                  <a:lnTo>
                    <a:pt x="0" y="28"/>
                  </a:lnTo>
                  <a:lnTo>
                    <a:pt x="12" y="28"/>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127">
              <a:extLst>
                <a:ext uri="{FF2B5EF4-FFF2-40B4-BE49-F238E27FC236}">
                  <a16:creationId xmlns:a16="http://schemas.microsoft.com/office/drawing/2014/main" id="{C1BDBE86-E9A3-4164-AB8B-FF6E217D4B34}"/>
                </a:ext>
              </a:extLst>
            </p:cNvPr>
            <p:cNvSpPr>
              <a:spLocks noChangeArrowheads="1"/>
            </p:cNvSpPr>
            <p:nvPr/>
          </p:nvSpPr>
          <p:spPr bwMode="auto">
            <a:xfrm>
              <a:off x="4410" y="1378"/>
              <a:ext cx="210" cy="205"/>
            </a:xfrm>
            <a:prstGeom prst="ellipse">
              <a:avLst/>
            </a:prstGeom>
            <a:solidFill>
              <a:srgbClr val="E8A271"/>
            </a:solidFill>
            <a:ln w="111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3" name="Line 128">
              <a:extLst>
                <a:ext uri="{FF2B5EF4-FFF2-40B4-BE49-F238E27FC236}">
                  <a16:creationId xmlns:a16="http://schemas.microsoft.com/office/drawing/2014/main" id="{977FA1D8-7C36-4DF3-B0E1-B15D125F50FC}"/>
                </a:ext>
              </a:extLst>
            </p:cNvPr>
            <p:cNvSpPr>
              <a:spLocks noChangeShapeType="1"/>
            </p:cNvSpPr>
            <p:nvPr/>
          </p:nvSpPr>
          <p:spPr bwMode="auto">
            <a:xfrm>
              <a:off x="4452" y="1480"/>
              <a:ext cx="130" cy="0"/>
            </a:xfrm>
            <a:prstGeom prst="line">
              <a:avLst/>
            </a:prstGeom>
            <a:noFill/>
            <a:ln w="11113" cap="flat">
              <a:solidFill>
                <a:srgbClr val="1A1A2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29">
              <a:extLst>
                <a:ext uri="{FF2B5EF4-FFF2-40B4-BE49-F238E27FC236}">
                  <a16:creationId xmlns:a16="http://schemas.microsoft.com/office/drawing/2014/main" id="{89A95567-F95B-43CE-B84C-353EAC241171}"/>
                </a:ext>
              </a:extLst>
            </p:cNvPr>
            <p:cNvSpPr>
              <a:spLocks noChangeShapeType="1"/>
            </p:cNvSpPr>
            <p:nvPr/>
          </p:nvSpPr>
          <p:spPr bwMode="auto">
            <a:xfrm>
              <a:off x="4515" y="1425"/>
              <a:ext cx="0" cy="122"/>
            </a:xfrm>
            <a:prstGeom prst="line">
              <a:avLst/>
            </a:prstGeom>
            <a:noFill/>
            <a:ln w="11113" cap="flat">
              <a:solidFill>
                <a:srgbClr val="1A1A2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130">
              <a:extLst>
                <a:ext uri="{FF2B5EF4-FFF2-40B4-BE49-F238E27FC236}">
                  <a16:creationId xmlns:a16="http://schemas.microsoft.com/office/drawing/2014/main" id="{F4D51C0E-7CE8-426E-B963-590E8E7A6253}"/>
                </a:ext>
              </a:extLst>
            </p:cNvPr>
            <p:cNvSpPr>
              <a:spLocks noChangeShapeType="1"/>
            </p:cNvSpPr>
            <p:nvPr/>
          </p:nvSpPr>
          <p:spPr bwMode="auto">
            <a:xfrm>
              <a:off x="4523" y="1178"/>
              <a:ext cx="0" cy="197"/>
            </a:xfrm>
            <a:prstGeom prst="line">
              <a:avLst/>
            </a:prstGeom>
            <a:noFill/>
            <a:ln w="952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1">
              <a:extLst>
                <a:ext uri="{FF2B5EF4-FFF2-40B4-BE49-F238E27FC236}">
                  <a16:creationId xmlns:a16="http://schemas.microsoft.com/office/drawing/2014/main" id="{C6F3DCD0-5684-4B01-8519-F8744A38D51B}"/>
                </a:ext>
              </a:extLst>
            </p:cNvPr>
            <p:cNvSpPr>
              <a:spLocks/>
            </p:cNvSpPr>
            <p:nvPr/>
          </p:nvSpPr>
          <p:spPr bwMode="auto">
            <a:xfrm>
              <a:off x="4501" y="1297"/>
              <a:ext cx="45" cy="78"/>
            </a:xfrm>
            <a:custGeom>
              <a:avLst/>
              <a:gdLst>
                <a:gd name="T0" fmla="*/ 47 w 95"/>
                <a:gd name="T1" fmla="*/ 48 h 167"/>
                <a:gd name="T2" fmla="*/ 0 w 95"/>
                <a:gd name="T3" fmla="*/ 0 h 167"/>
                <a:gd name="T4" fmla="*/ 47 w 95"/>
                <a:gd name="T5" fmla="*/ 167 h 167"/>
                <a:gd name="T6" fmla="*/ 95 w 95"/>
                <a:gd name="T7" fmla="*/ 0 h 167"/>
                <a:gd name="T8" fmla="*/ 47 w 95"/>
                <a:gd name="T9" fmla="*/ 48 h 167"/>
              </a:gdLst>
              <a:ahLst/>
              <a:cxnLst>
                <a:cxn ang="0">
                  <a:pos x="T0" y="T1"/>
                </a:cxn>
                <a:cxn ang="0">
                  <a:pos x="T2" y="T3"/>
                </a:cxn>
                <a:cxn ang="0">
                  <a:pos x="T4" y="T5"/>
                </a:cxn>
                <a:cxn ang="0">
                  <a:pos x="T6" y="T7"/>
                </a:cxn>
                <a:cxn ang="0">
                  <a:pos x="T8" y="T9"/>
                </a:cxn>
              </a:cxnLst>
              <a:rect l="0" t="0" r="r" b="b"/>
              <a:pathLst>
                <a:path w="95" h="167">
                  <a:moveTo>
                    <a:pt x="47" y="48"/>
                  </a:moveTo>
                  <a:lnTo>
                    <a:pt x="0" y="0"/>
                  </a:lnTo>
                  <a:lnTo>
                    <a:pt x="47" y="167"/>
                  </a:lnTo>
                  <a:lnTo>
                    <a:pt x="95" y="0"/>
                  </a:lnTo>
                  <a:lnTo>
                    <a:pt x="47" y="48"/>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 name="Line 132">
              <a:extLst>
                <a:ext uri="{FF2B5EF4-FFF2-40B4-BE49-F238E27FC236}">
                  <a16:creationId xmlns:a16="http://schemas.microsoft.com/office/drawing/2014/main" id="{5164D584-14F4-4540-9F0D-59F89141DB74}"/>
                </a:ext>
              </a:extLst>
            </p:cNvPr>
            <p:cNvSpPr>
              <a:spLocks noChangeShapeType="1"/>
            </p:cNvSpPr>
            <p:nvPr/>
          </p:nvSpPr>
          <p:spPr bwMode="auto">
            <a:xfrm>
              <a:off x="4515" y="1581"/>
              <a:ext cx="0" cy="260"/>
            </a:xfrm>
            <a:prstGeom prst="line">
              <a:avLst/>
            </a:prstGeom>
            <a:noFill/>
            <a:ln w="952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Freeform 133">
              <a:extLst>
                <a:ext uri="{FF2B5EF4-FFF2-40B4-BE49-F238E27FC236}">
                  <a16:creationId xmlns:a16="http://schemas.microsoft.com/office/drawing/2014/main" id="{7F53FFC1-8B6C-4935-A736-93B8539AD279}"/>
                </a:ext>
              </a:extLst>
            </p:cNvPr>
            <p:cNvSpPr>
              <a:spLocks/>
            </p:cNvSpPr>
            <p:nvPr/>
          </p:nvSpPr>
          <p:spPr bwMode="auto">
            <a:xfrm>
              <a:off x="4493" y="1762"/>
              <a:ext cx="44" cy="79"/>
            </a:xfrm>
            <a:custGeom>
              <a:avLst/>
              <a:gdLst>
                <a:gd name="T0" fmla="*/ 47 w 95"/>
                <a:gd name="T1" fmla="*/ 48 h 167"/>
                <a:gd name="T2" fmla="*/ 0 w 95"/>
                <a:gd name="T3" fmla="*/ 0 h 167"/>
                <a:gd name="T4" fmla="*/ 47 w 95"/>
                <a:gd name="T5" fmla="*/ 167 h 167"/>
                <a:gd name="T6" fmla="*/ 95 w 95"/>
                <a:gd name="T7" fmla="*/ 0 h 167"/>
                <a:gd name="T8" fmla="*/ 47 w 95"/>
                <a:gd name="T9" fmla="*/ 48 h 167"/>
              </a:gdLst>
              <a:ahLst/>
              <a:cxnLst>
                <a:cxn ang="0">
                  <a:pos x="T0" y="T1"/>
                </a:cxn>
                <a:cxn ang="0">
                  <a:pos x="T2" y="T3"/>
                </a:cxn>
                <a:cxn ang="0">
                  <a:pos x="T4" y="T5"/>
                </a:cxn>
                <a:cxn ang="0">
                  <a:pos x="T6" y="T7"/>
                </a:cxn>
                <a:cxn ang="0">
                  <a:pos x="T8" y="T9"/>
                </a:cxn>
              </a:cxnLst>
              <a:rect l="0" t="0" r="r" b="b"/>
              <a:pathLst>
                <a:path w="95" h="167">
                  <a:moveTo>
                    <a:pt x="47" y="48"/>
                  </a:moveTo>
                  <a:lnTo>
                    <a:pt x="0" y="0"/>
                  </a:lnTo>
                  <a:lnTo>
                    <a:pt x="47" y="167"/>
                  </a:lnTo>
                  <a:lnTo>
                    <a:pt x="95" y="0"/>
                  </a:lnTo>
                  <a:lnTo>
                    <a:pt x="47" y="48"/>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9" name="Rectangle 134">
              <a:extLst>
                <a:ext uri="{FF2B5EF4-FFF2-40B4-BE49-F238E27FC236}">
                  <a16:creationId xmlns:a16="http://schemas.microsoft.com/office/drawing/2014/main" id="{13840F74-7B96-4B45-978F-7360366A3F1A}"/>
                </a:ext>
              </a:extLst>
            </p:cNvPr>
            <p:cNvSpPr>
              <a:spLocks noChangeArrowheads="1"/>
            </p:cNvSpPr>
            <p:nvPr/>
          </p:nvSpPr>
          <p:spPr bwMode="auto">
            <a:xfrm>
              <a:off x="4174" y="1845"/>
              <a:ext cx="674" cy="225"/>
            </a:xfrm>
            <a:prstGeom prst="rect">
              <a:avLst/>
            </a:prstGeom>
            <a:solidFill>
              <a:srgbClr val="FFE6D5"/>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Line 135">
              <a:extLst>
                <a:ext uri="{FF2B5EF4-FFF2-40B4-BE49-F238E27FC236}">
                  <a16:creationId xmlns:a16="http://schemas.microsoft.com/office/drawing/2014/main" id="{82E9FB44-93B6-466B-A067-F238AAB117C9}"/>
                </a:ext>
              </a:extLst>
            </p:cNvPr>
            <p:cNvSpPr>
              <a:spLocks noChangeShapeType="1"/>
            </p:cNvSpPr>
            <p:nvPr/>
          </p:nvSpPr>
          <p:spPr bwMode="auto">
            <a:xfrm>
              <a:off x="3959" y="1961"/>
              <a:ext cx="197" cy="0"/>
            </a:xfrm>
            <a:prstGeom prst="line">
              <a:avLst/>
            </a:prstGeom>
            <a:noFill/>
            <a:ln w="952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Freeform 136">
              <a:extLst>
                <a:ext uri="{FF2B5EF4-FFF2-40B4-BE49-F238E27FC236}">
                  <a16:creationId xmlns:a16="http://schemas.microsoft.com/office/drawing/2014/main" id="{52B2ACAC-6C68-47B5-A284-BE1F48301F9B}"/>
                </a:ext>
              </a:extLst>
            </p:cNvPr>
            <p:cNvSpPr>
              <a:spLocks/>
            </p:cNvSpPr>
            <p:nvPr/>
          </p:nvSpPr>
          <p:spPr bwMode="auto">
            <a:xfrm>
              <a:off x="4078" y="1939"/>
              <a:ext cx="78" cy="44"/>
            </a:xfrm>
            <a:custGeom>
              <a:avLst/>
              <a:gdLst>
                <a:gd name="T0" fmla="*/ 48 w 166"/>
                <a:gd name="T1" fmla="*/ 48 h 95"/>
                <a:gd name="T2" fmla="*/ 0 w 166"/>
                <a:gd name="T3" fmla="*/ 95 h 95"/>
                <a:gd name="T4" fmla="*/ 166 w 166"/>
                <a:gd name="T5" fmla="*/ 48 h 95"/>
                <a:gd name="T6" fmla="*/ 0 w 166"/>
                <a:gd name="T7" fmla="*/ 0 h 95"/>
                <a:gd name="T8" fmla="*/ 48 w 166"/>
                <a:gd name="T9" fmla="*/ 48 h 95"/>
              </a:gdLst>
              <a:ahLst/>
              <a:cxnLst>
                <a:cxn ang="0">
                  <a:pos x="T0" y="T1"/>
                </a:cxn>
                <a:cxn ang="0">
                  <a:pos x="T2" y="T3"/>
                </a:cxn>
                <a:cxn ang="0">
                  <a:pos x="T4" y="T5"/>
                </a:cxn>
                <a:cxn ang="0">
                  <a:pos x="T6" y="T7"/>
                </a:cxn>
                <a:cxn ang="0">
                  <a:pos x="T8" y="T9"/>
                </a:cxn>
              </a:cxnLst>
              <a:rect l="0" t="0" r="r" b="b"/>
              <a:pathLst>
                <a:path w="166" h="95">
                  <a:moveTo>
                    <a:pt x="48" y="48"/>
                  </a:moveTo>
                  <a:lnTo>
                    <a:pt x="0" y="95"/>
                  </a:lnTo>
                  <a:lnTo>
                    <a:pt x="166" y="48"/>
                  </a:lnTo>
                  <a:lnTo>
                    <a:pt x="0" y="0"/>
                  </a:lnTo>
                  <a:lnTo>
                    <a:pt x="48" y="48"/>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 name="Line 137">
              <a:extLst>
                <a:ext uri="{FF2B5EF4-FFF2-40B4-BE49-F238E27FC236}">
                  <a16:creationId xmlns:a16="http://schemas.microsoft.com/office/drawing/2014/main" id="{CB2C9B3D-EDA7-4887-8B40-AC3A012CDAA4}"/>
                </a:ext>
              </a:extLst>
            </p:cNvPr>
            <p:cNvSpPr>
              <a:spLocks noChangeShapeType="1"/>
            </p:cNvSpPr>
            <p:nvPr/>
          </p:nvSpPr>
          <p:spPr bwMode="auto">
            <a:xfrm>
              <a:off x="4511" y="2071"/>
              <a:ext cx="0" cy="197"/>
            </a:xfrm>
            <a:prstGeom prst="line">
              <a:avLst/>
            </a:prstGeom>
            <a:noFill/>
            <a:ln w="952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Freeform 138">
              <a:extLst>
                <a:ext uri="{FF2B5EF4-FFF2-40B4-BE49-F238E27FC236}">
                  <a16:creationId xmlns:a16="http://schemas.microsoft.com/office/drawing/2014/main" id="{A8181707-A566-4B1E-A7C9-C18F3DFFA968}"/>
                </a:ext>
              </a:extLst>
            </p:cNvPr>
            <p:cNvSpPr>
              <a:spLocks/>
            </p:cNvSpPr>
            <p:nvPr/>
          </p:nvSpPr>
          <p:spPr bwMode="auto">
            <a:xfrm>
              <a:off x="4489" y="2190"/>
              <a:ext cx="44" cy="78"/>
            </a:xfrm>
            <a:custGeom>
              <a:avLst/>
              <a:gdLst>
                <a:gd name="T0" fmla="*/ 48 w 95"/>
                <a:gd name="T1" fmla="*/ 48 h 166"/>
                <a:gd name="T2" fmla="*/ 0 w 95"/>
                <a:gd name="T3" fmla="*/ 0 h 166"/>
                <a:gd name="T4" fmla="*/ 48 w 95"/>
                <a:gd name="T5" fmla="*/ 166 h 166"/>
                <a:gd name="T6" fmla="*/ 95 w 95"/>
                <a:gd name="T7" fmla="*/ 0 h 166"/>
                <a:gd name="T8" fmla="*/ 48 w 95"/>
                <a:gd name="T9" fmla="*/ 48 h 166"/>
              </a:gdLst>
              <a:ahLst/>
              <a:cxnLst>
                <a:cxn ang="0">
                  <a:pos x="T0" y="T1"/>
                </a:cxn>
                <a:cxn ang="0">
                  <a:pos x="T2" y="T3"/>
                </a:cxn>
                <a:cxn ang="0">
                  <a:pos x="T4" y="T5"/>
                </a:cxn>
                <a:cxn ang="0">
                  <a:pos x="T6" y="T7"/>
                </a:cxn>
                <a:cxn ang="0">
                  <a:pos x="T8" y="T9"/>
                </a:cxn>
              </a:cxnLst>
              <a:rect l="0" t="0" r="r" b="b"/>
              <a:pathLst>
                <a:path w="95" h="166">
                  <a:moveTo>
                    <a:pt x="48" y="48"/>
                  </a:moveTo>
                  <a:lnTo>
                    <a:pt x="0" y="0"/>
                  </a:lnTo>
                  <a:lnTo>
                    <a:pt x="48" y="166"/>
                  </a:lnTo>
                  <a:lnTo>
                    <a:pt x="95" y="0"/>
                  </a:lnTo>
                  <a:lnTo>
                    <a:pt x="48" y="48"/>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 name="Rectangle 139">
              <a:extLst>
                <a:ext uri="{FF2B5EF4-FFF2-40B4-BE49-F238E27FC236}">
                  <a16:creationId xmlns:a16="http://schemas.microsoft.com/office/drawing/2014/main" id="{D65C49D0-51DB-4C44-860D-ED0418DAC8E3}"/>
                </a:ext>
              </a:extLst>
            </p:cNvPr>
            <p:cNvSpPr>
              <a:spLocks noChangeArrowheads="1"/>
            </p:cNvSpPr>
            <p:nvPr/>
          </p:nvSpPr>
          <p:spPr bwMode="auto">
            <a:xfrm>
              <a:off x="4178" y="2279"/>
              <a:ext cx="674" cy="193"/>
            </a:xfrm>
            <a:prstGeom prst="rect">
              <a:avLst/>
            </a:prstGeom>
            <a:solidFill>
              <a:srgbClr val="FFE6D5"/>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140">
              <a:extLst>
                <a:ext uri="{FF2B5EF4-FFF2-40B4-BE49-F238E27FC236}">
                  <a16:creationId xmlns:a16="http://schemas.microsoft.com/office/drawing/2014/main" id="{46E6D299-2586-4008-9517-221463921F0B}"/>
                </a:ext>
              </a:extLst>
            </p:cNvPr>
            <p:cNvSpPr>
              <a:spLocks/>
            </p:cNvSpPr>
            <p:nvPr/>
          </p:nvSpPr>
          <p:spPr bwMode="auto">
            <a:xfrm>
              <a:off x="4287" y="2334"/>
              <a:ext cx="51" cy="64"/>
            </a:xfrm>
            <a:custGeom>
              <a:avLst/>
              <a:gdLst>
                <a:gd name="T0" fmla="*/ 107 w 107"/>
                <a:gd name="T1" fmla="*/ 12 h 137"/>
                <a:gd name="T2" fmla="*/ 107 w 107"/>
                <a:gd name="T3" fmla="*/ 31 h 137"/>
                <a:gd name="T4" fmla="*/ 88 w 107"/>
                <a:gd name="T5" fmla="*/ 18 h 137"/>
                <a:gd name="T6" fmla="*/ 66 w 107"/>
                <a:gd name="T7" fmla="*/ 14 h 137"/>
                <a:gd name="T8" fmla="*/ 31 w 107"/>
                <a:gd name="T9" fmla="*/ 28 h 137"/>
                <a:gd name="T10" fmla="*/ 19 w 107"/>
                <a:gd name="T11" fmla="*/ 68 h 137"/>
                <a:gd name="T12" fmla="*/ 31 w 107"/>
                <a:gd name="T13" fmla="*/ 108 h 137"/>
                <a:gd name="T14" fmla="*/ 66 w 107"/>
                <a:gd name="T15" fmla="*/ 122 h 137"/>
                <a:gd name="T16" fmla="*/ 88 w 107"/>
                <a:gd name="T17" fmla="*/ 118 h 137"/>
                <a:gd name="T18" fmla="*/ 107 w 107"/>
                <a:gd name="T19" fmla="*/ 105 h 137"/>
                <a:gd name="T20" fmla="*/ 107 w 107"/>
                <a:gd name="T21" fmla="*/ 124 h 137"/>
                <a:gd name="T22" fmla="*/ 87 w 107"/>
                <a:gd name="T23" fmla="*/ 134 h 137"/>
                <a:gd name="T24" fmla="*/ 65 w 107"/>
                <a:gd name="T25" fmla="*/ 137 h 137"/>
                <a:gd name="T26" fmla="*/ 17 w 107"/>
                <a:gd name="T27" fmla="*/ 119 h 137"/>
                <a:gd name="T28" fmla="*/ 0 w 107"/>
                <a:gd name="T29" fmla="*/ 68 h 137"/>
                <a:gd name="T30" fmla="*/ 17 w 107"/>
                <a:gd name="T31" fmla="*/ 18 h 137"/>
                <a:gd name="T32" fmla="*/ 65 w 107"/>
                <a:gd name="T33" fmla="*/ 0 h 137"/>
                <a:gd name="T34" fmla="*/ 87 w 107"/>
                <a:gd name="T35" fmla="*/ 3 h 137"/>
                <a:gd name="T36" fmla="*/ 107 w 107"/>
                <a:gd name="T37" fmla="*/ 1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37">
                  <a:moveTo>
                    <a:pt x="107" y="12"/>
                  </a:moveTo>
                  <a:lnTo>
                    <a:pt x="107" y="31"/>
                  </a:lnTo>
                  <a:cubicBezTo>
                    <a:pt x="101" y="25"/>
                    <a:pt x="94" y="21"/>
                    <a:pt x="88" y="18"/>
                  </a:cubicBezTo>
                  <a:cubicBezTo>
                    <a:pt x="81" y="16"/>
                    <a:pt x="74" y="14"/>
                    <a:pt x="66" y="14"/>
                  </a:cubicBezTo>
                  <a:cubicBezTo>
                    <a:pt x="51" y="14"/>
                    <a:pt x="39" y="19"/>
                    <a:pt x="31" y="28"/>
                  </a:cubicBezTo>
                  <a:cubicBezTo>
                    <a:pt x="23" y="37"/>
                    <a:pt x="19" y="51"/>
                    <a:pt x="19" y="68"/>
                  </a:cubicBezTo>
                  <a:cubicBezTo>
                    <a:pt x="19" y="86"/>
                    <a:pt x="23" y="99"/>
                    <a:pt x="31" y="108"/>
                  </a:cubicBezTo>
                  <a:cubicBezTo>
                    <a:pt x="39" y="118"/>
                    <a:pt x="51" y="122"/>
                    <a:pt x="66" y="122"/>
                  </a:cubicBezTo>
                  <a:cubicBezTo>
                    <a:pt x="74" y="122"/>
                    <a:pt x="81" y="121"/>
                    <a:pt x="88" y="118"/>
                  </a:cubicBezTo>
                  <a:cubicBezTo>
                    <a:pt x="94" y="115"/>
                    <a:pt x="101" y="111"/>
                    <a:pt x="107" y="105"/>
                  </a:cubicBezTo>
                  <a:lnTo>
                    <a:pt x="107" y="124"/>
                  </a:lnTo>
                  <a:cubicBezTo>
                    <a:pt x="101" y="128"/>
                    <a:pt x="94" y="132"/>
                    <a:pt x="87" y="134"/>
                  </a:cubicBezTo>
                  <a:cubicBezTo>
                    <a:pt x="80" y="136"/>
                    <a:pt x="73" y="137"/>
                    <a:pt x="65" y="137"/>
                  </a:cubicBezTo>
                  <a:cubicBezTo>
                    <a:pt x="45" y="137"/>
                    <a:pt x="29" y="131"/>
                    <a:pt x="17" y="119"/>
                  </a:cubicBezTo>
                  <a:cubicBezTo>
                    <a:pt x="6" y="106"/>
                    <a:pt x="0" y="90"/>
                    <a:pt x="0" y="68"/>
                  </a:cubicBezTo>
                  <a:cubicBezTo>
                    <a:pt x="0" y="47"/>
                    <a:pt x="6" y="30"/>
                    <a:pt x="17" y="18"/>
                  </a:cubicBezTo>
                  <a:cubicBezTo>
                    <a:pt x="29" y="6"/>
                    <a:pt x="45" y="0"/>
                    <a:pt x="65" y="0"/>
                  </a:cubicBezTo>
                  <a:cubicBezTo>
                    <a:pt x="73" y="0"/>
                    <a:pt x="80" y="1"/>
                    <a:pt x="87" y="3"/>
                  </a:cubicBezTo>
                  <a:cubicBezTo>
                    <a:pt x="94" y="5"/>
                    <a:pt x="101" y="8"/>
                    <a:pt x="107"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41">
              <a:extLst>
                <a:ext uri="{FF2B5EF4-FFF2-40B4-BE49-F238E27FC236}">
                  <a16:creationId xmlns:a16="http://schemas.microsoft.com/office/drawing/2014/main" id="{56FDEF09-8A74-4834-B8BD-A8E2097E94F2}"/>
                </a:ext>
              </a:extLst>
            </p:cNvPr>
            <p:cNvSpPr>
              <a:spLocks noEditPoints="1"/>
            </p:cNvSpPr>
            <p:nvPr/>
          </p:nvSpPr>
          <p:spPr bwMode="auto">
            <a:xfrm>
              <a:off x="4350" y="2332"/>
              <a:ext cx="8" cy="65"/>
            </a:xfrm>
            <a:custGeom>
              <a:avLst/>
              <a:gdLst>
                <a:gd name="T0" fmla="*/ 0 w 16"/>
                <a:gd name="T1" fmla="*/ 39 h 138"/>
                <a:gd name="T2" fmla="*/ 16 w 16"/>
                <a:gd name="T3" fmla="*/ 39 h 138"/>
                <a:gd name="T4" fmla="*/ 16 w 16"/>
                <a:gd name="T5" fmla="*/ 138 h 138"/>
                <a:gd name="T6" fmla="*/ 0 w 16"/>
                <a:gd name="T7" fmla="*/ 138 h 138"/>
                <a:gd name="T8" fmla="*/ 0 w 16"/>
                <a:gd name="T9" fmla="*/ 39 h 138"/>
                <a:gd name="T10" fmla="*/ 0 w 16"/>
                <a:gd name="T11" fmla="*/ 0 h 138"/>
                <a:gd name="T12" fmla="*/ 16 w 16"/>
                <a:gd name="T13" fmla="*/ 0 h 138"/>
                <a:gd name="T14" fmla="*/ 16 w 16"/>
                <a:gd name="T15" fmla="*/ 21 h 138"/>
                <a:gd name="T16" fmla="*/ 0 w 16"/>
                <a:gd name="T17" fmla="*/ 21 h 138"/>
                <a:gd name="T18" fmla="*/ 0 w 16"/>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8">
                  <a:moveTo>
                    <a:pt x="0" y="39"/>
                  </a:moveTo>
                  <a:lnTo>
                    <a:pt x="16" y="39"/>
                  </a:lnTo>
                  <a:lnTo>
                    <a:pt x="16" y="138"/>
                  </a:lnTo>
                  <a:lnTo>
                    <a:pt x="0" y="138"/>
                  </a:lnTo>
                  <a:lnTo>
                    <a:pt x="0" y="39"/>
                  </a:lnTo>
                  <a:close/>
                  <a:moveTo>
                    <a:pt x="0" y="0"/>
                  </a:moveTo>
                  <a:lnTo>
                    <a:pt x="16" y="0"/>
                  </a:lnTo>
                  <a:lnTo>
                    <a:pt x="16" y="21"/>
                  </a:lnTo>
                  <a:lnTo>
                    <a:pt x="0"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42">
              <a:extLst>
                <a:ext uri="{FF2B5EF4-FFF2-40B4-BE49-F238E27FC236}">
                  <a16:creationId xmlns:a16="http://schemas.microsoft.com/office/drawing/2014/main" id="{9FB5D28D-E964-439C-9F80-72842B662B2D}"/>
                </a:ext>
              </a:extLst>
            </p:cNvPr>
            <p:cNvSpPr>
              <a:spLocks noEditPoints="1"/>
            </p:cNvSpPr>
            <p:nvPr/>
          </p:nvSpPr>
          <p:spPr bwMode="auto">
            <a:xfrm>
              <a:off x="4374" y="2349"/>
              <a:ext cx="41" cy="66"/>
            </a:xfrm>
            <a:custGeom>
              <a:avLst/>
              <a:gdLst>
                <a:gd name="T0" fmla="*/ 16 w 89"/>
                <a:gd name="T1" fmla="*/ 86 h 139"/>
                <a:gd name="T2" fmla="*/ 16 w 89"/>
                <a:gd name="T3" fmla="*/ 139 h 139"/>
                <a:gd name="T4" fmla="*/ 0 w 89"/>
                <a:gd name="T5" fmla="*/ 139 h 139"/>
                <a:gd name="T6" fmla="*/ 0 w 89"/>
                <a:gd name="T7" fmla="*/ 2 h 139"/>
                <a:gd name="T8" fmla="*/ 16 w 89"/>
                <a:gd name="T9" fmla="*/ 2 h 139"/>
                <a:gd name="T10" fmla="*/ 16 w 89"/>
                <a:gd name="T11" fmla="*/ 17 h 139"/>
                <a:gd name="T12" fmla="*/ 29 w 89"/>
                <a:gd name="T13" fmla="*/ 4 h 139"/>
                <a:gd name="T14" fmla="*/ 48 w 89"/>
                <a:gd name="T15" fmla="*/ 0 h 139"/>
                <a:gd name="T16" fmla="*/ 77 w 89"/>
                <a:gd name="T17" fmla="*/ 14 h 139"/>
                <a:gd name="T18" fmla="*/ 89 w 89"/>
                <a:gd name="T19" fmla="*/ 52 h 139"/>
                <a:gd name="T20" fmla="*/ 77 w 89"/>
                <a:gd name="T21" fmla="*/ 90 h 139"/>
                <a:gd name="T22" fmla="*/ 48 w 89"/>
                <a:gd name="T23" fmla="*/ 104 h 139"/>
                <a:gd name="T24" fmla="*/ 29 w 89"/>
                <a:gd name="T25" fmla="*/ 100 h 139"/>
                <a:gd name="T26" fmla="*/ 16 w 89"/>
                <a:gd name="T27" fmla="*/ 86 h 139"/>
                <a:gd name="T28" fmla="*/ 72 w 89"/>
                <a:gd name="T29" fmla="*/ 52 h 139"/>
                <a:gd name="T30" fmla="*/ 64 w 89"/>
                <a:gd name="T31" fmla="*/ 24 h 139"/>
                <a:gd name="T32" fmla="*/ 44 w 89"/>
                <a:gd name="T33" fmla="*/ 13 h 139"/>
                <a:gd name="T34" fmla="*/ 24 w 89"/>
                <a:gd name="T35" fmla="*/ 24 h 139"/>
                <a:gd name="T36" fmla="*/ 16 w 89"/>
                <a:gd name="T37" fmla="*/ 52 h 139"/>
                <a:gd name="T38" fmla="*/ 24 w 89"/>
                <a:gd name="T39" fmla="*/ 80 h 139"/>
                <a:gd name="T40" fmla="*/ 44 w 89"/>
                <a:gd name="T41" fmla="*/ 90 h 139"/>
                <a:gd name="T42" fmla="*/ 64 w 89"/>
                <a:gd name="T43" fmla="*/ 80 h 139"/>
                <a:gd name="T44" fmla="*/ 72 w 89"/>
                <a:gd name="T45" fmla="*/ 5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 h="139">
                  <a:moveTo>
                    <a:pt x="16" y="86"/>
                  </a:moveTo>
                  <a:lnTo>
                    <a:pt x="16" y="139"/>
                  </a:lnTo>
                  <a:lnTo>
                    <a:pt x="0" y="139"/>
                  </a:lnTo>
                  <a:lnTo>
                    <a:pt x="0" y="2"/>
                  </a:lnTo>
                  <a:lnTo>
                    <a:pt x="16" y="2"/>
                  </a:lnTo>
                  <a:lnTo>
                    <a:pt x="16" y="17"/>
                  </a:lnTo>
                  <a:cubicBezTo>
                    <a:pt x="20" y="11"/>
                    <a:pt x="24" y="7"/>
                    <a:pt x="29" y="4"/>
                  </a:cubicBezTo>
                  <a:cubicBezTo>
                    <a:pt x="34" y="1"/>
                    <a:pt x="41" y="0"/>
                    <a:pt x="48" y="0"/>
                  </a:cubicBezTo>
                  <a:cubicBezTo>
                    <a:pt x="60" y="0"/>
                    <a:pt x="70" y="4"/>
                    <a:pt x="77" y="14"/>
                  </a:cubicBezTo>
                  <a:cubicBezTo>
                    <a:pt x="85" y="24"/>
                    <a:pt x="89" y="36"/>
                    <a:pt x="89" y="52"/>
                  </a:cubicBezTo>
                  <a:cubicBezTo>
                    <a:pt x="89" y="67"/>
                    <a:pt x="85" y="80"/>
                    <a:pt x="77" y="90"/>
                  </a:cubicBezTo>
                  <a:cubicBezTo>
                    <a:pt x="70" y="99"/>
                    <a:pt x="60" y="104"/>
                    <a:pt x="48" y="104"/>
                  </a:cubicBezTo>
                  <a:cubicBezTo>
                    <a:pt x="41" y="104"/>
                    <a:pt x="34" y="103"/>
                    <a:pt x="29" y="100"/>
                  </a:cubicBezTo>
                  <a:cubicBezTo>
                    <a:pt x="24" y="97"/>
                    <a:pt x="20" y="92"/>
                    <a:pt x="16" y="86"/>
                  </a:cubicBezTo>
                  <a:close/>
                  <a:moveTo>
                    <a:pt x="72" y="52"/>
                  </a:moveTo>
                  <a:cubicBezTo>
                    <a:pt x="72" y="40"/>
                    <a:pt x="69" y="30"/>
                    <a:pt x="64" y="24"/>
                  </a:cubicBezTo>
                  <a:cubicBezTo>
                    <a:pt x="59" y="17"/>
                    <a:pt x="53" y="13"/>
                    <a:pt x="44" y="13"/>
                  </a:cubicBezTo>
                  <a:cubicBezTo>
                    <a:pt x="35" y="13"/>
                    <a:pt x="29" y="17"/>
                    <a:pt x="24" y="24"/>
                  </a:cubicBezTo>
                  <a:cubicBezTo>
                    <a:pt x="19" y="30"/>
                    <a:pt x="16" y="40"/>
                    <a:pt x="16" y="52"/>
                  </a:cubicBezTo>
                  <a:cubicBezTo>
                    <a:pt x="16" y="64"/>
                    <a:pt x="19" y="73"/>
                    <a:pt x="24" y="80"/>
                  </a:cubicBezTo>
                  <a:cubicBezTo>
                    <a:pt x="29" y="87"/>
                    <a:pt x="35" y="90"/>
                    <a:pt x="44" y="90"/>
                  </a:cubicBezTo>
                  <a:cubicBezTo>
                    <a:pt x="53" y="90"/>
                    <a:pt x="59" y="87"/>
                    <a:pt x="64" y="80"/>
                  </a:cubicBezTo>
                  <a:cubicBezTo>
                    <a:pt x="69" y="73"/>
                    <a:pt x="72" y="64"/>
                    <a:pt x="72"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43">
              <a:extLst>
                <a:ext uri="{FF2B5EF4-FFF2-40B4-BE49-F238E27FC236}">
                  <a16:creationId xmlns:a16="http://schemas.microsoft.com/office/drawing/2014/main" id="{F7F022D3-C8A8-477E-A159-83970999C02E}"/>
                </a:ext>
              </a:extLst>
            </p:cNvPr>
            <p:cNvSpPr>
              <a:spLocks/>
            </p:cNvSpPr>
            <p:nvPr/>
          </p:nvSpPr>
          <p:spPr bwMode="auto">
            <a:xfrm>
              <a:off x="4428" y="2332"/>
              <a:ext cx="39" cy="65"/>
            </a:xfrm>
            <a:custGeom>
              <a:avLst/>
              <a:gdLst>
                <a:gd name="T0" fmla="*/ 83 w 83"/>
                <a:gd name="T1" fmla="*/ 78 h 138"/>
                <a:gd name="T2" fmla="*/ 83 w 83"/>
                <a:gd name="T3" fmla="*/ 138 h 138"/>
                <a:gd name="T4" fmla="*/ 67 w 83"/>
                <a:gd name="T5" fmla="*/ 138 h 138"/>
                <a:gd name="T6" fmla="*/ 67 w 83"/>
                <a:gd name="T7" fmla="*/ 79 h 138"/>
                <a:gd name="T8" fmla="*/ 61 w 83"/>
                <a:gd name="T9" fmla="*/ 58 h 138"/>
                <a:gd name="T10" fmla="*/ 45 w 83"/>
                <a:gd name="T11" fmla="*/ 51 h 138"/>
                <a:gd name="T12" fmla="*/ 24 w 83"/>
                <a:gd name="T13" fmla="*/ 59 h 138"/>
                <a:gd name="T14" fmla="*/ 17 w 83"/>
                <a:gd name="T15" fmla="*/ 82 h 138"/>
                <a:gd name="T16" fmla="*/ 17 w 83"/>
                <a:gd name="T17" fmla="*/ 138 h 138"/>
                <a:gd name="T18" fmla="*/ 0 w 83"/>
                <a:gd name="T19" fmla="*/ 138 h 138"/>
                <a:gd name="T20" fmla="*/ 0 w 83"/>
                <a:gd name="T21" fmla="*/ 0 h 138"/>
                <a:gd name="T22" fmla="*/ 17 w 83"/>
                <a:gd name="T23" fmla="*/ 0 h 138"/>
                <a:gd name="T24" fmla="*/ 17 w 83"/>
                <a:gd name="T25" fmla="*/ 54 h 138"/>
                <a:gd name="T26" fmla="*/ 30 w 83"/>
                <a:gd name="T27" fmla="*/ 41 h 138"/>
                <a:gd name="T28" fmla="*/ 49 w 83"/>
                <a:gd name="T29" fmla="*/ 37 h 138"/>
                <a:gd name="T30" fmla="*/ 75 w 83"/>
                <a:gd name="T31" fmla="*/ 47 h 138"/>
                <a:gd name="T32" fmla="*/ 83 w 83"/>
                <a:gd name="T33" fmla="*/ 7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138">
                  <a:moveTo>
                    <a:pt x="83" y="78"/>
                  </a:moveTo>
                  <a:lnTo>
                    <a:pt x="83" y="138"/>
                  </a:lnTo>
                  <a:lnTo>
                    <a:pt x="67" y="138"/>
                  </a:lnTo>
                  <a:lnTo>
                    <a:pt x="67" y="79"/>
                  </a:lnTo>
                  <a:cubicBezTo>
                    <a:pt x="67" y="70"/>
                    <a:pt x="65" y="63"/>
                    <a:pt x="61" y="58"/>
                  </a:cubicBezTo>
                  <a:cubicBezTo>
                    <a:pt x="58" y="53"/>
                    <a:pt x="52" y="51"/>
                    <a:pt x="45" y="51"/>
                  </a:cubicBezTo>
                  <a:cubicBezTo>
                    <a:pt x="36" y="51"/>
                    <a:pt x="29" y="54"/>
                    <a:pt x="24" y="59"/>
                  </a:cubicBezTo>
                  <a:cubicBezTo>
                    <a:pt x="19" y="65"/>
                    <a:pt x="17" y="73"/>
                    <a:pt x="17" y="82"/>
                  </a:cubicBezTo>
                  <a:lnTo>
                    <a:pt x="17" y="138"/>
                  </a:lnTo>
                  <a:lnTo>
                    <a:pt x="0" y="138"/>
                  </a:lnTo>
                  <a:lnTo>
                    <a:pt x="0" y="0"/>
                  </a:lnTo>
                  <a:lnTo>
                    <a:pt x="17" y="0"/>
                  </a:lnTo>
                  <a:lnTo>
                    <a:pt x="17" y="54"/>
                  </a:lnTo>
                  <a:cubicBezTo>
                    <a:pt x="20" y="48"/>
                    <a:pt x="25" y="44"/>
                    <a:pt x="30" y="41"/>
                  </a:cubicBezTo>
                  <a:cubicBezTo>
                    <a:pt x="36" y="38"/>
                    <a:pt x="42" y="37"/>
                    <a:pt x="49" y="37"/>
                  </a:cubicBezTo>
                  <a:cubicBezTo>
                    <a:pt x="60" y="37"/>
                    <a:pt x="69" y="40"/>
                    <a:pt x="75" y="47"/>
                  </a:cubicBezTo>
                  <a:cubicBezTo>
                    <a:pt x="80" y="54"/>
                    <a:pt x="83" y="65"/>
                    <a:pt x="83"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44">
              <a:extLst>
                <a:ext uri="{FF2B5EF4-FFF2-40B4-BE49-F238E27FC236}">
                  <a16:creationId xmlns:a16="http://schemas.microsoft.com/office/drawing/2014/main" id="{E17A74BC-2756-40A6-810C-E0873A879A18}"/>
                </a:ext>
              </a:extLst>
            </p:cNvPr>
            <p:cNvSpPr>
              <a:spLocks noEditPoints="1"/>
            </p:cNvSpPr>
            <p:nvPr/>
          </p:nvSpPr>
          <p:spPr bwMode="auto">
            <a:xfrm>
              <a:off x="4479" y="2349"/>
              <a:ext cx="43" cy="49"/>
            </a:xfrm>
            <a:custGeom>
              <a:avLst/>
              <a:gdLst>
                <a:gd name="T0" fmla="*/ 92 w 92"/>
                <a:gd name="T1" fmla="*/ 48 h 104"/>
                <a:gd name="T2" fmla="*/ 92 w 92"/>
                <a:gd name="T3" fmla="*/ 56 h 104"/>
                <a:gd name="T4" fmla="*/ 17 w 92"/>
                <a:gd name="T5" fmla="*/ 56 h 104"/>
                <a:gd name="T6" fmla="*/ 27 w 92"/>
                <a:gd name="T7" fmla="*/ 81 h 104"/>
                <a:gd name="T8" fmla="*/ 52 w 92"/>
                <a:gd name="T9" fmla="*/ 90 h 104"/>
                <a:gd name="T10" fmla="*/ 70 w 92"/>
                <a:gd name="T11" fmla="*/ 88 h 104"/>
                <a:gd name="T12" fmla="*/ 88 w 92"/>
                <a:gd name="T13" fmla="*/ 81 h 104"/>
                <a:gd name="T14" fmla="*/ 88 w 92"/>
                <a:gd name="T15" fmla="*/ 96 h 104"/>
                <a:gd name="T16" fmla="*/ 70 w 92"/>
                <a:gd name="T17" fmla="*/ 102 h 104"/>
                <a:gd name="T18" fmla="*/ 51 w 92"/>
                <a:gd name="T19" fmla="*/ 104 h 104"/>
                <a:gd name="T20" fmla="*/ 14 w 92"/>
                <a:gd name="T21" fmla="*/ 90 h 104"/>
                <a:gd name="T22" fmla="*/ 0 w 92"/>
                <a:gd name="T23" fmla="*/ 53 h 104"/>
                <a:gd name="T24" fmla="*/ 13 w 92"/>
                <a:gd name="T25" fmla="*/ 14 h 104"/>
                <a:gd name="T26" fmla="*/ 48 w 92"/>
                <a:gd name="T27" fmla="*/ 0 h 104"/>
                <a:gd name="T28" fmla="*/ 80 w 92"/>
                <a:gd name="T29" fmla="*/ 13 h 104"/>
                <a:gd name="T30" fmla="*/ 92 w 92"/>
                <a:gd name="T31" fmla="*/ 48 h 104"/>
                <a:gd name="T32" fmla="*/ 76 w 92"/>
                <a:gd name="T33" fmla="*/ 43 h 104"/>
                <a:gd name="T34" fmla="*/ 68 w 92"/>
                <a:gd name="T35" fmla="*/ 21 h 104"/>
                <a:gd name="T36" fmla="*/ 49 w 92"/>
                <a:gd name="T37" fmla="*/ 13 h 104"/>
                <a:gd name="T38" fmla="*/ 27 w 92"/>
                <a:gd name="T39" fmla="*/ 21 h 104"/>
                <a:gd name="T40" fmla="*/ 17 w 92"/>
                <a:gd name="T41" fmla="*/ 43 h 104"/>
                <a:gd name="T42" fmla="*/ 76 w 92"/>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4">
                  <a:moveTo>
                    <a:pt x="92" y="48"/>
                  </a:moveTo>
                  <a:lnTo>
                    <a:pt x="92" y="56"/>
                  </a:lnTo>
                  <a:lnTo>
                    <a:pt x="17" y="56"/>
                  </a:lnTo>
                  <a:cubicBezTo>
                    <a:pt x="17" y="67"/>
                    <a:pt x="21" y="75"/>
                    <a:pt x="27" y="81"/>
                  </a:cubicBezTo>
                  <a:cubicBezTo>
                    <a:pt x="33" y="87"/>
                    <a:pt x="41" y="90"/>
                    <a:pt x="52" y="90"/>
                  </a:cubicBezTo>
                  <a:cubicBezTo>
                    <a:pt x="59" y="90"/>
                    <a:pt x="65" y="89"/>
                    <a:pt x="70" y="88"/>
                  </a:cubicBezTo>
                  <a:cubicBezTo>
                    <a:pt x="76" y="86"/>
                    <a:pt x="82" y="84"/>
                    <a:pt x="88" y="81"/>
                  </a:cubicBezTo>
                  <a:lnTo>
                    <a:pt x="88" y="96"/>
                  </a:lnTo>
                  <a:cubicBezTo>
                    <a:pt x="82" y="99"/>
                    <a:pt x="76" y="101"/>
                    <a:pt x="70" y="102"/>
                  </a:cubicBezTo>
                  <a:cubicBezTo>
                    <a:pt x="64" y="103"/>
                    <a:pt x="58" y="104"/>
                    <a:pt x="51" y="104"/>
                  </a:cubicBezTo>
                  <a:cubicBezTo>
                    <a:pt x="35" y="104"/>
                    <a:pt x="23" y="99"/>
                    <a:pt x="14" y="90"/>
                  </a:cubicBezTo>
                  <a:cubicBezTo>
                    <a:pt x="4" y="81"/>
                    <a:pt x="0" y="68"/>
                    <a:pt x="0" y="53"/>
                  </a:cubicBezTo>
                  <a:cubicBezTo>
                    <a:pt x="0" y="36"/>
                    <a:pt x="4" y="24"/>
                    <a:pt x="13" y="14"/>
                  </a:cubicBezTo>
                  <a:cubicBezTo>
                    <a:pt x="22" y="4"/>
                    <a:pt x="34" y="0"/>
                    <a:pt x="48" y="0"/>
                  </a:cubicBezTo>
                  <a:cubicBezTo>
                    <a:pt x="62" y="0"/>
                    <a:pt x="72" y="4"/>
                    <a:pt x="80" y="13"/>
                  </a:cubicBezTo>
                  <a:cubicBezTo>
                    <a:pt x="88" y="21"/>
                    <a:pt x="92" y="33"/>
                    <a:pt x="92" y="48"/>
                  </a:cubicBezTo>
                  <a:close/>
                  <a:moveTo>
                    <a:pt x="76" y="43"/>
                  </a:moveTo>
                  <a:cubicBezTo>
                    <a:pt x="75" y="34"/>
                    <a:pt x="73" y="27"/>
                    <a:pt x="68" y="21"/>
                  </a:cubicBezTo>
                  <a:cubicBezTo>
                    <a:pt x="63" y="16"/>
                    <a:pt x="57" y="13"/>
                    <a:pt x="49" y="13"/>
                  </a:cubicBezTo>
                  <a:cubicBezTo>
                    <a:pt x="40" y="13"/>
                    <a:pt x="32" y="16"/>
                    <a:pt x="27" y="21"/>
                  </a:cubicBezTo>
                  <a:cubicBezTo>
                    <a:pt x="21" y="26"/>
                    <a:pt x="18" y="34"/>
                    <a:pt x="17"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45">
              <a:extLst>
                <a:ext uri="{FF2B5EF4-FFF2-40B4-BE49-F238E27FC236}">
                  <a16:creationId xmlns:a16="http://schemas.microsoft.com/office/drawing/2014/main" id="{11619D88-5310-4581-AB2A-34641A3D5900}"/>
                </a:ext>
              </a:extLst>
            </p:cNvPr>
            <p:cNvSpPr>
              <a:spLocks/>
            </p:cNvSpPr>
            <p:nvPr/>
          </p:nvSpPr>
          <p:spPr bwMode="auto">
            <a:xfrm>
              <a:off x="4534" y="2349"/>
              <a:ext cx="27" cy="48"/>
            </a:xfrm>
            <a:custGeom>
              <a:avLst/>
              <a:gdLst>
                <a:gd name="T0" fmla="*/ 58 w 58"/>
                <a:gd name="T1" fmla="*/ 17 h 101"/>
                <a:gd name="T2" fmla="*/ 52 w 58"/>
                <a:gd name="T3" fmla="*/ 15 h 101"/>
                <a:gd name="T4" fmla="*/ 45 w 58"/>
                <a:gd name="T5" fmla="*/ 14 h 101"/>
                <a:gd name="T6" fmla="*/ 24 w 58"/>
                <a:gd name="T7" fmla="*/ 23 h 101"/>
                <a:gd name="T8" fmla="*/ 16 w 58"/>
                <a:gd name="T9" fmla="*/ 49 h 101"/>
                <a:gd name="T10" fmla="*/ 16 w 58"/>
                <a:gd name="T11" fmla="*/ 101 h 101"/>
                <a:gd name="T12" fmla="*/ 0 w 58"/>
                <a:gd name="T13" fmla="*/ 101 h 101"/>
                <a:gd name="T14" fmla="*/ 0 w 58"/>
                <a:gd name="T15" fmla="*/ 2 h 101"/>
                <a:gd name="T16" fmla="*/ 16 w 58"/>
                <a:gd name="T17" fmla="*/ 2 h 101"/>
                <a:gd name="T18" fmla="*/ 16 w 58"/>
                <a:gd name="T19" fmla="*/ 17 h 101"/>
                <a:gd name="T20" fmla="*/ 30 w 58"/>
                <a:gd name="T21" fmla="*/ 4 h 101"/>
                <a:gd name="T22" fmla="*/ 50 w 58"/>
                <a:gd name="T23" fmla="*/ 0 h 101"/>
                <a:gd name="T24" fmla="*/ 54 w 58"/>
                <a:gd name="T25" fmla="*/ 0 h 101"/>
                <a:gd name="T26" fmla="*/ 58 w 58"/>
                <a:gd name="T27" fmla="*/ 1 h 101"/>
                <a:gd name="T28" fmla="*/ 58 w 58"/>
                <a:gd name="T29" fmla="*/ 1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101">
                  <a:moveTo>
                    <a:pt x="58" y="17"/>
                  </a:moveTo>
                  <a:cubicBezTo>
                    <a:pt x="56" y="16"/>
                    <a:pt x="54" y="15"/>
                    <a:pt x="52" y="15"/>
                  </a:cubicBezTo>
                  <a:cubicBezTo>
                    <a:pt x="50" y="14"/>
                    <a:pt x="48" y="14"/>
                    <a:pt x="45" y="14"/>
                  </a:cubicBezTo>
                  <a:cubicBezTo>
                    <a:pt x="36" y="14"/>
                    <a:pt x="29" y="17"/>
                    <a:pt x="24" y="23"/>
                  </a:cubicBezTo>
                  <a:cubicBezTo>
                    <a:pt x="19" y="29"/>
                    <a:pt x="16" y="38"/>
                    <a:pt x="16" y="49"/>
                  </a:cubicBezTo>
                  <a:lnTo>
                    <a:pt x="16" y="101"/>
                  </a:lnTo>
                  <a:lnTo>
                    <a:pt x="0" y="101"/>
                  </a:lnTo>
                  <a:lnTo>
                    <a:pt x="0" y="2"/>
                  </a:lnTo>
                  <a:lnTo>
                    <a:pt x="16" y="2"/>
                  </a:lnTo>
                  <a:lnTo>
                    <a:pt x="16" y="17"/>
                  </a:lnTo>
                  <a:cubicBezTo>
                    <a:pt x="20" y="11"/>
                    <a:pt x="24" y="7"/>
                    <a:pt x="30" y="4"/>
                  </a:cubicBezTo>
                  <a:cubicBezTo>
                    <a:pt x="35" y="1"/>
                    <a:pt x="42" y="0"/>
                    <a:pt x="50" y="0"/>
                  </a:cubicBezTo>
                  <a:cubicBezTo>
                    <a:pt x="51" y="0"/>
                    <a:pt x="52" y="0"/>
                    <a:pt x="54" y="0"/>
                  </a:cubicBezTo>
                  <a:cubicBezTo>
                    <a:pt x="55" y="0"/>
                    <a:pt x="56" y="0"/>
                    <a:pt x="58" y="1"/>
                  </a:cubicBezTo>
                  <a:lnTo>
                    <a:pt x="5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46">
              <a:extLst>
                <a:ext uri="{FF2B5EF4-FFF2-40B4-BE49-F238E27FC236}">
                  <a16:creationId xmlns:a16="http://schemas.microsoft.com/office/drawing/2014/main" id="{C8186C63-FA27-4C2F-84EE-FB357E1FC1F0}"/>
                </a:ext>
              </a:extLst>
            </p:cNvPr>
            <p:cNvSpPr>
              <a:spLocks/>
            </p:cNvSpPr>
            <p:nvPr/>
          </p:nvSpPr>
          <p:spPr bwMode="auto">
            <a:xfrm>
              <a:off x="4564" y="2337"/>
              <a:ext cx="29" cy="60"/>
            </a:xfrm>
            <a:custGeom>
              <a:avLst/>
              <a:gdLst>
                <a:gd name="T0" fmla="*/ 28 w 62"/>
                <a:gd name="T1" fmla="*/ 0 h 127"/>
                <a:gd name="T2" fmla="*/ 28 w 62"/>
                <a:gd name="T3" fmla="*/ 28 h 127"/>
                <a:gd name="T4" fmla="*/ 62 w 62"/>
                <a:gd name="T5" fmla="*/ 28 h 127"/>
                <a:gd name="T6" fmla="*/ 62 w 62"/>
                <a:gd name="T7" fmla="*/ 41 h 127"/>
                <a:gd name="T8" fmla="*/ 28 w 62"/>
                <a:gd name="T9" fmla="*/ 41 h 127"/>
                <a:gd name="T10" fmla="*/ 28 w 62"/>
                <a:gd name="T11" fmla="*/ 95 h 127"/>
                <a:gd name="T12" fmla="*/ 32 w 62"/>
                <a:gd name="T13" fmla="*/ 110 h 127"/>
                <a:gd name="T14" fmla="*/ 45 w 62"/>
                <a:gd name="T15" fmla="*/ 114 h 127"/>
                <a:gd name="T16" fmla="*/ 62 w 62"/>
                <a:gd name="T17" fmla="*/ 114 h 127"/>
                <a:gd name="T18" fmla="*/ 62 w 62"/>
                <a:gd name="T19" fmla="*/ 127 h 127"/>
                <a:gd name="T20" fmla="*/ 45 w 62"/>
                <a:gd name="T21" fmla="*/ 127 h 127"/>
                <a:gd name="T22" fmla="*/ 19 w 62"/>
                <a:gd name="T23" fmla="*/ 120 h 127"/>
                <a:gd name="T24" fmla="*/ 12 w 62"/>
                <a:gd name="T25" fmla="*/ 95 h 127"/>
                <a:gd name="T26" fmla="*/ 12 w 62"/>
                <a:gd name="T27" fmla="*/ 41 h 127"/>
                <a:gd name="T28" fmla="*/ 0 w 62"/>
                <a:gd name="T29" fmla="*/ 41 h 127"/>
                <a:gd name="T30" fmla="*/ 0 w 62"/>
                <a:gd name="T31" fmla="*/ 28 h 127"/>
                <a:gd name="T32" fmla="*/ 12 w 62"/>
                <a:gd name="T33" fmla="*/ 28 h 127"/>
                <a:gd name="T34" fmla="*/ 12 w 62"/>
                <a:gd name="T35" fmla="*/ 0 h 127"/>
                <a:gd name="T36" fmla="*/ 28 w 62"/>
                <a:gd name="T3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7">
                  <a:moveTo>
                    <a:pt x="28" y="0"/>
                  </a:moveTo>
                  <a:lnTo>
                    <a:pt x="28" y="28"/>
                  </a:lnTo>
                  <a:lnTo>
                    <a:pt x="62" y="28"/>
                  </a:lnTo>
                  <a:lnTo>
                    <a:pt x="62" y="41"/>
                  </a:lnTo>
                  <a:lnTo>
                    <a:pt x="28" y="41"/>
                  </a:lnTo>
                  <a:lnTo>
                    <a:pt x="28" y="95"/>
                  </a:lnTo>
                  <a:cubicBezTo>
                    <a:pt x="28" y="103"/>
                    <a:pt x="30" y="108"/>
                    <a:pt x="32" y="110"/>
                  </a:cubicBezTo>
                  <a:cubicBezTo>
                    <a:pt x="34" y="113"/>
                    <a:pt x="39" y="114"/>
                    <a:pt x="45" y="114"/>
                  </a:cubicBezTo>
                  <a:lnTo>
                    <a:pt x="62" y="114"/>
                  </a:lnTo>
                  <a:lnTo>
                    <a:pt x="62" y="127"/>
                  </a:lnTo>
                  <a:lnTo>
                    <a:pt x="45" y="127"/>
                  </a:lnTo>
                  <a:cubicBezTo>
                    <a:pt x="33" y="127"/>
                    <a:pt x="24" y="125"/>
                    <a:pt x="19" y="120"/>
                  </a:cubicBezTo>
                  <a:cubicBezTo>
                    <a:pt x="14" y="116"/>
                    <a:pt x="12" y="107"/>
                    <a:pt x="12" y="95"/>
                  </a:cubicBezTo>
                  <a:lnTo>
                    <a:pt x="12" y="41"/>
                  </a:lnTo>
                  <a:lnTo>
                    <a:pt x="0" y="41"/>
                  </a:lnTo>
                  <a:lnTo>
                    <a:pt x="0" y="28"/>
                  </a:lnTo>
                  <a:lnTo>
                    <a:pt x="12" y="28"/>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47">
              <a:extLst>
                <a:ext uri="{FF2B5EF4-FFF2-40B4-BE49-F238E27FC236}">
                  <a16:creationId xmlns:a16="http://schemas.microsoft.com/office/drawing/2014/main" id="{CB1A94A1-BD76-4D8E-A295-F17569C32BED}"/>
                </a:ext>
              </a:extLst>
            </p:cNvPr>
            <p:cNvSpPr>
              <a:spLocks noEditPoints="1"/>
            </p:cNvSpPr>
            <p:nvPr/>
          </p:nvSpPr>
          <p:spPr bwMode="auto">
            <a:xfrm>
              <a:off x="4599" y="2349"/>
              <a:ext cx="44" cy="49"/>
            </a:xfrm>
            <a:custGeom>
              <a:avLst/>
              <a:gdLst>
                <a:gd name="T0" fmla="*/ 93 w 93"/>
                <a:gd name="T1" fmla="*/ 48 h 104"/>
                <a:gd name="T2" fmla="*/ 93 w 93"/>
                <a:gd name="T3" fmla="*/ 56 h 104"/>
                <a:gd name="T4" fmla="*/ 17 w 93"/>
                <a:gd name="T5" fmla="*/ 56 h 104"/>
                <a:gd name="T6" fmla="*/ 28 w 93"/>
                <a:gd name="T7" fmla="*/ 81 h 104"/>
                <a:gd name="T8" fmla="*/ 53 w 93"/>
                <a:gd name="T9" fmla="*/ 90 h 104"/>
                <a:gd name="T10" fmla="*/ 71 w 93"/>
                <a:gd name="T11" fmla="*/ 88 h 104"/>
                <a:gd name="T12" fmla="*/ 89 w 93"/>
                <a:gd name="T13" fmla="*/ 81 h 104"/>
                <a:gd name="T14" fmla="*/ 89 w 93"/>
                <a:gd name="T15" fmla="*/ 96 h 104"/>
                <a:gd name="T16" fmla="*/ 71 w 93"/>
                <a:gd name="T17" fmla="*/ 102 h 104"/>
                <a:gd name="T18" fmla="*/ 52 w 93"/>
                <a:gd name="T19" fmla="*/ 104 h 104"/>
                <a:gd name="T20" fmla="*/ 14 w 93"/>
                <a:gd name="T21" fmla="*/ 90 h 104"/>
                <a:gd name="T22" fmla="*/ 0 w 93"/>
                <a:gd name="T23" fmla="*/ 53 h 104"/>
                <a:gd name="T24" fmla="*/ 14 w 93"/>
                <a:gd name="T25" fmla="*/ 14 h 104"/>
                <a:gd name="T26" fmla="*/ 49 w 93"/>
                <a:gd name="T27" fmla="*/ 0 h 104"/>
                <a:gd name="T28" fmla="*/ 81 w 93"/>
                <a:gd name="T29" fmla="*/ 13 h 104"/>
                <a:gd name="T30" fmla="*/ 93 w 93"/>
                <a:gd name="T31" fmla="*/ 48 h 104"/>
                <a:gd name="T32" fmla="*/ 76 w 93"/>
                <a:gd name="T33" fmla="*/ 43 h 104"/>
                <a:gd name="T34" fmla="*/ 69 w 93"/>
                <a:gd name="T35" fmla="*/ 21 h 104"/>
                <a:gd name="T36" fmla="*/ 49 w 93"/>
                <a:gd name="T37" fmla="*/ 13 h 104"/>
                <a:gd name="T38" fmla="*/ 27 w 93"/>
                <a:gd name="T39" fmla="*/ 21 h 104"/>
                <a:gd name="T40" fmla="*/ 18 w 93"/>
                <a:gd name="T41" fmla="*/ 43 h 104"/>
                <a:gd name="T42" fmla="*/ 76 w 93"/>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4">
                  <a:moveTo>
                    <a:pt x="93" y="48"/>
                  </a:moveTo>
                  <a:lnTo>
                    <a:pt x="93" y="56"/>
                  </a:lnTo>
                  <a:lnTo>
                    <a:pt x="17" y="56"/>
                  </a:lnTo>
                  <a:cubicBezTo>
                    <a:pt x="18" y="67"/>
                    <a:pt x="22" y="75"/>
                    <a:pt x="28" y="81"/>
                  </a:cubicBezTo>
                  <a:cubicBezTo>
                    <a:pt x="34" y="87"/>
                    <a:pt x="42" y="90"/>
                    <a:pt x="53" y="90"/>
                  </a:cubicBezTo>
                  <a:cubicBezTo>
                    <a:pt x="59" y="90"/>
                    <a:pt x="65" y="89"/>
                    <a:pt x="71" y="88"/>
                  </a:cubicBezTo>
                  <a:cubicBezTo>
                    <a:pt x="77" y="86"/>
                    <a:pt x="83" y="84"/>
                    <a:pt x="89" y="81"/>
                  </a:cubicBezTo>
                  <a:lnTo>
                    <a:pt x="89" y="96"/>
                  </a:lnTo>
                  <a:cubicBezTo>
                    <a:pt x="83" y="99"/>
                    <a:pt x="77" y="101"/>
                    <a:pt x="71" y="102"/>
                  </a:cubicBezTo>
                  <a:cubicBezTo>
                    <a:pt x="65" y="103"/>
                    <a:pt x="58" y="104"/>
                    <a:pt x="52" y="104"/>
                  </a:cubicBezTo>
                  <a:cubicBezTo>
                    <a:pt x="36" y="104"/>
                    <a:pt x="24" y="99"/>
                    <a:pt x="14" y="90"/>
                  </a:cubicBezTo>
                  <a:cubicBezTo>
                    <a:pt x="5" y="81"/>
                    <a:pt x="0" y="68"/>
                    <a:pt x="0" y="53"/>
                  </a:cubicBezTo>
                  <a:cubicBezTo>
                    <a:pt x="0" y="36"/>
                    <a:pt x="5" y="24"/>
                    <a:pt x="14" y="14"/>
                  </a:cubicBezTo>
                  <a:cubicBezTo>
                    <a:pt x="22" y="4"/>
                    <a:pt x="34" y="0"/>
                    <a:pt x="49" y="0"/>
                  </a:cubicBezTo>
                  <a:cubicBezTo>
                    <a:pt x="63" y="0"/>
                    <a:pt x="73" y="4"/>
                    <a:pt x="81" y="13"/>
                  </a:cubicBezTo>
                  <a:cubicBezTo>
                    <a:pt x="89" y="21"/>
                    <a:pt x="93" y="33"/>
                    <a:pt x="93" y="48"/>
                  </a:cubicBezTo>
                  <a:close/>
                  <a:moveTo>
                    <a:pt x="76" y="43"/>
                  </a:moveTo>
                  <a:cubicBezTo>
                    <a:pt x="76" y="34"/>
                    <a:pt x="74" y="27"/>
                    <a:pt x="69" y="21"/>
                  </a:cubicBezTo>
                  <a:cubicBezTo>
                    <a:pt x="64" y="16"/>
                    <a:pt x="57" y="13"/>
                    <a:pt x="49" y="13"/>
                  </a:cubicBezTo>
                  <a:cubicBezTo>
                    <a:pt x="40" y="13"/>
                    <a:pt x="33" y="16"/>
                    <a:pt x="27" y="21"/>
                  </a:cubicBezTo>
                  <a:cubicBezTo>
                    <a:pt x="22" y="26"/>
                    <a:pt x="19" y="34"/>
                    <a:pt x="18"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48">
              <a:extLst>
                <a:ext uri="{FF2B5EF4-FFF2-40B4-BE49-F238E27FC236}">
                  <a16:creationId xmlns:a16="http://schemas.microsoft.com/office/drawing/2014/main" id="{EC3EE19F-3F9D-4C0B-B186-EC2CA4941C22}"/>
                </a:ext>
              </a:extLst>
            </p:cNvPr>
            <p:cNvSpPr>
              <a:spLocks/>
            </p:cNvSpPr>
            <p:nvPr/>
          </p:nvSpPr>
          <p:spPr bwMode="auto">
            <a:xfrm>
              <a:off x="4648" y="2350"/>
              <a:ext cx="45" cy="47"/>
            </a:xfrm>
            <a:custGeom>
              <a:avLst/>
              <a:gdLst>
                <a:gd name="T0" fmla="*/ 95 w 97"/>
                <a:gd name="T1" fmla="*/ 0 h 99"/>
                <a:gd name="T2" fmla="*/ 59 w 97"/>
                <a:gd name="T3" fmla="*/ 48 h 99"/>
                <a:gd name="T4" fmla="*/ 97 w 97"/>
                <a:gd name="T5" fmla="*/ 99 h 99"/>
                <a:gd name="T6" fmla="*/ 77 w 97"/>
                <a:gd name="T7" fmla="*/ 99 h 99"/>
                <a:gd name="T8" fmla="*/ 48 w 97"/>
                <a:gd name="T9" fmla="*/ 60 h 99"/>
                <a:gd name="T10" fmla="*/ 19 w 97"/>
                <a:gd name="T11" fmla="*/ 99 h 99"/>
                <a:gd name="T12" fmla="*/ 0 w 97"/>
                <a:gd name="T13" fmla="*/ 99 h 99"/>
                <a:gd name="T14" fmla="*/ 39 w 97"/>
                <a:gd name="T15" fmla="*/ 47 h 99"/>
                <a:gd name="T16" fmla="*/ 4 w 97"/>
                <a:gd name="T17" fmla="*/ 0 h 99"/>
                <a:gd name="T18" fmla="*/ 23 w 97"/>
                <a:gd name="T19" fmla="*/ 0 h 99"/>
                <a:gd name="T20" fmla="*/ 49 w 97"/>
                <a:gd name="T21" fmla="*/ 35 h 99"/>
                <a:gd name="T22" fmla="*/ 75 w 97"/>
                <a:gd name="T23" fmla="*/ 0 h 99"/>
                <a:gd name="T24" fmla="*/ 95 w 97"/>
                <a:gd name="T2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99">
                  <a:moveTo>
                    <a:pt x="95" y="0"/>
                  </a:moveTo>
                  <a:lnTo>
                    <a:pt x="59" y="48"/>
                  </a:lnTo>
                  <a:lnTo>
                    <a:pt x="97" y="99"/>
                  </a:lnTo>
                  <a:lnTo>
                    <a:pt x="77" y="99"/>
                  </a:lnTo>
                  <a:lnTo>
                    <a:pt x="48" y="60"/>
                  </a:lnTo>
                  <a:lnTo>
                    <a:pt x="19" y="99"/>
                  </a:lnTo>
                  <a:lnTo>
                    <a:pt x="0" y="99"/>
                  </a:lnTo>
                  <a:lnTo>
                    <a:pt x="39" y="47"/>
                  </a:lnTo>
                  <a:lnTo>
                    <a:pt x="4" y="0"/>
                  </a:lnTo>
                  <a:lnTo>
                    <a:pt x="23" y="0"/>
                  </a:lnTo>
                  <a:lnTo>
                    <a:pt x="49" y="35"/>
                  </a:lnTo>
                  <a:lnTo>
                    <a:pt x="75" y="0"/>
                  </a:lnTo>
                  <a:lnTo>
                    <a:pt x="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49">
              <a:extLst>
                <a:ext uri="{FF2B5EF4-FFF2-40B4-BE49-F238E27FC236}">
                  <a16:creationId xmlns:a16="http://schemas.microsoft.com/office/drawing/2014/main" id="{0B4AC952-4526-4867-811A-4BC13E8CB061}"/>
                </a:ext>
              </a:extLst>
            </p:cNvPr>
            <p:cNvSpPr>
              <a:spLocks/>
            </p:cNvSpPr>
            <p:nvPr/>
          </p:nvSpPr>
          <p:spPr bwMode="auto">
            <a:xfrm>
              <a:off x="4698" y="2337"/>
              <a:ext cx="29" cy="60"/>
            </a:xfrm>
            <a:custGeom>
              <a:avLst/>
              <a:gdLst>
                <a:gd name="T0" fmla="*/ 29 w 62"/>
                <a:gd name="T1" fmla="*/ 0 h 127"/>
                <a:gd name="T2" fmla="*/ 29 w 62"/>
                <a:gd name="T3" fmla="*/ 28 h 127"/>
                <a:gd name="T4" fmla="*/ 62 w 62"/>
                <a:gd name="T5" fmla="*/ 28 h 127"/>
                <a:gd name="T6" fmla="*/ 62 w 62"/>
                <a:gd name="T7" fmla="*/ 41 h 127"/>
                <a:gd name="T8" fmla="*/ 29 w 62"/>
                <a:gd name="T9" fmla="*/ 41 h 127"/>
                <a:gd name="T10" fmla="*/ 29 w 62"/>
                <a:gd name="T11" fmla="*/ 95 h 127"/>
                <a:gd name="T12" fmla="*/ 32 w 62"/>
                <a:gd name="T13" fmla="*/ 110 h 127"/>
                <a:gd name="T14" fmla="*/ 46 w 62"/>
                <a:gd name="T15" fmla="*/ 114 h 127"/>
                <a:gd name="T16" fmla="*/ 62 w 62"/>
                <a:gd name="T17" fmla="*/ 114 h 127"/>
                <a:gd name="T18" fmla="*/ 62 w 62"/>
                <a:gd name="T19" fmla="*/ 127 h 127"/>
                <a:gd name="T20" fmla="*/ 46 w 62"/>
                <a:gd name="T21" fmla="*/ 127 h 127"/>
                <a:gd name="T22" fmla="*/ 20 w 62"/>
                <a:gd name="T23" fmla="*/ 120 h 127"/>
                <a:gd name="T24" fmla="*/ 12 w 62"/>
                <a:gd name="T25" fmla="*/ 95 h 127"/>
                <a:gd name="T26" fmla="*/ 12 w 62"/>
                <a:gd name="T27" fmla="*/ 41 h 127"/>
                <a:gd name="T28" fmla="*/ 0 w 62"/>
                <a:gd name="T29" fmla="*/ 41 h 127"/>
                <a:gd name="T30" fmla="*/ 0 w 62"/>
                <a:gd name="T31" fmla="*/ 28 h 127"/>
                <a:gd name="T32" fmla="*/ 12 w 62"/>
                <a:gd name="T33" fmla="*/ 28 h 127"/>
                <a:gd name="T34" fmla="*/ 12 w 62"/>
                <a:gd name="T35" fmla="*/ 0 h 127"/>
                <a:gd name="T36" fmla="*/ 29 w 62"/>
                <a:gd name="T37"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7">
                  <a:moveTo>
                    <a:pt x="29" y="0"/>
                  </a:moveTo>
                  <a:lnTo>
                    <a:pt x="29" y="28"/>
                  </a:lnTo>
                  <a:lnTo>
                    <a:pt x="62" y="28"/>
                  </a:lnTo>
                  <a:lnTo>
                    <a:pt x="62" y="41"/>
                  </a:lnTo>
                  <a:lnTo>
                    <a:pt x="29" y="41"/>
                  </a:lnTo>
                  <a:lnTo>
                    <a:pt x="29" y="95"/>
                  </a:lnTo>
                  <a:cubicBezTo>
                    <a:pt x="29" y="103"/>
                    <a:pt x="30" y="108"/>
                    <a:pt x="32" y="110"/>
                  </a:cubicBezTo>
                  <a:cubicBezTo>
                    <a:pt x="34" y="113"/>
                    <a:pt x="39" y="114"/>
                    <a:pt x="46" y="114"/>
                  </a:cubicBezTo>
                  <a:lnTo>
                    <a:pt x="62" y="114"/>
                  </a:lnTo>
                  <a:lnTo>
                    <a:pt x="62" y="127"/>
                  </a:lnTo>
                  <a:lnTo>
                    <a:pt x="46" y="127"/>
                  </a:lnTo>
                  <a:cubicBezTo>
                    <a:pt x="33" y="127"/>
                    <a:pt x="24" y="125"/>
                    <a:pt x="20" y="120"/>
                  </a:cubicBezTo>
                  <a:cubicBezTo>
                    <a:pt x="15" y="116"/>
                    <a:pt x="12" y="107"/>
                    <a:pt x="12" y="95"/>
                  </a:cubicBezTo>
                  <a:lnTo>
                    <a:pt x="12" y="41"/>
                  </a:lnTo>
                  <a:lnTo>
                    <a:pt x="0" y="41"/>
                  </a:lnTo>
                  <a:lnTo>
                    <a:pt x="0" y="28"/>
                  </a:lnTo>
                  <a:lnTo>
                    <a:pt x="12" y="28"/>
                  </a:lnTo>
                  <a:lnTo>
                    <a:pt x="1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50">
              <a:extLst>
                <a:ext uri="{FF2B5EF4-FFF2-40B4-BE49-F238E27FC236}">
                  <a16:creationId xmlns:a16="http://schemas.microsoft.com/office/drawing/2014/main" id="{A6B510F7-A7D9-4548-8C50-7A6B5A13E80D}"/>
                </a:ext>
              </a:extLst>
            </p:cNvPr>
            <p:cNvSpPr>
              <a:spLocks/>
            </p:cNvSpPr>
            <p:nvPr/>
          </p:nvSpPr>
          <p:spPr bwMode="auto">
            <a:xfrm>
              <a:off x="3636" y="1882"/>
              <a:ext cx="323" cy="151"/>
            </a:xfrm>
            <a:custGeom>
              <a:avLst/>
              <a:gdLst>
                <a:gd name="T0" fmla="*/ 151 w 687"/>
                <a:gd name="T1" fmla="*/ 0 h 322"/>
                <a:gd name="T2" fmla="*/ 535 w 687"/>
                <a:gd name="T3" fmla="*/ 0 h 322"/>
                <a:gd name="T4" fmla="*/ 687 w 687"/>
                <a:gd name="T5" fmla="*/ 152 h 322"/>
                <a:gd name="T6" fmla="*/ 687 w 687"/>
                <a:gd name="T7" fmla="*/ 170 h 322"/>
                <a:gd name="T8" fmla="*/ 535 w 687"/>
                <a:gd name="T9" fmla="*/ 322 h 322"/>
                <a:gd name="T10" fmla="*/ 151 w 687"/>
                <a:gd name="T11" fmla="*/ 322 h 322"/>
                <a:gd name="T12" fmla="*/ 0 w 687"/>
                <a:gd name="T13" fmla="*/ 170 h 322"/>
                <a:gd name="T14" fmla="*/ 0 w 687"/>
                <a:gd name="T15" fmla="*/ 152 h 322"/>
                <a:gd name="T16" fmla="*/ 151 w 687"/>
                <a:gd name="T1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7" h="322">
                  <a:moveTo>
                    <a:pt x="151" y="0"/>
                  </a:moveTo>
                  <a:lnTo>
                    <a:pt x="535" y="0"/>
                  </a:lnTo>
                  <a:cubicBezTo>
                    <a:pt x="619" y="0"/>
                    <a:pt x="687" y="68"/>
                    <a:pt x="687" y="152"/>
                  </a:cubicBezTo>
                  <a:lnTo>
                    <a:pt x="687" y="170"/>
                  </a:lnTo>
                  <a:cubicBezTo>
                    <a:pt x="687" y="254"/>
                    <a:pt x="619" y="322"/>
                    <a:pt x="535" y="322"/>
                  </a:cubicBezTo>
                  <a:lnTo>
                    <a:pt x="151" y="322"/>
                  </a:lnTo>
                  <a:cubicBezTo>
                    <a:pt x="67" y="322"/>
                    <a:pt x="0" y="254"/>
                    <a:pt x="0" y="170"/>
                  </a:cubicBezTo>
                  <a:lnTo>
                    <a:pt x="0" y="152"/>
                  </a:lnTo>
                  <a:cubicBezTo>
                    <a:pt x="0" y="68"/>
                    <a:pt x="67" y="0"/>
                    <a:pt x="151" y="0"/>
                  </a:cubicBezTo>
                  <a:close/>
                </a:path>
              </a:pathLst>
            </a:custGeom>
            <a:solidFill>
              <a:srgbClr val="FFE6D5"/>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51">
              <a:extLst>
                <a:ext uri="{FF2B5EF4-FFF2-40B4-BE49-F238E27FC236}">
                  <a16:creationId xmlns:a16="http://schemas.microsoft.com/office/drawing/2014/main" id="{A6B10945-8AA3-43E3-924A-5D43F034D6F7}"/>
                </a:ext>
              </a:extLst>
            </p:cNvPr>
            <p:cNvSpPr>
              <a:spLocks/>
            </p:cNvSpPr>
            <p:nvPr/>
          </p:nvSpPr>
          <p:spPr bwMode="auto">
            <a:xfrm>
              <a:off x="3726" y="1914"/>
              <a:ext cx="48" cy="73"/>
            </a:xfrm>
            <a:custGeom>
              <a:avLst/>
              <a:gdLst>
                <a:gd name="T0" fmla="*/ 0 w 103"/>
                <a:gd name="T1" fmla="*/ 0 h 157"/>
                <a:gd name="T2" fmla="*/ 18 w 103"/>
                <a:gd name="T3" fmla="*/ 0 h 157"/>
                <a:gd name="T4" fmla="*/ 18 w 103"/>
                <a:gd name="T5" fmla="*/ 67 h 157"/>
                <a:gd name="T6" fmla="*/ 76 w 103"/>
                <a:gd name="T7" fmla="*/ 0 h 157"/>
                <a:gd name="T8" fmla="*/ 98 w 103"/>
                <a:gd name="T9" fmla="*/ 0 h 157"/>
                <a:gd name="T10" fmla="*/ 34 w 103"/>
                <a:gd name="T11" fmla="*/ 74 h 157"/>
                <a:gd name="T12" fmla="*/ 103 w 103"/>
                <a:gd name="T13" fmla="*/ 157 h 157"/>
                <a:gd name="T14" fmla="*/ 80 w 103"/>
                <a:gd name="T15" fmla="*/ 157 h 157"/>
                <a:gd name="T16" fmla="*/ 18 w 103"/>
                <a:gd name="T17" fmla="*/ 82 h 157"/>
                <a:gd name="T18" fmla="*/ 18 w 103"/>
                <a:gd name="T19" fmla="*/ 157 h 157"/>
                <a:gd name="T20" fmla="*/ 0 w 103"/>
                <a:gd name="T21" fmla="*/ 157 h 157"/>
                <a:gd name="T22" fmla="*/ 0 w 103"/>
                <a:gd name="T2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 h="157">
                  <a:moveTo>
                    <a:pt x="0" y="0"/>
                  </a:moveTo>
                  <a:lnTo>
                    <a:pt x="18" y="0"/>
                  </a:lnTo>
                  <a:lnTo>
                    <a:pt x="18" y="67"/>
                  </a:lnTo>
                  <a:lnTo>
                    <a:pt x="76" y="0"/>
                  </a:lnTo>
                  <a:lnTo>
                    <a:pt x="98" y="0"/>
                  </a:lnTo>
                  <a:lnTo>
                    <a:pt x="34" y="74"/>
                  </a:lnTo>
                  <a:lnTo>
                    <a:pt x="103" y="157"/>
                  </a:lnTo>
                  <a:lnTo>
                    <a:pt x="80" y="157"/>
                  </a:lnTo>
                  <a:lnTo>
                    <a:pt x="18" y="82"/>
                  </a:lnTo>
                  <a:lnTo>
                    <a:pt x="18" y="157"/>
                  </a:lnTo>
                  <a:lnTo>
                    <a:pt x="0" y="15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52">
              <a:extLst>
                <a:ext uri="{FF2B5EF4-FFF2-40B4-BE49-F238E27FC236}">
                  <a16:creationId xmlns:a16="http://schemas.microsoft.com/office/drawing/2014/main" id="{1EB668E9-3407-4197-9C0F-3B09C98B8E3B}"/>
                </a:ext>
              </a:extLst>
            </p:cNvPr>
            <p:cNvSpPr>
              <a:spLocks noEditPoints="1"/>
            </p:cNvSpPr>
            <p:nvPr/>
          </p:nvSpPr>
          <p:spPr bwMode="auto">
            <a:xfrm>
              <a:off x="3773" y="1931"/>
              <a:ext cx="42" cy="58"/>
            </a:xfrm>
            <a:custGeom>
              <a:avLst/>
              <a:gdLst>
                <a:gd name="T0" fmla="*/ 90 w 90"/>
                <a:gd name="T1" fmla="*/ 57 h 123"/>
                <a:gd name="T2" fmla="*/ 90 w 90"/>
                <a:gd name="T3" fmla="*/ 66 h 123"/>
                <a:gd name="T4" fmla="*/ 17 w 90"/>
                <a:gd name="T5" fmla="*/ 66 h 123"/>
                <a:gd name="T6" fmla="*/ 27 w 90"/>
                <a:gd name="T7" fmla="*/ 97 h 123"/>
                <a:gd name="T8" fmla="*/ 51 w 90"/>
                <a:gd name="T9" fmla="*/ 107 h 123"/>
                <a:gd name="T10" fmla="*/ 69 w 90"/>
                <a:gd name="T11" fmla="*/ 104 h 123"/>
                <a:gd name="T12" fmla="*/ 86 w 90"/>
                <a:gd name="T13" fmla="*/ 96 h 123"/>
                <a:gd name="T14" fmla="*/ 86 w 90"/>
                <a:gd name="T15" fmla="*/ 114 h 123"/>
                <a:gd name="T16" fmla="*/ 69 w 90"/>
                <a:gd name="T17" fmla="*/ 121 h 123"/>
                <a:gd name="T18" fmla="*/ 51 w 90"/>
                <a:gd name="T19" fmla="*/ 123 h 123"/>
                <a:gd name="T20" fmla="*/ 14 w 90"/>
                <a:gd name="T21" fmla="*/ 107 h 123"/>
                <a:gd name="T22" fmla="*/ 0 w 90"/>
                <a:gd name="T23" fmla="*/ 63 h 123"/>
                <a:gd name="T24" fmla="*/ 13 w 90"/>
                <a:gd name="T25" fmla="*/ 17 h 123"/>
                <a:gd name="T26" fmla="*/ 48 w 90"/>
                <a:gd name="T27" fmla="*/ 0 h 123"/>
                <a:gd name="T28" fmla="*/ 79 w 90"/>
                <a:gd name="T29" fmla="*/ 15 h 123"/>
                <a:gd name="T30" fmla="*/ 90 w 90"/>
                <a:gd name="T31" fmla="*/ 57 h 123"/>
                <a:gd name="T32" fmla="*/ 74 w 90"/>
                <a:gd name="T33" fmla="*/ 51 h 123"/>
                <a:gd name="T34" fmla="*/ 67 w 90"/>
                <a:gd name="T35" fmla="*/ 26 h 123"/>
                <a:gd name="T36" fmla="*/ 48 w 90"/>
                <a:gd name="T37" fmla="*/ 16 h 123"/>
                <a:gd name="T38" fmla="*/ 27 w 90"/>
                <a:gd name="T39" fmla="*/ 25 h 123"/>
                <a:gd name="T40" fmla="*/ 17 w 90"/>
                <a:gd name="T41" fmla="*/ 51 h 123"/>
                <a:gd name="T42" fmla="*/ 74 w 90"/>
                <a:gd name="T43" fmla="*/ 5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0" h="123">
                  <a:moveTo>
                    <a:pt x="90" y="57"/>
                  </a:moveTo>
                  <a:lnTo>
                    <a:pt x="90" y="66"/>
                  </a:lnTo>
                  <a:lnTo>
                    <a:pt x="17" y="66"/>
                  </a:lnTo>
                  <a:cubicBezTo>
                    <a:pt x="18" y="79"/>
                    <a:pt x="21" y="90"/>
                    <a:pt x="27" y="97"/>
                  </a:cubicBezTo>
                  <a:cubicBezTo>
                    <a:pt x="33" y="104"/>
                    <a:pt x="41" y="107"/>
                    <a:pt x="51" y="107"/>
                  </a:cubicBezTo>
                  <a:cubicBezTo>
                    <a:pt x="58" y="107"/>
                    <a:pt x="64" y="106"/>
                    <a:pt x="69" y="104"/>
                  </a:cubicBezTo>
                  <a:cubicBezTo>
                    <a:pt x="75" y="102"/>
                    <a:pt x="81" y="100"/>
                    <a:pt x="86" y="96"/>
                  </a:cubicBezTo>
                  <a:lnTo>
                    <a:pt x="86" y="114"/>
                  </a:lnTo>
                  <a:cubicBezTo>
                    <a:pt x="81" y="117"/>
                    <a:pt x="75" y="120"/>
                    <a:pt x="69" y="121"/>
                  </a:cubicBezTo>
                  <a:cubicBezTo>
                    <a:pt x="63" y="123"/>
                    <a:pt x="57" y="123"/>
                    <a:pt x="51" y="123"/>
                  </a:cubicBezTo>
                  <a:cubicBezTo>
                    <a:pt x="35" y="123"/>
                    <a:pt x="23" y="118"/>
                    <a:pt x="14" y="107"/>
                  </a:cubicBezTo>
                  <a:cubicBezTo>
                    <a:pt x="5" y="96"/>
                    <a:pt x="0" y="81"/>
                    <a:pt x="0" y="63"/>
                  </a:cubicBezTo>
                  <a:cubicBezTo>
                    <a:pt x="0" y="43"/>
                    <a:pt x="4" y="28"/>
                    <a:pt x="13" y="17"/>
                  </a:cubicBezTo>
                  <a:cubicBezTo>
                    <a:pt x="22" y="5"/>
                    <a:pt x="33" y="0"/>
                    <a:pt x="48" y="0"/>
                  </a:cubicBezTo>
                  <a:cubicBezTo>
                    <a:pt x="61" y="0"/>
                    <a:pt x="71" y="5"/>
                    <a:pt x="79" y="15"/>
                  </a:cubicBezTo>
                  <a:cubicBezTo>
                    <a:pt x="86" y="25"/>
                    <a:pt x="90" y="39"/>
                    <a:pt x="90" y="57"/>
                  </a:cubicBezTo>
                  <a:close/>
                  <a:moveTo>
                    <a:pt x="74" y="51"/>
                  </a:moveTo>
                  <a:cubicBezTo>
                    <a:pt x="74" y="40"/>
                    <a:pt x="72" y="32"/>
                    <a:pt x="67" y="26"/>
                  </a:cubicBezTo>
                  <a:cubicBezTo>
                    <a:pt x="62" y="19"/>
                    <a:pt x="56" y="16"/>
                    <a:pt x="48" y="16"/>
                  </a:cubicBezTo>
                  <a:cubicBezTo>
                    <a:pt x="39" y="16"/>
                    <a:pt x="32" y="19"/>
                    <a:pt x="27" y="25"/>
                  </a:cubicBezTo>
                  <a:cubicBezTo>
                    <a:pt x="21" y="31"/>
                    <a:pt x="18" y="40"/>
                    <a:pt x="17" y="51"/>
                  </a:cubicBezTo>
                  <a:lnTo>
                    <a:pt x="74" y="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53">
              <a:extLst>
                <a:ext uri="{FF2B5EF4-FFF2-40B4-BE49-F238E27FC236}">
                  <a16:creationId xmlns:a16="http://schemas.microsoft.com/office/drawing/2014/main" id="{BCE9CF50-6694-4B5E-A4A5-C62AA631EF45}"/>
                </a:ext>
              </a:extLst>
            </p:cNvPr>
            <p:cNvSpPr>
              <a:spLocks/>
            </p:cNvSpPr>
            <p:nvPr/>
          </p:nvSpPr>
          <p:spPr bwMode="auto">
            <a:xfrm>
              <a:off x="3822" y="1932"/>
              <a:ext cx="44" cy="76"/>
            </a:xfrm>
            <a:custGeom>
              <a:avLst/>
              <a:gdLst>
                <a:gd name="T0" fmla="*/ 52 w 94"/>
                <a:gd name="T1" fmla="*/ 128 h 162"/>
                <a:gd name="T2" fmla="*/ 38 w 94"/>
                <a:gd name="T3" fmla="*/ 156 h 162"/>
                <a:gd name="T4" fmla="*/ 21 w 94"/>
                <a:gd name="T5" fmla="*/ 162 h 162"/>
                <a:gd name="T6" fmla="*/ 9 w 94"/>
                <a:gd name="T7" fmla="*/ 162 h 162"/>
                <a:gd name="T8" fmla="*/ 9 w 94"/>
                <a:gd name="T9" fmla="*/ 146 h 162"/>
                <a:gd name="T10" fmla="*/ 18 w 94"/>
                <a:gd name="T11" fmla="*/ 146 h 162"/>
                <a:gd name="T12" fmla="*/ 28 w 94"/>
                <a:gd name="T13" fmla="*/ 142 h 162"/>
                <a:gd name="T14" fmla="*/ 36 w 94"/>
                <a:gd name="T15" fmla="*/ 124 h 162"/>
                <a:gd name="T16" fmla="*/ 39 w 94"/>
                <a:gd name="T17" fmla="*/ 115 h 162"/>
                <a:gd name="T18" fmla="*/ 0 w 94"/>
                <a:gd name="T19" fmla="*/ 0 h 162"/>
                <a:gd name="T20" fmla="*/ 17 w 94"/>
                <a:gd name="T21" fmla="*/ 0 h 162"/>
                <a:gd name="T22" fmla="*/ 47 w 94"/>
                <a:gd name="T23" fmla="*/ 92 h 162"/>
                <a:gd name="T24" fmla="*/ 77 w 94"/>
                <a:gd name="T25" fmla="*/ 0 h 162"/>
                <a:gd name="T26" fmla="*/ 94 w 94"/>
                <a:gd name="T27" fmla="*/ 0 h 162"/>
                <a:gd name="T28" fmla="*/ 52 w 94"/>
                <a:gd name="T29" fmla="*/ 12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4" h="162">
                  <a:moveTo>
                    <a:pt x="52" y="128"/>
                  </a:moveTo>
                  <a:cubicBezTo>
                    <a:pt x="47" y="142"/>
                    <a:pt x="43" y="151"/>
                    <a:pt x="38" y="156"/>
                  </a:cubicBezTo>
                  <a:cubicBezTo>
                    <a:pt x="34" y="160"/>
                    <a:pt x="28" y="162"/>
                    <a:pt x="21" y="162"/>
                  </a:cubicBezTo>
                  <a:lnTo>
                    <a:pt x="9" y="162"/>
                  </a:lnTo>
                  <a:lnTo>
                    <a:pt x="9" y="146"/>
                  </a:lnTo>
                  <a:lnTo>
                    <a:pt x="18" y="146"/>
                  </a:lnTo>
                  <a:cubicBezTo>
                    <a:pt x="22" y="146"/>
                    <a:pt x="26" y="145"/>
                    <a:pt x="28" y="142"/>
                  </a:cubicBezTo>
                  <a:cubicBezTo>
                    <a:pt x="31" y="140"/>
                    <a:pt x="33" y="134"/>
                    <a:pt x="36" y="124"/>
                  </a:cubicBezTo>
                  <a:lnTo>
                    <a:pt x="39" y="115"/>
                  </a:lnTo>
                  <a:lnTo>
                    <a:pt x="0" y="0"/>
                  </a:lnTo>
                  <a:lnTo>
                    <a:pt x="17" y="0"/>
                  </a:lnTo>
                  <a:lnTo>
                    <a:pt x="47" y="92"/>
                  </a:lnTo>
                  <a:lnTo>
                    <a:pt x="77" y="0"/>
                  </a:lnTo>
                  <a:lnTo>
                    <a:pt x="94" y="0"/>
                  </a:lnTo>
                  <a:lnTo>
                    <a:pt x="52" y="1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54">
              <a:extLst>
                <a:ext uri="{FF2B5EF4-FFF2-40B4-BE49-F238E27FC236}">
                  <a16:creationId xmlns:a16="http://schemas.microsoft.com/office/drawing/2014/main" id="{84009D98-2465-4E1F-8861-E1AB99BC7ECD}"/>
                </a:ext>
              </a:extLst>
            </p:cNvPr>
            <p:cNvSpPr>
              <a:spLocks/>
            </p:cNvSpPr>
            <p:nvPr/>
          </p:nvSpPr>
          <p:spPr bwMode="auto">
            <a:xfrm>
              <a:off x="3027" y="1472"/>
              <a:ext cx="1370" cy="666"/>
            </a:xfrm>
            <a:custGeom>
              <a:avLst/>
              <a:gdLst>
                <a:gd name="T0" fmla="*/ 0 w 2920"/>
                <a:gd name="T1" fmla="*/ 1420 h 1420"/>
                <a:gd name="T2" fmla="*/ 1045 w 2920"/>
                <a:gd name="T3" fmla="*/ 1420 h 1420"/>
                <a:gd name="T4" fmla="*/ 1045 w 2920"/>
                <a:gd name="T5" fmla="*/ 0 h 1420"/>
                <a:gd name="T6" fmla="*/ 2920 w 2920"/>
                <a:gd name="T7" fmla="*/ 0 h 1420"/>
              </a:gdLst>
              <a:ahLst/>
              <a:cxnLst>
                <a:cxn ang="0">
                  <a:pos x="T0" y="T1"/>
                </a:cxn>
                <a:cxn ang="0">
                  <a:pos x="T2" y="T3"/>
                </a:cxn>
                <a:cxn ang="0">
                  <a:pos x="T4" y="T5"/>
                </a:cxn>
                <a:cxn ang="0">
                  <a:pos x="T6" y="T7"/>
                </a:cxn>
              </a:cxnLst>
              <a:rect l="0" t="0" r="r" b="b"/>
              <a:pathLst>
                <a:path w="2920" h="1420">
                  <a:moveTo>
                    <a:pt x="0" y="1420"/>
                  </a:moveTo>
                  <a:lnTo>
                    <a:pt x="1045" y="1420"/>
                  </a:lnTo>
                  <a:lnTo>
                    <a:pt x="1045" y="0"/>
                  </a:lnTo>
                  <a:lnTo>
                    <a:pt x="2920" y="0"/>
                  </a:lnTo>
                </a:path>
              </a:pathLst>
            </a:custGeom>
            <a:noFill/>
            <a:ln w="11113" cap="flat">
              <a:solidFill>
                <a:srgbClr val="0000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Freeform 155">
              <a:extLst>
                <a:ext uri="{FF2B5EF4-FFF2-40B4-BE49-F238E27FC236}">
                  <a16:creationId xmlns:a16="http://schemas.microsoft.com/office/drawing/2014/main" id="{A68BBD36-B326-4B92-95E9-4A37F42DF342}"/>
                </a:ext>
              </a:extLst>
            </p:cNvPr>
            <p:cNvSpPr>
              <a:spLocks/>
            </p:cNvSpPr>
            <p:nvPr/>
          </p:nvSpPr>
          <p:spPr bwMode="auto">
            <a:xfrm>
              <a:off x="4302" y="1445"/>
              <a:ext cx="95" cy="54"/>
            </a:xfrm>
            <a:custGeom>
              <a:avLst/>
              <a:gdLst>
                <a:gd name="T0" fmla="*/ 58 w 202"/>
                <a:gd name="T1" fmla="*/ 57 h 115"/>
                <a:gd name="T2" fmla="*/ 0 w 202"/>
                <a:gd name="T3" fmla="*/ 115 h 115"/>
                <a:gd name="T4" fmla="*/ 202 w 202"/>
                <a:gd name="T5" fmla="*/ 57 h 115"/>
                <a:gd name="T6" fmla="*/ 0 w 202"/>
                <a:gd name="T7" fmla="*/ 0 h 115"/>
                <a:gd name="T8" fmla="*/ 58 w 202"/>
                <a:gd name="T9" fmla="*/ 57 h 115"/>
              </a:gdLst>
              <a:ahLst/>
              <a:cxnLst>
                <a:cxn ang="0">
                  <a:pos x="T0" y="T1"/>
                </a:cxn>
                <a:cxn ang="0">
                  <a:pos x="T2" y="T3"/>
                </a:cxn>
                <a:cxn ang="0">
                  <a:pos x="T4" y="T5"/>
                </a:cxn>
                <a:cxn ang="0">
                  <a:pos x="T6" y="T7"/>
                </a:cxn>
                <a:cxn ang="0">
                  <a:pos x="T8" y="T9"/>
                </a:cxn>
              </a:cxnLst>
              <a:rect l="0" t="0" r="r" b="b"/>
              <a:pathLst>
                <a:path w="202" h="115">
                  <a:moveTo>
                    <a:pt x="58" y="57"/>
                  </a:moveTo>
                  <a:lnTo>
                    <a:pt x="0" y="115"/>
                  </a:lnTo>
                  <a:lnTo>
                    <a:pt x="202" y="57"/>
                  </a:lnTo>
                  <a:lnTo>
                    <a:pt x="0" y="0"/>
                  </a:lnTo>
                  <a:lnTo>
                    <a:pt x="58" y="57"/>
                  </a:lnTo>
                  <a:close/>
                </a:path>
              </a:pathLst>
            </a:custGeom>
            <a:solidFill>
              <a:srgbClr val="000000"/>
            </a:solidFill>
            <a:ln w="111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1" name="Oval 156">
              <a:extLst>
                <a:ext uri="{FF2B5EF4-FFF2-40B4-BE49-F238E27FC236}">
                  <a16:creationId xmlns:a16="http://schemas.microsoft.com/office/drawing/2014/main" id="{C0A72642-38D4-49CE-A4DD-7BA9CAF2324F}"/>
                </a:ext>
              </a:extLst>
            </p:cNvPr>
            <p:cNvSpPr>
              <a:spLocks noChangeArrowheads="1"/>
            </p:cNvSpPr>
            <p:nvPr/>
          </p:nvSpPr>
          <p:spPr bwMode="auto">
            <a:xfrm>
              <a:off x="3010" y="2117"/>
              <a:ext cx="35" cy="39"/>
            </a:xfrm>
            <a:prstGeom prst="ellipse">
              <a:avLst/>
            </a:prstGeom>
            <a:solidFill>
              <a:srgbClr val="362518"/>
            </a:solidFill>
            <a:ln w="6350" cap="flat">
              <a:solidFill>
                <a:srgbClr val="1A1A2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57">
              <a:extLst>
                <a:ext uri="{FF2B5EF4-FFF2-40B4-BE49-F238E27FC236}">
                  <a16:creationId xmlns:a16="http://schemas.microsoft.com/office/drawing/2014/main" id="{C991BA24-5435-4495-823A-561EE3C7F0E4}"/>
                </a:ext>
              </a:extLst>
            </p:cNvPr>
            <p:cNvSpPr>
              <a:spLocks noEditPoints="1"/>
            </p:cNvSpPr>
            <p:nvPr/>
          </p:nvSpPr>
          <p:spPr bwMode="auto">
            <a:xfrm>
              <a:off x="2844" y="1917"/>
              <a:ext cx="55" cy="64"/>
            </a:xfrm>
            <a:custGeom>
              <a:avLst/>
              <a:gdLst>
                <a:gd name="T0" fmla="*/ 59 w 118"/>
                <a:gd name="T1" fmla="*/ 19 h 137"/>
                <a:gd name="T2" fmla="*/ 35 w 118"/>
                <a:gd name="T3" fmla="*/ 87 h 137"/>
                <a:gd name="T4" fmla="*/ 82 w 118"/>
                <a:gd name="T5" fmla="*/ 87 h 137"/>
                <a:gd name="T6" fmla="*/ 59 w 118"/>
                <a:gd name="T7" fmla="*/ 19 h 137"/>
                <a:gd name="T8" fmla="*/ 49 w 118"/>
                <a:gd name="T9" fmla="*/ 0 h 137"/>
                <a:gd name="T10" fmla="*/ 69 w 118"/>
                <a:gd name="T11" fmla="*/ 0 h 137"/>
                <a:gd name="T12" fmla="*/ 118 w 118"/>
                <a:gd name="T13" fmla="*/ 137 h 137"/>
                <a:gd name="T14" fmla="*/ 100 w 118"/>
                <a:gd name="T15" fmla="*/ 137 h 137"/>
                <a:gd name="T16" fmla="*/ 88 w 118"/>
                <a:gd name="T17" fmla="*/ 102 h 137"/>
                <a:gd name="T18" fmla="*/ 30 w 118"/>
                <a:gd name="T19" fmla="*/ 102 h 137"/>
                <a:gd name="T20" fmla="*/ 18 w 118"/>
                <a:gd name="T21" fmla="*/ 137 h 137"/>
                <a:gd name="T22" fmla="*/ 0 w 118"/>
                <a:gd name="T23" fmla="*/ 137 h 137"/>
                <a:gd name="T24" fmla="*/ 49 w 118"/>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37">
                  <a:moveTo>
                    <a:pt x="59" y="19"/>
                  </a:moveTo>
                  <a:lnTo>
                    <a:pt x="35" y="87"/>
                  </a:lnTo>
                  <a:lnTo>
                    <a:pt x="82" y="87"/>
                  </a:lnTo>
                  <a:lnTo>
                    <a:pt x="59" y="19"/>
                  </a:lnTo>
                  <a:close/>
                  <a:moveTo>
                    <a:pt x="49" y="0"/>
                  </a:moveTo>
                  <a:lnTo>
                    <a:pt x="69" y="0"/>
                  </a:lnTo>
                  <a:lnTo>
                    <a:pt x="118" y="137"/>
                  </a:lnTo>
                  <a:lnTo>
                    <a:pt x="100" y="137"/>
                  </a:lnTo>
                  <a:lnTo>
                    <a:pt x="88" y="102"/>
                  </a:lnTo>
                  <a:lnTo>
                    <a:pt x="30" y="102"/>
                  </a:lnTo>
                  <a:lnTo>
                    <a:pt x="18" y="137"/>
                  </a:lnTo>
                  <a:lnTo>
                    <a:pt x="0" y="137"/>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58">
              <a:extLst>
                <a:ext uri="{FF2B5EF4-FFF2-40B4-BE49-F238E27FC236}">
                  <a16:creationId xmlns:a16="http://schemas.microsoft.com/office/drawing/2014/main" id="{CB42B172-9F3B-42B8-8C3D-F2B184022863}"/>
                </a:ext>
              </a:extLst>
            </p:cNvPr>
            <p:cNvSpPr>
              <a:spLocks/>
            </p:cNvSpPr>
            <p:nvPr/>
          </p:nvSpPr>
          <p:spPr bwMode="auto">
            <a:xfrm>
              <a:off x="2907" y="1917"/>
              <a:ext cx="39" cy="64"/>
            </a:xfrm>
            <a:custGeom>
              <a:avLst/>
              <a:gdLst>
                <a:gd name="T0" fmla="*/ 0 w 83"/>
                <a:gd name="T1" fmla="*/ 0 h 137"/>
                <a:gd name="T2" fmla="*/ 81 w 83"/>
                <a:gd name="T3" fmla="*/ 0 h 137"/>
                <a:gd name="T4" fmla="*/ 81 w 83"/>
                <a:gd name="T5" fmla="*/ 16 h 137"/>
                <a:gd name="T6" fmla="*/ 18 w 83"/>
                <a:gd name="T7" fmla="*/ 16 h 137"/>
                <a:gd name="T8" fmla="*/ 18 w 83"/>
                <a:gd name="T9" fmla="*/ 56 h 137"/>
                <a:gd name="T10" fmla="*/ 79 w 83"/>
                <a:gd name="T11" fmla="*/ 56 h 137"/>
                <a:gd name="T12" fmla="*/ 79 w 83"/>
                <a:gd name="T13" fmla="*/ 72 h 137"/>
                <a:gd name="T14" fmla="*/ 18 w 83"/>
                <a:gd name="T15" fmla="*/ 72 h 137"/>
                <a:gd name="T16" fmla="*/ 18 w 83"/>
                <a:gd name="T17" fmla="*/ 121 h 137"/>
                <a:gd name="T18" fmla="*/ 83 w 83"/>
                <a:gd name="T19" fmla="*/ 121 h 137"/>
                <a:gd name="T20" fmla="*/ 83 w 83"/>
                <a:gd name="T21" fmla="*/ 137 h 137"/>
                <a:gd name="T22" fmla="*/ 0 w 83"/>
                <a:gd name="T23" fmla="*/ 137 h 137"/>
                <a:gd name="T24" fmla="*/ 0 w 83"/>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7">
                  <a:moveTo>
                    <a:pt x="0" y="0"/>
                  </a:moveTo>
                  <a:lnTo>
                    <a:pt x="81" y="0"/>
                  </a:lnTo>
                  <a:lnTo>
                    <a:pt x="81" y="16"/>
                  </a:lnTo>
                  <a:lnTo>
                    <a:pt x="18" y="16"/>
                  </a:lnTo>
                  <a:lnTo>
                    <a:pt x="18" y="56"/>
                  </a:lnTo>
                  <a:lnTo>
                    <a:pt x="79" y="56"/>
                  </a:lnTo>
                  <a:lnTo>
                    <a:pt x="79" y="72"/>
                  </a:lnTo>
                  <a:lnTo>
                    <a:pt x="18" y="72"/>
                  </a:lnTo>
                  <a:lnTo>
                    <a:pt x="18" y="121"/>
                  </a:lnTo>
                  <a:lnTo>
                    <a:pt x="83" y="121"/>
                  </a:lnTo>
                  <a:lnTo>
                    <a:pt x="83" y="137"/>
                  </a:lnTo>
                  <a:lnTo>
                    <a:pt x="0" y="13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59">
              <a:extLst>
                <a:ext uri="{FF2B5EF4-FFF2-40B4-BE49-F238E27FC236}">
                  <a16:creationId xmlns:a16="http://schemas.microsoft.com/office/drawing/2014/main" id="{843D2E97-A2E4-4F30-893F-BA876C157542}"/>
                </a:ext>
              </a:extLst>
            </p:cNvPr>
            <p:cNvSpPr>
              <a:spLocks/>
            </p:cNvSpPr>
            <p:nvPr/>
          </p:nvSpPr>
          <p:spPr bwMode="auto">
            <a:xfrm>
              <a:off x="2957" y="1916"/>
              <a:ext cx="42" cy="66"/>
            </a:xfrm>
            <a:custGeom>
              <a:avLst/>
              <a:gdLst>
                <a:gd name="T0" fmla="*/ 82 w 90"/>
                <a:gd name="T1" fmla="*/ 7 h 142"/>
                <a:gd name="T2" fmla="*/ 82 w 90"/>
                <a:gd name="T3" fmla="*/ 25 h 142"/>
                <a:gd name="T4" fmla="*/ 63 w 90"/>
                <a:gd name="T5" fmla="*/ 17 h 142"/>
                <a:gd name="T6" fmla="*/ 47 w 90"/>
                <a:gd name="T7" fmla="*/ 15 h 142"/>
                <a:gd name="T8" fmla="*/ 25 w 90"/>
                <a:gd name="T9" fmla="*/ 21 h 142"/>
                <a:gd name="T10" fmla="*/ 17 w 90"/>
                <a:gd name="T11" fmla="*/ 37 h 142"/>
                <a:gd name="T12" fmla="*/ 22 w 90"/>
                <a:gd name="T13" fmla="*/ 51 h 142"/>
                <a:gd name="T14" fmla="*/ 42 w 90"/>
                <a:gd name="T15" fmla="*/ 59 h 142"/>
                <a:gd name="T16" fmla="*/ 52 w 90"/>
                <a:gd name="T17" fmla="*/ 61 h 142"/>
                <a:gd name="T18" fmla="*/ 81 w 90"/>
                <a:gd name="T19" fmla="*/ 75 h 142"/>
                <a:gd name="T20" fmla="*/ 90 w 90"/>
                <a:gd name="T21" fmla="*/ 101 h 142"/>
                <a:gd name="T22" fmla="*/ 77 w 90"/>
                <a:gd name="T23" fmla="*/ 131 h 142"/>
                <a:gd name="T24" fmla="*/ 41 w 90"/>
                <a:gd name="T25" fmla="*/ 142 h 142"/>
                <a:gd name="T26" fmla="*/ 21 w 90"/>
                <a:gd name="T27" fmla="*/ 139 h 142"/>
                <a:gd name="T28" fmla="*/ 0 w 90"/>
                <a:gd name="T29" fmla="*/ 133 h 142"/>
                <a:gd name="T30" fmla="*/ 0 w 90"/>
                <a:gd name="T31" fmla="*/ 114 h 142"/>
                <a:gd name="T32" fmla="*/ 21 w 90"/>
                <a:gd name="T33" fmla="*/ 123 h 142"/>
                <a:gd name="T34" fmla="*/ 41 w 90"/>
                <a:gd name="T35" fmla="*/ 127 h 142"/>
                <a:gd name="T36" fmla="*/ 64 w 90"/>
                <a:gd name="T37" fmla="*/ 120 h 142"/>
                <a:gd name="T38" fmla="*/ 72 w 90"/>
                <a:gd name="T39" fmla="*/ 103 h 142"/>
                <a:gd name="T40" fmla="*/ 66 w 90"/>
                <a:gd name="T41" fmla="*/ 87 h 142"/>
                <a:gd name="T42" fmla="*/ 47 w 90"/>
                <a:gd name="T43" fmla="*/ 78 h 142"/>
                <a:gd name="T44" fmla="*/ 36 w 90"/>
                <a:gd name="T45" fmla="*/ 76 h 142"/>
                <a:gd name="T46" fmla="*/ 8 w 90"/>
                <a:gd name="T47" fmla="*/ 63 h 142"/>
                <a:gd name="T48" fmla="*/ 0 w 90"/>
                <a:gd name="T49" fmla="*/ 39 h 142"/>
                <a:gd name="T50" fmla="*/ 12 w 90"/>
                <a:gd name="T51" fmla="*/ 10 h 142"/>
                <a:gd name="T52" fmla="*/ 45 w 90"/>
                <a:gd name="T53" fmla="*/ 0 h 142"/>
                <a:gd name="T54" fmla="*/ 63 w 90"/>
                <a:gd name="T55" fmla="*/ 2 h 142"/>
                <a:gd name="T56" fmla="*/ 82 w 90"/>
                <a:gd name="T57" fmla="*/ 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0" h="142">
                  <a:moveTo>
                    <a:pt x="82" y="7"/>
                  </a:moveTo>
                  <a:lnTo>
                    <a:pt x="82" y="25"/>
                  </a:lnTo>
                  <a:cubicBezTo>
                    <a:pt x="76" y="21"/>
                    <a:pt x="69" y="19"/>
                    <a:pt x="63" y="17"/>
                  </a:cubicBezTo>
                  <a:cubicBezTo>
                    <a:pt x="58" y="16"/>
                    <a:pt x="52" y="15"/>
                    <a:pt x="47" y="15"/>
                  </a:cubicBezTo>
                  <a:cubicBezTo>
                    <a:pt x="37" y="15"/>
                    <a:pt x="30" y="17"/>
                    <a:pt x="25" y="21"/>
                  </a:cubicBezTo>
                  <a:cubicBezTo>
                    <a:pt x="20" y="25"/>
                    <a:pt x="17" y="30"/>
                    <a:pt x="17" y="37"/>
                  </a:cubicBezTo>
                  <a:cubicBezTo>
                    <a:pt x="17" y="43"/>
                    <a:pt x="19" y="48"/>
                    <a:pt x="22" y="51"/>
                  </a:cubicBezTo>
                  <a:cubicBezTo>
                    <a:pt x="26" y="54"/>
                    <a:pt x="32" y="57"/>
                    <a:pt x="42" y="59"/>
                  </a:cubicBezTo>
                  <a:lnTo>
                    <a:pt x="52" y="61"/>
                  </a:lnTo>
                  <a:cubicBezTo>
                    <a:pt x="65" y="63"/>
                    <a:pt x="74" y="68"/>
                    <a:pt x="81" y="75"/>
                  </a:cubicBezTo>
                  <a:cubicBezTo>
                    <a:pt x="87" y="81"/>
                    <a:pt x="90" y="90"/>
                    <a:pt x="90" y="101"/>
                  </a:cubicBezTo>
                  <a:cubicBezTo>
                    <a:pt x="90" y="115"/>
                    <a:pt x="86" y="125"/>
                    <a:pt x="77" y="131"/>
                  </a:cubicBezTo>
                  <a:cubicBezTo>
                    <a:pt x="69" y="138"/>
                    <a:pt x="57" y="142"/>
                    <a:pt x="41" y="142"/>
                  </a:cubicBezTo>
                  <a:cubicBezTo>
                    <a:pt x="35" y="142"/>
                    <a:pt x="28" y="141"/>
                    <a:pt x="21" y="139"/>
                  </a:cubicBezTo>
                  <a:cubicBezTo>
                    <a:pt x="15" y="138"/>
                    <a:pt x="7" y="136"/>
                    <a:pt x="0" y="133"/>
                  </a:cubicBezTo>
                  <a:lnTo>
                    <a:pt x="0" y="114"/>
                  </a:lnTo>
                  <a:cubicBezTo>
                    <a:pt x="7" y="118"/>
                    <a:pt x="14" y="121"/>
                    <a:pt x="21" y="123"/>
                  </a:cubicBezTo>
                  <a:cubicBezTo>
                    <a:pt x="28" y="126"/>
                    <a:pt x="34" y="127"/>
                    <a:pt x="41" y="127"/>
                  </a:cubicBezTo>
                  <a:cubicBezTo>
                    <a:pt x="51" y="127"/>
                    <a:pt x="58" y="125"/>
                    <a:pt x="64" y="120"/>
                  </a:cubicBezTo>
                  <a:cubicBezTo>
                    <a:pt x="69" y="116"/>
                    <a:pt x="72" y="110"/>
                    <a:pt x="72" y="103"/>
                  </a:cubicBezTo>
                  <a:cubicBezTo>
                    <a:pt x="72" y="96"/>
                    <a:pt x="70" y="91"/>
                    <a:pt x="66" y="87"/>
                  </a:cubicBezTo>
                  <a:cubicBezTo>
                    <a:pt x="62" y="83"/>
                    <a:pt x="56" y="80"/>
                    <a:pt x="47" y="78"/>
                  </a:cubicBezTo>
                  <a:lnTo>
                    <a:pt x="36" y="76"/>
                  </a:lnTo>
                  <a:cubicBezTo>
                    <a:pt x="23" y="73"/>
                    <a:pt x="14" y="69"/>
                    <a:pt x="8" y="63"/>
                  </a:cubicBezTo>
                  <a:cubicBezTo>
                    <a:pt x="3" y="57"/>
                    <a:pt x="0" y="49"/>
                    <a:pt x="0" y="39"/>
                  </a:cubicBezTo>
                  <a:cubicBezTo>
                    <a:pt x="0" y="27"/>
                    <a:pt x="4" y="17"/>
                    <a:pt x="12" y="10"/>
                  </a:cubicBezTo>
                  <a:cubicBezTo>
                    <a:pt x="20" y="3"/>
                    <a:pt x="31" y="0"/>
                    <a:pt x="45" y="0"/>
                  </a:cubicBezTo>
                  <a:cubicBezTo>
                    <a:pt x="51" y="0"/>
                    <a:pt x="57" y="0"/>
                    <a:pt x="63" y="2"/>
                  </a:cubicBezTo>
                  <a:cubicBezTo>
                    <a:pt x="69" y="3"/>
                    <a:pt x="76" y="4"/>
                    <a:pt x="82"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60">
              <a:extLst>
                <a:ext uri="{FF2B5EF4-FFF2-40B4-BE49-F238E27FC236}">
                  <a16:creationId xmlns:a16="http://schemas.microsoft.com/office/drawing/2014/main" id="{9384B59A-4156-4421-8C3E-921AAFECB51A}"/>
                </a:ext>
              </a:extLst>
            </p:cNvPr>
            <p:cNvSpPr>
              <a:spLocks noEditPoints="1"/>
            </p:cNvSpPr>
            <p:nvPr/>
          </p:nvSpPr>
          <p:spPr bwMode="auto">
            <a:xfrm>
              <a:off x="3037" y="1914"/>
              <a:ext cx="41" cy="68"/>
            </a:xfrm>
            <a:custGeom>
              <a:avLst/>
              <a:gdLst>
                <a:gd name="T0" fmla="*/ 70 w 86"/>
                <a:gd name="T1" fmla="*/ 91 h 145"/>
                <a:gd name="T2" fmla="*/ 63 w 86"/>
                <a:gd name="T3" fmla="*/ 62 h 145"/>
                <a:gd name="T4" fmla="*/ 43 w 86"/>
                <a:gd name="T5" fmla="*/ 51 h 145"/>
                <a:gd name="T6" fmla="*/ 23 w 86"/>
                <a:gd name="T7" fmla="*/ 62 h 145"/>
                <a:gd name="T8" fmla="*/ 16 w 86"/>
                <a:gd name="T9" fmla="*/ 91 h 145"/>
                <a:gd name="T10" fmla="*/ 23 w 86"/>
                <a:gd name="T11" fmla="*/ 120 h 145"/>
                <a:gd name="T12" fmla="*/ 43 w 86"/>
                <a:gd name="T13" fmla="*/ 131 h 145"/>
                <a:gd name="T14" fmla="*/ 63 w 86"/>
                <a:gd name="T15" fmla="*/ 120 h 145"/>
                <a:gd name="T16" fmla="*/ 70 w 86"/>
                <a:gd name="T17" fmla="*/ 91 h 145"/>
                <a:gd name="T18" fmla="*/ 16 w 86"/>
                <a:gd name="T19" fmla="*/ 55 h 145"/>
                <a:gd name="T20" fmla="*/ 29 w 86"/>
                <a:gd name="T21" fmla="*/ 41 h 145"/>
                <a:gd name="T22" fmla="*/ 47 w 86"/>
                <a:gd name="T23" fmla="*/ 37 h 145"/>
                <a:gd name="T24" fmla="*/ 75 w 86"/>
                <a:gd name="T25" fmla="*/ 52 h 145"/>
                <a:gd name="T26" fmla="*/ 86 w 86"/>
                <a:gd name="T27" fmla="*/ 91 h 145"/>
                <a:gd name="T28" fmla="*/ 75 w 86"/>
                <a:gd name="T29" fmla="*/ 130 h 145"/>
                <a:gd name="T30" fmla="*/ 47 w 86"/>
                <a:gd name="T31" fmla="*/ 145 h 145"/>
                <a:gd name="T32" fmla="*/ 29 w 86"/>
                <a:gd name="T33" fmla="*/ 140 h 145"/>
                <a:gd name="T34" fmla="*/ 16 w 86"/>
                <a:gd name="T35" fmla="*/ 127 h 145"/>
                <a:gd name="T36" fmla="*/ 16 w 86"/>
                <a:gd name="T37" fmla="*/ 142 h 145"/>
                <a:gd name="T38" fmla="*/ 0 w 86"/>
                <a:gd name="T39" fmla="*/ 142 h 145"/>
                <a:gd name="T40" fmla="*/ 0 w 86"/>
                <a:gd name="T41" fmla="*/ 0 h 145"/>
                <a:gd name="T42" fmla="*/ 16 w 86"/>
                <a:gd name="T43" fmla="*/ 0 h 145"/>
                <a:gd name="T44" fmla="*/ 16 w 86"/>
                <a:gd name="T45" fmla="*/ 5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45">
                  <a:moveTo>
                    <a:pt x="70" y="91"/>
                  </a:moveTo>
                  <a:cubicBezTo>
                    <a:pt x="70" y="78"/>
                    <a:pt x="68" y="69"/>
                    <a:pt x="63" y="62"/>
                  </a:cubicBezTo>
                  <a:cubicBezTo>
                    <a:pt x="58" y="55"/>
                    <a:pt x="51" y="51"/>
                    <a:pt x="43" y="51"/>
                  </a:cubicBezTo>
                  <a:cubicBezTo>
                    <a:pt x="35" y="51"/>
                    <a:pt x="28" y="55"/>
                    <a:pt x="23" y="62"/>
                  </a:cubicBezTo>
                  <a:cubicBezTo>
                    <a:pt x="19" y="69"/>
                    <a:pt x="16" y="78"/>
                    <a:pt x="16" y="91"/>
                  </a:cubicBezTo>
                  <a:cubicBezTo>
                    <a:pt x="16" y="103"/>
                    <a:pt x="19" y="113"/>
                    <a:pt x="23" y="120"/>
                  </a:cubicBezTo>
                  <a:cubicBezTo>
                    <a:pt x="28" y="127"/>
                    <a:pt x="35" y="131"/>
                    <a:pt x="43" y="131"/>
                  </a:cubicBezTo>
                  <a:cubicBezTo>
                    <a:pt x="51" y="131"/>
                    <a:pt x="58" y="127"/>
                    <a:pt x="63" y="120"/>
                  </a:cubicBezTo>
                  <a:cubicBezTo>
                    <a:pt x="68" y="113"/>
                    <a:pt x="70" y="103"/>
                    <a:pt x="70" y="91"/>
                  </a:cubicBezTo>
                  <a:close/>
                  <a:moveTo>
                    <a:pt x="16" y="55"/>
                  </a:moveTo>
                  <a:cubicBezTo>
                    <a:pt x="20" y="49"/>
                    <a:pt x="24" y="44"/>
                    <a:pt x="29" y="41"/>
                  </a:cubicBezTo>
                  <a:cubicBezTo>
                    <a:pt x="34" y="38"/>
                    <a:pt x="40" y="37"/>
                    <a:pt x="47" y="37"/>
                  </a:cubicBezTo>
                  <a:cubicBezTo>
                    <a:pt x="59" y="37"/>
                    <a:pt x="68" y="42"/>
                    <a:pt x="75" y="52"/>
                  </a:cubicBezTo>
                  <a:cubicBezTo>
                    <a:pt x="83" y="62"/>
                    <a:pt x="86" y="75"/>
                    <a:pt x="86" y="91"/>
                  </a:cubicBezTo>
                  <a:cubicBezTo>
                    <a:pt x="86" y="107"/>
                    <a:pt x="83" y="120"/>
                    <a:pt x="75" y="130"/>
                  </a:cubicBezTo>
                  <a:cubicBezTo>
                    <a:pt x="68" y="140"/>
                    <a:pt x="59" y="145"/>
                    <a:pt x="47" y="145"/>
                  </a:cubicBezTo>
                  <a:cubicBezTo>
                    <a:pt x="40" y="145"/>
                    <a:pt x="34" y="143"/>
                    <a:pt x="29" y="140"/>
                  </a:cubicBezTo>
                  <a:cubicBezTo>
                    <a:pt x="24" y="137"/>
                    <a:pt x="20" y="133"/>
                    <a:pt x="16" y="127"/>
                  </a:cubicBezTo>
                  <a:lnTo>
                    <a:pt x="16" y="142"/>
                  </a:lnTo>
                  <a:lnTo>
                    <a:pt x="0" y="142"/>
                  </a:lnTo>
                  <a:lnTo>
                    <a:pt x="0" y="0"/>
                  </a:lnTo>
                  <a:lnTo>
                    <a:pt x="16" y="0"/>
                  </a:lnTo>
                  <a:lnTo>
                    <a:pt x="1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Rectangle 161">
              <a:extLst>
                <a:ext uri="{FF2B5EF4-FFF2-40B4-BE49-F238E27FC236}">
                  <a16:creationId xmlns:a16="http://schemas.microsoft.com/office/drawing/2014/main" id="{190A79BD-F063-4022-B4B6-5D238876A71A}"/>
                </a:ext>
              </a:extLst>
            </p:cNvPr>
            <p:cNvSpPr>
              <a:spLocks noChangeArrowheads="1"/>
            </p:cNvSpPr>
            <p:nvPr/>
          </p:nvSpPr>
          <p:spPr bwMode="auto">
            <a:xfrm>
              <a:off x="3090" y="1914"/>
              <a:ext cx="7" cy="6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Freeform 162">
              <a:extLst>
                <a:ext uri="{FF2B5EF4-FFF2-40B4-BE49-F238E27FC236}">
                  <a16:creationId xmlns:a16="http://schemas.microsoft.com/office/drawing/2014/main" id="{AB2E4A0C-7B22-4C41-BD4E-FF7789C29266}"/>
                </a:ext>
              </a:extLst>
            </p:cNvPr>
            <p:cNvSpPr>
              <a:spLocks noEditPoints="1"/>
            </p:cNvSpPr>
            <p:nvPr/>
          </p:nvSpPr>
          <p:spPr bwMode="auto">
            <a:xfrm>
              <a:off x="3110" y="1932"/>
              <a:ext cx="41" cy="50"/>
            </a:xfrm>
            <a:custGeom>
              <a:avLst/>
              <a:gdLst>
                <a:gd name="T0" fmla="*/ 44 w 88"/>
                <a:gd name="T1" fmla="*/ 14 h 108"/>
                <a:gd name="T2" fmla="*/ 24 w 88"/>
                <a:gd name="T3" fmla="*/ 25 h 108"/>
                <a:gd name="T4" fmla="*/ 16 w 88"/>
                <a:gd name="T5" fmla="*/ 54 h 108"/>
                <a:gd name="T6" fmla="*/ 23 w 88"/>
                <a:gd name="T7" fmla="*/ 83 h 108"/>
                <a:gd name="T8" fmla="*/ 44 w 88"/>
                <a:gd name="T9" fmla="*/ 93 h 108"/>
                <a:gd name="T10" fmla="*/ 64 w 88"/>
                <a:gd name="T11" fmla="*/ 83 h 108"/>
                <a:gd name="T12" fmla="*/ 71 w 88"/>
                <a:gd name="T13" fmla="*/ 54 h 108"/>
                <a:gd name="T14" fmla="*/ 64 w 88"/>
                <a:gd name="T15" fmla="*/ 25 h 108"/>
                <a:gd name="T16" fmla="*/ 44 w 88"/>
                <a:gd name="T17" fmla="*/ 14 h 108"/>
                <a:gd name="T18" fmla="*/ 44 w 88"/>
                <a:gd name="T19" fmla="*/ 0 h 108"/>
                <a:gd name="T20" fmla="*/ 76 w 88"/>
                <a:gd name="T21" fmla="*/ 14 h 108"/>
                <a:gd name="T22" fmla="*/ 88 w 88"/>
                <a:gd name="T23" fmla="*/ 54 h 108"/>
                <a:gd name="T24" fmla="*/ 76 w 88"/>
                <a:gd name="T25" fmla="*/ 93 h 108"/>
                <a:gd name="T26" fmla="*/ 44 w 88"/>
                <a:gd name="T27" fmla="*/ 108 h 108"/>
                <a:gd name="T28" fmla="*/ 11 w 88"/>
                <a:gd name="T29" fmla="*/ 93 h 108"/>
                <a:gd name="T30" fmla="*/ 0 w 88"/>
                <a:gd name="T31" fmla="*/ 54 h 108"/>
                <a:gd name="T32" fmla="*/ 11 w 88"/>
                <a:gd name="T33" fmla="*/ 14 h 108"/>
                <a:gd name="T34" fmla="*/ 44 w 88"/>
                <a:gd name="T3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08">
                  <a:moveTo>
                    <a:pt x="44" y="14"/>
                  </a:moveTo>
                  <a:cubicBezTo>
                    <a:pt x="35" y="14"/>
                    <a:pt x="28" y="18"/>
                    <a:pt x="24" y="25"/>
                  </a:cubicBezTo>
                  <a:cubicBezTo>
                    <a:pt x="19" y="32"/>
                    <a:pt x="16" y="42"/>
                    <a:pt x="16" y="54"/>
                  </a:cubicBezTo>
                  <a:cubicBezTo>
                    <a:pt x="16" y="66"/>
                    <a:pt x="19" y="76"/>
                    <a:pt x="23" y="83"/>
                  </a:cubicBezTo>
                  <a:cubicBezTo>
                    <a:pt x="28" y="90"/>
                    <a:pt x="35" y="93"/>
                    <a:pt x="44" y="93"/>
                  </a:cubicBezTo>
                  <a:cubicBezTo>
                    <a:pt x="52" y="93"/>
                    <a:pt x="59" y="90"/>
                    <a:pt x="64" y="83"/>
                  </a:cubicBezTo>
                  <a:cubicBezTo>
                    <a:pt x="69" y="76"/>
                    <a:pt x="71" y="66"/>
                    <a:pt x="71" y="54"/>
                  </a:cubicBezTo>
                  <a:cubicBezTo>
                    <a:pt x="71" y="42"/>
                    <a:pt x="69" y="32"/>
                    <a:pt x="64" y="25"/>
                  </a:cubicBezTo>
                  <a:cubicBezTo>
                    <a:pt x="59" y="18"/>
                    <a:pt x="52" y="14"/>
                    <a:pt x="44" y="14"/>
                  </a:cubicBezTo>
                  <a:close/>
                  <a:moveTo>
                    <a:pt x="44" y="0"/>
                  </a:moveTo>
                  <a:cubicBezTo>
                    <a:pt x="57" y="0"/>
                    <a:pt x="68" y="5"/>
                    <a:pt x="76" y="14"/>
                  </a:cubicBezTo>
                  <a:cubicBezTo>
                    <a:pt x="84" y="24"/>
                    <a:pt x="88" y="37"/>
                    <a:pt x="88" y="54"/>
                  </a:cubicBezTo>
                  <a:cubicBezTo>
                    <a:pt x="88" y="71"/>
                    <a:pt x="84" y="84"/>
                    <a:pt x="76" y="93"/>
                  </a:cubicBezTo>
                  <a:cubicBezTo>
                    <a:pt x="68" y="103"/>
                    <a:pt x="57" y="108"/>
                    <a:pt x="44" y="108"/>
                  </a:cubicBezTo>
                  <a:cubicBezTo>
                    <a:pt x="30" y="108"/>
                    <a:pt x="19" y="103"/>
                    <a:pt x="11" y="93"/>
                  </a:cubicBezTo>
                  <a:cubicBezTo>
                    <a:pt x="3" y="84"/>
                    <a:pt x="0" y="71"/>
                    <a:pt x="0" y="54"/>
                  </a:cubicBezTo>
                  <a:cubicBezTo>
                    <a:pt x="0" y="37"/>
                    <a:pt x="3" y="24"/>
                    <a:pt x="11" y="14"/>
                  </a:cubicBezTo>
                  <a:cubicBezTo>
                    <a:pt x="19" y="5"/>
                    <a:pt x="30" y="0"/>
                    <a:pt x="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63">
              <a:extLst>
                <a:ext uri="{FF2B5EF4-FFF2-40B4-BE49-F238E27FC236}">
                  <a16:creationId xmlns:a16="http://schemas.microsoft.com/office/drawing/2014/main" id="{A837A73D-53CF-4302-B1FF-00680ED62F30}"/>
                </a:ext>
              </a:extLst>
            </p:cNvPr>
            <p:cNvSpPr>
              <a:spLocks/>
            </p:cNvSpPr>
            <p:nvPr/>
          </p:nvSpPr>
          <p:spPr bwMode="auto">
            <a:xfrm>
              <a:off x="3160" y="1932"/>
              <a:ext cx="36" cy="50"/>
            </a:xfrm>
            <a:custGeom>
              <a:avLst/>
              <a:gdLst>
                <a:gd name="T0" fmla="*/ 76 w 76"/>
                <a:gd name="T1" fmla="*/ 6 h 108"/>
                <a:gd name="T2" fmla="*/ 76 w 76"/>
                <a:gd name="T3" fmla="*/ 22 h 108"/>
                <a:gd name="T4" fmla="*/ 63 w 76"/>
                <a:gd name="T5" fmla="*/ 16 h 108"/>
                <a:gd name="T6" fmla="*/ 49 w 76"/>
                <a:gd name="T7" fmla="*/ 14 h 108"/>
                <a:gd name="T8" fmla="*/ 25 w 76"/>
                <a:gd name="T9" fmla="*/ 25 h 108"/>
                <a:gd name="T10" fmla="*/ 17 w 76"/>
                <a:gd name="T11" fmla="*/ 54 h 108"/>
                <a:gd name="T12" fmla="*/ 25 w 76"/>
                <a:gd name="T13" fmla="*/ 83 h 108"/>
                <a:gd name="T14" fmla="*/ 49 w 76"/>
                <a:gd name="T15" fmla="*/ 93 h 108"/>
                <a:gd name="T16" fmla="*/ 63 w 76"/>
                <a:gd name="T17" fmla="*/ 91 h 108"/>
                <a:gd name="T18" fmla="*/ 76 w 76"/>
                <a:gd name="T19" fmla="*/ 85 h 108"/>
                <a:gd name="T20" fmla="*/ 76 w 76"/>
                <a:gd name="T21" fmla="*/ 101 h 108"/>
                <a:gd name="T22" fmla="*/ 62 w 76"/>
                <a:gd name="T23" fmla="*/ 106 h 108"/>
                <a:gd name="T24" fmla="*/ 47 w 76"/>
                <a:gd name="T25" fmla="*/ 108 h 108"/>
                <a:gd name="T26" fmla="*/ 13 w 76"/>
                <a:gd name="T27" fmla="*/ 93 h 108"/>
                <a:gd name="T28" fmla="*/ 0 w 76"/>
                <a:gd name="T29" fmla="*/ 54 h 108"/>
                <a:gd name="T30" fmla="*/ 13 w 76"/>
                <a:gd name="T31" fmla="*/ 14 h 108"/>
                <a:gd name="T32" fmla="*/ 48 w 76"/>
                <a:gd name="T33" fmla="*/ 0 h 108"/>
                <a:gd name="T34" fmla="*/ 63 w 76"/>
                <a:gd name="T35" fmla="*/ 2 h 108"/>
                <a:gd name="T36" fmla="*/ 76 w 76"/>
                <a:gd name="T37" fmla="*/ 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108">
                  <a:moveTo>
                    <a:pt x="76" y="6"/>
                  </a:moveTo>
                  <a:lnTo>
                    <a:pt x="76" y="22"/>
                  </a:lnTo>
                  <a:cubicBezTo>
                    <a:pt x="72" y="20"/>
                    <a:pt x="67" y="18"/>
                    <a:pt x="63" y="16"/>
                  </a:cubicBezTo>
                  <a:cubicBezTo>
                    <a:pt x="58" y="15"/>
                    <a:pt x="54" y="14"/>
                    <a:pt x="49" y="14"/>
                  </a:cubicBezTo>
                  <a:cubicBezTo>
                    <a:pt x="39" y="14"/>
                    <a:pt x="31" y="18"/>
                    <a:pt x="25" y="25"/>
                  </a:cubicBezTo>
                  <a:cubicBezTo>
                    <a:pt x="20" y="32"/>
                    <a:pt x="17" y="41"/>
                    <a:pt x="17" y="54"/>
                  </a:cubicBezTo>
                  <a:cubicBezTo>
                    <a:pt x="17" y="66"/>
                    <a:pt x="20" y="76"/>
                    <a:pt x="25" y="83"/>
                  </a:cubicBezTo>
                  <a:cubicBezTo>
                    <a:pt x="31" y="90"/>
                    <a:pt x="39" y="93"/>
                    <a:pt x="49" y="93"/>
                  </a:cubicBezTo>
                  <a:cubicBezTo>
                    <a:pt x="54" y="93"/>
                    <a:pt x="58" y="93"/>
                    <a:pt x="63" y="91"/>
                  </a:cubicBezTo>
                  <a:cubicBezTo>
                    <a:pt x="67" y="90"/>
                    <a:pt x="72" y="88"/>
                    <a:pt x="76" y="85"/>
                  </a:cubicBezTo>
                  <a:lnTo>
                    <a:pt x="76" y="101"/>
                  </a:lnTo>
                  <a:cubicBezTo>
                    <a:pt x="72" y="103"/>
                    <a:pt x="67" y="105"/>
                    <a:pt x="62" y="106"/>
                  </a:cubicBezTo>
                  <a:cubicBezTo>
                    <a:pt x="58" y="107"/>
                    <a:pt x="53" y="108"/>
                    <a:pt x="47" y="108"/>
                  </a:cubicBezTo>
                  <a:cubicBezTo>
                    <a:pt x="33" y="108"/>
                    <a:pt x="21" y="103"/>
                    <a:pt x="13" y="93"/>
                  </a:cubicBezTo>
                  <a:cubicBezTo>
                    <a:pt x="4" y="83"/>
                    <a:pt x="0" y="70"/>
                    <a:pt x="0" y="54"/>
                  </a:cubicBezTo>
                  <a:cubicBezTo>
                    <a:pt x="0" y="37"/>
                    <a:pt x="4" y="24"/>
                    <a:pt x="13" y="14"/>
                  </a:cubicBezTo>
                  <a:cubicBezTo>
                    <a:pt x="22" y="5"/>
                    <a:pt x="33" y="0"/>
                    <a:pt x="48" y="0"/>
                  </a:cubicBezTo>
                  <a:cubicBezTo>
                    <a:pt x="53" y="0"/>
                    <a:pt x="58" y="1"/>
                    <a:pt x="63" y="2"/>
                  </a:cubicBezTo>
                  <a:cubicBezTo>
                    <a:pt x="67" y="3"/>
                    <a:pt x="72" y="4"/>
                    <a:pt x="76"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64">
              <a:extLst>
                <a:ext uri="{FF2B5EF4-FFF2-40B4-BE49-F238E27FC236}">
                  <a16:creationId xmlns:a16="http://schemas.microsoft.com/office/drawing/2014/main" id="{7F061EE5-61B7-4135-8607-B7D1C553032C}"/>
                </a:ext>
              </a:extLst>
            </p:cNvPr>
            <p:cNvSpPr>
              <a:spLocks/>
            </p:cNvSpPr>
            <p:nvPr/>
          </p:nvSpPr>
          <p:spPr bwMode="auto">
            <a:xfrm>
              <a:off x="3208" y="1914"/>
              <a:ext cx="40" cy="67"/>
            </a:xfrm>
            <a:custGeom>
              <a:avLst/>
              <a:gdLst>
                <a:gd name="T0" fmla="*/ 0 w 85"/>
                <a:gd name="T1" fmla="*/ 0 h 142"/>
                <a:gd name="T2" fmla="*/ 16 w 85"/>
                <a:gd name="T3" fmla="*/ 0 h 142"/>
                <a:gd name="T4" fmla="*/ 16 w 85"/>
                <a:gd name="T5" fmla="*/ 84 h 142"/>
                <a:gd name="T6" fmla="*/ 63 w 85"/>
                <a:gd name="T7" fmla="*/ 39 h 142"/>
                <a:gd name="T8" fmla="*/ 83 w 85"/>
                <a:gd name="T9" fmla="*/ 39 h 142"/>
                <a:gd name="T10" fmla="*/ 32 w 85"/>
                <a:gd name="T11" fmla="*/ 87 h 142"/>
                <a:gd name="T12" fmla="*/ 85 w 85"/>
                <a:gd name="T13" fmla="*/ 142 h 142"/>
                <a:gd name="T14" fmla="*/ 65 w 85"/>
                <a:gd name="T15" fmla="*/ 142 h 142"/>
                <a:gd name="T16" fmla="*/ 16 w 85"/>
                <a:gd name="T17" fmla="*/ 92 h 142"/>
                <a:gd name="T18" fmla="*/ 16 w 85"/>
                <a:gd name="T19" fmla="*/ 142 h 142"/>
                <a:gd name="T20" fmla="*/ 0 w 85"/>
                <a:gd name="T21" fmla="*/ 142 h 142"/>
                <a:gd name="T22" fmla="*/ 0 w 85"/>
                <a:gd name="T23"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 h="142">
                  <a:moveTo>
                    <a:pt x="0" y="0"/>
                  </a:moveTo>
                  <a:lnTo>
                    <a:pt x="16" y="0"/>
                  </a:lnTo>
                  <a:lnTo>
                    <a:pt x="16" y="84"/>
                  </a:lnTo>
                  <a:lnTo>
                    <a:pt x="63" y="39"/>
                  </a:lnTo>
                  <a:lnTo>
                    <a:pt x="83" y="39"/>
                  </a:lnTo>
                  <a:lnTo>
                    <a:pt x="32" y="87"/>
                  </a:lnTo>
                  <a:lnTo>
                    <a:pt x="85" y="142"/>
                  </a:lnTo>
                  <a:lnTo>
                    <a:pt x="65" y="142"/>
                  </a:lnTo>
                  <a:lnTo>
                    <a:pt x="16" y="92"/>
                  </a:lnTo>
                  <a:lnTo>
                    <a:pt x="16" y="142"/>
                  </a:lnTo>
                  <a:lnTo>
                    <a:pt x="0" y="14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65">
              <a:extLst>
                <a:ext uri="{FF2B5EF4-FFF2-40B4-BE49-F238E27FC236}">
                  <a16:creationId xmlns:a16="http://schemas.microsoft.com/office/drawing/2014/main" id="{51B1AEE4-55E1-4AD5-BC12-492176DD0736}"/>
                </a:ext>
              </a:extLst>
            </p:cNvPr>
            <p:cNvSpPr>
              <a:spLocks noEditPoints="1"/>
            </p:cNvSpPr>
            <p:nvPr/>
          </p:nvSpPr>
          <p:spPr bwMode="auto">
            <a:xfrm>
              <a:off x="4337" y="1917"/>
              <a:ext cx="54" cy="64"/>
            </a:xfrm>
            <a:custGeom>
              <a:avLst/>
              <a:gdLst>
                <a:gd name="T0" fmla="*/ 58 w 117"/>
                <a:gd name="T1" fmla="*/ 19 h 137"/>
                <a:gd name="T2" fmla="*/ 35 w 117"/>
                <a:gd name="T3" fmla="*/ 87 h 137"/>
                <a:gd name="T4" fmla="*/ 82 w 117"/>
                <a:gd name="T5" fmla="*/ 87 h 137"/>
                <a:gd name="T6" fmla="*/ 58 w 117"/>
                <a:gd name="T7" fmla="*/ 19 h 137"/>
                <a:gd name="T8" fmla="*/ 49 w 117"/>
                <a:gd name="T9" fmla="*/ 0 h 137"/>
                <a:gd name="T10" fmla="*/ 68 w 117"/>
                <a:gd name="T11" fmla="*/ 0 h 137"/>
                <a:gd name="T12" fmla="*/ 117 w 117"/>
                <a:gd name="T13" fmla="*/ 137 h 137"/>
                <a:gd name="T14" fmla="*/ 99 w 117"/>
                <a:gd name="T15" fmla="*/ 137 h 137"/>
                <a:gd name="T16" fmla="*/ 87 w 117"/>
                <a:gd name="T17" fmla="*/ 102 h 137"/>
                <a:gd name="T18" fmla="*/ 30 w 117"/>
                <a:gd name="T19" fmla="*/ 102 h 137"/>
                <a:gd name="T20" fmla="*/ 18 w 117"/>
                <a:gd name="T21" fmla="*/ 137 h 137"/>
                <a:gd name="T22" fmla="*/ 0 w 117"/>
                <a:gd name="T23" fmla="*/ 137 h 137"/>
                <a:gd name="T24" fmla="*/ 49 w 117"/>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37">
                  <a:moveTo>
                    <a:pt x="58" y="19"/>
                  </a:moveTo>
                  <a:lnTo>
                    <a:pt x="35" y="87"/>
                  </a:lnTo>
                  <a:lnTo>
                    <a:pt x="82" y="87"/>
                  </a:lnTo>
                  <a:lnTo>
                    <a:pt x="58" y="19"/>
                  </a:lnTo>
                  <a:close/>
                  <a:moveTo>
                    <a:pt x="49" y="0"/>
                  </a:moveTo>
                  <a:lnTo>
                    <a:pt x="68" y="0"/>
                  </a:lnTo>
                  <a:lnTo>
                    <a:pt x="117" y="137"/>
                  </a:lnTo>
                  <a:lnTo>
                    <a:pt x="99" y="137"/>
                  </a:lnTo>
                  <a:lnTo>
                    <a:pt x="87" y="102"/>
                  </a:lnTo>
                  <a:lnTo>
                    <a:pt x="30" y="102"/>
                  </a:lnTo>
                  <a:lnTo>
                    <a:pt x="18" y="137"/>
                  </a:lnTo>
                  <a:lnTo>
                    <a:pt x="0" y="137"/>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66">
              <a:extLst>
                <a:ext uri="{FF2B5EF4-FFF2-40B4-BE49-F238E27FC236}">
                  <a16:creationId xmlns:a16="http://schemas.microsoft.com/office/drawing/2014/main" id="{E44BF23D-AD0A-49D6-99F8-9A1A210B2598}"/>
                </a:ext>
              </a:extLst>
            </p:cNvPr>
            <p:cNvSpPr>
              <a:spLocks/>
            </p:cNvSpPr>
            <p:nvPr/>
          </p:nvSpPr>
          <p:spPr bwMode="auto">
            <a:xfrm>
              <a:off x="4400" y="1917"/>
              <a:ext cx="39" cy="64"/>
            </a:xfrm>
            <a:custGeom>
              <a:avLst/>
              <a:gdLst>
                <a:gd name="T0" fmla="*/ 0 w 82"/>
                <a:gd name="T1" fmla="*/ 0 h 137"/>
                <a:gd name="T2" fmla="*/ 81 w 82"/>
                <a:gd name="T3" fmla="*/ 0 h 137"/>
                <a:gd name="T4" fmla="*/ 81 w 82"/>
                <a:gd name="T5" fmla="*/ 16 h 137"/>
                <a:gd name="T6" fmla="*/ 17 w 82"/>
                <a:gd name="T7" fmla="*/ 16 h 137"/>
                <a:gd name="T8" fmla="*/ 17 w 82"/>
                <a:gd name="T9" fmla="*/ 56 h 137"/>
                <a:gd name="T10" fmla="*/ 78 w 82"/>
                <a:gd name="T11" fmla="*/ 56 h 137"/>
                <a:gd name="T12" fmla="*/ 78 w 82"/>
                <a:gd name="T13" fmla="*/ 72 h 137"/>
                <a:gd name="T14" fmla="*/ 17 w 82"/>
                <a:gd name="T15" fmla="*/ 72 h 137"/>
                <a:gd name="T16" fmla="*/ 17 w 82"/>
                <a:gd name="T17" fmla="*/ 121 h 137"/>
                <a:gd name="T18" fmla="*/ 82 w 82"/>
                <a:gd name="T19" fmla="*/ 121 h 137"/>
                <a:gd name="T20" fmla="*/ 82 w 82"/>
                <a:gd name="T21" fmla="*/ 137 h 137"/>
                <a:gd name="T22" fmla="*/ 0 w 82"/>
                <a:gd name="T23" fmla="*/ 137 h 137"/>
                <a:gd name="T24" fmla="*/ 0 w 82"/>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137">
                  <a:moveTo>
                    <a:pt x="0" y="0"/>
                  </a:moveTo>
                  <a:lnTo>
                    <a:pt x="81" y="0"/>
                  </a:lnTo>
                  <a:lnTo>
                    <a:pt x="81" y="16"/>
                  </a:lnTo>
                  <a:lnTo>
                    <a:pt x="17" y="16"/>
                  </a:lnTo>
                  <a:lnTo>
                    <a:pt x="17" y="56"/>
                  </a:lnTo>
                  <a:lnTo>
                    <a:pt x="78" y="56"/>
                  </a:lnTo>
                  <a:lnTo>
                    <a:pt x="78" y="72"/>
                  </a:lnTo>
                  <a:lnTo>
                    <a:pt x="17" y="72"/>
                  </a:lnTo>
                  <a:lnTo>
                    <a:pt x="17" y="121"/>
                  </a:lnTo>
                  <a:lnTo>
                    <a:pt x="82" y="121"/>
                  </a:lnTo>
                  <a:lnTo>
                    <a:pt x="82" y="137"/>
                  </a:lnTo>
                  <a:lnTo>
                    <a:pt x="0" y="13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67">
              <a:extLst>
                <a:ext uri="{FF2B5EF4-FFF2-40B4-BE49-F238E27FC236}">
                  <a16:creationId xmlns:a16="http://schemas.microsoft.com/office/drawing/2014/main" id="{8CD65193-142C-48E9-BBB9-02988B613706}"/>
                </a:ext>
              </a:extLst>
            </p:cNvPr>
            <p:cNvSpPr>
              <a:spLocks/>
            </p:cNvSpPr>
            <p:nvPr/>
          </p:nvSpPr>
          <p:spPr bwMode="auto">
            <a:xfrm>
              <a:off x="4450" y="1916"/>
              <a:ext cx="42" cy="66"/>
            </a:xfrm>
            <a:custGeom>
              <a:avLst/>
              <a:gdLst>
                <a:gd name="T0" fmla="*/ 83 w 90"/>
                <a:gd name="T1" fmla="*/ 7 h 142"/>
                <a:gd name="T2" fmla="*/ 83 w 90"/>
                <a:gd name="T3" fmla="*/ 25 h 142"/>
                <a:gd name="T4" fmla="*/ 64 w 90"/>
                <a:gd name="T5" fmla="*/ 17 h 142"/>
                <a:gd name="T6" fmla="*/ 47 w 90"/>
                <a:gd name="T7" fmla="*/ 15 h 142"/>
                <a:gd name="T8" fmla="*/ 25 w 90"/>
                <a:gd name="T9" fmla="*/ 21 h 142"/>
                <a:gd name="T10" fmla="*/ 17 w 90"/>
                <a:gd name="T11" fmla="*/ 37 h 142"/>
                <a:gd name="T12" fmla="*/ 23 w 90"/>
                <a:gd name="T13" fmla="*/ 51 h 142"/>
                <a:gd name="T14" fmla="*/ 42 w 90"/>
                <a:gd name="T15" fmla="*/ 59 h 142"/>
                <a:gd name="T16" fmla="*/ 52 w 90"/>
                <a:gd name="T17" fmla="*/ 61 h 142"/>
                <a:gd name="T18" fmla="*/ 81 w 90"/>
                <a:gd name="T19" fmla="*/ 75 h 142"/>
                <a:gd name="T20" fmla="*/ 90 w 90"/>
                <a:gd name="T21" fmla="*/ 101 h 142"/>
                <a:gd name="T22" fmla="*/ 78 w 90"/>
                <a:gd name="T23" fmla="*/ 131 h 142"/>
                <a:gd name="T24" fmla="*/ 41 w 90"/>
                <a:gd name="T25" fmla="*/ 142 h 142"/>
                <a:gd name="T26" fmla="*/ 22 w 90"/>
                <a:gd name="T27" fmla="*/ 139 h 142"/>
                <a:gd name="T28" fmla="*/ 1 w 90"/>
                <a:gd name="T29" fmla="*/ 133 h 142"/>
                <a:gd name="T30" fmla="*/ 1 w 90"/>
                <a:gd name="T31" fmla="*/ 114 h 142"/>
                <a:gd name="T32" fmla="*/ 21 w 90"/>
                <a:gd name="T33" fmla="*/ 123 h 142"/>
                <a:gd name="T34" fmla="*/ 41 w 90"/>
                <a:gd name="T35" fmla="*/ 127 h 142"/>
                <a:gd name="T36" fmla="*/ 64 w 90"/>
                <a:gd name="T37" fmla="*/ 120 h 142"/>
                <a:gd name="T38" fmla="*/ 72 w 90"/>
                <a:gd name="T39" fmla="*/ 103 h 142"/>
                <a:gd name="T40" fmla="*/ 66 w 90"/>
                <a:gd name="T41" fmla="*/ 87 h 142"/>
                <a:gd name="T42" fmla="*/ 47 w 90"/>
                <a:gd name="T43" fmla="*/ 78 h 142"/>
                <a:gd name="T44" fmla="*/ 37 w 90"/>
                <a:gd name="T45" fmla="*/ 76 h 142"/>
                <a:gd name="T46" fmla="*/ 9 w 90"/>
                <a:gd name="T47" fmla="*/ 63 h 142"/>
                <a:gd name="T48" fmla="*/ 0 w 90"/>
                <a:gd name="T49" fmla="*/ 39 h 142"/>
                <a:gd name="T50" fmla="*/ 12 w 90"/>
                <a:gd name="T51" fmla="*/ 10 h 142"/>
                <a:gd name="T52" fmla="*/ 45 w 90"/>
                <a:gd name="T53" fmla="*/ 0 h 142"/>
                <a:gd name="T54" fmla="*/ 63 w 90"/>
                <a:gd name="T55" fmla="*/ 2 h 142"/>
                <a:gd name="T56" fmla="*/ 83 w 90"/>
                <a:gd name="T57" fmla="*/ 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0" h="142">
                  <a:moveTo>
                    <a:pt x="83" y="7"/>
                  </a:moveTo>
                  <a:lnTo>
                    <a:pt x="83" y="25"/>
                  </a:lnTo>
                  <a:cubicBezTo>
                    <a:pt x="76" y="21"/>
                    <a:pt x="70" y="19"/>
                    <a:pt x="64" y="17"/>
                  </a:cubicBezTo>
                  <a:cubicBezTo>
                    <a:pt x="58" y="16"/>
                    <a:pt x="52" y="15"/>
                    <a:pt x="47" y="15"/>
                  </a:cubicBezTo>
                  <a:cubicBezTo>
                    <a:pt x="38" y="15"/>
                    <a:pt x="30" y="17"/>
                    <a:pt x="25" y="21"/>
                  </a:cubicBezTo>
                  <a:cubicBezTo>
                    <a:pt x="20" y="25"/>
                    <a:pt x="17" y="30"/>
                    <a:pt x="17" y="37"/>
                  </a:cubicBezTo>
                  <a:cubicBezTo>
                    <a:pt x="17" y="43"/>
                    <a:pt x="19" y="48"/>
                    <a:pt x="23" y="51"/>
                  </a:cubicBezTo>
                  <a:cubicBezTo>
                    <a:pt x="26" y="54"/>
                    <a:pt x="32" y="57"/>
                    <a:pt x="42" y="59"/>
                  </a:cubicBezTo>
                  <a:lnTo>
                    <a:pt x="52" y="61"/>
                  </a:lnTo>
                  <a:cubicBezTo>
                    <a:pt x="65" y="63"/>
                    <a:pt x="75" y="68"/>
                    <a:pt x="81" y="75"/>
                  </a:cubicBezTo>
                  <a:cubicBezTo>
                    <a:pt x="87" y="81"/>
                    <a:pt x="90" y="90"/>
                    <a:pt x="90" y="101"/>
                  </a:cubicBezTo>
                  <a:cubicBezTo>
                    <a:pt x="90" y="115"/>
                    <a:pt x="86" y="125"/>
                    <a:pt x="78" y="131"/>
                  </a:cubicBezTo>
                  <a:cubicBezTo>
                    <a:pt x="69" y="138"/>
                    <a:pt x="57" y="142"/>
                    <a:pt x="41" y="142"/>
                  </a:cubicBezTo>
                  <a:cubicBezTo>
                    <a:pt x="35" y="142"/>
                    <a:pt x="29" y="141"/>
                    <a:pt x="22" y="139"/>
                  </a:cubicBezTo>
                  <a:cubicBezTo>
                    <a:pt x="15" y="138"/>
                    <a:pt x="8" y="136"/>
                    <a:pt x="1" y="133"/>
                  </a:cubicBezTo>
                  <a:lnTo>
                    <a:pt x="1" y="114"/>
                  </a:lnTo>
                  <a:cubicBezTo>
                    <a:pt x="8" y="118"/>
                    <a:pt x="15" y="121"/>
                    <a:pt x="21" y="123"/>
                  </a:cubicBezTo>
                  <a:cubicBezTo>
                    <a:pt x="28" y="126"/>
                    <a:pt x="35" y="127"/>
                    <a:pt x="41" y="127"/>
                  </a:cubicBezTo>
                  <a:cubicBezTo>
                    <a:pt x="51" y="127"/>
                    <a:pt x="59" y="125"/>
                    <a:pt x="64" y="120"/>
                  </a:cubicBezTo>
                  <a:cubicBezTo>
                    <a:pt x="69" y="116"/>
                    <a:pt x="72" y="110"/>
                    <a:pt x="72" y="103"/>
                  </a:cubicBezTo>
                  <a:cubicBezTo>
                    <a:pt x="72" y="96"/>
                    <a:pt x="70" y="91"/>
                    <a:pt x="66" y="87"/>
                  </a:cubicBezTo>
                  <a:cubicBezTo>
                    <a:pt x="62" y="83"/>
                    <a:pt x="56" y="80"/>
                    <a:pt x="47" y="78"/>
                  </a:cubicBezTo>
                  <a:lnTo>
                    <a:pt x="37" y="76"/>
                  </a:lnTo>
                  <a:cubicBezTo>
                    <a:pt x="24" y="73"/>
                    <a:pt x="15" y="69"/>
                    <a:pt x="9" y="63"/>
                  </a:cubicBezTo>
                  <a:cubicBezTo>
                    <a:pt x="3" y="57"/>
                    <a:pt x="0" y="49"/>
                    <a:pt x="0" y="39"/>
                  </a:cubicBezTo>
                  <a:cubicBezTo>
                    <a:pt x="0" y="27"/>
                    <a:pt x="4" y="17"/>
                    <a:pt x="12" y="10"/>
                  </a:cubicBezTo>
                  <a:cubicBezTo>
                    <a:pt x="20" y="3"/>
                    <a:pt x="31" y="0"/>
                    <a:pt x="45" y="0"/>
                  </a:cubicBezTo>
                  <a:cubicBezTo>
                    <a:pt x="51" y="0"/>
                    <a:pt x="57" y="0"/>
                    <a:pt x="63" y="2"/>
                  </a:cubicBezTo>
                  <a:cubicBezTo>
                    <a:pt x="70" y="3"/>
                    <a:pt x="76" y="4"/>
                    <a:pt x="83"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68">
              <a:extLst>
                <a:ext uri="{FF2B5EF4-FFF2-40B4-BE49-F238E27FC236}">
                  <a16:creationId xmlns:a16="http://schemas.microsoft.com/office/drawing/2014/main" id="{2FD29317-B147-4FC8-8AE6-2B46261F26E5}"/>
                </a:ext>
              </a:extLst>
            </p:cNvPr>
            <p:cNvSpPr>
              <a:spLocks noEditPoints="1"/>
            </p:cNvSpPr>
            <p:nvPr/>
          </p:nvSpPr>
          <p:spPr bwMode="auto">
            <a:xfrm>
              <a:off x="4530" y="1914"/>
              <a:ext cx="41" cy="68"/>
            </a:xfrm>
            <a:custGeom>
              <a:avLst/>
              <a:gdLst>
                <a:gd name="T0" fmla="*/ 69 w 86"/>
                <a:gd name="T1" fmla="*/ 91 h 145"/>
                <a:gd name="T2" fmla="*/ 62 w 86"/>
                <a:gd name="T3" fmla="*/ 62 h 145"/>
                <a:gd name="T4" fmla="*/ 43 w 86"/>
                <a:gd name="T5" fmla="*/ 51 h 145"/>
                <a:gd name="T6" fmla="*/ 23 w 86"/>
                <a:gd name="T7" fmla="*/ 62 h 145"/>
                <a:gd name="T8" fmla="*/ 16 w 86"/>
                <a:gd name="T9" fmla="*/ 91 h 145"/>
                <a:gd name="T10" fmla="*/ 23 w 86"/>
                <a:gd name="T11" fmla="*/ 120 h 145"/>
                <a:gd name="T12" fmla="*/ 43 w 86"/>
                <a:gd name="T13" fmla="*/ 131 h 145"/>
                <a:gd name="T14" fmla="*/ 62 w 86"/>
                <a:gd name="T15" fmla="*/ 120 h 145"/>
                <a:gd name="T16" fmla="*/ 69 w 86"/>
                <a:gd name="T17" fmla="*/ 91 h 145"/>
                <a:gd name="T18" fmla="*/ 16 w 86"/>
                <a:gd name="T19" fmla="*/ 55 h 145"/>
                <a:gd name="T20" fmla="*/ 28 w 86"/>
                <a:gd name="T21" fmla="*/ 41 h 145"/>
                <a:gd name="T22" fmla="*/ 46 w 86"/>
                <a:gd name="T23" fmla="*/ 37 h 145"/>
                <a:gd name="T24" fmla="*/ 75 w 86"/>
                <a:gd name="T25" fmla="*/ 52 h 145"/>
                <a:gd name="T26" fmla="*/ 86 w 86"/>
                <a:gd name="T27" fmla="*/ 91 h 145"/>
                <a:gd name="T28" fmla="*/ 75 w 86"/>
                <a:gd name="T29" fmla="*/ 130 h 145"/>
                <a:gd name="T30" fmla="*/ 46 w 86"/>
                <a:gd name="T31" fmla="*/ 145 h 145"/>
                <a:gd name="T32" fmla="*/ 28 w 86"/>
                <a:gd name="T33" fmla="*/ 140 h 145"/>
                <a:gd name="T34" fmla="*/ 16 w 86"/>
                <a:gd name="T35" fmla="*/ 127 h 145"/>
                <a:gd name="T36" fmla="*/ 16 w 86"/>
                <a:gd name="T37" fmla="*/ 142 h 145"/>
                <a:gd name="T38" fmla="*/ 0 w 86"/>
                <a:gd name="T39" fmla="*/ 142 h 145"/>
                <a:gd name="T40" fmla="*/ 0 w 86"/>
                <a:gd name="T41" fmla="*/ 0 h 145"/>
                <a:gd name="T42" fmla="*/ 16 w 86"/>
                <a:gd name="T43" fmla="*/ 0 h 145"/>
                <a:gd name="T44" fmla="*/ 16 w 86"/>
                <a:gd name="T45" fmla="*/ 5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45">
                  <a:moveTo>
                    <a:pt x="69" y="91"/>
                  </a:moveTo>
                  <a:cubicBezTo>
                    <a:pt x="69" y="78"/>
                    <a:pt x="67" y="69"/>
                    <a:pt x="62" y="62"/>
                  </a:cubicBezTo>
                  <a:cubicBezTo>
                    <a:pt x="57" y="55"/>
                    <a:pt x="51" y="51"/>
                    <a:pt x="43" y="51"/>
                  </a:cubicBezTo>
                  <a:cubicBezTo>
                    <a:pt x="34" y="51"/>
                    <a:pt x="28" y="55"/>
                    <a:pt x="23" y="62"/>
                  </a:cubicBezTo>
                  <a:cubicBezTo>
                    <a:pt x="18" y="69"/>
                    <a:pt x="16" y="78"/>
                    <a:pt x="16" y="91"/>
                  </a:cubicBezTo>
                  <a:cubicBezTo>
                    <a:pt x="16" y="103"/>
                    <a:pt x="18" y="113"/>
                    <a:pt x="23" y="120"/>
                  </a:cubicBezTo>
                  <a:cubicBezTo>
                    <a:pt x="28" y="127"/>
                    <a:pt x="34" y="131"/>
                    <a:pt x="43" y="131"/>
                  </a:cubicBezTo>
                  <a:cubicBezTo>
                    <a:pt x="51" y="131"/>
                    <a:pt x="57" y="127"/>
                    <a:pt x="62" y="120"/>
                  </a:cubicBezTo>
                  <a:cubicBezTo>
                    <a:pt x="67" y="113"/>
                    <a:pt x="69" y="103"/>
                    <a:pt x="69" y="91"/>
                  </a:cubicBezTo>
                  <a:close/>
                  <a:moveTo>
                    <a:pt x="16" y="55"/>
                  </a:moveTo>
                  <a:cubicBezTo>
                    <a:pt x="19" y="49"/>
                    <a:pt x="23" y="44"/>
                    <a:pt x="28" y="41"/>
                  </a:cubicBezTo>
                  <a:cubicBezTo>
                    <a:pt x="33" y="38"/>
                    <a:pt x="39" y="37"/>
                    <a:pt x="46" y="37"/>
                  </a:cubicBezTo>
                  <a:cubicBezTo>
                    <a:pt x="58" y="37"/>
                    <a:pt x="68" y="42"/>
                    <a:pt x="75" y="52"/>
                  </a:cubicBezTo>
                  <a:cubicBezTo>
                    <a:pt x="82" y="62"/>
                    <a:pt x="86" y="75"/>
                    <a:pt x="86" y="91"/>
                  </a:cubicBezTo>
                  <a:cubicBezTo>
                    <a:pt x="86" y="107"/>
                    <a:pt x="82" y="120"/>
                    <a:pt x="75" y="130"/>
                  </a:cubicBezTo>
                  <a:cubicBezTo>
                    <a:pt x="68" y="140"/>
                    <a:pt x="58" y="145"/>
                    <a:pt x="46" y="145"/>
                  </a:cubicBezTo>
                  <a:cubicBezTo>
                    <a:pt x="39" y="145"/>
                    <a:pt x="33" y="143"/>
                    <a:pt x="28" y="140"/>
                  </a:cubicBezTo>
                  <a:cubicBezTo>
                    <a:pt x="23" y="137"/>
                    <a:pt x="19" y="133"/>
                    <a:pt x="16" y="127"/>
                  </a:cubicBezTo>
                  <a:lnTo>
                    <a:pt x="16" y="142"/>
                  </a:lnTo>
                  <a:lnTo>
                    <a:pt x="0" y="142"/>
                  </a:lnTo>
                  <a:lnTo>
                    <a:pt x="0" y="0"/>
                  </a:lnTo>
                  <a:lnTo>
                    <a:pt x="16" y="0"/>
                  </a:lnTo>
                  <a:lnTo>
                    <a:pt x="16"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69">
              <a:extLst>
                <a:ext uri="{FF2B5EF4-FFF2-40B4-BE49-F238E27FC236}">
                  <a16:creationId xmlns:a16="http://schemas.microsoft.com/office/drawing/2014/main" id="{0EB35314-9D80-4392-87C7-E65D35928DA8}"/>
                </a:ext>
              </a:extLst>
            </p:cNvPr>
            <p:cNvSpPr>
              <a:spLocks noChangeArrowheads="1"/>
            </p:cNvSpPr>
            <p:nvPr/>
          </p:nvSpPr>
          <p:spPr bwMode="auto">
            <a:xfrm>
              <a:off x="4583" y="1914"/>
              <a:ext cx="7" cy="6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70">
              <a:extLst>
                <a:ext uri="{FF2B5EF4-FFF2-40B4-BE49-F238E27FC236}">
                  <a16:creationId xmlns:a16="http://schemas.microsoft.com/office/drawing/2014/main" id="{88308E9F-0E2B-4D79-837F-89BAD7E98C17}"/>
                </a:ext>
              </a:extLst>
            </p:cNvPr>
            <p:cNvSpPr>
              <a:spLocks noEditPoints="1"/>
            </p:cNvSpPr>
            <p:nvPr/>
          </p:nvSpPr>
          <p:spPr bwMode="auto">
            <a:xfrm>
              <a:off x="4603" y="1932"/>
              <a:ext cx="41" cy="50"/>
            </a:xfrm>
            <a:custGeom>
              <a:avLst/>
              <a:gdLst>
                <a:gd name="T0" fmla="*/ 44 w 88"/>
                <a:gd name="T1" fmla="*/ 14 h 108"/>
                <a:gd name="T2" fmla="*/ 24 w 88"/>
                <a:gd name="T3" fmla="*/ 25 h 108"/>
                <a:gd name="T4" fmla="*/ 17 w 88"/>
                <a:gd name="T5" fmla="*/ 54 h 108"/>
                <a:gd name="T6" fmla="*/ 24 w 88"/>
                <a:gd name="T7" fmla="*/ 83 h 108"/>
                <a:gd name="T8" fmla="*/ 44 w 88"/>
                <a:gd name="T9" fmla="*/ 93 h 108"/>
                <a:gd name="T10" fmla="*/ 64 w 88"/>
                <a:gd name="T11" fmla="*/ 83 h 108"/>
                <a:gd name="T12" fmla="*/ 71 w 88"/>
                <a:gd name="T13" fmla="*/ 54 h 108"/>
                <a:gd name="T14" fmla="*/ 64 w 88"/>
                <a:gd name="T15" fmla="*/ 25 h 108"/>
                <a:gd name="T16" fmla="*/ 44 w 88"/>
                <a:gd name="T17" fmla="*/ 14 h 108"/>
                <a:gd name="T18" fmla="*/ 44 w 88"/>
                <a:gd name="T19" fmla="*/ 0 h 108"/>
                <a:gd name="T20" fmla="*/ 76 w 88"/>
                <a:gd name="T21" fmla="*/ 14 h 108"/>
                <a:gd name="T22" fmla="*/ 88 w 88"/>
                <a:gd name="T23" fmla="*/ 54 h 108"/>
                <a:gd name="T24" fmla="*/ 76 w 88"/>
                <a:gd name="T25" fmla="*/ 93 h 108"/>
                <a:gd name="T26" fmla="*/ 44 w 88"/>
                <a:gd name="T27" fmla="*/ 108 h 108"/>
                <a:gd name="T28" fmla="*/ 12 w 88"/>
                <a:gd name="T29" fmla="*/ 93 h 108"/>
                <a:gd name="T30" fmla="*/ 0 w 88"/>
                <a:gd name="T31" fmla="*/ 54 h 108"/>
                <a:gd name="T32" fmla="*/ 12 w 88"/>
                <a:gd name="T33" fmla="*/ 14 h 108"/>
                <a:gd name="T34" fmla="*/ 44 w 88"/>
                <a:gd name="T3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08">
                  <a:moveTo>
                    <a:pt x="44" y="14"/>
                  </a:moveTo>
                  <a:cubicBezTo>
                    <a:pt x="36" y="14"/>
                    <a:pt x="29" y="18"/>
                    <a:pt x="24" y="25"/>
                  </a:cubicBezTo>
                  <a:cubicBezTo>
                    <a:pt x="19" y="32"/>
                    <a:pt x="17" y="42"/>
                    <a:pt x="17" y="54"/>
                  </a:cubicBezTo>
                  <a:cubicBezTo>
                    <a:pt x="17" y="66"/>
                    <a:pt x="19" y="76"/>
                    <a:pt x="24" y="83"/>
                  </a:cubicBezTo>
                  <a:cubicBezTo>
                    <a:pt x="29" y="90"/>
                    <a:pt x="36" y="93"/>
                    <a:pt x="44" y="93"/>
                  </a:cubicBezTo>
                  <a:cubicBezTo>
                    <a:pt x="52" y="93"/>
                    <a:pt x="59" y="90"/>
                    <a:pt x="64" y="83"/>
                  </a:cubicBezTo>
                  <a:cubicBezTo>
                    <a:pt x="69" y="76"/>
                    <a:pt x="71" y="66"/>
                    <a:pt x="71" y="54"/>
                  </a:cubicBezTo>
                  <a:cubicBezTo>
                    <a:pt x="71" y="42"/>
                    <a:pt x="69" y="32"/>
                    <a:pt x="64" y="25"/>
                  </a:cubicBezTo>
                  <a:cubicBezTo>
                    <a:pt x="59" y="18"/>
                    <a:pt x="52" y="14"/>
                    <a:pt x="44" y="14"/>
                  </a:cubicBezTo>
                  <a:close/>
                  <a:moveTo>
                    <a:pt x="44" y="0"/>
                  </a:moveTo>
                  <a:cubicBezTo>
                    <a:pt x="58" y="0"/>
                    <a:pt x="69" y="5"/>
                    <a:pt x="76" y="14"/>
                  </a:cubicBezTo>
                  <a:cubicBezTo>
                    <a:pt x="84" y="24"/>
                    <a:pt x="88" y="37"/>
                    <a:pt x="88" y="54"/>
                  </a:cubicBezTo>
                  <a:cubicBezTo>
                    <a:pt x="88" y="71"/>
                    <a:pt x="84" y="84"/>
                    <a:pt x="76" y="93"/>
                  </a:cubicBezTo>
                  <a:cubicBezTo>
                    <a:pt x="69" y="103"/>
                    <a:pt x="58" y="108"/>
                    <a:pt x="44" y="108"/>
                  </a:cubicBezTo>
                  <a:cubicBezTo>
                    <a:pt x="30" y="108"/>
                    <a:pt x="19" y="103"/>
                    <a:pt x="12" y="93"/>
                  </a:cubicBezTo>
                  <a:cubicBezTo>
                    <a:pt x="4" y="84"/>
                    <a:pt x="0" y="71"/>
                    <a:pt x="0" y="54"/>
                  </a:cubicBezTo>
                  <a:cubicBezTo>
                    <a:pt x="0" y="37"/>
                    <a:pt x="4" y="24"/>
                    <a:pt x="12" y="14"/>
                  </a:cubicBezTo>
                  <a:cubicBezTo>
                    <a:pt x="19" y="5"/>
                    <a:pt x="30" y="0"/>
                    <a:pt x="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71">
              <a:extLst>
                <a:ext uri="{FF2B5EF4-FFF2-40B4-BE49-F238E27FC236}">
                  <a16:creationId xmlns:a16="http://schemas.microsoft.com/office/drawing/2014/main" id="{C151B374-AB05-41C1-992B-53BEE064FF32}"/>
                </a:ext>
              </a:extLst>
            </p:cNvPr>
            <p:cNvSpPr>
              <a:spLocks/>
            </p:cNvSpPr>
            <p:nvPr/>
          </p:nvSpPr>
          <p:spPr bwMode="auto">
            <a:xfrm>
              <a:off x="4653" y="1932"/>
              <a:ext cx="36" cy="50"/>
            </a:xfrm>
            <a:custGeom>
              <a:avLst/>
              <a:gdLst>
                <a:gd name="T0" fmla="*/ 77 w 77"/>
                <a:gd name="T1" fmla="*/ 6 h 108"/>
                <a:gd name="T2" fmla="*/ 77 w 77"/>
                <a:gd name="T3" fmla="*/ 22 h 108"/>
                <a:gd name="T4" fmla="*/ 63 w 77"/>
                <a:gd name="T5" fmla="*/ 16 h 108"/>
                <a:gd name="T6" fmla="*/ 49 w 77"/>
                <a:gd name="T7" fmla="*/ 14 h 108"/>
                <a:gd name="T8" fmla="*/ 26 w 77"/>
                <a:gd name="T9" fmla="*/ 25 h 108"/>
                <a:gd name="T10" fmla="*/ 17 w 77"/>
                <a:gd name="T11" fmla="*/ 54 h 108"/>
                <a:gd name="T12" fmla="*/ 26 w 77"/>
                <a:gd name="T13" fmla="*/ 83 h 108"/>
                <a:gd name="T14" fmla="*/ 49 w 77"/>
                <a:gd name="T15" fmla="*/ 93 h 108"/>
                <a:gd name="T16" fmla="*/ 63 w 77"/>
                <a:gd name="T17" fmla="*/ 91 h 108"/>
                <a:gd name="T18" fmla="*/ 77 w 77"/>
                <a:gd name="T19" fmla="*/ 85 h 108"/>
                <a:gd name="T20" fmla="*/ 77 w 77"/>
                <a:gd name="T21" fmla="*/ 101 h 108"/>
                <a:gd name="T22" fmla="*/ 63 w 77"/>
                <a:gd name="T23" fmla="*/ 106 h 108"/>
                <a:gd name="T24" fmla="*/ 48 w 77"/>
                <a:gd name="T25" fmla="*/ 108 h 108"/>
                <a:gd name="T26" fmla="*/ 13 w 77"/>
                <a:gd name="T27" fmla="*/ 93 h 108"/>
                <a:gd name="T28" fmla="*/ 0 w 77"/>
                <a:gd name="T29" fmla="*/ 54 h 108"/>
                <a:gd name="T30" fmla="*/ 13 w 77"/>
                <a:gd name="T31" fmla="*/ 14 h 108"/>
                <a:gd name="T32" fmla="*/ 49 w 77"/>
                <a:gd name="T33" fmla="*/ 0 h 108"/>
                <a:gd name="T34" fmla="*/ 63 w 77"/>
                <a:gd name="T35" fmla="*/ 2 h 108"/>
                <a:gd name="T36" fmla="*/ 77 w 77"/>
                <a:gd name="T37" fmla="*/ 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108">
                  <a:moveTo>
                    <a:pt x="77" y="6"/>
                  </a:moveTo>
                  <a:lnTo>
                    <a:pt x="77" y="22"/>
                  </a:lnTo>
                  <a:cubicBezTo>
                    <a:pt x="72" y="20"/>
                    <a:pt x="68" y="18"/>
                    <a:pt x="63" y="16"/>
                  </a:cubicBezTo>
                  <a:cubicBezTo>
                    <a:pt x="59" y="15"/>
                    <a:pt x="54" y="14"/>
                    <a:pt x="49" y="14"/>
                  </a:cubicBezTo>
                  <a:cubicBezTo>
                    <a:pt x="39" y="14"/>
                    <a:pt x="31" y="18"/>
                    <a:pt x="26" y="25"/>
                  </a:cubicBezTo>
                  <a:cubicBezTo>
                    <a:pt x="20" y="32"/>
                    <a:pt x="17" y="41"/>
                    <a:pt x="17" y="54"/>
                  </a:cubicBezTo>
                  <a:cubicBezTo>
                    <a:pt x="17" y="66"/>
                    <a:pt x="20" y="76"/>
                    <a:pt x="26" y="83"/>
                  </a:cubicBezTo>
                  <a:cubicBezTo>
                    <a:pt x="31" y="90"/>
                    <a:pt x="39" y="93"/>
                    <a:pt x="49" y="93"/>
                  </a:cubicBezTo>
                  <a:cubicBezTo>
                    <a:pt x="54" y="93"/>
                    <a:pt x="59" y="93"/>
                    <a:pt x="63" y="91"/>
                  </a:cubicBezTo>
                  <a:cubicBezTo>
                    <a:pt x="68" y="90"/>
                    <a:pt x="72" y="88"/>
                    <a:pt x="77" y="85"/>
                  </a:cubicBezTo>
                  <a:lnTo>
                    <a:pt x="77" y="101"/>
                  </a:lnTo>
                  <a:cubicBezTo>
                    <a:pt x="72" y="103"/>
                    <a:pt x="68" y="105"/>
                    <a:pt x="63" y="106"/>
                  </a:cubicBezTo>
                  <a:cubicBezTo>
                    <a:pt x="58" y="107"/>
                    <a:pt x="53" y="108"/>
                    <a:pt x="48" y="108"/>
                  </a:cubicBezTo>
                  <a:cubicBezTo>
                    <a:pt x="33" y="108"/>
                    <a:pt x="22" y="103"/>
                    <a:pt x="13" y="93"/>
                  </a:cubicBezTo>
                  <a:cubicBezTo>
                    <a:pt x="5" y="83"/>
                    <a:pt x="0" y="70"/>
                    <a:pt x="0" y="54"/>
                  </a:cubicBezTo>
                  <a:cubicBezTo>
                    <a:pt x="0" y="37"/>
                    <a:pt x="5" y="24"/>
                    <a:pt x="13" y="14"/>
                  </a:cubicBezTo>
                  <a:cubicBezTo>
                    <a:pt x="22" y="5"/>
                    <a:pt x="34" y="0"/>
                    <a:pt x="49" y="0"/>
                  </a:cubicBezTo>
                  <a:cubicBezTo>
                    <a:pt x="54" y="0"/>
                    <a:pt x="58" y="1"/>
                    <a:pt x="63" y="2"/>
                  </a:cubicBezTo>
                  <a:cubicBezTo>
                    <a:pt x="68" y="3"/>
                    <a:pt x="72" y="4"/>
                    <a:pt x="77"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72">
              <a:extLst>
                <a:ext uri="{FF2B5EF4-FFF2-40B4-BE49-F238E27FC236}">
                  <a16:creationId xmlns:a16="http://schemas.microsoft.com/office/drawing/2014/main" id="{52CD09F6-5F47-4A41-A6E9-C87F7B6C74B4}"/>
                </a:ext>
              </a:extLst>
            </p:cNvPr>
            <p:cNvSpPr>
              <a:spLocks/>
            </p:cNvSpPr>
            <p:nvPr/>
          </p:nvSpPr>
          <p:spPr bwMode="auto">
            <a:xfrm>
              <a:off x="4701" y="1914"/>
              <a:ext cx="40" cy="67"/>
            </a:xfrm>
            <a:custGeom>
              <a:avLst/>
              <a:gdLst>
                <a:gd name="T0" fmla="*/ 0 w 86"/>
                <a:gd name="T1" fmla="*/ 0 h 142"/>
                <a:gd name="T2" fmla="*/ 16 w 86"/>
                <a:gd name="T3" fmla="*/ 0 h 142"/>
                <a:gd name="T4" fmla="*/ 16 w 86"/>
                <a:gd name="T5" fmla="*/ 84 h 142"/>
                <a:gd name="T6" fmla="*/ 63 w 86"/>
                <a:gd name="T7" fmla="*/ 39 h 142"/>
                <a:gd name="T8" fmla="*/ 84 w 86"/>
                <a:gd name="T9" fmla="*/ 39 h 142"/>
                <a:gd name="T10" fmla="*/ 33 w 86"/>
                <a:gd name="T11" fmla="*/ 87 h 142"/>
                <a:gd name="T12" fmla="*/ 86 w 86"/>
                <a:gd name="T13" fmla="*/ 142 h 142"/>
                <a:gd name="T14" fmla="*/ 65 w 86"/>
                <a:gd name="T15" fmla="*/ 142 h 142"/>
                <a:gd name="T16" fmla="*/ 16 w 86"/>
                <a:gd name="T17" fmla="*/ 92 h 142"/>
                <a:gd name="T18" fmla="*/ 16 w 86"/>
                <a:gd name="T19" fmla="*/ 142 h 142"/>
                <a:gd name="T20" fmla="*/ 0 w 86"/>
                <a:gd name="T21" fmla="*/ 142 h 142"/>
                <a:gd name="T22" fmla="*/ 0 w 86"/>
                <a:gd name="T23"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42">
                  <a:moveTo>
                    <a:pt x="0" y="0"/>
                  </a:moveTo>
                  <a:lnTo>
                    <a:pt x="16" y="0"/>
                  </a:lnTo>
                  <a:lnTo>
                    <a:pt x="16" y="84"/>
                  </a:lnTo>
                  <a:lnTo>
                    <a:pt x="63" y="39"/>
                  </a:lnTo>
                  <a:lnTo>
                    <a:pt x="84" y="39"/>
                  </a:lnTo>
                  <a:lnTo>
                    <a:pt x="33" y="87"/>
                  </a:lnTo>
                  <a:lnTo>
                    <a:pt x="86" y="142"/>
                  </a:lnTo>
                  <a:lnTo>
                    <a:pt x="65" y="142"/>
                  </a:lnTo>
                  <a:lnTo>
                    <a:pt x="16" y="92"/>
                  </a:lnTo>
                  <a:lnTo>
                    <a:pt x="16" y="142"/>
                  </a:lnTo>
                  <a:lnTo>
                    <a:pt x="0" y="14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78" name="TextBox 177">
            <a:extLst>
              <a:ext uri="{FF2B5EF4-FFF2-40B4-BE49-F238E27FC236}">
                <a16:creationId xmlns:a16="http://schemas.microsoft.com/office/drawing/2014/main" id="{81A9368F-2E7E-4F95-AB33-46E3DC0FA789}"/>
              </a:ext>
            </a:extLst>
          </p:cNvPr>
          <p:cNvSpPr txBox="1"/>
          <p:nvPr/>
        </p:nvSpPr>
        <p:spPr>
          <a:xfrm>
            <a:off x="3073685" y="3956051"/>
            <a:ext cx="5390002" cy="400110"/>
          </a:xfrm>
          <a:prstGeom prst="rect">
            <a:avLst/>
          </a:prstGeom>
          <a:noFill/>
        </p:spPr>
        <p:txBody>
          <a:bodyPr wrap="none" rtlCol="0">
            <a:spAutoFit/>
          </a:bodyPr>
          <a:lstStyle/>
          <a:p>
            <a:pPr algn="l"/>
            <a:r>
              <a:rPr lang="en-US" sz="2000" dirty="0">
                <a:solidFill>
                  <a:srgbClr val="0070C0"/>
                </a:solidFill>
              </a:rPr>
              <a:t>Chain</a:t>
            </a:r>
            <a:r>
              <a:rPr lang="en-US" sz="2000" dirty="0"/>
              <a:t> the blocks. This </a:t>
            </a:r>
            <a:r>
              <a:rPr lang="en-US" sz="2000" dirty="0">
                <a:solidFill>
                  <a:srgbClr val="E21A23"/>
                </a:solidFill>
              </a:rPr>
              <a:t>increases</a:t>
            </a:r>
            <a:r>
              <a:rPr lang="en-US" sz="2000" dirty="0"/>
              <a:t> the </a:t>
            </a:r>
            <a:r>
              <a:rPr lang="en-US" sz="2000" i="1" dirty="0">
                <a:solidFill>
                  <a:srgbClr val="00B050"/>
                </a:solidFill>
              </a:rPr>
              <a:t>diffusion</a:t>
            </a:r>
            <a:r>
              <a:rPr lang="en-US" sz="2000" dirty="0"/>
              <a:t>.</a:t>
            </a:r>
          </a:p>
        </p:txBody>
      </p:sp>
      <p:pic>
        <p:nvPicPr>
          <p:cNvPr id="179" name="Picture 178" descr="Icon&#10;&#10;Description automatically generated">
            <a:extLst>
              <a:ext uri="{FF2B5EF4-FFF2-40B4-BE49-F238E27FC236}">
                <a16:creationId xmlns:a16="http://schemas.microsoft.com/office/drawing/2014/main" id="{32C49701-4C83-48BD-8E68-664949695C1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567554" y="3956051"/>
            <a:ext cx="460344" cy="460344"/>
          </a:xfrm>
          <a:prstGeom prst="rect">
            <a:avLst/>
          </a:prstGeom>
        </p:spPr>
      </p:pic>
      <p:sp>
        <p:nvSpPr>
          <p:cNvPr id="180" name="TextBox 179">
            <a:extLst>
              <a:ext uri="{FF2B5EF4-FFF2-40B4-BE49-F238E27FC236}">
                <a16:creationId xmlns:a16="http://schemas.microsoft.com/office/drawing/2014/main" id="{508935F2-9DF8-4E96-8F6F-D420D894CB36}"/>
              </a:ext>
            </a:extLst>
          </p:cNvPr>
          <p:cNvSpPr txBox="1"/>
          <p:nvPr/>
        </p:nvSpPr>
        <p:spPr>
          <a:xfrm>
            <a:off x="3114866" y="4582906"/>
            <a:ext cx="6303329" cy="1015663"/>
          </a:xfrm>
          <a:prstGeom prst="rect">
            <a:avLst/>
          </a:prstGeom>
          <a:noFill/>
        </p:spPr>
        <p:txBody>
          <a:bodyPr wrap="none" rtlCol="0">
            <a:spAutoFit/>
          </a:bodyPr>
          <a:lstStyle/>
          <a:p>
            <a:pPr algn="l"/>
            <a:r>
              <a:rPr lang="en-US" sz="2000" dirty="0"/>
              <a:t>Encryption is </a:t>
            </a:r>
            <a:r>
              <a:rPr lang="en-US" sz="2000" dirty="0">
                <a:solidFill>
                  <a:srgbClr val="0070C0"/>
                </a:solidFill>
              </a:rPr>
              <a:t>sequential</a:t>
            </a:r>
            <a:r>
              <a:rPr lang="en-US" sz="2000" dirty="0"/>
              <a:t>, decryption is </a:t>
            </a:r>
            <a:r>
              <a:rPr lang="en-US" sz="2000" dirty="0">
                <a:solidFill>
                  <a:srgbClr val="00B050"/>
                </a:solidFill>
              </a:rPr>
              <a:t>parallel</a:t>
            </a:r>
            <a:r>
              <a:rPr lang="en-US" sz="2000" dirty="0"/>
              <a:t>.</a:t>
            </a:r>
          </a:p>
          <a:p>
            <a:pPr algn="l"/>
            <a:r>
              <a:rPr lang="en-US" sz="2000" dirty="0"/>
              <a:t>If there is a single 1-bit error in the plaintext, the entire</a:t>
            </a:r>
            <a:br>
              <a:rPr lang="en-US" sz="2000" dirty="0"/>
            </a:br>
            <a:r>
              <a:rPr lang="en-US" sz="2000" dirty="0"/>
              <a:t>ciphertext is </a:t>
            </a:r>
            <a:r>
              <a:rPr lang="en-US" sz="2000" dirty="0">
                <a:solidFill>
                  <a:srgbClr val="7030A0"/>
                </a:solidFill>
              </a:rPr>
              <a:t>damaged</a:t>
            </a:r>
            <a:r>
              <a:rPr lang="en-US" sz="2000" dirty="0"/>
              <a:t>.</a:t>
            </a:r>
          </a:p>
        </p:txBody>
      </p:sp>
      <p:pic>
        <p:nvPicPr>
          <p:cNvPr id="181" name="Picture 180" descr="Icon&#10;&#10;Description automatically generated">
            <a:extLst>
              <a:ext uri="{FF2B5EF4-FFF2-40B4-BE49-F238E27FC236}">
                <a16:creationId xmlns:a16="http://schemas.microsoft.com/office/drawing/2014/main" id="{D9A9EC0C-4B62-4EA8-A0D0-E8B5DF8C11B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575314" y="4612962"/>
            <a:ext cx="444438" cy="444438"/>
          </a:xfrm>
          <a:prstGeom prst="rect">
            <a:avLst/>
          </a:prstGeom>
        </p:spPr>
      </p:pic>
    </p:spTree>
    <p:extLst>
      <p:ext uri="{BB962C8B-B14F-4D97-AF65-F5344CB8AC3E}">
        <p14:creationId xmlns:p14="http://schemas.microsoft.com/office/powerpoint/2010/main" val="2062774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D7E8-30B8-40C5-82C8-ECF17CDD2C9A}"/>
              </a:ext>
            </a:extLst>
          </p:cNvPr>
          <p:cNvSpPr>
            <a:spLocks noGrp="1"/>
          </p:cNvSpPr>
          <p:nvPr>
            <p:ph type="title"/>
          </p:nvPr>
        </p:nvSpPr>
        <p:spPr/>
        <p:txBody>
          <a:bodyPr/>
          <a:lstStyle/>
          <a:p>
            <a:r>
              <a:rPr lang="en-US" dirty="0"/>
              <a:t>Output Feedback Mode</a:t>
            </a:r>
          </a:p>
        </p:txBody>
      </p:sp>
      <p:sp>
        <p:nvSpPr>
          <p:cNvPr id="4" name="Footer Placeholder 3">
            <a:extLst>
              <a:ext uri="{FF2B5EF4-FFF2-40B4-BE49-F238E27FC236}">
                <a16:creationId xmlns:a16="http://schemas.microsoft.com/office/drawing/2014/main" id="{F820BBB4-2C88-49C9-B0BD-8EFE3FC2817A}"/>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8C7CC4B9-29AB-4672-B0E1-D6D47FE599E9}"/>
              </a:ext>
            </a:extLst>
          </p:cNvPr>
          <p:cNvSpPr>
            <a:spLocks noGrp="1"/>
          </p:cNvSpPr>
          <p:nvPr>
            <p:ph type="sldNum" sz="quarter" idx="12"/>
          </p:nvPr>
        </p:nvSpPr>
        <p:spPr/>
        <p:txBody>
          <a:bodyPr/>
          <a:lstStyle/>
          <a:p>
            <a:fld id="{F919517F-009E-4769-83B0-88E0C9B89C50}" type="slidenum">
              <a:rPr lang="en-US" smtClean="0"/>
              <a:t>14</a:t>
            </a:fld>
            <a:endParaRPr lang="en-US"/>
          </a:p>
        </p:txBody>
      </p:sp>
      <p:sp>
        <p:nvSpPr>
          <p:cNvPr id="9" name="AutoShape 3">
            <a:extLst>
              <a:ext uri="{FF2B5EF4-FFF2-40B4-BE49-F238E27FC236}">
                <a16:creationId xmlns:a16="http://schemas.microsoft.com/office/drawing/2014/main" id="{ED96E982-C59B-4FD6-91D8-7F870F6D58C0}"/>
              </a:ext>
            </a:extLst>
          </p:cNvPr>
          <p:cNvSpPr>
            <a:spLocks noChangeAspect="1" noChangeArrowheads="1" noTextEdit="1"/>
          </p:cNvSpPr>
          <p:nvPr/>
        </p:nvSpPr>
        <p:spPr bwMode="auto">
          <a:xfrm>
            <a:off x="2369510" y="1097281"/>
            <a:ext cx="6858000" cy="261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a:extLst>
              <a:ext uri="{FF2B5EF4-FFF2-40B4-BE49-F238E27FC236}">
                <a16:creationId xmlns:a16="http://schemas.microsoft.com/office/drawing/2014/main" id="{2801C539-A41C-4D4D-BEB8-EE10F86BEFF9}"/>
              </a:ext>
            </a:extLst>
          </p:cNvPr>
          <p:cNvSpPr>
            <a:spLocks/>
          </p:cNvSpPr>
          <p:nvPr/>
        </p:nvSpPr>
        <p:spPr bwMode="auto">
          <a:xfrm>
            <a:off x="2194092" y="1272761"/>
            <a:ext cx="2147888" cy="2395538"/>
          </a:xfrm>
          <a:custGeom>
            <a:avLst/>
            <a:gdLst>
              <a:gd name="T0" fmla="*/ 152 w 3227"/>
              <a:gd name="T1" fmla="*/ 0 h 3597"/>
              <a:gd name="T2" fmla="*/ 3075 w 3227"/>
              <a:gd name="T3" fmla="*/ 0 h 3597"/>
              <a:gd name="T4" fmla="*/ 3227 w 3227"/>
              <a:gd name="T5" fmla="*/ 151 h 3597"/>
              <a:gd name="T6" fmla="*/ 3227 w 3227"/>
              <a:gd name="T7" fmla="*/ 3445 h 3597"/>
              <a:gd name="T8" fmla="*/ 3075 w 3227"/>
              <a:gd name="T9" fmla="*/ 3597 h 3597"/>
              <a:gd name="T10" fmla="*/ 152 w 3227"/>
              <a:gd name="T11" fmla="*/ 3597 h 3597"/>
              <a:gd name="T12" fmla="*/ 0 w 3227"/>
              <a:gd name="T13" fmla="*/ 3445 h 3597"/>
              <a:gd name="T14" fmla="*/ 0 w 3227"/>
              <a:gd name="T15" fmla="*/ 151 h 3597"/>
              <a:gd name="T16" fmla="*/ 152 w 3227"/>
              <a:gd name="T17" fmla="*/ 0 h 3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7" h="3597">
                <a:moveTo>
                  <a:pt x="152" y="0"/>
                </a:moveTo>
                <a:lnTo>
                  <a:pt x="3075" y="0"/>
                </a:lnTo>
                <a:cubicBezTo>
                  <a:pt x="3159" y="0"/>
                  <a:pt x="3227" y="67"/>
                  <a:pt x="3227" y="151"/>
                </a:cubicBezTo>
                <a:lnTo>
                  <a:pt x="3227" y="3445"/>
                </a:lnTo>
                <a:cubicBezTo>
                  <a:pt x="3227" y="3529"/>
                  <a:pt x="3159" y="3597"/>
                  <a:pt x="3075" y="3597"/>
                </a:cubicBezTo>
                <a:lnTo>
                  <a:pt x="152" y="3597"/>
                </a:lnTo>
                <a:cubicBezTo>
                  <a:pt x="68" y="3597"/>
                  <a:pt x="0" y="3529"/>
                  <a:pt x="0" y="3445"/>
                </a:cubicBezTo>
                <a:lnTo>
                  <a:pt x="0" y="151"/>
                </a:lnTo>
                <a:cubicBezTo>
                  <a:pt x="0" y="67"/>
                  <a:pt x="68" y="0"/>
                  <a:pt x="152" y="0"/>
                </a:cubicBezTo>
                <a:close/>
              </a:path>
            </a:pathLst>
          </a:custGeom>
          <a:solidFill>
            <a:schemeClr val="bg1"/>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a:extLst>
              <a:ext uri="{FF2B5EF4-FFF2-40B4-BE49-F238E27FC236}">
                <a16:creationId xmlns:a16="http://schemas.microsoft.com/office/drawing/2014/main" id="{CA1ACF75-F023-4D9E-991B-A1594E71B1A2}"/>
              </a:ext>
            </a:extLst>
          </p:cNvPr>
          <p:cNvSpPr>
            <a:spLocks noChangeArrowheads="1"/>
          </p:cNvSpPr>
          <p:nvPr/>
        </p:nvSpPr>
        <p:spPr bwMode="auto">
          <a:xfrm>
            <a:off x="2537786" y="2776856"/>
            <a:ext cx="663575" cy="273050"/>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5251B152-19E8-43BC-B86E-2AE7B0D2E085}"/>
              </a:ext>
            </a:extLst>
          </p:cNvPr>
          <p:cNvSpPr>
            <a:spLocks noEditPoints="1"/>
          </p:cNvSpPr>
          <p:nvPr/>
        </p:nvSpPr>
        <p:spPr bwMode="auto">
          <a:xfrm>
            <a:off x="2604460" y="2872106"/>
            <a:ext cx="57150" cy="88900"/>
          </a:xfrm>
          <a:custGeom>
            <a:avLst/>
            <a:gdLst>
              <a:gd name="T0" fmla="*/ 18 w 85"/>
              <a:gd name="T1" fmla="*/ 15 h 133"/>
              <a:gd name="T2" fmla="*/ 18 w 85"/>
              <a:gd name="T3" fmla="*/ 65 h 133"/>
              <a:gd name="T4" fmla="*/ 40 w 85"/>
              <a:gd name="T5" fmla="*/ 65 h 133"/>
              <a:gd name="T6" fmla="*/ 60 w 85"/>
              <a:gd name="T7" fmla="*/ 58 h 133"/>
              <a:gd name="T8" fmla="*/ 66 w 85"/>
              <a:gd name="T9" fmla="*/ 40 h 133"/>
              <a:gd name="T10" fmla="*/ 60 w 85"/>
              <a:gd name="T11" fmla="*/ 22 h 133"/>
              <a:gd name="T12" fmla="*/ 40 w 85"/>
              <a:gd name="T13" fmla="*/ 15 h 133"/>
              <a:gd name="T14" fmla="*/ 18 w 85"/>
              <a:gd name="T15" fmla="*/ 15 h 133"/>
              <a:gd name="T16" fmla="*/ 0 w 85"/>
              <a:gd name="T17" fmla="*/ 0 h 133"/>
              <a:gd name="T18" fmla="*/ 40 w 85"/>
              <a:gd name="T19" fmla="*/ 0 h 133"/>
              <a:gd name="T20" fmla="*/ 74 w 85"/>
              <a:gd name="T21" fmla="*/ 11 h 133"/>
              <a:gd name="T22" fmla="*/ 85 w 85"/>
              <a:gd name="T23" fmla="*/ 40 h 133"/>
              <a:gd name="T24" fmla="*/ 74 w 85"/>
              <a:gd name="T25" fmla="*/ 70 h 133"/>
              <a:gd name="T26" fmla="*/ 40 w 85"/>
              <a:gd name="T27" fmla="*/ 80 h 133"/>
              <a:gd name="T28" fmla="*/ 18 w 85"/>
              <a:gd name="T29" fmla="*/ 80 h 133"/>
              <a:gd name="T30" fmla="*/ 18 w 85"/>
              <a:gd name="T31" fmla="*/ 133 h 133"/>
              <a:gd name="T32" fmla="*/ 0 w 85"/>
              <a:gd name="T33" fmla="*/ 133 h 133"/>
              <a:gd name="T34" fmla="*/ 0 w 85"/>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33">
                <a:moveTo>
                  <a:pt x="18" y="15"/>
                </a:moveTo>
                <a:lnTo>
                  <a:pt x="18" y="65"/>
                </a:lnTo>
                <a:lnTo>
                  <a:pt x="40" y="65"/>
                </a:lnTo>
                <a:cubicBezTo>
                  <a:pt x="49" y="65"/>
                  <a:pt x="55" y="63"/>
                  <a:pt x="60" y="58"/>
                </a:cubicBezTo>
                <a:cubicBezTo>
                  <a:pt x="64" y="54"/>
                  <a:pt x="66" y="48"/>
                  <a:pt x="66" y="40"/>
                </a:cubicBezTo>
                <a:cubicBezTo>
                  <a:pt x="66" y="32"/>
                  <a:pt x="64" y="26"/>
                  <a:pt x="60" y="22"/>
                </a:cubicBezTo>
                <a:cubicBezTo>
                  <a:pt x="55" y="17"/>
                  <a:pt x="49" y="15"/>
                  <a:pt x="40" y="15"/>
                </a:cubicBezTo>
                <a:lnTo>
                  <a:pt x="18" y="15"/>
                </a:lnTo>
                <a:close/>
                <a:moveTo>
                  <a:pt x="0" y="0"/>
                </a:moveTo>
                <a:lnTo>
                  <a:pt x="40" y="0"/>
                </a:lnTo>
                <a:cubicBezTo>
                  <a:pt x="55" y="0"/>
                  <a:pt x="66" y="4"/>
                  <a:pt x="74" y="11"/>
                </a:cubicBezTo>
                <a:cubicBezTo>
                  <a:pt x="82" y="17"/>
                  <a:pt x="85" y="27"/>
                  <a:pt x="85" y="40"/>
                </a:cubicBezTo>
                <a:cubicBezTo>
                  <a:pt x="85" y="53"/>
                  <a:pt x="82" y="63"/>
                  <a:pt x="74" y="70"/>
                </a:cubicBezTo>
                <a:cubicBezTo>
                  <a:pt x="66" y="76"/>
                  <a:pt x="55" y="80"/>
                  <a:pt x="40" y="80"/>
                </a:cubicBezTo>
                <a:lnTo>
                  <a:pt x="18" y="80"/>
                </a:lnTo>
                <a:lnTo>
                  <a:pt x="18" y="133"/>
                </a:lnTo>
                <a:lnTo>
                  <a:pt x="0" y="13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2F799113-6358-4B42-A60A-6A42328841CA}"/>
              </a:ext>
            </a:extLst>
          </p:cNvPr>
          <p:cNvSpPr>
            <a:spLocks noChangeArrowheads="1"/>
          </p:cNvSpPr>
          <p:nvPr/>
        </p:nvSpPr>
        <p:spPr bwMode="auto">
          <a:xfrm>
            <a:off x="2677486" y="2868932"/>
            <a:ext cx="11113" cy="92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E2E1AE8D-D4D2-4560-9B78-3A5DA84CBA7B}"/>
              </a:ext>
            </a:extLst>
          </p:cNvPr>
          <p:cNvSpPr>
            <a:spLocks noEditPoints="1"/>
          </p:cNvSpPr>
          <p:nvPr/>
        </p:nvSpPr>
        <p:spPr bwMode="auto">
          <a:xfrm>
            <a:off x="2706060" y="2892744"/>
            <a:ext cx="57150" cy="69850"/>
          </a:xfrm>
          <a:custGeom>
            <a:avLst/>
            <a:gdLst>
              <a:gd name="T0" fmla="*/ 51 w 84"/>
              <a:gd name="T1" fmla="*/ 52 h 104"/>
              <a:gd name="T2" fmla="*/ 24 w 84"/>
              <a:gd name="T3" fmla="*/ 56 h 104"/>
              <a:gd name="T4" fmla="*/ 16 w 84"/>
              <a:gd name="T5" fmla="*/ 72 h 104"/>
              <a:gd name="T6" fmla="*/ 22 w 84"/>
              <a:gd name="T7" fmla="*/ 86 h 104"/>
              <a:gd name="T8" fmla="*/ 38 w 84"/>
              <a:gd name="T9" fmla="*/ 91 h 104"/>
              <a:gd name="T10" fmla="*/ 59 w 84"/>
              <a:gd name="T11" fmla="*/ 81 h 104"/>
              <a:gd name="T12" fmla="*/ 68 w 84"/>
              <a:gd name="T13" fmla="*/ 56 h 104"/>
              <a:gd name="T14" fmla="*/ 68 w 84"/>
              <a:gd name="T15" fmla="*/ 52 h 104"/>
              <a:gd name="T16" fmla="*/ 51 w 84"/>
              <a:gd name="T17" fmla="*/ 52 h 104"/>
              <a:gd name="T18" fmla="*/ 84 w 84"/>
              <a:gd name="T19" fmla="*/ 45 h 104"/>
              <a:gd name="T20" fmla="*/ 84 w 84"/>
              <a:gd name="T21" fmla="*/ 102 h 104"/>
              <a:gd name="T22" fmla="*/ 68 w 84"/>
              <a:gd name="T23" fmla="*/ 102 h 104"/>
              <a:gd name="T24" fmla="*/ 68 w 84"/>
              <a:gd name="T25" fmla="*/ 87 h 104"/>
              <a:gd name="T26" fmla="*/ 54 w 84"/>
              <a:gd name="T27" fmla="*/ 100 h 104"/>
              <a:gd name="T28" fmla="*/ 33 w 84"/>
              <a:gd name="T29" fmla="*/ 104 h 104"/>
              <a:gd name="T30" fmla="*/ 9 w 84"/>
              <a:gd name="T31" fmla="*/ 96 h 104"/>
              <a:gd name="T32" fmla="*/ 0 w 84"/>
              <a:gd name="T33" fmla="*/ 73 h 104"/>
              <a:gd name="T34" fmla="*/ 11 w 84"/>
              <a:gd name="T35" fmla="*/ 48 h 104"/>
              <a:gd name="T36" fmla="*/ 45 w 84"/>
              <a:gd name="T37" fmla="*/ 39 h 104"/>
              <a:gd name="T38" fmla="*/ 68 w 84"/>
              <a:gd name="T39" fmla="*/ 39 h 104"/>
              <a:gd name="T40" fmla="*/ 68 w 84"/>
              <a:gd name="T41" fmla="*/ 38 h 104"/>
              <a:gd name="T42" fmla="*/ 60 w 84"/>
              <a:gd name="T43" fmla="*/ 20 h 104"/>
              <a:gd name="T44" fmla="*/ 39 w 84"/>
              <a:gd name="T45" fmla="*/ 14 h 104"/>
              <a:gd name="T46" fmla="*/ 23 w 84"/>
              <a:gd name="T47" fmla="*/ 16 h 104"/>
              <a:gd name="T48" fmla="*/ 7 w 84"/>
              <a:gd name="T49" fmla="*/ 22 h 104"/>
              <a:gd name="T50" fmla="*/ 7 w 84"/>
              <a:gd name="T51" fmla="*/ 7 h 104"/>
              <a:gd name="T52" fmla="*/ 25 w 84"/>
              <a:gd name="T53" fmla="*/ 2 h 104"/>
              <a:gd name="T54" fmla="*/ 41 w 84"/>
              <a:gd name="T55" fmla="*/ 0 h 104"/>
              <a:gd name="T56" fmla="*/ 73 w 84"/>
              <a:gd name="T57" fmla="*/ 11 h 104"/>
              <a:gd name="T58" fmla="*/ 84 w 84"/>
              <a:gd name="T59" fmla="*/ 4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 h="104">
                <a:moveTo>
                  <a:pt x="51" y="52"/>
                </a:moveTo>
                <a:cubicBezTo>
                  <a:pt x="38" y="52"/>
                  <a:pt x="29" y="53"/>
                  <a:pt x="24" y="56"/>
                </a:cubicBezTo>
                <a:cubicBezTo>
                  <a:pt x="19" y="59"/>
                  <a:pt x="16" y="65"/>
                  <a:pt x="16" y="72"/>
                </a:cubicBezTo>
                <a:cubicBezTo>
                  <a:pt x="16" y="78"/>
                  <a:pt x="18" y="82"/>
                  <a:pt x="22" y="86"/>
                </a:cubicBezTo>
                <a:cubicBezTo>
                  <a:pt x="26" y="89"/>
                  <a:pt x="31" y="91"/>
                  <a:pt x="38" y="91"/>
                </a:cubicBezTo>
                <a:cubicBezTo>
                  <a:pt x="47" y="91"/>
                  <a:pt x="54" y="88"/>
                  <a:pt x="59" y="81"/>
                </a:cubicBezTo>
                <a:cubicBezTo>
                  <a:pt x="65" y="75"/>
                  <a:pt x="68" y="66"/>
                  <a:pt x="68" y="56"/>
                </a:cubicBezTo>
                <a:lnTo>
                  <a:pt x="68" y="52"/>
                </a:lnTo>
                <a:lnTo>
                  <a:pt x="51" y="52"/>
                </a:lnTo>
                <a:close/>
                <a:moveTo>
                  <a:pt x="84" y="45"/>
                </a:moveTo>
                <a:lnTo>
                  <a:pt x="84" y="102"/>
                </a:lnTo>
                <a:lnTo>
                  <a:pt x="68" y="102"/>
                </a:lnTo>
                <a:lnTo>
                  <a:pt x="68" y="87"/>
                </a:lnTo>
                <a:cubicBezTo>
                  <a:pt x="64" y="93"/>
                  <a:pt x="59" y="97"/>
                  <a:pt x="54" y="100"/>
                </a:cubicBezTo>
                <a:cubicBezTo>
                  <a:pt x="48" y="103"/>
                  <a:pt x="41" y="104"/>
                  <a:pt x="33" y="104"/>
                </a:cubicBezTo>
                <a:cubicBezTo>
                  <a:pt x="23" y="104"/>
                  <a:pt x="15" y="102"/>
                  <a:pt x="9" y="96"/>
                </a:cubicBezTo>
                <a:cubicBezTo>
                  <a:pt x="3" y="90"/>
                  <a:pt x="0" y="83"/>
                  <a:pt x="0" y="73"/>
                </a:cubicBezTo>
                <a:cubicBezTo>
                  <a:pt x="0" y="62"/>
                  <a:pt x="4" y="53"/>
                  <a:pt x="11" y="48"/>
                </a:cubicBezTo>
                <a:cubicBezTo>
                  <a:pt x="19" y="42"/>
                  <a:pt x="30" y="39"/>
                  <a:pt x="45" y="39"/>
                </a:cubicBezTo>
                <a:lnTo>
                  <a:pt x="68" y="39"/>
                </a:lnTo>
                <a:lnTo>
                  <a:pt x="68" y="38"/>
                </a:lnTo>
                <a:cubicBezTo>
                  <a:pt x="68" y="30"/>
                  <a:pt x="65" y="24"/>
                  <a:pt x="60" y="20"/>
                </a:cubicBezTo>
                <a:cubicBezTo>
                  <a:pt x="55" y="16"/>
                  <a:pt x="48" y="14"/>
                  <a:pt x="39" y="14"/>
                </a:cubicBezTo>
                <a:cubicBezTo>
                  <a:pt x="34" y="14"/>
                  <a:pt x="28" y="15"/>
                  <a:pt x="23" y="16"/>
                </a:cubicBezTo>
                <a:cubicBezTo>
                  <a:pt x="17" y="17"/>
                  <a:pt x="12" y="19"/>
                  <a:pt x="7" y="22"/>
                </a:cubicBezTo>
                <a:lnTo>
                  <a:pt x="7" y="7"/>
                </a:lnTo>
                <a:cubicBezTo>
                  <a:pt x="13" y="5"/>
                  <a:pt x="19" y="3"/>
                  <a:pt x="25" y="2"/>
                </a:cubicBezTo>
                <a:cubicBezTo>
                  <a:pt x="30" y="1"/>
                  <a:pt x="36" y="0"/>
                  <a:pt x="41" y="0"/>
                </a:cubicBezTo>
                <a:cubicBezTo>
                  <a:pt x="55" y="0"/>
                  <a:pt x="66" y="4"/>
                  <a:pt x="73" y="11"/>
                </a:cubicBezTo>
                <a:cubicBezTo>
                  <a:pt x="80" y="19"/>
                  <a:pt x="84" y="30"/>
                  <a:pt x="84"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30208AD-BDF9-44AB-BEB2-BAAA1FE78848}"/>
              </a:ext>
            </a:extLst>
          </p:cNvPr>
          <p:cNvSpPr>
            <a:spLocks noEditPoints="1"/>
          </p:cNvSpPr>
          <p:nvPr/>
        </p:nvSpPr>
        <p:spPr bwMode="auto">
          <a:xfrm>
            <a:off x="2783849" y="2868932"/>
            <a:ext cx="11113" cy="92075"/>
          </a:xfrm>
          <a:custGeom>
            <a:avLst/>
            <a:gdLst>
              <a:gd name="T0" fmla="*/ 0 w 17"/>
              <a:gd name="T1" fmla="*/ 39 h 138"/>
              <a:gd name="T2" fmla="*/ 17 w 17"/>
              <a:gd name="T3" fmla="*/ 39 h 138"/>
              <a:gd name="T4" fmla="*/ 17 w 17"/>
              <a:gd name="T5" fmla="*/ 138 h 138"/>
              <a:gd name="T6" fmla="*/ 0 w 17"/>
              <a:gd name="T7" fmla="*/ 138 h 138"/>
              <a:gd name="T8" fmla="*/ 0 w 17"/>
              <a:gd name="T9" fmla="*/ 39 h 138"/>
              <a:gd name="T10" fmla="*/ 0 w 17"/>
              <a:gd name="T11" fmla="*/ 0 h 138"/>
              <a:gd name="T12" fmla="*/ 17 w 17"/>
              <a:gd name="T13" fmla="*/ 0 h 138"/>
              <a:gd name="T14" fmla="*/ 17 w 17"/>
              <a:gd name="T15" fmla="*/ 21 h 138"/>
              <a:gd name="T16" fmla="*/ 0 w 17"/>
              <a:gd name="T17" fmla="*/ 21 h 138"/>
              <a:gd name="T18" fmla="*/ 0 w 17"/>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38">
                <a:moveTo>
                  <a:pt x="0" y="39"/>
                </a:moveTo>
                <a:lnTo>
                  <a:pt x="17" y="39"/>
                </a:lnTo>
                <a:lnTo>
                  <a:pt x="17" y="138"/>
                </a:lnTo>
                <a:lnTo>
                  <a:pt x="0" y="138"/>
                </a:lnTo>
                <a:lnTo>
                  <a:pt x="0" y="39"/>
                </a:lnTo>
                <a:close/>
                <a:moveTo>
                  <a:pt x="0" y="0"/>
                </a:moveTo>
                <a:lnTo>
                  <a:pt x="17" y="0"/>
                </a:lnTo>
                <a:lnTo>
                  <a:pt x="17" y="21"/>
                </a:lnTo>
                <a:lnTo>
                  <a:pt x="0"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5BA446EC-454F-45AA-985D-066DD17D3BDB}"/>
              </a:ext>
            </a:extLst>
          </p:cNvPr>
          <p:cNvSpPr>
            <a:spLocks/>
          </p:cNvSpPr>
          <p:nvPr/>
        </p:nvSpPr>
        <p:spPr bwMode="auto">
          <a:xfrm>
            <a:off x="2817185" y="2892745"/>
            <a:ext cx="57150" cy="68263"/>
          </a:xfrm>
          <a:custGeom>
            <a:avLst/>
            <a:gdLst>
              <a:gd name="T0" fmla="*/ 84 w 84"/>
              <a:gd name="T1" fmla="*/ 42 h 102"/>
              <a:gd name="T2" fmla="*/ 84 w 84"/>
              <a:gd name="T3" fmla="*/ 102 h 102"/>
              <a:gd name="T4" fmla="*/ 67 w 84"/>
              <a:gd name="T5" fmla="*/ 102 h 102"/>
              <a:gd name="T6" fmla="*/ 67 w 84"/>
              <a:gd name="T7" fmla="*/ 42 h 102"/>
              <a:gd name="T8" fmla="*/ 62 w 84"/>
              <a:gd name="T9" fmla="*/ 21 h 102"/>
              <a:gd name="T10" fmla="*/ 45 w 84"/>
              <a:gd name="T11" fmla="*/ 14 h 102"/>
              <a:gd name="T12" fmla="*/ 24 w 84"/>
              <a:gd name="T13" fmla="*/ 23 h 102"/>
              <a:gd name="T14" fmla="*/ 17 w 84"/>
              <a:gd name="T15" fmla="*/ 46 h 102"/>
              <a:gd name="T16" fmla="*/ 17 w 84"/>
              <a:gd name="T17" fmla="*/ 102 h 102"/>
              <a:gd name="T18" fmla="*/ 0 w 84"/>
              <a:gd name="T19" fmla="*/ 102 h 102"/>
              <a:gd name="T20" fmla="*/ 0 w 84"/>
              <a:gd name="T21" fmla="*/ 3 h 102"/>
              <a:gd name="T22" fmla="*/ 17 w 84"/>
              <a:gd name="T23" fmla="*/ 3 h 102"/>
              <a:gd name="T24" fmla="*/ 17 w 84"/>
              <a:gd name="T25" fmla="*/ 18 h 102"/>
              <a:gd name="T26" fmla="*/ 30 w 84"/>
              <a:gd name="T27" fmla="*/ 5 h 102"/>
              <a:gd name="T28" fmla="*/ 49 w 84"/>
              <a:gd name="T29" fmla="*/ 0 h 102"/>
              <a:gd name="T30" fmla="*/ 75 w 84"/>
              <a:gd name="T31" fmla="*/ 11 h 102"/>
              <a:gd name="T32" fmla="*/ 84 w 84"/>
              <a:gd name="T33" fmla="*/ 4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102">
                <a:moveTo>
                  <a:pt x="84" y="42"/>
                </a:moveTo>
                <a:lnTo>
                  <a:pt x="84" y="102"/>
                </a:lnTo>
                <a:lnTo>
                  <a:pt x="67" y="102"/>
                </a:lnTo>
                <a:lnTo>
                  <a:pt x="67" y="42"/>
                </a:lnTo>
                <a:cubicBezTo>
                  <a:pt x="67" y="33"/>
                  <a:pt x="65" y="26"/>
                  <a:pt x="62" y="21"/>
                </a:cubicBezTo>
                <a:cubicBezTo>
                  <a:pt x="58" y="17"/>
                  <a:pt x="53" y="14"/>
                  <a:pt x="45" y="14"/>
                </a:cubicBezTo>
                <a:cubicBezTo>
                  <a:pt x="36" y="14"/>
                  <a:pt x="29" y="17"/>
                  <a:pt x="24" y="23"/>
                </a:cubicBezTo>
                <a:cubicBezTo>
                  <a:pt x="19" y="28"/>
                  <a:pt x="17" y="36"/>
                  <a:pt x="17" y="46"/>
                </a:cubicBezTo>
                <a:lnTo>
                  <a:pt x="17" y="102"/>
                </a:lnTo>
                <a:lnTo>
                  <a:pt x="0" y="102"/>
                </a:lnTo>
                <a:lnTo>
                  <a:pt x="0" y="3"/>
                </a:lnTo>
                <a:lnTo>
                  <a:pt x="17" y="3"/>
                </a:lnTo>
                <a:lnTo>
                  <a:pt x="17" y="18"/>
                </a:lnTo>
                <a:cubicBezTo>
                  <a:pt x="21" y="12"/>
                  <a:pt x="25" y="8"/>
                  <a:pt x="30" y="5"/>
                </a:cubicBezTo>
                <a:cubicBezTo>
                  <a:pt x="36" y="2"/>
                  <a:pt x="42" y="0"/>
                  <a:pt x="49" y="0"/>
                </a:cubicBezTo>
                <a:cubicBezTo>
                  <a:pt x="60" y="0"/>
                  <a:pt x="69" y="4"/>
                  <a:pt x="75" y="11"/>
                </a:cubicBezTo>
                <a:cubicBezTo>
                  <a:pt x="81" y="18"/>
                  <a:pt x="84" y="28"/>
                  <a:pt x="84" y="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2">
            <a:extLst>
              <a:ext uri="{FF2B5EF4-FFF2-40B4-BE49-F238E27FC236}">
                <a16:creationId xmlns:a16="http://schemas.microsoft.com/office/drawing/2014/main" id="{7B21B132-0964-46BA-8BBF-265884C91A10}"/>
              </a:ext>
            </a:extLst>
          </p:cNvPr>
          <p:cNvSpPr>
            <a:spLocks/>
          </p:cNvSpPr>
          <p:nvPr/>
        </p:nvSpPr>
        <p:spPr bwMode="auto">
          <a:xfrm>
            <a:off x="2887036" y="2875282"/>
            <a:ext cx="41275" cy="85725"/>
          </a:xfrm>
          <a:custGeom>
            <a:avLst/>
            <a:gdLst>
              <a:gd name="T0" fmla="*/ 28 w 62"/>
              <a:gd name="T1" fmla="*/ 0 h 128"/>
              <a:gd name="T2" fmla="*/ 28 w 62"/>
              <a:gd name="T3" fmla="*/ 29 h 128"/>
              <a:gd name="T4" fmla="*/ 62 w 62"/>
              <a:gd name="T5" fmla="*/ 29 h 128"/>
              <a:gd name="T6" fmla="*/ 62 w 62"/>
              <a:gd name="T7" fmla="*/ 41 h 128"/>
              <a:gd name="T8" fmla="*/ 28 w 62"/>
              <a:gd name="T9" fmla="*/ 41 h 128"/>
              <a:gd name="T10" fmla="*/ 28 w 62"/>
              <a:gd name="T11" fmla="*/ 95 h 128"/>
              <a:gd name="T12" fmla="*/ 32 w 62"/>
              <a:gd name="T13" fmla="*/ 111 h 128"/>
              <a:gd name="T14" fmla="*/ 45 w 62"/>
              <a:gd name="T15" fmla="*/ 114 h 128"/>
              <a:gd name="T16" fmla="*/ 62 w 62"/>
              <a:gd name="T17" fmla="*/ 114 h 128"/>
              <a:gd name="T18" fmla="*/ 62 w 62"/>
              <a:gd name="T19" fmla="*/ 128 h 128"/>
              <a:gd name="T20" fmla="*/ 45 w 62"/>
              <a:gd name="T21" fmla="*/ 128 h 128"/>
              <a:gd name="T22" fmla="*/ 19 w 62"/>
              <a:gd name="T23" fmla="*/ 121 h 128"/>
              <a:gd name="T24" fmla="*/ 12 w 62"/>
              <a:gd name="T25" fmla="*/ 95 h 128"/>
              <a:gd name="T26" fmla="*/ 12 w 62"/>
              <a:gd name="T27" fmla="*/ 41 h 128"/>
              <a:gd name="T28" fmla="*/ 0 w 62"/>
              <a:gd name="T29" fmla="*/ 41 h 128"/>
              <a:gd name="T30" fmla="*/ 0 w 62"/>
              <a:gd name="T31" fmla="*/ 29 h 128"/>
              <a:gd name="T32" fmla="*/ 12 w 62"/>
              <a:gd name="T33" fmla="*/ 29 h 128"/>
              <a:gd name="T34" fmla="*/ 12 w 62"/>
              <a:gd name="T35" fmla="*/ 0 h 128"/>
              <a:gd name="T36" fmla="*/ 28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8" y="0"/>
                </a:moveTo>
                <a:lnTo>
                  <a:pt x="28" y="29"/>
                </a:lnTo>
                <a:lnTo>
                  <a:pt x="62" y="29"/>
                </a:lnTo>
                <a:lnTo>
                  <a:pt x="62" y="41"/>
                </a:lnTo>
                <a:lnTo>
                  <a:pt x="28" y="41"/>
                </a:lnTo>
                <a:lnTo>
                  <a:pt x="28" y="95"/>
                </a:lnTo>
                <a:cubicBezTo>
                  <a:pt x="28" y="103"/>
                  <a:pt x="29" y="108"/>
                  <a:pt x="32" y="111"/>
                </a:cubicBezTo>
                <a:cubicBezTo>
                  <a:pt x="34" y="113"/>
                  <a:pt x="38" y="114"/>
                  <a:pt x="45" y="114"/>
                </a:cubicBezTo>
                <a:lnTo>
                  <a:pt x="62" y="114"/>
                </a:lnTo>
                <a:lnTo>
                  <a:pt x="62" y="128"/>
                </a:lnTo>
                <a:lnTo>
                  <a:pt x="45" y="128"/>
                </a:lnTo>
                <a:cubicBezTo>
                  <a:pt x="32" y="128"/>
                  <a:pt x="24" y="126"/>
                  <a:pt x="19" y="121"/>
                </a:cubicBezTo>
                <a:cubicBezTo>
                  <a:pt x="14" y="116"/>
                  <a:pt x="12" y="108"/>
                  <a:pt x="12" y="95"/>
                </a:cubicBezTo>
                <a:lnTo>
                  <a:pt x="12" y="41"/>
                </a:lnTo>
                <a:lnTo>
                  <a:pt x="0" y="41"/>
                </a:lnTo>
                <a:lnTo>
                  <a:pt x="0" y="29"/>
                </a:lnTo>
                <a:lnTo>
                  <a:pt x="12" y="29"/>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3">
            <a:extLst>
              <a:ext uri="{FF2B5EF4-FFF2-40B4-BE49-F238E27FC236}">
                <a16:creationId xmlns:a16="http://schemas.microsoft.com/office/drawing/2014/main" id="{18D0E3CD-3345-4920-BA30-2CECF937D2C5}"/>
              </a:ext>
            </a:extLst>
          </p:cNvPr>
          <p:cNvSpPr>
            <a:spLocks noEditPoints="1"/>
          </p:cNvSpPr>
          <p:nvPr/>
        </p:nvSpPr>
        <p:spPr bwMode="auto">
          <a:xfrm>
            <a:off x="2937836" y="2892744"/>
            <a:ext cx="60325" cy="69850"/>
          </a:xfrm>
          <a:custGeom>
            <a:avLst/>
            <a:gdLst>
              <a:gd name="T0" fmla="*/ 92 w 92"/>
              <a:gd name="T1" fmla="*/ 48 h 104"/>
              <a:gd name="T2" fmla="*/ 92 w 92"/>
              <a:gd name="T3" fmla="*/ 56 h 104"/>
              <a:gd name="T4" fmla="*/ 17 w 92"/>
              <a:gd name="T5" fmla="*/ 56 h 104"/>
              <a:gd name="T6" fmla="*/ 27 w 92"/>
              <a:gd name="T7" fmla="*/ 82 h 104"/>
              <a:gd name="T8" fmla="*/ 53 w 92"/>
              <a:gd name="T9" fmla="*/ 91 h 104"/>
              <a:gd name="T10" fmla="*/ 71 w 92"/>
              <a:gd name="T11" fmla="*/ 88 h 104"/>
              <a:gd name="T12" fmla="*/ 88 w 92"/>
              <a:gd name="T13" fmla="*/ 81 h 104"/>
              <a:gd name="T14" fmla="*/ 88 w 92"/>
              <a:gd name="T15" fmla="*/ 97 h 104"/>
              <a:gd name="T16" fmla="*/ 70 w 92"/>
              <a:gd name="T17" fmla="*/ 103 h 104"/>
              <a:gd name="T18" fmla="*/ 52 w 92"/>
              <a:gd name="T19" fmla="*/ 104 h 104"/>
              <a:gd name="T20" fmla="*/ 14 w 92"/>
              <a:gd name="T21" fmla="*/ 91 h 104"/>
              <a:gd name="T22" fmla="*/ 0 w 92"/>
              <a:gd name="T23" fmla="*/ 53 h 104"/>
              <a:gd name="T24" fmla="*/ 13 w 92"/>
              <a:gd name="T25" fmla="*/ 15 h 104"/>
              <a:gd name="T26" fmla="*/ 49 w 92"/>
              <a:gd name="T27" fmla="*/ 0 h 104"/>
              <a:gd name="T28" fmla="*/ 81 w 92"/>
              <a:gd name="T29" fmla="*/ 13 h 104"/>
              <a:gd name="T30" fmla="*/ 92 w 92"/>
              <a:gd name="T31" fmla="*/ 48 h 104"/>
              <a:gd name="T32" fmla="*/ 76 w 92"/>
              <a:gd name="T33" fmla="*/ 43 h 104"/>
              <a:gd name="T34" fmla="*/ 68 w 92"/>
              <a:gd name="T35" fmla="*/ 22 h 104"/>
              <a:gd name="T36" fmla="*/ 49 w 92"/>
              <a:gd name="T37" fmla="*/ 14 h 104"/>
              <a:gd name="T38" fmla="*/ 27 w 92"/>
              <a:gd name="T39" fmla="*/ 22 h 104"/>
              <a:gd name="T40" fmla="*/ 18 w 92"/>
              <a:gd name="T41" fmla="*/ 43 h 104"/>
              <a:gd name="T42" fmla="*/ 76 w 92"/>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4">
                <a:moveTo>
                  <a:pt x="92" y="48"/>
                </a:moveTo>
                <a:lnTo>
                  <a:pt x="92" y="56"/>
                </a:lnTo>
                <a:lnTo>
                  <a:pt x="17" y="56"/>
                </a:lnTo>
                <a:cubicBezTo>
                  <a:pt x="18" y="67"/>
                  <a:pt x="21" y="76"/>
                  <a:pt x="27" y="82"/>
                </a:cubicBezTo>
                <a:cubicBezTo>
                  <a:pt x="33" y="88"/>
                  <a:pt x="42" y="91"/>
                  <a:pt x="53" y="91"/>
                </a:cubicBezTo>
                <a:cubicBezTo>
                  <a:pt x="59" y="91"/>
                  <a:pt x="65" y="90"/>
                  <a:pt x="71" y="88"/>
                </a:cubicBezTo>
                <a:cubicBezTo>
                  <a:pt x="77" y="87"/>
                  <a:pt x="83" y="84"/>
                  <a:pt x="88" y="81"/>
                </a:cubicBezTo>
                <a:lnTo>
                  <a:pt x="88" y="97"/>
                </a:lnTo>
                <a:cubicBezTo>
                  <a:pt x="83" y="99"/>
                  <a:pt x="77" y="101"/>
                  <a:pt x="70" y="103"/>
                </a:cubicBezTo>
                <a:cubicBezTo>
                  <a:pt x="64" y="104"/>
                  <a:pt x="58" y="104"/>
                  <a:pt x="52" y="104"/>
                </a:cubicBezTo>
                <a:cubicBezTo>
                  <a:pt x="36" y="104"/>
                  <a:pt x="23" y="100"/>
                  <a:pt x="14" y="91"/>
                </a:cubicBezTo>
                <a:cubicBezTo>
                  <a:pt x="5" y="81"/>
                  <a:pt x="0" y="69"/>
                  <a:pt x="0" y="53"/>
                </a:cubicBezTo>
                <a:cubicBezTo>
                  <a:pt x="0" y="37"/>
                  <a:pt x="5" y="24"/>
                  <a:pt x="13" y="15"/>
                </a:cubicBezTo>
                <a:cubicBezTo>
                  <a:pt x="22" y="5"/>
                  <a:pt x="34" y="0"/>
                  <a:pt x="49" y="0"/>
                </a:cubicBezTo>
                <a:cubicBezTo>
                  <a:pt x="62" y="0"/>
                  <a:pt x="73" y="4"/>
                  <a:pt x="81" y="13"/>
                </a:cubicBezTo>
                <a:cubicBezTo>
                  <a:pt x="88" y="22"/>
                  <a:pt x="92" y="33"/>
                  <a:pt x="92" y="48"/>
                </a:cubicBezTo>
                <a:close/>
                <a:moveTo>
                  <a:pt x="76" y="43"/>
                </a:moveTo>
                <a:cubicBezTo>
                  <a:pt x="76" y="34"/>
                  <a:pt x="73" y="27"/>
                  <a:pt x="68" y="22"/>
                </a:cubicBezTo>
                <a:cubicBezTo>
                  <a:pt x="64" y="17"/>
                  <a:pt x="57" y="14"/>
                  <a:pt x="49" y="14"/>
                </a:cubicBezTo>
                <a:cubicBezTo>
                  <a:pt x="40" y="14"/>
                  <a:pt x="33" y="17"/>
                  <a:pt x="27" y="22"/>
                </a:cubicBezTo>
                <a:cubicBezTo>
                  <a:pt x="22" y="27"/>
                  <a:pt x="19" y="34"/>
                  <a:pt x="18"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4">
            <a:extLst>
              <a:ext uri="{FF2B5EF4-FFF2-40B4-BE49-F238E27FC236}">
                <a16:creationId xmlns:a16="http://schemas.microsoft.com/office/drawing/2014/main" id="{309DE173-ABA3-4531-9AE5-9C78CE417FD8}"/>
              </a:ext>
            </a:extLst>
          </p:cNvPr>
          <p:cNvSpPr>
            <a:spLocks/>
          </p:cNvSpPr>
          <p:nvPr/>
        </p:nvSpPr>
        <p:spPr bwMode="auto">
          <a:xfrm>
            <a:off x="3006098" y="2894332"/>
            <a:ext cx="65088" cy="66675"/>
          </a:xfrm>
          <a:custGeom>
            <a:avLst/>
            <a:gdLst>
              <a:gd name="T0" fmla="*/ 94 w 96"/>
              <a:gd name="T1" fmla="*/ 0 h 99"/>
              <a:gd name="T2" fmla="*/ 59 w 96"/>
              <a:gd name="T3" fmla="*/ 48 h 99"/>
              <a:gd name="T4" fmla="*/ 96 w 96"/>
              <a:gd name="T5" fmla="*/ 99 h 99"/>
              <a:gd name="T6" fmla="*/ 77 w 96"/>
              <a:gd name="T7" fmla="*/ 99 h 99"/>
              <a:gd name="T8" fmla="*/ 48 w 96"/>
              <a:gd name="T9" fmla="*/ 60 h 99"/>
              <a:gd name="T10" fmla="*/ 19 w 96"/>
              <a:gd name="T11" fmla="*/ 99 h 99"/>
              <a:gd name="T12" fmla="*/ 0 w 96"/>
              <a:gd name="T13" fmla="*/ 99 h 99"/>
              <a:gd name="T14" fmla="*/ 39 w 96"/>
              <a:gd name="T15" fmla="*/ 47 h 99"/>
              <a:gd name="T16" fmla="*/ 3 w 96"/>
              <a:gd name="T17" fmla="*/ 0 h 99"/>
              <a:gd name="T18" fmla="*/ 23 w 96"/>
              <a:gd name="T19" fmla="*/ 0 h 99"/>
              <a:gd name="T20" fmla="*/ 49 w 96"/>
              <a:gd name="T21" fmla="*/ 35 h 99"/>
              <a:gd name="T22" fmla="*/ 75 w 96"/>
              <a:gd name="T23" fmla="*/ 0 h 99"/>
              <a:gd name="T24" fmla="*/ 94 w 96"/>
              <a:gd name="T2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9">
                <a:moveTo>
                  <a:pt x="94" y="0"/>
                </a:moveTo>
                <a:lnTo>
                  <a:pt x="59" y="48"/>
                </a:lnTo>
                <a:lnTo>
                  <a:pt x="96" y="99"/>
                </a:lnTo>
                <a:lnTo>
                  <a:pt x="77" y="99"/>
                </a:lnTo>
                <a:lnTo>
                  <a:pt x="48" y="60"/>
                </a:lnTo>
                <a:lnTo>
                  <a:pt x="19" y="99"/>
                </a:lnTo>
                <a:lnTo>
                  <a:pt x="0" y="99"/>
                </a:lnTo>
                <a:lnTo>
                  <a:pt x="39" y="47"/>
                </a:lnTo>
                <a:lnTo>
                  <a:pt x="3" y="0"/>
                </a:lnTo>
                <a:lnTo>
                  <a:pt x="23" y="0"/>
                </a:lnTo>
                <a:lnTo>
                  <a:pt x="49" y="35"/>
                </a:lnTo>
                <a:lnTo>
                  <a:pt x="75" y="0"/>
                </a:lnTo>
                <a:lnTo>
                  <a:pt x="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a:extLst>
              <a:ext uri="{FF2B5EF4-FFF2-40B4-BE49-F238E27FC236}">
                <a16:creationId xmlns:a16="http://schemas.microsoft.com/office/drawing/2014/main" id="{A4658378-BFD9-4EF1-8514-8C368D887562}"/>
              </a:ext>
            </a:extLst>
          </p:cNvPr>
          <p:cNvSpPr>
            <a:spLocks/>
          </p:cNvSpPr>
          <p:nvPr/>
        </p:nvSpPr>
        <p:spPr bwMode="auto">
          <a:xfrm>
            <a:off x="3077536" y="2875282"/>
            <a:ext cx="41275" cy="85725"/>
          </a:xfrm>
          <a:custGeom>
            <a:avLst/>
            <a:gdLst>
              <a:gd name="T0" fmla="*/ 29 w 62"/>
              <a:gd name="T1" fmla="*/ 0 h 128"/>
              <a:gd name="T2" fmla="*/ 29 w 62"/>
              <a:gd name="T3" fmla="*/ 29 h 128"/>
              <a:gd name="T4" fmla="*/ 62 w 62"/>
              <a:gd name="T5" fmla="*/ 29 h 128"/>
              <a:gd name="T6" fmla="*/ 62 w 62"/>
              <a:gd name="T7" fmla="*/ 41 h 128"/>
              <a:gd name="T8" fmla="*/ 29 w 62"/>
              <a:gd name="T9" fmla="*/ 41 h 128"/>
              <a:gd name="T10" fmla="*/ 29 w 62"/>
              <a:gd name="T11" fmla="*/ 95 h 128"/>
              <a:gd name="T12" fmla="*/ 32 w 62"/>
              <a:gd name="T13" fmla="*/ 111 h 128"/>
              <a:gd name="T14" fmla="*/ 45 w 62"/>
              <a:gd name="T15" fmla="*/ 114 h 128"/>
              <a:gd name="T16" fmla="*/ 62 w 62"/>
              <a:gd name="T17" fmla="*/ 114 h 128"/>
              <a:gd name="T18" fmla="*/ 62 w 62"/>
              <a:gd name="T19" fmla="*/ 128 h 128"/>
              <a:gd name="T20" fmla="*/ 45 w 62"/>
              <a:gd name="T21" fmla="*/ 128 h 128"/>
              <a:gd name="T22" fmla="*/ 19 w 62"/>
              <a:gd name="T23" fmla="*/ 121 h 128"/>
              <a:gd name="T24" fmla="*/ 12 w 62"/>
              <a:gd name="T25" fmla="*/ 95 h 128"/>
              <a:gd name="T26" fmla="*/ 12 w 62"/>
              <a:gd name="T27" fmla="*/ 41 h 128"/>
              <a:gd name="T28" fmla="*/ 0 w 62"/>
              <a:gd name="T29" fmla="*/ 41 h 128"/>
              <a:gd name="T30" fmla="*/ 0 w 62"/>
              <a:gd name="T31" fmla="*/ 29 h 128"/>
              <a:gd name="T32" fmla="*/ 12 w 62"/>
              <a:gd name="T33" fmla="*/ 29 h 128"/>
              <a:gd name="T34" fmla="*/ 12 w 62"/>
              <a:gd name="T35" fmla="*/ 0 h 128"/>
              <a:gd name="T36" fmla="*/ 29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9" y="0"/>
                </a:moveTo>
                <a:lnTo>
                  <a:pt x="29" y="29"/>
                </a:lnTo>
                <a:lnTo>
                  <a:pt x="62" y="29"/>
                </a:lnTo>
                <a:lnTo>
                  <a:pt x="62" y="41"/>
                </a:lnTo>
                <a:lnTo>
                  <a:pt x="29" y="41"/>
                </a:lnTo>
                <a:lnTo>
                  <a:pt x="29" y="95"/>
                </a:lnTo>
                <a:cubicBezTo>
                  <a:pt x="29" y="103"/>
                  <a:pt x="30" y="108"/>
                  <a:pt x="32" y="111"/>
                </a:cubicBezTo>
                <a:cubicBezTo>
                  <a:pt x="34" y="113"/>
                  <a:pt x="39" y="114"/>
                  <a:pt x="45" y="114"/>
                </a:cubicBezTo>
                <a:lnTo>
                  <a:pt x="62" y="114"/>
                </a:lnTo>
                <a:lnTo>
                  <a:pt x="62" y="128"/>
                </a:lnTo>
                <a:lnTo>
                  <a:pt x="45" y="128"/>
                </a:lnTo>
                <a:cubicBezTo>
                  <a:pt x="33" y="128"/>
                  <a:pt x="24" y="126"/>
                  <a:pt x="19" y="121"/>
                </a:cubicBezTo>
                <a:cubicBezTo>
                  <a:pt x="15" y="116"/>
                  <a:pt x="12" y="108"/>
                  <a:pt x="12" y="95"/>
                </a:cubicBezTo>
                <a:lnTo>
                  <a:pt x="12" y="41"/>
                </a:lnTo>
                <a:lnTo>
                  <a:pt x="0" y="41"/>
                </a:lnTo>
                <a:lnTo>
                  <a:pt x="0" y="29"/>
                </a:lnTo>
                <a:lnTo>
                  <a:pt x="12" y="29"/>
                </a:lnTo>
                <a:lnTo>
                  <a:pt x="1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16">
            <a:extLst>
              <a:ext uri="{FF2B5EF4-FFF2-40B4-BE49-F238E27FC236}">
                <a16:creationId xmlns:a16="http://schemas.microsoft.com/office/drawing/2014/main" id="{F23ADEB5-9305-466B-B729-0CAB5EFB2F1F}"/>
              </a:ext>
            </a:extLst>
          </p:cNvPr>
          <p:cNvSpPr>
            <a:spLocks noChangeArrowheads="1"/>
          </p:cNvSpPr>
          <p:nvPr/>
        </p:nvSpPr>
        <p:spPr bwMode="auto">
          <a:xfrm>
            <a:off x="3499811" y="2786382"/>
            <a:ext cx="296863" cy="290513"/>
          </a:xfrm>
          <a:prstGeom prst="ellipse">
            <a:avLst/>
          </a:prstGeom>
          <a:solidFill>
            <a:srgbClr val="E8A271"/>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17">
            <a:extLst>
              <a:ext uri="{FF2B5EF4-FFF2-40B4-BE49-F238E27FC236}">
                <a16:creationId xmlns:a16="http://schemas.microsoft.com/office/drawing/2014/main" id="{007A6CB7-AC10-49F1-82EB-0297DE139A6B}"/>
              </a:ext>
            </a:extLst>
          </p:cNvPr>
          <p:cNvSpPr>
            <a:spLocks noChangeShapeType="1"/>
          </p:cNvSpPr>
          <p:nvPr/>
        </p:nvSpPr>
        <p:spPr bwMode="auto">
          <a:xfrm>
            <a:off x="3558548" y="2930844"/>
            <a:ext cx="184150" cy="0"/>
          </a:xfrm>
          <a:prstGeom prst="line">
            <a:avLst/>
          </a:prstGeom>
          <a:noFill/>
          <a:ln w="9525" cap="flat">
            <a:solidFill>
              <a:srgbClr val="1A1A2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8">
            <a:extLst>
              <a:ext uri="{FF2B5EF4-FFF2-40B4-BE49-F238E27FC236}">
                <a16:creationId xmlns:a16="http://schemas.microsoft.com/office/drawing/2014/main" id="{17AF1536-6EE7-4E8C-B44F-C87B573F3612}"/>
              </a:ext>
            </a:extLst>
          </p:cNvPr>
          <p:cNvSpPr>
            <a:spLocks noChangeShapeType="1"/>
          </p:cNvSpPr>
          <p:nvPr/>
        </p:nvSpPr>
        <p:spPr bwMode="auto">
          <a:xfrm>
            <a:off x="3647448" y="2853056"/>
            <a:ext cx="0" cy="173038"/>
          </a:xfrm>
          <a:prstGeom prst="line">
            <a:avLst/>
          </a:prstGeom>
          <a:noFill/>
          <a:ln w="9525" cap="flat">
            <a:solidFill>
              <a:srgbClr val="1A1A2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19">
            <a:extLst>
              <a:ext uri="{FF2B5EF4-FFF2-40B4-BE49-F238E27FC236}">
                <a16:creationId xmlns:a16="http://schemas.microsoft.com/office/drawing/2014/main" id="{9B45031F-7206-4EF0-9CD6-3EEE6A3D7C75}"/>
              </a:ext>
            </a:extLst>
          </p:cNvPr>
          <p:cNvSpPr>
            <a:spLocks noChangeArrowheads="1"/>
          </p:cNvSpPr>
          <p:nvPr/>
        </p:nvSpPr>
        <p:spPr bwMode="auto">
          <a:xfrm>
            <a:off x="3177549" y="1383031"/>
            <a:ext cx="955675" cy="319088"/>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0">
            <a:extLst>
              <a:ext uri="{FF2B5EF4-FFF2-40B4-BE49-F238E27FC236}">
                <a16:creationId xmlns:a16="http://schemas.microsoft.com/office/drawing/2014/main" id="{41B2DB3B-E3E2-4D32-A1DB-3D380B391FB8}"/>
              </a:ext>
            </a:extLst>
          </p:cNvPr>
          <p:cNvSpPr>
            <a:spLocks noChangeArrowheads="1"/>
          </p:cNvSpPr>
          <p:nvPr/>
        </p:nvSpPr>
        <p:spPr bwMode="auto">
          <a:xfrm>
            <a:off x="3320424" y="1421131"/>
            <a:ext cx="11113" cy="904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a:extLst>
              <a:ext uri="{FF2B5EF4-FFF2-40B4-BE49-F238E27FC236}">
                <a16:creationId xmlns:a16="http://schemas.microsoft.com/office/drawing/2014/main" id="{55004BE0-4255-43F8-A24E-25BD6274BF07}"/>
              </a:ext>
            </a:extLst>
          </p:cNvPr>
          <p:cNvSpPr>
            <a:spLocks/>
          </p:cNvSpPr>
          <p:nvPr/>
        </p:nvSpPr>
        <p:spPr bwMode="auto">
          <a:xfrm>
            <a:off x="3353761" y="1441769"/>
            <a:ext cx="53975" cy="69850"/>
          </a:xfrm>
          <a:custGeom>
            <a:avLst/>
            <a:gdLst>
              <a:gd name="T0" fmla="*/ 81 w 81"/>
              <a:gd name="T1" fmla="*/ 43 h 105"/>
              <a:gd name="T2" fmla="*/ 81 w 81"/>
              <a:gd name="T3" fmla="*/ 105 h 105"/>
              <a:gd name="T4" fmla="*/ 65 w 81"/>
              <a:gd name="T5" fmla="*/ 105 h 105"/>
              <a:gd name="T6" fmla="*/ 65 w 81"/>
              <a:gd name="T7" fmla="*/ 43 h 105"/>
              <a:gd name="T8" fmla="*/ 60 w 81"/>
              <a:gd name="T9" fmla="*/ 21 h 105"/>
              <a:gd name="T10" fmla="*/ 44 w 81"/>
              <a:gd name="T11" fmla="*/ 14 h 105"/>
              <a:gd name="T12" fmla="*/ 24 w 81"/>
              <a:gd name="T13" fmla="*/ 23 h 105"/>
              <a:gd name="T14" fmla="*/ 16 w 81"/>
              <a:gd name="T15" fmla="*/ 47 h 105"/>
              <a:gd name="T16" fmla="*/ 16 w 81"/>
              <a:gd name="T17" fmla="*/ 105 h 105"/>
              <a:gd name="T18" fmla="*/ 0 w 81"/>
              <a:gd name="T19" fmla="*/ 105 h 105"/>
              <a:gd name="T20" fmla="*/ 0 w 81"/>
              <a:gd name="T21" fmla="*/ 2 h 105"/>
              <a:gd name="T22" fmla="*/ 16 w 81"/>
              <a:gd name="T23" fmla="*/ 2 h 105"/>
              <a:gd name="T24" fmla="*/ 16 w 81"/>
              <a:gd name="T25" fmla="*/ 18 h 105"/>
              <a:gd name="T26" fmla="*/ 29 w 81"/>
              <a:gd name="T27" fmla="*/ 4 h 105"/>
              <a:gd name="T28" fmla="*/ 47 w 81"/>
              <a:gd name="T29" fmla="*/ 0 h 105"/>
              <a:gd name="T30" fmla="*/ 72 w 81"/>
              <a:gd name="T31" fmla="*/ 10 h 105"/>
              <a:gd name="T32" fmla="*/ 81 w 81"/>
              <a:gd name="T33" fmla="*/ 4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105">
                <a:moveTo>
                  <a:pt x="81" y="43"/>
                </a:moveTo>
                <a:lnTo>
                  <a:pt x="81" y="105"/>
                </a:lnTo>
                <a:lnTo>
                  <a:pt x="65" y="105"/>
                </a:lnTo>
                <a:lnTo>
                  <a:pt x="65" y="43"/>
                </a:lnTo>
                <a:cubicBezTo>
                  <a:pt x="65" y="33"/>
                  <a:pt x="63" y="26"/>
                  <a:pt x="60" y="21"/>
                </a:cubicBezTo>
                <a:cubicBezTo>
                  <a:pt x="56" y="17"/>
                  <a:pt x="51" y="14"/>
                  <a:pt x="44" y="14"/>
                </a:cubicBezTo>
                <a:cubicBezTo>
                  <a:pt x="35" y="14"/>
                  <a:pt x="28" y="17"/>
                  <a:pt x="24" y="23"/>
                </a:cubicBezTo>
                <a:cubicBezTo>
                  <a:pt x="19" y="29"/>
                  <a:pt x="16" y="37"/>
                  <a:pt x="16" y="47"/>
                </a:cubicBezTo>
                <a:lnTo>
                  <a:pt x="16" y="105"/>
                </a:lnTo>
                <a:lnTo>
                  <a:pt x="0" y="105"/>
                </a:lnTo>
                <a:lnTo>
                  <a:pt x="0" y="2"/>
                </a:lnTo>
                <a:lnTo>
                  <a:pt x="16" y="2"/>
                </a:lnTo>
                <a:lnTo>
                  <a:pt x="16" y="18"/>
                </a:lnTo>
                <a:cubicBezTo>
                  <a:pt x="20" y="12"/>
                  <a:pt x="24" y="7"/>
                  <a:pt x="29" y="4"/>
                </a:cubicBezTo>
                <a:cubicBezTo>
                  <a:pt x="35" y="1"/>
                  <a:pt x="41" y="0"/>
                  <a:pt x="47" y="0"/>
                </a:cubicBezTo>
                <a:cubicBezTo>
                  <a:pt x="58" y="0"/>
                  <a:pt x="67" y="3"/>
                  <a:pt x="72" y="10"/>
                </a:cubicBezTo>
                <a:cubicBezTo>
                  <a:pt x="78" y="18"/>
                  <a:pt x="81" y="28"/>
                  <a:pt x="81" y="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a:extLst>
              <a:ext uri="{FF2B5EF4-FFF2-40B4-BE49-F238E27FC236}">
                <a16:creationId xmlns:a16="http://schemas.microsoft.com/office/drawing/2014/main" id="{69835F1C-9D1B-4F3F-9BDC-D91DFDE30216}"/>
              </a:ext>
            </a:extLst>
          </p:cNvPr>
          <p:cNvSpPr>
            <a:spLocks noEditPoints="1"/>
          </p:cNvSpPr>
          <p:nvPr/>
        </p:nvSpPr>
        <p:spPr bwMode="auto">
          <a:xfrm>
            <a:off x="3428374" y="1416369"/>
            <a:ext cx="11113" cy="95250"/>
          </a:xfrm>
          <a:custGeom>
            <a:avLst/>
            <a:gdLst>
              <a:gd name="T0" fmla="*/ 0 w 16"/>
              <a:gd name="T1" fmla="*/ 40 h 143"/>
              <a:gd name="T2" fmla="*/ 16 w 16"/>
              <a:gd name="T3" fmla="*/ 40 h 143"/>
              <a:gd name="T4" fmla="*/ 16 w 16"/>
              <a:gd name="T5" fmla="*/ 143 h 143"/>
              <a:gd name="T6" fmla="*/ 0 w 16"/>
              <a:gd name="T7" fmla="*/ 143 h 143"/>
              <a:gd name="T8" fmla="*/ 0 w 16"/>
              <a:gd name="T9" fmla="*/ 40 h 143"/>
              <a:gd name="T10" fmla="*/ 0 w 16"/>
              <a:gd name="T11" fmla="*/ 0 h 143"/>
              <a:gd name="T12" fmla="*/ 16 w 16"/>
              <a:gd name="T13" fmla="*/ 0 h 143"/>
              <a:gd name="T14" fmla="*/ 16 w 16"/>
              <a:gd name="T15" fmla="*/ 21 h 143"/>
              <a:gd name="T16" fmla="*/ 0 w 16"/>
              <a:gd name="T17" fmla="*/ 21 h 143"/>
              <a:gd name="T18" fmla="*/ 0 w 16"/>
              <a:gd name="T19"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3">
                <a:moveTo>
                  <a:pt x="0" y="40"/>
                </a:moveTo>
                <a:lnTo>
                  <a:pt x="16" y="40"/>
                </a:lnTo>
                <a:lnTo>
                  <a:pt x="16" y="143"/>
                </a:lnTo>
                <a:lnTo>
                  <a:pt x="0" y="143"/>
                </a:lnTo>
                <a:lnTo>
                  <a:pt x="0" y="40"/>
                </a:lnTo>
                <a:close/>
                <a:moveTo>
                  <a:pt x="0" y="0"/>
                </a:moveTo>
                <a:lnTo>
                  <a:pt x="16" y="0"/>
                </a:lnTo>
                <a:lnTo>
                  <a:pt x="16" y="21"/>
                </a:lnTo>
                <a:lnTo>
                  <a:pt x="0"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a:extLst>
              <a:ext uri="{FF2B5EF4-FFF2-40B4-BE49-F238E27FC236}">
                <a16:creationId xmlns:a16="http://schemas.microsoft.com/office/drawing/2014/main" id="{772ED197-2448-4294-9680-96716AAC62B2}"/>
              </a:ext>
            </a:extLst>
          </p:cNvPr>
          <p:cNvSpPr>
            <a:spLocks/>
          </p:cNvSpPr>
          <p:nvPr/>
        </p:nvSpPr>
        <p:spPr bwMode="auto">
          <a:xfrm>
            <a:off x="3452186" y="1424307"/>
            <a:ext cx="41275" cy="87313"/>
          </a:xfrm>
          <a:custGeom>
            <a:avLst/>
            <a:gdLst>
              <a:gd name="T0" fmla="*/ 28 w 60"/>
              <a:gd name="T1" fmla="*/ 0 h 132"/>
              <a:gd name="T2" fmla="*/ 28 w 60"/>
              <a:gd name="T3" fmla="*/ 29 h 132"/>
              <a:gd name="T4" fmla="*/ 60 w 60"/>
              <a:gd name="T5" fmla="*/ 29 h 132"/>
              <a:gd name="T6" fmla="*/ 60 w 60"/>
              <a:gd name="T7" fmla="*/ 42 h 132"/>
              <a:gd name="T8" fmla="*/ 28 w 60"/>
              <a:gd name="T9" fmla="*/ 42 h 132"/>
              <a:gd name="T10" fmla="*/ 28 w 60"/>
              <a:gd name="T11" fmla="*/ 98 h 132"/>
              <a:gd name="T12" fmla="*/ 31 w 60"/>
              <a:gd name="T13" fmla="*/ 114 h 132"/>
              <a:gd name="T14" fmla="*/ 44 w 60"/>
              <a:gd name="T15" fmla="*/ 117 h 132"/>
              <a:gd name="T16" fmla="*/ 60 w 60"/>
              <a:gd name="T17" fmla="*/ 117 h 132"/>
              <a:gd name="T18" fmla="*/ 60 w 60"/>
              <a:gd name="T19" fmla="*/ 132 h 132"/>
              <a:gd name="T20" fmla="*/ 44 w 60"/>
              <a:gd name="T21" fmla="*/ 132 h 132"/>
              <a:gd name="T22" fmla="*/ 19 w 60"/>
              <a:gd name="T23" fmla="*/ 124 h 132"/>
              <a:gd name="T24" fmla="*/ 12 w 60"/>
              <a:gd name="T25" fmla="*/ 98 h 132"/>
              <a:gd name="T26" fmla="*/ 12 w 60"/>
              <a:gd name="T27" fmla="*/ 42 h 132"/>
              <a:gd name="T28" fmla="*/ 0 w 60"/>
              <a:gd name="T29" fmla="*/ 42 h 132"/>
              <a:gd name="T30" fmla="*/ 0 w 60"/>
              <a:gd name="T31" fmla="*/ 29 h 132"/>
              <a:gd name="T32" fmla="*/ 12 w 60"/>
              <a:gd name="T33" fmla="*/ 29 h 132"/>
              <a:gd name="T34" fmla="*/ 12 w 60"/>
              <a:gd name="T35" fmla="*/ 0 h 132"/>
              <a:gd name="T36" fmla="*/ 28 w 60"/>
              <a:gd name="T3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132">
                <a:moveTo>
                  <a:pt x="28" y="0"/>
                </a:moveTo>
                <a:lnTo>
                  <a:pt x="28" y="29"/>
                </a:lnTo>
                <a:lnTo>
                  <a:pt x="60" y="29"/>
                </a:lnTo>
                <a:lnTo>
                  <a:pt x="60" y="42"/>
                </a:lnTo>
                <a:lnTo>
                  <a:pt x="28" y="42"/>
                </a:lnTo>
                <a:lnTo>
                  <a:pt x="28" y="98"/>
                </a:lnTo>
                <a:cubicBezTo>
                  <a:pt x="28" y="106"/>
                  <a:pt x="29" y="111"/>
                  <a:pt x="31" y="114"/>
                </a:cubicBezTo>
                <a:cubicBezTo>
                  <a:pt x="33" y="116"/>
                  <a:pt x="37" y="117"/>
                  <a:pt x="44" y="117"/>
                </a:cubicBezTo>
                <a:lnTo>
                  <a:pt x="60" y="117"/>
                </a:lnTo>
                <a:lnTo>
                  <a:pt x="60" y="132"/>
                </a:lnTo>
                <a:lnTo>
                  <a:pt x="44" y="132"/>
                </a:lnTo>
                <a:cubicBezTo>
                  <a:pt x="32" y="132"/>
                  <a:pt x="23" y="129"/>
                  <a:pt x="19" y="124"/>
                </a:cubicBezTo>
                <a:cubicBezTo>
                  <a:pt x="14" y="119"/>
                  <a:pt x="12" y="111"/>
                  <a:pt x="12" y="98"/>
                </a:cubicBezTo>
                <a:lnTo>
                  <a:pt x="12" y="42"/>
                </a:lnTo>
                <a:lnTo>
                  <a:pt x="0" y="42"/>
                </a:lnTo>
                <a:lnTo>
                  <a:pt x="0" y="29"/>
                </a:lnTo>
                <a:lnTo>
                  <a:pt x="12" y="29"/>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a:extLst>
              <a:ext uri="{FF2B5EF4-FFF2-40B4-BE49-F238E27FC236}">
                <a16:creationId xmlns:a16="http://schemas.microsoft.com/office/drawing/2014/main" id="{111C44B0-9520-4ABE-A9C8-9565C35ADE03}"/>
              </a:ext>
            </a:extLst>
          </p:cNvPr>
          <p:cNvSpPr>
            <a:spLocks noEditPoints="1"/>
          </p:cNvSpPr>
          <p:nvPr/>
        </p:nvSpPr>
        <p:spPr bwMode="auto">
          <a:xfrm>
            <a:off x="3506161" y="1416369"/>
            <a:ext cx="11113" cy="95250"/>
          </a:xfrm>
          <a:custGeom>
            <a:avLst/>
            <a:gdLst>
              <a:gd name="T0" fmla="*/ 0 w 16"/>
              <a:gd name="T1" fmla="*/ 40 h 143"/>
              <a:gd name="T2" fmla="*/ 16 w 16"/>
              <a:gd name="T3" fmla="*/ 40 h 143"/>
              <a:gd name="T4" fmla="*/ 16 w 16"/>
              <a:gd name="T5" fmla="*/ 143 h 143"/>
              <a:gd name="T6" fmla="*/ 0 w 16"/>
              <a:gd name="T7" fmla="*/ 143 h 143"/>
              <a:gd name="T8" fmla="*/ 0 w 16"/>
              <a:gd name="T9" fmla="*/ 40 h 143"/>
              <a:gd name="T10" fmla="*/ 0 w 16"/>
              <a:gd name="T11" fmla="*/ 0 h 143"/>
              <a:gd name="T12" fmla="*/ 16 w 16"/>
              <a:gd name="T13" fmla="*/ 0 h 143"/>
              <a:gd name="T14" fmla="*/ 16 w 16"/>
              <a:gd name="T15" fmla="*/ 21 h 143"/>
              <a:gd name="T16" fmla="*/ 0 w 16"/>
              <a:gd name="T17" fmla="*/ 21 h 143"/>
              <a:gd name="T18" fmla="*/ 0 w 16"/>
              <a:gd name="T19"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3">
                <a:moveTo>
                  <a:pt x="0" y="40"/>
                </a:moveTo>
                <a:lnTo>
                  <a:pt x="16" y="40"/>
                </a:lnTo>
                <a:lnTo>
                  <a:pt x="16" y="143"/>
                </a:lnTo>
                <a:lnTo>
                  <a:pt x="0" y="143"/>
                </a:lnTo>
                <a:lnTo>
                  <a:pt x="0" y="40"/>
                </a:lnTo>
                <a:close/>
                <a:moveTo>
                  <a:pt x="0" y="0"/>
                </a:moveTo>
                <a:lnTo>
                  <a:pt x="16" y="0"/>
                </a:lnTo>
                <a:lnTo>
                  <a:pt x="16" y="21"/>
                </a:lnTo>
                <a:lnTo>
                  <a:pt x="0"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a:extLst>
              <a:ext uri="{FF2B5EF4-FFF2-40B4-BE49-F238E27FC236}">
                <a16:creationId xmlns:a16="http://schemas.microsoft.com/office/drawing/2014/main" id="{7D8DCF74-17D4-418C-88CC-7509F024C48E}"/>
              </a:ext>
            </a:extLst>
          </p:cNvPr>
          <p:cNvSpPr>
            <a:spLocks noEditPoints="1"/>
          </p:cNvSpPr>
          <p:nvPr/>
        </p:nvSpPr>
        <p:spPr bwMode="auto">
          <a:xfrm>
            <a:off x="3536323" y="1441769"/>
            <a:ext cx="52388" cy="71438"/>
          </a:xfrm>
          <a:custGeom>
            <a:avLst/>
            <a:gdLst>
              <a:gd name="T0" fmla="*/ 50 w 81"/>
              <a:gd name="T1" fmla="*/ 53 h 107"/>
              <a:gd name="T2" fmla="*/ 23 w 81"/>
              <a:gd name="T3" fmla="*/ 58 h 107"/>
              <a:gd name="T4" fmla="*/ 16 w 81"/>
              <a:gd name="T5" fmla="*/ 74 h 107"/>
              <a:gd name="T6" fmla="*/ 21 w 81"/>
              <a:gd name="T7" fmla="*/ 88 h 107"/>
              <a:gd name="T8" fmla="*/ 36 w 81"/>
              <a:gd name="T9" fmla="*/ 93 h 107"/>
              <a:gd name="T10" fmla="*/ 57 w 81"/>
              <a:gd name="T11" fmla="*/ 83 h 107"/>
              <a:gd name="T12" fmla="*/ 65 w 81"/>
              <a:gd name="T13" fmla="*/ 57 h 107"/>
              <a:gd name="T14" fmla="*/ 65 w 81"/>
              <a:gd name="T15" fmla="*/ 53 h 107"/>
              <a:gd name="T16" fmla="*/ 50 w 81"/>
              <a:gd name="T17" fmla="*/ 53 h 107"/>
              <a:gd name="T18" fmla="*/ 81 w 81"/>
              <a:gd name="T19" fmla="*/ 46 h 107"/>
              <a:gd name="T20" fmla="*/ 81 w 81"/>
              <a:gd name="T21" fmla="*/ 105 h 107"/>
              <a:gd name="T22" fmla="*/ 65 w 81"/>
              <a:gd name="T23" fmla="*/ 105 h 107"/>
              <a:gd name="T24" fmla="*/ 65 w 81"/>
              <a:gd name="T25" fmla="*/ 89 h 107"/>
              <a:gd name="T26" fmla="*/ 52 w 81"/>
              <a:gd name="T27" fmla="*/ 103 h 107"/>
              <a:gd name="T28" fmla="*/ 32 w 81"/>
              <a:gd name="T29" fmla="*/ 107 h 107"/>
              <a:gd name="T30" fmla="*/ 8 w 81"/>
              <a:gd name="T31" fmla="*/ 98 h 107"/>
              <a:gd name="T32" fmla="*/ 0 w 81"/>
              <a:gd name="T33" fmla="*/ 75 h 107"/>
              <a:gd name="T34" fmla="*/ 11 w 81"/>
              <a:gd name="T35" fmla="*/ 49 h 107"/>
              <a:gd name="T36" fmla="*/ 43 w 81"/>
              <a:gd name="T37" fmla="*/ 40 h 107"/>
              <a:gd name="T38" fmla="*/ 65 w 81"/>
              <a:gd name="T39" fmla="*/ 40 h 107"/>
              <a:gd name="T40" fmla="*/ 65 w 81"/>
              <a:gd name="T41" fmla="*/ 38 h 107"/>
              <a:gd name="T42" fmla="*/ 58 w 81"/>
              <a:gd name="T43" fmla="*/ 20 h 107"/>
              <a:gd name="T44" fmla="*/ 38 w 81"/>
              <a:gd name="T45" fmla="*/ 14 h 107"/>
              <a:gd name="T46" fmla="*/ 22 w 81"/>
              <a:gd name="T47" fmla="*/ 16 h 107"/>
              <a:gd name="T48" fmla="*/ 7 w 81"/>
              <a:gd name="T49" fmla="*/ 22 h 107"/>
              <a:gd name="T50" fmla="*/ 7 w 81"/>
              <a:gd name="T51" fmla="*/ 7 h 107"/>
              <a:gd name="T52" fmla="*/ 24 w 81"/>
              <a:gd name="T53" fmla="*/ 1 h 107"/>
              <a:gd name="T54" fmla="*/ 40 w 81"/>
              <a:gd name="T55" fmla="*/ 0 h 107"/>
              <a:gd name="T56" fmla="*/ 71 w 81"/>
              <a:gd name="T57" fmla="*/ 11 h 107"/>
              <a:gd name="T58" fmla="*/ 81 w 81"/>
              <a:gd name="T59" fmla="*/ 4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1" h="107">
                <a:moveTo>
                  <a:pt x="50" y="53"/>
                </a:moveTo>
                <a:cubicBezTo>
                  <a:pt x="37" y="53"/>
                  <a:pt x="28" y="55"/>
                  <a:pt x="23" y="58"/>
                </a:cubicBezTo>
                <a:cubicBezTo>
                  <a:pt x="18" y="61"/>
                  <a:pt x="16" y="66"/>
                  <a:pt x="16" y="74"/>
                </a:cubicBezTo>
                <a:cubicBezTo>
                  <a:pt x="16" y="80"/>
                  <a:pt x="17" y="84"/>
                  <a:pt x="21" y="88"/>
                </a:cubicBezTo>
                <a:cubicBezTo>
                  <a:pt x="25" y="91"/>
                  <a:pt x="30" y="93"/>
                  <a:pt x="36" y="93"/>
                </a:cubicBezTo>
                <a:cubicBezTo>
                  <a:pt x="45" y="93"/>
                  <a:pt x="52" y="90"/>
                  <a:pt x="57" y="83"/>
                </a:cubicBezTo>
                <a:cubicBezTo>
                  <a:pt x="63" y="77"/>
                  <a:pt x="65" y="68"/>
                  <a:pt x="65" y="57"/>
                </a:cubicBezTo>
                <a:lnTo>
                  <a:pt x="65" y="53"/>
                </a:lnTo>
                <a:lnTo>
                  <a:pt x="50" y="53"/>
                </a:lnTo>
                <a:close/>
                <a:moveTo>
                  <a:pt x="81" y="46"/>
                </a:moveTo>
                <a:lnTo>
                  <a:pt x="81" y="105"/>
                </a:lnTo>
                <a:lnTo>
                  <a:pt x="65" y="105"/>
                </a:lnTo>
                <a:lnTo>
                  <a:pt x="65" y="89"/>
                </a:lnTo>
                <a:cubicBezTo>
                  <a:pt x="62" y="95"/>
                  <a:pt x="57" y="100"/>
                  <a:pt x="52" y="103"/>
                </a:cubicBezTo>
                <a:cubicBezTo>
                  <a:pt x="46" y="106"/>
                  <a:pt x="40" y="107"/>
                  <a:pt x="32" y="107"/>
                </a:cubicBezTo>
                <a:cubicBezTo>
                  <a:pt x="22" y="107"/>
                  <a:pt x="14" y="104"/>
                  <a:pt x="8" y="98"/>
                </a:cubicBezTo>
                <a:cubicBezTo>
                  <a:pt x="3" y="92"/>
                  <a:pt x="0" y="85"/>
                  <a:pt x="0" y="75"/>
                </a:cubicBezTo>
                <a:cubicBezTo>
                  <a:pt x="0" y="63"/>
                  <a:pt x="3" y="54"/>
                  <a:pt x="11" y="49"/>
                </a:cubicBezTo>
                <a:cubicBezTo>
                  <a:pt x="18" y="43"/>
                  <a:pt x="29" y="40"/>
                  <a:pt x="43" y="40"/>
                </a:cubicBezTo>
                <a:lnTo>
                  <a:pt x="65" y="40"/>
                </a:lnTo>
                <a:lnTo>
                  <a:pt x="65" y="38"/>
                </a:lnTo>
                <a:cubicBezTo>
                  <a:pt x="65" y="30"/>
                  <a:pt x="63" y="24"/>
                  <a:pt x="58" y="20"/>
                </a:cubicBezTo>
                <a:cubicBezTo>
                  <a:pt x="53" y="16"/>
                  <a:pt x="47" y="14"/>
                  <a:pt x="38" y="14"/>
                </a:cubicBezTo>
                <a:cubicBezTo>
                  <a:pt x="32" y="14"/>
                  <a:pt x="27" y="14"/>
                  <a:pt x="22" y="16"/>
                </a:cubicBezTo>
                <a:cubicBezTo>
                  <a:pt x="17" y="17"/>
                  <a:pt x="12" y="19"/>
                  <a:pt x="7" y="22"/>
                </a:cubicBezTo>
                <a:lnTo>
                  <a:pt x="7" y="7"/>
                </a:lnTo>
                <a:cubicBezTo>
                  <a:pt x="13" y="4"/>
                  <a:pt x="18" y="3"/>
                  <a:pt x="24" y="1"/>
                </a:cubicBezTo>
                <a:cubicBezTo>
                  <a:pt x="29" y="0"/>
                  <a:pt x="34" y="0"/>
                  <a:pt x="40" y="0"/>
                </a:cubicBezTo>
                <a:cubicBezTo>
                  <a:pt x="53" y="0"/>
                  <a:pt x="64" y="3"/>
                  <a:pt x="71" y="11"/>
                </a:cubicBezTo>
                <a:cubicBezTo>
                  <a:pt x="78" y="19"/>
                  <a:pt x="81" y="30"/>
                  <a:pt x="81" y="4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6">
            <a:extLst>
              <a:ext uri="{FF2B5EF4-FFF2-40B4-BE49-F238E27FC236}">
                <a16:creationId xmlns:a16="http://schemas.microsoft.com/office/drawing/2014/main" id="{875AF517-30E3-4F0C-A1B2-B9151DDDAADA}"/>
              </a:ext>
            </a:extLst>
          </p:cNvPr>
          <p:cNvSpPr>
            <a:spLocks noChangeArrowheads="1"/>
          </p:cNvSpPr>
          <p:nvPr/>
        </p:nvSpPr>
        <p:spPr bwMode="auto">
          <a:xfrm>
            <a:off x="3610936" y="1416369"/>
            <a:ext cx="11113"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a:extLst>
              <a:ext uri="{FF2B5EF4-FFF2-40B4-BE49-F238E27FC236}">
                <a16:creationId xmlns:a16="http://schemas.microsoft.com/office/drawing/2014/main" id="{EEED7897-7075-4E4C-989B-B5CCC0CCCA7C}"/>
              </a:ext>
            </a:extLst>
          </p:cNvPr>
          <p:cNvSpPr>
            <a:spLocks noEditPoints="1"/>
          </p:cNvSpPr>
          <p:nvPr/>
        </p:nvSpPr>
        <p:spPr bwMode="auto">
          <a:xfrm>
            <a:off x="3642686" y="1416369"/>
            <a:ext cx="11113" cy="95250"/>
          </a:xfrm>
          <a:custGeom>
            <a:avLst/>
            <a:gdLst>
              <a:gd name="T0" fmla="*/ 0 w 16"/>
              <a:gd name="T1" fmla="*/ 40 h 143"/>
              <a:gd name="T2" fmla="*/ 16 w 16"/>
              <a:gd name="T3" fmla="*/ 40 h 143"/>
              <a:gd name="T4" fmla="*/ 16 w 16"/>
              <a:gd name="T5" fmla="*/ 143 h 143"/>
              <a:gd name="T6" fmla="*/ 0 w 16"/>
              <a:gd name="T7" fmla="*/ 143 h 143"/>
              <a:gd name="T8" fmla="*/ 0 w 16"/>
              <a:gd name="T9" fmla="*/ 40 h 143"/>
              <a:gd name="T10" fmla="*/ 0 w 16"/>
              <a:gd name="T11" fmla="*/ 0 h 143"/>
              <a:gd name="T12" fmla="*/ 16 w 16"/>
              <a:gd name="T13" fmla="*/ 0 h 143"/>
              <a:gd name="T14" fmla="*/ 16 w 16"/>
              <a:gd name="T15" fmla="*/ 21 h 143"/>
              <a:gd name="T16" fmla="*/ 0 w 16"/>
              <a:gd name="T17" fmla="*/ 21 h 143"/>
              <a:gd name="T18" fmla="*/ 0 w 16"/>
              <a:gd name="T19"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3">
                <a:moveTo>
                  <a:pt x="0" y="40"/>
                </a:moveTo>
                <a:lnTo>
                  <a:pt x="16" y="40"/>
                </a:lnTo>
                <a:lnTo>
                  <a:pt x="16" y="143"/>
                </a:lnTo>
                <a:lnTo>
                  <a:pt x="0" y="143"/>
                </a:lnTo>
                <a:lnTo>
                  <a:pt x="0" y="40"/>
                </a:lnTo>
                <a:close/>
                <a:moveTo>
                  <a:pt x="0" y="0"/>
                </a:moveTo>
                <a:lnTo>
                  <a:pt x="16" y="0"/>
                </a:lnTo>
                <a:lnTo>
                  <a:pt x="16" y="21"/>
                </a:lnTo>
                <a:lnTo>
                  <a:pt x="0"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a:extLst>
              <a:ext uri="{FF2B5EF4-FFF2-40B4-BE49-F238E27FC236}">
                <a16:creationId xmlns:a16="http://schemas.microsoft.com/office/drawing/2014/main" id="{FC2CB44C-ECAC-4182-B4F4-42D9283E93A4}"/>
              </a:ext>
            </a:extLst>
          </p:cNvPr>
          <p:cNvSpPr>
            <a:spLocks/>
          </p:cNvSpPr>
          <p:nvPr/>
        </p:nvSpPr>
        <p:spPr bwMode="auto">
          <a:xfrm>
            <a:off x="3671261" y="1441769"/>
            <a:ext cx="49213" cy="71438"/>
          </a:xfrm>
          <a:custGeom>
            <a:avLst/>
            <a:gdLst>
              <a:gd name="T0" fmla="*/ 68 w 74"/>
              <a:gd name="T1" fmla="*/ 5 h 107"/>
              <a:gd name="T2" fmla="*/ 68 w 74"/>
              <a:gd name="T3" fmla="*/ 21 h 107"/>
              <a:gd name="T4" fmla="*/ 55 w 74"/>
              <a:gd name="T5" fmla="*/ 15 h 107"/>
              <a:gd name="T6" fmla="*/ 40 w 74"/>
              <a:gd name="T7" fmla="*/ 14 h 107"/>
              <a:gd name="T8" fmla="*/ 22 w 74"/>
              <a:gd name="T9" fmla="*/ 17 h 107"/>
              <a:gd name="T10" fmla="*/ 16 w 74"/>
              <a:gd name="T11" fmla="*/ 29 h 107"/>
              <a:gd name="T12" fmla="*/ 20 w 74"/>
              <a:gd name="T13" fmla="*/ 38 h 107"/>
              <a:gd name="T14" fmla="*/ 37 w 74"/>
              <a:gd name="T15" fmla="*/ 45 h 107"/>
              <a:gd name="T16" fmla="*/ 43 w 74"/>
              <a:gd name="T17" fmla="*/ 46 h 107"/>
              <a:gd name="T18" fmla="*/ 66 w 74"/>
              <a:gd name="T19" fmla="*/ 57 h 107"/>
              <a:gd name="T20" fmla="*/ 74 w 74"/>
              <a:gd name="T21" fmla="*/ 76 h 107"/>
              <a:gd name="T22" fmla="*/ 63 w 74"/>
              <a:gd name="T23" fmla="*/ 99 h 107"/>
              <a:gd name="T24" fmla="*/ 34 w 74"/>
              <a:gd name="T25" fmla="*/ 107 h 107"/>
              <a:gd name="T26" fmla="*/ 18 w 74"/>
              <a:gd name="T27" fmla="*/ 106 h 107"/>
              <a:gd name="T28" fmla="*/ 0 w 74"/>
              <a:gd name="T29" fmla="*/ 101 h 107"/>
              <a:gd name="T30" fmla="*/ 0 w 74"/>
              <a:gd name="T31" fmla="*/ 83 h 107"/>
              <a:gd name="T32" fmla="*/ 17 w 74"/>
              <a:gd name="T33" fmla="*/ 91 h 107"/>
              <a:gd name="T34" fmla="*/ 34 w 74"/>
              <a:gd name="T35" fmla="*/ 93 h 107"/>
              <a:gd name="T36" fmla="*/ 51 w 74"/>
              <a:gd name="T37" fmla="*/ 89 h 107"/>
              <a:gd name="T38" fmla="*/ 57 w 74"/>
              <a:gd name="T39" fmla="*/ 78 h 107"/>
              <a:gd name="T40" fmla="*/ 53 w 74"/>
              <a:gd name="T41" fmla="*/ 67 h 107"/>
              <a:gd name="T42" fmla="*/ 34 w 74"/>
              <a:gd name="T43" fmla="*/ 60 h 107"/>
              <a:gd name="T44" fmla="*/ 29 w 74"/>
              <a:gd name="T45" fmla="*/ 59 h 107"/>
              <a:gd name="T46" fmla="*/ 7 w 74"/>
              <a:gd name="T47" fmla="*/ 48 h 107"/>
              <a:gd name="T48" fmla="*/ 1 w 74"/>
              <a:gd name="T49" fmla="*/ 30 h 107"/>
              <a:gd name="T50" fmla="*/ 10 w 74"/>
              <a:gd name="T51" fmla="*/ 7 h 107"/>
              <a:gd name="T52" fmla="*/ 38 w 74"/>
              <a:gd name="T53" fmla="*/ 0 h 107"/>
              <a:gd name="T54" fmla="*/ 54 w 74"/>
              <a:gd name="T55" fmla="*/ 1 h 107"/>
              <a:gd name="T56" fmla="*/ 68 w 74"/>
              <a:gd name="T57"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4" h="107">
                <a:moveTo>
                  <a:pt x="68" y="5"/>
                </a:moveTo>
                <a:lnTo>
                  <a:pt x="68" y="21"/>
                </a:lnTo>
                <a:cubicBezTo>
                  <a:pt x="64" y="18"/>
                  <a:pt x="59" y="17"/>
                  <a:pt x="55" y="15"/>
                </a:cubicBezTo>
                <a:cubicBezTo>
                  <a:pt x="50" y="14"/>
                  <a:pt x="45" y="14"/>
                  <a:pt x="40" y="14"/>
                </a:cubicBezTo>
                <a:cubicBezTo>
                  <a:pt x="32" y="14"/>
                  <a:pt x="26" y="15"/>
                  <a:pt x="22" y="17"/>
                </a:cubicBezTo>
                <a:cubicBezTo>
                  <a:pt x="18" y="20"/>
                  <a:pt x="16" y="24"/>
                  <a:pt x="16" y="29"/>
                </a:cubicBezTo>
                <a:cubicBezTo>
                  <a:pt x="16" y="33"/>
                  <a:pt x="17" y="36"/>
                  <a:pt x="20" y="38"/>
                </a:cubicBezTo>
                <a:cubicBezTo>
                  <a:pt x="23" y="40"/>
                  <a:pt x="29" y="43"/>
                  <a:pt x="37" y="45"/>
                </a:cubicBezTo>
                <a:lnTo>
                  <a:pt x="43" y="46"/>
                </a:lnTo>
                <a:cubicBezTo>
                  <a:pt x="54" y="48"/>
                  <a:pt x="62" y="52"/>
                  <a:pt x="66" y="57"/>
                </a:cubicBezTo>
                <a:cubicBezTo>
                  <a:pt x="71" y="61"/>
                  <a:pt x="74" y="68"/>
                  <a:pt x="74" y="76"/>
                </a:cubicBezTo>
                <a:cubicBezTo>
                  <a:pt x="74" y="86"/>
                  <a:pt x="70" y="93"/>
                  <a:pt x="63" y="99"/>
                </a:cubicBezTo>
                <a:cubicBezTo>
                  <a:pt x="56" y="104"/>
                  <a:pt x="46" y="107"/>
                  <a:pt x="34" y="107"/>
                </a:cubicBezTo>
                <a:cubicBezTo>
                  <a:pt x="29" y="107"/>
                  <a:pt x="23" y="107"/>
                  <a:pt x="18" y="106"/>
                </a:cubicBezTo>
                <a:cubicBezTo>
                  <a:pt x="12" y="104"/>
                  <a:pt x="6" y="103"/>
                  <a:pt x="0" y="101"/>
                </a:cubicBezTo>
                <a:lnTo>
                  <a:pt x="0" y="83"/>
                </a:lnTo>
                <a:cubicBezTo>
                  <a:pt x="6" y="87"/>
                  <a:pt x="12" y="89"/>
                  <a:pt x="17" y="91"/>
                </a:cubicBezTo>
                <a:cubicBezTo>
                  <a:pt x="23" y="92"/>
                  <a:pt x="29" y="93"/>
                  <a:pt x="34" y="93"/>
                </a:cubicBezTo>
                <a:cubicBezTo>
                  <a:pt x="42" y="93"/>
                  <a:pt x="47" y="92"/>
                  <a:pt x="51" y="89"/>
                </a:cubicBezTo>
                <a:cubicBezTo>
                  <a:pt x="55" y="86"/>
                  <a:pt x="57" y="82"/>
                  <a:pt x="57" y="78"/>
                </a:cubicBezTo>
                <a:cubicBezTo>
                  <a:pt x="57" y="73"/>
                  <a:pt x="56" y="69"/>
                  <a:pt x="53" y="67"/>
                </a:cubicBezTo>
                <a:cubicBezTo>
                  <a:pt x="50" y="65"/>
                  <a:pt x="44" y="62"/>
                  <a:pt x="34" y="60"/>
                </a:cubicBezTo>
                <a:lnTo>
                  <a:pt x="29" y="59"/>
                </a:lnTo>
                <a:cubicBezTo>
                  <a:pt x="19" y="56"/>
                  <a:pt x="12" y="53"/>
                  <a:pt x="7" y="48"/>
                </a:cubicBezTo>
                <a:cubicBezTo>
                  <a:pt x="3" y="44"/>
                  <a:pt x="1" y="38"/>
                  <a:pt x="1" y="30"/>
                </a:cubicBezTo>
                <a:cubicBezTo>
                  <a:pt x="1" y="20"/>
                  <a:pt x="4" y="13"/>
                  <a:pt x="10" y="7"/>
                </a:cubicBezTo>
                <a:cubicBezTo>
                  <a:pt x="17" y="2"/>
                  <a:pt x="26" y="0"/>
                  <a:pt x="38" y="0"/>
                </a:cubicBezTo>
                <a:cubicBezTo>
                  <a:pt x="44" y="0"/>
                  <a:pt x="49" y="0"/>
                  <a:pt x="54" y="1"/>
                </a:cubicBezTo>
                <a:cubicBezTo>
                  <a:pt x="59" y="2"/>
                  <a:pt x="64" y="3"/>
                  <a:pt x="68" y="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a:extLst>
              <a:ext uri="{FF2B5EF4-FFF2-40B4-BE49-F238E27FC236}">
                <a16:creationId xmlns:a16="http://schemas.microsoft.com/office/drawing/2014/main" id="{7EF6F066-BABD-40EB-B536-F2EC95BEC832}"/>
              </a:ext>
            </a:extLst>
          </p:cNvPr>
          <p:cNvSpPr>
            <a:spLocks noEditPoints="1"/>
          </p:cNvSpPr>
          <p:nvPr/>
        </p:nvSpPr>
        <p:spPr bwMode="auto">
          <a:xfrm>
            <a:off x="3733174" y="1441769"/>
            <a:ext cx="53975" cy="71438"/>
          </a:xfrm>
          <a:custGeom>
            <a:avLst/>
            <a:gdLst>
              <a:gd name="T0" fmla="*/ 49 w 81"/>
              <a:gd name="T1" fmla="*/ 53 h 107"/>
              <a:gd name="T2" fmla="*/ 23 w 81"/>
              <a:gd name="T3" fmla="*/ 58 h 107"/>
              <a:gd name="T4" fmla="*/ 16 w 81"/>
              <a:gd name="T5" fmla="*/ 74 h 107"/>
              <a:gd name="T6" fmla="*/ 21 w 81"/>
              <a:gd name="T7" fmla="*/ 88 h 107"/>
              <a:gd name="T8" fmla="*/ 36 w 81"/>
              <a:gd name="T9" fmla="*/ 93 h 107"/>
              <a:gd name="T10" fmla="*/ 57 w 81"/>
              <a:gd name="T11" fmla="*/ 83 h 107"/>
              <a:gd name="T12" fmla="*/ 65 w 81"/>
              <a:gd name="T13" fmla="*/ 57 h 107"/>
              <a:gd name="T14" fmla="*/ 65 w 81"/>
              <a:gd name="T15" fmla="*/ 53 h 107"/>
              <a:gd name="T16" fmla="*/ 49 w 81"/>
              <a:gd name="T17" fmla="*/ 53 h 107"/>
              <a:gd name="T18" fmla="*/ 81 w 81"/>
              <a:gd name="T19" fmla="*/ 46 h 107"/>
              <a:gd name="T20" fmla="*/ 81 w 81"/>
              <a:gd name="T21" fmla="*/ 105 h 107"/>
              <a:gd name="T22" fmla="*/ 65 w 81"/>
              <a:gd name="T23" fmla="*/ 105 h 107"/>
              <a:gd name="T24" fmla="*/ 65 w 81"/>
              <a:gd name="T25" fmla="*/ 89 h 107"/>
              <a:gd name="T26" fmla="*/ 52 w 81"/>
              <a:gd name="T27" fmla="*/ 103 h 107"/>
              <a:gd name="T28" fmla="*/ 32 w 81"/>
              <a:gd name="T29" fmla="*/ 107 h 107"/>
              <a:gd name="T30" fmla="*/ 8 w 81"/>
              <a:gd name="T31" fmla="*/ 98 h 107"/>
              <a:gd name="T32" fmla="*/ 0 w 81"/>
              <a:gd name="T33" fmla="*/ 75 h 107"/>
              <a:gd name="T34" fmla="*/ 11 w 81"/>
              <a:gd name="T35" fmla="*/ 49 h 107"/>
              <a:gd name="T36" fmla="*/ 43 w 81"/>
              <a:gd name="T37" fmla="*/ 40 h 107"/>
              <a:gd name="T38" fmla="*/ 65 w 81"/>
              <a:gd name="T39" fmla="*/ 40 h 107"/>
              <a:gd name="T40" fmla="*/ 65 w 81"/>
              <a:gd name="T41" fmla="*/ 38 h 107"/>
              <a:gd name="T42" fmla="*/ 58 w 81"/>
              <a:gd name="T43" fmla="*/ 20 h 107"/>
              <a:gd name="T44" fmla="*/ 38 w 81"/>
              <a:gd name="T45" fmla="*/ 14 h 107"/>
              <a:gd name="T46" fmla="*/ 22 w 81"/>
              <a:gd name="T47" fmla="*/ 16 h 107"/>
              <a:gd name="T48" fmla="*/ 7 w 81"/>
              <a:gd name="T49" fmla="*/ 22 h 107"/>
              <a:gd name="T50" fmla="*/ 7 w 81"/>
              <a:gd name="T51" fmla="*/ 7 h 107"/>
              <a:gd name="T52" fmla="*/ 24 w 81"/>
              <a:gd name="T53" fmla="*/ 1 h 107"/>
              <a:gd name="T54" fmla="*/ 39 w 81"/>
              <a:gd name="T55" fmla="*/ 0 h 107"/>
              <a:gd name="T56" fmla="*/ 71 w 81"/>
              <a:gd name="T57" fmla="*/ 11 h 107"/>
              <a:gd name="T58" fmla="*/ 81 w 81"/>
              <a:gd name="T59" fmla="*/ 4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1" h="107">
                <a:moveTo>
                  <a:pt x="49" y="53"/>
                </a:moveTo>
                <a:cubicBezTo>
                  <a:pt x="37" y="53"/>
                  <a:pt x="28" y="55"/>
                  <a:pt x="23" y="58"/>
                </a:cubicBezTo>
                <a:cubicBezTo>
                  <a:pt x="18" y="61"/>
                  <a:pt x="16" y="66"/>
                  <a:pt x="16" y="74"/>
                </a:cubicBezTo>
                <a:cubicBezTo>
                  <a:pt x="16" y="80"/>
                  <a:pt x="17" y="84"/>
                  <a:pt x="21" y="88"/>
                </a:cubicBezTo>
                <a:cubicBezTo>
                  <a:pt x="25" y="91"/>
                  <a:pt x="30" y="93"/>
                  <a:pt x="36" y="93"/>
                </a:cubicBezTo>
                <a:cubicBezTo>
                  <a:pt x="45" y="93"/>
                  <a:pt x="52" y="90"/>
                  <a:pt x="57" y="83"/>
                </a:cubicBezTo>
                <a:cubicBezTo>
                  <a:pt x="62" y="77"/>
                  <a:pt x="65" y="68"/>
                  <a:pt x="65" y="57"/>
                </a:cubicBezTo>
                <a:lnTo>
                  <a:pt x="65" y="53"/>
                </a:lnTo>
                <a:lnTo>
                  <a:pt x="49" y="53"/>
                </a:lnTo>
                <a:close/>
                <a:moveTo>
                  <a:pt x="81" y="46"/>
                </a:moveTo>
                <a:lnTo>
                  <a:pt x="81" y="105"/>
                </a:lnTo>
                <a:lnTo>
                  <a:pt x="65" y="105"/>
                </a:lnTo>
                <a:lnTo>
                  <a:pt x="65" y="89"/>
                </a:lnTo>
                <a:cubicBezTo>
                  <a:pt x="61" y="95"/>
                  <a:pt x="57" y="100"/>
                  <a:pt x="52" y="103"/>
                </a:cubicBezTo>
                <a:cubicBezTo>
                  <a:pt x="46" y="106"/>
                  <a:pt x="40" y="107"/>
                  <a:pt x="32" y="107"/>
                </a:cubicBezTo>
                <a:cubicBezTo>
                  <a:pt x="22" y="107"/>
                  <a:pt x="14" y="104"/>
                  <a:pt x="8" y="98"/>
                </a:cubicBezTo>
                <a:cubicBezTo>
                  <a:pt x="3" y="92"/>
                  <a:pt x="0" y="85"/>
                  <a:pt x="0" y="75"/>
                </a:cubicBezTo>
                <a:cubicBezTo>
                  <a:pt x="0" y="63"/>
                  <a:pt x="3" y="54"/>
                  <a:pt x="11" y="49"/>
                </a:cubicBezTo>
                <a:cubicBezTo>
                  <a:pt x="18" y="43"/>
                  <a:pt x="29" y="40"/>
                  <a:pt x="43" y="40"/>
                </a:cubicBezTo>
                <a:lnTo>
                  <a:pt x="65" y="40"/>
                </a:lnTo>
                <a:lnTo>
                  <a:pt x="65" y="38"/>
                </a:lnTo>
                <a:cubicBezTo>
                  <a:pt x="65" y="30"/>
                  <a:pt x="63" y="24"/>
                  <a:pt x="58" y="20"/>
                </a:cubicBezTo>
                <a:cubicBezTo>
                  <a:pt x="53" y="16"/>
                  <a:pt x="46" y="14"/>
                  <a:pt x="38" y="14"/>
                </a:cubicBezTo>
                <a:cubicBezTo>
                  <a:pt x="32" y="14"/>
                  <a:pt x="27" y="14"/>
                  <a:pt x="22" y="16"/>
                </a:cubicBezTo>
                <a:cubicBezTo>
                  <a:pt x="17" y="17"/>
                  <a:pt x="12" y="19"/>
                  <a:pt x="7" y="22"/>
                </a:cubicBezTo>
                <a:lnTo>
                  <a:pt x="7" y="7"/>
                </a:lnTo>
                <a:cubicBezTo>
                  <a:pt x="13" y="4"/>
                  <a:pt x="18" y="3"/>
                  <a:pt x="24" y="1"/>
                </a:cubicBezTo>
                <a:cubicBezTo>
                  <a:pt x="29" y="0"/>
                  <a:pt x="34" y="0"/>
                  <a:pt x="39" y="0"/>
                </a:cubicBezTo>
                <a:cubicBezTo>
                  <a:pt x="53" y="0"/>
                  <a:pt x="64" y="3"/>
                  <a:pt x="71" y="11"/>
                </a:cubicBezTo>
                <a:cubicBezTo>
                  <a:pt x="77" y="19"/>
                  <a:pt x="81" y="30"/>
                  <a:pt x="81" y="4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0">
            <a:extLst>
              <a:ext uri="{FF2B5EF4-FFF2-40B4-BE49-F238E27FC236}">
                <a16:creationId xmlns:a16="http://schemas.microsoft.com/office/drawing/2014/main" id="{14B36B39-F1FB-415E-A0EF-0982126FA1BB}"/>
              </a:ext>
            </a:extLst>
          </p:cNvPr>
          <p:cNvSpPr>
            <a:spLocks/>
          </p:cNvSpPr>
          <p:nvPr/>
        </p:nvSpPr>
        <p:spPr bwMode="auto">
          <a:xfrm>
            <a:off x="3801435" y="1424307"/>
            <a:ext cx="39688" cy="87313"/>
          </a:xfrm>
          <a:custGeom>
            <a:avLst/>
            <a:gdLst>
              <a:gd name="T0" fmla="*/ 27 w 60"/>
              <a:gd name="T1" fmla="*/ 0 h 132"/>
              <a:gd name="T2" fmla="*/ 27 w 60"/>
              <a:gd name="T3" fmla="*/ 29 h 132"/>
              <a:gd name="T4" fmla="*/ 60 w 60"/>
              <a:gd name="T5" fmla="*/ 29 h 132"/>
              <a:gd name="T6" fmla="*/ 60 w 60"/>
              <a:gd name="T7" fmla="*/ 42 h 132"/>
              <a:gd name="T8" fmla="*/ 27 w 60"/>
              <a:gd name="T9" fmla="*/ 42 h 132"/>
              <a:gd name="T10" fmla="*/ 27 w 60"/>
              <a:gd name="T11" fmla="*/ 98 h 132"/>
              <a:gd name="T12" fmla="*/ 30 w 60"/>
              <a:gd name="T13" fmla="*/ 114 h 132"/>
              <a:gd name="T14" fmla="*/ 43 w 60"/>
              <a:gd name="T15" fmla="*/ 117 h 132"/>
              <a:gd name="T16" fmla="*/ 60 w 60"/>
              <a:gd name="T17" fmla="*/ 117 h 132"/>
              <a:gd name="T18" fmla="*/ 60 w 60"/>
              <a:gd name="T19" fmla="*/ 132 h 132"/>
              <a:gd name="T20" fmla="*/ 43 w 60"/>
              <a:gd name="T21" fmla="*/ 132 h 132"/>
              <a:gd name="T22" fmla="*/ 18 w 60"/>
              <a:gd name="T23" fmla="*/ 124 h 132"/>
              <a:gd name="T24" fmla="*/ 11 w 60"/>
              <a:gd name="T25" fmla="*/ 98 h 132"/>
              <a:gd name="T26" fmla="*/ 11 w 60"/>
              <a:gd name="T27" fmla="*/ 42 h 132"/>
              <a:gd name="T28" fmla="*/ 0 w 60"/>
              <a:gd name="T29" fmla="*/ 42 h 132"/>
              <a:gd name="T30" fmla="*/ 0 w 60"/>
              <a:gd name="T31" fmla="*/ 29 h 132"/>
              <a:gd name="T32" fmla="*/ 11 w 60"/>
              <a:gd name="T33" fmla="*/ 29 h 132"/>
              <a:gd name="T34" fmla="*/ 11 w 60"/>
              <a:gd name="T35" fmla="*/ 0 h 132"/>
              <a:gd name="T36" fmla="*/ 27 w 60"/>
              <a:gd name="T3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132">
                <a:moveTo>
                  <a:pt x="27" y="0"/>
                </a:moveTo>
                <a:lnTo>
                  <a:pt x="27" y="29"/>
                </a:lnTo>
                <a:lnTo>
                  <a:pt x="60" y="29"/>
                </a:lnTo>
                <a:lnTo>
                  <a:pt x="60" y="42"/>
                </a:lnTo>
                <a:lnTo>
                  <a:pt x="27" y="42"/>
                </a:lnTo>
                <a:lnTo>
                  <a:pt x="27" y="98"/>
                </a:lnTo>
                <a:cubicBezTo>
                  <a:pt x="27" y="106"/>
                  <a:pt x="28" y="111"/>
                  <a:pt x="30" y="114"/>
                </a:cubicBezTo>
                <a:cubicBezTo>
                  <a:pt x="32" y="116"/>
                  <a:pt x="37" y="117"/>
                  <a:pt x="43" y="117"/>
                </a:cubicBezTo>
                <a:lnTo>
                  <a:pt x="60" y="117"/>
                </a:lnTo>
                <a:lnTo>
                  <a:pt x="60" y="132"/>
                </a:lnTo>
                <a:lnTo>
                  <a:pt x="43" y="132"/>
                </a:lnTo>
                <a:cubicBezTo>
                  <a:pt x="31" y="132"/>
                  <a:pt x="23" y="129"/>
                  <a:pt x="18" y="124"/>
                </a:cubicBezTo>
                <a:cubicBezTo>
                  <a:pt x="13" y="119"/>
                  <a:pt x="11" y="111"/>
                  <a:pt x="11" y="98"/>
                </a:cubicBezTo>
                <a:lnTo>
                  <a:pt x="11" y="42"/>
                </a:lnTo>
                <a:lnTo>
                  <a:pt x="0" y="42"/>
                </a:lnTo>
                <a:lnTo>
                  <a:pt x="0" y="29"/>
                </a:lnTo>
                <a:lnTo>
                  <a:pt x="11" y="29"/>
                </a:lnTo>
                <a:lnTo>
                  <a:pt x="11" y="0"/>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1">
            <a:extLst>
              <a:ext uri="{FF2B5EF4-FFF2-40B4-BE49-F238E27FC236}">
                <a16:creationId xmlns:a16="http://schemas.microsoft.com/office/drawing/2014/main" id="{72C9C71D-DD1A-4E05-A469-B57AD1D5D98A}"/>
              </a:ext>
            </a:extLst>
          </p:cNvPr>
          <p:cNvSpPr>
            <a:spLocks noEditPoints="1"/>
          </p:cNvSpPr>
          <p:nvPr/>
        </p:nvSpPr>
        <p:spPr bwMode="auto">
          <a:xfrm>
            <a:off x="3853824" y="1416369"/>
            <a:ext cx="11113" cy="95250"/>
          </a:xfrm>
          <a:custGeom>
            <a:avLst/>
            <a:gdLst>
              <a:gd name="T0" fmla="*/ 0 w 16"/>
              <a:gd name="T1" fmla="*/ 40 h 143"/>
              <a:gd name="T2" fmla="*/ 16 w 16"/>
              <a:gd name="T3" fmla="*/ 40 h 143"/>
              <a:gd name="T4" fmla="*/ 16 w 16"/>
              <a:gd name="T5" fmla="*/ 143 h 143"/>
              <a:gd name="T6" fmla="*/ 0 w 16"/>
              <a:gd name="T7" fmla="*/ 143 h 143"/>
              <a:gd name="T8" fmla="*/ 0 w 16"/>
              <a:gd name="T9" fmla="*/ 40 h 143"/>
              <a:gd name="T10" fmla="*/ 0 w 16"/>
              <a:gd name="T11" fmla="*/ 0 h 143"/>
              <a:gd name="T12" fmla="*/ 16 w 16"/>
              <a:gd name="T13" fmla="*/ 0 h 143"/>
              <a:gd name="T14" fmla="*/ 16 w 16"/>
              <a:gd name="T15" fmla="*/ 21 h 143"/>
              <a:gd name="T16" fmla="*/ 0 w 16"/>
              <a:gd name="T17" fmla="*/ 21 h 143"/>
              <a:gd name="T18" fmla="*/ 0 w 16"/>
              <a:gd name="T19"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43">
                <a:moveTo>
                  <a:pt x="0" y="40"/>
                </a:moveTo>
                <a:lnTo>
                  <a:pt x="16" y="40"/>
                </a:lnTo>
                <a:lnTo>
                  <a:pt x="16" y="143"/>
                </a:lnTo>
                <a:lnTo>
                  <a:pt x="0" y="143"/>
                </a:lnTo>
                <a:lnTo>
                  <a:pt x="0" y="40"/>
                </a:lnTo>
                <a:close/>
                <a:moveTo>
                  <a:pt x="0" y="0"/>
                </a:moveTo>
                <a:lnTo>
                  <a:pt x="16" y="0"/>
                </a:lnTo>
                <a:lnTo>
                  <a:pt x="16" y="21"/>
                </a:lnTo>
                <a:lnTo>
                  <a:pt x="0"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2">
            <a:extLst>
              <a:ext uri="{FF2B5EF4-FFF2-40B4-BE49-F238E27FC236}">
                <a16:creationId xmlns:a16="http://schemas.microsoft.com/office/drawing/2014/main" id="{2FA4FB27-9078-4982-AAD5-DCDE0A931FD1}"/>
              </a:ext>
            </a:extLst>
          </p:cNvPr>
          <p:cNvSpPr>
            <a:spLocks noEditPoints="1"/>
          </p:cNvSpPr>
          <p:nvPr/>
        </p:nvSpPr>
        <p:spPr bwMode="auto">
          <a:xfrm>
            <a:off x="3882398" y="1441769"/>
            <a:ext cx="58738" cy="71438"/>
          </a:xfrm>
          <a:custGeom>
            <a:avLst/>
            <a:gdLst>
              <a:gd name="T0" fmla="*/ 44 w 88"/>
              <a:gd name="T1" fmla="*/ 14 h 107"/>
              <a:gd name="T2" fmla="*/ 24 w 88"/>
              <a:gd name="T3" fmla="*/ 24 h 107"/>
              <a:gd name="T4" fmla="*/ 17 w 88"/>
              <a:gd name="T5" fmla="*/ 53 h 107"/>
              <a:gd name="T6" fmla="*/ 24 w 88"/>
              <a:gd name="T7" fmla="*/ 82 h 107"/>
              <a:gd name="T8" fmla="*/ 44 w 88"/>
              <a:gd name="T9" fmla="*/ 93 h 107"/>
              <a:gd name="T10" fmla="*/ 64 w 88"/>
              <a:gd name="T11" fmla="*/ 82 h 107"/>
              <a:gd name="T12" fmla="*/ 72 w 88"/>
              <a:gd name="T13" fmla="*/ 53 h 107"/>
              <a:gd name="T14" fmla="*/ 64 w 88"/>
              <a:gd name="T15" fmla="*/ 25 h 107"/>
              <a:gd name="T16" fmla="*/ 44 w 88"/>
              <a:gd name="T17" fmla="*/ 14 h 107"/>
              <a:gd name="T18" fmla="*/ 44 w 88"/>
              <a:gd name="T19" fmla="*/ 0 h 107"/>
              <a:gd name="T20" fmla="*/ 77 w 88"/>
              <a:gd name="T21" fmla="*/ 14 h 107"/>
              <a:gd name="T22" fmla="*/ 88 w 88"/>
              <a:gd name="T23" fmla="*/ 53 h 107"/>
              <a:gd name="T24" fmla="*/ 77 w 88"/>
              <a:gd name="T25" fmla="*/ 93 h 107"/>
              <a:gd name="T26" fmla="*/ 44 w 88"/>
              <a:gd name="T27" fmla="*/ 107 h 107"/>
              <a:gd name="T28" fmla="*/ 12 w 88"/>
              <a:gd name="T29" fmla="*/ 93 h 107"/>
              <a:gd name="T30" fmla="*/ 0 w 88"/>
              <a:gd name="T31" fmla="*/ 53 h 107"/>
              <a:gd name="T32" fmla="*/ 12 w 88"/>
              <a:gd name="T33" fmla="*/ 14 h 107"/>
              <a:gd name="T34" fmla="*/ 44 w 88"/>
              <a:gd name="T3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07">
                <a:moveTo>
                  <a:pt x="44" y="14"/>
                </a:moveTo>
                <a:cubicBezTo>
                  <a:pt x="36" y="14"/>
                  <a:pt x="29" y="17"/>
                  <a:pt x="24" y="24"/>
                </a:cubicBezTo>
                <a:cubicBezTo>
                  <a:pt x="19" y="31"/>
                  <a:pt x="17" y="41"/>
                  <a:pt x="17" y="53"/>
                </a:cubicBezTo>
                <a:cubicBezTo>
                  <a:pt x="17" y="66"/>
                  <a:pt x="19" y="75"/>
                  <a:pt x="24" y="82"/>
                </a:cubicBezTo>
                <a:cubicBezTo>
                  <a:pt x="29" y="89"/>
                  <a:pt x="36" y="93"/>
                  <a:pt x="44" y="93"/>
                </a:cubicBezTo>
                <a:cubicBezTo>
                  <a:pt x="53" y="93"/>
                  <a:pt x="59" y="89"/>
                  <a:pt x="64" y="82"/>
                </a:cubicBezTo>
                <a:cubicBezTo>
                  <a:pt x="69" y="75"/>
                  <a:pt x="72" y="66"/>
                  <a:pt x="72" y="53"/>
                </a:cubicBezTo>
                <a:cubicBezTo>
                  <a:pt x="72" y="41"/>
                  <a:pt x="69" y="32"/>
                  <a:pt x="64" y="25"/>
                </a:cubicBezTo>
                <a:cubicBezTo>
                  <a:pt x="59" y="17"/>
                  <a:pt x="53" y="14"/>
                  <a:pt x="44" y="14"/>
                </a:cubicBezTo>
                <a:close/>
                <a:moveTo>
                  <a:pt x="44" y="0"/>
                </a:moveTo>
                <a:cubicBezTo>
                  <a:pt x="58" y="0"/>
                  <a:pt x="69" y="4"/>
                  <a:pt x="77" y="14"/>
                </a:cubicBezTo>
                <a:cubicBezTo>
                  <a:pt x="85" y="23"/>
                  <a:pt x="88" y="36"/>
                  <a:pt x="88" y="53"/>
                </a:cubicBezTo>
                <a:cubicBezTo>
                  <a:pt x="88" y="70"/>
                  <a:pt x="85" y="83"/>
                  <a:pt x="77" y="93"/>
                </a:cubicBezTo>
                <a:cubicBezTo>
                  <a:pt x="69" y="102"/>
                  <a:pt x="58" y="107"/>
                  <a:pt x="44" y="107"/>
                </a:cubicBezTo>
                <a:cubicBezTo>
                  <a:pt x="31" y="107"/>
                  <a:pt x="20" y="102"/>
                  <a:pt x="12" y="93"/>
                </a:cubicBezTo>
                <a:cubicBezTo>
                  <a:pt x="4" y="83"/>
                  <a:pt x="0" y="70"/>
                  <a:pt x="0" y="53"/>
                </a:cubicBezTo>
                <a:cubicBezTo>
                  <a:pt x="0" y="36"/>
                  <a:pt x="4" y="23"/>
                  <a:pt x="12" y="14"/>
                </a:cubicBezTo>
                <a:cubicBezTo>
                  <a:pt x="20" y="4"/>
                  <a:pt x="31" y="0"/>
                  <a:pt x="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3">
            <a:extLst>
              <a:ext uri="{FF2B5EF4-FFF2-40B4-BE49-F238E27FC236}">
                <a16:creationId xmlns:a16="http://schemas.microsoft.com/office/drawing/2014/main" id="{46B4E26A-EB8B-4210-9C13-8D7635B9C766}"/>
              </a:ext>
            </a:extLst>
          </p:cNvPr>
          <p:cNvSpPr>
            <a:spLocks/>
          </p:cNvSpPr>
          <p:nvPr/>
        </p:nvSpPr>
        <p:spPr bwMode="auto">
          <a:xfrm>
            <a:off x="3958599" y="1441769"/>
            <a:ext cx="53975" cy="69850"/>
          </a:xfrm>
          <a:custGeom>
            <a:avLst/>
            <a:gdLst>
              <a:gd name="T0" fmla="*/ 81 w 81"/>
              <a:gd name="T1" fmla="*/ 43 h 105"/>
              <a:gd name="T2" fmla="*/ 81 w 81"/>
              <a:gd name="T3" fmla="*/ 105 h 105"/>
              <a:gd name="T4" fmla="*/ 65 w 81"/>
              <a:gd name="T5" fmla="*/ 105 h 105"/>
              <a:gd name="T6" fmla="*/ 65 w 81"/>
              <a:gd name="T7" fmla="*/ 43 h 105"/>
              <a:gd name="T8" fmla="*/ 59 w 81"/>
              <a:gd name="T9" fmla="*/ 21 h 105"/>
              <a:gd name="T10" fmla="*/ 43 w 81"/>
              <a:gd name="T11" fmla="*/ 14 h 105"/>
              <a:gd name="T12" fmla="*/ 23 w 81"/>
              <a:gd name="T13" fmla="*/ 23 h 105"/>
              <a:gd name="T14" fmla="*/ 16 w 81"/>
              <a:gd name="T15" fmla="*/ 47 h 105"/>
              <a:gd name="T16" fmla="*/ 16 w 81"/>
              <a:gd name="T17" fmla="*/ 105 h 105"/>
              <a:gd name="T18" fmla="*/ 0 w 81"/>
              <a:gd name="T19" fmla="*/ 105 h 105"/>
              <a:gd name="T20" fmla="*/ 0 w 81"/>
              <a:gd name="T21" fmla="*/ 2 h 105"/>
              <a:gd name="T22" fmla="*/ 16 w 81"/>
              <a:gd name="T23" fmla="*/ 2 h 105"/>
              <a:gd name="T24" fmla="*/ 16 w 81"/>
              <a:gd name="T25" fmla="*/ 18 h 105"/>
              <a:gd name="T26" fmla="*/ 29 w 81"/>
              <a:gd name="T27" fmla="*/ 4 h 105"/>
              <a:gd name="T28" fmla="*/ 47 w 81"/>
              <a:gd name="T29" fmla="*/ 0 h 105"/>
              <a:gd name="T30" fmla="*/ 72 w 81"/>
              <a:gd name="T31" fmla="*/ 10 h 105"/>
              <a:gd name="T32" fmla="*/ 81 w 81"/>
              <a:gd name="T33" fmla="*/ 4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105">
                <a:moveTo>
                  <a:pt x="81" y="43"/>
                </a:moveTo>
                <a:lnTo>
                  <a:pt x="81" y="105"/>
                </a:lnTo>
                <a:lnTo>
                  <a:pt x="65" y="105"/>
                </a:lnTo>
                <a:lnTo>
                  <a:pt x="65" y="43"/>
                </a:lnTo>
                <a:cubicBezTo>
                  <a:pt x="65" y="33"/>
                  <a:pt x="63" y="26"/>
                  <a:pt x="59" y="21"/>
                </a:cubicBezTo>
                <a:cubicBezTo>
                  <a:pt x="56" y="17"/>
                  <a:pt x="51" y="14"/>
                  <a:pt x="43" y="14"/>
                </a:cubicBezTo>
                <a:cubicBezTo>
                  <a:pt x="35" y="14"/>
                  <a:pt x="28" y="17"/>
                  <a:pt x="23" y="23"/>
                </a:cubicBezTo>
                <a:cubicBezTo>
                  <a:pt x="18" y="29"/>
                  <a:pt x="16" y="37"/>
                  <a:pt x="16" y="47"/>
                </a:cubicBezTo>
                <a:lnTo>
                  <a:pt x="16" y="105"/>
                </a:lnTo>
                <a:lnTo>
                  <a:pt x="0" y="105"/>
                </a:lnTo>
                <a:lnTo>
                  <a:pt x="0" y="2"/>
                </a:lnTo>
                <a:lnTo>
                  <a:pt x="16" y="2"/>
                </a:lnTo>
                <a:lnTo>
                  <a:pt x="16" y="18"/>
                </a:lnTo>
                <a:cubicBezTo>
                  <a:pt x="20" y="12"/>
                  <a:pt x="24" y="7"/>
                  <a:pt x="29" y="4"/>
                </a:cubicBezTo>
                <a:cubicBezTo>
                  <a:pt x="34" y="1"/>
                  <a:pt x="40" y="0"/>
                  <a:pt x="47" y="0"/>
                </a:cubicBezTo>
                <a:cubicBezTo>
                  <a:pt x="58" y="0"/>
                  <a:pt x="66" y="3"/>
                  <a:pt x="72" y="10"/>
                </a:cubicBezTo>
                <a:cubicBezTo>
                  <a:pt x="78" y="18"/>
                  <a:pt x="81" y="28"/>
                  <a:pt x="81" y="4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4">
            <a:extLst>
              <a:ext uri="{FF2B5EF4-FFF2-40B4-BE49-F238E27FC236}">
                <a16:creationId xmlns:a16="http://schemas.microsoft.com/office/drawing/2014/main" id="{AF35FE5E-58CD-4FF3-BA99-82F0D8F4D6C4}"/>
              </a:ext>
            </a:extLst>
          </p:cNvPr>
          <p:cNvSpPr>
            <a:spLocks/>
          </p:cNvSpPr>
          <p:nvPr/>
        </p:nvSpPr>
        <p:spPr bwMode="auto">
          <a:xfrm>
            <a:off x="3312486" y="1598932"/>
            <a:ext cx="61913" cy="68263"/>
          </a:xfrm>
          <a:custGeom>
            <a:avLst/>
            <a:gdLst>
              <a:gd name="T0" fmla="*/ 0 w 93"/>
              <a:gd name="T1" fmla="*/ 0 h 103"/>
              <a:gd name="T2" fmla="*/ 16 w 93"/>
              <a:gd name="T3" fmla="*/ 0 h 103"/>
              <a:gd name="T4" fmla="*/ 47 w 93"/>
              <a:gd name="T5" fmla="*/ 86 h 103"/>
              <a:gd name="T6" fmla="*/ 77 w 93"/>
              <a:gd name="T7" fmla="*/ 0 h 103"/>
              <a:gd name="T8" fmla="*/ 93 w 93"/>
              <a:gd name="T9" fmla="*/ 0 h 103"/>
              <a:gd name="T10" fmla="*/ 57 w 93"/>
              <a:gd name="T11" fmla="*/ 103 h 103"/>
              <a:gd name="T12" fmla="*/ 36 w 93"/>
              <a:gd name="T13" fmla="*/ 103 h 103"/>
              <a:gd name="T14" fmla="*/ 0 w 93"/>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03">
                <a:moveTo>
                  <a:pt x="0" y="0"/>
                </a:moveTo>
                <a:lnTo>
                  <a:pt x="16" y="0"/>
                </a:lnTo>
                <a:lnTo>
                  <a:pt x="47" y="86"/>
                </a:lnTo>
                <a:lnTo>
                  <a:pt x="77" y="0"/>
                </a:lnTo>
                <a:lnTo>
                  <a:pt x="93" y="0"/>
                </a:lnTo>
                <a:lnTo>
                  <a:pt x="57" y="103"/>
                </a:lnTo>
                <a:lnTo>
                  <a:pt x="36" y="10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5">
            <a:extLst>
              <a:ext uri="{FF2B5EF4-FFF2-40B4-BE49-F238E27FC236}">
                <a16:creationId xmlns:a16="http://schemas.microsoft.com/office/drawing/2014/main" id="{727170C9-5A6A-4C03-BC98-1D89FEEA9450}"/>
              </a:ext>
            </a:extLst>
          </p:cNvPr>
          <p:cNvSpPr>
            <a:spLocks noEditPoints="1"/>
          </p:cNvSpPr>
          <p:nvPr/>
        </p:nvSpPr>
        <p:spPr bwMode="auto">
          <a:xfrm>
            <a:off x="3383924" y="1597344"/>
            <a:ext cx="60325" cy="71438"/>
          </a:xfrm>
          <a:custGeom>
            <a:avLst/>
            <a:gdLst>
              <a:gd name="T0" fmla="*/ 89 w 89"/>
              <a:gd name="T1" fmla="*/ 49 h 108"/>
              <a:gd name="T2" fmla="*/ 89 w 89"/>
              <a:gd name="T3" fmla="*/ 58 h 108"/>
              <a:gd name="T4" fmla="*/ 17 w 89"/>
              <a:gd name="T5" fmla="*/ 58 h 108"/>
              <a:gd name="T6" fmla="*/ 26 w 89"/>
              <a:gd name="T7" fmla="*/ 84 h 108"/>
              <a:gd name="T8" fmla="*/ 51 w 89"/>
              <a:gd name="T9" fmla="*/ 93 h 108"/>
              <a:gd name="T10" fmla="*/ 69 w 89"/>
              <a:gd name="T11" fmla="*/ 91 h 108"/>
              <a:gd name="T12" fmla="*/ 86 w 89"/>
              <a:gd name="T13" fmla="*/ 84 h 108"/>
              <a:gd name="T14" fmla="*/ 86 w 89"/>
              <a:gd name="T15" fmla="*/ 100 h 108"/>
              <a:gd name="T16" fmla="*/ 68 w 89"/>
              <a:gd name="T17" fmla="*/ 105 h 108"/>
              <a:gd name="T18" fmla="*/ 50 w 89"/>
              <a:gd name="T19" fmla="*/ 108 h 108"/>
              <a:gd name="T20" fmla="*/ 14 w 89"/>
              <a:gd name="T21" fmla="*/ 93 h 108"/>
              <a:gd name="T22" fmla="*/ 0 w 89"/>
              <a:gd name="T23" fmla="*/ 55 h 108"/>
              <a:gd name="T24" fmla="*/ 13 w 89"/>
              <a:gd name="T25" fmla="*/ 15 h 108"/>
              <a:gd name="T26" fmla="*/ 47 w 89"/>
              <a:gd name="T27" fmla="*/ 0 h 108"/>
              <a:gd name="T28" fmla="*/ 78 w 89"/>
              <a:gd name="T29" fmla="*/ 13 h 108"/>
              <a:gd name="T30" fmla="*/ 89 w 89"/>
              <a:gd name="T31" fmla="*/ 49 h 108"/>
              <a:gd name="T32" fmla="*/ 73 w 89"/>
              <a:gd name="T33" fmla="*/ 44 h 108"/>
              <a:gd name="T34" fmla="*/ 66 w 89"/>
              <a:gd name="T35" fmla="*/ 22 h 108"/>
              <a:gd name="T36" fmla="*/ 48 w 89"/>
              <a:gd name="T37" fmla="*/ 14 h 108"/>
              <a:gd name="T38" fmla="*/ 26 w 89"/>
              <a:gd name="T39" fmla="*/ 22 h 108"/>
              <a:gd name="T40" fmla="*/ 17 w 89"/>
              <a:gd name="T41" fmla="*/ 45 h 108"/>
              <a:gd name="T42" fmla="*/ 73 w 89"/>
              <a:gd name="T43" fmla="*/ 4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9" h="108">
                <a:moveTo>
                  <a:pt x="89" y="49"/>
                </a:moveTo>
                <a:lnTo>
                  <a:pt x="89" y="58"/>
                </a:lnTo>
                <a:lnTo>
                  <a:pt x="17" y="58"/>
                </a:lnTo>
                <a:cubicBezTo>
                  <a:pt x="17" y="69"/>
                  <a:pt x="21" y="78"/>
                  <a:pt x="26" y="84"/>
                </a:cubicBezTo>
                <a:cubicBezTo>
                  <a:pt x="32" y="90"/>
                  <a:pt x="41" y="93"/>
                  <a:pt x="51" y="93"/>
                </a:cubicBezTo>
                <a:cubicBezTo>
                  <a:pt x="57" y="93"/>
                  <a:pt x="63" y="92"/>
                  <a:pt x="69" y="91"/>
                </a:cubicBezTo>
                <a:cubicBezTo>
                  <a:pt x="74" y="89"/>
                  <a:pt x="80" y="87"/>
                  <a:pt x="86" y="84"/>
                </a:cubicBezTo>
                <a:lnTo>
                  <a:pt x="86" y="100"/>
                </a:lnTo>
                <a:cubicBezTo>
                  <a:pt x="80" y="102"/>
                  <a:pt x="74" y="104"/>
                  <a:pt x="68" y="105"/>
                </a:cubicBezTo>
                <a:cubicBezTo>
                  <a:pt x="62" y="107"/>
                  <a:pt x="56" y="108"/>
                  <a:pt x="50" y="108"/>
                </a:cubicBezTo>
                <a:cubicBezTo>
                  <a:pt x="35" y="108"/>
                  <a:pt x="23" y="103"/>
                  <a:pt x="14" y="93"/>
                </a:cubicBezTo>
                <a:cubicBezTo>
                  <a:pt x="5" y="84"/>
                  <a:pt x="0" y="71"/>
                  <a:pt x="0" y="55"/>
                </a:cubicBezTo>
                <a:cubicBezTo>
                  <a:pt x="0" y="38"/>
                  <a:pt x="4" y="25"/>
                  <a:pt x="13" y="15"/>
                </a:cubicBezTo>
                <a:cubicBezTo>
                  <a:pt x="21" y="5"/>
                  <a:pt x="33" y="0"/>
                  <a:pt x="47" y="0"/>
                </a:cubicBezTo>
                <a:cubicBezTo>
                  <a:pt x="60" y="0"/>
                  <a:pt x="70" y="4"/>
                  <a:pt x="78" y="13"/>
                </a:cubicBezTo>
                <a:cubicBezTo>
                  <a:pt x="86" y="22"/>
                  <a:pt x="89" y="34"/>
                  <a:pt x="89" y="49"/>
                </a:cubicBezTo>
                <a:close/>
                <a:moveTo>
                  <a:pt x="73" y="44"/>
                </a:moveTo>
                <a:cubicBezTo>
                  <a:pt x="73" y="35"/>
                  <a:pt x="71" y="28"/>
                  <a:pt x="66" y="22"/>
                </a:cubicBezTo>
                <a:cubicBezTo>
                  <a:pt x="62" y="17"/>
                  <a:pt x="55" y="14"/>
                  <a:pt x="48" y="14"/>
                </a:cubicBezTo>
                <a:cubicBezTo>
                  <a:pt x="39" y="14"/>
                  <a:pt x="32" y="17"/>
                  <a:pt x="26" y="22"/>
                </a:cubicBezTo>
                <a:cubicBezTo>
                  <a:pt x="21" y="27"/>
                  <a:pt x="18" y="35"/>
                  <a:pt x="17" y="45"/>
                </a:cubicBezTo>
                <a:lnTo>
                  <a:pt x="73"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6">
            <a:extLst>
              <a:ext uri="{FF2B5EF4-FFF2-40B4-BE49-F238E27FC236}">
                <a16:creationId xmlns:a16="http://schemas.microsoft.com/office/drawing/2014/main" id="{43CB659A-D409-4177-AD6B-6A193405D739}"/>
              </a:ext>
            </a:extLst>
          </p:cNvPr>
          <p:cNvSpPr>
            <a:spLocks/>
          </p:cNvSpPr>
          <p:nvPr/>
        </p:nvSpPr>
        <p:spPr bwMode="auto">
          <a:xfrm>
            <a:off x="3456949" y="1597344"/>
            <a:ext cx="49213" cy="71438"/>
          </a:xfrm>
          <a:custGeom>
            <a:avLst/>
            <a:gdLst>
              <a:gd name="T0" fmla="*/ 76 w 76"/>
              <a:gd name="T1" fmla="*/ 6 h 108"/>
              <a:gd name="T2" fmla="*/ 76 w 76"/>
              <a:gd name="T3" fmla="*/ 22 h 108"/>
              <a:gd name="T4" fmla="*/ 63 w 76"/>
              <a:gd name="T5" fmla="*/ 16 h 108"/>
              <a:gd name="T6" fmla="*/ 49 w 76"/>
              <a:gd name="T7" fmla="*/ 14 h 108"/>
              <a:gd name="T8" fmla="*/ 25 w 76"/>
              <a:gd name="T9" fmla="*/ 25 h 108"/>
              <a:gd name="T10" fmla="*/ 17 w 76"/>
              <a:gd name="T11" fmla="*/ 54 h 108"/>
              <a:gd name="T12" fmla="*/ 25 w 76"/>
              <a:gd name="T13" fmla="*/ 83 h 108"/>
              <a:gd name="T14" fmla="*/ 49 w 76"/>
              <a:gd name="T15" fmla="*/ 93 h 108"/>
              <a:gd name="T16" fmla="*/ 63 w 76"/>
              <a:gd name="T17" fmla="*/ 91 h 108"/>
              <a:gd name="T18" fmla="*/ 76 w 76"/>
              <a:gd name="T19" fmla="*/ 85 h 108"/>
              <a:gd name="T20" fmla="*/ 76 w 76"/>
              <a:gd name="T21" fmla="*/ 101 h 108"/>
              <a:gd name="T22" fmla="*/ 63 w 76"/>
              <a:gd name="T23" fmla="*/ 106 h 108"/>
              <a:gd name="T24" fmla="*/ 48 w 76"/>
              <a:gd name="T25" fmla="*/ 108 h 108"/>
              <a:gd name="T26" fmla="*/ 13 w 76"/>
              <a:gd name="T27" fmla="*/ 93 h 108"/>
              <a:gd name="T28" fmla="*/ 0 w 76"/>
              <a:gd name="T29" fmla="*/ 54 h 108"/>
              <a:gd name="T30" fmla="*/ 13 w 76"/>
              <a:gd name="T31" fmla="*/ 14 h 108"/>
              <a:gd name="T32" fmla="*/ 49 w 76"/>
              <a:gd name="T33" fmla="*/ 0 h 108"/>
              <a:gd name="T34" fmla="*/ 63 w 76"/>
              <a:gd name="T35" fmla="*/ 2 h 108"/>
              <a:gd name="T36" fmla="*/ 76 w 76"/>
              <a:gd name="T37" fmla="*/ 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108">
                <a:moveTo>
                  <a:pt x="76" y="6"/>
                </a:moveTo>
                <a:lnTo>
                  <a:pt x="76" y="22"/>
                </a:lnTo>
                <a:cubicBezTo>
                  <a:pt x="72" y="19"/>
                  <a:pt x="67" y="17"/>
                  <a:pt x="63" y="16"/>
                </a:cubicBezTo>
                <a:cubicBezTo>
                  <a:pt x="58" y="15"/>
                  <a:pt x="54" y="14"/>
                  <a:pt x="49" y="14"/>
                </a:cubicBezTo>
                <a:cubicBezTo>
                  <a:pt x="39" y="14"/>
                  <a:pt x="31" y="18"/>
                  <a:pt x="25" y="25"/>
                </a:cubicBezTo>
                <a:cubicBezTo>
                  <a:pt x="20" y="31"/>
                  <a:pt x="17" y="41"/>
                  <a:pt x="17" y="54"/>
                </a:cubicBezTo>
                <a:cubicBezTo>
                  <a:pt x="17" y="66"/>
                  <a:pt x="20" y="76"/>
                  <a:pt x="25" y="83"/>
                </a:cubicBezTo>
                <a:cubicBezTo>
                  <a:pt x="31" y="90"/>
                  <a:pt x="39" y="93"/>
                  <a:pt x="49" y="93"/>
                </a:cubicBezTo>
                <a:cubicBezTo>
                  <a:pt x="54" y="93"/>
                  <a:pt x="58" y="93"/>
                  <a:pt x="63" y="91"/>
                </a:cubicBezTo>
                <a:cubicBezTo>
                  <a:pt x="67" y="90"/>
                  <a:pt x="72" y="88"/>
                  <a:pt x="76" y="85"/>
                </a:cubicBezTo>
                <a:lnTo>
                  <a:pt x="76" y="101"/>
                </a:lnTo>
                <a:cubicBezTo>
                  <a:pt x="72" y="103"/>
                  <a:pt x="67" y="105"/>
                  <a:pt x="63" y="106"/>
                </a:cubicBezTo>
                <a:cubicBezTo>
                  <a:pt x="58" y="107"/>
                  <a:pt x="53" y="108"/>
                  <a:pt x="48" y="108"/>
                </a:cubicBezTo>
                <a:cubicBezTo>
                  <a:pt x="33" y="108"/>
                  <a:pt x="22" y="103"/>
                  <a:pt x="13" y="93"/>
                </a:cubicBezTo>
                <a:cubicBezTo>
                  <a:pt x="5" y="83"/>
                  <a:pt x="0" y="70"/>
                  <a:pt x="0" y="54"/>
                </a:cubicBezTo>
                <a:cubicBezTo>
                  <a:pt x="0" y="37"/>
                  <a:pt x="5" y="24"/>
                  <a:pt x="13" y="14"/>
                </a:cubicBezTo>
                <a:cubicBezTo>
                  <a:pt x="22" y="5"/>
                  <a:pt x="34" y="0"/>
                  <a:pt x="49" y="0"/>
                </a:cubicBezTo>
                <a:cubicBezTo>
                  <a:pt x="54" y="0"/>
                  <a:pt x="58" y="0"/>
                  <a:pt x="63" y="2"/>
                </a:cubicBezTo>
                <a:cubicBezTo>
                  <a:pt x="68" y="3"/>
                  <a:pt x="72" y="4"/>
                  <a:pt x="76"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a:extLst>
              <a:ext uri="{FF2B5EF4-FFF2-40B4-BE49-F238E27FC236}">
                <a16:creationId xmlns:a16="http://schemas.microsoft.com/office/drawing/2014/main" id="{2BFBB733-534F-4D64-AF00-231E5544EC24}"/>
              </a:ext>
            </a:extLst>
          </p:cNvPr>
          <p:cNvSpPr>
            <a:spLocks/>
          </p:cNvSpPr>
          <p:nvPr/>
        </p:nvSpPr>
        <p:spPr bwMode="auto">
          <a:xfrm>
            <a:off x="3517273" y="1579882"/>
            <a:ext cx="39688" cy="87313"/>
          </a:xfrm>
          <a:custGeom>
            <a:avLst/>
            <a:gdLst>
              <a:gd name="T0" fmla="*/ 27 w 60"/>
              <a:gd name="T1" fmla="*/ 0 h 132"/>
              <a:gd name="T2" fmla="*/ 27 w 60"/>
              <a:gd name="T3" fmla="*/ 29 h 132"/>
              <a:gd name="T4" fmla="*/ 60 w 60"/>
              <a:gd name="T5" fmla="*/ 29 h 132"/>
              <a:gd name="T6" fmla="*/ 60 w 60"/>
              <a:gd name="T7" fmla="*/ 42 h 132"/>
              <a:gd name="T8" fmla="*/ 27 w 60"/>
              <a:gd name="T9" fmla="*/ 42 h 132"/>
              <a:gd name="T10" fmla="*/ 27 w 60"/>
              <a:gd name="T11" fmla="*/ 98 h 132"/>
              <a:gd name="T12" fmla="*/ 31 w 60"/>
              <a:gd name="T13" fmla="*/ 114 h 132"/>
              <a:gd name="T14" fmla="*/ 44 w 60"/>
              <a:gd name="T15" fmla="*/ 118 h 132"/>
              <a:gd name="T16" fmla="*/ 60 w 60"/>
              <a:gd name="T17" fmla="*/ 118 h 132"/>
              <a:gd name="T18" fmla="*/ 60 w 60"/>
              <a:gd name="T19" fmla="*/ 132 h 132"/>
              <a:gd name="T20" fmla="*/ 44 w 60"/>
              <a:gd name="T21" fmla="*/ 132 h 132"/>
              <a:gd name="T22" fmla="*/ 19 w 60"/>
              <a:gd name="T23" fmla="*/ 125 h 132"/>
              <a:gd name="T24" fmla="*/ 12 w 60"/>
              <a:gd name="T25" fmla="*/ 98 h 132"/>
              <a:gd name="T26" fmla="*/ 12 w 60"/>
              <a:gd name="T27" fmla="*/ 42 h 132"/>
              <a:gd name="T28" fmla="*/ 0 w 60"/>
              <a:gd name="T29" fmla="*/ 42 h 132"/>
              <a:gd name="T30" fmla="*/ 0 w 60"/>
              <a:gd name="T31" fmla="*/ 29 h 132"/>
              <a:gd name="T32" fmla="*/ 12 w 60"/>
              <a:gd name="T33" fmla="*/ 29 h 132"/>
              <a:gd name="T34" fmla="*/ 12 w 60"/>
              <a:gd name="T35" fmla="*/ 0 h 132"/>
              <a:gd name="T36" fmla="*/ 27 w 60"/>
              <a:gd name="T3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132">
                <a:moveTo>
                  <a:pt x="27" y="0"/>
                </a:moveTo>
                <a:lnTo>
                  <a:pt x="27" y="29"/>
                </a:lnTo>
                <a:lnTo>
                  <a:pt x="60" y="29"/>
                </a:lnTo>
                <a:lnTo>
                  <a:pt x="60" y="42"/>
                </a:lnTo>
                <a:lnTo>
                  <a:pt x="27" y="42"/>
                </a:lnTo>
                <a:lnTo>
                  <a:pt x="27" y="98"/>
                </a:lnTo>
                <a:cubicBezTo>
                  <a:pt x="27" y="106"/>
                  <a:pt x="28" y="112"/>
                  <a:pt x="31" y="114"/>
                </a:cubicBezTo>
                <a:cubicBezTo>
                  <a:pt x="33" y="117"/>
                  <a:pt x="37" y="118"/>
                  <a:pt x="44" y="118"/>
                </a:cubicBezTo>
                <a:lnTo>
                  <a:pt x="60" y="118"/>
                </a:lnTo>
                <a:lnTo>
                  <a:pt x="60" y="132"/>
                </a:lnTo>
                <a:lnTo>
                  <a:pt x="44" y="132"/>
                </a:lnTo>
                <a:cubicBezTo>
                  <a:pt x="32" y="132"/>
                  <a:pt x="23" y="129"/>
                  <a:pt x="19" y="125"/>
                </a:cubicBezTo>
                <a:cubicBezTo>
                  <a:pt x="14" y="120"/>
                  <a:pt x="12" y="111"/>
                  <a:pt x="12" y="98"/>
                </a:cubicBezTo>
                <a:lnTo>
                  <a:pt x="12" y="42"/>
                </a:lnTo>
                <a:lnTo>
                  <a:pt x="0" y="42"/>
                </a:lnTo>
                <a:lnTo>
                  <a:pt x="0" y="29"/>
                </a:lnTo>
                <a:lnTo>
                  <a:pt x="12" y="29"/>
                </a:lnTo>
                <a:lnTo>
                  <a:pt x="12" y="0"/>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a:extLst>
              <a:ext uri="{FF2B5EF4-FFF2-40B4-BE49-F238E27FC236}">
                <a16:creationId xmlns:a16="http://schemas.microsoft.com/office/drawing/2014/main" id="{56E7BD91-F33A-4787-A6EC-DD291DC8B4BB}"/>
              </a:ext>
            </a:extLst>
          </p:cNvPr>
          <p:cNvSpPr>
            <a:spLocks noEditPoints="1"/>
          </p:cNvSpPr>
          <p:nvPr/>
        </p:nvSpPr>
        <p:spPr bwMode="auto">
          <a:xfrm>
            <a:off x="3566485" y="1597344"/>
            <a:ext cx="58738" cy="71438"/>
          </a:xfrm>
          <a:custGeom>
            <a:avLst/>
            <a:gdLst>
              <a:gd name="T0" fmla="*/ 44 w 88"/>
              <a:gd name="T1" fmla="*/ 14 h 108"/>
              <a:gd name="T2" fmla="*/ 24 w 88"/>
              <a:gd name="T3" fmla="*/ 25 h 108"/>
              <a:gd name="T4" fmla="*/ 17 w 88"/>
              <a:gd name="T5" fmla="*/ 54 h 108"/>
              <a:gd name="T6" fmla="*/ 24 w 88"/>
              <a:gd name="T7" fmla="*/ 83 h 108"/>
              <a:gd name="T8" fmla="*/ 44 w 88"/>
              <a:gd name="T9" fmla="*/ 93 h 108"/>
              <a:gd name="T10" fmla="*/ 64 w 88"/>
              <a:gd name="T11" fmla="*/ 83 h 108"/>
              <a:gd name="T12" fmla="*/ 71 w 88"/>
              <a:gd name="T13" fmla="*/ 54 h 108"/>
              <a:gd name="T14" fmla="*/ 64 w 88"/>
              <a:gd name="T15" fmla="*/ 25 h 108"/>
              <a:gd name="T16" fmla="*/ 44 w 88"/>
              <a:gd name="T17" fmla="*/ 14 h 108"/>
              <a:gd name="T18" fmla="*/ 44 w 88"/>
              <a:gd name="T19" fmla="*/ 0 h 108"/>
              <a:gd name="T20" fmla="*/ 76 w 88"/>
              <a:gd name="T21" fmla="*/ 14 h 108"/>
              <a:gd name="T22" fmla="*/ 88 w 88"/>
              <a:gd name="T23" fmla="*/ 54 h 108"/>
              <a:gd name="T24" fmla="*/ 76 w 88"/>
              <a:gd name="T25" fmla="*/ 93 h 108"/>
              <a:gd name="T26" fmla="*/ 44 w 88"/>
              <a:gd name="T27" fmla="*/ 108 h 108"/>
              <a:gd name="T28" fmla="*/ 12 w 88"/>
              <a:gd name="T29" fmla="*/ 93 h 108"/>
              <a:gd name="T30" fmla="*/ 0 w 88"/>
              <a:gd name="T31" fmla="*/ 54 h 108"/>
              <a:gd name="T32" fmla="*/ 12 w 88"/>
              <a:gd name="T33" fmla="*/ 14 h 108"/>
              <a:gd name="T34" fmla="*/ 44 w 88"/>
              <a:gd name="T3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08">
                <a:moveTo>
                  <a:pt x="44" y="14"/>
                </a:moveTo>
                <a:cubicBezTo>
                  <a:pt x="35" y="14"/>
                  <a:pt x="29" y="18"/>
                  <a:pt x="24" y="25"/>
                </a:cubicBezTo>
                <a:cubicBezTo>
                  <a:pt x="19" y="32"/>
                  <a:pt x="17" y="41"/>
                  <a:pt x="17" y="54"/>
                </a:cubicBezTo>
                <a:cubicBezTo>
                  <a:pt x="17" y="66"/>
                  <a:pt x="19" y="76"/>
                  <a:pt x="24" y="83"/>
                </a:cubicBezTo>
                <a:cubicBezTo>
                  <a:pt x="29" y="90"/>
                  <a:pt x="35" y="93"/>
                  <a:pt x="44" y="93"/>
                </a:cubicBezTo>
                <a:cubicBezTo>
                  <a:pt x="52" y="93"/>
                  <a:pt x="59" y="90"/>
                  <a:pt x="64" y="83"/>
                </a:cubicBezTo>
                <a:cubicBezTo>
                  <a:pt x="69" y="76"/>
                  <a:pt x="71" y="66"/>
                  <a:pt x="71" y="54"/>
                </a:cubicBezTo>
                <a:cubicBezTo>
                  <a:pt x="71" y="42"/>
                  <a:pt x="69" y="32"/>
                  <a:pt x="64" y="25"/>
                </a:cubicBezTo>
                <a:cubicBezTo>
                  <a:pt x="59" y="18"/>
                  <a:pt x="52" y="14"/>
                  <a:pt x="44" y="14"/>
                </a:cubicBezTo>
                <a:close/>
                <a:moveTo>
                  <a:pt x="44" y="0"/>
                </a:moveTo>
                <a:cubicBezTo>
                  <a:pt x="58" y="0"/>
                  <a:pt x="68" y="5"/>
                  <a:pt x="76" y="14"/>
                </a:cubicBezTo>
                <a:cubicBezTo>
                  <a:pt x="84" y="24"/>
                  <a:pt x="88" y="37"/>
                  <a:pt x="88" y="54"/>
                </a:cubicBezTo>
                <a:cubicBezTo>
                  <a:pt x="88" y="70"/>
                  <a:pt x="84" y="84"/>
                  <a:pt x="76" y="93"/>
                </a:cubicBezTo>
                <a:cubicBezTo>
                  <a:pt x="68" y="103"/>
                  <a:pt x="58" y="108"/>
                  <a:pt x="44" y="108"/>
                </a:cubicBezTo>
                <a:cubicBezTo>
                  <a:pt x="30" y="108"/>
                  <a:pt x="19" y="103"/>
                  <a:pt x="12" y="93"/>
                </a:cubicBezTo>
                <a:cubicBezTo>
                  <a:pt x="4" y="84"/>
                  <a:pt x="0" y="70"/>
                  <a:pt x="0" y="54"/>
                </a:cubicBezTo>
                <a:cubicBezTo>
                  <a:pt x="0" y="37"/>
                  <a:pt x="4" y="24"/>
                  <a:pt x="12" y="14"/>
                </a:cubicBezTo>
                <a:cubicBezTo>
                  <a:pt x="19" y="5"/>
                  <a:pt x="30" y="0"/>
                  <a:pt x="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a:extLst>
              <a:ext uri="{FF2B5EF4-FFF2-40B4-BE49-F238E27FC236}">
                <a16:creationId xmlns:a16="http://schemas.microsoft.com/office/drawing/2014/main" id="{7D483B16-2593-4D9A-8923-0852E2E3F6E3}"/>
              </a:ext>
            </a:extLst>
          </p:cNvPr>
          <p:cNvSpPr>
            <a:spLocks/>
          </p:cNvSpPr>
          <p:nvPr/>
        </p:nvSpPr>
        <p:spPr bwMode="auto">
          <a:xfrm>
            <a:off x="3642685" y="1597344"/>
            <a:ext cx="38100" cy="69850"/>
          </a:xfrm>
          <a:custGeom>
            <a:avLst/>
            <a:gdLst>
              <a:gd name="T0" fmla="*/ 56 w 56"/>
              <a:gd name="T1" fmla="*/ 18 h 105"/>
              <a:gd name="T2" fmla="*/ 50 w 56"/>
              <a:gd name="T3" fmla="*/ 16 h 105"/>
              <a:gd name="T4" fmla="*/ 43 w 56"/>
              <a:gd name="T5" fmla="*/ 15 h 105"/>
              <a:gd name="T6" fmla="*/ 23 w 56"/>
              <a:gd name="T7" fmla="*/ 24 h 105"/>
              <a:gd name="T8" fmla="*/ 16 w 56"/>
              <a:gd name="T9" fmla="*/ 51 h 105"/>
              <a:gd name="T10" fmla="*/ 16 w 56"/>
              <a:gd name="T11" fmla="*/ 105 h 105"/>
              <a:gd name="T12" fmla="*/ 0 w 56"/>
              <a:gd name="T13" fmla="*/ 105 h 105"/>
              <a:gd name="T14" fmla="*/ 0 w 56"/>
              <a:gd name="T15" fmla="*/ 2 h 105"/>
              <a:gd name="T16" fmla="*/ 16 w 56"/>
              <a:gd name="T17" fmla="*/ 2 h 105"/>
              <a:gd name="T18" fmla="*/ 16 w 56"/>
              <a:gd name="T19" fmla="*/ 18 h 105"/>
              <a:gd name="T20" fmla="*/ 28 w 56"/>
              <a:gd name="T21" fmla="*/ 4 h 105"/>
              <a:gd name="T22" fmla="*/ 48 w 56"/>
              <a:gd name="T23" fmla="*/ 0 h 105"/>
              <a:gd name="T24" fmla="*/ 51 w 56"/>
              <a:gd name="T25" fmla="*/ 0 h 105"/>
              <a:gd name="T26" fmla="*/ 56 w 56"/>
              <a:gd name="T27" fmla="*/ 1 h 105"/>
              <a:gd name="T28" fmla="*/ 56 w 56"/>
              <a:gd name="T29" fmla="*/ 1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105">
                <a:moveTo>
                  <a:pt x="56" y="18"/>
                </a:moveTo>
                <a:cubicBezTo>
                  <a:pt x="54" y="17"/>
                  <a:pt x="52" y="16"/>
                  <a:pt x="50" y="16"/>
                </a:cubicBezTo>
                <a:cubicBezTo>
                  <a:pt x="48" y="15"/>
                  <a:pt x="46" y="15"/>
                  <a:pt x="43" y="15"/>
                </a:cubicBezTo>
                <a:cubicBezTo>
                  <a:pt x="34" y="15"/>
                  <a:pt x="27" y="18"/>
                  <a:pt x="23" y="24"/>
                </a:cubicBezTo>
                <a:cubicBezTo>
                  <a:pt x="18" y="30"/>
                  <a:pt x="16" y="39"/>
                  <a:pt x="16" y="51"/>
                </a:cubicBezTo>
                <a:lnTo>
                  <a:pt x="16" y="105"/>
                </a:lnTo>
                <a:lnTo>
                  <a:pt x="0" y="105"/>
                </a:lnTo>
                <a:lnTo>
                  <a:pt x="0" y="2"/>
                </a:lnTo>
                <a:lnTo>
                  <a:pt x="16" y="2"/>
                </a:lnTo>
                <a:lnTo>
                  <a:pt x="16" y="18"/>
                </a:lnTo>
                <a:cubicBezTo>
                  <a:pt x="19" y="12"/>
                  <a:pt x="23" y="7"/>
                  <a:pt x="28" y="4"/>
                </a:cubicBezTo>
                <a:cubicBezTo>
                  <a:pt x="34" y="1"/>
                  <a:pt x="40" y="0"/>
                  <a:pt x="48" y="0"/>
                </a:cubicBezTo>
                <a:cubicBezTo>
                  <a:pt x="49" y="0"/>
                  <a:pt x="50" y="0"/>
                  <a:pt x="51" y="0"/>
                </a:cubicBezTo>
                <a:cubicBezTo>
                  <a:pt x="53" y="0"/>
                  <a:pt x="54" y="0"/>
                  <a:pt x="56" y="1"/>
                </a:cubicBezTo>
                <a:lnTo>
                  <a:pt x="5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a:extLst>
              <a:ext uri="{FF2B5EF4-FFF2-40B4-BE49-F238E27FC236}">
                <a16:creationId xmlns:a16="http://schemas.microsoft.com/office/drawing/2014/main" id="{0EFB1986-93C2-434B-935E-B9492C04C291}"/>
              </a:ext>
            </a:extLst>
          </p:cNvPr>
          <p:cNvSpPr>
            <a:spLocks/>
          </p:cNvSpPr>
          <p:nvPr/>
        </p:nvSpPr>
        <p:spPr bwMode="auto">
          <a:xfrm>
            <a:off x="3726823" y="1573532"/>
            <a:ext cx="26988" cy="111125"/>
          </a:xfrm>
          <a:custGeom>
            <a:avLst/>
            <a:gdLst>
              <a:gd name="T0" fmla="*/ 39 w 39"/>
              <a:gd name="T1" fmla="*/ 0 h 167"/>
              <a:gd name="T2" fmla="*/ 22 w 39"/>
              <a:gd name="T3" fmla="*/ 41 h 167"/>
              <a:gd name="T4" fmla="*/ 17 w 39"/>
              <a:gd name="T5" fmla="*/ 83 h 167"/>
              <a:gd name="T6" fmla="*/ 22 w 39"/>
              <a:gd name="T7" fmla="*/ 125 h 167"/>
              <a:gd name="T8" fmla="*/ 39 w 39"/>
              <a:gd name="T9" fmla="*/ 167 h 167"/>
              <a:gd name="T10" fmla="*/ 26 w 39"/>
              <a:gd name="T11" fmla="*/ 167 h 167"/>
              <a:gd name="T12" fmla="*/ 6 w 39"/>
              <a:gd name="T13" fmla="*/ 124 h 167"/>
              <a:gd name="T14" fmla="*/ 0 w 39"/>
              <a:gd name="T15" fmla="*/ 83 h 167"/>
              <a:gd name="T16" fmla="*/ 6 w 39"/>
              <a:gd name="T17" fmla="*/ 42 h 167"/>
              <a:gd name="T18" fmla="*/ 26 w 39"/>
              <a:gd name="T19" fmla="*/ 0 h 167"/>
              <a:gd name="T20" fmla="*/ 39 w 39"/>
              <a:gd name="T2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 h="167">
                <a:moveTo>
                  <a:pt x="39" y="0"/>
                </a:moveTo>
                <a:cubicBezTo>
                  <a:pt x="32" y="14"/>
                  <a:pt x="26" y="28"/>
                  <a:pt x="22" y="41"/>
                </a:cubicBezTo>
                <a:cubicBezTo>
                  <a:pt x="18" y="55"/>
                  <a:pt x="17" y="69"/>
                  <a:pt x="17" y="83"/>
                </a:cubicBezTo>
                <a:cubicBezTo>
                  <a:pt x="17" y="97"/>
                  <a:pt x="18" y="111"/>
                  <a:pt x="22" y="125"/>
                </a:cubicBezTo>
                <a:cubicBezTo>
                  <a:pt x="26" y="139"/>
                  <a:pt x="32" y="153"/>
                  <a:pt x="39" y="167"/>
                </a:cubicBezTo>
                <a:lnTo>
                  <a:pt x="26" y="167"/>
                </a:lnTo>
                <a:cubicBezTo>
                  <a:pt x="17" y="152"/>
                  <a:pt x="11" y="138"/>
                  <a:pt x="6" y="124"/>
                </a:cubicBezTo>
                <a:cubicBezTo>
                  <a:pt x="2" y="110"/>
                  <a:pt x="0" y="97"/>
                  <a:pt x="0" y="83"/>
                </a:cubicBezTo>
                <a:cubicBezTo>
                  <a:pt x="0" y="69"/>
                  <a:pt x="2" y="56"/>
                  <a:pt x="6" y="42"/>
                </a:cubicBezTo>
                <a:cubicBezTo>
                  <a:pt x="10" y="28"/>
                  <a:pt x="17" y="14"/>
                  <a:pt x="26" y="0"/>
                </a:cubicBezTo>
                <a:lnTo>
                  <a:pt x="3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1">
            <a:extLst>
              <a:ext uri="{FF2B5EF4-FFF2-40B4-BE49-F238E27FC236}">
                <a16:creationId xmlns:a16="http://schemas.microsoft.com/office/drawing/2014/main" id="{EB600DFA-4A55-403F-9566-9D84F6B9721A}"/>
              </a:ext>
            </a:extLst>
          </p:cNvPr>
          <p:cNvSpPr>
            <a:spLocks noChangeArrowheads="1"/>
          </p:cNvSpPr>
          <p:nvPr/>
        </p:nvSpPr>
        <p:spPr bwMode="auto">
          <a:xfrm>
            <a:off x="3774449" y="1576706"/>
            <a:ext cx="11113" cy="904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a:extLst>
              <a:ext uri="{FF2B5EF4-FFF2-40B4-BE49-F238E27FC236}">
                <a16:creationId xmlns:a16="http://schemas.microsoft.com/office/drawing/2014/main" id="{CBA7117C-1810-4DE6-A42D-F1828793C19B}"/>
              </a:ext>
            </a:extLst>
          </p:cNvPr>
          <p:cNvSpPr>
            <a:spLocks/>
          </p:cNvSpPr>
          <p:nvPr/>
        </p:nvSpPr>
        <p:spPr bwMode="auto">
          <a:xfrm>
            <a:off x="3798260" y="1576706"/>
            <a:ext cx="77788" cy="90488"/>
          </a:xfrm>
          <a:custGeom>
            <a:avLst/>
            <a:gdLst>
              <a:gd name="T0" fmla="*/ 48 w 117"/>
              <a:gd name="T1" fmla="*/ 137 h 137"/>
              <a:gd name="T2" fmla="*/ 0 w 117"/>
              <a:gd name="T3" fmla="*/ 0 h 137"/>
              <a:gd name="T4" fmla="*/ 18 w 117"/>
              <a:gd name="T5" fmla="*/ 0 h 137"/>
              <a:gd name="T6" fmla="*/ 58 w 117"/>
              <a:gd name="T7" fmla="*/ 115 h 137"/>
              <a:gd name="T8" fmla="*/ 99 w 117"/>
              <a:gd name="T9" fmla="*/ 0 h 137"/>
              <a:gd name="T10" fmla="*/ 117 w 117"/>
              <a:gd name="T11" fmla="*/ 0 h 137"/>
              <a:gd name="T12" fmla="*/ 68 w 117"/>
              <a:gd name="T13" fmla="*/ 137 h 137"/>
              <a:gd name="T14" fmla="*/ 48 w 117"/>
              <a:gd name="T15" fmla="*/ 137 h 1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137">
                <a:moveTo>
                  <a:pt x="48" y="137"/>
                </a:moveTo>
                <a:lnTo>
                  <a:pt x="0" y="0"/>
                </a:lnTo>
                <a:lnTo>
                  <a:pt x="18" y="0"/>
                </a:lnTo>
                <a:lnTo>
                  <a:pt x="58" y="115"/>
                </a:lnTo>
                <a:lnTo>
                  <a:pt x="99" y="0"/>
                </a:lnTo>
                <a:lnTo>
                  <a:pt x="117" y="0"/>
                </a:lnTo>
                <a:lnTo>
                  <a:pt x="68" y="137"/>
                </a:lnTo>
                <a:lnTo>
                  <a:pt x="48" y="1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a:extLst>
              <a:ext uri="{FF2B5EF4-FFF2-40B4-BE49-F238E27FC236}">
                <a16:creationId xmlns:a16="http://schemas.microsoft.com/office/drawing/2014/main" id="{1516911C-1C08-4CE4-89A3-CCD0E44DD8C7}"/>
              </a:ext>
            </a:extLst>
          </p:cNvPr>
          <p:cNvSpPr>
            <a:spLocks/>
          </p:cNvSpPr>
          <p:nvPr/>
        </p:nvSpPr>
        <p:spPr bwMode="auto">
          <a:xfrm>
            <a:off x="3887160" y="1573532"/>
            <a:ext cx="25400" cy="111125"/>
          </a:xfrm>
          <a:custGeom>
            <a:avLst/>
            <a:gdLst>
              <a:gd name="T0" fmla="*/ 0 w 40"/>
              <a:gd name="T1" fmla="*/ 0 h 167"/>
              <a:gd name="T2" fmla="*/ 14 w 40"/>
              <a:gd name="T3" fmla="*/ 0 h 167"/>
              <a:gd name="T4" fmla="*/ 33 w 40"/>
              <a:gd name="T5" fmla="*/ 42 h 167"/>
              <a:gd name="T6" fmla="*/ 40 w 40"/>
              <a:gd name="T7" fmla="*/ 83 h 167"/>
              <a:gd name="T8" fmla="*/ 33 w 40"/>
              <a:gd name="T9" fmla="*/ 124 h 167"/>
              <a:gd name="T10" fmla="*/ 14 w 40"/>
              <a:gd name="T11" fmla="*/ 167 h 167"/>
              <a:gd name="T12" fmla="*/ 0 w 40"/>
              <a:gd name="T13" fmla="*/ 167 h 167"/>
              <a:gd name="T14" fmla="*/ 17 w 40"/>
              <a:gd name="T15" fmla="*/ 125 h 167"/>
              <a:gd name="T16" fmla="*/ 23 w 40"/>
              <a:gd name="T17" fmla="*/ 83 h 167"/>
              <a:gd name="T18" fmla="*/ 17 w 40"/>
              <a:gd name="T19" fmla="*/ 41 h 167"/>
              <a:gd name="T20" fmla="*/ 0 w 40"/>
              <a:gd name="T2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67">
                <a:moveTo>
                  <a:pt x="0" y="0"/>
                </a:moveTo>
                <a:lnTo>
                  <a:pt x="14" y="0"/>
                </a:lnTo>
                <a:cubicBezTo>
                  <a:pt x="23" y="14"/>
                  <a:pt x="29" y="28"/>
                  <a:pt x="33" y="42"/>
                </a:cubicBezTo>
                <a:cubicBezTo>
                  <a:pt x="38" y="56"/>
                  <a:pt x="40" y="69"/>
                  <a:pt x="40" y="83"/>
                </a:cubicBezTo>
                <a:cubicBezTo>
                  <a:pt x="40" y="97"/>
                  <a:pt x="38" y="110"/>
                  <a:pt x="33" y="124"/>
                </a:cubicBezTo>
                <a:cubicBezTo>
                  <a:pt x="29" y="138"/>
                  <a:pt x="23" y="152"/>
                  <a:pt x="14" y="167"/>
                </a:cubicBezTo>
                <a:lnTo>
                  <a:pt x="0" y="167"/>
                </a:lnTo>
                <a:cubicBezTo>
                  <a:pt x="8" y="153"/>
                  <a:pt x="14" y="139"/>
                  <a:pt x="17" y="125"/>
                </a:cubicBezTo>
                <a:cubicBezTo>
                  <a:pt x="21" y="111"/>
                  <a:pt x="23" y="97"/>
                  <a:pt x="23" y="83"/>
                </a:cubicBezTo>
                <a:cubicBezTo>
                  <a:pt x="23" y="69"/>
                  <a:pt x="21" y="55"/>
                  <a:pt x="17" y="41"/>
                </a:cubicBezTo>
                <a:cubicBezTo>
                  <a:pt x="14" y="28"/>
                  <a:pt x="8" y="14"/>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Line 44">
            <a:extLst>
              <a:ext uri="{FF2B5EF4-FFF2-40B4-BE49-F238E27FC236}">
                <a16:creationId xmlns:a16="http://schemas.microsoft.com/office/drawing/2014/main" id="{9267F138-38E9-40BF-B42B-B0FB43FC99B4}"/>
              </a:ext>
            </a:extLst>
          </p:cNvPr>
          <p:cNvSpPr>
            <a:spLocks noChangeShapeType="1"/>
          </p:cNvSpPr>
          <p:nvPr/>
        </p:nvSpPr>
        <p:spPr bwMode="auto">
          <a:xfrm>
            <a:off x="3676023" y="1714819"/>
            <a:ext cx="0" cy="368300"/>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a:extLst>
              <a:ext uri="{FF2B5EF4-FFF2-40B4-BE49-F238E27FC236}">
                <a16:creationId xmlns:a16="http://schemas.microsoft.com/office/drawing/2014/main" id="{B4D719C7-C0FC-4B90-A0F3-74B80E673B7C}"/>
              </a:ext>
            </a:extLst>
          </p:cNvPr>
          <p:cNvSpPr>
            <a:spLocks/>
          </p:cNvSpPr>
          <p:nvPr/>
        </p:nvSpPr>
        <p:spPr bwMode="auto">
          <a:xfrm>
            <a:off x="3644273" y="1971995"/>
            <a:ext cx="63500" cy="111125"/>
          </a:xfrm>
          <a:custGeom>
            <a:avLst/>
            <a:gdLst>
              <a:gd name="T0" fmla="*/ 48 w 95"/>
              <a:gd name="T1" fmla="*/ 47 h 166"/>
              <a:gd name="T2" fmla="*/ 0 w 95"/>
              <a:gd name="T3" fmla="*/ 0 h 166"/>
              <a:gd name="T4" fmla="*/ 48 w 95"/>
              <a:gd name="T5" fmla="*/ 166 h 166"/>
              <a:gd name="T6" fmla="*/ 95 w 95"/>
              <a:gd name="T7" fmla="*/ 0 h 166"/>
              <a:gd name="T8" fmla="*/ 48 w 95"/>
              <a:gd name="T9" fmla="*/ 47 h 166"/>
            </a:gdLst>
            <a:ahLst/>
            <a:cxnLst>
              <a:cxn ang="0">
                <a:pos x="T0" y="T1"/>
              </a:cxn>
              <a:cxn ang="0">
                <a:pos x="T2" y="T3"/>
              </a:cxn>
              <a:cxn ang="0">
                <a:pos x="T4" y="T5"/>
              </a:cxn>
              <a:cxn ang="0">
                <a:pos x="T6" y="T7"/>
              </a:cxn>
              <a:cxn ang="0">
                <a:pos x="T8" y="T9"/>
              </a:cxn>
            </a:cxnLst>
            <a:rect l="0" t="0" r="r" b="b"/>
            <a:pathLst>
              <a:path w="95" h="166">
                <a:moveTo>
                  <a:pt x="48" y="47"/>
                </a:moveTo>
                <a:lnTo>
                  <a:pt x="0" y="0"/>
                </a:lnTo>
                <a:lnTo>
                  <a:pt x="48" y="166"/>
                </a:lnTo>
                <a:lnTo>
                  <a:pt x="95" y="0"/>
                </a:lnTo>
                <a:lnTo>
                  <a:pt x="48" y="47"/>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 name="Rectangle 46">
            <a:extLst>
              <a:ext uri="{FF2B5EF4-FFF2-40B4-BE49-F238E27FC236}">
                <a16:creationId xmlns:a16="http://schemas.microsoft.com/office/drawing/2014/main" id="{8160C8A0-211B-439B-B2BC-200903084C0A}"/>
              </a:ext>
            </a:extLst>
          </p:cNvPr>
          <p:cNvSpPr>
            <a:spLocks noChangeArrowheads="1"/>
          </p:cNvSpPr>
          <p:nvPr/>
        </p:nvSpPr>
        <p:spPr bwMode="auto">
          <a:xfrm>
            <a:off x="3191836" y="2075181"/>
            <a:ext cx="1033463" cy="319088"/>
          </a:xfrm>
          <a:prstGeom prst="rect">
            <a:avLst/>
          </a:prstGeom>
          <a:solidFill>
            <a:srgbClr val="FFE6D5"/>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7">
            <a:extLst>
              <a:ext uri="{FF2B5EF4-FFF2-40B4-BE49-F238E27FC236}">
                <a16:creationId xmlns:a16="http://schemas.microsoft.com/office/drawing/2014/main" id="{6F399231-F308-46B4-B3D2-AD9DE6FF2F51}"/>
              </a:ext>
            </a:extLst>
          </p:cNvPr>
          <p:cNvSpPr>
            <a:spLocks noEditPoints="1"/>
          </p:cNvSpPr>
          <p:nvPr/>
        </p:nvSpPr>
        <p:spPr bwMode="auto">
          <a:xfrm>
            <a:off x="3429960" y="2172019"/>
            <a:ext cx="77788" cy="90488"/>
          </a:xfrm>
          <a:custGeom>
            <a:avLst/>
            <a:gdLst>
              <a:gd name="T0" fmla="*/ 59 w 117"/>
              <a:gd name="T1" fmla="*/ 18 h 137"/>
              <a:gd name="T2" fmla="*/ 35 w 117"/>
              <a:gd name="T3" fmla="*/ 86 h 137"/>
              <a:gd name="T4" fmla="*/ 82 w 117"/>
              <a:gd name="T5" fmla="*/ 86 h 137"/>
              <a:gd name="T6" fmla="*/ 59 w 117"/>
              <a:gd name="T7" fmla="*/ 18 h 137"/>
              <a:gd name="T8" fmla="*/ 49 w 117"/>
              <a:gd name="T9" fmla="*/ 0 h 137"/>
              <a:gd name="T10" fmla="*/ 69 w 117"/>
              <a:gd name="T11" fmla="*/ 0 h 137"/>
              <a:gd name="T12" fmla="*/ 117 w 117"/>
              <a:gd name="T13" fmla="*/ 137 h 137"/>
              <a:gd name="T14" fmla="*/ 99 w 117"/>
              <a:gd name="T15" fmla="*/ 137 h 137"/>
              <a:gd name="T16" fmla="*/ 88 w 117"/>
              <a:gd name="T17" fmla="*/ 102 h 137"/>
              <a:gd name="T18" fmla="*/ 30 w 117"/>
              <a:gd name="T19" fmla="*/ 102 h 137"/>
              <a:gd name="T20" fmla="*/ 18 w 117"/>
              <a:gd name="T21" fmla="*/ 137 h 137"/>
              <a:gd name="T22" fmla="*/ 0 w 117"/>
              <a:gd name="T23" fmla="*/ 137 h 137"/>
              <a:gd name="T24" fmla="*/ 49 w 117"/>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37">
                <a:moveTo>
                  <a:pt x="59" y="18"/>
                </a:moveTo>
                <a:lnTo>
                  <a:pt x="35" y="86"/>
                </a:lnTo>
                <a:lnTo>
                  <a:pt x="82" y="86"/>
                </a:lnTo>
                <a:lnTo>
                  <a:pt x="59" y="18"/>
                </a:lnTo>
                <a:close/>
                <a:moveTo>
                  <a:pt x="49" y="0"/>
                </a:moveTo>
                <a:lnTo>
                  <a:pt x="69" y="0"/>
                </a:lnTo>
                <a:lnTo>
                  <a:pt x="117" y="137"/>
                </a:lnTo>
                <a:lnTo>
                  <a:pt x="99" y="137"/>
                </a:lnTo>
                <a:lnTo>
                  <a:pt x="88" y="102"/>
                </a:lnTo>
                <a:lnTo>
                  <a:pt x="30" y="102"/>
                </a:lnTo>
                <a:lnTo>
                  <a:pt x="18" y="137"/>
                </a:lnTo>
                <a:lnTo>
                  <a:pt x="0" y="137"/>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a:extLst>
              <a:ext uri="{FF2B5EF4-FFF2-40B4-BE49-F238E27FC236}">
                <a16:creationId xmlns:a16="http://schemas.microsoft.com/office/drawing/2014/main" id="{A055C586-0545-4D53-A74C-9D67B996471F}"/>
              </a:ext>
            </a:extLst>
          </p:cNvPr>
          <p:cNvSpPr>
            <a:spLocks/>
          </p:cNvSpPr>
          <p:nvPr/>
        </p:nvSpPr>
        <p:spPr bwMode="auto">
          <a:xfrm>
            <a:off x="3520449" y="2172019"/>
            <a:ext cx="55563" cy="90488"/>
          </a:xfrm>
          <a:custGeom>
            <a:avLst/>
            <a:gdLst>
              <a:gd name="T0" fmla="*/ 0 w 83"/>
              <a:gd name="T1" fmla="*/ 0 h 137"/>
              <a:gd name="T2" fmla="*/ 81 w 83"/>
              <a:gd name="T3" fmla="*/ 0 h 137"/>
              <a:gd name="T4" fmla="*/ 81 w 83"/>
              <a:gd name="T5" fmla="*/ 16 h 137"/>
              <a:gd name="T6" fmla="*/ 18 w 83"/>
              <a:gd name="T7" fmla="*/ 16 h 137"/>
              <a:gd name="T8" fmla="*/ 18 w 83"/>
              <a:gd name="T9" fmla="*/ 56 h 137"/>
              <a:gd name="T10" fmla="*/ 79 w 83"/>
              <a:gd name="T11" fmla="*/ 56 h 137"/>
              <a:gd name="T12" fmla="*/ 79 w 83"/>
              <a:gd name="T13" fmla="*/ 72 h 137"/>
              <a:gd name="T14" fmla="*/ 18 w 83"/>
              <a:gd name="T15" fmla="*/ 72 h 137"/>
              <a:gd name="T16" fmla="*/ 18 w 83"/>
              <a:gd name="T17" fmla="*/ 121 h 137"/>
              <a:gd name="T18" fmla="*/ 83 w 83"/>
              <a:gd name="T19" fmla="*/ 121 h 137"/>
              <a:gd name="T20" fmla="*/ 83 w 83"/>
              <a:gd name="T21" fmla="*/ 137 h 137"/>
              <a:gd name="T22" fmla="*/ 0 w 83"/>
              <a:gd name="T23" fmla="*/ 137 h 137"/>
              <a:gd name="T24" fmla="*/ 0 w 83"/>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7">
                <a:moveTo>
                  <a:pt x="0" y="0"/>
                </a:moveTo>
                <a:lnTo>
                  <a:pt x="81" y="0"/>
                </a:lnTo>
                <a:lnTo>
                  <a:pt x="81" y="16"/>
                </a:lnTo>
                <a:lnTo>
                  <a:pt x="18" y="16"/>
                </a:lnTo>
                <a:lnTo>
                  <a:pt x="18" y="56"/>
                </a:lnTo>
                <a:lnTo>
                  <a:pt x="79" y="56"/>
                </a:lnTo>
                <a:lnTo>
                  <a:pt x="79" y="72"/>
                </a:lnTo>
                <a:lnTo>
                  <a:pt x="18" y="72"/>
                </a:lnTo>
                <a:lnTo>
                  <a:pt x="18" y="121"/>
                </a:lnTo>
                <a:lnTo>
                  <a:pt x="83" y="121"/>
                </a:lnTo>
                <a:lnTo>
                  <a:pt x="83" y="137"/>
                </a:lnTo>
                <a:lnTo>
                  <a:pt x="0" y="13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9">
            <a:extLst>
              <a:ext uri="{FF2B5EF4-FFF2-40B4-BE49-F238E27FC236}">
                <a16:creationId xmlns:a16="http://schemas.microsoft.com/office/drawing/2014/main" id="{D7238A0B-3512-42AC-8C37-3708F22529B4}"/>
              </a:ext>
            </a:extLst>
          </p:cNvPr>
          <p:cNvSpPr>
            <a:spLocks/>
          </p:cNvSpPr>
          <p:nvPr/>
        </p:nvSpPr>
        <p:spPr bwMode="auto">
          <a:xfrm>
            <a:off x="3591885" y="2170431"/>
            <a:ext cx="58738" cy="95250"/>
          </a:xfrm>
          <a:custGeom>
            <a:avLst/>
            <a:gdLst>
              <a:gd name="T0" fmla="*/ 82 w 90"/>
              <a:gd name="T1" fmla="*/ 7 h 142"/>
              <a:gd name="T2" fmla="*/ 82 w 90"/>
              <a:gd name="T3" fmla="*/ 25 h 142"/>
              <a:gd name="T4" fmla="*/ 63 w 90"/>
              <a:gd name="T5" fmla="*/ 17 h 142"/>
              <a:gd name="T6" fmla="*/ 46 w 90"/>
              <a:gd name="T7" fmla="*/ 15 h 142"/>
              <a:gd name="T8" fmla="*/ 25 w 90"/>
              <a:gd name="T9" fmla="*/ 21 h 142"/>
              <a:gd name="T10" fmla="*/ 17 w 90"/>
              <a:gd name="T11" fmla="*/ 37 h 142"/>
              <a:gd name="T12" fmla="*/ 22 w 90"/>
              <a:gd name="T13" fmla="*/ 51 h 142"/>
              <a:gd name="T14" fmla="*/ 41 w 90"/>
              <a:gd name="T15" fmla="*/ 58 h 142"/>
              <a:gd name="T16" fmla="*/ 52 w 90"/>
              <a:gd name="T17" fmla="*/ 61 h 142"/>
              <a:gd name="T18" fmla="*/ 80 w 90"/>
              <a:gd name="T19" fmla="*/ 75 h 142"/>
              <a:gd name="T20" fmla="*/ 90 w 90"/>
              <a:gd name="T21" fmla="*/ 101 h 142"/>
              <a:gd name="T22" fmla="*/ 77 w 90"/>
              <a:gd name="T23" fmla="*/ 131 h 142"/>
              <a:gd name="T24" fmla="*/ 41 w 90"/>
              <a:gd name="T25" fmla="*/ 142 h 142"/>
              <a:gd name="T26" fmla="*/ 21 w 90"/>
              <a:gd name="T27" fmla="*/ 139 h 142"/>
              <a:gd name="T28" fmla="*/ 0 w 90"/>
              <a:gd name="T29" fmla="*/ 133 h 142"/>
              <a:gd name="T30" fmla="*/ 0 w 90"/>
              <a:gd name="T31" fmla="*/ 114 h 142"/>
              <a:gd name="T32" fmla="*/ 21 w 90"/>
              <a:gd name="T33" fmla="*/ 123 h 142"/>
              <a:gd name="T34" fmla="*/ 41 w 90"/>
              <a:gd name="T35" fmla="*/ 127 h 142"/>
              <a:gd name="T36" fmla="*/ 64 w 90"/>
              <a:gd name="T37" fmla="*/ 120 h 142"/>
              <a:gd name="T38" fmla="*/ 72 w 90"/>
              <a:gd name="T39" fmla="*/ 103 h 142"/>
              <a:gd name="T40" fmla="*/ 66 w 90"/>
              <a:gd name="T41" fmla="*/ 87 h 142"/>
              <a:gd name="T42" fmla="*/ 47 w 90"/>
              <a:gd name="T43" fmla="*/ 78 h 142"/>
              <a:gd name="T44" fmla="*/ 36 w 90"/>
              <a:gd name="T45" fmla="*/ 76 h 142"/>
              <a:gd name="T46" fmla="*/ 8 w 90"/>
              <a:gd name="T47" fmla="*/ 63 h 142"/>
              <a:gd name="T48" fmla="*/ 0 w 90"/>
              <a:gd name="T49" fmla="*/ 39 h 142"/>
              <a:gd name="T50" fmla="*/ 11 w 90"/>
              <a:gd name="T51" fmla="*/ 10 h 142"/>
              <a:gd name="T52" fmla="*/ 45 w 90"/>
              <a:gd name="T53" fmla="*/ 0 h 142"/>
              <a:gd name="T54" fmla="*/ 63 w 90"/>
              <a:gd name="T55" fmla="*/ 2 h 142"/>
              <a:gd name="T56" fmla="*/ 82 w 90"/>
              <a:gd name="T57" fmla="*/ 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0" h="142">
                <a:moveTo>
                  <a:pt x="82" y="7"/>
                </a:moveTo>
                <a:lnTo>
                  <a:pt x="82" y="25"/>
                </a:lnTo>
                <a:cubicBezTo>
                  <a:pt x="75" y="21"/>
                  <a:pt x="69" y="19"/>
                  <a:pt x="63" y="17"/>
                </a:cubicBezTo>
                <a:cubicBezTo>
                  <a:pt x="58" y="16"/>
                  <a:pt x="52" y="15"/>
                  <a:pt x="46" y="15"/>
                </a:cubicBezTo>
                <a:cubicBezTo>
                  <a:pt x="37" y="15"/>
                  <a:pt x="30" y="17"/>
                  <a:pt x="25" y="21"/>
                </a:cubicBezTo>
                <a:cubicBezTo>
                  <a:pt x="20" y="25"/>
                  <a:pt x="17" y="30"/>
                  <a:pt x="17" y="37"/>
                </a:cubicBezTo>
                <a:cubicBezTo>
                  <a:pt x="17" y="43"/>
                  <a:pt x="19" y="48"/>
                  <a:pt x="22" y="51"/>
                </a:cubicBezTo>
                <a:cubicBezTo>
                  <a:pt x="25" y="54"/>
                  <a:pt x="32" y="57"/>
                  <a:pt x="41" y="58"/>
                </a:cubicBezTo>
                <a:lnTo>
                  <a:pt x="52" y="61"/>
                </a:lnTo>
                <a:cubicBezTo>
                  <a:pt x="65" y="63"/>
                  <a:pt x="74" y="68"/>
                  <a:pt x="80" y="75"/>
                </a:cubicBezTo>
                <a:cubicBezTo>
                  <a:pt x="87" y="81"/>
                  <a:pt x="90" y="90"/>
                  <a:pt x="90" y="101"/>
                </a:cubicBezTo>
                <a:cubicBezTo>
                  <a:pt x="90" y="114"/>
                  <a:pt x="86" y="124"/>
                  <a:pt x="77" y="131"/>
                </a:cubicBezTo>
                <a:cubicBezTo>
                  <a:pt x="69" y="138"/>
                  <a:pt x="57" y="142"/>
                  <a:pt x="41" y="142"/>
                </a:cubicBezTo>
                <a:cubicBezTo>
                  <a:pt x="35" y="142"/>
                  <a:pt x="28" y="141"/>
                  <a:pt x="21" y="139"/>
                </a:cubicBezTo>
                <a:cubicBezTo>
                  <a:pt x="14" y="138"/>
                  <a:pt x="7" y="136"/>
                  <a:pt x="0" y="133"/>
                </a:cubicBezTo>
                <a:lnTo>
                  <a:pt x="0" y="114"/>
                </a:lnTo>
                <a:cubicBezTo>
                  <a:pt x="7" y="118"/>
                  <a:pt x="14" y="121"/>
                  <a:pt x="21" y="123"/>
                </a:cubicBezTo>
                <a:cubicBezTo>
                  <a:pt x="28" y="125"/>
                  <a:pt x="34" y="127"/>
                  <a:pt x="41" y="127"/>
                </a:cubicBezTo>
                <a:cubicBezTo>
                  <a:pt x="51" y="127"/>
                  <a:pt x="58" y="124"/>
                  <a:pt x="64" y="120"/>
                </a:cubicBezTo>
                <a:cubicBezTo>
                  <a:pt x="69" y="116"/>
                  <a:pt x="72" y="110"/>
                  <a:pt x="72" y="103"/>
                </a:cubicBezTo>
                <a:cubicBezTo>
                  <a:pt x="72" y="96"/>
                  <a:pt x="70" y="91"/>
                  <a:pt x="66" y="87"/>
                </a:cubicBezTo>
                <a:cubicBezTo>
                  <a:pt x="62" y="83"/>
                  <a:pt x="56" y="80"/>
                  <a:pt x="47" y="78"/>
                </a:cubicBezTo>
                <a:lnTo>
                  <a:pt x="36" y="76"/>
                </a:lnTo>
                <a:cubicBezTo>
                  <a:pt x="23" y="73"/>
                  <a:pt x="14" y="69"/>
                  <a:pt x="8" y="63"/>
                </a:cubicBezTo>
                <a:cubicBezTo>
                  <a:pt x="2" y="57"/>
                  <a:pt x="0" y="49"/>
                  <a:pt x="0" y="39"/>
                </a:cubicBezTo>
                <a:cubicBezTo>
                  <a:pt x="0" y="27"/>
                  <a:pt x="4" y="17"/>
                  <a:pt x="11" y="10"/>
                </a:cubicBezTo>
                <a:cubicBezTo>
                  <a:pt x="19" y="3"/>
                  <a:pt x="31" y="0"/>
                  <a:pt x="45" y="0"/>
                </a:cubicBezTo>
                <a:cubicBezTo>
                  <a:pt x="51" y="0"/>
                  <a:pt x="57" y="0"/>
                  <a:pt x="63" y="2"/>
                </a:cubicBezTo>
                <a:cubicBezTo>
                  <a:pt x="69" y="3"/>
                  <a:pt x="75" y="4"/>
                  <a:pt x="82"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0">
            <a:extLst>
              <a:ext uri="{FF2B5EF4-FFF2-40B4-BE49-F238E27FC236}">
                <a16:creationId xmlns:a16="http://schemas.microsoft.com/office/drawing/2014/main" id="{39394A49-2B0D-4EBF-9376-BE5106928C01}"/>
              </a:ext>
            </a:extLst>
          </p:cNvPr>
          <p:cNvSpPr>
            <a:spLocks noEditPoints="1"/>
          </p:cNvSpPr>
          <p:nvPr/>
        </p:nvSpPr>
        <p:spPr bwMode="auto">
          <a:xfrm>
            <a:off x="3704598" y="2167257"/>
            <a:ext cx="58738" cy="98425"/>
          </a:xfrm>
          <a:custGeom>
            <a:avLst/>
            <a:gdLst>
              <a:gd name="T0" fmla="*/ 70 w 86"/>
              <a:gd name="T1" fmla="*/ 92 h 146"/>
              <a:gd name="T2" fmla="*/ 63 w 86"/>
              <a:gd name="T3" fmla="*/ 63 h 146"/>
              <a:gd name="T4" fmla="*/ 43 w 86"/>
              <a:gd name="T5" fmla="*/ 52 h 146"/>
              <a:gd name="T6" fmla="*/ 23 w 86"/>
              <a:gd name="T7" fmla="*/ 63 h 146"/>
              <a:gd name="T8" fmla="*/ 16 w 86"/>
              <a:gd name="T9" fmla="*/ 92 h 146"/>
              <a:gd name="T10" fmla="*/ 23 w 86"/>
              <a:gd name="T11" fmla="*/ 121 h 146"/>
              <a:gd name="T12" fmla="*/ 43 w 86"/>
              <a:gd name="T13" fmla="*/ 131 h 146"/>
              <a:gd name="T14" fmla="*/ 63 w 86"/>
              <a:gd name="T15" fmla="*/ 121 h 146"/>
              <a:gd name="T16" fmla="*/ 70 w 86"/>
              <a:gd name="T17" fmla="*/ 92 h 146"/>
              <a:gd name="T18" fmla="*/ 16 w 86"/>
              <a:gd name="T19" fmla="*/ 56 h 146"/>
              <a:gd name="T20" fmla="*/ 29 w 86"/>
              <a:gd name="T21" fmla="*/ 42 h 146"/>
              <a:gd name="T22" fmla="*/ 47 w 86"/>
              <a:gd name="T23" fmla="*/ 38 h 146"/>
              <a:gd name="T24" fmla="*/ 75 w 86"/>
              <a:gd name="T25" fmla="*/ 53 h 146"/>
              <a:gd name="T26" fmla="*/ 86 w 86"/>
              <a:gd name="T27" fmla="*/ 92 h 146"/>
              <a:gd name="T28" fmla="*/ 75 w 86"/>
              <a:gd name="T29" fmla="*/ 131 h 146"/>
              <a:gd name="T30" fmla="*/ 47 w 86"/>
              <a:gd name="T31" fmla="*/ 146 h 146"/>
              <a:gd name="T32" fmla="*/ 29 w 86"/>
              <a:gd name="T33" fmla="*/ 141 h 146"/>
              <a:gd name="T34" fmla="*/ 16 w 86"/>
              <a:gd name="T35" fmla="*/ 128 h 146"/>
              <a:gd name="T36" fmla="*/ 16 w 86"/>
              <a:gd name="T37" fmla="*/ 143 h 146"/>
              <a:gd name="T38" fmla="*/ 0 w 86"/>
              <a:gd name="T39" fmla="*/ 143 h 146"/>
              <a:gd name="T40" fmla="*/ 0 w 86"/>
              <a:gd name="T41" fmla="*/ 0 h 146"/>
              <a:gd name="T42" fmla="*/ 16 w 86"/>
              <a:gd name="T43" fmla="*/ 0 h 146"/>
              <a:gd name="T44" fmla="*/ 16 w 86"/>
              <a:gd name="T45" fmla="*/ 5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46">
                <a:moveTo>
                  <a:pt x="70" y="92"/>
                </a:moveTo>
                <a:cubicBezTo>
                  <a:pt x="70" y="79"/>
                  <a:pt x="68" y="70"/>
                  <a:pt x="63" y="63"/>
                </a:cubicBezTo>
                <a:cubicBezTo>
                  <a:pt x="58" y="56"/>
                  <a:pt x="51" y="52"/>
                  <a:pt x="43" y="52"/>
                </a:cubicBezTo>
                <a:cubicBezTo>
                  <a:pt x="35" y="52"/>
                  <a:pt x="28" y="56"/>
                  <a:pt x="23" y="63"/>
                </a:cubicBezTo>
                <a:cubicBezTo>
                  <a:pt x="19" y="70"/>
                  <a:pt x="16" y="79"/>
                  <a:pt x="16" y="92"/>
                </a:cubicBezTo>
                <a:cubicBezTo>
                  <a:pt x="16" y="104"/>
                  <a:pt x="19" y="114"/>
                  <a:pt x="23" y="121"/>
                </a:cubicBezTo>
                <a:cubicBezTo>
                  <a:pt x="28" y="128"/>
                  <a:pt x="35" y="131"/>
                  <a:pt x="43" y="131"/>
                </a:cubicBezTo>
                <a:cubicBezTo>
                  <a:pt x="51" y="131"/>
                  <a:pt x="58" y="128"/>
                  <a:pt x="63" y="121"/>
                </a:cubicBezTo>
                <a:cubicBezTo>
                  <a:pt x="68" y="114"/>
                  <a:pt x="70" y="104"/>
                  <a:pt x="70" y="92"/>
                </a:cubicBezTo>
                <a:close/>
                <a:moveTo>
                  <a:pt x="16" y="56"/>
                </a:moveTo>
                <a:cubicBezTo>
                  <a:pt x="20" y="50"/>
                  <a:pt x="24" y="45"/>
                  <a:pt x="29" y="42"/>
                </a:cubicBezTo>
                <a:cubicBezTo>
                  <a:pt x="34" y="39"/>
                  <a:pt x="40" y="38"/>
                  <a:pt x="47" y="38"/>
                </a:cubicBezTo>
                <a:cubicBezTo>
                  <a:pt x="59" y="38"/>
                  <a:pt x="68" y="43"/>
                  <a:pt x="75" y="53"/>
                </a:cubicBezTo>
                <a:cubicBezTo>
                  <a:pt x="83" y="63"/>
                  <a:pt x="86" y="76"/>
                  <a:pt x="86" y="92"/>
                </a:cubicBezTo>
                <a:cubicBezTo>
                  <a:pt x="86" y="108"/>
                  <a:pt x="83" y="121"/>
                  <a:pt x="75" y="131"/>
                </a:cubicBezTo>
                <a:cubicBezTo>
                  <a:pt x="68" y="141"/>
                  <a:pt x="59" y="146"/>
                  <a:pt x="47" y="146"/>
                </a:cubicBezTo>
                <a:cubicBezTo>
                  <a:pt x="40" y="146"/>
                  <a:pt x="34" y="144"/>
                  <a:pt x="29" y="141"/>
                </a:cubicBezTo>
                <a:cubicBezTo>
                  <a:pt x="24" y="138"/>
                  <a:pt x="20" y="134"/>
                  <a:pt x="16" y="128"/>
                </a:cubicBezTo>
                <a:lnTo>
                  <a:pt x="16" y="143"/>
                </a:lnTo>
                <a:lnTo>
                  <a:pt x="0" y="143"/>
                </a:lnTo>
                <a:lnTo>
                  <a:pt x="0" y="0"/>
                </a:lnTo>
                <a:lnTo>
                  <a:pt x="16" y="0"/>
                </a:lnTo>
                <a:lnTo>
                  <a:pt x="1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51">
            <a:extLst>
              <a:ext uri="{FF2B5EF4-FFF2-40B4-BE49-F238E27FC236}">
                <a16:creationId xmlns:a16="http://schemas.microsoft.com/office/drawing/2014/main" id="{31D85CB8-BE8A-4EA2-92B1-9303FF2406EC}"/>
              </a:ext>
            </a:extLst>
          </p:cNvPr>
          <p:cNvSpPr>
            <a:spLocks noChangeArrowheads="1"/>
          </p:cNvSpPr>
          <p:nvPr/>
        </p:nvSpPr>
        <p:spPr bwMode="auto">
          <a:xfrm>
            <a:off x="3779211" y="2167256"/>
            <a:ext cx="11113"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2">
            <a:extLst>
              <a:ext uri="{FF2B5EF4-FFF2-40B4-BE49-F238E27FC236}">
                <a16:creationId xmlns:a16="http://schemas.microsoft.com/office/drawing/2014/main" id="{A2371FFA-11E8-409A-8570-CCE8884566D6}"/>
              </a:ext>
            </a:extLst>
          </p:cNvPr>
          <p:cNvSpPr>
            <a:spLocks noEditPoints="1"/>
          </p:cNvSpPr>
          <p:nvPr/>
        </p:nvSpPr>
        <p:spPr bwMode="auto">
          <a:xfrm>
            <a:off x="3807785" y="2192657"/>
            <a:ext cx="58738" cy="73025"/>
          </a:xfrm>
          <a:custGeom>
            <a:avLst/>
            <a:gdLst>
              <a:gd name="T0" fmla="*/ 45 w 89"/>
              <a:gd name="T1" fmla="*/ 14 h 108"/>
              <a:gd name="T2" fmla="*/ 24 w 89"/>
              <a:gd name="T3" fmla="*/ 25 h 108"/>
              <a:gd name="T4" fmla="*/ 17 w 89"/>
              <a:gd name="T5" fmla="*/ 54 h 108"/>
              <a:gd name="T6" fmla="*/ 24 w 89"/>
              <a:gd name="T7" fmla="*/ 83 h 108"/>
              <a:gd name="T8" fmla="*/ 45 w 89"/>
              <a:gd name="T9" fmla="*/ 93 h 108"/>
              <a:gd name="T10" fmla="*/ 65 w 89"/>
              <a:gd name="T11" fmla="*/ 83 h 108"/>
              <a:gd name="T12" fmla="*/ 72 w 89"/>
              <a:gd name="T13" fmla="*/ 54 h 108"/>
              <a:gd name="T14" fmla="*/ 65 w 89"/>
              <a:gd name="T15" fmla="*/ 25 h 108"/>
              <a:gd name="T16" fmla="*/ 45 w 89"/>
              <a:gd name="T17" fmla="*/ 14 h 108"/>
              <a:gd name="T18" fmla="*/ 45 w 89"/>
              <a:gd name="T19" fmla="*/ 0 h 108"/>
              <a:gd name="T20" fmla="*/ 77 w 89"/>
              <a:gd name="T21" fmla="*/ 14 h 108"/>
              <a:gd name="T22" fmla="*/ 89 w 89"/>
              <a:gd name="T23" fmla="*/ 54 h 108"/>
              <a:gd name="T24" fmla="*/ 77 w 89"/>
              <a:gd name="T25" fmla="*/ 93 h 108"/>
              <a:gd name="T26" fmla="*/ 45 w 89"/>
              <a:gd name="T27" fmla="*/ 108 h 108"/>
              <a:gd name="T28" fmla="*/ 12 w 89"/>
              <a:gd name="T29" fmla="*/ 93 h 108"/>
              <a:gd name="T30" fmla="*/ 0 w 89"/>
              <a:gd name="T31" fmla="*/ 54 h 108"/>
              <a:gd name="T32" fmla="*/ 12 w 89"/>
              <a:gd name="T33" fmla="*/ 14 h 108"/>
              <a:gd name="T34" fmla="*/ 45 w 89"/>
              <a:gd name="T3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08">
                <a:moveTo>
                  <a:pt x="45" y="14"/>
                </a:moveTo>
                <a:cubicBezTo>
                  <a:pt x="36" y="14"/>
                  <a:pt x="29" y="18"/>
                  <a:pt x="24" y="25"/>
                </a:cubicBezTo>
                <a:cubicBezTo>
                  <a:pt x="20" y="32"/>
                  <a:pt x="17" y="41"/>
                  <a:pt x="17" y="54"/>
                </a:cubicBezTo>
                <a:cubicBezTo>
                  <a:pt x="17" y="66"/>
                  <a:pt x="20" y="76"/>
                  <a:pt x="24" y="83"/>
                </a:cubicBezTo>
                <a:cubicBezTo>
                  <a:pt x="29" y="90"/>
                  <a:pt x="36" y="93"/>
                  <a:pt x="45" y="93"/>
                </a:cubicBezTo>
                <a:cubicBezTo>
                  <a:pt x="53" y="93"/>
                  <a:pt x="60" y="90"/>
                  <a:pt x="65" y="83"/>
                </a:cubicBezTo>
                <a:cubicBezTo>
                  <a:pt x="69" y="76"/>
                  <a:pt x="72" y="66"/>
                  <a:pt x="72" y="54"/>
                </a:cubicBezTo>
                <a:cubicBezTo>
                  <a:pt x="72" y="42"/>
                  <a:pt x="69" y="32"/>
                  <a:pt x="65" y="25"/>
                </a:cubicBezTo>
                <a:cubicBezTo>
                  <a:pt x="60" y="18"/>
                  <a:pt x="53" y="14"/>
                  <a:pt x="45" y="14"/>
                </a:cubicBezTo>
                <a:close/>
                <a:moveTo>
                  <a:pt x="45" y="0"/>
                </a:moveTo>
                <a:cubicBezTo>
                  <a:pt x="58" y="0"/>
                  <a:pt x="69" y="5"/>
                  <a:pt x="77" y="14"/>
                </a:cubicBezTo>
                <a:cubicBezTo>
                  <a:pt x="85" y="24"/>
                  <a:pt x="89" y="37"/>
                  <a:pt x="89" y="54"/>
                </a:cubicBezTo>
                <a:cubicBezTo>
                  <a:pt x="89" y="71"/>
                  <a:pt x="85" y="84"/>
                  <a:pt x="77" y="93"/>
                </a:cubicBezTo>
                <a:cubicBezTo>
                  <a:pt x="69" y="103"/>
                  <a:pt x="58" y="108"/>
                  <a:pt x="45" y="108"/>
                </a:cubicBezTo>
                <a:cubicBezTo>
                  <a:pt x="31" y="108"/>
                  <a:pt x="20" y="103"/>
                  <a:pt x="12" y="93"/>
                </a:cubicBezTo>
                <a:cubicBezTo>
                  <a:pt x="4" y="84"/>
                  <a:pt x="0" y="71"/>
                  <a:pt x="0" y="54"/>
                </a:cubicBezTo>
                <a:cubicBezTo>
                  <a:pt x="0" y="37"/>
                  <a:pt x="4" y="24"/>
                  <a:pt x="12" y="14"/>
                </a:cubicBezTo>
                <a:cubicBezTo>
                  <a:pt x="20" y="5"/>
                  <a:pt x="31" y="0"/>
                  <a:pt x="4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a:extLst>
              <a:ext uri="{FF2B5EF4-FFF2-40B4-BE49-F238E27FC236}">
                <a16:creationId xmlns:a16="http://schemas.microsoft.com/office/drawing/2014/main" id="{5E038051-CD8A-4557-A79B-3B64720B0E50}"/>
              </a:ext>
            </a:extLst>
          </p:cNvPr>
          <p:cNvSpPr>
            <a:spLocks/>
          </p:cNvSpPr>
          <p:nvPr/>
        </p:nvSpPr>
        <p:spPr bwMode="auto">
          <a:xfrm>
            <a:off x="3879223" y="2192657"/>
            <a:ext cx="50800" cy="73025"/>
          </a:xfrm>
          <a:custGeom>
            <a:avLst/>
            <a:gdLst>
              <a:gd name="T0" fmla="*/ 76 w 76"/>
              <a:gd name="T1" fmla="*/ 6 h 108"/>
              <a:gd name="T2" fmla="*/ 76 w 76"/>
              <a:gd name="T3" fmla="*/ 22 h 108"/>
              <a:gd name="T4" fmla="*/ 63 w 76"/>
              <a:gd name="T5" fmla="*/ 16 h 108"/>
              <a:gd name="T6" fmla="*/ 49 w 76"/>
              <a:gd name="T7" fmla="*/ 14 h 108"/>
              <a:gd name="T8" fmla="*/ 25 w 76"/>
              <a:gd name="T9" fmla="*/ 25 h 108"/>
              <a:gd name="T10" fmla="*/ 17 w 76"/>
              <a:gd name="T11" fmla="*/ 54 h 108"/>
              <a:gd name="T12" fmla="*/ 25 w 76"/>
              <a:gd name="T13" fmla="*/ 83 h 108"/>
              <a:gd name="T14" fmla="*/ 49 w 76"/>
              <a:gd name="T15" fmla="*/ 93 h 108"/>
              <a:gd name="T16" fmla="*/ 63 w 76"/>
              <a:gd name="T17" fmla="*/ 91 h 108"/>
              <a:gd name="T18" fmla="*/ 76 w 76"/>
              <a:gd name="T19" fmla="*/ 85 h 108"/>
              <a:gd name="T20" fmla="*/ 76 w 76"/>
              <a:gd name="T21" fmla="*/ 101 h 108"/>
              <a:gd name="T22" fmla="*/ 62 w 76"/>
              <a:gd name="T23" fmla="*/ 106 h 108"/>
              <a:gd name="T24" fmla="*/ 47 w 76"/>
              <a:gd name="T25" fmla="*/ 108 h 108"/>
              <a:gd name="T26" fmla="*/ 13 w 76"/>
              <a:gd name="T27" fmla="*/ 93 h 108"/>
              <a:gd name="T28" fmla="*/ 0 w 76"/>
              <a:gd name="T29" fmla="*/ 54 h 108"/>
              <a:gd name="T30" fmla="*/ 13 w 76"/>
              <a:gd name="T31" fmla="*/ 14 h 108"/>
              <a:gd name="T32" fmla="*/ 48 w 76"/>
              <a:gd name="T33" fmla="*/ 0 h 108"/>
              <a:gd name="T34" fmla="*/ 63 w 76"/>
              <a:gd name="T35" fmla="*/ 2 h 108"/>
              <a:gd name="T36" fmla="*/ 76 w 76"/>
              <a:gd name="T37" fmla="*/ 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108">
                <a:moveTo>
                  <a:pt x="76" y="6"/>
                </a:moveTo>
                <a:lnTo>
                  <a:pt x="76" y="22"/>
                </a:lnTo>
                <a:cubicBezTo>
                  <a:pt x="72" y="19"/>
                  <a:pt x="67" y="17"/>
                  <a:pt x="63" y="16"/>
                </a:cubicBezTo>
                <a:cubicBezTo>
                  <a:pt x="58" y="15"/>
                  <a:pt x="54" y="14"/>
                  <a:pt x="49" y="14"/>
                </a:cubicBezTo>
                <a:cubicBezTo>
                  <a:pt x="39" y="14"/>
                  <a:pt x="31" y="18"/>
                  <a:pt x="25" y="25"/>
                </a:cubicBezTo>
                <a:cubicBezTo>
                  <a:pt x="19" y="32"/>
                  <a:pt x="17" y="41"/>
                  <a:pt x="17" y="54"/>
                </a:cubicBezTo>
                <a:cubicBezTo>
                  <a:pt x="17" y="66"/>
                  <a:pt x="19" y="76"/>
                  <a:pt x="25" y="83"/>
                </a:cubicBezTo>
                <a:cubicBezTo>
                  <a:pt x="31" y="90"/>
                  <a:pt x="39" y="93"/>
                  <a:pt x="49" y="93"/>
                </a:cubicBezTo>
                <a:cubicBezTo>
                  <a:pt x="54" y="93"/>
                  <a:pt x="58" y="93"/>
                  <a:pt x="63" y="91"/>
                </a:cubicBezTo>
                <a:cubicBezTo>
                  <a:pt x="67" y="90"/>
                  <a:pt x="72" y="88"/>
                  <a:pt x="76" y="85"/>
                </a:cubicBezTo>
                <a:lnTo>
                  <a:pt x="76" y="101"/>
                </a:lnTo>
                <a:cubicBezTo>
                  <a:pt x="72" y="103"/>
                  <a:pt x="67" y="105"/>
                  <a:pt x="62" y="106"/>
                </a:cubicBezTo>
                <a:cubicBezTo>
                  <a:pt x="58" y="107"/>
                  <a:pt x="53" y="108"/>
                  <a:pt x="47" y="108"/>
                </a:cubicBezTo>
                <a:cubicBezTo>
                  <a:pt x="33" y="108"/>
                  <a:pt x="21" y="103"/>
                  <a:pt x="13" y="93"/>
                </a:cubicBezTo>
                <a:cubicBezTo>
                  <a:pt x="4" y="83"/>
                  <a:pt x="0" y="70"/>
                  <a:pt x="0" y="54"/>
                </a:cubicBezTo>
                <a:cubicBezTo>
                  <a:pt x="0" y="37"/>
                  <a:pt x="4" y="24"/>
                  <a:pt x="13" y="14"/>
                </a:cubicBezTo>
                <a:cubicBezTo>
                  <a:pt x="21" y="5"/>
                  <a:pt x="33" y="0"/>
                  <a:pt x="48" y="0"/>
                </a:cubicBezTo>
                <a:cubicBezTo>
                  <a:pt x="53" y="0"/>
                  <a:pt x="58" y="0"/>
                  <a:pt x="63" y="2"/>
                </a:cubicBezTo>
                <a:cubicBezTo>
                  <a:pt x="67" y="3"/>
                  <a:pt x="72" y="4"/>
                  <a:pt x="76"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4">
            <a:extLst>
              <a:ext uri="{FF2B5EF4-FFF2-40B4-BE49-F238E27FC236}">
                <a16:creationId xmlns:a16="http://schemas.microsoft.com/office/drawing/2014/main" id="{04E6EA15-384F-470D-9F40-A3A3C2E1FB1A}"/>
              </a:ext>
            </a:extLst>
          </p:cNvPr>
          <p:cNvSpPr>
            <a:spLocks/>
          </p:cNvSpPr>
          <p:nvPr/>
        </p:nvSpPr>
        <p:spPr bwMode="auto">
          <a:xfrm>
            <a:off x="3949074" y="2167256"/>
            <a:ext cx="55563" cy="95250"/>
          </a:xfrm>
          <a:custGeom>
            <a:avLst/>
            <a:gdLst>
              <a:gd name="T0" fmla="*/ 0 w 85"/>
              <a:gd name="T1" fmla="*/ 0 h 143"/>
              <a:gd name="T2" fmla="*/ 16 w 85"/>
              <a:gd name="T3" fmla="*/ 0 h 143"/>
              <a:gd name="T4" fmla="*/ 16 w 85"/>
              <a:gd name="T5" fmla="*/ 85 h 143"/>
              <a:gd name="T6" fmla="*/ 63 w 85"/>
              <a:gd name="T7" fmla="*/ 40 h 143"/>
              <a:gd name="T8" fmla="*/ 83 w 85"/>
              <a:gd name="T9" fmla="*/ 40 h 143"/>
              <a:gd name="T10" fmla="*/ 32 w 85"/>
              <a:gd name="T11" fmla="*/ 88 h 143"/>
              <a:gd name="T12" fmla="*/ 85 w 85"/>
              <a:gd name="T13" fmla="*/ 143 h 143"/>
              <a:gd name="T14" fmla="*/ 65 w 85"/>
              <a:gd name="T15" fmla="*/ 143 h 143"/>
              <a:gd name="T16" fmla="*/ 16 w 85"/>
              <a:gd name="T17" fmla="*/ 93 h 143"/>
              <a:gd name="T18" fmla="*/ 16 w 85"/>
              <a:gd name="T19" fmla="*/ 143 h 143"/>
              <a:gd name="T20" fmla="*/ 0 w 85"/>
              <a:gd name="T21" fmla="*/ 143 h 143"/>
              <a:gd name="T22" fmla="*/ 0 w 85"/>
              <a:gd name="T2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 h="143">
                <a:moveTo>
                  <a:pt x="0" y="0"/>
                </a:moveTo>
                <a:lnTo>
                  <a:pt x="16" y="0"/>
                </a:lnTo>
                <a:lnTo>
                  <a:pt x="16" y="85"/>
                </a:lnTo>
                <a:lnTo>
                  <a:pt x="63" y="40"/>
                </a:lnTo>
                <a:lnTo>
                  <a:pt x="83" y="40"/>
                </a:lnTo>
                <a:lnTo>
                  <a:pt x="32" y="88"/>
                </a:lnTo>
                <a:lnTo>
                  <a:pt x="85" y="143"/>
                </a:lnTo>
                <a:lnTo>
                  <a:pt x="65" y="143"/>
                </a:lnTo>
                <a:lnTo>
                  <a:pt x="16" y="93"/>
                </a:lnTo>
                <a:lnTo>
                  <a:pt x="16" y="143"/>
                </a:lnTo>
                <a:lnTo>
                  <a:pt x="0" y="14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Line 55">
            <a:extLst>
              <a:ext uri="{FF2B5EF4-FFF2-40B4-BE49-F238E27FC236}">
                <a16:creationId xmlns:a16="http://schemas.microsoft.com/office/drawing/2014/main" id="{AA5D9885-60D5-4D57-B66A-DF6F604E934B}"/>
              </a:ext>
            </a:extLst>
          </p:cNvPr>
          <p:cNvSpPr>
            <a:spLocks noChangeShapeType="1"/>
          </p:cNvSpPr>
          <p:nvPr/>
        </p:nvSpPr>
        <p:spPr bwMode="auto">
          <a:xfrm>
            <a:off x="3201360" y="2919731"/>
            <a:ext cx="279400" cy="0"/>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56">
            <a:extLst>
              <a:ext uri="{FF2B5EF4-FFF2-40B4-BE49-F238E27FC236}">
                <a16:creationId xmlns:a16="http://schemas.microsoft.com/office/drawing/2014/main" id="{CC774E39-0345-45D2-9CD9-E17C0082BE9E}"/>
              </a:ext>
            </a:extLst>
          </p:cNvPr>
          <p:cNvSpPr>
            <a:spLocks/>
          </p:cNvSpPr>
          <p:nvPr/>
        </p:nvSpPr>
        <p:spPr bwMode="auto">
          <a:xfrm>
            <a:off x="3369636" y="2887981"/>
            <a:ext cx="111125" cy="63500"/>
          </a:xfrm>
          <a:custGeom>
            <a:avLst/>
            <a:gdLst>
              <a:gd name="T0" fmla="*/ 48 w 167"/>
              <a:gd name="T1" fmla="*/ 48 h 95"/>
              <a:gd name="T2" fmla="*/ 0 w 167"/>
              <a:gd name="T3" fmla="*/ 95 h 95"/>
              <a:gd name="T4" fmla="*/ 167 w 167"/>
              <a:gd name="T5" fmla="*/ 48 h 95"/>
              <a:gd name="T6" fmla="*/ 0 w 167"/>
              <a:gd name="T7" fmla="*/ 0 h 95"/>
              <a:gd name="T8" fmla="*/ 48 w 167"/>
              <a:gd name="T9" fmla="*/ 48 h 95"/>
            </a:gdLst>
            <a:ahLst/>
            <a:cxnLst>
              <a:cxn ang="0">
                <a:pos x="T0" y="T1"/>
              </a:cxn>
              <a:cxn ang="0">
                <a:pos x="T2" y="T3"/>
              </a:cxn>
              <a:cxn ang="0">
                <a:pos x="T4" y="T5"/>
              </a:cxn>
              <a:cxn ang="0">
                <a:pos x="T6" y="T7"/>
              </a:cxn>
              <a:cxn ang="0">
                <a:pos x="T8" y="T9"/>
              </a:cxn>
            </a:cxnLst>
            <a:rect l="0" t="0" r="r" b="b"/>
            <a:pathLst>
              <a:path w="167" h="95">
                <a:moveTo>
                  <a:pt x="48" y="48"/>
                </a:moveTo>
                <a:lnTo>
                  <a:pt x="0" y="95"/>
                </a:lnTo>
                <a:lnTo>
                  <a:pt x="167" y="48"/>
                </a:lnTo>
                <a:lnTo>
                  <a:pt x="0" y="0"/>
                </a:lnTo>
                <a:lnTo>
                  <a:pt x="48" y="48"/>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Line 57">
            <a:extLst>
              <a:ext uri="{FF2B5EF4-FFF2-40B4-BE49-F238E27FC236}">
                <a16:creationId xmlns:a16="http://schemas.microsoft.com/office/drawing/2014/main" id="{B7FE9A01-7B2B-44EE-86EC-2F34C0B5F375}"/>
              </a:ext>
            </a:extLst>
          </p:cNvPr>
          <p:cNvSpPr>
            <a:spLocks noChangeShapeType="1"/>
          </p:cNvSpPr>
          <p:nvPr/>
        </p:nvSpPr>
        <p:spPr bwMode="auto">
          <a:xfrm>
            <a:off x="3671260" y="2391095"/>
            <a:ext cx="0" cy="384175"/>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58">
            <a:extLst>
              <a:ext uri="{FF2B5EF4-FFF2-40B4-BE49-F238E27FC236}">
                <a16:creationId xmlns:a16="http://schemas.microsoft.com/office/drawing/2014/main" id="{1308EC22-1EF9-4ADC-A44A-9C1554B756A0}"/>
              </a:ext>
            </a:extLst>
          </p:cNvPr>
          <p:cNvSpPr>
            <a:spLocks/>
          </p:cNvSpPr>
          <p:nvPr/>
        </p:nvSpPr>
        <p:spPr bwMode="auto">
          <a:xfrm>
            <a:off x="3639511" y="2664145"/>
            <a:ext cx="61913" cy="111125"/>
          </a:xfrm>
          <a:custGeom>
            <a:avLst/>
            <a:gdLst>
              <a:gd name="T0" fmla="*/ 48 w 95"/>
              <a:gd name="T1" fmla="*/ 48 h 167"/>
              <a:gd name="T2" fmla="*/ 0 w 95"/>
              <a:gd name="T3" fmla="*/ 0 h 167"/>
              <a:gd name="T4" fmla="*/ 48 w 95"/>
              <a:gd name="T5" fmla="*/ 167 h 167"/>
              <a:gd name="T6" fmla="*/ 95 w 95"/>
              <a:gd name="T7" fmla="*/ 0 h 167"/>
              <a:gd name="T8" fmla="*/ 48 w 95"/>
              <a:gd name="T9" fmla="*/ 48 h 167"/>
            </a:gdLst>
            <a:ahLst/>
            <a:cxnLst>
              <a:cxn ang="0">
                <a:pos x="T0" y="T1"/>
              </a:cxn>
              <a:cxn ang="0">
                <a:pos x="T2" y="T3"/>
              </a:cxn>
              <a:cxn ang="0">
                <a:pos x="T4" y="T5"/>
              </a:cxn>
              <a:cxn ang="0">
                <a:pos x="T6" y="T7"/>
              </a:cxn>
              <a:cxn ang="0">
                <a:pos x="T8" y="T9"/>
              </a:cxn>
            </a:cxnLst>
            <a:rect l="0" t="0" r="r" b="b"/>
            <a:pathLst>
              <a:path w="95" h="167">
                <a:moveTo>
                  <a:pt x="48" y="48"/>
                </a:moveTo>
                <a:lnTo>
                  <a:pt x="0" y="0"/>
                </a:lnTo>
                <a:lnTo>
                  <a:pt x="48" y="167"/>
                </a:lnTo>
                <a:lnTo>
                  <a:pt x="95" y="0"/>
                </a:lnTo>
                <a:lnTo>
                  <a:pt x="48" y="48"/>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Rectangle 59">
            <a:extLst>
              <a:ext uri="{FF2B5EF4-FFF2-40B4-BE49-F238E27FC236}">
                <a16:creationId xmlns:a16="http://schemas.microsoft.com/office/drawing/2014/main" id="{EA31FFF7-F957-4A58-AFF3-B7F7E9F3E3E2}"/>
              </a:ext>
            </a:extLst>
          </p:cNvPr>
          <p:cNvSpPr>
            <a:spLocks noChangeArrowheads="1"/>
          </p:cNvSpPr>
          <p:nvPr/>
        </p:nvSpPr>
        <p:spPr bwMode="auto">
          <a:xfrm>
            <a:off x="3179136" y="3329306"/>
            <a:ext cx="957263" cy="273050"/>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0">
            <a:extLst>
              <a:ext uri="{FF2B5EF4-FFF2-40B4-BE49-F238E27FC236}">
                <a16:creationId xmlns:a16="http://schemas.microsoft.com/office/drawing/2014/main" id="{3B8E1C1E-63EB-4920-AEBE-CECF47AEA655}"/>
              </a:ext>
            </a:extLst>
          </p:cNvPr>
          <p:cNvSpPr>
            <a:spLocks/>
          </p:cNvSpPr>
          <p:nvPr/>
        </p:nvSpPr>
        <p:spPr bwMode="auto">
          <a:xfrm>
            <a:off x="3334710" y="3405507"/>
            <a:ext cx="71438" cy="92075"/>
          </a:xfrm>
          <a:custGeom>
            <a:avLst/>
            <a:gdLst>
              <a:gd name="T0" fmla="*/ 107 w 107"/>
              <a:gd name="T1" fmla="*/ 13 h 137"/>
              <a:gd name="T2" fmla="*/ 107 w 107"/>
              <a:gd name="T3" fmla="*/ 32 h 137"/>
              <a:gd name="T4" fmla="*/ 87 w 107"/>
              <a:gd name="T5" fmla="*/ 19 h 137"/>
              <a:gd name="T6" fmla="*/ 66 w 107"/>
              <a:gd name="T7" fmla="*/ 15 h 137"/>
              <a:gd name="T8" fmla="*/ 31 w 107"/>
              <a:gd name="T9" fmla="*/ 29 h 137"/>
              <a:gd name="T10" fmla="*/ 19 w 107"/>
              <a:gd name="T11" fmla="*/ 69 h 137"/>
              <a:gd name="T12" fmla="*/ 31 w 107"/>
              <a:gd name="T13" fmla="*/ 109 h 137"/>
              <a:gd name="T14" fmla="*/ 66 w 107"/>
              <a:gd name="T15" fmla="*/ 123 h 137"/>
              <a:gd name="T16" fmla="*/ 87 w 107"/>
              <a:gd name="T17" fmla="*/ 119 h 137"/>
              <a:gd name="T18" fmla="*/ 107 w 107"/>
              <a:gd name="T19" fmla="*/ 106 h 137"/>
              <a:gd name="T20" fmla="*/ 107 w 107"/>
              <a:gd name="T21" fmla="*/ 125 h 137"/>
              <a:gd name="T22" fmla="*/ 87 w 107"/>
              <a:gd name="T23" fmla="*/ 134 h 137"/>
              <a:gd name="T24" fmla="*/ 65 w 107"/>
              <a:gd name="T25" fmla="*/ 137 h 137"/>
              <a:gd name="T26" fmla="*/ 17 w 107"/>
              <a:gd name="T27" fmla="*/ 119 h 137"/>
              <a:gd name="T28" fmla="*/ 0 w 107"/>
              <a:gd name="T29" fmla="*/ 69 h 137"/>
              <a:gd name="T30" fmla="*/ 17 w 107"/>
              <a:gd name="T31" fmla="*/ 18 h 137"/>
              <a:gd name="T32" fmla="*/ 65 w 107"/>
              <a:gd name="T33" fmla="*/ 0 h 137"/>
              <a:gd name="T34" fmla="*/ 87 w 107"/>
              <a:gd name="T35" fmla="*/ 3 h 137"/>
              <a:gd name="T36" fmla="*/ 107 w 107"/>
              <a:gd name="T37" fmla="*/ 1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37">
                <a:moveTo>
                  <a:pt x="107" y="13"/>
                </a:moveTo>
                <a:lnTo>
                  <a:pt x="107" y="32"/>
                </a:lnTo>
                <a:cubicBezTo>
                  <a:pt x="101" y="26"/>
                  <a:pt x="94" y="22"/>
                  <a:pt x="87" y="19"/>
                </a:cubicBezTo>
                <a:cubicBezTo>
                  <a:pt x="80" y="16"/>
                  <a:pt x="73" y="15"/>
                  <a:pt x="66" y="15"/>
                </a:cubicBezTo>
                <a:cubicBezTo>
                  <a:pt x="50" y="15"/>
                  <a:pt x="39" y="19"/>
                  <a:pt x="31" y="29"/>
                </a:cubicBezTo>
                <a:cubicBezTo>
                  <a:pt x="23" y="38"/>
                  <a:pt x="19" y="51"/>
                  <a:pt x="19" y="69"/>
                </a:cubicBezTo>
                <a:cubicBezTo>
                  <a:pt x="19" y="86"/>
                  <a:pt x="23" y="100"/>
                  <a:pt x="31" y="109"/>
                </a:cubicBezTo>
                <a:cubicBezTo>
                  <a:pt x="39" y="118"/>
                  <a:pt x="50" y="123"/>
                  <a:pt x="66" y="123"/>
                </a:cubicBezTo>
                <a:cubicBezTo>
                  <a:pt x="73" y="123"/>
                  <a:pt x="80" y="121"/>
                  <a:pt x="87" y="119"/>
                </a:cubicBezTo>
                <a:cubicBezTo>
                  <a:pt x="94" y="116"/>
                  <a:pt x="101" y="112"/>
                  <a:pt x="107" y="106"/>
                </a:cubicBezTo>
                <a:lnTo>
                  <a:pt x="107" y="125"/>
                </a:lnTo>
                <a:cubicBezTo>
                  <a:pt x="100" y="129"/>
                  <a:pt x="94" y="132"/>
                  <a:pt x="87" y="134"/>
                </a:cubicBezTo>
                <a:cubicBezTo>
                  <a:pt x="80" y="136"/>
                  <a:pt x="72" y="137"/>
                  <a:pt x="65" y="137"/>
                </a:cubicBezTo>
                <a:cubicBezTo>
                  <a:pt x="44" y="137"/>
                  <a:pt x="29" y="131"/>
                  <a:pt x="17" y="119"/>
                </a:cubicBezTo>
                <a:cubicBezTo>
                  <a:pt x="6" y="107"/>
                  <a:pt x="0" y="90"/>
                  <a:pt x="0" y="69"/>
                </a:cubicBezTo>
                <a:cubicBezTo>
                  <a:pt x="0" y="48"/>
                  <a:pt x="6" y="31"/>
                  <a:pt x="17" y="18"/>
                </a:cubicBezTo>
                <a:cubicBezTo>
                  <a:pt x="29" y="6"/>
                  <a:pt x="44" y="0"/>
                  <a:pt x="65" y="0"/>
                </a:cubicBezTo>
                <a:cubicBezTo>
                  <a:pt x="72" y="0"/>
                  <a:pt x="80" y="1"/>
                  <a:pt x="87" y="3"/>
                </a:cubicBezTo>
                <a:cubicBezTo>
                  <a:pt x="94" y="5"/>
                  <a:pt x="100" y="8"/>
                  <a:pt x="10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1">
            <a:extLst>
              <a:ext uri="{FF2B5EF4-FFF2-40B4-BE49-F238E27FC236}">
                <a16:creationId xmlns:a16="http://schemas.microsoft.com/office/drawing/2014/main" id="{F9C4BA6D-402B-40AA-91EF-7044558D5D98}"/>
              </a:ext>
            </a:extLst>
          </p:cNvPr>
          <p:cNvSpPr>
            <a:spLocks noEditPoints="1"/>
          </p:cNvSpPr>
          <p:nvPr/>
        </p:nvSpPr>
        <p:spPr bwMode="auto">
          <a:xfrm>
            <a:off x="3423611" y="3403920"/>
            <a:ext cx="11113" cy="92075"/>
          </a:xfrm>
          <a:custGeom>
            <a:avLst/>
            <a:gdLst>
              <a:gd name="T0" fmla="*/ 0 w 16"/>
              <a:gd name="T1" fmla="*/ 39 h 138"/>
              <a:gd name="T2" fmla="*/ 16 w 16"/>
              <a:gd name="T3" fmla="*/ 39 h 138"/>
              <a:gd name="T4" fmla="*/ 16 w 16"/>
              <a:gd name="T5" fmla="*/ 138 h 138"/>
              <a:gd name="T6" fmla="*/ 0 w 16"/>
              <a:gd name="T7" fmla="*/ 138 h 138"/>
              <a:gd name="T8" fmla="*/ 0 w 16"/>
              <a:gd name="T9" fmla="*/ 39 h 138"/>
              <a:gd name="T10" fmla="*/ 0 w 16"/>
              <a:gd name="T11" fmla="*/ 0 h 138"/>
              <a:gd name="T12" fmla="*/ 16 w 16"/>
              <a:gd name="T13" fmla="*/ 0 h 138"/>
              <a:gd name="T14" fmla="*/ 16 w 16"/>
              <a:gd name="T15" fmla="*/ 21 h 138"/>
              <a:gd name="T16" fmla="*/ 0 w 16"/>
              <a:gd name="T17" fmla="*/ 21 h 138"/>
              <a:gd name="T18" fmla="*/ 0 w 16"/>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8">
                <a:moveTo>
                  <a:pt x="0" y="39"/>
                </a:moveTo>
                <a:lnTo>
                  <a:pt x="16" y="39"/>
                </a:lnTo>
                <a:lnTo>
                  <a:pt x="16" y="138"/>
                </a:lnTo>
                <a:lnTo>
                  <a:pt x="0" y="138"/>
                </a:lnTo>
                <a:lnTo>
                  <a:pt x="0" y="39"/>
                </a:lnTo>
                <a:close/>
                <a:moveTo>
                  <a:pt x="0" y="0"/>
                </a:moveTo>
                <a:lnTo>
                  <a:pt x="16" y="0"/>
                </a:lnTo>
                <a:lnTo>
                  <a:pt x="16" y="21"/>
                </a:lnTo>
                <a:lnTo>
                  <a:pt x="0"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2">
            <a:extLst>
              <a:ext uri="{FF2B5EF4-FFF2-40B4-BE49-F238E27FC236}">
                <a16:creationId xmlns:a16="http://schemas.microsoft.com/office/drawing/2014/main" id="{60920CE8-6233-465F-85B6-DBEF9E7338CF}"/>
              </a:ext>
            </a:extLst>
          </p:cNvPr>
          <p:cNvSpPr>
            <a:spLocks noEditPoints="1"/>
          </p:cNvSpPr>
          <p:nvPr/>
        </p:nvSpPr>
        <p:spPr bwMode="auto">
          <a:xfrm>
            <a:off x="3456948" y="3427732"/>
            <a:ext cx="58738" cy="93663"/>
          </a:xfrm>
          <a:custGeom>
            <a:avLst/>
            <a:gdLst>
              <a:gd name="T0" fmla="*/ 17 w 89"/>
              <a:gd name="T1" fmla="*/ 87 h 140"/>
              <a:gd name="T2" fmla="*/ 17 w 89"/>
              <a:gd name="T3" fmla="*/ 140 h 140"/>
              <a:gd name="T4" fmla="*/ 0 w 89"/>
              <a:gd name="T5" fmla="*/ 140 h 140"/>
              <a:gd name="T6" fmla="*/ 0 w 89"/>
              <a:gd name="T7" fmla="*/ 3 h 140"/>
              <a:gd name="T8" fmla="*/ 17 w 89"/>
              <a:gd name="T9" fmla="*/ 3 h 140"/>
              <a:gd name="T10" fmla="*/ 17 w 89"/>
              <a:gd name="T11" fmla="*/ 18 h 140"/>
              <a:gd name="T12" fmla="*/ 30 w 89"/>
              <a:gd name="T13" fmla="*/ 4 h 140"/>
              <a:gd name="T14" fmla="*/ 49 w 89"/>
              <a:gd name="T15" fmla="*/ 0 h 140"/>
              <a:gd name="T16" fmla="*/ 78 w 89"/>
              <a:gd name="T17" fmla="*/ 15 h 140"/>
              <a:gd name="T18" fmla="*/ 89 w 89"/>
              <a:gd name="T19" fmla="*/ 52 h 140"/>
              <a:gd name="T20" fmla="*/ 78 w 89"/>
              <a:gd name="T21" fmla="*/ 90 h 140"/>
              <a:gd name="T22" fmla="*/ 49 w 89"/>
              <a:gd name="T23" fmla="*/ 104 h 140"/>
              <a:gd name="T24" fmla="*/ 30 w 89"/>
              <a:gd name="T25" fmla="*/ 100 h 140"/>
              <a:gd name="T26" fmla="*/ 17 w 89"/>
              <a:gd name="T27" fmla="*/ 87 h 140"/>
              <a:gd name="T28" fmla="*/ 72 w 89"/>
              <a:gd name="T29" fmla="*/ 52 h 140"/>
              <a:gd name="T30" fmla="*/ 65 w 89"/>
              <a:gd name="T31" fmla="*/ 24 h 140"/>
              <a:gd name="T32" fmla="*/ 45 w 89"/>
              <a:gd name="T33" fmla="*/ 14 h 140"/>
              <a:gd name="T34" fmla="*/ 24 w 89"/>
              <a:gd name="T35" fmla="*/ 24 h 140"/>
              <a:gd name="T36" fmla="*/ 17 w 89"/>
              <a:gd name="T37" fmla="*/ 52 h 140"/>
              <a:gd name="T38" fmla="*/ 24 w 89"/>
              <a:gd name="T39" fmla="*/ 81 h 140"/>
              <a:gd name="T40" fmla="*/ 45 w 89"/>
              <a:gd name="T41" fmla="*/ 91 h 140"/>
              <a:gd name="T42" fmla="*/ 65 w 89"/>
              <a:gd name="T43" fmla="*/ 81 h 140"/>
              <a:gd name="T44" fmla="*/ 72 w 89"/>
              <a:gd name="T45" fmla="*/ 5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 h="140">
                <a:moveTo>
                  <a:pt x="17" y="87"/>
                </a:moveTo>
                <a:lnTo>
                  <a:pt x="17" y="140"/>
                </a:lnTo>
                <a:lnTo>
                  <a:pt x="0" y="140"/>
                </a:lnTo>
                <a:lnTo>
                  <a:pt x="0" y="3"/>
                </a:lnTo>
                <a:lnTo>
                  <a:pt x="17" y="3"/>
                </a:lnTo>
                <a:lnTo>
                  <a:pt x="17" y="18"/>
                </a:lnTo>
                <a:cubicBezTo>
                  <a:pt x="20" y="12"/>
                  <a:pt x="25" y="7"/>
                  <a:pt x="30" y="4"/>
                </a:cubicBezTo>
                <a:cubicBezTo>
                  <a:pt x="35" y="2"/>
                  <a:pt x="41" y="0"/>
                  <a:pt x="49" y="0"/>
                </a:cubicBezTo>
                <a:cubicBezTo>
                  <a:pt x="61" y="0"/>
                  <a:pt x="70" y="5"/>
                  <a:pt x="78" y="15"/>
                </a:cubicBezTo>
                <a:cubicBezTo>
                  <a:pt x="86" y="24"/>
                  <a:pt x="89" y="37"/>
                  <a:pt x="89" y="52"/>
                </a:cubicBezTo>
                <a:cubicBezTo>
                  <a:pt x="89" y="68"/>
                  <a:pt x="86" y="80"/>
                  <a:pt x="78" y="90"/>
                </a:cubicBezTo>
                <a:cubicBezTo>
                  <a:pt x="70" y="100"/>
                  <a:pt x="61" y="104"/>
                  <a:pt x="49" y="104"/>
                </a:cubicBezTo>
                <a:cubicBezTo>
                  <a:pt x="41" y="104"/>
                  <a:pt x="35" y="103"/>
                  <a:pt x="30" y="100"/>
                </a:cubicBezTo>
                <a:cubicBezTo>
                  <a:pt x="25" y="97"/>
                  <a:pt x="20" y="93"/>
                  <a:pt x="17" y="87"/>
                </a:cubicBezTo>
                <a:close/>
                <a:moveTo>
                  <a:pt x="72" y="52"/>
                </a:moveTo>
                <a:cubicBezTo>
                  <a:pt x="72" y="40"/>
                  <a:pt x="70" y="31"/>
                  <a:pt x="65" y="24"/>
                </a:cubicBezTo>
                <a:cubicBezTo>
                  <a:pt x="60" y="17"/>
                  <a:pt x="53" y="14"/>
                  <a:pt x="45" y="14"/>
                </a:cubicBezTo>
                <a:cubicBezTo>
                  <a:pt x="36" y="14"/>
                  <a:pt x="29" y="17"/>
                  <a:pt x="24" y="24"/>
                </a:cubicBezTo>
                <a:cubicBezTo>
                  <a:pt x="19" y="31"/>
                  <a:pt x="17" y="40"/>
                  <a:pt x="17" y="52"/>
                </a:cubicBezTo>
                <a:cubicBezTo>
                  <a:pt x="17" y="64"/>
                  <a:pt x="19" y="74"/>
                  <a:pt x="24" y="81"/>
                </a:cubicBezTo>
                <a:cubicBezTo>
                  <a:pt x="29" y="87"/>
                  <a:pt x="36" y="91"/>
                  <a:pt x="45" y="91"/>
                </a:cubicBezTo>
                <a:cubicBezTo>
                  <a:pt x="53" y="91"/>
                  <a:pt x="60" y="87"/>
                  <a:pt x="65" y="81"/>
                </a:cubicBezTo>
                <a:cubicBezTo>
                  <a:pt x="70" y="74"/>
                  <a:pt x="72" y="64"/>
                  <a:pt x="72"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3">
            <a:extLst>
              <a:ext uri="{FF2B5EF4-FFF2-40B4-BE49-F238E27FC236}">
                <a16:creationId xmlns:a16="http://schemas.microsoft.com/office/drawing/2014/main" id="{55BAECD0-7F27-4BDC-B68E-39404322CAAC}"/>
              </a:ext>
            </a:extLst>
          </p:cNvPr>
          <p:cNvSpPr>
            <a:spLocks/>
          </p:cNvSpPr>
          <p:nvPr/>
        </p:nvSpPr>
        <p:spPr bwMode="auto">
          <a:xfrm>
            <a:off x="3533149" y="3403920"/>
            <a:ext cx="55563" cy="92075"/>
          </a:xfrm>
          <a:custGeom>
            <a:avLst/>
            <a:gdLst>
              <a:gd name="T0" fmla="*/ 83 w 83"/>
              <a:gd name="T1" fmla="*/ 78 h 138"/>
              <a:gd name="T2" fmla="*/ 83 w 83"/>
              <a:gd name="T3" fmla="*/ 138 h 138"/>
              <a:gd name="T4" fmla="*/ 67 w 83"/>
              <a:gd name="T5" fmla="*/ 138 h 138"/>
              <a:gd name="T6" fmla="*/ 67 w 83"/>
              <a:gd name="T7" fmla="*/ 78 h 138"/>
              <a:gd name="T8" fmla="*/ 61 w 83"/>
              <a:gd name="T9" fmla="*/ 57 h 138"/>
              <a:gd name="T10" fmla="*/ 45 w 83"/>
              <a:gd name="T11" fmla="*/ 50 h 138"/>
              <a:gd name="T12" fmla="*/ 24 w 83"/>
              <a:gd name="T13" fmla="*/ 59 h 138"/>
              <a:gd name="T14" fmla="*/ 16 w 83"/>
              <a:gd name="T15" fmla="*/ 82 h 138"/>
              <a:gd name="T16" fmla="*/ 16 w 83"/>
              <a:gd name="T17" fmla="*/ 138 h 138"/>
              <a:gd name="T18" fmla="*/ 0 w 83"/>
              <a:gd name="T19" fmla="*/ 138 h 138"/>
              <a:gd name="T20" fmla="*/ 0 w 83"/>
              <a:gd name="T21" fmla="*/ 0 h 138"/>
              <a:gd name="T22" fmla="*/ 16 w 83"/>
              <a:gd name="T23" fmla="*/ 0 h 138"/>
              <a:gd name="T24" fmla="*/ 16 w 83"/>
              <a:gd name="T25" fmla="*/ 54 h 138"/>
              <a:gd name="T26" fmla="*/ 30 w 83"/>
              <a:gd name="T27" fmla="*/ 41 h 138"/>
              <a:gd name="T28" fmla="*/ 48 w 83"/>
              <a:gd name="T29" fmla="*/ 36 h 138"/>
              <a:gd name="T30" fmla="*/ 74 w 83"/>
              <a:gd name="T31" fmla="*/ 47 h 138"/>
              <a:gd name="T32" fmla="*/ 83 w 83"/>
              <a:gd name="T33" fmla="*/ 7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138">
                <a:moveTo>
                  <a:pt x="83" y="78"/>
                </a:moveTo>
                <a:lnTo>
                  <a:pt x="83" y="138"/>
                </a:lnTo>
                <a:lnTo>
                  <a:pt x="67" y="138"/>
                </a:lnTo>
                <a:lnTo>
                  <a:pt x="67" y="78"/>
                </a:lnTo>
                <a:cubicBezTo>
                  <a:pt x="67" y="69"/>
                  <a:pt x="65" y="62"/>
                  <a:pt x="61" y="57"/>
                </a:cubicBezTo>
                <a:cubicBezTo>
                  <a:pt x="57" y="53"/>
                  <a:pt x="52" y="50"/>
                  <a:pt x="45" y="50"/>
                </a:cubicBezTo>
                <a:cubicBezTo>
                  <a:pt x="36" y="50"/>
                  <a:pt x="29" y="53"/>
                  <a:pt x="24" y="59"/>
                </a:cubicBezTo>
                <a:cubicBezTo>
                  <a:pt x="19" y="64"/>
                  <a:pt x="16" y="72"/>
                  <a:pt x="16" y="82"/>
                </a:cubicBezTo>
                <a:lnTo>
                  <a:pt x="16" y="138"/>
                </a:lnTo>
                <a:lnTo>
                  <a:pt x="0" y="138"/>
                </a:lnTo>
                <a:lnTo>
                  <a:pt x="0" y="0"/>
                </a:lnTo>
                <a:lnTo>
                  <a:pt x="16" y="0"/>
                </a:lnTo>
                <a:lnTo>
                  <a:pt x="16" y="54"/>
                </a:lnTo>
                <a:cubicBezTo>
                  <a:pt x="20" y="48"/>
                  <a:pt x="25" y="44"/>
                  <a:pt x="30" y="41"/>
                </a:cubicBezTo>
                <a:cubicBezTo>
                  <a:pt x="35" y="38"/>
                  <a:pt x="41" y="36"/>
                  <a:pt x="48" y="36"/>
                </a:cubicBezTo>
                <a:cubicBezTo>
                  <a:pt x="60" y="36"/>
                  <a:pt x="68" y="40"/>
                  <a:pt x="74" y="47"/>
                </a:cubicBezTo>
                <a:cubicBezTo>
                  <a:pt x="80" y="54"/>
                  <a:pt x="83" y="64"/>
                  <a:pt x="83"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4">
            <a:extLst>
              <a:ext uri="{FF2B5EF4-FFF2-40B4-BE49-F238E27FC236}">
                <a16:creationId xmlns:a16="http://schemas.microsoft.com/office/drawing/2014/main" id="{0381FF83-C400-4C10-B039-6E5B969BE4C5}"/>
              </a:ext>
            </a:extLst>
          </p:cNvPr>
          <p:cNvSpPr>
            <a:spLocks noEditPoints="1"/>
          </p:cNvSpPr>
          <p:nvPr/>
        </p:nvSpPr>
        <p:spPr bwMode="auto">
          <a:xfrm>
            <a:off x="3606174" y="3427731"/>
            <a:ext cx="61913" cy="69850"/>
          </a:xfrm>
          <a:custGeom>
            <a:avLst/>
            <a:gdLst>
              <a:gd name="T0" fmla="*/ 93 w 93"/>
              <a:gd name="T1" fmla="*/ 48 h 104"/>
              <a:gd name="T2" fmla="*/ 93 w 93"/>
              <a:gd name="T3" fmla="*/ 56 h 104"/>
              <a:gd name="T4" fmla="*/ 17 w 93"/>
              <a:gd name="T5" fmla="*/ 56 h 104"/>
              <a:gd name="T6" fmla="*/ 28 w 93"/>
              <a:gd name="T7" fmla="*/ 82 h 104"/>
              <a:gd name="T8" fmla="*/ 53 w 93"/>
              <a:gd name="T9" fmla="*/ 91 h 104"/>
              <a:gd name="T10" fmla="*/ 71 w 93"/>
              <a:gd name="T11" fmla="*/ 88 h 104"/>
              <a:gd name="T12" fmla="*/ 89 w 93"/>
              <a:gd name="T13" fmla="*/ 81 h 104"/>
              <a:gd name="T14" fmla="*/ 89 w 93"/>
              <a:gd name="T15" fmla="*/ 97 h 104"/>
              <a:gd name="T16" fmla="*/ 71 w 93"/>
              <a:gd name="T17" fmla="*/ 102 h 104"/>
              <a:gd name="T18" fmla="*/ 52 w 93"/>
              <a:gd name="T19" fmla="*/ 104 h 104"/>
              <a:gd name="T20" fmla="*/ 14 w 93"/>
              <a:gd name="T21" fmla="*/ 91 h 104"/>
              <a:gd name="T22" fmla="*/ 0 w 93"/>
              <a:gd name="T23" fmla="*/ 53 h 104"/>
              <a:gd name="T24" fmla="*/ 14 w 93"/>
              <a:gd name="T25" fmla="*/ 15 h 104"/>
              <a:gd name="T26" fmla="*/ 49 w 93"/>
              <a:gd name="T27" fmla="*/ 0 h 104"/>
              <a:gd name="T28" fmla="*/ 81 w 93"/>
              <a:gd name="T29" fmla="*/ 13 h 104"/>
              <a:gd name="T30" fmla="*/ 93 w 93"/>
              <a:gd name="T31" fmla="*/ 48 h 104"/>
              <a:gd name="T32" fmla="*/ 76 w 93"/>
              <a:gd name="T33" fmla="*/ 43 h 104"/>
              <a:gd name="T34" fmla="*/ 69 w 93"/>
              <a:gd name="T35" fmla="*/ 22 h 104"/>
              <a:gd name="T36" fmla="*/ 49 w 93"/>
              <a:gd name="T37" fmla="*/ 14 h 104"/>
              <a:gd name="T38" fmla="*/ 27 w 93"/>
              <a:gd name="T39" fmla="*/ 22 h 104"/>
              <a:gd name="T40" fmla="*/ 18 w 93"/>
              <a:gd name="T41" fmla="*/ 43 h 104"/>
              <a:gd name="T42" fmla="*/ 76 w 93"/>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4">
                <a:moveTo>
                  <a:pt x="93" y="48"/>
                </a:moveTo>
                <a:lnTo>
                  <a:pt x="93" y="56"/>
                </a:lnTo>
                <a:lnTo>
                  <a:pt x="17" y="56"/>
                </a:lnTo>
                <a:cubicBezTo>
                  <a:pt x="18" y="67"/>
                  <a:pt x="22" y="76"/>
                  <a:pt x="28" y="82"/>
                </a:cubicBezTo>
                <a:cubicBezTo>
                  <a:pt x="34" y="88"/>
                  <a:pt x="42" y="91"/>
                  <a:pt x="53" y="91"/>
                </a:cubicBezTo>
                <a:cubicBezTo>
                  <a:pt x="59" y="91"/>
                  <a:pt x="65" y="90"/>
                  <a:pt x="71" y="88"/>
                </a:cubicBezTo>
                <a:cubicBezTo>
                  <a:pt x="77" y="87"/>
                  <a:pt x="83" y="84"/>
                  <a:pt x="89" y="81"/>
                </a:cubicBezTo>
                <a:lnTo>
                  <a:pt x="89" y="97"/>
                </a:lnTo>
                <a:cubicBezTo>
                  <a:pt x="83" y="99"/>
                  <a:pt x="77" y="101"/>
                  <a:pt x="71" y="102"/>
                </a:cubicBezTo>
                <a:cubicBezTo>
                  <a:pt x="65" y="104"/>
                  <a:pt x="58" y="104"/>
                  <a:pt x="52" y="104"/>
                </a:cubicBezTo>
                <a:cubicBezTo>
                  <a:pt x="36" y="104"/>
                  <a:pt x="24" y="100"/>
                  <a:pt x="14" y="91"/>
                </a:cubicBezTo>
                <a:cubicBezTo>
                  <a:pt x="5" y="81"/>
                  <a:pt x="0" y="69"/>
                  <a:pt x="0" y="53"/>
                </a:cubicBezTo>
                <a:cubicBezTo>
                  <a:pt x="0" y="37"/>
                  <a:pt x="5" y="24"/>
                  <a:pt x="14" y="15"/>
                </a:cubicBezTo>
                <a:cubicBezTo>
                  <a:pt x="22" y="5"/>
                  <a:pt x="34" y="0"/>
                  <a:pt x="49" y="0"/>
                </a:cubicBezTo>
                <a:cubicBezTo>
                  <a:pt x="62" y="0"/>
                  <a:pt x="73" y="4"/>
                  <a:pt x="81" y="13"/>
                </a:cubicBezTo>
                <a:cubicBezTo>
                  <a:pt x="89" y="22"/>
                  <a:pt x="93" y="33"/>
                  <a:pt x="93" y="48"/>
                </a:cubicBezTo>
                <a:close/>
                <a:moveTo>
                  <a:pt x="76" y="43"/>
                </a:moveTo>
                <a:cubicBezTo>
                  <a:pt x="76" y="34"/>
                  <a:pt x="74" y="27"/>
                  <a:pt x="69" y="22"/>
                </a:cubicBezTo>
                <a:cubicBezTo>
                  <a:pt x="64" y="17"/>
                  <a:pt x="57" y="14"/>
                  <a:pt x="49" y="14"/>
                </a:cubicBezTo>
                <a:cubicBezTo>
                  <a:pt x="40" y="14"/>
                  <a:pt x="33" y="17"/>
                  <a:pt x="27" y="22"/>
                </a:cubicBezTo>
                <a:cubicBezTo>
                  <a:pt x="22" y="27"/>
                  <a:pt x="19" y="34"/>
                  <a:pt x="18"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65">
            <a:extLst>
              <a:ext uri="{FF2B5EF4-FFF2-40B4-BE49-F238E27FC236}">
                <a16:creationId xmlns:a16="http://schemas.microsoft.com/office/drawing/2014/main" id="{1ABCE6E1-0477-4C99-813E-B730701B181F}"/>
              </a:ext>
            </a:extLst>
          </p:cNvPr>
          <p:cNvSpPr>
            <a:spLocks/>
          </p:cNvSpPr>
          <p:nvPr/>
        </p:nvSpPr>
        <p:spPr bwMode="auto">
          <a:xfrm>
            <a:off x="3683960" y="3427732"/>
            <a:ext cx="39688" cy="68263"/>
          </a:xfrm>
          <a:custGeom>
            <a:avLst/>
            <a:gdLst>
              <a:gd name="T0" fmla="*/ 58 w 58"/>
              <a:gd name="T1" fmla="*/ 18 h 102"/>
              <a:gd name="T2" fmla="*/ 52 w 58"/>
              <a:gd name="T3" fmla="*/ 15 h 102"/>
              <a:gd name="T4" fmla="*/ 45 w 58"/>
              <a:gd name="T5" fmla="*/ 15 h 102"/>
              <a:gd name="T6" fmla="*/ 23 w 58"/>
              <a:gd name="T7" fmla="*/ 24 h 102"/>
              <a:gd name="T8" fmla="*/ 16 w 58"/>
              <a:gd name="T9" fmla="*/ 50 h 102"/>
              <a:gd name="T10" fmla="*/ 16 w 58"/>
              <a:gd name="T11" fmla="*/ 102 h 102"/>
              <a:gd name="T12" fmla="*/ 0 w 58"/>
              <a:gd name="T13" fmla="*/ 102 h 102"/>
              <a:gd name="T14" fmla="*/ 0 w 58"/>
              <a:gd name="T15" fmla="*/ 3 h 102"/>
              <a:gd name="T16" fmla="*/ 16 w 58"/>
              <a:gd name="T17" fmla="*/ 3 h 102"/>
              <a:gd name="T18" fmla="*/ 16 w 58"/>
              <a:gd name="T19" fmla="*/ 18 h 102"/>
              <a:gd name="T20" fmla="*/ 29 w 58"/>
              <a:gd name="T21" fmla="*/ 5 h 102"/>
              <a:gd name="T22" fmla="*/ 50 w 58"/>
              <a:gd name="T23" fmla="*/ 0 h 102"/>
              <a:gd name="T24" fmla="*/ 53 w 58"/>
              <a:gd name="T25" fmla="*/ 0 h 102"/>
              <a:gd name="T26" fmla="*/ 58 w 58"/>
              <a:gd name="T27" fmla="*/ 1 h 102"/>
              <a:gd name="T28" fmla="*/ 58 w 58"/>
              <a:gd name="T29" fmla="*/ 1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102">
                <a:moveTo>
                  <a:pt x="58" y="18"/>
                </a:moveTo>
                <a:cubicBezTo>
                  <a:pt x="56" y="17"/>
                  <a:pt x="54" y="16"/>
                  <a:pt x="52" y="15"/>
                </a:cubicBezTo>
                <a:cubicBezTo>
                  <a:pt x="50" y="15"/>
                  <a:pt x="47" y="15"/>
                  <a:pt x="45" y="15"/>
                </a:cubicBezTo>
                <a:cubicBezTo>
                  <a:pt x="36" y="15"/>
                  <a:pt x="28" y="18"/>
                  <a:pt x="23" y="24"/>
                </a:cubicBezTo>
                <a:cubicBezTo>
                  <a:pt x="19" y="30"/>
                  <a:pt x="16" y="38"/>
                  <a:pt x="16" y="50"/>
                </a:cubicBezTo>
                <a:lnTo>
                  <a:pt x="16" y="102"/>
                </a:lnTo>
                <a:lnTo>
                  <a:pt x="0" y="102"/>
                </a:lnTo>
                <a:lnTo>
                  <a:pt x="0" y="3"/>
                </a:lnTo>
                <a:lnTo>
                  <a:pt x="16" y="3"/>
                </a:lnTo>
                <a:lnTo>
                  <a:pt x="16" y="18"/>
                </a:lnTo>
                <a:cubicBezTo>
                  <a:pt x="20" y="12"/>
                  <a:pt x="24" y="7"/>
                  <a:pt x="29" y="5"/>
                </a:cubicBezTo>
                <a:cubicBezTo>
                  <a:pt x="35" y="2"/>
                  <a:pt x="42" y="0"/>
                  <a:pt x="50" y="0"/>
                </a:cubicBezTo>
                <a:cubicBezTo>
                  <a:pt x="51" y="0"/>
                  <a:pt x="52" y="0"/>
                  <a:pt x="53" y="0"/>
                </a:cubicBezTo>
                <a:cubicBezTo>
                  <a:pt x="55" y="1"/>
                  <a:pt x="56" y="1"/>
                  <a:pt x="58" y="1"/>
                </a:cubicBezTo>
                <a:lnTo>
                  <a:pt x="5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6">
            <a:extLst>
              <a:ext uri="{FF2B5EF4-FFF2-40B4-BE49-F238E27FC236}">
                <a16:creationId xmlns:a16="http://schemas.microsoft.com/office/drawing/2014/main" id="{678F7844-2E3F-450A-B73B-848C5B44DB5B}"/>
              </a:ext>
            </a:extLst>
          </p:cNvPr>
          <p:cNvSpPr>
            <a:spLocks/>
          </p:cNvSpPr>
          <p:nvPr/>
        </p:nvSpPr>
        <p:spPr bwMode="auto">
          <a:xfrm>
            <a:off x="3726824" y="3410270"/>
            <a:ext cx="41275" cy="85725"/>
          </a:xfrm>
          <a:custGeom>
            <a:avLst/>
            <a:gdLst>
              <a:gd name="T0" fmla="*/ 28 w 62"/>
              <a:gd name="T1" fmla="*/ 0 h 128"/>
              <a:gd name="T2" fmla="*/ 28 w 62"/>
              <a:gd name="T3" fmla="*/ 29 h 128"/>
              <a:gd name="T4" fmla="*/ 62 w 62"/>
              <a:gd name="T5" fmla="*/ 29 h 128"/>
              <a:gd name="T6" fmla="*/ 62 w 62"/>
              <a:gd name="T7" fmla="*/ 41 h 128"/>
              <a:gd name="T8" fmla="*/ 28 w 62"/>
              <a:gd name="T9" fmla="*/ 41 h 128"/>
              <a:gd name="T10" fmla="*/ 28 w 62"/>
              <a:gd name="T11" fmla="*/ 95 h 128"/>
              <a:gd name="T12" fmla="*/ 31 w 62"/>
              <a:gd name="T13" fmla="*/ 111 h 128"/>
              <a:gd name="T14" fmla="*/ 45 w 62"/>
              <a:gd name="T15" fmla="*/ 114 h 128"/>
              <a:gd name="T16" fmla="*/ 62 w 62"/>
              <a:gd name="T17" fmla="*/ 114 h 128"/>
              <a:gd name="T18" fmla="*/ 62 w 62"/>
              <a:gd name="T19" fmla="*/ 128 h 128"/>
              <a:gd name="T20" fmla="*/ 45 w 62"/>
              <a:gd name="T21" fmla="*/ 128 h 128"/>
              <a:gd name="T22" fmla="*/ 19 w 62"/>
              <a:gd name="T23" fmla="*/ 121 h 128"/>
              <a:gd name="T24" fmla="*/ 12 w 62"/>
              <a:gd name="T25" fmla="*/ 95 h 128"/>
              <a:gd name="T26" fmla="*/ 12 w 62"/>
              <a:gd name="T27" fmla="*/ 41 h 128"/>
              <a:gd name="T28" fmla="*/ 0 w 62"/>
              <a:gd name="T29" fmla="*/ 41 h 128"/>
              <a:gd name="T30" fmla="*/ 0 w 62"/>
              <a:gd name="T31" fmla="*/ 29 h 128"/>
              <a:gd name="T32" fmla="*/ 12 w 62"/>
              <a:gd name="T33" fmla="*/ 29 h 128"/>
              <a:gd name="T34" fmla="*/ 12 w 62"/>
              <a:gd name="T35" fmla="*/ 0 h 128"/>
              <a:gd name="T36" fmla="*/ 28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8" y="0"/>
                </a:moveTo>
                <a:lnTo>
                  <a:pt x="28" y="29"/>
                </a:lnTo>
                <a:lnTo>
                  <a:pt x="62" y="29"/>
                </a:lnTo>
                <a:lnTo>
                  <a:pt x="62" y="41"/>
                </a:lnTo>
                <a:lnTo>
                  <a:pt x="28" y="41"/>
                </a:lnTo>
                <a:lnTo>
                  <a:pt x="28" y="95"/>
                </a:lnTo>
                <a:cubicBezTo>
                  <a:pt x="28" y="103"/>
                  <a:pt x="29" y="108"/>
                  <a:pt x="31" y="111"/>
                </a:cubicBezTo>
                <a:cubicBezTo>
                  <a:pt x="34" y="113"/>
                  <a:pt x="38" y="114"/>
                  <a:pt x="45" y="114"/>
                </a:cubicBezTo>
                <a:lnTo>
                  <a:pt x="62" y="114"/>
                </a:lnTo>
                <a:lnTo>
                  <a:pt x="62" y="128"/>
                </a:lnTo>
                <a:lnTo>
                  <a:pt x="45" y="128"/>
                </a:lnTo>
                <a:cubicBezTo>
                  <a:pt x="32" y="128"/>
                  <a:pt x="24" y="126"/>
                  <a:pt x="19" y="121"/>
                </a:cubicBezTo>
                <a:cubicBezTo>
                  <a:pt x="14" y="116"/>
                  <a:pt x="12" y="108"/>
                  <a:pt x="12" y="95"/>
                </a:cubicBezTo>
                <a:lnTo>
                  <a:pt x="12" y="41"/>
                </a:lnTo>
                <a:lnTo>
                  <a:pt x="0" y="41"/>
                </a:lnTo>
                <a:lnTo>
                  <a:pt x="0" y="29"/>
                </a:lnTo>
                <a:lnTo>
                  <a:pt x="12" y="29"/>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7">
            <a:extLst>
              <a:ext uri="{FF2B5EF4-FFF2-40B4-BE49-F238E27FC236}">
                <a16:creationId xmlns:a16="http://schemas.microsoft.com/office/drawing/2014/main" id="{922BFC73-49B9-4A82-8E55-425B116C7C74}"/>
              </a:ext>
            </a:extLst>
          </p:cNvPr>
          <p:cNvSpPr>
            <a:spLocks noEditPoints="1"/>
          </p:cNvSpPr>
          <p:nvPr/>
        </p:nvSpPr>
        <p:spPr bwMode="auto">
          <a:xfrm>
            <a:off x="3777624" y="3427731"/>
            <a:ext cx="60325" cy="69850"/>
          </a:xfrm>
          <a:custGeom>
            <a:avLst/>
            <a:gdLst>
              <a:gd name="T0" fmla="*/ 92 w 92"/>
              <a:gd name="T1" fmla="*/ 48 h 104"/>
              <a:gd name="T2" fmla="*/ 92 w 92"/>
              <a:gd name="T3" fmla="*/ 56 h 104"/>
              <a:gd name="T4" fmla="*/ 17 w 92"/>
              <a:gd name="T5" fmla="*/ 56 h 104"/>
              <a:gd name="T6" fmla="*/ 27 w 92"/>
              <a:gd name="T7" fmla="*/ 82 h 104"/>
              <a:gd name="T8" fmla="*/ 53 w 92"/>
              <a:gd name="T9" fmla="*/ 91 h 104"/>
              <a:gd name="T10" fmla="*/ 71 w 92"/>
              <a:gd name="T11" fmla="*/ 88 h 104"/>
              <a:gd name="T12" fmla="*/ 88 w 92"/>
              <a:gd name="T13" fmla="*/ 81 h 104"/>
              <a:gd name="T14" fmla="*/ 88 w 92"/>
              <a:gd name="T15" fmla="*/ 97 h 104"/>
              <a:gd name="T16" fmla="*/ 70 w 92"/>
              <a:gd name="T17" fmla="*/ 102 h 104"/>
              <a:gd name="T18" fmla="*/ 52 w 92"/>
              <a:gd name="T19" fmla="*/ 104 h 104"/>
              <a:gd name="T20" fmla="*/ 14 w 92"/>
              <a:gd name="T21" fmla="*/ 91 h 104"/>
              <a:gd name="T22" fmla="*/ 0 w 92"/>
              <a:gd name="T23" fmla="*/ 53 h 104"/>
              <a:gd name="T24" fmla="*/ 13 w 92"/>
              <a:gd name="T25" fmla="*/ 15 h 104"/>
              <a:gd name="T26" fmla="*/ 49 w 92"/>
              <a:gd name="T27" fmla="*/ 0 h 104"/>
              <a:gd name="T28" fmla="*/ 80 w 92"/>
              <a:gd name="T29" fmla="*/ 13 h 104"/>
              <a:gd name="T30" fmla="*/ 92 w 92"/>
              <a:gd name="T31" fmla="*/ 48 h 104"/>
              <a:gd name="T32" fmla="*/ 76 w 92"/>
              <a:gd name="T33" fmla="*/ 43 h 104"/>
              <a:gd name="T34" fmla="*/ 68 w 92"/>
              <a:gd name="T35" fmla="*/ 22 h 104"/>
              <a:gd name="T36" fmla="*/ 49 w 92"/>
              <a:gd name="T37" fmla="*/ 14 h 104"/>
              <a:gd name="T38" fmla="*/ 27 w 92"/>
              <a:gd name="T39" fmla="*/ 22 h 104"/>
              <a:gd name="T40" fmla="*/ 18 w 92"/>
              <a:gd name="T41" fmla="*/ 43 h 104"/>
              <a:gd name="T42" fmla="*/ 76 w 92"/>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4">
                <a:moveTo>
                  <a:pt x="92" y="48"/>
                </a:moveTo>
                <a:lnTo>
                  <a:pt x="92" y="56"/>
                </a:lnTo>
                <a:lnTo>
                  <a:pt x="17" y="56"/>
                </a:lnTo>
                <a:cubicBezTo>
                  <a:pt x="18" y="67"/>
                  <a:pt x="21" y="76"/>
                  <a:pt x="27" y="82"/>
                </a:cubicBezTo>
                <a:cubicBezTo>
                  <a:pt x="33" y="88"/>
                  <a:pt x="42" y="91"/>
                  <a:pt x="53" y="91"/>
                </a:cubicBezTo>
                <a:cubicBezTo>
                  <a:pt x="59" y="91"/>
                  <a:pt x="65" y="90"/>
                  <a:pt x="71" y="88"/>
                </a:cubicBezTo>
                <a:cubicBezTo>
                  <a:pt x="77" y="87"/>
                  <a:pt x="83" y="84"/>
                  <a:pt x="88" y="81"/>
                </a:cubicBezTo>
                <a:lnTo>
                  <a:pt x="88" y="97"/>
                </a:lnTo>
                <a:cubicBezTo>
                  <a:pt x="83" y="99"/>
                  <a:pt x="77" y="101"/>
                  <a:pt x="70" y="102"/>
                </a:cubicBezTo>
                <a:cubicBezTo>
                  <a:pt x="64" y="104"/>
                  <a:pt x="58" y="104"/>
                  <a:pt x="52" y="104"/>
                </a:cubicBezTo>
                <a:cubicBezTo>
                  <a:pt x="36" y="104"/>
                  <a:pt x="23" y="100"/>
                  <a:pt x="14" y="91"/>
                </a:cubicBezTo>
                <a:cubicBezTo>
                  <a:pt x="5" y="81"/>
                  <a:pt x="0" y="69"/>
                  <a:pt x="0" y="53"/>
                </a:cubicBezTo>
                <a:cubicBezTo>
                  <a:pt x="0" y="37"/>
                  <a:pt x="4" y="24"/>
                  <a:pt x="13" y="15"/>
                </a:cubicBezTo>
                <a:cubicBezTo>
                  <a:pt x="22" y="5"/>
                  <a:pt x="34" y="0"/>
                  <a:pt x="49" y="0"/>
                </a:cubicBezTo>
                <a:cubicBezTo>
                  <a:pt x="62" y="0"/>
                  <a:pt x="73" y="4"/>
                  <a:pt x="80" y="13"/>
                </a:cubicBezTo>
                <a:cubicBezTo>
                  <a:pt x="88" y="22"/>
                  <a:pt x="92" y="33"/>
                  <a:pt x="92" y="48"/>
                </a:cubicBezTo>
                <a:close/>
                <a:moveTo>
                  <a:pt x="76" y="43"/>
                </a:moveTo>
                <a:cubicBezTo>
                  <a:pt x="76" y="34"/>
                  <a:pt x="73" y="27"/>
                  <a:pt x="68" y="22"/>
                </a:cubicBezTo>
                <a:cubicBezTo>
                  <a:pt x="63" y="17"/>
                  <a:pt x="57" y="14"/>
                  <a:pt x="49" y="14"/>
                </a:cubicBezTo>
                <a:cubicBezTo>
                  <a:pt x="40" y="14"/>
                  <a:pt x="33" y="17"/>
                  <a:pt x="27" y="22"/>
                </a:cubicBezTo>
                <a:cubicBezTo>
                  <a:pt x="22" y="27"/>
                  <a:pt x="19" y="34"/>
                  <a:pt x="18"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8">
            <a:extLst>
              <a:ext uri="{FF2B5EF4-FFF2-40B4-BE49-F238E27FC236}">
                <a16:creationId xmlns:a16="http://schemas.microsoft.com/office/drawing/2014/main" id="{395322B3-3A9A-487E-8F3F-0AB320F33D6C}"/>
              </a:ext>
            </a:extLst>
          </p:cNvPr>
          <p:cNvSpPr>
            <a:spLocks/>
          </p:cNvSpPr>
          <p:nvPr/>
        </p:nvSpPr>
        <p:spPr bwMode="auto">
          <a:xfrm>
            <a:off x="3845885" y="3429320"/>
            <a:ext cx="65088" cy="66675"/>
          </a:xfrm>
          <a:custGeom>
            <a:avLst/>
            <a:gdLst>
              <a:gd name="T0" fmla="*/ 94 w 96"/>
              <a:gd name="T1" fmla="*/ 0 h 99"/>
              <a:gd name="T2" fmla="*/ 58 w 96"/>
              <a:gd name="T3" fmla="*/ 48 h 99"/>
              <a:gd name="T4" fmla="*/ 96 w 96"/>
              <a:gd name="T5" fmla="*/ 99 h 99"/>
              <a:gd name="T6" fmla="*/ 77 w 96"/>
              <a:gd name="T7" fmla="*/ 99 h 99"/>
              <a:gd name="T8" fmla="*/ 48 w 96"/>
              <a:gd name="T9" fmla="*/ 60 h 99"/>
              <a:gd name="T10" fmla="*/ 19 w 96"/>
              <a:gd name="T11" fmla="*/ 99 h 99"/>
              <a:gd name="T12" fmla="*/ 0 w 96"/>
              <a:gd name="T13" fmla="*/ 99 h 99"/>
              <a:gd name="T14" fmla="*/ 38 w 96"/>
              <a:gd name="T15" fmla="*/ 47 h 99"/>
              <a:gd name="T16" fmla="*/ 3 w 96"/>
              <a:gd name="T17" fmla="*/ 0 h 99"/>
              <a:gd name="T18" fmla="*/ 22 w 96"/>
              <a:gd name="T19" fmla="*/ 0 h 99"/>
              <a:gd name="T20" fmla="*/ 49 w 96"/>
              <a:gd name="T21" fmla="*/ 35 h 99"/>
              <a:gd name="T22" fmla="*/ 75 w 96"/>
              <a:gd name="T23" fmla="*/ 0 h 99"/>
              <a:gd name="T24" fmla="*/ 94 w 96"/>
              <a:gd name="T2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9">
                <a:moveTo>
                  <a:pt x="94" y="0"/>
                </a:moveTo>
                <a:lnTo>
                  <a:pt x="58" y="48"/>
                </a:lnTo>
                <a:lnTo>
                  <a:pt x="96" y="99"/>
                </a:lnTo>
                <a:lnTo>
                  <a:pt x="77" y="99"/>
                </a:lnTo>
                <a:lnTo>
                  <a:pt x="48" y="60"/>
                </a:lnTo>
                <a:lnTo>
                  <a:pt x="19" y="99"/>
                </a:lnTo>
                <a:lnTo>
                  <a:pt x="0" y="99"/>
                </a:lnTo>
                <a:lnTo>
                  <a:pt x="38" y="47"/>
                </a:lnTo>
                <a:lnTo>
                  <a:pt x="3" y="0"/>
                </a:lnTo>
                <a:lnTo>
                  <a:pt x="22" y="0"/>
                </a:lnTo>
                <a:lnTo>
                  <a:pt x="49" y="35"/>
                </a:lnTo>
                <a:lnTo>
                  <a:pt x="75" y="0"/>
                </a:lnTo>
                <a:lnTo>
                  <a:pt x="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69">
            <a:extLst>
              <a:ext uri="{FF2B5EF4-FFF2-40B4-BE49-F238E27FC236}">
                <a16:creationId xmlns:a16="http://schemas.microsoft.com/office/drawing/2014/main" id="{0CE19323-3CD0-4256-958F-F278D921C388}"/>
              </a:ext>
            </a:extLst>
          </p:cNvPr>
          <p:cNvSpPr>
            <a:spLocks/>
          </p:cNvSpPr>
          <p:nvPr/>
        </p:nvSpPr>
        <p:spPr bwMode="auto">
          <a:xfrm>
            <a:off x="3917324" y="3410270"/>
            <a:ext cx="41275" cy="85725"/>
          </a:xfrm>
          <a:custGeom>
            <a:avLst/>
            <a:gdLst>
              <a:gd name="T0" fmla="*/ 28 w 62"/>
              <a:gd name="T1" fmla="*/ 0 h 128"/>
              <a:gd name="T2" fmla="*/ 28 w 62"/>
              <a:gd name="T3" fmla="*/ 29 h 128"/>
              <a:gd name="T4" fmla="*/ 62 w 62"/>
              <a:gd name="T5" fmla="*/ 29 h 128"/>
              <a:gd name="T6" fmla="*/ 62 w 62"/>
              <a:gd name="T7" fmla="*/ 41 h 128"/>
              <a:gd name="T8" fmla="*/ 28 w 62"/>
              <a:gd name="T9" fmla="*/ 41 h 128"/>
              <a:gd name="T10" fmla="*/ 28 w 62"/>
              <a:gd name="T11" fmla="*/ 95 h 128"/>
              <a:gd name="T12" fmla="*/ 32 w 62"/>
              <a:gd name="T13" fmla="*/ 111 h 128"/>
              <a:gd name="T14" fmla="*/ 45 w 62"/>
              <a:gd name="T15" fmla="*/ 114 h 128"/>
              <a:gd name="T16" fmla="*/ 62 w 62"/>
              <a:gd name="T17" fmla="*/ 114 h 128"/>
              <a:gd name="T18" fmla="*/ 62 w 62"/>
              <a:gd name="T19" fmla="*/ 128 h 128"/>
              <a:gd name="T20" fmla="*/ 45 w 62"/>
              <a:gd name="T21" fmla="*/ 128 h 128"/>
              <a:gd name="T22" fmla="*/ 19 w 62"/>
              <a:gd name="T23" fmla="*/ 121 h 128"/>
              <a:gd name="T24" fmla="*/ 12 w 62"/>
              <a:gd name="T25" fmla="*/ 95 h 128"/>
              <a:gd name="T26" fmla="*/ 12 w 62"/>
              <a:gd name="T27" fmla="*/ 41 h 128"/>
              <a:gd name="T28" fmla="*/ 0 w 62"/>
              <a:gd name="T29" fmla="*/ 41 h 128"/>
              <a:gd name="T30" fmla="*/ 0 w 62"/>
              <a:gd name="T31" fmla="*/ 29 h 128"/>
              <a:gd name="T32" fmla="*/ 12 w 62"/>
              <a:gd name="T33" fmla="*/ 29 h 128"/>
              <a:gd name="T34" fmla="*/ 12 w 62"/>
              <a:gd name="T35" fmla="*/ 0 h 128"/>
              <a:gd name="T36" fmla="*/ 28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8" y="0"/>
                </a:moveTo>
                <a:lnTo>
                  <a:pt x="28" y="29"/>
                </a:lnTo>
                <a:lnTo>
                  <a:pt x="62" y="29"/>
                </a:lnTo>
                <a:lnTo>
                  <a:pt x="62" y="41"/>
                </a:lnTo>
                <a:lnTo>
                  <a:pt x="28" y="41"/>
                </a:lnTo>
                <a:lnTo>
                  <a:pt x="28" y="95"/>
                </a:lnTo>
                <a:cubicBezTo>
                  <a:pt x="28" y="103"/>
                  <a:pt x="30" y="108"/>
                  <a:pt x="32" y="111"/>
                </a:cubicBezTo>
                <a:cubicBezTo>
                  <a:pt x="34" y="113"/>
                  <a:pt x="38" y="114"/>
                  <a:pt x="45" y="114"/>
                </a:cubicBezTo>
                <a:lnTo>
                  <a:pt x="62" y="114"/>
                </a:lnTo>
                <a:lnTo>
                  <a:pt x="62" y="128"/>
                </a:lnTo>
                <a:lnTo>
                  <a:pt x="45" y="128"/>
                </a:lnTo>
                <a:cubicBezTo>
                  <a:pt x="33" y="128"/>
                  <a:pt x="24" y="126"/>
                  <a:pt x="19" y="121"/>
                </a:cubicBezTo>
                <a:cubicBezTo>
                  <a:pt x="14" y="116"/>
                  <a:pt x="12" y="108"/>
                  <a:pt x="12" y="95"/>
                </a:cubicBezTo>
                <a:lnTo>
                  <a:pt x="12" y="41"/>
                </a:lnTo>
                <a:lnTo>
                  <a:pt x="0" y="41"/>
                </a:lnTo>
                <a:lnTo>
                  <a:pt x="0" y="29"/>
                </a:lnTo>
                <a:lnTo>
                  <a:pt x="12" y="29"/>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Oval 70">
            <a:extLst>
              <a:ext uri="{FF2B5EF4-FFF2-40B4-BE49-F238E27FC236}">
                <a16:creationId xmlns:a16="http://schemas.microsoft.com/office/drawing/2014/main" id="{6597DA9F-6929-4E7C-BCEE-2BF77233C7DD}"/>
              </a:ext>
            </a:extLst>
          </p:cNvPr>
          <p:cNvSpPr>
            <a:spLocks noChangeArrowheads="1"/>
          </p:cNvSpPr>
          <p:nvPr/>
        </p:nvSpPr>
        <p:spPr bwMode="auto">
          <a:xfrm>
            <a:off x="3642685" y="2516506"/>
            <a:ext cx="58738" cy="63500"/>
          </a:xfrm>
          <a:prstGeom prst="ellipse">
            <a:avLst/>
          </a:prstGeom>
          <a:solidFill>
            <a:srgbClr val="362518"/>
          </a:solidFill>
          <a:ln w="6350" cap="flat">
            <a:solidFill>
              <a:srgbClr val="1A1A2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 name="Line 71">
            <a:extLst>
              <a:ext uri="{FF2B5EF4-FFF2-40B4-BE49-F238E27FC236}">
                <a16:creationId xmlns:a16="http://schemas.microsoft.com/office/drawing/2014/main" id="{2F09D40A-03BD-4724-AA00-CD963390985D}"/>
              </a:ext>
            </a:extLst>
          </p:cNvPr>
          <p:cNvSpPr>
            <a:spLocks noChangeShapeType="1"/>
          </p:cNvSpPr>
          <p:nvPr/>
        </p:nvSpPr>
        <p:spPr bwMode="auto">
          <a:xfrm>
            <a:off x="3655385" y="3091181"/>
            <a:ext cx="0" cy="222250"/>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Freeform 72">
            <a:extLst>
              <a:ext uri="{FF2B5EF4-FFF2-40B4-BE49-F238E27FC236}">
                <a16:creationId xmlns:a16="http://schemas.microsoft.com/office/drawing/2014/main" id="{F0A83FC1-235E-44F6-B296-32B6400C61CA}"/>
              </a:ext>
            </a:extLst>
          </p:cNvPr>
          <p:cNvSpPr>
            <a:spLocks/>
          </p:cNvSpPr>
          <p:nvPr/>
        </p:nvSpPr>
        <p:spPr bwMode="auto">
          <a:xfrm>
            <a:off x="3623635" y="3202307"/>
            <a:ext cx="63500" cy="111125"/>
          </a:xfrm>
          <a:custGeom>
            <a:avLst/>
            <a:gdLst>
              <a:gd name="T0" fmla="*/ 48 w 95"/>
              <a:gd name="T1" fmla="*/ 47 h 166"/>
              <a:gd name="T2" fmla="*/ 0 w 95"/>
              <a:gd name="T3" fmla="*/ 0 h 166"/>
              <a:gd name="T4" fmla="*/ 48 w 95"/>
              <a:gd name="T5" fmla="*/ 166 h 166"/>
              <a:gd name="T6" fmla="*/ 95 w 95"/>
              <a:gd name="T7" fmla="*/ 0 h 166"/>
              <a:gd name="T8" fmla="*/ 48 w 95"/>
              <a:gd name="T9" fmla="*/ 47 h 166"/>
            </a:gdLst>
            <a:ahLst/>
            <a:cxnLst>
              <a:cxn ang="0">
                <a:pos x="T0" y="T1"/>
              </a:cxn>
              <a:cxn ang="0">
                <a:pos x="T2" y="T3"/>
              </a:cxn>
              <a:cxn ang="0">
                <a:pos x="T4" y="T5"/>
              </a:cxn>
              <a:cxn ang="0">
                <a:pos x="T6" y="T7"/>
              </a:cxn>
              <a:cxn ang="0">
                <a:pos x="T8" y="T9"/>
              </a:cxn>
            </a:cxnLst>
            <a:rect l="0" t="0" r="r" b="b"/>
            <a:pathLst>
              <a:path w="95" h="166">
                <a:moveTo>
                  <a:pt x="48" y="47"/>
                </a:moveTo>
                <a:lnTo>
                  <a:pt x="0" y="0"/>
                </a:lnTo>
                <a:lnTo>
                  <a:pt x="48" y="166"/>
                </a:lnTo>
                <a:lnTo>
                  <a:pt x="95" y="0"/>
                </a:lnTo>
                <a:lnTo>
                  <a:pt x="48" y="47"/>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73">
            <a:extLst>
              <a:ext uri="{FF2B5EF4-FFF2-40B4-BE49-F238E27FC236}">
                <a16:creationId xmlns:a16="http://schemas.microsoft.com/office/drawing/2014/main" id="{53E96A67-157E-4570-B7CC-98D5FF5D4EA9}"/>
              </a:ext>
            </a:extLst>
          </p:cNvPr>
          <p:cNvSpPr>
            <a:spLocks/>
          </p:cNvSpPr>
          <p:nvPr/>
        </p:nvSpPr>
        <p:spPr bwMode="auto">
          <a:xfrm>
            <a:off x="2474285" y="2098995"/>
            <a:ext cx="412750" cy="252413"/>
          </a:xfrm>
          <a:custGeom>
            <a:avLst/>
            <a:gdLst>
              <a:gd name="T0" fmla="*/ 115 w 620"/>
              <a:gd name="T1" fmla="*/ 0 h 378"/>
              <a:gd name="T2" fmla="*/ 506 w 620"/>
              <a:gd name="T3" fmla="*/ 0 h 378"/>
              <a:gd name="T4" fmla="*/ 620 w 620"/>
              <a:gd name="T5" fmla="*/ 115 h 378"/>
              <a:gd name="T6" fmla="*/ 620 w 620"/>
              <a:gd name="T7" fmla="*/ 263 h 378"/>
              <a:gd name="T8" fmla="*/ 506 w 620"/>
              <a:gd name="T9" fmla="*/ 378 h 378"/>
              <a:gd name="T10" fmla="*/ 115 w 620"/>
              <a:gd name="T11" fmla="*/ 378 h 378"/>
              <a:gd name="T12" fmla="*/ 0 w 620"/>
              <a:gd name="T13" fmla="*/ 263 h 378"/>
              <a:gd name="T14" fmla="*/ 0 w 620"/>
              <a:gd name="T15" fmla="*/ 115 h 378"/>
              <a:gd name="T16" fmla="*/ 115 w 620"/>
              <a:gd name="T17"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0" h="378">
                <a:moveTo>
                  <a:pt x="115" y="0"/>
                </a:moveTo>
                <a:lnTo>
                  <a:pt x="506" y="0"/>
                </a:lnTo>
                <a:cubicBezTo>
                  <a:pt x="569" y="0"/>
                  <a:pt x="620" y="52"/>
                  <a:pt x="620" y="115"/>
                </a:cubicBezTo>
                <a:lnTo>
                  <a:pt x="620" y="263"/>
                </a:lnTo>
                <a:cubicBezTo>
                  <a:pt x="620" y="327"/>
                  <a:pt x="569" y="378"/>
                  <a:pt x="506" y="378"/>
                </a:cubicBezTo>
                <a:lnTo>
                  <a:pt x="115" y="378"/>
                </a:lnTo>
                <a:cubicBezTo>
                  <a:pt x="52" y="378"/>
                  <a:pt x="0" y="327"/>
                  <a:pt x="0" y="263"/>
                </a:cubicBezTo>
                <a:lnTo>
                  <a:pt x="0" y="115"/>
                </a:lnTo>
                <a:cubicBezTo>
                  <a:pt x="0" y="52"/>
                  <a:pt x="52" y="0"/>
                  <a:pt x="115" y="0"/>
                </a:cubicBezTo>
                <a:close/>
              </a:path>
            </a:pathLst>
          </a:cu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74">
            <a:extLst>
              <a:ext uri="{FF2B5EF4-FFF2-40B4-BE49-F238E27FC236}">
                <a16:creationId xmlns:a16="http://schemas.microsoft.com/office/drawing/2014/main" id="{38A92E08-AE7F-42EC-8F21-9C7D454A038A}"/>
              </a:ext>
            </a:extLst>
          </p:cNvPr>
          <p:cNvSpPr>
            <a:spLocks/>
          </p:cNvSpPr>
          <p:nvPr/>
        </p:nvSpPr>
        <p:spPr bwMode="auto">
          <a:xfrm>
            <a:off x="2567949" y="2154556"/>
            <a:ext cx="87313" cy="109538"/>
          </a:xfrm>
          <a:custGeom>
            <a:avLst/>
            <a:gdLst>
              <a:gd name="T0" fmla="*/ 0 w 130"/>
              <a:gd name="T1" fmla="*/ 0 h 164"/>
              <a:gd name="T2" fmla="*/ 22 w 130"/>
              <a:gd name="T3" fmla="*/ 0 h 164"/>
              <a:gd name="T4" fmla="*/ 22 w 130"/>
              <a:gd name="T5" fmla="*/ 69 h 164"/>
              <a:gd name="T6" fmla="*/ 96 w 130"/>
              <a:gd name="T7" fmla="*/ 0 h 164"/>
              <a:gd name="T8" fmla="*/ 124 w 130"/>
              <a:gd name="T9" fmla="*/ 0 h 164"/>
              <a:gd name="T10" fmla="*/ 43 w 130"/>
              <a:gd name="T11" fmla="*/ 77 h 164"/>
              <a:gd name="T12" fmla="*/ 130 w 130"/>
              <a:gd name="T13" fmla="*/ 164 h 164"/>
              <a:gd name="T14" fmla="*/ 101 w 130"/>
              <a:gd name="T15" fmla="*/ 164 h 164"/>
              <a:gd name="T16" fmla="*/ 22 w 130"/>
              <a:gd name="T17" fmla="*/ 85 h 164"/>
              <a:gd name="T18" fmla="*/ 22 w 130"/>
              <a:gd name="T19" fmla="*/ 164 h 164"/>
              <a:gd name="T20" fmla="*/ 0 w 130"/>
              <a:gd name="T21" fmla="*/ 164 h 164"/>
              <a:gd name="T22" fmla="*/ 0 w 130"/>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164">
                <a:moveTo>
                  <a:pt x="0" y="0"/>
                </a:moveTo>
                <a:lnTo>
                  <a:pt x="22" y="0"/>
                </a:lnTo>
                <a:lnTo>
                  <a:pt x="22" y="69"/>
                </a:lnTo>
                <a:lnTo>
                  <a:pt x="96" y="0"/>
                </a:lnTo>
                <a:lnTo>
                  <a:pt x="124" y="0"/>
                </a:lnTo>
                <a:lnTo>
                  <a:pt x="43" y="77"/>
                </a:lnTo>
                <a:lnTo>
                  <a:pt x="130" y="164"/>
                </a:lnTo>
                <a:lnTo>
                  <a:pt x="101" y="164"/>
                </a:lnTo>
                <a:lnTo>
                  <a:pt x="22" y="85"/>
                </a:lnTo>
                <a:lnTo>
                  <a:pt x="22" y="164"/>
                </a:lnTo>
                <a:lnTo>
                  <a:pt x="0" y="16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75">
            <a:extLst>
              <a:ext uri="{FF2B5EF4-FFF2-40B4-BE49-F238E27FC236}">
                <a16:creationId xmlns:a16="http://schemas.microsoft.com/office/drawing/2014/main" id="{1B518F4B-50ED-4114-A9CB-8EEE12BB88EA}"/>
              </a:ext>
            </a:extLst>
          </p:cNvPr>
          <p:cNvSpPr>
            <a:spLocks noEditPoints="1"/>
          </p:cNvSpPr>
          <p:nvPr/>
        </p:nvSpPr>
        <p:spPr bwMode="auto">
          <a:xfrm>
            <a:off x="2652085" y="2179957"/>
            <a:ext cx="76200" cy="85725"/>
          </a:xfrm>
          <a:custGeom>
            <a:avLst/>
            <a:gdLst>
              <a:gd name="T0" fmla="*/ 115 w 115"/>
              <a:gd name="T1" fmla="*/ 60 h 129"/>
              <a:gd name="T2" fmla="*/ 115 w 115"/>
              <a:gd name="T3" fmla="*/ 69 h 129"/>
              <a:gd name="T4" fmla="*/ 22 w 115"/>
              <a:gd name="T5" fmla="*/ 69 h 129"/>
              <a:gd name="T6" fmla="*/ 34 w 115"/>
              <a:gd name="T7" fmla="*/ 101 h 129"/>
              <a:gd name="T8" fmla="*/ 66 w 115"/>
              <a:gd name="T9" fmla="*/ 112 h 129"/>
              <a:gd name="T10" fmla="*/ 88 w 115"/>
              <a:gd name="T11" fmla="*/ 109 h 129"/>
              <a:gd name="T12" fmla="*/ 110 w 115"/>
              <a:gd name="T13" fmla="*/ 101 h 129"/>
              <a:gd name="T14" fmla="*/ 110 w 115"/>
              <a:gd name="T15" fmla="*/ 120 h 129"/>
              <a:gd name="T16" fmla="*/ 87 w 115"/>
              <a:gd name="T17" fmla="*/ 127 h 129"/>
              <a:gd name="T18" fmla="*/ 64 w 115"/>
              <a:gd name="T19" fmla="*/ 129 h 129"/>
              <a:gd name="T20" fmla="*/ 18 w 115"/>
              <a:gd name="T21" fmla="*/ 112 h 129"/>
              <a:gd name="T22" fmla="*/ 0 w 115"/>
              <a:gd name="T23" fmla="*/ 66 h 129"/>
              <a:gd name="T24" fmla="*/ 17 w 115"/>
              <a:gd name="T25" fmla="*/ 18 h 129"/>
              <a:gd name="T26" fmla="*/ 61 w 115"/>
              <a:gd name="T27" fmla="*/ 0 h 129"/>
              <a:gd name="T28" fmla="*/ 100 w 115"/>
              <a:gd name="T29" fmla="*/ 16 h 129"/>
              <a:gd name="T30" fmla="*/ 115 w 115"/>
              <a:gd name="T31" fmla="*/ 60 h 129"/>
              <a:gd name="T32" fmla="*/ 94 w 115"/>
              <a:gd name="T33" fmla="*/ 54 h 129"/>
              <a:gd name="T34" fmla="*/ 85 w 115"/>
              <a:gd name="T35" fmla="*/ 27 h 129"/>
              <a:gd name="T36" fmla="*/ 61 w 115"/>
              <a:gd name="T37" fmla="*/ 17 h 129"/>
              <a:gd name="T38" fmla="*/ 34 w 115"/>
              <a:gd name="T39" fmla="*/ 27 h 129"/>
              <a:gd name="T40" fmla="*/ 22 w 115"/>
              <a:gd name="T41" fmla="*/ 54 h 129"/>
              <a:gd name="T42" fmla="*/ 94 w 115"/>
              <a:gd name="T43" fmla="*/ 5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29">
                <a:moveTo>
                  <a:pt x="115" y="60"/>
                </a:moveTo>
                <a:lnTo>
                  <a:pt x="115" y="69"/>
                </a:lnTo>
                <a:lnTo>
                  <a:pt x="22" y="69"/>
                </a:lnTo>
                <a:cubicBezTo>
                  <a:pt x="22" y="83"/>
                  <a:pt x="27" y="94"/>
                  <a:pt x="34" y="101"/>
                </a:cubicBezTo>
                <a:cubicBezTo>
                  <a:pt x="42" y="109"/>
                  <a:pt x="52" y="112"/>
                  <a:pt x="66" y="112"/>
                </a:cubicBezTo>
                <a:cubicBezTo>
                  <a:pt x="73" y="112"/>
                  <a:pt x="81" y="111"/>
                  <a:pt x="88" y="109"/>
                </a:cubicBezTo>
                <a:cubicBezTo>
                  <a:pt x="95" y="107"/>
                  <a:pt x="103" y="105"/>
                  <a:pt x="110" y="101"/>
                </a:cubicBezTo>
                <a:lnTo>
                  <a:pt x="110" y="120"/>
                </a:lnTo>
                <a:cubicBezTo>
                  <a:pt x="103" y="123"/>
                  <a:pt x="95" y="125"/>
                  <a:pt x="87" y="127"/>
                </a:cubicBezTo>
                <a:cubicBezTo>
                  <a:pt x="80" y="129"/>
                  <a:pt x="72" y="129"/>
                  <a:pt x="64" y="129"/>
                </a:cubicBezTo>
                <a:cubicBezTo>
                  <a:pt x="45" y="129"/>
                  <a:pt x="29" y="124"/>
                  <a:pt x="18" y="112"/>
                </a:cubicBezTo>
                <a:cubicBezTo>
                  <a:pt x="6" y="101"/>
                  <a:pt x="0" y="85"/>
                  <a:pt x="0" y="66"/>
                </a:cubicBezTo>
                <a:cubicBezTo>
                  <a:pt x="0" y="46"/>
                  <a:pt x="6" y="30"/>
                  <a:pt x="17" y="18"/>
                </a:cubicBezTo>
                <a:cubicBezTo>
                  <a:pt x="28" y="6"/>
                  <a:pt x="42" y="0"/>
                  <a:pt x="61" y="0"/>
                </a:cubicBezTo>
                <a:cubicBezTo>
                  <a:pt x="77" y="0"/>
                  <a:pt x="90" y="5"/>
                  <a:pt x="100" y="16"/>
                </a:cubicBezTo>
                <a:cubicBezTo>
                  <a:pt x="110" y="27"/>
                  <a:pt x="115" y="41"/>
                  <a:pt x="115" y="60"/>
                </a:cubicBezTo>
                <a:close/>
                <a:moveTo>
                  <a:pt x="94" y="54"/>
                </a:moveTo>
                <a:cubicBezTo>
                  <a:pt x="94" y="43"/>
                  <a:pt x="91" y="34"/>
                  <a:pt x="85" y="27"/>
                </a:cubicBezTo>
                <a:cubicBezTo>
                  <a:pt x="79" y="21"/>
                  <a:pt x="71" y="17"/>
                  <a:pt x="61" y="17"/>
                </a:cubicBezTo>
                <a:cubicBezTo>
                  <a:pt x="50" y="17"/>
                  <a:pt x="41" y="20"/>
                  <a:pt x="34" y="27"/>
                </a:cubicBezTo>
                <a:cubicBezTo>
                  <a:pt x="27" y="33"/>
                  <a:pt x="23" y="42"/>
                  <a:pt x="22" y="54"/>
                </a:cubicBezTo>
                <a:lnTo>
                  <a:pt x="94"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76">
            <a:extLst>
              <a:ext uri="{FF2B5EF4-FFF2-40B4-BE49-F238E27FC236}">
                <a16:creationId xmlns:a16="http://schemas.microsoft.com/office/drawing/2014/main" id="{86D55CEA-9E81-44DD-AABF-04E1413F9CF3}"/>
              </a:ext>
            </a:extLst>
          </p:cNvPr>
          <p:cNvSpPr>
            <a:spLocks/>
          </p:cNvSpPr>
          <p:nvPr/>
        </p:nvSpPr>
        <p:spPr bwMode="auto">
          <a:xfrm>
            <a:off x="2740986" y="2181545"/>
            <a:ext cx="79375" cy="112713"/>
          </a:xfrm>
          <a:custGeom>
            <a:avLst/>
            <a:gdLst>
              <a:gd name="T0" fmla="*/ 66 w 120"/>
              <a:gd name="T1" fmla="*/ 135 h 170"/>
              <a:gd name="T2" fmla="*/ 49 w 120"/>
              <a:gd name="T3" fmla="*/ 163 h 170"/>
              <a:gd name="T4" fmla="*/ 27 w 120"/>
              <a:gd name="T5" fmla="*/ 170 h 170"/>
              <a:gd name="T6" fmla="*/ 11 w 120"/>
              <a:gd name="T7" fmla="*/ 170 h 170"/>
              <a:gd name="T8" fmla="*/ 11 w 120"/>
              <a:gd name="T9" fmla="*/ 153 h 170"/>
              <a:gd name="T10" fmla="*/ 23 w 120"/>
              <a:gd name="T11" fmla="*/ 153 h 170"/>
              <a:gd name="T12" fmla="*/ 36 w 120"/>
              <a:gd name="T13" fmla="*/ 149 h 170"/>
              <a:gd name="T14" fmla="*/ 46 w 120"/>
              <a:gd name="T15" fmla="*/ 130 h 170"/>
              <a:gd name="T16" fmla="*/ 50 w 120"/>
              <a:gd name="T17" fmla="*/ 121 h 170"/>
              <a:gd name="T18" fmla="*/ 0 w 120"/>
              <a:gd name="T19" fmla="*/ 0 h 170"/>
              <a:gd name="T20" fmla="*/ 22 w 120"/>
              <a:gd name="T21" fmla="*/ 0 h 170"/>
              <a:gd name="T22" fmla="*/ 60 w 120"/>
              <a:gd name="T23" fmla="*/ 96 h 170"/>
              <a:gd name="T24" fmla="*/ 99 w 120"/>
              <a:gd name="T25" fmla="*/ 0 h 170"/>
              <a:gd name="T26" fmla="*/ 120 w 120"/>
              <a:gd name="T27" fmla="*/ 0 h 170"/>
              <a:gd name="T28" fmla="*/ 66 w 120"/>
              <a:gd name="T29" fmla="*/ 13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70">
                <a:moveTo>
                  <a:pt x="66" y="135"/>
                </a:moveTo>
                <a:cubicBezTo>
                  <a:pt x="60" y="149"/>
                  <a:pt x="55" y="159"/>
                  <a:pt x="49" y="163"/>
                </a:cubicBezTo>
                <a:cubicBezTo>
                  <a:pt x="44" y="168"/>
                  <a:pt x="37" y="170"/>
                  <a:pt x="27" y="170"/>
                </a:cubicBezTo>
                <a:lnTo>
                  <a:pt x="11" y="170"/>
                </a:lnTo>
                <a:lnTo>
                  <a:pt x="11" y="153"/>
                </a:lnTo>
                <a:lnTo>
                  <a:pt x="23" y="153"/>
                </a:lnTo>
                <a:cubicBezTo>
                  <a:pt x="29" y="153"/>
                  <a:pt x="33" y="152"/>
                  <a:pt x="36" y="149"/>
                </a:cubicBezTo>
                <a:cubicBezTo>
                  <a:pt x="39" y="146"/>
                  <a:pt x="43" y="140"/>
                  <a:pt x="46" y="130"/>
                </a:cubicBezTo>
                <a:lnTo>
                  <a:pt x="50" y="121"/>
                </a:lnTo>
                <a:lnTo>
                  <a:pt x="0" y="0"/>
                </a:lnTo>
                <a:lnTo>
                  <a:pt x="22" y="0"/>
                </a:lnTo>
                <a:lnTo>
                  <a:pt x="60" y="96"/>
                </a:lnTo>
                <a:lnTo>
                  <a:pt x="99" y="0"/>
                </a:lnTo>
                <a:lnTo>
                  <a:pt x="120" y="0"/>
                </a:lnTo>
                <a:lnTo>
                  <a:pt x="66"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Line 77">
            <a:extLst>
              <a:ext uri="{FF2B5EF4-FFF2-40B4-BE49-F238E27FC236}">
                <a16:creationId xmlns:a16="http://schemas.microsoft.com/office/drawing/2014/main" id="{45A6733D-4B80-4E9F-8CC1-A2C49DF5C973}"/>
              </a:ext>
            </a:extLst>
          </p:cNvPr>
          <p:cNvSpPr>
            <a:spLocks noChangeShapeType="1"/>
          </p:cNvSpPr>
          <p:nvPr/>
        </p:nvSpPr>
        <p:spPr bwMode="auto">
          <a:xfrm>
            <a:off x="2890210" y="2225994"/>
            <a:ext cx="279400" cy="0"/>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Freeform 78">
            <a:extLst>
              <a:ext uri="{FF2B5EF4-FFF2-40B4-BE49-F238E27FC236}">
                <a16:creationId xmlns:a16="http://schemas.microsoft.com/office/drawing/2014/main" id="{8FC7C07C-D449-4600-BAE0-7B46DB5E17BA}"/>
              </a:ext>
            </a:extLst>
          </p:cNvPr>
          <p:cNvSpPr>
            <a:spLocks/>
          </p:cNvSpPr>
          <p:nvPr/>
        </p:nvSpPr>
        <p:spPr bwMode="auto">
          <a:xfrm>
            <a:off x="3060073" y="2194244"/>
            <a:ext cx="109538" cy="63500"/>
          </a:xfrm>
          <a:custGeom>
            <a:avLst/>
            <a:gdLst>
              <a:gd name="T0" fmla="*/ 47 w 166"/>
              <a:gd name="T1" fmla="*/ 47 h 95"/>
              <a:gd name="T2" fmla="*/ 0 w 166"/>
              <a:gd name="T3" fmla="*/ 95 h 95"/>
              <a:gd name="T4" fmla="*/ 166 w 166"/>
              <a:gd name="T5" fmla="*/ 47 h 95"/>
              <a:gd name="T6" fmla="*/ 0 w 166"/>
              <a:gd name="T7" fmla="*/ 0 h 95"/>
              <a:gd name="T8" fmla="*/ 47 w 166"/>
              <a:gd name="T9" fmla="*/ 47 h 95"/>
            </a:gdLst>
            <a:ahLst/>
            <a:cxnLst>
              <a:cxn ang="0">
                <a:pos x="T0" y="T1"/>
              </a:cxn>
              <a:cxn ang="0">
                <a:pos x="T2" y="T3"/>
              </a:cxn>
              <a:cxn ang="0">
                <a:pos x="T4" y="T5"/>
              </a:cxn>
              <a:cxn ang="0">
                <a:pos x="T6" y="T7"/>
              </a:cxn>
              <a:cxn ang="0">
                <a:pos x="T8" y="T9"/>
              </a:cxn>
            </a:cxnLst>
            <a:rect l="0" t="0" r="r" b="b"/>
            <a:pathLst>
              <a:path w="166" h="95">
                <a:moveTo>
                  <a:pt x="47" y="47"/>
                </a:moveTo>
                <a:lnTo>
                  <a:pt x="0" y="95"/>
                </a:lnTo>
                <a:lnTo>
                  <a:pt x="166" y="47"/>
                </a:lnTo>
                <a:lnTo>
                  <a:pt x="0" y="0"/>
                </a:lnTo>
                <a:lnTo>
                  <a:pt x="47" y="47"/>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4" name="Rectangle 79">
            <a:extLst>
              <a:ext uri="{FF2B5EF4-FFF2-40B4-BE49-F238E27FC236}">
                <a16:creationId xmlns:a16="http://schemas.microsoft.com/office/drawing/2014/main" id="{91F37B2E-9AFC-41BA-8B10-8C696F627621}"/>
              </a:ext>
            </a:extLst>
          </p:cNvPr>
          <p:cNvSpPr>
            <a:spLocks noChangeArrowheads="1"/>
          </p:cNvSpPr>
          <p:nvPr/>
        </p:nvSpPr>
        <p:spPr bwMode="auto">
          <a:xfrm>
            <a:off x="5060323" y="2784794"/>
            <a:ext cx="661988" cy="273050"/>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80">
            <a:extLst>
              <a:ext uri="{FF2B5EF4-FFF2-40B4-BE49-F238E27FC236}">
                <a16:creationId xmlns:a16="http://schemas.microsoft.com/office/drawing/2014/main" id="{0D55A6AA-6614-4BE7-AA7A-A2CC56943B6E}"/>
              </a:ext>
            </a:extLst>
          </p:cNvPr>
          <p:cNvSpPr>
            <a:spLocks noEditPoints="1"/>
          </p:cNvSpPr>
          <p:nvPr/>
        </p:nvSpPr>
        <p:spPr bwMode="auto">
          <a:xfrm>
            <a:off x="5126998" y="2880044"/>
            <a:ext cx="57150" cy="88900"/>
          </a:xfrm>
          <a:custGeom>
            <a:avLst/>
            <a:gdLst>
              <a:gd name="T0" fmla="*/ 18 w 86"/>
              <a:gd name="T1" fmla="*/ 15 h 133"/>
              <a:gd name="T2" fmla="*/ 18 w 86"/>
              <a:gd name="T3" fmla="*/ 65 h 133"/>
              <a:gd name="T4" fmla="*/ 41 w 86"/>
              <a:gd name="T5" fmla="*/ 65 h 133"/>
              <a:gd name="T6" fmla="*/ 60 w 86"/>
              <a:gd name="T7" fmla="*/ 58 h 133"/>
              <a:gd name="T8" fmla="*/ 67 w 86"/>
              <a:gd name="T9" fmla="*/ 40 h 133"/>
              <a:gd name="T10" fmla="*/ 60 w 86"/>
              <a:gd name="T11" fmla="*/ 21 h 133"/>
              <a:gd name="T12" fmla="*/ 41 w 86"/>
              <a:gd name="T13" fmla="*/ 15 h 133"/>
              <a:gd name="T14" fmla="*/ 18 w 86"/>
              <a:gd name="T15" fmla="*/ 15 h 133"/>
              <a:gd name="T16" fmla="*/ 0 w 86"/>
              <a:gd name="T17" fmla="*/ 0 h 133"/>
              <a:gd name="T18" fmla="*/ 41 w 86"/>
              <a:gd name="T19" fmla="*/ 0 h 133"/>
              <a:gd name="T20" fmla="*/ 75 w 86"/>
              <a:gd name="T21" fmla="*/ 10 h 133"/>
              <a:gd name="T22" fmla="*/ 86 w 86"/>
              <a:gd name="T23" fmla="*/ 40 h 133"/>
              <a:gd name="T24" fmla="*/ 75 w 86"/>
              <a:gd name="T25" fmla="*/ 69 h 133"/>
              <a:gd name="T26" fmla="*/ 41 w 86"/>
              <a:gd name="T27" fmla="*/ 79 h 133"/>
              <a:gd name="T28" fmla="*/ 18 w 86"/>
              <a:gd name="T29" fmla="*/ 79 h 133"/>
              <a:gd name="T30" fmla="*/ 18 w 86"/>
              <a:gd name="T31" fmla="*/ 133 h 133"/>
              <a:gd name="T32" fmla="*/ 0 w 86"/>
              <a:gd name="T33" fmla="*/ 133 h 133"/>
              <a:gd name="T34" fmla="*/ 0 w 86"/>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33">
                <a:moveTo>
                  <a:pt x="18" y="15"/>
                </a:moveTo>
                <a:lnTo>
                  <a:pt x="18" y="65"/>
                </a:lnTo>
                <a:lnTo>
                  <a:pt x="41" y="65"/>
                </a:lnTo>
                <a:cubicBezTo>
                  <a:pt x="49" y="65"/>
                  <a:pt x="56" y="62"/>
                  <a:pt x="60" y="58"/>
                </a:cubicBezTo>
                <a:cubicBezTo>
                  <a:pt x="65" y="54"/>
                  <a:pt x="67" y="48"/>
                  <a:pt x="67" y="40"/>
                </a:cubicBezTo>
                <a:cubicBezTo>
                  <a:pt x="67" y="32"/>
                  <a:pt x="65" y="26"/>
                  <a:pt x="60" y="21"/>
                </a:cubicBezTo>
                <a:cubicBezTo>
                  <a:pt x="56" y="17"/>
                  <a:pt x="49" y="15"/>
                  <a:pt x="41" y="15"/>
                </a:cubicBezTo>
                <a:lnTo>
                  <a:pt x="18" y="15"/>
                </a:lnTo>
                <a:close/>
                <a:moveTo>
                  <a:pt x="0" y="0"/>
                </a:moveTo>
                <a:lnTo>
                  <a:pt x="41" y="0"/>
                </a:lnTo>
                <a:cubicBezTo>
                  <a:pt x="56" y="0"/>
                  <a:pt x="67" y="4"/>
                  <a:pt x="75" y="10"/>
                </a:cubicBezTo>
                <a:cubicBezTo>
                  <a:pt x="82" y="17"/>
                  <a:pt x="86" y="27"/>
                  <a:pt x="86" y="40"/>
                </a:cubicBezTo>
                <a:cubicBezTo>
                  <a:pt x="86" y="53"/>
                  <a:pt x="82" y="63"/>
                  <a:pt x="75" y="69"/>
                </a:cubicBezTo>
                <a:cubicBezTo>
                  <a:pt x="67" y="76"/>
                  <a:pt x="56" y="79"/>
                  <a:pt x="41" y="79"/>
                </a:cubicBezTo>
                <a:lnTo>
                  <a:pt x="18" y="79"/>
                </a:lnTo>
                <a:lnTo>
                  <a:pt x="18" y="133"/>
                </a:lnTo>
                <a:lnTo>
                  <a:pt x="0" y="13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81">
            <a:extLst>
              <a:ext uri="{FF2B5EF4-FFF2-40B4-BE49-F238E27FC236}">
                <a16:creationId xmlns:a16="http://schemas.microsoft.com/office/drawing/2014/main" id="{EE037DA8-DDCA-42F5-8B44-427A1BEE5425}"/>
              </a:ext>
            </a:extLst>
          </p:cNvPr>
          <p:cNvSpPr>
            <a:spLocks noChangeArrowheads="1"/>
          </p:cNvSpPr>
          <p:nvPr/>
        </p:nvSpPr>
        <p:spPr bwMode="auto">
          <a:xfrm>
            <a:off x="5200024" y="2876870"/>
            <a:ext cx="11113" cy="92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82">
            <a:extLst>
              <a:ext uri="{FF2B5EF4-FFF2-40B4-BE49-F238E27FC236}">
                <a16:creationId xmlns:a16="http://schemas.microsoft.com/office/drawing/2014/main" id="{352BDA1A-9CA2-4EAF-B733-07689C8E8F4F}"/>
              </a:ext>
            </a:extLst>
          </p:cNvPr>
          <p:cNvSpPr>
            <a:spLocks noEditPoints="1"/>
          </p:cNvSpPr>
          <p:nvPr/>
        </p:nvSpPr>
        <p:spPr bwMode="auto">
          <a:xfrm>
            <a:off x="5230186" y="2900681"/>
            <a:ext cx="53975" cy="69850"/>
          </a:xfrm>
          <a:custGeom>
            <a:avLst/>
            <a:gdLst>
              <a:gd name="T0" fmla="*/ 51 w 83"/>
              <a:gd name="T1" fmla="*/ 52 h 104"/>
              <a:gd name="T2" fmla="*/ 24 w 83"/>
              <a:gd name="T3" fmla="*/ 56 h 104"/>
              <a:gd name="T4" fmla="*/ 16 w 83"/>
              <a:gd name="T5" fmla="*/ 72 h 104"/>
              <a:gd name="T6" fmla="*/ 22 w 83"/>
              <a:gd name="T7" fmla="*/ 85 h 104"/>
              <a:gd name="T8" fmla="*/ 37 w 83"/>
              <a:gd name="T9" fmla="*/ 91 h 104"/>
              <a:gd name="T10" fmla="*/ 59 w 83"/>
              <a:gd name="T11" fmla="*/ 81 h 104"/>
              <a:gd name="T12" fmla="*/ 67 w 83"/>
              <a:gd name="T13" fmla="*/ 55 h 104"/>
              <a:gd name="T14" fmla="*/ 67 w 83"/>
              <a:gd name="T15" fmla="*/ 52 h 104"/>
              <a:gd name="T16" fmla="*/ 51 w 83"/>
              <a:gd name="T17" fmla="*/ 52 h 104"/>
              <a:gd name="T18" fmla="*/ 83 w 83"/>
              <a:gd name="T19" fmla="*/ 45 h 104"/>
              <a:gd name="T20" fmla="*/ 83 w 83"/>
              <a:gd name="T21" fmla="*/ 102 h 104"/>
              <a:gd name="T22" fmla="*/ 67 w 83"/>
              <a:gd name="T23" fmla="*/ 102 h 104"/>
              <a:gd name="T24" fmla="*/ 67 w 83"/>
              <a:gd name="T25" fmla="*/ 87 h 104"/>
              <a:gd name="T26" fmla="*/ 53 w 83"/>
              <a:gd name="T27" fmla="*/ 100 h 104"/>
              <a:gd name="T28" fmla="*/ 33 w 83"/>
              <a:gd name="T29" fmla="*/ 104 h 104"/>
              <a:gd name="T30" fmla="*/ 9 w 83"/>
              <a:gd name="T31" fmla="*/ 96 h 104"/>
              <a:gd name="T32" fmla="*/ 0 w 83"/>
              <a:gd name="T33" fmla="*/ 73 h 104"/>
              <a:gd name="T34" fmla="*/ 11 w 83"/>
              <a:gd name="T35" fmla="*/ 47 h 104"/>
              <a:gd name="T36" fmla="*/ 44 w 83"/>
              <a:gd name="T37" fmla="*/ 39 h 104"/>
              <a:gd name="T38" fmla="*/ 67 w 83"/>
              <a:gd name="T39" fmla="*/ 39 h 104"/>
              <a:gd name="T40" fmla="*/ 67 w 83"/>
              <a:gd name="T41" fmla="*/ 37 h 104"/>
              <a:gd name="T42" fmla="*/ 60 w 83"/>
              <a:gd name="T43" fmla="*/ 20 h 104"/>
              <a:gd name="T44" fmla="*/ 39 w 83"/>
              <a:gd name="T45" fmla="*/ 14 h 104"/>
              <a:gd name="T46" fmla="*/ 22 w 83"/>
              <a:gd name="T47" fmla="*/ 16 h 104"/>
              <a:gd name="T48" fmla="*/ 7 w 83"/>
              <a:gd name="T49" fmla="*/ 22 h 104"/>
              <a:gd name="T50" fmla="*/ 7 w 83"/>
              <a:gd name="T51" fmla="*/ 7 h 104"/>
              <a:gd name="T52" fmla="*/ 24 w 83"/>
              <a:gd name="T53" fmla="*/ 2 h 104"/>
              <a:gd name="T54" fmla="*/ 41 w 83"/>
              <a:gd name="T55" fmla="*/ 0 h 104"/>
              <a:gd name="T56" fmla="*/ 73 w 83"/>
              <a:gd name="T57" fmla="*/ 11 h 104"/>
              <a:gd name="T58" fmla="*/ 83 w 83"/>
              <a:gd name="T59" fmla="*/ 4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3" h="104">
                <a:moveTo>
                  <a:pt x="51" y="52"/>
                </a:moveTo>
                <a:cubicBezTo>
                  <a:pt x="38" y="52"/>
                  <a:pt x="29" y="53"/>
                  <a:pt x="24" y="56"/>
                </a:cubicBezTo>
                <a:cubicBezTo>
                  <a:pt x="18" y="59"/>
                  <a:pt x="16" y="64"/>
                  <a:pt x="16" y="72"/>
                </a:cubicBezTo>
                <a:cubicBezTo>
                  <a:pt x="16" y="77"/>
                  <a:pt x="18" y="82"/>
                  <a:pt x="22" y="85"/>
                </a:cubicBezTo>
                <a:cubicBezTo>
                  <a:pt x="25" y="89"/>
                  <a:pt x="31" y="91"/>
                  <a:pt x="37" y="91"/>
                </a:cubicBezTo>
                <a:cubicBezTo>
                  <a:pt x="46" y="91"/>
                  <a:pt x="53" y="87"/>
                  <a:pt x="59" y="81"/>
                </a:cubicBezTo>
                <a:cubicBezTo>
                  <a:pt x="64" y="74"/>
                  <a:pt x="67" y="66"/>
                  <a:pt x="67" y="55"/>
                </a:cubicBezTo>
                <a:lnTo>
                  <a:pt x="67" y="52"/>
                </a:lnTo>
                <a:lnTo>
                  <a:pt x="51" y="52"/>
                </a:lnTo>
                <a:close/>
                <a:moveTo>
                  <a:pt x="83" y="45"/>
                </a:moveTo>
                <a:lnTo>
                  <a:pt x="83" y="102"/>
                </a:lnTo>
                <a:lnTo>
                  <a:pt x="67" y="102"/>
                </a:lnTo>
                <a:lnTo>
                  <a:pt x="67" y="87"/>
                </a:lnTo>
                <a:cubicBezTo>
                  <a:pt x="63" y="93"/>
                  <a:pt x="59" y="97"/>
                  <a:pt x="53" y="100"/>
                </a:cubicBezTo>
                <a:cubicBezTo>
                  <a:pt x="48" y="103"/>
                  <a:pt x="41" y="104"/>
                  <a:pt x="33" y="104"/>
                </a:cubicBezTo>
                <a:cubicBezTo>
                  <a:pt x="23" y="104"/>
                  <a:pt x="15" y="101"/>
                  <a:pt x="9" y="96"/>
                </a:cubicBezTo>
                <a:cubicBezTo>
                  <a:pt x="3" y="90"/>
                  <a:pt x="0" y="82"/>
                  <a:pt x="0" y="73"/>
                </a:cubicBezTo>
                <a:cubicBezTo>
                  <a:pt x="0" y="61"/>
                  <a:pt x="3" y="53"/>
                  <a:pt x="11" y="47"/>
                </a:cubicBezTo>
                <a:cubicBezTo>
                  <a:pt x="18" y="42"/>
                  <a:pt x="29" y="39"/>
                  <a:pt x="44" y="39"/>
                </a:cubicBezTo>
                <a:lnTo>
                  <a:pt x="67" y="39"/>
                </a:lnTo>
                <a:lnTo>
                  <a:pt x="67" y="37"/>
                </a:lnTo>
                <a:cubicBezTo>
                  <a:pt x="67" y="30"/>
                  <a:pt x="65" y="24"/>
                  <a:pt x="60" y="20"/>
                </a:cubicBezTo>
                <a:cubicBezTo>
                  <a:pt x="55" y="16"/>
                  <a:pt x="48" y="14"/>
                  <a:pt x="39" y="14"/>
                </a:cubicBezTo>
                <a:cubicBezTo>
                  <a:pt x="33" y="14"/>
                  <a:pt x="28" y="14"/>
                  <a:pt x="22" y="16"/>
                </a:cubicBezTo>
                <a:cubicBezTo>
                  <a:pt x="17" y="17"/>
                  <a:pt x="12" y="19"/>
                  <a:pt x="7" y="22"/>
                </a:cubicBezTo>
                <a:lnTo>
                  <a:pt x="7" y="7"/>
                </a:lnTo>
                <a:cubicBezTo>
                  <a:pt x="13" y="4"/>
                  <a:pt x="19" y="3"/>
                  <a:pt x="24" y="2"/>
                </a:cubicBezTo>
                <a:cubicBezTo>
                  <a:pt x="30" y="0"/>
                  <a:pt x="35" y="0"/>
                  <a:pt x="41" y="0"/>
                </a:cubicBezTo>
                <a:cubicBezTo>
                  <a:pt x="55" y="0"/>
                  <a:pt x="66" y="4"/>
                  <a:pt x="73" y="11"/>
                </a:cubicBezTo>
                <a:cubicBezTo>
                  <a:pt x="80" y="18"/>
                  <a:pt x="83" y="30"/>
                  <a:pt x="83"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3">
            <a:extLst>
              <a:ext uri="{FF2B5EF4-FFF2-40B4-BE49-F238E27FC236}">
                <a16:creationId xmlns:a16="http://schemas.microsoft.com/office/drawing/2014/main" id="{CA8BFB6C-E8E5-4C31-8451-792F6A716084}"/>
              </a:ext>
            </a:extLst>
          </p:cNvPr>
          <p:cNvSpPr>
            <a:spLocks noEditPoints="1"/>
          </p:cNvSpPr>
          <p:nvPr/>
        </p:nvSpPr>
        <p:spPr bwMode="auto">
          <a:xfrm>
            <a:off x="5307974" y="2876870"/>
            <a:ext cx="9525" cy="92075"/>
          </a:xfrm>
          <a:custGeom>
            <a:avLst/>
            <a:gdLst>
              <a:gd name="T0" fmla="*/ 0 w 16"/>
              <a:gd name="T1" fmla="*/ 38 h 138"/>
              <a:gd name="T2" fmla="*/ 16 w 16"/>
              <a:gd name="T3" fmla="*/ 38 h 138"/>
              <a:gd name="T4" fmla="*/ 16 w 16"/>
              <a:gd name="T5" fmla="*/ 138 h 138"/>
              <a:gd name="T6" fmla="*/ 0 w 16"/>
              <a:gd name="T7" fmla="*/ 138 h 138"/>
              <a:gd name="T8" fmla="*/ 0 w 16"/>
              <a:gd name="T9" fmla="*/ 38 h 138"/>
              <a:gd name="T10" fmla="*/ 0 w 16"/>
              <a:gd name="T11" fmla="*/ 0 h 138"/>
              <a:gd name="T12" fmla="*/ 16 w 16"/>
              <a:gd name="T13" fmla="*/ 0 h 138"/>
              <a:gd name="T14" fmla="*/ 16 w 16"/>
              <a:gd name="T15" fmla="*/ 20 h 138"/>
              <a:gd name="T16" fmla="*/ 0 w 16"/>
              <a:gd name="T17" fmla="*/ 20 h 138"/>
              <a:gd name="T18" fmla="*/ 0 w 16"/>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8">
                <a:moveTo>
                  <a:pt x="0" y="38"/>
                </a:moveTo>
                <a:lnTo>
                  <a:pt x="16" y="38"/>
                </a:lnTo>
                <a:lnTo>
                  <a:pt x="16" y="138"/>
                </a:lnTo>
                <a:lnTo>
                  <a:pt x="0" y="138"/>
                </a:lnTo>
                <a:lnTo>
                  <a:pt x="0" y="38"/>
                </a:lnTo>
                <a:close/>
                <a:moveTo>
                  <a:pt x="0" y="0"/>
                </a:moveTo>
                <a:lnTo>
                  <a:pt x="16" y="0"/>
                </a:lnTo>
                <a:lnTo>
                  <a:pt x="16" y="20"/>
                </a:lnTo>
                <a:lnTo>
                  <a:pt x="0"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4">
            <a:extLst>
              <a:ext uri="{FF2B5EF4-FFF2-40B4-BE49-F238E27FC236}">
                <a16:creationId xmlns:a16="http://schemas.microsoft.com/office/drawing/2014/main" id="{BE469175-AD9E-4C70-867A-817324CC370A}"/>
              </a:ext>
            </a:extLst>
          </p:cNvPr>
          <p:cNvSpPr>
            <a:spLocks/>
          </p:cNvSpPr>
          <p:nvPr/>
        </p:nvSpPr>
        <p:spPr bwMode="auto">
          <a:xfrm>
            <a:off x="5341311" y="2900682"/>
            <a:ext cx="53975" cy="68263"/>
          </a:xfrm>
          <a:custGeom>
            <a:avLst/>
            <a:gdLst>
              <a:gd name="T0" fmla="*/ 83 w 83"/>
              <a:gd name="T1" fmla="*/ 42 h 102"/>
              <a:gd name="T2" fmla="*/ 83 w 83"/>
              <a:gd name="T3" fmla="*/ 102 h 102"/>
              <a:gd name="T4" fmla="*/ 67 w 83"/>
              <a:gd name="T5" fmla="*/ 102 h 102"/>
              <a:gd name="T6" fmla="*/ 67 w 83"/>
              <a:gd name="T7" fmla="*/ 42 h 102"/>
              <a:gd name="T8" fmla="*/ 61 w 83"/>
              <a:gd name="T9" fmla="*/ 21 h 102"/>
              <a:gd name="T10" fmla="*/ 45 w 83"/>
              <a:gd name="T11" fmla="*/ 14 h 102"/>
              <a:gd name="T12" fmla="*/ 24 w 83"/>
              <a:gd name="T13" fmla="*/ 22 h 102"/>
              <a:gd name="T14" fmla="*/ 16 w 83"/>
              <a:gd name="T15" fmla="*/ 45 h 102"/>
              <a:gd name="T16" fmla="*/ 16 w 83"/>
              <a:gd name="T17" fmla="*/ 102 h 102"/>
              <a:gd name="T18" fmla="*/ 0 w 83"/>
              <a:gd name="T19" fmla="*/ 102 h 102"/>
              <a:gd name="T20" fmla="*/ 0 w 83"/>
              <a:gd name="T21" fmla="*/ 2 h 102"/>
              <a:gd name="T22" fmla="*/ 16 w 83"/>
              <a:gd name="T23" fmla="*/ 2 h 102"/>
              <a:gd name="T24" fmla="*/ 16 w 83"/>
              <a:gd name="T25" fmla="*/ 18 h 102"/>
              <a:gd name="T26" fmla="*/ 30 w 83"/>
              <a:gd name="T27" fmla="*/ 4 h 102"/>
              <a:gd name="T28" fmla="*/ 48 w 83"/>
              <a:gd name="T29" fmla="*/ 0 h 102"/>
              <a:gd name="T30" fmla="*/ 74 w 83"/>
              <a:gd name="T31" fmla="*/ 10 h 102"/>
              <a:gd name="T32" fmla="*/ 83 w 83"/>
              <a:gd name="T33" fmla="*/ 4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102">
                <a:moveTo>
                  <a:pt x="83" y="42"/>
                </a:moveTo>
                <a:lnTo>
                  <a:pt x="83" y="102"/>
                </a:lnTo>
                <a:lnTo>
                  <a:pt x="67" y="102"/>
                </a:lnTo>
                <a:lnTo>
                  <a:pt x="67" y="42"/>
                </a:lnTo>
                <a:cubicBezTo>
                  <a:pt x="67" y="33"/>
                  <a:pt x="65" y="26"/>
                  <a:pt x="61" y="21"/>
                </a:cubicBezTo>
                <a:cubicBezTo>
                  <a:pt x="58" y="16"/>
                  <a:pt x="52" y="14"/>
                  <a:pt x="45" y="14"/>
                </a:cubicBezTo>
                <a:cubicBezTo>
                  <a:pt x="36" y="14"/>
                  <a:pt x="29" y="17"/>
                  <a:pt x="24" y="22"/>
                </a:cubicBezTo>
                <a:cubicBezTo>
                  <a:pt x="19" y="28"/>
                  <a:pt x="16" y="36"/>
                  <a:pt x="16" y="45"/>
                </a:cubicBezTo>
                <a:lnTo>
                  <a:pt x="16" y="102"/>
                </a:lnTo>
                <a:lnTo>
                  <a:pt x="0" y="102"/>
                </a:lnTo>
                <a:lnTo>
                  <a:pt x="0" y="2"/>
                </a:lnTo>
                <a:lnTo>
                  <a:pt x="16" y="2"/>
                </a:lnTo>
                <a:lnTo>
                  <a:pt x="16" y="18"/>
                </a:lnTo>
                <a:cubicBezTo>
                  <a:pt x="20" y="12"/>
                  <a:pt x="25" y="7"/>
                  <a:pt x="30" y="4"/>
                </a:cubicBezTo>
                <a:cubicBezTo>
                  <a:pt x="35" y="1"/>
                  <a:pt x="42" y="0"/>
                  <a:pt x="48" y="0"/>
                </a:cubicBezTo>
                <a:cubicBezTo>
                  <a:pt x="60" y="0"/>
                  <a:pt x="69" y="3"/>
                  <a:pt x="74" y="10"/>
                </a:cubicBezTo>
                <a:cubicBezTo>
                  <a:pt x="80" y="18"/>
                  <a:pt x="83" y="28"/>
                  <a:pt x="83" y="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85">
            <a:extLst>
              <a:ext uri="{FF2B5EF4-FFF2-40B4-BE49-F238E27FC236}">
                <a16:creationId xmlns:a16="http://schemas.microsoft.com/office/drawing/2014/main" id="{E790F2F6-C037-4BFC-BB14-635F68390CC2}"/>
              </a:ext>
            </a:extLst>
          </p:cNvPr>
          <p:cNvSpPr>
            <a:spLocks/>
          </p:cNvSpPr>
          <p:nvPr/>
        </p:nvSpPr>
        <p:spPr bwMode="auto">
          <a:xfrm>
            <a:off x="5409574" y="2883220"/>
            <a:ext cx="41275" cy="85725"/>
          </a:xfrm>
          <a:custGeom>
            <a:avLst/>
            <a:gdLst>
              <a:gd name="T0" fmla="*/ 29 w 62"/>
              <a:gd name="T1" fmla="*/ 0 h 128"/>
              <a:gd name="T2" fmla="*/ 29 w 62"/>
              <a:gd name="T3" fmla="*/ 28 h 128"/>
              <a:gd name="T4" fmla="*/ 62 w 62"/>
              <a:gd name="T5" fmla="*/ 28 h 128"/>
              <a:gd name="T6" fmla="*/ 62 w 62"/>
              <a:gd name="T7" fmla="*/ 41 h 128"/>
              <a:gd name="T8" fmla="*/ 29 w 62"/>
              <a:gd name="T9" fmla="*/ 41 h 128"/>
              <a:gd name="T10" fmla="*/ 29 w 62"/>
              <a:gd name="T11" fmla="*/ 95 h 128"/>
              <a:gd name="T12" fmla="*/ 32 w 62"/>
              <a:gd name="T13" fmla="*/ 110 h 128"/>
              <a:gd name="T14" fmla="*/ 46 w 62"/>
              <a:gd name="T15" fmla="*/ 114 h 128"/>
              <a:gd name="T16" fmla="*/ 62 w 62"/>
              <a:gd name="T17" fmla="*/ 114 h 128"/>
              <a:gd name="T18" fmla="*/ 62 w 62"/>
              <a:gd name="T19" fmla="*/ 128 h 128"/>
              <a:gd name="T20" fmla="*/ 46 w 62"/>
              <a:gd name="T21" fmla="*/ 128 h 128"/>
              <a:gd name="T22" fmla="*/ 20 w 62"/>
              <a:gd name="T23" fmla="*/ 121 h 128"/>
              <a:gd name="T24" fmla="*/ 12 w 62"/>
              <a:gd name="T25" fmla="*/ 95 h 128"/>
              <a:gd name="T26" fmla="*/ 12 w 62"/>
              <a:gd name="T27" fmla="*/ 41 h 128"/>
              <a:gd name="T28" fmla="*/ 0 w 62"/>
              <a:gd name="T29" fmla="*/ 41 h 128"/>
              <a:gd name="T30" fmla="*/ 0 w 62"/>
              <a:gd name="T31" fmla="*/ 28 h 128"/>
              <a:gd name="T32" fmla="*/ 12 w 62"/>
              <a:gd name="T33" fmla="*/ 28 h 128"/>
              <a:gd name="T34" fmla="*/ 12 w 62"/>
              <a:gd name="T35" fmla="*/ 0 h 128"/>
              <a:gd name="T36" fmla="*/ 29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9" y="0"/>
                </a:moveTo>
                <a:lnTo>
                  <a:pt x="29" y="28"/>
                </a:lnTo>
                <a:lnTo>
                  <a:pt x="62" y="28"/>
                </a:lnTo>
                <a:lnTo>
                  <a:pt x="62" y="41"/>
                </a:lnTo>
                <a:lnTo>
                  <a:pt x="29" y="41"/>
                </a:lnTo>
                <a:lnTo>
                  <a:pt x="29" y="95"/>
                </a:lnTo>
                <a:cubicBezTo>
                  <a:pt x="29" y="103"/>
                  <a:pt x="30" y="108"/>
                  <a:pt x="32" y="110"/>
                </a:cubicBezTo>
                <a:cubicBezTo>
                  <a:pt x="34" y="113"/>
                  <a:pt x="39" y="114"/>
                  <a:pt x="46" y="114"/>
                </a:cubicBezTo>
                <a:lnTo>
                  <a:pt x="62" y="114"/>
                </a:lnTo>
                <a:lnTo>
                  <a:pt x="62" y="128"/>
                </a:lnTo>
                <a:lnTo>
                  <a:pt x="46" y="128"/>
                </a:lnTo>
                <a:cubicBezTo>
                  <a:pt x="33" y="128"/>
                  <a:pt x="24" y="125"/>
                  <a:pt x="20" y="121"/>
                </a:cubicBezTo>
                <a:cubicBezTo>
                  <a:pt x="15" y="116"/>
                  <a:pt x="12" y="107"/>
                  <a:pt x="12" y="95"/>
                </a:cubicBezTo>
                <a:lnTo>
                  <a:pt x="12" y="41"/>
                </a:lnTo>
                <a:lnTo>
                  <a:pt x="0" y="41"/>
                </a:lnTo>
                <a:lnTo>
                  <a:pt x="0" y="28"/>
                </a:lnTo>
                <a:lnTo>
                  <a:pt x="12" y="28"/>
                </a:lnTo>
                <a:lnTo>
                  <a:pt x="1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6">
            <a:extLst>
              <a:ext uri="{FF2B5EF4-FFF2-40B4-BE49-F238E27FC236}">
                <a16:creationId xmlns:a16="http://schemas.microsoft.com/office/drawing/2014/main" id="{2CC9317D-4854-430D-9C12-B8A579DF7CB1}"/>
              </a:ext>
            </a:extLst>
          </p:cNvPr>
          <p:cNvSpPr>
            <a:spLocks noEditPoints="1"/>
          </p:cNvSpPr>
          <p:nvPr/>
        </p:nvSpPr>
        <p:spPr bwMode="auto">
          <a:xfrm>
            <a:off x="5460374" y="2900681"/>
            <a:ext cx="61913" cy="69850"/>
          </a:xfrm>
          <a:custGeom>
            <a:avLst/>
            <a:gdLst>
              <a:gd name="T0" fmla="*/ 92 w 92"/>
              <a:gd name="T1" fmla="*/ 48 h 104"/>
              <a:gd name="T2" fmla="*/ 92 w 92"/>
              <a:gd name="T3" fmla="*/ 56 h 104"/>
              <a:gd name="T4" fmla="*/ 17 w 92"/>
              <a:gd name="T5" fmla="*/ 56 h 104"/>
              <a:gd name="T6" fmla="*/ 27 w 92"/>
              <a:gd name="T7" fmla="*/ 82 h 104"/>
              <a:gd name="T8" fmla="*/ 52 w 92"/>
              <a:gd name="T9" fmla="*/ 90 h 104"/>
              <a:gd name="T10" fmla="*/ 71 w 92"/>
              <a:gd name="T11" fmla="*/ 88 h 104"/>
              <a:gd name="T12" fmla="*/ 88 w 92"/>
              <a:gd name="T13" fmla="*/ 81 h 104"/>
              <a:gd name="T14" fmla="*/ 88 w 92"/>
              <a:gd name="T15" fmla="*/ 97 h 104"/>
              <a:gd name="T16" fmla="*/ 70 w 92"/>
              <a:gd name="T17" fmla="*/ 102 h 104"/>
              <a:gd name="T18" fmla="*/ 51 w 92"/>
              <a:gd name="T19" fmla="*/ 104 h 104"/>
              <a:gd name="T20" fmla="*/ 14 w 92"/>
              <a:gd name="T21" fmla="*/ 90 h 104"/>
              <a:gd name="T22" fmla="*/ 0 w 92"/>
              <a:gd name="T23" fmla="*/ 53 h 104"/>
              <a:gd name="T24" fmla="*/ 13 w 92"/>
              <a:gd name="T25" fmla="*/ 14 h 104"/>
              <a:gd name="T26" fmla="*/ 49 w 92"/>
              <a:gd name="T27" fmla="*/ 0 h 104"/>
              <a:gd name="T28" fmla="*/ 80 w 92"/>
              <a:gd name="T29" fmla="*/ 13 h 104"/>
              <a:gd name="T30" fmla="*/ 92 w 92"/>
              <a:gd name="T31" fmla="*/ 48 h 104"/>
              <a:gd name="T32" fmla="*/ 76 w 92"/>
              <a:gd name="T33" fmla="*/ 43 h 104"/>
              <a:gd name="T34" fmla="*/ 68 w 92"/>
              <a:gd name="T35" fmla="*/ 22 h 104"/>
              <a:gd name="T36" fmla="*/ 49 w 92"/>
              <a:gd name="T37" fmla="*/ 14 h 104"/>
              <a:gd name="T38" fmla="*/ 27 w 92"/>
              <a:gd name="T39" fmla="*/ 21 h 104"/>
              <a:gd name="T40" fmla="*/ 17 w 92"/>
              <a:gd name="T41" fmla="*/ 43 h 104"/>
              <a:gd name="T42" fmla="*/ 76 w 92"/>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4">
                <a:moveTo>
                  <a:pt x="92" y="48"/>
                </a:moveTo>
                <a:lnTo>
                  <a:pt x="92" y="56"/>
                </a:lnTo>
                <a:lnTo>
                  <a:pt x="17" y="56"/>
                </a:lnTo>
                <a:cubicBezTo>
                  <a:pt x="18" y="67"/>
                  <a:pt x="21" y="76"/>
                  <a:pt x="27" y="82"/>
                </a:cubicBezTo>
                <a:cubicBezTo>
                  <a:pt x="33" y="87"/>
                  <a:pt x="42" y="90"/>
                  <a:pt x="52" y="90"/>
                </a:cubicBezTo>
                <a:cubicBezTo>
                  <a:pt x="59" y="90"/>
                  <a:pt x="65" y="90"/>
                  <a:pt x="71" y="88"/>
                </a:cubicBezTo>
                <a:cubicBezTo>
                  <a:pt x="76" y="86"/>
                  <a:pt x="82" y="84"/>
                  <a:pt x="88" y="81"/>
                </a:cubicBezTo>
                <a:lnTo>
                  <a:pt x="88" y="97"/>
                </a:lnTo>
                <a:cubicBezTo>
                  <a:pt x="82" y="99"/>
                  <a:pt x="76" y="101"/>
                  <a:pt x="70" y="102"/>
                </a:cubicBezTo>
                <a:cubicBezTo>
                  <a:pt x="64" y="104"/>
                  <a:pt x="58" y="104"/>
                  <a:pt x="51" y="104"/>
                </a:cubicBezTo>
                <a:cubicBezTo>
                  <a:pt x="36" y="104"/>
                  <a:pt x="23" y="100"/>
                  <a:pt x="14" y="90"/>
                </a:cubicBezTo>
                <a:cubicBezTo>
                  <a:pt x="4" y="81"/>
                  <a:pt x="0" y="69"/>
                  <a:pt x="0" y="53"/>
                </a:cubicBezTo>
                <a:cubicBezTo>
                  <a:pt x="0" y="37"/>
                  <a:pt x="4" y="24"/>
                  <a:pt x="13" y="14"/>
                </a:cubicBezTo>
                <a:cubicBezTo>
                  <a:pt x="22" y="5"/>
                  <a:pt x="34" y="0"/>
                  <a:pt x="49" y="0"/>
                </a:cubicBezTo>
                <a:cubicBezTo>
                  <a:pt x="62" y="0"/>
                  <a:pt x="72" y="4"/>
                  <a:pt x="80" y="13"/>
                </a:cubicBezTo>
                <a:cubicBezTo>
                  <a:pt x="88" y="21"/>
                  <a:pt x="92" y="33"/>
                  <a:pt x="92" y="48"/>
                </a:cubicBezTo>
                <a:close/>
                <a:moveTo>
                  <a:pt x="76" y="43"/>
                </a:moveTo>
                <a:cubicBezTo>
                  <a:pt x="75" y="34"/>
                  <a:pt x="73" y="27"/>
                  <a:pt x="68" y="22"/>
                </a:cubicBezTo>
                <a:cubicBezTo>
                  <a:pt x="63" y="16"/>
                  <a:pt x="57" y="14"/>
                  <a:pt x="49" y="14"/>
                </a:cubicBezTo>
                <a:cubicBezTo>
                  <a:pt x="40" y="14"/>
                  <a:pt x="32" y="16"/>
                  <a:pt x="27" y="21"/>
                </a:cubicBezTo>
                <a:cubicBezTo>
                  <a:pt x="21" y="27"/>
                  <a:pt x="18" y="34"/>
                  <a:pt x="17"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87">
            <a:extLst>
              <a:ext uri="{FF2B5EF4-FFF2-40B4-BE49-F238E27FC236}">
                <a16:creationId xmlns:a16="http://schemas.microsoft.com/office/drawing/2014/main" id="{67F4E033-BEDE-4C7D-BDFA-A29F78D23182}"/>
              </a:ext>
            </a:extLst>
          </p:cNvPr>
          <p:cNvSpPr>
            <a:spLocks/>
          </p:cNvSpPr>
          <p:nvPr/>
        </p:nvSpPr>
        <p:spPr bwMode="auto">
          <a:xfrm>
            <a:off x="5530223" y="2902270"/>
            <a:ext cx="63500" cy="66675"/>
          </a:xfrm>
          <a:custGeom>
            <a:avLst/>
            <a:gdLst>
              <a:gd name="T0" fmla="*/ 94 w 96"/>
              <a:gd name="T1" fmla="*/ 0 h 100"/>
              <a:gd name="T2" fmla="*/ 58 w 96"/>
              <a:gd name="T3" fmla="*/ 49 h 100"/>
              <a:gd name="T4" fmla="*/ 96 w 96"/>
              <a:gd name="T5" fmla="*/ 100 h 100"/>
              <a:gd name="T6" fmla="*/ 77 w 96"/>
              <a:gd name="T7" fmla="*/ 100 h 100"/>
              <a:gd name="T8" fmla="*/ 48 w 96"/>
              <a:gd name="T9" fmla="*/ 61 h 100"/>
              <a:gd name="T10" fmla="*/ 19 w 96"/>
              <a:gd name="T11" fmla="*/ 100 h 100"/>
              <a:gd name="T12" fmla="*/ 0 w 96"/>
              <a:gd name="T13" fmla="*/ 100 h 100"/>
              <a:gd name="T14" fmla="*/ 38 w 96"/>
              <a:gd name="T15" fmla="*/ 48 h 100"/>
              <a:gd name="T16" fmla="*/ 3 w 96"/>
              <a:gd name="T17" fmla="*/ 0 h 100"/>
              <a:gd name="T18" fmla="*/ 22 w 96"/>
              <a:gd name="T19" fmla="*/ 0 h 100"/>
              <a:gd name="T20" fmla="*/ 49 w 96"/>
              <a:gd name="T21" fmla="*/ 36 h 100"/>
              <a:gd name="T22" fmla="*/ 75 w 96"/>
              <a:gd name="T23" fmla="*/ 0 h 100"/>
              <a:gd name="T24" fmla="*/ 94 w 9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100">
                <a:moveTo>
                  <a:pt x="94" y="0"/>
                </a:moveTo>
                <a:lnTo>
                  <a:pt x="58" y="49"/>
                </a:lnTo>
                <a:lnTo>
                  <a:pt x="96" y="100"/>
                </a:lnTo>
                <a:lnTo>
                  <a:pt x="77" y="100"/>
                </a:lnTo>
                <a:lnTo>
                  <a:pt x="48" y="61"/>
                </a:lnTo>
                <a:lnTo>
                  <a:pt x="19" y="100"/>
                </a:lnTo>
                <a:lnTo>
                  <a:pt x="0" y="100"/>
                </a:lnTo>
                <a:lnTo>
                  <a:pt x="38" y="48"/>
                </a:lnTo>
                <a:lnTo>
                  <a:pt x="3" y="0"/>
                </a:lnTo>
                <a:lnTo>
                  <a:pt x="22" y="0"/>
                </a:lnTo>
                <a:lnTo>
                  <a:pt x="49" y="36"/>
                </a:lnTo>
                <a:lnTo>
                  <a:pt x="75" y="0"/>
                </a:lnTo>
                <a:lnTo>
                  <a:pt x="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88">
            <a:extLst>
              <a:ext uri="{FF2B5EF4-FFF2-40B4-BE49-F238E27FC236}">
                <a16:creationId xmlns:a16="http://schemas.microsoft.com/office/drawing/2014/main" id="{EB7D7178-9CF9-47C9-BFD2-E8F99CD48631}"/>
              </a:ext>
            </a:extLst>
          </p:cNvPr>
          <p:cNvSpPr>
            <a:spLocks/>
          </p:cNvSpPr>
          <p:nvPr/>
        </p:nvSpPr>
        <p:spPr bwMode="auto">
          <a:xfrm>
            <a:off x="5601661" y="2883220"/>
            <a:ext cx="41275" cy="85725"/>
          </a:xfrm>
          <a:custGeom>
            <a:avLst/>
            <a:gdLst>
              <a:gd name="T0" fmla="*/ 28 w 62"/>
              <a:gd name="T1" fmla="*/ 0 h 128"/>
              <a:gd name="T2" fmla="*/ 28 w 62"/>
              <a:gd name="T3" fmla="*/ 28 h 128"/>
              <a:gd name="T4" fmla="*/ 62 w 62"/>
              <a:gd name="T5" fmla="*/ 28 h 128"/>
              <a:gd name="T6" fmla="*/ 62 w 62"/>
              <a:gd name="T7" fmla="*/ 41 h 128"/>
              <a:gd name="T8" fmla="*/ 28 w 62"/>
              <a:gd name="T9" fmla="*/ 41 h 128"/>
              <a:gd name="T10" fmla="*/ 28 w 62"/>
              <a:gd name="T11" fmla="*/ 95 h 128"/>
              <a:gd name="T12" fmla="*/ 31 w 62"/>
              <a:gd name="T13" fmla="*/ 110 h 128"/>
              <a:gd name="T14" fmla="*/ 45 w 62"/>
              <a:gd name="T15" fmla="*/ 114 h 128"/>
              <a:gd name="T16" fmla="*/ 62 w 62"/>
              <a:gd name="T17" fmla="*/ 114 h 128"/>
              <a:gd name="T18" fmla="*/ 62 w 62"/>
              <a:gd name="T19" fmla="*/ 128 h 128"/>
              <a:gd name="T20" fmla="*/ 45 w 62"/>
              <a:gd name="T21" fmla="*/ 128 h 128"/>
              <a:gd name="T22" fmla="*/ 19 w 62"/>
              <a:gd name="T23" fmla="*/ 121 h 128"/>
              <a:gd name="T24" fmla="*/ 12 w 62"/>
              <a:gd name="T25" fmla="*/ 95 h 128"/>
              <a:gd name="T26" fmla="*/ 12 w 62"/>
              <a:gd name="T27" fmla="*/ 41 h 128"/>
              <a:gd name="T28" fmla="*/ 0 w 62"/>
              <a:gd name="T29" fmla="*/ 41 h 128"/>
              <a:gd name="T30" fmla="*/ 0 w 62"/>
              <a:gd name="T31" fmla="*/ 28 h 128"/>
              <a:gd name="T32" fmla="*/ 12 w 62"/>
              <a:gd name="T33" fmla="*/ 28 h 128"/>
              <a:gd name="T34" fmla="*/ 12 w 62"/>
              <a:gd name="T35" fmla="*/ 0 h 128"/>
              <a:gd name="T36" fmla="*/ 28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8" y="0"/>
                </a:moveTo>
                <a:lnTo>
                  <a:pt x="28" y="28"/>
                </a:lnTo>
                <a:lnTo>
                  <a:pt x="62" y="28"/>
                </a:lnTo>
                <a:lnTo>
                  <a:pt x="62" y="41"/>
                </a:lnTo>
                <a:lnTo>
                  <a:pt x="28" y="41"/>
                </a:lnTo>
                <a:lnTo>
                  <a:pt x="28" y="95"/>
                </a:lnTo>
                <a:cubicBezTo>
                  <a:pt x="28" y="103"/>
                  <a:pt x="29" y="108"/>
                  <a:pt x="31" y="110"/>
                </a:cubicBezTo>
                <a:cubicBezTo>
                  <a:pt x="34" y="113"/>
                  <a:pt x="38" y="114"/>
                  <a:pt x="45" y="114"/>
                </a:cubicBezTo>
                <a:lnTo>
                  <a:pt x="62" y="114"/>
                </a:lnTo>
                <a:lnTo>
                  <a:pt x="62" y="128"/>
                </a:lnTo>
                <a:lnTo>
                  <a:pt x="45" y="128"/>
                </a:lnTo>
                <a:cubicBezTo>
                  <a:pt x="32" y="128"/>
                  <a:pt x="24" y="125"/>
                  <a:pt x="19" y="121"/>
                </a:cubicBezTo>
                <a:cubicBezTo>
                  <a:pt x="14" y="116"/>
                  <a:pt x="12" y="107"/>
                  <a:pt x="12" y="95"/>
                </a:cubicBezTo>
                <a:lnTo>
                  <a:pt x="12" y="41"/>
                </a:lnTo>
                <a:lnTo>
                  <a:pt x="0" y="41"/>
                </a:lnTo>
                <a:lnTo>
                  <a:pt x="0" y="28"/>
                </a:lnTo>
                <a:lnTo>
                  <a:pt x="12" y="28"/>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Oval 89">
            <a:extLst>
              <a:ext uri="{FF2B5EF4-FFF2-40B4-BE49-F238E27FC236}">
                <a16:creationId xmlns:a16="http://schemas.microsoft.com/office/drawing/2014/main" id="{0F8A9C53-6E1B-48D9-9B3A-EA9A841602A7}"/>
              </a:ext>
            </a:extLst>
          </p:cNvPr>
          <p:cNvSpPr>
            <a:spLocks noChangeArrowheads="1"/>
          </p:cNvSpPr>
          <p:nvPr/>
        </p:nvSpPr>
        <p:spPr bwMode="auto">
          <a:xfrm>
            <a:off x="6022349" y="2794320"/>
            <a:ext cx="296863" cy="290513"/>
          </a:xfrm>
          <a:prstGeom prst="ellipse">
            <a:avLst/>
          </a:prstGeom>
          <a:solidFill>
            <a:srgbClr val="E8A271"/>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5" name="Line 90">
            <a:extLst>
              <a:ext uri="{FF2B5EF4-FFF2-40B4-BE49-F238E27FC236}">
                <a16:creationId xmlns:a16="http://schemas.microsoft.com/office/drawing/2014/main" id="{DC8C2E1B-2514-4653-98CE-434D34D3A7A6}"/>
              </a:ext>
            </a:extLst>
          </p:cNvPr>
          <p:cNvSpPr>
            <a:spLocks noChangeShapeType="1"/>
          </p:cNvSpPr>
          <p:nvPr/>
        </p:nvSpPr>
        <p:spPr bwMode="auto">
          <a:xfrm>
            <a:off x="6082674" y="2938781"/>
            <a:ext cx="182563" cy="0"/>
          </a:xfrm>
          <a:prstGeom prst="line">
            <a:avLst/>
          </a:prstGeom>
          <a:noFill/>
          <a:ln w="9525" cap="flat">
            <a:solidFill>
              <a:srgbClr val="1A1A2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Line 91">
            <a:extLst>
              <a:ext uri="{FF2B5EF4-FFF2-40B4-BE49-F238E27FC236}">
                <a16:creationId xmlns:a16="http://schemas.microsoft.com/office/drawing/2014/main" id="{CD1BF519-C5D5-43A1-92E6-FE247E12A004}"/>
              </a:ext>
            </a:extLst>
          </p:cNvPr>
          <p:cNvSpPr>
            <a:spLocks noChangeShapeType="1"/>
          </p:cNvSpPr>
          <p:nvPr/>
        </p:nvSpPr>
        <p:spPr bwMode="auto">
          <a:xfrm>
            <a:off x="6171573" y="2860994"/>
            <a:ext cx="0" cy="173038"/>
          </a:xfrm>
          <a:prstGeom prst="line">
            <a:avLst/>
          </a:prstGeom>
          <a:noFill/>
          <a:ln w="9525" cap="flat">
            <a:solidFill>
              <a:srgbClr val="1A1A2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Rectangle 92">
            <a:extLst>
              <a:ext uri="{FF2B5EF4-FFF2-40B4-BE49-F238E27FC236}">
                <a16:creationId xmlns:a16="http://schemas.microsoft.com/office/drawing/2014/main" id="{9642A591-4458-4118-9A39-CBE85313A693}"/>
              </a:ext>
            </a:extLst>
          </p:cNvPr>
          <p:cNvSpPr>
            <a:spLocks noChangeArrowheads="1"/>
          </p:cNvSpPr>
          <p:nvPr/>
        </p:nvSpPr>
        <p:spPr bwMode="auto">
          <a:xfrm>
            <a:off x="5714374" y="2081532"/>
            <a:ext cx="957263" cy="320675"/>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93">
            <a:extLst>
              <a:ext uri="{FF2B5EF4-FFF2-40B4-BE49-F238E27FC236}">
                <a16:creationId xmlns:a16="http://schemas.microsoft.com/office/drawing/2014/main" id="{D6C362ED-335C-4C95-8FEA-39FB91ED21D5}"/>
              </a:ext>
            </a:extLst>
          </p:cNvPr>
          <p:cNvSpPr>
            <a:spLocks noEditPoints="1"/>
          </p:cNvSpPr>
          <p:nvPr/>
        </p:nvSpPr>
        <p:spPr bwMode="auto">
          <a:xfrm>
            <a:off x="5942974" y="2179956"/>
            <a:ext cx="79375" cy="90488"/>
          </a:xfrm>
          <a:custGeom>
            <a:avLst/>
            <a:gdLst>
              <a:gd name="T0" fmla="*/ 59 w 118"/>
              <a:gd name="T1" fmla="*/ 18 h 137"/>
              <a:gd name="T2" fmla="*/ 36 w 118"/>
              <a:gd name="T3" fmla="*/ 86 h 137"/>
              <a:gd name="T4" fmla="*/ 83 w 118"/>
              <a:gd name="T5" fmla="*/ 86 h 137"/>
              <a:gd name="T6" fmla="*/ 59 w 118"/>
              <a:gd name="T7" fmla="*/ 18 h 137"/>
              <a:gd name="T8" fmla="*/ 49 w 118"/>
              <a:gd name="T9" fmla="*/ 0 h 137"/>
              <a:gd name="T10" fmla="*/ 69 w 118"/>
              <a:gd name="T11" fmla="*/ 0 h 137"/>
              <a:gd name="T12" fmla="*/ 118 w 118"/>
              <a:gd name="T13" fmla="*/ 137 h 137"/>
              <a:gd name="T14" fmla="*/ 100 w 118"/>
              <a:gd name="T15" fmla="*/ 137 h 137"/>
              <a:gd name="T16" fmla="*/ 88 w 118"/>
              <a:gd name="T17" fmla="*/ 102 h 137"/>
              <a:gd name="T18" fmla="*/ 30 w 118"/>
              <a:gd name="T19" fmla="*/ 102 h 137"/>
              <a:gd name="T20" fmla="*/ 19 w 118"/>
              <a:gd name="T21" fmla="*/ 137 h 137"/>
              <a:gd name="T22" fmla="*/ 0 w 118"/>
              <a:gd name="T23" fmla="*/ 137 h 137"/>
              <a:gd name="T24" fmla="*/ 49 w 118"/>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37">
                <a:moveTo>
                  <a:pt x="59" y="18"/>
                </a:moveTo>
                <a:lnTo>
                  <a:pt x="36" y="86"/>
                </a:lnTo>
                <a:lnTo>
                  <a:pt x="83" y="86"/>
                </a:lnTo>
                <a:lnTo>
                  <a:pt x="59" y="18"/>
                </a:lnTo>
                <a:close/>
                <a:moveTo>
                  <a:pt x="49" y="0"/>
                </a:moveTo>
                <a:lnTo>
                  <a:pt x="69" y="0"/>
                </a:lnTo>
                <a:lnTo>
                  <a:pt x="118" y="137"/>
                </a:lnTo>
                <a:lnTo>
                  <a:pt x="100" y="137"/>
                </a:lnTo>
                <a:lnTo>
                  <a:pt x="88" y="102"/>
                </a:lnTo>
                <a:lnTo>
                  <a:pt x="30" y="102"/>
                </a:lnTo>
                <a:lnTo>
                  <a:pt x="19" y="137"/>
                </a:lnTo>
                <a:lnTo>
                  <a:pt x="0" y="137"/>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94">
            <a:extLst>
              <a:ext uri="{FF2B5EF4-FFF2-40B4-BE49-F238E27FC236}">
                <a16:creationId xmlns:a16="http://schemas.microsoft.com/office/drawing/2014/main" id="{24D42764-19AA-4C59-96E7-DA950E9E54B5}"/>
              </a:ext>
            </a:extLst>
          </p:cNvPr>
          <p:cNvSpPr>
            <a:spLocks/>
          </p:cNvSpPr>
          <p:nvPr/>
        </p:nvSpPr>
        <p:spPr bwMode="auto">
          <a:xfrm>
            <a:off x="6035049" y="2179956"/>
            <a:ext cx="53975" cy="90488"/>
          </a:xfrm>
          <a:custGeom>
            <a:avLst/>
            <a:gdLst>
              <a:gd name="T0" fmla="*/ 0 w 82"/>
              <a:gd name="T1" fmla="*/ 0 h 137"/>
              <a:gd name="T2" fmla="*/ 81 w 82"/>
              <a:gd name="T3" fmla="*/ 0 h 137"/>
              <a:gd name="T4" fmla="*/ 81 w 82"/>
              <a:gd name="T5" fmla="*/ 15 h 137"/>
              <a:gd name="T6" fmla="*/ 17 w 82"/>
              <a:gd name="T7" fmla="*/ 15 h 137"/>
              <a:gd name="T8" fmla="*/ 17 w 82"/>
              <a:gd name="T9" fmla="*/ 56 h 137"/>
              <a:gd name="T10" fmla="*/ 78 w 82"/>
              <a:gd name="T11" fmla="*/ 56 h 137"/>
              <a:gd name="T12" fmla="*/ 78 w 82"/>
              <a:gd name="T13" fmla="*/ 72 h 137"/>
              <a:gd name="T14" fmla="*/ 17 w 82"/>
              <a:gd name="T15" fmla="*/ 72 h 137"/>
              <a:gd name="T16" fmla="*/ 17 w 82"/>
              <a:gd name="T17" fmla="*/ 121 h 137"/>
              <a:gd name="T18" fmla="*/ 82 w 82"/>
              <a:gd name="T19" fmla="*/ 121 h 137"/>
              <a:gd name="T20" fmla="*/ 82 w 82"/>
              <a:gd name="T21" fmla="*/ 137 h 137"/>
              <a:gd name="T22" fmla="*/ 0 w 82"/>
              <a:gd name="T23" fmla="*/ 137 h 137"/>
              <a:gd name="T24" fmla="*/ 0 w 82"/>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137">
                <a:moveTo>
                  <a:pt x="0" y="0"/>
                </a:moveTo>
                <a:lnTo>
                  <a:pt x="81" y="0"/>
                </a:lnTo>
                <a:lnTo>
                  <a:pt x="81" y="15"/>
                </a:lnTo>
                <a:lnTo>
                  <a:pt x="17" y="15"/>
                </a:lnTo>
                <a:lnTo>
                  <a:pt x="17" y="56"/>
                </a:lnTo>
                <a:lnTo>
                  <a:pt x="78" y="56"/>
                </a:lnTo>
                <a:lnTo>
                  <a:pt x="78" y="72"/>
                </a:lnTo>
                <a:lnTo>
                  <a:pt x="17" y="72"/>
                </a:lnTo>
                <a:lnTo>
                  <a:pt x="17" y="121"/>
                </a:lnTo>
                <a:lnTo>
                  <a:pt x="82" y="121"/>
                </a:lnTo>
                <a:lnTo>
                  <a:pt x="82" y="137"/>
                </a:lnTo>
                <a:lnTo>
                  <a:pt x="0" y="13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5">
            <a:extLst>
              <a:ext uri="{FF2B5EF4-FFF2-40B4-BE49-F238E27FC236}">
                <a16:creationId xmlns:a16="http://schemas.microsoft.com/office/drawing/2014/main" id="{79042CCF-DE58-43C7-AA01-982A00F2C7B9}"/>
              </a:ext>
            </a:extLst>
          </p:cNvPr>
          <p:cNvSpPr>
            <a:spLocks/>
          </p:cNvSpPr>
          <p:nvPr/>
        </p:nvSpPr>
        <p:spPr bwMode="auto">
          <a:xfrm>
            <a:off x="6104899" y="2178370"/>
            <a:ext cx="60325" cy="93663"/>
          </a:xfrm>
          <a:custGeom>
            <a:avLst/>
            <a:gdLst>
              <a:gd name="T0" fmla="*/ 82 w 90"/>
              <a:gd name="T1" fmla="*/ 7 h 142"/>
              <a:gd name="T2" fmla="*/ 82 w 90"/>
              <a:gd name="T3" fmla="*/ 25 h 142"/>
              <a:gd name="T4" fmla="*/ 64 w 90"/>
              <a:gd name="T5" fmla="*/ 18 h 142"/>
              <a:gd name="T6" fmla="*/ 47 w 90"/>
              <a:gd name="T7" fmla="*/ 15 h 142"/>
              <a:gd name="T8" fmla="*/ 25 w 90"/>
              <a:gd name="T9" fmla="*/ 21 h 142"/>
              <a:gd name="T10" fmla="*/ 17 w 90"/>
              <a:gd name="T11" fmla="*/ 38 h 142"/>
              <a:gd name="T12" fmla="*/ 22 w 90"/>
              <a:gd name="T13" fmla="*/ 52 h 142"/>
              <a:gd name="T14" fmla="*/ 42 w 90"/>
              <a:gd name="T15" fmla="*/ 59 h 142"/>
              <a:gd name="T16" fmla="*/ 52 w 90"/>
              <a:gd name="T17" fmla="*/ 61 h 142"/>
              <a:gd name="T18" fmla="*/ 81 w 90"/>
              <a:gd name="T19" fmla="*/ 75 h 142"/>
              <a:gd name="T20" fmla="*/ 90 w 90"/>
              <a:gd name="T21" fmla="*/ 102 h 142"/>
              <a:gd name="T22" fmla="*/ 78 w 90"/>
              <a:gd name="T23" fmla="*/ 132 h 142"/>
              <a:gd name="T24" fmla="*/ 41 w 90"/>
              <a:gd name="T25" fmla="*/ 142 h 142"/>
              <a:gd name="T26" fmla="*/ 22 w 90"/>
              <a:gd name="T27" fmla="*/ 140 h 142"/>
              <a:gd name="T28" fmla="*/ 0 w 90"/>
              <a:gd name="T29" fmla="*/ 134 h 142"/>
              <a:gd name="T30" fmla="*/ 0 w 90"/>
              <a:gd name="T31" fmla="*/ 115 h 142"/>
              <a:gd name="T32" fmla="*/ 21 w 90"/>
              <a:gd name="T33" fmla="*/ 124 h 142"/>
              <a:gd name="T34" fmla="*/ 41 w 90"/>
              <a:gd name="T35" fmla="*/ 127 h 142"/>
              <a:gd name="T36" fmla="*/ 64 w 90"/>
              <a:gd name="T37" fmla="*/ 121 h 142"/>
              <a:gd name="T38" fmla="*/ 72 w 90"/>
              <a:gd name="T39" fmla="*/ 103 h 142"/>
              <a:gd name="T40" fmla="*/ 66 w 90"/>
              <a:gd name="T41" fmla="*/ 88 h 142"/>
              <a:gd name="T42" fmla="*/ 47 w 90"/>
              <a:gd name="T43" fmla="*/ 79 h 142"/>
              <a:gd name="T44" fmla="*/ 37 w 90"/>
              <a:gd name="T45" fmla="*/ 77 h 142"/>
              <a:gd name="T46" fmla="*/ 9 w 90"/>
              <a:gd name="T47" fmla="*/ 64 h 142"/>
              <a:gd name="T48" fmla="*/ 0 w 90"/>
              <a:gd name="T49" fmla="*/ 39 h 142"/>
              <a:gd name="T50" fmla="*/ 12 w 90"/>
              <a:gd name="T51" fmla="*/ 11 h 142"/>
              <a:gd name="T52" fmla="*/ 45 w 90"/>
              <a:gd name="T53" fmla="*/ 0 h 142"/>
              <a:gd name="T54" fmla="*/ 63 w 90"/>
              <a:gd name="T55" fmla="*/ 2 h 142"/>
              <a:gd name="T56" fmla="*/ 82 w 90"/>
              <a:gd name="T57" fmla="*/ 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0" h="142">
                <a:moveTo>
                  <a:pt x="82" y="7"/>
                </a:moveTo>
                <a:lnTo>
                  <a:pt x="82" y="25"/>
                </a:lnTo>
                <a:cubicBezTo>
                  <a:pt x="76" y="22"/>
                  <a:pt x="70" y="20"/>
                  <a:pt x="64" y="18"/>
                </a:cubicBezTo>
                <a:cubicBezTo>
                  <a:pt x="58" y="16"/>
                  <a:pt x="52" y="15"/>
                  <a:pt x="47" y="15"/>
                </a:cubicBezTo>
                <a:cubicBezTo>
                  <a:pt x="37" y="15"/>
                  <a:pt x="30" y="17"/>
                  <a:pt x="25" y="21"/>
                </a:cubicBezTo>
                <a:cubicBezTo>
                  <a:pt x="20" y="25"/>
                  <a:pt x="17" y="31"/>
                  <a:pt x="17" y="38"/>
                </a:cubicBezTo>
                <a:cubicBezTo>
                  <a:pt x="17" y="44"/>
                  <a:pt x="19" y="49"/>
                  <a:pt x="22" y="52"/>
                </a:cubicBezTo>
                <a:cubicBezTo>
                  <a:pt x="26" y="55"/>
                  <a:pt x="32" y="57"/>
                  <a:pt x="42" y="59"/>
                </a:cubicBezTo>
                <a:lnTo>
                  <a:pt x="52" y="61"/>
                </a:lnTo>
                <a:cubicBezTo>
                  <a:pt x="65" y="64"/>
                  <a:pt x="75" y="69"/>
                  <a:pt x="81" y="75"/>
                </a:cubicBezTo>
                <a:cubicBezTo>
                  <a:pt x="87" y="82"/>
                  <a:pt x="90" y="91"/>
                  <a:pt x="90" y="102"/>
                </a:cubicBezTo>
                <a:cubicBezTo>
                  <a:pt x="90" y="115"/>
                  <a:pt x="86" y="125"/>
                  <a:pt x="78" y="132"/>
                </a:cubicBezTo>
                <a:cubicBezTo>
                  <a:pt x="69" y="139"/>
                  <a:pt x="57" y="142"/>
                  <a:pt x="41" y="142"/>
                </a:cubicBezTo>
                <a:cubicBezTo>
                  <a:pt x="35" y="142"/>
                  <a:pt x="29" y="142"/>
                  <a:pt x="22" y="140"/>
                </a:cubicBezTo>
                <a:cubicBezTo>
                  <a:pt x="15" y="139"/>
                  <a:pt x="8" y="136"/>
                  <a:pt x="0" y="134"/>
                </a:cubicBezTo>
                <a:lnTo>
                  <a:pt x="0" y="115"/>
                </a:lnTo>
                <a:cubicBezTo>
                  <a:pt x="7" y="119"/>
                  <a:pt x="14" y="122"/>
                  <a:pt x="21" y="124"/>
                </a:cubicBezTo>
                <a:cubicBezTo>
                  <a:pt x="28" y="126"/>
                  <a:pt x="35" y="127"/>
                  <a:pt x="41" y="127"/>
                </a:cubicBezTo>
                <a:cubicBezTo>
                  <a:pt x="51" y="127"/>
                  <a:pt x="59" y="125"/>
                  <a:pt x="64" y="121"/>
                </a:cubicBezTo>
                <a:cubicBezTo>
                  <a:pt x="69" y="117"/>
                  <a:pt x="72" y="111"/>
                  <a:pt x="72" y="103"/>
                </a:cubicBezTo>
                <a:cubicBezTo>
                  <a:pt x="72" y="97"/>
                  <a:pt x="70" y="91"/>
                  <a:pt x="66" y="88"/>
                </a:cubicBezTo>
                <a:cubicBezTo>
                  <a:pt x="62" y="84"/>
                  <a:pt x="56" y="81"/>
                  <a:pt x="47" y="79"/>
                </a:cubicBezTo>
                <a:lnTo>
                  <a:pt x="37" y="77"/>
                </a:lnTo>
                <a:cubicBezTo>
                  <a:pt x="24" y="74"/>
                  <a:pt x="14" y="70"/>
                  <a:pt x="9" y="64"/>
                </a:cubicBezTo>
                <a:cubicBezTo>
                  <a:pt x="3" y="58"/>
                  <a:pt x="0" y="50"/>
                  <a:pt x="0" y="39"/>
                </a:cubicBezTo>
                <a:cubicBezTo>
                  <a:pt x="0" y="27"/>
                  <a:pt x="4" y="18"/>
                  <a:pt x="12" y="11"/>
                </a:cubicBezTo>
                <a:cubicBezTo>
                  <a:pt x="20" y="4"/>
                  <a:pt x="31" y="0"/>
                  <a:pt x="45" y="0"/>
                </a:cubicBezTo>
                <a:cubicBezTo>
                  <a:pt x="51" y="0"/>
                  <a:pt x="57" y="1"/>
                  <a:pt x="63" y="2"/>
                </a:cubicBezTo>
                <a:cubicBezTo>
                  <a:pt x="69" y="3"/>
                  <a:pt x="76" y="5"/>
                  <a:pt x="82"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96">
            <a:extLst>
              <a:ext uri="{FF2B5EF4-FFF2-40B4-BE49-F238E27FC236}">
                <a16:creationId xmlns:a16="http://schemas.microsoft.com/office/drawing/2014/main" id="{361A9E92-D1E8-49CB-9DE0-FDAF185473C3}"/>
              </a:ext>
            </a:extLst>
          </p:cNvPr>
          <p:cNvSpPr>
            <a:spLocks noEditPoints="1"/>
          </p:cNvSpPr>
          <p:nvPr/>
        </p:nvSpPr>
        <p:spPr bwMode="auto">
          <a:xfrm>
            <a:off x="6219198" y="2175194"/>
            <a:ext cx="57150" cy="96838"/>
          </a:xfrm>
          <a:custGeom>
            <a:avLst/>
            <a:gdLst>
              <a:gd name="T0" fmla="*/ 69 w 86"/>
              <a:gd name="T1" fmla="*/ 91 h 145"/>
              <a:gd name="T2" fmla="*/ 62 w 86"/>
              <a:gd name="T3" fmla="*/ 62 h 145"/>
              <a:gd name="T4" fmla="*/ 42 w 86"/>
              <a:gd name="T5" fmla="*/ 52 h 145"/>
              <a:gd name="T6" fmla="*/ 23 w 86"/>
              <a:gd name="T7" fmla="*/ 62 h 145"/>
              <a:gd name="T8" fmla="*/ 16 w 86"/>
              <a:gd name="T9" fmla="*/ 91 h 145"/>
              <a:gd name="T10" fmla="*/ 23 w 86"/>
              <a:gd name="T11" fmla="*/ 121 h 145"/>
              <a:gd name="T12" fmla="*/ 42 w 86"/>
              <a:gd name="T13" fmla="*/ 131 h 145"/>
              <a:gd name="T14" fmla="*/ 62 w 86"/>
              <a:gd name="T15" fmla="*/ 121 h 145"/>
              <a:gd name="T16" fmla="*/ 69 w 86"/>
              <a:gd name="T17" fmla="*/ 91 h 145"/>
              <a:gd name="T18" fmla="*/ 16 w 86"/>
              <a:gd name="T19" fmla="*/ 56 h 145"/>
              <a:gd name="T20" fmla="*/ 28 w 86"/>
              <a:gd name="T21" fmla="*/ 42 h 145"/>
              <a:gd name="T22" fmla="*/ 46 w 86"/>
              <a:gd name="T23" fmla="*/ 38 h 145"/>
              <a:gd name="T24" fmla="*/ 75 w 86"/>
              <a:gd name="T25" fmla="*/ 52 h 145"/>
              <a:gd name="T26" fmla="*/ 86 w 86"/>
              <a:gd name="T27" fmla="*/ 91 h 145"/>
              <a:gd name="T28" fmla="*/ 75 w 86"/>
              <a:gd name="T29" fmla="*/ 130 h 145"/>
              <a:gd name="T30" fmla="*/ 46 w 86"/>
              <a:gd name="T31" fmla="*/ 145 h 145"/>
              <a:gd name="T32" fmla="*/ 28 w 86"/>
              <a:gd name="T33" fmla="*/ 141 h 145"/>
              <a:gd name="T34" fmla="*/ 16 w 86"/>
              <a:gd name="T35" fmla="*/ 127 h 145"/>
              <a:gd name="T36" fmla="*/ 16 w 86"/>
              <a:gd name="T37" fmla="*/ 143 h 145"/>
              <a:gd name="T38" fmla="*/ 0 w 86"/>
              <a:gd name="T39" fmla="*/ 143 h 145"/>
              <a:gd name="T40" fmla="*/ 0 w 86"/>
              <a:gd name="T41" fmla="*/ 0 h 145"/>
              <a:gd name="T42" fmla="*/ 16 w 86"/>
              <a:gd name="T43" fmla="*/ 0 h 145"/>
              <a:gd name="T44" fmla="*/ 16 w 86"/>
              <a:gd name="T45" fmla="*/ 5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45">
                <a:moveTo>
                  <a:pt x="69" y="91"/>
                </a:moveTo>
                <a:cubicBezTo>
                  <a:pt x="69" y="79"/>
                  <a:pt x="67" y="69"/>
                  <a:pt x="62" y="62"/>
                </a:cubicBezTo>
                <a:cubicBezTo>
                  <a:pt x="57" y="55"/>
                  <a:pt x="51" y="52"/>
                  <a:pt x="42" y="52"/>
                </a:cubicBezTo>
                <a:cubicBezTo>
                  <a:pt x="34" y="52"/>
                  <a:pt x="28" y="55"/>
                  <a:pt x="23" y="62"/>
                </a:cubicBezTo>
                <a:cubicBezTo>
                  <a:pt x="18" y="69"/>
                  <a:pt x="16" y="79"/>
                  <a:pt x="16" y="91"/>
                </a:cubicBezTo>
                <a:cubicBezTo>
                  <a:pt x="16" y="104"/>
                  <a:pt x="18" y="114"/>
                  <a:pt x="23" y="121"/>
                </a:cubicBezTo>
                <a:cubicBezTo>
                  <a:pt x="28" y="128"/>
                  <a:pt x="34" y="131"/>
                  <a:pt x="42" y="131"/>
                </a:cubicBezTo>
                <a:cubicBezTo>
                  <a:pt x="51" y="131"/>
                  <a:pt x="57" y="128"/>
                  <a:pt x="62" y="121"/>
                </a:cubicBezTo>
                <a:cubicBezTo>
                  <a:pt x="67" y="114"/>
                  <a:pt x="69" y="104"/>
                  <a:pt x="69" y="91"/>
                </a:cubicBezTo>
                <a:close/>
                <a:moveTo>
                  <a:pt x="16" y="56"/>
                </a:moveTo>
                <a:cubicBezTo>
                  <a:pt x="19" y="50"/>
                  <a:pt x="23" y="45"/>
                  <a:pt x="28" y="42"/>
                </a:cubicBezTo>
                <a:cubicBezTo>
                  <a:pt x="33" y="39"/>
                  <a:pt x="39" y="38"/>
                  <a:pt x="46" y="38"/>
                </a:cubicBezTo>
                <a:cubicBezTo>
                  <a:pt x="58" y="38"/>
                  <a:pt x="67" y="43"/>
                  <a:pt x="75" y="52"/>
                </a:cubicBezTo>
                <a:cubicBezTo>
                  <a:pt x="82" y="62"/>
                  <a:pt x="86" y="75"/>
                  <a:pt x="86" y="91"/>
                </a:cubicBezTo>
                <a:cubicBezTo>
                  <a:pt x="86" y="108"/>
                  <a:pt x="82" y="121"/>
                  <a:pt x="75" y="130"/>
                </a:cubicBezTo>
                <a:cubicBezTo>
                  <a:pt x="67" y="140"/>
                  <a:pt x="58" y="145"/>
                  <a:pt x="46" y="145"/>
                </a:cubicBezTo>
                <a:cubicBezTo>
                  <a:pt x="39" y="145"/>
                  <a:pt x="33" y="144"/>
                  <a:pt x="28" y="141"/>
                </a:cubicBezTo>
                <a:cubicBezTo>
                  <a:pt x="23" y="138"/>
                  <a:pt x="19" y="133"/>
                  <a:pt x="16" y="127"/>
                </a:cubicBezTo>
                <a:lnTo>
                  <a:pt x="16" y="143"/>
                </a:lnTo>
                <a:lnTo>
                  <a:pt x="0" y="143"/>
                </a:lnTo>
                <a:lnTo>
                  <a:pt x="0" y="0"/>
                </a:lnTo>
                <a:lnTo>
                  <a:pt x="16" y="0"/>
                </a:lnTo>
                <a:lnTo>
                  <a:pt x="1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97">
            <a:extLst>
              <a:ext uri="{FF2B5EF4-FFF2-40B4-BE49-F238E27FC236}">
                <a16:creationId xmlns:a16="http://schemas.microsoft.com/office/drawing/2014/main" id="{B73C5290-FF1F-407A-867B-563B0248C0D2}"/>
              </a:ext>
            </a:extLst>
          </p:cNvPr>
          <p:cNvSpPr>
            <a:spLocks noChangeArrowheads="1"/>
          </p:cNvSpPr>
          <p:nvPr/>
        </p:nvSpPr>
        <p:spPr bwMode="auto">
          <a:xfrm>
            <a:off x="6293811" y="2175194"/>
            <a:ext cx="11113"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8">
            <a:extLst>
              <a:ext uri="{FF2B5EF4-FFF2-40B4-BE49-F238E27FC236}">
                <a16:creationId xmlns:a16="http://schemas.microsoft.com/office/drawing/2014/main" id="{61463673-477D-4607-9AAF-B687D797977B}"/>
              </a:ext>
            </a:extLst>
          </p:cNvPr>
          <p:cNvSpPr>
            <a:spLocks noEditPoints="1"/>
          </p:cNvSpPr>
          <p:nvPr/>
        </p:nvSpPr>
        <p:spPr bwMode="auto">
          <a:xfrm>
            <a:off x="6322385" y="2200594"/>
            <a:ext cx="57150" cy="71438"/>
          </a:xfrm>
          <a:custGeom>
            <a:avLst/>
            <a:gdLst>
              <a:gd name="T0" fmla="*/ 44 w 88"/>
              <a:gd name="T1" fmla="*/ 14 h 107"/>
              <a:gd name="T2" fmla="*/ 24 w 88"/>
              <a:gd name="T3" fmla="*/ 24 h 107"/>
              <a:gd name="T4" fmla="*/ 16 w 88"/>
              <a:gd name="T5" fmla="*/ 53 h 107"/>
              <a:gd name="T6" fmla="*/ 24 w 88"/>
              <a:gd name="T7" fmla="*/ 82 h 107"/>
              <a:gd name="T8" fmla="*/ 44 w 88"/>
              <a:gd name="T9" fmla="*/ 93 h 107"/>
              <a:gd name="T10" fmla="*/ 64 w 88"/>
              <a:gd name="T11" fmla="*/ 82 h 107"/>
              <a:gd name="T12" fmla="*/ 71 w 88"/>
              <a:gd name="T13" fmla="*/ 53 h 107"/>
              <a:gd name="T14" fmla="*/ 64 w 88"/>
              <a:gd name="T15" fmla="*/ 25 h 107"/>
              <a:gd name="T16" fmla="*/ 44 w 88"/>
              <a:gd name="T17" fmla="*/ 14 h 107"/>
              <a:gd name="T18" fmla="*/ 44 w 88"/>
              <a:gd name="T19" fmla="*/ 0 h 107"/>
              <a:gd name="T20" fmla="*/ 76 w 88"/>
              <a:gd name="T21" fmla="*/ 14 h 107"/>
              <a:gd name="T22" fmla="*/ 88 w 88"/>
              <a:gd name="T23" fmla="*/ 53 h 107"/>
              <a:gd name="T24" fmla="*/ 76 w 88"/>
              <a:gd name="T25" fmla="*/ 93 h 107"/>
              <a:gd name="T26" fmla="*/ 44 w 88"/>
              <a:gd name="T27" fmla="*/ 107 h 107"/>
              <a:gd name="T28" fmla="*/ 11 w 88"/>
              <a:gd name="T29" fmla="*/ 93 h 107"/>
              <a:gd name="T30" fmla="*/ 0 w 88"/>
              <a:gd name="T31" fmla="*/ 53 h 107"/>
              <a:gd name="T32" fmla="*/ 11 w 88"/>
              <a:gd name="T33" fmla="*/ 14 h 107"/>
              <a:gd name="T34" fmla="*/ 44 w 88"/>
              <a:gd name="T3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07">
                <a:moveTo>
                  <a:pt x="44" y="14"/>
                </a:moveTo>
                <a:cubicBezTo>
                  <a:pt x="35" y="14"/>
                  <a:pt x="29" y="17"/>
                  <a:pt x="24" y="24"/>
                </a:cubicBezTo>
                <a:cubicBezTo>
                  <a:pt x="19" y="32"/>
                  <a:pt x="16" y="41"/>
                  <a:pt x="16" y="53"/>
                </a:cubicBezTo>
                <a:cubicBezTo>
                  <a:pt x="16" y="66"/>
                  <a:pt x="19" y="75"/>
                  <a:pt x="24" y="82"/>
                </a:cubicBezTo>
                <a:cubicBezTo>
                  <a:pt x="29" y="89"/>
                  <a:pt x="35" y="93"/>
                  <a:pt x="44" y="93"/>
                </a:cubicBezTo>
                <a:cubicBezTo>
                  <a:pt x="52" y="93"/>
                  <a:pt x="59" y="89"/>
                  <a:pt x="64" y="82"/>
                </a:cubicBezTo>
                <a:cubicBezTo>
                  <a:pt x="69" y="75"/>
                  <a:pt x="71" y="66"/>
                  <a:pt x="71" y="53"/>
                </a:cubicBezTo>
                <a:cubicBezTo>
                  <a:pt x="71" y="41"/>
                  <a:pt x="69" y="32"/>
                  <a:pt x="64" y="25"/>
                </a:cubicBezTo>
                <a:cubicBezTo>
                  <a:pt x="59" y="17"/>
                  <a:pt x="52" y="14"/>
                  <a:pt x="44" y="14"/>
                </a:cubicBezTo>
                <a:close/>
                <a:moveTo>
                  <a:pt x="44" y="0"/>
                </a:moveTo>
                <a:cubicBezTo>
                  <a:pt x="58" y="0"/>
                  <a:pt x="68" y="4"/>
                  <a:pt x="76" y="14"/>
                </a:cubicBezTo>
                <a:cubicBezTo>
                  <a:pt x="84" y="23"/>
                  <a:pt x="88" y="37"/>
                  <a:pt x="88" y="53"/>
                </a:cubicBezTo>
                <a:cubicBezTo>
                  <a:pt x="88" y="70"/>
                  <a:pt x="84" y="83"/>
                  <a:pt x="76" y="93"/>
                </a:cubicBezTo>
                <a:cubicBezTo>
                  <a:pt x="68" y="102"/>
                  <a:pt x="58" y="107"/>
                  <a:pt x="44" y="107"/>
                </a:cubicBezTo>
                <a:cubicBezTo>
                  <a:pt x="30" y="107"/>
                  <a:pt x="19" y="102"/>
                  <a:pt x="11" y="93"/>
                </a:cubicBezTo>
                <a:cubicBezTo>
                  <a:pt x="4" y="83"/>
                  <a:pt x="0" y="70"/>
                  <a:pt x="0" y="53"/>
                </a:cubicBezTo>
                <a:cubicBezTo>
                  <a:pt x="0" y="37"/>
                  <a:pt x="4" y="23"/>
                  <a:pt x="11" y="14"/>
                </a:cubicBezTo>
                <a:cubicBezTo>
                  <a:pt x="19" y="4"/>
                  <a:pt x="30" y="0"/>
                  <a:pt x="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99">
            <a:extLst>
              <a:ext uri="{FF2B5EF4-FFF2-40B4-BE49-F238E27FC236}">
                <a16:creationId xmlns:a16="http://schemas.microsoft.com/office/drawing/2014/main" id="{EEBDB4CC-C664-42DA-9B56-8CA56121B108}"/>
              </a:ext>
            </a:extLst>
          </p:cNvPr>
          <p:cNvSpPr>
            <a:spLocks/>
          </p:cNvSpPr>
          <p:nvPr/>
        </p:nvSpPr>
        <p:spPr bwMode="auto">
          <a:xfrm>
            <a:off x="6392235" y="2200594"/>
            <a:ext cx="50800" cy="71438"/>
          </a:xfrm>
          <a:custGeom>
            <a:avLst/>
            <a:gdLst>
              <a:gd name="T0" fmla="*/ 76 w 76"/>
              <a:gd name="T1" fmla="*/ 6 h 107"/>
              <a:gd name="T2" fmla="*/ 76 w 76"/>
              <a:gd name="T3" fmla="*/ 22 h 107"/>
              <a:gd name="T4" fmla="*/ 63 w 76"/>
              <a:gd name="T5" fmla="*/ 16 h 107"/>
              <a:gd name="T6" fmla="*/ 49 w 76"/>
              <a:gd name="T7" fmla="*/ 14 h 107"/>
              <a:gd name="T8" fmla="*/ 25 w 76"/>
              <a:gd name="T9" fmla="*/ 24 h 107"/>
              <a:gd name="T10" fmla="*/ 17 w 76"/>
              <a:gd name="T11" fmla="*/ 53 h 107"/>
              <a:gd name="T12" fmla="*/ 25 w 76"/>
              <a:gd name="T13" fmla="*/ 83 h 107"/>
              <a:gd name="T14" fmla="*/ 49 w 76"/>
              <a:gd name="T15" fmla="*/ 93 h 107"/>
              <a:gd name="T16" fmla="*/ 63 w 76"/>
              <a:gd name="T17" fmla="*/ 91 h 107"/>
              <a:gd name="T18" fmla="*/ 76 w 76"/>
              <a:gd name="T19" fmla="*/ 85 h 107"/>
              <a:gd name="T20" fmla="*/ 76 w 76"/>
              <a:gd name="T21" fmla="*/ 101 h 107"/>
              <a:gd name="T22" fmla="*/ 63 w 76"/>
              <a:gd name="T23" fmla="*/ 106 h 107"/>
              <a:gd name="T24" fmla="*/ 48 w 76"/>
              <a:gd name="T25" fmla="*/ 107 h 107"/>
              <a:gd name="T26" fmla="*/ 13 w 76"/>
              <a:gd name="T27" fmla="*/ 93 h 107"/>
              <a:gd name="T28" fmla="*/ 0 w 76"/>
              <a:gd name="T29" fmla="*/ 53 h 107"/>
              <a:gd name="T30" fmla="*/ 13 w 76"/>
              <a:gd name="T31" fmla="*/ 14 h 107"/>
              <a:gd name="T32" fmla="*/ 49 w 76"/>
              <a:gd name="T33" fmla="*/ 0 h 107"/>
              <a:gd name="T34" fmla="*/ 63 w 76"/>
              <a:gd name="T35" fmla="*/ 1 h 107"/>
              <a:gd name="T36" fmla="*/ 76 w 76"/>
              <a:gd name="T37" fmla="*/ 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107">
                <a:moveTo>
                  <a:pt x="76" y="6"/>
                </a:moveTo>
                <a:lnTo>
                  <a:pt x="76" y="22"/>
                </a:lnTo>
                <a:cubicBezTo>
                  <a:pt x="72" y="19"/>
                  <a:pt x="67" y="17"/>
                  <a:pt x="63" y="16"/>
                </a:cubicBezTo>
                <a:cubicBezTo>
                  <a:pt x="58" y="15"/>
                  <a:pt x="54" y="14"/>
                  <a:pt x="49" y="14"/>
                </a:cubicBezTo>
                <a:cubicBezTo>
                  <a:pt x="39" y="14"/>
                  <a:pt x="31" y="17"/>
                  <a:pt x="25" y="24"/>
                </a:cubicBezTo>
                <a:cubicBezTo>
                  <a:pt x="20" y="31"/>
                  <a:pt x="17" y="41"/>
                  <a:pt x="17" y="53"/>
                </a:cubicBezTo>
                <a:cubicBezTo>
                  <a:pt x="17" y="66"/>
                  <a:pt x="20" y="76"/>
                  <a:pt x="25" y="83"/>
                </a:cubicBezTo>
                <a:cubicBezTo>
                  <a:pt x="31" y="90"/>
                  <a:pt x="39" y="93"/>
                  <a:pt x="49" y="93"/>
                </a:cubicBezTo>
                <a:cubicBezTo>
                  <a:pt x="54" y="93"/>
                  <a:pt x="58" y="92"/>
                  <a:pt x="63" y="91"/>
                </a:cubicBezTo>
                <a:cubicBezTo>
                  <a:pt x="67" y="90"/>
                  <a:pt x="72" y="88"/>
                  <a:pt x="76" y="85"/>
                </a:cubicBezTo>
                <a:lnTo>
                  <a:pt x="76" y="101"/>
                </a:lnTo>
                <a:cubicBezTo>
                  <a:pt x="72" y="103"/>
                  <a:pt x="67" y="105"/>
                  <a:pt x="63" y="106"/>
                </a:cubicBezTo>
                <a:cubicBezTo>
                  <a:pt x="58" y="107"/>
                  <a:pt x="53" y="107"/>
                  <a:pt x="48" y="107"/>
                </a:cubicBezTo>
                <a:cubicBezTo>
                  <a:pt x="33" y="107"/>
                  <a:pt x="22" y="102"/>
                  <a:pt x="13" y="93"/>
                </a:cubicBezTo>
                <a:cubicBezTo>
                  <a:pt x="5" y="83"/>
                  <a:pt x="0" y="70"/>
                  <a:pt x="0" y="53"/>
                </a:cubicBezTo>
                <a:cubicBezTo>
                  <a:pt x="0" y="37"/>
                  <a:pt x="5" y="24"/>
                  <a:pt x="13" y="14"/>
                </a:cubicBezTo>
                <a:cubicBezTo>
                  <a:pt x="22" y="4"/>
                  <a:pt x="34" y="0"/>
                  <a:pt x="49" y="0"/>
                </a:cubicBezTo>
                <a:cubicBezTo>
                  <a:pt x="54" y="0"/>
                  <a:pt x="58" y="0"/>
                  <a:pt x="63" y="1"/>
                </a:cubicBezTo>
                <a:cubicBezTo>
                  <a:pt x="68" y="2"/>
                  <a:pt x="72" y="4"/>
                  <a:pt x="76"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0">
            <a:extLst>
              <a:ext uri="{FF2B5EF4-FFF2-40B4-BE49-F238E27FC236}">
                <a16:creationId xmlns:a16="http://schemas.microsoft.com/office/drawing/2014/main" id="{197C6D1B-5F22-4C21-AAA7-4DB17A6F6023}"/>
              </a:ext>
            </a:extLst>
          </p:cNvPr>
          <p:cNvSpPr>
            <a:spLocks/>
          </p:cNvSpPr>
          <p:nvPr/>
        </p:nvSpPr>
        <p:spPr bwMode="auto">
          <a:xfrm>
            <a:off x="6462085" y="2175194"/>
            <a:ext cx="57150" cy="95250"/>
          </a:xfrm>
          <a:custGeom>
            <a:avLst/>
            <a:gdLst>
              <a:gd name="T0" fmla="*/ 0 w 86"/>
              <a:gd name="T1" fmla="*/ 0 h 143"/>
              <a:gd name="T2" fmla="*/ 16 w 86"/>
              <a:gd name="T3" fmla="*/ 0 h 143"/>
              <a:gd name="T4" fmla="*/ 16 w 86"/>
              <a:gd name="T5" fmla="*/ 84 h 143"/>
              <a:gd name="T6" fmla="*/ 63 w 86"/>
              <a:gd name="T7" fmla="*/ 40 h 143"/>
              <a:gd name="T8" fmla="*/ 83 w 86"/>
              <a:gd name="T9" fmla="*/ 40 h 143"/>
              <a:gd name="T10" fmla="*/ 32 w 86"/>
              <a:gd name="T11" fmla="*/ 88 h 143"/>
              <a:gd name="T12" fmla="*/ 86 w 86"/>
              <a:gd name="T13" fmla="*/ 143 h 143"/>
              <a:gd name="T14" fmla="*/ 65 w 86"/>
              <a:gd name="T15" fmla="*/ 143 h 143"/>
              <a:gd name="T16" fmla="*/ 16 w 86"/>
              <a:gd name="T17" fmla="*/ 93 h 143"/>
              <a:gd name="T18" fmla="*/ 16 w 86"/>
              <a:gd name="T19" fmla="*/ 143 h 143"/>
              <a:gd name="T20" fmla="*/ 0 w 86"/>
              <a:gd name="T21" fmla="*/ 143 h 143"/>
              <a:gd name="T22" fmla="*/ 0 w 86"/>
              <a:gd name="T2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43">
                <a:moveTo>
                  <a:pt x="0" y="0"/>
                </a:moveTo>
                <a:lnTo>
                  <a:pt x="16" y="0"/>
                </a:lnTo>
                <a:lnTo>
                  <a:pt x="16" y="84"/>
                </a:lnTo>
                <a:lnTo>
                  <a:pt x="63" y="40"/>
                </a:lnTo>
                <a:lnTo>
                  <a:pt x="83" y="40"/>
                </a:lnTo>
                <a:lnTo>
                  <a:pt x="32" y="88"/>
                </a:lnTo>
                <a:lnTo>
                  <a:pt x="86" y="143"/>
                </a:lnTo>
                <a:lnTo>
                  <a:pt x="65" y="143"/>
                </a:lnTo>
                <a:lnTo>
                  <a:pt x="16" y="93"/>
                </a:lnTo>
                <a:lnTo>
                  <a:pt x="16" y="143"/>
                </a:lnTo>
                <a:lnTo>
                  <a:pt x="0" y="14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Line 101">
            <a:extLst>
              <a:ext uri="{FF2B5EF4-FFF2-40B4-BE49-F238E27FC236}">
                <a16:creationId xmlns:a16="http://schemas.microsoft.com/office/drawing/2014/main" id="{B2BB3E72-0345-40BE-8F57-01E3EAAC8AFD}"/>
              </a:ext>
            </a:extLst>
          </p:cNvPr>
          <p:cNvSpPr>
            <a:spLocks noChangeShapeType="1"/>
          </p:cNvSpPr>
          <p:nvPr/>
        </p:nvSpPr>
        <p:spPr bwMode="auto">
          <a:xfrm>
            <a:off x="5723898" y="2927669"/>
            <a:ext cx="279400" cy="0"/>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2">
            <a:extLst>
              <a:ext uri="{FF2B5EF4-FFF2-40B4-BE49-F238E27FC236}">
                <a16:creationId xmlns:a16="http://schemas.microsoft.com/office/drawing/2014/main" id="{6E776803-EFC8-4787-9A01-46DFE0894591}"/>
              </a:ext>
            </a:extLst>
          </p:cNvPr>
          <p:cNvSpPr>
            <a:spLocks/>
          </p:cNvSpPr>
          <p:nvPr/>
        </p:nvSpPr>
        <p:spPr bwMode="auto">
          <a:xfrm>
            <a:off x="5892174" y="2895919"/>
            <a:ext cx="111125" cy="63500"/>
          </a:xfrm>
          <a:custGeom>
            <a:avLst/>
            <a:gdLst>
              <a:gd name="T0" fmla="*/ 48 w 166"/>
              <a:gd name="T1" fmla="*/ 47 h 95"/>
              <a:gd name="T2" fmla="*/ 0 w 166"/>
              <a:gd name="T3" fmla="*/ 95 h 95"/>
              <a:gd name="T4" fmla="*/ 166 w 166"/>
              <a:gd name="T5" fmla="*/ 47 h 95"/>
              <a:gd name="T6" fmla="*/ 0 w 166"/>
              <a:gd name="T7" fmla="*/ 0 h 95"/>
              <a:gd name="T8" fmla="*/ 48 w 166"/>
              <a:gd name="T9" fmla="*/ 47 h 95"/>
            </a:gdLst>
            <a:ahLst/>
            <a:cxnLst>
              <a:cxn ang="0">
                <a:pos x="T0" y="T1"/>
              </a:cxn>
              <a:cxn ang="0">
                <a:pos x="T2" y="T3"/>
              </a:cxn>
              <a:cxn ang="0">
                <a:pos x="T4" y="T5"/>
              </a:cxn>
              <a:cxn ang="0">
                <a:pos x="T6" y="T7"/>
              </a:cxn>
              <a:cxn ang="0">
                <a:pos x="T8" y="T9"/>
              </a:cxn>
            </a:cxnLst>
            <a:rect l="0" t="0" r="r" b="b"/>
            <a:pathLst>
              <a:path w="166" h="95">
                <a:moveTo>
                  <a:pt x="48" y="47"/>
                </a:moveTo>
                <a:lnTo>
                  <a:pt x="0" y="95"/>
                </a:lnTo>
                <a:lnTo>
                  <a:pt x="166" y="47"/>
                </a:lnTo>
                <a:lnTo>
                  <a:pt x="0" y="0"/>
                </a:lnTo>
                <a:lnTo>
                  <a:pt x="48" y="47"/>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8" name="Line 103">
            <a:extLst>
              <a:ext uri="{FF2B5EF4-FFF2-40B4-BE49-F238E27FC236}">
                <a16:creationId xmlns:a16="http://schemas.microsoft.com/office/drawing/2014/main" id="{53B87183-E7A7-4F6A-93A2-30056B87B733}"/>
              </a:ext>
            </a:extLst>
          </p:cNvPr>
          <p:cNvSpPr>
            <a:spLocks noChangeShapeType="1"/>
          </p:cNvSpPr>
          <p:nvPr/>
        </p:nvSpPr>
        <p:spPr bwMode="auto">
          <a:xfrm>
            <a:off x="6193798" y="2399032"/>
            <a:ext cx="0" cy="384175"/>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9" name="Freeform 104">
            <a:extLst>
              <a:ext uri="{FF2B5EF4-FFF2-40B4-BE49-F238E27FC236}">
                <a16:creationId xmlns:a16="http://schemas.microsoft.com/office/drawing/2014/main" id="{E8435E5B-008E-471D-BE49-520528D6DEC9}"/>
              </a:ext>
            </a:extLst>
          </p:cNvPr>
          <p:cNvSpPr>
            <a:spLocks/>
          </p:cNvSpPr>
          <p:nvPr/>
        </p:nvSpPr>
        <p:spPr bwMode="auto">
          <a:xfrm>
            <a:off x="6162048" y="2672082"/>
            <a:ext cx="63500" cy="111125"/>
          </a:xfrm>
          <a:custGeom>
            <a:avLst/>
            <a:gdLst>
              <a:gd name="T0" fmla="*/ 47 w 95"/>
              <a:gd name="T1" fmla="*/ 47 h 166"/>
              <a:gd name="T2" fmla="*/ 0 w 95"/>
              <a:gd name="T3" fmla="*/ 0 h 166"/>
              <a:gd name="T4" fmla="*/ 47 w 95"/>
              <a:gd name="T5" fmla="*/ 166 h 166"/>
              <a:gd name="T6" fmla="*/ 95 w 95"/>
              <a:gd name="T7" fmla="*/ 0 h 166"/>
              <a:gd name="T8" fmla="*/ 47 w 95"/>
              <a:gd name="T9" fmla="*/ 47 h 166"/>
            </a:gdLst>
            <a:ahLst/>
            <a:cxnLst>
              <a:cxn ang="0">
                <a:pos x="T0" y="T1"/>
              </a:cxn>
              <a:cxn ang="0">
                <a:pos x="T2" y="T3"/>
              </a:cxn>
              <a:cxn ang="0">
                <a:pos x="T4" y="T5"/>
              </a:cxn>
              <a:cxn ang="0">
                <a:pos x="T6" y="T7"/>
              </a:cxn>
              <a:cxn ang="0">
                <a:pos x="T8" y="T9"/>
              </a:cxn>
            </a:cxnLst>
            <a:rect l="0" t="0" r="r" b="b"/>
            <a:pathLst>
              <a:path w="95" h="166">
                <a:moveTo>
                  <a:pt x="47" y="47"/>
                </a:moveTo>
                <a:lnTo>
                  <a:pt x="0" y="0"/>
                </a:lnTo>
                <a:lnTo>
                  <a:pt x="47" y="166"/>
                </a:lnTo>
                <a:lnTo>
                  <a:pt x="95" y="0"/>
                </a:lnTo>
                <a:lnTo>
                  <a:pt x="47" y="47"/>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0" name="Rectangle 105">
            <a:extLst>
              <a:ext uri="{FF2B5EF4-FFF2-40B4-BE49-F238E27FC236}">
                <a16:creationId xmlns:a16="http://schemas.microsoft.com/office/drawing/2014/main" id="{6AFD2B1A-8A64-4EE3-B328-1BECCF98357D}"/>
              </a:ext>
            </a:extLst>
          </p:cNvPr>
          <p:cNvSpPr>
            <a:spLocks noChangeArrowheads="1"/>
          </p:cNvSpPr>
          <p:nvPr/>
        </p:nvSpPr>
        <p:spPr bwMode="auto">
          <a:xfrm>
            <a:off x="5701674" y="3337244"/>
            <a:ext cx="957263" cy="273050"/>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106">
            <a:extLst>
              <a:ext uri="{FF2B5EF4-FFF2-40B4-BE49-F238E27FC236}">
                <a16:creationId xmlns:a16="http://schemas.microsoft.com/office/drawing/2014/main" id="{7D04C90D-98BC-4147-9FC9-F6C2484BAA71}"/>
              </a:ext>
            </a:extLst>
          </p:cNvPr>
          <p:cNvSpPr>
            <a:spLocks/>
          </p:cNvSpPr>
          <p:nvPr/>
        </p:nvSpPr>
        <p:spPr bwMode="auto">
          <a:xfrm>
            <a:off x="5857248" y="3413445"/>
            <a:ext cx="71438" cy="92075"/>
          </a:xfrm>
          <a:custGeom>
            <a:avLst/>
            <a:gdLst>
              <a:gd name="T0" fmla="*/ 107 w 107"/>
              <a:gd name="T1" fmla="*/ 12 h 137"/>
              <a:gd name="T2" fmla="*/ 107 w 107"/>
              <a:gd name="T3" fmla="*/ 31 h 137"/>
              <a:gd name="T4" fmla="*/ 88 w 107"/>
              <a:gd name="T5" fmla="*/ 19 h 137"/>
              <a:gd name="T6" fmla="*/ 66 w 107"/>
              <a:gd name="T7" fmla="*/ 14 h 137"/>
              <a:gd name="T8" fmla="*/ 31 w 107"/>
              <a:gd name="T9" fmla="*/ 28 h 137"/>
              <a:gd name="T10" fmla="*/ 19 w 107"/>
              <a:gd name="T11" fmla="*/ 68 h 137"/>
              <a:gd name="T12" fmla="*/ 31 w 107"/>
              <a:gd name="T13" fmla="*/ 109 h 137"/>
              <a:gd name="T14" fmla="*/ 66 w 107"/>
              <a:gd name="T15" fmla="*/ 122 h 137"/>
              <a:gd name="T16" fmla="*/ 88 w 107"/>
              <a:gd name="T17" fmla="*/ 118 h 137"/>
              <a:gd name="T18" fmla="*/ 107 w 107"/>
              <a:gd name="T19" fmla="*/ 106 h 137"/>
              <a:gd name="T20" fmla="*/ 107 w 107"/>
              <a:gd name="T21" fmla="*/ 124 h 137"/>
              <a:gd name="T22" fmla="*/ 87 w 107"/>
              <a:gd name="T23" fmla="*/ 134 h 137"/>
              <a:gd name="T24" fmla="*/ 65 w 107"/>
              <a:gd name="T25" fmla="*/ 137 h 137"/>
              <a:gd name="T26" fmla="*/ 18 w 107"/>
              <a:gd name="T27" fmla="*/ 119 h 137"/>
              <a:gd name="T28" fmla="*/ 0 w 107"/>
              <a:gd name="T29" fmla="*/ 68 h 137"/>
              <a:gd name="T30" fmla="*/ 18 w 107"/>
              <a:gd name="T31" fmla="*/ 18 h 137"/>
              <a:gd name="T32" fmla="*/ 65 w 107"/>
              <a:gd name="T33" fmla="*/ 0 h 137"/>
              <a:gd name="T34" fmla="*/ 88 w 107"/>
              <a:gd name="T35" fmla="*/ 3 h 137"/>
              <a:gd name="T36" fmla="*/ 107 w 107"/>
              <a:gd name="T37" fmla="*/ 1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37">
                <a:moveTo>
                  <a:pt x="107" y="12"/>
                </a:moveTo>
                <a:lnTo>
                  <a:pt x="107" y="31"/>
                </a:lnTo>
                <a:cubicBezTo>
                  <a:pt x="101" y="26"/>
                  <a:pt x="95" y="21"/>
                  <a:pt x="88" y="19"/>
                </a:cubicBezTo>
                <a:cubicBezTo>
                  <a:pt x="81" y="16"/>
                  <a:pt x="74" y="14"/>
                  <a:pt x="66" y="14"/>
                </a:cubicBezTo>
                <a:cubicBezTo>
                  <a:pt x="51" y="14"/>
                  <a:pt x="39" y="19"/>
                  <a:pt x="31" y="28"/>
                </a:cubicBezTo>
                <a:cubicBezTo>
                  <a:pt x="23" y="38"/>
                  <a:pt x="19" y="51"/>
                  <a:pt x="19" y="68"/>
                </a:cubicBezTo>
                <a:cubicBezTo>
                  <a:pt x="19" y="86"/>
                  <a:pt x="23" y="99"/>
                  <a:pt x="31" y="109"/>
                </a:cubicBezTo>
                <a:cubicBezTo>
                  <a:pt x="39" y="118"/>
                  <a:pt x="51" y="122"/>
                  <a:pt x="66" y="122"/>
                </a:cubicBezTo>
                <a:cubicBezTo>
                  <a:pt x="74" y="122"/>
                  <a:pt x="81" y="121"/>
                  <a:pt x="88" y="118"/>
                </a:cubicBezTo>
                <a:cubicBezTo>
                  <a:pt x="95" y="115"/>
                  <a:pt x="101" y="111"/>
                  <a:pt x="107" y="106"/>
                </a:cubicBezTo>
                <a:lnTo>
                  <a:pt x="107" y="124"/>
                </a:lnTo>
                <a:cubicBezTo>
                  <a:pt x="101" y="129"/>
                  <a:pt x="94" y="132"/>
                  <a:pt x="87" y="134"/>
                </a:cubicBezTo>
                <a:cubicBezTo>
                  <a:pt x="80" y="136"/>
                  <a:pt x="73" y="137"/>
                  <a:pt x="65" y="137"/>
                </a:cubicBezTo>
                <a:cubicBezTo>
                  <a:pt x="45" y="137"/>
                  <a:pt x="29" y="131"/>
                  <a:pt x="18" y="119"/>
                </a:cubicBezTo>
                <a:cubicBezTo>
                  <a:pt x="6" y="106"/>
                  <a:pt x="0" y="90"/>
                  <a:pt x="0" y="68"/>
                </a:cubicBezTo>
                <a:cubicBezTo>
                  <a:pt x="0" y="47"/>
                  <a:pt x="6" y="30"/>
                  <a:pt x="18" y="18"/>
                </a:cubicBezTo>
                <a:cubicBezTo>
                  <a:pt x="29" y="6"/>
                  <a:pt x="45" y="0"/>
                  <a:pt x="65" y="0"/>
                </a:cubicBezTo>
                <a:cubicBezTo>
                  <a:pt x="73" y="0"/>
                  <a:pt x="81" y="1"/>
                  <a:pt x="88" y="3"/>
                </a:cubicBezTo>
                <a:cubicBezTo>
                  <a:pt x="95" y="5"/>
                  <a:pt x="101" y="8"/>
                  <a:pt x="107"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07">
            <a:extLst>
              <a:ext uri="{FF2B5EF4-FFF2-40B4-BE49-F238E27FC236}">
                <a16:creationId xmlns:a16="http://schemas.microsoft.com/office/drawing/2014/main" id="{678E1073-DAD0-45BB-9267-665CF25EFDD3}"/>
              </a:ext>
            </a:extLst>
          </p:cNvPr>
          <p:cNvSpPr>
            <a:spLocks noEditPoints="1"/>
          </p:cNvSpPr>
          <p:nvPr/>
        </p:nvSpPr>
        <p:spPr bwMode="auto">
          <a:xfrm>
            <a:off x="5946149" y="3411857"/>
            <a:ext cx="11113" cy="92075"/>
          </a:xfrm>
          <a:custGeom>
            <a:avLst/>
            <a:gdLst>
              <a:gd name="T0" fmla="*/ 0 w 17"/>
              <a:gd name="T1" fmla="*/ 38 h 138"/>
              <a:gd name="T2" fmla="*/ 17 w 17"/>
              <a:gd name="T3" fmla="*/ 38 h 138"/>
              <a:gd name="T4" fmla="*/ 17 w 17"/>
              <a:gd name="T5" fmla="*/ 138 h 138"/>
              <a:gd name="T6" fmla="*/ 0 w 17"/>
              <a:gd name="T7" fmla="*/ 138 h 138"/>
              <a:gd name="T8" fmla="*/ 0 w 17"/>
              <a:gd name="T9" fmla="*/ 38 h 138"/>
              <a:gd name="T10" fmla="*/ 0 w 17"/>
              <a:gd name="T11" fmla="*/ 0 h 138"/>
              <a:gd name="T12" fmla="*/ 17 w 17"/>
              <a:gd name="T13" fmla="*/ 0 h 138"/>
              <a:gd name="T14" fmla="*/ 17 w 17"/>
              <a:gd name="T15" fmla="*/ 20 h 138"/>
              <a:gd name="T16" fmla="*/ 0 w 17"/>
              <a:gd name="T17" fmla="*/ 20 h 138"/>
              <a:gd name="T18" fmla="*/ 0 w 17"/>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38">
                <a:moveTo>
                  <a:pt x="0" y="38"/>
                </a:moveTo>
                <a:lnTo>
                  <a:pt x="17" y="38"/>
                </a:lnTo>
                <a:lnTo>
                  <a:pt x="17" y="138"/>
                </a:lnTo>
                <a:lnTo>
                  <a:pt x="0" y="138"/>
                </a:lnTo>
                <a:lnTo>
                  <a:pt x="0" y="38"/>
                </a:lnTo>
                <a:close/>
                <a:moveTo>
                  <a:pt x="0" y="0"/>
                </a:moveTo>
                <a:lnTo>
                  <a:pt x="17" y="0"/>
                </a:lnTo>
                <a:lnTo>
                  <a:pt x="17" y="20"/>
                </a:lnTo>
                <a:lnTo>
                  <a:pt x="0"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08">
            <a:extLst>
              <a:ext uri="{FF2B5EF4-FFF2-40B4-BE49-F238E27FC236}">
                <a16:creationId xmlns:a16="http://schemas.microsoft.com/office/drawing/2014/main" id="{F5A1D155-F0FF-4D88-A902-919020D3DE25}"/>
              </a:ext>
            </a:extLst>
          </p:cNvPr>
          <p:cNvSpPr>
            <a:spLocks noEditPoints="1"/>
          </p:cNvSpPr>
          <p:nvPr/>
        </p:nvSpPr>
        <p:spPr bwMode="auto">
          <a:xfrm>
            <a:off x="5979485" y="3435670"/>
            <a:ext cx="58738" cy="92075"/>
          </a:xfrm>
          <a:custGeom>
            <a:avLst/>
            <a:gdLst>
              <a:gd name="T0" fmla="*/ 17 w 89"/>
              <a:gd name="T1" fmla="*/ 87 h 139"/>
              <a:gd name="T2" fmla="*/ 17 w 89"/>
              <a:gd name="T3" fmla="*/ 139 h 139"/>
              <a:gd name="T4" fmla="*/ 0 w 89"/>
              <a:gd name="T5" fmla="*/ 139 h 139"/>
              <a:gd name="T6" fmla="*/ 0 w 89"/>
              <a:gd name="T7" fmla="*/ 2 h 139"/>
              <a:gd name="T8" fmla="*/ 17 w 89"/>
              <a:gd name="T9" fmla="*/ 2 h 139"/>
              <a:gd name="T10" fmla="*/ 17 w 89"/>
              <a:gd name="T11" fmla="*/ 17 h 139"/>
              <a:gd name="T12" fmla="*/ 29 w 89"/>
              <a:gd name="T13" fmla="*/ 4 h 139"/>
              <a:gd name="T14" fmla="*/ 48 w 89"/>
              <a:gd name="T15" fmla="*/ 0 h 139"/>
              <a:gd name="T16" fmla="*/ 78 w 89"/>
              <a:gd name="T17" fmla="*/ 14 h 139"/>
              <a:gd name="T18" fmla="*/ 89 w 89"/>
              <a:gd name="T19" fmla="*/ 52 h 139"/>
              <a:gd name="T20" fmla="*/ 78 w 89"/>
              <a:gd name="T21" fmla="*/ 90 h 139"/>
              <a:gd name="T22" fmla="*/ 48 w 89"/>
              <a:gd name="T23" fmla="*/ 104 h 139"/>
              <a:gd name="T24" fmla="*/ 29 w 89"/>
              <a:gd name="T25" fmla="*/ 100 h 139"/>
              <a:gd name="T26" fmla="*/ 17 w 89"/>
              <a:gd name="T27" fmla="*/ 87 h 139"/>
              <a:gd name="T28" fmla="*/ 72 w 89"/>
              <a:gd name="T29" fmla="*/ 52 h 139"/>
              <a:gd name="T30" fmla="*/ 65 w 89"/>
              <a:gd name="T31" fmla="*/ 24 h 139"/>
              <a:gd name="T32" fmla="*/ 44 w 89"/>
              <a:gd name="T33" fmla="*/ 13 h 139"/>
              <a:gd name="T34" fmla="*/ 24 w 89"/>
              <a:gd name="T35" fmla="*/ 24 h 139"/>
              <a:gd name="T36" fmla="*/ 17 w 89"/>
              <a:gd name="T37" fmla="*/ 52 h 139"/>
              <a:gd name="T38" fmla="*/ 24 w 89"/>
              <a:gd name="T39" fmla="*/ 80 h 139"/>
              <a:gd name="T40" fmla="*/ 44 w 89"/>
              <a:gd name="T41" fmla="*/ 90 h 139"/>
              <a:gd name="T42" fmla="*/ 65 w 89"/>
              <a:gd name="T43" fmla="*/ 80 h 139"/>
              <a:gd name="T44" fmla="*/ 72 w 89"/>
              <a:gd name="T45" fmla="*/ 5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 h="139">
                <a:moveTo>
                  <a:pt x="17" y="87"/>
                </a:moveTo>
                <a:lnTo>
                  <a:pt x="17" y="139"/>
                </a:lnTo>
                <a:lnTo>
                  <a:pt x="0" y="139"/>
                </a:lnTo>
                <a:lnTo>
                  <a:pt x="0" y="2"/>
                </a:lnTo>
                <a:lnTo>
                  <a:pt x="17" y="2"/>
                </a:lnTo>
                <a:lnTo>
                  <a:pt x="17" y="17"/>
                </a:lnTo>
                <a:cubicBezTo>
                  <a:pt x="20" y="11"/>
                  <a:pt x="24" y="7"/>
                  <a:pt x="29" y="4"/>
                </a:cubicBezTo>
                <a:cubicBezTo>
                  <a:pt x="35" y="1"/>
                  <a:pt x="41" y="0"/>
                  <a:pt x="48" y="0"/>
                </a:cubicBezTo>
                <a:cubicBezTo>
                  <a:pt x="60" y="0"/>
                  <a:pt x="70" y="5"/>
                  <a:pt x="78" y="14"/>
                </a:cubicBezTo>
                <a:cubicBezTo>
                  <a:pt x="85" y="24"/>
                  <a:pt x="89" y="36"/>
                  <a:pt x="89" y="52"/>
                </a:cubicBezTo>
                <a:cubicBezTo>
                  <a:pt x="89" y="68"/>
                  <a:pt x="85" y="80"/>
                  <a:pt x="78" y="90"/>
                </a:cubicBezTo>
                <a:cubicBezTo>
                  <a:pt x="70" y="99"/>
                  <a:pt x="60" y="104"/>
                  <a:pt x="48" y="104"/>
                </a:cubicBezTo>
                <a:cubicBezTo>
                  <a:pt x="41" y="104"/>
                  <a:pt x="35" y="103"/>
                  <a:pt x="29" y="100"/>
                </a:cubicBezTo>
                <a:cubicBezTo>
                  <a:pt x="24" y="97"/>
                  <a:pt x="20" y="93"/>
                  <a:pt x="17" y="87"/>
                </a:cubicBezTo>
                <a:close/>
                <a:moveTo>
                  <a:pt x="72" y="52"/>
                </a:moveTo>
                <a:cubicBezTo>
                  <a:pt x="72" y="40"/>
                  <a:pt x="70" y="31"/>
                  <a:pt x="65" y="24"/>
                </a:cubicBezTo>
                <a:cubicBezTo>
                  <a:pt x="60" y="17"/>
                  <a:pt x="53" y="13"/>
                  <a:pt x="44" y="13"/>
                </a:cubicBezTo>
                <a:cubicBezTo>
                  <a:pt x="36" y="13"/>
                  <a:pt x="29" y="17"/>
                  <a:pt x="24" y="24"/>
                </a:cubicBezTo>
                <a:cubicBezTo>
                  <a:pt x="19" y="31"/>
                  <a:pt x="17" y="40"/>
                  <a:pt x="17" y="52"/>
                </a:cubicBezTo>
                <a:cubicBezTo>
                  <a:pt x="17" y="64"/>
                  <a:pt x="19" y="73"/>
                  <a:pt x="24" y="80"/>
                </a:cubicBezTo>
                <a:cubicBezTo>
                  <a:pt x="29" y="87"/>
                  <a:pt x="36" y="90"/>
                  <a:pt x="44" y="90"/>
                </a:cubicBezTo>
                <a:cubicBezTo>
                  <a:pt x="53" y="90"/>
                  <a:pt x="60" y="87"/>
                  <a:pt x="65" y="80"/>
                </a:cubicBezTo>
                <a:cubicBezTo>
                  <a:pt x="70" y="73"/>
                  <a:pt x="72" y="64"/>
                  <a:pt x="72"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109">
            <a:extLst>
              <a:ext uri="{FF2B5EF4-FFF2-40B4-BE49-F238E27FC236}">
                <a16:creationId xmlns:a16="http://schemas.microsoft.com/office/drawing/2014/main" id="{C3284268-1A42-4186-91A7-16F482BB3A0B}"/>
              </a:ext>
            </a:extLst>
          </p:cNvPr>
          <p:cNvSpPr>
            <a:spLocks/>
          </p:cNvSpPr>
          <p:nvPr/>
        </p:nvSpPr>
        <p:spPr bwMode="auto">
          <a:xfrm>
            <a:off x="6055686" y="3411857"/>
            <a:ext cx="55563" cy="92075"/>
          </a:xfrm>
          <a:custGeom>
            <a:avLst/>
            <a:gdLst>
              <a:gd name="T0" fmla="*/ 84 w 84"/>
              <a:gd name="T1" fmla="*/ 78 h 138"/>
              <a:gd name="T2" fmla="*/ 84 w 84"/>
              <a:gd name="T3" fmla="*/ 138 h 138"/>
              <a:gd name="T4" fmla="*/ 67 w 84"/>
              <a:gd name="T5" fmla="*/ 138 h 138"/>
              <a:gd name="T6" fmla="*/ 67 w 84"/>
              <a:gd name="T7" fmla="*/ 78 h 138"/>
              <a:gd name="T8" fmla="*/ 62 w 84"/>
              <a:gd name="T9" fmla="*/ 57 h 138"/>
              <a:gd name="T10" fmla="*/ 45 w 84"/>
              <a:gd name="T11" fmla="*/ 50 h 138"/>
              <a:gd name="T12" fmla="*/ 24 w 84"/>
              <a:gd name="T13" fmla="*/ 58 h 138"/>
              <a:gd name="T14" fmla="*/ 17 w 84"/>
              <a:gd name="T15" fmla="*/ 81 h 138"/>
              <a:gd name="T16" fmla="*/ 17 w 84"/>
              <a:gd name="T17" fmla="*/ 138 h 138"/>
              <a:gd name="T18" fmla="*/ 0 w 84"/>
              <a:gd name="T19" fmla="*/ 138 h 138"/>
              <a:gd name="T20" fmla="*/ 0 w 84"/>
              <a:gd name="T21" fmla="*/ 0 h 138"/>
              <a:gd name="T22" fmla="*/ 17 w 84"/>
              <a:gd name="T23" fmla="*/ 0 h 138"/>
              <a:gd name="T24" fmla="*/ 17 w 84"/>
              <a:gd name="T25" fmla="*/ 54 h 138"/>
              <a:gd name="T26" fmla="*/ 31 w 84"/>
              <a:gd name="T27" fmla="*/ 40 h 138"/>
              <a:gd name="T28" fmla="*/ 49 w 84"/>
              <a:gd name="T29" fmla="*/ 36 h 138"/>
              <a:gd name="T30" fmla="*/ 75 w 84"/>
              <a:gd name="T31" fmla="*/ 46 h 138"/>
              <a:gd name="T32" fmla="*/ 84 w 84"/>
              <a:gd name="T33" fmla="*/ 7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138">
                <a:moveTo>
                  <a:pt x="84" y="78"/>
                </a:moveTo>
                <a:lnTo>
                  <a:pt x="84" y="138"/>
                </a:lnTo>
                <a:lnTo>
                  <a:pt x="67" y="138"/>
                </a:lnTo>
                <a:lnTo>
                  <a:pt x="67" y="78"/>
                </a:lnTo>
                <a:cubicBezTo>
                  <a:pt x="67" y="69"/>
                  <a:pt x="65" y="62"/>
                  <a:pt x="62" y="57"/>
                </a:cubicBezTo>
                <a:cubicBezTo>
                  <a:pt x="58" y="52"/>
                  <a:pt x="53" y="50"/>
                  <a:pt x="45" y="50"/>
                </a:cubicBezTo>
                <a:cubicBezTo>
                  <a:pt x="36" y="50"/>
                  <a:pt x="30" y="53"/>
                  <a:pt x="24" y="58"/>
                </a:cubicBezTo>
                <a:cubicBezTo>
                  <a:pt x="19" y="64"/>
                  <a:pt x="17" y="72"/>
                  <a:pt x="17" y="81"/>
                </a:cubicBezTo>
                <a:lnTo>
                  <a:pt x="17" y="138"/>
                </a:lnTo>
                <a:lnTo>
                  <a:pt x="0" y="138"/>
                </a:lnTo>
                <a:lnTo>
                  <a:pt x="0" y="0"/>
                </a:lnTo>
                <a:lnTo>
                  <a:pt x="17" y="0"/>
                </a:lnTo>
                <a:lnTo>
                  <a:pt x="17" y="54"/>
                </a:lnTo>
                <a:cubicBezTo>
                  <a:pt x="21" y="48"/>
                  <a:pt x="25" y="43"/>
                  <a:pt x="31" y="40"/>
                </a:cubicBezTo>
                <a:cubicBezTo>
                  <a:pt x="36" y="37"/>
                  <a:pt x="42" y="36"/>
                  <a:pt x="49" y="36"/>
                </a:cubicBezTo>
                <a:cubicBezTo>
                  <a:pt x="60" y="36"/>
                  <a:pt x="69" y="39"/>
                  <a:pt x="75" y="46"/>
                </a:cubicBezTo>
                <a:cubicBezTo>
                  <a:pt x="81" y="54"/>
                  <a:pt x="84" y="64"/>
                  <a:pt x="84"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10">
            <a:extLst>
              <a:ext uri="{FF2B5EF4-FFF2-40B4-BE49-F238E27FC236}">
                <a16:creationId xmlns:a16="http://schemas.microsoft.com/office/drawing/2014/main" id="{C28A2C5F-93E8-42D9-92F5-908BD75E2B82}"/>
              </a:ext>
            </a:extLst>
          </p:cNvPr>
          <p:cNvSpPr>
            <a:spLocks noEditPoints="1"/>
          </p:cNvSpPr>
          <p:nvPr/>
        </p:nvSpPr>
        <p:spPr bwMode="auto">
          <a:xfrm>
            <a:off x="6128711" y="3435669"/>
            <a:ext cx="60325" cy="69850"/>
          </a:xfrm>
          <a:custGeom>
            <a:avLst/>
            <a:gdLst>
              <a:gd name="T0" fmla="*/ 92 w 92"/>
              <a:gd name="T1" fmla="*/ 48 h 104"/>
              <a:gd name="T2" fmla="*/ 92 w 92"/>
              <a:gd name="T3" fmla="*/ 56 h 104"/>
              <a:gd name="T4" fmla="*/ 17 w 92"/>
              <a:gd name="T5" fmla="*/ 56 h 104"/>
              <a:gd name="T6" fmla="*/ 27 w 92"/>
              <a:gd name="T7" fmla="*/ 82 h 104"/>
              <a:gd name="T8" fmla="*/ 53 w 92"/>
              <a:gd name="T9" fmla="*/ 90 h 104"/>
              <a:gd name="T10" fmla="*/ 71 w 92"/>
              <a:gd name="T11" fmla="*/ 88 h 104"/>
              <a:gd name="T12" fmla="*/ 88 w 92"/>
              <a:gd name="T13" fmla="*/ 81 h 104"/>
              <a:gd name="T14" fmla="*/ 88 w 92"/>
              <a:gd name="T15" fmla="*/ 97 h 104"/>
              <a:gd name="T16" fmla="*/ 70 w 92"/>
              <a:gd name="T17" fmla="*/ 102 h 104"/>
              <a:gd name="T18" fmla="*/ 52 w 92"/>
              <a:gd name="T19" fmla="*/ 104 h 104"/>
              <a:gd name="T20" fmla="*/ 14 w 92"/>
              <a:gd name="T21" fmla="*/ 90 h 104"/>
              <a:gd name="T22" fmla="*/ 0 w 92"/>
              <a:gd name="T23" fmla="*/ 53 h 104"/>
              <a:gd name="T24" fmla="*/ 13 w 92"/>
              <a:gd name="T25" fmla="*/ 14 h 104"/>
              <a:gd name="T26" fmla="*/ 49 w 92"/>
              <a:gd name="T27" fmla="*/ 0 h 104"/>
              <a:gd name="T28" fmla="*/ 80 w 92"/>
              <a:gd name="T29" fmla="*/ 13 h 104"/>
              <a:gd name="T30" fmla="*/ 92 w 92"/>
              <a:gd name="T31" fmla="*/ 48 h 104"/>
              <a:gd name="T32" fmla="*/ 76 w 92"/>
              <a:gd name="T33" fmla="*/ 43 h 104"/>
              <a:gd name="T34" fmla="*/ 68 w 92"/>
              <a:gd name="T35" fmla="*/ 22 h 104"/>
              <a:gd name="T36" fmla="*/ 49 w 92"/>
              <a:gd name="T37" fmla="*/ 14 h 104"/>
              <a:gd name="T38" fmla="*/ 27 w 92"/>
              <a:gd name="T39" fmla="*/ 21 h 104"/>
              <a:gd name="T40" fmla="*/ 18 w 92"/>
              <a:gd name="T41" fmla="*/ 43 h 104"/>
              <a:gd name="T42" fmla="*/ 76 w 92"/>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4">
                <a:moveTo>
                  <a:pt x="92" y="48"/>
                </a:moveTo>
                <a:lnTo>
                  <a:pt x="92" y="56"/>
                </a:lnTo>
                <a:lnTo>
                  <a:pt x="17" y="56"/>
                </a:lnTo>
                <a:cubicBezTo>
                  <a:pt x="18" y="67"/>
                  <a:pt x="21" y="76"/>
                  <a:pt x="27" y="82"/>
                </a:cubicBezTo>
                <a:cubicBezTo>
                  <a:pt x="33" y="87"/>
                  <a:pt x="42" y="90"/>
                  <a:pt x="53" y="90"/>
                </a:cubicBezTo>
                <a:cubicBezTo>
                  <a:pt x="59" y="90"/>
                  <a:pt x="65" y="90"/>
                  <a:pt x="71" y="88"/>
                </a:cubicBezTo>
                <a:cubicBezTo>
                  <a:pt x="77" y="86"/>
                  <a:pt x="83" y="84"/>
                  <a:pt x="88" y="81"/>
                </a:cubicBezTo>
                <a:lnTo>
                  <a:pt x="88" y="97"/>
                </a:lnTo>
                <a:cubicBezTo>
                  <a:pt x="82" y="99"/>
                  <a:pt x="76" y="101"/>
                  <a:pt x="70" y="102"/>
                </a:cubicBezTo>
                <a:cubicBezTo>
                  <a:pt x="64" y="103"/>
                  <a:pt x="58" y="104"/>
                  <a:pt x="52" y="104"/>
                </a:cubicBezTo>
                <a:cubicBezTo>
                  <a:pt x="36" y="104"/>
                  <a:pt x="23" y="100"/>
                  <a:pt x="14" y="90"/>
                </a:cubicBezTo>
                <a:cubicBezTo>
                  <a:pt x="5" y="81"/>
                  <a:pt x="0" y="69"/>
                  <a:pt x="0" y="53"/>
                </a:cubicBezTo>
                <a:cubicBezTo>
                  <a:pt x="0" y="37"/>
                  <a:pt x="4" y="24"/>
                  <a:pt x="13" y="14"/>
                </a:cubicBezTo>
                <a:cubicBezTo>
                  <a:pt x="22" y="5"/>
                  <a:pt x="34" y="0"/>
                  <a:pt x="49" y="0"/>
                </a:cubicBezTo>
                <a:cubicBezTo>
                  <a:pt x="62" y="0"/>
                  <a:pt x="73" y="4"/>
                  <a:pt x="80" y="13"/>
                </a:cubicBezTo>
                <a:cubicBezTo>
                  <a:pt x="88" y="21"/>
                  <a:pt x="92" y="33"/>
                  <a:pt x="92" y="48"/>
                </a:cubicBezTo>
                <a:close/>
                <a:moveTo>
                  <a:pt x="76" y="43"/>
                </a:moveTo>
                <a:cubicBezTo>
                  <a:pt x="76" y="34"/>
                  <a:pt x="73" y="27"/>
                  <a:pt x="68" y="22"/>
                </a:cubicBezTo>
                <a:cubicBezTo>
                  <a:pt x="63" y="16"/>
                  <a:pt x="57" y="14"/>
                  <a:pt x="49" y="14"/>
                </a:cubicBezTo>
                <a:cubicBezTo>
                  <a:pt x="40" y="14"/>
                  <a:pt x="33" y="16"/>
                  <a:pt x="27" y="21"/>
                </a:cubicBezTo>
                <a:cubicBezTo>
                  <a:pt x="22" y="27"/>
                  <a:pt x="18" y="34"/>
                  <a:pt x="18"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11">
            <a:extLst>
              <a:ext uri="{FF2B5EF4-FFF2-40B4-BE49-F238E27FC236}">
                <a16:creationId xmlns:a16="http://schemas.microsoft.com/office/drawing/2014/main" id="{C43F2149-A5EF-4181-9B29-0DA4856527F5}"/>
              </a:ext>
            </a:extLst>
          </p:cNvPr>
          <p:cNvSpPr>
            <a:spLocks/>
          </p:cNvSpPr>
          <p:nvPr/>
        </p:nvSpPr>
        <p:spPr bwMode="auto">
          <a:xfrm>
            <a:off x="6206498" y="3435670"/>
            <a:ext cx="39688" cy="68263"/>
          </a:xfrm>
          <a:custGeom>
            <a:avLst/>
            <a:gdLst>
              <a:gd name="T0" fmla="*/ 59 w 59"/>
              <a:gd name="T1" fmla="*/ 17 h 102"/>
              <a:gd name="T2" fmla="*/ 52 w 59"/>
              <a:gd name="T3" fmla="*/ 15 h 102"/>
              <a:gd name="T4" fmla="*/ 45 w 59"/>
              <a:gd name="T5" fmla="*/ 14 h 102"/>
              <a:gd name="T6" fmla="*/ 24 w 59"/>
              <a:gd name="T7" fmla="*/ 23 h 102"/>
              <a:gd name="T8" fmla="*/ 17 w 59"/>
              <a:gd name="T9" fmla="*/ 49 h 102"/>
              <a:gd name="T10" fmla="*/ 17 w 59"/>
              <a:gd name="T11" fmla="*/ 102 h 102"/>
              <a:gd name="T12" fmla="*/ 0 w 59"/>
              <a:gd name="T13" fmla="*/ 102 h 102"/>
              <a:gd name="T14" fmla="*/ 0 w 59"/>
              <a:gd name="T15" fmla="*/ 2 h 102"/>
              <a:gd name="T16" fmla="*/ 17 w 59"/>
              <a:gd name="T17" fmla="*/ 2 h 102"/>
              <a:gd name="T18" fmla="*/ 17 w 59"/>
              <a:gd name="T19" fmla="*/ 18 h 102"/>
              <a:gd name="T20" fmla="*/ 30 w 59"/>
              <a:gd name="T21" fmla="*/ 4 h 102"/>
              <a:gd name="T22" fmla="*/ 50 w 59"/>
              <a:gd name="T23" fmla="*/ 0 h 102"/>
              <a:gd name="T24" fmla="*/ 54 w 59"/>
              <a:gd name="T25" fmla="*/ 0 h 102"/>
              <a:gd name="T26" fmla="*/ 58 w 59"/>
              <a:gd name="T27" fmla="*/ 1 h 102"/>
              <a:gd name="T28" fmla="*/ 59 w 59"/>
              <a:gd name="T29" fmla="*/ 1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102">
                <a:moveTo>
                  <a:pt x="59" y="17"/>
                </a:moveTo>
                <a:cubicBezTo>
                  <a:pt x="57" y="16"/>
                  <a:pt x="55" y="16"/>
                  <a:pt x="52" y="15"/>
                </a:cubicBezTo>
                <a:cubicBezTo>
                  <a:pt x="50" y="15"/>
                  <a:pt x="48" y="14"/>
                  <a:pt x="45" y="14"/>
                </a:cubicBezTo>
                <a:cubicBezTo>
                  <a:pt x="36" y="14"/>
                  <a:pt x="29" y="17"/>
                  <a:pt x="24" y="23"/>
                </a:cubicBezTo>
                <a:cubicBezTo>
                  <a:pt x="19" y="29"/>
                  <a:pt x="17" y="38"/>
                  <a:pt x="17" y="49"/>
                </a:cubicBezTo>
                <a:lnTo>
                  <a:pt x="17" y="102"/>
                </a:lnTo>
                <a:lnTo>
                  <a:pt x="0" y="102"/>
                </a:lnTo>
                <a:lnTo>
                  <a:pt x="0" y="2"/>
                </a:lnTo>
                <a:lnTo>
                  <a:pt x="17" y="2"/>
                </a:lnTo>
                <a:lnTo>
                  <a:pt x="17" y="18"/>
                </a:lnTo>
                <a:cubicBezTo>
                  <a:pt x="20" y="12"/>
                  <a:pt x="25" y="7"/>
                  <a:pt x="30" y="4"/>
                </a:cubicBezTo>
                <a:cubicBezTo>
                  <a:pt x="36" y="1"/>
                  <a:pt x="42" y="0"/>
                  <a:pt x="50" y="0"/>
                </a:cubicBezTo>
                <a:cubicBezTo>
                  <a:pt x="51" y="0"/>
                  <a:pt x="53" y="0"/>
                  <a:pt x="54" y="0"/>
                </a:cubicBezTo>
                <a:cubicBezTo>
                  <a:pt x="55" y="0"/>
                  <a:pt x="57" y="0"/>
                  <a:pt x="58" y="1"/>
                </a:cubicBezTo>
                <a:lnTo>
                  <a:pt x="5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12">
            <a:extLst>
              <a:ext uri="{FF2B5EF4-FFF2-40B4-BE49-F238E27FC236}">
                <a16:creationId xmlns:a16="http://schemas.microsoft.com/office/drawing/2014/main" id="{64E4436E-5667-4AE8-9656-836C46071A99}"/>
              </a:ext>
            </a:extLst>
          </p:cNvPr>
          <p:cNvSpPr>
            <a:spLocks/>
          </p:cNvSpPr>
          <p:nvPr/>
        </p:nvSpPr>
        <p:spPr bwMode="auto">
          <a:xfrm>
            <a:off x="6249361" y="3418207"/>
            <a:ext cx="41275" cy="85725"/>
          </a:xfrm>
          <a:custGeom>
            <a:avLst/>
            <a:gdLst>
              <a:gd name="T0" fmla="*/ 29 w 62"/>
              <a:gd name="T1" fmla="*/ 0 h 128"/>
              <a:gd name="T2" fmla="*/ 29 w 62"/>
              <a:gd name="T3" fmla="*/ 28 h 128"/>
              <a:gd name="T4" fmla="*/ 62 w 62"/>
              <a:gd name="T5" fmla="*/ 28 h 128"/>
              <a:gd name="T6" fmla="*/ 62 w 62"/>
              <a:gd name="T7" fmla="*/ 41 h 128"/>
              <a:gd name="T8" fmla="*/ 29 w 62"/>
              <a:gd name="T9" fmla="*/ 41 h 128"/>
              <a:gd name="T10" fmla="*/ 29 w 62"/>
              <a:gd name="T11" fmla="*/ 95 h 128"/>
              <a:gd name="T12" fmla="*/ 32 w 62"/>
              <a:gd name="T13" fmla="*/ 110 h 128"/>
              <a:gd name="T14" fmla="*/ 46 w 62"/>
              <a:gd name="T15" fmla="*/ 114 h 128"/>
              <a:gd name="T16" fmla="*/ 62 w 62"/>
              <a:gd name="T17" fmla="*/ 114 h 128"/>
              <a:gd name="T18" fmla="*/ 62 w 62"/>
              <a:gd name="T19" fmla="*/ 128 h 128"/>
              <a:gd name="T20" fmla="*/ 46 w 62"/>
              <a:gd name="T21" fmla="*/ 128 h 128"/>
              <a:gd name="T22" fmla="*/ 20 w 62"/>
              <a:gd name="T23" fmla="*/ 121 h 128"/>
              <a:gd name="T24" fmla="*/ 12 w 62"/>
              <a:gd name="T25" fmla="*/ 95 h 128"/>
              <a:gd name="T26" fmla="*/ 12 w 62"/>
              <a:gd name="T27" fmla="*/ 41 h 128"/>
              <a:gd name="T28" fmla="*/ 0 w 62"/>
              <a:gd name="T29" fmla="*/ 41 h 128"/>
              <a:gd name="T30" fmla="*/ 0 w 62"/>
              <a:gd name="T31" fmla="*/ 28 h 128"/>
              <a:gd name="T32" fmla="*/ 12 w 62"/>
              <a:gd name="T33" fmla="*/ 28 h 128"/>
              <a:gd name="T34" fmla="*/ 12 w 62"/>
              <a:gd name="T35" fmla="*/ 0 h 128"/>
              <a:gd name="T36" fmla="*/ 29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9" y="0"/>
                </a:moveTo>
                <a:lnTo>
                  <a:pt x="29" y="28"/>
                </a:lnTo>
                <a:lnTo>
                  <a:pt x="62" y="28"/>
                </a:lnTo>
                <a:lnTo>
                  <a:pt x="62" y="41"/>
                </a:lnTo>
                <a:lnTo>
                  <a:pt x="29" y="41"/>
                </a:lnTo>
                <a:lnTo>
                  <a:pt x="29" y="95"/>
                </a:lnTo>
                <a:cubicBezTo>
                  <a:pt x="29" y="103"/>
                  <a:pt x="30" y="108"/>
                  <a:pt x="32" y="110"/>
                </a:cubicBezTo>
                <a:cubicBezTo>
                  <a:pt x="34" y="113"/>
                  <a:pt x="39" y="114"/>
                  <a:pt x="46" y="114"/>
                </a:cubicBezTo>
                <a:lnTo>
                  <a:pt x="62" y="114"/>
                </a:lnTo>
                <a:lnTo>
                  <a:pt x="62" y="128"/>
                </a:lnTo>
                <a:lnTo>
                  <a:pt x="46" y="128"/>
                </a:lnTo>
                <a:cubicBezTo>
                  <a:pt x="33" y="128"/>
                  <a:pt x="24" y="125"/>
                  <a:pt x="20" y="121"/>
                </a:cubicBezTo>
                <a:cubicBezTo>
                  <a:pt x="15" y="116"/>
                  <a:pt x="12" y="107"/>
                  <a:pt x="12" y="95"/>
                </a:cubicBezTo>
                <a:lnTo>
                  <a:pt x="12" y="41"/>
                </a:lnTo>
                <a:lnTo>
                  <a:pt x="0" y="41"/>
                </a:lnTo>
                <a:lnTo>
                  <a:pt x="0" y="28"/>
                </a:lnTo>
                <a:lnTo>
                  <a:pt x="12" y="28"/>
                </a:lnTo>
                <a:lnTo>
                  <a:pt x="1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3">
            <a:extLst>
              <a:ext uri="{FF2B5EF4-FFF2-40B4-BE49-F238E27FC236}">
                <a16:creationId xmlns:a16="http://schemas.microsoft.com/office/drawing/2014/main" id="{DA802CA0-E505-4E9D-8305-684FE96B047E}"/>
              </a:ext>
            </a:extLst>
          </p:cNvPr>
          <p:cNvSpPr>
            <a:spLocks noEditPoints="1"/>
          </p:cNvSpPr>
          <p:nvPr/>
        </p:nvSpPr>
        <p:spPr bwMode="auto">
          <a:xfrm>
            <a:off x="6300161" y="3435669"/>
            <a:ext cx="61913" cy="69850"/>
          </a:xfrm>
          <a:custGeom>
            <a:avLst/>
            <a:gdLst>
              <a:gd name="T0" fmla="*/ 92 w 92"/>
              <a:gd name="T1" fmla="*/ 48 h 104"/>
              <a:gd name="T2" fmla="*/ 92 w 92"/>
              <a:gd name="T3" fmla="*/ 56 h 104"/>
              <a:gd name="T4" fmla="*/ 17 w 92"/>
              <a:gd name="T5" fmla="*/ 56 h 104"/>
              <a:gd name="T6" fmla="*/ 27 w 92"/>
              <a:gd name="T7" fmla="*/ 82 h 104"/>
              <a:gd name="T8" fmla="*/ 52 w 92"/>
              <a:gd name="T9" fmla="*/ 90 h 104"/>
              <a:gd name="T10" fmla="*/ 70 w 92"/>
              <a:gd name="T11" fmla="*/ 88 h 104"/>
              <a:gd name="T12" fmla="*/ 88 w 92"/>
              <a:gd name="T13" fmla="*/ 81 h 104"/>
              <a:gd name="T14" fmla="*/ 88 w 92"/>
              <a:gd name="T15" fmla="*/ 97 h 104"/>
              <a:gd name="T16" fmla="*/ 70 w 92"/>
              <a:gd name="T17" fmla="*/ 102 h 104"/>
              <a:gd name="T18" fmla="*/ 51 w 92"/>
              <a:gd name="T19" fmla="*/ 104 h 104"/>
              <a:gd name="T20" fmla="*/ 14 w 92"/>
              <a:gd name="T21" fmla="*/ 90 h 104"/>
              <a:gd name="T22" fmla="*/ 0 w 92"/>
              <a:gd name="T23" fmla="*/ 53 h 104"/>
              <a:gd name="T24" fmla="*/ 13 w 92"/>
              <a:gd name="T25" fmla="*/ 14 h 104"/>
              <a:gd name="T26" fmla="*/ 48 w 92"/>
              <a:gd name="T27" fmla="*/ 0 h 104"/>
              <a:gd name="T28" fmla="*/ 80 w 92"/>
              <a:gd name="T29" fmla="*/ 13 h 104"/>
              <a:gd name="T30" fmla="*/ 92 w 92"/>
              <a:gd name="T31" fmla="*/ 48 h 104"/>
              <a:gd name="T32" fmla="*/ 76 w 92"/>
              <a:gd name="T33" fmla="*/ 43 h 104"/>
              <a:gd name="T34" fmla="*/ 68 w 92"/>
              <a:gd name="T35" fmla="*/ 22 h 104"/>
              <a:gd name="T36" fmla="*/ 49 w 92"/>
              <a:gd name="T37" fmla="*/ 14 h 104"/>
              <a:gd name="T38" fmla="*/ 27 w 92"/>
              <a:gd name="T39" fmla="*/ 21 h 104"/>
              <a:gd name="T40" fmla="*/ 17 w 92"/>
              <a:gd name="T41" fmla="*/ 43 h 104"/>
              <a:gd name="T42" fmla="*/ 76 w 92"/>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4">
                <a:moveTo>
                  <a:pt x="92" y="48"/>
                </a:moveTo>
                <a:lnTo>
                  <a:pt x="92" y="56"/>
                </a:lnTo>
                <a:lnTo>
                  <a:pt x="17" y="56"/>
                </a:lnTo>
                <a:cubicBezTo>
                  <a:pt x="18" y="67"/>
                  <a:pt x="21" y="76"/>
                  <a:pt x="27" y="82"/>
                </a:cubicBezTo>
                <a:cubicBezTo>
                  <a:pt x="33" y="87"/>
                  <a:pt x="41" y="90"/>
                  <a:pt x="52" y="90"/>
                </a:cubicBezTo>
                <a:cubicBezTo>
                  <a:pt x="59" y="90"/>
                  <a:pt x="65" y="90"/>
                  <a:pt x="70" y="88"/>
                </a:cubicBezTo>
                <a:cubicBezTo>
                  <a:pt x="76" y="86"/>
                  <a:pt x="82" y="84"/>
                  <a:pt x="88" y="81"/>
                </a:cubicBezTo>
                <a:lnTo>
                  <a:pt x="88" y="97"/>
                </a:lnTo>
                <a:cubicBezTo>
                  <a:pt x="82" y="99"/>
                  <a:pt x="76" y="101"/>
                  <a:pt x="70" y="102"/>
                </a:cubicBezTo>
                <a:cubicBezTo>
                  <a:pt x="64" y="103"/>
                  <a:pt x="58" y="104"/>
                  <a:pt x="51" y="104"/>
                </a:cubicBezTo>
                <a:cubicBezTo>
                  <a:pt x="35" y="104"/>
                  <a:pt x="23" y="100"/>
                  <a:pt x="14" y="90"/>
                </a:cubicBezTo>
                <a:cubicBezTo>
                  <a:pt x="4" y="81"/>
                  <a:pt x="0" y="69"/>
                  <a:pt x="0" y="53"/>
                </a:cubicBezTo>
                <a:cubicBezTo>
                  <a:pt x="0" y="37"/>
                  <a:pt x="4" y="24"/>
                  <a:pt x="13" y="14"/>
                </a:cubicBezTo>
                <a:cubicBezTo>
                  <a:pt x="22" y="5"/>
                  <a:pt x="34" y="0"/>
                  <a:pt x="48" y="0"/>
                </a:cubicBezTo>
                <a:cubicBezTo>
                  <a:pt x="62" y="0"/>
                  <a:pt x="72" y="4"/>
                  <a:pt x="80" y="13"/>
                </a:cubicBezTo>
                <a:cubicBezTo>
                  <a:pt x="88" y="21"/>
                  <a:pt x="92" y="33"/>
                  <a:pt x="92" y="48"/>
                </a:cubicBezTo>
                <a:close/>
                <a:moveTo>
                  <a:pt x="76" y="43"/>
                </a:moveTo>
                <a:cubicBezTo>
                  <a:pt x="75" y="34"/>
                  <a:pt x="73" y="27"/>
                  <a:pt x="68" y="22"/>
                </a:cubicBezTo>
                <a:cubicBezTo>
                  <a:pt x="63" y="16"/>
                  <a:pt x="57" y="14"/>
                  <a:pt x="49" y="14"/>
                </a:cubicBezTo>
                <a:cubicBezTo>
                  <a:pt x="40" y="14"/>
                  <a:pt x="32" y="16"/>
                  <a:pt x="27" y="21"/>
                </a:cubicBezTo>
                <a:cubicBezTo>
                  <a:pt x="21" y="27"/>
                  <a:pt x="18" y="34"/>
                  <a:pt x="17"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4">
            <a:extLst>
              <a:ext uri="{FF2B5EF4-FFF2-40B4-BE49-F238E27FC236}">
                <a16:creationId xmlns:a16="http://schemas.microsoft.com/office/drawing/2014/main" id="{50C2EC4D-FE82-4A72-9685-BF9EF1CFF7C9}"/>
              </a:ext>
            </a:extLst>
          </p:cNvPr>
          <p:cNvSpPr>
            <a:spLocks/>
          </p:cNvSpPr>
          <p:nvPr/>
        </p:nvSpPr>
        <p:spPr bwMode="auto">
          <a:xfrm>
            <a:off x="6370010" y="3437257"/>
            <a:ext cx="63500" cy="66675"/>
          </a:xfrm>
          <a:custGeom>
            <a:avLst/>
            <a:gdLst>
              <a:gd name="T0" fmla="*/ 94 w 96"/>
              <a:gd name="T1" fmla="*/ 0 h 100"/>
              <a:gd name="T2" fmla="*/ 58 w 96"/>
              <a:gd name="T3" fmla="*/ 49 h 100"/>
              <a:gd name="T4" fmla="*/ 96 w 96"/>
              <a:gd name="T5" fmla="*/ 100 h 100"/>
              <a:gd name="T6" fmla="*/ 77 w 96"/>
              <a:gd name="T7" fmla="*/ 100 h 100"/>
              <a:gd name="T8" fmla="*/ 48 w 96"/>
              <a:gd name="T9" fmla="*/ 61 h 100"/>
              <a:gd name="T10" fmla="*/ 19 w 96"/>
              <a:gd name="T11" fmla="*/ 100 h 100"/>
              <a:gd name="T12" fmla="*/ 0 w 96"/>
              <a:gd name="T13" fmla="*/ 100 h 100"/>
              <a:gd name="T14" fmla="*/ 38 w 96"/>
              <a:gd name="T15" fmla="*/ 48 h 100"/>
              <a:gd name="T16" fmla="*/ 3 w 96"/>
              <a:gd name="T17" fmla="*/ 0 h 100"/>
              <a:gd name="T18" fmla="*/ 22 w 96"/>
              <a:gd name="T19" fmla="*/ 0 h 100"/>
              <a:gd name="T20" fmla="*/ 48 w 96"/>
              <a:gd name="T21" fmla="*/ 36 h 100"/>
              <a:gd name="T22" fmla="*/ 75 w 96"/>
              <a:gd name="T23" fmla="*/ 0 h 100"/>
              <a:gd name="T24" fmla="*/ 94 w 9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100">
                <a:moveTo>
                  <a:pt x="94" y="0"/>
                </a:moveTo>
                <a:lnTo>
                  <a:pt x="58" y="49"/>
                </a:lnTo>
                <a:lnTo>
                  <a:pt x="96" y="100"/>
                </a:lnTo>
                <a:lnTo>
                  <a:pt x="77" y="100"/>
                </a:lnTo>
                <a:lnTo>
                  <a:pt x="48" y="61"/>
                </a:lnTo>
                <a:lnTo>
                  <a:pt x="19" y="100"/>
                </a:lnTo>
                <a:lnTo>
                  <a:pt x="0" y="100"/>
                </a:lnTo>
                <a:lnTo>
                  <a:pt x="38" y="48"/>
                </a:lnTo>
                <a:lnTo>
                  <a:pt x="3" y="0"/>
                </a:lnTo>
                <a:lnTo>
                  <a:pt x="22" y="0"/>
                </a:lnTo>
                <a:lnTo>
                  <a:pt x="48" y="36"/>
                </a:lnTo>
                <a:lnTo>
                  <a:pt x="75" y="0"/>
                </a:lnTo>
                <a:lnTo>
                  <a:pt x="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5">
            <a:extLst>
              <a:ext uri="{FF2B5EF4-FFF2-40B4-BE49-F238E27FC236}">
                <a16:creationId xmlns:a16="http://schemas.microsoft.com/office/drawing/2014/main" id="{6F2EB293-8B78-49DD-90A6-57F94072AE61}"/>
              </a:ext>
            </a:extLst>
          </p:cNvPr>
          <p:cNvSpPr>
            <a:spLocks/>
          </p:cNvSpPr>
          <p:nvPr/>
        </p:nvSpPr>
        <p:spPr bwMode="auto">
          <a:xfrm>
            <a:off x="6441449" y="3418207"/>
            <a:ext cx="41275" cy="85725"/>
          </a:xfrm>
          <a:custGeom>
            <a:avLst/>
            <a:gdLst>
              <a:gd name="T0" fmla="*/ 28 w 62"/>
              <a:gd name="T1" fmla="*/ 0 h 128"/>
              <a:gd name="T2" fmla="*/ 28 w 62"/>
              <a:gd name="T3" fmla="*/ 28 h 128"/>
              <a:gd name="T4" fmla="*/ 62 w 62"/>
              <a:gd name="T5" fmla="*/ 28 h 128"/>
              <a:gd name="T6" fmla="*/ 62 w 62"/>
              <a:gd name="T7" fmla="*/ 41 h 128"/>
              <a:gd name="T8" fmla="*/ 28 w 62"/>
              <a:gd name="T9" fmla="*/ 41 h 128"/>
              <a:gd name="T10" fmla="*/ 28 w 62"/>
              <a:gd name="T11" fmla="*/ 95 h 128"/>
              <a:gd name="T12" fmla="*/ 31 w 62"/>
              <a:gd name="T13" fmla="*/ 110 h 128"/>
              <a:gd name="T14" fmla="*/ 45 w 62"/>
              <a:gd name="T15" fmla="*/ 114 h 128"/>
              <a:gd name="T16" fmla="*/ 62 w 62"/>
              <a:gd name="T17" fmla="*/ 114 h 128"/>
              <a:gd name="T18" fmla="*/ 62 w 62"/>
              <a:gd name="T19" fmla="*/ 128 h 128"/>
              <a:gd name="T20" fmla="*/ 45 w 62"/>
              <a:gd name="T21" fmla="*/ 128 h 128"/>
              <a:gd name="T22" fmla="*/ 19 w 62"/>
              <a:gd name="T23" fmla="*/ 121 h 128"/>
              <a:gd name="T24" fmla="*/ 12 w 62"/>
              <a:gd name="T25" fmla="*/ 95 h 128"/>
              <a:gd name="T26" fmla="*/ 12 w 62"/>
              <a:gd name="T27" fmla="*/ 41 h 128"/>
              <a:gd name="T28" fmla="*/ 0 w 62"/>
              <a:gd name="T29" fmla="*/ 41 h 128"/>
              <a:gd name="T30" fmla="*/ 0 w 62"/>
              <a:gd name="T31" fmla="*/ 28 h 128"/>
              <a:gd name="T32" fmla="*/ 12 w 62"/>
              <a:gd name="T33" fmla="*/ 28 h 128"/>
              <a:gd name="T34" fmla="*/ 12 w 62"/>
              <a:gd name="T35" fmla="*/ 0 h 128"/>
              <a:gd name="T36" fmla="*/ 28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8" y="0"/>
                </a:moveTo>
                <a:lnTo>
                  <a:pt x="28" y="28"/>
                </a:lnTo>
                <a:lnTo>
                  <a:pt x="62" y="28"/>
                </a:lnTo>
                <a:lnTo>
                  <a:pt x="62" y="41"/>
                </a:lnTo>
                <a:lnTo>
                  <a:pt x="28" y="41"/>
                </a:lnTo>
                <a:lnTo>
                  <a:pt x="28" y="95"/>
                </a:lnTo>
                <a:cubicBezTo>
                  <a:pt x="28" y="103"/>
                  <a:pt x="29" y="108"/>
                  <a:pt x="31" y="110"/>
                </a:cubicBezTo>
                <a:cubicBezTo>
                  <a:pt x="34" y="113"/>
                  <a:pt x="38" y="114"/>
                  <a:pt x="45" y="114"/>
                </a:cubicBezTo>
                <a:lnTo>
                  <a:pt x="62" y="114"/>
                </a:lnTo>
                <a:lnTo>
                  <a:pt x="62" y="128"/>
                </a:lnTo>
                <a:lnTo>
                  <a:pt x="45" y="128"/>
                </a:lnTo>
                <a:cubicBezTo>
                  <a:pt x="32" y="128"/>
                  <a:pt x="24" y="125"/>
                  <a:pt x="19" y="121"/>
                </a:cubicBezTo>
                <a:cubicBezTo>
                  <a:pt x="14" y="116"/>
                  <a:pt x="12" y="107"/>
                  <a:pt x="12" y="95"/>
                </a:cubicBezTo>
                <a:lnTo>
                  <a:pt x="12" y="41"/>
                </a:lnTo>
                <a:lnTo>
                  <a:pt x="0" y="41"/>
                </a:lnTo>
                <a:lnTo>
                  <a:pt x="0" y="28"/>
                </a:lnTo>
                <a:lnTo>
                  <a:pt x="12" y="28"/>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Line 116">
            <a:extLst>
              <a:ext uri="{FF2B5EF4-FFF2-40B4-BE49-F238E27FC236}">
                <a16:creationId xmlns:a16="http://schemas.microsoft.com/office/drawing/2014/main" id="{70A4018D-8345-43E1-955E-5FE869C1A1BC}"/>
              </a:ext>
            </a:extLst>
          </p:cNvPr>
          <p:cNvSpPr>
            <a:spLocks noChangeShapeType="1"/>
          </p:cNvSpPr>
          <p:nvPr/>
        </p:nvSpPr>
        <p:spPr bwMode="auto">
          <a:xfrm>
            <a:off x="6177923" y="3099120"/>
            <a:ext cx="0" cy="212725"/>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117">
            <a:extLst>
              <a:ext uri="{FF2B5EF4-FFF2-40B4-BE49-F238E27FC236}">
                <a16:creationId xmlns:a16="http://schemas.microsoft.com/office/drawing/2014/main" id="{1F507860-32B3-4A3C-95C0-EF0E8AE1FBB4}"/>
              </a:ext>
            </a:extLst>
          </p:cNvPr>
          <p:cNvSpPr>
            <a:spLocks/>
          </p:cNvSpPr>
          <p:nvPr/>
        </p:nvSpPr>
        <p:spPr bwMode="auto">
          <a:xfrm>
            <a:off x="6147761" y="3200720"/>
            <a:ext cx="61913" cy="111125"/>
          </a:xfrm>
          <a:custGeom>
            <a:avLst/>
            <a:gdLst>
              <a:gd name="T0" fmla="*/ 47 w 95"/>
              <a:gd name="T1" fmla="*/ 48 h 166"/>
              <a:gd name="T2" fmla="*/ 0 w 95"/>
              <a:gd name="T3" fmla="*/ 0 h 166"/>
              <a:gd name="T4" fmla="*/ 47 w 95"/>
              <a:gd name="T5" fmla="*/ 166 h 166"/>
              <a:gd name="T6" fmla="*/ 95 w 95"/>
              <a:gd name="T7" fmla="*/ 0 h 166"/>
              <a:gd name="T8" fmla="*/ 47 w 95"/>
              <a:gd name="T9" fmla="*/ 48 h 166"/>
            </a:gdLst>
            <a:ahLst/>
            <a:cxnLst>
              <a:cxn ang="0">
                <a:pos x="T0" y="T1"/>
              </a:cxn>
              <a:cxn ang="0">
                <a:pos x="T2" y="T3"/>
              </a:cxn>
              <a:cxn ang="0">
                <a:pos x="T4" y="T5"/>
              </a:cxn>
              <a:cxn ang="0">
                <a:pos x="T6" y="T7"/>
              </a:cxn>
              <a:cxn ang="0">
                <a:pos x="T8" y="T9"/>
              </a:cxn>
            </a:cxnLst>
            <a:rect l="0" t="0" r="r" b="b"/>
            <a:pathLst>
              <a:path w="95" h="166">
                <a:moveTo>
                  <a:pt x="47" y="48"/>
                </a:moveTo>
                <a:lnTo>
                  <a:pt x="0" y="0"/>
                </a:lnTo>
                <a:lnTo>
                  <a:pt x="47" y="166"/>
                </a:lnTo>
                <a:lnTo>
                  <a:pt x="95" y="0"/>
                </a:lnTo>
                <a:lnTo>
                  <a:pt x="47" y="48"/>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118">
            <a:extLst>
              <a:ext uri="{FF2B5EF4-FFF2-40B4-BE49-F238E27FC236}">
                <a16:creationId xmlns:a16="http://schemas.microsoft.com/office/drawing/2014/main" id="{B2EC4A47-AA29-4315-BACA-597877563C67}"/>
              </a:ext>
            </a:extLst>
          </p:cNvPr>
          <p:cNvSpPr>
            <a:spLocks/>
          </p:cNvSpPr>
          <p:nvPr/>
        </p:nvSpPr>
        <p:spPr bwMode="auto">
          <a:xfrm>
            <a:off x="4998410" y="2108520"/>
            <a:ext cx="412750" cy="250825"/>
          </a:xfrm>
          <a:custGeom>
            <a:avLst/>
            <a:gdLst>
              <a:gd name="T0" fmla="*/ 115 w 620"/>
              <a:gd name="T1" fmla="*/ 0 h 377"/>
              <a:gd name="T2" fmla="*/ 505 w 620"/>
              <a:gd name="T3" fmla="*/ 0 h 377"/>
              <a:gd name="T4" fmla="*/ 620 w 620"/>
              <a:gd name="T5" fmla="*/ 115 h 377"/>
              <a:gd name="T6" fmla="*/ 620 w 620"/>
              <a:gd name="T7" fmla="*/ 263 h 377"/>
              <a:gd name="T8" fmla="*/ 505 w 620"/>
              <a:gd name="T9" fmla="*/ 377 h 377"/>
              <a:gd name="T10" fmla="*/ 115 w 620"/>
              <a:gd name="T11" fmla="*/ 377 h 377"/>
              <a:gd name="T12" fmla="*/ 0 w 620"/>
              <a:gd name="T13" fmla="*/ 263 h 377"/>
              <a:gd name="T14" fmla="*/ 0 w 620"/>
              <a:gd name="T15" fmla="*/ 115 h 377"/>
              <a:gd name="T16" fmla="*/ 115 w 620"/>
              <a:gd name="T17"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0" h="377">
                <a:moveTo>
                  <a:pt x="115" y="0"/>
                </a:moveTo>
                <a:lnTo>
                  <a:pt x="505" y="0"/>
                </a:lnTo>
                <a:cubicBezTo>
                  <a:pt x="569" y="0"/>
                  <a:pt x="620" y="51"/>
                  <a:pt x="620" y="115"/>
                </a:cubicBezTo>
                <a:lnTo>
                  <a:pt x="620" y="263"/>
                </a:lnTo>
                <a:cubicBezTo>
                  <a:pt x="620" y="326"/>
                  <a:pt x="569" y="377"/>
                  <a:pt x="505" y="377"/>
                </a:cubicBezTo>
                <a:lnTo>
                  <a:pt x="115" y="377"/>
                </a:lnTo>
                <a:cubicBezTo>
                  <a:pt x="51" y="377"/>
                  <a:pt x="0" y="326"/>
                  <a:pt x="0" y="263"/>
                </a:cubicBezTo>
                <a:lnTo>
                  <a:pt x="0" y="115"/>
                </a:lnTo>
                <a:cubicBezTo>
                  <a:pt x="0" y="51"/>
                  <a:pt x="51" y="0"/>
                  <a:pt x="115" y="0"/>
                </a:cubicBezTo>
                <a:close/>
              </a:path>
            </a:pathLst>
          </a:cu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119">
            <a:extLst>
              <a:ext uri="{FF2B5EF4-FFF2-40B4-BE49-F238E27FC236}">
                <a16:creationId xmlns:a16="http://schemas.microsoft.com/office/drawing/2014/main" id="{40AADC01-4D58-428F-A155-0E6938ECFA0A}"/>
              </a:ext>
            </a:extLst>
          </p:cNvPr>
          <p:cNvSpPr>
            <a:spLocks/>
          </p:cNvSpPr>
          <p:nvPr/>
        </p:nvSpPr>
        <p:spPr bwMode="auto">
          <a:xfrm>
            <a:off x="5090486" y="2162494"/>
            <a:ext cx="87313" cy="109538"/>
          </a:xfrm>
          <a:custGeom>
            <a:avLst/>
            <a:gdLst>
              <a:gd name="T0" fmla="*/ 0 w 131"/>
              <a:gd name="T1" fmla="*/ 0 h 164"/>
              <a:gd name="T2" fmla="*/ 23 w 131"/>
              <a:gd name="T3" fmla="*/ 0 h 164"/>
              <a:gd name="T4" fmla="*/ 23 w 131"/>
              <a:gd name="T5" fmla="*/ 69 h 164"/>
              <a:gd name="T6" fmla="*/ 96 w 131"/>
              <a:gd name="T7" fmla="*/ 0 h 164"/>
              <a:gd name="T8" fmla="*/ 125 w 131"/>
              <a:gd name="T9" fmla="*/ 0 h 164"/>
              <a:gd name="T10" fmla="*/ 43 w 131"/>
              <a:gd name="T11" fmla="*/ 76 h 164"/>
              <a:gd name="T12" fmla="*/ 131 w 131"/>
              <a:gd name="T13" fmla="*/ 164 h 164"/>
              <a:gd name="T14" fmla="*/ 101 w 131"/>
              <a:gd name="T15" fmla="*/ 164 h 164"/>
              <a:gd name="T16" fmla="*/ 23 w 131"/>
              <a:gd name="T17" fmla="*/ 85 h 164"/>
              <a:gd name="T18" fmla="*/ 23 w 131"/>
              <a:gd name="T19" fmla="*/ 164 h 164"/>
              <a:gd name="T20" fmla="*/ 0 w 131"/>
              <a:gd name="T21" fmla="*/ 164 h 164"/>
              <a:gd name="T22" fmla="*/ 0 w 131"/>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64">
                <a:moveTo>
                  <a:pt x="0" y="0"/>
                </a:moveTo>
                <a:lnTo>
                  <a:pt x="23" y="0"/>
                </a:lnTo>
                <a:lnTo>
                  <a:pt x="23" y="69"/>
                </a:lnTo>
                <a:lnTo>
                  <a:pt x="96" y="0"/>
                </a:lnTo>
                <a:lnTo>
                  <a:pt x="125" y="0"/>
                </a:lnTo>
                <a:lnTo>
                  <a:pt x="43" y="76"/>
                </a:lnTo>
                <a:lnTo>
                  <a:pt x="131" y="164"/>
                </a:lnTo>
                <a:lnTo>
                  <a:pt x="101" y="164"/>
                </a:lnTo>
                <a:lnTo>
                  <a:pt x="23" y="85"/>
                </a:lnTo>
                <a:lnTo>
                  <a:pt x="23" y="164"/>
                </a:lnTo>
                <a:lnTo>
                  <a:pt x="0" y="16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20">
            <a:extLst>
              <a:ext uri="{FF2B5EF4-FFF2-40B4-BE49-F238E27FC236}">
                <a16:creationId xmlns:a16="http://schemas.microsoft.com/office/drawing/2014/main" id="{C1A5E057-45D6-4D7E-A41C-0EB058887175}"/>
              </a:ext>
            </a:extLst>
          </p:cNvPr>
          <p:cNvSpPr>
            <a:spLocks noEditPoints="1"/>
          </p:cNvSpPr>
          <p:nvPr/>
        </p:nvSpPr>
        <p:spPr bwMode="auto">
          <a:xfrm>
            <a:off x="5174623" y="2187895"/>
            <a:ext cx="76200" cy="85725"/>
          </a:xfrm>
          <a:custGeom>
            <a:avLst/>
            <a:gdLst>
              <a:gd name="T0" fmla="*/ 114 w 114"/>
              <a:gd name="T1" fmla="*/ 59 h 129"/>
              <a:gd name="T2" fmla="*/ 114 w 114"/>
              <a:gd name="T3" fmla="*/ 69 h 129"/>
              <a:gd name="T4" fmla="*/ 21 w 114"/>
              <a:gd name="T5" fmla="*/ 69 h 129"/>
              <a:gd name="T6" fmla="*/ 34 w 114"/>
              <a:gd name="T7" fmla="*/ 101 h 129"/>
              <a:gd name="T8" fmla="*/ 65 w 114"/>
              <a:gd name="T9" fmla="*/ 112 h 129"/>
              <a:gd name="T10" fmla="*/ 88 w 114"/>
              <a:gd name="T11" fmla="*/ 109 h 129"/>
              <a:gd name="T12" fmla="*/ 109 w 114"/>
              <a:gd name="T13" fmla="*/ 100 h 129"/>
              <a:gd name="T14" fmla="*/ 109 w 114"/>
              <a:gd name="T15" fmla="*/ 120 h 129"/>
              <a:gd name="T16" fmla="*/ 87 w 114"/>
              <a:gd name="T17" fmla="*/ 127 h 129"/>
              <a:gd name="T18" fmla="*/ 64 w 114"/>
              <a:gd name="T19" fmla="*/ 129 h 129"/>
              <a:gd name="T20" fmla="*/ 17 w 114"/>
              <a:gd name="T21" fmla="*/ 112 h 129"/>
              <a:gd name="T22" fmla="*/ 0 w 114"/>
              <a:gd name="T23" fmla="*/ 66 h 129"/>
              <a:gd name="T24" fmla="*/ 16 w 114"/>
              <a:gd name="T25" fmla="*/ 18 h 129"/>
              <a:gd name="T26" fmla="*/ 60 w 114"/>
              <a:gd name="T27" fmla="*/ 0 h 129"/>
              <a:gd name="T28" fmla="*/ 100 w 114"/>
              <a:gd name="T29" fmla="*/ 16 h 129"/>
              <a:gd name="T30" fmla="*/ 114 w 114"/>
              <a:gd name="T31" fmla="*/ 59 h 129"/>
              <a:gd name="T32" fmla="*/ 94 w 114"/>
              <a:gd name="T33" fmla="*/ 53 h 129"/>
              <a:gd name="T34" fmla="*/ 85 w 114"/>
              <a:gd name="T35" fmla="*/ 27 h 129"/>
              <a:gd name="T36" fmla="*/ 61 w 114"/>
              <a:gd name="T37" fmla="*/ 17 h 129"/>
              <a:gd name="T38" fmla="*/ 34 w 114"/>
              <a:gd name="T39" fmla="*/ 27 h 129"/>
              <a:gd name="T40" fmla="*/ 22 w 114"/>
              <a:gd name="T41" fmla="*/ 53 h 129"/>
              <a:gd name="T42" fmla="*/ 94 w 114"/>
              <a:gd name="T43" fmla="*/ 5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29">
                <a:moveTo>
                  <a:pt x="114" y="59"/>
                </a:moveTo>
                <a:lnTo>
                  <a:pt x="114" y="69"/>
                </a:lnTo>
                <a:lnTo>
                  <a:pt x="21" y="69"/>
                </a:lnTo>
                <a:cubicBezTo>
                  <a:pt x="22" y="83"/>
                  <a:pt x="26" y="94"/>
                  <a:pt x="34" y="101"/>
                </a:cubicBezTo>
                <a:cubicBezTo>
                  <a:pt x="41" y="108"/>
                  <a:pt x="52" y="112"/>
                  <a:pt x="65" y="112"/>
                </a:cubicBezTo>
                <a:cubicBezTo>
                  <a:pt x="73" y="112"/>
                  <a:pt x="80" y="111"/>
                  <a:pt x="88" y="109"/>
                </a:cubicBezTo>
                <a:cubicBezTo>
                  <a:pt x="95" y="107"/>
                  <a:pt x="102" y="104"/>
                  <a:pt x="109" y="100"/>
                </a:cubicBezTo>
                <a:lnTo>
                  <a:pt x="109" y="120"/>
                </a:lnTo>
                <a:cubicBezTo>
                  <a:pt x="102" y="123"/>
                  <a:pt x="95" y="125"/>
                  <a:pt x="87" y="127"/>
                </a:cubicBezTo>
                <a:cubicBezTo>
                  <a:pt x="80" y="128"/>
                  <a:pt x="72" y="129"/>
                  <a:pt x="64" y="129"/>
                </a:cubicBezTo>
                <a:cubicBezTo>
                  <a:pt x="44" y="129"/>
                  <a:pt x="29" y="123"/>
                  <a:pt x="17" y="112"/>
                </a:cubicBezTo>
                <a:cubicBezTo>
                  <a:pt x="6" y="100"/>
                  <a:pt x="0" y="85"/>
                  <a:pt x="0" y="66"/>
                </a:cubicBezTo>
                <a:cubicBezTo>
                  <a:pt x="0" y="45"/>
                  <a:pt x="6" y="29"/>
                  <a:pt x="16" y="18"/>
                </a:cubicBezTo>
                <a:cubicBezTo>
                  <a:pt x="27" y="6"/>
                  <a:pt x="42" y="0"/>
                  <a:pt x="60" y="0"/>
                </a:cubicBezTo>
                <a:cubicBezTo>
                  <a:pt x="77" y="0"/>
                  <a:pt x="90" y="5"/>
                  <a:pt x="100" y="16"/>
                </a:cubicBezTo>
                <a:cubicBezTo>
                  <a:pt x="109" y="26"/>
                  <a:pt x="114" y="41"/>
                  <a:pt x="114" y="59"/>
                </a:cubicBezTo>
                <a:close/>
                <a:moveTo>
                  <a:pt x="94" y="53"/>
                </a:moveTo>
                <a:cubicBezTo>
                  <a:pt x="94" y="42"/>
                  <a:pt x="91" y="33"/>
                  <a:pt x="85" y="27"/>
                </a:cubicBezTo>
                <a:cubicBezTo>
                  <a:pt x="79" y="20"/>
                  <a:pt x="71" y="17"/>
                  <a:pt x="61" y="17"/>
                </a:cubicBezTo>
                <a:cubicBezTo>
                  <a:pt x="49" y="17"/>
                  <a:pt x="40" y="20"/>
                  <a:pt x="34" y="27"/>
                </a:cubicBezTo>
                <a:cubicBezTo>
                  <a:pt x="27" y="33"/>
                  <a:pt x="23" y="42"/>
                  <a:pt x="22" y="53"/>
                </a:cubicBezTo>
                <a:lnTo>
                  <a:pt x="9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1">
            <a:extLst>
              <a:ext uri="{FF2B5EF4-FFF2-40B4-BE49-F238E27FC236}">
                <a16:creationId xmlns:a16="http://schemas.microsoft.com/office/drawing/2014/main" id="{2738EFC4-D872-4128-A1B4-AF408640ACB9}"/>
              </a:ext>
            </a:extLst>
          </p:cNvPr>
          <p:cNvSpPr>
            <a:spLocks/>
          </p:cNvSpPr>
          <p:nvPr/>
        </p:nvSpPr>
        <p:spPr bwMode="auto">
          <a:xfrm>
            <a:off x="5263524" y="2189482"/>
            <a:ext cx="79375" cy="112713"/>
          </a:xfrm>
          <a:custGeom>
            <a:avLst/>
            <a:gdLst>
              <a:gd name="T0" fmla="*/ 66 w 120"/>
              <a:gd name="T1" fmla="*/ 134 h 170"/>
              <a:gd name="T2" fmla="*/ 49 w 120"/>
              <a:gd name="T3" fmla="*/ 163 h 170"/>
              <a:gd name="T4" fmla="*/ 27 w 120"/>
              <a:gd name="T5" fmla="*/ 170 h 170"/>
              <a:gd name="T6" fmla="*/ 11 w 120"/>
              <a:gd name="T7" fmla="*/ 170 h 170"/>
              <a:gd name="T8" fmla="*/ 11 w 120"/>
              <a:gd name="T9" fmla="*/ 153 h 170"/>
              <a:gd name="T10" fmla="*/ 23 w 120"/>
              <a:gd name="T11" fmla="*/ 153 h 170"/>
              <a:gd name="T12" fmla="*/ 36 w 120"/>
              <a:gd name="T13" fmla="*/ 149 h 170"/>
              <a:gd name="T14" fmla="*/ 46 w 120"/>
              <a:gd name="T15" fmla="*/ 130 h 170"/>
              <a:gd name="T16" fmla="*/ 50 w 120"/>
              <a:gd name="T17" fmla="*/ 121 h 170"/>
              <a:gd name="T18" fmla="*/ 0 w 120"/>
              <a:gd name="T19" fmla="*/ 0 h 170"/>
              <a:gd name="T20" fmla="*/ 21 w 120"/>
              <a:gd name="T21" fmla="*/ 0 h 170"/>
              <a:gd name="T22" fmla="*/ 60 w 120"/>
              <a:gd name="T23" fmla="*/ 96 h 170"/>
              <a:gd name="T24" fmla="*/ 98 w 120"/>
              <a:gd name="T25" fmla="*/ 0 h 170"/>
              <a:gd name="T26" fmla="*/ 120 w 120"/>
              <a:gd name="T27" fmla="*/ 0 h 170"/>
              <a:gd name="T28" fmla="*/ 66 w 120"/>
              <a:gd name="T29" fmla="*/ 13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70">
                <a:moveTo>
                  <a:pt x="66" y="134"/>
                </a:moveTo>
                <a:cubicBezTo>
                  <a:pt x="60" y="149"/>
                  <a:pt x="54" y="158"/>
                  <a:pt x="49" y="163"/>
                </a:cubicBezTo>
                <a:cubicBezTo>
                  <a:pt x="43" y="167"/>
                  <a:pt x="36" y="170"/>
                  <a:pt x="27" y="170"/>
                </a:cubicBezTo>
                <a:lnTo>
                  <a:pt x="11" y="170"/>
                </a:lnTo>
                <a:lnTo>
                  <a:pt x="11" y="153"/>
                </a:lnTo>
                <a:lnTo>
                  <a:pt x="23" y="153"/>
                </a:lnTo>
                <a:cubicBezTo>
                  <a:pt x="28" y="153"/>
                  <a:pt x="33" y="151"/>
                  <a:pt x="36" y="149"/>
                </a:cubicBezTo>
                <a:cubicBezTo>
                  <a:pt x="39" y="146"/>
                  <a:pt x="42" y="140"/>
                  <a:pt x="46" y="130"/>
                </a:cubicBezTo>
                <a:lnTo>
                  <a:pt x="50" y="121"/>
                </a:lnTo>
                <a:lnTo>
                  <a:pt x="0" y="0"/>
                </a:lnTo>
                <a:lnTo>
                  <a:pt x="21" y="0"/>
                </a:lnTo>
                <a:lnTo>
                  <a:pt x="60" y="96"/>
                </a:lnTo>
                <a:lnTo>
                  <a:pt x="98" y="0"/>
                </a:lnTo>
                <a:lnTo>
                  <a:pt x="120" y="0"/>
                </a:lnTo>
                <a:lnTo>
                  <a:pt x="66" y="1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Line 122">
            <a:extLst>
              <a:ext uri="{FF2B5EF4-FFF2-40B4-BE49-F238E27FC236}">
                <a16:creationId xmlns:a16="http://schemas.microsoft.com/office/drawing/2014/main" id="{AD5F3724-569A-45C3-97A3-B2AFEA5F8AE5}"/>
              </a:ext>
            </a:extLst>
          </p:cNvPr>
          <p:cNvSpPr>
            <a:spLocks noChangeShapeType="1"/>
          </p:cNvSpPr>
          <p:nvPr/>
        </p:nvSpPr>
        <p:spPr bwMode="auto">
          <a:xfrm>
            <a:off x="5412748" y="2233931"/>
            <a:ext cx="280988" cy="0"/>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3">
            <a:extLst>
              <a:ext uri="{FF2B5EF4-FFF2-40B4-BE49-F238E27FC236}">
                <a16:creationId xmlns:a16="http://schemas.microsoft.com/office/drawing/2014/main" id="{E27154B8-71E7-4FCF-85BF-19E3FD3DBC8D}"/>
              </a:ext>
            </a:extLst>
          </p:cNvPr>
          <p:cNvSpPr>
            <a:spLocks/>
          </p:cNvSpPr>
          <p:nvPr/>
        </p:nvSpPr>
        <p:spPr bwMode="auto">
          <a:xfrm>
            <a:off x="5581024" y="2202181"/>
            <a:ext cx="112713" cy="63500"/>
          </a:xfrm>
          <a:custGeom>
            <a:avLst/>
            <a:gdLst>
              <a:gd name="T0" fmla="*/ 48 w 167"/>
              <a:gd name="T1" fmla="*/ 48 h 95"/>
              <a:gd name="T2" fmla="*/ 0 w 167"/>
              <a:gd name="T3" fmla="*/ 95 h 95"/>
              <a:gd name="T4" fmla="*/ 167 w 167"/>
              <a:gd name="T5" fmla="*/ 48 h 95"/>
              <a:gd name="T6" fmla="*/ 0 w 167"/>
              <a:gd name="T7" fmla="*/ 0 h 95"/>
              <a:gd name="T8" fmla="*/ 48 w 167"/>
              <a:gd name="T9" fmla="*/ 48 h 95"/>
            </a:gdLst>
            <a:ahLst/>
            <a:cxnLst>
              <a:cxn ang="0">
                <a:pos x="T0" y="T1"/>
              </a:cxn>
              <a:cxn ang="0">
                <a:pos x="T2" y="T3"/>
              </a:cxn>
              <a:cxn ang="0">
                <a:pos x="T4" y="T5"/>
              </a:cxn>
              <a:cxn ang="0">
                <a:pos x="T6" y="T7"/>
              </a:cxn>
              <a:cxn ang="0">
                <a:pos x="T8" y="T9"/>
              </a:cxn>
            </a:cxnLst>
            <a:rect l="0" t="0" r="r" b="b"/>
            <a:pathLst>
              <a:path w="167" h="95">
                <a:moveTo>
                  <a:pt x="48" y="48"/>
                </a:moveTo>
                <a:lnTo>
                  <a:pt x="0" y="95"/>
                </a:lnTo>
                <a:lnTo>
                  <a:pt x="167" y="48"/>
                </a:lnTo>
                <a:lnTo>
                  <a:pt x="0" y="0"/>
                </a:lnTo>
                <a:lnTo>
                  <a:pt x="48" y="48"/>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124">
            <a:extLst>
              <a:ext uri="{FF2B5EF4-FFF2-40B4-BE49-F238E27FC236}">
                <a16:creationId xmlns:a16="http://schemas.microsoft.com/office/drawing/2014/main" id="{6BBEBA3F-39D8-4CC1-8B55-B0D91C57FE33}"/>
              </a:ext>
            </a:extLst>
          </p:cNvPr>
          <p:cNvSpPr>
            <a:spLocks/>
          </p:cNvSpPr>
          <p:nvPr/>
        </p:nvSpPr>
        <p:spPr bwMode="auto">
          <a:xfrm>
            <a:off x="3660148" y="1503681"/>
            <a:ext cx="2527300" cy="1055688"/>
          </a:xfrm>
          <a:custGeom>
            <a:avLst/>
            <a:gdLst>
              <a:gd name="T0" fmla="*/ 0 w 3797"/>
              <a:gd name="T1" fmla="*/ 1585 h 1585"/>
              <a:gd name="T2" fmla="*/ 1199 w 3797"/>
              <a:gd name="T3" fmla="*/ 1585 h 1585"/>
              <a:gd name="T4" fmla="*/ 1199 w 3797"/>
              <a:gd name="T5" fmla="*/ 0 h 1585"/>
              <a:gd name="T6" fmla="*/ 3797 w 3797"/>
              <a:gd name="T7" fmla="*/ 0 h 1585"/>
              <a:gd name="T8" fmla="*/ 3797 w 3797"/>
              <a:gd name="T9" fmla="*/ 828 h 1585"/>
            </a:gdLst>
            <a:ahLst/>
            <a:cxnLst>
              <a:cxn ang="0">
                <a:pos x="T0" y="T1"/>
              </a:cxn>
              <a:cxn ang="0">
                <a:pos x="T2" y="T3"/>
              </a:cxn>
              <a:cxn ang="0">
                <a:pos x="T4" y="T5"/>
              </a:cxn>
              <a:cxn ang="0">
                <a:pos x="T6" y="T7"/>
              </a:cxn>
              <a:cxn ang="0">
                <a:pos x="T8" y="T9"/>
              </a:cxn>
            </a:cxnLst>
            <a:rect l="0" t="0" r="r" b="b"/>
            <a:pathLst>
              <a:path w="3797" h="1585">
                <a:moveTo>
                  <a:pt x="0" y="1585"/>
                </a:moveTo>
                <a:lnTo>
                  <a:pt x="1199" y="1585"/>
                </a:lnTo>
                <a:lnTo>
                  <a:pt x="1199" y="0"/>
                </a:lnTo>
                <a:lnTo>
                  <a:pt x="3797" y="0"/>
                </a:lnTo>
                <a:lnTo>
                  <a:pt x="3797" y="828"/>
                </a:lnTo>
              </a:path>
            </a:pathLst>
          </a:custGeom>
          <a:noFill/>
          <a:ln w="9525" cap="flat">
            <a:solidFill>
              <a:srgbClr val="0000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5">
            <a:extLst>
              <a:ext uri="{FF2B5EF4-FFF2-40B4-BE49-F238E27FC236}">
                <a16:creationId xmlns:a16="http://schemas.microsoft.com/office/drawing/2014/main" id="{748DAA9E-4B57-4532-B8E4-7B9E94460F4D}"/>
              </a:ext>
            </a:extLst>
          </p:cNvPr>
          <p:cNvSpPr>
            <a:spLocks/>
          </p:cNvSpPr>
          <p:nvPr/>
        </p:nvSpPr>
        <p:spPr bwMode="auto">
          <a:xfrm>
            <a:off x="6149348" y="1921194"/>
            <a:ext cx="76200" cy="133350"/>
          </a:xfrm>
          <a:custGeom>
            <a:avLst/>
            <a:gdLst>
              <a:gd name="T0" fmla="*/ 58 w 115"/>
              <a:gd name="T1" fmla="*/ 57 h 201"/>
              <a:gd name="T2" fmla="*/ 0 w 115"/>
              <a:gd name="T3" fmla="*/ 0 h 201"/>
              <a:gd name="T4" fmla="*/ 58 w 115"/>
              <a:gd name="T5" fmla="*/ 201 h 201"/>
              <a:gd name="T6" fmla="*/ 115 w 115"/>
              <a:gd name="T7" fmla="*/ 0 h 201"/>
              <a:gd name="T8" fmla="*/ 58 w 115"/>
              <a:gd name="T9" fmla="*/ 57 h 201"/>
            </a:gdLst>
            <a:ahLst/>
            <a:cxnLst>
              <a:cxn ang="0">
                <a:pos x="T0" y="T1"/>
              </a:cxn>
              <a:cxn ang="0">
                <a:pos x="T2" y="T3"/>
              </a:cxn>
              <a:cxn ang="0">
                <a:pos x="T4" y="T5"/>
              </a:cxn>
              <a:cxn ang="0">
                <a:pos x="T6" y="T7"/>
              </a:cxn>
              <a:cxn ang="0">
                <a:pos x="T8" y="T9"/>
              </a:cxn>
            </a:cxnLst>
            <a:rect l="0" t="0" r="r" b="b"/>
            <a:pathLst>
              <a:path w="115" h="201">
                <a:moveTo>
                  <a:pt x="58" y="57"/>
                </a:moveTo>
                <a:lnTo>
                  <a:pt x="0" y="0"/>
                </a:lnTo>
                <a:lnTo>
                  <a:pt x="58" y="201"/>
                </a:lnTo>
                <a:lnTo>
                  <a:pt x="115" y="0"/>
                </a:lnTo>
                <a:lnTo>
                  <a:pt x="58" y="57"/>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1" name="Rectangle 126">
            <a:extLst>
              <a:ext uri="{FF2B5EF4-FFF2-40B4-BE49-F238E27FC236}">
                <a16:creationId xmlns:a16="http://schemas.microsoft.com/office/drawing/2014/main" id="{F919E70C-8903-4AFB-AE75-D2669B2C05C7}"/>
              </a:ext>
            </a:extLst>
          </p:cNvPr>
          <p:cNvSpPr>
            <a:spLocks noChangeArrowheads="1"/>
          </p:cNvSpPr>
          <p:nvPr/>
        </p:nvSpPr>
        <p:spPr bwMode="auto">
          <a:xfrm>
            <a:off x="7589211" y="2784794"/>
            <a:ext cx="663575" cy="273050"/>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127">
            <a:extLst>
              <a:ext uri="{FF2B5EF4-FFF2-40B4-BE49-F238E27FC236}">
                <a16:creationId xmlns:a16="http://schemas.microsoft.com/office/drawing/2014/main" id="{08179D5A-04F7-4F4D-A59A-0A4277978E13}"/>
              </a:ext>
            </a:extLst>
          </p:cNvPr>
          <p:cNvSpPr>
            <a:spLocks noEditPoints="1"/>
          </p:cNvSpPr>
          <p:nvPr/>
        </p:nvSpPr>
        <p:spPr bwMode="auto">
          <a:xfrm>
            <a:off x="7655885" y="2880044"/>
            <a:ext cx="57150" cy="88900"/>
          </a:xfrm>
          <a:custGeom>
            <a:avLst/>
            <a:gdLst>
              <a:gd name="T0" fmla="*/ 18 w 86"/>
              <a:gd name="T1" fmla="*/ 15 h 133"/>
              <a:gd name="T2" fmla="*/ 18 w 86"/>
              <a:gd name="T3" fmla="*/ 65 h 133"/>
              <a:gd name="T4" fmla="*/ 41 w 86"/>
              <a:gd name="T5" fmla="*/ 65 h 133"/>
              <a:gd name="T6" fmla="*/ 60 w 86"/>
              <a:gd name="T7" fmla="*/ 58 h 133"/>
              <a:gd name="T8" fmla="*/ 67 w 86"/>
              <a:gd name="T9" fmla="*/ 40 h 133"/>
              <a:gd name="T10" fmla="*/ 60 w 86"/>
              <a:gd name="T11" fmla="*/ 21 h 133"/>
              <a:gd name="T12" fmla="*/ 41 w 86"/>
              <a:gd name="T13" fmla="*/ 15 h 133"/>
              <a:gd name="T14" fmla="*/ 18 w 86"/>
              <a:gd name="T15" fmla="*/ 15 h 133"/>
              <a:gd name="T16" fmla="*/ 0 w 86"/>
              <a:gd name="T17" fmla="*/ 0 h 133"/>
              <a:gd name="T18" fmla="*/ 41 w 86"/>
              <a:gd name="T19" fmla="*/ 0 h 133"/>
              <a:gd name="T20" fmla="*/ 74 w 86"/>
              <a:gd name="T21" fmla="*/ 10 h 133"/>
              <a:gd name="T22" fmla="*/ 86 w 86"/>
              <a:gd name="T23" fmla="*/ 40 h 133"/>
              <a:gd name="T24" fmla="*/ 74 w 86"/>
              <a:gd name="T25" fmla="*/ 69 h 133"/>
              <a:gd name="T26" fmla="*/ 41 w 86"/>
              <a:gd name="T27" fmla="*/ 79 h 133"/>
              <a:gd name="T28" fmla="*/ 18 w 86"/>
              <a:gd name="T29" fmla="*/ 79 h 133"/>
              <a:gd name="T30" fmla="*/ 18 w 86"/>
              <a:gd name="T31" fmla="*/ 133 h 133"/>
              <a:gd name="T32" fmla="*/ 0 w 86"/>
              <a:gd name="T33" fmla="*/ 133 h 133"/>
              <a:gd name="T34" fmla="*/ 0 w 86"/>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33">
                <a:moveTo>
                  <a:pt x="18" y="15"/>
                </a:moveTo>
                <a:lnTo>
                  <a:pt x="18" y="65"/>
                </a:lnTo>
                <a:lnTo>
                  <a:pt x="41" y="65"/>
                </a:lnTo>
                <a:cubicBezTo>
                  <a:pt x="49" y="65"/>
                  <a:pt x="55" y="62"/>
                  <a:pt x="60" y="58"/>
                </a:cubicBezTo>
                <a:cubicBezTo>
                  <a:pt x="64" y="54"/>
                  <a:pt x="67" y="48"/>
                  <a:pt x="67" y="40"/>
                </a:cubicBezTo>
                <a:cubicBezTo>
                  <a:pt x="67" y="32"/>
                  <a:pt x="64" y="26"/>
                  <a:pt x="60" y="21"/>
                </a:cubicBezTo>
                <a:cubicBezTo>
                  <a:pt x="55" y="17"/>
                  <a:pt x="49" y="15"/>
                  <a:pt x="41" y="15"/>
                </a:cubicBezTo>
                <a:lnTo>
                  <a:pt x="18" y="15"/>
                </a:lnTo>
                <a:close/>
                <a:moveTo>
                  <a:pt x="0" y="0"/>
                </a:moveTo>
                <a:lnTo>
                  <a:pt x="41" y="0"/>
                </a:lnTo>
                <a:cubicBezTo>
                  <a:pt x="55" y="0"/>
                  <a:pt x="67" y="4"/>
                  <a:pt x="74" y="10"/>
                </a:cubicBezTo>
                <a:cubicBezTo>
                  <a:pt x="82" y="17"/>
                  <a:pt x="86" y="27"/>
                  <a:pt x="86" y="40"/>
                </a:cubicBezTo>
                <a:cubicBezTo>
                  <a:pt x="86" y="53"/>
                  <a:pt x="82" y="63"/>
                  <a:pt x="74" y="69"/>
                </a:cubicBezTo>
                <a:cubicBezTo>
                  <a:pt x="67" y="76"/>
                  <a:pt x="55" y="79"/>
                  <a:pt x="41" y="79"/>
                </a:cubicBezTo>
                <a:lnTo>
                  <a:pt x="18" y="79"/>
                </a:lnTo>
                <a:lnTo>
                  <a:pt x="18" y="133"/>
                </a:lnTo>
                <a:lnTo>
                  <a:pt x="0" y="13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Rectangle 128">
            <a:extLst>
              <a:ext uri="{FF2B5EF4-FFF2-40B4-BE49-F238E27FC236}">
                <a16:creationId xmlns:a16="http://schemas.microsoft.com/office/drawing/2014/main" id="{463BEFEB-C1C6-478A-A005-83A96428ED40}"/>
              </a:ext>
            </a:extLst>
          </p:cNvPr>
          <p:cNvSpPr>
            <a:spLocks noChangeArrowheads="1"/>
          </p:cNvSpPr>
          <p:nvPr/>
        </p:nvSpPr>
        <p:spPr bwMode="auto">
          <a:xfrm>
            <a:off x="7728911" y="2876870"/>
            <a:ext cx="11113" cy="920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29">
            <a:extLst>
              <a:ext uri="{FF2B5EF4-FFF2-40B4-BE49-F238E27FC236}">
                <a16:creationId xmlns:a16="http://schemas.microsoft.com/office/drawing/2014/main" id="{BA29980C-4100-4030-97AE-B0E5DD878807}"/>
              </a:ext>
            </a:extLst>
          </p:cNvPr>
          <p:cNvSpPr>
            <a:spLocks noEditPoints="1"/>
          </p:cNvSpPr>
          <p:nvPr/>
        </p:nvSpPr>
        <p:spPr bwMode="auto">
          <a:xfrm>
            <a:off x="7757485" y="2900681"/>
            <a:ext cx="57150" cy="69850"/>
          </a:xfrm>
          <a:custGeom>
            <a:avLst/>
            <a:gdLst>
              <a:gd name="T0" fmla="*/ 52 w 84"/>
              <a:gd name="T1" fmla="*/ 52 h 104"/>
              <a:gd name="T2" fmla="*/ 24 w 84"/>
              <a:gd name="T3" fmla="*/ 56 h 104"/>
              <a:gd name="T4" fmla="*/ 16 w 84"/>
              <a:gd name="T5" fmla="*/ 72 h 104"/>
              <a:gd name="T6" fmla="*/ 22 w 84"/>
              <a:gd name="T7" fmla="*/ 85 h 104"/>
              <a:gd name="T8" fmla="*/ 38 w 84"/>
              <a:gd name="T9" fmla="*/ 91 h 104"/>
              <a:gd name="T10" fmla="*/ 60 w 84"/>
              <a:gd name="T11" fmla="*/ 81 h 104"/>
              <a:gd name="T12" fmla="*/ 68 w 84"/>
              <a:gd name="T13" fmla="*/ 55 h 104"/>
              <a:gd name="T14" fmla="*/ 68 w 84"/>
              <a:gd name="T15" fmla="*/ 52 h 104"/>
              <a:gd name="T16" fmla="*/ 52 w 84"/>
              <a:gd name="T17" fmla="*/ 52 h 104"/>
              <a:gd name="T18" fmla="*/ 84 w 84"/>
              <a:gd name="T19" fmla="*/ 45 h 104"/>
              <a:gd name="T20" fmla="*/ 84 w 84"/>
              <a:gd name="T21" fmla="*/ 102 h 104"/>
              <a:gd name="T22" fmla="*/ 68 w 84"/>
              <a:gd name="T23" fmla="*/ 102 h 104"/>
              <a:gd name="T24" fmla="*/ 68 w 84"/>
              <a:gd name="T25" fmla="*/ 87 h 104"/>
              <a:gd name="T26" fmla="*/ 54 w 84"/>
              <a:gd name="T27" fmla="*/ 100 h 104"/>
              <a:gd name="T28" fmla="*/ 33 w 84"/>
              <a:gd name="T29" fmla="*/ 104 h 104"/>
              <a:gd name="T30" fmla="*/ 9 w 84"/>
              <a:gd name="T31" fmla="*/ 96 h 104"/>
              <a:gd name="T32" fmla="*/ 0 w 84"/>
              <a:gd name="T33" fmla="*/ 73 h 104"/>
              <a:gd name="T34" fmla="*/ 11 w 84"/>
              <a:gd name="T35" fmla="*/ 47 h 104"/>
              <a:gd name="T36" fmla="*/ 45 w 84"/>
              <a:gd name="T37" fmla="*/ 39 h 104"/>
              <a:gd name="T38" fmla="*/ 68 w 84"/>
              <a:gd name="T39" fmla="*/ 39 h 104"/>
              <a:gd name="T40" fmla="*/ 68 w 84"/>
              <a:gd name="T41" fmla="*/ 37 h 104"/>
              <a:gd name="T42" fmla="*/ 60 w 84"/>
              <a:gd name="T43" fmla="*/ 20 h 104"/>
              <a:gd name="T44" fmla="*/ 40 w 84"/>
              <a:gd name="T45" fmla="*/ 14 h 104"/>
              <a:gd name="T46" fmla="*/ 23 w 84"/>
              <a:gd name="T47" fmla="*/ 16 h 104"/>
              <a:gd name="T48" fmla="*/ 7 w 84"/>
              <a:gd name="T49" fmla="*/ 22 h 104"/>
              <a:gd name="T50" fmla="*/ 7 w 84"/>
              <a:gd name="T51" fmla="*/ 7 h 104"/>
              <a:gd name="T52" fmla="*/ 25 w 84"/>
              <a:gd name="T53" fmla="*/ 2 h 104"/>
              <a:gd name="T54" fmla="*/ 41 w 84"/>
              <a:gd name="T55" fmla="*/ 0 h 104"/>
              <a:gd name="T56" fmla="*/ 73 w 84"/>
              <a:gd name="T57" fmla="*/ 11 h 104"/>
              <a:gd name="T58" fmla="*/ 84 w 84"/>
              <a:gd name="T59" fmla="*/ 4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 h="104">
                <a:moveTo>
                  <a:pt x="52" y="52"/>
                </a:moveTo>
                <a:cubicBezTo>
                  <a:pt x="38" y="52"/>
                  <a:pt x="29" y="53"/>
                  <a:pt x="24" y="56"/>
                </a:cubicBezTo>
                <a:cubicBezTo>
                  <a:pt x="19" y="59"/>
                  <a:pt x="16" y="64"/>
                  <a:pt x="16" y="72"/>
                </a:cubicBezTo>
                <a:cubicBezTo>
                  <a:pt x="16" y="77"/>
                  <a:pt x="18" y="82"/>
                  <a:pt x="22" y="85"/>
                </a:cubicBezTo>
                <a:cubicBezTo>
                  <a:pt x="26" y="89"/>
                  <a:pt x="31" y="91"/>
                  <a:pt x="38" y="91"/>
                </a:cubicBezTo>
                <a:cubicBezTo>
                  <a:pt x="47" y="91"/>
                  <a:pt x="54" y="87"/>
                  <a:pt x="60" y="81"/>
                </a:cubicBezTo>
                <a:cubicBezTo>
                  <a:pt x="65" y="74"/>
                  <a:pt x="68" y="66"/>
                  <a:pt x="68" y="55"/>
                </a:cubicBezTo>
                <a:lnTo>
                  <a:pt x="68" y="52"/>
                </a:lnTo>
                <a:lnTo>
                  <a:pt x="52" y="52"/>
                </a:lnTo>
                <a:close/>
                <a:moveTo>
                  <a:pt x="84" y="45"/>
                </a:moveTo>
                <a:lnTo>
                  <a:pt x="84" y="102"/>
                </a:lnTo>
                <a:lnTo>
                  <a:pt x="68" y="102"/>
                </a:lnTo>
                <a:lnTo>
                  <a:pt x="68" y="87"/>
                </a:lnTo>
                <a:cubicBezTo>
                  <a:pt x="64" y="93"/>
                  <a:pt x="59" y="97"/>
                  <a:pt x="54" y="100"/>
                </a:cubicBezTo>
                <a:cubicBezTo>
                  <a:pt x="48" y="103"/>
                  <a:pt x="41" y="104"/>
                  <a:pt x="33" y="104"/>
                </a:cubicBezTo>
                <a:cubicBezTo>
                  <a:pt x="23" y="104"/>
                  <a:pt x="15" y="101"/>
                  <a:pt x="9" y="96"/>
                </a:cubicBezTo>
                <a:cubicBezTo>
                  <a:pt x="3" y="90"/>
                  <a:pt x="0" y="82"/>
                  <a:pt x="0" y="73"/>
                </a:cubicBezTo>
                <a:cubicBezTo>
                  <a:pt x="0" y="61"/>
                  <a:pt x="4" y="53"/>
                  <a:pt x="11" y="47"/>
                </a:cubicBezTo>
                <a:cubicBezTo>
                  <a:pt x="19" y="42"/>
                  <a:pt x="30" y="39"/>
                  <a:pt x="45" y="39"/>
                </a:cubicBezTo>
                <a:lnTo>
                  <a:pt x="68" y="39"/>
                </a:lnTo>
                <a:lnTo>
                  <a:pt x="68" y="37"/>
                </a:lnTo>
                <a:cubicBezTo>
                  <a:pt x="68" y="30"/>
                  <a:pt x="65" y="24"/>
                  <a:pt x="60" y="20"/>
                </a:cubicBezTo>
                <a:cubicBezTo>
                  <a:pt x="55" y="16"/>
                  <a:pt x="48" y="14"/>
                  <a:pt x="40" y="14"/>
                </a:cubicBezTo>
                <a:cubicBezTo>
                  <a:pt x="34" y="14"/>
                  <a:pt x="28" y="14"/>
                  <a:pt x="23" y="16"/>
                </a:cubicBezTo>
                <a:cubicBezTo>
                  <a:pt x="18" y="17"/>
                  <a:pt x="12" y="19"/>
                  <a:pt x="7" y="22"/>
                </a:cubicBezTo>
                <a:lnTo>
                  <a:pt x="7" y="7"/>
                </a:lnTo>
                <a:cubicBezTo>
                  <a:pt x="13" y="4"/>
                  <a:pt x="19" y="3"/>
                  <a:pt x="25" y="2"/>
                </a:cubicBezTo>
                <a:cubicBezTo>
                  <a:pt x="30" y="0"/>
                  <a:pt x="36" y="0"/>
                  <a:pt x="41" y="0"/>
                </a:cubicBezTo>
                <a:cubicBezTo>
                  <a:pt x="56" y="0"/>
                  <a:pt x="66" y="4"/>
                  <a:pt x="73" y="11"/>
                </a:cubicBezTo>
                <a:cubicBezTo>
                  <a:pt x="81" y="18"/>
                  <a:pt x="84" y="30"/>
                  <a:pt x="84"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30">
            <a:extLst>
              <a:ext uri="{FF2B5EF4-FFF2-40B4-BE49-F238E27FC236}">
                <a16:creationId xmlns:a16="http://schemas.microsoft.com/office/drawing/2014/main" id="{A8C76B6E-B164-4C0C-AC27-70FAD3094203}"/>
              </a:ext>
            </a:extLst>
          </p:cNvPr>
          <p:cNvSpPr>
            <a:spLocks noEditPoints="1"/>
          </p:cNvSpPr>
          <p:nvPr/>
        </p:nvSpPr>
        <p:spPr bwMode="auto">
          <a:xfrm>
            <a:off x="7836861" y="2876870"/>
            <a:ext cx="9525" cy="92075"/>
          </a:xfrm>
          <a:custGeom>
            <a:avLst/>
            <a:gdLst>
              <a:gd name="T0" fmla="*/ 0 w 16"/>
              <a:gd name="T1" fmla="*/ 38 h 138"/>
              <a:gd name="T2" fmla="*/ 16 w 16"/>
              <a:gd name="T3" fmla="*/ 38 h 138"/>
              <a:gd name="T4" fmla="*/ 16 w 16"/>
              <a:gd name="T5" fmla="*/ 138 h 138"/>
              <a:gd name="T6" fmla="*/ 0 w 16"/>
              <a:gd name="T7" fmla="*/ 138 h 138"/>
              <a:gd name="T8" fmla="*/ 0 w 16"/>
              <a:gd name="T9" fmla="*/ 38 h 138"/>
              <a:gd name="T10" fmla="*/ 0 w 16"/>
              <a:gd name="T11" fmla="*/ 0 h 138"/>
              <a:gd name="T12" fmla="*/ 16 w 16"/>
              <a:gd name="T13" fmla="*/ 0 h 138"/>
              <a:gd name="T14" fmla="*/ 16 w 16"/>
              <a:gd name="T15" fmla="*/ 20 h 138"/>
              <a:gd name="T16" fmla="*/ 0 w 16"/>
              <a:gd name="T17" fmla="*/ 20 h 138"/>
              <a:gd name="T18" fmla="*/ 0 w 16"/>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8">
                <a:moveTo>
                  <a:pt x="0" y="38"/>
                </a:moveTo>
                <a:lnTo>
                  <a:pt x="16" y="38"/>
                </a:lnTo>
                <a:lnTo>
                  <a:pt x="16" y="138"/>
                </a:lnTo>
                <a:lnTo>
                  <a:pt x="0" y="138"/>
                </a:lnTo>
                <a:lnTo>
                  <a:pt x="0" y="38"/>
                </a:lnTo>
                <a:close/>
                <a:moveTo>
                  <a:pt x="0" y="0"/>
                </a:moveTo>
                <a:lnTo>
                  <a:pt x="16" y="0"/>
                </a:lnTo>
                <a:lnTo>
                  <a:pt x="16" y="20"/>
                </a:lnTo>
                <a:lnTo>
                  <a:pt x="0"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1">
            <a:extLst>
              <a:ext uri="{FF2B5EF4-FFF2-40B4-BE49-F238E27FC236}">
                <a16:creationId xmlns:a16="http://schemas.microsoft.com/office/drawing/2014/main" id="{097E89B0-847E-46F3-9C4E-EAA2792743E2}"/>
              </a:ext>
            </a:extLst>
          </p:cNvPr>
          <p:cNvSpPr>
            <a:spLocks/>
          </p:cNvSpPr>
          <p:nvPr/>
        </p:nvSpPr>
        <p:spPr bwMode="auto">
          <a:xfrm>
            <a:off x="7870199" y="2900682"/>
            <a:ext cx="55563" cy="68263"/>
          </a:xfrm>
          <a:custGeom>
            <a:avLst/>
            <a:gdLst>
              <a:gd name="T0" fmla="*/ 83 w 83"/>
              <a:gd name="T1" fmla="*/ 42 h 102"/>
              <a:gd name="T2" fmla="*/ 83 w 83"/>
              <a:gd name="T3" fmla="*/ 102 h 102"/>
              <a:gd name="T4" fmla="*/ 66 w 83"/>
              <a:gd name="T5" fmla="*/ 102 h 102"/>
              <a:gd name="T6" fmla="*/ 66 w 83"/>
              <a:gd name="T7" fmla="*/ 42 h 102"/>
              <a:gd name="T8" fmla="*/ 61 w 83"/>
              <a:gd name="T9" fmla="*/ 21 h 102"/>
              <a:gd name="T10" fmla="*/ 44 w 83"/>
              <a:gd name="T11" fmla="*/ 14 h 102"/>
              <a:gd name="T12" fmla="*/ 24 w 83"/>
              <a:gd name="T13" fmla="*/ 22 h 102"/>
              <a:gd name="T14" fmla="*/ 16 w 83"/>
              <a:gd name="T15" fmla="*/ 45 h 102"/>
              <a:gd name="T16" fmla="*/ 16 w 83"/>
              <a:gd name="T17" fmla="*/ 102 h 102"/>
              <a:gd name="T18" fmla="*/ 0 w 83"/>
              <a:gd name="T19" fmla="*/ 102 h 102"/>
              <a:gd name="T20" fmla="*/ 0 w 83"/>
              <a:gd name="T21" fmla="*/ 2 h 102"/>
              <a:gd name="T22" fmla="*/ 16 w 83"/>
              <a:gd name="T23" fmla="*/ 2 h 102"/>
              <a:gd name="T24" fmla="*/ 16 w 83"/>
              <a:gd name="T25" fmla="*/ 18 h 102"/>
              <a:gd name="T26" fmla="*/ 30 w 83"/>
              <a:gd name="T27" fmla="*/ 4 h 102"/>
              <a:gd name="T28" fmla="*/ 48 w 83"/>
              <a:gd name="T29" fmla="*/ 0 h 102"/>
              <a:gd name="T30" fmla="*/ 74 w 83"/>
              <a:gd name="T31" fmla="*/ 10 h 102"/>
              <a:gd name="T32" fmla="*/ 83 w 83"/>
              <a:gd name="T33" fmla="*/ 4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102">
                <a:moveTo>
                  <a:pt x="83" y="42"/>
                </a:moveTo>
                <a:lnTo>
                  <a:pt x="83" y="102"/>
                </a:lnTo>
                <a:lnTo>
                  <a:pt x="66" y="102"/>
                </a:lnTo>
                <a:lnTo>
                  <a:pt x="66" y="42"/>
                </a:lnTo>
                <a:cubicBezTo>
                  <a:pt x="66" y="33"/>
                  <a:pt x="65" y="26"/>
                  <a:pt x="61" y="21"/>
                </a:cubicBezTo>
                <a:cubicBezTo>
                  <a:pt x="57" y="16"/>
                  <a:pt x="52" y="14"/>
                  <a:pt x="44" y="14"/>
                </a:cubicBezTo>
                <a:cubicBezTo>
                  <a:pt x="36" y="14"/>
                  <a:pt x="29" y="17"/>
                  <a:pt x="24" y="22"/>
                </a:cubicBezTo>
                <a:cubicBezTo>
                  <a:pt x="19" y="28"/>
                  <a:pt x="16" y="36"/>
                  <a:pt x="16" y="45"/>
                </a:cubicBezTo>
                <a:lnTo>
                  <a:pt x="16" y="102"/>
                </a:lnTo>
                <a:lnTo>
                  <a:pt x="0" y="102"/>
                </a:lnTo>
                <a:lnTo>
                  <a:pt x="0" y="2"/>
                </a:lnTo>
                <a:lnTo>
                  <a:pt x="16" y="2"/>
                </a:lnTo>
                <a:lnTo>
                  <a:pt x="16" y="18"/>
                </a:lnTo>
                <a:cubicBezTo>
                  <a:pt x="20" y="12"/>
                  <a:pt x="24" y="7"/>
                  <a:pt x="30" y="4"/>
                </a:cubicBezTo>
                <a:cubicBezTo>
                  <a:pt x="35" y="1"/>
                  <a:pt x="41" y="0"/>
                  <a:pt x="48" y="0"/>
                </a:cubicBezTo>
                <a:cubicBezTo>
                  <a:pt x="59" y="0"/>
                  <a:pt x="68" y="3"/>
                  <a:pt x="74" y="10"/>
                </a:cubicBezTo>
                <a:cubicBezTo>
                  <a:pt x="80" y="18"/>
                  <a:pt x="83" y="28"/>
                  <a:pt x="83" y="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32">
            <a:extLst>
              <a:ext uri="{FF2B5EF4-FFF2-40B4-BE49-F238E27FC236}">
                <a16:creationId xmlns:a16="http://schemas.microsoft.com/office/drawing/2014/main" id="{B0233E6E-D47D-49AC-8298-93D2DB1B094D}"/>
              </a:ext>
            </a:extLst>
          </p:cNvPr>
          <p:cNvSpPr>
            <a:spLocks/>
          </p:cNvSpPr>
          <p:nvPr/>
        </p:nvSpPr>
        <p:spPr bwMode="auto">
          <a:xfrm>
            <a:off x="7938461" y="2883220"/>
            <a:ext cx="41275" cy="85725"/>
          </a:xfrm>
          <a:custGeom>
            <a:avLst/>
            <a:gdLst>
              <a:gd name="T0" fmla="*/ 28 w 62"/>
              <a:gd name="T1" fmla="*/ 0 h 128"/>
              <a:gd name="T2" fmla="*/ 28 w 62"/>
              <a:gd name="T3" fmla="*/ 28 h 128"/>
              <a:gd name="T4" fmla="*/ 62 w 62"/>
              <a:gd name="T5" fmla="*/ 28 h 128"/>
              <a:gd name="T6" fmla="*/ 62 w 62"/>
              <a:gd name="T7" fmla="*/ 41 h 128"/>
              <a:gd name="T8" fmla="*/ 28 w 62"/>
              <a:gd name="T9" fmla="*/ 41 h 128"/>
              <a:gd name="T10" fmla="*/ 28 w 62"/>
              <a:gd name="T11" fmla="*/ 95 h 128"/>
              <a:gd name="T12" fmla="*/ 32 w 62"/>
              <a:gd name="T13" fmla="*/ 110 h 128"/>
              <a:gd name="T14" fmla="*/ 45 w 62"/>
              <a:gd name="T15" fmla="*/ 114 h 128"/>
              <a:gd name="T16" fmla="*/ 62 w 62"/>
              <a:gd name="T17" fmla="*/ 114 h 128"/>
              <a:gd name="T18" fmla="*/ 62 w 62"/>
              <a:gd name="T19" fmla="*/ 128 h 128"/>
              <a:gd name="T20" fmla="*/ 45 w 62"/>
              <a:gd name="T21" fmla="*/ 128 h 128"/>
              <a:gd name="T22" fmla="*/ 19 w 62"/>
              <a:gd name="T23" fmla="*/ 121 h 128"/>
              <a:gd name="T24" fmla="*/ 12 w 62"/>
              <a:gd name="T25" fmla="*/ 95 h 128"/>
              <a:gd name="T26" fmla="*/ 12 w 62"/>
              <a:gd name="T27" fmla="*/ 41 h 128"/>
              <a:gd name="T28" fmla="*/ 0 w 62"/>
              <a:gd name="T29" fmla="*/ 41 h 128"/>
              <a:gd name="T30" fmla="*/ 0 w 62"/>
              <a:gd name="T31" fmla="*/ 28 h 128"/>
              <a:gd name="T32" fmla="*/ 12 w 62"/>
              <a:gd name="T33" fmla="*/ 28 h 128"/>
              <a:gd name="T34" fmla="*/ 12 w 62"/>
              <a:gd name="T35" fmla="*/ 0 h 128"/>
              <a:gd name="T36" fmla="*/ 28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8" y="0"/>
                </a:moveTo>
                <a:lnTo>
                  <a:pt x="28" y="28"/>
                </a:lnTo>
                <a:lnTo>
                  <a:pt x="62" y="28"/>
                </a:lnTo>
                <a:lnTo>
                  <a:pt x="62" y="41"/>
                </a:lnTo>
                <a:lnTo>
                  <a:pt x="28" y="41"/>
                </a:lnTo>
                <a:lnTo>
                  <a:pt x="28" y="95"/>
                </a:lnTo>
                <a:cubicBezTo>
                  <a:pt x="28" y="103"/>
                  <a:pt x="30" y="108"/>
                  <a:pt x="32" y="110"/>
                </a:cubicBezTo>
                <a:cubicBezTo>
                  <a:pt x="34" y="113"/>
                  <a:pt x="39" y="114"/>
                  <a:pt x="45" y="114"/>
                </a:cubicBezTo>
                <a:lnTo>
                  <a:pt x="62" y="114"/>
                </a:lnTo>
                <a:lnTo>
                  <a:pt x="62" y="128"/>
                </a:lnTo>
                <a:lnTo>
                  <a:pt x="45" y="128"/>
                </a:lnTo>
                <a:cubicBezTo>
                  <a:pt x="33" y="128"/>
                  <a:pt x="24" y="125"/>
                  <a:pt x="19" y="121"/>
                </a:cubicBezTo>
                <a:cubicBezTo>
                  <a:pt x="14" y="116"/>
                  <a:pt x="12" y="107"/>
                  <a:pt x="12" y="95"/>
                </a:cubicBezTo>
                <a:lnTo>
                  <a:pt x="12" y="41"/>
                </a:lnTo>
                <a:lnTo>
                  <a:pt x="0" y="41"/>
                </a:lnTo>
                <a:lnTo>
                  <a:pt x="0" y="28"/>
                </a:lnTo>
                <a:lnTo>
                  <a:pt x="12" y="28"/>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33">
            <a:extLst>
              <a:ext uri="{FF2B5EF4-FFF2-40B4-BE49-F238E27FC236}">
                <a16:creationId xmlns:a16="http://schemas.microsoft.com/office/drawing/2014/main" id="{4ACF2A88-D65F-4B1F-9FF0-671F23D52CA1}"/>
              </a:ext>
            </a:extLst>
          </p:cNvPr>
          <p:cNvSpPr>
            <a:spLocks noEditPoints="1"/>
          </p:cNvSpPr>
          <p:nvPr/>
        </p:nvSpPr>
        <p:spPr bwMode="auto">
          <a:xfrm>
            <a:off x="7989261" y="2900681"/>
            <a:ext cx="61913" cy="69850"/>
          </a:xfrm>
          <a:custGeom>
            <a:avLst/>
            <a:gdLst>
              <a:gd name="T0" fmla="*/ 93 w 93"/>
              <a:gd name="T1" fmla="*/ 48 h 104"/>
              <a:gd name="T2" fmla="*/ 93 w 93"/>
              <a:gd name="T3" fmla="*/ 56 h 104"/>
              <a:gd name="T4" fmla="*/ 17 w 93"/>
              <a:gd name="T5" fmla="*/ 56 h 104"/>
              <a:gd name="T6" fmla="*/ 28 w 93"/>
              <a:gd name="T7" fmla="*/ 82 h 104"/>
              <a:gd name="T8" fmla="*/ 53 w 93"/>
              <a:gd name="T9" fmla="*/ 90 h 104"/>
              <a:gd name="T10" fmla="*/ 71 w 93"/>
              <a:gd name="T11" fmla="*/ 88 h 104"/>
              <a:gd name="T12" fmla="*/ 89 w 93"/>
              <a:gd name="T13" fmla="*/ 81 h 104"/>
              <a:gd name="T14" fmla="*/ 89 w 93"/>
              <a:gd name="T15" fmla="*/ 97 h 104"/>
              <a:gd name="T16" fmla="*/ 71 w 93"/>
              <a:gd name="T17" fmla="*/ 102 h 104"/>
              <a:gd name="T18" fmla="*/ 52 w 93"/>
              <a:gd name="T19" fmla="*/ 104 h 104"/>
              <a:gd name="T20" fmla="*/ 14 w 93"/>
              <a:gd name="T21" fmla="*/ 90 h 104"/>
              <a:gd name="T22" fmla="*/ 0 w 93"/>
              <a:gd name="T23" fmla="*/ 53 h 104"/>
              <a:gd name="T24" fmla="*/ 14 w 93"/>
              <a:gd name="T25" fmla="*/ 14 h 104"/>
              <a:gd name="T26" fmla="*/ 49 w 93"/>
              <a:gd name="T27" fmla="*/ 0 h 104"/>
              <a:gd name="T28" fmla="*/ 81 w 93"/>
              <a:gd name="T29" fmla="*/ 13 h 104"/>
              <a:gd name="T30" fmla="*/ 93 w 93"/>
              <a:gd name="T31" fmla="*/ 48 h 104"/>
              <a:gd name="T32" fmla="*/ 76 w 93"/>
              <a:gd name="T33" fmla="*/ 43 h 104"/>
              <a:gd name="T34" fmla="*/ 69 w 93"/>
              <a:gd name="T35" fmla="*/ 22 h 104"/>
              <a:gd name="T36" fmla="*/ 49 w 93"/>
              <a:gd name="T37" fmla="*/ 14 h 104"/>
              <a:gd name="T38" fmla="*/ 27 w 93"/>
              <a:gd name="T39" fmla="*/ 21 h 104"/>
              <a:gd name="T40" fmla="*/ 18 w 93"/>
              <a:gd name="T41" fmla="*/ 43 h 104"/>
              <a:gd name="T42" fmla="*/ 76 w 93"/>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4">
                <a:moveTo>
                  <a:pt x="93" y="48"/>
                </a:moveTo>
                <a:lnTo>
                  <a:pt x="93" y="56"/>
                </a:lnTo>
                <a:lnTo>
                  <a:pt x="17" y="56"/>
                </a:lnTo>
                <a:cubicBezTo>
                  <a:pt x="18" y="67"/>
                  <a:pt x="22" y="76"/>
                  <a:pt x="28" y="82"/>
                </a:cubicBezTo>
                <a:cubicBezTo>
                  <a:pt x="34" y="87"/>
                  <a:pt x="42" y="90"/>
                  <a:pt x="53" y="90"/>
                </a:cubicBezTo>
                <a:cubicBezTo>
                  <a:pt x="59" y="90"/>
                  <a:pt x="65" y="90"/>
                  <a:pt x="71" y="88"/>
                </a:cubicBezTo>
                <a:cubicBezTo>
                  <a:pt x="77" y="86"/>
                  <a:pt x="83" y="84"/>
                  <a:pt x="89" y="81"/>
                </a:cubicBezTo>
                <a:lnTo>
                  <a:pt x="89" y="97"/>
                </a:lnTo>
                <a:cubicBezTo>
                  <a:pt x="83" y="99"/>
                  <a:pt x="77" y="101"/>
                  <a:pt x="71" y="102"/>
                </a:cubicBezTo>
                <a:cubicBezTo>
                  <a:pt x="65" y="104"/>
                  <a:pt x="58" y="104"/>
                  <a:pt x="52" y="104"/>
                </a:cubicBezTo>
                <a:cubicBezTo>
                  <a:pt x="36" y="104"/>
                  <a:pt x="24" y="100"/>
                  <a:pt x="14" y="90"/>
                </a:cubicBezTo>
                <a:cubicBezTo>
                  <a:pt x="5" y="81"/>
                  <a:pt x="0" y="69"/>
                  <a:pt x="0" y="53"/>
                </a:cubicBezTo>
                <a:cubicBezTo>
                  <a:pt x="0" y="37"/>
                  <a:pt x="5" y="24"/>
                  <a:pt x="14" y="14"/>
                </a:cubicBezTo>
                <a:cubicBezTo>
                  <a:pt x="22" y="5"/>
                  <a:pt x="34" y="0"/>
                  <a:pt x="49" y="0"/>
                </a:cubicBezTo>
                <a:cubicBezTo>
                  <a:pt x="63" y="0"/>
                  <a:pt x="73" y="4"/>
                  <a:pt x="81" y="13"/>
                </a:cubicBezTo>
                <a:cubicBezTo>
                  <a:pt x="89" y="21"/>
                  <a:pt x="93" y="33"/>
                  <a:pt x="93" y="48"/>
                </a:cubicBezTo>
                <a:close/>
                <a:moveTo>
                  <a:pt x="76" y="43"/>
                </a:moveTo>
                <a:cubicBezTo>
                  <a:pt x="76" y="34"/>
                  <a:pt x="74" y="27"/>
                  <a:pt x="69" y="22"/>
                </a:cubicBezTo>
                <a:cubicBezTo>
                  <a:pt x="64" y="16"/>
                  <a:pt x="57" y="14"/>
                  <a:pt x="49" y="14"/>
                </a:cubicBezTo>
                <a:cubicBezTo>
                  <a:pt x="40" y="14"/>
                  <a:pt x="33" y="16"/>
                  <a:pt x="27" y="21"/>
                </a:cubicBezTo>
                <a:cubicBezTo>
                  <a:pt x="22" y="27"/>
                  <a:pt x="19" y="34"/>
                  <a:pt x="18"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34">
            <a:extLst>
              <a:ext uri="{FF2B5EF4-FFF2-40B4-BE49-F238E27FC236}">
                <a16:creationId xmlns:a16="http://schemas.microsoft.com/office/drawing/2014/main" id="{07B99BD6-27BF-41FB-9248-0F950ECA7785}"/>
              </a:ext>
            </a:extLst>
          </p:cNvPr>
          <p:cNvSpPr>
            <a:spLocks/>
          </p:cNvSpPr>
          <p:nvPr/>
        </p:nvSpPr>
        <p:spPr bwMode="auto">
          <a:xfrm>
            <a:off x="8057523" y="2902270"/>
            <a:ext cx="65088" cy="66675"/>
          </a:xfrm>
          <a:custGeom>
            <a:avLst/>
            <a:gdLst>
              <a:gd name="T0" fmla="*/ 95 w 97"/>
              <a:gd name="T1" fmla="*/ 0 h 100"/>
              <a:gd name="T2" fmla="*/ 59 w 97"/>
              <a:gd name="T3" fmla="*/ 49 h 100"/>
              <a:gd name="T4" fmla="*/ 97 w 97"/>
              <a:gd name="T5" fmla="*/ 100 h 100"/>
              <a:gd name="T6" fmla="*/ 77 w 97"/>
              <a:gd name="T7" fmla="*/ 100 h 100"/>
              <a:gd name="T8" fmla="*/ 48 w 97"/>
              <a:gd name="T9" fmla="*/ 61 h 100"/>
              <a:gd name="T10" fmla="*/ 19 w 97"/>
              <a:gd name="T11" fmla="*/ 100 h 100"/>
              <a:gd name="T12" fmla="*/ 0 w 97"/>
              <a:gd name="T13" fmla="*/ 100 h 100"/>
              <a:gd name="T14" fmla="*/ 39 w 97"/>
              <a:gd name="T15" fmla="*/ 48 h 100"/>
              <a:gd name="T16" fmla="*/ 4 w 97"/>
              <a:gd name="T17" fmla="*/ 0 h 100"/>
              <a:gd name="T18" fmla="*/ 23 w 97"/>
              <a:gd name="T19" fmla="*/ 0 h 100"/>
              <a:gd name="T20" fmla="*/ 49 w 97"/>
              <a:gd name="T21" fmla="*/ 36 h 100"/>
              <a:gd name="T22" fmla="*/ 75 w 97"/>
              <a:gd name="T23" fmla="*/ 0 h 100"/>
              <a:gd name="T24" fmla="*/ 95 w 97"/>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00">
                <a:moveTo>
                  <a:pt x="95" y="0"/>
                </a:moveTo>
                <a:lnTo>
                  <a:pt x="59" y="49"/>
                </a:lnTo>
                <a:lnTo>
                  <a:pt x="97" y="100"/>
                </a:lnTo>
                <a:lnTo>
                  <a:pt x="77" y="100"/>
                </a:lnTo>
                <a:lnTo>
                  <a:pt x="48" y="61"/>
                </a:lnTo>
                <a:lnTo>
                  <a:pt x="19" y="100"/>
                </a:lnTo>
                <a:lnTo>
                  <a:pt x="0" y="100"/>
                </a:lnTo>
                <a:lnTo>
                  <a:pt x="39" y="48"/>
                </a:lnTo>
                <a:lnTo>
                  <a:pt x="4" y="0"/>
                </a:lnTo>
                <a:lnTo>
                  <a:pt x="23" y="0"/>
                </a:lnTo>
                <a:lnTo>
                  <a:pt x="49" y="36"/>
                </a:lnTo>
                <a:lnTo>
                  <a:pt x="75" y="0"/>
                </a:lnTo>
                <a:lnTo>
                  <a:pt x="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35">
            <a:extLst>
              <a:ext uri="{FF2B5EF4-FFF2-40B4-BE49-F238E27FC236}">
                <a16:creationId xmlns:a16="http://schemas.microsoft.com/office/drawing/2014/main" id="{28D63E21-573B-42AA-BCC4-950DF65E8A26}"/>
              </a:ext>
            </a:extLst>
          </p:cNvPr>
          <p:cNvSpPr>
            <a:spLocks/>
          </p:cNvSpPr>
          <p:nvPr/>
        </p:nvSpPr>
        <p:spPr bwMode="auto">
          <a:xfrm>
            <a:off x="8128961" y="2883220"/>
            <a:ext cx="41275" cy="85725"/>
          </a:xfrm>
          <a:custGeom>
            <a:avLst/>
            <a:gdLst>
              <a:gd name="T0" fmla="*/ 29 w 62"/>
              <a:gd name="T1" fmla="*/ 0 h 128"/>
              <a:gd name="T2" fmla="*/ 29 w 62"/>
              <a:gd name="T3" fmla="*/ 28 h 128"/>
              <a:gd name="T4" fmla="*/ 62 w 62"/>
              <a:gd name="T5" fmla="*/ 28 h 128"/>
              <a:gd name="T6" fmla="*/ 62 w 62"/>
              <a:gd name="T7" fmla="*/ 41 h 128"/>
              <a:gd name="T8" fmla="*/ 29 w 62"/>
              <a:gd name="T9" fmla="*/ 41 h 128"/>
              <a:gd name="T10" fmla="*/ 29 w 62"/>
              <a:gd name="T11" fmla="*/ 95 h 128"/>
              <a:gd name="T12" fmla="*/ 32 w 62"/>
              <a:gd name="T13" fmla="*/ 110 h 128"/>
              <a:gd name="T14" fmla="*/ 46 w 62"/>
              <a:gd name="T15" fmla="*/ 114 h 128"/>
              <a:gd name="T16" fmla="*/ 62 w 62"/>
              <a:gd name="T17" fmla="*/ 114 h 128"/>
              <a:gd name="T18" fmla="*/ 62 w 62"/>
              <a:gd name="T19" fmla="*/ 128 h 128"/>
              <a:gd name="T20" fmla="*/ 46 w 62"/>
              <a:gd name="T21" fmla="*/ 128 h 128"/>
              <a:gd name="T22" fmla="*/ 20 w 62"/>
              <a:gd name="T23" fmla="*/ 121 h 128"/>
              <a:gd name="T24" fmla="*/ 12 w 62"/>
              <a:gd name="T25" fmla="*/ 95 h 128"/>
              <a:gd name="T26" fmla="*/ 12 w 62"/>
              <a:gd name="T27" fmla="*/ 41 h 128"/>
              <a:gd name="T28" fmla="*/ 0 w 62"/>
              <a:gd name="T29" fmla="*/ 41 h 128"/>
              <a:gd name="T30" fmla="*/ 0 w 62"/>
              <a:gd name="T31" fmla="*/ 28 h 128"/>
              <a:gd name="T32" fmla="*/ 12 w 62"/>
              <a:gd name="T33" fmla="*/ 28 h 128"/>
              <a:gd name="T34" fmla="*/ 12 w 62"/>
              <a:gd name="T35" fmla="*/ 0 h 128"/>
              <a:gd name="T36" fmla="*/ 29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9" y="0"/>
                </a:moveTo>
                <a:lnTo>
                  <a:pt x="29" y="28"/>
                </a:lnTo>
                <a:lnTo>
                  <a:pt x="62" y="28"/>
                </a:lnTo>
                <a:lnTo>
                  <a:pt x="62" y="41"/>
                </a:lnTo>
                <a:lnTo>
                  <a:pt x="29" y="41"/>
                </a:lnTo>
                <a:lnTo>
                  <a:pt x="29" y="95"/>
                </a:lnTo>
                <a:cubicBezTo>
                  <a:pt x="29" y="103"/>
                  <a:pt x="30" y="108"/>
                  <a:pt x="32" y="110"/>
                </a:cubicBezTo>
                <a:cubicBezTo>
                  <a:pt x="34" y="113"/>
                  <a:pt x="39" y="114"/>
                  <a:pt x="46" y="114"/>
                </a:cubicBezTo>
                <a:lnTo>
                  <a:pt x="62" y="114"/>
                </a:lnTo>
                <a:lnTo>
                  <a:pt x="62" y="128"/>
                </a:lnTo>
                <a:lnTo>
                  <a:pt x="46" y="128"/>
                </a:lnTo>
                <a:cubicBezTo>
                  <a:pt x="33" y="128"/>
                  <a:pt x="24" y="125"/>
                  <a:pt x="20" y="121"/>
                </a:cubicBezTo>
                <a:cubicBezTo>
                  <a:pt x="15" y="116"/>
                  <a:pt x="12" y="107"/>
                  <a:pt x="12" y="95"/>
                </a:cubicBezTo>
                <a:lnTo>
                  <a:pt x="12" y="41"/>
                </a:lnTo>
                <a:lnTo>
                  <a:pt x="0" y="41"/>
                </a:lnTo>
                <a:lnTo>
                  <a:pt x="0" y="28"/>
                </a:lnTo>
                <a:lnTo>
                  <a:pt x="12" y="28"/>
                </a:lnTo>
                <a:lnTo>
                  <a:pt x="1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Oval 136">
            <a:extLst>
              <a:ext uri="{FF2B5EF4-FFF2-40B4-BE49-F238E27FC236}">
                <a16:creationId xmlns:a16="http://schemas.microsoft.com/office/drawing/2014/main" id="{B77A0AAA-1171-4459-8083-679DFCC97A0D}"/>
              </a:ext>
            </a:extLst>
          </p:cNvPr>
          <p:cNvSpPr>
            <a:spLocks noChangeArrowheads="1"/>
          </p:cNvSpPr>
          <p:nvPr/>
        </p:nvSpPr>
        <p:spPr bwMode="auto">
          <a:xfrm>
            <a:off x="8551236" y="2794320"/>
            <a:ext cx="296863" cy="290513"/>
          </a:xfrm>
          <a:prstGeom prst="ellipse">
            <a:avLst/>
          </a:prstGeom>
          <a:solidFill>
            <a:srgbClr val="E8A271"/>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2" name="Line 137">
            <a:extLst>
              <a:ext uri="{FF2B5EF4-FFF2-40B4-BE49-F238E27FC236}">
                <a16:creationId xmlns:a16="http://schemas.microsoft.com/office/drawing/2014/main" id="{7B921053-BF69-4B79-A767-9D7CE2FC9217}"/>
              </a:ext>
            </a:extLst>
          </p:cNvPr>
          <p:cNvSpPr>
            <a:spLocks noChangeShapeType="1"/>
          </p:cNvSpPr>
          <p:nvPr/>
        </p:nvSpPr>
        <p:spPr bwMode="auto">
          <a:xfrm>
            <a:off x="8609973" y="2938781"/>
            <a:ext cx="184150" cy="0"/>
          </a:xfrm>
          <a:prstGeom prst="line">
            <a:avLst/>
          </a:prstGeom>
          <a:noFill/>
          <a:ln w="9525" cap="flat">
            <a:solidFill>
              <a:srgbClr val="1A1A2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138">
            <a:extLst>
              <a:ext uri="{FF2B5EF4-FFF2-40B4-BE49-F238E27FC236}">
                <a16:creationId xmlns:a16="http://schemas.microsoft.com/office/drawing/2014/main" id="{4FAE40F5-F513-419E-B8DF-429048EB028B}"/>
              </a:ext>
            </a:extLst>
          </p:cNvPr>
          <p:cNvSpPr>
            <a:spLocks noChangeShapeType="1"/>
          </p:cNvSpPr>
          <p:nvPr/>
        </p:nvSpPr>
        <p:spPr bwMode="auto">
          <a:xfrm>
            <a:off x="8698873" y="2860994"/>
            <a:ext cx="0" cy="173038"/>
          </a:xfrm>
          <a:prstGeom prst="line">
            <a:avLst/>
          </a:prstGeom>
          <a:noFill/>
          <a:ln w="9525" cap="flat">
            <a:solidFill>
              <a:srgbClr val="1A1A2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39">
            <a:extLst>
              <a:ext uri="{FF2B5EF4-FFF2-40B4-BE49-F238E27FC236}">
                <a16:creationId xmlns:a16="http://schemas.microsoft.com/office/drawing/2014/main" id="{B7534682-9AF4-4A08-AEE2-4599B13A8987}"/>
              </a:ext>
            </a:extLst>
          </p:cNvPr>
          <p:cNvSpPr>
            <a:spLocks noChangeArrowheads="1"/>
          </p:cNvSpPr>
          <p:nvPr/>
        </p:nvSpPr>
        <p:spPr bwMode="auto">
          <a:xfrm>
            <a:off x="8243261" y="2081532"/>
            <a:ext cx="957263" cy="320675"/>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Line 140">
            <a:extLst>
              <a:ext uri="{FF2B5EF4-FFF2-40B4-BE49-F238E27FC236}">
                <a16:creationId xmlns:a16="http://schemas.microsoft.com/office/drawing/2014/main" id="{4D829D26-DDE9-4ADF-960A-7FCAFDCB26F5}"/>
              </a:ext>
            </a:extLst>
          </p:cNvPr>
          <p:cNvSpPr>
            <a:spLocks noChangeShapeType="1"/>
          </p:cNvSpPr>
          <p:nvPr/>
        </p:nvSpPr>
        <p:spPr bwMode="auto">
          <a:xfrm>
            <a:off x="8252785" y="2927669"/>
            <a:ext cx="279400" cy="0"/>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141">
            <a:extLst>
              <a:ext uri="{FF2B5EF4-FFF2-40B4-BE49-F238E27FC236}">
                <a16:creationId xmlns:a16="http://schemas.microsoft.com/office/drawing/2014/main" id="{13F1CF72-2DD4-4855-B7B8-E4DAC4D6CF05}"/>
              </a:ext>
            </a:extLst>
          </p:cNvPr>
          <p:cNvSpPr>
            <a:spLocks/>
          </p:cNvSpPr>
          <p:nvPr/>
        </p:nvSpPr>
        <p:spPr bwMode="auto">
          <a:xfrm>
            <a:off x="8421061" y="2895919"/>
            <a:ext cx="111125" cy="63500"/>
          </a:xfrm>
          <a:custGeom>
            <a:avLst/>
            <a:gdLst>
              <a:gd name="T0" fmla="*/ 47 w 166"/>
              <a:gd name="T1" fmla="*/ 47 h 95"/>
              <a:gd name="T2" fmla="*/ 0 w 166"/>
              <a:gd name="T3" fmla="*/ 95 h 95"/>
              <a:gd name="T4" fmla="*/ 166 w 166"/>
              <a:gd name="T5" fmla="*/ 47 h 95"/>
              <a:gd name="T6" fmla="*/ 0 w 166"/>
              <a:gd name="T7" fmla="*/ 0 h 95"/>
              <a:gd name="T8" fmla="*/ 47 w 166"/>
              <a:gd name="T9" fmla="*/ 47 h 95"/>
            </a:gdLst>
            <a:ahLst/>
            <a:cxnLst>
              <a:cxn ang="0">
                <a:pos x="T0" y="T1"/>
              </a:cxn>
              <a:cxn ang="0">
                <a:pos x="T2" y="T3"/>
              </a:cxn>
              <a:cxn ang="0">
                <a:pos x="T4" y="T5"/>
              </a:cxn>
              <a:cxn ang="0">
                <a:pos x="T6" y="T7"/>
              </a:cxn>
              <a:cxn ang="0">
                <a:pos x="T8" y="T9"/>
              </a:cxn>
            </a:cxnLst>
            <a:rect l="0" t="0" r="r" b="b"/>
            <a:pathLst>
              <a:path w="166" h="95">
                <a:moveTo>
                  <a:pt x="47" y="47"/>
                </a:moveTo>
                <a:lnTo>
                  <a:pt x="0" y="95"/>
                </a:lnTo>
                <a:lnTo>
                  <a:pt x="166" y="47"/>
                </a:lnTo>
                <a:lnTo>
                  <a:pt x="0" y="0"/>
                </a:lnTo>
                <a:lnTo>
                  <a:pt x="47" y="47"/>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7" name="Line 142">
            <a:extLst>
              <a:ext uri="{FF2B5EF4-FFF2-40B4-BE49-F238E27FC236}">
                <a16:creationId xmlns:a16="http://schemas.microsoft.com/office/drawing/2014/main" id="{AF1AD0E0-F8DD-4E15-B75D-B66A9AB7D1DE}"/>
              </a:ext>
            </a:extLst>
          </p:cNvPr>
          <p:cNvSpPr>
            <a:spLocks noChangeShapeType="1"/>
          </p:cNvSpPr>
          <p:nvPr/>
        </p:nvSpPr>
        <p:spPr bwMode="auto">
          <a:xfrm>
            <a:off x="8722685" y="2399032"/>
            <a:ext cx="0" cy="384175"/>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143">
            <a:extLst>
              <a:ext uri="{FF2B5EF4-FFF2-40B4-BE49-F238E27FC236}">
                <a16:creationId xmlns:a16="http://schemas.microsoft.com/office/drawing/2014/main" id="{56410657-DC5A-40FB-8F13-688CE54C37BF}"/>
              </a:ext>
            </a:extLst>
          </p:cNvPr>
          <p:cNvSpPr>
            <a:spLocks/>
          </p:cNvSpPr>
          <p:nvPr/>
        </p:nvSpPr>
        <p:spPr bwMode="auto">
          <a:xfrm>
            <a:off x="8690935" y="2672082"/>
            <a:ext cx="63500" cy="111125"/>
          </a:xfrm>
          <a:custGeom>
            <a:avLst/>
            <a:gdLst>
              <a:gd name="T0" fmla="*/ 48 w 96"/>
              <a:gd name="T1" fmla="*/ 47 h 166"/>
              <a:gd name="T2" fmla="*/ 0 w 96"/>
              <a:gd name="T3" fmla="*/ 0 h 166"/>
              <a:gd name="T4" fmla="*/ 48 w 96"/>
              <a:gd name="T5" fmla="*/ 166 h 166"/>
              <a:gd name="T6" fmla="*/ 96 w 96"/>
              <a:gd name="T7" fmla="*/ 0 h 166"/>
              <a:gd name="T8" fmla="*/ 48 w 96"/>
              <a:gd name="T9" fmla="*/ 47 h 166"/>
            </a:gdLst>
            <a:ahLst/>
            <a:cxnLst>
              <a:cxn ang="0">
                <a:pos x="T0" y="T1"/>
              </a:cxn>
              <a:cxn ang="0">
                <a:pos x="T2" y="T3"/>
              </a:cxn>
              <a:cxn ang="0">
                <a:pos x="T4" y="T5"/>
              </a:cxn>
              <a:cxn ang="0">
                <a:pos x="T6" y="T7"/>
              </a:cxn>
              <a:cxn ang="0">
                <a:pos x="T8" y="T9"/>
              </a:cxn>
            </a:cxnLst>
            <a:rect l="0" t="0" r="r" b="b"/>
            <a:pathLst>
              <a:path w="96" h="166">
                <a:moveTo>
                  <a:pt x="48" y="47"/>
                </a:moveTo>
                <a:lnTo>
                  <a:pt x="0" y="0"/>
                </a:lnTo>
                <a:lnTo>
                  <a:pt x="48" y="166"/>
                </a:lnTo>
                <a:lnTo>
                  <a:pt x="96" y="0"/>
                </a:lnTo>
                <a:lnTo>
                  <a:pt x="48" y="47"/>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9" name="Rectangle 144">
            <a:extLst>
              <a:ext uri="{FF2B5EF4-FFF2-40B4-BE49-F238E27FC236}">
                <a16:creationId xmlns:a16="http://schemas.microsoft.com/office/drawing/2014/main" id="{22DBE4F9-F1F2-41F9-AC59-C272E9B12F3A}"/>
              </a:ext>
            </a:extLst>
          </p:cNvPr>
          <p:cNvSpPr>
            <a:spLocks noChangeArrowheads="1"/>
          </p:cNvSpPr>
          <p:nvPr/>
        </p:nvSpPr>
        <p:spPr bwMode="auto">
          <a:xfrm>
            <a:off x="8230561" y="3337244"/>
            <a:ext cx="957263" cy="273050"/>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45">
            <a:extLst>
              <a:ext uri="{FF2B5EF4-FFF2-40B4-BE49-F238E27FC236}">
                <a16:creationId xmlns:a16="http://schemas.microsoft.com/office/drawing/2014/main" id="{05EAC2F9-2ACD-4804-9F7F-66CC47783369}"/>
              </a:ext>
            </a:extLst>
          </p:cNvPr>
          <p:cNvSpPr>
            <a:spLocks/>
          </p:cNvSpPr>
          <p:nvPr/>
        </p:nvSpPr>
        <p:spPr bwMode="auto">
          <a:xfrm>
            <a:off x="8386135" y="3413445"/>
            <a:ext cx="71438" cy="92075"/>
          </a:xfrm>
          <a:custGeom>
            <a:avLst/>
            <a:gdLst>
              <a:gd name="T0" fmla="*/ 107 w 107"/>
              <a:gd name="T1" fmla="*/ 12 h 137"/>
              <a:gd name="T2" fmla="*/ 107 w 107"/>
              <a:gd name="T3" fmla="*/ 31 h 137"/>
              <a:gd name="T4" fmla="*/ 88 w 107"/>
              <a:gd name="T5" fmla="*/ 19 h 137"/>
              <a:gd name="T6" fmla="*/ 66 w 107"/>
              <a:gd name="T7" fmla="*/ 14 h 137"/>
              <a:gd name="T8" fmla="*/ 31 w 107"/>
              <a:gd name="T9" fmla="*/ 28 h 137"/>
              <a:gd name="T10" fmla="*/ 19 w 107"/>
              <a:gd name="T11" fmla="*/ 68 h 137"/>
              <a:gd name="T12" fmla="*/ 31 w 107"/>
              <a:gd name="T13" fmla="*/ 109 h 137"/>
              <a:gd name="T14" fmla="*/ 66 w 107"/>
              <a:gd name="T15" fmla="*/ 122 h 137"/>
              <a:gd name="T16" fmla="*/ 88 w 107"/>
              <a:gd name="T17" fmla="*/ 118 h 137"/>
              <a:gd name="T18" fmla="*/ 107 w 107"/>
              <a:gd name="T19" fmla="*/ 106 h 137"/>
              <a:gd name="T20" fmla="*/ 107 w 107"/>
              <a:gd name="T21" fmla="*/ 124 h 137"/>
              <a:gd name="T22" fmla="*/ 87 w 107"/>
              <a:gd name="T23" fmla="*/ 134 h 137"/>
              <a:gd name="T24" fmla="*/ 65 w 107"/>
              <a:gd name="T25" fmla="*/ 137 h 137"/>
              <a:gd name="T26" fmla="*/ 17 w 107"/>
              <a:gd name="T27" fmla="*/ 119 h 137"/>
              <a:gd name="T28" fmla="*/ 0 w 107"/>
              <a:gd name="T29" fmla="*/ 68 h 137"/>
              <a:gd name="T30" fmla="*/ 17 w 107"/>
              <a:gd name="T31" fmla="*/ 18 h 137"/>
              <a:gd name="T32" fmla="*/ 65 w 107"/>
              <a:gd name="T33" fmla="*/ 0 h 137"/>
              <a:gd name="T34" fmla="*/ 87 w 107"/>
              <a:gd name="T35" fmla="*/ 3 h 137"/>
              <a:gd name="T36" fmla="*/ 107 w 107"/>
              <a:gd name="T37" fmla="*/ 1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37">
                <a:moveTo>
                  <a:pt x="107" y="12"/>
                </a:moveTo>
                <a:lnTo>
                  <a:pt x="107" y="31"/>
                </a:lnTo>
                <a:cubicBezTo>
                  <a:pt x="101" y="26"/>
                  <a:pt x="94" y="21"/>
                  <a:pt x="88" y="19"/>
                </a:cubicBezTo>
                <a:cubicBezTo>
                  <a:pt x="81" y="16"/>
                  <a:pt x="73" y="14"/>
                  <a:pt x="66" y="14"/>
                </a:cubicBezTo>
                <a:cubicBezTo>
                  <a:pt x="51" y="14"/>
                  <a:pt x="39" y="19"/>
                  <a:pt x="31" y="28"/>
                </a:cubicBezTo>
                <a:cubicBezTo>
                  <a:pt x="23" y="38"/>
                  <a:pt x="19" y="51"/>
                  <a:pt x="19" y="68"/>
                </a:cubicBezTo>
                <a:cubicBezTo>
                  <a:pt x="19" y="86"/>
                  <a:pt x="23" y="99"/>
                  <a:pt x="31" y="109"/>
                </a:cubicBezTo>
                <a:cubicBezTo>
                  <a:pt x="39" y="118"/>
                  <a:pt x="51" y="122"/>
                  <a:pt x="66" y="122"/>
                </a:cubicBezTo>
                <a:cubicBezTo>
                  <a:pt x="73" y="122"/>
                  <a:pt x="81" y="121"/>
                  <a:pt x="88" y="118"/>
                </a:cubicBezTo>
                <a:cubicBezTo>
                  <a:pt x="94" y="115"/>
                  <a:pt x="101" y="111"/>
                  <a:pt x="107" y="106"/>
                </a:cubicBezTo>
                <a:lnTo>
                  <a:pt x="107" y="124"/>
                </a:lnTo>
                <a:cubicBezTo>
                  <a:pt x="101" y="129"/>
                  <a:pt x="94" y="132"/>
                  <a:pt x="87" y="134"/>
                </a:cubicBezTo>
                <a:cubicBezTo>
                  <a:pt x="80" y="136"/>
                  <a:pt x="73" y="137"/>
                  <a:pt x="65" y="137"/>
                </a:cubicBezTo>
                <a:cubicBezTo>
                  <a:pt x="45" y="137"/>
                  <a:pt x="29" y="131"/>
                  <a:pt x="17" y="119"/>
                </a:cubicBezTo>
                <a:cubicBezTo>
                  <a:pt x="6" y="106"/>
                  <a:pt x="0" y="90"/>
                  <a:pt x="0" y="68"/>
                </a:cubicBezTo>
                <a:cubicBezTo>
                  <a:pt x="0" y="47"/>
                  <a:pt x="6" y="30"/>
                  <a:pt x="17" y="18"/>
                </a:cubicBezTo>
                <a:cubicBezTo>
                  <a:pt x="29" y="6"/>
                  <a:pt x="45" y="0"/>
                  <a:pt x="65" y="0"/>
                </a:cubicBezTo>
                <a:cubicBezTo>
                  <a:pt x="73" y="0"/>
                  <a:pt x="80" y="1"/>
                  <a:pt x="87" y="3"/>
                </a:cubicBezTo>
                <a:cubicBezTo>
                  <a:pt x="94" y="5"/>
                  <a:pt x="101" y="8"/>
                  <a:pt x="107"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46">
            <a:extLst>
              <a:ext uri="{FF2B5EF4-FFF2-40B4-BE49-F238E27FC236}">
                <a16:creationId xmlns:a16="http://schemas.microsoft.com/office/drawing/2014/main" id="{3957C445-9060-4FC7-A958-1BD149C3D7B4}"/>
              </a:ext>
            </a:extLst>
          </p:cNvPr>
          <p:cNvSpPr>
            <a:spLocks noEditPoints="1"/>
          </p:cNvSpPr>
          <p:nvPr/>
        </p:nvSpPr>
        <p:spPr bwMode="auto">
          <a:xfrm>
            <a:off x="8475036" y="3411857"/>
            <a:ext cx="11113" cy="92075"/>
          </a:xfrm>
          <a:custGeom>
            <a:avLst/>
            <a:gdLst>
              <a:gd name="T0" fmla="*/ 0 w 16"/>
              <a:gd name="T1" fmla="*/ 38 h 138"/>
              <a:gd name="T2" fmla="*/ 16 w 16"/>
              <a:gd name="T3" fmla="*/ 38 h 138"/>
              <a:gd name="T4" fmla="*/ 16 w 16"/>
              <a:gd name="T5" fmla="*/ 138 h 138"/>
              <a:gd name="T6" fmla="*/ 0 w 16"/>
              <a:gd name="T7" fmla="*/ 138 h 138"/>
              <a:gd name="T8" fmla="*/ 0 w 16"/>
              <a:gd name="T9" fmla="*/ 38 h 138"/>
              <a:gd name="T10" fmla="*/ 0 w 16"/>
              <a:gd name="T11" fmla="*/ 0 h 138"/>
              <a:gd name="T12" fmla="*/ 16 w 16"/>
              <a:gd name="T13" fmla="*/ 0 h 138"/>
              <a:gd name="T14" fmla="*/ 16 w 16"/>
              <a:gd name="T15" fmla="*/ 20 h 138"/>
              <a:gd name="T16" fmla="*/ 0 w 16"/>
              <a:gd name="T17" fmla="*/ 20 h 138"/>
              <a:gd name="T18" fmla="*/ 0 w 16"/>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8">
                <a:moveTo>
                  <a:pt x="0" y="38"/>
                </a:moveTo>
                <a:lnTo>
                  <a:pt x="16" y="38"/>
                </a:lnTo>
                <a:lnTo>
                  <a:pt x="16" y="138"/>
                </a:lnTo>
                <a:lnTo>
                  <a:pt x="0" y="138"/>
                </a:lnTo>
                <a:lnTo>
                  <a:pt x="0" y="38"/>
                </a:lnTo>
                <a:close/>
                <a:moveTo>
                  <a:pt x="0" y="0"/>
                </a:moveTo>
                <a:lnTo>
                  <a:pt x="16" y="0"/>
                </a:lnTo>
                <a:lnTo>
                  <a:pt x="16" y="20"/>
                </a:lnTo>
                <a:lnTo>
                  <a:pt x="0"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47">
            <a:extLst>
              <a:ext uri="{FF2B5EF4-FFF2-40B4-BE49-F238E27FC236}">
                <a16:creationId xmlns:a16="http://schemas.microsoft.com/office/drawing/2014/main" id="{40C475CD-6E5F-490E-BAB4-0B24AF2C3A3C}"/>
              </a:ext>
            </a:extLst>
          </p:cNvPr>
          <p:cNvSpPr>
            <a:spLocks noEditPoints="1"/>
          </p:cNvSpPr>
          <p:nvPr/>
        </p:nvSpPr>
        <p:spPr bwMode="auto">
          <a:xfrm>
            <a:off x="8508373" y="3435670"/>
            <a:ext cx="58738" cy="92075"/>
          </a:xfrm>
          <a:custGeom>
            <a:avLst/>
            <a:gdLst>
              <a:gd name="T0" fmla="*/ 16 w 89"/>
              <a:gd name="T1" fmla="*/ 87 h 139"/>
              <a:gd name="T2" fmla="*/ 16 w 89"/>
              <a:gd name="T3" fmla="*/ 139 h 139"/>
              <a:gd name="T4" fmla="*/ 0 w 89"/>
              <a:gd name="T5" fmla="*/ 139 h 139"/>
              <a:gd name="T6" fmla="*/ 0 w 89"/>
              <a:gd name="T7" fmla="*/ 2 h 139"/>
              <a:gd name="T8" fmla="*/ 16 w 89"/>
              <a:gd name="T9" fmla="*/ 2 h 139"/>
              <a:gd name="T10" fmla="*/ 16 w 89"/>
              <a:gd name="T11" fmla="*/ 17 h 139"/>
              <a:gd name="T12" fmla="*/ 29 w 89"/>
              <a:gd name="T13" fmla="*/ 4 h 139"/>
              <a:gd name="T14" fmla="*/ 48 w 89"/>
              <a:gd name="T15" fmla="*/ 0 h 139"/>
              <a:gd name="T16" fmla="*/ 77 w 89"/>
              <a:gd name="T17" fmla="*/ 14 h 139"/>
              <a:gd name="T18" fmla="*/ 89 w 89"/>
              <a:gd name="T19" fmla="*/ 52 h 139"/>
              <a:gd name="T20" fmla="*/ 77 w 89"/>
              <a:gd name="T21" fmla="*/ 90 h 139"/>
              <a:gd name="T22" fmla="*/ 48 w 89"/>
              <a:gd name="T23" fmla="*/ 104 h 139"/>
              <a:gd name="T24" fmla="*/ 29 w 89"/>
              <a:gd name="T25" fmla="*/ 100 h 139"/>
              <a:gd name="T26" fmla="*/ 16 w 89"/>
              <a:gd name="T27" fmla="*/ 87 h 139"/>
              <a:gd name="T28" fmla="*/ 72 w 89"/>
              <a:gd name="T29" fmla="*/ 52 h 139"/>
              <a:gd name="T30" fmla="*/ 64 w 89"/>
              <a:gd name="T31" fmla="*/ 24 h 139"/>
              <a:gd name="T32" fmla="*/ 44 w 89"/>
              <a:gd name="T33" fmla="*/ 13 h 139"/>
              <a:gd name="T34" fmla="*/ 23 w 89"/>
              <a:gd name="T35" fmla="*/ 24 h 139"/>
              <a:gd name="T36" fmla="*/ 16 w 89"/>
              <a:gd name="T37" fmla="*/ 52 h 139"/>
              <a:gd name="T38" fmla="*/ 23 w 89"/>
              <a:gd name="T39" fmla="*/ 80 h 139"/>
              <a:gd name="T40" fmla="*/ 44 w 89"/>
              <a:gd name="T41" fmla="*/ 90 h 139"/>
              <a:gd name="T42" fmla="*/ 64 w 89"/>
              <a:gd name="T43" fmla="*/ 80 h 139"/>
              <a:gd name="T44" fmla="*/ 72 w 89"/>
              <a:gd name="T45" fmla="*/ 5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 h="139">
                <a:moveTo>
                  <a:pt x="16" y="87"/>
                </a:moveTo>
                <a:lnTo>
                  <a:pt x="16" y="139"/>
                </a:lnTo>
                <a:lnTo>
                  <a:pt x="0" y="139"/>
                </a:lnTo>
                <a:lnTo>
                  <a:pt x="0" y="2"/>
                </a:lnTo>
                <a:lnTo>
                  <a:pt x="16" y="2"/>
                </a:lnTo>
                <a:lnTo>
                  <a:pt x="16" y="17"/>
                </a:lnTo>
                <a:cubicBezTo>
                  <a:pt x="20" y="11"/>
                  <a:pt x="24" y="7"/>
                  <a:pt x="29" y="4"/>
                </a:cubicBezTo>
                <a:cubicBezTo>
                  <a:pt x="34" y="1"/>
                  <a:pt x="41" y="0"/>
                  <a:pt x="48" y="0"/>
                </a:cubicBezTo>
                <a:cubicBezTo>
                  <a:pt x="60" y="0"/>
                  <a:pt x="70" y="5"/>
                  <a:pt x="77" y="14"/>
                </a:cubicBezTo>
                <a:cubicBezTo>
                  <a:pt x="85" y="24"/>
                  <a:pt x="89" y="36"/>
                  <a:pt x="89" y="52"/>
                </a:cubicBezTo>
                <a:cubicBezTo>
                  <a:pt x="89" y="68"/>
                  <a:pt x="85" y="80"/>
                  <a:pt x="77" y="90"/>
                </a:cubicBezTo>
                <a:cubicBezTo>
                  <a:pt x="70" y="99"/>
                  <a:pt x="60" y="104"/>
                  <a:pt x="48" y="104"/>
                </a:cubicBezTo>
                <a:cubicBezTo>
                  <a:pt x="41" y="104"/>
                  <a:pt x="34" y="103"/>
                  <a:pt x="29" y="100"/>
                </a:cubicBezTo>
                <a:cubicBezTo>
                  <a:pt x="24" y="97"/>
                  <a:pt x="20" y="93"/>
                  <a:pt x="16" y="87"/>
                </a:cubicBezTo>
                <a:close/>
                <a:moveTo>
                  <a:pt x="72" y="52"/>
                </a:moveTo>
                <a:cubicBezTo>
                  <a:pt x="72" y="40"/>
                  <a:pt x="69" y="31"/>
                  <a:pt x="64" y="24"/>
                </a:cubicBezTo>
                <a:cubicBezTo>
                  <a:pt x="59" y="17"/>
                  <a:pt x="52" y="13"/>
                  <a:pt x="44" y="13"/>
                </a:cubicBezTo>
                <a:cubicBezTo>
                  <a:pt x="35" y="13"/>
                  <a:pt x="28" y="17"/>
                  <a:pt x="23" y="24"/>
                </a:cubicBezTo>
                <a:cubicBezTo>
                  <a:pt x="19" y="31"/>
                  <a:pt x="16" y="40"/>
                  <a:pt x="16" y="52"/>
                </a:cubicBezTo>
                <a:cubicBezTo>
                  <a:pt x="16" y="64"/>
                  <a:pt x="19" y="73"/>
                  <a:pt x="23" y="80"/>
                </a:cubicBezTo>
                <a:cubicBezTo>
                  <a:pt x="28" y="87"/>
                  <a:pt x="35" y="90"/>
                  <a:pt x="44" y="90"/>
                </a:cubicBezTo>
                <a:cubicBezTo>
                  <a:pt x="52" y="90"/>
                  <a:pt x="59" y="87"/>
                  <a:pt x="64" y="80"/>
                </a:cubicBezTo>
                <a:cubicBezTo>
                  <a:pt x="69" y="73"/>
                  <a:pt x="72" y="64"/>
                  <a:pt x="72"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48">
            <a:extLst>
              <a:ext uri="{FF2B5EF4-FFF2-40B4-BE49-F238E27FC236}">
                <a16:creationId xmlns:a16="http://schemas.microsoft.com/office/drawing/2014/main" id="{5F0536BD-C96A-4672-AD22-E6E04DC50204}"/>
              </a:ext>
            </a:extLst>
          </p:cNvPr>
          <p:cNvSpPr>
            <a:spLocks/>
          </p:cNvSpPr>
          <p:nvPr/>
        </p:nvSpPr>
        <p:spPr bwMode="auto">
          <a:xfrm>
            <a:off x="8584574" y="3411857"/>
            <a:ext cx="55563" cy="92075"/>
          </a:xfrm>
          <a:custGeom>
            <a:avLst/>
            <a:gdLst>
              <a:gd name="T0" fmla="*/ 83 w 83"/>
              <a:gd name="T1" fmla="*/ 78 h 138"/>
              <a:gd name="T2" fmla="*/ 83 w 83"/>
              <a:gd name="T3" fmla="*/ 138 h 138"/>
              <a:gd name="T4" fmla="*/ 67 w 83"/>
              <a:gd name="T5" fmla="*/ 138 h 138"/>
              <a:gd name="T6" fmla="*/ 67 w 83"/>
              <a:gd name="T7" fmla="*/ 78 h 138"/>
              <a:gd name="T8" fmla="*/ 61 w 83"/>
              <a:gd name="T9" fmla="*/ 57 h 138"/>
              <a:gd name="T10" fmla="*/ 45 w 83"/>
              <a:gd name="T11" fmla="*/ 50 h 138"/>
              <a:gd name="T12" fmla="*/ 24 w 83"/>
              <a:gd name="T13" fmla="*/ 58 h 138"/>
              <a:gd name="T14" fmla="*/ 16 w 83"/>
              <a:gd name="T15" fmla="*/ 81 h 138"/>
              <a:gd name="T16" fmla="*/ 16 w 83"/>
              <a:gd name="T17" fmla="*/ 138 h 138"/>
              <a:gd name="T18" fmla="*/ 0 w 83"/>
              <a:gd name="T19" fmla="*/ 138 h 138"/>
              <a:gd name="T20" fmla="*/ 0 w 83"/>
              <a:gd name="T21" fmla="*/ 0 h 138"/>
              <a:gd name="T22" fmla="*/ 16 w 83"/>
              <a:gd name="T23" fmla="*/ 0 h 138"/>
              <a:gd name="T24" fmla="*/ 16 w 83"/>
              <a:gd name="T25" fmla="*/ 54 h 138"/>
              <a:gd name="T26" fmla="*/ 30 w 83"/>
              <a:gd name="T27" fmla="*/ 40 h 138"/>
              <a:gd name="T28" fmla="*/ 49 w 83"/>
              <a:gd name="T29" fmla="*/ 36 h 138"/>
              <a:gd name="T30" fmla="*/ 74 w 83"/>
              <a:gd name="T31" fmla="*/ 46 h 138"/>
              <a:gd name="T32" fmla="*/ 83 w 83"/>
              <a:gd name="T33" fmla="*/ 7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138">
                <a:moveTo>
                  <a:pt x="83" y="78"/>
                </a:moveTo>
                <a:lnTo>
                  <a:pt x="83" y="138"/>
                </a:lnTo>
                <a:lnTo>
                  <a:pt x="67" y="138"/>
                </a:lnTo>
                <a:lnTo>
                  <a:pt x="67" y="78"/>
                </a:lnTo>
                <a:cubicBezTo>
                  <a:pt x="67" y="69"/>
                  <a:pt x="65" y="62"/>
                  <a:pt x="61" y="57"/>
                </a:cubicBezTo>
                <a:cubicBezTo>
                  <a:pt x="58" y="52"/>
                  <a:pt x="52" y="50"/>
                  <a:pt x="45" y="50"/>
                </a:cubicBezTo>
                <a:cubicBezTo>
                  <a:pt x="36" y="50"/>
                  <a:pt x="29" y="53"/>
                  <a:pt x="24" y="58"/>
                </a:cubicBezTo>
                <a:cubicBezTo>
                  <a:pt x="19" y="64"/>
                  <a:pt x="16" y="72"/>
                  <a:pt x="16" y="81"/>
                </a:cubicBezTo>
                <a:lnTo>
                  <a:pt x="16" y="138"/>
                </a:lnTo>
                <a:lnTo>
                  <a:pt x="0" y="138"/>
                </a:lnTo>
                <a:lnTo>
                  <a:pt x="0" y="0"/>
                </a:lnTo>
                <a:lnTo>
                  <a:pt x="16" y="0"/>
                </a:lnTo>
                <a:lnTo>
                  <a:pt x="16" y="54"/>
                </a:lnTo>
                <a:cubicBezTo>
                  <a:pt x="20" y="48"/>
                  <a:pt x="25" y="43"/>
                  <a:pt x="30" y="40"/>
                </a:cubicBezTo>
                <a:cubicBezTo>
                  <a:pt x="35" y="37"/>
                  <a:pt x="42" y="36"/>
                  <a:pt x="49" y="36"/>
                </a:cubicBezTo>
                <a:cubicBezTo>
                  <a:pt x="60" y="36"/>
                  <a:pt x="69" y="39"/>
                  <a:pt x="74" y="46"/>
                </a:cubicBezTo>
                <a:cubicBezTo>
                  <a:pt x="80" y="54"/>
                  <a:pt x="83" y="64"/>
                  <a:pt x="83"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49">
            <a:extLst>
              <a:ext uri="{FF2B5EF4-FFF2-40B4-BE49-F238E27FC236}">
                <a16:creationId xmlns:a16="http://schemas.microsoft.com/office/drawing/2014/main" id="{EECB88BB-6E4E-4761-84EF-A27688C91BF8}"/>
              </a:ext>
            </a:extLst>
          </p:cNvPr>
          <p:cNvSpPr>
            <a:spLocks noEditPoints="1"/>
          </p:cNvSpPr>
          <p:nvPr/>
        </p:nvSpPr>
        <p:spPr bwMode="auto">
          <a:xfrm>
            <a:off x="8657599" y="3435669"/>
            <a:ext cx="61913" cy="69850"/>
          </a:xfrm>
          <a:custGeom>
            <a:avLst/>
            <a:gdLst>
              <a:gd name="T0" fmla="*/ 92 w 92"/>
              <a:gd name="T1" fmla="*/ 48 h 104"/>
              <a:gd name="T2" fmla="*/ 92 w 92"/>
              <a:gd name="T3" fmla="*/ 56 h 104"/>
              <a:gd name="T4" fmla="*/ 17 w 92"/>
              <a:gd name="T5" fmla="*/ 56 h 104"/>
              <a:gd name="T6" fmla="*/ 27 w 92"/>
              <a:gd name="T7" fmla="*/ 82 h 104"/>
              <a:gd name="T8" fmla="*/ 52 w 92"/>
              <a:gd name="T9" fmla="*/ 90 h 104"/>
              <a:gd name="T10" fmla="*/ 70 w 92"/>
              <a:gd name="T11" fmla="*/ 88 h 104"/>
              <a:gd name="T12" fmla="*/ 88 w 92"/>
              <a:gd name="T13" fmla="*/ 81 h 104"/>
              <a:gd name="T14" fmla="*/ 88 w 92"/>
              <a:gd name="T15" fmla="*/ 97 h 104"/>
              <a:gd name="T16" fmla="*/ 70 w 92"/>
              <a:gd name="T17" fmla="*/ 102 h 104"/>
              <a:gd name="T18" fmla="*/ 51 w 92"/>
              <a:gd name="T19" fmla="*/ 104 h 104"/>
              <a:gd name="T20" fmla="*/ 13 w 92"/>
              <a:gd name="T21" fmla="*/ 90 h 104"/>
              <a:gd name="T22" fmla="*/ 0 w 92"/>
              <a:gd name="T23" fmla="*/ 53 h 104"/>
              <a:gd name="T24" fmla="*/ 13 w 92"/>
              <a:gd name="T25" fmla="*/ 14 h 104"/>
              <a:gd name="T26" fmla="*/ 48 w 92"/>
              <a:gd name="T27" fmla="*/ 0 h 104"/>
              <a:gd name="T28" fmla="*/ 80 w 92"/>
              <a:gd name="T29" fmla="*/ 13 h 104"/>
              <a:gd name="T30" fmla="*/ 92 w 92"/>
              <a:gd name="T31" fmla="*/ 48 h 104"/>
              <a:gd name="T32" fmla="*/ 75 w 92"/>
              <a:gd name="T33" fmla="*/ 43 h 104"/>
              <a:gd name="T34" fmla="*/ 68 w 92"/>
              <a:gd name="T35" fmla="*/ 22 h 104"/>
              <a:gd name="T36" fmla="*/ 49 w 92"/>
              <a:gd name="T37" fmla="*/ 14 h 104"/>
              <a:gd name="T38" fmla="*/ 27 w 92"/>
              <a:gd name="T39" fmla="*/ 21 h 104"/>
              <a:gd name="T40" fmla="*/ 17 w 92"/>
              <a:gd name="T41" fmla="*/ 43 h 104"/>
              <a:gd name="T42" fmla="*/ 75 w 92"/>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4">
                <a:moveTo>
                  <a:pt x="92" y="48"/>
                </a:moveTo>
                <a:lnTo>
                  <a:pt x="92" y="56"/>
                </a:lnTo>
                <a:lnTo>
                  <a:pt x="17" y="56"/>
                </a:lnTo>
                <a:cubicBezTo>
                  <a:pt x="17" y="67"/>
                  <a:pt x="21" y="76"/>
                  <a:pt x="27" y="82"/>
                </a:cubicBezTo>
                <a:cubicBezTo>
                  <a:pt x="33" y="87"/>
                  <a:pt x="41" y="90"/>
                  <a:pt x="52" y="90"/>
                </a:cubicBezTo>
                <a:cubicBezTo>
                  <a:pt x="58" y="90"/>
                  <a:pt x="65" y="90"/>
                  <a:pt x="70" y="88"/>
                </a:cubicBezTo>
                <a:cubicBezTo>
                  <a:pt x="76" y="86"/>
                  <a:pt x="82" y="84"/>
                  <a:pt x="88" y="81"/>
                </a:cubicBezTo>
                <a:lnTo>
                  <a:pt x="88" y="97"/>
                </a:lnTo>
                <a:cubicBezTo>
                  <a:pt x="82" y="99"/>
                  <a:pt x="76" y="101"/>
                  <a:pt x="70" y="102"/>
                </a:cubicBezTo>
                <a:cubicBezTo>
                  <a:pt x="64" y="103"/>
                  <a:pt x="58" y="104"/>
                  <a:pt x="51" y="104"/>
                </a:cubicBezTo>
                <a:cubicBezTo>
                  <a:pt x="35" y="104"/>
                  <a:pt x="23" y="100"/>
                  <a:pt x="13" y="90"/>
                </a:cubicBezTo>
                <a:cubicBezTo>
                  <a:pt x="4" y="81"/>
                  <a:pt x="0" y="69"/>
                  <a:pt x="0" y="53"/>
                </a:cubicBezTo>
                <a:cubicBezTo>
                  <a:pt x="0" y="37"/>
                  <a:pt x="4" y="24"/>
                  <a:pt x="13" y="14"/>
                </a:cubicBezTo>
                <a:cubicBezTo>
                  <a:pt x="22" y="5"/>
                  <a:pt x="33" y="0"/>
                  <a:pt x="48" y="0"/>
                </a:cubicBezTo>
                <a:cubicBezTo>
                  <a:pt x="62" y="0"/>
                  <a:pt x="72" y="4"/>
                  <a:pt x="80" y="13"/>
                </a:cubicBezTo>
                <a:cubicBezTo>
                  <a:pt x="88" y="21"/>
                  <a:pt x="92" y="33"/>
                  <a:pt x="92" y="48"/>
                </a:cubicBezTo>
                <a:close/>
                <a:moveTo>
                  <a:pt x="75" y="43"/>
                </a:moveTo>
                <a:cubicBezTo>
                  <a:pt x="75" y="34"/>
                  <a:pt x="73" y="27"/>
                  <a:pt x="68" y="22"/>
                </a:cubicBezTo>
                <a:cubicBezTo>
                  <a:pt x="63" y="16"/>
                  <a:pt x="57" y="14"/>
                  <a:pt x="49" y="14"/>
                </a:cubicBezTo>
                <a:cubicBezTo>
                  <a:pt x="39" y="14"/>
                  <a:pt x="32" y="16"/>
                  <a:pt x="27" y="21"/>
                </a:cubicBezTo>
                <a:cubicBezTo>
                  <a:pt x="21" y="27"/>
                  <a:pt x="18" y="34"/>
                  <a:pt x="17" y="43"/>
                </a:cubicBezTo>
                <a:lnTo>
                  <a:pt x="75"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50">
            <a:extLst>
              <a:ext uri="{FF2B5EF4-FFF2-40B4-BE49-F238E27FC236}">
                <a16:creationId xmlns:a16="http://schemas.microsoft.com/office/drawing/2014/main" id="{0D177C80-5F16-4FF9-98B0-20AEDC0DF51C}"/>
              </a:ext>
            </a:extLst>
          </p:cNvPr>
          <p:cNvSpPr>
            <a:spLocks/>
          </p:cNvSpPr>
          <p:nvPr/>
        </p:nvSpPr>
        <p:spPr bwMode="auto">
          <a:xfrm>
            <a:off x="8735385" y="3435670"/>
            <a:ext cx="39688" cy="68263"/>
          </a:xfrm>
          <a:custGeom>
            <a:avLst/>
            <a:gdLst>
              <a:gd name="T0" fmla="*/ 58 w 58"/>
              <a:gd name="T1" fmla="*/ 17 h 102"/>
              <a:gd name="T2" fmla="*/ 52 w 58"/>
              <a:gd name="T3" fmla="*/ 15 h 102"/>
              <a:gd name="T4" fmla="*/ 45 w 58"/>
              <a:gd name="T5" fmla="*/ 14 h 102"/>
              <a:gd name="T6" fmla="*/ 24 w 58"/>
              <a:gd name="T7" fmla="*/ 23 h 102"/>
              <a:gd name="T8" fmla="*/ 16 w 58"/>
              <a:gd name="T9" fmla="*/ 49 h 102"/>
              <a:gd name="T10" fmla="*/ 16 w 58"/>
              <a:gd name="T11" fmla="*/ 102 h 102"/>
              <a:gd name="T12" fmla="*/ 0 w 58"/>
              <a:gd name="T13" fmla="*/ 102 h 102"/>
              <a:gd name="T14" fmla="*/ 0 w 58"/>
              <a:gd name="T15" fmla="*/ 2 h 102"/>
              <a:gd name="T16" fmla="*/ 16 w 58"/>
              <a:gd name="T17" fmla="*/ 2 h 102"/>
              <a:gd name="T18" fmla="*/ 16 w 58"/>
              <a:gd name="T19" fmla="*/ 18 h 102"/>
              <a:gd name="T20" fmla="*/ 30 w 58"/>
              <a:gd name="T21" fmla="*/ 4 h 102"/>
              <a:gd name="T22" fmla="*/ 50 w 58"/>
              <a:gd name="T23" fmla="*/ 0 h 102"/>
              <a:gd name="T24" fmla="*/ 53 w 58"/>
              <a:gd name="T25" fmla="*/ 0 h 102"/>
              <a:gd name="T26" fmla="*/ 58 w 58"/>
              <a:gd name="T27" fmla="*/ 1 h 102"/>
              <a:gd name="T28" fmla="*/ 58 w 58"/>
              <a:gd name="T29" fmla="*/ 1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102">
                <a:moveTo>
                  <a:pt x="58" y="17"/>
                </a:moveTo>
                <a:cubicBezTo>
                  <a:pt x="56" y="16"/>
                  <a:pt x="54" y="16"/>
                  <a:pt x="52" y="15"/>
                </a:cubicBezTo>
                <a:cubicBezTo>
                  <a:pt x="50" y="15"/>
                  <a:pt x="48" y="14"/>
                  <a:pt x="45" y="14"/>
                </a:cubicBezTo>
                <a:cubicBezTo>
                  <a:pt x="36" y="14"/>
                  <a:pt x="29" y="17"/>
                  <a:pt x="24" y="23"/>
                </a:cubicBezTo>
                <a:cubicBezTo>
                  <a:pt x="19" y="29"/>
                  <a:pt x="16" y="38"/>
                  <a:pt x="16" y="49"/>
                </a:cubicBezTo>
                <a:lnTo>
                  <a:pt x="16" y="102"/>
                </a:lnTo>
                <a:lnTo>
                  <a:pt x="0" y="102"/>
                </a:lnTo>
                <a:lnTo>
                  <a:pt x="0" y="2"/>
                </a:lnTo>
                <a:lnTo>
                  <a:pt x="16" y="2"/>
                </a:lnTo>
                <a:lnTo>
                  <a:pt x="16" y="18"/>
                </a:lnTo>
                <a:cubicBezTo>
                  <a:pt x="20" y="12"/>
                  <a:pt x="24" y="7"/>
                  <a:pt x="30" y="4"/>
                </a:cubicBezTo>
                <a:cubicBezTo>
                  <a:pt x="35" y="1"/>
                  <a:pt x="42" y="0"/>
                  <a:pt x="50" y="0"/>
                </a:cubicBezTo>
                <a:cubicBezTo>
                  <a:pt x="51" y="0"/>
                  <a:pt x="52" y="0"/>
                  <a:pt x="53" y="0"/>
                </a:cubicBezTo>
                <a:cubicBezTo>
                  <a:pt x="55" y="0"/>
                  <a:pt x="56" y="0"/>
                  <a:pt x="58" y="1"/>
                </a:cubicBezTo>
                <a:lnTo>
                  <a:pt x="5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51">
            <a:extLst>
              <a:ext uri="{FF2B5EF4-FFF2-40B4-BE49-F238E27FC236}">
                <a16:creationId xmlns:a16="http://schemas.microsoft.com/office/drawing/2014/main" id="{E68C7030-D3FD-4D9A-9A78-2E3C0B687327}"/>
              </a:ext>
            </a:extLst>
          </p:cNvPr>
          <p:cNvSpPr>
            <a:spLocks/>
          </p:cNvSpPr>
          <p:nvPr/>
        </p:nvSpPr>
        <p:spPr bwMode="auto">
          <a:xfrm>
            <a:off x="8778249" y="3418207"/>
            <a:ext cx="41275" cy="85725"/>
          </a:xfrm>
          <a:custGeom>
            <a:avLst/>
            <a:gdLst>
              <a:gd name="T0" fmla="*/ 28 w 62"/>
              <a:gd name="T1" fmla="*/ 0 h 128"/>
              <a:gd name="T2" fmla="*/ 28 w 62"/>
              <a:gd name="T3" fmla="*/ 28 h 128"/>
              <a:gd name="T4" fmla="*/ 62 w 62"/>
              <a:gd name="T5" fmla="*/ 28 h 128"/>
              <a:gd name="T6" fmla="*/ 62 w 62"/>
              <a:gd name="T7" fmla="*/ 41 h 128"/>
              <a:gd name="T8" fmla="*/ 28 w 62"/>
              <a:gd name="T9" fmla="*/ 41 h 128"/>
              <a:gd name="T10" fmla="*/ 28 w 62"/>
              <a:gd name="T11" fmla="*/ 95 h 128"/>
              <a:gd name="T12" fmla="*/ 32 w 62"/>
              <a:gd name="T13" fmla="*/ 110 h 128"/>
              <a:gd name="T14" fmla="*/ 45 w 62"/>
              <a:gd name="T15" fmla="*/ 114 h 128"/>
              <a:gd name="T16" fmla="*/ 62 w 62"/>
              <a:gd name="T17" fmla="*/ 114 h 128"/>
              <a:gd name="T18" fmla="*/ 62 w 62"/>
              <a:gd name="T19" fmla="*/ 128 h 128"/>
              <a:gd name="T20" fmla="*/ 45 w 62"/>
              <a:gd name="T21" fmla="*/ 128 h 128"/>
              <a:gd name="T22" fmla="*/ 19 w 62"/>
              <a:gd name="T23" fmla="*/ 121 h 128"/>
              <a:gd name="T24" fmla="*/ 12 w 62"/>
              <a:gd name="T25" fmla="*/ 95 h 128"/>
              <a:gd name="T26" fmla="*/ 12 w 62"/>
              <a:gd name="T27" fmla="*/ 41 h 128"/>
              <a:gd name="T28" fmla="*/ 0 w 62"/>
              <a:gd name="T29" fmla="*/ 41 h 128"/>
              <a:gd name="T30" fmla="*/ 0 w 62"/>
              <a:gd name="T31" fmla="*/ 28 h 128"/>
              <a:gd name="T32" fmla="*/ 12 w 62"/>
              <a:gd name="T33" fmla="*/ 28 h 128"/>
              <a:gd name="T34" fmla="*/ 12 w 62"/>
              <a:gd name="T35" fmla="*/ 0 h 128"/>
              <a:gd name="T36" fmla="*/ 28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8" y="0"/>
                </a:moveTo>
                <a:lnTo>
                  <a:pt x="28" y="28"/>
                </a:lnTo>
                <a:lnTo>
                  <a:pt x="62" y="28"/>
                </a:lnTo>
                <a:lnTo>
                  <a:pt x="62" y="41"/>
                </a:lnTo>
                <a:lnTo>
                  <a:pt x="28" y="41"/>
                </a:lnTo>
                <a:lnTo>
                  <a:pt x="28" y="95"/>
                </a:lnTo>
                <a:cubicBezTo>
                  <a:pt x="28" y="103"/>
                  <a:pt x="29" y="108"/>
                  <a:pt x="32" y="110"/>
                </a:cubicBezTo>
                <a:cubicBezTo>
                  <a:pt x="34" y="113"/>
                  <a:pt x="38" y="114"/>
                  <a:pt x="45" y="114"/>
                </a:cubicBezTo>
                <a:lnTo>
                  <a:pt x="62" y="114"/>
                </a:lnTo>
                <a:lnTo>
                  <a:pt x="62" y="128"/>
                </a:lnTo>
                <a:lnTo>
                  <a:pt x="45" y="128"/>
                </a:lnTo>
                <a:cubicBezTo>
                  <a:pt x="33" y="128"/>
                  <a:pt x="24" y="125"/>
                  <a:pt x="19" y="121"/>
                </a:cubicBezTo>
                <a:cubicBezTo>
                  <a:pt x="14" y="116"/>
                  <a:pt x="12" y="107"/>
                  <a:pt x="12" y="95"/>
                </a:cubicBezTo>
                <a:lnTo>
                  <a:pt x="12" y="41"/>
                </a:lnTo>
                <a:lnTo>
                  <a:pt x="0" y="41"/>
                </a:lnTo>
                <a:lnTo>
                  <a:pt x="0" y="28"/>
                </a:lnTo>
                <a:lnTo>
                  <a:pt x="12" y="28"/>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52">
            <a:extLst>
              <a:ext uri="{FF2B5EF4-FFF2-40B4-BE49-F238E27FC236}">
                <a16:creationId xmlns:a16="http://schemas.microsoft.com/office/drawing/2014/main" id="{E59BEA8A-8174-4E71-947C-742103A3F03A}"/>
              </a:ext>
            </a:extLst>
          </p:cNvPr>
          <p:cNvSpPr>
            <a:spLocks noEditPoints="1"/>
          </p:cNvSpPr>
          <p:nvPr/>
        </p:nvSpPr>
        <p:spPr bwMode="auto">
          <a:xfrm>
            <a:off x="8829049" y="3435669"/>
            <a:ext cx="60325" cy="69850"/>
          </a:xfrm>
          <a:custGeom>
            <a:avLst/>
            <a:gdLst>
              <a:gd name="T0" fmla="*/ 92 w 92"/>
              <a:gd name="T1" fmla="*/ 48 h 104"/>
              <a:gd name="T2" fmla="*/ 92 w 92"/>
              <a:gd name="T3" fmla="*/ 56 h 104"/>
              <a:gd name="T4" fmla="*/ 17 w 92"/>
              <a:gd name="T5" fmla="*/ 56 h 104"/>
              <a:gd name="T6" fmla="*/ 27 w 92"/>
              <a:gd name="T7" fmla="*/ 82 h 104"/>
              <a:gd name="T8" fmla="*/ 53 w 92"/>
              <a:gd name="T9" fmla="*/ 90 h 104"/>
              <a:gd name="T10" fmla="*/ 71 w 92"/>
              <a:gd name="T11" fmla="*/ 88 h 104"/>
              <a:gd name="T12" fmla="*/ 89 w 92"/>
              <a:gd name="T13" fmla="*/ 81 h 104"/>
              <a:gd name="T14" fmla="*/ 89 w 92"/>
              <a:gd name="T15" fmla="*/ 97 h 104"/>
              <a:gd name="T16" fmla="*/ 71 w 92"/>
              <a:gd name="T17" fmla="*/ 102 h 104"/>
              <a:gd name="T18" fmla="*/ 52 w 92"/>
              <a:gd name="T19" fmla="*/ 104 h 104"/>
              <a:gd name="T20" fmla="*/ 14 w 92"/>
              <a:gd name="T21" fmla="*/ 90 h 104"/>
              <a:gd name="T22" fmla="*/ 0 w 92"/>
              <a:gd name="T23" fmla="*/ 53 h 104"/>
              <a:gd name="T24" fmla="*/ 13 w 92"/>
              <a:gd name="T25" fmla="*/ 14 h 104"/>
              <a:gd name="T26" fmla="*/ 49 w 92"/>
              <a:gd name="T27" fmla="*/ 0 h 104"/>
              <a:gd name="T28" fmla="*/ 81 w 92"/>
              <a:gd name="T29" fmla="*/ 13 h 104"/>
              <a:gd name="T30" fmla="*/ 92 w 92"/>
              <a:gd name="T31" fmla="*/ 48 h 104"/>
              <a:gd name="T32" fmla="*/ 76 w 92"/>
              <a:gd name="T33" fmla="*/ 43 h 104"/>
              <a:gd name="T34" fmla="*/ 69 w 92"/>
              <a:gd name="T35" fmla="*/ 22 h 104"/>
              <a:gd name="T36" fmla="*/ 49 w 92"/>
              <a:gd name="T37" fmla="*/ 14 h 104"/>
              <a:gd name="T38" fmla="*/ 27 w 92"/>
              <a:gd name="T39" fmla="*/ 21 h 104"/>
              <a:gd name="T40" fmla="*/ 18 w 92"/>
              <a:gd name="T41" fmla="*/ 43 h 104"/>
              <a:gd name="T42" fmla="*/ 76 w 92"/>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4">
                <a:moveTo>
                  <a:pt x="92" y="48"/>
                </a:moveTo>
                <a:lnTo>
                  <a:pt x="92" y="56"/>
                </a:lnTo>
                <a:lnTo>
                  <a:pt x="17" y="56"/>
                </a:lnTo>
                <a:cubicBezTo>
                  <a:pt x="18" y="67"/>
                  <a:pt x="21" y="76"/>
                  <a:pt x="27" y="82"/>
                </a:cubicBezTo>
                <a:cubicBezTo>
                  <a:pt x="34" y="87"/>
                  <a:pt x="42" y="90"/>
                  <a:pt x="53" y="90"/>
                </a:cubicBezTo>
                <a:cubicBezTo>
                  <a:pt x="59" y="90"/>
                  <a:pt x="65" y="90"/>
                  <a:pt x="71" y="88"/>
                </a:cubicBezTo>
                <a:cubicBezTo>
                  <a:pt x="77" y="86"/>
                  <a:pt x="83" y="84"/>
                  <a:pt x="89" y="81"/>
                </a:cubicBezTo>
                <a:lnTo>
                  <a:pt x="89" y="97"/>
                </a:lnTo>
                <a:cubicBezTo>
                  <a:pt x="83" y="99"/>
                  <a:pt x="77" y="101"/>
                  <a:pt x="71" y="102"/>
                </a:cubicBezTo>
                <a:cubicBezTo>
                  <a:pt x="64" y="103"/>
                  <a:pt x="58" y="104"/>
                  <a:pt x="52" y="104"/>
                </a:cubicBezTo>
                <a:cubicBezTo>
                  <a:pt x="36" y="104"/>
                  <a:pt x="23" y="100"/>
                  <a:pt x="14" y="90"/>
                </a:cubicBezTo>
                <a:cubicBezTo>
                  <a:pt x="5" y="81"/>
                  <a:pt x="0" y="69"/>
                  <a:pt x="0" y="53"/>
                </a:cubicBezTo>
                <a:cubicBezTo>
                  <a:pt x="0" y="37"/>
                  <a:pt x="5" y="24"/>
                  <a:pt x="13" y="14"/>
                </a:cubicBezTo>
                <a:cubicBezTo>
                  <a:pt x="22" y="5"/>
                  <a:pt x="34" y="0"/>
                  <a:pt x="49" y="0"/>
                </a:cubicBezTo>
                <a:cubicBezTo>
                  <a:pt x="62" y="0"/>
                  <a:pt x="73" y="4"/>
                  <a:pt x="81" y="13"/>
                </a:cubicBezTo>
                <a:cubicBezTo>
                  <a:pt x="89" y="21"/>
                  <a:pt x="92" y="33"/>
                  <a:pt x="92" y="48"/>
                </a:cubicBezTo>
                <a:close/>
                <a:moveTo>
                  <a:pt x="76" y="43"/>
                </a:moveTo>
                <a:cubicBezTo>
                  <a:pt x="76" y="34"/>
                  <a:pt x="73" y="27"/>
                  <a:pt x="69" y="22"/>
                </a:cubicBezTo>
                <a:cubicBezTo>
                  <a:pt x="64" y="16"/>
                  <a:pt x="57" y="14"/>
                  <a:pt x="49" y="14"/>
                </a:cubicBezTo>
                <a:cubicBezTo>
                  <a:pt x="40" y="14"/>
                  <a:pt x="33" y="16"/>
                  <a:pt x="27" y="21"/>
                </a:cubicBezTo>
                <a:cubicBezTo>
                  <a:pt x="22" y="27"/>
                  <a:pt x="19" y="34"/>
                  <a:pt x="18"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53">
            <a:extLst>
              <a:ext uri="{FF2B5EF4-FFF2-40B4-BE49-F238E27FC236}">
                <a16:creationId xmlns:a16="http://schemas.microsoft.com/office/drawing/2014/main" id="{5514D17B-AF7C-4A98-87F7-EF464544188E}"/>
              </a:ext>
            </a:extLst>
          </p:cNvPr>
          <p:cNvSpPr>
            <a:spLocks/>
          </p:cNvSpPr>
          <p:nvPr/>
        </p:nvSpPr>
        <p:spPr bwMode="auto">
          <a:xfrm>
            <a:off x="8897310" y="3437257"/>
            <a:ext cx="65088" cy="66675"/>
          </a:xfrm>
          <a:custGeom>
            <a:avLst/>
            <a:gdLst>
              <a:gd name="T0" fmla="*/ 95 w 96"/>
              <a:gd name="T1" fmla="*/ 0 h 100"/>
              <a:gd name="T2" fmla="*/ 59 w 96"/>
              <a:gd name="T3" fmla="*/ 49 h 100"/>
              <a:gd name="T4" fmla="*/ 96 w 96"/>
              <a:gd name="T5" fmla="*/ 100 h 100"/>
              <a:gd name="T6" fmla="*/ 77 w 96"/>
              <a:gd name="T7" fmla="*/ 100 h 100"/>
              <a:gd name="T8" fmla="*/ 48 w 96"/>
              <a:gd name="T9" fmla="*/ 61 h 100"/>
              <a:gd name="T10" fmla="*/ 19 w 96"/>
              <a:gd name="T11" fmla="*/ 100 h 100"/>
              <a:gd name="T12" fmla="*/ 0 w 96"/>
              <a:gd name="T13" fmla="*/ 100 h 100"/>
              <a:gd name="T14" fmla="*/ 39 w 96"/>
              <a:gd name="T15" fmla="*/ 48 h 100"/>
              <a:gd name="T16" fmla="*/ 3 w 96"/>
              <a:gd name="T17" fmla="*/ 0 h 100"/>
              <a:gd name="T18" fmla="*/ 23 w 96"/>
              <a:gd name="T19" fmla="*/ 0 h 100"/>
              <a:gd name="T20" fmla="*/ 49 w 96"/>
              <a:gd name="T21" fmla="*/ 36 h 100"/>
              <a:gd name="T22" fmla="*/ 75 w 96"/>
              <a:gd name="T23" fmla="*/ 0 h 100"/>
              <a:gd name="T24" fmla="*/ 95 w 9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100">
                <a:moveTo>
                  <a:pt x="95" y="0"/>
                </a:moveTo>
                <a:lnTo>
                  <a:pt x="59" y="49"/>
                </a:lnTo>
                <a:lnTo>
                  <a:pt x="96" y="100"/>
                </a:lnTo>
                <a:lnTo>
                  <a:pt x="77" y="100"/>
                </a:lnTo>
                <a:lnTo>
                  <a:pt x="48" y="61"/>
                </a:lnTo>
                <a:lnTo>
                  <a:pt x="19" y="100"/>
                </a:lnTo>
                <a:lnTo>
                  <a:pt x="0" y="100"/>
                </a:lnTo>
                <a:lnTo>
                  <a:pt x="39" y="48"/>
                </a:lnTo>
                <a:lnTo>
                  <a:pt x="3" y="0"/>
                </a:lnTo>
                <a:lnTo>
                  <a:pt x="23" y="0"/>
                </a:lnTo>
                <a:lnTo>
                  <a:pt x="49" y="36"/>
                </a:lnTo>
                <a:lnTo>
                  <a:pt x="75" y="0"/>
                </a:lnTo>
                <a:lnTo>
                  <a:pt x="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54">
            <a:extLst>
              <a:ext uri="{FF2B5EF4-FFF2-40B4-BE49-F238E27FC236}">
                <a16:creationId xmlns:a16="http://schemas.microsoft.com/office/drawing/2014/main" id="{168732E1-6BF0-4F2A-B876-18F328C4899E}"/>
              </a:ext>
            </a:extLst>
          </p:cNvPr>
          <p:cNvSpPr>
            <a:spLocks/>
          </p:cNvSpPr>
          <p:nvPr/>
        </p:nvSpPr>
        <p:spPr bwMode="auto">
          <a:xfrm>
            <a:off x="8968749" y="3418207"/>
            <a:ext cx="41275" cy="85725"/>
          </a:xfrm>
          <a:custGeom>
            <a:avLst/>
            <a:gdLst>
              <a:gd name="T0" fmla="*/ 29 w 62"/>
              <a:gd name="T1" fmla="*/ 0 h 128"/>
              <a:gd name="T2" fmla="*/ 29 w 62"/>
              <a:gd name="T3" fmla="*/ 28 h 128"/>
              <a:gd name="T4" fmla="*/ 62 w 62"/>
              <a:gd name="T5" fmla="*/ 28 h 128"/>
              <a:gd name="T6" fmla="*/ 62 w 62"/>
              <a:gd name="T7" fmla="*/ 41 h 128"/>
              <a:gd name="T8" fmla="*/ 29 w 62"/>
              <a:gd name="T9" fmla="*/ 41 h 128"/>
              <a:gd name="T10" fmla="*/ 29 w 62"/>
              <a:gd name="T11" fmla="*/ 95 h 128"/>
              <a:gd name="T12" fmla="*/ 32 w 62"/>
              <a:gd name="T13" fmla="*/ 110 h 128"/>
              <a:gd name="T14" fmla="*/ 46 w 62"/>
              <a:gd name="T15" fmla="*/ 114 h 128"/>
              <a:gd name="T16" fmla="*/ 62 w 62"/>
              <a:gd name="T17" fmla="*/ 114 h 128"/>
              <a:gd name="T18" fmla="*/ 62 w 62"/>
              <a:gd name="T19" fmla="*/ 128 h 128"/>
              <a:gd name="T20" fmla="*/ 46 w 62"/>
              <a:gd name="T21" fmla="*/ 128 h 128"/>
              <a:gd name="T22" fmla="*/ 19 w 62"/>
              <a:gd name="T23" fmla="*/ 121 h 128"/>
              <a:gd name="T24" fmla="*/ 12 w 62"/>
              <a:gd name="T25" fmla="*/ 95 h 128"/>
              <a:gd name="T26" fmla="*/ 12 w 62"/>
              <a:gd name="T27" fmla="*/ 41 h 128"/>
              <a:gd name="T28" fmla="*/ 0 w 62"/>
              <a:gd name="T29" fmla="*/ 41 h 128"/>
              <a:gd name="T30" fmla="*/ 0 w 62"/>
              <a:gd name="T31" fmla="*/ 28 h 128"/>
              <a:gd name="T32" fmla="*/ 12 w 62"/>
              <a:gd name="T33" fmla="*/ 28 h 128"/>
              <a:gd name="T34" fmla="*/ 12 w 62"/>
              <a:gd name="T35" fmla="*/ 0 h 128"/>
              <a:gd name="T36" fmla="*/ 29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9" y="0"/>
                </a:moveTo>
                <a:lnTo>
                  <a:pt x="29" y="28"/>
                </a:lnTo>
                <a:lnTo>
                  <a:pt x="62" y="28"/>
                </a:lnTo>
                <a:lnTo>
                  <a:pt x="62" y="41"/>
                </a:lnTo>
                <a:lnTo>
                  <a:pt x="29" y="41"/>
                </a:lnTo>
                <a:lnTo>
                  <a:pt x="29" y="95"/>
                </a:lnTo>
                <a:cubicBezTo>
                  <a:pt x="29" y="103"/>
                  <a:pt x="30" y="108"/>
                  <a:pt x="32" y="110"/>
                </a:cubicBezTo>
                <a:cubicBezTo>
                  <a:pt x="34" y="113"/>
                  <a:pt x="39" y="114"/>
                  <a:pt x="46" y="114"/>
                </a:cubicBezTo>
                <a:lnTo>
                  <a:pt x="62" y="114"/>
                </a:lnTo>
                <a:lnTo>
                  <a:pt x="62" y="128"/>
                </a:lnTo>
                <a:lnTo>
                  <a:pt x="46" y="128"/>
                </a:lnTo>
                <a:cubicBezTo>
                  <a:pt x="33" y="128"/>
                  <a:pt x="24" y="125"/>
                  <a:pt x="19" y="121"/>
                </a:cubicBezTo>
                <a:cubicBezTo>
                  <a:pt x="15" y="116"/>
                  <a:pt x="12" y="107"/>
                  <a:pt x="12" y="95"/>
                </a:cubicBezTo>
                <a:lnTo>
                  <a:pt x="12" y="41"/>
                </a:lnTo>
                <a:lnTo>
                  <a:pt x="0" y="41"/>
                </a:lnTo>
                <a:lnTo>
                  <a:pt x="0" y="28"/>
                </a:lnTo>
                <a:lnTo>
                  <a:pt x="12" y="28"/>
                </a:lnTo>
                <a:lnTo>
                  <a:pt x="1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Line 155">
            <a:extLst>
              <a:ext uri="{FF2B5EF4-FFF2-40B4-BE49-F238E27FC236}">
                <a16:creationId xmlns:a16="http://schemas.microsoft.com/office/drawing/2014/main" id="{1261B08F-6AA3-453D-8909-0B0863D114F4}"/>
              </a:ext>
            </a:extLst>
          </p:cNvPr>
          <p:cNvSpPr>
            <a:spLocks noChangeShapeType="1"/>
          </p:cNvSpPr>
          <p:nvPr/>
        </p:nvSpPr>
        <p:spPr bwMode="auto">
          <a:xfrm>
            <a:off x="8706810" y="3099119"/>
            <a:ext cx="0" cy="222250"/>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Freeform 156">
            <a:extLst>
              <a:ext uri="{FF2B5EF4-FFF2-40B4-BE49-F238E27FC236}">
                <a16:creationId xmlns:a16="http://schemas.microsoft.com/office/drawing/2014/main" id="{80E0D257-9ACA-4B27-933F-AF6D04D63F40}"/>
              </a:ext>
            </a:extLst>
          </p:cNvPr>
          <p:cNvSpPr>
            <a:spLocks/>
          </p:cNvSpPr>
          <p:nvPr/>
        </p:nvSpPr>
        <p:spPr bwMode="auto">
          <a:xfrm>
            <a:off x="8675060" y="3210245"/>
            <a:ext cx="63500" cy="111125"/>
          </a:xfrm>
          <a:custGeom>
            <a:avLst/>
            <a:gdLst>
              <a:gd name="T0" fmla="*/ 48 w 95"/>
              <a:gd name="T1" fmla="*/ 48 h 167"/>
              <a:gd name="T2" fmla="*/ 0 w 95"/>
              <a:gd name="T3" fmla="*/ 0 h 167"/>
              <a:gd name="T4" fmla="*/ 48 w 95"/>
              <a:gd name="T5" fmla="*/ 167 h 167"/>
              <a:gd name="T6" fmla="*/ 95 w 95"/>
              <a:gd name="T7" fmla="*/ 0 h 167"/>
              <a:gd name="T8" fmla="*/ 48 w 95"/>
              <a:gd name="T9" fmla="*/ 48 h 167"/>
            </a:gdLst>
            <a:ahLst/>
            <a:cxnLst>
              <a:cxn ang="0">
                <a:pos x="T0" y="T1"/>
              </a:cxn>
              <a:cxn ang="0">
                <a:pos x="T2" y="T3"/>
              </a:cxn>
              <a:cxn ang="0">
                <a:pos x="T4" y="T5"/>
              </a:cxn>
              <a:cxn ang="0">
                <a:pos x="T6" y="T7"/>
              </a:cxn>
              <a:cxn ang="0">
                <a:pos x="T8" y="T9"/>
              </a:cxn>
            </a:cxnLst>
            <a:rect l="0" t="0" r="r" b="b"/>
            <a:pathLst>
              <a:path w="95" h="167">
                <a:moveTo>
                  <a:pt x="48" y="48"/>
                </a:moveTo>
                <a:lnTo>
                  <a:pt x="0" y="0"/>
                </a:lnTo>
                <a:lnTo>
                  <a:pt x="48" y="167"/>
                </a:lnTo>
                <a:lnTo>
                  <a:pt x="95" y="0"/>
                </a:lnTo>
                <a:lnTo>
                  <a:pt x="48" y="48"/>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157">
            <a:extLst>
              <a:ext uri="{FF2B5EF4-FFF2-40B4-BE49-F238E27FC236}">
                <a16:creationId xmlns:a16="http://schemas.microsoft.com/office/drawing/2014/main" id="{DC44A6E3-361E-4914-8931-CBB4BFED6958}"/>
              </a:ext>
            </a:extLst>
          </p:cNvPr>
          <p:cNvSpPr>
            <a:spLocks/>
          </p:cNvSpPr>
          <p:nvPr/>
        </p:nvSpPr>
        <p:spPr bwMode="auto">
          <a:xfrm>
            <a:off x="7527298" y="2108520"/>
            <a:ext cx="412750" cy="250825"/>
          </a:xfrm>
          <a:custGeom>
            <a:avLst/>
            <a:gdLst>
              <a:gd name="T0" fmla="*/ 114 w 620"/>
              <a:gd name="T1" fmla="*/ 0 h 377"/>
              <a:gd name="T2" fmla="*/ 505 w 620"/>
              <a:gd name="T3" fmla="*/ 0 h 377"/>
              <a:gd name="T4" fmla="*/ 620 w 620"/>
              <a:gd name="T5" fmla="*/ 115 h 377"/>
              <a:gd name="T6" fmla="*/ 620 w 620"/>
              <a:gd name="T7" fmla="*/ 263 h 377"/>
              <a:gd name="T8" fmla="*/ 505 w 620"/>
              <a:gd name="T9" fmla="*/ 377 h 377"/>
              <a:gd name="T10" fmla="*/ 114 w 620"/>
              <a:gd name="T11" fmla="*/ 377 h 377"/>
              <a:gd name="T12" fmla="*/ 0 w 620"/>
              <a:gd name="T13" fmla="*/ 263 h 377"/>
              <a:gd name="T14" fmla="*/ 0 w 620"/>
              <a:gd name="T15" fmla="*/ 115 h 377"/>
              <a:gd name="T16" fmla="*/ 114 w 620"/>
              <a:gd name="T17"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0" h="377">
                <a:moveTo>
                  <a:pt x="114" y="0"/>
                </a:moveTo>
                <a:lnTo>
                  <a:pt x="505" y="0"/>
                </a:lnTo>
                <a:cubicBezTo>
                  <a:pt x="568" y="0"/>
                  <a:pt x="620" y="51"/>
                  <a:pt x="620" y="115"/>
                </a:cubicBezTo>
                <a:lnTo>
                  <a:pt x="620" y="263"/>
                </a:lnTo>
                <a:cubicBezTo>
                  <a:pt x="620" y="326"/>
                  <a:pt x="568" y="377"/>
                  <a:pt x="505" y="377"/>
                </a:cubicBezTo>
                <a:lnTo>
                  <a:pt x="114" y="377"/>
                </a:lnTo>
                <a:cubicBezTo>
                  <a:pt x="51" y="377"/>
                  <a:pt x="0" y="326"/>
                  <a:pt x="0" y="263"/>
                </a:cubicBezTo>
                <a:lnTo>
                  <a:pt x="0" y="115"/>
                </a:lnTo>
                <a:cubicBezTo>
                  <a:pt x="0" y="51"/>
                  <a:pt x="51" y="0"/>
                  <a:pt x="114" y="0"/>
                </a:cubicBezTo>
                <a:close/>
              </a:path>
            </a:pathLst>
          </a:cu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158">
            <a:extLst>
              <a:ext uri="{FF2B5EF4-FFF2-40B4-BE49-F238E27FC236}">
                <a16:creationId xmlns:a16="http://schemas.microsoft.com/office/drawing/2014/main" id="{3FE5FF4D-4707-4876-907A-42257B2E643E}"/>
              </a:ext>
            </a:extLst>
          </p:cNvPr>
          <p:cNvSpPr>
            <a:spLocks/>
          </p:cNvSpPr>
          <p:nvPr/>
        </p:nvSpPr>
        <p:spPr bwMode="auto">
          <a:xfrm>
            <a:off x="7619374" y="2162494"/>
            <a:ext cx="87313" cy="109538"/>
          </a:xfrm>
          <a:custGeom>
            <a:avLst/>
            <a:gdLst>
              <a:gd name="T0" fmla="*/ 0 w 130"/>
              <a:gd name="T1" fmla="*/ 0 h 164"/>
              <a:gd name="T2" fmla="*/ 22 w 130"/>
              <a:gd name="T3" fmla="*/ 0 h 164"/>
              <a:gd name="T4" fmla="*/ 22 w 130"/>
              <a:gd name="T5" fmla="*/ 69 h 164"/>
              <a:gd name="T6" fmla="*/ 96 w 130"/>
              <a:gd name="T7" fmla="*/ 0 h 164"/>
              <a:gd name="T8" fmla="*/ 124 w 130"/>
              <a:gd name="T9" fmla="*/ 0 h 164"/>
              <a:gd name="T10" fmla="*/ 43 w 130"/>
              <a:gd name="T11" fmla="*/ 76 h 164"/>
              <a:gd name="T12" fmla="*/ 130 w 130"/>
              <a:gd name="T13" fmla="*/ 164 h 164"/>
              <a:gd name="T14" fmla="*/ 101 w 130"/>
              <a:gd name="T15" fmla="*/ 164 h 164"/>
              <a:gd name="T16" fmla="*/ 22 w 130"/>
              <a:gd name="T17" fmla="*/ 85 h 164"/>
              <a:gd name="T18" fmla="*/ 22 w 130"/>
              <a:gd name="T19" fmla="*/ 164 h 164"/>
              <a:gd name="T20" fmla="*/ 0 w 130"/>
              <a:gd name="T21" fmla="*/ 164 h 164"/>
              <a:gd name="T22" fmla="*/ 0 w 130"/>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164">
                <a:moveTo>
                  <a:pt x="0" y="0"/>
                </a:moveTo>
                <a:lnTo>
                  <a:pt x="22" y="0"/>
                </a:lnTo>
                <a:lnTo>
                  <a:pt x="22" y="69"/>
                </a:lnTo>
                <a:lnTo>
                  <a:pt x="96" y="0"/>
                </a:lnTo>
                <a:lnTo>
                  <a:pt x="124" y="0"/>
                </a:lnTo>
                <a:lnTo>
                  <a:pt x="43" y="76"/>
                </a:lnTo>
                <a:lnTo>
                  <a:pt x="130" y="164"/>
                </a:lnTo>
                <a:lnTo>
                  <a:pt x="101" y="164"/>
                </a:lnTo>
                <a:lnTo>
                  <a:pt x="22" y="85"/>
                </a:lnTo>
                <a:lnTo>
                  <a:pt x="22" y="164"/>
                </a:lnTo>
                <a:lnTo>
                  <a:pt x="0" y="16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59">
            <a:extLst>
              <a:ext uri="{FF2B5EF4-FFF2-40B4-BE49-F238E27FC236}">
                <a16:creationId xmlns:a16="http://schemas.microsoft.com/office/drawing/2014/main" id="{6CA569CD-60EE-4934-8229-E5486360A03E}"/>
              </a:ext>
            </a:extLst>
          </p:cNvPr>
          <p:cNvSpPr>
            <a:spLocks noEditPoints="1"/>
          </p:cNvSpPr>
          <p:nvPr/>
        </p:nvSpPr>
        <p:spPr bwMode="auto">
          <a:xfrm>
            <a:off x="7703510" y="2187895"/>
            <a:ext cx="76200" cy="85725"/>
          </a:xfrm>
          <a:custGeom>
            <a:avLst/>
            <a:gdLst>
              <a:gd name="T0" fmla="*/ 114 w 114"/>
              <a:gd name="T1" fmla="*/ 59 h 129"/>
              <a:gd name="T2" fmla="*/ 114 w 114"/>
              <a:gd name="T3" fmla="*/ 69 h 129"/>
              <a:gd name="T4" fmla="*/ 21 w 114"/>
              <a:gd name="T5" fmla="*/ 69 h 129"/>
              <a:gd name="T6" fmla="*/ 33 w 114"/>
              <a:gd name="T7" fmla="*/ 101 h 129"/>
              <a:gd name="T8" fmla="*/ 65 w 114"/>
              <a:gd name="T9" fmla="*/ 112 h 129"/>
              <a:gd name="T10" fmla="*/ 87 w 114"/>
              <a:gd name="T11" fmla="*/ 109 h 129"/>
              <a:gd name="T12" fmla="*/ 109 w 114"/>
              <a:gd name="T13" fmla="*/ 100 h 129"/>
              <a:gd name="T14" fmla="*/ 109 w 114"/>
              <a:gd name="T15" fmla="*/ 120 h 129"/>
              <a:gd name="T16" fmla="*/ 87 w 114"/>
              <a:gd name="T17" fmla="*/ 127 h 129"/>
              <a:gd name="T18" fmla="*/ 64 w 114"/>
              <a:gd name="T19" fmla="*/ 129 h 129"/>
              <a:gd name="T20" fmla="*/ 17 w 114"/>
              <a:gd name="T21" fmla="*/ 112 h 129"/>
              <a:gd name="T22" fmla="*/ 0 w 114"/>
              <a:gd name="T23" fmla="*/ 66 h 129"/>
              <a:gd name="T24" fmla="*/ 16 w 114"/>
              <a:gd name="T25" fmla="*/ 18 h 129"/>
              <a:gd name="T26" fmla="*/ 60 w 114"/>
              <a:gd name="T27" fmla="*/ 0 h 129"/>
              <a:gd name="T28" fmla="*/ 99 w 114"/>
              <a:gd name="T29" fmla="*/ 16 h 129"/>
              <a:gd name="T30" fmla="*/ 114 w 114"/>
              <a:gd name="T31" fmla="*/ 59 h 129"/>
              <a:gd name="T32" fmla="*/ 94 w 114"/>
              <a:gd name="T33" fmla="*/ 53 h 129"/>
              <a:gd name="T34" fmla="*/ 84 w 114"/>
              <a:gd name="T35" fmla="*/ 27 h 129"/>
              <a:gd name="T36" fmla="*/ 60 w 114"/>
              <a:gd name="T37" fmla="*/ 17 h 129"/>
              <a:gd name="T38" fmla="*/ 33 w 114"/>
              <a:gd name="T39" fmla="*/ 27 h 129"/>
              <a:gd name="T40" fmla="*/ 21 w 114"/>
              <a:gd name="T41" fmla="*/ 53 h 129"/>
              <a:gd name="T42" fmla="*/ 94 w 114"/>
              <a:gd name="T43" fmla="*/ 5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29">
                <a:moveTo>
                  <a:pt x="114" y="59"/>
                </a:moveTo>
                <a:lnTo>
                  <a:pt x="114" y="69"/>
                </a:lnTo>
                <a:lnTo>
                  <a:pt x="21" y="69"/>
                </a:lnTo>
                <a:cubicBezTo>
                  <a:pt x="22" y="83"/>
                  <a:pt x="26" y="94"/>
                  <a:pt x="33" y="101"/>
                </a:cubicBezTo>
                <a:cubicBezTo>
                  <a:pt x="41" y="108"/>
                  <a:pt x="51" y="112"/>
                  <a:pt x="65" y="112"/>
                </a:cubicBezTo>
                <a:cubicBezTo>
                  <a:pt x="72" y="112"/>
                  <a:pt x="80" y="111"/>
                  <a:pt x="87" y="109"/>
                </a:cubicBezTo>
                <a:cubicBezTo>
                  <a:pt x="95" y="107"/>
                  <a:pt x="102" y="104"/>
                  <a:pt x="109" y="100"/>
                </a:cubicBezTo>
                <a:lnTo>
                  <a:pt x="109" y="120"/>
                </a:lnTo>
                <a:cubicBezTo>
                  <a:pt x="102" y="123"/>
                  <a:pt x="94" y="125"/>
                  <a:pt x="87" y="127"/>
                </a:cubicBezTo>
                <a:cubicBezTo>
                  <a:pt x="79" y="128"/>
                  <a:pt x="71" y="129"/>
                  <a:pt x="64" y="129"/>
                </a:cubicBezTo>
                <a:cubicBezTo>
                  <a:pt x="44" y="129"/>
                  <a:pt x="28" y="123"/>
                  <a:pt x="17" y="112"/>
                </a:cubicBezTo>
                <a:cubicBezTo>
                  <a:pt x="5" y="100"/>
                  <a:pt x="0" y="85"/>
                  <a:pt x="0" y="66"/>
                </a:cubicBezTo>
                <a:cubicBezTo>
                  <a:pt x="0" y="45"/>
                  <a:pt x="5" y="29"/>
                  <a:pt x="16" y="18"/>
                </a:cubicBezTo>
                <a:cubicBezTo>
                  <a:pt x="27" y="6"/>
                  <a:pt x="42" y="0"/>
                  <a:pt x="60" y="0"/>
                </a:cubicBezTo>
                <a:cubicBezTo>
                  <a:pt x="77" y="0"/>
                  <a:pt x="90" y="5"/>
                  <a:pt x="99" y="16"/>
                </a:cubicBezTo>
                <a:cubicBezTo>
                  <a:pt x="109" y="26"/>
                  <a:pt x="114" y="41"/>
                  <a:pt x="114" y="59"/>
                </a:cubicBezTo>
                <a:close/>
                <a:moveTo>
                  <a:pt x="94" y="53"/>
                </a:moveTo>
                <a:cubicBezTo>
                  <a:pt x="93" y="42"/>
                  <a:pt x="90" y="33"/>
                  <a:pt x="84" y="27"/>
                </a:cubicBezTo>
                <a:cubicBezTo>
                  <a:pt x="78" y="20"/>
                  <a:pt x="70" y="17"/>
                  <a:pt x="60" y="17"/>
                </a:cubicBezTo>
                <a:cubicBezTo>
                  <a:pt x="49" y="17"/>
                  <a:pt x="40" y="20"/>
                  <a:pt x="33" y="27"/>
                </a:cubicBezTo>
                <a:cubicBezTo>
                  <a:pt x="26" y="33"/>
                  <a:pt x="22" y="42"/>
                  <a:pt x="21" y="53"/>
                </a:cubicBezTo>
                <a:lnTo>
                  <a:pt x="9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60">
            <a:extLst>
              <a:ext uri="{FF2B5EF4-FFF2-40B4-BE49-F238E27FC236}">
                <a16:creationId xmlns:a16="http://schemas.microsoft.com/office/drawing/2014/main" id="{ABD9E1DC-A758-4A97-9778-F1CED3C61550}"/>
              </a:ext>
            </a:extLst>
          </p:cNvPr>
          <p:cNvSpPr>
            <a:spLocks/>
          </p:cNvSpPr>
          <p:nvPr/>
        </p:nvSpPr>
        <p:spPr bwMode="auto">
          <a:xfrm>
            <a:off x="7792411" y="2189482"/>
            <a:ext cx="79375" cy="112713"/>
          </a:xfrm>
          <a:custGeom>
            <a:avLst/>
            <a:gdLst>
              <a:gd name="T0" fmla="*/ 66 w 120"/>
              <a:gd name="T1" fmla="*/ 134 h 170"/>
              <a:gd name="T2" fmla="*/ 49 w 120"/>
              <a:gd name="T3" fmla="*/ 163 h 170"/>
              <a:gd name="T4" fmla="*/ 28 w 120"/>
              <a:gd name="T5" fmla="*/ 170 h 170"/>
              <a:gd name="T6" fmla="*/ 12 w 120"/>
              <a:gd name="T7" fmla="*/ 170 h 170"/>
              <a:gd name="T8" fmla="*/ 12 w 120"/>
              <a:gd name="T9" fmla="*/ 153 h 170"/>
              <a:gd name="T10" fmla="*/ 23 w 120"/>
              <a:gd name="T11" fmla="*/ 153 h 170"/>
              <a:gd name="T12" fmla="*/ 36 w 120"/>
              <a:gd name="T13" fmla="*/ 149 h 170"/>
              <a:gd name="T14" fmla="*/ 47 w 120"/>
              <a:gd name="T15" fmla="*/ 130 h 170"/>
              <a:gd name="T16" fmla="*/ 50 w 120"/>
              <a:gd name="T17" fmla="*/ 121 h 170"/>
              <a:gd name="T18" fmla="*/ 0 w 120"/>
              <a:gd name="T19" fmla="*/ 0 h 170"/>
              <a:gd name="T20" fmla="*/ 22 w 120"/>
              <a:gd name="T21" fmla="*/ 0 h 170"/>
              <a:gd name="T22" fmla="*/ 60 w 120"/>
              <a:gd name="T23" fmla="*/ 96 h 170"/>
              <a:gd name="T24" fmla="*/ 99 w 120"/>
              <a:gd name="T25" fmla="*/ 0 h 170"/>
              <a:gd name="T26" fmla="*/ 120 w 120"/>
              <a:gd name="T27" fmla="*/ 0 h 170"/>
              <a:gd name="T28" fmla="*/ 66 w 120"/>
              <a:gd name="T29" fmla="*/ 13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70">
                <a:moveTo>
                  <a:pt x="66" y="134"/>
                </a:moveTo>
                <a:cubicBezTo>
                  <a:pt x="60" y="149"/>
                  <a:pt x="55" y="158"/>
                  <a:pt x="49" y="163"/>
                </a:cubicBezTo>
                <a:cubicBezTo>
                  <a:pt x="44" y="167"/>
                  <a:pt x="37" y="170"/>
                  <a:pt x="28" y="170"/>
                </a:cubicBezTo>
                <a:lnTo>
                  <a:pt x="12" y="170"/>
                </a:lnTo>
                <a:lnTo>
                  <a:pt x="12" y="153"/>
                </a:lnTo>
                <a:lnTo>
                  <a:pt x="23" y="153"/>
                </a:lnTo>
                <a:cubicBezTo>
                  <a:pt x="29" y="153"/>
                  <a:pt x="33" y="151"/>
                  <a:pt x="36" y="149"/>
                </a:cubicBezTo>
                <a:cubicBezTo>
                  <a:pt x="39" y="146"/>
                  <a:pt x="43" y="140"/>
                  <a:pt x="47" y="130"/>
                </a:cubicBezTo>
                <a:lnTo>
                  <a:pt x="50" y="121"/>
                </a:lnTo>
                <a:lnTo>
                  <a:pt x="0" y="0"/>
                </a:lnTo>
                <a:lnTo>
                  <a:pt x="22" y="0"/>
                </a:lnTo>
                <a:lnTo>
                  <a:pt x="60" y="96"/>
                </a:lnTo>
                <a:lnTo>
                  <a:pt x="99" y="0"/>
                </a:lnTo>
                <a:lnTo>
                  <a:pt x="120" y="0"/>
                </a:lnTo>
                <a:lnTo>
                  <a:pt x="66" y="1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Line 161">
            <a:extLst>
              <a:ext uri="{FF2B5EF4-FFF2-40B4-BE49-F238E27FC236}">
                <a16:creationId xmlns:a16="http://schemas.microsoft.com/office/drawing/2014/main" id="{E3AE3E58-50F9-457E-9854-49AF39302EE5}"/>
              </a:ext>
            </a:extLst>
          </p:cNvPr>
          <p:cNvSpPr>
            <a:spLocks noChangeShapeType="1"/>
          </p:cNvSpPr>
          <p:nvPr/>
        </p:nvSpPr>
        <p:spPr bwMode="auto">
          <a:xfrm>
            <a:off x="7941635" y="2233931"/>
            <a:ext cx="279400" cy="0"/>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Freeform 162">
            <a:extLst>
              <a:ext uri="{FF2B5EF4-FFF2-40B4-BE49-F238E27FC236}">
                <a16:creationId xmlns:a16="http://schemas.microsoft.com/office/drawing/2014/main" id="{9A145F08-58F9-4298-8569-37864B395A88}"/>
              </a:ext>
            </a:extLst>
          </p:cNvPr>
          <p:cNvSpPr>
            <a:spLocks/>
          </p:cNvSpPr>
          <p:nvPr/>
        </p:nvSpPr>
        <p:spPr bwMode="auto">
          <a:xfrm>
            <a:off x="8111498" y="2202181"/>
            <a:ext cx="109538" cy="63500"/>
          </a:xfrm>
          <a:custGeom>
            <a:avLst/>
            <a:gdLst>
              <a:gd name="T0" fmla="*/ 47 w 166"/>
              <a:gd name="T1" fmla="*/ 48 h 95"/>
              <a:gd name="T2" fmla="*/ 0 w 166"/>
              <a:gd name="T3" fmla="*/ 95 h 95"/>
              <a:gd name="T4" fmla="*/ 166 w 166"/>
              <a:gd name="T5" fmla="*/ 48 h 95"/>
              <a:gd name="T6" fmla="*/ 0 w 166"/>
              <a:gd name="T7" fmla="*/ 0 h 95"/>
              <a:gd name="T8" fmla="*/ 47 w 166"/>
              <a:gd name="T9" fmla="*/ 48 h 95"/>
            </a:gdLst>
            <a:ahLst/>
            <a:cxnLst>
              <a:cxn ang="0">
                <a:pos x="T0" y="T1"/>
              </a:cxn>
              <a:cxn ang="0">
                <a:pos x="T2" y="T3"/>
              </a:cxn>
              <a:cxn ang="0">
                <a:pos x="T4" y="T5"/>
              </a:cxn>
              <a:cxn ang="0">
                <a:pos x="T6" y="T7"/>
              </a:cxn>
              <a:cxn ang="0">
                <a:pos x="T8" y="T9"/>
              </a:cxn>
            </a:cxnLst>
            <a:rect l="0" t="0" r="r" b="b"/>
            <a:pathLst>
              <a:path w="166" h="95">
                <a:moveTo>
                  <a:pt x="47" y="48"/>
                </a:moveTo>
                <a:lnTo>
                  <a:pt x="0" y="95"/>
                </a:lnTo>
                <a:lnTo>
                  <a:pt x="166" y="48"/>
                </a:lnTo>
                <a:lnTo>
                  <a:pt x="0" y="0"/>
                </a:lnTo>
                <a:lnTo>
                  <a:pt x="47" y="48"/>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8" name="Oval 163">
            <a:extLst>
              <a:ext uri="{FF2B5EF4-FFF2-40B4-BE49-F238E27FC236}">
                <a16:creationId xmlns:a16="http://schemas.microsoft.com/office/drawing/2014/main" id="{F1A5489B-C80A-454D-8ACE-5BAB69FAE422}"/>
              </a:ext>
            </a:extLst>
          </p:cNvPr>
          <p:cNvSpPr>
            <a:spLocks noChangeArrowheads="1"/>
          </p:cNvSpPr>
          <p:nvPr/>
        </p:nvSpPr>
        <p:spPr bwMode="auto">
          <a:xfrm>
            <a:off x="6166810" y="2510156"/>
            <a:ext cx="58738" cy="65088"/>
          </a:xfrm>
          <a:prstGeom prst="ellipse">
            <a:avLst/>
          </a:prstGeom>
          <a:solidFill>
            <a:srgbClr val="362518"/>
          </a:solidFill>
          <a:ln w="6350" cap="flat">
            <a:solidFill>
              <a:srgbClr val="1A1A2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164">
            <a:extLst>
              <a:ext uri="{FF2B5EF4-FFF2-40B4-BE49-F238E27FC236}">
                <a16:creationId xmlns:a16="http://schemas.microsoft.com/office/drawing/2014/main" id="{0077C07B-B7F6-43C0-9C00-8C9F83B230EA}"/>
              </a:ext>
            </a:extLst>
          </p:cNvPr>
          <p:cNvSpPr>
            <a:spLocks/>
          </p:cNvSpPr>
          <p:nvPr/>
        </p:nvSpPr>
        <p:spPr bwMode="auto">
          <a:xfrm>
            <a:off x="6182685" y="1497331"/>
            <a:ext cx="2528888" cy="1055688"/>
          </a:xfrm>
          <a:custGeom>
            <a:avLst/>
            <a:gdLst>
              <a:gd name="T0" fmla="*/ 0 w 3797"/>
              <a:gd name="T1" fmla="*/ 1584 h 1584"/>
              <a:gd name="T2" fmla="*/ 1199 w 3797"/>
              <a:gd name="T3" fmla="*/ 1584 h 1584"/>
              <a:gd name="T4" fmla="*/ 1199 w 3797"/>
              <a:gd name="T5" fmla="*/ 0 h 1584"/>
              <a:gd name="T6" fmla="*/ 3797 w 3797"/>
              <a:gd name="T7" fmla="*/ 0 h 1584"/>
              <a:gd name="T8" fmla="*/ 3797 w 3797"/>
              <a:gd name="T9" fmla="*/ 828 h 1584"/>
            </a:gdLst>
            <a:ahLst/>
            <a:cxnLst>
              <a:cxn ang="0">
                <a:pos x="T0" y="T1"/>
              </a:cxn>
              <a:cxn ang="0">
                <a:pos x="T2" y="T3"/>
              </a:cxn>
              <a:cxn ang="0">
                <a:pos x="T4" y="T5"/>
              </a:cxn>
              <a:cxn ang="0">
                <a:pos x="T6" y="T7"/>
              </a:cxn>
              <a:cxn ang="0">
                <a:pos x="T8" y="T9"/>
              </a:cxn>
            </a:cxnLst>
            <a:rect l="0" t="0" r="r" b="b"/>
            <a:pathLst>
              <a:path w="3797" h="1584">
                <a:moveTo>
                  <a:pt x="0" y="1584"/>
                </a:moveTo>
                <a:lnTo>
                  <a:pt x="1199" y="1584"/>
                </a:lnTo>
                <a:lnTo>
                  <a:pt x="1199" y="0"/>
                </a:lnTo>
                <a:lnTo>
                  <a:pt x="3797" y="0"/>
                </a:lnTo>
                <a:lnTo>
                  <a:pt x="3797" y="828"/>
                </a:lnTo>
              </a:path>
            </a:pathLst>
          </a:custGeom>
          <a:noFill/>
          <a:ln w="9525" cap="flat">
            <a:solidFill>
              <a:srgbClr val="0000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Freeform 165">
            <a:extLst>
              <a:ext uri="{FF2B5EF4-FFF2-40B4-BE49-F238E27FC236}">
                <a16:creationId xmlns:a16="http://schemas.microsoft.com/office/drawing/2014/main" id="{20426BEE-0AE4-4791-BD6E-66784C49F44F}"/>
              </a:ext>
            </a:extLst>
          </p:cNvPr>
          <p:cNvSpPr>
            <a:spLocks/>
          </p:cNvSpPr>
          <p:nvPr/>
        </p:nvSpPr>
        <p:spPr bwMode="auto">
          <a:xfrm>
            <a:off x="8671885" y="1914844"/>
            <a:ext cx="76200" cy="134938"/>
          </a:xfrm>
          <a:custGeom>
            <a:avLst/>
            <a:gdLst>
              <a:gd name="T0" fmla="*/ 58 w 115"/>
              <a:gd name="T1" fmla="*/ 58 h 202"/>
              <a:gd name="T2" fmla="*/ 0 w 115"/>
              <a:gd name="T3" fmla="*/ 0 h 202"/>
              <a:gd name="T4" fmla="*/ 58 w 115"/>
              <a:gd name="T5" fmla="*/ 202 h 202"/>
              <a:gd name="T6" fmla="*/ 115 w 115"/>
              <a:gd name="T7" fmla="*/ 0 h 202"/>
              <a:gd name="T8" fmla="*/ 58 w 115"/>
              <a:gd name="T9" fmla="*/ 58 h 202"/>
            </a:gdLst>
            <a:ahLst/>
            <a:cxnLst>
              <a:cxn ang="0">
                <a:pos x="T0" y="T1"/>
              </a:cxn>
              <a:cxn ang="0">
                <a:pos x="T2" y="T3"/>
              </a:cxn>
              <a:cxn ang="0">
                <a:pos x="T4" y="T5"/>
              </a:cxn>
              <a:cxn ang="0">
                <a:pos x="T6" y="T7"/>
              </a:cxn>
              <a:cxn ang="0">
                <a:pos x="T8" y="T9"/>
              </a:cxn>
            </a:cxnLst>
            <a:rect l="0" t="0" r="r" b="b"/>
            <a:pathLst>
              <a:path w="115" h="202">
                <a:moveTo>
                  <a:pt x="58" y="58"/>
                </a:moveTo>
                <a:lnTo>
                  <a:pt x="0" y="0"/>
                </a:lnTo>
                <a:lnTo>
                  <a:pt x="58" y="202"/>
                </a:lnTo>
                <a:lnTo>
                  <a:pt x="115" y="0"/>
                </a:lnTo>
                <a:lnTo>
                  <a:pt x="58" y="58"/>
                </a:lnTo>
                <a:close/>
              </a:path>
            </a:pathLst>
          </a:custGeom>
          <a:solidFill>
            <a:srgbClr val="000000"/>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166">
            <a:extLst>
              <a:ext uri="{FF2B5EF4-FFF2-40B4-BE49-F238E27FC236}">
                <a16:creationId xmlns:a16="http://schemas.microsoft.com/office/drawing/2014/main" id="{56F40C1B-1AE6-405C-9365-CC6FCE0C6409}"/>
              </a:ext>
            </a:extLst>
          </p:cNvPr>
          <p:cNvSpPr>
            <a:spLocks/>
          </p:cNvSpPr>
          <p:nvPr/>
        </p:nvSpPr>
        <p:spPr bwMode="auto">
          <a:xfrm>
            <a:off x="2836235" y="1102044"/>
            <a:ext cx="71438" cy="109538"/>
          </a:xfrm>
          <a:custGeom>
            <a:avLst/>
            <a:gdLst>
              <a:gd name="T0" fmla="*/ 0 w 106"/>
              <a:gd name="T1" fmla="*/ 0 h 164"/>
              <a:gd name="T2" fmla="*/ 104 w 106"/>
              <a:gd name="T3" fmla="*/ 0 h 164"/>
              <a:gd name="T4" fmla="*/ 104 w 106"/>
              <a:gd name="T5" fmla="*/ 19 h 164"/>
              <a:gd name="T6" fmla="*/ 23 w 106"/>
              <a:gd name="T7" fmla="*/ 19 h 164"/>
              <a:gd name="T8" fmla="*/ 23 w 106"/>
              <a:gd name="T9" fmla="*/ 67 h 164"/>
              <a:gd name="T10" fmla="*/ 101 w 106"/>
              <a:gd name="T11" fmla="*/ 67 h 164"/>
              <a:gd name="T12" fmla="*/ 101 w 106"/>
              <a:gd name="T13" fmla="*/ 86 h 164"/>
              <a:gd name="T14" fmla="*/ 23 w 106"/>
              <a:gd name="T15" fmla="*/ 86 h 164"/>
              <a:gd name="T16" fmla="*/ 23 w 106"/>
              <a:gd name="T17" fmla="*/ 145 h 164"/>
              <a:gd name="T18" fmla="*/ 106 w 106"/>
              <a:gd name="T19" fmla="*/ 145 h 164"/>
              <a:gd name="T20" fmla="*/ 106 w 106"/>
              <a:gd name="T21" fmla="*/ 164 h 164"/>
              <a:gd name="T22" fmla="*/ 0 w 106"/>
              <a:gd name="T23" fmla="*/ 164 h 164"/>
              <a:gd name="T24" fmla="*/ 0 w 106"/>
              <a:gd name="T25"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64">
                <a:moveTo>
                  <a:pt x="0" y="0"/>
                </a:moveTo>
                <a:lnTo>
                  <a:pt x="104" y="0"/>
                </a:lnTo>
                <a:lnTo>
                  <a:pt x="104" y="19"/>
                </a:lnTo>
                <a:lnTo>
                  <a:pt x="23" y="19"/>
                </a:lnTo>
                <a:lnTo>
                  <a:pt x="23" y="67"/>
                </a:lnTo>
                <a:lnTo>
                  <a:pt x="101" y="67"/>
                </a:lnTo>
                <a:lnTo>
                  <a:pt x="101" y="86"/>
                </a:lnTo>
                <a:lnTo>
                  <a:pt x="23" y="86"/>
                </a:lnTo>
                <a:lnTo>
                  <a:pt x="23" y="145"/>
                </a:lnTo>
                <a:lnTo>
                  <a:pt x="106" y="145"/>
                </a:lnTo>
                <a:lnTo>
                  <a:pt x="106" y="164"/>
                </a:lnTo>
                <a:lnTo>
                  <a:pt x="0" y="16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67">
            <a:extLst>
              <a:ext uri="{FF2B5EF4-FFF2-40B4-BE49-F238E27FC236}">
                <a16:creationId xmlns:a16="http://schemas.microsoft.com/office/drawing/2014/main" id="{B1BF7D11-4C5B-4993-AC27-FDB6B0B24939}"/>
              </a:ext>
            </a:extLst>
          </p:cNvPr>
          <p:cNvSpPr>
            <a:spLocks/>
          </p:cNvSpPr>
          <p:nvPr/>
        </p:nvSpPr>
        <p:spPr bwMode="auto">
          <a:xfrm>
            <a:off x="2931486" y="1127444"/>
            <a:ext cx="68263" cy="84138"/>
          </a:xfrm>
          <a:custGeom>
            <a:avLst/>
            <a:gdLst>
              <a:gd name="T0" fmla="*/ 103 w 103"/>
              <a:gd name="T1" fmla="*/ 52 h 126"/>
              <a:gd name="T2" fmla="*/ 103 w 103"/>
              <a:gd name="T3" fmla="*/ 126 h 126"/>
              <a:gd name="T4" fmla="*/ 83 w 103"/>
              <a:gd name="T5" fmla="*/ 126 h 126"/>
              <a:gd name="T6" fmla="*/ 83 w 103"/>
              <a:gd name="T7" fmla="*/ 52 h 126"/>
              <a:gd name="T8" fmla="*/ 76 w 103"/>
              <a:gd name="T9" fmla="*/ 26 h 126"/>
              <a:gd name="T10" fmla="*/ 56 w 103"/>
              <a:gd name="T11" fmla="*/ 18 h 126"/>
              <a:gd name="T12" fmla="*/ 30 w 103"/>
              <a:gd name="T13" fmla="*/ 28 h 126"/>
              <a:gd name="T14" fmla="*/ 20 w 103"/>
              <a:gd name="T15" fmla="*/ 56 h 126"/>
              <a:gd name="T16" fmla="*/ 20 w 103"/>
              <a:gd name="T17" fmla="*/ 126 h 126"/>
              <a:gd name="T18" fmla="*/ 0 w 103"/>
              <a:gd name="T19" fmla="*/ 126 h 126"/>
              <a:gd name="T20" fmla="*/ 0 w 103"/>
              <a:gd name="T21" fmla="*/ 3 h 126"/>
              <a:gd name="T22" fmla="*/ 20 w 103"/>
              <a:gd name="T23" fmla="*/ 3 h 126"/>
              <a:gd name="T24" fmla="*/ 20 w 103"/>
              <a:gd name="T25" fmla="*/ 22 h 126"/>
              <a:gd name="T26" fmla="*/ 37 w 103"/>
              <a:gd name="T27" fmla="*/ 5 h 126"/>
              <a:gd name="T28" fmla="*/ 60 w 103"/>
              <a:gd name="T29" fmla="*/ 0 h 126"/>
              <a:gd name="T30" fmla="*/ 92 w 103"/>
              <a:gd name="T31" fmla="*/ 13 h 126"/>
              <a:gd name="T32" fmla="*/ 103 w 103"/>
              <a:gd name="T33" fmla="*/ 5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26">
                <a:moveTo>
                  <a:pt x="103" y="52"/>
                </a:moveTo>
                <a:lnTo>
                  <a:pt x="103" y="126"/>
                </a:lnTo>
                <a:lnTo>
                  <a:pt x="83" y="126"/>
                </a:lnTo>
                <a:lnTo>
                  <a:pt x="83" y="52"/>
                </a:lnTo>
                <a:cubicBezTo>
                  <a:pt x="83" y="41"/>
                  <a:pt x="80" y="32"/>
                  <a:pt x="76" y="26"/>
                </a:cubicBezTo>
                <a:cubicBezTo>
                  <a:pt x="71" y="20"/>
                  <a:pt x="65" y="18"/>
                  <a:pt x="56" y="18"/>
                </a:cubicBezTo>
                <a:cubicBezTo>
                  <a:pt x="45" y="18"/>
                  <a:pt x="36" y="21"/>
                  <a:pt x="30" y="28"/>
                </a:cubicBezTo>
                <a:cubicBezTo>
                  <a:pt x="23" y="35"/>
                  <a:pt x="20" y="44"/>
                  <a:pt x="20" y="56"/>
                </a:cubicBezTo>
                <a:lnTo>
                  <a:pt x="20" y="126"/>
                </a:lnTo>
                <a:lnTo>
                  <a:pt x="0" y="126"/>
                </a:lnTo>
                <a:lnTo>
                  <a:pt x="0" y="3"/>
                </a:lnTo>
                <a:lnTo>
                  <a:pt x="20" y="3"/>
                </a:lnTo>
                <a:lnTo>
                  <a:pt x="20" y="22"/>
                </a:lnTo>
                <a:cubicBezTo>
                  <a:pt x="25" y="15"/>
                  <a:pt x="31" y="9"/>
                  <a:pt x="37" y="5"/>
                </a:cubicBezTo>
                <a:cubicBezTo>
                  <a:pt x="44" y="2"/>
                  <a:pt x="51" y="0"/>
                  <a:pt x="60" y="0"/>
                </a:cubicBezTo>
                <a:cubicBezTo>
                  <a:pt x="74" y="0"/>
                  <a:pt x="85" y="4"/>
                  <a:pt x="92" y="13"/>
                </a:cubicBezTo>
                <a:cubicBezTo>
                  <a:pt x="99" y="22"/>
                  <a:pt x="103" y="35"/>
                  <a:pt x="103"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68">
            <a:extLst>
              <a:ext uri="{FF2B5EF4-FFF2-40B4-BE49-F238E27FC236}">
                <a16:creationId xmlns:a16="http://schemas.microsoft.com/office/drawing/2014/main" id="{D616ADEE-0540-408C-8626-447243679937}"/>
              </a:ext>
            </a:extLst>
          </p:cNvPr>
          <p:cNvSpPr>
            <a:spLocks/>
          </p:cNvSpPr>
          <p:nvPr/>
        </p:nvSpPr>
        <p:spPr bwMode="auto">
          <a:xfrm>
            <a:off x="3020385" y="1127445"/>
            <a:ext cx="65088" cy="85725"/>
          </a:xfrm>
          <a:custGeom>
            <a:avLst/>
            <a:gdLst>
              <a:gd name="T0" fmla="*/ 97 w 97"/>
              <a:gd name="T1" fmla="*/ 8 h 129"/>
              <a:gd name="T2" fmla="*/ 97 w 97"/>
              <a:gd name="T3" fmla="*/ 27 h 129"/>
              <a:gd name="T4" fmla="*/ 80 w 97"/>
              <a:gd name="T5" fmla="*/ 19 h 129"/>
              <a:gd name="T6" fmla="*/ 62 w 97"/>
              <a:gd name="T7" fmla="*/ 17 h 129"/>
              <a:gd name="T8" fmla="*/ 32 w 97"/>
              <a:gd name="T9" fmla="*/ 30 h 129"/>
              <a:gd name="T10" fmla="*/ 21 w 97"/>
              <a:gd name="T11" fmla="*/ 65 h 129"/>
              <a:gd name="T12" fmla="*/ 32 w 97"/>
              <a:gd name="T13" fmla="*/ 100 h 129"/>
              <a:gd name="T14" fmla="*/ 62 w 97"/>
              <a:gd name="T15" fmla="*/ 112 h 129"/>
              <a:gd name="T16" fmla="*/ 80 w 97"/>
              <a:gd name="T17" fmla="*/ 110 h 129"/>
              <a:gd name="T18" fmla="*/ 97 w 97"/>
              <a:gd name="T19" fmla="*/ 103 h 129"/>
              <a:gd name="T20" fmla="*/ 97 w 97"/>
              <a:gd name="T21" fmla="*/ 121 h 129"/>
              <a:gd name="T22" fmla="*/ 79 w 97"/>
              <a:gd name="T23" fmla="*/ 127 h 129"/>
              <a:gd name="T24" fmla="*/ 60 w 97"/>
              <a:gd name="T25" fmla="*/ 129 h 129"/>
              <a:gd name="T26" fmla="*/ 16 w 97"/>
              <a:gd name="T27" fmla="*/ 112 h 129"/>
              <a:gd name="T28" fmla="*/ 0 w 97"/>
              <a:gd name="T29" fmla="*/ 65 h 129"/>
              <a:gd name="T30" fmla="*/ 16 w 97"/>
              <a:gd name="T31" fmla="*/ 17 h 129"/>
              <a:gd name="T32" fmla="*/ 61 w 97"/>
              <a:gd name="T33" fmla="*/ 0 h 129"/>
              <a:gd name="T34" fmla="*/ 80 w 97"/>
              <a:gd name="T35" fmla="*/ 2 h 129"/>
              <a:gd name="T36" fmla="*/ 97 w 97"/>
              <a:gd name="T3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129">
                <a:moveTo>
                  <a:pt x="97" y="8"/>
                </a:moveTo>
                <a:lnTo>
                  <a:pt x="97" y="27"/>
                </a:lnTo>
                <a:cubicBezTo>
                  <a:pt x="91" y="23"/>
                  <a:pt x="85" y="21"/>
                  <a:pt x="80" y="19"/>
                </a:cubicBezTo>
                <a:cubicBezTo>
                  <a:pt x="74" y="18"/>
                  <a:pt x="68" y="17"/>
                  <a:pt x="62" y="17"/>
                </a:cubicBezTo>
                <a:cubicBezTo>
                  <a:pt x="49" y="17"/>
                  <a:pt x="39" y="21"/>
                  <a:pt x="32" y="30"/>
                </a:cubicBezTo>
                <a:cubicBezTo>
                  <a:pt x="24" y="38"/>
                  <a:pt x="21" y="50"/>
                  <a:pt x="21" y="65"/>
                </a:cubicBezTo>
                <a:cubicBezTo>
                  <a:pt x="21" y="80"/>
                  <a:pt x="24" y="91"/>
                  <a:pt x="32" y="100"/>
                </a:cubicBezTo>
                <a:cubicBezTo>
                  <a:pt x="39" y="108"/>
                  <a:pt x="49" y="112"/>
                  <a:pt x="62" y="112"/>
                </a:cubicBezTo>
                <a:cubicBezTo>
                  <a:pt x="68" y="112"/>
                  <a:pt x="74" y="111"/>
                  <a:pt x="80" y="110"/>
                </a:cubicBezTo>
                <a:cubicBezTo>
                  <a:pt x="85" y="108"/>
                  <a:pt x="91" y="106"/>
                  <a:pt x="97" y="103"/>
                </a:cubicBezTo>
                <a:lnTo>
                  <a:pt x="97" y="121"/>
                </a:lnTo>
                <a:cubicBezTo>
                  <a:pt x="91" y="124"/>
                  <a:pt x="85" y="126"/>
                  <a:pt x="79" y="127"/>
                </a:cubicBezTo>
                <a:cubicBezTo>
                  <a:pt x="73" y="128"/>
                  <a:pt x="67" y="129"/>
                  <a:pt x="60" y="129"/>
                </a:cubicBezTo>
                <a:cubicBezTo>
                  <a:pt x="42" y="129"/>
                  <a:pt x="27" y="123"/>
                  <a:pt x="16" y="112"/>
                </a:cubicBezTo>
                <a:cubicBezTo>
                  <a:pt x="5" y="100"/>
                  <a:pt x="0" y="84"/>
                  <a:pt x="0" y="65"/>
                </a:cubicBezTo>
                <a:cubicBezTo>
                  <a:pt x="0" y="44"/>
                  <a:pt x="5" y="29"/>
                  <a:pt x="16" y="17"/>
                </a:cubicBezTo>
                <a:cubicBezTo>
                  <a:pt x="27" y="6"/>
                  <a:pt x="42" y="0"/>
                  <a:pt x="61" y="0"/>
                </a:cubicBezTo>
                <a:cubicBezTo>
                  <a:pt x="68" y="0"/>
                  <a:pt x="74" y="1"/>
                  <a:pt x="80" y="2"/>
                </a:cubicBezTo>
                <a:cubicBezTo>
                  <a:pt x="86" y="3"/>
                  <a:pt x="91" y="5"/>
                  <a:pt x="97"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69">
            <a:extLst>
              <a:ext uri="{FF2B5EF4-FFF2-40B4-BE49-F238E27FC236}">
                <a16:creationId xmlns:a16="http://schemas.microsoft.com/office/drawing/2014/main" id="{91ABE547-02C4-4EC8-B90E-BE5FF8522154}"/>
              </a:ext>
            </a:extLst>
          </p:cNvPr>
          <p:cNvSpPr>
            <a:spLocks/>
          </p:cNvSpPr>
          <p:nvPr/>
        </p:nvSpPr>
        <p:spPr bwMode="auto">
          <a:xfrm>
            <a:off x="3107699" y="1127444"/>
            <a:ext cx="47625" cy="84138"/>
          </a:xfrm>
          <a:custGeom>
            <a:avLst/>
            <a:gdLst>
              <a:gd name="T0" fmla="*/ 72 w 72"/>
              <a:gd name="T1" fmla="*/ 22 h 126"/>
              <a:gd name="T2" fmla="*/ 65 w 72"/>
              <a:gd name="T3" fmla="*/ 19 h 126"/>
              <a:gd name="T4" fmla="*/ 56 w 72"/>
              <a:gd name="T5" fmla="*/ 18 h 126"/>
              <a:gd name="T6" fmla="*/ 30 w 72"/>
              <a:gd name="T7" fmla="*/ 29 h 126"/>
              <a:gd name="T8" fmla="*/ 21 w 72"/>
              <a:gd name="T9" fmla="*/ 61 h 126"/>
              <a:gd name="T10" fmla="*/ 21 w 72"/>
              <a:gd name="T11" fmla="*/ 126 h 126"/>
              <a:gd name="T12" fmla="*/ 0 w 72"/>
              <a:gd name="T13" fmla="*/ 126 h 126"/>
              <a:gd name="T14" fmla="*/ 0 w 72"/>
              <a:gd name="T15" fmla="*/ 3 h 126"/>
              <a:gd name="T16" fmla="*/ 21 w 72"/>
              <a:gd name="T17" fmla="*/ 3 h 126"/>
              <a:gd name="T18" fmla="*/ 21 w 72"/>
              <a:gd name="T19" fmla="*/ 22 h 126"/>
              <a:gd name="T20" fmla="*/ 37 w 72"/>
              <a:gd name="T21" fmla="*/ 5 h 126"/>
              <a:gd name="T22" fmla="*/ 62 w 72"/>
              <a:gd name="T23" fmla="*/ 0 h 126"/>
              <a:gd name="T24" fmla="*/ 67 w 72"/>
              <a:gd name="T25" fmla="*/ 0 h 126"/>
              <a:gd name="T26" fmla="*/ 72 w 72"/>
              <a:gd name="T27" fmla="*/ 1 h 126"/>
              <a:gd name="T28" fmla="*/ 72 w 72"/>
              <a:gd name="T2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26">
                <a:moveTo>
                  <a:pt x="72" y="22"/>
                </a:moveTo>
                <a:cubicBezTo>
                  <a:pt x="70" y="20"/>
                  <a:pt x="68" y="20"/>
                  <a:pt x="65" y="19"/>
                </a:cubicBezTo>
                <a:cubicBezTo>
                  <a:pt x="62" y="18"/>
                  <a:pt x="59" y="18"/>
                  <a:pt x="56" y="18"/>
                </a:cubicBezTo>
                <a:cubicBezTo>
                  <a:pt x="45" y="18"/>
                  <a:pt x="36" y="22"/>
                  <a:pt x="30" y="29"/>
                </a:cubicBezTo>
                <a:cubicBezTo>
                  <a:pt x="24" y="37"/>
                  <a:pt x="21" y="47"/>
                  <a:pt x="21" y="61"/>
                </a:cubicBezTo>
                <a:lnTo>
                  <a:pt x="21" y="126"/>
                </a:lnTo>
                <a:lnTo>
                  <a:pt x="0" y="126"/>
                </a:lnTo>
                <a:lnTo>
                  <a:pt x="0" y="3"/>
                </a:lnTo>
                <a:lnTo>
                  <a:pt x="21" y="3"/>
                </a:lnTo>
                <a:lnTo>
                  <a:pt x="21" y="22"/>
                </a:lnTo>
                <a:cubicBezTo>
                  <a:pt x="25" y="15"/>
                  <a:pt x="30" y="9"/>
                  <a:pt x="37" y="5"/>
                </a:cubicBezTo>
                <a:cubicBezTo>
                  <a:pt x="44" y="2"/>
                  <a:pt x="52" y="0"/>
                  <a:pt x="62" y="0"/>
                </a:cubicBezTo>
                <a:cubicBezTo>
                  <a:pt x="63" y="0"/>
                  <a:pt x="65" y="0"/>
                  <a:pt x="67" y="0"/>
                </a:cubicBezTo>
                <a:cubicBezTo>
                  <a:pt x="68" y="0"/>
                  <a:pt x="70" y="1"/>
                  <a:pt x="72" y="1"/>
                </a:cubicBezTo>
                <a:lnTo>
                  <a:pt x="7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Freeform 170">
            <a:extLst>
              <a:ext uri="{FF2B5EF4-FFF2-40B4-BE49-F238E27FC236}">
                <a16:creationId xmlns:a16="http://schemas.microsoft.com/office/drawing/2014/main" id="{8D7DAD4F-824D-4EA3-836A-468B05601A2B}"/>
              </a:ext>
            </a:extLst>
          </p:cNvPr>
          <p:cNvSpPr>
            <a:spLocks/>
          </p:cNvSpPr>
          <p:nvPr/>
        </p:nvSpPr>
        <p:spPr bwMode="auto">
          <a:xfrm>
            <a:off x="3160086" y="1129032"/>
            <a:ext cx="80963" cy="112713"/>
          </a:xfrm>
          <a:custGeom>
            <a:avLst/>
            <a:gdLst>
              <a:gd name="T0" fmla="*/ 66 w 120"/>
              <a:gd name="T1" fmla="*/ 134 h 170"/>
              <a:gd name="T2" fmla="*/ 49 w 120"/>
              <a:gd name="T3" fmla="*/ 163 h 170"/>
              <a:gd name="T4" fmla="*/ 27 w 120"/>
              <a:gd name="T5" fmla="*/ 170 h 170"/>
              <a:gd name="T6" fmla="*/ 11 w 120"/>
              <a:gd name="T7" fmla="*/ 170 h 170"/>
              <a:gd name="T8" fmla="*/ 11 w 120"/>
              <a:gd name="T9" fmla="*/ 153 h 170"/>
              <a:gd name="T10" fmla="*/ 23 w 120"/>
              <a:gd name="T11" fmla="*/ 153 h 170"/>
              <a:gd name="T12" fmla="*/ 36 w 120"/>
              <a:gd name="T13" fmla="*/ 149 h 170"/>
              <a:gd name="T14" fmla="*/ 46 w 120"/>
              <a:gd name="T15" fmla="*/ 130 h 170"/>
              <a:gd name="T16" fmla="*/ 50 w 120"/>
              <a:gd name="T17" fmla="*/ 121 h 170"/>
              <a:gd name="T18" fmla="*/ 0 w 120"/>
              <a:gd name="T19" fmla="*/ 0 h 170"/>
              <a:gd name="T20" fmla="*/ 21 w 120"/>
              <a:gd name="T21" fmla="*/ 0 h 170"/>
              <a:gd name="T22" fmla="*/ 60 w 120"/>
              <a:gd name="T23" fmla="*/ 96 h 170"/>
              <a:gd name="T24" fmla="*/ 98 w 120"/>
              <a:gd name="T25" fmla="*/ 0 h 170"/>
              <a:gd name="T26" fmla="*/ 120 w 120"/>
              <a:gd name="T27" fmla="*/ 0 h 170"/>
              <a:gd name="T28" fmla="*/ 66 w 120"/>
              <a:gd name="T29" fmla="*/ 13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70">
                <a:moveTo>
                  <a:pt x="66" y="134"/>
                </a:moveTo>
                <a:cubicBezTo>
                  <a:pt x="60" y="149"/>
                  <a:pt x="54" y="159"/>
                  <a:pt x="49" y="163"/>
                </a:cubicBezTo>
                <a:cubicBezTo>
                  <a:pt x="44" y="168"/>
                  <a:pt x="36" y="170"/>
                  <a:pt x="27" y="170"/>
                </a:cubicBezTo>
                <a:lnTo>
                  <a:pt x="11" y="170"/>
                </a:lnTo>
                <a:lnTo>
                  <a:pt x="11" y="153"/>
                </a:lnTo>
                <a:lnTo>
                  <a:pt x="23" y="153"/>
                </a:lnTo>
                <a:cubicBezTo>
                  <a:pt x="29" y="153"/>
                  <a:pt x="33" y="152"/>
                  <a:pt x="36" y="149"/>
                </a:cubicBezTo>
                <a:cubicBezTo>
                  <a:pt x="39" y="146"/>
                  <a:pt x="42" y="140"/>
                  <a:pt x="46" y="130"/>
                </a:cubicBezTo>
                <a:lnTo>
                  <a:pt x="50" y="121"/>
                </a:lnTo>
                <a:lnTo>
                  <a:pt x="0" y="0"/>
                </a:lnTo>
                <a:lnTo>
                  <a:pt x="21" y="0"/>
                </a:lnTo>
                <a:lnTo>
                  <a:pt x="60" y="96"/>
                </a:lnTo>
                <a:lnTo>
                  <a:pt x="98" y="0"/>
                </a:lnTo>
                <a:lnTo>
                  <a:pt x="120" y="0"/>
                </a:lnTo>
                <a:lnTo>
                  <a:pt x="66" y="1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71">
            <a:extLst>
              <a:ext uri="{FF2B5EF4-FFF2-40B4-BE49-F238E27FC236}">
                <a16:creationId xmlns:a16="http://schemas.microsoft.com/office/drawing/2014/main" id="{A83641D3-28C3-4C6B-9759-4249836AA64A}"/>
              </a:ext>
            </a:extLst>
          </p:cNvPr>
          <p:cNvSpPr>
            <a:spLocks noEditPoints="1"/>
          </p:cNvSpPr>
          <p:nvPr/>
        </p:nvSpPr>
        <p:spPr bwMode="auto">
          <a:xfrm>
            <a:off x="3258511" y="1127444"/>
            <a:ext cx="73025" cy="114300"/>
          </a:xfrm>
          <a:custGeom>
            <a:avLst/>
            <a:gdLst>
              <a:gd name="T0" fmla="*/ 20 w 110"/>
              <a:gd name="T1" fmla="*/ 107 h 173"/>
              <a:gd name="T2" fmla="*/ 20 w 110"/>
              <a:gd name="T3" fmla="*/ 173 h 173"/>
              <a:gd name="T4" fmla="*/ 0 w 110"/>
              <a:gd name="T5" fmla="*/ 173 h 173"/>
              <a:gd name="T6" fmla="*/ 0 w 110"/>
              <a:gd name="T7" fmla="*/ 3 h 173"/>
              <a:gd name="T8" fmla="*/ 20 w 110"/>
              <a:gd name="T9" fmla="*/ 3 h 173"/>
              <a:gd name="T10" fmla="*/ 20 w 110"/>
              <a:gd name="T11" fmla="*/ 22 h 173"/>
              <a:gd name="T12" fmla="*/ 36 w 110"/>
              <a:gd name="T13" fmla="*/ 5 h 173"/>
              <a:gd name="T14" fmla="*/ 60 w 110"/>
              <a:gd name="T15" fmla="*/ 0 h 173"/>
              <a:gd name="T16" fmla="*/ 96 w 110"/>
              <a:gd name="T17" fmla="*/ 18 h 173"/>
              <a:gd name="T18" fmla="*/ 110 w 110"/>
              <a:gd name="T19" fmla="*/ 65 h 173"/>
              <a:gd name="T20" fmla="*/ 96 w 110"/>
              <a:gd name="T21" fmla="*/ 111 h 173"/>
              <a:gd name="T22" fmla="*/ 60 w 110"/>
              <a:gd name="T23" fmla="*/ 129 h 173"/>
              <a:gd name="T24" fmla="*/ 36 w 110"/>
              <a:gd name="T25" fmla="*/ 124 h 173"/>
              <a:gd name="T26" fmla="*/ 20 w 110"/>
              <a:gd name="T27" fmla="*/ 107 h 173"/>
              <a:gd name="T28" fmla="*/ 89 w 110"/>
              <a:gd name="T29" fmla="*/ 65 h 173"/>
              <a:gd name="T30" fmla="*/ 80 w 110"/>
              <a:gd name="T31" fmla="*/ 30 h 173"/>
              <a:gd name="T32" fmla="*/ 55 w 110"/>
              <a:gd name="T33" fmla="*/ 17 h 173"/>
              <a:gd name="T34" fmla="*/ 29 w 110"/>
              <a:gd name="T35" fmla="*/ 30 h 173"/>
              <a:gd name="T36" fmla="*/ 20 w 110"/>
              <a:gd name="T37" fmla="*/ 65 h 173"/>
              <a:gd name="T38" fmla="*/ 29 w 110"/>
              <a:gd name="T39" fmla="*/ 100 h 173"/>
              <a:gd name="T40" fmla="*/ 55 w 110"/>
              <a:gd name="T41" fmla="*/ 112 h 173"/>
              <a:gd name="T42" fmla="*/ 80 w 110"/>
              <a:gd name="T43" fmla="*/ 100 h 173"/>
              <a:gd name="T44" fmla="*/ 89 w 110"/>
              <a:gd name="T45" fmla="*/ 6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0" h="173">
                <a:moveTo>
                  <a:pt x="20" y="107"/>
                </a:moveTo>
                <a:lnTo>
                  <a:pt x="20" y="173"/>
                </a:lnTo>
                <a:lnTo>
                  <a:pt x="0" y="173"/>
                </a:lnTo>
                <a:lnTo>
                  <a:pt x="0" y="3"/>
                </a:lnTo>
                <a:lnTo>
                  <a:pt x="20" y="3"/>
                </a:lnTo>
                <a:lnTo>
                  <a:pt x="20" y="22"/>
                </a:lnTo>
                <a:cubicBezTo>
                  <a:pt x="24" y="14"/>
                  <a:pt x="30" y="9"/>
                  <a:pt x="36" y="5"/>
                </a:cubicBezTo>
                <a:cubicBezTo>
                  <a:pt x="43" y="2"/>
                  <a:pt x="51" y="0"/>
                  <a:pt x="60" y="0"/>
                </a:cubicBezTo>
                <a:cubicBezTo>
                  <a:pt x="74" y="0"/>
                  <a:pt x="87" y="6"/>
                  <a:pt x="96" y="18"/>
                </a:cubicBezTo>
                <a:cubicBezTo>
                  <a:pt x="105" y="30"/>
                  <a:pt x="110" y="45"/>
                  <a:pt x="110" y="65"/>
                </a:cubicBezTo>
                <a:cubicBezTo>
                  <a:pt x="110" y="84"/>
                  <a:pt x="105" y="99"/>
                  <a:pt x="96" y="111"/>
                </a:cubicBezTo>
                <a:cubicBezTo>
                  <a:pt x="87" y="123"/>
                  <a:pt x="74" y="129"/>
                  <a:pt x="60" y="129"/>
                </a:cubicBezTo>
                <a:cubicBezTo>
                  <a:pt x="51" y="129"/>
                  <a:pt x="43" y="127"/>
                  <a:pt x="36" y="124"/>
                </a:cubicBezTo>
                <a:cubicBezTo>
                  <a:pt x="30" y="120"/>
                  <a:pt x="24" y="115"/>
                  <a:pt x="20" y="107"/>
                </a:cubicBezTo>
                <a:close/>
                <a:moveTo>
                  <a:pt x="89" y="65"/>
                </a:moveTo>
                <a:cubicBezTo>
                  <a:pt x="89" y="50"/>
                  <a:pt x="86" y="38"/>
                  <a:pt x="80" y="30"/>
                </a:cubicBezTo>
                <a:cubicBezTo>
                  <a:pt x="74" y="21"/>
                  <a:pt x="65" y="17"/>
                  <a:pt x="55" y="17"/>
                </a:cubicBezTo>
                <a:cubicBezTo>
                  <a:pt x="44" y="17"/>
                  <a:pt x="35" y="21"/>
                  <a:pt x="29" y="30"/>
                </a:cubicBezTo>
                <a:cubicBezTo>
                  <a:pt x="23" y="38"/>
                  <a:pt x="20" y="50"/>
                  <a:pt x="20" y="65"/>
                </a:cubicBezTo>
                <a:cubicBezTo>
                  <a:pt x="20" y="79"/>
                  <a:pt x="23" y="91"/>
                  <a:pt x="29" y="100"/>
                </a:cubicBezTo>
                <a:cubicBezTo>
                  <a:pt x="35" y="108"/>
                  <a:pt x="44" y="112"/>
                  <a:pt x="55" y="112"/>
                </a:cubicBezTo>
                <a:cubicBezTo>
                  <a:pt x="65" y="112"/>
                  <a:pt x="74" y="108"/>
                  <a:pt x="80" y="100"/>
                </a:cubicBezTo>
                <a:cubicBezTo>
                  <a:pt x="86" y="91"/>
                  <a:pt x="89" y="79"/>
                  <a:pt x="89" y="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72">
            <a:extLst>
              <a:ext uri="{FF2B5EF4-FFF2-40B4-BE49-F238E27FC236}">
                <a16:creationId xmlns:a16="http://schemas.microsoft.com/office/drawing/2014/main" id="{5916D820-693E-484E-837F-AC3686D2AEB8}"/>
              </a:ext>
            </a:extLst>
          </p:cNvPr>
          <p:cNvSpPr>
            <a:spLocks/>
          </p:cNvSpPr>
          <p:nvPr/>
        </p:nvSpPr>
        <p:spPr bwMode="auto">
          <a:xfrm>
            <a:off x="3344235" y="1105220"/>
            <a:ext cx="50800" cy="106363"/>
          </a:xfrm>
          <a:custGeom>
            <a:avLst/>
            <a:gdLst>
              <a:gd name="T0" fmla="*/ 35 w 77"/>
              <a:gd name="T1" fmla="*/ 0 h 158"/>
              <a:gd name="T2" fmla="*/ 35 w 77"/>
              <a:gd name="T3" fmla="*/ 35 h 158"/>
              <a:gd name="T4" fmla="*/ 77 w 77"/>
              <a:gd name="T5" fmla="*/ 35 h 158"/>
              <a:gd name="T6" fmla="*/ 77 w 77"/>
              <a:gd name="T7" fmla="*/ 51 h 158"/>
              <a:gd name="T8" fmla="*/ 35 w 77"/>
              <a:gd name="T9" fmla="*/ 51 h 158"/>
              <a:gd name="T10" fmla="*/ 35 w 77"/>
              <a:gd name="T11" fmla="*/ 117 h 158"/>
              <a:gd name="T12" fmla="*/ 40 w 77"/>
              <a:gd name="T13" fmla="*/ 137 h 158"/>
              <a:gd name="T14" fmla="*/ 56 w 77"/>
              <a:gd name="T15" fmla="*/ 141 h 158"/>
              <a:gd name="T16" fmla="*/ 77 w 77"/>
              <a:gd name="T17" fmla="*/ 141 h 158"/>
              <a:gd name="T18" fmla="*/ 77 w 77"/>
              <a:gd name="T19" fmla="*/ 158 h 158"/>
              <a:gd name="T20" fmla="*/ 56 w 77"/>
              <a:gd name="T21" fmla="*/ 158 h 158"/>
              <a:gd name="T22" fmla="*/ 24 w 77"/>
              <a:gd name="T23" fmla="*/ 149 h 158"/>
              <a:gd name="T24" fmla="*/ 15 w 77"/>
              <a:gd name="T25" fmla="*/ 117 h 158"/>
              <a:gd name="T26" fmla="*/ 15 w 77"/>
              <a:gd name="T27" fmla="*/ 51 h 158"/>
              <a:gd name="T28" fmla="*/ 0 w 77"/>
              <a:gd name="T29" fmla="*/ 51 h 158"/>
              <a:gd name="T30" fmla="*/ 0 w 77"/>
              <a:gd name="T31" fmla="*/ 35 h 158"/>
              <a:gd name="T32" fmla="*/ 15 w 77"/>
              <a:gd name="T33" fmla="*/ 35 h 158"/>
              <a:gd name="T34" fmla="*/ 15 w 77"/>
              <a:gd name="T35" fmla="*/ 0 h 158"/>
              <a:gd name="T36" fmla="*/ 35 w 77"/>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158">
                <a:moveTo>
                  <a:pt x="35" y="0"/>
                </a:moveTo>
                <a:lnTo>
                  <a:pt x="35" y="35"/>
                </a:lnTo>
                <a:lnTo>
                  <a:pt x="77" y="35"/>
                </a:lnTo>
                <a:lnTo>
                  <a:pt x="77" y="51"/>
                </a:lnTo>
                <a:lnTo>
                  <a:pt x="35" y="51"/>
                </a:lnTo>
                <a:lnTo>
                  <a:pt x="35" y="117"/>
                </a:lnTo>
                <a:cubicBezTo>
                  <a:pt x="35" y="127"/>
                  <a:pt x="37" y="134"/>
                  <a:pt x="40" y="137"/>
                </a:cubicBezTo>
                <a:cubicBezTo>
                  <a:pt x="42" y="140"/>
                  <a:pt x="48" y="141"/>
                  <a:pt x="56" y="141"/>
                </a:cubicBezTo>
                <a:lnTo>
                  <a:pt x="77" y="141"/>
                </a:lnTo>
                <a:lnTo>
                  <a:pt x="77" y="158"/>
                </a:lnTo>
                <a:lnTo>
                  <a:pt x="56" y="158"/>
                </a:lnTo>
                <a:cubicBezTo>
                  <a:pt x="41" y="158"/>
                  <a:pt x="30" y="155"/>
                  <a:pt x="24" y="149"/>
                </a:cubicBezTo>
                <a:cubicBezTo>
                  <a:pt x="18" y="143"/>
                  <a:pt x="15" y="133"/>
                  <a:pt x="15" y="117"/>
                </a:cubicBezTo>
                <a:lnTo>
                  <a:pt x="15" y="51"/>
                </a:lnTo>
                <a:lnTo>
                  <a:pt x="0" y="51"/>
                </a:lnTo>
                <a:lnTo>
                  <a:pt x="0" y="35"/>
                </a:lnTo>
                <a:lnTo>
                  <a:pt x="15" y="35"/>
                </a:lnTo>
                <a:lnTo>
                  <a:pt x="15"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73">
            <a:extLst>
              <a:ext uri="{FF2B5EF4-FFF2-40B4-BE49-F238E27FC236}">
                <a16:creationId xmlns:a16="http://schemas.microsoft.com/office/drawing/2014/main" id="{E6B04D5C-3A33-49D0-B493-C93EB84B5CAA}"/>
              </a:ext>
            </a:extLst>
          </p:cNvPr>
          <p:cNvSpPr>
            <a:spLocks noEditPoints="1"/>
          </p:cNvSpPr>
          <p:nvPr/>
        </p:nvSpPr>
        <p:spPr bwMode="auto">
          <a:xfrm>
            <a:off x="3412498" y="1097281"/>
            <a:ext cx="14288" cy="114300"/>
          </a:xfrm>
          <a:custGeom>
            <a:avLst/>
            <a:gdLst>
              <a:gd name="T0" fmla="*/ 0 w 20"/>
              <a:gd name="T1" fmla="*/ 48 h 171"/>
              <a:gd name="T2" fmla="*/ 20 w 20"/>
              <a:gd name="T3" fmla="*/ 48 h 171"/>
              <a:gd name="T4" fmla="*/ 20 w 20"/>
              <a:gd name="T5" fmla="*/ 171 h 171"/>
              <a:gd name="T6" fmla="*/ 0 w 20"/>
              <a:gd name="T7" fmla="*/ 171 h 171"/>
              <a:gd name="T8" fmla="*/ 0 w 20"/>
              <a:gd name="T9" fmla="*/ 48 h 171"/>
              <a:gd name="T10" fmla="*/ 0 w 20"/>
              <a:gd name="T11" fmla="*/ 0 h 171"/>
              <a:gd name="T12" fmla="*/ 20 w 20"/>
              <a:gd name="T13" fmla="*/ 0 h 171"/>
              <a:gd name="T14" fmla="*/ 20 w 20"/>
              <a:gd name="T15" fmla="*/ 26 h 171"/>
              <a:gd name="T16" fmla="*/ 0 w 20"/>
              <a:gd name="T17" fmla="*/ 26 h 171"/>
              <a:gd name="T18" fmla="*/ 0 w 20"/>
              <a:gd name="T1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71">
                <a:moveTo>
                  <a:pt x="0" y="48"/>
                </a:moveTo>
                <a:lnTo>
                  <a:pt x="20" y="48"/>
                </a:lnTo>
                <a:lnTo>
                  <a:pt x="20" y="171"/>
                </a:lnTo>
                <a:lnTo>
                  <a:pt x="0" y="171"/>
                </a:lnTo>
                <a:lnTo>
                  <a:pt x="0" y="48"/>
                </a:lnTo>
                <a:close/>
                <a:moveTo>
                  <a:pt x="0" y="0"/>
                </a:moveTo>
                <a:lnTo>
                  <a:pt x="20" y="0"/>
                </a:lnTo>
                <a:lnTo>
                  <a:pt x="20" y="26"/>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Freeform 174">
            <a:extLst>
              <a:ext uri="{FF2B5EF4-FFF2-40B4-BE49-F238E27FC236}">
                <a16:creationId xmlns:a16="http://schemas.microsoft.com/office/drawing/2014/main" id="{1BC8FB64-3649-4F5E-AF95-31C3E50CE7BF}"/>
              </a:ext>
            </a:extLst>
          </p:cNvPr>
          <p:cNvSpPr>
            <a:spLocks noEditPoints="1"/>
          </p:cNvSpPr>
          <p:nvPr/>
        </p:nvSpPr>
        <p:spPr bwMode="auto">
          <a:xfrm>
            <a:off x="3449011" y="1127445"/>
            <a:ext cx="74613" cy="85725"/>
          </a:xfrm>
          <a:custGeom>
            <a:avLst/>
            <a:gdLst>
              <a:gd name="T0" fmla="*/ 57 w 113"/>
              <a:gd name="T1" fmla="*/ 17 h 129"/>
              <a:gd name="T2" fmla="*/ 31 w 113"/>
              <a:gd name="T3" fmla="*/ 30 h 129"/>
              <a:gd name="T4" fmla="*/ 22 w 113"/>
              <a:gd name="T5" fmla="*/ 65 h 129"/>
              <a:gd name="T6" fmla="*/ 31 w 113"/>
              <a:gd name="T7" fmla="*/ 99 h 129"/>
              <a:gd name="T8" fmla="*/ 57 w 113"/>
              <a:gd name="T9" fmla="*/ 112 h 129"/>
              <a:gd name="T10" fmla="*/ 82 w 113"/>
              <a:gd name="T11" fmla="*/ 99 h 129"/>
              <a:gd name="T12" fmla="*/ 92 w 113"/>
              <a:gd name="T13" fmla="*/ 65 h 129"/>
              <a:gd name="T14" fmla="*/ 82 w 113"/>
              <a:gd name="T15" fmla="*/ 30 h 129"/>
              <a:gd name="T16" fmla="*/ 57 w 113"/>
              <a:gd name="T17" fmla="*/ 17 h 129"/>
              <a:gd name="T18" fmla="*/ 57 w 113"/>
              <a:gd name="T19" fmla="*/ 0 h 129"/>
              <a:gd name="T20" fmla="*/ 98 w 113"/>
              <a:gd name="T21" fmla="*/ 17 h 129"/>
              <a:gd name="T22" fmla="*/ 113 w 113"/>
              <a:gd name="T23" fmla="*/ 65 h 129"/>
              <a:gd name="T24" fmla="*/ 98 w 113"/>
              <a:gd name="T25" fmla="*/ 112 h 129"/>
              <a:gd name="T26" fmla="*/ 57 w 113"/>
              <a:gd name="T27" fmla="*/ 129 h 129"/>
              <a:gd name="T28" fmla="*/ 15 w 113"/>
              <a:gd name="T29" fmla="*/ 112 h 129"/>
              <a:gd name="T30" fmla="*/ 0 w 113"/>
              <a:gd name="T31" fmla="*/ 65 h 129"/>
              <a:gd name="T32" fmla="*/ 15 w 113"/>
              <a:gd name="T33" fmla="*/ 17 h 129"/>
              <a:gd name="T34" fmla="*/ 57 w 113"/>
              <a:gd name="T3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129">
                <a:moveTo>
                  <a:pt x="57" y="17"/>
                </a:moveTo>
                <a:cubicBezTo>
                  <a:pt x="46" y="17"/>
                  <a:pt x="37" y="21"/>
                  <a:pt x="31" y="30"/>
                </a:cubicBezTo>
                <a:cubicBezTo>
                  <a:pt x="25" y="38"/>
                  <a:pt x="22" y="50"/>
                  <a:pt x="22" y="65"/>
                </a:cubicBezTo>
                <a:cubicBezTo>
                  <a:pt x="22" y="79"/>
                  <a:pt x="25" y="91"/>
                  <a:pt x="31" y="99"/>
                </a:cubicBezTo>
                <a:cubicBezTo>
                  <a:pt x="37" y="108"/>
                  <a:pt x="46" y="112"/>
                  <a:pt x="57" y="112"/>
                </a:cubicBezTo>
                <a:cubicBezTo>
                  <a:pt x="68" y="112"/>
                  <a:pt x="76" y="108"/>
                  <a:pt x="82" y="99"/>
                </a:cubicBezTo>
                <a:cubicBezTo>
                  <a:pt x="89" y="91"/>
                  <a:pt x="92" y="79"/>
                  <a:pt x="92" y="65"/>
                </a:cubicBezTo>
                <a:cubicBezTo>
                  <a:pt x="92" y="50"/>
                  <a:pt x="89" y="38"/>
                  <a:pt x="82" y="30"/>
                </a:cubicBezTo>
                <a:cubicBezTo>
                  <a:pt x="76" y="21"/>
                  <a:pt x="68" y="17"/>
                  <a:pt x="57" y="17"/>
                </a:cubicBezTo>
                <a:close/>
                <a:moveTo>
                  <a:pt x="57" y="0"/>
                </a:moveTo>
                <a:cubicBezTo>
                  <a:pt x="74" y="0"/>
                  <a:pt x="88" y="6"/>
                  <a:pt x="98" y="17"/>
                </a:cubicBezTo>
                <a:cubicBezTo>
                  <a:pt x="108" y="28"/>
                  <a:pt x="113" y="44"/>
                  <a:pt x="113" y="65"/>
                </a:cubicBezTo>
                <a:cubicBezTo>
                  <a:pt x="113" y="85"/>
                  <a:pt x="108" y="100"/>
                  <a:pt x="98" y="112"/>
                </a:cubicBezTo>
                <a:cubicBezTo>
                  <a:pt x="88" y="123"/>
                  <a:pt x="74" y="129"/>
                  <a:pt x="57" y="129"/>
                </a:cubicBezTo>
                <a:cubicBezTo>
                  <a:pt x="39" y="129"/>
                  <a:pt x="25" y="123"/>
                  <a:pt x="15" y="112"/>
                </a:cubicBezTo>
                <a:cubicBezTo>
                  <a:pt x="5" y="100"/>
                  <a:pt x="0" y="85"/>
                  <a:pt x="0" y="65"/>
                </a:cubicBezTo>
                <a:cubicBezTo>
                  <a:pt x="0" y="44"/>
                  <a:pt x="5" y="28"/>
                  <a:pt x="15" y="17"/>
                </a:cubicBezTo>
                <a:cubicBezTo>
                  <a:pt x="25" y="6"/>
                  <a:pt x="39" y="0"/>
                  <a:pt x="5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Freeform 175">
            <a:extLst>
              <a:ext uri="{FF2B5EF4-FFF2-40B4-BE49-F238E27FC236}">
                <a16:creationId xmlns:a16="http://schemas.microsoft.com/office/drawing/2014/main" id="{A96FECB7-F415-4FA9-921D-BED5FB18C616}"/>
              </a:ext>
            </a:extLst>
          </p:cNvPr>
          <p:cNvSpPr>
            <a:spLocks/>
          </p:cNvSpPr>
          <p:nvPr/>
        </p:nvSpPr>
        <p:spPr bwMode="auto">
          <a:xfrm>
            <a:off x="3545849" y="1127444"/>
            <a:ext cx="68263" cy="84138"/>
          </a:xfrm>
          <a:custGeom>
            <a:avLst/>
            <a:gdLst>
              <a:gd name="T0" fmla="*/ 103 w 103"/>
              <a:gd name="T1" fmla="*/ 52 h 126"/>
              <a:gd name="T2" fmla="*/ 103 w 103"/>
              <a:gd name="T3" fmla="*/ 126 h 126"/>
              <a:gd name="T4" fmla="*/ 83 w 103"/>
              <a:gd name="T5" fmla="*/ 126 h 126"/>
              <a:gd name="T6" fmla="*/ 83 w 103"/>
              <a:gd name="T7" fmla="*/ 52 h 126"/>
              <a:gd name="T8" fmla="*/ 76 w 103"/>
              <a:gd name="T9" fmla="*/ 26 h 126"/>
              <a:gd name="T10" fmla="*/ 56 w 103"/>
              <a:gd name="T11" fmla="*/ 18 h 126"/>
              <a:gd name="T12" fmla="*/ 30 w 103"/>
              <a:gd name="T13" fmla="*/ 28 h 126"/>
              <a:gd name="T14" fmla="*/ 20 w 103"/>
              <a:gd name="T15" fmla="*/ 56 h 126"/>
              <a:gd name="T16" fmla="*/ 20 w 103"/>
              <a:gd name="T17" fmla="*/ 126 h 126"/>
              <a:gd name="T18" fmla="*/ 0 w 103"/>
              <a:gd name="T19" fmla="*/ 126 h 126"/>
              <a:gd name="T20" fmla="*/ 0 w 103"/>
              <a:gd name="T21" fmla="*/ 3 h 126"/>
              <a:gd name="T22" fmla="*/ 20 w 103"/>
              <a:gd name="T23" fmla="*/ 3 h 126"/>
              <a:gd name="T24" fmla="*/ 20 w 103"/>
              <a:gd name="T25" fmla="*/ 22 h 126"/>
              <a:gd name="T26" fmla="*/ 37 w 103"/>
              <a:gd name="T27" fmla="*/ 5 h 126"/>
              <a:gd name="T28" fmla="*/ 60 w 103"/>
              <a:gd name="T29" fmla="*/ 0 h 126"/>
              <a:gd name="T30" fmla="*/ 92 w 103"/>
              <a:gd name="T31" fmla="*/ 13 h 126"/>
              <a:gd name="T32" fmla="*/ 103 w 103"/>
              <a:gd name="T33" fmla="*/ 5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26">
                <a:moveTo>
                  <a:pt x="103" y="52"/>
                </a:moveTo>
                <a:lnTo>
                  <a:pt x="103" y="126"/>
                </a:lnTo>
                <a:lnTo>
                  <a:pt x="83" y="126"/>
                </a:lnTo>
                <a:lnTo>
                  <a:pt x="83" y="52"/>
                </a:lnTo>
                <a:cubicBezTo>
                  <a:pt x="83" y="41"/>
                  <a:pt x="81" y="32"/>
                  <a:pt x="76" y="26"/>
                </a:cubicBezTo>
                <a:cubicBezTo>
                  <a:pt x="72" y="20"/>
                  <a:pt x="65" y="18"/>
                  <a:pt x="56" y="18"/>
                </a:cubicBezTo>
                <a:cubicBezTo>
                  <a:pt x="45" y="18"/>
                  <a:pt x="36" y="21"/>
                  <a:pt x="30" y="28"/>
                </a:cubicBezTo>
                <a:cubicBezTo>
                  <a:pt x="24" y="35"/>
                  <a:pt x="20" y="44"/>
                  <a:pt x="20" y="56"/>
                </a:cubicBezTo>
                <a:lnTo>
                  <a:pt x="20" y="126"/>
                </a:lnTo>
                <a:lnTo>
                  <a:pt x="0" y="126"/>
                </a:lnTo>
                <a:lnTo>
                  <a:pt x="0" y="3"/>
                </a:lnTo>
                <a:lnTo>
                  <a:pt x="20" y="3"/>
                </a:lnTo>
                <a:lnTo>
                  <a:pt x="20" y="22"/>
                </a:lnTo>
                <a:cubicBezTo>
                  <a:pt x="25" y="15"/>
                  <a:pt x="31" y="9"/>
                  <a:pt x="37" y="5"/>
                </a:cubicBezTo>
                <a:cubicBezTo>
                  <a:pt x="44" y="2"/>
                  <a:pt x="52" y="0"/>
                  <a:pt x="60" y="0"/>
                </a:cubicBezTo>
                <a:cubicBezTo>
                  <a:pt x="74" y="0"/>
                  <a:pt x="85" y="4"/>
                  <a:pt x="92" y="13"/>
                </a:cubicBezTo>
                <a:cubicBezTo>
                  <a:pt x="100" y="22"/>
                  <a:pt x="103" y="35"/>
                  <a:pt x="103"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76">
            <a:extLst>
              <a:ext uri="{FF2B5EF4-FFF2-40B4-BE49-F238E27FC236}">
                <a16:creationId xmlns:a16="http://schemas.microsoft.com/office/drawing/2014/main" id="{E138EF6B-961F-40AF-8419-8E8D4A4D86FE}"/>
              </a:ext>
            </a:extLst>
          </p:cNvPr>
          <p:cNvSpPr>
            <a:spLocks noEditPoints="1"/>
          </p:cNvSpPr>
          <p:nvPr/>
        </p:nvSpPr>
        <p:spPr bwMode="auto">
          <a:xfrm>
            <a:off x="3688724" y="1097281"/>
            <a:ext cx="73025" cy="115888"/>
          </a:xfrm>
          <a:custGeom>
            <a:avLst/>
            <a:gdLst>
              <a:gd name="T0" fmla="*/ 89 w 110"/>
              <a:gd name="T1" fmla="*/ 110 h 174"/>
              <a:gd name="T2" fmla="*/ 80 w 110"/>
              <a:gd name="T3" fmla="*/ 75 h 174"/>
              <a:gd name="T4" fmla="*/ 55 w 110"/>
              <a:gd name="T5" fmla="*/ 62 h 174"/>
              <a:gd name="T6" fmla="*/ 30 w 110"/>
              <a:gd name="T7" fmla="*/ 75 h 174"/>
              <a:gd name="T8" fmla="*/ 21 w 110"/>
              <a:gd name="T9" fmla="*/ 110 h 174"/>
              <a:gd name="T10" fmla="*/ 30 w 110"/>
              <a:gd name="T11" fmla="*/ 145 h 174"/>
              <a:gd name="T12" fmla="*/ 55 w 110"/>
              <a:gd name="T13" fmla="*/ 157 h 174"/>
              <a:gd name="T14" fmla="*/ 80 w 110"/>
              <a:gd name="T15" fmla="*/ 145 h 174"/>
              <a:gd name="T16" fmla="*/ 89 w 110"/>
              <a:gd name="T17" fmla="*/ 110 h 174"/>
              <a:gd name="T18" fmla="*/ 21 w 110"/>
              <a:gd name="T19" fmla="*/ 67 h 174"/>
              <a:gd name="T20" fmla="*/ 37 w 110"/>
              <a:gd name="T21" fmla="*/ 50 h 174"/>
              <a:gd name="T22" fmla="*/ 60 w 110"/>
              <a:gd name="T23" fmla="*/ 45 h 174"/>
              <a:gd name="T24" fmla="*/ 96 w 110"/>
              <a:gd name="T25" fmla="*/ 63 h 174"/>
              <a:gd name="T26" fmla="*/ 110 w 110"/>
              <a:gd name="T27" fmla="*/ 110 h 174"/>
              <a:gd name="T28" fmla="*/ 96 w 110"/>
              <a:gd name="T29" fmla="*/ 156 h 174"/>
              <a:gd name="T30" fmla="*/ 60 w 110"/>
              <a:gd name="T31" fmla="*/ 174 h 174"/>
              <a:gd name="T32" fmla="*/ 37 w 110"/>
              <a:gd name="T33" fmla="*/ 169 h 174"/>
              <a:gd name="T34" fmla="*/ 21 w 110"/>
              <a:gd name="T35" fmla="*/ 152 h 174"/>
              <a:gd name="T36" fmla="*/ 21 w 110"/>
              <a:gd name="T37" fmla="*/ 171 h 174"/>
              <a:gd name="T38" fmla="*/ 0 w 110"/>
              <a:gd name="T39" fmla="*/ 171 h 174"/>
              <a:gd name="T40" fmla="*/ 0 w 110"/>
              <a:gd name="T41" fmla="*/ 0 h 174"/>
              <a:gd name="T42" fmla="*/ 21 w 110"/>
              <a:gd name="T43" fmla="*/ 0 h 174"/>
              <a:gd name="T44" fmla="*/ 21 w 110"/>
              <a:gd name="T45" fmla="*/ 6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0" h="174">
                <a:moveTo>
                  <a:pt x="89" y="110"/>
                </a:moveTo>
                <a:cubicBezTo>
                  <a:pt x="89" y="95"/>
                  <a:pt x="86" y="83"/>
                  <a:pt x="80" y="75"/>
                </a:cubicBezTo>
                <a:cubicBezTo>
                  <a:pt x="74" y="66"/>
                  <a:pt x="66" y="62"/>
                  <a:pt x="55" y="62"/>
                </a:cubicBezTo>
                <a:cubicBezTo>
                  <a:pt x="44" y="62"/>
                  <a:pt x="36" y="66"/>
                  <a:pt x="30" y="75"/>
                </a:cubicBezTo>
                <a:cubicBezTo>
                  <a:pt x="24" y="83"/>
                  <a:pt x="21" y="95"/>
                  <a:pt x="21" y="110"/>
                </a:cubicBezTo>
                <a:cubicBezTo>
                  <a:pt x="21" y="124"/>
                  <a:pt x="24" y="136"/>
                  <a:pt x="30" y="145"/>
                </a:cubicBezTo>
                <a:cubicBezTo>
                  <a:pt x="36" y="153"/>
                  <a:pt x="44" y="157"/>
                  <a:pt x="55" y="157"/>
                </a:cubicBezTo>
                <a:cubicBezTo>
                  <a:pt x="66" y="157"/>
                  <a:pt x="74" y="153"/>
                  <a:pt x="80" y="145"/>
                </a:cubicBezTo>
                <a:cubicBezTo>
                  <a:pt x="86" y="136"/>
                  <a:pt x="89" y="124"/>
                  <a:pt x="89" y="110"/>
                </a:cubicBezTo>
                <a:close/>
                <a:moveTo>
                  <a:pt x="21" y="67"/>
                </a:moveTo>
                <a:cubicBezTo>
                  <a:pt x="25" y="59"/>
                  <a:pt x="30" y="54"/>
                  <a:pt x="37" y="50"/>
                </a:cubicBezTo>
                <a:cubicBezTo>
                  <a:pt x="43" y="47"/>
                  <a:pt x="51" y="45"/>
                  <a:pt x="60" y="45"/>
                </a:cubicBezTo>
                <a:cubicBezTo>
                  <a:pt x="75" y="45"/>
                  <a:pt x="87" y="51"/>
                  <a:pt x="96" y="63"/>
                </a:cubicBezTo>
                <a:cubicBezTo>
                  <a:pt x="106" y="75"/>
                  <a:pt x="110" y="90"/>
                  <a:pt x="110" y="110"/>
                </a:cubicBezTo>
                <a:cubicBezTo>
                  <a:pt x="110" y="129"/>
                  <a:pt x="106" y="144"/>
                  <a:pt x="96" y="156"/>
                </a:cubicBezTo>
                <a:cubicBezTo>
                  <a:pt x="87" y="168"/>
                  <a:pt x="75" y="174"/>
                  <a:pt x="60" y="174"/>
                </a:cubicBezTo>
                <a:cubicBezTo>
                  <a:pt x="51" y="174"/>
                  <a:pt x="43" y="172"/>
                  <a:pt x="37" y="169"/>
                </a:cubicBezTo>
                <a:cubicBezTo>
                  <a:pt x="30" y="165"/>
                  <a:pt x="25" y="160"/>
                  <a:pt x="21" y="152"/>
                </a:cubicBezTo>
                <a:lnTo>
                  <a:pt x="21" y="171"/>
                </a:lnTo>
                <a:lnTo>
                  <a:pt x="0" y="171"/>
                </a:lnTo>
                <a:lnTo>
                  <a:pt x="0" y="0"/>
                </a:lnTo>
                <a:lnTo>
                  <a:pt x="21" y="0"/>
                </a:lnTo>
                <a:lnTo>
                  <a:pt x="21"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7">
            <a:extLst>
              <a:ext uri="{FF2B5EF4-FFF2-40B4-BE49-F238E27FC236}">
                <a16:creationId xmlns:a16="http://schemas.microsoft.com/office/drawing/2014/main" id="{7C84AB95-E38A-47F0-B3C6-E41064527765}"/>
              </a:ext>
            </a:extLst>
          </p:cNvPr>
          <p:cNvSpPr>
            <a:spLocks noChangeArrowheads="1"/>
          </p:cNvSpPr>
          <p:nvPr/>
        </p:nvSpPr>
        <p:spPr bwMode="auto">
          <a:xfrm>
            <a:off x="3783973" y="1097281"/>
            <a:ext cx="12700" cy="1143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78">
            <a:extLst>
              <a:ext uri="{FF2B5EF4-FFF2-40B4-BE49-F238E27FC236}">
                <a16:creationId xmlns:a16="http://schemas.microsoft.com/office/drawing/2014/main" id="{0BDFDF13-CC10-48F2-B544-F38ED20A8548}"/>
              </a:ext>
            </a:extLst>
          </p:cNvPr>
          <p:cNvSpPr>
            <a:spLocks noEditPoints="1"/>
          </p:cNvSpPr>
          <p:nvPr/>
        </p:nvSpPr>
        <p:spPr bwMode="auto">
          <a:xfrm>
            <a:off x="3820486" y="1127445"/>
            <a:ext cx="74613" cy="85725"/>
          </a:xfrm>
          <a:custGeom>
            <a:avLst/>
            <a:gdLst>
              <a:gd name="T0" fmla="*/ 56 w 112"/>
              <a:gd name="T1" fmla="*/ 17 h 129"/>
              <a:gd name="T2" fmla="*/ 30 w 112"/>
              <a:gd name="T3" fmla="*/ 30 h 129"/>
              <a:gd name="T4" fmla="*/ 21 w 112"/>
              <a:gd name="T5" fmla="*/ 65 h 129"/>
              <a:gd name="T6" fmla="*/ 30 w 112"/>
              <a:gd name="T7" fmla="*/ 99 h 129"/>
              <a:gd name="T8" fmla="*/ 56 w 112"/>
              <a:gd name="T9" fmla="*/ 112 h 129"/>
              <a:gd name="T10" fmla="*/ 82 w 112"/>
              <a:gd name="T11" fmla="*/ 99 h 129"/>
              <a:gd name="T12" fmla="*/ 91 w 112"/>
              <a:gd name="T13" fmla="*/ 65 h 129"/>
              <a:gd name="T14" fmla="*/ 82 w 112"/>
              <a:gd name="T15" fmla="*/ 30 h 129"/>
              <a:gd name="T16" fmla="*/ 56 w 112"/>
              <a:gd name="T17" fmla="*/ 17 h 129"/>
              <a:gd name="T18" fmla="*/ 56 w 112"/>
              <a:gd name="T19" fmla="*/ 0 h 129"/>
              <a:gd name="T20" fmla="*/ 97 w 112"/>
              <a:gd name="T21" fmla="*/ 17 h 129"/>
              <a:gd name="T22" fmla="*/ 112 w 112"/>
              <a:gd name="T23" fmla="*/ 65 h 129"/>
              <a:gd name="T24" fmla="*/ 97 w 112"/>
              <a:gd name="T25" fmla="*/ 112 h 129"/>
              <a:gd name="T26" fmla="*/ 56 w 112"/>
              <a:gd name="T27" fmla="*/ 129 h 129"/>
              <a:gd name="T28" fmla="*/ 14 w 112"/>
              <a:gd name="T29" fmla="*/ 112 h 129"/>
              <a:gd name="T30" fmla="*/ 0 w 112"/>
              <a:gd name="T31" fmla="*/ 65 h 129"/>
              <a:gd name="T32" fmla="*/ 14 w 112"/>
              <a:gd name="T33" fmla="*/ 17 h 129"/>
              <a:gd name="T34" fmla="*/ 56 w 112"/>
              <a:gd name="T3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29">
                <a:moveTo>
                  <a:pt x="56" y="17"/>
                </a:moveTo>
                <a:cubicBezTo>
                  <a:pt x="45" y="17"/>
                  <a:pt x="37" y="21"/>
                  <a:pt x="30" y="30"/>
                </a:cubicBezTo>
                <a:cubicBezTo>
                  <a:pt x="24" y="38"/>
                  <a:pt x="21" y="50"/>
                  <a:pt x="21" y="65"/>
                </a:cubicBezTo>
                <a:cubicBezTo>
                  <a:pt x="21" y="79"/>
                  <a:pt x="24" y="91"/>
                  <a:pt x="30" y="99"/>
                </a:cubicBezTo>
                <a:cubicBezTo>
                  <a:pt x="36" y="108"/>
                  <a:pt x="45" y="112"/>
                  <a:pt x="56" y="112"/>
                </a:cubicBezTo>
                <a:cubicBezTo>
                  <a:pt x="67" y="112"/>
                  <a:pt x="75" y="108"/>
                  <a:pt x="82" y="99"/>
                </a:cubicBezTo>
                <a:cubicBezTo>
                  <a:pt x="88" y="91"/>
                  <a:pt x="91" y="79"/>
                  <a:pt x="91" y="65"/>
                </a:cubicBezTo>
                <a:cubicBezTo>
                  <a:pt x="91" y="50"/>
                  <a:pt x="88" y="38"/>
                  <a:pt x="82" y="30"/>
                </a:cubicBezTo>
                <a:cubicBezTo>
                  <a:pt x="75" y="21"/>
                  <a:pt x="67" y="17"/>
                  <a:pt x="56" y="17"/>
                </a:cubicBezTo>
                <a:close/>
                <a:moveTo>
                  <a:pt x="56" y="0"/>
                </a:moveTo>
                <a:cubicBezTo>
                  <a:pt x="74" y="0"/>
                  <a:pt x="87" y="6"/>
                  <a:pt x="97" y="17"/>
                </a:cubicBezTo>
                <a:cubicBezTo>
                  <a:pt x="107" y="28"/>
                  <a:pt x="112" y="44"/>
                  <a:pt x="112" y="65"/>
                </a:cubicBezTo>
                <a:cubicBezTo>
                  <a:pt x="112" y="85"/>
                  <a:pt x="107" y="100"/>
                  <a:pt x="97" y="112"/>
                </a:cubicBezTo>
                <a:cubicBezTo>
                  <a:pt x="87" y="123"/>
                  <a:pt x="74" y="129"/>
                  <a:pt x="56" y="129"/>
                </a:cubicBezTo>
                <a:cubicBezTo>
                  <a:pt x="38" y="129"/>
                  <a:pt x="25" y="123"/>
                  <a:pt x="14" y="112"/>
                </a:cubicBezTo>
                <a:cubicBezTo>
                  <a:pt x="5" y="100"/>
                  <a:pt x="0" y="85"/>
                  <a:pt x="0" y="65"/>
                </a:cubicBezTo>
                <a:cubicBezTo>
                  <a:pt x="0" y="44"/>
                  <a:pt x="5" y="28"/>
                  <a:pt x="14" y="17"/>
                </a:cubicBezTo>
                <a:cubicBezTo>
                  <a:pt x="25" y="6"/>
                  <a:pt x="38" y="0"/>
                  <a:pt x="56"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79">
            <a:extLst>
              <a:ext uri="{FF2B5EF4-FFF2-40B4-BE49-F238E27FC236}">
                <a16:creationId xmlns:a16="http://schemas.microsoft.com/office/drawing/2014/main" id="{7CA5DF72-68C6-4454-8818-2D01BCE09664}"/>
              </a:ext>
            </a:extLst>
          </p:cNvPr>
          <p:cNvSpPr>
            <a:spLocks/>
          </p:cNvSpPr>
          <p:nvPr/>
        </p:nvSpPr>
        <p:spPr bwMode="auto">
          <a:xfrm>
            <a:off x="3910973" y="1127445"/>
            <a:ext cx="65088" cy="85725"/>
          </a:xfrm>
          <a:custGeom>
            <a:avLst/>
            <a:gdLst>
              <a:gd name="T0" fmla="*/ 98 w 98"/>
              <a:gd name="T1" fmla="*/ 8 h 129"/>
              <a:gd name="T2" fmla="*/ 98 w 98"/>
              <a:gd name="T3" fmla="*/ 27 h 129"/>
              <a:gd name="T4" fmla="*/ 80 w 98"/>
              <a:gd name="T5" fmla="*/ 19 h 129"/>
              <a:gd name="T6" fmla="*/ 63 w 98"/>
              <a:gd name="T7" fmla="*/ 17 h 129"/>
              <a:gd name="T8" fmla="*/ 32 w 98"/>
              <a:gd name="T9" fmla="*/ 30 h 129"/>
              <a:gd name="T10" fmla="*/ 22 w 98"/>
              <a:gd name="T11" fmla="*/ 65 h 129"/>
              <a:gd name="T12" fmla="*/ 32 w 98"/>
              <a:gd name="T13" fmla="*/ 100 h 129"/>
              <a:gd name="T14" fmla="*/ 63 w 98"/>
              <a:gd name="T15" fmla="*/ 112 h 129"/>
              <a:gd name="T16" fmla="*/ 80 w 98"/>
              <a:gd name="T17" fmla="*/ 110 h 129"/>
              <a:gd name="T18" fmla="*/ 98 w 98"/>
              <a:gd name="T19" fmla="*/ 103 h 129"/>
              <a:gd name="T20" fmla="*/ 98 w 98"/>
              <a:gd name="T21" fmla="*/ 121 h 129"/>
              <a:gd name="T22" fmla="*/ 80 w 98"/>
              <a:gd name="T23" fmla="*/ 127 h 129"/>
              <a:gd name="T24" fmla="*/ 61 w 98"/>
              <a:gd name="T25" fmla="*/ 129 h 129"/>
              <a:gd name="T26" fmla="*/ 17 w 98"/>
              <a:gd name="T27" fmla="*/ 112 h 129"/>
              <a:gd name="T28" fmla="*/ 0 w 98"/>
              <a:gd name="T29" fmla="*/ 65 h 129"/>
              <a:gd name="T30" fmla="*/ 17 w 98"/>
              <a:gd name="T31" fmla="*/ 17 h 129"/>
              <a:gd name="T32" fmla="*/ 62 w 98"/>
              <a:gd name="T33" fmla="*/ 0 h 129"/>
              <a:gd name="T34" fmla="*/ 80 w 98"/>
              <a:gd name="T35" fmla="*/ 2 h 129"/>
              <a:gd name="T36" fmla="*/ 98 w 98"/>
              <a:gd name="T3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 h="129">
                <a:moveTo>
                  <a:pt x="98" y="8"/>
                </a:moveTo>
                <a:lnTo>
                  <a:pt x="98" y="27"/>
                </a:lnTo>
                <a:cubicBezTo>
                  <a:pt x="92" y="23"/>
                  <a:pt x="86" y="21"/>
                  <a:pt x="80" y="19"/>
                </a:cubicBezTo>
                <a:cubicBezTo>
                  <a:pt x="75" y="18"/>
                  <a:pt x="69" y="17"/>
                  <a:pt x="63" y="17"/>
                </a:cubicBezTo>
                <a:cubicBezTo>
                  <a:pt x="50" y="17"/>
                  <a:pt x="40" y="21"/>
                  <a:pt x="32" y="30"/>
                </a:cubicBezTo>
                <a:cubicBezTo>
                  <a:pt x="25" y="38"/>
                  <a:pt x="22" y="50"/>
                  <a:pt x="22" y="65"/>
                </a:cubicBezTo>
                <a:cubicBezTo>
                  <a:pt x="22" y="80"/>
                  <a:pt x="25" y="91"/>
                  <a:pt x="32" y="100"/>
                </a:cubicBezTo>
                <a:cubicBezTo>
                  <a:pt x="40" y="108"/>
                  <a:pt x="50" y="112"/>
                  <a:pt x="63" y="112"/>
                </a:cubicBezTo>
                <a:cubicBezTo>
                  <a:pt x="69" y="112"/>
                  <a:pt x="75" y="111"/>
                  <a:pt x="80" y="110"/>
                </a:cubicBezTo>
                <a:cubicBezTo>
                  <a:pt x="86" y="108"/>
                  <a:pt x="92" y="106"/>
                  <a:pt x="98" y="103"/>
                </a:cubicBezTo>
                <a:lnTo>
                  <a:pt x="98" y="121"/>
                </a:lnTo>
                <a:cubicBezTo>
                  <a:pt x="92" y="124"/>
                  <a:pt x="86" y="126"/>
                  <a:pt x="80" y="127"/>
                </a:cubicBezTo>
                <a:cubicBezTo>
                  <a:pt x="74" y="128"/>
                  <a:pt x="68" y="129"/>
                  <a:pt x="61" y="129"/>
                </a:cubicBezTo>
                <a:cubicBezTo>
                  <a:pt x="42" y="129"/>
                  <a:pt x="27" y="123"/>
                  <a:pt x="17" y="112"/>
                </a:cubicBezTo>
                <a:cubicBezTo>
                  <a:pt x="6" y="100"/>
                  <a:pt x="0" y="84"/>
                  <a:pt x="0" y="65"/>
                </a:cubicBezTo>
                <a:cubicBezTo>
                  <a:pt x="0" y="44"/>
                  <a:pt x="6" y="29"/>
                  <a:pt x="17" y="17"/>
                </a:cubicBezTo>
                <a:cubicBezTo>
                  <a:pt x="28" y="6"/>
                  <a:pt x="43" y="0"/>
                  <a:pt x="62" y="0"/>
                </a:cubicBezTo>
                <a:cubicBezTo>
                  <a:pt x="68" y="0"/>
                  <a:pt x="74" y="1"/>
                  <a:pt x="80" y="2"/>
                </a:cubicBezTo>
                <a:cubicBezTo>
                  <a:pt x="86" y="3"/>
                  <a:pt x="92" y="5"/>
                  <a:pt x="98"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80">
            <a:extLst>
              <a:ext uri="{FF2B5EF4-FFF2-40B4-BE49-F238E27FC236}">
                <a16:creationId xmlns:a16="http://schemas.microsoft.com/office/drawing/2014/main" id="{82A2BE11-521B-412D-89F9-5196621AC8C1}"/>
              </a:ext>
            </a:extLst>
          </p:cNvPr>
          <p:cNvSpPr>
            <a:spLocks/>
          </p:cNvSpPr>
          <p:nvPr/>
        </p:nvSpPr>
        <p:spPr bwMode="auto">
          <a:xfrm>
            <a:off x="3998286" y="1097281"/>
            <a:ext cx="73025" cy="114300"/>
          </a:xfrm>
          <a:custGeom>
            <a:avLst/>
            <a:gdLst>
              <a:gd name="T0" fmla="*/ 0 w 109"/>
              <a:gd name="T1" fmla="*/ 0 h 171"/>
              <a:gd name="T2" fmla="*/ 20 w 109"/>
              <a:gd name="T3" fmla="*/ 0 h 171"/>
              <a:gd name="T4" fmla="*/ 20 w 109"/>
              <a:gd name="T5" fmla="*/ 101 h 171"/>
              <a:gd name="T6" fmla="*/ 81 w 109"/>
              <a:gd name="T7" fmla="*/ 48 h 171"/>
              <a:gd name="T8" fmla="*/ 106 w 109"/>
              <a:gd name="T9" fmla="*/ 48 h 171"/>
              <a:gd name="T10" fmla="*/ 41 w 109"/>
              <a:gd name="T11" fmla="*/ 105 h 171"/>
              <a:gd name="T12" fmla="*/ 109 w 109"/>
              <a:gd name="T13" fmla="*/ 171 h 171"/>
              <a:gd name="T14" fmla="*/ 83 w 109"/>
              <a:gd name="T15" fmla="*/ 171 h 171"/>
              <a:gd name="T16" fmla="*/ 20 w 109"/>
              <a:gd name="T17" fmla="*/ 111 h 171"/>
              <a:gd name="T18" fmla="*/ 20 w 109"/>
              <a:gd name="T19" fmla="*/ 171 h 171"/>
              <a:gd name="T20" fmla="*/ 0 w 109"/>
              <a:gd name="T21" fmla="*/ 171 h 171"/>
              <a:gd name="T22" fmla="*/ 0 w 109"/>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171">
                <a:moveTo>
                  <a:pt x="0" y="0"/>
                </a:moveTo>
                <a:lnTo>
                  <a:pt x="20" y="0"/>
                </a:lnTo>
                <a:lnTo>
                  <a:pt x="20" y="101"/>
                </a:lnTo>
                <a:lnTo>
                  <a:pt x="81" y="48"/>
                </a:lnTo>
                <a:lnTo>
                  <a:pt x="106" y="48"/>
                </a:lnTo>
                <a:lnTo>
                  <a:pt x="41" y="105"/>
                </a:lnTo>
                <a:lnTo>
                  <a:pt x="109" y="171"/>
                </a:lnTo>
                <a:lnTo>
                  <a:pt x="83" y="171"/>
                </a:lnTo>
                <a:lnTo>
                  <a:pt x="20" y="111"/>
                </a:lnTo>
                <a:lnTo>
                  <a:pt x="20" y="171"/>
                </a:lnTo>
                <a:lnTo>
                  <a:pt x="0" y="17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81">
            <a:extLst>
              <a:ext uri="{FF2B5EF4-FFF2-40B4-BE49-F238E27FC236}">
                <a16:creationId xmlns:a16="http://schemas.microsoft.com/office/drawing/2014/main" id="{E9AF9363-031F-4BBC-892E-3DF7012F8667}"/>
              </a:ext>
            </a:extLst>
          </p:cNvPr>
          <p:cNvSpPr>
            <a:spLocks noEditPoints="1"/>
          </p:cNvSpPr>
          <p:nvPr/>
        </p:nvSpPr>
        <p:spPr bwMode="auto">
          <a:xfrm>
            <a:off x="8441698" y="2191069"/>
            <a:ext cx="77788" cy="90488"/>
          </a:xfrm>
          <a:custGeom>
            <a:avLst/>
            <a:gdLst>
              <a:gd name="T0" fmla="*/ 58 w 117"/>
              <a:gd name="T1" fmla="*/ 18 h 137"/>
              <a:gd name="T2" fmla="*/ 35 w 117"/>
              <a:gd name="T3" fmla="*/ 86 h 137"/>
              <a:gd name="T4" fmla="*/ 82 w 117"/>
              <a:gd name="T5" fmla="*/ 86 h 137"/>
              <a:gd name="T6" fmla="*/ 58 w 117"/>
              <a:gd name="T7" fmla="*/ 18 h 137"/>
              <a:gd name="T8" fmla="*/ 49 w 117"/>
              <a:gd name="T9" fmla="*/ 0 h 137"/>
              <a:gd name="T10" fmla="*/ 68 w 117"/>
              <a:gd name="T11" fmla="*/ 0 h 137"/>
              <a:gd name="T12" fmla="*/ 117 w 117"/>
              <a:gd name="T13" fmla="*/ 137 h 137"/>
              <a:gd name="T14" fmla="*/ 99 w 117"/>
              <a:gd name="T15" fmla="*/ 137 h 137"/>
              <a:gd name="T16" fmla="*/ 87 w 117"/>
              <a:gd name="T17" fmla="*/ 102 h 137"/>
              <a:gd name="T18" fmla="*/ 30 w 117"/>
              <a:gd name="T19" fmla="*/ 102 h 137"/>
              <a:gd name="T20" fmla="*/ 18 w 117"/>
              <a:gd name="T21" fmla="*/ 137 h 137"/>
              <a:gd name="T22" fmla="*/ 0 w 117"/>
              <a:gd name="T23" fmla="*/ 137 h 137"/>
              <a:gd name="T24" fmla="*/ 49 w 117"/>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37">
                <a:moveTo>
                  <a:pt x="58" y="18"/>
                </a:moveTo>
                <a:lnTo>
                  <a:pt x="35" y="86"/>
                </a:lnTo>
                <a:lnTo>
                  <a:pt x="82" y="86"/>
                </a:lnTo>
                <a:lnTo>
                  <a:pt x="58" y="18"/>
                </a:lnTo>
                <a:close/>
                <a:moveTo>
                  <a:pt x="49" y="0"/>
                </a:moveTo>
                <a:lnTo>
                  <a:pt x="68" y="0"/>
                </a:lnTo>
                <a:lnTo>
                  <a:pt x="117" y="137"/>
                </a:lnTo>
                <a:lnTo>
                  <a:pt x="99" y="137"/>
                </a:lnTo>
                <a:lnTo>
                  <a:pt x="87" y="102"/>
                </a:lnTo>
                <a:lnTo>
                  <a:pt x="30" y="102"/>
                </a:lnTo>
                <a:lnTo>
                  <a:pt x="18" y="137"/>
                </a:lnTo>
                <a:lnTo>
                  <a:pt x="0" y="137"/>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82">
            <a:extLst>
              <a:ext uri="{FF2B5EF4-FFF2-40B4-BE49-F238E27FC236}">
                <a16:creationId xmlns:a16="http://schemas.microsoft.com/office/drawing/2014/main" id="{54518C95-0D73-42D7-98C4-908EDA768524}"/>
              </a:ext>
            </a:extLst>
          </p:cNvPr>
          <p:cNvSpPr>
            <a:spLocks/>
          </p:cNvSpPr>
          <p:nvPr/>
        </p:nvSpPr>
        <p:spPr bwMode="auto">
          <a:xfrm>
            <a:off x="8532186" y="2191069"/>
            <a:ext cx="55563" cy="90488"/>
          </a:xfrm>
          <a:custGeom>
            <a:avLst/>
            <a:gdLst>
              <a:gd name="T0" fmla="*/ 0 w 82"/>
              <a:gd name="T1" fmla="*/ 0 h 137"/>
              <a:gd name="T2" fmla="*/ 81 w 82"/>
              <a:gd name="T3" fmla="*/ 0 h 137"/>
              <a:gd name="T4" fmla="*/ 81 w 82"/>
              <a:gd name="T5" fmla="*/ 16 h 137"/>
              <a:gd name="T6" fmla="*/ 17 w 82"/>
              <a:gd name="T7" fmla="*/ 16 h 137"/>
              <a:gd name="T8" fmla="*/ 17 w 82"/>
              <a:gd name="T9" fmla="*/ 56 h 137"/>
              <a:gd name="T10" fmla="*/ 78 w 82"/>
              <a:gd name="T11" fmla="*/ 56 h 137"/>
              <a:gd name="T12" fmla="*/ 78 w 82"/>
              <a:gd name="T13" fmla="*/ 72 h 137"/>
              <a:gd name="T14" fmla="*/ 17 w 82"/>
              <a:gd name="T15" fmla="*/ 72 h 137"/>
              <a:gd name="T16" fmla="*/ 17 w 82"/>
              <a:gd name="T17" fmla="*/ 121 h 137"/>
              <a:gd name="T18" fmla="*/ 82 w 82"/>
              <a:gd name="T19" fmla="*/ 121 h 137"/>
              <a:gd name="T20" fmla="*/ 82 w 82"/>
              <a:gd name="T21" fmla="*/ 137 h 137"/>
              <a:gd name="T22" fmla="*/ 0 w 82"/>
              <a:gd name="T23" fmla="*/ 137 h 137"/>
              <a:gd name="T24" fmla="*/ 0 w 82"/>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137">
                <a:moveTo>
                  <a:pt x="0" y="0"/>
                </a:moveTo>
                <a:lnTo>
                  <a:pt x="81" y="0"/>
                </a:lnTo>
                <a:lnTo>
                  <a:pt x="81" y="16"/>
                </a:lnTo>
                <a:lnTo>
                  <a:pt x="17" y="16"/>
                </a:lnTo>
                <a:lnTo>
                  <a:pt x="17" y="56"/>
                </a:lnTo>
                <a:lnTo>
                  <a:pt x="78" y="56"/>
                </a:lnTo>
                <a:lnTo>
                  <a:pt x="78" y="72"/>
                </a:lnTo>
                <a:lnTo>
                  <a:pt x="17" y="72"/>
                </a:lnTo>
                <a:lnTo>
                  <a:pt x="17" y="121"/>
                </a:lnTo>
                <a:lnTo>
                  <a:pt x="82" y="121"/>
                </a:lnTo>
                <a:lnTo>
                  <a:pt x="82" y="137"/>
                </a:lnTo>
                <a:lnTo>
                  <a:pt x="0" y="13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Freeform 183">
            <a:extLst>
              <a:ext uri="{FF2B5EF4-FFF2-40B4-BE49-F238E27FC236}">
                <a16:creationId xmlns:a16="http://schemas.microsoft.com/office/drawing/2014/main" id="{66B6D1FD-B26C-4B8C-8593-56843F87D9E7}"/>
              </a:ext>
            </a:extLst>
          </p:cNvPr>
          <p:cNvSpPr>
            <a:spLocks/>
          </p:cNvSpPr>
          <p:nvPr/>
        </p:nvSpPr>
        <p:spPr bwMode="auto">
          <a:xfrm>
            <a:off x="8602036" y="2189482"/>
            <a:ext cx="60325" cy="93663"/>
          </a:xfrm>
          <a:custGeom>
            <a:avLst/>
            <a:gdLst>
              <a:gd name="T0" fmla="*/ 83 w 90"/>
              <a:gd name="T1" fmla="*/ 7 h 141"/>
              <a:gd name="T2" fmla="*/ 83 w 90"/>
              <a:gd name="T3" fmla="*/ 25 h 141"/>
              <a:gd name="T4" fmla="*/ 64 w 90"/>
              <a:gd name="T5" fmla="*/ 17 h 141"/>
              <a:gd name="T6" fmla="*/ 47 w 90"/>
              <a:gd name="T7" fmla="*/ 15 h 141"/>
              <a:gd name="T8" fmla="*/ 25 w 90"/>
              <a:gd name="T9" fmla="*/ 20 h 141"/>
              <a:gd name="T10" fmla="*/ 18 w 90"/>
              <a:gd name="T11" fmla="*/ 37 h 141"/>
              <a:gd name="T12" fmla="*/ 23 w 90"/>
              <a:gd name="T13" fmla="*/ 51 h 141"/>
              <a:gd name="T14" fmla="*/ 42 w 90"/>
              <a:gd name="T15" fmla="*/ 58 h 141"/>
              <a:gd name="T16" fmla="*/ 53 w 90"/>
              <a:gd name="T17" fmla="*/ 61 h 141"/>
              <a:gd name="T18" fmla="*/ 81 w 90"/>
              <a:gd name="T19" fmla="*/ 74 h 141"/>
              <a:gd name="T20" fmla="*/ 90 w 90"/>
              <a:gd name="T21" fmla="*/ 101 h 141"/>
              <a:gd name="T22" fmla="*/ 78 w 90"/>
              <a:gd name="T23" fmla="*/ 131 h 141"/>
              <a:gd name="T24" fmla="*/ 41 w 90"/>
              <a:gd name="T25" fmla="*/ 141 h 141"/>
              <a:gd name="T26" fmla="*/ 22 w 90"/>
              <a:gd name="T27" fmla="*/ 139 h 141"/>
              <a:gd name="T28" fmla="*/ 1 w 90"/>
              <a:gd name="T29" fmla="*/ 133 h 141"/>
              <a:gd name="T30" fmla="*/ 1 w 90"/>
              <a:gd name="T31" fmla="*/ 114 h 141"/>
              <a:gd name="T32" fmla="*/ 21 w 90"/>
              <a:gd name="T33" fmla="*/ 123 h 141"/>
              <a:gd name="T34" fmla="*/ 41 w 90"/>
              <a:gd name="T35" fmla="*/ 126 h 141"/>
              <a:gd name="T36" fmla="*/ 64 w 90"/>
              <a:gd name="T37" fmla="*/ 120 h 141"/>
              <a:gd name="T38" fmla="*/ 72 w 90"/>
              <a:gd name="T39" fmla="*/ 102 h 141"/>
              <a:gd name="T40" fmla="*/ 66 w 90"/>
              <a:gd name="T41" fmla="*/ 87 h 141"/>
              <a:gd name="T42" fmla="*/ 47 w 90"/>
              <a:gd name="T43" fmla="*/ 78 h 141"/>
              <a:gd name="T44" fmla="*/ 37 w 90"/>
              <a:gd name="T45" fmla="*/ 76 h 141"/>
              <a:gd name="T46" fmla="*/ 9 w 90"/>
              <a:gd name="T47" fmla="*/ 63 h 141"/>
              <a:gd name="T48" fmla="*/ 0 w 90"/>
              <a:gd name="T49" fmla="*/ 39 h 141"/>
              <a:gd name="T50" fmla="*/ 12 w 90"/>
              <a:gd name="T51" fmla="*/ 10 h 141"/>
              <a:gd name="T52" fmla="*/ 45 w 90"/>
              <a:gd name="T53" fmla="*/ 0 h 141"/>
              <a:gd name="T54" fmla="*/ 64 w 90"/>
              <a:gd name="T55" fmla="*/ 1 h 141"/>
              <a:gd name="T56" fmla="*/ 83 w 90"/>
              <a:gd name="T57" fmla="*/ 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0" h="141">
                <a:moveTo>
                  <a:pt x="83" y="7"/>
                </a:moveTo>
                <a:lnTo>
                  <a:pt x="83" y="25"/>
                </a:lnTo>
                <a:cubicBezTo>
                  <a:pt x="76" y="21"/>
                  <a:pt x="70" y="19"/>
                  <a:pt x="64" y="17"/>
                </a:cubicBezTo>
                <a:cubicBezTo>
                  <a:pt x="58" y="15"/>
                  <a:pt x="53" y="15"/>
                  <a:pt x="47" y="15"/>
                </a:cubicBezTo>
                <a:cubicBezTo>
                  <a:pt x="38" y="15"/>
                  <a:pt x="30" y="17"/>
                  <a:pt x="25" y="20"/>
                </a:cubicBezTo>
                <a:cubicBezTo>
                  <a:pt x="20" y="24"/>
                  <a:pt x="18" y="30"/>
                  <a:pt x="18" y="37"/>
                </a:cubicBezTo>
                <a:cubicBezTo>
                  <a:pt x="18" y="43"/>
                  <a:pt x="19" y="48"/>
                  <a:pt x="23" y="51"/>
                </a:cubicBezTo>
                <a:cubicBezTo>
                  <a:pt x="26" y="54"/>
                  <a:pt x="33" y="56"/>
                  <a:pt x="42" y="58"/>
                </a:cubicBezTo>
                <a:lnTo>
                  <a:pt x="53" y="61"/>
                </a:lnTo>
                <a:cubicBezTo>
                  <a:pt x="65" y="63"/>
                  <a:pt x="75" y="68"/>
                  <a:pt x="81" y="74"/>
                </a:cubicBezTo>
                <a:cubicBezTo>
                  <a:pt x="87" y="81"/>
                  <a:pt x="90" y="90"/>
                  <a:pt x="90" y="101"/>
                </a:cubicBezTo>
                <a:cubicBezTo>
                  <a:pt x="90" y="114"/>
                  <a:pt x="86" y="124"/>
                  <a:pt x="78" y="131"/>
                </a:cubicBezTo>
                <a:cubicBezTo>
                  <a:pt x="70" y="138"/>
                  <a:pt x="57" y="141"/>
                  <a:pt x="41" y="141"/>
                </a:cubicBezTo>
                <a:cubicBezTo>
                  <a:pt x="35" y="141"/>
                  <a:pt x="29" y="141"/>
                  <a:pt x="22" y="139"/>
                </a:cubicBezTo>
                <a:cubicBezTo>
                  <a:pt x="15" y="138"/>
                  <a:pt x="8" y="136"/>
                  <a:pt x="1" y="133"/>
                </a:cubicBezTo>
                <a:lnTo>
                  <a:pt x="1" y="114"/>
                </a:lnTo>
                <a:cubicBezTo>
                  <a:pt x="8" y="118"/>
                  <a:pt x="15" y="121"/>
                  <a:pt x="21" y="123"/>
                </a:cubicBezTo>
                <a:cubicBezTo>
                  <a:pt x="28" y="125"/>
                  <a:pt x="35" y="126"/>
                  <a:pt x="41" y="126"/>
                </a:cubicBezTo>
                <a:cubicBezTo>
                  <a:pt x="51" y="126"/>
                  <a:pt x="59" y="124"/>
                  <a:pt x="64" y="120"/>
                </a:cubicBezTo>
                <a:cubicBezTo>
                  <a:pt x="70" y="116"/>
                  <a:pt x="72" y="110"/>
                  <a:pt x="72" y="102"/>
                </a:cubicBezTo>
                <a:cubicBezTo>
                  <a:pt x="72" y="96"/>
                  <a:pt x="70" y="90"/>
                  <a:pt x="66" y="87"/>
                </a:cubicBezTo>
                <a:cubicBezTo>
                  <a:pt x="63" y="83"/>
                  <a:pt x="56" y="80"/>
                  <a:pt x="47" y="78"/>
                </a:cubicBezTo>
                <a:lnTo>
                  <a:pt x="37" y="76"/>
                </a:lnTo>
                <a:cubicBezTo>
                  <a:pt x="24" y="73"/>
                  <a:pt x="15" y="69"/>
                  <a:pt x="9" y="63"/>
                </a:cubicBezTo>
                <a:cubicBezTo>
                  <a:pt x="3" y="57"/>
                  <a:pt x="0" y="49"/>
                  <a:pt x="0" y="39"/>
                </a:cubicBezTo>
                <a:cubicBezTo>
                  <a:pt x="0" y="26"/>
                  <a:pt x="4" y="17"/>
                  <a:pt x="12" y="10"/>
                </a:cubicBezTo>
                <a:cubicBezTo>
                  <a:pt x="20" y="3"/>
                  <a:pt x="31" y="0"/>
                  <a:pt x="45" y="0"/>
                </a:cubicBezTo>
                <a:cubicBezTo>
                  <a:pt x="51" y="0"/>
                  <a:pt x="57" y="0"/>
                  <a:pt x="64" y="1"/>
                </a:cubicBezTo>
                <a:cubicBezTo>
                  <a:pt x="70" y="2"/>
                  <a:pt x="76" y="4"/>
                  <a:pt x="83"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Freeform 184">
            <a:extLst>
              <a:ext uri="{FF2B5EF4-FFF2-40B4-BE49-F238E27FC236}">
                <a16:creationId xmlns:a16="http://schemas.microsoft.com/office/drawing/2014/main" id="{3C414A78-AE7E-475A-8BA5-36D0858809EA}"/>
              </a:ext>
            </a:extLst>
          </p:cNvPr>
          <p:cNvSpPr>
            <a:spLocks noEditPoints="1"/>
          </p:cNvSpPr>
          <p:nvPr/>
        </p:nvSpPr>
        <p:spPr bwMode="auto">
          <a:xfrm>
            <a:off x="8716335" y="2186306"/>
            <a:ext cx="57150" cy="96838"/>
          </a:xfrm>
          <a:custGeom>
            <a:avLst/>
            <a:gdLst>
              <a:gd name="T0" fmla="*/ 70 w 86"/>
              <a:gd name="T1" fmla="*/ 92 h 145"/>
              <a:gd name="T2" fmla="*/ 62 w 86"/>
              <a:gd name="T3" fmla="*/ 62 h 145"/>
              <a:gd name="T4" fmla="*/ 43 w 86"/>
              <a:gd name="T5" fmla="*/ 52 h 145"/>
              <a:gd name="T6" fmla="*/ 23 w 86"/>
              <a:gd name="T7" fmla="*/ 62 h 145"/>
              <a:gd name="T8" fmla="*/ 16 w 86"/>
              <a:gd name="T9" fmla="*/ 92 h 145"/>
              <a:gd name="T10" fmla="*/ 23 w 86"/>
              <a:gd name="T11" fmla="*/ 121 h 145"/>
              <a:gd name="T12" fmla="*/ 43 w 86"/>
              <a:gd name="T13" fmla="*/ 131 h 145"/>
              <a:gd name="T14" fmla="*/ 62 w 86"/>
              <a:gd name="T15" fmla="*/ 121 h 145"/>
              <a:gd name="T16" fmla="*/ 70 w 86"/>
              <a:gd name="T17" fmla="*/ 92 h 145"/>
              <a:gd name="T18" fmla="*/ 16 w 86"/>
              <a:gd name="T19" fmla="*/ 56 h 145"/>
              <a:gd name="T20" fmla="*/ 28 w 86"/>
              <a:gd name="T21" fmla="*/ 42 h 145"/>
              <a:gd name="T22" fmla="*/ 47 w 86"/>
              <a:gd name="T23" fmla="*/ 38 h 145"/>
              <a:gd name="T24" fmla="*/ 75 w 86"/>
              <a:gd name="T25" fmla="*/ 53 h 145"/>
              <a:gd name="T26" fmla="*/ 86 w 86"/>
              <a:gd name="T27" fmla="*/ 92 h 145"/>
              <a:gd name="T28" fmla="*/ 75 w 86"/>
              <a:gd name="T29" fmla="*/ 131 h 145"/>
              <a:gd name="T30" fmla="*/ 47 w 86"/>
              <a:gd name="T31" fmla="*/ 145 h 145"/>
              <a:gd name="T32" fmla="*/ 28 w 86"/>
              <a:gd name="T33" fmla="*/ 141 h 145"/>
              <a:gd name="T34" fmla="*/ 16 w 86"/>
              <a:gd name="T35" fmla="*/ 127 h 145"/>
              <a:gd name="T36" fmla="*/ 16 w 86"/>
              <a:gd name="T37" fmla="*/ 143 h 145"/>
              <a:gd name="T38" fmla="*/ 0 w 86"/>
              <a:gd name="T39" fmla="*/ 143 h 145"/>
              <a:gd name="T40" fmla="*/ 0 w 86"/>
              <a:gd name="T41" fmla="*/ 0 h 145"/>
              <a:gd name="T42" fmla="*/ 16 w 86"/>
              <a:gd name="T43" fmla="*/ 0 h 145"/>
              <a:gd name="T44" fmla="*/ 16 w 86"/>
              <a:gd name="T45" fmla="*/ 5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45">
                <a:moveTo>
                  <a:pt x="70" y="92"/>
                </a:moveTo>
                <a:cubicBezTo>
                  <a:pt x="70" y="79"/>
                  <a:pt x="67" y="69"/>
                  <a:pt x="62" y="62"/>
                </a:cubicBezTo>
                <a:cubicBezTo>
                  <a:pt x="58" y="55"/>
                  <a:pt x="51" y="52"/>
                  <a:pt x="43" y="52"/>
                </a:cubicBezTo>
                <a:cubicBezTo>
                  <a:pt x="34" y="52"/>
                  <a:pt x="28" y="55"/>
                  <a:pt x="23" y="62"/>
                </a:cubicBezTo>
                <a:cubicBezTo>
                  <a:pt x="18" y="69"/>
                  <a:pt x="16" y="79"/>
                  <a:pt x="16" y="92"/>
                </a:cubicBezTo>
                <a:cubicBezTo>
                  <a:pt x="16" y="104"/>
                  <a:pt x="18" y="114"/>
                  <a:pt x="23" y="121"/>
                </a:cubicBezTo>
                <a:cubicBezTo>
                  <a:pt x="28" y="128"/>
                  <a:pt x="34" y="131"/>
                  <a:pt x="43" y="131"/>
                </a:cubicBezTo>
                <a:cubicBezTo>
                  <a:pt x="51" y="131"/>
                  <a:pt x="58" y="128"/>
                  <a:pt x="62" y="121"/>
                </a:cubicBezTo>
                <a:cubicBezTo>
                  <a:pt x="67" y="114"/>
                  <a:pt x="70" y="104"/>
                  <a:pt x="70" y="92"/>
                </a:cubicBezTo>
                <a:close/>
                <a:moveTo>
                  <a:pt x="16" y="56"/>
                </a:moveTo>
                <a:cubicBezTo>
                  <a:pt x="19" y="50"/>
                  <a:pt x="23" y="45"/>
                  <a:pt x="28" y="42"/>
                </a:cubicBezTo>
                <a:cubicBezTo>
                  <a:pt x="33" y="39"/>
                  <a:pt x="40" y="38"/>
                  <a:pt x="47" y="38"/>
                </a:cubicBezTo>
                <a:cubicBezTo>
                  <a:pt x="58" y="38"/>
                  <a:pt x="68" y="43"/>
                  <a:pt x="75" y="53"/>
                </a:cubicBezTo>
                <a:cubicBezTo>
                  <a:pt x="82" y="62"/>
                  <a:pt x="86" y="75"/>
                  <a:pt x="86" y="92"/>
                </a:cubicBezTo>
                <a:cubicBezTo>
                  <a:pt x="86" y="108"/>
                  <a:pt x="82" y="121"/>
                  <a:pt x="75" y="131"/>
                </a:cubicBezTo>
                <a:cubicBezTo>
                  <a:pt x="68" y="140"/>
                  <a:pt x="58" y="145"/>
                  <a:pt x="47" y="145"/>
                </a:cubicBezTo>
                <a:cubicBezTo>
                  <a:pt x="40" y="145"/>
                  <a:pt x="33" y="144"/>
                  <a:pt x="28" y="141"/>
                </a:cubicBezTo>
                <a:cubicBezTo>
                  <a:pt x="23" y="138"/>
                  <a:pt x="19" y="133"/>
                  <a:pt x="16" y="127"/>
                </a:cubicBezTo>
                <a:lnTo>
                  <a:pt x="16" y="143"/>
                </a:lnTo>
                <a:lnTo>
                  <a:pt x="0" y="143"/>
                </a:lnTo>
                <a:lnTo>
                  <a:pt x="0" y="0"/>
                </a:lnTo>
                <a:lnTo>
                  <a:pt x="16" y="0"/>
                </a:lnTo>
                <a:lnTo>
                  <a:pt x="1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85">
            <a:extLst>
              <a:ext uri="{FF2B5EF4-FFF2-40B4-BE49-F238E27FC236}">
                <a16:creationId xmlns:a16="http://schemas.microsoft.com/office/drawing/2014/main" id="{5B324E16-3914-4885-B03A-0011F8E85CE4}"/>
              </a:ext>
            </a:extLst>
          </p:cNvPr>
          <p:cNvSpPr>
            <a:spLocks noChangeArrowheads="1"/>
          </p:cNvSpPr>
          <p:nvPr/>
        </p:nvSpPr>
        <p:spPr bwMode="auto">
          <a:xfrm>
            <a:off x="8790949" y="2186306"/>
            <a:ext cx="11113" cy="952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86">
            <a:extLst>
              <a:ext uri="{FF2B5EF4-FFF2-40B4-BE49-F238E27FC236}">
                <a16:creationId xmlns:a16="http://schemas.microsoft.com/office/drawing/2014/main" id="{9510F491-6568-4430-9370-31C8A2BBB6BC}"/>
              </a:ext>
            </a:extLst>
          </p:cNvPr>
          <p:cNvSpPr>
            <a:spLocks noEditPoints="1"/>
          </p:cNvSpPr>
          <p:nvPr/>
        </p:nvSpPr>
        <p:spPr bwMode="auto">
          <a:xfrm>
            <a:off x="8819523" y="2211706"/>
            <a:ext cx="58738" cy="71438"/>
          </a:xfrm>
          <a:custGeom>
            <a:avLst/>
            <a:gdLst>
              <a:gd name="T0" fmla="*/ 44 w 88"/>
              <a:gd name="T1" fmla="*/ 14 h 107"/>
              <a:gd name="T2" fmla="*/ 24 w 88"/>
              <a:gd name="T3" fmla="*/ 25 h 107"/>
              <a:gd name="T4" fmla="*/ 17 w 88"/>
              <a:gd name="T5" fmla="*/ 54 h 107"/>
              <a:gd name="T6" fmla="*/ 24 w 88"/>
              <a:gd name="T7" fmla="*/ 83 h 107"/>
              <a:gd name="T8" fmla="*/ 44 w 88"/>
              <a:gd name="T9" fmla="*/ 93 h 107"/>
              <a:gd name="T10" fmla="*/ 64 w 88"/>
              <a:gd name="T11" fmla="*/ 82 h 107"/>
              <a:gd name="T12" fmla="*/ 72 w 88"/>
              <a:gd name="T13" fmla="*/ 54 h 107"/>
              <a:gd name="T14" fmla="*/ 64 w 88"/>
              <a:gd name="T15" fmla="*/ 25 h 107"/>
              <a:gd name="T16" fmla="*/ 44 w 88"/>
              <a:gd name="T17" fmla="*/ 14 h 107"/>
              <a:gd name="T18" fmla="*/ 44 w 88"/>
              <a:gd name="T19" fmla="*/ 0 h 107"/>
              <a:gd name="T20" fmla="*/ 77 w 88"/>
              <a:gd name="T21" fmla="*/ 14 h 107"/>
              <a:gd name="T22" fmla="*/ 88 w 88"/>
              <a:gd name="T23" fmla="*/ 54 h 107"/>
              <a:gd name="T24" fmla="*/ 77 w 88"/>
              <a:gd name="T25" fmla="*/ 93 h 107"/>
              <a:gd name="T26" fmla="*/ 44 w 88"/>
              <a:gd name="T27" fmla="*/ 107 h 107"/>
              <a:gd name="T28" fmla="*/ 12 w 88"/>
              <a:gd name="T29" fmla="*/ 93 h 107"/>
              <a:gd name="T30" fmla="*/ 0 w 88"/>
              <a:gd name="T31" fmla="*/ 54 h 107"/>
              <a:gd name="T32" fmla="*/ 12 w 88"/>
              <a:gd name="T33" fmla="*/ 14 h 107"/>
              <a:gd name="T34" fmla="*/ 44 w 88"/>
              <a:gd name="T3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07">
                <a:moveTo>
                  <a:pt x="44" y="14"/>
                </a:moveTo>
                <a:cubicBezTo>
                  <a:pt x="36" y="14"/>
                  <a:pt x="29" y="18"/>
                  <a:pt x="24" y="25"/>
                </a:cubicBezTo>
                <a:cubicBezTo>
                  <a:pt x="19" y="32"/>
                  <a:pt x="17" y="41"/>
                  <a:pt x="17" y="54"/>
                </a:cubicBezTo>
                <a:cubicBezTo>
                  <a:pt x="17" y="66"/>
                  <a:pt x="19" y="75"/>
                  <a:pt x="24" y="83"/>
                </a:cubicBezTo>
                <a:cubicBezTo>
                  <a:pt x="29" y="90"/>
                  <a:pt x="36" y="93"/>
                  <a:pt x="44" y="93"/>
                </a:cubicBezTo>
                <a:cubicBezTo>
                  <a:pt x="53" y="93"/>
                  <a:pt x="59" y="90"/>
                  <a:pt x="64" y="82"/>
                </a:cubicBezTo>
                <a:cubicBezTo>
                  <a:pt x="69" y="75"/>
                  <a:pt x="72" y="66"/>
                  <a:pt x="72" y="54"/>
                </a:cubicBezTo>
                <a:cubicBezTo>
                  <a:pt x="72" y="41"/>
                  <a:pt x="69" y="32"/>
                  <a:pt x="64" y="25"/>
                </a:cubicBezTo>
                <a:cubicBezTo>
                  <a:pt x="59" y="18"/>
                  <a:pt x="53" y="14"/>
                  <a:pt x="44" y="14"/>
                </a:cubicBezTo>
                <a:close/>
                <a:moveTo>
                  <a:pt x="44" y="0"/>
                </a:moveTo>
                <a:cubicBezTo>
                  <a:pt x="58" y="0"/>
                  <a:pt x="69" y="4"/>
                  <a:pt x="77" y="14"/>
                </a:cubicBezTo>
                <a:cubicBezTo>
                  <a:pt x="84" y="23"/>
                  <a:pt x="88" y="37"/>
                  <a:pt x="88" y="54"/>
                </a:cubicBezTo>
                <a:cubicBezTo>
                  <a:pt x="88" y="70"/>
                  <a:pt x="84" y="83"/>
                  <a:pt x="77" y="93"/>
                </a:cubicBezTo>
                <a:cubicBezTo>
                  <a:pt x="69" y="103"/>
                  <a:pt x="58" y="107"/>
                  <a:pt x="44" y="107"/>
                </a:cubicBezTo>
                <a:cubicBezTo>
                  <a:pt x="30" y="107"/>
                  <a:pt x="20" y="103"/>
                  <a:pt x="12" y="93"/>
                </a:cubicBezTo>
                <a:cubicBezTo>
                  <a:pt x="4" y="83"/>
                  <a:pt x="0" y="70"/>
                  <a:pt x="0" y="54"/>
                </a:cubicBezTo>
                <a:cubicBezTo>
                  <a:pt x="0" y="37"/>
                  <a:pt x="4" y="23"/>
                  <a:pt x="12" y="14"/>
                </a:cubicBezTo>
                <a:cubicBezTo>
                  <a:pt x="20" y="4"/>
                  <a:pt x="30" y="0"/>
                  <a:pt x="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87">
            <a:extLst>
              <a:ext uri="{FF2B5EF4-FFF2-40B4-BE49-F238E27FC236}">
                <a16:creationId xmlns:a16="http://schemas.microsoft.com/office/drawing/2014/main" id="{767FEF94-CB81-4BAB-AE2F-2A6FB036F04A}"/>
              </a:ext>
            </a:extLst>
          </p:cNvPr>
          <p:cNvSpPr>
            <a:spLocks/>
          </p:cNvSpPr>
          <p:nvPr/>
        </p:nvSpPr>
        <p:spPr bwMode="auto">
          <a:xfrm>
            <a:off x="8890960" y="2211706"/>
            <a:ext cx="50800" cy="71438"/>
          </a:xfrm>
          <a:custGeom>
            <a:avLst/>
            <a:gdLst>
              <a:gd name="T0" fmla="*/ 76 w 76"/>
              <a:gd name="T1" fmla="*/ 6 h 107"/>
              <a:gd name="T2" fmla="*/ 76 w 76"/>
              <a:gd name="T3" fmla="*/ 22 h 107"/>
              <a:gd name="T4" fmla="*/ 62 w 76"/>
              <a:gd name="T5" fmla="*/ 16 h 107"/>
              <a:gd name="T6" fmla="*/ 49 w 76"/>
              <a:gd name="T7" fmla="*/ 14 h 107"/>
              <a:gd name="T8" fmla="*/ 25 w 76"/>
              <a:gd name="T9" fmla="*/ 24 h 107"/>
              <a:gd name="T10" fmla="*/ 16 w 76"/>
              <a:gd name="T11" fmla="*/ 54 h 107"/>
              <a:gd name="T12" fmla="*/ 25 w 76"/>
              <a:gd name="T13" fmla="*/ 83 h 107"/>
              <a:gd name="T14" fmla="*/ 49 w 76"/>
              <a:gd name="T15" fmla="*/ 93 h 107"/>
              <a:gd name="T16" fmla="*/ 62 w 76"/>
              <a:gd name="T17" fmla="*/ 91 h 107"/>
              <a:gd name="T18" fmla="*/ 76 w 76"/>
              <a:gd name="T19" fmla="*/ 85 h 107"/>
              <a:gd name="T20" fmla="*/ 76 w 76"/>
              <a:gd name="T21" fmla="*/ 101 h 107"/>
              <a:gd name="T22" fmla="*/ 62 w 76"/>
              <a:gd name="T23" fmla="*/ 106 h 107"/>
              <a:gd name="T24" fmla="*/ 47 w 76"/>
              <a:gd name="T25" fmla="*/ 107 h 107"/>
              <a:gd name="T26" fmla="*/ 12 w 76"/>
              <a:gd name="T27" fmla="*/ 93 h 107"/>
              <a:gd name="T28" fmla="*/ 0 w 76"/>
              <a:gd name="T29" fmla="*/ 54 h 107"/>
              <a:gd name="T30" fmla="*/ 12 w 76"/>
              <a:gd name="T31" fmla="*/ 14 h 107"/>
              <a:gd name="T32" fmla="*/ 48 w 76"/>
              <a:gd name="T33" fmla="*/ 0 h 107"/>
              <a:gd name="T34" fmla="*/ 62 w 76"/>
              <a:gd name="T35" fmla="*/ 1 h 107"/>
              <a:gd name="T36" fmla="*/ 76 w 76"/>
              <a:gd name="T37" fmla="*/ 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107">
                <a:moveTo>
                  <a:pt x="76" y="6"/>
                </a:moveTo>
                <a:lnTo>
                  <a:pt x="76" y="22"/>
                </a:lnTo>
                <a:cubicBezTo>
                  <a:pt x="71" y="19"/>
                  <a:pt x="67" y="17"/>
                  <a:pt x="62" y="16"/>
                </a:cubicBezTo>
                <a:cubicBezTo>
                  <a:pt x="58" y="15"/>
                  <a:pt x="53" y="14"/>
                  <a:pt x="49" y="14"/>
                </a:cubicBezTo>
                <a:cubicBezTo>
                  <a:pt x="38" y="14"/>
                  <a:pt x="30" y="17"/>
                  <a:pt x="25" y="24"/>
                </a:cubicBezTo>
                <a:cubicBezTo>
                  <a:pt x="19" y="31"/>
                  <a:pt x="16" y="41"/>
                  <a:pt x="16" y="54"/>
                </a:cubicBezTo>
                <a:cubicBezTo>
                  <a:pt x="16" y="66"/>
                  <a:pt x="19" y="76"/>
                  <a:pt x="25" y="83"/>
                </a:cubicBezTo>
                <a:cubicBezTo>
                  <a:pt x="30" y="90"/>
                  <a:pt x="38" y="93"/>
                  <a:pt x="49" y="93"/>
                </a:cubicBezTo>
                <a:cubicBezTo>
                  <a:pt x="53" y="93"/>
                  <a:pt x="58" y="92"/>
                  <a:pt x="62" y="91"/>
                </a:cubicBezTo>
                <a:cubicBezTo>
                  <a:pt x="67" y="90"/>
                  <a:pt x="71" y="88"/>
                  <a:pt x="76" y="85"/>
                </a:cubicBezTo>
                <a:lnTo>
                  <a:pt x="76" y="101"/>
                </a:lnTo>
                <a:cubicBezTo>
                  <a:pt x="71" y="103"/>
                  <a:pt x="67" y="105"/>
                  <a:pt x="62" y="106"/>
                </a:cubicBezTo>
                <a:cubicBezTo>
                  <a:pt x="57" y="107"/>
                  <a:pt x="52" y="107"/>
                  <a:pt x="47" y="107"/>
                </a:cubicBezTo>
                <a:cubicBezTo>
                  <a:pt x="32" y="107"/>
                  <a:pt x="21" y="103"/>
                  <a:pt x="12" y="93"/>
                </a:cubicBezTo>
                <a:cubicBezTo>
                  <a:pt x="4" y="83"/>
                  <a:pt x="0" y="70"/>
                  <a:pt x="0" y="54"/>
                </a:cubicBezTo>
                <a:cubicBezTo>
                  <a:pt x="0" y="37"/>
                  <a:pt x="4" y="24"/>
                  <a:pt x="12" y="14"/>
                </a:cubicBezTo>
                <a:cubicBezTo>
                  <a:pt x="21" y="4"/>
                  <a:pt x="33" y="0"/>
                  <a:pt x="48" y="0"/>
                </a:cubicBezTo>
                <a:cubicBezTo>
                  <a:pt x="53" y="0"/>
                  <a:pt x="58" y="0"/>
                  <a:pt x="62" y="1"/>
                </a:cubicBezTo>
                <a:cubicBezTo>
                  <a:pt x="67" y="2"/>
                  <a:pt x="71" y="4"/>
                  <a:pt x="76"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88">
            <a:extLst>
              <a:ext uri="{FF2B5EF4-FFF2-40B4-BE49-F238E27FC236}">
                <a16:creationId xmlns:a16="http://schemas.microsoft.com/office/drawing/2014/main" id="{2D401E52-7C7E-4379-805A-F538708AAEA7}"/>
              </a:ext>
            </a:extLst>
          </p:cNvPr>
          <p:cNvSpPr>
            <a:spLocks/>
          </p:cNvSpPr>
          <p:nvPr/>
        </p:nvSpPr>
        <p:spPr bwMode="auto">
          <a:xfrm>
            <a:off x="8959223" y="2186306"/>
            <a:ext cx="57150" cy="95250"/>
          </a:xfrm>
          <a:custGeom>
            <a:avLst/>
            <a:gdLst>
              <a:gd name="T0" fmla="*/ 0 w 86"/>
              <a:gd name="T1" fmla="*/ 0 h 143"/>
              <a:gd name="T2" fmla="*/ 16 w 86"/>
              <a:gd name="T3" fmla="*/ 0 h 143"/>
              <a:gd name="T4" fmla="*/ 16 w 86"/>
              <a:gd name="T5" fmla="*/ 84 h 143"/>
              <a:gd name="T6" fmla="*/ 63 w 86"/>
              <a:gd name="T7" fmla="*/ 40 h 143"/>
              <a:gd name="T8" fmla="*/ 84 w 86"/>
              <a:gd name="T9" fmla="*/ 40 h 143"/>
              <a:gd name="T10" fmla="*/ 33 w 86"/>
              <a:gd name="T11" fmla="*/ 88 h 143"/>
              <a:gd name="T12" fmla="*/ 86 w 86"/>
              <a:gd name="T13" fmla="*/ 143 h 143"/>
              <a:gd name="T14" fmla="*/ 65 w 86"/>
              <a:gd name="T15" fmla="*/ 143 h 143"/>
              <a:gd name="T16" fmla="*/ 16 w 86"/>
              <a:gd name="T17" fmla="*/ 93 h 143"/>
              <a:gd name="T18" fmla="*/ 16 w 86"/>
              <a:gd name="T19" fmla="*/ 143 h 143"/>
              <a:gd name="T20" fmla="*/ 0 w 86"/>
              <a:gd name="T21" fmla="*/ 143 h 143"/>
              <a:gd name="T22" fmla="*/ 0 w 86"/>
              <a:gd name="T2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43">
                <a:moveTo>
                  <a:pt x="0" y="0"/>
                </a:moveTo>
                <a:lnTo>
                  <a:pt x="16" y="0"/>
                </a:lnTo>
                <a:lnTo>
                  <a:pt x="16" y="84"/>
                </a:lnTo>
                <a:lnTo>
                  <a:pt x="63" y="40"/>
                </a:lnTo>
                <a:lnTo>
                  <a:pt x="84" y="40"/>
                </a:lnTo>
                <a:lnTo>
                  <a:pt x="33" y="88"/>
                </a:lnTo>
                <a:lnTo>
                  <a:pt x="86" y="143"/>
                </a:lnTo>
                <a:lnTo>
                  <a:pt x="65" y="143"/>
                </a:lnTo>
                <a:lnTo>
                  <a:pt x="16" y="93"/>
                </a:lnTo>
                <a:lnTo>
                  <a:pt x="16" y="143"/>
                </a:lnTo>
                <a:lnTo>
                  <a:pt x="0" y="14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TextBox 193">
            <a:extLst>
              <a:ext uri="{FF2B5EF4-FFF2-40B4-BE49-F238E27FC236}">
                <a16:creationId xmlns:a16="http://schemas.microsoft.com/office/drawing/2014/main" id="{2C2796DC-85DA-4A84-A16F-494195EA3F44}"/>
              </a:ext>
            </a:extLst>
          </p:cNvPr>
          <p:cNvSpPr txBox="1"/>
          <p:nvPr/>
        </p:nvSpPr>
        <p:spPr>
          <a:xfrm>
            <a:off x="2888856" y="3976183"/>
            <a:ext cx="7082388" cy="1323439"/>
          </a:xfrm>
          <a:prstGeom prst="rect">
            <a:avLst/>
          </a:prstGeom>
          <a:noFill/>
        </p:spPr>
        <p:txBody>
          <a:bodyPr wrap="none" rtlCol="0">
            <a:spAutoFit/>
          </a:bodyPr>
          <a:lstStyle/>
          <a:p>
            <a:pPr marL="342900" indent="-342900">
              <a:buFont typeface="Arial" panose="020B0604020202020204" pitchFamily="34" charset="0"/>
              <a:buChar char="•"/>
            </a:pPr>
            <a:r>
              <a:rPr lang="en-US" sz="2000" dirty="0"/>
              <a:t>Errors don’t </a:t>
            </a:r>
            <a:r>
              <a:rPr lang="en-US" sz="2000" dirty="0">
                <a:solidFill>
                  <a:srgbClr val="E21A23"/>
                </a:solidFill>
              </a:rPr>
              <a:t>propagate</a:t>
            </a:r>
          </a:p>
          <a:p>
            <a:pPr marL="342900" indent="-342900">
              <a:buFont typeface="Arial" panose="020B0604020202020204" pitchFamily="34" charset="0"/>
              <a:buChar char="•"/>
            </a:pPr>
            <a:r>
              <a:rPr lang="en-US" sz="2000" dirty="0"/>
              <a:t>Error checking of the plaintext and </a:t>
            </a:r>
            <a:r>
              <a:rPr lang="en-US" sz="2000" dirty="0">
                <a:solidFill>
                  <a:srgbClr val="7030A0"/>
                </a:solidFill>
              </a:rPr>
              <a:t>encryption</a:t>
            </a:r>
            <a:r>
              <a:rPr lang="en-US" sz="2000" dirty="0"/>
              <a:t> can happen</a:t>
            </a:r>
            <a:br>
              <a:rPr lang="en-US" sz="2000" dirty="0"/>
            </a:br>
            <a:r>
              <a:rPr lang="en-US" sz="2000" dirty="0"/>
              <a:t>in </a:t>
            </a:r>
            <a:r>
              <a:rPr lang="en-US" sz="2000" dirty="0">
                <a:solidFill>
                  <a:srgbClr val="00B050"/>
                </a:solidFill>
              </a:rPr>
              <a:t>parallel</a:t>
            </a:r>
          </a:p>
          <a:p>
            <a:pPr marL="342900" indent="-342900">
              <a:buFont typeface="Arial" panose="020B0604020202020204" pitchFamily="34" charset="0"/>
              <a:buChar char="•"/>
            </a:pPr>
            <a:r>
              <a:rPr lang="en-US" sz="2000" dirty="0"/>
              <a:t>Both encryption and decryption are </a:t>
            </a:r>
            <a:r>
              <a:rPr lang="en-US" sz="2000" dirty="0">
                <a:solidFill>
                  <a:srgbClr val="00B050"/>
                </a:solidFill>
              </a:rPr>
              <a:t>sequential</a:t>
            </a:r>
          </a:p>
        </p:txBody>
      </p:sp>
    </p:spTree>
    <p:extLst>
      <p:ext uri="{BB962C8B-B14F-4D97-AF65-F5344CB8AC3E}">
        <p14:creationId xmlns:p14="http://schemas.microsoft.com/office/powerpoint/2010/main" val="1660515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20DD5-354D-4981-92FB-5C52E59410EE}"/>
              </a:ext>
            </a:extLst>
          </p:cNvPr>
          <p:cNvSpPr>
            <a:spLocks noGrp="1"/>
          </p:cNvSpPr>
          <p:nvPr>
            <p:ph type="title"/>
          </p:nvPr>
        </p:nvSpPr>
        <p:spPr/>
        <p:txBody>
          <a:bodyPr/>
          <a:lstStyle/>
          <a:p>
            <a:r>
              <a:rPr lang="en-US" dirty="0"/>
              <a:t>Counter Mode Encryption</a:t>
            </a:r>
          </a:p>
        </p:txBody>
      </p:sp>
      <p:sp>
        <p:nvSpPr>
          <p:cNvPr id="4" name="Footer Placeholder 3">
            <a:extLst>
              <a:ext uri="{FF2B5EF4-FFF2-40B4-BE49-F238E27FC236}">
                <a16:creationId xmlns:a16="http://schemas.microsoft.com/office/drawing/2014/main" id="{681380D8-6687-41E1-822E-02F919B50811}"/>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FD06C79E-0A76-45AD-BDB8-CF5B4A5A26F0}"/>
              </a:ext>
            </a:extLst>
          </p:cNvPr>
          <p:cNvSpPr>
            <a:spLocks noGrp="1"/>
          </p:cNvSpPr>
          <p:nvPr>
            <p:ph type="sldNum" sz="quarter" idx="12"/>
          </p:nvPr>
        </p:nvSpPr>
        <p:spPr/>
        <p:txBody>
          <a:bodyPr/>
          <a:lstStyle/>
          <a:p>
            <a:fld id="{F919517F-009E-4769-83B0-88E0C9B89C50}" type="slidenum">
              <a:rPr lang="en-US" smtClean="0"/>
              <a:t>15</a:t>
            </a:fld>
            <a:endParaRPr lang="en-US"/>
          </a:p>
        </p:txBody>
      </p:sp>
      <p:sp>
        <p:nvSpPr>
          <p:cNvPr id="9" name="AutoShape 3">
            <a:extLst>
              <a:ext uri="{FF2B5EF4-FFF2-40B4-BE49-F238E27FC236}">
                <a16:creationId xmlns:a16="http://schemas.microsoft.com/office/drawing/2014/main" id="{169026F3-1115-47B3-AA5E-64AAC8B17D19}"/>
              </a:ext>
            </a:extLst>
          </p:cNvPr>
          <p:cNvSpPr>
            <a:spLocks noChangeAspect="1" noChangeArrowheads="1" noTextEdit="1"/>
          </p:cNvSpPr>
          <p:nvPr/>
        </p:nvSpPr>
        <p:spPr bwMode="auto">
          <a:xfrm>
            <a:off x="2728913" y="965200"/>
            <a:ext cx="68580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0" name="Group 205">
            <a:extLst>
              <a:ext uri="{FF2B5EF4-FFF2-40B4-BE49-F238E27FC236}">
                <a16:creationId xmlns:a16="http://schemas.microsoft.com/office/drawing/2014/main" id="{C4B9D3CA-F95A-4302-A602-0208C193B355}"/>
              </a:ext>
            </a:extLst>
          </p:cNvPr>
          <p:cNvGrpSpPr>
            <a:grpSpLocks/>
          </p:cNvGrpSpPr>
          <p:nvPr/>
        </p:nvGrpSpPr>
        <p:grpSpPr bwMode="auto">
          <a:xfrm>
            <a:off x="2735263" y="965200"/>
            <a:ext cx="6440488" cy="2457450"/>
            <a:chOff x="763" y="608"/>
            <a:chExt cx="4057" cy="1548"/>
          </a:xfrm>
        </p:grpSpPr>
        <p:sp>
          <p:nvSpPr>
            <p:cNvPr id="26" name="Freeform 5">
              <a:extLst>
                <a:ext uri="{FF2B5EF4-FFF2-40B4-BE49-F238E27FC236}">
                  <a16:creationId xmlns:a16="http://schemas.microsoft.com/office/drawing/2014/main" id="{8ECC5CA4-49BB-4004-B42F-A109BEB94110}"/>
                </a:ext>
              </a:extLst>
            </p:cNvPr>
            <p:cNvSpPr>
              <a:spLocks/>
            </p:cNvSpPr>
            <p:nvPr/>
          </p:nvSpPr>
          <p:spPr bwMode="auto">
            <a:xfrm>
              <a:off x="763" y="732"/>
              <a:ext cx="1277" cy="1424"/>
            </a:xfrm>
            <a:custGeom>
              <a:avLst/>
              <a:gdLst>
                <a:gd name="T0" fmla="*/ 152 w 3227"/>
                <a:gd name="T1" fmla="*/ 0 h 3597"/>
                <a:gd name="T2" fmla="*/ 3075 w 3227"/>
                <a:gd name="T3" fmla="*/ 0 h 3597"/>
                <a:gd name="T4" fmla="*/ 3227 w 3227"/>
                <a:gd name="T5" fmla="*/ 151 h 3597"/>
                <a:gd name="T6" fmla="*/ 3227 w 3227"/>
                <a:gd name="T7" fmla="*/ 3445 h 3597"/>
                <a:gd name="T8" fmla="*/ 3075 w 3227"/>
                <a:gd name="T9" fmla="*/ 3597 h 3597"/>
                <a:gd name="T10" fmla="*/ 152 w 3227"/>
                <a:gd name="T11" fmla="*/ 3597 h 3597"/>
                <a:gd name="T12" fmla="*/ 0 w 3227"/>
                <a:gd name="T13" fmla="*/ 3445 h 3597"/>
                <a:gd name="T14" fmla="*/ 0 w 3227"/>
                <a:gd name="T15" fmla="*/ 151 h 3597"/>
                <a:gd name="T16" fmla="*/ 152 w 3227"/>
                <a:gd name="T17" fmla="*/ 0 h 3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27" h="3597">
                  <a:moveTo>
                    <a:pt x="152" y="0"/>
                  </a:moveTo>
                  <a:lnTo>
                    <a:pt x="3075" y="0"/>
                  </a:lnTo>
                  <a:cubicBezTo>
                    <a:pt x="3159" y="0"/>
                    <a:pt x="3227" y="67"/>
                    <a:pt x="3227" y="151"/>
                  </a:cubicBezTo>
                  <a:lnTo>
                    <a:pt x="3227" y="3445"/>
                  </a:lnTo>
                  <a:cubicBezTo>
                    <a:pt x="3227" y="3529"/>
                    <a:pt x="3159" y="3597"/>
                    <a:pt x="3075" y="3597"/>
                  </a:cubicBezTo>
                  <a:lnTo>
                    <a:pt x="152" y="3597"/>
                  </a:lnTo>
                  <a:cubicBezTo>
                    <a:pt x="68" y="3597"/>
                    <a:pt x="0" y="3529"/>
                    <a:pt x="0" y="3445"/>
                  </a:cubicBezTo>
                  <a:lnTo>
                    <a:pt x="0" y="151"/>
                  </a:lnTo>
                  <a:cubicBezTo>
                    <a:pt x="0" y="67"/>
                    <a:pt x="68" y="0"/>
                    <a:pt x="152" y="0"/>
                  </a:cubicBezTo>
                  <a:close/>
                </a:path>
              </a:pathLst>
            </a:cu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6">
              <a:extLst>
                <a:ext uri="{FF2B5EF4-FFF2-40B4-BE49-F238E27FC236}">
                  <a16:creationId xmlns:a16="http://schemas.microsoft.com/office/drawing/2014/main" id="{6BAC602A-94F8-458A-A9C0-D0FA09CD6A2E}"/>
                </a:ext>
              </a:extLst>
            </p:cNvPr>
            <p:cNvSpPr>
              <a:spLocks noChangeArrowheads="1"/>
            </p:cNvSpPr>
            <p:nvPr/>
          </p:nvSpPr>
          <p:spPr bwMode="auto">
            <a:xfrm>
              <a:off x="859" y="1606"/>
              <a:ext cx="394" cy="163"/>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7">
              <a:extLst>
                <a:ext uri="{FF2B5EF4-FFF2-40B4-BE49-F238E27FC236}">
                  <a16:creationId xmlns:a16="http://schemas.microsoft.com/office/drawing/2014/main" id="{47DB5B5D-63CD-4085-A37D-23848FD234A9}"/>
                </a:ext>
              </a:extLst>
            </p:cNvPr>
            <p:cNvSpPr>
              <a:spLocks noEditPoints="1"/>
            </p:cNvSpPr>
            <p:nvPr/>
          </p:nvSpPr>
          <p:spPr bwMode="auto">
            <a:xfrm>
              <a:off x="899" y="1663"/>
              <a:ext cx="33" cy="53"/>
            </a:xfrm>
            <a:custGeom>
              <a:avLst/>
              <a:gdLst>
                <a:gd name="T0" fmla="*/ 18 w 85"/>
                <a:gd name="T1" fmla="*/ 15 h 133"/>
                <a:gd name="T2" fmla="*/ 18 w 85"/>
                <a:gd name="T3" fmla="*/ 65 h 133"/>
                <a:gd name="T4" fmla="*/ 40 w 85"/>
                <a:gd name="T5" fmla="*/ 65 h 133"/>
                <a:gd name="T6" fmla="*/ 60 w 85"/>
                <a:gd name="T7" fmla="*/ 58 h 133"/>
                <a:gd name="T8" fmla="*/ 66 w 85"/>
                <a:gd name="T9" fmla="*/ 40 h 133"/>
                <a:gd name="T10" fmla="*/ 60 w 85"/>
                <a:gd name="T11" fmla="*/ 22 h 133"/>
                <a:gd name="T12" fmla="*/ 40 w 85"/>
                <a:gd name="T13" fmla="*/ 15 h 133"/>
                <a:gd name="T14" fmla="*/ 18 w 85"/>
                <a:gd name="T15" fmla="*/ 15 h 133"/>
                <a:gd name="T16" fmla="*/ 0 w 85"/>
                <a:gd name="T17" fmla="*/ 0 h 133"/>
                <a:gd name="T18" fmla="*/ 40 w 85"/>
                <a:gd name="T19" fmla="*/ 0 h 133"/>
                <a:gd name="T20" fmla="*/ 74 w 85"/>
                <a:gd name="T21" fmla="*/ 11 h 133"/>
                <a:gd name="T22" fmla="*/ 85 w 85"/>
                <a:gd name="T23" fmla="*/ 40 h 133"/>
                <a:gd name="T24" fmla="*/ 74 w 85"/>
                <a:gd name="T25" fmla="*/ 70 h 133"/>
                <a:gd name="T26" fmla="*/ 40 w 85"/>
                <a:gd name="T27" fmla="*/ 80 h 133"/>
                <a:gd name="T28" fmla="*/ 18 w 85"/>
                <a:gd name="T29" fmla="*/ 80 h 133"/>
                <a:gd name="T30" fmla="*/ 18 w 85"/>
                <a:gd name="T31" fmla="*/ 133 h 133"/>
                <a:gd name="T32" fmla="*/ 0 w 85"/>
                <a:gd name="T33" fmla="*/ 133 h 133"/>
                <a:gd name="T34" fmla="*/ 0 w 85"/>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5" h="133">
                  <a:moveTo>
                    <a:pt x="18" y="15"/>
                  </a:moveTo>
                  <a:lnTo>
                    <a:pt x="18" y="65"/>
                  </a:lnTo>
                  <a:lnTo>
                    <a:pt x="40" y="65"/>
                  </a:lnTo>
                  <a:cubicBezTo>
                    <a:pt x="49" y="65"/>
                    <a:pt x="55" y="63"/>
                    <a:pt x="60" y="58"/>
                  </a:cubicBezTo>
                  <a:cubicBezTo>
                    <a:pt x="64" y="54"/>
                    <a:pt x="66" y="48"/>
                    <a:pt x="66" y="40"/>
                  </a:cubicBezTo>
                  <a:cubicBezTo>
                    <a:pt x="66" y="32"/>
                    <a:pt x="64" y="26"/>
                    <a:pt x="60" y="22"/>
                  </a:cubicBezTo>
                  <a:cubicBezTo>
                    <a:pt x="55" y="17"/>
                    <a:pt x="49" y="15"/>
                    <a:pt x="40" y="15"/>
                  </a:cubicBezTo>
                  <a:lnTo>
                    <a:pt x="18" y="15"/>
                  </a:lnTo>
                  <a:close/>
                  <a:moveTo>
                    <a:pt x="0" y="0"/>
                  </a:moveTo>
                  <a:lnTo>
                    <a:pt x="40" y="0"/>
                  </a:lnTo>
                  <a:cubicBezTo>
                    <a:pt x="55" y="0"/>
                    <a:pt x="66" y="4"/>
                    <a:pt x="74" y="11"/>
                  </a:cubicBezTo>
                  <a:cubicBezTo>
                    <a:pt x="82" y="17"/>
                    <a:pt x="85" y="27"/>
                    <a:pt x="85" y="40"/>
                  </a:cubicBezTo>
                  <a:cubicBezTo>
                    <a:pt x="85" y="53"/>
                    <a:pt x="82" y="63"/>
                    <a:pt x="74" y="70"/>
                  </a:cubicBezTo>
                  <a:cubicBezTo>
                    <a:pt x="66" y="76"/>
                    <a:pt x="55" y="80"/>
                    <a:pt x="40" y="80"/>
                  </a:cubicBezTo>
                  <a:lnTo>
                    <a:pt x="18" y="80"/>
                  </a:lnTo>
                  <a:lnTo>
                    <a:pt x="18" y="133"/>
                  </a:lnTo>
                  <a:lnTo>
                    <a:pt x="0" y="13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8">
              <a:extLst>
                <a:ext uri="{FF2B5EF4-FFF2-40B4-BE49-F238E27FC236}">
                  <a16:creationId xmlns:a16="http://schemas.microsoft.com/office/drawing/2014/main" id="{DD1C395E-8A87-424E-BF24-EF9E56C1A38C}"/>
                </a:ext>
              </a:extLst>
            </p:cNvPr>
            <p:cNvSpPr>
              <a:spLocks noChangeArrowheads="1"/>
            </p:cNvSpPr>
            <p:nvPr/>
          </p:nvSpPr>
          <p:spPr bwMode="auto">
            <a:xfrm>
              <a:off x="942" y="1661"/>
              <a:ext cx="6" cy="5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9">
              <a:extLst>
                <a:ext uri="{FF2B5EF4-FFF2-40B4-BE49-F238E27FC236}">
                  <a16:creationId xmlns:a16="http://schemas.microsoft.com/office/drawing/2014/main" id="{3C01223F-3F98-4FE3-8AA2-9910572F8A23}"/>
                </a:ext>
              </a:extLst>
            </p:cNvPr>
            <p:cNvSpPr>
              <a:spLocks noEditPoints="1"/>
            </p:cNvSpPr>
            <p:nvPr/>
          </p:nvSpPr>
          <p:spPr bwMode="auto">
            <a:xfrm>
              <a:off x="959" y="1675"/>
              <a:ext cx="34" cy="41"/>
            </a:xfrm>
            <a:custGeom>
              <a:avLst/>
              <a:gdLst>
                <a:gd name="T0" fmla="*/ 51 w 84"/>
                <a:gd name="T1" fmla="*/ 52 h 104"/>
                <a:gd name="T2" fmla="*/ 24 w 84"/>
                <a:gd name="T3" fmla="*/ 56 h 104"/>
                <a:gd name="T4" fmla="*/ 16 w 84"/>
                <a:gd name="T5" fmla="*/ 72 h 104"/>
                <a:gd name="T6" fmla="*/ 22 w 84"/>
                <a:gd name="T7" fmla="*/ 86 h 104"/>
                <a:gd name="T8" fmla="*/ 38 w 84"/>
                <a:gd name="T9" fmla="*/ 91 h 104"/>
                <a:gd name="T10" fmla="*/ 59 w 84"/>
                <a:gd name="T11" fmla="*/ 81 h 104"/>
                <a:gd name="T12" fmla="*/ 68 w 84"/>
                <a:gd name="T13" fmla="*/ 56 h 104"/>
                <a:gd name="T14" fmla="*/ 68 w 84"/>
                <a:gd name="T15" fmla="*/ 52 h 104"/>
                <a:gd name="T16" fmla="*/ 51 w 84"/>
                <a:gd name="T17" fmla="*/ 52 h 104"/>
                <a:gd name="T18" fmla="*/ 84 w 84"/>
                <a:gd name="T19" fmla="*/ 45 h 104"/>
                <a:gd name="T20" fmla="*/ 84 w 84"/>
                <a:gd name="T21" fmla="*/ 102 h 104"/>
                <a:gd name="T22" fmla="*/ 68 w 84"/>
                <a:gd name="T23" fmla="*/ 102 h 104"/>
                <a:gd name="T24" fmla="*/ 68 w 84"/>
                <a:gd name="T25" fmla="*/ 87 h 104"/>
                <a:gd name="T26" fmla="*/ 54 w 84"/>
                <a:gd name="T27" fmla="*/ 100 h 104"/>
                <a:gd name="T28" fmla="*/ 33 w 84"/>
                <a:gd name="T29" fmla="*/ 104 h 104"/>
                <a:gd name="T30" fmla="*/ 9 w 84"/>
                <a:gd name="T31" fmla="*/ 96 h 104"/>
                <a:gd name="T32" fmla="*/ 0 w 84"/>
                <a:gd name="T33" fmla="*/ 73 h 104"/>
                <a:gd name="T34" fmla="*/ 11 w 84"/>
                <a:gd name="T35" fmla="*/ 48 h 104"/>
                <a:gd name="T36" fmla="*/ 45 w 84"/>
                <a:gd name="T37" fmla="*/ 39 h 104"/>
                <a:gd name="T38" fmla="*/ 68 w 84"/>
                <a:gd name="T39" fmla="*/ 39 h 104"/>
                <a:gd name="T40" fmla="*/ 68 w 84"/>
                <a:gd name="T41" fmla="*/ 38 h 104"/>
                <a:gd name="T42" fmla="*/ 60 w 84"/>
                <a:gd name="T43" fmla="*/ 20 h 104"/>
                <a:gd name="T44" fmla="*/ 39 w 84"/>
                <a:gd name="T45" fmla="*/ 14 h 104"/>
                <a:gd name="T46" fmla="*/ 23 w 84"/>
                <a:gd name="T47" fmla="*/ 16 h 104"/>
                <a:gd name="T48" fmla="*/ 7 w 84"/>
                <a:gd name="T49" fmla="*/ 22 h 104"/>
                <a:gd name="T50" fmla="*/ 7 w 84"/>
                <a:gd name="T51" fmla="*/ 7 h 104"/>
                <a:gd name="T52" fmla="*/ 25 w 84"/>
                <a:gd name="T53" fmla="*/ 2 h 104"/>
                <a:gd name="T54" fmla="*/ 41 w 84"/>
                <a:gd name="T55" fmla="*/ 0 h 104"/>
                <a:gd name="T56" fmla="*/ 73 w 84"/>
                <a:gd name="T57" fmla="*/ 11 h 104"/>
                <a:gd name="T58" fmla="*/ 84 w 84"/>
                <a:gd name="T59" fmla="*/ 4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 h="104">
                  <a:moveTo>
                    <a:pt x="51" y="52"/>
                  </a:moveTo>
                  <a:cubicBezTo>
                    <a:pt x="38" y="52"/>
                    <a:pt x="29" y="53"/>
                    <a:pt x="24" y="56"/>
                  </a:cubicBezTo>
                  <a:cubicBezTo>
                    <a:pt x="19" y="59"/>
                    <a:pt x="16" y="65"/>
                    <a:pt x="16" y="72"/>
                  </a:cubicBezTo>
                  <a:cubicBezTo>
                    <a:pt x="16" y="78"/>
                    <a:pt x="18" y="82"/>
                    <a:pt x="22" y="86"/>
                  </a:cubicBezTo>
                  <a:cubicBezTo>
                    <a:pt x="26" y="89"/>
                    <a:pt x="31" y="91"/>
                    <a:pt x="38" y="91"/>
                  </a:cubicBezTo>
                  <a:cubicBezTo>
                    <a:pt x="47" y="91"/>
                    <a:pt x="54" y="88"/>
                    <a:pt x="59" y="81"/>
                  </a:cubicBezTo>
                  <a:cubicBezTo>
                    <a:pt x="65" y="75"/>
                    <a:pt x="68" y="66"/>
                    <a:pt x="68" y="56"/>
                  </a:cubicBezTo>
                  <a:lnTo>
                    <a:pt x="68" y="52"/>
                  </a:lnTo>
                  <a:lnTo>
                    <a:pt x="51" y="52"/>
                  </a:lnTo>
                  <a:close/>
                  <a:moveTo>
                    <a:pt x="84" y="45"/>
                  </a:moveTo>
                  <a:lnTo>
                    <a:pt x="84" y="102"/>
                  </a:lnTo>
                  <a:lnTo>
                    <a:pt x="68" y="102"/>
                  </a:lnTo>
                  <a:lnTo>
                    <a:pt x="68" y="87"/>
                  </a:lnTo>
                  <a:cubicBezTo>
                    <a:pt x="64" y="93"/>
                    <a:pt x="59" y="97"/>
                    <a:pt x="54" y="100"/>
                  </a:cubicBezTo>
                  <a:cubicBezTo>
                    <a:pt x="48" y="103"/>
                    <a:pt x="41" y="104"/>
                    <a:pt x="33" y="104"/>
                  </a:cubicBezTo>
                  <a:cubicBezTo>
                    <a:pt x="23" y="104"/>
                    <a:pt x="15" y="102"/>
                    <a:pt x="9" y="96"/>
                  </a:cubicBezTo>
                  <a:cubicBezTo>
                    <a:pt x="3" y="90"/>
                    <a:pt x="0" y="83"/>
                    <a:pt x="0" y="73"/>
                  </a:cubicBezTo>
                  <a:cubicBezTo>
                    <a:pt x="0" y="62"/>
                    <a:pt x="4" y="53"/>
                    <a:pt x="11" y="48"/>
                  </a:cubicBezTo>
                  <a:cubicBezTo>
                    <a:pt x="19" y="42"/>
                    <a:pt x="30" y="39"/>
                    <a:pt x="45" y="39"/>
                  </a:cubicBezTo>
                  <a:lnTo>
                    <a:pt x="68" y="39"/>
                  </a:lnTo>
                  <a:lnTo>
                    <a:pt x="68" y="38"/>
                  </a:lnTo>
                  <a:cubicBezTo>
                    <a:pt x="68" y="30"/>
                    <a:pt x="65" y="24"/>
                    <a:pt x="60" y="20"/>
                  </a:cubicBezTo>
                  <a:cubicBezTo>
                    <a:pt x="55" y="16"/>
                    <a:pt x="48" y="14"/>
                    <a:pt x="39" y="14"/>
                  </a:cubicBezTo>
                  <a:cubicBezTo>
                    <a:pt x="34" y="14"/>
                    <a:pt x="28" y="15"/>
                    <a:pt x="23" y="16"/>
                  </a:cubicBezTo>
                  <a:cubicBezTo>
                    <a:pt x="17" y="17"/>
                    <a:pt x="12" y="19"/>
                    <a:pt x="7" y="22"/>
                  </a:cubicBezTo>
                  <a:lnTo>
                    <a:pt x="7" y="7"/>
                  </a:lnTo>
                  <a:cubicBezTo>
                    <a:pt x="13" y="5"/>
                    <a:pt x="19" y="3"/>
                    <a:pt x="25" y="2"/>
                  </a:cubicBezTo>
                  <a:cubicBezTo>
                    <a:pt x="30" y="1"/>
                    <a:pt x="36" y="0"/>
                    <a:pt x="41" y="0"/>
                  </a:cubicBezTo>
                  <a:cubicBezTo>
                    <a:pt x="55" y="0"/>
                    <a:pt x="66" y="4"/>
                    <a:pt x="73" y="11"/>
                  </a:cubicBezTo>
                  <a:cubicBezTo>
                    <a:pt x="80" y="19"/>
                    <a:pt x="84" y="30"/>
                    <a:pt x="84"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
              <a:extLst>
                <a:ext uri="{FF2B5EF4-FFF2-40B4-BE49-F238E27FC236}">
                  <a16:creationId xmlns:a16="http://schemas.microsoft.com/office/drawing/2014/main" id="{61EC005D-7A13-4322-BAC3-355781041DE6}"/>
                </a:ext>
              </a:extLst>
            </p:cNvPr>
            <p:cNvSpPr>
              <a:spLocks noEditPoints="1"/>
            </p:cNvSpPr>
            <p:nvPr/>
          </p:nvSpPr>
          <p:spPr bwMode="auto">
            <a:xfrm>
              <a:off x="1006" y="1661"/>
              <a:ext cx="6" cy="55"/>
            </a:xfrm>
            <a:custGeom>
              <a:avLst/>
              <a:gdLst>
                <a:gd name="T0" fmla="*/ 0 w 17"/>
                <a:gd name="T1" fmla="*/ 39 h 138"/>
                <a:gd name="T2" fmla="*/ 17 w 17"/>
                <a:gd name="T3" fmla="*/ 39 h 138"/>
                <a:gd name="T4" fmla="*/ 17 w 17"/>
                <a:gd name="T5" fmla="*/ 138 h 138"/>
                <a:gd name="T6" fmla="*/ 0 w 17"/>
                <a:gd name="T7" fmla="*/ 138 h 138"/>
                <a:gd name="T8" fmla="*/ 0 w 17"/>
                <a:gd name="T9" fmla="*/ 39 h 138"/>
                <a:gd name="T10" fmla="*/ 0 w 17"/>
                <a:gd name="T11" fmla="*/ 0 h 138"/>
                <a:gd name="T12" fmla="*/ 17 w 17"/>
                <a:gd name="T13" fmla="*/ 0 h 138"/>
                <a:gd name="T14" fmla="*/ 17 w 17"/>
                <a:gd name="T15" fmla="*/ 21 h 138"/>
                <a:gd name="T16" fmla="*/ 0 w 17"/>
                <a:gd name="T17" fmla="*/ 21 h 138"/>
                <a:gd name="T18" fmla="*/ 0 w 17"/>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38">
                  <a:moveTo>
                    <a:pt x="0" y="39"/>
                  </a:moveTo>
                  <a:lnTo>
                    <a:pt x="17" y="39"/>
                  </a:lnTo>
                  <a:lnTo>
                    <a:pt x="17" y="138"/>
                  </a:lnTo>
                  <a:lnTo>
                    <a:pt x="0" y="138"/>
                  </a:lnTo>
                  <a:lnTo>
                    <a:pt x="0" y="39"/>
                  </a:lnTo>
                  <a:close/>
                  <a:moveTo>
                    <a:pt x="0" y="0"/>
                  </a:moveTo>
                  <a:lnTo>
                    <a:pt x="17" y="0"/>
                  </a:lnTo>
                  <a:lnTo>
                    <a:pt x="17" y="21"/>
                  </a:lnTo>
                  <a:lnTo>
                    <a:pt x="0"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1">
              <a:extLst>
                <a:ext uri="{FF2B5EF4-FFF2-40B4-BE49-F238E27FC236}">
                  <a16:creationId xmlns:a16="http://schemas.microsoft.com/office/drawing/2014/main" id="{3AA133DD-E460-4A5C-B7CB-768C210CF09A}"/>
                </a:ext>
              </a:extLst>
            </p:cNvPr>
            <p:cNvSpPr>
              <a:spLocks/>
            </p:cNvSpPr>
            <p:nvPr/>
          </p:nvSpPr>
          <p:spPr bwMode="auto">
            <a:xfrm>
              <a:off x="1025" y="1675"/>
              <a:ext cx="34" cy="41"/>
            </a:xfrm>
            <a:custGeom>
              <a:avLst/>
              <a:gdLst>
                <a:gd name="T0" fmla="*/ 84 w 84"/>
                <a:gd name="T1" fmla="*/ 42 h 102"/>
                <a:gd name="T2" fmla="*/ 84 w 84"/>
                <a:gd name="T3" fmla="*/ 102 h 102"/>
                <a:gd name="T4" fmla="*/ 67 w 84"/>
                <a:gd name="T5" fmla="*/ 102 h 102"/>
                <a:gd name="T6" fmla="*/ 67 w 84"/>
                <a:gd name="T7" fmla="*/ 42 h 102"/>
                <a:gd name="T8" fmla="*/ 62 w 84"/>
                <a:gd name="T9" fmla="*/ 21 h 102"/>
                <a:gd name="T10" fmla="*/ 45 w 84"/>
                <a:gd name="T11" fmla="*/ 14 h 102"/>
                <a:gd name="T12" fmla="*/ 24 w 84"/>
                <a:gd name="T13" fmla="*/ 23 h 102"/>
                <a:gd name="T14" fmla="*/ 17 w 84"/>
                <a:gd name="T15" fmla="*/ 46 h 102"/>
                <a:gd name="T16" fmla="*/ 17 w 84"/>
                <a:gd name="T17" fmla="*/ 102 h 102"/>
                <a:gd name="T18" fmla="*/ 0 w 84"/>
                <a:gd name="T19" fmla="*/ 102 h 102"/>
                <a:gd name="T20" fmla="*/ 0 w 84"/>
                <a:gd name="T21" fmla="*/ 3 h 102"/>
                <a:gd name="T22" fmla="*/ 17 w 84"/>
                <a:gd name="T23" fmla="*/ 3 h 102"/>
                <a:gd name="T24" fmla="*/ 17 w 84"/>
                <a:gd name="T25" fmla="*/ 18 h 102"/>
                <a:gd name="T26" fmla="*/ 30 w 84"/>
                <a:gd name="T27" fmla="*/ 5 h 102"/>
                <a:gd name="T28" fmla="*/ 49 w 84"/>
                <a:gd name="T29" fmla="*/ 0 h 102"/>
                <a:gd name="T30" fmla="*/ 75 w 84"/>
                <a:gd name="T31" fmla="*/ 11 h 102"/>
                <a:gd name="T32" fmla="*/ 84 w 84"/>
                <a:gd name="T33" fmla="*/ 4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102">
                  <a:moveTo>
                    <a:pt x="84" y="42"/>
                  </a:moveTo>
                  <a:lnTo>
                    <a:pt x="84" y="102"/>
                  </a:lnTo>
                  <a:lnTo>
                    <a:pt x="67" y="102"/>
                  </a:lnTo>
                  <a:lnTo>
                    <a:pt x="67" y="42"/>
                  </a:lnTo>
                  <a:cubicBezTo>
                    <a:pt x="67" y="33"/>
                    <a:pt x="65" y="26"/>
                    <a:pt x="62" y="21"/>
                  </a:cubicBezTo>
                  <a:cubicBezTo>
                    <a:pt x="58" y="17"/>
                    <a:pt x="53" y="14"/>
                    <a:pt x="45" y="14"/>
                  </a:cubicBezTo>
                  <a:cubicBezTo>
                    <a:pt x="36" y="14"/>
                    <a:pt x="29" y="17"/>
                    <a:pt x="24" y="23"/>
                  </a:cubicBezTo>
                  <a:cubicBezTo>
                    <a:pt x="19" y="28"/>
                    <a:pt x="17" y="36"/>
                    <a:pt x="17" y="46"/>
                  </a:cubicBezTo>
                  <a:lnTo>
                    <a:pt x="17" y="102"/>
                  </a:lnTo>
                  <a:lnTo>
                    <a:pt x="0" y="102"/>
                  </a:lnTo>
                  <a:lnTo>
                    <a:pt x="0" y="3"/>
                  </a:lnTo>
                  <a:lnTo>
                    <a:pt x="17" y="3"/>
                  </a:lnTo>
                  <a:lnTo>
                    <a:pt x="17" y="18"/>
                  </a:lnTo>
                  <a:cubicBezTo>
                    <a:pt x="21" y="12"/>
                    <a:pt x="25" y="8"/>
                    <a:pt x="30" y="5"/>
                  </a:cubicBezTo>
                  <a:cubicBezTo>
                    <a:pt x="36" y="2"/>
                    <a:pt x="42" y="0"/>
                    <a:pt x="49" y="0"/>
                  </a:cubicBezTo>
                  <a:cubicBezTo>
                    <a:pt x="60" y="0"/>
                    <a:pt x="69" y="4"/>
                    <a:pt x="75" y="11"/>
                  </a:cubicBezTo>
                  <a:cubicBezTo>
                    <a:pt x="81" y="18"/>
                    <a:pt x="84" y="28"/>
                    <a:pt x="84" y="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2">
              <a:extLst>
                <a:ext uri="{FF2B5EF4-FFF2-40B4-BE49-F238E27FC236}">
                  <a16:creationId xmlns:a16="http://schemas.microsoft.com/office/drawing/2014/main" id="{5334590E-A3C8-43BE-B295-7AF41507E3A2}"/>
                </a:ext>
              </a:extLst>
            </p:cNvPr>
            <p:cNvSpPr>
              <a:spLocks/>
            </p:cNvSpPr>
            <p:nvPr/>
          </p:nvSpPr>
          <p:spPr bwMode="auto">
            <a:xfrm>
              <a:off x="1067" y="1665"/>
              <a:ext cx="24" cy="51"/>
            </a:xfrm>
            <a:custGeom>
              <a:avLst/>
              <a:gdLst>
                <a:gd name="T0" fmla="*/ 28 w 62"/>
                <a:gd name="T1" fmla="*/ 0 h 128"/>
                <a:gd name="T2" fmla="*/ 28 w 62"/>
                <a:gd name="T3" fmla="*/ 29 h 128"/>
                <a:gd name="T4" fmla="*/ 62 w 62"/>
                <a:gd name="T5" fmla="*/ 29 h 128"/>
                <a:gd name="T6" fmla="*/ 62 w 62"/>
                <a:gd name="T7" fmla="*/ 41 h 128"/>
                <a:gd name="T8" fmla="*/ 28 w 62"/>
                <a:gd name="T9" fmla="*/ 41 h 128"/>
                <a:gd name="T10" fmla="*/ 28 w 62"/>
                <a:gd name="T11" fmla="*/ 95 h 128"/>
                <a:gd name="T12" fmla="*/ 32 w 62"/>
                <a:gd name="T13" fmla="*/ 111 h 128"/>
                <a:gd name="T14" fmla="*/ 45 w 62"/>
                <a:gd name="T15" fmla="*/ 114 h 128"/>
                <a:gd name="T16" fmla="*/ 62 w 62"/>
                <a:gd name="T17" fmla="*/ 114 h 128"/>
                <a:gd name="T18" fmla="*/ 62 w 62"/>
                <a:gd name="T19" fmla="*/ 128 h 128"/>
                <a:gd name="T20" fmla="*/ 45 w 62"/>
                <a:gd name="T21" fmla="*/ 128 h 128"/>
                <a:gd name="T22" fmla="*/ 19 w 62"/>
                <a:gd name="T23" fmla="*/ 121 h 128"/>
                <a:gd name="T24" fmla="*/ 12 w 62"/>
                <a:gd name="T25" fmla="*/ 95 h 128"/>
                <a:gd name="T26" fmla="*/ 12 w 62"/>
                <a:gd name="T27" fmla="*/ 41 h 128"/>
                <a:gd name="T28" fmla="*/ 0 w 62"/>
                <a:gd name="T29" fmla="*/ 41 h 128"/>
                <a:gd name="T30" fmla="*/ 0 w 62"/>
                <a:gd name="T31" fmla="*/ 29 h 128"/>
                <a:gd name="T32" fmla="*/ 12 w 62"/>
                <a:gd name="T33" fmla="*/ 29 h 128"/>
                <a:gd name="T34" fmla="*/ 12 w 62"/>
                <a:gd name="T35" fmla="*/ 0 h 128"/>
                <a:gd name="T36" fmla="*/ 28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8" y="0"/>
                  </a:moveTo>
                  <a:lnTo>
                    <a:pt x="28" y="29"/>
                  </a:lnTo>
                  <a:lnTo>
                    <a:pt x="62" y="29"/>
                  </a:lnTo>
                  <a:lnTo>
                    <a:pt x="62" y="41"/>
                  </a:lnTo>
                  <a:lnTo>
                    <a:pt x="28" y="41"/>
                  </a:lnTo>
                  <a:lnTo>
                    <a:pt x="28" y="95"/>
                  </a:lnTo>
                  <a:cubicBezTo>
                    <a:pt x="28" y="103"/>
                    <a:pt x="29" y="108"/>
                    <a:pt x="32" y="111"/>
                  </a:cubicBezTo>
                  <a:cubicBezTo>
                    <a:pt x="34" y="113"/>
                    <a:pt x="38" y="114"/>
                    <a:pt x="45" y="114"/>
                  </a:cubicBezTo>
                  <a:lnTo>
                    <a:pt x="62" y="114"/>
                  </a:lnTo>
                  <a:lnTo>
                    <a:pt x="62" y="128"/>
                  </a:lnTo>
                  <a:lnTo>
                    <a:pt x="45" y="128"/>
                  </a:lnTo>
                  <a:cubicBezTo>
                    <a:pt x="32" y="128"/>
                    <a:pt x="24" y="126"/>
                    <a:pt x="19" y="121"/>
                  </a:cubicBezTo>
                  <a:cubicBezTo>
                    <a:pt x="14" y="116"/>
                    <a:pt x="12" y="108"/>
                    <a:pt x="12" y="95"/>
                  </a:cubicBezTo>
                  <a:lnTo>
                    <a:pt x="12" y="41"/>
                  </a:lnTo>
                  <a:lnTo>
                    <a:pt x="0" y="41"/>
                  </a:lnTo>
                  <a:lnTo>
                    <a:pt x="0" y="29"/>
                  </a:lnTo>
                  <a:lnTo>
                    <a:pt x="12" y="29"/>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3">
              <a:extLst>
                <a:ext uri="{FF2B5EF4-FFF2-40B4-BE49-F238E27FC236}">
                  <a16:creationId xmlns:a16="http://schemas.microsoft.com/office/drawing/2014/main" id="{9CB5FD67-1602-42BA-AA0A-57A0D3C015B2}"/>
                </a:ext>
              </a:extLst>
            </p:cNvPr>
            <p:cNvSpPr>
              <a:spLocks noEditPoints="1"/>
            </p:cNvSpPr>
            <p:nvPr/>
          </p:nvSpPr>
          <p:spPr bwMode="auto">
            <a:xfrm>
              <a:off x="1097" y="1675"/>
              <a:ext cx="36" cy="41"/>
            </a:xfrm>
            <a:custGeom>
              <a:avLst/>
              <a:gdLst>
                <a:gd name="T0" fmla="*/ 92 w 92"/>
                <a:gd name="T1" fmla="*/ 48 h 104"/>
                <a:gd name="T2" fmla="*/ 92 w 92"/>
                <a:gd name="T3" fmla="*/ 56 h 104"/>
                <a:gd name="T4" fmla="*/ 17 w 92"/>
                <a:gd name="T5" fmla="*/ 56 h 104"/>
                <a:gd name="T6" fmla="*/ 27 w 92"/>
                <a:gd name="T7" fmla="*/ 82 h 104"/>
                <a:gd name="T8" fmla="*/ 53 w 92"/>
                <a:gd name="T9" fmla="*/ 91 h 104"/>
                <a:gd name="T10" fmla="*/ 71 w 92"/>
                <a:gd name="T11" fmla="*/ 88 h 104"/>
                <a:gd name="T12" fmla="*/ 88 w 92"/>
                <a:gd name="T13" fmla="*/ 81 h 104"/>
                <a:gd name="T14" fmla="*/ 88 w 92"/>
                <a:gd name="T15" fmla="*/ 97 h 104"/>
                <a:gd name="T16" fmla="*/ 70 w 92"/>
                <a:gd name="T17" fmla="*/ 103 h 104"/>
                <a:gd name="T18" fmla="*/ 52 w 92"/>
                <a:gd name="T19" fmla="*/ 104 h 104"/>
                <a:gd name="T20" fmla="*/ 14 w 92"/>
                <a:gd name="T21" fmla="*/ 91 h 104"/>
                <a:gd name="T22" fmla="*/ 0 w 92"/>
                <a:gd name="T23" fmla="*/ 53 h 104"/>
                <a:gd name="T24" fmla="*/ 13 w 92"/>
                <a:gd name="T25" fmla="*/ 15 h 104"/>
                <a:gd name="T26" fmla="*/ 49 w 92"/>
                <a:gd name="T27" fmla="*/ 0 h 104"/>
                <a:gd name="T28" fmla="*/ 81 w 92"/>
                <a:gd name="T29" fmla="*/ 13 h 104"/>
                <a:gd name="T30" fmla="*/ 92 w 92"/>
                <a:gd name="T31" fmla="*/ 48 h 104"/>
                <a:gd name="T32" fmla="*/ 76 w 92"/>
                <a:gd name="T33" fmla="*/ 43 h 104"/>
                <a:gd name="T34" fmla="*/ 68 w 92"/>
                <a:gd name="T35" fmla="*/ 22 h 104"/>
                <a:gd name="T36" fmla="*/ 49 w 92"/>
                <a:gd name="T37" fmla="*/ 14 h 104"/>
                <a:gd name="T38" fmla="*/ 27 w 92"/>
                <a:gd name="T39" fmla="*/ 22 h 104"/>
                <a:gd name="T40" fmla="*/ 18 w 92"/>
                <a:gd name="T41" fmla="*/ 43 h 104"/>
                <a:gd name="T42" fmla="*/ 76 w 92"/>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4">
                  <a:moveTo>
                    <a:pt x="92" y="48"/>
                  </a:moveTo>
                  <a:lnTo>
                    <a:pt x="92" y="56"/>
                  </a:lnTo>
                  <a:lnTo>
                    <a:pt x="17" y="56"/>
                  </a:lnTo>
                  <a:cubicBezTo>
                    <a:pt x="18" y="67"/>
                    <a:pt x="21" y="76"/>
                    <a:pt x="27" y="82"/>
                  </a:cubicBezTo>
                  <a:cubicBezTo>
                    <a:pt x="33" y="88"/>
                    <a:pt x="42" y="91"/>
                    <a:pt x="53" y="91"/>
                  </a:cubicBezTo>
                  <a:cubicBezTo>
                    <a:pt x="59" y="91"/>
                    <a:pt x="65" y="90"/>
                    <a:pt x="71" y="88"/>
                  </a:cubicBezTo>
                  <a:cubicBezTo>
                    <a:pt x="77" y="87"/>
                    <a:pt x="83" y="84"/>
                    <a:pt x="88" y="81"/>
                  </a:cubicBezTo>
                  <a:lnTo>
                    <a:pt x="88" y="97"/>
                  </a:lnTo>
                  <a:cubicBezTo>
                    <a:pt x="83" y="99"/>
                    <a:pt x="77" y="101"/>
                    <a:pt x="70" y="103"/>
                  </a:cubicBezTo>
                  <a:cubicBezTo>
                    <a:pt x="64" y="104"/>
                    <a:pt x="58" y="104"/>
                    <a:pt x="52" y="104"/>
                  </a:cubicBezTo>
                  <a:cubicBezTo>
                    <a:pt x="36" y="104"/>
                    <a:pt x="23" y="100"/>
                    <a:pt x="14" y="91"/>
                  </a:cubicBezTo>
                  <a:cubicBezTo>
                    <a:pt x="5" y="81"/>
                    <a:pt x="0" y="69"/>
                    <a:pt x="0" y="53"/>
                  </a:cubicBezTo>
                  <a:cubicBezTo>
                    <a:pt x="0" y="37"/>
                    <a:pt x="5" y="24"/>
                    <a:pt x="13" y="15"/>
                  </a:cubicBezTo>
                  <a:cubicBezTo>
                    <a:pt x="22" y="5"/>
                    <a:pt x="34" y="0"/>
                    <a:pt x="49" y="0"/>
                  </a:cubicBezTo>
                  <a:cubicBezTo>
                    <a:pt x="62" y="0"/>
                    <a:pt x="73" y="4"/>
                    <a:pt x="81" y="13"/>
                  </a:cubicBezTo>
                  <a:cubicBezTo>
                    <a:pt x="88" y="22"/>
                    <a:pt x="92" y="33"/>
                    <a:pt x="92" y="48"/>
                  </a:cubicBezTo>
                  <a:close/>
                  <a:moveTo>
                    <a:pt x="76" y="43"/>
                  </a:moveTo>
                  <a:cubicBezTo>
                    <a:pt x="76" y="34"/>
                    <a:pt x="73" y="27"/>
                    <a:pt x="68" y="22"/>
                  </a:cubicBezTo>
                  <a:cubicBezTo>
                    <a:pt x="64" y="17"/>
                    <a:pt x="57" y="14"/>
                    <a:pt x="49" y="14"/>
                  </a:cubicBezTo>
                  <a:cubicBezTo>
                    <a:pt x="40" y="14"/>
                    <a:pt x="33" y="17"/>
                    <a:pt x="27" y="22"/>
                  </a:cubicBezTo>
                  <a:cubicBezTo>
                    <a:pt x="22" y="27"/>
                    <a:pt x="19" y="34"/>
                    <a:pt x="18"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4">
              <a:extLst>
                <a:ext uri="{FF2B5EF4-FFF2-40B4-BE49-F238E27FC236}">
                  <a16:creationId xmlns:a16="http://schemas.microsoft.com/office/drawing/2014/main" id="{EDBBCD73-EFD4-49B8-9761-29623FF21A52}"/>
                </a:ext>
              </a:extLst>
            </p:cNvPr>
            <p:cNvSpPr>
              <a:spLocks/>
            </p:cNvSpPr>
            <p:nvPr/>
          </p:nvSpPr>
          <p:spPr bwMode="auto">
            <a:xfrm>
              <a:off x="1138" y="1676"/>
              <a:ext cx="38" cy="40"/>
            </a:xfrm>
            <a:custGeom>
              <a:avLst/>
              <a:gdLst>
                <a:gd name="T0" fmla="*/ 94 w 96"/>
                <a:gd name="T1" fmla="*/ 0 h 99"/>
                <a:gd name="T2" fmla="*/ 59 w 96"/>
                <a:gd name="T3" fmla="*/ 48 h 99"/>
                <a:gd name="T4" fmla="*/ 96 w 96"/>
                <a:gd name="T5" fmla="*/ 99 h 99"/>
                <a:gd name="T6" fmla="*/ 77 w 96"/>
                <a:gd name="T7" fmla="*/ 99 h 99"/>
                <a:gd name="T8" fmla="*/ 48 w 96"/>
                <a:gd name="T9" fmla="*/ 60 h 99"/>
                <a:gd name="T10" fmla="*/ 19 w 96"/>
                <a:gd name="T11" fmla="*/ 99 h 99"/>
                <a:gd name="T12" fmla="*/ 0 w 96"/>
                <a:gd name="T13" fmla="*/ 99 h 99"/>
                <a:gd name="T14" fmla="*/ 39 w 96"/>
                <a:gd name="T15" fmla="*/ 47 h 99"/>
                <a:gd name="T16" fmla="*/ 3 w 96"/>
                <a:gd name="T17" fmla="*/ 0 h 99"/>
                <a:gd name="T18" fmla="*/ 23 w 96"/>
                <a:gd name="T19" fmla="*/ 0 h 99"/>
                <a:gd name="T20" fmla="*/ 49 w 96"/>
                <a:gd name="T21" fmla="*/ 35 h 99"/>
                <a:gd name="T22" fmla="*/ 75 w 96"/>
                <a:gd name="T23" fmla="*/ 0 h 99"/>
                <a:gd name="T24" fmla="*/ 94 w 96"/>
                <a:gd name="T2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9">
                  <a:moveTo>
                    <a:pt x="94" y="0"/>
                  </a:moveTo>
                  <a:lnTo>
                    <a:pt x="59" y="48"/>
                  </a:lnTo>
                  <a:lnTo>
                    <a:pt x="96" y="99"/>
                  </a:lnTo>
                  <a:lnTo>
                    <a:pt x="77" y="99"/>
                  </a:lnTo>
                  <a:lnTo>
                    <a:pt x="48" y="60"/>
                  </a:lnTo>
                  <a:lnTo>
                    <a:pt x="19" y="99"/>
                  </a:lnTo>
                  <a:lnTo>
                    <a:pt x="0" y="99"/>
                  </a:lnTo>
                  <a:lnTo>
                    <a:pt x="39" y="47"/>
                  </a:lnTo>
                  <a:lnTo>
                    <a:pt x="3" y="0"/>
                  </a:lnTo>
                  <a:lnTo>
                    <a:pt x="23" y="0"/>
                  </a:lnTo>
                  <a:lnTo>
                    <a:pt x="49" y="35"/>
                  </a:lnTo>
                  <a:lnTo>
                    <a:pt x="75" y="0"/>
                  </a:lnTo>
                  <a:lnTo>
                    <a:pt x="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5">
              <a:extLst>
                <a:ext uri="{FF2B5EF4-FFF2-40B4-BE49-F238E27FC236}">
                  <a16:creationId xmlns:a16="http://schemas.microsoft.com/office/drawing/2014/main" id="{8EC8BF23-9EAA-442A-8041-4A11489A8E7F}"/>
                </a:ext>
              </a:extLst>
            </p:cNvPr>
            <p:cNvSpPr>
              <a:spLocks/>
            </p:cNvSpPr>
            <p:nvPr/>
          </p:nvSpPr>
          <p:spPr bwMode="auto">
            <a:xfrm>
              <a:off x="1180" y="1665"/>
              <a:ext cx="25" cy="51"/>
            </a:xfrm>
            <a:custGeom>
              <a:avLst/>
              <a:gdLst>
                <a:gd name="T0" fmla="*/ 29 w 62"/>
                <a:gd name="T1" fmla="*/ 0 h 128"/>
                <a:gd name="T2" fmla="*/ 29 w 62"/>
                <a:gd name="T3" fmla="*/ 29 h 128"/>
                <a:gd name="T4" fmla="*/ 62 w 62"/>
                <a:gd name="T5" fmla="*/ 29 h 128"/>
                <a:gd name="T6" fmla="*/ 62 w 62"/>
                <a:gd name="T7" fmla="*/ 41 h 128"/>
                <a:gd name="T8" fmla="*/ 29 w 62"/>
                <a:gd name="T9" fmla="*/ 41 h 128"/>
                <a:gd name="T10" fmla="*/ 29 w 62"/>
                <a:gd name="T11" fmla="*/ 95 h 128"/>
                <a:gd name="T12" fmla="*/ 32 w 62"/>
                <a:gd name="T13" fmla="*/ 111 h 128"/>
                <a:gd name="T14" fmla="*/ 45 w 62"/>
                <a:gd name="T15" fmla="*/ 114 h 128"/>
                <a:gd name="T16" fmla="*/ 62 w 62"/>
                <a:gd name="T17" fmla="*/ 114 h 128"/>
                <a:gd name="T18" fmla="*/ 62 w 62"/>
                <a:gd name="T19" fmla="*/ 128 h 128"/>
                <a:gd name="T20" fmla="*/ 45 w 62"/>
                <a:gd name="T21" fmla="*/ 128 h 128"/>
                <a:gd name="T22" fmla="*/ 19 w 62"/>
                <a:gd name="T23" fmla="*/ 121 h 128"/>
                <a:gd name="T24" fmla="*/ 12 w 62"/>
                <a:gd name="T25" fmla="*/ 95 h 128"/>
                <a:gd name="T26" fmla="*/ 12 w 62"/>
                <a:gd name="T27" fmla="*/ 41 h 128"/>
                <a:gd name="T28" fmla="*/ 0 w 62"/>
                <a:gd name="T29" fmla="*/ 41 h 128"/>
                <a:gd name="T30" fmla="*/ 0 w 62"/>
                <a:gd name="T31" fmla="*/ 29 h 128"/>
                <a:gd name="T32" fmla="*/ 12 w 62"/>
                <a:gd name="T33" fmla="*/ 29 h 128"/>
                <a:gd name="T34" fmla="*/ 12 w 62"/>
                <a:gd name="T35" fmla="*/ 0 h 128"/>
                <a:gd name="T36" fmla="*/ 29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9" y="0"/>
                  </a:moveTo>
                  <a:lnTo>
                    <a:pt x="29" y="29"/>
                  </a:lnTo>
                  <a:lnTo>
                    <a:pt x="62" y="29"/>
                  </a:lnTo>
                  <a:lnTo>
                    <a:pt x="62" y="41"/>
                  </a:lnTo>
                  <a:lnTo>
                    <a:pt x="29" y="41"/>
                  </a:lnTo>
                  <a:lnTo>
                    <a:pt x="29" y="95"/>
                  </a:lnTo>
                  <a:cubicBezTo>
                    <a:pt x="29" y="103"/>
                    <a:pt x="30" y="108"/>
                    <a:pt x="32" y="111"/>
                  </a:cubicBezTo>
                  <a:cubicBezTo>
                    <a:pt x="34" y="113"/>
                    <a:pt x="39" y="114"/>
                    <a:pt x="45" y="114"/>
                  </a:cubicBezTo>
                  <a:lnTo>
                    <a:pt x="62" y="114"/>
                  </a:lnTo>
                  <a:lnTo>
                    <a:pt x="62" y="128"/>
                  </a:lnTo>
                  <a:lnTo>
                    <a:pt x="45" y="128"/>
                  </a:lnTo>
                  <a:cubicBezTo>
                    <a:pt x="33" y="128"/>
                    <a:pt x="24" y="126"/>
                    <a:pt x="19" y="121"/>
                  </a:cubicBezTo>
                  <a:cubicBezTo>
                    <a:pt x="15" y="116"/>
                    <a:pt x="12" y="108"/>
                    <a:pt x="12" y="95"/>
                  </a:cubicBezTo>
                  <a:lnTo>
                    <a:pt x="12" y="41"/>
                  </a:lnTo>
                  <a:lnTo>
                    <a:pt x="0" y="41"/>
                  </a:lnTo>
                  <a:lnTo>
                    <a:pt x="0" y="29"/>
                  </a:lnTo>
                  <a:lnTo>
                    <a:pt x="12" y="29"/>
                  </a:lnTo>
                  <a:lnTo>
                    <a:pt x="1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Oval 16">
              <a:extLst>
                <a:ext uri="{FF2B5EF4-FFF2-40B4-BE49-F238E27FC236}">
                  <a16:creationId xmlns:a16="http://schemas.microsoft.com/office/drawing/2014/main" id="{088C7EA6-7D0A-4B23-820E-8953E4C485F4}"/>
                </a:ext>
              </a:extLst>
            </p:cNvPr>
            <p:cNvSpPr>
              <a:spLocks noChangeArrowheads="1"/>
            </p:cNvSpPr>
            <p:nvPr/>
          </p:nvSpPr>
          <p:spPr bwMode="auto">
            <a:xfrm>
              <a:off x="1431" y="1612"/>
              <a:ext cx="176" cy="173"/>
            </a:xfrm>
            <a:prstGeom prst="ellipse">
              <a:avLst/>
            </a:prstGeom>
            <a:solidFill>
              <a:srgbClr val="E8A271"/>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Line 17">
              <a:extLst>
                <a:ext uri="{FF2B5EF4-FFF2-40B4-BE49-F238E27FC236}">
                  <a16:creationId xmlns:a16="http://schemas.microsoft.com/office/drawing/2014/main" id="{81352607-AAC0-4EC0-9CC2-8CDB5285EFA4}"/>
                </a:ext>
              </a:extLst>
            </p:cNvPr>
            <p:cNvSpPr>
              <a:spLocks noChangeShapeType="1"/>
            </p:cNvSpPr>
            <p:nvPr/>
          </p:nvSpPr>
          <p:spPr bwMode="auto">
            <a:xfrm>
              <a:off x="1466" y="1697"/>
              <a:ext cx="110" cy="0"/>
            </a:xfrm>
            <a:prstGeom prst="line">
              <a:avLst/>
            </a:prstGeom>
            <a:noFill/>
            <a:ln w="9525" cap="flat">
              <a:solidFill>
                <a:srgbClr val="1A1A2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18">
              <a:extLst>
                <a:ext uri="{FF2B5EF4-FFF2-40B4-BE49-F238E27FC236}">
                  <a16:creationId xmlns:a16="http://schemas.microsoft.com/office/drawing/2014/main" id="{79D84B9C-8CC4-4C99-9D61-B5BCF02DA15A}"/>
                </a:ext>
              </a:extLst>
            </p:cNvPr>
            <p:cNvSpPr>
              <a:spLocks noChangeShapeType="1"/>
            </p:cNvSpPr>
            <p:nvPr/>
          </p:nvSpPr>
          <p:spPr bwMode="auto">
            <a:xfrm>
              <a:off x="1519" y="1651"/>
              <a:ext cx="0" cy="103"/>
            </a:xfrm>
            <a:prstGeom prst="line">
              <a:avLst/>
            </a:prstGeom>
            <a:noFill/>
            <a:ln w="9525" cap="flat">
              <a:solidFill>
                <a:srgbClr val="1A1A2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19">
              <a:extLst>
                <a:ext uri="{FF2B5EF4-FFF2-40B4-BE49-F238E27FC236}">
                  <a16:creationId xmlns:a16="http://schemas.microsoft.com/office/drawing/2014/main" id="{0960CBA0-7B94-4876-9341-BE62E01F6DF3}"/>
                </a:ext>
              </a:extLst>
            </p:cNvPr>
            <p:cNvSpPr>
              <a:spLocks noChangeShapeType="1"/>
            </p:cNvSpPr>
            <p:nvPr/>
          </p:nvSpPr>
          <p:spPr bwMode="auto">
            <a:xfrm>
              <a:off x="1536" y="975"/>
              <a:ext cx="0" cy="219"/>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Freeform 20">
              <a:extLst>
                <a:ext uri="{FF2B5EF4-FFF2-40B4-BE49-F238E27FC236}">
                  <a16:creationId xmlns:a16="http://schemas.microsoft.com/office/drawing/2014/main" id="{BDB32E94-ED03-4C84-9C7A-C0D6EEAF5976}"/>
                </a:ext>
              </a:extLst>
            </p:cNvPr>
            <p:cNvSpPr>
              <a:spLocks/>
            </p:cNvSpPr>
            <p:nvPr/>
          </p:nvSpPr>
          <p:spPr bwMode="auto">
            <a:xfrm>
              <a:off x="1517" y="1128"/>
              <a:ext cx="38" cy="66"/>
            </a:xfrm>
            <a:custGeom>
              <a:avLst/>
              <a:gdLst>
                <a:gd name="T0" fmla="*/ 48 w 95"/>
                <a:gd name="T1" fmla="*/ 47 h 166"/>
                <a:gd name="T2" fmla="*/ 0 w 95"/>
                <a:gd name="T3" fmla="*/ 0 h 166"/>
                <a:gd name="T4" fmla="*/ 48 w 95"/>
                <a:gd name="T5" fmla="*/ 166 h 166"/>
                <a:gd name="T6" fmla="*/ 95 w 95"/>
                <a:gd name="T7" fmla="*/ 0 h 166"/>
                <a:gd name="T8" fmla="*/ 48 w 95"/>
                <a:gd name="T9" fmla="*/ 47 h 166"/>
              </a:gdLst>
              <a:ahLst/>
              <a:cxnLst>
                <a:cxn ang="0">
                  <a:pos x="T0" y="T1"/>
                </a:cxn>
                <a:cxn ang="0">
                  <a:pos x="T2" y="T3"/>
                </a:cxn>
                <a:cxn ang="0">
                  <a:pos x="T4" y="T5"/>
                </a:cxn>
                <a:cxn ang="0">
                  <a:pos x="T6" y="T7"/>
                </a:cxn>
                <a:cxn ang="0">
                  <a:pos x="T8" y="T9"/>
                </a:cxn>
              </a:cxnLst>
              <a:rect l="0" t="0" r="r" b="b"/>
              <a:pathLst>
                <a:path w="95" h="166">
                  <a:moveTo>
                    <a:pt x="48" y="47"/>
                  </a:moveTo>
                  <a:lnTo>
                    <a:pt x="0" y="0"/>
                  </a:lnTo>
                  <a:lnTo>
                    <a:pt x="48" y="166"/>
                  </a:lnTo>
                  <a:lnTo>
                    <a:pt x="95" y="0"/>
                  </a:lnTo>
                  <a:lnTo>
                    <a:pt x="48" y="47"/>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21">
              <a:extLst>
                <a:ext uri="{FF2B5EF4-FFF2-40B4-BE49-F238E27FC236}">
                  <a16:creationId xmlns:a16="http://schemas.microsoft.com/office/drawing/2014/main" id="{33E4DE2E-E772-438E-9437-62DF5B828EFD}"/>
                </a:ext>
              </a:extLst>
            </p:cNvPr>
            <p:cNvSpPr>
              <a:spLocks noChangeArrowheads="1"/>
            </p:cNvSpPr>
            <p:nvPr/>
          </p:nvSpPr>
          <p:spPr bwMode="auto">
            <a:xfrm>
              <a:off x="1248" y="1189"/>
              <a:ext cx="614" cy="190"/>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22">
              <a:extLst>
                <a:ext uri="{FF2B5EF4-FFF2-40B4-BE49-F238E27FC236}">
                  <a16:creationId xmlns:a16="http://schemas.microsoft.com/office/drawing/2014/main" id="{3EC3E484-7AD4-46D9-BF66-BA59D41437E5}"/>
                </a:ext>
              </a:extLst>
            </p:cNvPr>
            <p:cNvSpPr>
              <a:spLocks noEditPoints="1"/>
            </p:cNvSpPr>
            <p:nvPr/>
          </p:nvSpPr>
          <p:spPr bwMode="auto">
            <a:xfrm>
              <a:off x="1390" y="1247"/>
              <a:ext cx="46" cy="54"/>
            </a:xfrm>
            <a:custGeom>
              <a:avLst/>
              <a:gdLst>
                <a:gd name="T0" fmla="*/ 59 w 117"/>
                <a:gd name="T1" fmla="*/ 18 h 137"/>
                <a:gd name="T2" fmla="*/ 35 w 117"/>
                <a:gd name="T3" fmla="*/ 86 h 137"/>
                <a:gd name="T4" fmla="*/ 82 w 117"/>
                <a:gd name="T5" fmla="*/ 86 h 137"/>
                <a:gd name="T6" fmla="*/ 59 w 117"/>
                <a:gd name="T7" fmla="*/ 18 h 137"/>
                <a:gd name="T8" fmla="*/ 49 w 117"/>
                <a:gd name="T9" fmla="*/ 0 h 137"/>
                <a:gd name="T10" fmla="*/ 69 w 117"/>
                <a:gd name="T11" fmla="*/ 0 h 137"/>
                <a:gd name="T12" fmla="*/ 117 w 117"/>
                <a:gd name="T13" fmla="*/ 137 h 137"/>
                <a:gd name="T14" fmla="*/ 99 w 117"/>
                <a:gd name="T15" fmla="*/ 137 h 137"/>
                <a:gd name="T16" fmla="*/ 88 w 117"/>
                <a:gd name="T17" fmla="*/ 102 h 137"/>
                <a:gd name="T18" fmla="*/ 30 w 117"/>
                <a:gd name="T19" fmla="*/ 102 h 137"/>
                <a:gd name="T20" fmla="*/ 18 w 117"/>
                <a:gd name="T21" fmla="*/ 137 h 137"/>
                <a:gd name="T22" fmla="*/ 0 w 117"/>
                <a:gd name="T23" fmla="*/ 137 h 137"/>
                <a:gd name="T24" fmla="*/ 49 w 117"/>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37">
                  <a:moveTo>
                    <a:pt x="59" y="18"/>
                  </a:moveTo>
                  <a:lnTo>
                    <a:pt x="35" y="86"/>
                  </a:lnTo>
                  <a:lnTo>
                    <a:pt x="82" y="86"/>
                  </a:lnTo>
                  <a:lnTo>
                    <a:pt x="59" y="18"/>
                  </a:lnTo>
                  <a:close/>
                  <a:moveTo>
                    <a:pt x="49" y="0"/>
                  </a:moveTo>
                  <a:lnTo>
                    <a:pt x="69" y="0"/>
                  </a:lnTo>
                  <a:lnTo>
                    <a:pt x="117" y="137"/>
                  </a:lnTo>
                  <a:lnTo>
                    <a:pt x="99" y="137"/>
                  </a:lnTo>
                  <a:lnTo>
                    <a:pt x="88" y="102"/>
                  </a:lnTo>
                  <a:lnTo>
                    <a:pt x="30" y="102"/>
                  </a:lnTo>
                  <a:lnTo>
                    <a:pt x="18" y="137"/>
                  </a:lnTo>
                  <a:lnTo>
                    <a:pt x="0" y="137"/>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3">
              <a:extLst>
                <a:ext uri="{FF2B5EF4-FFF2-40B4-BE49-F238E27FC236}">
                  <a16:creationId xmlns:a16="http://schemas.microsoft.com/office/drawing/2014/main" id="{90D8600D-BB95-4E96-92E2-307258ED1BA8}"/>
                </a:ext>
              </a:extLst>
            </p:cNvPr>
            <p:cNvSpPr>
              <a:spLocks/>
            </p:cNvSpPr>
            <p:nvPr/>
          </p:nvSpPr>
          <p:spPr bwMode="auto">
            <a:xfrm>
              <a:off x="1443" y="1247"/>
              <a:ext cx="33" cy="54"/>
            </a:xfrm>
            <a:custGeom>
              <a:avLst/>
              <a:gdLst>
                <a:gd name="T0" fmla="*/ 0 w 83"/>
                <a:gd name="T1" fmla="*/ 0 h 137"/>
                <a:gd name="T2" fmla="*/ 81 w 83"/>
                <a:gd name="T3" fmla="*/ 0 h 137"/>
                <a:gd name="T4" fmla="*/ 81 w 83"/>
                <a:gd name="T5" fmla="*/ 16 h 137"/>
                <a:gd name="T6" fmla="*/ 18 w 83"/>
                <a:gd name="T7" fmla="*/ 16 h 137"/>
                <a:gd name="T8" fmla="*/ 18 w 83"/>
                <a:gd name="T9" fmla="*/ 56 h 137"/>
                <a:gd name="T10" fmla="*/ 79 w 83"/>
                <a:gd name="T11" fmla="*/ 56 h 137"/>
                <a:gd name="T12" fmla="*/ 79 w 83"/>
                <a:gd name="T13" fmla="*/ 72 h 137"/>
                <a:gd name="T14" fmla="*/ 18 w 83"/>
                <a:gd name="T15" fmla="*/ 72 h 137"/>
                <a:gd name="T16" fmla="*/ 18 w 83"/>
                <a:gd name="T17" fmla="*/ 121 h 137"/>
                <a:gd name="T18" fmla="*/ 83 w 83"/>
                <a:gd name="T19" fmla="*/ 121 h 137"/>
                <a:gd name="T20" fmla="*/ 83 w 83"/>
                <a:gd name="T21" fmla="*/ 137 h 137"/>
                <a:gd name="T22" fmla="*/ 0 w 83"/>
                <a:gd name="T23" fmla="*/ 137 h 137"/>
                <a:gd name="T24" fmla="*/ 0 w 83"/>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37">
                  <a:moveTo>
                    <a:pt x="0" y="0"/>
                  </a:moveTo>
                  <a:lnTo>
                    <a:pt x="81" y="0"/>
                  </a:lnTo>
                  <a:lnTo>
                    <a:pt x="81" y="16"/>
                  </a:lnTo>
                  <a:lnTo>
                    <a:pt x="18" y="16"/>
                  </a:lnTo>
                  <a:lnTo>
                    <a:pt x="18" y="56"/>
                  </a:lnTo>
                  <a:lnTo>
                    <a:pt x="79" y="56"/>
                  </a:lnTo>
                  <a:lnTo>
                    <a:pt x="79" y="72"/>
                  </a:lnTo>
                  <a:lnTo>
                    <a:pt x="18" y="72"/>
                  </a:lnTo>
                  <a:lnTo>
                    <a:pt x="18" y="121"/>
                  </a:lnTo>
                  <a:lnTo>
                    <a:pt x="83" y="121"/>
                  </a:lnTo>
                  <a:lnTo>
                    <a:pt x="83" y="137"/>
                  </a:lnTo>
                  <a:lnTo>
                    <a:pt x="0" y="13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4">
              <a:extLst>
                <a:ext uri="{FF2B5EF4-FFF2-40B4-BE49-F238E27FC236}">
                  <a16:creationId xmlns:a16="http://schemas.microsoft.com/office/drawing/2014/main" id="{81C1A540-A9A5-4333-B34C-C4C37B8282AE}"/>
                </a:ext>
              </a:extLst>
            </p:cNvPr>
            <p:cNvSpPr>
              <a:spLocks/>
            </p:cNvSpPr>
            <p:nvPr/>
          </p:nvSpPr>
          <p:spPr bwMode="auto">
            <a:xfrm>
              <a:off x="1485" y="1246"/>
              <a:ext cx="36" cy="56"/>
            </a:xfrm>
            <a:custGeom>
              <a:avLst/>
              <a:gdLst>
                <a:gd name="T0" fmla="*/ 82 w 90"/>
                <a:gd name="T1" fmla="*/ 7 h 142"/>
                <a:gd name="T2" fmla="*/ 82 w 90"/>
                <a:gd name="T3" fmla="*/ 25 h 142"/>
                <a:gd name="T4" fmla="*/ 63 w 90"/>
                <a:gd name="T5" fmla="*/ 17 h 142"/>
                <a:gd name="T6" fmla="*/ 46 w 90"/>
                <a:gd name="T7" fmla="*/ 15 h 142"/>
                <a:gd name="T8" fmla="*/ 25 w 90"/>
                <a:gd name="T9" fmla="*/ 21 h 142"/>
                <a:gd name="T10" fmla="*/ 17 w 90"/>
                <a:gd name="T11" fmla="*/ 37 h 142"/>
                <a:gd name="T12" fmla="*/ 22 w 90"/>
                <a:gd name="T13" fmla="*/ 51 h 142"/>
                <a:gd name="T14" fmla="*/ 41 w 90"/>
                <a:gd name="T15" fmla="*/ 58 h 142"/>
                <a:gd name="T16" fmla="*/ 52 w 90"/>
                <a:gd name="T17" fmla="*/ 61 h 142"/>
                <a:gd name="T18" fmla="*/ 80 w 90"/>
                <a:gd name="T19" fmla="*/ 75 h 142"/>
                <a:gd name="T20" fmla="*/ 90 w 90"/>
                <a:gd name="T21" fmla="*/ 101 h 142"/>
                <a:gd name="T22" fmla="*/ 77 w 90"/>
                <a:gd name="T23" fmla="*/ 131 h 142"/>
                <a:gd name="T24" fmla="*/ 41 w 90"/>
                <a:gd name="T25" fmla="*/ 142 h 142"/>
                <a:gd name="T26" fmla="*/ 21 w 90"/>
                <a:gd name="T27" fmla="*/ 139 h 142"/>
                <a:gd name="T28" fmla="*/ 0 w 90"/>
                <a:gd name="T29" fmla="*/ 133 h 142"/>
                <a:gd name="T30" fmla="*/ 0 w 90"/>
                <a:gd name="T31" fmla="*/ 114 h 142"/>
                <a:gd name="T32" fmla="*/ 21 w 90"/>
                <a:gd name="T33" fmla="*/ 123 h 142"/>
                <a:gd name="T34" fmla="*/ 41 w 90"/>
                <a:gd name="T35" fmla="*/ 127 h 142"/>
                <a:gd name="T36" fmla="*/ 64 w 90"/>
                <a:gd name="T37" fmla="*/ 120 h 142"/>
                <a:gd name="T38" fmla="*/ 72 w 90"/>
                <a:gd name="T39" fmla="*/ 103 h 142"/>
                <a:gd name="T40" fmla="*/ 66 w 90"/>
                <a:gd name="T41" fmla="*/ 87 h 142"/>
                <a:gd name="T42" fmla="*/ 47 w 90"/>
                <a:gd name="T43" fmla="*/ 78 h 142"/>
                <a:gd name="T44" fmla="*/ 36 w 90"/>
                <a:gd name="T45" fmla="*/ 76 h 142"/>
                <a:gd name="T46" fmla="*/ 8 w 90"/>
                <a:gd name="T47" fmla="*/ 63 h 142"/>
                <a:gd name="T48" fmla="*/ 0 w 90"/>
                <a:gd name="T49" fmla="*/ 39 h 142"/>
                <a:gd name="T50" fmla="*/ 11 w 90"/>
                <a:gd name="T51" fmla="*/ 10 h 142"/>
                <a:gd name="T52" fmla="*/ 45 w 90"/>
                <a:gd name="T53" fmla="*/ 0 h 142"/>
                <a:gd name="T54" fmla="*/ 63 w 90"/>
                <a:gd name="T55" fmla="*/ 2 h 142"/>
                <a:gd name="T56" fmla="*/ 82 w 90"/>
                <a:gd name="T57" fmla="*/ 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0" h="142">
                  <a:moveTo>
                    <a:pt x="82" y="7"/>
                  </a:moveTo>
                  <a:lnTo>
                    <a:pt x="82" y="25"/>
                  </a:lnTo>
                  <a:cubicBezTo>
                    <a:pt x="75" y="21"/>
                    <a:pt x="69" y="19"/>
                    <a:pt x="63" y="17"/>
                  </a:cubicBezTo>
                  <a:cubicBezTo>
                    <a:pt x="58" y="16"/>
                    <a:pt x="52" y="15"/>
                    <a:pt x="46" y="15"/>
                  </a:cubicBezTo>
                  <a:cubicBezTo>
                    <a:pt x="37" y="15"/>
                    <a:pt x="30" y="17"/>
                    <a:pt x="25" y="21"/>
                  </a:cubicBezTo>
                  <a:cubicBezTo>
                    <a:pt x="20" y="25"/>
                    <a:pt x="17" y="30"/>
                    <a:pt x="17" y="37"/>
                  </a:cubicBezTo>
                  <a:cubicBezTo>
                    <a:pt x="17" y="43"/>
                    <a:pt x="19" y="48"/>
                    <a:pt x="22" y="51"/>
                  </a:cubicBezTo>
                  <a:cubicBezTo>
                    <a:pt x="25" y="54"/>
                    <a:pt x="32" y="57"/>
                    <a:pt x="41" y="58"/>
                  </a:cubicBezTo>
                  <a:lnTo>
                    <a:pt x="52" y="61"/>
                  </a:lnTo>
                  <a:cubicBezTo>
                    <a:pt x="65" y="63"/>
                    <a:pt x="74" y="68"/>
                    <a:pt x="80" y="75"/>
                  </a:cubicBezTo>
                  <a:cubicBezTo>
                    <a:pt x="87" y="81"/>
                    <a:pt x="90" y="90"/>
                    <a:pt x="90" y="101"/>
                  </a:cubicBezTo>
                  <a:cubicBezTo>
                    <a:pt x="90" y="114"/>
                    <a:pt x="86" y="124"/>
                    <a:pt x="77" y="131"/>
                  </a:cubicBezTo>
                  <a:cubicBezTo>
                    <a:pt x="69" y="138"/>
                    <a:pt x="57" y="142"/>
                    <a:pt x="41" y="142"/>
                  </a:cubicBezTo>
                  <a:cubicBezTo>
                    <a:pt x="35" y="142"/>
                    <a:pt x="28" y="141"/>
                    <a:pt x="21" y="139"/>
                  </a:cubicBezTo>
                  <a:cubicBezTo>
                    <a:pt x="14" y="138"/>
                    <a:pt x="7" y="136"/>
                    <a:pt x="0" y="133"/>
                  </a:cubicBezTo>
                  <a:lnTo>
                    <a:pt x="0" y="114"/>
                  </a:lnTo>
                  <a:cubicBezTo>
                    <a:pt x="7" y="118"/>
                    <a:pt x="14" y="121"/>
                    <a:pt x="21" y="123"/>
                  </a:cubicBezTo>
                  <a:cubicBezTo>
                    <a:pt x="28" y="125"/>
                    <a:pt x="34" y="127"/>
                    <a:pt x="41" y="127"/>
                  </a:cubicBezTo>
                  <a:cubicBezTo>
                    <a:pt x="51" y="127"/>
                    <a:pt x="58" y="124"/>
                    <a:pt x="64" y="120"/>
                  </a:cubicBezTo>
                  <a:cubicBezTo>
                    <a:pt x="69" y="116"/>
                    <a:pt x="72" y="110"/>
                    <a:pt x="72" y="103"/>
                  </a:cubicBezTo>
                  <a:cubicBezTo>
                    <a:pt x="72" y="96"/>
                    <a:pt x="70" y="91"/>
                    <a:pt x="66" y="87"/>
                  </a:cubicBezTo>
                  <a:cubicBezTo>
                    <a:pt x="62" y="83"/>
                    <a:pt x="56" y="80"/>
                    <a:pt x="47" y="78"/>
                  </a:cubicBezTo>
                  <a:lnTo>
                    <a:pt x="36" y="76"/>
                  </a:lnTo>
                  <a:cubicBezTo>
                    <a:pt x="23" y="73"/>
                    <a:pt x="14" y="69"/>
                    <a:pt x="8" y="63"/>
                  </a:cubicBezTo>
                  <a:cubicBezTo>
                    <a:pt x="2" y="57"/>
                    <a:pt x="0" y="49"/>
                    <a:pt x="0" y="39"/>
                  </a:cubicBezTo>
                  <a:cubicBezTo>
                    <a:pt x="0" y="27"/>
                    <a:pt x="4" y="17"/>
                    <a:pt x="11" y="10"/>
                  </a:cubicBezTo>
                  <a:cubicBezTo>
                    <a:pt x="19" y="3"/>
                    <a:pt x="31" y="0"/>
                    <a:pt x="45" y="0"/>
                  </a:cubicBezTo>
                  <a:cubicBezTo>
                    <a:pt x="51" y="0"/>
                    <a:pt x="57" y="0"/>
                    <a:pt x="63" y="2"/>
                  </a:cubicBezTo>
                  <a:cubicBezTo>
                    <a:pt x="69" y="3"/>
                    <a:pt x="75" y="4"/>
                    <a:pt x="82"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5">
              <a:extLst>
                <a:ext uri="{FF2B5EF4-FFF2-40B4-BE49-F238E27FC236}">
                  <a16:creationId xmlns:a16="http://schemas.microsoft.com/office/drawing/2014/main" id="{8AEF3490-9365-4B42-8707-A21B47759B92}"/>
                </a:ext>
              </a:extLst>
            </p:cNvPr>
            <p:cNvSpPr>
              <a:spLocks noEditPoints="1"/>
            </p:cNvSpPr>
            <p:nvPr/>
          </p:nvSpPr>
          <p:spPr bwMode="auto">
            <a:xfrm>
              <a:off x="1553" y="1244"/>
              <a:ext cx="34" cy="58"/>
            </a:xfrm>
            <a:custGeom>
              <a:avLst/>
              <a:gdLst>
                <a:gd name="T0" fmla="*/ 70 w 86"/>
                <a:gd name="T1" fmla="*/ 92 h 146"/>
                <a:gd name="T2" fmla="*/ 63 w 86"/>
                <a:gd name="T3" fmla="*/ 63 h 146"/>
                <a:gd name="T4" fmla="*/ 43 w 86"/>
                <a:gd name="T5" fmla="*/ 52 h 146"/>
                <a:gd name="T6" fmla="*/ 23 w 86"/>
                <a:gd name="T7" fmla="*/ 63 h 146"/>
                <a:gd name="T8" fmla="*/ 16 w 86"/>
                <a:gd name="T9" fmla="*/ 92 h 146"/>
                <a:gd name="T10" fmla="*/ 23 w 86"/>
                <a:gd name="T11" fmla="*/ 121 h 146"/>
                <a:gd name="T12" fmla="*/ 43 w 86"/>
                <a:gd name="T13" fmla="*/ 131 h 146"/>
                <a:gd name="T14" fmla="*/ 63 w 86"/>
                <a:gd name="T15" fmla="*/ 121 h 146"/>
                <a:gd name="T16" fmla="*/ 70 w 86"/>
                <a:gd name="T17" fmla="*/ 92 h 146"/>
                <a:gd name="T18" fmla="*/ 16 w 86"/>
                <a:gd name="T19" fmla="*/ 56 h 146"/>
                <a:gd name="T20" fmla="*/ 29 w 86"/>
                <a:gd name="T21" fmla="*/ 42 h 146"/>
                <a:gd name="T22" fmla="*/ 47 w 86"/>
                <a:gd name="T23" fmla="*/ 38 h 146"/>
                <a:gd name="T24" fmla="*/ 75 w 86"/>
                <a:gd name="T25" fmla="*/ 53 h 146"/>
                <a:gd name="T26" fmla="*/ 86 w 86"/>
                <a:gd name="T27" fmla="*/ 92 h 146"/>
                <a:gd name="T28" fmla="*/ 75 w 86"/>
                <a:gd name="T29" fmla="*/ 131 h 146"/>
                <a:gd name="T30" fmla="*/ 47 w 86"/>
                <a:gd name="T31" fmla="*/ 146 h 146"/>
                <a:gd name="T32" fmla="*/ 29 w 86"/>
                <a:gd name="T33" fmla="*/ 141 h 146"/>
                <a:gd name="T34" fmla="*/ 16 w 86"/>
                <a:gd name="T35" fmla="*/ 128 h 146"/>
                <a:gd name="T36" fmla="*/ 16 w 86"/>
                <a:gd name="T37" fmla="*/ 143 h 146"/>
                <a:gd name="T38" fmla="*/ 0 w 86"/>
                <a:gd name="T39" fmla="*/ 143 h 146"/>
                <a:gd name="T40" fmla="*/ 0 w 86"/>
                <a:gd name="T41" fmla="*/ 0 h 146"/>
                <a:gd name="T42" fmla="*/ 16 w 86"/>
                <a:gd name="T43" fmla="*/ 0 h 146"/>
                <a:gd name="T44" fmla="*/ 16 w 86"/>
                <a:gd name="T45" fmla="*/ 5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46">
                  <a:moveTo>
                    <a:pt x="70" y="92"/>
                  </a:moveTo>
                  <a:cubicBezTo>
                    <a:pt x="70" y="79"/>
                    <a:pt x="68" y="70"/>
                    <a:pt x="63" y="63"/>
                  </a:cubicBezTo>
                  <a:cubicBezTo>
                    <a:pt x="58" y="56"/>
                    <a:pt x="51" y="52"/>
                    <a:pt x="43" y="52"/>
                  </a:cubicBezTo>
                  <a:cubicBezTo>
                    <a:pt x="35" y="52"/>
                    <a:pt x="28" y="56"/>
                    <a:pt x="23" y="63"/>
                  </a:cubicBezTo>
                  <a:cubicBezTo>
                    <a:pt x="19" y="70"/>
                    <a:pt x="16" y="79"/>
                    <a:pt x="16" y="92"/>
                  </a:cubicBezTo>
                  <a:cubicBezTo>
                    <a:pt x="16" y="104"/>
                    <a:pt x="19" y="114"/>
                    <a:pt x="23" y="121"/>
                  </a:cubicBezTo>
                  <a:cubicBezTo>
                    <a:pt x="28" y="128"/>
                    <a:pt x="35" y="131"/>
                    <a:pt x="43" y="131"/>
                  </a:cubicBezTo>
                  <a:cubicBezTo>
                    <a:pt x="51" y="131"/>
                    <a:pt x="58" y="128"/>
                    <a:pt x="63" y="121"/>
                  </a:cubicBezTo>
                  <a:cubicBezTo>
                    <a:pt x="68" y="114"/>
                    <a:pt x="70" y="104"/>
                    <a:pt x="70" y="92"/>
                  </a:cubicBezTo>
                  <a:close/>
                  <a:moveTo>
                    <a:pt x="16" y="56"/>
                  </a:moveTo>
                  <a:cubicBezTo>
                    <a:pt x="20" y="50"/>
                    <a:pt x="24" y="45"/>
                    <a:pt x="29" y="42"/>
                  </a:cubicBezTo>
                  <a:cubicBezTo>
                    <a:pt x="34" y="39"/>
                    <a:pt x="40" y="38"/>
                    <a:pt x="47" y="38"/>
                  </a:cubicBezTo>
                  <a:cubicBezTo>
                    <a:pt x="59" y="38"/>
                    <a:pt x="68" y="43"/>
                    <a:pt x="75" y="53"/>
                  </a:cubicBezTo>
                  <a:cubicBezTo>
                    <a:pt x="83" y="63"/>
                    <a:pt x="86" y="76"/>
                    <a:pt x="86" y="92"/>
                  </a:cubicBezTo>
                  <a:cubicBezTo>
                    <a:pt x="86" y="108"/>
                    <a:pt x="83" y="121"/>
                    <a:pt x="75" y="131"/>
                  </a:cubicBezTo>
                  <a:cubicBezTo>
                    <a:pt x="68" y="141"/>
                    <a:pt x="59" y="146"/>
                    <a:pt x="47" y="146"/>
                  </a:cubicBezTo>
                  <a:cubicBezTo>
                    <a:pt x="40" y="146"/>
                    <a:pt x="34" y="144"/>
                    <a:pt x="29" y="141"/>
                  </a:cubicBezTo>
                  <a:cubicBezTo>
                    <a:pt x="24" y="138"/>
                    <a:pt x="20" y="134"/>
                    <a:pt x="16" y="128"/>
                  </a:cubicBezTo>
                  <a:lnTo>
                    <a:pt x="16" y="143"/>
                  </a:lnTo>
                  <a:lnTo>
                    <a:pt x="0" y="143"/>
                  </a:lnTo>
                  <a:lnTo>
                    <a:pt x="0" y="0"/>
                  </a:lnTo>
                  <a:lnTo>
                    <a:pt x="16" y="0"/>
                  </a:lnTo>
                  <a:lnTo>
                    <a:pt x="1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26">
              <a:extLst>
                <a:ext uri="{FF2B5EF4-FFF2-40B4-BE49-F238E27FC236}">
                  <a16:creationId xmlns:a16="http://schemas.microsoft.com/office/drawing/2014/main" id="{1DCBCF9C-7E2F-494D-8EFB-88440D253614}"/>
                </a:ext>
              </a:extLst>
            </p:cNvPr>
            <p:cNvSpPr>
              <a:spLocks noChangeArrowheads="1"/>
            </p:cNvSpPr>
            <p:nvPr/>
          </p:nvSpPr>
          <p:spPr bwMode="auto">
            <a:xfrm>
              <a:off x="1597" y="1244"/>
              <a:ext cx="7" cy="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7">
              <a:extLst>
                <a:ext uri="{FF2B5EF4-FFF2-40B4-BE49-F238E27FC236}">
                  <a16:creationId xmlns:a16="http://schemas.microsoft.com/office/drawing/2014/main" id="{3FF3595B-0E03-404C-A048-05BC9BC4C868}"/>
                </a:ext>
              </a:extLst>
            </p:cNvPr>
            <p:cNvSpPr>
              <a:spLocks noEditPoints="1"/>
            </p:cNvSpPr>
            <p:nvPr/>
          </p:nvSpPr>
          <p:spPr bwMode="auto">
            <a:xfrm>
              <a:off x="1614" y="1259"/>
              <a:ext cx="35" cy="43"/>
            </a:xfrm>
            <a:custGeom>
              <a:avLst/>
              <a:gdLst>
                <a:gd name="T0" fmla="*/ 45 w 89"/>
                <a:gd name="T1" fmla="*/ 14 h 108"/>
                <a:gd name="T2" fmla="*/ 24 w 89"/>
                <a:gd name="T3" fmla="*/ 25 h 108"/>
                <a:gd name="T4" fmla="*/ 17 w 89"/>
                <a:gd name="T5" fmla="*/ 54 h 108"/>
                <a:gd name="T6" fmla="*/ 24 w 89"/>
                <a:gd name="T7" fmla="*/ 83 h 108"/>
                <a:gd name="T8" fmla="*/ 45 w 89"/>
                <a:gd name="T9" fmla="*/ 93 h 108"/>
                <a:gd name="T10" fmla="*/ 65 w 89"/>
                <a:gd name="T11" fmla="*/ 83 h 108"/>
                <a:gd name="T12" fmla="*/ 72 w 89"/>
                <a:gd name="T13" fmla="*/ 54 h 108"/>
                <a:gd name="T14" fmla="*/ 65 w 89"/>
                <a:gd name="T15" fmla="*/ 25 h 108"/>
                <a:gd name="T16" fmla="*/ 45 w 89"/>
                <a:gd name="T17" fmla="*/ 14 h 108"/>
                <a:gd name="T18" fmla="*/ 45 w 89"/>
                <a:gd name="T19" fmla="*/ 0 h 108"/>
                <a:gd name="T20" fmla="*/ 77 w 89"/>
                <a:gd name="T21" fmla="*/ 14 h 108"/>
                <a:gd name="T22" fmla="*/ 89 w 89"/>
                <a:gd name="T23" fmla="*/ 54 h 108"/>
                <a:gd name="T24" fmla="*/ 77 w 89"/>
                <a:gd name="T25" fmla="*/ 93 h 108"/>
                <a:gd name="T26" fmla="*/ 45 w 89"/>
                <a:gd name="T27" fmla="*/ 108 h 108"/>
                <a:gd name="T28" fmla="*/ 12 w 89"/>
                <a:gd name="T29" fmla="*/ 93 h 108"/>
                <a:gd name="T30" fmla="*/ 0 w 89"/>
                <a:gd name="T31" fmla="*/ 54 h 108"/>
                <a:gd name="T32" fmla="*/ 12 w 89"/>
                <a:gd name="T33" fmla="*/ 14 h 108"/>
                <a:gd name="T34" fmla="*/ 45 w 89"/>
                <a:gd name="T35"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9" h="108">
                  <a:moveTo>
                    <a:pt x="45" y="14"/>
                  </a:moveTo>
                  <a:cubicBezTo>
                    <a:pt x="36" y="14"/>
                    <a:pt x="29" y="18"/>
                    <a:pt x="24" y="25"/>
                  </a:cubicBezTo>
                  <a:cubicBezTo>
                    <a:pt x="20" y="32"/>
                    <a:pt x="17" y="41"/>
                    <a:pt x="17" y="54"/>
                  </a:cubicBezTo>
                  <a:cubicBezTo>
                    <a:pt x="17" y="66"/>
                    <a:pt x="20" y="76"/>
                    <a:pt x="24" y="83"/>
                  </a:cubicBezTo>
                  <a:cubicBezTo>
                    <a:pt x="29" y="90"/>
                    <a:pt x="36" y="93"/>
                    <a:pt x="45" y="93"/>
                  </a:cubicBezTo>
                  <a:cubicBezTo>
                    <a:pt x="53" y="93"/>
                    <a:pt x="60" y="90"/>
                    <a:pt x="65" y="83"/>
                  </a:cubicBezTo>
                  <a:cubicBezTo>
                    <a:pt x="69" y="76"/>
                    <a:pt x="72" y="66"/>
                    <a:pt x="72" y="54"/>
                  </a:cubicBezTo>
                  <a:cubicBezTo>
                    <a:pt x="72" y="42"/>
                    <a:pt x="69" y="32"/>
                    <a:pt x="65" y="25"/>
                  </a:cubicBezTo>
                  <a:cubicBezTo>
                    <a:pt x="60" y="18"/>
                    <a:pt x="53" y="14"/>
                    <a:pt x="45" y="14"/>
                  </a:cubicBezTo>
                  <a:close/>
                  <a:moveTo>
                    <a:pt x="45" y="0"/>
                  </a:moveTo>
                  <a:cubicBezTo>
                    <a:pt x="58" y="0"/>
                    <a:pt x="69" y="5"/>
                    <a:pt x="77" y="14"/>
                  </a:cubicBezTo>
                  <a:cubicBezTo>
                    <a:pt x="85" y="24"/>
                    <a:pt x="89" y="37"/>
                    <a:pt x="89" y="54"/>
                  </a:cubicBezTo>
                  <a:cubicBezTo>
                    <a:pt x="89" y="71"/>
                    <a:pt x="85" y="84"/>
                    <a:pt x="77" y="93"/>
                  </a:cubicBezTo>
                  <a:cubicBezTo>
                    <a:pt x="69" y="103"/>
                    <a:pt x="58" y="108"/>
                    <a:pt x="45" y="108"/>
                  </a:cubicBezTo>
                  <a:cubicBezTo>
                    <a:pt x="31" y="108"/>
                    <a:pt x="20" y="103"/>
                    <a:pt x="12" y="93"/>
                  </a:cubicBezTo>
                  <a:cubicBezTo>
                    <a:pt x="4" y="84"/>
                    <a:pt x="0" y="71"/>
                    <a:pt x="0" y="54"/>
                  </a:cubicBezTo>
                  <a:cubicBezTo>
                    <a:pt x="0" y="37"/>
                    <a:pt x="4" y="24"/>
                    <a:pt x="12" y="14"/>
                  </a:cubicBezTo>
                  <a:cubicBezTo>
                    <a:pt x="20" y="5"/>
                    <a:pt x="31" y="0"/>
                    <a:pt x="45"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8">
              <a:extLst>
                <a:ext uri="{FF2B5EF4-FFF2-40B4-BE49-F238E27FC236}">
                  <a16:creationId xmlns:a16="http://schemas.microsoft.com/office/drawing/2014/main" id="{1080F7C7-FABD-45C0-811E-9B6BBCAEC906}"/>
                </a:ext>
              </a:extLst>
            </p:cNvPr>
            <p:cNvSpPr>
              <a:spLocks/>
            </p:cNvSpPr>
            <p:nvPr/>
          </p:nvSpPr>
          <p:spPr bwMode="auto">
            <a:xfrm>
              <a:off x="1657" y="1259"/>
              <a:ext cx="30" cy="43"/>
            </a:xfrm>
            <a:custGeom>
              <a:avLst/>
              <a:gdLst>
                <a:gd name="T0" fmla="*/ 76 w 76"/>
                <a:gd name="T1" fmla="*/ 6 h 108"/>
                <a:gd name="T2" fmla="*/ 76 w 76"/>
                <a:gd name="T3" fmla="*/ 22 h 108"/>
                <a:gd name="T4" fmla="*/ 63 w 76"/>
                <a:gd name="T5" fmla="*/ 16 h 108"/>
                <a:gd name="T6" fmla="*/ 49 w 76"/>
                <a:gd name="T7" fmla="*/ 14 h 108"/>
                <a:gd name="T8" fmla="*/ 25 w 76"/>
                <a:gd name="T9" fmla="*/ 25 h 108"/>
                <a:gd name="T10" fmla="*/ 17 w 76"/>
                <a:gd name="T11" fmla="*/ 54 h 108"/>
                <a:gd name="T12" fmla="*/ 25 w 76"/>
                <a:gd name="T13" fmla="*/ 83 h 108"/>
                <a:gd name="T14" fmla="*/ 49 w 76"/>
                <a:gd name="T15" fmla="*/ 93 h 108"/>
                <a:gd name="T16" fmla="*/ 63 w 76"/>
                <a:gd name="T17" fmla="*/ 91 h 108"/>
                <a:gd name="T18" fmla="*/ 76 w 76"/>
                <a:gd name="T19" fmla="*/ 85 h 108"/>
                <a:gd name="T20" fmla="*/ 76 w 76"/>
                <a:gd name="T21" fmla="*/ 101 h 108"/>
                <a:gd name="T22" fmla="*/ 62 w 76"/>
                <a:gd name="T23" fmla="*/ 106 h 108"/>
                <a:gd name="T24" fmla="*/ 47 w 76"/>
                <a:gd name="T25" fmla="*/ 108 h 108"/>
                <a:gd name="T26" fmla="*/ 13 w 76"/>
                <a:gd name="T27" fmla="*/ 93 h 108"/>
                <a:gd name="T28" fmla="*/ 0 w 76"/>
                <a:gd name="T29" fmla="*/ 54 h 108"/>
                <a:gd name="T30" fmla="*/ 13 w 76"/>
                <a:gd name="T31" fmla="*/ 14 h 108"/>
                <a:gd name="T32" fmla="*/ 48 w 76"/>
                <a:gd name="T33" fmla="*/ 0 h 108"/>
                <a:gd name="T34" fmla="*/ 63 w 76"/>
                <a:gd name="T35" fmla="*/ 2 h 108"/>
                <a:gd name="T36" fmla="*/ 76 w 76"/>
                <a:gd name="T37" fmla="*/ 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108">
                  <a:moveTo>
                    <a:pt x="76" y="6"/>
                  </a:moveTo>
                  <a:lnTo>
                    <a:pt x="76" y="22"/>
                  </a:lnTo>
                  <a:cubicBezTo>
                    <a:pt x="72" y="19"/>
                    <a:pt x="67" y="17"/>
                    <a:pt x="63" y="16"/>
                  </a:cubicBezTo>
                  <a:cubicBezTo>
                    <a:pt x="58" y="15"/>
                    <a:pt x="54" y="14"/>
                    <a:pt x="49" y="14"/>
                  </a:cubicBezTo>
                  <a:cubicBezTo>
                    <a:pt x="39" y="14"/>
                    <a:pt x="31" y="18"/>
                    <a:pt x="25" y="25"/>
                  </a:cubicBezTo>
                  <a:cubicBezTo>
                    <a:pt x="19" y="32"/>
                    <a:pt x="17" y="41"/>
                    <a:pt x="17" y="54"/>
                  </a:cubicBezTo>
                  <a:cubicBezTo>
                    <a:pt x="17" y="66"/>
                    <a:pt x="19" y="76"/>
                    <a:pt x="25" y="83"/>
                  </a:cubicBezTo>
                  <a:cubicBezTo>
                    <a:pt x="31" y="90"/>
                    <a:pt x="39" y="93"/>
                    <a:pt x="49" y="93"/>
                  </a:cubicBezTo>
                  <a:cubicBezTo>
                    <a:pt x="54" y="93"/>
                    <a:pt x="58" y="93"/>
                    <a:pt x="63" y="91"/>
                  </a:cubicBezTo>
                  <a:cubicBezTo>
                    <a:pt x="67" y="90"/>
                    <a:pt x="72" y="88"/>
                    <a:pt x="76" y="85"/>
                  </a:cubicBezTo>
                  <a:lnTo>
                    <a:pt x="76" y="101"/>
                  </a:lnTo>
                  <a:cubicBezTo>
                    <a:pt x="72" y="103"/>
                    <a:pt x="67" y="105"/>
                    <a:pt x="62" y="106"/>
                  </a:cubicBezTo>
                  <a:cubicBezTo>
                    <a:pt x="58" y="107"/>
                    <a:pt x="53" y="108"/>
                    <a:pt x="47" y="108"/>
                  </a:cubicBezTo>
                  <a:cubicBezTo>
                    <a:pt x="33" y="108"/>
                    <a:pt x="21" y="103"/>
                    <a:pt x="13" y="93"/>
                  </a:cubicBezTo>
                  <a:cubicBezTo>
                    <a:pt x="4" y="83"/>
                    <a:pt x="0" y="70"/>
                    <a:pt x="0" y="54"/>
                  </a:cubicBezTo>
                  <a:cubicBezTo>
                    <a:pt x="0" y="37"/>
                    <a:pt x="4" y="24"/>
                    <a:pt x="13" y="14"/>
                  </a:cubicBezTo>
                  <a:cubicBezTo>
                    <a:pt x="21" y="5"/>
                    <a:pt x="33" y="0"/>
                    <a:pt x="48" y="0"/>
                  </a:cubicBezTo>
                  <a:cubicBezTo>
                    <a:pt x="53" y="0"/>
                    <a:pt x="58" y="0"/>
                    <a:pt x="63" y="2"/>
                  </a:cubicBezTo>
                  <a:cubicBezTo>
                    <a:pt x="67" y="3"/>
                    <a:pt x="72" y="4"/>
                    <a:pt x="76"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9">
              <a:extLst>
                <a:ext uri="{FF2B5EF4-FFF2-40B4-BE49-F238E27FC236}">
                  <a16:creationId xmlns:a16="http://schemas.microsoft.com/office/drawing/2014/main" id="{E382051C-D6B5-4BFB-AB07-4BD4D2A2DD05}"/>
                </a:ext>
              </a:extLst>
            </p:cNvPr>
            <p:cNvSpPr>
              <a:spLocks/>
            </p:cNvSpPr>
            <p:nvPr/>
          </p:nvSpPr>
          <p:spPr bwMode="auto">
            <a:xfrm>
              <a:off x="1698" y="1244"/>
              <a:ext cx="33" cy="57"/>
            </a:xfrm>
            <a:custGeom>
              <a:avLst/>
              <a:gdLst>
                <a:gd name="T0" fmla="*/ 0 w 85"/>
                <a:gd name="T1" fmla="*/ 0 h 143"/>
                <a:gd name="T2" fmla="*/ 16 w 85"/>
                <a:gd name="T3" fmla="*/ 0 h 143"/>
                <a:gd name="T4" fmla="*/ 16 w 85"/>
                <a:gd name="T5" fmla="*/ 85 h 143"/>
                <a:gd name="T6" fmla="*/ 63 w 85"/>
                <a:gd name="T7" fmla="*/ 40 h 143"/>
                <a:gd name="T8" fmla="*/ 83 w 85"/>
                <a:gd name="T9" fmla="*/ 40 h 143"/>
                <a:gd name="T10" fmla="*/ 32 w 85"/>
                <a:gd name="T11" fmla="*/ 88 h 143"/>
                <a:gd name="T12" fmla="*/ 85 w 85"/>
                <a:gd name="T13" fmla="*/ 143 h 143"/>
                <a:gd name="T14" fmla="*/ 65 w 85"/>
                <a:gd name="T15" fmla="*/ 143 h 143"/>
                <a:gd name="T16" fmla="*/ 16 w 85"/>
                <a:gd name="T17" fmla="*/ 93 h 143"/>
                <a:gd name="T18" fmla="*/ 16 w 85"/>
                <a:gd name="T19" fmla="*/ 143 h 143"/>
                <a:gd name="T20" fmla="*/ 0 w 85"/>
                <a:gd name="T21" fmla="*/ 143 h 143"/>
                <a:gd name="T22" fmla="*/ 0 w 85"/>
                <a:gd name="T2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5" h="143">
                  <a:moveTo>
                    <a:pt x="0" y="0"/>
                  </a:moveTo>
                  <a:lnTo>
                    <a:pt x="16" y="0"/>
                  </a:lnTo>
                  <a:lnTo>
                    <a:pt x="16" y="85"/>
                  </a:lnTo>
                  <a:lnTo>
                    <a:pt x="63" y="40"/>
                  </a:lnTo>
                  <a:lnTo>
                    <a:pt x="83" y="40"/>
                  </a:lnTo>
                  <a:lnTo>
                    <a:pt x="32" y="88"/>
                  </a:lnTo>
                  <a:lnTo>
                    <a:pt x="85" y="143"/>
                  </a:lnTo>
                  <a:lnTo>
                    <a:pt x="65" y="143"/>
                  </a:lnTo>
                  <a:lnTo>
                    <a:pt x="16" y="93"/>
                  </a:lnTo>
                  <a:lnTo>
                    <a:pt x="16" y="143"/>
                  </a:lnTo>
                  <a:lnTo>
                    <a:pt x="0" y="14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Line 30">
              <a:extLst>
                <a:ext uri="{FF2B5EF4-FFF2-40B4-BE49-F238E27FC236}">
                  <a16:creationId xmlns:a16="http://schemas.microsoft.com/office/drawing/2014/main" id="{F70A6958-5F2C-4CC4-B52F-826DF773F560}"/>
                </a:ext>
              </a:extLst>
            </p:cNvPr>
            <p:cNvSpPr>
              <a:spLocks noChangeShapeType="1"/>
            </p:cNvSpPr>
            <p:nvPr/>
          </p:nvSpPr>
          <p:spPr bwMode="auto">
            <a:xfrm>
              <a:off x="1253" y="1691"/>
              <a:ext cx="166" cy="0"/>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31">
              <a:extLst>
                <a:ext uri="{FF2B5EF4-FFF2-40B4-BE49-F238E27FC236}">
                  <a16:creationId xmlns:a16="http://schemas.microsoft.com/office/drawing/2014/main" id="{0B98FBB9-CCCA-4960-99D2-46BE28086BBF}"/>
                </a:ext>
              </a:extLst>
            </p:cNvPr>
            <p:cNvSpPr>
              <a:spLocks/>
            </p:cNvSpPr>
            <p:nvPr/>
          </p:nvSpPr>
          <p:spPr bwMode="auto">
            <a:xfrm>
              <a:off x="1353" y="1672"/>
              <a:ext cx="66" cy="38"/>
            </a:xfrm>
            <a:custGeom>
              <a:avLst/>
              <a:gdLst>
                <a:gd name="T0" fmla="*/ 48 w 167"/>
                <a:gd name="T1" fmla="*/ 48 h 95"/>
                <a:gd name="T2" fmla="*/ 0 w 167"/>
                <a:gd name="T3" fmla="*/ 95 h 95"/>
                <a:gd name="T4" fmla="*/ 167 w 167"/>
                <a:gd name="T5" fmla="*/ 48 h 95"/>
                <a:gd name="T6" fmla="*/ 0 w 167"/>
                <a:gd name="T7" fmla="*/ 0 h 95"/>
                <a:gd name="T8" fmla="*/ 48 w 167"/>
                <a:gd name="T9" fmla="*/ 48 h 95"/>
              </a:gdLst>
              <a:ahLst/>
              <a:cxnLst>
                <a:cxn ang="0">
                  <a:pos x="T0" y="T1"/>
                </a:cxn>
                <a:cxn ang="0">
                  <a:pos x="T2" y="T3"/>
                </a:cxn>
                <a:cxn ang="0">
                  <a:pos x="T4" y="T5"/>
                </a:cxn>
                <a:cxn ang="0">
                  <a:pos x="T6" y="T7"/>
                </a:cxn>
                <a:cxn ang="0">
                  <a:pos x="T8" y="T9"/>
                </a:cxn>
              </a:cxnLst>
              <a:rect l="0" t="0" r="r" b="b"/>
              <a:pathLst>
                <a:path w="167" h="95">
                  <a:moveTo>
                    <a:pt x="48" y="48"/>
                  </a:moveTo>
                  <a:lnTo>
                    <a:pt x="0" y="95"/>
                  </a:lnTo>
                  <a:lnTo>
                    <a:pt x="167" y="48"/>
                  </a:lnTo>
                  <a:lnTo>
                    <a:pt x="0" y="0"/>
                  </a:lnTo>
                  <a:lnTo>
                    <a:pt x="48" y="48"/>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3" name="Line 32">
              <a:extLst>
                <a:ext uri="{FF2B5EF4-FFF2-40B4-BE49-F238E27FC236}">
                  <a16:creationId xmlns:a16="http://schemas.microsoft.com/office/drawing/2014/main" id="{7278E44F-4D28-4513-BD59-A76AC769335C}"/>
                </a:ext>
              </a:extLst>
            </p:cNvPr>
            <p:cNvSpPr>
              <a:spLocks noChangeShapeType="1"/>
            </p:cNvSpPr>
            <p:nvPr/>
          </p:nvSpPr>
          <p:spPr bwMode="auto">
            <a:xfrm>
              <a:off x="1533" y="1377"/>
              <a:ext cx="0" cy="229"/>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Freeform 33">
              <a:extLst>
                <a:ext uri="{FF2B5EF4-FFF2-40B4-BE49-F238E27FC236}">
                  <a16:creationId xmlns:a16="http://schemas.microsoft.com/office/drawing/2014/main" id="{F5BE06B7-0A08-45A5-BD96-0CD860DDB31A}"/>
                </a:ext>
              </a:extLst>
            </p:cNvPr>
            <p:cNvSpPr>
              <a:spLocks/>
            </p:cNvSpPr>
            <p:nvPr/>
          </p:nvSpPr>
          <p:spPr bwMode="auto">
            <a:xfrm>
              <a:off x="1514" y="1539"/>
              <a:ext cx="37" cy="67"/>
            </a:xfrm>
            <a:custGeom>
              <a:avLst/>
              <a:gdLst>
                <a:gd name="T0" fmla="*/ 48 w 95"/>
                <a:gd name="T1" fmla="*/ 48 h 167"/>
                <a:gd name="T2" fmla="*/ 0 w 95"/>
                <a:gd name="T3" fmla="*/ 0 h 167"/>
                <a:gd name="T4" fmla="*/ 48 w 95"/>
                <a:gd name="T5" fmla="*/ 167 h 167"/>
                <a:gd name="T6" fmla="*/ 95 w 95"/>
                <a:gd name="T7" fmla="*/ 0 h 167"/>
                <a:gd name="T8" fmla="*/ 48 w 95"/>
                <a:gd name="T9" fmla="*/ 48 h 167"/>
              </a:gdLst>
              <a:ahLst/>
              <a:cxnLst>
                <a:cxn ang="0">
                  <a:pos x="T0" y="T1"/>
                </a:cxn>
                <a:cxn ang="0">
                  <a:pos x="T2" y="T3"/>
                </a:cxn>
                <a:cxn ang="0">
                  <a:pos x="T4" y="T5"/>
                </a:cxn>
                <a:cxn ang="0">
                  <a:pos x="T6" y="T7"/>
                </a:cxn>
                <a:cxn ang="0">
                  <a:pos x="T8" y="T9"/>
                </a:cxn>
              </a:cxnLst>
              <a:rect l="0" t="0" r="r" b="b"/>
              <a:pathLst>
                <a:path w="95" h="167">
                  <a:moveTo>
                    <a:pt x="48" y="48"/>
                  </a:moveTo>
                  <a:lnTo>
                    <a:pt x="0" y="0"/>
                  </a:lnTo>
                  <a:lnTo>
                    <a:pt x="48" y="167"/>
                  </a:lnTo>
                  <a:lnTo>
                    <a:pt x="95" y="0"/>
                  </a:lnTo>
                  <a:lnTo>
                    <a:pt x="48" y="48"/>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5" name="Rectangle 34">
              <a:extLst>
                <a:ext uri="{FF2B5EF4-FFF2-40B4-BE49-F238E27FC236}">
                  <a16:creationId xmlns:a16="http://schemas.microsoft.com/office/drawing/2014/main" id="{BBA47C6D-94C8-4194-9252-FA89E3026C69}"/>
                </a:ext>
              </a:extLst>
            </p:cNvPr>
            <p:cNvSpPr>
              <a:spLocks noChangeArrowheads="1"/>
            </p:cNvSpPr>
            <p:nvPr/>
          </p:nvSpPr>
          <p:spPr bwMode="auto">
            <a:xfrm>
              <a:off x="1240" y="1934"/>
              <a:ext cx="569" cy="163"/>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35">
              <a:extLst>
                <a:ext uri="{FF2B5EF4-FFF2-40B4-BE49-F238E27FC236}">
                  <a16:creationId xmlns:a16="http://schemas.microsoft.com/office/drawing/2014/main" id="{1208930B-3AFA-4F3B-9CFB-FA1DC4E73359}"/>
                </a:ext>
              </a:extLst>
            </p:cNvPr>
            <p:cNvSpPr>
              <a:spLocks/>
            </p:cNvSpPr>
            <p:nvPr/>
          </p:nvSpPr>
          <p:spPr bwMode="auto">
            <a:xfrm>
              <a:off x="1333" y="1980"/>
              <a:ext cx="42" cy="54"/>
            </a:xfrm>
            <a:custGeom>
              <a:avLst/>
              <a:gdLst>
                <a:gd name="T0" fmla="*/ 107 w 107"/>
                <a:gd name="T1" fmla="*/ 13 h 137"/>
                <a:gd name="T2" fmla="*/ 107 w 107"/>
                <a:gd name="T3" fmla="*/ 32 h 137"/>
                <a:gd name="T4" fmla="*/ 87 w 107"/>
                <a:gd name="T5" fmla="*/ 19 h 137"/>
                <a:gd name="T6" fmla="*/ 66 w 107"/>
                <a:gd name="T7" fmla="*/ 15 h 137"/>
                <a:gd name="T8" fmla="*/ 31 w 107"/>
                <a:gd name="T9" fmla="*/ 29 h 137"/>
                <a:gd name="T10" fmla="*/ 19 w 107"/>
                <a:gd name="T11" fmla="*/ 69 h 137"/>
                <a:gd name="T12" fmla="*/ 31 w 107"/>
                <a:gd name="T13" fmla="*/ 109 h 137"/>
                <a:gd name="T14" fmla="*/ 66 w 107"/>
                <a:gd name="T15" fmla="*/ 123 h 137"/>
                <a:gd name="T16" fmla="*/ 87 w 107"/>
                <a:gd name="T17" fmla="*/ 119 h 137"/>
                <a:gd name="T18" fmla="*/ 107 w 107"/>
                <a:gd name="T19" fmla="*/ 106 h 137"/>
                <a:gd name="T20" fmla="*/ 107 w 107"/>
                <a:gd name="T21" fmla="*/ 125 h 137"/>
                <a:gd name="T22" fmla="*/ 87 w 107"/>
                <a:gd name="T23" fmla="*/ 134 h 137"/>
                <a:gd name="T24" fmla="*/ 65 w 107"/>
                <a:gd name="T25" fmla="*/ 137 h 137"/>
                <a:gd name="T26" fmla="*/ 17 w 107"/>
                <a:gd name="T27" fmla="*/ 119 h 137"/>
                <a:gd name="T28" fmla="*/ 0 w 107"/>
                <a:gd name="T29" fmla="*/ 69 h 137"/>
                <a:gd name="T30" fmla="*/ 17 w 107"/>
                <a:gd name="T31" fmla="*/ 18 h 137"/>
                <a:gd name="T32" fmla="*/ 65 w 107"/>
                <a:gd name="T33" fmla="*/ 0 h 137"/>
                <a:gd name="T34" fmla="*/ 87 w 107"/>
                <a:gd name="T35" fmla="*/ 3 h 137"/>
                <a:gd name="T36" fmla="*/ 107 w 107"/>
                <a:gd name="T37" fmla="*/ 1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37">
                  <a:moveTo>
                    <a:pt x="107" y="13"/>
                  </a:moveTo>
                  <a:lnTo>
                    <a:pt x="107" y="32"/>
                  </a:lnTo>
                  <a:cubicBezTo>
                    <a:pt x="101" y="26"/>
                    <a:pt x="94" y="22"/>
                    <a:pt x="87" y="19"/>
                  </a:cubicBezTo>
                  <a:cubicBezTo>
                    <a:pt x="80" y="16"/>
                    <a:pt x="73" y="15"/>
                    <a:pt x="66" y="15"/>
                  </a:cubicBezTo>
                  <a:cubicBezTo>
                    <a:pt x="50" y="15"/>
                    <a:pt x="39" y="19"/>
                    <a:pt x="31" y="29"/>
                  </a:cubicBezTo>
                  <a:cubicBezTo>
                    <a:pt x="23" y="38"/>
                    <a:pt x="19" y="51"/>
                    <a:pt x="19" y="69"/>
                  </a:cubicBezTo>
                  <a:cubicBezTo>
                    <a:pt x="19" y="86"/>
                    <a:pt x="23" y="100"/>
                    <a:pt x="31" y="109"/>
                  </a:cubicBezTo>
                  <a:cubicBezTo>
                    <a:pt x="39" y="118"/>
                    <a:pt x="50" y="123"/>
                    <a:pt x="66" y="123"/>
                  </a:cubicBezTo>
                  <a:cubicBezTo>
                    <a:pt x="73" y="123"/>
                    <a:pt x="80" y="121"/>
                    <a:pt x="87" y="119"/>
                  </a:cubicBezTo>
                  <a:cubicBezTo>
                    <a:pt x="94" y="116"/>
                    <a:pt x="101" y="112"/>
                    <a:pt x="107" y="106"/>
                  </a:cubicBezTo>
                  <a:lnTo>
                    <a:pt x="107" y="125"/>
                  </a:lnTo>
                  <a:cubicBezTo>
                    <a:pt x="100" y="129"/>
                    <a:pt x="94" y="132"/>
                    <a:pt x="87" y="134"/>
                  </a:cubicBezTo>
                  <a:cubicBezTo>
                    <a:pt x="80" y="136"/>
                    <a:pt x="72" y="137"/>
                    <a:pt x="65" y="137"/>
                  </a:cubicBezTo>
                  <a:cubicBezTo>
                    <a:pt x="44" y="137"/>
                    <a:pt x="29" y="131"/>
                    <a:pt x="17" y="119"/>
                  </a:cubicBezTo>
                  <a:cubicBezTo>
                    <a:pt x="6" y="107"/>
                    <a:pt x="0" y="90"/>
                    <a:pt x="0" y="69"/>
                  </a:cubicBezTo>
                  <a:cubicBezTo>
                    <a:pt x="0" y="48"/>
                    <a:pt x="6" y="31"/>
                    <a:pt x="17" y="18"/>
                  </a:cubicBezTo>
                  <a:cubicBezTo>
                    <a:pt x="29" y="6"/>
                    <a:pt x="44" y="0"/>
                    <a:pt x="65" y="0"/>
                  </a:cubicBezTo>
                  <a:cubicBezTo>
                    <a:pt x="72" y="0"/>
                    <a:pt x="80" y="1"/>
                    <a:pt x="87" y="3"/>
                  </a:cubicBezTo>
                  <a:cubicBezTo>
                    <a:pt x="94" y="5"/>
                    <a:pt x="100" y="8"/>
                    <a:pt x="107" y="1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6">
              <a:extLst>
                <a:ext uri="{FF2B5EF4-FFF2-40B4-BE49-F238E27FC236}">
                  <a16:creationId xmlns:a16="http://schemas.microsoft.com/office/drawing/2014/main" id="{9016D071-2312-455E-B6FF-BCB4DA45AD9A}"/>
                </a:ext>
              </a:extLst>
            </p:cNvPr>
            <p:cNvSpPr>
              <a:spLocks noEditPoints="1"/>
            </p:cNvSpPr>
            <p:nvPr/>
          </p:nvSpPr>
          <p:spPr bwMode="auto">
            <a:xfrm>
              <a:off x="1386" y="1979"/>
              <a:ext cx="6" cy="54"/>
            </a:xfrm>
            <a:custGeom>
              <a:avLst/>
              <a:gdLst>
                <a:gd name="T0" fmla="*/ 0 w 16"/>
                <a:gd name="T1" fmla="*/ 39 h 138"/>
                <a:gd name="T2" fmla="*/ 16 w 16"/>
                <a:gd name="T3" fmla="*/ 39 h 138"/>
                <a:gd name="T4" fmla="*/ 16 w 16"/>
                <a:gd name="T5" fmla="*/ 138 h 138"/>
                <a:gd name="T6" fmla="*/ 0 w 16"/>
                <a:gd name="T7" fmla="*/ 138 h 138"/>
                <a:gd name="T8" fmla="*/ 0 w 16"/>
                <a:gd name="T9" fmla="*/ 39 h 138"/>
                <a:gd name="T10" fmla="*/ 0 w 16"/>
                <a:gd name="T11" fmla="*/ 0 h 138"/>
                <a:gd name="T12" fmla="*/ 16 w 16"/>
                <a:gd name="T13" fmla="*/ 0 h 138"/>
                <a:gd name="T14" fmla="*/ 16 w 16"/>
                <a:gd name="T15" fmla="*/ 21 h 138"/>
                <a:gd name="T16" fmla="*/ 0 w 16"/>
                <a:gd name="T17" fmla="*/ 21 h 138"/>
                <a:gd name="T18" fmla="*/ 0 w 16"/>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8">
                  <a:moveTo>
                    <a:pt x="0" y="39"/>
                  </a:moveTo>
                  <a:lnTo>
                    <a:pt x="16" y="39"/>
                  </a:lnTo>
                  <a:lnTo>
                    <a:pt x="16" y="138"/>
                  </a:lnTo>
                  <a:lnTo>
                    <a:pt x="0" y="138"/>
                  </a:lnTo>
                  <a:lnTo>
                    <a:pt x="0" y="39"/>
                  </a:lnTo>
                  <a:close/>
                  <a:moveTo>
                    <a:pt x="0" y="0"/>
                  </a:moveTo>
                  <a:lnTo>
                    <a:pt x="16" y="0"/>
                  </a:lnTo>
                  <a:lnTo>
                    <a:pt x="16" y="21"/>
                  </a:lnTo>
                  <a:lnTo>
                    <a:pt x="0" y="2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7">
              <a:extLst>
                <a:ext uri="{FF2B5EF4-FFF2-40B4-BE49-F238E27FC236}">
                  <a16:creationId xmlns:a16="http://schemas.microsoft.com/office/drawing/2014/main" id="{9962BDCD-54D5-4A26-BE1C-F84B707D3650}"/>
                </a:ext>
              </a:extLst>
            </p:cNvPr>
            <p:cNvSpPr>
              <a:spLocks noEditPoints="1"/>
            </p:cNvSpPr>
            <p:nvPr/>
          </p:nvSpPr>
          <p:spPr bwMode="auto">
            <a:xfrm>
              <a:off x="1405" y="1993"/>
              <a:ext cx="35" cy="55"/>
            </a:xfrm>
            <a:custGeom>
              <a:avLst/>
              <a:gdLst>
                <a:gd name="T0" fmla="*/ 17 w 89"/>
                <a:gd name="T1" fmla="*/ 87 h 140"/>
                <a:gd name="T2" fmla="*/ 17 w 89"/>
                <a:gd name="T3" fmla="*/ 140 h 140"/>
                <a:gd name="T4" fmla="*/ 0 w 89"/>
                <a:gd name="T5" fmla="*/ 140 h 140"/>
                <a:gd name="T6" fmla="*/ 0 w 89"/>
                <a:gd name="T7" fmla="*/ 3 h 140"/>
                <a:gd name="T8" fmla="*/ 17 w 89"/>
                <a:gd name="T9" fmla="*/ 3 h 140"/>
                <a:gd name="T10" fmla="*/ 17 w 89"/>
                <a:gd name="T11" fmla="*/ 18 h 140"/>
                <a:gd name="T12" fmla="*/ 30 w 89"/>
                <a:gd name="T13" fmla="*/ 4 h 140"/>
                <a:gd name="T14" fmla="*/ 49 w 89"/>
                <a:gd name="T15" fmla="*/ 0 h 140"/>
                <a:gd name="T16" fmla="*/ 78 w 89"/>
                <a:gd name="T17" fmla="*/ 15 h 140"/>
                <a:gd name="T18" fmla="*/ 89 w 89"/>
                <a:gd name="T19" fmla="*/ 52 h 140"/>
                <a:gd name="T20" fmla="*/ 78 w 89"/>
                <a:gd name="T21" fmla="*/ 90 h 140"/>
                <a:gd name="T22" fmla="*/ 49 w 89"/>
                <a:gd name="T23" fmla="*/ 104 h 140"/>
                <a:gd name="T24" fmla="*/ 30 w 89"/>
                <a:gd name="T25" fmla="*/ 100 h 140"/>
                <a:gd name="T26" fmla="*/ 17 w 89"/>
                <a:gd name="T27" fmla="*/ 87 h 140"/>
                <a:gd name="T28" fmla="*/ 72 w 89"/>
                <a:gd name="T29" fmla="*/ 52 h 140"/>
                <a:gd name="T30" fmla="*/ 65 w 89"/>
                <a:gd name="T31" fmla="*/ 24 h 140"/>
                <a:gd name="T32" fmla="*/ 45 w 89"/>
                <a:gd name="T33" fmla="*/ 14 h 140"/>
                <a:gd name="T34" fmla="*/ 24 w 89"/>
                <a:gd name="T35" fmla="*/ 24 h 140"/>
                <a:gd name="T36" fmla="*/ 17 w 89"/>
                <a:gd name="T37" fmla="*/ 52 h 140"/>
                <a:gd name="T38" fmla="*/ 24 w 89"/>
                <a:gd name="T39" fmla="*/ 81 h 140"/>
                <a:gd name="T40" fmla="*/ 45 w 89"/>
                <a:gd name="T41" fmla="*/ 91 h 140"/>
                <a:gd name="T42" fmla="*/ 65 w 89"/>
                <a:gd name="T43" fmla="*/ 81 h 140"/>
                <a:gd name="T44" fmla="*/ 72 w 89"/>
                <a:gd name="T45" fmla="*/ 52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 h="140">
                  <a:moveTo>
                    <a:pt x="17" y="87"/>
                  </a:moveTo>
                  <a:lnTo>
                    <a:pt x="17" y="140"/>
                  </a:lnTo>
                  <a:lnTo>
                    <a:pt x="0" y="140"/>
                  </a:lnTo>
                  <a:lnTo>
                    <a:pt x="0" y="3"/>
                  </a:lnTo>
                  <a:lnTo>
                    <a:pt x="17" y="3"/>
                  </a:lnTo>
                  <a:lnTo>
                    <a:pt x="17" y="18"/>
                  </a:lnTo>
                  <a:cubicBezTo>
                    <a:pt x="20" y="12"/>
                    <a:pt x="25" y="7"/>
                    <a:pt x="30" y="4"/>
                  </a:cubicBezTo>
                  <a:cubicBezTo>
                    <a:pt x="35" y="2"/>
                    <a:pt x="41" y="0"/>
                    <a:pt x="49" y="0"/>
                  </a:cubicBezTo>
                  <a:cubicBezTo>
                    <a:pt x="61" y="0"/>
                    <a:pt x="70" y="5"/>
                    <a:pt x="78" y="15"/>
                  </a:cubicBezTo>
                  <a:cubicBezTo>
                    <a:pt x="86" y="24"/>
                    <a:pt x="89" y="37"/>
                    <a:pt x="89" y="52"/>
                  </a:cubicBezTo>
                  <a:cubicBezTo>
                    <a:pt x="89" y="68"/>
                    <a:pt x="86" y="80"/>
                    <a:pt x="78" y="90"/>
                  </a:cubicBezTo>
                  <a:cubicBezTo>
                    <a:pt x="70" y="100"/>
                    <a:pt x="61" y="104"/>
                    <a:pt x="49" y="104"/>
                  </a:cubicBezTo>
                  <a:cubicBezTo>
                    <a:pt x="41" y="104"/>
                    <a:pt x="35" y="103"/>
                    <a:pt x="30" y="100"/>
                  </a:cubicBezTo>
                  <a:cubicBezTo>
                    <a:pt x="25" y="97"/>
                    <a:pt x="20" y="93"/>
                    <a:pt x="17" y="87"/>
                  </a:cubicBezTo>
                  <a:close/>
                  <a:moveTo>
                    <a:pt x="72" y="52"/>
                  </a:moveTo>
                  <a:cubicBezTo>
                    <a:pt x="72" y="40"/>
                    <a:pt x="70" y="31"/>
                    <a:pt x="65" y="24"/>
                  </a:cubicBezTo>
                  <a:cubicBezTo>
                    <a:pt x="60" y="17"/>
                    <a:pt x="53" y="14"/>
                    <a:pt x="45" y="14"/>
                  </a:cubicBezTo>
                  <a:cubicBezTo>
                    <a:pt x="36" y="14"/>
                    <a:pt x="29" y="17"/>
                    <a:pt x="24" y="24"/>
                  </a:cubicBezTo>
                  <a:cubicBezTo>
                    <a:pt x="19" y="31"/>
                    <a:pt x="17" y="40"/>
                    <a:pt x="17" y="52"/>
                  </a:cubicBezTo>
                  <a:cubicBezTo>
                    <a:pt x="17" y="64"/>
                    <a:pt x="19" y="74"/>
                    <a:pt x="24" y="81"/>
                  </a:cubicBezTo>
                  <a:cubicBezTo>
                    <a:pt x="29" y="87"/>
                    <a:pt x="36" y="91"/>
                    <a:pt x="45" y="91"/>
                  </a:cubicBezTo>
                  <a:cubicBezTo>
                    <a:pt x="53" y="91"/>
                    <a:pt x="60" y="87"/>
                    <a:pt x="65" y="81"/>
                  </a:cubicBezTo>
                  <a:cubicBezTo>
                    <a:pt x="70" y="74"/>
                    <a:pt x="72" y="64"/>
                    <a:pt x="72"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8">
              <a:extLst>
                <a:ext uri="{FF2B5EF4-FFF2-40B4-BE49-F238E27FC236}">
                  <a16:creationId xmlns:a16="http://schemas.microsoft.com/office/drawing/2014/main" id="{BC3A6D43-038F-4A14-AE95-1974C1B72BA2}"/>
                </a:ext>
              </a:extLst>
            </p:cNvPr>
            <p:cNvSpPr>
              <a:spLocks/>
            </p:cNvSpPr>
            <p:nvPr/>
          </p:nvSpPr>
          <p:spPr bwMode="auto">
            <a:xfrm>
              <a:off x="1451" y="1979"/>
              <a:ext cx="33" cy="54"/>
            </a:xfrm>
            <a:custGeom>
              <a:avLst/>
              <a:gdLst>
                <a:gd name="T0" fmla="*/ 83 w 83"/>
                <a:gd name="T1" fmla="*/ 78 h 138"/>
                <a:gd name="T2" fmla="*/ 83 w 83"/>
                <a:gd name="T3" fmla="*/ 138 h 138"/>
                <a:gd name="T4" fmla="*/ 67 w 83"/>
                <a:gd name="T5" fmla="*/ 138 h 138"/>
                <a:gd name="T6" fmla="*/ 67 w 83"/>
                <a:gd name="T7" fmla="*/ 78 h 138"/>
                <a:gd name="T8" fmla="*/ 61 w 83"/>
                <a:gd name="T9" fmla="*/ 57 h 138"/>
                <a:gd name="T10" fmla="*/ 45 w 83"/>
                <a:gd name="T11" fmla="*/ 50 h 138"/>
                <a:gd name="T12" fmla="*/ 24 w 83"/>
                <a:gd name="T13" fmla="*/ 59 h 138"/>
                <a:gd name="T14" fmla="*/ 16 w 83"/>
                <a:gd name="T15" fmla="*/ 82 h 138"/>
                <a:gd name="T16" fmla="*/ 16 w 83"/>
                <a:gd name="T17" fmla="*/ 138 h 138"/>
                <a:gd name="T18" fmla="*/ 0 w 83"/>
                <a:gd name="T19" fmla="*/ 138 h 138"/>
                <a:gd name="T20" fmla="*/ 0 w 83"/>
                <a:gd name="T21" fmla="*/ 0 h 138"/>
                <a:gd name="T22" fmla="*/ 16 w 83"/>
                <a:gd name="T23" fmla="*/ 0 h 138"/>
                <a:gd name="T24" fmla="*/ 16 w 83"/>
                <a:gd name="T25" fmla="*/ 54 h 138"/>
                <a:gd name="T26" fmla="*/ 30 w 83"/>
                <a:gd name="T27" fmla="*/ 41 h 138"/>
                <a:gd name="T28" fmla="*/ 48 w 83"/>
                <a:gd name="T29" fmla="*/ 36 h 138"/>
                <a:gd name="T30" fmla="*/ 74 w 83"/>
                <a:gd name="T31" fmla="*/ 47 h 138"/>
                <a:gd name="T32" fmla="*/ 83 w 83"/>
                <a:gd name="T33" fmla="*/ 7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138">
                  <a:moveTo>
                    <a:pt x="83" y="78"/>
                  </a:moveTo>
                  <a:lnTo>
                    <a:pt x="83" y="138"/>
                  </a:lnTo>
                  <a:lnTo>
                    <a:pt x="67" y="138"/>
                  </a:lnTo>
                  <a:lnTo>
                    <a:pt x="67" y="78"/>
                  </a:lnTo>
                  <a:cubicBezTo>
                    <a:pt x="67" y="69"/>
                    <a:pt x="65" y="62"/>
                    <a:pt x="61" y="57"/>
                  </a:cubicBezTo>
                  <a:cubicBezTo>
                    <a:pt x="57" y="53"/>
                    <a:pt x="52" y="50"/>
                    <a:pt x="45" y="50"/>
                  </a:cubicBezTo>
                  <a:cubicBezTo>
                    <a:pt x="36" y="50"/>
                    <a:pt x="29" y="53"/>
                    <a:pt x="24" y="59"/>
                  </a:cubicBezTo>
                  <a:cubicBezTo>
                    <a:pt x="19" y="64"/>
                    <a:pt x="16" y="72"/>
                    <a:pt x="16" y="82"/>
                  </a:cubicBezTo>
                  <a:lnTo>
                    <a:pt x="16" y="138"/>
                  </a:lnTo>
                  <a:lnTo>
                    <a:pt x="0" y="138"/>
                  </a:lnTo>
                  <a:lnTo>
                    <a:pt x="0" y="0"/>
                  </a:lnTo>
                  <a:lnTo>
                    <a:pt x="16" y="0"/>
                  </a:lnTo>
                  <a:lnTo>
                    <a:pt x="16" y="54"/>
                  </a:lnTo>
                  <a:cubicBezTo>
                    <a:pt x="20" y="48"/>
                    <a:pt x="25" y="44"/>
                    <a:pt x="30" y="41"/>
                  </a:cubicBezTo>
                  <a:cubicBezTo>
                    <a:pt x="35" y="38"/>
                    <a:pt x="41" y="36"/>
                    <a:pt x="48" y="36"/>
                  </a:cubicBezTo>
                  <a:cubicBezTo>
                    <a:pt x="60" y="36"/>
                    <a:pt x="68" y="40"/>
                    <a:pt x="74" y="47"/>
                  </a:cubicBezTo>
                  <a:cubicBezTo>
                    <a:pt x="80" y="54"/>
                    <a:pt x="83" y="64"/>
                    <a:pt x="83"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9">
              <a:extLst>
                <a:ext uri="{FF2B5EF4-FFF2-40B4-BE49-F238E27FC236}">
                  <a16:creationId xmlns:a16="http://schemas.microsoft.com/office/drawing/2014/main" id="{9CBA1596-06E2-4F34-924E-5084940A8700}"/>
                </a:ext>
              </a:extLst>
            </p:cNvPr>
            <p:cNvSpPr>
              <a:spLocks noEditPoints="1"/>
            </p:cNvSpPr>
            <p:nvPr/>
          </p:nvSpPr>
          <p:spPr bwMode="auto">
            <a:xfrm>
              <a:off x="1494" y="1993"/>
              <a:ext cx="37" cy="41"/>
            </a:xfrm>
            <a:custGeom>
              <a:avLst/>
              <a:gdLst>
                <a:gd name="T0" fmla="*/ 93 w 93"/>
                <a:gd name="T1" fmla="*/ 48 h 104"/>
                <a:gd name="T2" fmla="*/ 93 w 93"/>
                <a:gd name="T3" fmla="*/ 56 h 104"/>
                <a:gd name="T4" fmla="*/ 17 w 93"/>
                <a:gd name="T5" fmla="*/ 56 h 104"/>
                <a:gd name="T6" fmla="*/ 28 w 93"/>
                <a:gd name="T7" fmla="*/ 82 h 104"/>
                <a:gd name="T8" fmla="*/ 53 w 93"/>
                <a:gd name="T9" fmla="*/ 91 h 104"/>
                <a:gd name="T10" fmla="*/ 71 w 93"/>
                <a:gd name="T11" fmla="*/ 88 h 104"/>
                <a:gd name="T12" fmla="*/ 89 w 93"/>
                <a:gd name="T13" fmla="*/ 81 h 104"/>
                <a:gd name="T14" fmla="*/ 89 w 93"/>
                <a:gd name="T15" fmla="*/ 97 h 104"/>
                <a:gd name="T16" fmla="*/ 71 w 93"/>
                <a:gd name="T17" fmla="*/ 102 h 104"/>
                <a:gd name="T18" fmla="*/ 52 w 93"/>
                <a:gd name="T19" fmla="*/ 104 h 104"/>
                <a:gd name="T20" fmla="*/ 14 w 93"/>
                <a:gd name="T21" fmla="*/ 91 h 104"/>
                <a:gd name="T22" fmla="*/ 0 w 93"/>
                <a:gd name="T23" fmla="*/ 53 h 104"/>
                <a:gd name="T24" fmla="*/ 14 w 93"/>
                <a:gd name="T25" fmla="*/ 15 h 104"/>
                <a:gd name="T26" fmla="*/ 49 w 93"/>
                <a:gd name="T27" fmla="*/ 0 h 104"/>
                <a:gd name="T28" fmla="*/ 81 w 93"/>
                <a:gd name="T29" fmla="*/ 13 h 104"/>
                <a:gd name="T30" fmla="*/ 93 w 93"/>
                <a:gd name="T31" fmla="*/ 48 h 104"/>
                <a:gd name="T32" fmla="*/ 76 w 93"/>
                <a:gd name="T33" fmla="*/ 43 h 104"/>
                <a:gd name="T34" fmla="*/ 69 w 93"/>
                <a:gd name="T35" fmla="*/ 22 h 104"/>
                <a:gd name="T36" fmla="*/ 49 w 93"/>
                <a:gd name="T37" fmla="*/ 14 h 104"/>
                <a:gd name="T38" fmla="*/ 27 w 93"/>
                <a:gd name="T39" fmla="*/ 22 h 104"/>
                <a:gd name="T40" fmla="*/ 18 w 93"/>
                <a:gd name="T41" fmla="*/ 43 h 104"/>
                <a:gd name="T42" fmla="*/ 76 w 93"/>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4">
                  <a:moveTo>
                    <a:pt x="93" y="48"/>
                  </a:moveTo>
                  <a:lnTo>
                    <a:pt x="93" y="56"/>
                  </a:lnTo>
                  <a:lnTo>
                    <a:pt x="17" y="56"/>
                  </a:lnTo>
                  <a:cubicBezTo>
                    <a:pt x="18" y="67"/>
                    <a:pt x="22" y="76"/>
                    <a:pt x="28" y="82"/>
                  </a:cubicBezTo>
                  <a:cubicBezTo>
                    <a:pt x="34" y="88"/>
                    <a:pt x="42" y="91"/>
                    <a:pt x="53" y="91"/>
                  </a:cubicBezTo>
                  <a:cubicBezTo>
                    <a:pt x="59" y="91"/>
                    <a:pt x="65" y="90"/>
                    <a:pt x="71" y="88"/>
                  </a:cubicBezTo>
                  <a:cubicBezTo>
                    <a:pt x="77" y="87"/>
                    <a:pt x="83" y="84"/>
                    <a:pt x="89" y="81"/>
                  </a:cubicBezTo>
                  <a:lnTo>
                    <a:pt x="89" y="97"/>
                  </a:lnTo>
                  <a:cubicBezTo>
                    <a:pt x="83" y="99"/>
                    <a:pt x="77" y="101"/>
                    <a:pt x="71" y="102"/>
                  </a:cubicBezTo>
                  <a:cubicBezTo>
                    <a:pt x="65" y="104"/>
                    <a:pt x="58" y="104"/>
                    <a:pt x="52" y="104"/>
                  </a:cubicBezTo>
                  <a:cubicBezTo>
                    <a:pt x="36" y="104"/>
                    <a:pt x="24" y="100"/>
                    <a:pt x="14" y="91"/>
                  </a:cubicBezTo>
                  <a:cubicBezTo>
                    <a:pt x="5" y="81"/>
                    <a:pt x="0" y="69"/>
                    <a:pt x="0" y="53"/>
                  </a:cubicBezTo>
                  <a:cubicBezTo>
                    <a:pt x="0" y="37"/>
                    <a:pt x="5" y="24"/>
                    <a:pt x="14" y="15"/>
                  </a:cubicBezTo>
                  <a:cubicBezTo>
                    <a:pt x="22" y="5"/>
                    <a:pt x="34" y="0"/>
                    <a:pt x="49" y="0"/>
                  </a:cubicBezTo>
                  <a:cubicBezTo>
                    <a:pt x="62" y="0"/>
                    <a:pt x="73" y="4"/>
                    <a:pt x="81" y="13"/>
                  </a:cubicBezTo>
                  <a:cubicBezTo>
                    <a:pt x="89" y="22"/>
                    <a:pt x="93" y="33"/>
                    <a:pt x="93" y="48"/>
                  </a:cubicBezTo>
                  <a:close/>
                  <a:moveTo>
                    <a:pt x="76" y="43"/>
                  </a:moveTo>
                  <a:cubicBezTo>
                    <a:pt x="76" y="34"/>
                    <a:pt x="74" y="27"/>
                    <a:pt x="69" y="22"/>
                  </a:cubicBezTo>
                  <a:cubicBezTo>
                    <a:pt x="64" y="17"/>
                    <a:pt x="57" y="14"/>
                    <a:pt x="49" y="14"/>
                  </a:cubicBezTo>
                  <a:cubicBezTo>
                    <a:pt x="40" y="14"/>
                    <a:pt x="33" y="17"/>
                    <a:pt x="27" y="22"/>
                  </a:cubicBezTo>
                  <a:cubicBezTo>
                    <a:pt x="22" y="27"/>
                    <a:pt x="19" y="34"/>
                    <a:pt x="18"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0">
              <a:extLst>
                <a:ext uri="{FF2B5EF4-FFF2-40B4-BE49-F238E27FC236}">
                  <a16:creationId xmlns:a16="http://schemas.microsoft.com/office/drawing/2014/main" id="{F5923653-79D2-4000-BFF2-9F7795C3980A}"/>
                </a:ext>
              </a:extLst>
            </p:cNvPr>
            <p:cNvSpPr>
              <a:spLocks/>
            </p:cNvSpPr>
            <p:nvPr/>
          </p:nvSpPr>
          <p:spPr bwMode="auto">
            <a:xfrm>
              <a:off x="1541" y="1993"/>
              <a:ext cx="23" cy="40"/>
            </a:xfrm>
            <a:custGeom>
              <a:avLst/>
              <a:gdLst>
                <a:gd name="T0" fmla="*/ 58 w 58"/>
                <a:gd name="T1" fmla="*/ 18 h 102"/>
                <a:gd name="T2" fmla="*/ 52 w 58"/>
                <a:gd name="T3" fmla="*/ 15 h 102"/>
                <a:gd name="T4" fmla="*/ 45 w 58"/>
                <a:gd name="T5" fmla="*/ 15 h 102"/>
                <a:gd name="T6" fmla="*/ 23 w 58"/>
                <a:gd name="T7" fmla="*/ 24 h 102"/>
                <a:gd name="T8" fmla="*/ 16 w 58"/>
                <a:gd name="T9" fmla="*/ 50 h 102"/>
                <a:gd name="T10" fmla="*/ 16 w 58"/>
                <a:gd name="T11" fmla="*/ 102 h 102"/>
                <a:gd name="T12" fmla="*/ 0 w 58"/>
                <a:gd name="T13" fmla="*/ 102 h 102"/>
                <a:gd name="T14" fmla="*/ 0 w 58"/>
                <a:gd name="T15" fmla="*/ 3 h 102"/>
                <a:gd name="T16" fmla="*/ 16 w 58"/>
                <a:gd name="T17" fmla="*/ 3 h 102"/>
                <a:gd name="T18" fmla="*/ 16 w 58"/>
                <a:gd name="T19" fmla="*/ 18 h 102"/>
                <a:gd name="T20" fmla="*/ 29 w 58"/>
                <a:gd name="T21" fmla="*/ 5 h 102"/>
                <a:gd name="T22" fmla="*/ 50 w 58"/>
                <a:gd name="T23" fmla="*/ 0 h 102"/>
                <a:gd name="T24" fmla="*/ 53 w 58"/>
                <a:gd name="T25" fmla="*/ 0 h 102"/>
                <a:gd name="T26" fmla="*/ 58 w 58"/>
                <a:gd name="T27" fmla="*/ 1 h 102"/>
                <a:gd name="T28" fmla="*/ 58 w 58"/>
                <a:gd name="T29" fmla="*/ 1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102">
                  <a:moveTo>
                    <a:pt x="58" y="18"/>
                  </a:moveTo>
                  <a:cubicBezTo>
                    <a:pt x="56" y="17"/>
                    <a:pt x="54" y="16"/>
                    <a:pt x="52" y="15"/>
                  </a:cubicBezTo>
                  <a:cubicBezTo>
                    <a:pt x="50" y="15"/>
                    <a:pt x="47" y="15"/>
                    <a:pt x="45" y="15"/>
                  </a:cubicBezTo>
                  <a:cubicBezTo>
                    <a:pt x="36" y="15"/>
                    <a:pt x="28" y="18"/>
                    <a:pt x="23" y="24"/>
                  </a:cubicBezTo>
                  <a:cubicBezTo>
                    <a:pt x="19" y="30"/>
                    <a:pt x="16" y="38"/>
                    <a:pt x="16" y="50"/>
                  </a:cubicBezTo>
                  <a:lnTo>
                    <a:pt x="16" y="102"/>
                  </a:lnTo>
                  <a:lnTo>
                    <a:pt x="0" y="102"/>
                  </a:lnTo>
                  <a:lnTo>
                    <a:pt x="0" y="3"/>
                  </a:lnTo>
                  <a:lnTo>
                    <a:pt x="16" y="3"/>
                  </a:lnTo>
                  <a:lnTo>
                    <a:pt x="16" y="18"/>
                  </a:lnTo>
                  <a:cubicBezTo>
                    <a:pt x="20" y="12"/>
                    <a:pt x="24" y="7"/>
                    <a:pt x="29" y="5"/>
                  </a:cubicBezTo>
                  <a:cubicBezTo>
                    <a:pt x="35" y="2"/>
                    <a:pt x="42" y="0"/>
                    <a:pt x="50" y="0"/>
                  </a:cubicBezTo>
                  <a:cubicBezTo>
                    <a:pt x="51" y="0"/>
                    <a:pt x="52" y="0"/>
                    <a:pt x="53" y="0"/>
                  </a:cubicBezTo>
                  <a:cubicBezTo>
                    <a:pt x="55" y="1"/>
                    <a:pt x="56" y="1"/>
                    <a:pt x="58" y="1"/>
                  </a:cubicBezTo>
                  <a:lnTo>
                    <a:pt x="58"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1">
              <a:extLst>
                <a:ext uri="{FF2B5EF4-FFF2-40B4-BE49-F238E27FC236}">
                  <a16:creationId xmlns:a16="http://schemas.microsoft.com/office/drawing/2014/main" id="{C829F3BF-BD42-4C66-BAC8-2070EBD47FF0}"/>
                </a:ext>
              </a:extLst>
            </p:cNvPr>
            <p:cNvSpPr>
              <a:spLocks/>
            </p:cNvSpPr>
            <p:nvPr/>
          </p:nvSpPr>
          <p:spPr bwMode="auto">
            <a:xfrm>
              <a:off x="1566" y="1983"/>
              <a:ext cx="24" cy="50"/>
            </a:xfrm>
            <a:custGeom>
              <a:avLst/>
              <a:gdLst>
                <a:gd name="T0" fmla="*/ 28 w 62"/>
                <a:gd name="T1" fmla="*/ 0 h 128"/>
                <a:gd name="T2" fmla="*/ 28 w 62"/>
                <a:gd name="T3" fmla="*/ 29 h 128"/>
                <a:gd name="T4" fmla="*/ 62 w 62"/>
                <a:gd name="T5" fmla="*/ 29 h 128"/>
                <a:gd name="T6" fmla="*/ 62 w 62"/>
                <a:gd name="T7" fmla="*/ 41 h 128"/>
                <a:gd name="T8" fmla="*/ 28 w 62"/>
                <a:gd name="T9" fmla="*/ 41 h 128"/>
                <a:gd name="T10" fmla="*/ 28 w 62"/>
                <a:gd name="T11" fmla="*/ 95 h 128"/>
                <a:gd name="T12" fmla="*/ 31 w 62"/>
                <a:gd name="T13" fmla="*/ 111 h 128"/>
                <a:gd name="T14" fmla="*/ 45 w 62"/>
                <a:gd name="T15" fmla="*/ 114 h 128"/>
                <a:gd name="T16" fmla="*/ 62 w 62"/>
                <a:gd name="T17" fmla="*/ 114 h 128"/>
                <a:gd name="T18" fmla="*/ 62 w 62"/>
                <a:gd name="T19" fmla="*/ 128 h 128"/>
                <a:gd name="T20" fmla="*/ 45 w 62"/>
                <a:gd name="T21" fmla="*/ 128 h 128"/>
                <a:gd name="T22" fmla="*/ 19 w 62"/>
                <a:gd name="T23" fmla="*/ 121 h 128"/>
                <a:gd name="T24" fmla="*/ 12 w 62"/>
                <a:gd name="T25" fmla="*/ 95 h 128"/>
                <a:gd name="T26" fmla="*/ 12 w 62"/>
                <a:gd name="T27" fmla="*/ 41 h 128"/>
                <a:gd name="T28" fmla="*/ 0 w 62"/>
                <a:gd name="T29" fmla="*/ 41 h 128"/>
                <a:gd name="T30" fmla="*/ 0 w 62"/>
                <a:gd name="T31" fmla="*/ 29 h 128"/>
                <a:gd name="T32" fmla="*/ 12 w 62"/>
                <a:gd name="T33" fmla="*/ 29 h 128"/>
                <a:gd name="T34" fmla="*/ 12 w 62"/>
                <a:gd name="T35" fmla="*/ 0 h 128"/>
                <a:gd name="T36" fmla="*/ 28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8" y="0"/>
                  </a:moveTo>
                  <a:lnTo>
                    <a:pt x="28" y="29"/>
                  </a:lnTo>
                  <a:lnTo>
                    <a:pt x="62" y="29"/>
                  </a:lnTo>
                  <a:lnTo>
                    <a:pt x="62" y="41"/>
                  </a:lnTo>
                  <a:lnTo>
                    <a:pt x="28" y="41"/>
                  </a:lnTo>
                  <a:lnTo>
                    <a:pt x="28" y="95"/>
                  </a:lnTo>
                  <a:cubicBezTo>
                    <a:pt x="28" y="103"/>
                    <a:pt x="29" y="108"/>
                    <a:pt x="31" y="111"/>
                  </a:cubicBezTo>
                  <a:cubicBezTo>
                    <a:pt x="34" y="113"/>
                    <a:pt x="38" y="114"/>
                    <a:pt x="45" y="114"/>
                  </a:cubicBezTo>
                  <a:lnTo>
                    <a:pt x="62" y="114"/>
                  </a:lnTo>
                  <a:lnTo>
                    <a:pt x="62" y="128"/>
                  </a:lnTo>
                  <a:lnTo>
                    <a:pt x="45" y="128"/>
                  </a:lnTo>
                  <a:cubicBezTo>
                    <a:pt x="32" y="128"/>
                    <a:pt x="24" y="126"/>
                    <a:pt x="19" y="121"/>
                  </a:cubicBezTo>
                  <a:cubicBezTo>
                    <a:pt x="14" y="116"/>
                    <a:pt x="12" y="108"/>
                    <a:pt x="12" y="95"/>
                  </a:cubicBezTo>
                  <a:lnTo>
                    <a:pt x="12" y="41"/>
                  </a:lnTo>
                  <a:lnTo>
                    <a:pt x="0" y="41"/>
                  </a:lnTo>
                  <a:lnTo>
                    <a:pt x="0" y="29"/>
                  </a:lnTo>
                  <a:lnTo>
                    <a:pt x="12" y="29"/>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2">
              <a:extLst>
                <a:ext uri="{FF2B5EF4-FFF2-40B4-BE49-F238E27FC236}">
                  <a16:creationId xmlns:a16="http://schemas.microsoft.com/office/drawing/2014/main" id="{908A7690-15A8-48E0-B578-B9BC48B0CEE9}"/>
                </a:ext>
              </a:extLst>
            </p:cNvPr>
            <p:cNvSpPr>
              <a:spLocks noEditPoints="1"/>
            </p:cNvSpPr>
            <p:nvPr/>
          </p:nvSpPr>
          <p:spPr bwMode="auto">
            <a:xfrm>
              <a:off x="1596" y="1993"/>
              <a:ext cx="36" cy="41"/>
            </a:xfrm>
            <a:custGeom>
              <a:avLst/>
              <a:gdLst>
                <a:gd name="T0" fmla="*/ 92 w 92"/>
                <a:gd name="T1" fmla="*/ 48 h 104"/>
                <a:gd name="T2" fmla="*/ 92 w 92"/>
                <a:gd name="T3" fmla="*/ 56 h 104"/>
                <a:gd name="T4" fmla="*/ 17 w 92"/>
                <a:gd name="T5" fmla="*/ 56 h 104"/>
                <a:gd name="T6" fmla="*/ 27 w 92"/>
                <a:gd name="T7" fmla="*/ 82 h 104"/>
                <a:gd name="T8" fmla="*/ 53 w 92"/>
                <a:gd name="T9" fmla="*/ 91 h 104"/>
                <a:gd name="T10" fmla="*/ 71 w 92"/>
                <a:gd name="T11" fmla="*/ 88 h 104"/>
                <a:gd name="T12" fmla="*/ 88 w 92"/>
                <a:gd name="T13" fmla="*/ 81 h 104"/>
                <a:gd name="T14" fmla="*/ 88 w 92"/>
                <a:gd name="T15" fmla="*/ 97 h 104"/>
                <a:gd name="T16" fmla="*/ 70 w 92"/>
                <a:gd name="T17" fmla="*/ 102 h 104"/>
                <a:gd name="T18" fmla="*/ 52 w 92"/>
                <a:gd name="T19" fmla="*/ 104 h 104"/>
                <a:gd name="T20" fmla="*/ 14 w 92"/>
                <a:gd name="T21" fmla="*/ 91 h 104"/>
                <a:gd name="T22" fmla="*/ 0 w 92"/>
                <a:gd name="T23" fmla="*/ 53 h 104"/>
                <a:gd name="T24" fmla="*/ 13 w 92"/>
                <a:gd name="T25" fmla="*/ 15 h 104"/>
                <a:gd name="T26" fmla="*/ 49 w 92"/>
                <a:gd name="T27" fmla="*/ 0 h 104"/>
                <a:gd name="T28" fmla="*/ 80 w 92"/>
                <a:gd name="T29" fmla="*/ 13 h 104"/>
                <a:gd name="T30" fmla="*/ 92 w 92"/>
                <a:gd name="T31" fmla="*/ 48 h 104"/>
                <a:gd name="T32" fmla="*/ 76 w 92"/>
                <a:gd name="T33" fmla="*/ 43 h 104"/>
                <a:gd name="T34" fmla="*/ 68 w 92"/>
                <a:gd name="T35" fmla="*/ 22 h 104"/>
                <a:gd name="T36" fmla="*/ 49 w 92"/>
                <a:gd name="T37" fmla="*/ 14 h 104"/>
                <a:gd name="T38" fmla="*/ 27 w 92"/>
                <a:gd name="T39" fmla="*/ 22 h 104"/>
                <a:gd name="T40" fmla="*/ 18 w 92"/>
                <a:gd name="T41" fmla="*/ 43 h 104"/>
                <a:gd name="T42" fmla="*/ 76 w 92"/>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4">
                  <a:moveTo>
                    <a:pt x="92" y="48"/>
                  </a:moveTo>
                  <a:lnTo>
                    <a:pt x="92" y="56"/>
                  </a:lnTo>
                  <a:lnTo>
                    <a:pt x="17" y="56"/>
                  </a:lnTo>
                  <a:cubicBezTo>
                    <a:pt x="18" y="67"/>
                    <a:pt x="21" y="76"/>
                    <a:pt x="27" y="82"/>
                  </a:cubicBezTo>
                  <a:cubicBezTo>
                    <a:pt x="33" y="88"/>
                    <a:pt x="42" y="91"/>
                    <a:pt x="53" y="91"/>
                  </a:cubicBezTo>
                  <a:cubicBezTo>
                    <a:pt x="59" y="91"/>
                    <a:pt x="65" y="90"/>
                    <a:pt x="71" y="88"/>
                  </a:cubicBezTo>
                  <a:cubicBezTo>
                    <a:pt x="77" y="87"/>
                    <a:pt x="83" y="84"/>
                    <a:pt x="88" y="81"/>
                  </a:cubicBezTo>
                  <a:lnTo>
                    <a:pt x="88" y="97"/>
                  </a:lnTo>
                  <a:cubicBezTo>
                    <a:pt x="83" y="99"/>
                    <a:pt x="77" y="101"/>
                    <a:pt x="70" y="102"/>
                  </a:cubicBezTo>
                  <a:cubicBezTo>
                    <a:pt x="64" y="104"/>
                    <a:pt x="58" y="104"/>
                    <a:pt x="52" y="104"/>
                  </a:cubicBezTo>
                  <a:cubicBezTo>
                    <a:pt x="36" y="104"/>
                    <a:pt x="23" y="100"/>
                    <a:pt x="14" y="91"/>
                  </a:cubicBezTo>
                  <a:cubicBezTo>
                    <a:pt x="5" y="81"/>
                    <a:pt x="0" y="69"/>
                    <a:pt x="0" y="53"/>
                  </a:cubicBezTo>
                  <a:cubicBezTo>
                    <a:pt x="0" y="37"/>
                    <a:pt x="4" y="24"/>
                    <a:pt x="13" y="15"/>
                  </a:cubicBezTo>
                  <a:cubicBezTo>
                    <a:pt x="22" y="5"/>
                    <a:pt x="34" y="0"/>
                    <a:pt x="49" y="0"/>
                  </a:cubicBezTo>
                  <a:cubicBezTo>
                    <a:pt x="62" y="0"/>
                    <a:pt x="73" y="4"/>
                    <a:pt x="80" y="13"/>
                  </a:cubicBezTo>
                  <a:cubicBezTo>
                    <a:pt x="88" y="22"/>
                    <a:pt x="92" y="33"/>
                    <a:pt x="92" y="48"/>
                  </a:cubicBezTo>
                  <a:close/>
                  <a:moveTo>
                    <a:pt x="76" y="43"/>
                  </a:moveTo>
                  <a:cubicBezTo>
                    <a:pt x="76" y="34"/>
                    <a:pt x="73" y="27"/>
                    <a:pt x="68" y="22"/>
                  </a:cubicBezTo>
                  <a:cubicBezTo>
                    <a:pt x="63" y="17"/>
                    <a:pt x="57" y="14"/>
                    <a:pt x="49" y="14"/>
                  </a:cubicBezTo>
                  <a:cubicBezTo>
                    <a:pt x="40" y="14"/>
                    <a:pt x="33" y="17"/>
                    <a:pt x="27" y="22"/>
                  </a:cubicBezTo>
                  <a:cubicBezTo>
                    <a:pt x="22" y="27"/>
                    <a:pt x="19" y="34"/>
                    <a:pt x="18"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3">
              <a:extLst>
                <a:ext uri="{FF2B5EF4-FFF2-40B4-BE49-F238E27FC236}">
                  <a16:creationId xmlns:a16="http://schemas.microsoft.com/office/drawing/2014/main" id="{E27AC6AB-776B-41A6-943E-F5C3E753CBC3}"/>
                </a:ext>
              </a:extLst>
            </p:cNvPr>
            <p:cNvSpPr>
              <a:spLocks/>
            </p:cNvSpPr>
            <p:nvPr/>
          </p:nvSpPr>
          <p:spPr bwMode="auto">
            <a:xfrm>
              <a:off x="1637" y="1994"/>
              <a:ext cx="38" cy="39"/>
            </a:xfrm>
            <a:custGeom>
              <a:avLst/>
              <a:gdLst>
                <a:gd name="T0" fmla="*/ 94 w 96"/>
                <a:gd name="T1" fmla="*/ 0 h 99"/>
                <a:gd name="T2" fmla="*/ 58 w 96"/>
                <a:gd name="T3" fmla="*/ 48 h 99"/>
                <a:gd name="T4" fmla="*/ 96 w 96"/>
                <a:gd name="T5" fmla="*/ 99 h 99"/>
                <a:gd name="T6" fmla="*/ 77 w 96"/>
                <a:gd name="T7" fmla="*/ 99 h 99"/>
                <a:gd name="T8" fmla="*/ 48 w 96"/>
                <a:gd name="T9" fmla="*/ 60 h 99"/>
                <a:gd name="T10" fmla="*/ 19 w 96"/>
                <a:gd name="T11" fmla="*/ 99 h 99"/>
                <a:gd name="T12" fmla="*/ 0 w 96"/>
                <a:gd name="T13" fmla="*/ 99 h 99"/>
                <a:gd name="T14" fmla="*/ 38 w 96"/>
                <a:gd name="T15" fmla="*/ 47 h 99"/>
                <a:gd name="T16" fmla="*/ 3 w 96"/>
                <a:gd name="T17" fmla="*/ 0 h 99"/>
                <a:gd name="T18" fmla="*/ 22 w 96"/>
                <a:gd name="T19" fmla="*/ 0 h 99"/>
                <a:gd name="T20" fmla="*/ 49 w 96"/>
                <a:gd name="T21" fmla="*/ 35 h 99"/>
                <a:gd name="T22" fmla="*/ 75 w 96"/>
                <a:gd name="T23" fmla="*/ 0 h 99"/>
                <a:gd name="T24" fmla="*/ 94 w 96"/>
                <a:gd name="T25"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99">
                  <a:moveTo>
                    <a:pt x="94" y="0"/>
                  </a:moveTo>
                  <a:lnTo>
                    <a:pt x="58" y="48"/>
                  </a:lnTo>
                  <a:lnTo>
                    <a:pt x="96" y="99"/>
                  </a:lnTo>
                  <a:lnTo>
                    <a:pt x="77" y="99"/>
                  </a:lnTo>
                  <a:lnTo>
                    <a:pt x="48" y="60"/>
                  </a:lnTo>
                  <a:lnTo>
                    <a:pt x="19" y="99"/>
                  </a:lnTo>
                  <a:lnTo>
                    <a:pt x="0" y="99"/>
                  </a:lnTo>
                  <a:lnTo>
                    <a:pt x="38" y="47"/>
                  </a:lnTo>
                  <a:lnTo>
                    <a:pt x="3" y="0"/>
                  </a:lnTo>
                  <a:lnTo>
                    <a:pt x="22" y="0"/>
                  </a:lnTo>
                  <a:lnTo>
                    <a:pt x="49" y="35"/>
                  </a:lnTo>
                  <a:lnTo>
                    <a:pt x="75" y="0"/>
                  </a:lnTo>
                  <a:lnTo>
                    <a:pt x="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4">
              <a:extLst>
                <a:ext uri="{FF2B5EF4-FFF2-40B4-BE49-F238E27FC236}">
                  <a16:creationId xmlns:a16="http://schemas.microsoft.com/office/drawing/2014/main" id="{3A4D9DB8-7F93-44DB-9EC5-7051AE7BE82A}"/>
                </a:ext>
              </a:extLst>
            </p:cNvPr>
            <p:cNvSpPr>
              <a:spLocks/>
            </p:cNvSpPr>
            <p:nvPr/>
          </p:nvSpPr>
          <p:spPr bwMode="auto">
            <a:xfrm>
              <a:off x="1679" y="1983"/>
              <a:ext cx="25" cy="50"/>
            </a:xfrm>
            <a:custGeom>
              <a:avLst/>
              <a:gdLst>
                <a:gd name="T0" fmla="*/ 28 w 62"/>
                <a:gd name="T1" fmla="*/ 0 h 128"/>
                <a:gd name="T2" fmla="*/ 28 w 62"/>
                <a:gd name="T3" fmla="*/ 29 h 128"/>
                <a:gd name="T4" fmla="*/ 62 w 62"/>
                <a:gd name="T5" fmla="*/ 29 h 128"/>
                <a:gd name="T6" fmla="*/ 62 w 62"/>
                <a:gd name="T7" fmla="*/ 41 h 128"/>
                <a:gd name="T8" fmla="*/ 28 w 62"/>
                <a:gd name="T9" fmla="*/ 41 h 128"/>
                <a:gd name="T10" fmla="*/ 28 w 62"/>
                <a:gd name="T11" fmla="*/ 95 h 128"/>
                <a:gd name="T12" fmla="*/ 32 w 62"/>
                <a:gd name="T13" fmla="*/ 111 h 128"/>
                <a:gd name="T14" fmla="*/ 45 w 62"/>
                <a:gd name="T15" fmla="*/ 114 h 128"/>
                <a:gd name="T16" fmla="*/ 62 w 62"/>
                <a:gd name="T17" fmla="*/ 114 h 128"/>
                <a:gd name="T18" fmla="*/ 62 w 62"/>
                <a:gd name="T19" fmla="*/ 128 h 128"/>
                <a:gd name="T20" fmla="*/ 45 w 62"/>
                <a:gd name="T21" fmla="*/ 128 h 128"/>
                <a:gd name="T22" fmla="*/ 19 w 62"/>
                <a:gd name="T23" fmla="*/ 121 h 128"/>
                <a:gd name="T24" fmla="*/ 12 w 62"/>
                <a:gd name="T25" fmla="*/ 95 h 128"/>
                <a:gd name="T26" fmla="*/ 12 w 62"/>
                <a:gd name="T27" fmla="*/ 41 h 128"/>
                <a:gd name="T28" fmla="*/ 0 w 62"/>
                <a:gd name="T29" fmla="*/ 41 h 128"/>
                <a:gd name="T30" fmla="*/ 0 w 62"/>
                <a:gd name="T31" fmla="*/ 29 h 128"/>
                <a:gd name="T32" fmla="*/ 12 w 62"/>
                <a:gd name="T33" fmla="*/ 29 h 128"/>
                <a:gd name="T34" fmla="*/ 12 w 62"/>
                <a:gd name="T35" fmla="*/ 0 h 128"/>
                <a:gd name="T36" fmla="*/ 28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8" y="0"/>
                  </a:moveTo>
                  <a:lnTo>
                    <a:pt x="28" y="29"/>
                  </a:lnTo>
                  <a:lnTo>
                    <a:pt x="62" y="29"/>
                  </a:lnTo>
                  <a:lnTo>
                    <a:pt x="62" y="41"/>
                  </a:lnTo>
                  <a:lnTo>
                    <a:pt x="28" y="41"/>
                  </a:lnTo>
                  <a:lnTo>
                    <a:pt x="28" y="95"/>
                  </a:lnTo>
                  <a:cubicBezTo>
                    <a:pt x="28" y="103"/>
                    <a:pt x="30" y="108"/>
                    <a:pt x="32" y="111"/>
                  </a:cubicBezTo>
                  <a:cubicBezTo>
                    <a:pt x="34" y="113"/>
                    <a:pt x="38" y="114"/>
                    <a:pt x="45" y="114"/>
                  </a:cubicBezTo>
                  <a:lnTo>
                    <a:pt x="62" y="114"/>
                  </a:lnTo>
                  <a:lnTo>
                    <a:pt x="62" y="128"/>
                  </a:lnTo>
                  <a:lnTo>
                    <a:pt x="45" y="128"/>
                  </a:lnTo>
                  <a:cubicBezTo>
                    <a:pt x="33" y="128"/>
                    <a:pt x="24" y="126"/>
                    <a:pt x="19" y="121"/>
                  </a:cubicBezTo>
                  <a:cubicBezTo>
                    <a:pt x="14" y="116"/>
                    <a:pt x="12" y="108"/>
                    <a:pt x="12" y="95"/>
                  </a:cubicBezTo>
                  <a:lnTo>
                    <a:pt x="12" y="41"/>
                  </a:lnTo>
                  <a:lnTo>
                    <a:pt x="0" y="41"/>
                  </a:lnTo>
                  <a:lnTo>
                    <a:pt x="0" y="29"/>
                  </a:lnTo>
                  <a:lnTo>
                    <a:pt x="12" y="29"/>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Line 45">
              <a:extLst>
                <a:ext uri="{FF2B5EF4-FFF2-40B4-BE49-F238E27FC236}">
                  <a16:creationId xmlns:a16="http://schemas.microsoft.com/office/drawing/2014/main" id="{15AFA5F5-CB89-4E59-896F-412940F62C65}"/>
                </a:ext>
              </a:extLst>
            </p:cNvPr>
            <p:cNvSpPr>
              <a:spLocks noChangeShapeType="1"/>
            </p:cNvSpPr>
            <p:nvPr/>
          </p:nvSpPr>
          <p:spPr bwMode="auto">
            <a:xfrm>
              <a:off x="1524" y="1793"/>
              <a:ext cx="0" cy="132"/>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46">
              <a:extLst>
                <a:ext uri="{FF2B5EF4-FFF2-40B4-BE49-F238E27FC236}">
                  <a16:creationId xmlns:a16="http://schemas.microsoft.com/office/drawing/2014/main" id="{641BE1AE-7E71-44AF-AAE6-CA6D028C5356}"/>
                </a:ext>
              </a:extLst>
            </p:cNvPr>
            <p:cNvSpPr>
              <a:spLocks/>
            </p:cNvSpPr>
            <p:nvPr/>
          </p:nvSpPr>
          <p:spPr bwMode="auto">
            <a:xfrm>
              <a:off x="1505" y="1859"/>
              <a:ext cx="37" cy="66"/>
            </a:xfrm>
            <a:custGeom>
              <a:avLst/>
              <a:gdLst>
                <a:gd name="T0" fmla="*/ 48 w 95"/>
                <a:gd name="T1" fmla="*/ 47 h 166"/>
                <a:gd name="T2" fmla="*/ 0 w 95"/>
                <a:gd name="T3" fmla="*/ 0 h 166"/>
                <a:gd name="T4" fmla="*/ 48 w 95"/>
                <a:gd name="T5" fmla="*/ 166 h 166"/>
                <a:gd name="T6" fmla="*/ 95 w 95"/>
                <a:gd name="T7" fmla="*/ 0 h 166"/>
                <a:gd name="T8" fmla="*/ 48 w 95"/>
                <a:gd name="T9" fmla="*/ 47 h 166"/>
              </a:gdLst>
              <a:ahLst/>
              <a:cxnLst>
                <a:cxn ang="0">
                  <a:pos x="T0" y="T1"/>
                </a:cxn>
                <a:cxn ang="0">
                  <a:pos x="T2" y="T3"/>
                </a:cxn>
                <a:cxn ang="0">
                  <a:pos x="T4" y="T5"/>
                </a:cxn>
                <a:cxn ang="0">
                  <a:pos x="T6" y="T7"/>
                </a:cxn>
                <a:cxn ang="0">
                  <a:pos x="T8" y="T9"/>
                </a:cxn>
              </a:cxnLst>
              <a:rect l="0" t="0" r="r" b="b"/>
              <a:pathLst>
                <a:path w="95" h="166">
                  <a:moveTo>
                    <a:pt x="48" y="47"/>
                  </a:moveTo>
                  <a:lnTo>
                    <a:pt x="0" y="0"/>
                  </a:lnTo>
                  <a:lnTo>
                    <a:pt x="48" y="166"/>
                  </a:lnTo>
                  <a:lnTo>
                    <a:pt x="95" y="0"/>
                  </a:lnTo>
                  <a:lnTo>
                    <a:pt x="48" y="47"/>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47">
              <a:extLst>
                <a:ext uri="{FF2B5EF4-FFF2-40B4-BE49-F238E27FC236}">
                  <a16:creationId xmlns:a16="http://schemas.microsoft.com/office/drawing/2014/main" id="{2C32F053-F78E-4642-AEAF-38FF9081FA0C}"/>
                </a:ext>
              </a:extLst>
            </p:cNvPr>
            <p:cNvSpPr>
              <a:spLocks/>
            </p:cNvSpPr>
            <p:nvPr/>
          </p:nvSpPr>
          <p:spPr bwMode="auto">
            <a:xfrm>
              <a:off x="822" y="1204"/>
              <a:ext cx="245" cy="149"/>
            </a:xfrm>
            <a:custGeom>
              <a:avLst/>
              <a:gdLst>
                <a:gd name="T0" fmla="*/ 115 w 620"/>
                <a:gd name="T1" fmla="*/ 0 h 378"/>
                <a:gd name="T2" fmla="*/ 506 w 620"/>
                <a:gd name="T3" fmla="*/ 0 h 378"/>
                <a:gd name="T4" fmla="*/ 620 w 620"/>
                <a:gd name="T5" fmla="*/ 115 h 378"/>
                <a:gd name="T6" fmla="*/ 620 w 620"/>
                <a:gd name="T7" fmla="*/ 263 h 378"/>
                <a:gd name="T8" fmla="*/ 506 w 620"/>
                <a:gd name="T9" fmla="*/ 378 h 378"/>
                <a:gd name="T10" fmla="*/ 115 w 620"/>
                <a:gd name="T11" fmla="*/ 378 h 378"/>
                <a:gd name="T12" fmla="*/ 0 w 620"/>
                <a:gd name="T13" fmla="*/ 263 h 378"/>
                <a:gd name="T14" fmla="*/ 0 w 620"/>
                <a:gd name="T15" fmla="*/ 115 h 378"/>
                <a:gd name="T16" fmla="*/ 115 w 620"/>
                <a:gd name="T17" fmla="*/ 0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0" h="378">
                  <a:moveTo>
                    <a:pt x="115" y="0"/>
                  </a:moveTo>
                  <a:lnTo>
                    <a:pt x="506" y="0"/>
                  </a:lnTo>
                  <a:cubicBezTo>
                    <a:pt x="569" y="0"/>
                    <a:pt x="620" y="52"/>
                    <a:pt x="620" y="115"/>
                  </a:cubicBezTo>
                  <a:lnTo>
                    <a:pt x="620" y="263"/>
                  </a:lnTo>
                  <a:cubicBezTo>
                    <a:pt x="620" y="327"/>
                    <a:pt x="569" y="378"/>
                    <a:pt x="506" y="378"/>
                  </a:cubicBezTo>
                  <a:lnTo>
                    <a:pt x="115" y="378"/>
                  </a:lnTo>
                  <a:cubicBezTo>
                    <a:pt x="52" y="378"/>
                    <a:pt x="0" y="327"/>
                    <a:pt x="0" y="263"/>
                  </a:cubicBezTo>
                  <a:lnTo>
                    <a:pt x="0" y="115"/>
                  </a:lnTo>
                  <a:cubicBezTo>
                    <a:pt x="0" y="52"/>
                    <a:pt x="52" y="0"/>
                    <a:pt x="115" y="0"/>
                  </a:cubicBezTo>
                  <a:close/>
                </a:path>
              </a:pathLst>
            </a:cu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48">
              <a:extLst>
                <a:ext uri="{FF2B5EF4-FFF2-40B4-BE49-F238E27FC236}">
                  <a16:creationId xmlns:a16="http://schemas.microsoft.com/office/drawing/2014/main" id="{2864C832-84DD-4835-A576-3B467A636D68}"/>
                </a:ext>
              </a:extLst>
            </p:cNvPr>
            <p:cNvSpPr>
              <a:spLocks/>
            </p:cNvSpPr>
            <p:nvPr/>
          </p:nvSpPr>
          <p:spPr bwMode="auto">
            <a:xfrm>
              <a:off x="877" y="1236"/>
              <a:ext cx="51" cy="65"/>
            </a:xfrm>
            <a:custGeom>
              <a:avLst/>
              <a:gdLst>
                <a:gd name="T0" fmla="*/ 0 w 130"/>
                <a:gd name="T1" fmla="*/ 0 h 164"/>
                <a:gd name="T2" fmla="*/ 22 w 130"/>
                <a:gd name="T3" fmla="*/ 0 h 164"/>
                <a:gd name="T4" fmla="*/ 22 w 130"/>
                <a:gd name="T5" fmla="*/ 69 h 164"/>
                <a:gd name="T6" fmla="*/ 96 w 130"/>
                <a:gd name="T7" fmla="*/ 0 h 164"/>
                <a:gd name="T8" fmla="*/ 124 w 130"/>
                <a:gd name="T9" fmla="*/ 0 h 164"/>
                <a:gd name="T10" fmla="*/ 43 w 130"/>
                <a:gd name="T11" fmla="*/ 77 h 164"/>
                <a:gd name="T12" fmla="*/ 130 w 130"/>
                <a:gd name="T13" fmla="*/ 164 h 164"/>
                <a:gd name="T14" fmla="*/ 101 w 130"/>
                <a:gd name="T15" fmla="*/ 164 h 164"/>
                <a:gd name="T16" fmla="*/ 22 w 130"/>
                <a:gd name="T17" fmla="*/ 85 h 164"/>
                <a:gd name="T18" fmla="*/ 22 w 130"/>
                <a:gd name="T19" fmla="*/ 164 h 164"/>
                <a:gd name="T20" fmla="*/ 0 w 130"/>
                <a:gd name="T21" fmla="*/ 164 h 164"/>
                <a:gd name="T22" fmla="*/ 0 w 130"/>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164">
                  <a:moveTo>
                    <a:pt x="0" y="0"/>
                  </a:moveTo>
                  <a:lnTo>
                    <a:pt x="22" y="0"/>
                  </a:lnTo>
                  <a:lnTo>
                    <a:pt x="22" y="69"/>
                  </a:lnTo>
                  <a:lnTo>
                    <a:pt x="96" y="0"/>
                  </a:lnTo>
                  <a:lnTo>
                    <a:pt x="124" y="0"/>
                  </a:lnTo>
                  <a:lnTo>
                    <a:pt x="43" y="77"/>
                  </a:lnTo>
                  <a:lnTo>
                    <a:pt x="130" y="164"/>
                  </a:lnTo>
                  <a:lnTo>
                    <a:pt x="101" y="164"/>
                  </a:lnTo>
                  <a:lnTo>
                    <a:pt x="22" y="85"/>
                  </a:lnTo>
                  <a:lnTo>
                    <a:pt x="22" y="164"/>
                  </a:lnTo>
                  <a:lnTo>
                    <a:pt x="0" y="16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49">
              <a:extLst>
                <a:ext uri="{FF2B5EF4-FFF2-40B4-BE49-F238E27FC236}">
                  <a16:creationId xmlns:a16="http://schemas.microsoft.com/office/drawing/2014/main" id="{CAB5A1C5-F384-40F3-AD0A-63E1FE9F83DD}"/>
                </a:ext>
              </a:extLst>
            </p:cNvPr>
            <p:cNvSpPr>
              <a:spLocks noEditPoints="1"/>
            </p:cNvSpPr>
            <p:nvPr/>
          </p:nvSpPr>
          <p:spPr bwMode="auto">
            <a:xfrm>
              <a:off x="927" y="1251"/>
              <a:ext cx="45" cy="51"/>
            </a:xfrm>
            <a:custGeom>
              <a:avLst/>
              <a:gdLst>
                <a:gd name="T0" fmla="*/ 115 w 115"/>
                <a:gd name="T1" fmla="*/ 60 h 129"/>
                <a:gd name="T2" fmla="*/ 115 w 115"/>
                <a:gd name="T3" fmla="*/ 69 h 129"/>
                <a:gd name="T4" fmla="*/ 22 w 115"/>
                <a:gd name="T5" fmla="*/ 69 h 129"/>
                <a:gd name="T6" fmla="*/ 34 w 115"/>
                <a:gd name="T7" fmla="*/ 101 h 129"/>
                <a:gd name="T8" fmla="*/ 66 w 115"/>
                <a:gd name="T9" fmla="*/ 112 h 129"/>
                <a:gd name="T10" fmla="*/ 88 w 115"/>
                <a:gd name="T11" fmla="*/ 109 h 129"/>
                <a:gd name="T12" fmla="*/ 110 w 115"/>
                <a:gd name="T13" fmla="*/ 101 h 129"/>
                <a:gd name="T14" fmla="*/ 110 w 115"/>
                <a:gd name="T15" fmla="*/ 120 h 129"/>
                <a:gd name="T16" fmla="*/ 87 w 115"/>
                <a:gd name="T17" fmla="*/ 127 h 129"/>
                <a:gd name="T18" fmla="*/ 64 w 115"/>
                <a:gd name="T19" fmla="*/ 129 h 129"/>
                <a:gd name="T20" fmla="*/ 18 w 115"/>
                <a:gd name="T21" fmla="*/ 112 h 129"/>
                <a:gd name="T22" fmla="*/ 0 w 115"/>
                <a:gd name="T23" fmla="*/ 66 h 129"/>
                <a:gd name="T24" fmla="*/ 17 w 115"/>
                <a:gd name="T25" fmla="*/ 18 h 129"/>
                <a:gd name="T26" fmla="*/ 61 w 115"/>
                <a:gd name="T27" fmla="*/ 0 h 129"/>
                <a:gd name="T28" fmla="*/ 100 w 115"/>
                <a:gd name="T29" fmla="*/ 16 h 129"/>
                <a:gd name="T30" fmla="*/ 115 w 115"/>
                <a:gd name="T31" fmla="*/ 60 h 129"/>
                <a:gd name="T32" fmla="*/ 94 w 115"/>
                <a:gd name="T33" fmla="*/ 54 h 129"/>
                <a:gd name="T34" fmla="*/ 85 w 115"/>
                <a:gd name="T35" fmla="*/ 27 h 129"/>
                <a:gd name="T36" fmla="*/ 61 w 115"/>
                <a:gd name="T37" fmla="*/ 17 h 129"/>
                <a:gd name="T38" fmla="*/ 34 w 115"/>
                <a:gd name="T39" fmla="*/ 27 h 129"/>
                <a:gd name="T40" fmla="*/ 22 w 115"/>
                <a:gd name="T41" fmla="*/ 54 h 129"/>
                <a:gd name="T42" fmla="*/ 94 w 115"/>
                <a:gd name="T43" fmla="*/ 54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29">
                  <a:moveTo>
                    <a:pt x="115" y="60"/>
                  </a:moveTo>
                  <a:lnTo>
                    <a:pt x="115" y="69"/>
                  </a:lnTo>
                  <a:lnTo>
                    <a:pt x="22" y="69"/>
                  </a:lnTo>
                  <a:cubicBezTo>
                    <a:pt x="22" y="83"/>
                    <a:pt x="27" y="94"/>
                    <a:pt x="34" y="101"/>
                  </a:cubicBezTo>
                  <a:cubicBezTo>
                    <a:pt x="42" y="109"/>
                    <a:pt x="52" y="112"/>
                    <a:pt x="66" y="112"/>
                  </a:cubicBezTo>
                  <a:cubicBezTo>
                    <a:pt x="73" y="112"/>
                    <a:pt x="81" y="111"/>
                    <a:pt x="88" y="109"/>
                  </a:cubicBezTo>
                  <a:cubicBezTo>
                    <a:pt x="95" y="107"/>
                    <a:pt x="103" y="105"/>
                    <a:pt x="110" y="101"/>
                  </a:cubicBezTo>
                  <a:lnTo>
                    <a:pt x="110" y="120"/>
                  </a:lnTo>
                  <a:cubicBezTo>
                    <a:pt x="103" y="123"/>
                    <a:pt x="95" y="125"/>
                    <a:pt x="87" y="127"/>
                  </a:cubicBezTo>
                  <a:cubicBezTo>
                    <a:pt x="80" y="129"/>
                    <a:pt x="72" y="129"/>
                    <a:pt x="64" y="129"/>
                  </a:cubicBezTo>
                  <a:cubicBezTo>
                    <a:pt x="45" y="129"/>
                    <a:pt x="29" y="124"/>
                    <a:pt x="18" y="112"/>
                  </a:cubicBezTo>
                  <a:cubicBezTo>
                    <a:pt x="6" y="101"/>
                    <a:pt x="0" y="85"/>
                    <a:pt x="0" y="66"/>
                  </a:cubicBezTo>
                  <a:cubicBezTo>
                    <a:pt x="0" y="46"/>
                    <a:pt x="6" y="30"/>
                    <a:pt x="17" y="18"/>
                  </a:cubicBezTo>
                  <a:cubicBezTo>
                    <a:pt x="28" y="6"/>
                    <a:pt x="42" y="0"/>
                    <a:pt x="61" y="0"/>
                  </a:cubicBezTo>
                  <a:cubicBezTo>
                    <a:pt x="77" y="0"/>
                    <a:pt x="90" y="5"/>
                    <a:pt x="100" y="16"/>
                  </a:cubicBezTo>
                  <a:cubicBezTo>
                    <a:pt x="110" y="27"/>
                    <a:pt x="115" y="41"/>
                    <a:pt x="115" y="60"/>
                  </a:cubicBezTo>
                  <a:close/>
                  <a:moveTo>
                    <a:pt x="94" y="54"/>
                  </a:moveTo>
                  <a:cubicBezTo>
                    <a:pt x="94" y="43"/>
                    <a:pt x="91" y="34"/>
                    <a:pt x="85" y="27"/>
                  </a:cubicBezTo>
                  <a:cubicBezTo>
                    <a:pt x="79" y="21"/>
                    <a:pt x="71" y="17"/>
                    <a:pt x="61" y="17"/>
                  </a:cubicBezTo>
                  <a:cubicBezTo>
                    <a:pt x="50" y="17"/>
                    <a:pt x="41" y="20"/>
                    <a:pt x="34" y="27"/>
                  </a:cubicBezTo>
                  <a:cubicBezTo>
                    <a:pt x="27" y="33"/>
                    <a:pt x="23" y="42"/>
                    <a:pt x="22" y="54"/>
                  </a:cubicBezTo>
                  <a:lnTo>
                    <a:pt x="94" y="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50">
              <a:extLst>
                <a:ext uri="{FF2B5EF4-FFF2-40B4-BE49-F238E27FC236}">
                  <a16:creationId xmlns:a16="http://schemas.microsoft.com/office/drawing/2014/main" id="{0446C494-86E6-4561-ABD4-C5B7249B45FF}"/>
                </a:ext>
              </a:extLst>
            </p:cNvPr>
            <p:cNvSpPr>
              <a:spLocks/>
            </p:cNvSpPr>
            <p:nvPr/>
          </p:nvSpPr>
          <p:spPr bwMode="auto">
            <a:xfrm>
              <a:off x="980" y="1252"/>
              <a:ext cx="47" cy="68"/>
            </a:xfrm>
            <a:custGeom>
              <a:avLst/>
              <a:gdLst>
                <a:gd name="T0" fmla="*/ 66 w 120"/>
                <a:gd name="T1" fmla="*/ 135 h 170"/>
                <a:gd name="T2" fmla="*/ 49 w 120"/>
                <a:gd name="T3" fmla="*/ 163 h 170"/>
                <a:gd name="T4" fmla="*/ 27 w 120"/>
                <a:gd name="T5" fmla="*/ 170 h 170"/>
                <a:gd name="T6" fmla="*/ 11 w 120"/>
                <a:gd name="T7" fmla="*/ 170 h 170"/>
                <a:gd name="T8" fmla="*/ 11 w 120"/>
                <a:gd name="T9" fmla="*/ 153 h 170"/>
                <a:gd name="T10" fmla="*/ 23 w 120"/>
                <a:gd name="T11" fmla="*/ 153 h 170"/>
                <a:gd name="T12" fmla="*/ 36 w 120"/>
                <a:gd name="T13" fmla="*/ 149 h 170"/>
                <a:gd name="T14" fmla="*/ 46 w 120"/>
                <a:gd name="T15" fmla="*/ 130 h 170"/>
                <a:gd name="T16" fmla="*/ 50 w 120"/>
                <a:gd name="T17" fmla="*/ 121 h 170"/>
                <a:gd name="T18" fmla="*/ 0 w 120"/>
                <a:gd name="T19" fmla="*/ 0 h 170"/>
                <a:gd name="T20" fmla="*/ 22 w 120"/>
                <a:gd name="T21" fmla="*/ 0 h 170"/>
                <a:gd name="T22" fmla="*/ 60 w 120"/>
                <a:gd name="T23" fmla="*/ 96 h 170"/>
                <a:gd name="T24" fmla="*/ 99 w 120"/>
                <a:gd name="T25" fmla="*/ 0 h 170"/>
                <a:gd name="T26" fmla="*/ 120 w 120"/>
                <a:gd name="T27" fmla="*/ 0 h 170"/>
                <a:gd name="T28" fmla="*/ 66 w 120"/>
                <a:gd name="T29" fmla="*/ 13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70">
                  <a:moveTo>
                    <a:pt x="66" y="135"/>
                  </a:moveTo>
                  <a:cubicBezTo>
                    <a:pt x="60" y="149"/>
                    <a:pt x="55" y="159"/>
                    <a:pt x="49" y="163"/>
                  </a:cubicBezTo>
                  <a:cubicBezTo>
                    <a:pt x="44" y="168"/>
                    <a:pt x="37" y="170"/>
                    <a:pt x="27" y="170"/>
                  </a:cubicBezTo>
                  <a:lnTo>
                    <a:pt x="11" y="170"/>
                  </a:lnTo>
                  <a:lnTo>
                    <a:pt x="11" y="153"/>
                  </a:lnTo>
                  <a:lnTo>
                    <a:pt x="23" y="153"/>
                  </a:lnTo>
                  <a:cubicBezTo>
                    <a:pt x="29" y="153"/>
                    <a:pt x="33" y="152"/>
                    <a:pt x="36" y="149"/>
                  </a:cubicBezTo>
                  <a:cubicBezTo>
                    <a:pt x="39" y="146"/>
                    <a:pt x="43" y="140"/>
                    <a:pt x="46" y="130"/>
                  </a:cubicBezTo>
                  <a:lnTo>
                    <a:pt x="50" y="121"/>
                  </a:lnTo>
                  <a:lnTo>
                    <a:pt x="0" y="0"/>
                  </a:lnTo>
                  <a:lnTo>
                    <a:pt x="22" y="0"/>
                  </a:lnTo>
                  <a:lnTo>
                    <a:pt x="60" y="96"/>
                  </a:lnTo>
                  <a:lnTo>
                    <a:pt x="99" y="0"/>
                  </a:lnTo>
                  <a:lnTo>
                    <a:pt x="120" y="0"/>
                  </a:lnTo>
                  <a:lnTo>
                    <a:pt x="66" y="1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Line 51">
              <a:extLst>
                <a:ext uri="{FF2B5EF4-FFF2-40B4-BE49-F238E27FC236}">
                  <a16:creationId xmlns:a16="http://schemas.microsoft.com/office/drawing/2014/main" id="{EE0344A2-7498-46AD-836D-F0E41AF5857D}"/>
                </a:ext>
              </a:extLst>
            </p:cNvPr>
            <p:cNvSpPr>
              <a:spLocks noChangeShapeType="1"/>
            </p:cNvSpPr>
            <p:nvPr/>
          </p:nvSpPr>
          <p:spPr bwMode="auto">
            <a:xfrm>
              <a:off x="1069" y="1279"/>
              <a:ext cx="166" cy="0"/>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 name="Freeform 52">
              <a:extLst>
                <a:ext uri="{FF2B5EF4-FFF2-40B4-BE49-F238E27FC236}">
                  <a16:creationId xmlns:a16="http://schemas.microsoft.com/office/drawing/2014/main" id="{C0CF8C0F-0CD0-4831-9C85-A9403C8CAE2A}"/>
                </a:ext>
              </a:extLst>
            </p:cNvPr>
            <p:cNvSpPr>
              <a:spLocks/>
            </p:cNvSpPr>
            <p:nvPr/>
          </p:nvSpPr>
          <p:spPr bwMode="auto">
            <a:xfrm>
              <a:off x="1169" y="1260"/>
              <a:ext cx="66" cy="38"/>
            </a:xfrm>
            <a:custGeom>
              <a:avLst/>
              <a:gdLst>
                <a:gd name="T0" fmla="*/ 47 w 166"/>
                <a:gd name="T1" fmla="*/ 47 h 95"/>
                <a:gd name="T2" fmla="*/ 0 w 166"/>
                <a:gd name="T3" fmla="*/ 95 h 95"/>
                <a:gd name="T4" fmla="*/ 166 w 166"/>
                <a:gd name="T5" fmla="*/ 47 h 95"/>
                <a:gd name="T6" fmla="*/ 0 w 166"/>
                <a:gd name="T7" fmla="*/ 0 h 95"/>
                <a:gd name="T8" fmla="*/ 47 w 166"/>
                <a:gd name="T9" fmla="*/ 47 h 95"/>
              </a:gdLst>
              <a:ahLst/>
              <a:cxnLst>
                <a:cxn ang="0">
                  <a:pos x="T0" y="T1"/>
                </a:cxn>
                <a:cxn ang="0">
                  <a:pos x="T2" y="T3"/>
                </a:cxn>
                <a:cxn ang="0">
                  <a:pos x="T4" y="T5"/>
                </a:cxn>
                <a:cxn ang="0">
                  <a:pos x="T6" y="T7"/>
                </a:cxn>
                <a:cxn ang="0">
                  <a:pos x="T8" y="T9"/>
                </a:cxn>
              </a:cxnLst>
              <a:rect l="0" t="0" r="r" b="b"/>
              <a:pathLst>
                <a:path w="166" h="95">
                  <a:moveTo>
                    <a:pt x="47" y="47"/>
                  </a:moveTo>
                  <a:lnTo>
                    <a:pt x="0" y="95"/>
                  </a:lnTo>
                  <a:lnTo>
                    <a:pt x="166" y="47"/>
                  </a:lnTo>
                  <a:lnTo>
                    <a:pt x="0" y="0"/>
                  </a:lnTo>
                  <a:lnTo>
                    <a:pt x="47" y="47"/>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4" name="Rectangle 53">
              <a:extLst>
                <a:ext uri="{FF2B5EF4-FFF2-40B4-BE49-F238E27FC236}">
                  <a16:creationId xmlns:a16="http://schemas.microsoft.com/office/drawing/2014/main" id="{6A7C5BFB-856F-42A6-A2F0-CA197FA69912}"/>
                </a:ext>
              </a:extLst>
            </p:cNvPr>
            <p:cNvSpPr>
              <a:spLocks noChangeArrowheads="1"/>
            </p:cNvSpPr>
            <p:nvPr/>
          </p:nvSpPr>
          <p:spPr bwMode="auto">
            <a:xfrm>
              <a:off x="2359" y="1611"/>
              <a:ext cx="394" cy="162"/>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54">
              <a:extLst>
                <a:ext uri="{FF2B5EF4-FFF2-40B4-BE49-F238E27FC236}">
                  <a16:creationId xmlns:a16="http://schemas.microsoft.com/office/drawing/2014/main" id="{92525863-F1E7-4F8A-A363-304121261DF8}"/>
                </a:ext>
              </a:extLst>
            </p:cNvPr>
            <p:cNvSpPr>
              <a:spLocks noEditPoints="1"/>
            </p:cNvSpPr>
            <p:nvPr/>
          </p:nvSpPr>
          <p:spPr bwMode="auto">
            <a:xfrm>
              <a:off x="2398" y="1668"/>
              <a:ext cx="34" cy="52"/>
            </a:xfrm>
            <a:custGeom>
              <a:avLst/>
              <a:gdLst>
                <a:gd name="T0" fmla="*/ 18 w 86"/>
                <a:gd name="T1" fmla="*/ 15 h 133"/>
                <a:gd name="T2" fmla="*/ 18 w 86"/>
                <a:gd name="T3" fmla="*/ 65 h 133"/>
                <a:gd name="T4" fmla="*/ 41 w 86"/>
                <a:gd name="T5" fmla="*/ 65 h 133"/>
                <a:gd name="T6" fmla="*/ 60 w 86"/>
                <a:gd name="T7" fmla="*/ 58 h 133"/>
                <a:gd name="T8" fmla="*/ 67 w 86"/>
                <a:gd name="T9" fmla="*/ 40 h 133"/>
                <a:gd name="T10" fmla="*/ 60 w 86"/>
                <a:gd name="T11" fmla="*/ 21 h 133"/>
                <a:gd name="T12" fmla="*/ 41 w 86"/>
                <a:gd name="T13" fmla="*/ 15 h 133"/>
                <a:gd name="T14" fmla="*/ 18 w 86"/>
                <a:gd name="T15" fmla="*/ 15 h 133"/>
                <a:gd name="T16" fmla="*/ 0 w 86"/>
                <a:gd name="T17" fmla="*/ 0 h 133"/>
                <a:gd name="T18" fmla="*/ 41 w 86"/>
                <a:gd name="T19" fmla="*/ 0 h 133"/>
                <a:gd name="T20" fmla="*/ 75 w 86"/>
                <a:gd name="T21" fmla="*/ 10 h 133"/>
                <a:gd name="T22" fmla="*/ 86 w 86"/>
                <a:gd name="T23" fmla="*/ 40 h 133"/>
                <a:gd name="T24" fmla="*/ 75 w 86"/>
                <a:gd name="T25" fmla="*/ 69 h 133"/>
                <a:gd name="T26" fmla="*/ 41 w 86"/>
                <a:gd name="T27" fmla="*/ 79 h 133"/>
                <a:gd name="T28" fmla="*/ 18 w 86"/>
                <a:gd name="T29" fmla="*/ 79 h 133"/>
                <a:gd name="T30" fmla="*/ 18 w 86"/>
                <a:gd name="T31" fmla="*/ 133 h 133"/>
                <a:gd name="T32" fmla="*/ 0 w 86"/>
                <a:gd name="T33" fmla="*/ 133 h 133"/>
                <a:gd name="T34" fmla="*/ 0 w 86"/>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33">
                  <a:moveTo>
                    <a:pt x="18" y="15"/>
                  </a:moveTo>
                  <a:lnTo>
                    <a:pt x="18" y="65"/>
                  </a:lnTo>
                  <a:lnTo>
                    <a:pt x="41" y="65"/>
                  </a:lnTo>
                  <a:cubicBezTo>
                    <a:pt x="49" y="65"/>
                    <a:pt x="56" y="62"/>
                    <a:pt x="60" y="58"/>
                  </a:cubicBezTo>
                  <a:cubicBezTo>
                    <a:pt x="65" y="54"/>
                    <a:pt x="67" y="48"/>
                    <a:pt x="67" y="40"/>
                  </a:cubicBezTo>
                  <a:cubicBezTo>
                    <a:pt x="67" y="32"/>
                    <a:pt x="65" y="26"/>
                    <a:pt x="60" y="21"/>
                  </a:cubicBezTo>
                  <a:cubicBezTo>
                    <a:pt x="56" y="17"/>
                    <a:pt x="49" y="15"/>
                    <a:pt x="41" y="15"/>
                  </a:cubicBezTo>
                  <a:lnTo>
                    <a:pt x="18" y="15"/>
                  </a:lnTo>
                  <a:close/>
                  <a:moveTo>
                    <a:pt x="0" y="0"/>
                  </a:moveTo>
                  <a:lnTo>
                    <a:pt x="41" y="0"/>
                  </a:lnTo>
                  <a:cubicBezTo>
                    <a:pt x="56" y="0"/>
                    <a:pt x="67" y="4"/>
                    <a:pt x="75" y="10"/>
                  </a:cubicBezTo>
                  <a:cubicBezTo>
                    <a:pt x="82" y="17"/>
                    <a:pt x="86" y="27"/>
                    <a:pt x="86" y="40"/>
                  </a:cubicBezTo>
                  <a:cubicBezTo>
                    <a:pt x="86" y="53"/>
                    <a:pt x="82" y="63"/>
                    <a:pt x="75" y="69"/>
                  </a:cubicBezTo>
                  <a:cubicBezTo>
                    <a:pt x="67" y="76"/>
                    <a:pt x="56" y="79"/>
                    <a:pt x="41" y="79"/>
                  </a:cubicBezTo>
                  <a:lnTo>
                    <a:pt x="18" y="79"/>
                  </a:lnTo>
                  <a:lnTo>
                    <a:pt x="18" y="133"/>
                  </a:lnTo>
                  <a:lnTo>
                    <a:pt x="0" y="13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55">
              <a:extLst>
                <a:ext uri="{FF2B5EF4-FFF2-40B4-BE49-F238E27FC236}">
                  <a16:creationId xmlns:a16="http://schemas.microsoft.com/office/drawing/2014/main" id="{6182AB80-EE56-45ED-8884-C87F6D578960}"/>
                </a:ext>
              </a:extLst>
            </p:cNvPr>
            <p:cNvSpPr>
              <a:spLocks noChangeArrowheads="1"/>
            </p:cNvSpPr>
            <p:nvPr/>
          </p:nvSpPr>
          <p:spPr bwMode="auto">
            <a:xfrm>
              <a:off x="2441" y="1666"/>
              <a:ext cx="7" cy="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56">
              <a:extLst>
                <a:ext uri="{FF2B5EF4-FFF2-40B4-BE49-F238E27FC236}">
                  <a16:creationId xmlns:a16="http://schemas.microsoft.com/office/drawing/2014/main" id="{65F73962-3E2C-4C95-9B34-F72ACC38FDF5}"/>
                </a:ext>
              </a:extLst>
            </p:cNvPr>
            <p:cNvSpPr>
              <a:spLocks noEditPoints="1"/>
            </p:cNvSpPr>
            <p:nvPr/>
          </p:nvSpPr>
          <p:spPr bwMode="auto">
            <a:xfrm>
              <a:off x="2459" y="1680"/>
              <a:ext cx="33" cy="41"/>
            </a:xfrm>
            <a:custGeom>
              <a:avLst/>
              <a:gdLst>
                <a:gd name="T0" fmla="*/ 51 w 83"/>
                <a:gd name="T1" fmla="*/ 52 h 104"/>
                <a:gd name="T2" fmla="*/ 24 w 83"/>
                <a:gd name="T3" fmla="*/ 56 h 104"/>
                <a:gd name="T4" fmla="*/ 16 w 83"/>
                <a:gd name="T5" fmla="*/ 72 h 104"/>
                <a:gd name="T6" fmla="*/ 22 w 83"/>
                <a:gd name="T7" fmla="*/ 85 h 104"/>
                <a:gd name="T8" fmla="*/ 37 w 83"/>
                <a:gd name="T9" fmla="*/ 91 h 104"/>
                <a:gd name="T10" fmla="*/ 59 w 83"/>
                <a:gd name="T11" fmla="*/ 81 h 104"/>
                <a:gd name="T12" fmla="*/ 67 w 83"/>
                <a:gd name="T13" fmla="*/ 55 h 104"/>
                <a:gd name="T14" fmla="*/ 67 w 83"/>
                <a:gd name="T15" fmla="*/ 52 h 104"/>
                <a:gd name="T16" fmla="*/ 51 w 83"/>
                <a:gd name="T17" fmla="*/ 52 h 104"/>
                <a:gd name="T18" fmla="*/ 83 w 83"/>
                <a:gd name="T19" fmla="*/ 45 h 104"/>
                <a:gd name="T20" fmla="*/ 83 w 83"/>
                <a:gd name="T21" fmla="*/ 102 h 104"/>
                <a:gd name="T22" fmla="*/ 67 w 83"/>
                <a:gd name="T23" fmla="*/ 102 h 104"/>
                <a:gd name="T24" fmla="*/ 67 w 83"/>
                <a:gd name="T25" fmla="*/ 87 h 104"/>
                <a:gd name="T26" fmla="*/ 53 w 83"/>
                <a:gd name="T27" fmla="*/ 100 h 104"/>
                <a:gd name="T28" fmla="*/ 33 w 83"/>
                <a:gd name="T29" fmla="*/ 104 h 104"/>
                <a:gd name="T30" fmla="*/ 9 w 83"/>
                <a:gd name="T31" fmla="*/ 96 h 104"/>
                <a:gd name="T32" fmla="*/ 0 w 83"/>
                <a:gd name="T33" fmla="*/ 73 h 104"/>
                <a:gd name="T34" fmla="*/ 11 w 83"/>
                <a:gd name="T35" fmla="*/ 47 h 104"/>
                <a:gd name="T36" fmla="*/ 44 w 83"/>
                <a:gd name="T37" fmla="*/ 39 h 104"/>
                <a:gd name="T38" fmla="*/ 67 w 83"/>
                <a:gd name="T39" fmla="*/ 39 h 104"/>
                <a:gd name="T40" fmla="*/ 67 w 83"/>
                <a:gd name="T41" fmla="*/ 37 h 104"/>
                <a:gd name="T42" fmla="*/ 60 w 83"/>
                <a:gd name="T43" fmla="*/ 20 h 104"/>
                <a:gd name="T44" fmla="*/ 39 w 83"/>
                <a:gd name="T45" fmla="*/ 14 h 104"/>
                <a:gd name="T46" fmla="*/ 22 w 83"/>
                <a:gd name="T47" fmla="*/ 16 h 104"/>
                <a:gd name="T48" fmla="*/ 7 w 83"/>
                <a:gd name="T49" fmla="*/ 22 h 104"/>
                <a:gd name="T50" fmla="*/ 7 w 83"/>
                <a:gd name="T51" fmla="*/ 7 h 104"/>
                <a:gd name="T52" fmla="*/ 24 w 83"/>
                <a:gd name="T53" fmla="*/ 2 h 104"/>
                <a:gd name="T54" fmla="*/ 41 w 83"/>
                <a:gd name="T55" fmla="*/ 0 h 104"/>
                <a:gd name="T56" fmla="*/ 73 w 83"/>
                <a:gd name="T57" fmla="*/ 11 h 104"/>
                <a:gd name="T58" fmla="*/ 83 w 83"/>
                <a:gd name="T59" fmla="*/ 4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3" h="104">
                  <a:moveTo>
                    <a:pt x="51" y="52"/>
                  </a:moveTo>
                  <a:cubicBezTo>
                    <a:pt x="38" y="52"/>
                    <a:pt x="29" y="53"/>
                    <a:pt x="24" y="56"/>
                  </a:cubicBezTo>
                  <a:cubicBezTo>
                    <a:pt x="18" y="59"/>
                    <a:pt x="16" y="64"/>
                    <a:pt x="16" y="72"/>
                  </a:cubicBezTo>
                  <a:cubicBezTo>
                    <a:pt x="16" y="77"/>
                    <a:pt x="18" y="82"/>
                    <a:pt x="22" y="85"/>
                  </a:cubicBezTo>
                  <a:cubicBezTo>
                    <a:pt x="25" y="89"/>
                    <a:pt x="31" y="91"/>
                    <a:pt x="37" y="91"/>
                  </a:cubicBezTo>
                  <a:cubicBezTo>
                    <a:pt x="46" y="91"/>
                    <a:pt x="53" y="87"/>
                    <a:pt x="59" y="81"/>
                  </a:cubicBezTo>
                  <a:cubicBezTo>
                    <a:pt x="64" y="74"/>
                    <a:pt x="67" y="66"/>
                    <a:pt x="67" y="55"/>
                  </a:cubicBezTo>
                  <a:lnTo>
                    <a:pt x="67" y="52"/>
                  </a:lnTo>
                  <a:lnTo>
                    <a:pt x="51" y="52"/>
                  </a:lnTo>
                  <a:close/>
                  <a:moveTo>
                    <a:pt x="83" y="45"/>
                  </a:moveTo>
                  <a:lnTo>
                    <a:pt x="83" y="102"/>
                  </a:lnTo>
                  <a:lnTo>
                    <a:pt x="67" y="102"/>
                  </a:lnTo>
                  <a:lnTo>
                    <a:pt x="67" y="87"/>
                  </a:lnTo>
                  <a:cubicBezTo>
                    <a:pt x="63" y="93"/>
                    <a:pt x="59" y="97"/>
                    <a:pt x="53" y="100"/>
                  </a:cubicBezTo>
                  <a:cubicBezTo>
                    <a:pt x="48" y="103"/>
                    <a:pt x="41" y="104"/>
                    <a:pt x="33" y="104"/>
                  </a:cubicBezTo>
                  <a:cubicBezTo>
                    <a:pt x="23" y="104"/>
                    <a:pt x="15" y="101"/>
                    <a:pt x="9" y="96"/>
                  </a:cubicBezTo>
                  <a:cubicBezTo>
                    <a:pt x="3" y="90"/>
                    <a:pt x="0" y="82"/>
                    <a:pt x="0" y="73"/>
                  </a:cubicBezTo>
                  <a:cubicBezTo>
                    <a:pt x="0" y="61"/>
                    <a:pt x="3" y="53"/>
                    <a:pt x="11" y="47"/>
                  </a:cubicBezTo>
                  <a:cubicBezTo>
                    <a:pt x="18" y="42"/>
                    <a:pt x="29" y="39"/>
                    <a:pt x="44" y="39"/>
                  </a:cubicBezTo>
                  <a:lnTo>
                    <a:pt x="67" y="39"/>
                  </a:lnTo>
                  <a:lnTo>
                    <a:pt x="67" y="37"/>
                  </a:lnTo>
                  <a:cubicBezTo>
                    <a:pt x="67" y="30"/>
                    <a:pt x="65" y="24"/>
                    <a:pt x="60" y="20"/>
                  </a:cubicBezTo>
                  <a:cubicBezTo>
                    <a:pt x="55" y="16"/>
                    <a:pt x="48" y="14"/>
                    <a:pt x="39" y="14"/>
                  </a:cubicBezTo>
                  <a:cubicBezTo>
                    <a:pt x="33" y="14"/>
                    <a:pt x="28" y="14"/>
                    <a:pt x="22" y="16"/>
                  </a:cubicBezTo>
                  <a:cubicBezTo>
                    <a:pt x="17" y="17"/>
                    <a:pt x="12" y="19"/>
                    <a:pt x="7" y="22"/>
                  </a:cubicBezTo>
                  <a:lnTo>
                    <a:pt x="7" y="7"/>
                  </a:lnTo>
                  <a:cubicBezTo>
                    <a:pt x="13" y="4"/>
                    <a:pt x="19" y="3"/>
                    <a:pt x="24" y="2"/>
                  </a:cubicBezTo>
                  <a:cubicBezTo>
                    <a:pt x="30" y="0"/>
                    <a:pt x="35" y="0"/>
                    <a:pt x="41" y="0"/>
                  </a:cubicBezTo>
                  <a:cubicBezTo>
                    <a:pt x="55" y="0"/>
                    <a:pt x="66" y="4"/>
                    <a:pt x="73" y="11"/>
                  </a:cubicBezTo>
                  <a:cubicBezTo>
                    <a:pt x="80" y="18"/>
                    <a:pt x="83" y="30"/>
                    <a:pt x="83"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57">
              <a:extLst>
                <a:ext uri="{FF2B5EF4-FFF2-40B4-BE49-F238E27FC236}">
                  <a16:creationId xmlns:a16="http://schemas.microsoft.com/office/drawing/2014/main" id="{10C77786-D3CE-47E3-854B-AFBF85429649}"/>
                </a:ext>
              </a:extLst>
            </p:cNvPr>
            <p:cNvSpPr>
              <a:spLocks noEditPoints="1"/>
            </p:cNvSpPr>
            <p:nvPr/>
          </p:nvSpPr>
          <p:spPr bwMode="auto">
            <a:xfrm>
              <a:off x="2506" y="1666"/>
              <a:ext cx="6" cy="54"/>
            </a:xfrm>
            <a:custGeom>
              <a:avLst/>
              <a:gdLst>
                <a:gd name="T0" fmla="*/ 0 w 16"/>
                <a:gd name="T1" fmla="*/ 38 h 138"/>
                <a:gd name="T2" fmla="*/ 16 w 16"/>
                <a:gd name="T3" fmla="*/ 38 h 138"/>
                <a:gd name="T4" fmla="*/ 16 w 16"/>
                <a:gd name="T5" fmla="*/ 138 h 138"/>
                <a:gd name="T6" fmla="*/ 0 w 16"/>
                <a:gd name="T7" fmla="*/ 138 h 138"/>
                <a:gd name="T8" fmla="*/ 0 w 16"/>
                <a:gd name="T9" fmla="*/ 38 h 138"/>
                <a:gd name="T10" fmla="*/ 0 w 16"/>
                <a:gd name="T11" fmla="*/ 0 h 138"/>
                <a:gd name="T12" fmla="*/ 16 w 16"/>
                <a:gd name="T13" fmla="*/ 0 h 138"/>
                <a:gd name="T14" fmla="*/ 16 w 16"/>
                <a:gd name="T15" fmla="*/ 20 h 138"/>
                <a:gd name="T16" fmla="*/ 0 w 16"/>
                <a:gd name="T17" fmla="*/ 20 h 138"/>
                <a:gd name="T18" fmla="*/ 0 w 16"/>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8">
                  <a:moveTo>
                    <a:pt x="0" y="38"/>
                  </a:moveTo>
                  <a:lnTo>
                    <a:pt x="16" y="38"/>
                  </a:lnTo>
                  <a:lnTo>
                    <a:pt x="16" y="138"/>
                  </a:lnTo>
                  <a:lnTo>
                    <a:pt x="0" y="138"/>
                  </a:lnTo>
                  <a:lnTo>
                    <a:pt x="0" y="38"/>
                  </a:lnTo>
                  <a:close/>
                  <a:moveTo>
                    <a:pt x="0" y="0"/>
                  </a:moveTo>
                  <a:lnTo>
                    <a:pt x="16" y="0"/>
                  </a:lnTo>
                  <a:lnTo>
                    <a:pt x="16" y="20"/>
                  </a:lnTo>
                  <a:lnTo>
                    <a:pt x="0"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58">
              <a:extLst>
                <a:ext uri="{FF2B5EF4-FFF2-40B4-BE49-F238E27FC236}">
                  <a16:creationId xmlns:a16="http://schemas.microsoft.com/office/drawing/2014/main" id="{0B806765-F2DE-4973-812F-6ADEAA68B9CC}"/>
                </a:ext>
              </a:extLst>
            </p:cNvPr>
            <p:cNvSpPr>
              <a:spLocks/>
            </p:cNvSpPr>
            <p:nvPr/>
          </p:nvSpPr>
          <p:spPr bwMode="auto">
            <a:xfrm>
              <a:off x="2525" y="1680"/>
              <a:ext cx="33" cy="40"/>
            </a:xfrm>
            <a:custGeom>
              <a:avLst/>
              <a:gdLst>
                <a:gd name="T0" fmla="*/ 83 w 83"/>
                <a:gd name="T1" fmla="*/ 42 h 102"/>
                <a:gd name="T2" fmla="*/ 83 w 83"/>
                <a:gd name="T3" fmla="*/ 102 h 102"/>
                <a:gd name="T4" fmla="*/ 67 w 83"/>
                <a:gd name="T5" fmla="*/ 102 h 102"/>
                <a:gd name="T6" fmla="*/ 67 w 83"/>
                <a:gd name="T7" fmla="*/ 42 h 102"/>
                <a:gd name="T8" fmla="*/ 61 w 83"/>
                <a:gd name="T9" fmla="*/ 21 h 102"/>
                <a:gd name="T10" fmla="*/ 45 w 83"/>
                <a:gd name="T11" fmla="*/ 14 h 102"/>
                <a:gd name="T12" fmla="*/ 24 w 83"/>
                <a:gd name="T13" fmla="*/ 22 h 102"/>
                <a:gd name="T14" fmla="*/ 16 w 83"/>
                <a:gd name="T15" fmla="*/ 45 h 102"/>
                <a:gd name="T16" fmla="*/ 16 w 83"/>
                <a:gd name="T17" fmla="*/ 102 h 102"/>
                <a:gd name="T18" fmla="*/ 0 w 83"/>
                <a:gd name="T19" fmla="*/ 102 h 102"/>
                <a:gd name="T20" fmla="*/ 0 w 83"/>
                <a:gd name="T21" fmla="*/ 2 h 102"/>
                <a:gd name="T22" fmla="*/ 16 w 83"/>
                <a:gd name="T23" fmla="*/ 2 h 102"/>
                <a:gd name="T24" fmla="*/ 16 w 83"/>
                <a:gd name="T25" fmla="*/ 18 h 102"/>
                <a:gd name="T26" fmla="*/ 30 w 83"/>
                <a:gd name="T27" fmla="*/ 4 h 102"/>
                <a:gd name="T28" fmla="*/ 48 w 83"/>
                <a:gd name="T29" fmla="*/ 0 h 102"/>
                <a:gd name="T30" fmla="*/ 74 w 83"/>
                <a:gd name="T31" fmla="*/ 10 h 102"/>
                <a:gd name="T32" fmla="*/ 83 w 83"/>
                <a:gd name="T33" fmla="*/ 4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102">
                  <a:moveTo>
                    <a:pt x="83" y="42"/>
                  </a:moveTo>
                  <a:lnTo>
                    <a:pt x="83" y="102"/>
                  </a:lnTo>
                  <a:lnTo>
                    <a:pt x="67" y="102"/>
                  </a:lnTo>
                  <a:lnTo>
                    <a:pt x="67" y="42"/>
                  </a:lnTo>
                  <a:cubicBezTo>
                    <a:pt x="67" y="33"/>
                    <a:pt x="65" y="26"/>
                    <a:pt x="61" y="21"/>
                  </a:cubicBezTo>
                  <a:cubicBezTo>
                    <a:pt x="58" y="16"/>
                    <a:pt x="52" y="14"/>
                    <a:pt x="45" y="14"/>
                  </a:cubicBezTo>
                  <a:cubicBezTo>
                    <a:pt x="36" y="14"/>
                    <a:pt x="29" y="17"/>
                    <a:pt x="24" y="22"/>
                  </a:cubicBezTo>
                  <a:cubicBezTo>
                    <a:pt x="19" y="28"/>
                    <a:pt x="16" y="36"/>
                    <a:pt x="16" y="45"/>
                  </a:cubicBezTo>
                  <a:lnTo>
                    <a:pt x="16" y="102"/>
                  </a:lnTo>
                  <a:lnTo>
                    <a:pt x="0" y="102"/>
                  </a:lnTo>
                  <a:lnTo>
                    <a:pt x="0" y="2"/>
                  </a:lnTo>
                  <a:lnTo>
                    <a:pt x="16" y="2"/>
                  </a:lnTo>
                  <a:lnTo>
                    <a:pt x="16" y="18"/>
                  </a:lnTo>
                  <a:cubicBezTo>
                    <a:pt x="20" y="12"/>
                    <a:pt x="25" y="7"/>
                    <a:pt x="30" y="4"/>
                  </a:cubicBezTo>
                  <a:cubicBezTo>
                    <a:pt x="35" y="1"/>
                    <a:pt x="42" y="0"/>
                    <a:pt x="48" y="0"/>
                  </a:cubicBezTo>
                  <a:cubicBezTo>
                    <a:pt x="60" y="0"/>
                    <a:pt x="69" y="3"/>
                    <a:pt x="74" y="10"/>
                  </a:cubicBezTo>
                  <a:cubicBezTo>
                    <a:pt x="80" y="18"/>
                    <a:pt x="83" y="28"/>
                    <a:pt x="83" y="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59">
              <a:extLst>
                <a:ext uri="{FF2B5EF4-FFF2-40B4-BE49-F238E27FC236}">
                  <a16:creationId xmlns:a16="http://schemas.microsoft.com/office/drawing/2014/main" id="{7D422A7F-FF1C-43AF-BE7D-AC08F5C08B04}"/>
                </a:ext>
              </a:extLst>
            </p:cNvPr>
            <p:cNvSpPr>
              <a:spLocks/>
            </p:cNvSpPr>
            <p:nvPr/>
          </p:nvSpPr>
          <p:spPr bwMode="auto">
            <a:xfrm>
              <a:off x="2566" y="1670"/>
              <a:ext cx="25" cy="50"/>
            </a:xfrm>
            <a:custGeom>
              <a:avLst/>
              <a:gdLst>
                <a:gd name="T0" fmla="*/ 29 w 62"/>
                <a:gd name="T1" fmla="*/ 0 h 128"/>
                <a:gd name="T2" fmla="*/ 29 w 62"/>
                <a:gd name="T3" fmla="*/ 28 h 128"/>
                <a:gd name="T4" fmla="*/ 62 w 62"/>
                <a:gd name="T5" fmla="*/ 28 h 128"/>
                <a:gd name="T6" fmla="*/ 62 w 62"/>
                <a:gd name="T7" fmla="*/ 41 h 128"/>
                <a:gd name="T8" fmla="*/ 29 w 62"/>
                <a:gd name="T9" fmla="*/ 41 h 128"/>
                <a:gd name="T10" fmla="*/ 29 w 62"/>
                <a:gd name="T11" fmla="*/ 95 h 128"/>
                <a:gd name="T12" fmla="*/ 32 w 62"/>
                <a:gd name="T13" fmla="*/ 110 h 128"/>
                <a:gd name="T14" fmla="*/ 46 w 62"/>
                <a:gd name="T15" fmla="*/ 114 h 128"/>
                <a:gd name="T16" fmla="*/ 62 w 62"/>
                <a:gd name="T17" fmla="*/ 114 h 128"/>
                <a:gd name="T18" fmla="*/ 62 w 62"/>
                <a:gd name="T19" fmla="*/ 128 h 128"/>
                <a:gd name="T20" fmla="*/ 46 w 62"/>
                <a:gd name="T21" fmla="*/ 128 h 128"/>
                <a:gd name="T22" fmla="*/ 20 w 62"/>
                <a:gd name="T23" fmla="*/ 121 h 128"/>
                <a:gd name="T24" fmla="*/ 12 w 62"/>
                <a:gd name="T25" fmla="*/ 95 h 128"/>
                <a:gd name="T26" fmla="*/ 12 w 62"/>
                <a:gd name="T27" fmla="*/ 41 h 128"/>
                <a:gd name="T28" fmla="*/ 0 w 62"/>
                <a:gd name="T29" fmla="*/ 41 h 128"/>
                <a:gd name="T30" fmla="*/ 0 w 62"/>
                <a:gd name="T31" fmla="*/ 28 h 128"/>
                <a:gd name="T32" fmla="*/ 12 w 62"/>
                <a:gd name="T33" fmla="*/ 28 h 128"/>
                <a:gd name="T34" fmla="*/ 12 w 62"/>
                <a:gd name="T35" fmla="*/ 0 h 128"/>
                <a:gd name="T36" fmla="*/ 29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9" y="0"/>
                  </a:moveTo>
                  <a:lnTo>
                    <a:pt x="29" y="28"/>
                  </a:lnTo>
                  <a:lnTo>
                    <a:pt x="62" y="28"/>
                  </a:lnTo>
                  <a:lnTo>
                    <a:pt x="62" y="41"/>
                  </a:lnTo>
                  <a:lnTo>
                    <a:pt x="29" y="41"/>
                  </a:lnTo>
                  <a:lnTo>
                    <a:pt x="29" y="95"/>
                  </a:lnTo>
                  <a:cubicBezTo>
                    <a:pt x="29" y="103"/>
                    <a:pt x="30" y="108"/>
                    <a:pt x="32" y="110"/>
                  </a:cubicBezTo>
                  <a:cubicBezTo>
                    <a:pt x="34" y="113"/>
                    <a:pt x="39" y="114"/>
                    <a:pt x="46" y="114"/>
                  </a:cubicBezTo>
                  <a:lnTo>
                    <a:pt x="62" y="114"/>
                  </a:lnTo>
                  <a:lnTo>
                    <a:pt x="62" y="128"/>
                  </a:lnTo>
                  <a:lnTo>
                    <a:pt x="46" y="128"/>
                  </a:lnTo>
                  <a:cubicBezTo>
                    <a:pt x="33" y="128"/>
                    <a:pt x="24" y="125"/>
                    <a:pt x="20" y="121"/>
                  </a:cubicBezTo>
                  <a:cubicBezTo>
                    <a:pt x="15" y="116"/>
                    <a:pt x="12" y="107"/>
                    <a:pt x="12" y="95"/>
                  </a:cubicBezTo>
                  <a:lnTo>
                    <a:pt x="12" y="41"/>
                  </a:lnTo>
                  <a:lnTo>
                    <a:pt x="0" y="41"/>
                  </a:lnTo>
                  <a:lnTo>
                    <a:pt x="0" y="28"/>
                  </a:lnTo>
                  <a:lnTo>
                    <a:pt x="12" y="28"/>
                  </a:lnTo>
                  <a:lnTo>
                    <a:pt x="1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60">
              <a:extLst>
                <a:ext uri="{FF2B5EF4-FFF2-40B4-BE49-F238E27FC236}">
                  <a16:creationId xmlns:a16="http://schemas.microsoft.com/office/drawing/2014/main" id="{8C033320-79E1-4251-A1EE-B9D5FBB9DB31}"/>
                </a:ext>
              </a:extLst>
            </p:cNvPr>
            <p:cNvSpPr>
              <a:spLocks noEditPoints="1"/>
            </p:cNvSpPr>
            <p:nvPr/>
          </p:nvSpPr>
          <p:spPr bwMode="auto">
            <a:xfrm>
              <a:off x="2597" y="1680"/>
              <a:ext cx="36" cy="41"/>
            </a:xfrm>
            <a:custGeom>
              <a:avLst/>
              <a:gdLst>
                <a:gd name="T0" fmla="*/ 92 w 92"/>
                <a:gd name="T1" fmla="*/ 48 h 104"/>
                <a:gd name="T2" fmla="*/ 92 w 92"/>
                <a:gd name="T3" fmla="*/ 56 h 104"/>
                <a:gd name="T4" fmla="*/ 17 w 92"/>
                <a:gd name="T5" fmla="*/ 56 h 104"/>
                <a:gd name="T6" fmla="*/ 27 w 92"/>
                <a:gd name="T7" fmla="*/ 82 h 104"/>
                <a:gd name="T8" fmla="*/ 52 w 92"/>
                <a:gd name="T9" fmla="*/ 90 h 104"/>
                <a:gd name="T10" fmla="*/ 71 w 92"/>
                <a:gd name="T11" fmla="*/ 88 h 104"/>
                <a:gd name="T12" fmla="*/ 88 w 92"/>
                <a:gd name="T13" fmla="*/ 81 h 104"/>
                <a:gd name="T14" fmla="*/ 88 w 92"/>
                <a:gd name="T15" fmla="*/ 97 h 104"/>
                <a:gd name="T16" fmla="*/ 70 w 92"/>
                <a:gd name="T17" fmla="*/ 102 h 104"/>
                <a:gd name="T18" fmla="*/ 51 w 92"/>
                <a:gd name="T19" fmla="*/ 104 h 104"/>
                <a:gd name="T20" fmla="*/ 14 w 92"/>
                <a:gd name="T21" fmla="*/ 90 h 104"/>
                <a:gd name="T22" fmla="*/ 0 w 92"/>
                <a:gd name="T23" fmla="*/ 53 h 104"/>
                <a:gd name="T24" fmla="*/ 13 w 92"/>
                <a:gd name="T25" fmla="*/ 14 h 104"/>
                <a:gd name="T26" fmla="*/ 49 w 92"/>
                <a:gd name="T27" fmla="*/ 0 h 104"/>
                <a:gd name="T28" fmla="*/ 80 w 92"/>
                <a:gd name="T29" fmla="*/ 13 h 104"/>
                <a:gd name="T30" fmla="*/ 92 w 92"/>
                <a:gd name="T31" fmla="*/ 48 h 104"/>
                <a:gd name="T32" fmla="*/ 76 w 92"/>
                <a:gd name="T33" fmla="*/ 43 h 104"/>
                <a:gd name="T34" fmla="*/ 68 w 92"/>
                <a:gd name="T35" fmla="*/ 22 h 104"/>
                <a:gd name="T36" fmla="*/ 49 w 92"/>
                <a:gd name="T37" fmla="*/ 14 h 104"/>
                <a:gd name="T38" fmla="*/ 27 w 92"/>
                <a:gd name="T39" fmla="*/ 21 h 104"/>
                <a:gd name="T40" fmla="*/ 17 w 92"/>
                <a:gd name="T41" fmla="*/ 43 h 104"/>
                <a:gd name="T42" fmla="*/ 76 w 92"/>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4">
                  <a:moveTo>
                    <a:pt x="92" y="48"/>
                  </a:moveTo>
                  <a:lnTo>
                    <a:pt x="92" y="56"/>
                  </a:lnTo>
                  <a:lnTo>
                    <a:pt x="17" y="56"/>
                  </a:lnTo>
                  <a:cubicBezTo>
                    <a:pt x="18" y="67"/>
                    <a:pt x="21" y="76"/>
                    <a:pt x="27" y="82"/>
                  </a:cubicBezTo>
                  <a:cubicBezTo>
                    <a:pt x="33" y="87"/>
                    <a:pt x="42" y="90"/>
                    <a:pt x="52" y="90"/>
                  </a:cubicBezTo>
                  <a:cubicBezTo>
                    <a:pt x="59" y="90"/>
                    <a:pt x="65" y="90"/>
                    <a:pt x="71" y="88"/>
                  </a:cubicBezTo>
                  <a:cubicBezTo>
                    <a:pt x="76" y="86"/>
                    <a:pt x="82" y="84"/>
                    <a:pt x="88" y="81"/>
                  </a:cubicBezTo>
                  <a:lnTo>
                    <a:pt x="88" y="97"/>
                  </a:lnTo>
                  <a:cubicBezTo>
                    <a:pt x="82" y="99"/>
                    <a:pt x="76" y="101"/>
                    <a:pt x="70" y="102"/>
                  </a:cubicBezTo>
                  <a:cubicBezTo>
                    <a:pt x="64" y="104"/>
                    <a:pt x="58" y="104"/>
                    <a:pt x="51" y="104"/>
                  </a:cubicBezTo>
                  <a:cubicBezTo>
                    <a:pt x="36" y="104"/>
                    <a:pt x="23" y="100"/>
                    <a:pt x="14" y="90"/>
                  </a:cubicBezTo>
                  <a:cubicBezTo>
                    <a:pt x="4" y="81"/>
                    <a:pt x="0" y="69"/>
                    <a:pt x="0" y="53"/>
                  </a:cubicBezTo>
                  <a:cubicBezTo>
                    <a:pt x="0" y="37"/>
                    <a:pt x="4" y="24"/>
                    <a:pt x="13" y="14"/>
                  </a:cubicBezTo>
                  <a:cubicBezTo>
                    <a:pt x="22" y="5"/>
                    <a:pt x="34" y="0"/>
                    <a:pt x="49" y="0"/>
                  </a:cubicBezTo>
                  <a:cubicBezTo>
                    <a:pt x="62" y="0"/>
                    <a:pt x="72" y="4"/>
                    <a:pt x="80" y="13"/>
                  </a:cubicBezTo>
                  <a:cubicBezTo>
                    <a:pt x="88" y="21"/>
                    <a:pt x="92" y="33"/>
                    <a:pt x="92" y="48"/>
                  </a:cubicBezTo>
                  <a:close/>
                  <a:moveTo>
                    <a:pt x="76" y="43"/>
                  </a:moveTo>
                  <a:cubicBezTo>
                    <a:pt x="75" y="34"/>
                    <a:pt x="73" y="27"/>
                    <a:pt x="68" y="22"/>
                  </a:cubicBezTo>
                  <a:cubicBezTo>
                    <a:pt x="63" y="16"/>
                    <a:pt x="57" y="14"/>
                    <a:pt x="49" y="14"/>
                  </a:cubicBezTo>
                  <a:cubicBezTo>
                    <a:pt x="40" y="14"/>
                    <a:pt x="32" y="16"/>
                    <a:pt x="27" y="21"/>
                  </a:cubicBezTo>
                  <a:cubicBezTo>
                    <a:pt x="21" y="27"/>
                    <a:pt x="18" y="34"/>
                    <a:pt x="17"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61">
              <a:extLst>
                <a:ext uri="{FF2B5EF4-FFF2-40B4-BE49-F238E27FC236}">
                  <a16:creationId xmlns:a16="http://schemas.microsoft.com/office/drawing/2014/main" id="{C0B543DA-23EB-47D4-A24A-76FB65FE9D77}"/>
                </a:ext>
              </a:extLst>
            </p:cNvPr>
            <p:cNvSpPr>
              <a:spLocks/>
            </p:cNvSpPr>
            <p:nvPr/>
          </p:nvSpPr>
          <p:spPr bwMode="auto">
            <a:xfrm>
              <a:off x="2638" y="1681"/>
              <a:ext cx="38" cy="39"/>
            </a:xfrm>
            <a:custGeom>
              <a:avLst/>
              <a:gdLst>
                <a:gd name="T0" fmla="*/ 94 w 96"/>
                <a:gd name="T1" fmla="*/ 0 h 100"/>
                <a:gd name="T2" fmla="*/ 58 w 96"/>
                <a:gd name="T3" fmla="*/ 49 h 100"/>
                <a:gd name="T4" fmla="*/ 96 w 96"/>
                <a:gd name="T5" fmla="*/ 100 h 100"/>
                <a:gd name="T6" fmla="*/ 77 w 96"/>
                <a:gd name="T7" fmla="*/ 100 h 100"/>
                <a:gd name="T8" fmla="*/ 48 w 96"/>
                <a:gd name="T9" fmla="*/ 61 h 100"/>
                <a:gd name="T10" fmla="*/ 19 w 96"/>
                <a:gd name="T11" fmla="*/ 100 h 100"/>
                <a:gd name="T12" fmla="*/ 0 w 96"/>
                <a:gd name="T13" fmla="*/ 100 h 100"/>
                <a:gd name="T14" fmla="*/ 38 w 96"/>
                <a:gd name="T15" fmla="*/ 48 h 100"/>
                <a:gd name="T16" fmla="*/ 3 w 96"/>
                <a:gd name="T17" fmla="*/ 0 h 100"/>
                <a:gd name="T18" fmla="*/ 22 w 96"/>
                <a:gd name="T19" fmla="*/ 0 h 100"/>
                <a:gd name="T20" fmla="*/ 49 w 96"/>
                <a:gd name="T21" fmla="*/ 36 h 100"/>
                <a:gd name="T22" fmla="*/ 75 w 96"/>
                <a:gd name="T23" fmla="*/ 0 h 100"/>
                <a:gd name="T24" fmla="*/ 94 w 9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100">
                  <a:moveTo>
                    <a:pt x="94" y="0"/>
                  </a:moveTo>
                  <a:lnTo>
                    <a:pt x="58" y="49"/>
                  </a:lnTo>
                  <a:lnTo>
                    <a:pt x="96" y="100"/>
                  </a:lnTo>
                  <a:lnTo>
                    <a:pt x="77" y="100"/>
                  </a:lnTo>
                  <a:lnTo>
                    <a:pt x="48" y="61"/>
                  </a:lnTo>
                  <a:lnTo>
                    <a:pt x="19" y="100"/>
                  </a:lnTo>
                  <a:lnTo>
                    <a:pt x="0" y="100"/>
                  </a:lnTo>
                  <a:lnTo>
                    <a:pt x="38" y="48"/>
                  </a:lnTo>
                  <a:lnTo>
                    <a:pt x="3" y="0"/>
                  </a:lnTo>
                  <a:lnTo>
                    <a:pt x="22" y="0"/>
                  </a:lnTo>
                  <a:lnTo>
                    <a:pt x="49" y="36"/>
                  </a:lnTo>
                  <a:lnTo>
                    <a:pt x="75" y="0"/>
                  </a:lnTo>
                  <a:lnTo>
                    <a:pt x="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62">
              <a:extLst>
                <a:ext uri="{FF2B5EF4-FFF2-40B4-BE49-F238E27FC236}">
                  <a16:creationId xmlns:a16="http://schemas.microsoft.com/office/drawing/2014/main" id="{01A7DA4F-8302-4B8E-BB7D-2E13F594624C}"/>
                </a:ext>
              </a:extLst>
            </p:cNvPr>
            <p:cNvSpPr>
              <a:spLocks/>
            </p:cNvSpPr>
            <p:nvPr/>
          </p:nvSpPr>
          <p:spPr bwMode="auto">
            <a:xfrm>
              <a:off x="2680" y="1670"/>
              <a:ext cx="25" cy="50"/>
            </a:xfrm>
            <a:custGeom>
              <a:avLst/>
              <a:gdLst>
                <a:gd name="T0" fmla="*/ 28 w 62"/>
                <a:gd name="T1" fmla="*/ 0 h 128"/>
                <a:gd name="T2" fmla="*/ 28 w 62"/>
                <a:gd name="T3" fmla="*/ 28 h 128"/>
                <a:gd name="T4" fmla="*/ 62 w 62"/>
                <a:gd name="T5" fmla="*/ 28 h 128"/>
                <a:gd name="T6" fmla="*/ 62 w 62"/>
                <a:gd name="T7" fmla="*/ 41 h 128"/>
                <a:gd name="T8" fmla="*/ 28 w 62"/>
                <a:gd name="T9" fmla="*/ 41 h 128"/>
                <a:gd name="T10" fmla="*/ 28 w 62"/>
                <a:gd name="T11" fmla="*/ 95 h 128"/>
                <a:gd name="T12" fmla="*/ 31 w 62"/>
                <a:gd name="T13" fmla="*/ 110 h 128"/>
                <a:gd name="T14" fmla="*/ 45 w 62"/>
                <a:gd name="T15" fmla="*/ 114 h 128"/>
                <a:gd name="T16" fmla="*/ 62 w 62"/>
                <a:gd name="T17" fmla="*/ 114 h 128"/>
                <a:gd name="T18" fmla="*/ 62 w 62"/>
                <a:gd name="T19" fmla="*/ 128 h 128"/>
                <a:gd name="T20" fmla="*/ 45 w 62"/>
                <a:gd name="T21" fmla="*/ 128 h 128"/>
                <a:gd name="T22" fmla="*/ 19 w 62"/>
                <a:gd name="T23" fmla="*/ 121 h 128"/>
                <a:gd name="T24" fmla="*/ 12 w 62"/>
                <a:gd name="T25" fmla="*/ 95 h 128"/>
                <a:gd name="T26" fmla="*/ 12 w 62"/>
                <a:gd name="T27" fmla="*/ 41 h 128"/>
                <a:gd name="T28" fmla="*/ 0 w 62"/>
                <a:gd name="T29" fmla="*/ 41 h 128"/>
                <a:gd name="T30" fmla="*/ 0 w 62"/>
                <a:gd name="T31" fmla="*/ 28 h 128"/>
                <a:gd name="T32" fmla="*/ 12 w 62"/>
                <a:gd name="T33" fmla="*/ 28 h 128"/>
                <a:gd name="T34" fmla="*/ 12 w 62"/>
                <a:gd name="T35" fmla="*/ 0 h 128"/>
                <a:gd name="T36" fmla="*/ 28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8" y="0"/>
                  </a:moveTo>
                  <a:lnTo>
                    <a:pt x="28" y="28"/>
                  </a:lnTo>
                  <a:lnTo>
                    <a:pt x="62" y="28"/>
                  </a:lnTo>
                  <a:lnTo>
                    <a:pt x="62" y="41"/>
                  </a:lnTo>
                  <a:lnTo>
                    <a:pt x="28" y="41"/>
                  </a:lnTo>
                  <a:lnTo>
                    <a:pt x="28" y="95"/>
                  </a:lnTo>
                  <a:cubicBezTo>
                    <a:pt x="28" y="103"/>
                    <a:pt x="29" y="108"/>
                    <a:pt x="31" y="110"/>
                  </a:cubicBezTo>
                  <a:cubicBezTo>
                    <a:pt x="34" y="113"/>
                    <a:pt x="38" y="114"/>
                    <a:pt x="45" y="114"/>
                  </a:cubicBezTo>
                  <a:lnTo>
                    <a:pt x="62" y="114"/>
                  </a:lnTo>
                  <a:lnTo>
                    <a:pt x="62" y="128"/>
                  </a:lnTo>
                  <a:lnTo>
                    <a:pt x="45" y="128"/>
                  </a:lnTo>
                  <a:cubicBezTo>
                    <a:pt x="32" y="128"/>
                    <a:pt x="24" y="125"/>
                    <a:pt x="19" y="121"/>
                  </a:cubicBezTo>
                  <a:cubicBezTo>
                    <a:pt x="14" y="116"/>
                    <a:pt x="12" y="107"/>
                    <a:pt x="12" y="95"/>
                  </a:cubicBezTo>
                  <a:lnTo>
                    <a:pt x="12" y="41"/>
                  </a:lnTo>
                  <a:lnTo>
                    <a:pt x="0" y="41"/>
                  </a:lnTo>
                  <a:lnTo>
                    <a:pt x="0" y="28"/>
                  </a:lnTo>
                  <a:lnTo>
                    <a:pt x="12" y="28"/>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Oval 63">
              <a:extLst>
                <a:ext uri="{FF2B5EF4-FFF2-40B4-BE49-F238E27FC236}">
                  <a16:creationId xmlns:a16="http://schemas.microsoft.com/office/drawing/2014/main" id="{0813BE20-AC44-40F7-AF35-4F24E6D31E77}"/>
                </a:ext>
              </a:extLst>
            </p:cNvPr>
            <p:cNvSpPr>
              <a:spLocks noChangeArrowheads="1"/>
            </p:cNvSpPr>
            <p:nvPr/>
          </p:nvSpPr>
          <p:spPr bwMode="auto">
            <a:xfrm>
              <a:off x="2930" y="1617"/>
              <a:ext cx="177" cy="173"/>
            </a:xfrm>
            <a:prstGeom prst="ellipse">
              <a:avLst/>
            </a:prstGeom>
            <a:solidFill>
              <a:srgbClr val="E8A271"/>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5" name="Line 64">
              <a:extLst>
                <a:ext uri="{FF2B5EF4-FFF2-40B4-BE49-F238E27FC236}">
                  <a16:creationId xmlns:a16="http://schemas.microsoft.com/office/drawing/2014/main" id="{9CC4593A-D0C4-485D-8D19-56B7C1D2DBF9}"/>
                </a:ext>
              </a:extLst>
            </p:cNvPr>
            <p:cNvSpPr>
              <a:spLocks noChangeShapeType="1"/>
            </p:cNvSpPr>
            <p:nvPr/>
          </p:nvSpPr>
          <p:spPr bwMode="auto">
            <a:xfrm>
              <a:off x="2966" y="1702"/>
              <a:ext cx="109" cy="0"/>
            </a:xfrm>
            <a:prstGeom prst="line">
              <a:avLst/>
            </a:prstGeom>
            <a:noFill/>
            <a:ln w="9525" cap="flat">
              <a:solidFill>
                <a:srgbClr val="1A1A2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65">
              <a:extLst>
                <a:ext uri="{FF2B5EF4-FFF2-40B4-BE49-F238E27FC236}">
                  <a16:creationId xmlns:a16="http://schemas.microsoft.com/office/drawing/2014/main" id="{8107BC4A-31E2-4751-B169-8B69B3F21930}"/>
                </a:ext>
              </a:extLst>
            </p:cNvPr>
            <p:cNvSpPr>
              <a:spLocks noChangeShapeType="1"/>
            </p:cNvSpPr>
            <p:nvPr/>
          </p:nvSpPr>
          <p:spPr bwMode="auto">
            <a:xfrm>
              <a:off x="3019" y="1656"/>
              <a:ext cx="0" cy="103"/>
            </a:xfrm>
            <a:prstGeom prst="line">
              <a:avLst/>
            </a:prstGeom>
            <a:noFill/>
            <a:ln w="9525" cap="flat">
              <a:solidFill>
                <a:srgbClr val="1A1A2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Rectangle 66">
              <a:extLst>
                <a:ext uri="{FF2B5EF4-FFF2-40B4-BE49-F238E27FC236}">
                  <a16:creationId xmlns:a16="http://schemas.microsoft.com/office/drawing/2014/main" id="{A575858F-30E3-42D6-AB81-B419EA83390B}"/>
                </a:ext>
              </a:extLst>
            </p:cNvPr>
            <p:cNvSpPr>
              <a:spLocks noChangeArrowheads="1"/>
            </p:cNvSpPr>
            <p:nvPr/>
          </p:nvSpPr>
          <p:spPr bwMode="auto">
            <a:xfrm>
              <a:off x="2748" y="1193"/>
              <a:ext cx="568" cy="190"/>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67">
              <a:extLst>
                <a:ext uri="{FF2B5EF4-FFF2-40B4-BE49-F238E27FC236}">
                  <a16:creationId xmlns:a16="http://schemas.microsoft.com/office/drawing/2014/main" id="{720EE157-0211-4384-96CD-8A97E1CA6BDE}"/>
                </a:ext>
              </a:extLst>
            </p:cNvPr>
            <p:cNvSpPr>
              <a:spLocks noEditPoints="1"/>
            </p:cNvSpPr>
            <p:nvPr/>
          </p:nvSpPr>
          <p:spPr bwMode="auto">
            <a:xfrm>
              <a:off x="2884" y="1251"/>
              <a:ext cx="46" cy="55"/>
            </a:xfrm>
            <a:custGeom>
              <a:avLst/>
              <a:gdLst>
                <a:gd name="T0" fmla="*/ 59 w 118"/>
                <a:gd name="T1" fmla="*/ 18 h 137"/>
                <a:gd name="T2" fmla="*/ 36 w 118"/>
                <a:gd name="T3" fmla="*/ 86 h 137"/>
                <a:gd name="T4" fmla="*/ 83 w 118"/>
                <a:gd name="T5" fmla="*/ 86 h 137"/>
                <a:gd name="T6" fmla="*/ 59 w 118"/>
                <a:gd name="T7" fmla="*/ 18 h 137"/>
                <a:gd name="T8" fmla="*/ 49 w 118"/>
                <a:gd name="T9" fmla="*/ 0 h 137"/>
                <a:gd name="T10" fmla="*/ 69 w 118"/>
                <a:gd name="T11" fmla="*/ 0 h 137"/>
                <a:gd name="T12" fmla="*/ 118 w 118"/>
                <a:gd name="T13" fmla="*/ 137 h 137"/>
                <a:gd name="T14" fmla="*/ 100 w 118"/>
                <a:gd name="T15" fmla="*/ 137 h 137"/>
                <a:gd name="T16" fmla="*/ 88 w 118"/>
                <a:gd name="T17" fmla="*/ 102 h 137"/>
                <a:gd name="T18" fmla="*/ 30 w 118"/>
                <a:gd name="T19" fmla="*/ 102 h 137"/>
                <a:gd name="T20" fmla="*/ 19 w 118"/>
                <a:gd name="T21" fmla="*/ 137 h 137"/>
                <a:gd name="T22" fmla="*/ 0 w 118"/>
                <a:gd name="T23" fmla="*/ 137 h 137"/>
                <a:gd name="T24" fmla="*/ 49 w 118"/>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137">
                  <a:moveTo>
                    <a:pt x="59" y="18"/>
                  </a:moveTo>
                  <a:lnTo>
                    <a:pt x="36" y="86"/>
                  </a:lnTo>
                  <a:lnTo>
                    <a:pt x="83" y="86"/>
                  </a:lnTo>
                  <a:lnTo>
                    <a:pt x="59" y="18"/>
                  </a:lnTo>
                  <a:close/>
                  <a:moveTo>
                    <a:pt x="49" y="0"/>
                  </a:moveTo>
                  <a:lnTo>
                    <a:pt x="69" y="0"/>
                  </a:lnTo>
                  <a:lnTo>
                    <a:pt x="118" y="137"/>
                  </a:lnTo>
                  <a:lnTo>
                    <a:pt x="100" y="137"/>
                  </a:lnTo>
                  <a:lnTo>
                    <a:pt x="88" y="102"/>
                  </a:lnTo>
                  <a:lnTo>
                    <a:pt x="30" y="102"/>
                  </a:lnTo>
                  <a:lnTo>
                    <a:pt x="19" y="137"/>
                  </a:lnTo>
                  <a:lnTo>
                    <a:pt x="0" y="137"/>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68">
              <a:extLst>
                <a:ext uri="{FF2B5EF4-FFF2-40B4-BE49-F238E27FC236}">
                  <a16:creationId xmlns:a16="http://schemas.microsoft.com/office/drawing/2014/main" id="{2B02A10D-1FE6-4D8A-B1F1-325A48E63EAE}"/>
                </a:ext>
              </a:extLst>
            </p:cNvPr>
            <p:cNvSpPr>
              <a:spLocks/>
            </p:cNvSpPr>
            <p:nvPr/>
          </p:nvSpPr>
          <p:spPr bwMode="auto">
            <a:xfrm>
              <a:off x="2938" y="1251"/>
              <a:ext cx="32" cy="55"/>
            </a:xfrm>
            <a:custGeom>
              <a:avLst/>
              <a:gdLst>
                <a:gd name="T0" fmla="*/ 0 w 82"/>
                <a:gd name="T1" fmla="*/ 0 h 137"/>
                <a:gd name="T2" fmla="*/ 81 w 82"/>
                <a:gd name="T3" fmla="*/ 0 h 137"/>
                <a:gd name="T4" fmla="*/ 81 w 82"/>
                <a:gd name="T5" fmla="*/ 15 h 137"/>
                <a:gd name="T6" fmla="*/ 17 w 82"/>
                <a:gd name="T7" fmla="*/ 15 h 137"/>
                <a:gd name="T8" fmla="*/ 17 w 82"/>
                <a:gd name="T9" fmla="*/ 56 h 137"/>
                <a:gd name="T10" fmla="*/ 78 w 82"/>
                <a:gd name="T11" fmla="*/ 56 h 137"/>
                <a:gd name="T12" fmla="*/ 78 w 82"/>
                <a:gd name="T13" fmla="*/ 72 h 137"/>
                <a:gd name="T14" fmla="*/ 17 w 82"/>
                <a:gd name="T15" fmla="*/ 72 h 137"/>
                <a:gd name="T16" fmla="*/ 17 w 82"/>
                <a:gd name="T17" fmla="*/ 121 h 137"/>
                <a:gd name="T18" fmla="*/ 82 w 82"/>
                <a:gd name="T19" fmla="*/ 121 h 137"/>
                <a:gd name="T20" fmla="*/ 82 w 82"/>
                <a:gd name="T21" fmla="*/ 137 h 137"/>
                <a:gd name="T22" fmla="*/ 0 w 82"/>
                <a:gd name="T23" fmla="*/ 137 h 137"/>
                <a:gd name="T24" fmla="*/ 0 w 82"/>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137">
                  <a:moveTo>
                    <a:pt x="0" y="0"/>
                  </a:moveTo>
                  <a:lnTo>
                    <a:pt x="81" y="0"/>
                  </a:lnTo>
                  <a:lnTo>
                    <a:pt x="81" y="15"/>
                  </a:lnTo>
                  <a:lnTo>
                    <a:pt x="17" y="15"/>
                  </a:lnTo>
                  <a:lnTo>
                    <a:pt x="17" y="56"/>
                  </a:lnTo>
                  <a:lnTo>
                    <a:pt x="78" y="56"/>
                  </a:lnTo>
                  <a:lnTo>
                    <a:pt x="78" y="72"/>
                  </a:lnTo>
                  <a:lnTo>
                    <a:pt x="17" y="72"/>
                  </a:lnTo>
                  <a:lnTo>
                    <a:pt x="17" y="121"/>
                  </a:lnTo>
                  <a:lnTo>
                    <a:pt x="82" y="121"/>
                  </a:lnTo>
                  <a:lnTo>
                    <a:pt x="82" y="137"/>
                  </a:lnTo>
                  <a:lnTo>
                    <a:pt x="0" y="13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69">
              <a:extLst>
                <a:ext uri="{FF2B5EF4-FFF2-40B4-BE49-F238E27FC236}">
                  <a16:creationId xmlns:a16="http://schemas.microsoft.com/office/drawing/2014/main" id="{CC79D49D-4384-4743-A5A4-B3FC1F851097}"/>
                </a:ext>
              </a:extLst>
            </p:cNvPr>
            <p:cNvSpPr>
              <a:spLocks/>
            </p:cNvSpPr>
            <p:nvPr/>
          </p:nvSpPr>
          <p:spPr bwMode="auto">
            <a:xfrm>
              <a:off x="2979" y="1250"/>
              <a:ext cx="36" cy="56"/>
            </a:xfrm>
            <a:custGeom>
              <a:avLst/>
              <a:gdLst>
                <a:gd name="T0" fmla="*/ 82 w 90"/>
                <a:gd name="T1" fmla="*/ 7 h 142"/>
                <a:gd name="T2" fmla="*/ 82 w 90"/>
                <a:gd name="T3" fmla="*/ 25 h 142"/>
                <a:gd name="T4" fmla="*/ 64 w 90"/>
                <a:gd name="T5" fmla="*/ 18 h 142"/>
                <a:gd name="T6" fmla="*/ 47 w 90"/>
                <a:gd name="T7" fmla="*/ 15 h 142"/>
                <a:gd name="T8" fmla="*/ 25 w 90"/>
                <a:gd name="T9" fmla="*/ 21 h 142"/>
                <a:gd name="T10" fmla="*/ 17 w 90"/>
                <a:gd name="T11" fmla="*/ 38 h 142"/>
                <a:gd name="T12" fmla="*/ 22 w 90"/>
                <a:gd name="T13" fmla="*/ 52 h 142"/>
                <a:gd name="T14" fmla="*/ 42 w 90"/>
                <a:gd name="T15" fmla="*/ 59 h 142"/>
                <a:gd name="T16" fmla="*/ 52 w 90"/>
                <a:gd name="T17" fmla="*/ 61 h 142"/>
                <a:gd name="T18" fmla="*/ 81 w 90"/>
                <a:gd name="T19" fmla="*/ 75 h 142"/>
                <a:gd name="T20" fmla="*/ 90 w 90"/>
                <a:gd name="T21" fmla="*/ 102 h 142"/>
                <a:gd name="T22" fmla="*/ 78 w 90"/>
                <a:gd name="T23" fmla="*/ 132 h 142"/>
                <a:gd name="T24" fmla="*/ 41 w 90"/>
                <a:gd name="T25" fmla="*/ 142 h 142"/>
                <a:gd name="T26" fmla="*/ 22 w 90"/>
                <a:gd name="T27" fmla="*/ 140 h 142"/>
                <a:gd name="T28" fmla="*/ 0 w 90"/>
                <a:gd name="T29" fmla="*/ 134 h 142"/>
                <a:gd name="T30" fmla="*/ 0 w 90"/>
                <a:gd name="T31" fmla="*/ 115 h 142"/>
                <a:gd name="T32" fmla="*/ 21 w 90"/>
                <a:gd name="T33" fmla="*/ 124 h 142"/>
                <a:gd name="T34" fmla="*/ 41 w 90"/>
                <a:gd name="T35" fmla="*/ 127 h 142"/>
                <a:gd name="T36" fmla="*/ 64 w 90"/>
                <a:gd name="T37" fmla="*/ 121 h 142"/>
                <a:gd name="T38" fmla="*/ 72 w 90"/>
                <a:gd name="T39" fmla="*/ 103 h 142"/>
                <a:gd name="T40" fmla="*/ 66 w 90"/>
                <a:gd name="T41" fmla="*/ 88 h 142"/>
                <a:gd name="T42" fmla="*/ 47 w 90"/>
                <a:gd name="T43" fmla="*/ 79 h 142"/>
                <a:gd name="T44" fmla="*/ 37 w 90"/>
                <a:gd name="T45" fmla="*/ 77 h 142"/>
                <a:gd name="T46" fmla="*/ 9 w 90"/>
                <a:gd name="T47" fmla="*/ 64 h 142"/>
                <a:gd name="T48" fmla="*/ 0 w 90"/>
                <a:gd name="T49" fmla="*/ 39 h 142"/>
                <a:gd name="T50" fmla="*/ 12 w 90"/>
                <a:gd name="T51" fmla="*/ 11 h 142"/>
                <a:gd name="T52" fmla="*/ 45 w 90"/>
                <a:gd name="T53" fmla="*/ 0 h 142"/>
                <a:gd name="T54" fmla="*/ 63 w 90"/>
                <a:gd name="T55" fmla="*/ 2 h 142"/>
                <a:gd name="T56" fmla="*/ 82 w 90"/>
                <a:gd name="T57" fmla="*/ 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0" h="142">
                  <a:moveTo>
                    <a:pt x="82" y="7"/>
                  </a:moveTo>
                  <a:lnTo>
                    <a:pt x="82" y="25"/>
                  </a:lnTo>
                  <a:cubicBezTo>
                    <a:pt x="76" y="22"/>
                    <a:pt x="70" y="20"/>
                    <a:pt x="64" y="18"/>
                  </a:cubicBezTo>
                  <a:cubicBezTo>
                    <a:pt x="58" y="16"/>
                    <a:pt x="52" y="15"/>
                    <a:pt x="47" y="15"/>
                  </a:cubicBezTo>
                  <a:cubicBezTo>
                    <a:pt x="37" y="15"/>
                    <a:pt x="30" y="17"/>
                    <a:pt x="25" y="21"/>
                  </a:cubicBezTo>
                  <a:cubicBezTo>
                    <a:pt x="20" y="25"/>
                    <a:pt x="17" y="31"/>
                    <a:pt x="17" y="38"/>
                  </a:cubicBezTo>
                  <a:cubicBezTo>
                    <a:pt x="17" y="44"/>
                    <a:pt x="19" y="49"/>
                    <a:pt x="22" y="52"/>
                  </a:cubicBezTo>
                  <a:cubicBezTo>
                    <a:pt x="26" y="55"/>
                    <a:pt x="32" y="57"/>
                    <a:pt x="42" y="59"/>
                  </a:cubicBezTo>
                  <a:lnTo>
                    <a:pt x="52" y="61"/>
                  </a:lnTo>
                  <a:cubicBezTo>
                    <a:pt x="65" y="64"/>
                    <a:pt x="75" y="69"/>
                    <a:pt x="81" y="75"/>
                  </a:cubicBezTo>
                  <a:cubicBezTo>
                    <a:pt x="87" y="82"/>
                    <a:pt x="90" y="91"/>
                    <a:pt x="90" y="102"/>
                  </a:cubicBezTo>
                  <a:cubicBezTo>
                    <a:pt x="90" y="115"/>
                    <a:pt x="86" y="125"/>
                    <a:pt x="78" y="132"/>
                  </a:cubicBezTo>
                  <a:cubicBezTo>
                    <a:pt x="69" y="139"/>
                    <a:pt x="57" y="142"/>
                    <a:pt x="41" y="142"/>
                  </a:cubicBezTo>
                  <a:cubicBezTo>
                    <a:pt x="35" y="142"/>
                    <a:pt x="29" y="142"/>
                    <a:pt x="22" y="140"/>
                  </a:cubicBezTo>
                  <a:cubicBezTo>
                    <a:pt x="15" y="139"/>
                    <a:pt x="8" y="136"/>
                    <a:pt x="0" y="134"/>
                  </a:cubicBezTo>
                  <a:lnTo>
                    <a:pt x="0" y="115"/>
                  </a:lnTo>
                  <a:cubicBezTo>
                    <a:pt x="7" y="119"/>
                    <a:pt x="14" y="122"/>
                    <a:pt x="21" y="124"/>
                  </a:cubicBezTo>
                  <a:cubicBezTo>
                    <a:pt x="28" y="126"/>
                    <a:pt x="35" y="127"/>
                    <a:pt x="41" y="127"/>
                  </a:cubicBezTo>
                  <a:cubicBezTo>
                    <a:pt x="51" y="127"/>
                    <a:pt x="59" y="125"/>
                    <a:pt x="64" y="121"/>
                  </a:cubicBezTo>
                  <a:cubicBezTo>
                    <a:pt x="69" y="117"/>
                    <a:pt x="72" y="111"/>
                    <a:pt x="72" y="103"/>
                  </a:cubicBezTo>
                  <a:cubicBezTo>
                    <a:pt x="72" y="97"/>
                    <a:pt x="70" y="91"/>
                    <a:pt x="66" y="88"/>
                  </a:cubicBezTo>
                  <a:cubicBezTo>
                    <a:pt x="62" y="84"/>
                    <a:pt x="56" y="81"/>
                    <a:pt x="47" y="79"/>
                  </a:cubicBezTo>
                  <a:lnTo>
                    <a:pt x="37" y="77"/>
                  </a:lnTo>
                  <a:cubicBezTo>
                    <a:pt x="24" y="74"/>
                    <a:pt x="14" y="70"/>
                    <a:pt x="9" y="64"/>
                  </a:cubicBezTo>
                  <a:cubicBezTo>
                    <a:pt x="3" y="58"/>
                    <a:pt x="0" y="50"/>
                    <a:pt x="0" y="39"/>
                  </a:cubicBezTo>
                  <a:cubicBezTo>
                    <a:pt x="0" y="27"/>
                    <a:pt x="4" y="18"/>
                    <a:pt x="12" y="11"/>
                  </a:cubicBezTo>
                  <a:cubicBezTo>
                    <a:pt x="20" y="4"/>
                    <a:pt x="31" y="0"/>
                    <a:pt x="45" y="0"/>
                  </a:cubicBezTo>
                  <a:cubicBezTo>
                    <a:pt x="51" y="0"/>
                    <a:pt x="57" y="1"/>
                    <a:pt x="63" y="2"/>
                  </a:cubicBezTo>
                  <a:cubicBezTo>
                    <a:pt x="69" y="3"/>
                    <a:pt x="76" y="5"/>
                    <a:pt x="82"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70">
              <a:extLst>
                <a:ext uri="{FF2B5EF4-FFF2-40B4-BE49-F238E27FC236}">
                  <a16:creationId xmlns:a16="http://schemas.microsoft.com/office/drawing/2014/main" id="{501DA1B8-43BA-4CB5-B087-7DEDA7D468C6}"/>
                </a:ext>
              </a:extLst>
            </p:cNvPr>
            <p:cNvSpPr>
              <a:spLocks noEditPoints="1"/>
            </p:cNvSpPr>
            <p:nvPr/>
          </p:nvSpPr>
          <p:spPr bwMode="auto">
            <a:xfrm>
              <a:off x="3047" y="1249"/>
              <a:ext cx="34" cy="57"/>
            </a:xfrm>
            <a:custGeom>
              <a:avLst/>
              <a:gdLst>
                <a:gd name="T0" fmla="*/ 69 w 86"/>
                <a:gd name="T1" fmla="*/ 91 h 145"/>
                <a:gd name="T2" fmla="*/ 62 w 86"/>
                <a:gd name="T3" fmla="*/ 62 h 145"/>
                <a:gd name="T4" fmla="*/ 42 w 86"/>
                <a:gd name="T5" fmla="*/ 52 h 145"/>
                <a:gd name="T6" fmla="*/ 23 w 86"/>
                <a:gd name="T7" fmla="*/ 62 h 145"/>
                <a:gd name="T8" fmla="*/ 16 w 86"/>
                <a:gd name="T9" fmla="*/ 91 h 145"/>
                <a:gd name="T10" fmla="*/ 23 w 86"/>
                <a:gd name="T11" fmla="*/ 121 h 145"/>
                <a:gd name="T12" fmla="*/ 42 w 86"/>
                <a:gd name="T13" fmla="*/ 131 h 145"/>
                <a:gd name="T14" fmla="*/ 62 w 86"/>
                <a:gd name="T15" fmla="*/ 121 h 145"/>
                <a:gd name="T16" fmla="*/ 69 w 86"/>
                <a:gd name="T17" fmla="*/ 91 h 145"/>
                <a:gd name="T18" fmla="*/ 16 w 86"/>
                <a:gd name="T19" fmla="*/ 56 h 145"/>
                <a:gd name="T20" fmla="*/ 28 w 86"/>
                <a:gd name="T21" fmla="*/ 42 h 145"/>
                <a:gd name="T22" fmla="*/ 46 w 86"/>
                <a:gd name="T23" fmla="*/ 38 h 145"/>
                <a:gd name="T24" fmla="*/ 75 w 86"/>
                <a:gd name="T25" fmla="*/ 52 h 145"/>
                <a:gd name="T26" fmla="*/ 86 w 86"/>
                <a:gd name="T27" fmla="*/ 91 h 145"/>
                <a:gd name="T28" fmla="*/ 75 w 86"/>
                <a:gd name="T29" fmla="*/ 130 h 145"/>
                <a:gd name="T30" fmla="*/ 46 w 86"/>
                <a:gd name="T31" fmla="*/ 145 h 145"/>
                <a:gd name="T32" fmla="*/ 28 w 86"/>
                <a:gd name="T33" fmla="*/ 141 h 145"/>
                <a:gd name="T34" fmla="*/ 16 w 86"/>
                <a:gd name="T35" fmla="*/ 127 h 145"/>
                <a:gd name="T36" fmla="*/ 16 w 86"/>
                <a:gd name="T37" fmla="*/ 143 h 145"/>
                <a:gd name="T38" fmla="*/ 0 w 86"/>
                <a:gd name="T39" fmla="*/ 143 h 145"/>
                <a:gd name="T40" fmla="*/ 0 w 86"/>
                <a:gd name="T41" fmla="*/ 0 h 145"/>
                <a:gd name="T42" fmla="*/ 16 w 86"/>
                <a:gd name="T43" fmla="*/ 0 h 145"/>
                <a:gd name="T44" fmla="*/ 16 w 86"/>
                <a:gd name="T45" fmla="*/ 5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45">
                  <a:moveTo>
                    <a:pt x="69" y="91"/>
                  </a:moveTo>
                  <a:cubicBezTo>
                    <a:pt x="69" y="79"/>
                    <a:pt x="67" y="69"/>
                    <a:pt x="62" y="62"/>
                  </a:cubicBezTo>
                  <a:cubicBezTo>
                    <a:pt x="57" y="55"/>
                    <a:pt x="51" y="52"/>
                    <a:pt x="42" y="52"/>
                  </a:cubicBezTo>
                  <a:cubicBezTo>
                    <a:pt x="34" y="52"/>
                    <a:pt x="28" y="55"/>
                    <a:pt x="23" y="62"/>
                  </a:cubicBezTo>
                  <a:cubicBezTo>
                    <a:pt x="18" y="69"/>
                    <a:pt x="16" y="79"/>
                    <a:pt x="16" y="91"/>
                  </a:cubicBezTo>
                  <a:cubicBezTo>
                    <a:pt x="16" y="104"/>
                    <a:pt x="18" y="114"/>
                    <a:pt x="23" y="121"/>
                  </a:cubicBezTo>
                  <a:cubicBezTo>
                    <a:pt x="28" y="128"/>
                    <a:pt x="34" y="131"/>
                    <a:pt x="42" y="131"/>
                  </a:cubicBezTo>
                  <a:cubicBezTo>
                    <a:pt x="51" y="131"/>
                    <a:pt x="57" y="128"/>
                    <a:pt x="62" y="121"/>
                  </a:cubicBezTo>
                  <a:cubicBezTo>
                    <a:pt x="67" y="114"/>
                    <a:pt x="69" y="104"/>
                    <a:pt x="69" y="91"/>
                  </a:cubicBezTo>
                  <a:close/>
                  <a:moveTo>
                    <a:pt x="16" y="56"/>
                  </a:moveTo>
                  <a:cubicBezTo>
                    <a:pt x="19" y="50"/>
                    <a:pt x="23" y="45"/>
                    <a:pt x="28" y="42"/>
                  </a:cubicBezTo>
                  <a:cubicBezTo>
                    <a:pt x="33" y="39"/>
                    <a:pt x="39" y="38"/>
                    <a:pt x="46" y="38"/>
                  </a:cubicBezTo>
                  <a:cubicBezTo>
                    <a:pt x="58" y="38"/>
                    <a:pt x="67" y="43"/>
                    <a:pt x="75" y="52"/>
                  </a:cubicBezTo>
                  <a:cubicBezTo>
                    <a:pt x="82" y="62"/>
                    <a:pt x="86" y="75"/>
                    <a:pt x="86" y="91"/>
                  </a:cubicBezTo>
                  <a:cubicBezTo>
                    <a:pt x="86" y="108"/>
                    <a:pt x="82" y="121"/>
                    <a:pt x="75" y="130"/>
                  </a:cubicBezTo>
                  <a:cubicBezTo>
                    <a:pt x="67" y="140"/>
                    <a:pt x="58" y="145"/>
                    <a:pt x="46" y="145"/>
                  </a:cubicBezTo>
                  <a:cubicBezTo>
                    <a:pt x="39" y="145"/>
                    <a:pt x="33" y="144"/>
                    <a:pt x="28" y="141"/>
                  </a:cubicBezTo>
                  <a:cubicBezTo>
                    <a:pt x="23" y="138"/>
                    <a:pt x="19" y="133"/>
                    <a:pt x="16" y="127"/>
                  </a:cubicBezTo>
                  <a:lnTo>
                    <a:pt x="16" y="143"/>
                  </a:lnTo>
                  <a:lnTo>
                    <a:pt x="0" y="143"/>
                  </a:lnTo>
                  <a:lnTo>
                    <a:pt x="0" y="0"/>
                  </a:lnTo>
                  <a:lnTo>
                    <a:pt x="16" y="0"/>
                  </a:lnTo>
                  <a:lnTo>
                    <a:pt x="1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71">
              <a:extLst>
                <a:ext uri="{FF2B5EF4-FFF2-40B4-BE49-F238E27FC236}">
                  <a16:creationId xmlns:a16="http://schemas.microsoft.com/office/drawing/2014/main" id="{59C82577-7863-4DA5-A187-83CE538531E2}"/>
                </a:ext>
              </a:extLst>
            </p:cNvPr>
            <p:cNvSpPr>
              <a:spLocks noChangeArrowheads="1"/>
            </p:cNvSpPr>
            <p:nvPr/>
          </p:nvSpPr>
          <p:spPr bwMode="auto">
            <a:xfrm>
              <a:off x="3092" y="1249"/>
              <a:ext cx="6" cy="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72">
              <a:extLst>
                <a:ext uri="{FF2B5EF4-FFF2-40B4-BE49-F238E27FC236}">
                  <a16:creationId xmlns:a16="http://schemas.microsoft.com/office/drawing/2014/main" id="{A9A55F07-8E4D-498E-9DE4-98B055E6A31D}"/>
                </a:ext>
              </a:extLst>
            </p:cNvPr>
            <p:cNvSpPr>
              <a:spLocks noEditPoints="1"/>
            </p:cNvSpPr>
            <p:nvPr/>
          </p:nvSpPr>
          <p:spPr bwMode="auto">
            <a:xfrm>
              <a:off x="3108" y="1264"/>
              <a:ext cx="35" cy="42"/>
            </a:xfrm>
            <a:custGeom>
              <a:avLst/>
              <a:gdLst>
                <a:gd name="T0" fmla="*/ 44 w 88"/>
                <a:gd name="T1" fmla="*/ 14 h 107"/>
                <a:gd name="T2" fmla="*/ 24 w 88"/>
                <a:gd name="T3" fmla="*/ 24 h 107"/>
                <a:gd name="T4" fmla="*/ 16 w 88"/>
                <a:gd name="T5" fmla="*/ 53 h 107"/>
                <a:gd name="T6" fmla="*/ 24 w 88"/>
                <a:gd name="T7" fmla="*/ 82 h 107"/>
                <a:gd name="T8" fmla="*/ 44 w 88"/>
                <a:gd name="T9" fmla="*/ 93 h 107"/>
                <a:gd name="T10" fmla="*/ 64 w 88"/>
                <a:gd name="T11" fmla="*/ 82 h 107"/>
                <a:gd name="T12" fmla="*/ 71 w 88"/>
                <a:gd name="T13" fmla="*/ 53 h 107"/>
                <a:gd name="T14" fmla="*/ 64 w 88"/>
                <a:gd name="T15" fmla="*/ 25 h 107"/>
                <a:gd name="T16" fmla="*/ 44 w 88"/>
                <a:gd name="T17" fmla="*/ 14 h 107"/>
                <a:gd name="T18" fmla="*/ 44 w 88"/>
                <a:gd name="T19" fmla="*/ 0 h 107"/>
                <a:gd name="T20" fmla="*/ 76 w 88"/>
                <a:gd name="T21" fmla="*/ 14 h 107"/>
                <a:gd name="T22" fmla="*/ 88 w 88"/>
                <a:gd name="T23" fmla="*/ 53 h 107"/>
                <a:gd name="T24" fmla="*/ 76 w 88"/>
                <a:gd name="T25" fmla="*/ 93 h 107"/>
                <a:gd name="T26" fmla="*/ 44 w 88"/>
                <a:gd name="T27" fmla="*/ 107 h 107"/>
                <a:gd name="T28" fmla="*/ 11 w 88"/>
                <a:gd name="T29" fmla="*/ 93 h 107"/>
                <a:gd name="T30" fmla="*/ 0 w 88"/>
                <a:gd name="T31" fmla="*/ 53 h 107"/>
                <a:gd name="T32" fmla="*/ 11 w 88"/>
                <a:gd name="T33" fmla="*/ 14 h 107"/>
                <a:gd name="T34" fmla="*/ 44 w 88"/>
                <a:gd name="T3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07">
                  <a:moveTo>
                    <a:pt x="44" y="14"/>
                  </a:moveTo>
                  <a:cubicBezTo>
                    <a:pt x="35" y="14"/>
                    <a:pt x="29" y="17"/>
                    <a:pt x="24" y="24"/>
                  </a:cubicBezTo>
                  <a:cubicBezTo>
                    <a:pt x="19" y="32"/>
                    <a:pt x="16" y="41"/>
                    <a:pt x="16" y="53"/>
                  </a:cubicBezTo>
                  <a:cubicBezTo>
                    <a:pt x="16" y="66"/>
                    <a:pt x="19" y="75"/>
                    <a:pt x="24" y="82"/>
                  </a:cubicBezTo>
                  <a:cubicBezTo>
                    <a:pt x="29" y="89"/>
                    <a:pt x="35" y="93"/>
                    <a:pt x="44" y="93"/>
                  </a:cubicBezTo>
                  <a:cubicBezTo>
                    <a:pt x="52" y="93"/>
                    <a:pt x="59" y="89"/>
                    <a:pt x="64" y="82"/>
                  </a:cubicBezTo>
                  <a:cubicBezTo>
                    <a:pt x="69" y="75"/>
                    <a:pt x="71" y="66"/>
                    <a:pt x="71" y="53"/>
                  </a:cubicBezTo>
                  <a:cubicBezTo>
                    <a:pt x="71" y="41"/>
                    <a:pt x="69" y="32"/>
                    <a:pt x="64" y="25"/>
                  </a:cubicBezTo>
                  <a:cubicBezTo>
                    <a:pt x="59" y="17"/>
                    <a:pt x="52" y="14"/>
                    <a:pt x="44" y="14"/>
                  </a:cubicBezTo>
                  <a:close/>
                  <a:moveTo>
                    <a:pt x="44" y="0"/>
                  </a:moveTo>
                  <a:cubicBezTo>
                    <a:pt x="58" y="0"/>
                    <a:pt x="68" y="4"/>
                    <a:pt x="76" y="14"/>
                  </a:cubicBezTo>
                  <a:cubicBezTo>
                    <a:pt x="84" y="23"/>
                    <a:pt x="88" y="37"/>
                    <a:pt x="88" y="53"/>
                  </a:cubicBezTo>
                  <a:cubicBezTo>
                    <a:pt x="88" y="70"/>
                    <a:pt x="84" y="83"/>
                    <a:pt x="76" y="93"/>
                  </a:cubicBezTo>
                  <a:cubicBezTo>
                    <a:pt x="68" y="102"/>
                    <a:pt x="58" y="107"/>
                    <a:pt x="44" y="107"/>
                  </a:cubicBezTo>
                  <a:cubicBezTo>
                    <a:pt x="30" y="107"/>
                    <a:pt x="19" y="102"/>
                    <a:pt x="11" y="93"/>
                  </a:cubicBezTo>
                  <a:cubicBezTo>
                    <a:pt x="4" y="83"/>
                    <a:pt x="0" y="70"/>
                    <a:pt x="0" y="53"/>
                  </a:cubicBezTo>
                  <a:cubicBezTo>
                    <a:pt x="0" y="37"/>
                    <a:pt x="4" y="23"/>
                    <a:pt x="11" y="14"/>
                  </a:cubicBezTo>
                  <a:cubicBezTo>
                    <a:pt x="19" y="4"/>
                    <a:pt x="30" y="0"/>
                    <a:pt x="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73">
              <a:extLst>
                <a:ext uri="{FF2B5EF4-FFF2-40B4-BE49-F238E27FC236}">
                  <a16:creationId xmlns:a16="http://schemas.microsoft.com/office/drawing/2014/main" id="{5E48CC0E-B50D-4330-8F92-59B363ABB800}"/>
                </a:ext>
              </a:extLst>
            </p:cNvPr>
            <p:cNvSpPr>
              <a:spLocks/>
            </p:cNvSpPr>
            <p:nvPr/>
          </p:nvSpPr>
          <p:spPr bwMode="auto">
            <a:xfrm>
              <a:off x="3151" y="1264"/>
              <a:ext cx="30" cy="42"/>
            </a:xfrm>
            <a:custGeom>
              <a:avLst/>
              <a:gdLst>
                <a:gd name="T0" fmla="*/ 76 w 76"/>
                <a:gd name="T1" fmla="*/ 6 h 107"/>
                <a:gd name="T2" fmla="*/ 76 w 76"/>
                <a:gd name="T3" fmla="*/ 22 h 107"/>
                <a:gd name="T4" fmla="*/ 63 w 76"/>
                <a:gd name="T5" fmla="*/ 16 h 107"/>
                <a:gd name="T6" fmla="*/ 49 w 76"/>
                <a:gd name="T7" fmla="*/ 14 h 107"/>
                <a:gd name="T8" fmla="*/ 25 w 76"/>
                <a:gd name="T9" fmla="*/ 24 h 107"/>
                <a:gd name="T10" fmla="*/ 17 w 76"/>
                <a:gd name="T11" fmla="*/ 53 h 107"/>
                <a:gd name="T12" fmla="*/ 25 w 76"/>
                <a:gd name="T13" fmla="*/ 83 h 107"/>
                <a:gd name="T14" fmla="*/ 49 w 76"/>
                <a:gd name="T15" fmla="*/ 93 h 107"/>
                <a:gd name="T16" fmla="*/ 63 w 76"/>
                <a:gd name="T17" fmla="*/ 91 h 107"/>
                <a:gd name="T18" fmla="*/ 76 w 76"/>
                <a:gd name="T19" fmla="*/ 85 h 107"/>
                <a:gd name="T20" fmla="*/ 76 w 76"/>
                <a:gd name="T21" fmla="*/ 101 h 107"/>
                <a:gd name="T22" fmla="*/ 63 w 76"/>
                <a:gd name="T23" fmla="*/ 106 h 107"/>
                <a:gd name="T24" fmla="*/ 48 w 76"/>
                <a:gd name="T25" fmla="*/ 107 h 107"/>
                <a:gd name="T26" fmla="*/ 13 w 76"/>
                <a:gd name="T27" fmla="*/ 93 h 107"/>
                <a:gd name="T28" fmla="*/ 0 w 76"/>
                <a:gd name="T29" fmla="*/ 53 h 107"/>
                <a:gd name="T30" fmla="*/ 13 w 76"/>
                <a:gd name="T31" fmla="*/ 14 h 107"/>
                <a:gd name="T32" fmla="*/ 49 w 76"/>
                <a:gd name="T33" fmla="*/ 0 h 107"/>
                <a:gd name="T34" fmla="*/ 63 w 76"/>
                <a:gd name="T35" fmla="*/ 1 h 107"/>
                <a:gd name="T36" fmla="*/ 76 w 76"/>
                <a:gd name="T37" fmla="*/ 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107">
                  <a:moveTo>
                    <a:pt x="76" y="6"/>
                  </a:moveTo>
                  <a:lnTo>
                    <a:pt x="76" y="22"/>
                  </a:lnTo>
                  <a:cubicBezTo>
                    <a:pt x="72" y="19"/>
                    <a:pt x="67" y="17"/>
                    <a:pt x="63" y="16"/>
                  </a:cubicBezTo>
                  <a:cubicBezTo>
                    <a:pt x="58" y="15"/>
                    <a:pt x="54" y="14"/>
                    <a:pt x="49" y="14"/>
                  </a:cubicBezTo>
                  <a:cubicBezTo>
                    <a:pt x="39" y="14"/>
                    <a:pt x="31" y="17"/>
                    <a:pt x="25" y="24"/>
                  </a:cubicBezTo>
                  <a:cubicBezTo>
                    <a:pt x="20" y="31"/>
                    <a:pt x="17" y="41"/>
                    <a:pt x="17" y="53"/>
                  </a:cubicBezTo>
                  <a:cubicBezTo>
                    <a:pt x="17" y="66"/>
                    <a:pt x="20" y="76"/>
                    <a:pt x="25" y="83"/>
                  </a:cubicBezTo>
                  <a:cubicBezTo>
                    <a:pt x="31" y="90"/>
                    <a:pt x="39" y="93"/>
                    <a:pt x="49" y="93"/>
                  </a:cubicBezTo>
                  <a:cubicBezTo>
                    <a:pt x="54" y="93"/>
                    <a:pt x="58" y="92"/>
                    <a:pt x="63" y="91"/>
                  </a:cubicBezTo>
                  <a:cubicBezTo>
                    <a:pt x="67" y="90"/>
                    <a:pt x="72" y="88"/>
                    <a:pt x="76" y="85"/>
                  </a:cubicBezTo>
                  <a:lnTo>
                    <a:pt x="76" y="101"/>
                  </a:lnTo>
                  <a:cubicBezTo>
                    <a:pt x="72" y="103"/>
                    <a:pt x="67" y="105"/>
                    <a:pt x="63" y="106"/>
                  </a:cubicBezTo>
                  <a:cubicBezTo>
                    <a:pt x="58" y="107"/>
                    <a:pt x="53" y="107"/>
                    <a:pt x="48" y="107"/>
                  </a:cubicBezTo>
                  <a:cubicBezTo>
                    <a:pt x="33" y="107"/>
                    <a:pt x="22" y="102"/>
                    <a:pt x="13" y="93"/>
                  </a:cubicBezTo>
                  <a:cubicBezTo>
                    <a:pt x="5" y="83"/>
                    <a:pt x="0" y="70"/>
                    <a:pt x="0" y="53"/>
                  </a:cubicBezTo>
                  <a:cubicBezTo>
                    <a:pt x="0" y="37"/>
                    <a:pt x="5" y="24"/>
                    <a:pt x="13" y="14"/>
                  </a:cubicBezTo>
                  <a:cubicBezTo>
                    <a:pt x="22" y="4"/>
                    <a:pt x="34" y="0"/>
                    <a:pt x="49" y="0"/>
                  </a:cubicBezTo>
                  <a:cubicBezTo>
                    <a:pt x="54" y="0"/>
                    <a:pt x="58" y="0"/>
                    <a:pt x="63" y="1"/>
                  </a:cubicBezTo>
                  <a:cubicBezTo>
                    <a:pt x="68" y="2"/>
                    <a:pt x="72" y="4"/>
                    <a:pt x="76"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74">
              <a:extLst>
                <a:ext uri="{FF2B5EF4-FFF2-40B4-BE49-F238E27FC236}">
                  <a16:creationId xmlns:a16="http://schemas.microsoft.com/office/drawing/2014/main" id="{EEE6F489-CA61-4D8C-A26D-B803450A85AA}"/>
                </a:ext>
              </a:extLst>
            </p:cNvPr>
            <p:cNvSpPr>
              <a:spLocks/>
            </p:cNvSpPr>
            <p:nvPr/>
          </p:nvSpPr>
          <p:spPr bwMode="auto">
            <a:xfrm>
              <a:off x="3192" y="1249"/>
              <a:ext cx="34" cy="57"/>
            </a:xfrm>
            <a:custGeom>
              <a:avLst/>
              <a:gdLst>
                <a:gd name="T0" fmla="*/ 0 w 86"/>
                <a:gd name="T1" fmla="*/ 0 h 143"/>
                <a:gd name="T2" fmla="*/ 16 w 86"/>
                <a:gd name="T3" fmla="*/ 0 h 143"/>
                <a:gd name="T4" fmla="*/ 16 w 86"/>
                <a:gd name="T5" fmla="*/ 84 h 143"/>
                <a:gd name="T6" fmla="*/ 63 w 86"/>
                <a:gd name="T7" fmla="*/ 40 h 143"/>
                <a:gd name="T8" fmla="*/ 83 w 86"/>
                <a:gd name="T9" fmla="*/ 40 h 143"/>
                <a:gd name="T10" fmla="*/ 32 w 86"/>
                <a:gd name="T11" fmla="*/ 88 h 143"/>
                <a:gd name="T12" fmla="*/ 86 w 86"/>
                <a:gd name="T13" fmla="*/ 143 h 143"/>
                <a:gd name="T14" fmla="*/ 65 w 86"/>
                <a:gd name="T15" fmla="*/ 143 h 143"/>
                <a:gd name="T16" fmla="*/ 16 w 86"/>
                <a:gd name="T17" fmla="*/ 93 h 143"/>
                <a:gd name="T18" fmla="*/ 16 w 86"/>
                <a:gd name="T19" fmla="*/ 143 h 143"/>
                <a:gd name="T20" fmla="*/ 0 w 86"/>
                <a:gd name="T21" fmla="*/ 143 h 143"/>
                <a:gd name="T22" fmla="*/ 0 w 86"/>
                <a:gd name="T2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43">
                  <a:moveTo>
                    <a:pt x="0" y="0"/>
                  </a:moveTo>
                  <a:lnTo>
                    <a:pt x="16" y="0"/>
                  </a:lnTo>
                  <a:lnTo>
                    <a:pt x="16" y="84"/>
                  </a:lnTo>
                  <a:lnTo>
                    <a:pt x="63" y="40"/>
                  </a:lnTo>
                  <a:lnTo>
                    <a:pt x="83" y="40"/>
                  </a:lnTo>
                  <a:lnTo>
                    <a:pt x="32" y="88"/>
                  </a:lnTo>
                  <a:lnTo>
                    <a:pt x="86" y="143"/>
                  </a:lnTo>
                  <a:lnTo>
                    <a:pt x="65" y="143"/>
                  </a:lnTo>
                  <a:lnTo>
                    <a:pt x="16" y="93"/>
                  </a:lnTo>
                  <a:lnTo>
                    <a:pt x="16" y="143"/>
                  </a:lnTo>
                  <a:lnTo>
                    <a:pt x="0" y="14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Line 75">
              <a:extLst>
                <a:ext uri="{FF2B5EF4-FFF2-40B4-BE49-F238E27FC236}">
                  <a16:creationId xmlns:a16="http://schemas.microsoft.com/office/drawing/2014/main" id="{A74985F1-1E7D-42F8-97C7-930EA06FB2AD}"/>
                </a:ext>
              </a:extLst>
            </p:cNvPr>
            <p:cNvSpPr>
              <a:spLocks noChangeShapeType="1"/>
            </p:cNvSpPr>
            <p:nvPr/>
          </p:nvSpPr>
          <p:spPr bwMode="auto">
            <a:xfrm>
              <a:off x="2753" y="1696"/>
              <a:ext cx="166" cy="0"/>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7" name="Freeform 76">
              <a:extLst>
                <a:ext uri="{FF2B5EF4-FFF2-40B4-BE49-F238E27FC236}">
                  <a16:creationId xmlns:a16="http://schemas.microsoft.com/office/drawing/2014/main" id="{ED905EB5-BF17-476E-9A8A-6564E854A54C}"/>
                </a:ext>
              </a:extLst>
            </p:cNvPr>
            <p:cNvSpPr>
              <a:spLocks/>
            </p:cNvSpPr>
            <p:nvPr/>
          </p:nvSpPr>
          <p:spPr bwMode="auto">
            <a:xfrm>
              <a:off x="2853" y="1677"/>
              <a:ext cx="66" cy="38"/>
            </a:xfrm>
            <a:custGeom>
              <a:avLst/>
              <a:gdLst>
                <a:gd name="T0" fmla="*/ 48 w 166"/>
                <a:gd name="T1" fmla="*/ 47 h 95"/>
                <a:gd name="T2" fmla="*/ 0 w 166"/>
                <a:gd name="T3" fmla="*/ 95 h 95"/>
                <a:gd name="T4" fmla="*/ 166 w 166"/>
                <a:gd name="T5" fmla="*/ 47 h 95"/>
                <a:gd name="T6" fmla="*/ 0 w 166"/>
                <a:gd name="T7" fmla="*/ 0 h 95"/>
                <a:gd name="T8" fmla="*/ 48 w 166"/>
                <a:gd name="T9" fmla="*/ 47 h 95"/>
              </a:gdLst>
              <a:ahLst/>
              <a:cxnLst>
                <a:cxn ang="0">
                  <a:pos x="T0" y="T1"/>
                </a:cxn>
                <a:cxn ang="0">
                  <a:pos x="T2" y="T3"/>
                </a:cxn>
                <a:cxn ang="0">
                  <a:pos x="T4" y="T5"/>
                </a:cxn>
                <a:cxn ang="0">
                  <a:pos x="T6" y="T7"/>
                </a:cxn>
                <a:cxn ang="0">
                  <a:pos x="T8" y="T9"/>
                </a:cxn>
              </a:cxnLst>
              <a:rect l="0" t="0" r="r" b="b"/>
              <a:pathLst>
                <a:path w="166" h="95">
                  <a:moveTo>
                    <a:pt x="48" y="47"/>
                  </a:moveTo>
                  <a:lnTo>
                    <a:pt x="0" y="95"/>
                  </a:lnTo>
                  <a:lnTo>
                    <a:pt x="166" y="47"/>
                  </a:lnTo>
                  <a:lnTo>
                    <a:pt x="0" y="0"/>
                  </a:lnTo>
                  <a:lnTo>
                    <a:pt x="48" y="47"/>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8" name="Line 77">
              <a:extLst>
                <a:ext uri="{FF2B5EF4-FFF2-40B4-BE49-F238E27FC236}">
                  <a16:creationId xmlns:a16="http://schemas.microsoft.com/office/drawing/2014/main" id="{DBD98EB8-A443-45A2-8726-23DEA64AD5AA}"/>
                </a:ext>
              </a:extLst>
            </p:cNvPr>
            <p:cNvSpPr>
              <a:spLocks noChangeShapeType="1"/>
            </p:cNvSpPr>
            <p:nvPr/>
          </p:nvSpPr>
          <p:spPr bwMode="auto">
            <a:xfrm>
              <a:off x="3032" y="1382"/>
              <a:ext cx="0" cy="228"/>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78">
              <a:extLst>
                <a:ext uri="{FF2B5EF4-FFF2-40B4-BE49-F238E27FC236}">
                  <a16:creationId xmlns:a16="http://schemas.microsoft.com/office/drawing/2014/main" id="{9D673EB5-1D86-4993-B4E0-D4E56EB0C0C1}"/>
                </a:ext>
              </a:extLst>
            </p:cNvPr>
            <p:cNvSpPr>
              <a:spLocks/>
            </p:cNvSpPr>
            <p:nvPr/>
          </p:nvSpPr>
          <p:spPr bwMode="auto">
            <a:xfrm>
              <a:off x="3013" y="1544"/>
              <a:ext cx="38" cy="66"/>
            </a:xfrm>
            <a:custGeom>
              <a:avLst/>
              <a:gdLst>
                <a:gd name="T0" fmla="*/ 47 w 95"/>
                <a:gd name="T1" fmla="*/ 47 h 166"/>
                <a:gd name="T2" fmla="*/ 0 w 95"/>
                <a:gd name="T3" fmla="*/ 0 h 166"/>
                <a:gd name="T4" fmla="*/ 47 w 95"/>
                <a:gd name="T5" fmla="*/ 166 h 166"/>
                <a:gd name="T6" fmla="*/ 95 w 95"/>
                <a:gd name="T7" fmla="*/ 0 h 166"/>
                <a:gd name="T8" fmla="*/ 47 w 95"/>
                <a:gd name="T9" fmla="*/ 47 h 166"/>
              </a:gdLst>
              <a:ahLst/>
              <a:cxnLst>
                <a:cxn ang="0">
                  <a:pos x="T0" y="T1"/>
                </a:cxn>
                <a:cxn ang="0">
                  <a:pos x="T2" y="T3"/>
                </a:cxn>
                <a:cxn ang="0">
                  <a:pos x="T4" y="T5"/>
                </a:cxn>
                <a:cxn ang="0">
                  <a:pos x="T6" y="T7"/>
                </a:cxn>
                <a:cxn ang="0">
                  <a:pos x="T8" y="T9"/>
                </a:cxn>
              </a:cxnLst>
              <a:rect l="0" t="0" r="r" b="b"/>
              <a:pathLst>
                <a:path w="95" h="166">
                  <a:moveTo>
                    <a:pt x="47" y="47"/>
                  </a:moveTo>
                  <a:lnTo>
                    <a:pt x="0" y="0"/>
                  </a:lnTo>
                  <a:lnTo>
                    <a:pt x="47" y="166"/>
                  </a:lnTo>
                  <a:lnTo>
                    <a:pt x="95" y="0"/>
                  </a:lnTo>
                  <a:lnTo>
                    <a:pt x="47" y="47"/>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0" name="Rectangle 79">
              <a:extLst>
                <a:ext uri="{FF2B5EF4-FFF2-40B4-BE49-F238E27FC236}">
                  <a16:creationId xmlns:a16="http://schemas.microsoft.com/office/drawing/2014/main" id="{8937396A-3715-4970-9794-60ADF7636D5A}"/>
                </a:ext>
              </a:extLst>
            </p:cNvPr>
            <p:cNvSpPr>
              <a:spLocks noChangeArrowheads="1"/>
            </p:cNvSpPr>
            <p:nvPr/>
          </p:nvSpPr>
          <p:spPr bwMode="auto">
            <a:xfrm>
              <a:off x="2740" y="1939"/>
              <a:ext cx="569" cy="163"/>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80">
              <a:extLst>
                <a:ext uri="{FF2B5EF4-FFF2-40B4-BE49-F238E27FC236}">
                  <a16:creationId xmlns:a16="http://schemas.microsoft.com/office/drawing/2014/main" id="{81E681F2-58C2-4443-9A36-F2BEC359D354}"/>
                </a:ext>
              </a:extLst>
            </p:cNvPr>
            <p:cNvSpPr>
              <a:spLocks/>
            </p:cNvSpPr>
            <p:nvPr/>
          </p:nvSpPr>
          <p:spPr bwMode="auto">
            <a:xfrm>
              <a:off x="2832" y="1985"/>
              <a:ext cx="42" cy="54"/>
            </a:xfrm>
            <a:custGeom>
              <a:avLst/>
              <a:gdLst>
                <a:gd name="T0" fmla="*/ 107 w 107"/>
                <a:gd name="T1" fmla="*/ 12 h 137"/>
                <a:gd name="T2" fmla="*/ 107 w 107"/>
                <a:gd name="T3" fmla="*/ 31 h 137"/>
                <a:gd name="T4" fmla="*/ 88 w 107"/>
                <a:gd name="T5" fmla="*/ 19 h 137"/>
                <a:gd name="T6" fmla="*/ 66 w 107"/>
                <a:gd name="T7" fmla="*/ 14 h 137"/>
                <a:gd name="T8" fmla="*/ 31 w 107"/>
                <a:gd name="T9" fmla="*/ 28 h 137"/>
                <a:gd name="T10" fmla="*/ 19 w 107"/>
                <a:gd name="T11" fmla="*/ 68 h 137"/>
                <a:gd name="T12" fmla="*/ 31 w 107"/>
                <a:gd name="T13" fmla="*/ 109 h 137"/>
                <a:gd name="T14" fmla="*/ 66 w 107"/>
                <a:gd name="T15" fmla="*/ 122 h 137"/>
                <a:gd name="T16" fmla="*/ 88 w 107"/>
                <a:gd name="T17" fmla="*/ 118 h 137"/>
                <a:gd name="T18" fmla="*/ 107 w 107"/>
                <a:gd name="T19" fmla="*/ 106 h 137"/>
                <a:gd name="T20" fmla="*/ 107 w 107"/>
                <a:gd name="T21" fmla="*/ 124 h 137"/>
                <a:gd name="T22" fmla="*/ 87 w 107"/>
                <a:gd name="T23" fmla="*/ 134 h 137"/>
                <a:gd name="T24" fmla="*/ 65 w 107"/>
                <a:gd name="T25" fmla="*/ 137 h 137"/>
                <a:gd name="T26" fmla="*/ 18 w 107"/>
                <a:gd name="T27" fmla="*/ 119 h 137"/>
                <a:gd name="T28" fmla="*/ 0 w 107"/>
                <a:gd name="T29" fmla="*/ 68 h 137"/>
                <a:gd name="T30" fmla="*/ 18 w 107"/>
                <a:gd name="T31" fmla="*/ 18 h 137"/>
                <a:gd name="T32" fmla="*/ 65 w 107"/>
                <a:gd name="T33" fmla="*/ 0 h 137"/>
                <a:gd name="T34" fmla="*/ 88 w 107"/>
                <a:gd name="T35" fmla="*/ 3 h 137"/>
                <a:gd name="T36" fmla="*/ 107 w 107"/>
                <a:gd name="T37" fmla="*/ 1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37">
                  <a:moveTo>
                    <a:pt x="107" y="12"/>
                  </a:moveTo>
                  <a:lnTo>
                    <a:pt x="107" y="31"/>
                  </a:lnTo>
                  <a:cubicBezTo>
                    <a:pt x="101" y="26"/>
                    <a:pt x="95" y="21"/>
                    <a:pt x="88" y="19"/>
                  </a:cubicBezTo>
                  <a:cubicBezTo>
                    <a:pt x="81" y="16"/>
                    <a:pt x="74" y="14"/>
                    <a:pt x="66" y="14"/>
                  </a:cubicBezTo>
                  <a:cubicBezTo>
                    <a:pt x="51" y="14"/>
                    <a:pt x="39" y="19"/>
                    <a:pt x="31" y="28"/>
                  </a:cubicBezTo>
                  <a:cubicBezTo>
                    <a:pt x="23" y="38"/>
                    <a:pt x="19" y="51"/>
                    <a:pt x="19" y="68"/>
                  </a:cubicBezTo>
                  <a:cubicBezTo>
                    <a:pt x="19" y="86"/>
                    <a:pt x="23" y="99"/>
                    <a:pt x="31" y="109"/>
                  </a:cubicBezTo>
                  <a:cubicBezTo>
                    <a:pt x="39" y="118"/>
                    <a:pt x="51" y="122"/>
                    <a:pt x="66" y="122"/>
                  </a:cubicBezTo>
                  <a:cubicBezTo>
                    <a:pt x="74" y="122"/>
                    <a:pt x="81" y="121"/>
                    <a:pt x="88" y="118"/>
                  </a:cubicBezTo>
                  <a:cubicBezTo>
                    <a:pt x="95" y="115"/>
                    <a:pt x="101" y="111"/>
                    <a:pt x="107" y="106"/>
                  </a:cubicBezTo>
                  <a:lnTo>
                    <a:pt x="107" y="124"/>
                  </a:lnTo>
                  <a:cubicBezTo>
                    <a:pt x="101" y="129"/>
                    <a:pt x="94" y="132"/>
                    <a:pt x="87" y="134"/>
                  </a:cubicBezTo>
                  <a:cubicBezTo>
                    <a:pt x="80" y="136"/>
                    <a:pt x="73" y="137"/>
                    <a:pt x="65" y="137"/>
                  </a:cubicBezTo>
                  <a:cubicBezTo>
                    <a:pt x="45" y="137"/>
                    <a:pt x="29" y="131"/>
                    <a:pt x="18" y="119"/>
                  </a:cubicBezTo>
                  <a:cubicBezTo>
                    <a:pt x="6" y="106"/>
                    <a:pt x="0" y="90"/>
                    <a:pt x="0" y="68"/>
                  </a:cubicBezTo>
                  <a:cubicBezTo>
                    <a:pt x="0" y="47"/>
                    <a:pt x="6" y="30"/>
                    <a:pt x="18" y="18"/>
                  </a:cubicBezTo>
                  <a:cubicBezTo>
                    <a:pt x="29" y="6"/>
                    <a:pt x="45" y="0"/>
                    <a:pt x="65" y="0"/>
                  </a:cubicBezTo>
                  <a:cubicBezTo>
                    <a:pt x="73" y="0"/>
                    <a:pt x="81" y="1"/>
                    <a:pt x="88" y="3"/>
                  </a:cubicBezTo>
                  <a:cubicBezTo>
                    <a:pt x="95" y="5"/>
                    <a:pt x="101" y="8"/>
                    <a:pt x="107"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81">
              <a:extLst>
                <a:ext uri="{FF2B5EF4-FFF2-40B4-BE49-F238E27FC236}">
                  <a16:creationId xmlns:a16="http://schemas.microsoft.com/office/drawing/2014/main" id="{AE3FF7A0-364D-417E-AEB3-702814440ABC}"/>
                </a:ext>
              </a:extLst>
            </p:cNvPr>
            <p:cNvSpPr>
              <a:spLocks noEditPoints="1"/>
            </p:cNvSpPr>
            <p:nvPr/>
          </p:nvSpPr>
          <p:spPr bwMode="auto">
            <a:xfrm>
              <a:off x="2885" y="1984"/>
              <a:ext cx="7" cy="54"/>
            </a:xfrm>
            <a:custGeom>
              <a:avLst/>
              <a:gdLst>
                <a:gd name="T0" fmla="*/ 0 w 17"/>
                <a:gd name="T1" fmla="*/ 38 h 138"/>
                <a:gd name="T2" fmla="*/ 17 w 17"/>
                <a:gd name="T3" fmla="*/ 38 h 138"/>
                <a:gd name="T4" fmla="*/ 17 w 17"/>
                <a:gd name="T5" fmla="*/ 138 h 138"/>
                <a:gd name="T6" fmla="*/ 0 w 17"/>
                <a:gd name="T7" fmla="*/ 138 h 138"/>
                <a:gd name="T8" fmla="*/ 0 w 17"/>
                <a:gd name="T9" fmla="*/ 38 h 138"/>
                <a:gd name="T10" fmla="*/ 0 w 17"/>
                <a:gd name="T11" fmla="*/ 0 h 138"/>
                <a:gd name="T12" fmla="*/ 17 w 17"/>
                <a:gd name="T13" fmla="*/ 0 h 138"/>
                <a:gd name="T14" fmla="*/ 17 w 17"/>
                <a:gd name="T15" fmla="*/ 20 h 138"/>
                <a:gd name="T16" fmla="*/ 0 w 17"/>
                <a:gd name="T17" fmla="*/ 20 h 138"/>
                <a:gd name="T18" fmla="*/ 0 w 17"/>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38">
                  <a:moveTo>
                    <a:pt x="0" y="38"/>
                  </a:moveTo>
                  <a:lnTo>
                    <a:pt x="17" y="38"/>
                  </a:lnTo>
                  <a:lnTo>
                    <a:pt x="17" y="138"/>
                  </a:lnTo>
                  <a:lnTo>
                    <a:pt x="0" y="138"/>
                  </a:lnTo>
                  <a:lnTo>
                    <a:pt x="0" y="38"/>
                  </a:lnTo>
                  <a:close/>
                  <a:moveTo>
                    <a:pt x="0" y="0"/>
                  </a:moveTo>
                  <a:lnTo>
                    <a:pt x="17" y="0"/>
                  </a:lnTo>
                  <a:lnTo>
                    <a:pt x="17" y="20"/>
                  </a:lnTo>
                  <a:lnTo>
                    <a:pt x="0"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82">
              <a:extLst>
                <a:ext uri="{FF2B5EF4-FFF2-40B4-BE49-F238E27FC236}">
                  <a16:creationId xmlns:a16="http://schemas.microsoft.com/office/drawing/2014/main" id="{40A5C45A-1A41-45FB-9616-8381D2B66B14}"/>
                </a:ext>
              </a:extLst>
            </p:cNvPr>
            <p:cNvSpPr>
              <a:spLocks noEditPoints="1"/>
            </p:cNvSpPr>
            <p:nvPr/>
          </p:nvSpPr>
          <p:spPr bwMode="auto">
            <a:xfrm>
              <a:off x="2905" y="1998"/>
              <a:ext cx="35" cy="55"/>
            </a:xfrm>
            <a:custGeom>
              <a:avLst/>
              <a:gdLst>
                <a:gd name="T0" fmla="*/ 17 w 89"/>
                <a:gd name="T1" fmla="*/ 87 h 139"/>
                <a:gd name="T2" fmla="*/ 17 w 89"/>
                <a:gd name="T3" fmla="*/ 139 h 139"/>
                <a:gd name="T4" fmla="*/ 0 w 89"/>
                <a:gd name="T5" fmla="*/ 139 h 139"/>
                <a:gd name="T6" fmla="*/ 0 w 89"/>
                <a:gd name="T7" fmla="*/ 2 h 139"/>
                <a:gd name="T8" fmla="*/ 17 w 89"/>
                <a:gd name="T9" fmla="*/ 2 h 139"/>
                <a:gd name="T10" fmla="*/ 17 w 89"/>
                <a:gd name="T11" fmla="*/ 17 h 139"/>
                <a:gd name="T12" fmla="*/ 29 w 89"/>
                <a:gd name="T13" fmla="*/ 4 h 139"/>
                <a:gd name="T14" fmla="*/ 48 w 89"/>
                <a:gd name="T15" fmla="*/ 0 h 139"/>
                <a:gd name="T16" fmla="*/ 78 w 89"/>
                <a:gd name="T17" fmla="*/ 14 h 139"/>
                <a:gd name="T18" fmla="*/ 89 w 89"/>
                <a:gd name="T19" fmla="*/ 52 h 139"/>
                <a:gd name="T20" fmla="*/ 78 w 89"/>
                <a:gd name="T21" fmla="*/ 90 h 139"/>
                <a:gd name="T22" fmla="*/ 48 w 89"/>
                <a:gd name="T23" fmla="*/ 104 h 139"/>
                <a:gd name="T24" fmla="*/ 29 w 89"/>
                <a:gd name="T25" fmla="*/ 100 h 139"/>
                <a:gd name="T26" fmla="*/ 17 w 89"/>
                <a:gd name="T27" fmla="*/ 87 h 139"/>
                <a:gd name="T28" fmla="*/ 72 w 89"/>
                <a:gd name="T29" fmla="*/ 52 h 139"/>
                <a:gd name="T30" fmla="*/ 65 w 89"/>
                <a:gd name="T31" fmla="*/ 24 h 139"/>
                <a:gd name="T32" fmla="*/ 44 w 89"/>
                <a:gd name="T33" fmla="*/ 13 h 139"/>
                <a:gd name="T34" fmla="*/ 24 w 89"/>
                <a:gd name="T35" fmla="*/ 24 h 139"/>
                <a:gd name="T36" fmla="*/ 17 w 89"/>
                <a:gd name="T37" fmla="*/ 52 h 139"/>
                <a:gd name="T38" fmla="*/ 24 w 89"/>
                <a:gd name="T39" fmla="*/ 80 h 139"/>
                <a:gd name="T40" fmla="*/ 44 w 89"/>
                <a:gd name="T41" fmla="*/ 90 h 139"/>
                <a:gd name="T42" fmla="*/ 65 w 89"/>
                <a:gd name="T43" fmla="*/ 80 h 139"/>
                <a:gd name="T44" fmla="*/ 72 w 89"/>
                <a:gd name="T45" fmla="*/ 5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 h="139">
                  <a:moveTo>
                    <a:pt x="17" y="87"/>
                  </a:moveTo>
                  <a:lnTo>
                    <a:pt x="17" y="139"/>
                  </a:lnTo>
                  <a:lnTo>
                    <a:pt x="0" y="139"/>
                  </a:lnTo>
                  <a:lnTo>
                    <a:pt x="0" y="2"/>
                  </a:lnTo>
                  <a:lnTo>
                    <a:pt x="17" y="2"/>
                  </a:lnTo>
                  <a:lnTo>
                    <a:pt x="17" y="17"/>
                  </a:lnTo>
                  <a:cubicBezTo>
                    <a:pt x="20" y="11"/>
                    <a:pt x="24" y="7"/>
                    <a:pt x="29" y="4"/>
                  </a:cubicBezTo>
                  <a:cubicBezTo>
                    <a:pt x="35" y="1"/>
                    <a:pt x="41" y="0"/>
                    <a:pt x="48" y="0"/>
                  </a:cubicBezTo>
                  <a:cubicBezTo>
                    <a:pt x="60" y="0"/>
                    <a:pt x="70" y="5"/>
                    <a:pt x="78" y="14"/>
                  </a:cubicBezTo>
                  <a:cubicBezTo>
                    <a:pt x="85" y="24"/>
                    <a:pt x="89" y="36"/>
                    <a:pt x="89" y="52"/>
                  </a:cubicBezTo>
                  <a:cubicBezTo>
                    <a:pt x="89" y="68"/>
                    <a:pt x="85" y="80"/>
                    <a:pt x="78" y="90"/>
                  </a:cubicBezTo>
                  <a:cubicBezTo>
                    <a:pt x="70" y="99"/>
                    <a:pt x="60" y="104"/>
                    <a:pt x="48" y="104"/>
                  </a:cubicBezTo>
                  <a:cubicBezTo>
                    <a:pt x="41" y="104"/>
                    <a:pt x="35" y="103"/>
                    <a:pt x="29" y="100"/>
                  </a:cubicBezTo>
                  <a:cubicBezTo>
                    <a:pt x="24" y="97"/>
                    <a:pt x="20" y="93"/>
                    <a:pt x="17" y="87"/>
                  </a:cubicBezTo>
                  <a:close/>
                  <a:moveTo>
                    <a:pt x="72" y="52"/>
                  </a:moveTo>
                  <a:cubicBezTo>
                    <a:pt x="72" y="40"/>
                    <a:pt x="70" y="31"/>
                    <a:pt x="65" y="24"/>
                  </a:cubicBezTo>
                  <a:cubicBezTo>
                    <a:pt x="60" y="17"/>
                    <a:pt x="53" y="13"/>
                    <a:pt x="44" y="13"/>
                  </a:cubicBezTo>
                  <a:cubicBezTo>
                    <a:pt x="36" y="13"/>
                    <a:pt x="29" y="17"/>
                    <a:pt x="24" y="24"/>
                  </a:cubicBezTo>
                  <a:cubicBezTo>
                    <a:pt x="19" y="31"/>
                    <a:pt x="17" y="40"/>
                    <a:pt x="17" y="52"/>
                  </a:cubicBezTo>
                  <a:cubicBezTo>
                    <a:pt x="17" y="64"/>
                    <a:pt x="19" y="73"/>
                    <a:pt x="24" y="80"/>
                  </a:cubicBezTo>
                  <a:cubicBezTo>
                    <a:pt x="29" y="87"/>
                    <a:pt x="36" y="90"/>
                    <a:pt x="44" y="90"/>
                  </a:cubicBezTo>
                  <a:cubicBezTo>
                    <a:pt x="53" y="90"/>
                    <a:pt x="60" y="87"/>
                    <a:pt x="65" y="80"/>
                  </a:cubicBezTo>
                  <a:cubicBezTo>
                    <a:pt x="70" y="73"/>
                    <a:pt x="72" y="64"/>
                    <a:pt x="72"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3">
              <a:extLst>
                <a:ext uri="{FF2B5EF4-FFF2-40B4-BE49-F238E27FC236}">
                  <a16:creationId xmlns:a16="http://schemas.microsoft.com/office/drawing/2014/main" id="{42703670-B535-40C3-9E0B-3931C5F8C8C2}"/>
                </a:ext>
              </a:extLst>
            </p:cNvPr>
            <p:cNvSpPr>
              <a:spLocks/>
            </p:cNvSpPr>
            <p:nvPr/>
          </p:nvSpPr>
          <p:spPr bwMode="auto">
            <a:xfrm>
              <a:off x="2950" y="1984"/>
              <a:ext cx="34" cy="54"/>
            </a:xfrm>
            <a:custGeom>
              <a:avLst/>
              <a:gdLst>
                <a:gd name="T0" fmla="*/ 84 w 84"/>
                <a:gd name="T1" fmla="*/ 78 h 138"/>
                <a:gd name="T2" fmla="*/ 84 w 84"/>
                <a:gd name="T3" fmla="*/ 138 h 138"/>
                <a:gd name="T4" fmla="*/ 67 w 84"/>
                <a:gd name="T5" fmla="*/ 138 h 138"/>
                <a:gd name="T6" fmla="*/ 67 w 84"/>
                <a:gd name="T7" fmla="*/ 78 h 138"/>
                <a:gd name="T8" fmla="*/ 62 w 84"/>
                <a:gd name="T9" fmla="*/ 57 h 138"/>
                <a:gd name="T10" fmla="*/ 45 w 84"/>
                <a:gd name="T11" fmla="*/ 50 h 138"/>
                <a:gd name="T12" fmla="*/ 24 w 84"/>
                <a:gd name="T13" fmla="*/ 58 h 138"/>
                <a:gd name="T14" fmla="*/ 17 w 84"/>
                <a:gd name="T15" fmla="*/ 81 h 138"/>
                <a:gd name="T16" fmla="*/ 17 w 84"/>
                <a:gd name="T17" fmla="*/ 138 h 138"/>
                <a:gd name="T18" fmla="*/ 0 w 84"/>
                <a:gd name="T19" fmla="*/ 138 h 138"/>
                <a:gd name="T20" fmla="*/ 0 w 84"/>
                <a:gd name="T21" fmla="*/ 0 h 138"/>
                <a:gd name="T22" fmla="*/ 17 w 84"/>
                <a:gd name="T23" fmla="*/ 0 h 138"/>
                <a:gd name="T24" fmla="*/ 17 w 84"/>
                <a:gd name="T25" fmla="*/ 54 h 138"/>
                <a:gd name="T26" fmla="*/ 31 w 84"/>
                <a:gd name="T27" fmla="*/ 40 h 138"/>
                <a:gd name="T28" fmla="*/ 49 w 84"/>
                <a:gd name="T29" fmla="*/ 36 h 138"/>
                <a:gd name="T30" fmla="*/ 75 w 84"/>
                <a:gd name="T31" fmla="*/ 46 h 138"/>
                <a:gd name="T32" fmla="*/ 84 w 84"/>
                <a:gd name="T33" fmla="*/ 7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4" h="138">
                  <a:moveTo>
                    <a:pt x="84" y="78"/>
                  </a:moveTo>
                  <a:lnTo>
                    <a:pt x="84" y="138"/>
                  </a:lnTo>
                  <a:lnTo>
                    <a:pt x="67" y="138"/>
                  </a:lnTo>
                  <a:lnTo>
                    <a:pt x="67" y="78"/>
                  </a:lnTo>
                  <a:cubicBezTo>
                    <a:pt x="67" y="69"/>
                    <a:pt x="65" y="62"/>
                    <a:pt x="62" y="57"/>
                  </a:cubicBezTo>
                  <a:cubicBezTo>
                    <a:pt x="58" y="52"/>
                    <a:pt x="53" y="50"/>
                    <a:pt x="45" y="50"/>
                  </a:cubicBezTo>
                  <a:cubicBezTo>
                    <a:pt x="36" y="50"/>
                    <a:pt x="30" y="53"/>
                    <a:pt x="24" y="58"/>
                  </a:cubicBezTo>
                  <a:cubicBezTo>
                    <a:pt x="19" y="64"/>
                    <a:pt x="17" y="72"/>
                    <a:pt x="17" y="81"/>
                  </a:cubicBezTo>
                  <a:lnTo>
                    <a:pt x="17" y="138"/>
                  </a:lnTo>
                  <a:lnTo>
                    <a:pt x="0" y="138"/>
                  </a:lnTo>
                  <a:lnTo>
                    <a:pt x="0" y="0"/>
                  </a:lnTo>
                  <a:lnTo>
                    <a:pt x="17" y="0"/>
                  </a:lnTo>
                  <a:lnTo>
                    <a:pt x="17" y="54"/>
                  </a:lnTo>
                  <a:cubicBezTo>
                    <a:pt x="21" y="48"/>
                    <a:pt x="25" y="43"/>
                    <a:pt x="31" y="40"/>
                  </a:cubicBezTo>
                  <a:cubicBezTo>
                    <a:pt x="36" y="37"/>
                    <a:pt x="42" y="36"/>
                    <a:pt x="49" y="36"/>
                  </a:cubicBezTo>
                  <a:cubicBezTo>
                    <a:pt x="60" y="36"/>
                    <a:pt x="69" y="39"/>
                    <a:pt x="75" y="46"/>
                  </a:cubicBezTo>
                  <a:cubicBezTo>
                    <a:pt x="81" y="54"/>
                    <a:pt x="84" y="64"/>
                    <a:pt x="84"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84">
              <a:extLst>
                <a:ext uri="{FF2B5EF4-FFF2-40B4-BE49-F238E27FC236}">
                  <a16:creationId xmlns:a16="http://schemas.microsoft.com/office/drawing/2014/main" id="{C861E19B-D8E0-4F9C-9622-70B2CBD19099}"/>
                </a:ext>
              </a:extLst>
            </p:cNvPr>
            <p:cNvSpPr>
              <a:spLocks noEditPoints="1"/>
            </p:cNvSpPr>
            <p:nvPr/>
          </p:nvSpPr>
          <p:spPr bwMode="auto">
            <a:xfrm>
              <a:off x="2994" y="1998"/>
              <a:ext cx="36" cy="41"/>
            </a:xfrm>
            <a:custGeom>
              <a:avLst/>
              <a:gdLst>
                <a:gd name="T0" fmla="*/ 92 w 92"/>
                <a:gd name="T1" fmla="*/ 48 h 104"/>
                <a:gd name="T2" fmla="*/ 92 w 92"/>
                <a:gd name="T3" fmla="*/ 56 h 104"/>
                <a:gd name="T4" fmla="*/ 17 w 92"/>
                <a:gd name="T5" fmla="*/ 56 h 104"/>
                <a:gd name="T6" fmla="*/ 27 w 92"/>
                <a:gd name="T7" fmla="*/ 82 h 104"/>
                <a:gd name="T8" fmla="*/ 53 w 92"/>
                <a:gd name="T9" fmla="*/ 90 h 104"/>
                <a:gd name="T10" fmla="*/ 71 w 92"/>
                <a:gd name="T11" fmla="*/ 88 h 104"/>
                <a:gd name="T12" fmla="*/ 88 w 92"/>
                <a:gd name="T13" fmla="*/ 81 h 104"/>
                <a:gd name="T14" fmla="*/ 88 w 92"/>
                <a:gd name="T15" fmla="*/ 97 h 104"/>
                <a:gd name="T16" fmla="*/ 70 w 92"/>
                <a:gd name="T17" fmla="*/ 102 h 104"/>
                <a:gd name="T18" fmla="*/ 52 w 92"/>
                <a:gd name="T19" fmla="*/ 104 h 104"/>
                <a:gd name="T20" fmla="*/ 14 w 92"/>
                <a:gd name="T21" fmla="*/ 90 h 104"/>
                <a:gd name="T22" fmla="*/ 0 w 92"/>
                <a:gd name="T23" fmla="*/ 53 h 104"/>
                <a:gd name="T24" fmla="*/ 13 w 92"/>
                <a:gd name="T25" fmla="*/ 14 h 104"/>
                <a:gd name="T26" fmla="*/ 49 w 92"/>
                <a:gd name="T27" fmla="*/ 0 h 104"/>
                <a:gd name="T28" fmla="*/ 80 w 92"/>
                <a:gd name="T29" fmla="*/ 13 h 104"/>
                <a:gd name="T30" fmla="*/ 92 w 92"/>
                <a:gd name="T31" fmla="*/ 48 h 104"/>
                <a:gd name="T32" fmla="*/ 76 w 92"/>
                <a:gd name="T33" fmla="*/ 43 h 104"/>
                <a:gd name="T34" fmla="*/ 68 w 92"/>
                <a:gd name="T35" fmla="*/ 22 h 104"/>
                <a:gd name="T36" fmla="*/ 49 w 92"/>
                <a:gd name="T37" fmla="*/ 14 h 104"/>
                <a:gd name="T38" fmla="*/ 27 w 92"/>
                <a:gd name="T39" fmla="*/ 21 h 104"/>
                <a:gd name="T40" fmla="*/ 18 w 92"/>
                <a:gd name="T41" fmla="*/ 43 h 104"/>
                <a:gd name="T42" fmla="*/ 76 w 92"/>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4">
                  <a:moveTo>
                    <a:pt x="92" y="48"/>
                  </a:moveTo>
                  <a:lnTo>
                    <a:pt x="92" y="56"/>
                  </a:lnTo>
                  <a:lnTo>
                    <a:pt x="17" y="56"/>
                  </a:lnTo>
                  <a:cubicBezTo>
                    <a:pt x="18" y="67"/>
                    <a:pt x="21" y="76"/>
                    <a:pt x="27" y="82"/>
                  </a:cubicBezTo>
                  <a:cubicBezTo>
                    <a:pt x="33" y="87"/>
                    <a:pt x="42" y="90"/>
                    <a:pt x="53" y="90"/>
                  </a:cubicBezTo>
                  <a:cubicBezTo>
                    <a:pt x="59" y="90"/>
                    <a:pt x="65" y="90"/>
                    <a:pt x="71" y="88"/>
                  </a:cubicBezTo>
                  <a:cubicBezTo>
                    <a:pt x="77" y="86"/>
                    <a:pt x="83" y="84"/>
                    <a:pt x="88" y="81"/>
                  </a:cubicBezTo>
                  <a:lnTo>
                    <a:pt x="88" y="97"/>
                  </a:lnTo>
                  <a:cubicBezTo>
                    <a:pt x="82" y="99"/>
                    <a:pt x="76" y="101"/>
                    <a:pt x="70" y="102"/>
                  </a:cubicBezTo>
                  <a:cubicBezTo>
                    <a:pt x="64" y="103"/>
                    <a:pt x="58" y="104"/>
                    <a:pt x="52" y="104"/>
                  </a:cubicBezTo>
                  <a:cubicBezTo>
                    <a:pt x="36" y="104"/>
                    <a:pt x="23" y="100"/>
                    <a:pt x="14" y="90"/>
                  </a:cubicBezTo>
                  <a:cubicBezTo>
                    <a:pt x="5" y="81"/>
                    <a:pt x="0" y="69"/>
                    <a:pt x="0" y="53"/>
                  </a:cubicBezTo>
                  <a:cubicBezTo>
                    <a:pt x="0" y="37"/>
                    <a:pt x="4" y="24"/>
                    <a:pt x="13" y="14"/>
                  </a:cubicBezTo>
                  <a:cubicBezTo>
                    <a:pt x="22" y="5"/>
                    <a:pt x="34" y="0"/>
                    <a:pt x="49" y="0"/>
                  </a:cubicBezTo>
                  <a:cubicBezTo>
                    <a:pt x="62" y="0"/>
                    <a:pt x="73" y="4"/>
                    <a:pt x="80" y="13"/>
                  </a:cubicBezTo>
                  <a:cubicBezTo>
                    <a:pt x="88" y="21"/>
                    <a:pt x="92" y="33"/>
                    <a:pt x="92" y="48"/>
                  </a:cubicBezTo>
                  <a:close/>
                  <a:moveTo>
                    <a:pt x="76" y="43"/>
                  </a:moveTo>
                  <a:cubicBezTo>
                    <a:pt x="76" y="34"/>
                    <a:pt x="73" y="27"/>
                    <a:pt x="68" y="22"/>
                  </a:cubicBezTo>
                  <a:cubicBezTo>
                    <a:pt x="63" y="16"/>
                    <a:pt x="57" y="14"/>
                    <a:pt x="49" y="14"/>
                  </a:cubicBezTo>
                  <a:cubicBezTo>
                    <a:pt x="40" y="14"/>
                    <a:pt x="33" y="16"/>
                    <a:pt x="27" y="21"/>
                  </a:cubicBezTo>
                  <a:cubicBezTo>
                    <a:pt x="22" y="27"/>
                    <a:pt x="18" y="34"/>
                    <a:pt x="18"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85">
              <a:extLst>
                <a:ext uri="{FF2B5EF4-FFF2-40B4-BE49-F238E27FC236}">
                  <a16:creationId xmlns:a16="http://schemas.microsoft.com/office/drawing/2014/main" id="{117E176A-E80C-42B5-B640-F0A63E50FF6C}"/>
                </a:ext>
              </a:extLst>
            </p:cNvPr>
            <p:cNvSpPr>
              <a:spLocks/>
            </p:cNvSpPr>
            <p:nvPr/>
          </p:nvSpPr>
          <p:spPr bwMode="auto">
            <a:xfrm>
              <a:off x="3040" y="1998"/>
              <a:ext cx="24" cy="40"/>
            </a:xfrm>
            <a:custGeom>
              <a:avLst/>
              <a:gdLst>
                <a:gd name="T0" fmla="*/ 59 w 59"/>
                <a:gd name="T1" fmla="*/ 17 h 102"/>
                <a:gd name="T2" fmla="*/ 52 w 59"/>
                <a:gd name="T3" fmla="*/ 15 h 102"/>
                <a:gd name="T4" fmla="*/ 45 w 59"/>
                <a:gd name="T5" fmla="*/ 14 h 102"/>
                <a:gd name="T6" fmla="*/ 24 w 59"/>
                <a:gd name="T7" fmla="*/ 23 h 102"/>
                <a:gd name="T8" fmla="*/ 17 w 59"/>
                <a:gd name="T9" fmla="*/ 49 h 102"/>
                <a:gd name="T10" fmla="*/ 17 w 59"/>
                <a:gd name="T11" fmla="*/ 102 h 102"/>
                <a:gd name="T12" fmla="*/ 0 w 59"/>
                <a:gd name="T13" fmla="*/ 102 h 102"/>
                <a:gd name="T14" fmla="*/ 0 w 59"/>
                <a:gd name="T15" fmla="*/ 2 h 102"/>
                <a:gd name="T16" fmla="*/ 17 w 59"/>
                <a:gd name="T17" fmla="*/ 2 h 102"/>
                <a:gd name="T18" fmla="*/ 17 w 59"/>
                <a:gd name="T19" fmla="*/ 18 h 102"/>
                <a:gd name="T20" fmla="*/ 30 w 59"/>
                <a:gd name="T21" fmla="*/ 4 h 102"/>
                <a:gd name="T22" fmla="*/ 50 w 59"/>
                <a:gd name="T23" fmla="*/ 0 h 102"/>
                <a:gd name="T24" fmla="*/ 54 w 59"/>
                <a:gd name="T25" fmla="*/ 0 h 102"/>
                <a:gd name="T26" fmla="*/ 58 w 59"/>
                <a:gd name="T27" fmla="*/ 1 h 102"/>
                <a:gd name="T28" fmla="*/ 59 w 59"/>
                <a:gd name="T29" fmla="*/ 1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102">
                  <a:moveTo>
                    <a:pt x="59" y="17"/>
                  </a:moveTo>
                  <a:cubicBezTo>
                    <a:pt x="57" y="16"/>
                    <a:pt x="55" y="16"/>
                    <a:pt x="52" y="15"/>
                  </a:cubicBezTo>
                  <a:cubicBezTo>
                    <a:pt x="50" y="15"/>
                    <a:pt x="48" y="14"/>
                    <a:pt x="45" y="14"/>
                  </a:cubicBezTo>
                  <a:cubicBezTo>
                    <a:pt x="36" y="14"/>
                    <a:pt x="29" y="17"/>
                    <a:pt x="24" y="23"/>
                  </a:cubicBezTo>
                  <a:cubicBezTo>
                    <a:pt x="19" y="29"/>
                    <a:pt x="17" y="38"/>
                    <a:pt x="17" y="49"/>
                  </a:cubicBezTo>
                  <a:lnTo>
                    <a:pt x="17" y="102"/>
                  </a:lnTo>
                  <a:lnTo>
                    <a:pt x="0" y="102"/>
                  </a:lnTo>
                  <a:lnTo>
                    <a:pt x="0" y="2"/>
                  </a:lnTo>
                  <a:lnTo>
                    <a:pt x="17" y="2"/>
                  </a:lnTo>
                  <a:lnTo>
                    <a:pt x="17" y="18"/>
                  </a:lnTo>
                  <a:cubicBezTo>
                    <a:pt x="20" y="12"/>
                    <a:pt x="25" y="7"/>
                    <a:pt x="30" y="4"/>
                  </a:cubicBezTo>
                  <a:cubicBezTo>
                    <a:pt x="36" y="1"/>
                    <a:pt x="42" y="0"/>
                    <a:pt x="50" y="0"/>
                  </a:cubicBezTo>
                  <a:cubicBezTo>
                    <a:pt x="51" y="0"/>
                    <a:pt x="53" y="0"/>
                    <a:pt x="54" y="0"/>
                  </a:cubicBezTo>
                  <a:cubicBezTo>
                    <a:pt x="55" y="0"/>
                    <a:pt x="57" y="0"/>
                    <a:pt x="58" y="1"/>
                  </a:cubicBezTo>
                  <a:lnTo>
                    <a:pt x="59"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86">
              <a:extLst>
                <a:ext uri="{FF2B5EF4-FFF2-40B4-BE49-F238E27FC236}">
                  <a16:creationId xmlns:a16="http://schemas.microsoft.com/office/drawing/2014/main" id="{8C0D4A21-DAA9-4D3F-AE30-287B4134B6AF}"/>
                </a:ext>
              </a:extLst>
            </p:cNvPr>
            <p:cNvSpPr>
              <a:spLocks/>
            </p:cNvSpPr>
            <p:nvPr/>
          </p:nvSpPr>
          <p:spPr bwMode="auto">
            <a:xfrm>
              <a:off x="3065" y="1988"/>
              <a:ext cx="25" cy="50"/>
            </a:xfrm>
            <a:custGeom>
              <a:avLst/>
              <a:gdLst>
                <a:gd name="T0" fmla="*/ 29 w 62"/>
                <a:gd name="T1" fmla="*/ 0 h 128"/>
                <a:gd name="T2" fmla="*/ 29 w 62"/>
                <a:gd name="T3" fmla="*/ 28 h 128"/>
                <a:gd name="T4" fmla="*/ 62 w 62"/>
                <a:gd name="T5" fmla="*/ 28 h 128"/>
                <a:gd name="T6" fmla="*/ 62 w 62"/>
                <a:gd name="T7" fmla="*/ 41 h 128"/>
                <a:gd name="T8" fmla="*/ 29 w 62"/>
                <a:gd name="T9" fmla="*/ 41 h 128"/>
                <a:gd name="T10" fmla="*/ 29 w 62"/>
                <a:gd name="T11" fmla="*/ 95 h 128"/>
                <a:gd name="T12" fmla="*/ 32 w 62"/>
                <a:gd name="T13" fmla="*/ 110 h 128"/>
                <a:gd name="T14" fmla="*/ 46 w 62"/>
                <a:gd name="T15" fmla="*/ 114 h 128"/>
                <a:gd name="T16" fmla="*/ 62 w 62"/>
                <a:gd name="T17" fmla="*/ 114 h 128"/>
                <a:gd name="T18" fmla="*/ 62 w 62"/>
                <a:gd name="T19" fmla="*/ 128 h 128"/>
                <a:gd name="T20" fmla="*/ 46 w 62"/>
                <a:gd name="T21" fmla="*/ 128 h 128"/>
                <a:gd name="T22" fmla="*/ 20 w 62"/>
                <a:gd name="T23" fmla="*/ 121 h 128"/>
                <a:gd name="T24" fmla="*/ 12 w 62"/>
                <a:gd name="T25" fmla="*/ 95 h 128"/>
                <a:gd name="T26" fmla="*/ 12 w 62"/>
                <a:gd name="T27" fmla="*/ 41 h 128"/>
                <a:gd name="T28" fmla="*/ 0 w 62"/>
                <a:gd name="T29" fmla="*/ 41 h 128"/>
                <a:gd name="T30" fmla="*/ 0 w 62"/>
                <a:gd name="T31" fmla="*/ 28 h 128"/>
                <a:gd name="T32" fmla="*/ 12 w 62"/>
                <a:gd name="T33" fmla="*/ 28 h 128"/>
                <a:gd name="T34" fmla="*/ 12 w 62"/>
                <a:gd name="T35" fmla="*/ 0 h 128"/>
                <a:gd name="T36" fmla="*/ 29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9" y="0"/>
                  </a:moveTo>
                  <a:lnTo>
                    <a:pt x="29" y="28"/>
                  </a:lnTo>
                  <a:lnTo>
                    <a:pt x="62" y="28"/>
                  </a:lnTo>
                  <a:lnTo>
                    <a:pt x="62" y="41"/>
                  </a:lnTo>
                  <a:lnTo>
                    <a:pt x="29" y="41"/>
                  </a:lnTo>
                  <a:lnTo>
                    <a:pt x="29" y="95"/>
                  </a:lnTo>
                  <a:cubicBezTo>
                    <a:pt x="29" y="103"/>
                    <a:pt x="30" y="108"/>
                    <a:pt x="32" y="110"/>
                  </a:cubicBezTo>
                  <a:cubicBezTo>
                    <a:pt x="34" y="113"/>
                    <a:pt x="39" y="114"/>
                    <a:pt x="46" y="114"/>
                  </a:cubicBezTo>
                  <a:lnTo>
                    <a:pt x="62" y="114"/>
                  </a:lnTo>
                  <a:lnTo>
                    <a:pt x="62" y="128"/>
                  </a:lnTo>
                  <a:lnTo>
                    <a:pt x="46" y="128"/>
                  </a:lnTo>
                  <a:cubicBezTo>
                    <a:pt x="33" y="128"/>
                    <a:pt x="24" y="125"/>
                    <a:pt x="20" y="121"/>
                  </a:cubicBezTo>
                  <a:cubicBezTo>
                    <a:pt x="15" y="116"/>
                    <a:pt x="12" y="107"/>
                    <a:pt x="12" y="95"/>
                  </a:cubicBezTo>
                  <a:lnTo>
                    <a:pt x="12" y="41"/>
                  </a:lnTo>
                  <a:lnTo>
                    <a:pt x="0" y="41"/>
                  </a:lnTo>
                  <a:lnTo>
                    <a:pt x="0" y="28"/>
                  </a:lnTo>
                  <a:lnTo>
                    <a:pt x="12" y="28"/>
                  </a:lnTo>
                  <a:lnTo>
                    <a:pt x="1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87">
              <a:extLst>
                <a:ext uri="{FF2B5EF4-FFF2-40B4-BE49-F238E27FC236}">
                  <a16:creationId xmlns:a16="http://schemas.microsoft.com/office/drawing/2014/main" id="{DD49F6A6-0C98-4AB2-BAE2-82F612BBE458}"/>
                </a:ext>
              </a:extLst>
            </p:cNvPr>
            <p:cNvSpPr>
              <a:spLocks noEditPoints="1"/>
            </p:cNvSpPr>
            <p:nvPr/>
          </p:nvSpPr>
          <p:spPr bwMode="auto">
            <a:xfrm>
              <a:off x="3096" y="1998"/>
              <a:ext cx="36" cy="41"/>
            </a:xfrm>
            <a:custGeom>
              <a:avLst/>
              <a:gdLst>
                <a:gd name="T0" fmla="*/ 92 w 92"/>
                <a:gd name="T1" fmla="*/ 48 h 104"/>
                <a:gd name="T2" fmla="*/ 92 w 92"/>
                <a:gd name="T3" fmla="*/ 56 h 104"/>
                <a:gd name="T4" fmla="*/ 17 w 92"/>
                <a:gd name="T5" fmla="*/ 56 h 104"/>
                <a:gd name="T6" fmla="*/ 27 w 92"/>
                <a:gd name="T7" fmla="*/ 82 h 104"/>
                <a:gd name="T8" fmla="*/ 52 w 92"/>
                <a:gd name="T9" fmla="*/ 90 h 104"/>
                <a:gd name="T10" fmla="*/ 70 w 92"/>
                <a:gd name="T11" fmla="*/ 88 h 104"/>
                <a:gd name="T12" fmla="*/ 88 w 92"/>
                <a:gd name="T13" fmla="*/ 81 h 104"/>
                <a:gd name="T14" fmla="*/ 88 w 92"/>
                <a:gd name="T15" fmla="*/ 97 h 104"/>
                <a:gd name="T16" fmla="*/ 70 w 92"/>
                <a:gd name="T17" fmla="*/ 102 h 104"/>
                <a:gd name="T18" fmla="*/ 51 w 92"/>
                <a:gd name="T19" fmla="*/ 104 h 104"/>
                <a:gd name="T20" fmla="*/ 14 w 92"/>
                <a:gd name="T21" fmla="*/ 90 h 104"/>
                <a:gd name="T22" fmla="*/ 0 w 92"/>
                <a:gd name="T23" fmla="*/ 53 h 104"/>
                <a:gd name="T24" fmla="*/ 13 w 92"/>
                <a:gd name="T25" fmla="*/ 14 h 104"/>
                <a:gd name="T26" fmla="*/ 48 w 92"/>
                <a:gd name="T27" fmla="*/ 0 h 104"/>
                <a:gd name="T28" fmla="*/ 80 w 92"/>
                <a:gd name="T29" fmla="*/ 13 h 104"/>
                <a:gd name="T30" fmla="*/ 92 w 92"/>
                <a:gd name="T31" fmla="*/ 48 h 104"/>
                <a:gd name="T32" fmla="*/ 76 w 92"/>
                <a:gd name="T33" fmla="*/ 43 h 104"/>
                <a:gd name="T34" fmla="*/ 68 w 92"/>
                <a:gd name="T35" fmla="*/ 22 h 104"/>
                <a:gd name="T36" fmla="*/ 49 w 92"/>
                <a:gd name="T37" fmla="*/ 14 h 104"/>
                <a:gd name="T38" fmla="*/ 27 w 92"/>
                <a:gd name="T39" fmla="*/ 21 h 104"/>
                <a:gd name="T40" fmla="*/ 17 w 92"/>
                <a:gd name="T41" fmla="*/ 43 h 104"/>
                <a:gd name="T42" fmla="*/ 76 w 92"/>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4">
                  <a:moveTo>
                    <a:pt x="92" y="48"/>
                  </a:moveTo>
                  <a:lnTo>
                    <a:pt x="92" y="56"/>
                  </a:lnTo>
                  <a:lnTo>
                    <a:pt x="17" y="56"/>
                  </a:lnTo>
                  <a:cubicBezTo>
                    <a:pt x="18" y="67"/>
                    <a:pt x="21" y="76"/>
                    <a:pt x="27" y="82"/>
                  </a:cubicBezTo>
                  <a:cubicBezTo>
                    <a:pt x="33" y="87"/>
                    <a:pt x="41" y="90"/>
                    <a:pt x="52" y="90"/>
                  </a:cubicBezTo>
                  <a:cubicBezTo>
                    <a:pt x="59" y="90"/>
                    <a:pt x="65" y="90"/>
                    <a:pt x="70" y="88"/>
                  </a:cubicBezTo>
                  <a:cubicBezTo>
                    <a:pt x="76" y="86"/>
                    <a:pt x="82" y="84"/>
                    <a:pt x="88" y="81"/>
                  </a:cubicBezTo>
                  <a:lnTo>
                    <a:pt x="88" y="97"/>
                  </a:lnTo>
                  <a:cubicBezTo>
                    <a:pt x="82" y="99"/>
                    <a:pt x="76" y="101"/>
                    <a:pt x="70" y="102"/>
                  </a:cubicBezTo>
                  <a:cubicBezTo>
                    <a:pt x="64" y="103"/>
                    <a:pt x="58" y="104"/>
                    <a:pt x="51" y="104"/>
                  </a:cubicBezTo>
                  <a:cubicBezTo>
                    <a:pt x="35" y="104"/>
                    <a:pt x="23" y="100"/>
                    <a:pt x="14" y="90"/>
                  </a:cubicBezTo>
                  <a:cubicBezTo>
                    <a:pt x="4" y="81"/>
                    <a:pt x="0" y="69"/>
                    <a:pt x="0" y="53"/>
                  </a:cubicBezTo>
                  <a:cubicBezTo>
                    <a:pt x="0" y="37"/>
                    <a:pt x="4" y="24"/>
                    <a:pt x="13" y="14"/>
                  </a:cubicBezTo>
                  <a:cubicBezTo>
                    <a:pt x="22" y="5"/>
                    <a:pt x="34" y="0"/>
                    <a:pt x="48" y="0"/>
                  </a:cubicBezTo>
                  <a:cubicBezTo>
                    <a:pt x="62" y="0"/>
                    <a:pt x="72" y="4"/>
                    <a:pt x="80" y="13"/>
                  </a:cubicBezTo>
                  <a:cubicBezTo>
                    <a:pt x="88" y="21"/>
                    <a:pt x="92" y="33"/>
                    <a:pt x="92" y="48"/>
                  </a:cubicBezTo>
                  <a:close/>
                  <a:moveTo>
                    <a:pt x="76" y="43"/>
                  </a:moveTo>
                  <a:cubicBezTo>
                    <a:pt x="75" y="34"/>
                    <a:pt x="73" y="27"/>
                    <a:pt x="68" y="22"/>
                  </a:cubicBezTo>
                  <a:cubicBezTo>
                    <a:pt x="63" y="16"/>
                    <a:pt x="57" y="14"/>
                    <a:pt x="49" y="14"/>
                  </a:cubicBezTo>
                  <a:cubicBezTo>
                    <a:pt x="40" y="14"/>
                    <a:pt x="32" y="16"/>
                    <a:pt x="27" y="21"/>
                  </a:cubicBezTo>
                  <a:cubicBezTo>
                    <a:pt x="21" y="27"/>
                    <a:pt x="18" y="34"/>
                    <a:pt x="17"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88">
              <a:extLst>
                <a:ext uri="{FF2B5EF4-FFF2-40B4-BE49-F238E27FC236}">
                  <a16:creationId xmlns:a16="http://schemas.microsoft.com/office/drawing/2014/main" id="{FFA22682-08B5-4099-9062-11E9558E1DC7}"/>
                </a:ext>
              </a:extLst>
            </p:cNvPr>
            <p:cNvSpPr>
              <a:spLocks/>
            </p:cNvSpPr>
            <p:nvPr/>
          </p:nvSpPr>
          <p:spPr bwMode="auto">
            <a:xfrm>
              <a:off x="3137" y="1999"/>
              <a:ext cx="38" cy="39"/>
            </a:xfrm>
            <a:custGeom>
              <a:avLst/>
              <a:gdLst>
                <a:gd name="T0" fmla="*/ 94 w 96"/>
                <a:gd name="T1" fmla="*/ 0 h 100"/>
                <a:gd name="T2" fmla="*/ 58 w 96"/>
                <a:gd name="T3" fmla="*/ 49 h 100"/>
                <a:gd name="T4" fmla="*/ 96 w 96"/>
                <a:gd name="T5" fmla="*/ 100 h 100"/>
                <a:gd name="T6" fmla="*/ 77 w 96"/>
                <a:gd name="T7" fmla="*/ 100 h 100"/>
                <a:gd name="T8" fmla="*/ 48 w 96"/>
                <a:gd name="T9" fmla="*/ 61 h 100"/>
                <a:gd name="T10" fmla="*/ 19 w 96"/>
                <a:gd name="T11" fmla="*/ 100 h 100"/>
                <a:gd name="T12" fmla="*/ 0 w 96"/>
                <a:gd name="T13" fmla="*/ 100 h 100"/>
                <a:gd name="T14" fmla="*/ 38 w 96"/>
                <a:gd name="T15" fmla="*/ 48 h 100"/>
                <a:gd name="T16" fmla="*/ 3 w 96"/>
                <a:gd name="T17" fmla="*/ 0 h 100"/>
                <a:gd name="T18" fmla="*/ 22 w 96"/>
                <a:gd name="T19" fmla="*/ 0 h 100"/>
                <a:gd name="T20" fmla="*/ 48 w 96"/>
                <a:gd name="T21" fmla="*/ 36 h 100"/>
                <a:gd name="T22" fmla="*/ 75 w 96"/>
                <a:gd name="T23" fmla="*/ 0 h 100"/>
                <a:gd name="T24" fmla="*/ 94 w 9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100">
                  <a:moveTo>
                    <a:pt x="94" y="0"/>
                  </a:moveTo>
                  <a:lnTo>
                    <a:pt x="58" y="49"/>
                  </a:lnTo>
                  <a:lnTo>
                    <a:pt x="96" y="100"/>
                  </a:lnTo>
                  <a:lnTo>
                    <a:pt x="77" y="100"/>
                  </a:lnTo>
                  <a:lnTo>
                    <a:pt x="48" y="61"/>
                  </a:lnTo>
                  <a:lnTo>
                    <a:pt x="19" y="100"/>
                  </a:lnTo>
                  <a:lnTo>
                    <a:pt x="0" y="100"/>
                  </a:lnTo>
                  <a:lnTo>
                    <a:pt x="38" y="48"/>
                  </a:lnTo>
                  <a:lnTo>
                    <a:pt x="3" y="0"/>
                  </a:lnTo>
                  <a:lnTo>
                    <a:pt x="22" y="0"/>
                  </a:lnTo>
                  <a:lnTo>
                    <a:pt x="48" y="36"/>
                  </a:lnTo>
                  <a:lnTo>
                    <a:pt x="75" y="0"/>
                  </a:lnTo>
                  <a:lnTo>
                    <a:pt x="9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89">
              <a:extLst>
                <a:ext uri="{FF2B5EF4-FFF2-40B4-BE49-F238E27FC236}">
                  <a16:creationId xmlns:a16="http://schemas.microsoft.com/office/drawing/2014/main" id="{1DE38FA7-C55B-47CB-9ECB-7E6F9636ECB7}"/>
                </a:ext>
              </a:extLst>
            </p:cNvPr>
            <p:cNvSpPr>
              <a:spLocks/>
            </p:cNvSpPr>
            <p:nvPr/>
          </p:nvSpPr>
          <p:spPr bwMode="auto">
            <a:xfrm>
              <a:off x="3179" y="1988"/>
              <a:ext cx="25" cy="50"/>
            </a:xfrm>
            <a:custGeom>
              <a:avLst/>
              <a:gdLst>
                <a:gd name="T0" fmla="*/ 28 w 62"/>
                <a:gd name="T1" fmla="*/ 0 h 128"/>
                <a:gd name="T2" fmla="*/ 28 w 62"/>
                <a:gd name="T3" fmla="*/ 28 h 128"/>
                <a:gd name="T4" fmla="*/ 62 w 62"/>
                <a:gd name="T5" fmla="*/ 28 h 128"/>
                <a:gd name="T6" fmla="*/ 62 w 62"/>
                <a:gd name="T7" fmla="*/ 41 h 128"/>
                <a:gd name="T8" fmla="*/ 28 w 62"/>
                <a:gd name="T9" fmla="*/ 41 h 128"/>
                <a:gd name="T10" fmla="*/ 28 w 62"/>
                <a:gd name="T11" fmla="*/ 95 h 128"/>
                <a:gd name="T12" fmla="*/ 31 w 62"/>
                <a:gd name="T13" fmla="*/ 110 h 128"/>
                <a:gd name="T14" fmla="*/ 45 w 62"/>
                <a:gd name="T15" fmla="*/ 114 h 128"/>
                <a:gd name="T16" fmla="*/ 62 w 62"/>
                <a:gd name="T17" fmla="*/ 114 h 128"/>
                <a:gd name="T18" fmla="*/ 62 w 62"/>
                <a:gd name="T19" fmla="*/ 128 h 128"/>
                <a:gd name="T20" fmla="*/ 45 w 62"/>
                <a:gd name="T21" fmla="*/ 128 h 128"/>
                <a:gd name="T22" fmla="*/ 19 w 62"/>
                <a:gd name="T23" fmla="*/ 121 h 128"/>
                <a:gd name="T24" fmla="*/ 12 w 62"/>
                <a:gd name="T25" fmla="*/ 95 h 128"/>
                <a:gd name="T26" fmla="*/ 12 w 62"/>
                <a:gd name="T27" fmla="*/ 41 h 128"/>
                <a:gd name="T28" fmla="*/ 0 w 62"/>
                <a:gd name="T29" fmla="*/ 41 h 128"/>
                <a:gd name="T30" fmla="*/ 0 w 62"/>
                <a:gd name="T31" fmla="*/ 28 h 128"/>
                <a:gd name="T32" fmla="*/ 12 w 62"/>
                <a:gd name="T33" fmla="*/ 28 h 128"/>
                <a:gd name="T34" fmla="*/ 12 w 62"/>
                <a:gd name="T35" fmla="*/ 0 h 128"/>
                <a:gd name="T36" fmla="*/ 28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8" y="0"/>
                  </a:moveTo>
                  <a:lnTo>
                    <a:pt x="28" y="28"/>
                  </a:lnTo>
                  <a:lnTo>
                    <a:pt x="62" y="28"/>
                  </a:lnTo>
                  <a:lnTo>
                    <a:pt x="62" y="41"/>
                  </a:lnTo>
                  <a:lnTo>
                    <a:pt x="28" y="41"/>
                  </a:lnTo>
                  <a:lnTo>
                    <a:pt x="28" y="95"/>
                  </a:lnTo>
                  <a:cubicBezTo>
                    <a:pt x="28" y="103"/>
                    <a:pt x="29" y="108"/>
                    <a:pt x="31" y="110"/>
                  </a:cubicBezTo>
                  <a:cubicBezTo>
                    <a:pt x="34" y="113"/>
                    <a:pt x="38" y="114"/>
                    <a:pt x="45" y="114"/>
                  </a:cubicBezTo>
                  <a:lnTo>
                    <a:pt x="62" y="114"/>
                  </a:lnTo>
                  <a:lnTo>
                    <a:pt x="62" y="128"/>
                  </a:lnTo>
                  <a:lnTo>
                    <a:pt x="45" y="128"/>
                  </a:lnTo>
                  <a:cubicBezTo>
                    <a:pt x="32" y="128"/>
                    <a:pt x="24" y="125"/>
                    <a:pt x="19" y="121"/>
                  </a:cubicBezTo>
                  <a:cubicBezTo>
                    <a:pt x="14" y="116"/>
                    <a:pt x="12" y="107"/>
                    <a:pt x="12" y="95"/>
                  </a:cubicBezTo>
                  <a:lnTo>
                    <a:pt x="12" y="41"/>
                  </a:lnTo>
                  <a:lnTo>
                    <a:pt x="0" y="41"/>
                  </a:lnTo>
                  <a:lnTo>
                    <a:pt x="0" y="28"/>
                  </a:lnTo>
                  <a:lnTo>
                    <a:pt x="12" y="28"/>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Line 90">
              <a:extLst>
                <a:ext uri="{FF2B5EF4-FFF2-40B4-BE49-F238E27FC236}">
                  <a16:creationId xmlns:a16="http://schemas.microsoft.com/office/drawing/2014/main" id="{39522D02-4ED6-4EB2-8E6F-AE9DF27EF5ED}"/>
                </a:ext>
              </a:extLst>
            </p:cNvPr>
            <p:cNvSpPr>
              <a:spLocks noChangeShapeType="1"/>
            </p:cNvSpPr>
            <p:nvPr/>
          </p:nvSpPr>
          <p:spPr bwMode="auto">
            <a:xfrm>
              <a:off x="3023" y="1798"/>
              <a:ext cx="0" cy="126"/>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91">
              <a:extLst>
                <a:ext uri="{FF2B5EF4-FFF2-40B4-BE49-F238E27FC236}">
                  <a16:creationId xmlns:a16="http://schemas.microsoft.com/office/drawing/2014/main" id="{F76FC75D-F77D-4DA0-9A3E-8A703F2CE4B1}"/>
                </a:ext>
              </a:extLst>
            </p:cNvPr>
            <p:cNvSpPr>
              <a:spLocks/>
            </p:cNvSpPr>
            <p:nvPr/>
          </p:nvSpPr>
          <p:spPr bwMode="auto">
            <a:xfrm>
              <a:off x="3005" y="1858"/>
              <a:ext cx="37" cy="66"/>
            </a:xfrm>
            <a:custGeom>
              <a:avLst/>
              <a:gdLst>
                <a:gd name="T0" fmla="*/ 47 w 95"/>
                <a:gd name="T1" fmla="*/ 48 h 166"/>
                <a:gd name="T2" fmla="*/ 0 w 95"/>
                <a:gd name="T3" fmla="*/ 0 h 166"/>
                <a:gd name="T4" fmla="*/ 47 w 95"/>
                <a:gd name="T5" fmla="*/ 166 h 166"/>
                <a:gd name="T6" fmla="*/ 95 w 95"/>
                <a:gd name="T7" fmla="*/ 0 h 166"/>
                <a:gd name="T8" fmla="*/ 47 w 95"/>
                <a:gd name="T9" fmla="*/ 48 h 166"/>
              </a:gdLst>
              <a:ahLst/>
              <a:cxnLst>
                <a:cxn ang="0">
                  <a:pos x="T0" y="T1"/>
                </a:cxn>
                <a:cxn ang="0">
                  <a:pos x="T2" y="T3"/>
                </a:cxn>
                <a:cxn ang="0">
                  <a:pos x="T4" y="T5"/>
                </a:cxn>
                <a:cxn ang="0">
                  <a:pos x="T6" y="T7"/>
                </a:cxn>
                <a:cxn ang="0">
                  <a:pos x="T8" y="T9"/>
                </a:cxn>
              </a:cxnLst>
              <a:rect l="0" t="0" r="r" b="b"/>
              <a:pathLst>
                <a:path w="95" h="166">
                  <a:moveTo>
                    <a:pt x="47" y="48"/>
                  </a:moveTo>
                  <a:lnTo>
                    <a:pt x="0" y="0"/>
                  </a:lnTo>
                  <a:lnTo>
                    <a:pt x="47" y="166"/>
                  </a:lnTo>
                  <a:lnTo>
                    <a:pt x="95" y="0"/>
                  </a:lnTo>
                  <a:lnTo>
                    <a:pt x="47" y="48"/>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92">
              <a:extLst>
                <a:ext uri="{FF2B5EF4-FFF2-40B4-BE49-F238E27FC236}">
                  <a16:creationId xmlns:a16="http://schemas.microsoft.com/office/drawing/2014/main" id="{A5DFFEFC-DBAE-4FC2-ADF3-B92D042A1FB7}"/>
                </a:ext>
              </a:extLst>
            </p:cNvPr>
            <p:cNvSpPr>
              <a:spLocks/>
            </p:cNvSpPr>
            <p:nvPr/>
          </p:nvSpPr>
          <p:spPr bwMode="auto">
            <a:xfrm>
              <a:off x="2321" y="1209"/>
              <a:ext cx="246" cy="149"/>
            </a:xfrm>
            <a:custGeom>
              <a:avLst/>
              <a:gdLst>
                <a:gd name="T0" fmla="*/ 115 w 620"/>
                <a:gd name="T1" fmla="*/ 0 h 377"/>
                <a:gd name="T2" fmla="*/ 505 w 620"/>
                <a:gd name="T3" fmla="*/ 0 h 377"/>
                <a:gd name="T4" fmla="*/ 620 w 620"/>
                <a:gd name="T5" fmla="*/ 115 h 377"/>
                <a:gd name="T6" fmla="*/ 620 w 620"/>
                <a:gd name="T7" fmla="*/ 263 h 377"/>
                <a:gd name="T8" fmla="*/ 505 w 620"/>
                <a:gd name="T9" fmla="*/ 377 h 377"/>
                <a:gd name="T10" fmla="*/ 115 w 620"/>
                <a:gd name="T11" fmla="*/ 377 h 377"/>
                <a:gd name="T12" fmla="*/ 0 w 620"/>
                <a:gd name="T13" fmla="*/ 263 h 377"/>
                <a:gd name="T14" fmla="*/ 0 w 620"/>
                <a:gd name="T15" fmla="*/ 115 h 377"/>
                <a:gd name="T16" fmla="*/ 115 w 620"/>
                <a:gd name="T17"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0" h="377">
                  <a:moveTo>
                    <a:pt x="115" y="0"/>
                  </a:moveTo>
                  <a:lnTo>
                    <a:pt x="505" y="0"/>
                  </a:lnTo>
                  <a:cubicBezTo>
                    <a:pt x="569" y="0"/>
                    <a:pt x="620" y="51"/>
                    <a:pt x="620" y="115"/>
                  </a:cubicBezTo>
                  <a:lnTo>
                    <a:pt x="620" y="263"/>
                  </a:lnTo>
                  <a:cubicBezTo>
                    <a:pt x="620" y="326"/>
                    <a:pt x="569" y="377"/>
                    <a:pt x="505" y="377"/>
                  </a:cubicBezTo>
                  <a:lnTo>
                    <a:pt x="115" y="377"/>
                  </a:lnTo>
                  <a:cubicBezTo>
                    <a:pt x="51" y="377"/>
                    <a:pt x="0" y="326"/>
                    <a:pt x="0" y="263"/>
                  </a:cubicBezTo>
                  <a:lnTo>
                    <a:pt x="0" y="115"/>
                  </a:lnTo>
                  <a:cubicBezTo>
                    <a:pt x="0" y="51"/>
                    <a:pt x="51" y="0"/>
                    <a:pt x="115" y="0"/>
                  </a:cubicBezTo>
                  <a:close/>
                </a:path>
              </a:pathLst>
            </a:cu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93">
              <a:extLst>
                <a:ext uri="{FF2B5EF4-FFF2-40B4-BE49-F238E27FC236}">
                  <a16:creationId xmlns:a16="http://schemas.microsoft.com/office/drawing/2014/main" id="{9653F51E-2A51-44E9-8479-E940F4FB85BE}"/>
                </a:ext>
              </a:extLst>
            </p:cNvPr>
            <p:cNvSpPr>
              <a:spLocks/>
            </p:cNvSpPr>
            <p:nvPr/>
          </p:nvSpPr>
          <p:spPr bwMode="auto">
            <a:xfrm>
              <a:off x="2376" y="1241"/>
              <a:ext cx="52" cy="65"/>
            </a:xfrm>
            <a:custGeom>
              <a:avLst/>
              <a:gdLst>
                <a:gd name="T0" fmla="*/ 0 w 131"/>
                <a:gd name="T1" fmla="*/ 0 h 164"/>
                <a:gd name="T2" fmla="*/ 23 w 131"/>
                <a:gd name="T3" fmla="*/ 0 h 164"/>
                <a:gd name="T4" fmla="*/ 23 w 131"/>
                <a:gd name="T5" fmla="*/ 69 h 164"/>
                <a:gd name="T6" fmla="*/ 96 w 131"/>
                <a:gd name="T7" fmla="*/ 0 h 164"/>
                <a:gd name="T8" fmla="*/ 125 w 131"/>
                <a:gd name="T9" fmla="*/ 0 h 164"/>
                <a:gd name="T10" fmla="*/ 43 w 131"/>
                <a:gd name="T11" fmla="*/ 76 h 164"/>
                <a:gd name="T12" fmla="*/ 131 w 131"/>
                <a:gd name="T13" fmla="*/ 164 h 164"/>
                <a:gd name="T14" fmla="*/ 101 w 131"/>
                <a:gd name="T15" fmla="*/ 164 h 164"/>
                <a:gd name="T16" fmla="*/ 23 w 131"/>
                <a:gd name="T17" fmla="*/ 85 h 164"/>
                <a:gd name="T18" fmla="*/ 23 w 131"/>
                <a:gd name="T19" fmla="*/ 164 h 164"/>
                <a:gd name="T20" fmla="*/ 0 w 131"/>
                <a:gd name="T21" fmla="*/ 164 h 164"/>
                <a:gd name="T22" fmla="*/ 0 w 131"/>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1" h="164">
                  <a:moveTo>
                    <a:pt x="0" y="0"/>
                  </a:moveTo>
                  <a:lnTo>
                    <a:pt x="23" y="0"/>
                  </a:lnTo>
                  <a:lnTo>
                    <a:pt x="23" y="69"/>
                  </a:lnTo>
                  <a:lnTo>
                    <a:pt x="96" y="0"/>
                  </a:lnTo>
                  <a:lnTo>
                    <a:pt x="125" y="0"/>
                  </a:lnTo>
                  <a:lnTo>
                    <a:pt x="43" y="76"/>
                  </a:lnTo>
                  <a:lnTo>
                    <a:pt x="131" y="164"/>
                  </a:lnTo>
                  <a:lnTo>
                    <a:pt x="101" y="164"/>
                  </a:lnTo>
                  <a:lnTo>
                    <a:pt x="23" y="85"/>
                  </a:lnTo>
                  <a:lnTo>
                    <a:pt x="23" y="164"/>
                  </a:lnTo>
                  <a:lnTo>
                    <a:pt x="0" y="16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94">
              <a:extLst>
                <a:ext uri="{FF2B5EF4-FFF2-40B4-BE49-F238E27FC236}">
                  <a16:creationId xmlns:a16="http://schemas.microsoft.com/office/drawing/2014/main" id="{DF39EAF2-E638-4799-B339-AD1CA3B75F75}"/>
                </a:ext>
              </a:extLst>
            </p:cNvPr>
            <p:cNvSpPr>
              <a:spLocks noEditPoints="1"/>
            </p:cNvSpPr>
            <p:nvPr/>
          </p:nvSpPr>
          <p:spPr bwMode="auto">
            <a:xfrm>
              <a:off x="2427" y="1256"/>
              <a:ext cx="45" cy="51"/>
            </a:xfrm>
            <a:custGeom>
              <a:avLst/>
              <a:gdLst>
                <a:gd name="T0" fmla="*/ 114 w 114"/>
                <a:gd name="T1" fmla="*/ 59 h 129"/>
                <a:gd name="T2" fmla="*/ 114 w 114"/>
                <a:gd name="T3" fmla="*/ 69 h 129"/>
                <a:gd name="T4" fmla="*/ 21 w 114"/>
                <a:gd name="T5" fmla="*/ 69 h 129"/>
                <a:gd name="T6" fmla="*/ 34 w 114"/>
                <a:gd name="T7" fmla="*/ 101 h 129"/>
                <a:gd name="T8" fmla="*/ 65 w 114"/>
                <a:gd name="T9" fmla="*/ 112 h 129"/>
                <a:gd name="T10" fmla="*/ 88 w 114"/>
                <a:gd name="T11" fmla="*/ 109 h 129"/>
                <a:gd name="T12" fmla="*/ 109 w 114"/>
                <a:gd name="T13" fmla="*/ 100 h 129"/>
                <a:gd name="T14" fmla="*/ 109 w 114"/>
                <a:gd name="T15" fmla="*/ 120 h 129"/>
                <a:gd name="T16" fmla="*/ 87 w 114"/>
                <a:gd name="T17" fmla="*/ 127 h 129"/>
                <a:gd name="T18" fmla="*/ 64 w 114"/>
                <a:gd name="T19" fmla="*/ 129 h 129"/>
                <a:gd name="T20" fmla="*/ 17 w 114"/>
                <a:gd name="T21" fmla="*/ 112 h 129"/>
                <a:gd name="T22" fmla="*/ 0 w 114"/>
                <a:gd name="T23" fmla="*/ 66 h 129"/>
                <a:gd name="T24" fmla="*/ 16 w 114"/>
                <a:gd name="T25" fmla="*/ 18 h 129"/>
                <a:gd name="T26" fmla="*/ 60 w 114"/>
                <a:gd name="T27" fmla="*/ 0 h 129"/>
                <a:gd name="T28" fmla="*/ 100 w 114"/>
                <a:gd name="T29" fmla="*/ 16 h 129"/>
                <a:gd name="T30" fmla="*/ 114 w 114"/>
                <a:gd name="T31" fmla="*/ 59 h 129"/>
                <a:gd name="T32" fmla="*/ 94 w 114"/>
                <a:gd name="T33" fmla="*/ 53 h 129"/>
                <a:gd name="T34" fmla="*/ 85 w 114"/>
                <a:gd name="T35" fmla="*/ 27 h 129"/>
                <a:gd name="T36" fmla="*/ 61 w 114"/>
                <a:gd name="T37" fmla="*/ 17 h 129"/>
                <a:gd name="T38" fmla="*/ 34 w 114"/>
                <a:gd name="T39" fmla="*/ 27 h 129"/>
                <a:gd name="T40" fmla="*/ 22 w 114"/>
                <a:gd name="T41" fmla="*/ 53 h 129"/>
                <a:gd name="T42" fmla="*/ 94 w 114"/>
                <a:gd name="T43" fmla="*/ 5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29">
                  <a:moveTo>
                    <a:pt x="114" y="59"/>
                  </a:moveTo>
                  <a:lnTo>
                    <a:pt x="114" y="69"/>
                  </a:lnTo>
                  <a:lnTo>
                    <a:pt x="21" y="69"/>
                  </a:lnTo>
                  <a:cubicBezTo>
                    <a:pt x="22" y="83"/>
                    <a:pt x="26" y="94"/>
                    <a:pt x="34" y="101"/>
                  </a:cubicBezTo>
                  <a:cubicBezTo>
                    <a:pt x="41" y="108"/>
                    <a:pt x="52" y="112"/>
                    <a:pt x="65" y="112"/>
                  </a:cubicBezTo>
                  <a:cubicBezTo>
                    <a:pt x="73" y="112"/>
                    <a:pt x="80" y="111"/>
                    <a:pt x="88" y="109"/>
                  </a:cubicBezTo>
                  <a:cubicBezTo>
                    <a:pt x="95" y="107"/>
                    <a:pt x="102" y="104"/>
                    <a:pt x="109" y="100"/>
                  </a:cubicBezTo>
                  <a:lnTo>
                    <a:pt x="109" y="120"/>
                  </a:lnTo>
                  <a:cubicBezTo>
                    <a:pt x="102" y="123"/>
                    <a:pt x="95" y="125"/>
                    <a:pt x="87" y="127"/>
                  </a:cubicBezTo>
                  <a:cubicBezTo>
                    <a:pt x="80" y="128"/>
                    <a:pt x="72" y="129"/>
                    <a:pt x="64" y="129"/>
                  </a:cubicBezTo>
                  <a:cubicBezTo>
                    <a:pt x="44" y="129"/>
                    <a:pt x="29" y="123"/>
                    <a:pt x="17" y="112"/>
                  </a:cubicBezTo>
                  <a:cubicBezTo>
                    <a:pt x="6" y="100"/>
                    <a:pt x="0" y="85"/>
                    <a:pt x="0" y="66"/>
                  </a:cubicBezTo>
                  <a:cubicBezTo>
                    <a:pt x="0" y="45"/>
                    <a:pt x="6" y="29"/>
                    <a:pt x="16" y="18"/>
                  </a:cubicBezTo>
                  <a:cubicBezTo>
                    <a:pt x="27" y="6"/>
                    <a:pt x="42" y="0"/>
                    <a:pt x="60" y="0"/>
                  </a:cubicBezTo>
                  <a:cubicBezTo>
                    <a:pt x="77" y="0"/>
                    <a:pt x="90" y="5"/>
                    <a:pt x="100" y="16"/>
                  </a:cubicBezTo>
                  <a:cubicBezTo>
                    <a:pt x="109" y="26"/>
                    <a:pt x="114" y="41"/>
                    <a:pt x="114" y="59"/>
                  </a:cubicBezTo>
                  <a:close/>
                  <a:moveTo>
                    <a:pt x="94" y="53"/>
                  </a:moveTo>
                  <a:cubicBezTo>
                    <a:pt x="94" y="42"/>
                    <a:pt x="91" y="33"/>
                    <a:pt x="85" y="27"/>
                  </a:cubicBezTo>
                  <a:cubicBezTo>
                    <a:pt x="79" y="20"/>
                    <a:pt x="71" y="17"/>
                    <a:pt x="61" y="17"/>
                  </a:cubicBezTo>
                  <a:cubicBezTo>
                    <a:pt x="49" y="17"/>
                    <a:pt x="40" y="20"/>
                    <a:pt x="34" y="27"/>
                  </a:cubicBezTo>
                  <a:cubicBezTo>
                    <a:pt x="27" y="33"/>
                    <a:pt x="23" y="42"/>
                    <a:pt x="22" y="53"/>
                  </a:cubicBezTo>
                  <a:lnTo>
                    <a:pt x="9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95">
              <a:extLst>
                <a:ext uri="{FF2B5EF4-FFF2-40B4-BE49-F238E27FC236}">
                  <a16:creationId xmlns:a16="http://schemas.microsoft.com/office/drawing/2014/main" id="{F667B3DA-1294-4E5E-8BCA-5BE04B9EE92B}"/>
                </a:ext>
              </a:extLst>
            </p:cNvPr>
            <p:cNvSpPr>
              <a:spLocks/>
            </p:cNvSpPr>
            <p:nvPr/>
          </p:nvSpPr>
          <p:spPr bwMode="auto">
            <a:xfrm>
              <a:off x="2479" y="1257"/>
              <a:ext cx="48" cy="68"/>
            </a:xfrm>
            <a:custGeom>
              <a:avLst/>
              <a:gdLst>
                <a:gd name="T0" fmla="*/ 66 w 120"/>
                <a:gd name="T1" fmla="*/ 134 h 170"/>
                <a:gd name="T2" fmla="*/ 49 w 120"/>
                <a:gd name="T3" fmla="*/ 163 h 170"/>
                <a:gd name="T4" fmla="*/ 27 w 120"/>
                <a:gd name="T5" fmla="*/ 170 h 170"/>
                <a:gd name="T6" fmla="*/ 11 w 120"/>
                <a:gd name="T7" fmla="*/ 170 h 170"/>
                <a:gd name="T8" fmla="*/ 11 w 120"/>
                <a:gd name="T9" fmla="*/ 153 h 170"/>
                <a:gd name="T10" fmla="*/ 23 w 120"/>
                <a:gd name="T11" fmla="*/ 153 h 170"/>
                <a:gd name="T12" fmla="*/ 36 w 120"/>
                <a:gd name="T13" fmla="*/ 149 h 170"/>
                <a:gd name="T14" fmla="*/ 46 w 120"/>
                <a:gd name="T15" fmla="*/ 130 h 170"/>
                <a:gd name="T16" fmla="*/ 50 w 120"/>
                <a:gd name="T17" fmla="*/ 121 h 170"/>
                <a:gd name="T18" fmla="*/ 0 w 120"/>
                <a:gd name="T19" fmla="*/ 0 h 170"/>
                <a:gd name="T20" fmla="*/ 21 w 120"/>
                <a:gd name="T21" fmla="*/ 0 h 170"/>
                <a:gd name="T22" fmla="*/ 60 w 120"/>
                <a:gd name="T23" fmla="*/ 96 h 170"/>
                <a:gd name="T24" fmla="*/ 98 w 120"/>
                <a:gd name="T25" fmla="*/ 0 h 170"/>
                <a:gd name="T26" fmla="*/ 120 w 120"/>
                <a:gd name="T27" fmla="*/ 0 h 170"/>
                <a:gd name="T28" fmla="*/ 66 w 120"/>
                <a:gd name="T29" fmla="*/ 13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70">
                  <a:moveTo>
                    <a:pt x="66" y="134"/>
                  </a:moveTo>
                  <a:cubicBezTo>
                    <a:pt x="60" y="149"/>
                    <a:pt x="54" y="158"/>
                    <a:pt x="49" y="163"/>
                  </a:cubicBezTo>
                  <a:cubicBezTo>
                    <a:pt x="43" y="167"/>
                    <a:pt x="36" y="170"/>
                    <a:pt x="27" y="170"/>
                  </a:cubicBezTo>
                  <a:lnTo>
                    <a:pt x="11" y="170"/>
                  </a:lnTo>
                  <a:lnTo>
                    <a:pt x="11" y="153"/>
                  </a:lnTo>
                  <a:lnTo>
                    <a:pt x="23" y="153"/>
                  </a:lnTo>
                  <a:cubicBezTo>
                    <a:pt x="28" y="153"/>
                    <a:pt x="33" y="151"/>
                    <a:pt x="36" y="149"/>
                  </a:cubicBezTo>
                  <a:cubicBezTo>
                    <a:pt x="39" y="146"/>
                    <a:pt x="42" y="140"/>
                    <a:pt x="46" y="130"/>
                  </a:cubicBezTo>
                  <a:lnTo>
                    <a:pt x="50" y="121"/>
                  </a:lnTo>
                  <a:lnTo>
                    <a:pt x="0" y="0"/>
                  </a:lnTo>
                  <a:lnTo>
                    <a:pt x="21" y="0"/>
                  </a:lnTo>
                  <a:lnTo>
                    <a:pt x="60" y="96"/>
                  </a:lnTo>
                  <a:lnTo>
                    <a:pt x="98" y="0"/>
                  </a:lnTo>
                  <a:lnTo>
                    <a:pt x="120" y="0"/>
                  </a:lnTo>
                  <a:lnTo>
                    <a:pt x="66" y="1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Line 96">
              <a:extLst>
                <a:ext uri="{FF2B5EF4-FFF2-40B4-BE49-F238E27FC236}">
                  <a16:creationId xmlns:a16="http://schemas.microsoft.com/office/drawing/2014/main" id="{587CDAF0-AA4D-4603-9FDD-1E2BFA90F542}"/>
                </a:ext>
              </a:extLst>
            </p:cNvPr>
            <p:cNvSpPr>
              <a:spLocks noChangeShapeType="1"/>
            </p:cNvSpPr>
            <p:nvPr/>
          </p:nvSpPr>
          <p:spPr bwMode="auto">
            <a:xfrm>
              <a:off x="2568" y="1283"/>
              <a:ext cx="167" cy="0"/>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Freeform 97">
              <a:extLst>
                <a:ext uri="{FF2B5EF4-FFF2-40B4-BE49-F238E27FC236}">
                  <a16:creationId xmlns:a16="http://schemas.microsoft.com/office/drawing/2014/main" id="{81DB4D71-2A3F-4F7F-8120-0E31376BCDBF}"/>
                </a:ext>
              </a:extLst>
            </p:cNvPr>
            <p:cNvSpPr>
              <a:spLocks/>
            </p:cNvSpPr>
            <p:nvPr/>
          </p:nvSpPr>
          <p:spPr bwMode="auto">
            <a:xfrm>
              <a:off x="2669" y="1264"/>
              <a:ext cx="66" cy="38"/>
            </a:xfrm>
            <a:custGeom>
              <a:avLst/>
              <a:gdLst>
                <a:gd name="T0" fmla="*/ 48 w 167"/>
                <a:gd name="T1" fmla="*/ 48 h 95"/>
                <a:gd name="T2" fmla="*/ 0 w 167"/>
                <a:gd name="T3" fmla="*/ 95 h 95"/>
                <a:gd name="T4" fmla="*/ 167 w 167"/>
                <a:gd name="T5" fmla="*/ 48 h 95"/>
                <a:gd name="T6" fmla="*/ 0 w 167"/>
                <a:gd name="T7" fmla="*/ 0 h 95"/>
                <a:gd name="T8" fmla="*/ 48 w 167"/>
                <a:gd name="T9" fmla="*/ 48 h 95"/>
              </a:gdLst>
              <a:ahLst/>
              <a:cxnLst>
                <a:cxn ang="0">
                  <a:pos x="T0" y="T1"/>
                </a:cxn>
                <a:cxn ang="0">
                  <a:pos x="T2" y="T3"/>
                </a:cxn>
                <a:cxn ang="0">
                  <a:pos x="T4" y="T5"/>
                </a:cxn>
                <a:cxn ang="0">
                  <a:pos x="T6" y="T7"/>
                </a:cxn>
                <a:cxn ang="0">
                  <a:pos x="T8" y="T9"/>
                </a:cxn>
              </a:cxnLst>
              <a:rect l="0" t="0" r="r" b="b"/>
              <a:pathLst>
                <a:path w="167" h="95">
                  <a:moveTo>
                    <a:pt x="48" y="48"/>
                  </a:moveTo>
                  <a:lnTo>
                    <a:pt x="0" y="95"/>
                  </a:lnTo>
                  <a:lnTo>
                    <a:pt x="167" y="48"/>
                  </a:lnTo>
                  <a:lnTo>
                    <a:pt x="0" y="0"/>
                  </a:lnTo>
                  <a:lnTo>
                    <a:pt x="48" y="48"/>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9" name="Rectangle 98">
              <a:extLst>
                <a:ext uri="{FF2B5EF4-FFF2-40B4-BE49-F238E27FC236}">
                  <a16:creationId xmlns:a16="http://schemas.microsoft.com/office/drawing/2014/main" id="{C7F781B5-FB2C-4D7E-AF67-5ACB2CCEDB72}"/>
                </a:ext>
              </a:extLst>
            </p:cNvPr>
            <p:cNvSpPr>
              <a:spLocks noChangeArrowheads="1"/>
            </p:cNvSpPr>
            <p:nvPr/>
          </p:nvSpPr>
          <p:spPr bwMode="auto">
            <a:xfrm>
              <a:off x="3862" y="1611"/>
              <a:ext cx="394" cy="162"/>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99">
              <a:extLst>
                <a:ext uri="{FF2B5EF4-FFF2-40B4-BE49-F238E27FC236}">
                  <a16:creationId xmlns:a16="http://schemas.microsoft.com/office/drawing/2014/main" id="{01637E21-BF47-4B76-9A8B-FCA1BDDA998B}"/>
                </a:ext>
              </a:extLst>
            </p:cNvPr>
            <p:cNvSpPr>
              <a:spLocks noEditPoints="1"/>
            </p:cNvSpPr>
            <p:nvPr/>
          </p:nvSpPr>
          <p:spPr bwMode="auto">
            <a:xfrm>
              <a:off x="3902" y="1668"/>
              <a:ext cx="34" cy="52"/>
            </a:xfrm>
            <a:custGeom>
              <a:avLst/>
              <a:gdLst>
                <a:gd name="T0" fmla="*/ 18 w 86"/>
                <a:gd name="T1" fmla="*/ 15 h 133"/>
                <a:gd name="T2" fmla="*/ 18 w 86"/>
                <a:gd name="T3" fmla="*/ 65 h 133"/>
                <a:gd name="T4" fmla="*/ 41 w 86"/>
                <a:gd name="T5" fmla="*/ 65 h 133"/>
                <a:gd name="T6" fmla="*/ 60 w 86"/>
                <a:gd name="T7" fmla="*/ 58 h 133"/>
                <a:gd name="T8" fmla="*/ 67 w 86"/>
                <a:gd name="T9" fmla="*/ 40 h 133"/>
                <a:gd name="T10" fmla="*/ 60 w 86"/>
                <a:gd name="T11" fmla="*/ 21 h 133"/>
                <a:gd name="T12" fmla="*/ 41 w 86"/>
                <a:gd name="T13" fmla="*/ 15 h 133"/>
                <a:gd name="T14" fmla="*/ 18 w 86"/>
                <a:gd name="T15" fmla="*/ 15 h 133"/>
                <a:gd name="T16" fmla="*/ 0 w 86"/>
                <a:gd name="T17" fmla="*/ 0 h 133"/>
                <a:gd name="T18" fmla="*/ 41 w 86"/>
                <a:gd name="T19" fmla="*/ 0 h 133"/>
                <a:gd name="T20" fmla="*/ 74 w 86"/>
                <a:gd name="T21" fmla="*/ 10 h 133"/>
                <a:gd name="T22" fmla="*/ 86 w 86"/>
                <a:gd name="T23" fmla="*/ 40 h 133"/>
                <a:gd name="T24" fmla="*/ 74 w 86"/>
                <a:gd name="T25" fmla="*/ 69 h 133"/>
                <a:gd name="T26" fmla="*/ 41 w 86"/>
                <a:gd name="T27" fmla="*/ 79 h 133"/>
                <a:gd name="T28" fmla="*/ 18 w 86"/>
                <a:gd name="T29" fmla="*/ 79 h 133"/>
                <a:gd name="T30" fmla="*/ 18 w 86"/>
                <a:gd name="T31" fmla="*/ 133 h 133"/>
                <a:gd name="T32" fmla="*/ 0 w 86"/>
                <a:gd name="T33" fmla="*/ 133 h 133"/>
                <a:gd name="T34" fmla="*/ 0 w 86"/>
                <a:gd name="T35"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133">
                  <a:moveTo>
                    <a:pt x="18" y="15"/>
                  </a:moveTo>
                  <a:lnTo>
                    <a:pt x="18" y="65"/>
                  </a:lnTo>
                  <a:lnTo>
                    <a:pt x="41" y="65"/>
                  </a:lnTo>
                  <a:cubicBezTo>
                    <a:pt x="49" y="65"/>
                    <a:pt x="55" y="62"/>
                    <a:pt x="60" y="58"/>
                  </a:cubicBezTo>
                  <a:cubicBezTo>
                    <a:pt x="64" y="54"/>
                    <a:pt x="67" y="48"/>
                    <a:pt x="67" y="40"/>
                  </a:cubicBezTo>
                  <a:cubicBezTo>
                    <a:pt x="67" y="32"/>
                    <a:pt x="64" y="26"/>
                    <a:pt x="60" y="21"/>
                  </a:cubicBezTo>
                  <a:cubicBezTo>
                    <a:pt x="55" y="17"/>
                    <a:pt x="49" y="15"/>
                    <a:pt x="41" y="15"/>
                  </a:cubicBezTo>
                  <a:lnTo>
                    <a:pt x="18" y="15"/>
                  </a:lnTo>
                  <a:close/>
                  <a:moveTo>
                    <a:pt x="0" y="0"/>
                  </a:moveTo>
                  <a:lnTo>
                    <a:pt x="41" y="0"/>
                  </a:lnTo>
                  <a:cubicBezTo>
                    <a:pt x="55" y="0"/>
                    <a:pt x="67" y="4"/>
                    <a:pt x="74" y="10"/>
                  </a:cubicBezTo>
                  <a:cubicBezTo>
                    <a:pt x="82" y="17"/>
                    <a:pt x="86" y="27"/>
                    <a:pt x="86" y="40"/>
                  </a:cubicBezTo>
                  <a:cubicBezTo>
                    <a:pt x="86" y="53"/>
                    <a:pt x="82" y="63"/>
                    <a:pt x="74" y="69"/>
                  </a:cubicBezTo>
                  <a:cubicBezTo>
                    <a:pt x="67" y="76"/>
                    <a:pt x="55" y="79"/>
                    <a:pt x="41" y="79"/>
                  </a:cubicBezTo>
                  <a:lnTo>
                    <a:pt x="18" y="79"/>
                  </a:lnTo>
                  <a:lnTo>
                    <a:pt x="18" y="133"/>
                  </a:lnTo>
                  <a:lnTo>
                    <a:pt x="0" y="13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Rectangle 100">
              <a:extLst>
                <a:ext uri="{FF2B5EF4-FFF2-40B4-BE49-F238E27FC236}">
                  <a16:creationId xmlns:a16="http://schemas.microsoft.com/office/drawing/2014/main" id="{D79A0D95-951F-49D2-B0DD-6397B99A4300}"/>
                </a:ext>
              </a:extLst>
            </p:cNvPr>
            <p:cNvSpPr>
              <a:spLocks noChangeArrowheads="1"/>
            </p:cNvSpPr>
            <p:nvPr/>
          </p:nvSpPr>
          <p:spPr bwMode="auto">
            <a:xfrm>
              <a:off x="3945" y="1666"/>
              <a:ext cx="6" cy="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01">
              <a:extLst>
                <a:ext uri="{FF2B5EF4-FFF2-40B4-BE49-F238E27FC236}">
                  <a16:creationId xmlns:a16="http://schemas.microsoft.com/office/drawing/2014/main" id="{71AE1B44-4021-41C3-8E70-DC1F88E7F146}"/>
                </a:ext>
              </a:extLst>
            </p:cNvPr>
            <p:cNvSpPr>
              <a:spLocks noEditPoints="1"/>
            </p:cNvSpPr>
            <p:nvPr/>
          </p:nvSpPr>
          <p:spPr bwMode="auto">
            <a:xfrm>
              <a:off x="3962" y="1680"/>
              <a:ext cx="34" cy="41"/>
            </a:xfrm>
            <a:custGeom>
              <a:avLst/>
              <a:gdLst>
                <a:gd name="T0" fmla="*/ 52 w 84"/>
                <a:gd name="T1" fmla="*/ 52 h 104"/>
                <a:gd name="T2" fmla="*/ 24 w 84"/>
                <a:gd name="T3" fmla="*/ 56 h 104"/>
                <a:gd name="T4" fmla="*/ 16 w 84"/>
                <a:gd name="T5" fmla="*/ 72 h 104"/>
                <a:gd name="T6" fmla="*/ 22 w 84"/>
                <a:gd name="T7" fmla="*/ 85 h 104"/>
                <a:gd name="T8" fmla="*/ 38 w 84"/>
                <a:gd name="T9" fmla="*/ 91 h 104"/>
                <a:gd name="T10" fmla="*/ 60 w 84"/>
                <a:gd name="T11" fmla="*/ 81 h 104"/>
                <a:gd name="T12" fmla="*/ 68 w 84"/>
                <a:gd name="T13" fmla="*/ 55 h 104"/>
                <a:gd name="T14" fmla="*/ 68 w 84"/>
                <a:gd name="T15" fmla="*/ 52 h 104"/>
                <a:gd name="T16" fmla="*/ 52 w 84"/>
                <a:gd name="T17" fmla="*/ 52 h 104"/>
                <a:gd name="T18" fmla="*/ 84 w 84"/>
                <a:gd name="T19" fmla="*/ 45 h 104"/>
                <a:gd name="T20" fmla="*/ 84 w 84"/>
                <a:gd name="T21" fmla="*/ 102 h 104"/>
                <a:gd name="T22" fmla="*/ 68 w 84"/>
                <a:gd name="T23" fmla="*/ 102 h 104"/>
                <a:gd name="T24" fmla="*/ 68 w 84"/>
                <a:gd name="T25" fmla="*/ 87 h 104"/>
                <a:gd name="T26" fmla="*/ 54 w 84"/>
                <a:gd name="T27" fmla="*/ 100 h 104"/>
                <a:gd name="T28" fmla="*/ 33 w 84"/>
                <a:gd name="T29" fmla="*/ 104 h 104"/>
                <a:gd name="T30" fmla="*/ 9 w 84"/>
                <a:gd name="T31" fmla="*/ 96 h 104"/>
                <a:gd name="T32" fmla="*/ 0 w 84"/>
                <a:gd name="T33" fmla="*/ 73 h 104"/>
                <a:gd name="T34" fmla="*/ 11 w 84"/>
                <a:gd name="T35" fmla="*/ 47 h 104"/>
                <a:gd name="T36" fmla="*/ 45 w 84"/>
                <a:gd name="T37" fmla="*/ 39 h 104"/>
                <a:gd name="T38" fmla="*/ 68 w 84"/>
                <a:gd name="T39" fmla="*/ 39 h 104"/>
                <a:gd name="T40" fmla="*/ 68 w 84"/>
                <a:gd name="T41" fmla="*/ 37 h 104"/>
                <a:gd name="T42" fmla="*/ 60 w 84"/>
                <a:gd name="T43" fmla="*/ 20 h 104"/>
                <a:gd name="T44" fmla="*/ 40 w 84"/>
                <a:gd name="T45" fmla="*/ 14 h 104"/>
                <a:gd name="T46" fmla="*/ 23 w 84"/>
                <a:gd name="T47" fmla="*/ 16 h 104"/>
                <a:gd name="T48" fmla="*/ 7 w 84"/>
                <a:gd name="T49" fmla="*/ 22 h 104"/>
                <a:gd name="T50" fmla="*/ 7 w 84"/>
                <a:gd name="T51" fmla="*/ 7 h 104"/>
                <a:gd name="T52" fmla="*/ 25 w 84"/>
                <a:gd name="T53" fmla="*/ 2 h 104"/>
                <a:gd name="T54" fmla="*/ 41 w 84"/>
                <a:gd name="T55" fmla="*/ 0 h 104"/>
                <a:gd name="T56" fmla="*/ 73 w 84"/>
                <a:gd name="T57" fmla="*/ 11 h 104"/>
                <a:gd name="T58" fmla="*/ 84 w 84"/>
                <a:gd name="T59" fmla="*/ 4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 h="104">
                  <a:moveTo>
                    <a:pt x="52" y="52"/>
                  </a:moveTo>
                  <a:cubicBezTo>
                    <a:pt x="38" y="52"/>
                    <a:pt x="29" y="53"/>
                    <a:pt x="24" y="56"/>
                  </a:cubicBezTo>
                  <a:cubicBezTo>
                    <a:pt x="19" y="59"/>
                    <a:pt x="16" y="64"/>
                    <a:pt x="16" y="72"/>
                  </a:cubicBezTo>
                  <a:cubicBezTo>
                    <a:pt x="16" y="77"/>
                    <a:pt x="18" y="82"/>
                    <a:pt x="22" y="85"/>
                  </a:cubicBezTo>
                  <a:cubicBezTo>
                    <a:pt x="26" y="89"/>
                    <a:pt x="31" y="91"/>
                    <a:pt x="38" y="91"/>
                  </a:cubicBezTo>
                  <a:cubicBezTo>
                    <a:pt x="47" y="91"/>
                    <a:pt x="54" y="87"/>
                    <a:pt x="60" y="81"/>
                  </a:cubicBezTo>
                  <a:cubicBezTo>
                    <a:pt x="65" y="74"/>
                    <a:pt x="68" y="66"/>
                    <a:pt x="68" y="55"/>
                  </a:cubicBezTo>
                  <a:lnTo>
                    <a:pt x="68" y="52"/>
                  </a:lnTo>
                  <a:lnTo>
                    <a:pt x="52" y="52"/>
                  </a:lnTo>
                  <a:close/>
                  <a:moveTo>
                    <a:pt x="84" y="45"/>
                  </a:moveTo>
                  <a:lnTo>
                    <a:pt x="84" y="102"/>
                  </a:lnTo>
                  <a:lnTo>
                    <a:pt x="68" y="102"/>
                  </a:lnTo>
                  <a:lnTo>
                    <a:pt x="68" y="87"/>
                  </a:lnTo>
                  <a:cubicBezTo>
                    <a:pt x="64" y="93"/>
                    <a:pt x="59" y="97"/>
                    <a:pt x="54" y="100"/>
                  </a:cubicBezTo>
                  <a:cubicBezTo>
                    <a:pt x="48" y="103"/>
                    <a:pt x="41" y="104"/>
                    <a:pt x="33" y="104"/>
                  </a:cubicBezTo>
                  <a:cubicBezTo>
                    <a:pt x="23" y="104"/>
                    <a:pt x="15" y="101"/>
                    <a:pt x="9" y="96"/>
                  </a:cubicBezTo>
                  <a:cubicBezTo>
                    <a:pt x="3" y="90"/>
                    <a:pt x="0" y="82"/>
                    <a:pt x="0" y="73"/>
                  </a:cubicBezTo>
                  <a:cubicBezTo>
                    <a:pt x="0" y="61"/>
                    <a:pt x="4" y="53"/>
                    <a:pt x="11" y="47"/>
                  </a:cubicBezTo>
                  <a:cubicBezTo>
                    <a:pt x="19" y="42"/>
                    <a:pt x="30" y="39"/>
                    <a:pt x="45" y="39"/>
                  </a:cubicBezTo>
                  <a:lnTo>
                    <a:pt x="68" y="39"/>
                  </a:lnTo>
                  <a:lnTo>
                    <a:pt x="68" y="37"/>
                  </a:lnTo>
                  <a:cubicBezTo>
                    <a:pt x="68" y="30"/>
                    <a:pt x="65" y="24"/>
                    <a:pt x="60" y="20"/>
                  </a:cubicBezTo>
                  <a:cubicBezTo>
                    <a:pt x="55" y="16"/>
                    <a:pt x="48" y="14"/>
                    <a:pt x="40" y="14"/>
                  </a:cubicBezTo>
                  <a:cubicBezTo>
                    <a:pt x="34" y="14"/>
                    <a:pt x="28" y="14"/>
                    <a:pt x="23" y="16"/>
                  </a:cubicBezTo>
                  <a:cubicBezTo>
                    <a:pt x="18" y="17"/>
                    <a:pt x="12" y="19"/>
                    <a:pt x="7" y="22"/>
                  </a:cubicBezTo>
                  <a:lnTo>
                    <a:pt x="7" y="7"/>
                  </a:lnTo>
                  <a:cubicBezTo>
                    <a:pt x="13" y="4"/>
                    <a:pt x="19" y="3"/>
                    <a:pt x="25" y="2"/>
                  </a:cubicBezTo>
                  <a:cubicBezTo>
                    <a:pt x="30" y="0"/>
                    <a:pt x="36" y="0"/>
                    <a:pt x="41" y="0"/>
                  </a:cubicBezTo>
                  <a:cubicBezTo>
                    <a:pt x="56" y="0"/>
                    <a:pt x="66" y="4"/>
                    <a:pt x="73" y="11"/>
                  </a:cubicBezTo>
                  <a:cubicBezTo>
                    <a:pt x="81" y="18"/>
                    <a:pt x="84" y="30"/>
                    <a:pt x="84" y="4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02">
              <a:extLst>
                <a:ext uri="{FF2B5EF4-FFF2-40B4-BE49-F238E27FC236}">
                  <a16:creationId xmlns:a16="http://schemas.microsoft.com/office/drawing/2014/main" id="{FDBE6E5A-76A8-4B08-9E7C-738315BFF68C}"/>
                </a:ext>
              </a:extLst>
            </p:cNvPr>
            <p:cNvSpPr>
              <a:spLocks noEditPoints="1"/>
            </p:cNvSpPr>
            <p:nvPr/>
          </p:nvSpPr>
          <p:spPr bwMode="auto">
            <a:xfrm>
              <a:off x="4009" y="1666"/>
              <a:ext cx="6" cy="54"/>
            </a:xfrm>
            <a:custGeom>
              <a:avLst/>
              <a:gdLst>
                <a:gd name="T0" fmla="*/ 0 w 16"/>
                <a:gd name="T1" fmla="*/ 38 h 138"/>
                <a:gd name="T2" fmla="*/ 16 w 16"/>
                <a:gd name="T3" fmla="*/ 38 h 138"/>
                <a:gd name="T4" fmla="*/ 16 w 16"/>
                <a:gd name="T5" fmla="*/ 138 h 138"/>
                <a:gd name="T6" fmla="*/ 0 w 16"/>
                <a:gd name="T7" fmla="*/ 138 h 138"/>
                <a:gd name="T8" fmla="*/ 0 w 16"/>
                <a:gd name="T9" fmla="*/ 38 h 138"/>
                <a:gd name="T10" fmla="*/ 0 w 16"/>
                <a:gd name="T11" fmla="*/ 0 h 138"/>
                <a:gd name="T12" fmla="*/ 16 w 16"/>
                <a:gd name="T13" fmla="*/ 0 h 138"/>
                <a:gd name="T14" fmla="*/ 16 w 16"/>
                <a:gd name="T15" fmla="*/ 20 h 138"/>
                <a:gd name="T16" fmla="*/ 0 w 16"/>
                <a:gd name="T17" fmla="*/ 20 h 138"/>
                <a:gd name="T18" fmla="*/ 0 w 16"/>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8">
                  <a:moveTo>
                    <a:pt x="0" y="38"/>
                  </a:moveTo>
                  <a:lnTo>
                    <a:pt x="16" y="38"/>
                  </a:lnTo>
                  <a:lnTo>
                    <a:pt x="16" y="138"/>
                  </a:lnTo>
                  <a:lnTo>
                    <a:pt x="0" y="138"/>
                  </a:lnTo>
                  <a:lnTo>
                    <a:pt x="0" y="38"/>
                  </a:lnTo>
                  <a:close/>
                  <a:moveTo>
                    <a:pt x="0" y="0"/>
                  </a:moveTo>
                  <a:lnTo>
                    <a:pt x="16" y="0"/>
                  </a:lnTo>
                  <a:lnTo>
                    <a:pt x="16" y="20"/>
                  </a:lnTo>
                  <a:lnTo>
                    <a:pt x="0"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3">
              <a:extLst>
                <a:ext uri="{FF2B5EF4-FFF2-40B4-BE49-F238E27FC236}">
                  <a16:creationId xmlns:a16="http://schemas.microsoft.com/office/drawing/2014/main" id="{BE2913DE-5472-4F35-BED3-A233C5F0902C}"/>
                </a:ext>
              </a:extLst>
            </p:cNvPr>
            <p:cNvSpPr>
              <a:spLocks/>
            </p:cNvSpPr>
            <p:nvPr/>
          </p:nvSpPr>
          <p:spPr bwMode="auto">
            <a:xfrm>
              <a:off x="4029" y="1680"/>
              <a:ext cx="33" cy="40"/>
            </a:xfrm>
            <a:custGeom>
              <a:avLst/>
              <a:gdLst>
                <a:gd name="T0" fmla="*/ 83 w 83"/>
                <a:gd name="T1" fmla="*/ 42 h 102"/>
                <a:gd name="T2" fmla="*/ 83 w 83"/>
                <a:gd name="T3" fmla="*/ 102 h 102"/>
                <a:gd name="T4" fmla="*/ 66 w 83"/>
                <a:gd name="T5" fmla="*/ 102 h 102"/>
                <a:gd name="T6" fmla="*/ 66 w 83"/>
                <a:gd name="T7" fmla="*/ 42 h 102"/>
                <a:gd name="T8" fmla="*/ 61 w 83"/>
                <a:gd name="T9" fmla="*/ 21 h 102"/>
                <a:gd name="T10" fmla="*/ 44 w 83"/>
                <a:gd name="T11" fmla="*/ 14 h 102"/>
                <a:gd name="T12" fmla="*/ 24 w 83"/>
                <a:gd name="T13" fmla="*/ 22 h 102"/>
                <a:gd name="T14" fmla="*/ 16 w 83"/>
                <a:gd name="T15" fmla="*/ 45 h 102"/>
                <a:gd name="T16" fmla="*/ 16 w 83"/>
                <a:gd name="T17" fmla="*/ 102 h 102"/>
                <a:gd name="T18" fmla="*/ 0 w 83"/>
                <a:gd name="T19" fmla="*/ 102 h 102"/>
                <a:gd name="T20" fmla="*/ 0 w 83"/>
                <a:gd name="T21" fmla="*/ 2 h 102"/>
                <a:gd name="T22" fmla="*/ 16 w 83"/>
                <a:gd name="T23" fmla="*/ 2 h 102"/>
                <a:gd name="T24" fmla="*/ 16 w 83"/>
                <a:gd name="T25" fmla="*/ 18 h 102"/>
                <a:gd name="T26" fmla="*/ 30 w 83"/>
                <a:gd name="T27" fmla="*/ 4 h 102"/>
                <a:gd name="T28" fmla="*/ 48 w 83"/>
                <a:gd name="T29" fmla="*/ 0 h 102"/>
                <a:gd name="T30" fmla="*/ 74 w 83"/>
                <a:gd name="T31" fmla="*/ 10 h 102"/>
                <a:gd name="T32" fmla="*/ 83 w 83"/>
                <a:gd name="T33" fmla="*/ 4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102">
                  <a:moveTo>
                    <a:pt x="83" y="42"/>
                  </a:moveTo>
                  <a:lnTo>
                    <a:pt x="83" y="102"/>
                  </a:lnTo>
                  <a:lnTo>
                    <a:pt x="66" y="102"/>
                  </a:lnTo>
                  <a:lnTo>
                    <a:pt x="66" y="42"/>
                  </a:lnTo>
                  <a:cubicBezTo>
                    <a:pt x="66" y="33"/>
                    <a:pt x="65" y="26"/>
                    <a:pt x="61" y="21"/>
                  </a:cubicBezTo>
                  <a:cubicBezTo>
                    <a:pt x="57" y="16"/>
                    <a:pt x="52" y="14"/>
                    <a:pt x="44" y="14"/>
                  </a:cubicBezTo>
                  <a:cubicBezTo>
                    <a:pt x="36" y="14"/>
                    <a:pt x="29" y="17"/>
                    <a:pt x="24" y="22"/>
                  </a:cubicBezTo>
                  <a:cubicBezTo>
                    <a:pt x="19" y="28"/>
                    <a:pt x="16" y="36"/>
                    <a:pt x="16" y="45"/>
                  </a:cubicBezTo>
                  <a:lnTo>
                    <a:pt x="16" y="102"/>
                  </a:lnTo>
                  <a:lnTo>
                    <a:pt x="0" y="102"/>
                  </a:lnTo>
                  <a:lnTo>
                    <a:pt x="0" y="2"/>
                  </a:lnTo>
                  <a:lnTo>
                    <a:pt x="16" y="2"/>
                  </a:lnTo>
                  <a:lnTo>
                    <a:pt x="16" y="18"/>
                  </a:lnTo>
                  <a:cubicBezTo>
                    <a:pt x="20" y="12"/>
                    <a:pt x="24" y="7"/>
                    <a:pt x="30" y="4"/>
                  </a:cubicBezTo>
                  <a:cubicBezTo>
                    <a:pt x="35" y="1"/>
                    <a:pt x="41" y="0"/>
                    <a:pt x="48" y="0"/>
                  </a:cubicBezTo>
                  <a:cubicBezTo>
                    <a:pt x="59" y="0"/>
                    <a:pt x="68" y="3"/>
                    <a:pt x="74" y="10"/>
                  </a:cubicBezTo>
                  <a:cubicBezTo>
                    <a:pt x="80" y="18"/>
                    <a:pt x="83" y="28"/>
                    <a:pt x="83" y="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04">
              <a:extLst>
                <a:ext uri="{FF2B5EF4-FFF2-40B4-BE49-F238E27FC236}">
                  <a16:creationId xmlns:a16="http://schemas.microsoft.com/office/drawing/2014/main" id="{A52CD6D5-F8FD-4489-B1BC-311233BD8FCC}"/>
                </a:ext>
              </a:extLst>
            </p:cNvPr>
            <p:cNvSpPr>
              <a:spLocks/>
            </p:cNvSpPr>
            <p:nvPr/>
          </p:nvSpPr>
          <p:spPr bwMode="auto">
            <a:xfrm>
              <a:off x="4070" y="1670"/>
              <a:ext cx="24" cy="50"/>
            </a:xfrm>
            <a:custGeom>
              <a:avLst/>
              <a:gdLst>
                <a:gd name="T0" fmla="*/ 28 w 62"/>
                <a:gd name="T1" fmla="*/ 0 h 128"/>
                <a:gd name="T2" fmla="*/ 28 w 62"/>
                <a:gd name="T3" fmla="*/ 28 h 128"/>
                <a:gd name="T4" fmla="*/ 62 w 62"/>
                <a:gd name="T5" fmla="*/ 28 h 128"/>
                <a:gd name="T6" fmla="*/ 62 w 62"/>
                <a:gd name="T7" fmla="*/ 41 h 128"/>
                <a:gd name="T8" fmla="*/ 28 w 62"/>
                <a:gd name="T9" fmla="*/ 41 h 128"/>
                <a:gd name="T10" fmla="*/ 28 w 62"/>
                <a:gd name="T11" fmla="*/ 95 h 128"/>
                <a:gd name="T12" fmla="*/ 32 w 62"/>
                <a:gd name="T13" fmla="*/ 110 h 128"/>
                <a:gd name="T14" fmla="*/ 45 w 62"/>
                <a:gd name="T15" fmla="*/ 114 h 128"/>
                <a:gd name="T16" fmla="*/ 62 w 62"/>
                <a:gd name="T17" fmla="*/ 114 h 128"/>
                <a:gd name="T18" fmla="*/ 62 w 62"/>
                <a:gd name="T19" fmla="*/ 128 h 128"/>
                <a:gd name="T20" fmla="*/ 45 w 62"/>
                <a:gd name="T21" fmla="*/ 128 h 128"/>
                <a:gd name="T22" fmla="*/ 19 w 62"/>
                <a:gd name="T23" fmla="*/ 121 h 128"/>
                <a:gd name="T24" fmla="*/ 12 w 62"/>
                <a:gd name="T25" fmla="*/ 95 h 128"/>
                <a:gd name="T26" fmla="*/ 12 w 62"/>
                <a:gd name="T27" fmla="*/ 41 h 128"/>
                <a:gd name="T28" fmla="*/ 0 w 62"/>
                <a:gd name="T29" fmla="*/ 41 h 128"/>
                <a:gd name="T30" fmla="*/ 0 w 62"/>
                <a:gd name="T31" fmla="*/ 28 h 128"/>
                <a:gd name="T32" fmla="*/ 12 w 62"/>
                <a:gd name="T33" fmla="*/ 28 h 128"/>
                <a:gd name="T34" fmla="*/ 12 w 62"/>
                <a:gd name="T35" fmla="*/ 0 h 128"/>
                <a:gd name="T36" fmla="*/ 28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8" y="0"/>
                  </a:moveTo>
                  <a:lnTo>
                    <a:pt x="28" y="28"/>
                  </a:lnTo>
                  <a:lnTo>
                    <a:pt x="62" y="28"/>
                  </a:lnTo>
                  <a:lnTo>
                    <a:pt x="62" y="41"/>
                  </a:lnTo>
                  <a:lnTo>
                    <a:pt x="28" y="41"/>
                  </a:lnTo>
                  <a:lnTo>
                    <a:pt x="28" y="95"/>
                  </a:lnTo>
                  <a:cubicBezTo>
                    <a:pt x="28" y="103"/>
                    <a:pt x="30" y="108"/>
                    <a:pt x="32" y="110"/>
                  </a:cubicBezTo>
                  <a:cubicBezTo>
                    <a:pt x="34" y="113"/>
                    <a:pt x="39" y="114"/>
                    <a:pt x="45" y="114"/>
                  </a:cubicBezTo>
                  <a:lnTo>
                    <a:pt x="62" y="114"/>
                  </a:lnTo>
                  <a:lnTo>
                    <a:pt x="62" y="128"/>
                  </a:lnTo>
                  <a:lnTo>
                    <a:pt x="45" y="128"/>
                  </a:lnTo>
                  <a:cubicBezTo>
                    <a:pt x="33" y="128"/>
                    <a:pt x="24" y="125"/>
                    <a:pt x="19" y="121"/>
                  </a:cubicBezTo>
                  <a:cubicBezTo>
                    <a:pt x="14" y="116"/>
                    <a:pt x="12" y="107"/>
                    <a:pt x="12" y="95"/>
                  </a:cubicBezTo>
                  <a:lnTo>
                    <a:pt x="12" y="41"/>
                  </a:lnTo>
                  <a:lnTo>
                    <a:pt x="0" y="41"/>
                  </a:lnTo>
                  <a:lnTo>
                    <a:pt x="0" y="28"/>
                  </a:lnTo>
                  <a:lnTo>
                    <a:pt x="12" y="28"/>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05">
              <a:extLst>
                <a:ext uri="{FF2B5EF4-FFF2-40B4-BE49-F238E27FC236}">
                  <a16:creationId xmlns:a16="http://schemas.microsoft.com/office/drawing/2014/main" id="{27D0C419-EDBC-4CD4-97F7-FCE4F54D73BF}"/>
                </a:ext>
              </a:extLst>
            </p:cNvPr>
            <p:cNvSpPr>
              <a:spLocks noEditPoints="1"/>
            </p:cNvSpPr>
            <p:nvPr/>
          </p:nvSpPr>
          <p:spPr bwMode="auto">
            <a:xfrm>
              <a:off x="4100" y="1680"/>
              <a:ext cx="36" cy="41"/>
            </a:xfrm>
            <a:custGeom>
              <a:avLst/>
              <a:gdLst>
                <a:gd name="T0" fmla="*/ 93 w 93"/>
                <a:gd name="T1" fmla="*/ 48 h 104"/>
                <a:gd name="T2" fmla="*/ 93 w 93"/>
                <a:gd name="T3" fmla="*/ 56 h 104"/>
                <a:gd name="T4" fmla="*/ 17 w 93"/>
                <a:gd name="T5" fmla="*/ 56 h 104"/>
                <a:gd name="T6" fmla="*/ 28 w 93"/>
                <a:gd name="T7" fmla="*/ 82 h 104"/>
                <a:gd name="T8" fmla="*/ 53 w 93"/>
                <a:gd name="T9" fmla="*/ 90 h 104"/>
                <a:gd name="T10" fmla="*/ 71 w 93"/>
                <a:gd name="T11" fmla="*/ 88 h 104"/>
                <a:gd name="T12" fmla="*/ 89 w 93"/>
                <a:gd name="T13" fmla="*/ 81 h 104"/>
                <a:gd name="T14" fmla="*/ 89 w 93"/>
                <a:gd name="T15" fmla="*/ 97 h 104"/>
                <a:gd name="T16" fmla="*/ 71 w 93"/>
                <a:gd name="T17" fmla="*/ 102 h 104"/>
                <a:gd name="T18" fmla="*/ 52 w 93"/>
                <a:gd name="T19" fmla="*/ 104 h 104"/>
                <a:gd name="T20" fmla="*/ 14 w 93"/>
                <a:gd name="T21" fmla="*/ 90 h 104"/>
                <a:gd name="T22" fmla="*/ 0 w 93"/>
                <a:gd name="T23" fmla="*/ 53 h 104"/>
                <a:gd name="T24" fmla="*/ 14 w 93"/>
                <a:gd name="T25" fmla="*/ 14 h 104"/>
                <a:gd name="T26" fmla="*/ 49 w 93"/>
                <a:gd name="T27" fmla="*/ 0 h 104"/>
                <a:gd name="T28" fmla="*/ 81 w 93"/>
                <a:gd name="T29" fmla="*/ 13 h 104"/>
                <a:gd name="T30" fmla="*/ 93 w 93"/>
                <a:gd name="T31" fmla="*/ 48 h 104"/>
                <a:gd name="T32" fmla="*/ 76 w 93"/>
                <a:gd name="T33" fmla="*/ 43 h 104"/>
                <a:gd name="T34" fmla="*/ 69 w 93"/>
                <a:gd name="T35" fmla="*/ 22 h 104"/>
                <a:gd name="T36" fmla="*/ 49 w 93"/>
                <a:gd name="T37" fmla="*/ 14 h 104"/>
                <a:gd name="T38" fmla="*/ 27 w 93"/>
                <a:gd name="T39" fmla="*/ 21 h 104"/>
                <a:gd name="T40" fmla="*/ 18 w 93"/>
                <a:gd name="T41" fmla="*/ 43 h 104"/>
                <a:gd name="T42" fmla="*/ 76 w 93"/>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104">
                  <a:moveTo>
                    <a:pt x="93" y="48"/>
                  </a:moveTo>
                  <a:lnTo>
                    <a:pt x="93" y="56"/>
                  </a:lnTo>
                  <a:lnTo>
                    <a:pt x="17" y="56"/>
                  </a:lnTo>
                  <a:cubicBezTo>
                    <a:pt x="18" y="67"/>
                    <a:pt x="22" y="76"/>
                    <a:pt x="28" y="82"/>
                  </a:cubicBezTo>
                  <a:cubicBezTo>
                    <a:pt x="34" y="87"/>
                    <a:pt x="42" y="90"/>
                    <a:pt x="53" y="90"/>
                  </a:cubicBezTo>
                  <a:cubicBezTo>
                    <a:pt x="59" y="90"/>
                    <a:pt x="65" y="90"/>
                    <a:pt x="71" y="88"/>
                  </a:cubicBezTo>
                  <a:cubicBezTo>
                    <a:pt x="77" y="86"/>
                    <a:pt x="83" y="84"/>
                    <a:pt x="89" y="81"/>
                  </a:cubicBezTo>
                  <a:lnTo>
                    <a:pt x="89" y="97"/>
                  </a:lnTo>
                  <a:cubicBezTo>
                    <a:pt x="83" y="99"/>
                    <a:pt x="77" y="101"/>
                    <a:pt x="71" y="102"/>
                  </a:cubicBezTo>
                  <a:cubicBezTo>
                    <a:pt x="65" y="104"/>
                    <a:pt x="58" y="104"/>
                    <a:pt x="52" y="104"/>
                  </a:cubicBezTo>
                  <a:cubicBezTo>
                    <a:pt x="36" y="104"/>
                    <a:pt x="24" y="100"/>
                    <a:pt x="14" y="90"/>
                  </a:cubicBezTo>
                  <a:cubicBezTo>
                    <a:pt x="5" y="81"/>
                    <a:pt x="0" y="69"/>
                    <a:pt x="0" y="53"/>
                  </a:cubicBezTo>
                  <a:cubicBezTo>
                    <a:pt x="0" y="37"/>
                    <a:pt x="5" y="24"/>
                    <a:pt x="14" y="14"/>
                  </a:cubicBezTo>
                  <a:cubicBezTo>
                    <a:pt x="22" y="5"/>
                    <a:pt x="34" y="0"/>
                    <a:pt x="49" y="0"/>
                  </a:cubicBezTo>
                  <a:cubicBezTo>
                    <a:pt x="63" y="0"/>
                    <a:pt x="73" y="4"/>
                    <a:pt x="81" y="13"/>
                  </a:cubicBezTo>
                  <a:cubicBezTo>
                    <a:pt x="89" y="21"/>
                    <a:pt x="93" y="33"/>
                    <a:pt x="93" y="48"/>
                  </a:cubicBezTo>
                  <a:close/>
                  <a:moveTo>
                    <a:pt x="76" y="43"/>
                  </a:moveTo>
                  <a:cubicBezTo>
                    <a:pt x="76" y="34"/>
                    <a:pt x="74" y="27"/>
                    <a:pt x="69" y="22"/>
                  </a:cubicBezTo>
                  <a:cubicBezTo>
                    <a:pt x="64" y="16"/>
                    <a:pt x="57" y="14"/>
                    <a:pt x="49" y="14"/>
                  </a:cubicBezTo>
                  <a:cubicBezTo>
                    <a:pt x="40" y="14"/>
                    <a:pt x="33" y="16"/>
                    <a:pt x="27" y="21"/>
                  </a:cubicBezTo>
                  <a:cubicBezTo>
                    <a:pt x="22" y="27"/>
                    <a:pt x="19" y="34"/>
                    <a:pt x="18"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06">
              <a:extLst>
                <a:ext uri="{FF2B5EF4-FFF2-40B4-BE49-F238E27FC236}">
                  <a16:creationId xmlns:a16="http://schemas.microsoft.com/office/drawing/2014/main" id="{61845B62-7CD2-4C25-A5A1-E4A63E147291}"/>
                </a:ext>
              </a:extLst>
            </p:cNvPr>
            <p:cNvSpPr>
              <a:spLocks/>
            </p:cNvSpPr>
            <p:nvPr/>
          </p:nvSpPr>
          <p:spPr bwMode="auto">
            <a:xfrm>
              <a:off x="4141" y="1681"/>
              <a:ext cx="38" cy="39"/>
            </a:xfrm>
            <a:custGeom>
              <a:avLst/>
              <a:gdLst>
                <a:gd name="T0" fmla="*/ 95 w 97"/>
                <a:gd name="T1" fmla="*/ 0 h 100"/>
                <a:gd name="T2" fmla="*/ 59 w 97"/>
                <a:gd name="T3" fmla="*/ 49 h 100"/>
                <a:gd name="T4" fmla="*/ 97 w 97"/>
                <a:gd name="T5" fmla="*/ 100 h 100"/>
                <a:gd name="T6" fmla="*/ 77 w 97"/>
                <a:gd name="T7" fmla="*/ 100 h 100"/>
                <a:gd name="T8" fmla="*/ 48 w 97"/>
                <a:gd name="T9" fmla="*/ 61 h 100"/>
                <a:gd name="T10" fmla="*/ 19 w 97"/>
                <a:gd name="T11" fmla="*/ 100 h 100"/>
                <a:gd name="T12" fmla="*/ 0 w 97"/>
                <a:gd name="T13" fmla="*/ 100 h 100"/>
                <a:gd name="T14" fmla="*/ 39 w 97"/>
                <a:gd name="T15" fmla="*/ 48 h 100"/>
                <a:gd name="T16" fmla="*/ 4 w 97"/>
                <a:gd name="T17" fmla="*/ 0 h 100"/>
                <a:gd name="T18" fmla="*/ 23 w 97"/>
                <a:gd name="T19" fmla="*/ 0 h 100"/>
                <a:gd name="T20" fmla="*/ 49 w 97"/>
                <a:gd name="T21" fmla="*/ 36 h 100"/>
                <a:gd name="T22" fmla="*/ 75 w 97"/>
                <a:gd name="T23" fmla="*/ 0 h 100"/>
                <a:gd name="T24" fmla="*/ 95 w 97"/>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00">
                  <a:moveTo>
                    <a:pt x="95" y="0"/>
                  </a:moveTo>
                  <a:lnTo>
                    <a:pt x="59" y="49"/>
                  </a:lnTo>
                  <a:lnTo>
                    <a:pt x="97" y="100"/>
                  </a:lnTo>
                  <a:lnTo>
                    <a:pt x="77" y="100"/>
                  </a:lnTo>
                  <a:lnTo>
                    <a:pt x="48" y="61"/>
                  </a:lnTo>
                  <a:lnTo>
                    <a:pt x="19" y="100"/>
                  </a:lnTo>
                  <a:lnTo>
                    <a:pt x="0" y="100"/>
                  </a:lnTo>
                  <a:lnTo>
                    <a:pt x="39" y="48"/>
                  </a:lnTo>
                  <a:lnTo>
                    <a:pt x="4" y="0"/>
                  </a:lnTo>
                  <a:lnTo>
                    <a:pt x="23" y="0"/>
                  </a:lnTo>
                  <a:lnTo>
                    <a:pt x="49" y="36"/>
                  </a:lnTo>
                  <a:lnTo>
                    <a:pt x="75" y="0"/>
                  </a:lnTo>
                  <a:lnTo>
                    <a:pt x="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07">
              <a:extLst>
                <a:ext uri="{FF2B5EF4-FFF2-40B4-BE49-F238E27FC236}">
                  <a16:creationId xmlns:a16="http://schemas.microsoft.com/office/drawing/2014/main" id="{C82D103B-F634-4936-B411-38AB05690179}"/>
                </a:ext>
              </a:extLst>
            </p:cNvPr>
            <p:cNvSpPr>
              <a:spLocks/>
            </p:cNvSpPr>
            <p:nvPr/>
          </p:nvSpPr>
          <p:spPr bwMode="auto">
            <a:xfrm>
              <a:off x="4183" y="1670"/>
              <a:ext cx="25" cy="50"/>
            </a:xfrm>
            <a:custGeom>
              <a:avLst/>
              <a:gdLst>
                <a:gd name="T0" fmla="*/ 29 w 62"/>
                <a:gd name="T1" fmla="*/ 0 h 128"/>
                <a:gd name="T2" fmla="*/ 29 w 62"/>
                <a:gd name="T3" fmla="*/ 28 h 128"/>
                <a:gd name="T4" fmla="*/ 62 w 62"/>
                <a:gd name="T5" fmla="*/ 28 h 128"/>
                <a:gd name="T6" fmla="*/ 62 w 62"/>
                <a:gd name="T7" fmla="*/ 41 h 128"/>
                <a:gd name="T8" fmla="*/ 29 w 62"/>
                <a:gd name="T9" fmla="*/ 41 h 128"/>
                <a:gd name="T10" fmla="*/ 29 w 62"/>
                <a:gd name="T11" fmla="*/ 95 h 128"/>
                <a:gd name="T12" fmla="*/ 32 w 62"/>
                <a:gd name="T13" fmla="*/ 110 h 128"/>
                <a:gd name="T14" fmla="*/ 46 w 62"/>
                <a:gd name="T15" fmla="*/ 114 h 128"/>
                <a:gd name="T16" fmla="*/ 62 w 62"/>
                <a:gd name="T17" fmla="*/ 114 h 128"/>
                <a:gd name="T18" fmla="*/ 62 w 62"/>
                <a:gd name="T19" fmla="*/ 128 h 128"/>
                <a:gd name="T20" fmla="*/ 46 w 62"/>
                <a:gd name="T21" fmla="*/ 128 h 128"/>
                <a:gd name="T22" fmla="*/ 20 w 62"/>
                <a:gd name="T23" fmla="*/ 121 h 128"/>
                <a:gd name="T24" fmla="*/ 12 w 62"/>
                <a:gd name="T25" fmla="*/ 95 h 128"/>
                <a:gd name="T26" fmla="*/ 12 w 62"/>
                <a:gd name="T27" fmla="*/ 41 h 128"/>
                <a:gd name="T28" fmla="*/ 0 w 62"/>
                <a:gd name="T29" fmla="*/ 41 h 128"/>
                <a:gd name="T30" fmla="*/ 0 w 62"/>
                <a:gd name="T31" fmla="*/ 28 h 128"/>
                <a:gd name="T32" fmla="*/ 12 w 62"/>
                <a:gd name="T33" fmla="*/ 28 h 128"/>
                <a:gd name="T34" fmla="*/ 12 w 62"/>
                <a:gd name="T35" fmla="*/ 0 h 128"/>
                <a:gd name="T36" fmla="*/ 29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9" y="0"/>
                  </a:moveTo>
                  <a:lnTo>
                    <a:pt x="29" y="28"/>
                  </a:lnTo>
                  <a:lnTo>
                    <a:pt x="62" y="28"/>
                  </a:lnTo>
                  <a:lnTo>
                    <a:pt x="62" y="41"/>
                  </a:lnTo>
                  <a:lnTo>
                    <a:pt x="29" y="41"/>
                  </a:lnTo>
                  <a:lnTo>
                    <a:pt x="29" y="95"/>
                  </a:lnTo>
                  <a:cubicBezTo>
                    <a:pt x="29" y="103"/>
                    <a:pt x="30" y="108"/>
                    <a:pt x="32" y="110"/>
                  </a:cubicBezTo>
                  <a:cubicBezTo>
                    <a:pt x="34" y="113"/>
                    <a:pt x="39" y="114"/>
                    <a:pt x="46" y="114"/>
                  </a:cubicBezTo>
                  <a:lnTo>
                    <a:pt x="62" y="114"/>
                  </a:lnTo>
                  <a:lnTo>
                    <a:pt x="62" y="128"/>
                  </a:lnTo>
                  <a:lnTo>
                    <a:pt x="46" y="128"/>
                  </a:lnTo>
                  <a:cubicBezTo>
                    <a:pt x="33" y="128"/>
                    <a:pt x="24" y="125"/>
                    <a:pt x="20" y="121"/>
                  </a:cubicBezTo>
                  <a:cubicBezTo>
                    <a:pt x="15" y="116"/>
                    <a:pt x="12" y="107"/>
                    <a:pt x="12" y="95"/>
                  </a:cubicBezTo>
                  <a:lnTo>
                    <a:pt x="12" y="41"/>
                  </a:lnTo>
                  <a:lnTo>
                    <a:pt x="0" y="41"/>
                  </a:lnTo>
                  <a:lnTo>
                    <a:pt x="0" y="28"/>
                  </a:lnTo>
                  <a:lnTo>
                    <a:pt x="12" y="28"/>
                  </a:lnTo>
                  <a:lnTo>
                    <a:pt x="1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Oval 108">
              <a:extLst>
                <a:ext uri="{FF2B5EF4-FFF2-40B4-BE49-F238E27FC236}">
                  <a16:creationId xmlns:a16="http://schemas.microsoft.com/office/drawing/2014/main" id="{CFB3D165-9F93-468C-81C6-EC98C5D8EB4C}"/>
                </a:ext>
              </a:extLst>
            </p:cNvPr>
            <p:cNvSpPr>
              <a:spLocks noChangeArrowheads="1"/>
            </p:cNvSpPr>
            <p:nvPr/>
          </p:nvSpPr>
          <p:spPr bwMode="auto">
            <a:xfrm>
              <a:off x="4434" y="1617"/>
              <a:ext cx="176" cy="173"/>
            </a:xfrm>
            <a:prstGeom prst="ellipse">
              <a:avLst/>
            </a:prstGeom>
            <a:solidFill>
              <a:srgbClr val="E8A271"/>
            </a:solidFill>
            <a:ln w="952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0" name="Line 109">
              <a:extLst>
                <a:ext uri="{FF2B5EF4-FFF2-40B4-BE49-F238E27FC236}">
                  <a16:creationId xmlns:a16="http://schemas.microsoft.com/office/drawing/2014/main" id="{7F0F99EF-98C4-4DFA-8515-CE4D5F48FDD8}"/>
                </a:ext>
              </a:extLst>
            </p:cNvPr>
            <p:cNvSpPr>
              <a:spLocks noChangeShapeType="1"/>
            </p:cNvSpPr>
            <p:nvPr/>
          </p:nvSpPr>
          <p:spPr bwMode="auto">
            <a:xfrm>
              <a:off x="4469" y="1702"/>
              <a:ext cx="110" cy="0"/>
            </a:xfrm>
            <a:prstGeom prst="line">
              <a:avLst/>
            </a:prstGeom>
            <a:noFill/>
            <a:ln w="9525" cap="flat">
              <a:solidFill>
                <a:srgbClr val="1A1A2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10">
              <a:extLst>
                <a:ext uri="{FF2B5EF4-FFF2-40B4-BE49-F238E27FC236}">
                  <a16:creationId xmlns:a16="http://schemas.microsoft.com/office/drawing/2014/main" id="{7B28B992-7B83-4D5E-9951-5C01A66C3A12}"/>
                </a:ext>
              </a:extLst>
            </p:cNvPr>
            <p:cNvSpPr>
              <a:spLocks noChangeShapeType="1"/>
            </p:cNvSpPr>
            <p:nvPr/>
          </p:nvSpPr>
          <p:spPr bwMode="auto">
            <a:xfrm>
              <a:off x="4522" y="1656"/>
              <a:ext cx="0" cy="103"/>
            </a:xfrm>
            <a:prstGeom prst="line">
              <a:avLst/>
            </a:prstGeom>
            <a:noFill/>
            <a:ln w="9525" cap="flat">
              <a:solidFill>
                <a:srgbClr val="1A1A2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11">
              <a:extLst>
                <a:ext uri="{FF2B5EF4-FFF2-40B4-BE49-F238E27FC236}">
                  <a16:creationId xmlns:a16="http://schemas.microsoft.com/office/drawing/2014/main" id="{6585274E-7BC5-4167-AE27-33C0D1CDFFF5}"/>
                </a:ext>
              </a:extLst>
            </p:cNvPr>
            <p:cNvSpPr>
              <a:spLocks noChangeArrowheads="1"/>
            </p:cNvSpPr>
            <p:nvPr/>
          </p:nvSpPr>
          <p:spPr bwMode="auto">
            <a:xfrm>
              <a:off x="4251" y="1193"/>
              <a:ext cx="569" cy="190"/>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Line 112">
              <a:extLst>
                <a:ext uri="{FF2B5EF4-FFF2-40B4-BE49-F238E27FC236}">
                  <a16:creationId xmlns:a16="http://schemas.microsoft.com/office/drawing/2014/main" id="{D7917930-3B3D-43B6-A2C6-C26460DD903B}"/>
                </a:ext>
              </a:extLst>
            </p:cNvPr>
            <p:cNvSpPr>
              <a:spLocks noChangeShapeType="1"/>
            </p:cNvSpPr>
            <p:nvPr/>
          </p:nvSpPr>
          <p:spPr bwMode="auto">
            <a:xfrm>
              <a:off x="4256" y="1696"/>
              <a:ext cx="166" cy="0"/>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Freeform 113">
              <a:extLst>
                <a:ext uri="{FF2B5EF4-FFF2-40B4-BE49-F238E27FC236}">
                  <a16:creationId xmlns:a16="http://schemas.microsoft.com/office/drawing/2014/main" id="{A4E8AF50-4CDF-4597-9D13-E5CB46DE0F8D}"/>
                </a:ext>
              </a:extLst>
            </p:cNvPr>
            <p:cNvSpPr>
              <a:spLocks/>
            </p:cNvSpPr>
            <p:nvPr/>
          </p:nvSpPr>
          <p:spPr bwMode="auto">
            <a:xfrm>
              <a:off x="4357" y="1677"/>
              <a:ext cx="65" cy="38"/>
            </a:xfrm>
            <a:custGeom>
              <a:avLst/>
              <a:gdLst>
                <a:gd name="T0" fmla="*/ 47 w 166"/>
                <a:gd name="T1" fmla="*/ 47 h 95"/>
                <a:gd name="T2" fmla="*/ 0 w 166"/>
                <a:gd name="T3" fmla="*/ 95 h 95"/>
                <a:gd name="T4" fmla="*/ 166 w 166"/>
                <a:gd name="T5" fmla="*/ 47 h 95"/>
                <a:gd name="T6" fmla="*/ 0 w 166"/>
                <a:gd name="T7" fmla="*/ 0 h 95"/>
                <a:gd name="T8" fmla="*/ 47 w 166"/>
                <a:gd name="T9" fmla="*/ 47 h 95"/>
              </a:gdLst>
              <a:ahLst/>
              <a:cxnLst>
                <a:cxn ang="0">
                  <a:pos x="T0" y="T1"/>
                </a:cxn>
                <a:cxn ang="0">
                  <a:pos x="T2" y="T3"/>
                </a:cxn>
                <a:cxn ang="0">
                  <a:pos x="T4" y="T5"/>
                </a:cxn>
                <a:cxn ang="0">
                  <a:pos x="T6" y="T7"/>
                </a:cxn>
                <a:cxn ang="0">
                  <a:pos x="T8" y="T9"/>
                </a:cxn>
              </a:cxnLst>
              <a:rect l="0" t="0" r="r" b="b"/>
              <a:pathLst>
                <a:path w="166" h="95">
                  <a:moveTo>
                    <a:pt x="47" y="47"/>
                  </a:moveTo>
                  <a:lnTo>
                    <a:pt x="0" y="95"/>
                  </a:lnTo>
                  <a:lnTo>
                    <a:pt x="166" y="47"/>
                  </a:lnTo>
                  <a:lnTo>
                    <a:pt x="0" y="0"/>
                  </a:lnTo>
                  <a:lnTo>
                    <a:pt x="47" y="47"/>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5" name="Line 114">
              <a:extLst>
                <a:ext uri="{FF2B5EF4-FFF2-40B4-BE49-F238E27FC236}">
                  <a16:creationId xmlns:a16="http://schemas.microsoft.com/office/drawing/2014/main" id="{CCE54363-41A6-4FED-90BF-2D0275C5BF0B}"/>
                </a:ext>
              </a:extLst>
            </p:cNvPr>
            <p:cNvSpPr>
              <a:spLocks noChangeShapeType="1"/>
            </p:cNvSpPr>
            <p:nvPr/>
          </p:nvSpPr>
          <p:spPr bwMode="auto">
            <a:xfrm>
              <a:off x="4535" y="1382"/>
              <a:ext cx="0" cy="228"/>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Freeform 115">
              <a:extLst>
                <a:ext uri="{FF2B5EF4-FFF2-40B4-BE49-F238E27FC236}">
                  <a16:creationId xmlns:a16="http://schemas.microsoft.com/office/drawing/2014/main" id="{F41F8D2E-31BD-48BB-9510-5FD82026B67C}"/>
                </a:ext>
              </a:extLst>
            </p:cNvPr>
            <p:cNvSpPr>
              <a:spLocks/>
            </p:cNvSpPr>
            <p:nvPr/>
          </p:nvSpPr>
          <p:spPr bwMode="auto">
            <a:xfrm>
              <a:off x="4516" y="1544"/>
              <a:ext cx="38" cy="66"/>
            </a:xfrm>
            <a:custGeom>
              <a:avLst/>
              <a:gdLst>
                <a:gd name="T0" fmla="*/ 48 w 96"/>
                <a:gd name="T1" fmla="*/ 47 h 166"/>
                <a:gd name="T2" fmla="*/ 0 w 96"/>
                <a:gd name="T3" fmla="*/ 0 h 166"/>
                <a:gd name="T4" fmla="*/ 48 w 96"/>
                <a:gd name="T5" fmla="*/ 166 h 166"/>
                <a:gd name="T6" fmla="*/ 96 w 96"/>
                <a:gd name="T7" fmla="*/ 0 h 166"/>
                <a:gd name="T8" fmla="*/ 48 w 96"/>
                <a:gd name="T9" fmla="*/ 47 h 166"/>
              </a:gdLst>
              <a:ahLst/>
              <a:cxnLst>
                <a:cxn ang="0">
                  <a:pos x="T0" y="T1"/>
                </a:cxn>
                <a:cxn ang="0">
                  <a:pos x="T2" y="T3"/>
                </a:cxn>
                <a:cxn ang="0">
                  <a:pos x="T4" y="T5"/>
                </a:cxn>
                <a:cxn ang="0">
                  <a:pos x="T6" y="T7"/>
                </a:cxn>
                <a:cxn ang="0">
                  <a:pos x="T8" y="T9"/>
                </a:cxn>
              </a:cxnLst>
              <a:rect l="0" t="0" r="r" b="b"/>
              <a:pathLst>
                <a:path w="96" h="166">
                  <a:moveTo>
                    <a:pt x="48" y="47"/>
                  </a:moveTo>
                  <a:lnTo>
                    <a:pt x="0" y="0"/>
                  </a:lnTo>
                  <a:lnTo>
                    <a:pt x="48" y="166"/>
                  </a:lnTo>
                  <a:lnTo>
                    <a:pt x="96" y="0"/>
                  </a:lnTo>
                  <a:lnTo>
                    <a:pt x="48" y="47"/>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7" name="Rectangle 116">
              <a:extLst>
                <a:ext uri="{FF2B5EF4-FFF2-40B4-BE49-F238E27FC236}">
                  <a16:creationId xmlns:a16="http://schemas.microsoft.com/office/drawing/2014/main" id="{E5A2FDA6-724C-42C4-A136-171C7A365F9B}"/>
                </a:ext>
              </a:extLst>
            </p:cNvPr>
            <p:cNvSpPr>
              <a:spLocks noChangeArrowheads="1"/>
            </p:cNvSpPr>
            <p:nvPr/>
          </p:nvSpPr>
          <p:spPr bwMode="auto">
            <a:xfrm>
              <a:off x="4243" y="1939"/>
              <a:ext cx="569" cy="163"/>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117">
              <a:extLst>
                <a:ext uri="{FF2B5EF4-FFF2-40B4-BE49-F238E27FC236}">
                  <a16:creationId xmlns:a16="http://schemas.microsoft.com/office/drawing/2014/main" id="{C0C07B7C-350F-420E-9050-1B97AA080DC8}"/>
                </a:ext>
              </a:extLst>
            </p:cNvPr>
            <p:cNvSpPr>
              <a:spLocks/>
            </p:cNvSpPr>
            <p:nvPr/>
          </p:nvSpPr>
          <p:spPr bwMode="auto">
            <a:xfrm>
              <a:off x="4336" y="1985"/>
              <a:ext cx="42" cy="54"/>
            </a:xfrm>
            <a:custGeom>
              <a:avLst/>
              <a:gdLst>
                <a:gd name="T0" fmla="*/ 107 w 107"/>
                <a:gd name="T1" fmla="*/ 12 h 137"/>
                <a:gd name="T2" fmla="*/ 107 w 107"/>
                <a:gd name="T3" fmla="*/ 31 h 137"/>
                <a:gd name="T4" fmla="*/ 88 w 107"/>
                <a:gd name="T5" fmla="*/ 19 h 137"/>
                <a:gd name="T6" fmla="*/ 66 w 107"/>
                <a:gd name="T7" fmla="*/ 14 h 137"/>
                <a:gd name="T8" fmla="*/ 31 w 107"/>
                <a:gd name="T9" fmla="*/ 28 h 137"/>
                <a:gd name="T10" fmla="*/ 19 w 107"/>
                <a:gd name="T11" fmla="*/ 68 h 137"/>
                <a:gd name="T12" fmla="*/ 31 w 107"/>
                <a:gd name="T13" fmla="*/ 109 h 137"/>
                <a:gd name="T14" fmla="*/ 66 w 107"/>
                <a:gd name="T15" fmla="*/ 122 h 137"/>
                <a:gd name="T16" fmla="*/ 88 w 107"/>
                <a:gd name="T17" fmla="*/ 118 h 137"/>
                <a:gd name="T18" fmla="*/ 107 w 107"/>
                <a:gd name="T19" fmla="*/ 106 h 137"/>
                <a:gd name="T20" fmla="*/ 107 w 107"/>
                <a:gd name="T21" fmla="*/ 124 h 137"/>
                <a:gd name="T22" fmla="*/ 87 w 107"/>
                <a:gd name="T23" fmla="*/ 134 h 137"/>
                <a:gd name="T24" fmla="*/ 65 w 107"/>
                <a:gd name="T25" fmla="*/ 137 h 137"/>
                <a:gd name="T26" fmla="*/ 17 w 107"/>
                <a:gd name="T27" fmla="*/ 119 h 137"/>
                <a:gd name="T28" fmla="*/ 0 w 107"/>
                <a:gd name="T29" fmla="*/ 68 h 137"/>
                <a:gd name="T30" fmla="*/ 17 w 107"/>
                <a:gd name="T31" fmla="*/ 18 h 137"/>
                <a:gd name="T32" fmla="*/ 65 w 107"/>
                <a:gd name="T33" fmla="*/ 0 h 137"/>
                <a:gd name="T34" fmla="*/ 87 w 107"/>
                <a:gd name="T35" fmla="*/ 3 h 137"/>
                <a:gd name="T36" fmla="*/ 107 w 107"/>
                <a:gd name="T37" fmla="*/ 1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37">
                  <a:moveTo>
                    <a:pt x="107" y="12"/>
                  </a:moveTo>
                  <a:lnTo>
                    <a:pt x="107" y="31"/>
                  </a:lnTo>
                  <a:cubicBezTo>
                    <a:pt x="101" y="26"/>
                    <a:pt x="94" y="21"/>
                    <a:pt x="88" y="19"/>
                  </a:cubicBezTo>
                  <a:cubicBezTo>
                    <a:pt x="81" y="16"/>
                    <a:pt x="73" y="14"/>
                    <a:pt x="66" y="14"/>
                  </a:cubicBezTo>
                  <a:cubicBezTo>
                    <a:pt x="51" y="14"/>
                    <a:pt x="39" y="19"/>
                    <a:pt x="31" y="28"/>
                  </a:cubicBezTo>
                  <a:cubicBezTo>
                    <a:pt x="23" y="38"/>
                    <a:pt x="19" y="51"/>
                    <a:pt x="19" y="68"/>
                  </a:cubicBezTo>
                  <a:cubicBezTo>
                    <a:pt x="19" y="86"/>
                    <a:pt x="23" y="99"/>
                    <a:pt x="31" y="109"/>
                  </a:cubicBezTo>
                  <a:cubicBezTo>
                    <a:pt x="39" y="118"/>
                    <a:pt x="51" y="122"/>
                    <a:pt x="66" y="122"/>
                  </a:cubicBezTo>
                  <a:cubicBezTo>
                    <a:pt x="73" y="122"/>
                    <a:pt x="81" y="121"/>
                    <a:pt x="88" y="118"/>
                  </a:cubicBezTo>
                  <a:cubicBezTo>
                    <a:pt x="94" y="115"/>
                    <a:pt x="101" y="111"/>
                    <a:pt x="107" y="106"/>
                  </a:cubicBezTo>
                  <a:lnTo>
                    <a:pt x="107" y="124"/>
                  </a:lnTo>
                  <a:cubicBezTo>
                    <a:pt x="101" y="129"/>
                    <a:pt x="94" y="132"/>
                    <a:pt x="87" y="134"/>
                  </a:cubicBezTo>
                  <a:cubicBezTo>
                    <a:pt x="80" y="136"/>
                    <a:pt x="73" y="137"/>
                    <a:pt x="65" y="137"/>
                  </a:cubicBezTo>
                  <a:cubicBezTo>
                    <a:pt x="45" y="137"/>
                    <a:pt x="29" y="131"/>
                    <a:pt x="17" y="119"/>
                  </a:cubicBezTo>
                  <a:cubicBezTo>
                    <a:pt x="6" y="106"/>
                    <a:pt x="0" y="90"/>
                    <a:pt x="0" y="68"/>
                  </a:cubicBezTo>
                  <a:cubicBezTo>
                    <a:pt x="0" y="47"/>
                    <a:pt x="6" y="30"/>
                    <a:pt x="17" y="18"/>
                  </a:cubicBezTo>
                  <a:cubicBezTo>
                    <a:pt x="29" y="6"/>
                    <a:pt x="45" y="0"/>
                    <a:pt x="65" y="0"/>
                  </a:cubicBezTo>
                  <a:cubicBezTo>
                    <a:pt x="73" y="0"/>
                    <a:pt x="80" y="1"/>
                    <a:pt x="87" y="3"/>
                  </a:cubicBezTo>
                  <a:cubicBezTo>
                    <a:pt x="94" y="5"/>
                    <a:pt x="101" y="8"/>
                    <a:pt x="107" y="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18">
              <a:extLst>
                <a:ext uri="{FF2B5EF4-FFF2-40B4-BE49-F238E27FC236}">
                  <a16:creationId xmlns:a16="http://schemas.microsoft.com/office/drawing/2014/main" id="{936ED179-22C4-4E93-9ABE-892522A8743C}"/>
                </a:ext>
              </a:extLst>
            </p:cNvPr>
            <p:cNvSpPr>
              <a:spLocks noEditPoints="1"/>
            </p:cNvSpPr>
            <p:nvPr/>
          </p:nvSpPr>
          <p:spPr bwMode="auto">
            <a:xfrm>
              <a:off x="4389" y="1984"/>
              <a:ext cx="6" cy="54"/>
            </a:xfrm>
            <a:custGeom>
              <a:avLst/>
              <a:gdLst>
                <a:gd name="T0" fmla="*/ 0 w 16"/>
                <a:gd name="T1" fmla="*/ 38 h 138"/>
                <a:gd name="T2" fmla="*/ 16 w 16"/>
                <a:gd name="T3" fmla="*/ 38 h 138"/>
                <a:gd name="T4" fmla="*/ 16 w 16"/>
                <a:gd name="T5" fmla="*/ 138 h 138"/>
                <a:gd name="T6" fmla="*/ 0 w 16"/>
                <a:gd name="T7" fmla="*/ 138 h 138"/>
                <a:gd name="T8" fmla="*/ 0 w 16"/>
                <a:gd name="T9" fmla="*/ 38 h 138"/>
                <a:gd name="T10" fmla="*/ 0 w 16"/>
                <a:gd name="T11" fmla="*/ 0 h 138"/>
                <a:gd name="T12" fmla="*/ 16 w 16"/>
                <a:gd name="T13" fmla="*/ 0 h 138"/>
                <a:gd name="T14" fmla="*/ 16 w 16"/>
                <a:gd name="T15" fmla="*/ 20 h 138"/>
                <a:gd name="T16" fmla="*/ 0 w 16"/>
                <a:gd name="T17" fmla="*/ 20 h 138"/>
                <a:gd name="T18" fmla="*/ 0 w 16"/>
                <a:gd name="T19"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38">
                  <a:moveTo>
                    <a:pt x="0" y="38"/>
                  </a:moveTo>
                  <a:lnTo>
                    <a:pt x="16" y="38"/>
                  </a:lnTo>
                  <a:lnTo>
                    <a:pt x="16" y="138"/>
                  </a:lnTo>
                  <a:lnTo>
                    <a:pt x="0" y="138"/>
                  </a:lnTo>
                  <a:lnTo>
                    <a:pt x="0" y="38"/>
                  </a:lnTo>
                  <a:close/>
                  <a:moveTo>
                    <a:pt x="0" y="0"/>
                  </a:moveTo>
                  <a:lnTo>
                    <a:pt x="16" y="0"/>
                  </a:lnTo>
                  <a:lnTo>
                    <a:pt x="16" y="20"/>
                  </a:lnTo>
                  <a:lnTo>
                    <a:pt x="0" y="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19">
              <a:extLst>
                <a:ext uri="{FF2B5EF4-FFF2-40B4-BE49-F238E27FC236}">
                  <a16:creationId xmlns:a16="http://schemas.microsoft.com/office/drawing/2014/main" id="{084AF315-092E-46C7-BB10-84E9E4EDFF40}"/>
                </a:ext>
              </a:extLst>
            </p:cNvPr>
            <p:cNvSpPr>
              <a:spLocks noEditPoints="1"/>
            </p:cNvSpPr>
            <p:nvPr/>
          </p:nvSpPr>
          <p:spPr bwMode="auto">
            <a:xfrm>
              <a:off x="4408" y="1998"/>
              <a:ext cx="36" cy="55"/>
            </a:xfrm>
            <a:custGeom>
              <a:avLst/>
              <a:gdLst>
                <a:gd name="T0" fmla="*/ 16 w 89"/>
                <a:gd name="T1" fmla="*/ 87 h 139"/>
                <a:gd name="T2" fmla="*/ 16 w 89"/>
                <a:gd name="T3" fmla="*/ 139 h 139"/>
                <a:gd name="T4" fmla="*/ 0 w 89"/>
                <a:gd name="T5" fmla="*/ 139 h 139"/>
                <a:gd name="T6" fmla="*/ 0 w 89"/>
                <a:gd name="T7" fmla="*/ 2 h 139"/>
                <a:gd name="T8" fmla="*/ 16 w 89"/>
                <a:gd name="T9" fmla="*/ 2 h 139"/>
                <a:gd name="T10" fmla="*/ 16 w 89"/>
                <a:gd name="T11" fmla="*/ 17 h 139"/>
                <a:gd name="T12" fmla="*/ 29 w 89"/>
                <a:gd name="T13" fmla="*/ 4 h 139"/>
                <a:gd name="T14" fmla="*/ 48 w 89"/>
                <a:gd name="T15" fmla="*/ 0 h 139"/>
                <a:gd name="T16" fmla="*/ 77 w 89"/>
                <a:gd name="T17" fmla="*/ 14 h 139"/>
                <a:gd name="T18" fmla="*/ 89 w 89"/>
                <a:gd name="T19" fmla="*/ 52 h 139"/>
                <a:gd name="T20" fmla="*/ 77 w 89"/>
                <a:gd name="T21" fmla="*/ 90 h 139"/>
                <a:gd name="T22" fmla="*/ 48 w 89"/>
                <a:gd name="T23" fmla="*/ 104 h 139"/>
                <a:gd name="T24" fmla="*/ 29 w 89"/>
                <a:gd name="T25" fmla="*/ 100 h 139"/>
                <a:gd name="T26" fmla="*/ 16 w 89"/>
                <a:gd name="T27" fmla="*/ 87 h 139"/>
                <a:gd name="T28" fmla="*/ 72 w 89"/>
                <a:gd name="T29" fmla="*/ 52 h 139"/>
                <a:gd name="T30" fmla="*/ 64 w 89"/>
                <a:gd name="T31" fmla="*/ 24 h 139"/>
                <a:gd name="T32" fmla="*/ 44 w 89"/>
                <a:gd name="T33" fmla="*/ 13 h 139"/>
                <a:gd name="T34" fmla="*/ 23 w 89"/>
                <a:gd name="T35" fmla="*/ 24 h 139"/>
                <a:gd name="T36" fmla="*/ 16 w 89"/>
                <a:gd name="T37" fmla="*/ 52 h 139"/>
                <a:gd name="T38" fmla="*/ 23 w 89"/>
                <a:gd name="T39" fmla="*/ 80 h 139"/>
                <a:gd name="T40" fmla="*/ 44 w 89"/>
                <a:gd name="T41" fmla="*/ 90 h 139"/>
                <a:gd name="T42" fmla="*/ 64 w 89"/>
                <a:gd name="T43" fmla="*/ 80 h 139"/>
                <a:gd name="T44" fmla="*/ 72 w 89"/>
                <a:gd name="T45" fmla="*/ 5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9" h="139">
                  <a:moveTo>
                    <a:pt x="16" y="87"/>
                  </a:moveTo>
                  <a:lnTo>
                    <a:pt x="16" y="139"/>
                  </a:lnTo>
                  <a:lnTo>
                    <a:pt x="0" y="139"/>
                  </a:lnTo>
                  <a:lnTo>
                    <a:pt x="0" y="2"/>
                  </a:lnTo>
                  <a:lnTo>
                    <a:pt x="16" y="2"/>
                  </a:lnTo>
                  <a:lnTo>
                    <a:pt x="16" y="17"/>
                  </a:lnTo>
                  <a:cubicBezTo>
                    <a:pt x="20" y="11"/>
                    <a:pt x="24" y="7"/>
                    <a:pt x="29" y="4"/>
                  </a:cubicBezTo>
                  <a:cubicBezTo>
                    <a:pt x="34" y="1"/>
                    <a:pt x="41" y="0"/>
                    <a:pt x="48" y="0"/>
                  </a:cubicBezTo>
                  <a:cubicBezTo>
                    <a:pt x="60" y="0"/>
                    <a:pt x="70" y="5"/>
                    <a:pt x="77" y="14"/>
                  </a:cubicBezTo>
                  <a:cubicBezTo>
                    <a:pt x="85" y="24"/>
                    <a:pt x="89" y="36"/>
                    <a:pt x="89" y="52"/>
                  </a:cubicBezTo>
                  <a:cubicBezTo>
                    <a:pt x="89" y="68"/>
                    <a:pt x="85" y="80"/>
                    <a:pt x="77" y="90"/>
                  </a:cubicBezTo>
                  <a:cubicBezTo>
                    <a:pt x="70" y="99"/>
                    <a:pt x="60" y="104"/>
                    <a:pt x="48" y="104"/>
                  </a:cubicBezTo>
                  <a:cubicBezTo>
                    <a:pt x="41" y="104"/>
                    <a:pt x="34" y="103"/>
                    <a:pt x="29" y="100"/>
                  </a:cubicBezTo>
                  <a:cubicBezTo>
                    <a:pt x="24" y="97"/>
                    <a:pt x="20" y="93"/>
                    <a:pt x="16" y="87"/>
                  </a:cubicBezTo>
                  <a:close/>
                  <a:moveTo>
                    <a:pt x="72" y="52"/>
                  </a:moveTo>
                  <a:cubicBezTo>
                    <a:pt x="72" y="40"/>
                    <a:pt x="69" y="31"/>
                    <a:pt x="64" y="24"/>
                  </a:cubicBezTo>
                  <a:cubicBezTo>
                    <a:pt x="59" y="17"/>
                    <a:pt x="52" y="13"/>
                    <a:pt x="44" y="13"/>
                  </a:cubicBezTo>
                  <a:cubicBezTo>
                    <a:pt x="35" y="13"/>
                    <a:pt x="28" y="17"/>
                    <a:pt x="23" y="24"/>
                  </a:cubicBezTo>
                  <a:cubicBezTo>
                    <a:pt x="19" y="31"/>
                    <a:pt x="16" y="40"/>
                    <a:pt x="16" y="52"/>
                  </a:cubicBezTo>
                  <a:cubicBezTo>
                    <a:pt x="16" y="64"/>
                    <a:pt x="19" y="73"/>
                    <a:pt x="23" y="80"/>
                  </a:cubicBezTo>
                  <a:cubicBezTo>
                    <a:pt x="28" y="87"/>
                    <a:pt x="35" y="90"/>
                    <a:pt x="44" y="90"/>
                  </a:cubicBezTo>
                  <a:cubicBezTo>
                    <a:pt x="52" y="90"/>
                    <a:pt x="59" y="87"/>
                    <a:pt x="64" y="80"/>
                  </a:cubicBezTo>
                  <a:cubicBezTo>
                    <a:pt x="69" y="73"/>
                    <a:pt x="72" y="64"/>
                    <a:pt x="72"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20">
              <a:extLst>
                <a:ext uri="{FF2B5EF4-FFF2-40B4-BE49-F238E27FC236}">
                  <a16:creationId xmlns:a16="http://schemas.microsoft.com/office/drawing/2014/main" id="{C5510D6C-8DF0-4F14-B75D-33BF79EEA8E4}"/>
                </a:ext>
              </a:extLst>
            </p:cNvPr>
            <p:cNvSpPr>
              <a:spLocks/>
            </p:cNvSpPr>
            <p:nvPr/>
          </p:nvSpPr>
          <p:spPr bwMode="auto">
            <a:xfrm>
              <a:off x="4454" y="1984"/>
              <a:ext cx="33" cy="54"/>
            </a:xfrm>
            <a:custGeom>
              <a:avLst/>
              <a:gdLst>
                <a:gd name="T0" fmla="*/ 83 w 83"/>
                <a:gd name="T1" fmla="*/ 78 h 138"/>
                <a:gd name="T2" fmla="*/ 83 w 83"/>
                <a:gd name="T3" fmla="*/ 138 h 138"/>
                <a:gd name="T4" fmla="*/ 67 w 83"/>
                <a:gd name="T5" fmla="*/ 138 h 138"/>
                <a:gd name="T6" fmla="*/ 67 w 83"/>
                <a:gd name="T7" fmla="*/ 78 h 138"/>
                <a:gd name="T8" fmla="*/ 61 w 83"/>
                <a:gd name="T9" fmla="*/ 57 h 138"/>
                <a:gd name="T10" fmla="*/ 45 w 83"/>
                <a:gd name="T11" fmla="*/ 50 h 138"/>
                <a:gd name="T12" fmla="*/ 24 w 83"/>
                <a:gd name="T13" fmla="*/ 58 h 138"/>
                <a:gd name="T14" fmla="*/ 16 w 83"/>
                <a:gd name="T15" fmla="*/ 81 h 138"/>
                <a:gd name="T16" fmla="*/ 16 w 83"/>
                <a:gd name="T17" fmla="*/ 138 h 138"/>
                <a:gd name="T18" fmla="*/ 0 w 83"/>
                <a:gd name="T19" fmla="*/ 138 h 138"/>
                <a:gd name="T20" fmla="*/ 0 w 83"/>
                <a:gd name="T21" fmla="*/ 0 h 138"/>
                <a:gd name="T22" fmla="*/ 16 w 83"/>
                <a:gd name="T23" fmla="*/ 0 h 138"/>
                <a:gd name="T24" fmla="*/ 16 w 83"/>
                <a:gd name="T25" fmla="*/ 54 h 138"/>
                <a:gd name="T26" fmla="*/ 30 w 83"/>
                <a:gd name="T27" fmla="*/ 40 h 138"/>
                <a:gd name="T28" fmla="*/ 49 w 83"/>
                <a:gd name="T29" fmla="*/ 36 h 138"/>
                <a:gd name="T30" fmla="*/ 74 w 83"/>
                <a:gd name="T31" fmla="*/ 46 h 138"/>
                <a:gd name="T32" fmla="*/ 83 w 83"/>
                <a:gd name="T33" fmla="*/ 7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138">
                  <a:moveTo>
                    <a:pt x="83" y="78"/>
                  </a:moveTo>
                  <a:lnTo>
                    <a:pt x="83" y="138"/>
                  </a:lnTo>
                  <a:lnTo>
                    <a:pt x="67" y="138"/>
                  </a:lnTo>
                  <a:lnTo>
                    <a:pt x="67" y="78"/>
                  </a:lnTo>
                  <a:cubicBezTo>
                    <a:pt x="67" y="69"/>
                    <a:pt x="65" y="62"/>
                    <a:pt x="61" y="57"/>
                  </a:cubicBezTo>
                  <a:cubicBezTo>
                    <a:pt x="58" y="52"/>
                    <a:pt x="52" y="50"/>
                    <a:pt x="45" y="50"/>
                  </a:cubicBezTo>
                  <a:cubicBezTo>
                    <a:pt x="36" y="50"/>
                    <a:pt x="29" y="53"/>
                    <a:pt x="24" y="58"/>
                  </a:cubicBezTo>
                  <a:cubicBezTo>
                    <a:pt x="19" y="64"/>
                    <a:pt x="16" y="72"/>
                    <a:pt x="16" y="81"/>
                  </a:cubicBezTo>
                  <a:lnTo>
                    <a:pt x="16" y="138"/>
                  </a:lnTo>
                  <a:lnTo>
                    <a:pt x="0" y="138"/>
                  </a:lnTo>
                  <a:lnTo>
                    <a:pt x="0" y="0"/>
                  </a:lnTo>
                  <a:lnTo>
                    <a:pt x="16" y="0"/>
                  </a:lnTo>
                  <a:lnTo>
                    <a:pt x="16" y="54"/>
                  </a:lnTo>
                  <a:cubicBezTo>
                    <a:pt x="20" y="48"/>
                    <a:pt x="25" y="43"/>
                    <a:pt x="30" y="40"/>
                  </a:cubicBezTo>
                  <a:cubicBezTo>
                    <a:pt x="35" y="37"/>
                    <a:pt x="42" y="36"/>
                    <a:pt x="49" y="36"/>
                  </a:cubicBezTo>
                  <a:cubicBezTo>
                    <a:pt x="60" y="36"/>
                    <a:pt x="69" y="39"/>
                    <a:pt x="74" y="46"/>
                  </a:cubicBezTo>
                  <a:cubicBezTo>
                    <a:pt x="80" y="54"/>
                    <a:pt x="83" y="64"/>
                    <a:pt x="83" y="7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21">
              <a:extLst>
                <a:ext uri="{FF2B5EF4-FFF2-40B4-BE49-F238E27FC236}">
                  <a16:creationId xmlns:a16="http://schemas.microsoft.com/office/drawing/2014/main" id="{2EDCB35D-5BB1-4C59-9953-65598EF3F7E5}"/>
                </a:ext>
              </a:extLst>
            </p:cNvPr>
            <p:cNvSpPr>
              <a:spLocks noEditPoints="1"/>
            </p:cNvSpPr>
            <p:nvPr/>
          </p:nvSpPr>
          <p:spPr bwMode="auto">
            <a:xfrm>
              <a:off x="4497" y="1998"/>
              <a:ext cx="36" cy="41"/>
            </a:xfrm>
            <a:custGeom>
              <a:avLst/>
              <a:gdLst>
                <a:gd name="T0" fmla="*/ 92 w 92"/>
                <a:gd name="T1" fmla="*/ 48 h 104"/>
                <a:gd name="T2" fmla="*/ 92 w 92"/>
                <a:gd name="T3" fmla="*/ 56 h 104"/>
                <a:gd name="T4" fmla="*/ 17 w 92"/>
                <a:gd name="T5" fmla="*/ 56 h 104"/>
                <a:gd name="T6" fmla="*/ 27 w 92"/>
                <a:gd name="T7" fmla="*/ 82 h 104"/>
                <a:gd name="T8" fmla="*/ 52 w 92"/>
                <a:gd name="T9" fmla="*/ 90 h 104"/>
                <a:gd name="T10" fmla="*/ 70 w 92"/>
                <a:gd name="T11" fmla="*/ 88 h 104"/>
                <a:gd name="T12" fmla="*/ 88 w 92"/>
                <a:gd name="T13" fmla="*/ 81 h 104"/>
                <a:gd name="T14" fmla="*/ 88 w 92"/>
                <a:gd name="T15" fmla="*/ 97 h 104"/>
                <a:gd name="T16" fmla="*/ 70 w 92"/>
                <a:gd name="T17" fmla="*/ 102 h 104"/>
                <a:gd name="T18" fmla="*/ 51 w 92"/>
                <a:gd name="T19" fmla="*/ 104 h 104"/>
                <a:gd name="T20" fmla="*/ 13 w 92"/>
                <a:gd name="T21" fmla="*/ 90 h 104"/>
                <a:gd name="T22" fmla="*/ 0 w 92"/>
                <a:gd name="T23" fmla="*/ 53 h 104"/>
                <a:gd name="T24" fmla="*/ 13 w 92"/>
                <a:gd name="T25" fmla="*/ 14 h 104"/>
                <a:gd name="T26" fmla="*/ 48 w 92"/>
                <a:gd name="T27" fmla="*/ 0 h 104"/>
                <a:gd name="T28" fmla="*/ 80 w 92"/>
                <a:gd name="T29" fmla="*/ 13 h 104"/>
                <a:gd name="T30" fmla="*/ 92 w 92"/>
                <a:gd name="T31" fmla="*/ 48 h 104"/>
                <a:gd name="T32" fmla="*/ 75 w 92"/>
                <a:gd name="T33" fmla="*/ 43 h 104"/>
                <a:gd name="T34" fmla="*/ 68 w 92"/>
                <a:gd name="T35" fmla="*/ 22 h 104"/>
                <a:gd name="T36" fmla="*/ 49 w 92"/>
                <a:gd name="T37" fmla="*/ 14 h 104"/>
                <a:gd name="T38" fmla="*/ 27 w 92"/>
                <a:gd name="T39" fmla="*/ 21 h 104"/>
                <a:gd name="T40" fmla="*/ 17 w 92"/>
                <a:gd name="T41" fmla="*/ 43 h 104"/>
                <a:gd name="T42" fmla="*/ 75 w 92"/>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4">
                  <a:moveTo>
                    <a:pt x="92" y="48"/>
                  </a:moveTo>
                  <a:lnTo>
                    <a:pt x="92" y="56"/>
                  </a:lnTo>
                  <a:lnTo>
                    <a:pt x="17" y="56"/>
                  </a:lnTo>
                  <a:cubicBezTo>
                    <a:pt x="17" y="67"/>
                    <a:pt x="21" y="76"/>
                    <a:pt x="27" y="82"/>
                  </a:cubicBezTo>
                  <a:cubicBezTo>
                    <a:pt x="33" y="87"/>
                    <a:pt x="41" y="90"/>
                    <a:pt x="52" y="90"/>
                  </a:cubicBezTo>
                  <a:cubicBezTo>
                    <a:pt x="58" y="90"/>
                    <a:pt x="65" y="90"/>
                    <a:pt x="70" y="88"/>
                  </a:cubicBezTo>
                  <a:cubicBezTo>
                    <a:pt x="76" y="86"/>
                    <a:pt x="82" y="84"/>
                    <a:pt x="88" y="81"/>
                  </a:cubicBezTo>
                  <a:lnTo>
                    <a:pt x="88" y="97"/>
                  </a:lnTo>
                  <a:cubicBezTo>
                    <a:pt x="82" y="99"/>
                    <a:pt x="76" y="101"/>
                    <a:pt x="70" y="102"/>
                  </a:cubicBezTo>
                  <a:cubicBezTo>
                    <a:pt x="64" y="103"/>
                    <a:pt x="58" y="104"/>
                    <a:pt x="51" y="104"/>
                  </a:cubicBezTo>
                  <a:cubicBezTo>
                    <a:pt x="35" y="104"/>
                    <a:pt x="23" y="100"/>
                    <a:pt x="13" y="90"/>
                  </a:cubicBezTo>
                  <a:cubicBezTo>
                    <a:pt x="4" y="81"/>
                    <a:pt x="0" y="69"/>
                    <a:pt x="0" y="53"/>
                  </a:cubicBezTo>
                  <a:cubicBezTo>
                    <a:pt x="0" y="37"/>
                    <a:pt x="4" y="24"/>
                    <a:pt x="13" y="14"/>
                  </a:cubicBezTo>
                  <a:cubicBezTo>
                    <a:pt x="22" y="5"/>
                    <a:pt x="33" y="0"/>
                    <a:pt x="48" y="0"/>
                  </a:cubicBezTo>
                  <a:cubicBezTo>
                    <a:pt x="62" y="0"/>
                    <a:pt x="72" y="4"/>
                    <a:pt x="80" y="13"/>
                  </a:cubicBezTo>
                  <a:cubicBezTo>
                    <a:pt x="88" y="21"/>
                    <a:pt x="92" y="33"/>
                    <a:pt x="92" y="48"/>
                  </a:cubicBezTo>
                  <a:close/>
                  <a:moveTo>
                    <a:pt x="75" y="43"/>
                  </a:moveTo>
                  <a:cubicBezTo>
                    <a:pt x="75" y="34"/>
                    <a:pt x="73" y="27"/>
                    <a:pt x="68" y="22"/>
                  </a:cubicBezTo>
                  <a:cubicBezTo>
                    <a:pt x="63" y="16"/>
                    <a:pt x="57" y="14"/>
                    <a:pt x="49" y="14"/>
                  </a:cubicBezTo>
                  <a:cubicBezTo>
                    <a:pt x="39" y="14"/>
                    <a:pt x="32" y="16"/>
                    <a:pt x="27" y="21"/>
                  </a:cubicBezTo>
                  <a:cubicBezTo>
                    <a:pt x="21" y="27"/>
                    <a:pt x="18" y="34"/>
                    <a:pt x="17" y="43"/>
                  </a:cubicBezTo>
                  <a:lnTo>
                    <a:pt x="75"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22">
              <a:extLst>
                <a:ext uri="{FF2B5EF4-FFF2-40B4-BE49-F238E27FC236}">
                  <a16:creationId xmlns:a16="http://schemas.microsoft.com/office/drawing/2014/main" id="{FC95BB3D-D2D7-4D7F-ABFE-0CD0DAD5876B}"/>
                </a:ext>
              </a:extLst>
            </p:cNvPr>
            <p:cNvSpPr>
              <a:spLocks/>
            </p:cNvSpPr>
            <p:nvPr/>
          </p:nvSpPr>
          <p:spPr bwMode="auto">
            <a:xfrm>
              <a:off x="4544" y="1998"/>
              <a:ext cx="23" cy="40"/>
            </a:xfrm>
            <a:custGeom>
              <a:avLst/>
              <a:gdLst>
                <a:gd name="T0" fmla="*/ 58 w 58"/>
                <a:gd name="T1" fmla="*/ 17 h 102"/>
                <a:gd name="T2" fmla="*/ 52 w 58"/>
                <a:gd name="T3" fmla="*/ 15 h 102"/>
                <a:gd name="T4" fmla="*/ 45 w 58"/>
                <a:gd name="T5" fmla="*/ 14 h 102"/>
                <a:gd name="T6" fmla="*/ 24 w 58"/>
                <a:gd name="T7" fmla="*/ 23 h 102"/>
                <a:gd name="T8" fmla="*/ 16 w 58"/>
                <a:gd name="T9" fmla="*/ 49 h 102"/>
                <a:gd name="T10" fmla="*/ 16 w 58"/>
                <a:gd name="T11" fmla="*/ 102 h 102"/>
                <a:gd name="T12" fmla="*/ 0 w 58"/>
                <a:gd name="T13" fmla="*/ 102 h 102"/>
                <a:gd name="T14" fmla="*/ 0 w 58"/>
                <a:gd name="T15" fmla="*/ 2 h 102"/>
                <a:gd name="T16" fmla="*/ 16 w 58"/>
                <a:gd name="T17" fmla="*/ 2 h 102"/>
                <a:gd name="T18" fmla="*/ 16 w 58"/>
                <a:gd name="T19" fmla="*/ 18 h 102"/>
                <a:gd name="T20" fmla="*/ 30 w 58"/>
                <a:gd name="T21" fmla="*/ 4 h 102"/>
                <a:gd name="T22" fmla="*/ 50 w 58"/>
                <a:gd name="T23" fmla="*/ 0 h 102"/>
                <a:gd name="T24" fmla="*/ 53 w 58"/>
                <a:gd name="T25" fmla="*/ 0 h 102"/>
                <a:gd name="T26" fmla="*/ 58 w 58"/>
                <a:gd name="T27" fmla="*/ 1 h 102"/>
                <a:gd name="T28" fmla="*/ 58 w 58"/>
                <a:gd name="T29" fmla="*/ 1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 h="102">
                  <a:moveTo>
                    <a:pt x="58" y="17"/>
                  </a:moveTo>
                  <a:cubicBezTo>
                    <a:pt x="56" y="16"/>
                    <a:pt x="54" y="16"/>
                    <a:pt x="52" y="15"/>
                  </a:cubicBezTo>
                  <a:cubicBezTo>
                    <a:pt x="50" y="15"/>
                    <a:pt x="48" y="14"/>
                    <a:pt x="45" y="14"/>
                  </a:cubicBezTo>
                  <a:cubicBezTo>
                    <a:pt x="36" y="14"/>
                    <a:pt x="29" y="17"/>
                    <a:pt x="24" y="23"/>
                  </a:cubicBezTo>
                  <a:cubicBezTo>
                    <a:pt x="19" y="29"/>
                    <a:pt x="16" y="38"/>
                    <a:pt x="16" y="49"/>
                  </a:cubicBezTo>
                  <a:lnTo>
                    <a:pt x="16" y="102"/>
                  </a:lnTo>
                  <a:lnTo>
                    <a:pt x="0" y="102"/>
                  </a:lnTo>
                  <a:lnTo>
                    <a:pt x="0" y="2"/>
                  </a:lnTo>
                  <a:lnTo>
                    <a:pt x="16" y="2"/>
                  </a:lnTo>
                  <a:lnTo>
                    <a:pt x="16" y="18"/>
                  </a:lnTo>
                  <a:cubicBezTo>
                    <a:pt x="20" y="12"/>
                    <a:pt x="24" y="7"/>
                    <a:pt x="30" y="4"/>
                  </a:cubicBezTo>
                  <a:cubicBezTo>
                    <a:pt x="35" y="1"/>
                    <a:pt x="42" y="0"/>
                    <a:pt x="50" y="0"/>
                  </a:cubicBezTo>
                  <a:cubicBezTo>
                    <a:pt x="51" y="0"/>
                    <a:pt x="52" y="0"/>
                    <a:pt x="53" y="0"/>
                  </a:cubicBezTo>
                  <a:cubicBezTo>
                    <a:pt x="55" y="0"/>
                    <a:pt x="56" y="0"/>
                    <a:pt x="58" y="1"/>
                  </a:cubicBezTo>
                  <a:lnTo>
                    <a:pt x="5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23">
              <a:extLst>
                <a:ext uri="{FF2B5EF4-FFF2-40B4-BE49-F238E27FC236}">
                  <a16:creationId xmlns:a16="http://schemas.microsoft.com/office/drawing/2014/main" id="{DF5DAA90-2B11-4E26-8E41-35B418632D72}"/>
                </a:ext>
              </a:extLst>
            </p:cNvPr>
            <p:cNvSpPr>
              <a:spLocks/>
            </p:cNvSpPr>
            <p:nvPr/>
          </p:nvSpPr>
          <p:spPr bwMode="auto">
            <a:xfrm>
              <a:off x="4569" y="1988"/>
              <a:ext cx="24" cy="50"/>
            </a:xfrm>
            <a:custGeom>
              <a:avLst/>
              <a:gdLst>
                <a:gd name="T0" fmla="*/ 28 w 62"/>
                <a:gd name="T1" fmla="*/ 0 h 128"/>
                <a:gd name="T2" fmla="*/ 28 w 62"/>
                <a:gd name="T3" fmla="*/ 28 h 128"/>
                <a:gd name="T4" fmla="*/ 62 w 62"/>
                <a:gd name="T5" fmla="*/ 28 h 128"/>
                <a:gd name="T6" fmla="*/ 62 w 62"/>
                <a:gd name="T7" fmla="*/ 41 h 128"/>
                <a:gd name="T8" fmla="*/ 28 w 62"/>
                <a:gd name="T9" fmla="*/ 41 h 128"/>
                <a:gd name="T10" fmla="*/ 28 w 62"/>
                <a:gd name="T11" fmla="*/ 95 h 128"/>
                <a:gd name="T12" fmla="*/ 32 w 62"/>
                <a:gd name="T13" fmla="*/ 110 h 128"/>
                <a:gd name="T14" fmla="*/ 45 w 62"/>
                <a:gd name="T15" fmla="*/ 114 h 128"/>
                <a:gd name="T16" fmla="*/ 62 w 62"/>
                <a:gd name="T17" fmla="*/ 114 h 128"/>
                <a:gd name="T18" fmla="*/ 62 w 62"/>
                <a:gd name="T19" fmla="*/ 128 h 128"/>
                <a:gd name="T20" fmla="*/ 45 w 62"/>
                <a:gd name="T21" fmla="*/ 128 h 128"/>
                <a:gd name="T22" fmla="*/ 19 w 62"/>
                <a:gd name="T23" fmla="*/ 121 h 128"/>
                <a:gd name="T24" fmla="*/ 12 w 62"/>
                <a:gd name="T25" fmla="*/ 95 h 128"/>
                <a:gd name="T26" fmla="*/ 12 w 62"/>
                <a:gd name="T27" fmla="*/ 41 h 128"/>
                <a:gd name="T28" fmla="*/ 0 w 62"/>
                <a:gd name="T29" fmla="*/ 41 h 128"/>
                <a:gd name="T30" fmla="*/ 0 w 62"/>
                <a:gd name="T31" fmla="*/ 28 h 128"/>
                <a:gd name="T32" fmla="*/ 12 w 62"/>
                <a:gd name="T33" fmla="*/ 28 h 128"/>
                <a:gd name="T34" fmla="*/ 12 w 62"/>
                <a:gd name="T35" fmla="*/ 0 h 128"/>
                <a:gd name="T36" fmla="*/ 28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8" y="0"/>
                  </a:moveTo>
                  <a:lnTo>
                    <a:pt x="28" y="28"/>
                  </a:lnTo>
                  <a:lnTo>
                    <a:pt x="62" y="28"/>
                  </a:lnTo>
                  <a:lnTo>
                    <a:pt x="62" y="41"/>
                  </a:lnTo>
                  <a:lnTo>
                    <a:pt x="28" y="41"/>
                  </a:lnTo>
                  <a:lnTo>
                    <a:pt x="28" y="95"/>
                  </a:lnTo>
                  <a:cubicBezTo>
                    <a:pt x="28" y="103"/>
                    <a:pt x="29" y="108"/>
                    <a:pt x="32" y="110"/>
                  </a:cubicBezTo>
                  <a:cubicBezTo>
                    <a:pt x="34" y="113"/>
                    <a:pt x="38" y="114"/>
                    <a:pt x="45" y="114"/>
                  </a:cubicBezTo>
                  <a:lnTo>
                    <a:pt x="62" y="114"/>
                  </a:lnTo>
                  <a:lnTo>
                    <a:pt x="62" y="128"/>
                  </a:lnTo>
                  <a:lnTo>
                    <a:pt x="45" y="128"/>
                  </a:lnTo>
                  <a:cubicBezTo>
                    <a:pt x="33" y="128"/>
                    <a:pt x="24" y="125"/>
                    <a:pt x="19" y="121"/>
                  </a:cubicBezTo>
                  <a:cubicBezTo>
                    <a:pt x="14" y="116"/>
                    <a:pt x="12" y="107"/>
                    <a:pt x="12" y="95"/>
                  </a:cubicBezTo>
                  <a:lnTo>
                    <a:pt x="12" y="41"/>
                  </a:lnTo>
                  <a:lnTo>
                    <a:pt x="0" y="41"/>
                  </a:lnTo>
                  <a:lnTo>
                    <a:pt x="0" y="28"/>
                  </a:lnTo>
                  <a:lnTo>
                    <a:pt x="12" y="28"/>
                  </a:lnTo>
                  <a:lnTo>
                    <a:pt x="12" y="0"/>
                  </a:lnTo>
                  <a:lnTo>
                    <a:pt x="2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24">
              <a:extLst>
                <a:ext uri="{FF2B5EF4-FFF2-40B4-BE49-F238E27FC236}">
                  <a16:creationId xmlns:a16="http://schemas.microsoft.com/office/drawing/2014/main" id="{8FA33047-7B29-49AC-A1D5-47A1647511D7}"/>
                </a:ext>
              </a:extLst>
            </p:cNvPr>
            <p:cNvSpPr>
              <a:spLocks noEditPoints="1"/>
            </p:cNvSpPr>
            <p:nvPr/>
          </p:nvSpPr>
          <p:spPr bwMode="auto">
            <a:xfrm>
              <a:off x="4599" y="1998"/>
              <a:ext cx="36" cy="41"/>
            </a:xfrm>
            <a:custGeom>
              <a:avLst/>
              <a:gdLst>
                <a:gd name="T0" fmla="*/ 92 w 92"/>
                <a:gd name="T1" fmla="*/ 48 h 104"/>
                <a:gd name="T2" fmla="*/ 92 w 92"/>
                <a:gd name="T3" fmla="*/ 56 h 104"/>
                <a:gd name="T4" fmla="*/ 17 w 92"/>
                <a:gd name="T5" fmla="*/ 56 h 104"/>
                <a:gd name="T6" fmla="*/ 27 w 92"/>
                <a:gd name="T7" fmla="*/ 82 h 104"/>
                <a:gd name="T8" fmla="*/ 53 w 92"/>
                <a:gd name="T9" fmla="*/ 90 h 104"/>
                <a:gd name="T10" fmla="*/ 71 w 92"/>
                <a:gd name="T11" fmla="*/ 88 h 104"/>
                <a:gd name="T12" fmla="*/ 89 w 92"/>
                <a:gd name="T13" fmla="*/ 81 h 104"/>
                <a:gd name="T14" fmla="*/ 89 w 92"/>
                <a:gd name="T15" fmla="*/ 97 h 104"/>
                <a:gd name="T16" fmla="*/ 71 w 92"/>
                <a:gd name="T17" fmla="*/ 102 h 104"/>
                <a:gd name="T18" fmla="*/ 52 w 92"/>
                <a:gd name="T19" fmla="*/ 104 h 104"/>
                <a:gd name="T20" fmla="*/ 14 w 92"/>
                <a:gd name="T21" fmla="*/ 90 h 104"/>
                <a:gd name="T22" fmla="*/ 0 w 92"/>
                <a:gd name="T23" fmla="*/ 53 h 104"/>
                <a:gd name="T24" fmla="*/ 13 w 92"/>
                <a:gd name="T25" fmla="*/ 14 h 104"/>
                <a:gd name="T26" fmla="*/ 49 w 92"/>
                <a:gd name="T27" fmla="*/ 0 h 104"/>
                <a:gd name="T28" fmla="*/ 81 w 92"/>
                <a:gd name="T29" fmla="*/ 13 h 104"/>
                <a:gd name="T30" fmla="*/ 92 w 92"/>
                <a:gd name="T31" fmla="*/ 48 h 104"/>
                <a:gd name="T32" fmla="*/ 76 w 92"/>
                <a:gd name="T33" fmla="*/ 43 h 104"/>
                <a:gd name="T34" fmla="*/ 69 w 92"/>
                <a:gd name="T35" fmla="*/ 22 h 104"/>
                <a:gd name="T36" fmla="*/ 49 w 92"/>
                <a:gd name="T37" fmla="*/ 14 h 104"/>
                <a:gd name="T38" fmla="*/ 27 w 92"/>
                <a:gd name="T39" fmla="*/ 21 h 104"/>
                <a:gd name="T40" fmla="*/ 18 w 92"/>
                <a:gd name="T41" fmla="*/ 43 h 104"/>
                <a:gd name="T42" fmla="*/ 76 w 92"/>
                <a:gd name="T43"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2" h="104">
                  <a:moveTo>
                    <a:pt x="92" y="48"/>
                  </a:moveTo>
                  <a:lnTo>
                    <a:pt x="92" y="56"/>
                  </a:lnTo>
                  <a:lnTo>
                    <a:pt x="17" y="56"/>
                  </a:lnTo>
                  <a:cubicBezTo>
                    <a:pt x="18" y="67"/>
                    <a:pt x="21" y="76"/>
                    <a:pt x="27" y="82"/>
                  </a:cubicBezTo>
                  <a:cubicBezTo>
                    <a:pt x="34" y="87"/>
                    <a:pt x="42" y="90"/>
                    <a:pt x="53" y="90"/>
                  </a:cubicBezTo>
                  <a:cubicBezTo>
                    <a:pt x="59" y="90"/>
                    <a:pt x="65" y="90"/>
                    <a:pt x="71" y="88"/>
                  </a:cubicBezTo>
                  <a:cubicBezTo>
                    <a:pt x="77" y="86"/>
                    <a:pt x="83" y="84"/>
                    <a:pt x="89" y="81"/>
                  </a:cubicBezTo>
                  <a:lnTo>
                    <a:pt x="89" y="97"/>
                  </a:lnTo>
                  <a:cubicBezTo>
                    <a:pt x="83" y="99"/>
                    <a:pt x="77" y="101"/>
                    <a:pt x="71" y="102"/>
                  </a:cubicBezTo>
                  <a:cubicBezTo>
                    <a:pt x="64" y="103"/>
                    <a:pt x="58" y="104"/>
                    <a:pt x="52" y="104"/>
                  </a:cubicBezTo>
                  <a:cubicBezTo>
                    <a:pt x="36" y="104"/>
                    <a:pt x="23" y="100"/>
                    <a:pt x="14" y="90"/>
                  </a:cubicBezTo>
                  <a:cubicBezTo>
                    <a:pt x="5" y="81"/>
                    <a:pt x="0" y="69"/>
                    <a:pt x="0" y="53"/>
                  </a:cubicBezTo>
                  <a:cubicBezTo>
                    <a:pt x="0" y="37"/>
                    <a:pt x="5" y="24"/>
                    <a:pt x="13" y="14"/>
                  </a:cubicBezTo>
                  <a:cubicBezTo>
                    <a:pt x="22" y="5"/>
                    <a:pt x="34" y="0"/>
                    <a:pt x="49" y="0"/>
                  </a:cubicBezTo>
                  <a:cubicBezTo>
                    <a:pt x="62" y="0"/>
                    <a:pt x="73" y="4"/>
                    <a:pt x="81" y="13"/>
                  </a:cubicBezTo>
                  <a:cubicBezTo>
                    <a:pt x="89" y="21"/>
                    <a:pt x="92" y="33"/>
                    <a:pt x="92" y="48"/>
                  </a:cubicBezTo>
                  <a:close/>
                  <a:moveTo>
                    <a:pt x="76" y="43"/>
                  </a:moveTo>
                  <a:cubicBezTo>
                    <a:pt x="76" y="34"/>
                    <a:pt x="73" y="27"/>
                    <a:pt x="69" y="22"/>
                  </a:cubicBezTo>
                  <a:cubicBezTo>
                    <a:pt x="64" y="16"/>
                    <a:pt x="57" y="14"/>
                    <a:pt x="49" y="14"/>
                  </a:cubicBezTo>
                  <a:cubicBezTo>
                    <a:pt x="40" y="14"/>
                    <a:pt x="33" y="16"/>
                    <a:pt x="27" y="21"/>
                  </a:cubicBezTo>
                  <a:cubicBezTo>
                    <a:pt x="22" y="27"/>
                    <a:pt x="19" y="34"/>
                    <a:pt x="18" y="43"/>
                  </a:cubicBezTo>
                  <a:lnTo>
                    <a:pt x="76" y="4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25">
              <a:extLst>
                <a:ext uri="{FF2B5EF4-FFF2-40B4-BE49-F238E27FC236}">
                  <a16:creationId xmlns:a16="http://schemas.microsoft.com/office/drawing/2014/main" id="{AACDB111-5B79-4350-B780-82B375E8E00A}"/>
                </a:ext>
              </a:extLst>
            </p:cNvPr>
            <p:cNvSpPr>
              <a:spLocks/>
            </p:cNvSpPr>
            <p:nvPr/>
          </p:nvSpPr>
          <p:spPr bwMode="auto">
            <a:xfrm>
              <a:off x="4640" y="1999"/>
              <a:ext cx="38" cy="39"/>
            </a:xfrm>
            <a:custGeom>
              <a:avLst/>
              <a:gdLst>
                <a:gd name="T0" fmla="*/ 95 w 96"/>
                <a:gd name="T1" fmla="*/ 0 h 100"/>
                <a:gd name="T2" fmla="*/ 59 w 96"/>
                <a:gd name="T3" fmla="*/ 49 h 100"/>
                <a:gd name="T4" fmla="*/ 96 w 96"/>
                <a:gd name="T5" fmla="*/ 100 h 100"/>
                <a:gd name="T6" fmla="*/ 77 w 96"/>
                <a:gd name="T7" fmla="*/ 100 h 100"/>
                <a:gd name="T8" fmla="*/ 48 w 96"/>
                <a:gd name="T9" fmla="*/ 61 h 100"/>
                <a:gd name="T10" fmla="*/ 19 w 96"/>
                <a:gd name="T11" fmla="*/ 100 h 100"/>
                <a:gd name="T12" fmla="*/ 0 w 96"/>
                <a:gd name="T13" fmla="*/ 100 h 100"/>
                <a:gd name="T14" fmla="*/ 39 w 96"/>
                <a:gd name="T15" fmla="*/ 48 h 100"/>
                <a:gd name="T16" fmla="*/ 3 w 96"/>
                <a:gd name="T17" fmla="*/ 0 h 100"/>
                <a:gd name="T18" fmla="*/ 23 w 96"/>
                <a:gd name="T19" fmla="*/ 0 h 100"/>
                <a:gd name="T20" fmla="*/ 49 w 96"/>
                <a:gd name="T21" fmla="*/ 36 h 100"/>
                <a:gd name="T22" fmla="*/ 75 w 96"/>
                <a:gd name="T23" fmla="*/ 0 h 100"/>
                <a:gd name="T24" fmla="*/ 95 w 96"/>
                <a:gd name="T25"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100">
                  <a:moveTo>
                    <a:pt x="95" y="0"/>
                  </a:moveTo>
                  <a:lnTo>
                    <a:pt x="59" y="49"/>
                  </a:lnTo>
                  <a:lnTo>
                    <a:pt x="96" y="100"/>
                  </a:lnTo>
                  <a:lnTo>
                    <a:pt x="77" y="100"/>
                  </a:lnTo>
                  <a:lnTo>
                    <a:pt x="48" y="61"/>
                  </a:lnTo>
                  <a:lnTo>
                    <a:pt x="19" y="100"/>
                  </a:lnTo>
                  <a:lnTo>
                    <a:pt x="0" y="100"/>
                  </a:lnTo>
                  <a:lnTo>
                    <a:pt x="39" y="48"/>
                  </a:lnTo>
                  <a:lnTo>
                    <a:pt x="3" y="0"/>
                  </a:lnTo>
                  <a:lnTo>
                    <a:pt x="23" y="0"/>
                  </a:lnTo>
                  <a:lnTo>
                    <a:pt x="49" y="36"/>
                  </a:lnTo>
                  <a:lnTo>
                    <a:pt x="75" y="0"/>
                  </a:lnTo>
                  <a:lnTo>
                    <a:pt x="9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26">
              <a:extLst>
                <a:ext uri="{FF2B5EF4-FFF2-40B4-BE49-F238E27FC236}">
                  <a16:creationId xmlns:a16="http://schemas.microsoft.com/office/drawing/2014/main" id="{527001C4-3564-4696-BF93-8E6D52056E04}"/>
                </a:ext>
              </a:extLst>
            </p:cNvPr>
            <p:cNvSpPr>
              <a:spLocks/>
            </p:cNvSpPr>
            <p:nvPr/>
          </p:nvSpPr>
          <p:spPr bwMode="auto">
            <a:xfrm>
              <a:off x="4682" y="1988"/>
              <a:ext cx="25" cy="50"/>
            </a:xfrm>
            <a:custGeom>
              <a:avLst/>
              <a:gdLst>
                <a:gd name="T0" fmla="*/ 29 w 62"/>
                <a:gd name="T1" fmla="*/ 0 h 128"/>
                <a:gd name="T2" fmla="*/ 29 w 62"/>
                <a:gd name="T3" fmla="*/ 28 h 128"/>
                <a:gd name="T4" fmla="*/ 62 w 62"/>
                <a:gd name="T5" fmla="*/ 28 h 128"/>
                <a:gd name="T6" fmla="*/ 62 w 62"/>
                <a:gd name="T7" fmla="*/ 41 h 128"/>
                <a:gd name="T8" fmla="*/ 29 w 62"/>
                <a:gd name="T9" fmla="*/ 41 h 128"/>
                <a:gd name="T10" fmla="*/ 29 w 62"/>
                <a:gd name="T11" fmla="*/ 95 h 128"/>
                <a:gd name="T12" fmla="*/ 32 w 62"/>
                <a:gd name="T13" fmla="*/ 110 h 128"/>
                <a:gd name="T14" fmla="*/ 46 w 62"/>
                <a:gd name="T15" fmla="*/ 114 h 128"/>
                <a:gd name="T16" fmla="*/ 62 w 62"/>
                <a:gd name="T17" fmla="*/ 114 h 128"/>
                <a:gd name="T18" fmla="*/ 62 w 62"/>
                <a:gd name="T19" fmla="*/ 128 h 128"/>
                <a:gd name="T20" fmla="*/ 46 w 62"/>
                <a:gd name="T21" fmla="*/ 128 h 128"/>
                <a:gd name="T22" fmla="*/ 19 w 62"/>
                <a:gd name="T23" fmla="*/ 121 h 128"/>
                <a:gd name="T24" fmla="*/ 12 w 62"/>
                <a:gd name="T25" fmla="*/ 95 h 128"/>
                <a:gd name="T26" fmla="*/ 12 w 62"/>
                <a:gd name="T27" fmla="*/ 41 h 128"/>
                <a:gd name="T28" fmla="*/ 0 w 62"/>
                <a:gd name="T29" fmla="*/ 41 h 128"/>
                <a:gd name="T30" fmla="*/ 0 w 62"/>
                <a:gd name="T31" fmla="*/ 28 h 128"/>
                <a:gd name="T32" fmla="*/ 12 w 62"/>
                <a:gd name="T33" fmla="*/ 28 h 128"/>
                <a:gd name="T34" fmla="*/ 12 w 62"/>
                <a:gd name="T35" fmla="*/ 0 h 128"/>
                <a:gd name="T36" fmla="*/ 29 w 62"/>
                <a:gd name="T3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128">
                  <a:moveTo>
                    <a:pt x="29" y="0"/>
                  </a:moveTo>
                  <a:lnTo>
                    <a:pt x="29" y="28"/>
                  </a:lnTo>
                  <a:lnTo>
                    <a:pt x="62" y="28"/>
                  </a:lnTo>
                  <a:lnTo>
                    <a:pt x="62" y="41"/>
                  </a:lnTo>
                  <a:lnTo>
                    <a:pt x="29" y="41"/>
                  </a:lnTo>
                  <a:lnTo>
                    <a:pt x="29" y="95"/>
                  </a:lnTo>
                  <a:cubicBezTo>
                    <a:pt x="29" y="103"/>
                    <a:pt x="30" y="108"/>
                    <a:pt x="32" y="110"/>
                  </a:cubicBezTo>
                  <a:cubicBezTo>
                    <a:pt x="34" y="113"/>
                    <a:pt x="39" y="114"/>
                    <a:pt x="46" y="114"/>
                  </a:cubicBezTo>
                  <a:lnTo>
                    <a:pt x="62" y="114"/>
                  </a:lnTo>
                  <a:lnTo>
                    <a:pt x="62" y="128"/>
                  </a:lnTo>
                  <a:lnTo>
                    <a:pt x="46" y="128"/>
                  </a:lnTo>
                  <a:cubicBezTo>
                    <a:pt x="33" y="128"/>
                    <a:pt x="24" y="125"/>
                    <a:pt x="19" y="121"/>
                  </a:cubicBezTo>
                  <a:cubicBezTo>
                    <a:pt x="15" y="116"/>
                    <a:pt x="12" y="107"/>
                    <a:pt x="12" y="95"/>
                  </a:cubicBezTo>
                  <a:lnTo>
                    <a:pt x="12" y="41"/>
                  </a:lnTo>
                  <a:lnTo>
                    <a:pt x="0" y="41"/>
                  </a:lnTo>
                  <a:lnTo>
                    <a:pt x="0" y="28"/>
                  </a:lnTo>
                  <a:lnTo>
                    <a:pt x="12" y="28"/>
                  </a:lnTo>
                  <a:lnTo>
                    <a:pt x="1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Line 127">
              <a:extLst>
                <a:ext uri="{FF2B5EF4-FFF2-40B4-BE49-F238E27FC236}">
                  <a16:creationId xmlns:a16="http://schemas.microsoft.com/office/drawing/2014/main" id="{3197EA2F-7615-42F7-8F5B-6A835070E290}"/>
                </a:ext>
              </a:extLst>
            </p:cNvPr>
            <p:cNvSpPr>
              <a:spLocks noChangeShapeType="1"/>
            </p:cNvSpPr>
            <p:nvPr/>
          </p:nvSpPr>
          <p:spPr bwMode="auto">
            <a:xfrm>
              <a:off x="4527" y="1798"/>
              <a:ext cx="0" cy="132"/>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9" name="Freeform 128">
              <a:extLst>
                <a:ext uri="{FF2B5EF4-FFF2-40B4-BE49-F238E27FC236}">
                  <a16:creationId xmlns:a16="http://schemas.microsoft.com/office/drawing/2014/main" id="{2CC1A3D7-1F94-4F0B-AC26-0DE99E84AE2E}"/>
                </a:ext>
              </a:extLst>
            </p:cNvPr>
            <p:cNvSpPr>
              <a:spLocks/>
            </p:cNvSpPr>
            <p:nvPr/>
          </p:nvSpPr>
          <p:spPr bwMode="auto">
            <a:xfrm>
              <a:off x="4508" y="1864"/>
              <a:ext cx="37" cy="66"/>
            </a:xfrm>
            <a:custGeom>
              <a:avLst/>
              <a:gdLst>
                <a:gd name="T0" fmla="*/ 48 w 95"/>
                <a:gd name="T1" fmla="*/ 48 h 167"/>
                <a:gd name="T2" fmla="*/ 0 w 95"/>
                <a:gd name="T3" fmla="*/ 0 h 167"/>
                <a:gd name="T4" fmla="*/ 48 w 95"/>
                <a:gd name="T5" fmla="*/ 167 h 167"/>
                <a:gd name="T6" fmla="*/ 95 w 95"/>
                <a:gd name="T7" fmla="*/ 0 h 167"/>
                <a:gd name="T8" fmla="*/ 48 w 95"/>
                <a:gd name="T9" fmla="*/ 48 h 167"/>
              </a:gdLst>
              <a:ahLst/>
              <a:cxnLst>
                <a:cxn ang="0">
                  <a:pos x="T0" y="T1"/>
                </a:cxn>
                <a:cxn ang="0">
                  <a:pos x="T2" y="T3"/>
                </a:cxn>
                <a:cxn ang="0">
                  <a:pos x="T4" y="T5"/>
                </a:cxn>
                <a:cxn ang="0">
                  <a:pos x="T6" y="T7"/>
                </a:cxn>
                <a:cxn ang="0">
                  <a:pos x="T8" y="T9"/>
                </a:cxn>
              </a:cxnLst>
              <a:rect l="0" t="0" r="r" b="b"/>
              <a:pathLst>
                <a:path w="95" h="167">
                  <a:moveTo>
                    <a:pt x="48" y="48"/>
                  </a:moveTo>
                  <a:lnTo>
                    <a:pt x="0" y="0"/>
                  </a:lnTo>
                  <a:lnTo>
                    <a:pt x="48" y="167"/>
                  </a:lnTo>
                  <a:lnTo>
                    <a:pt x="95" y="0"/>
                  </a:lnTo>
                  <a:lnTo>
                    <a:pt x="48" y="48"/>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129">
              <a:extLst>
                <a:ext uri="{FF2B5EF4-FFF2-40B4-BE49-F238E27FC236}">
                  <a16:creationId xmlns:a16="http://schemas.microsoft.com/office/drawing/2014/main" id="{F8EEA258-8F3D-4C18-BDFA-B7EDA2E212E9}"/>
                </a:ext>
              </a:extLst>
            </p:cNvPr>
            <p:cNvSpPr>
              <a:spLocks/>
            </p:cNvSpPr>
            <p:nvPr/>
          </p:nvSpPr>
          <p:spPr bwMode="auto">
            <a:xfrm>
              <a:off x="3825" y="1209"/>
              <a:ext cx="245" cy="149"/>
            </a:xfrm>
            <a:custGeom>
              <a:avLst/>
              <a:gdLst>
                <a:gd name="T0" fmla="*/ 114 w 620"/>
                <a:gd name="T1" fmla="*/ 0 h 377"/>
                <a:gd name="T2" fmla="*/ 505 w 620"/>
                <a:gd name="T3" fmla="*/ 0 h 377"/>
                <a:gd name="T4" fmla="*/ 620 w 620"/>
                <a:gd name="T5" fmla="*/ 115 h 377"/>
                <a:gd name="T6" fmla="*/ 620 w 620"/>
                <a:gd name="T7" fmla="*/ 263 h 377"/>
                <a:gd name="T8" fmla="*/ 505 w 620"/>
                <a:gd name="T9" fmla="*/ 377 h 377"/>
                <a:gd name="T10" fmla="*/ 114 w 620"/>
                <a:gd name="T11" fmla="*/ 377 h 377"/>
                <a:gd name="T12" fmla="*/ 0 w 620"/>
                <a:gd name="T13" fmla="*/ 263 h 377"/>
                <a:gd name="T14" fmla="*/ 0 w 620"/>
                <a:gd name="T15" fmla="*/ 115 h 377"/>
                <a:gd name="T16" fmla="*/ 114 w 620"/>
                <a:gd name="T17" fmla="*/ 0 h 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0" h="377">
                  <a:moveTo>
                    <a:pt x="114" y="0"/>
                  </a:moveTo>
                  <a:lnTo>
                    <a:pt x="505" y="0"/>
                  </a:lnTo>
                  <a:cubicBezTo>
                    <a:pt x="568" y="0"/>
                    <a:pt x="620" y="51"/>
                    <a:pt x="620" y="115"/>
                  </a:cubicBezTo>
                  <a:lnTo>
                    <a:pt x="620" y="263"/>
                  </a:lnTo>
                  <a:cubicBezTo>
                    <a:pt x="620" y="326"/>
                    <a:pt x="568" y="377"/>
                    <a:pt x="505" y="377"/>
                  </a:cubicBezTo>
                  <a:lnTo>
                    <a:pt x="114" y="377"/>
                  </a:lnTo>
                  <a:cubicBezTo>
                    <a:pt x="51" y="377"/>
                    <a:pt x="0" y="326"/>
                    <a:pt x="0" y="263"/>
                  </a:cubicBezTo>
                  <a:lnTo>
                    <a:pt x="0" y="115"/>
                  </a:lnTo>
                  <a:cubicBezTo>
                    <a:pt x="0" y="51"/>
                    <a:pt x="51" y="0"/>
                    <a:pt x="114" y="0"/>
                  </a:cubicBezTo>
                  <a:close/>
                </a:path>
              </a:pathLst>
            </a:cu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130">
              <a:extLst>
                <a:ext uri="{FF2B5EF4-FFF2-40B4-BE49-F238E27FC236}">
                  <a16:creationId xmlns:a16="http://schemas.microsoft.com/office/drawing/2014/main" id="{7A07ED61-3AFE-4634-9AEC-6A213629FDAB}"/>
                </a:ext>
              </a:extLst>
            </p:cNvPr>
            <p:cNvSpPr>
              <a:spLocks/>
            </p:cNvSpPr>
            <p:nvPr/>
          </p:nvSpPr>
          <p:spPr bwMode="auto">
            <a:xfrm>
              <a:off x="3880" y="1241"/>
              <a:ext cx="51" cy="65"/>
            </a:xfrm>
            <a:custGeom>
              <a:avLst/>
              <a:gdLst>
                <a:gd name="T0" fmla="*/ 0 w 130"/>
                <a:gd name="T1" fmla="*/ 0 h 164"/>
                <a:gd name="T2" fmla="*/ 22 w 130"/>
                <a:gd name="T3" fmla="*/ 0 h 164"/>
                <a:gd name="T4" fmla="*/ 22 w 130"/>
                <a:gd name="T5" fmla="*/ 69 h 164"/>
                <a:gd name="T6" fmla="*/ 96 w 130"/>
                <a:gd name="T7" fmla="*/ 0 h 164"/>
                <a:gd name="T8" fmla="*/ 124 w 130"/>
                <a:gd name="T9" fmla="*/ 0 h 164"/>
                <a:gd name="T10" fmla="*/ 43 w 130"/>
                <a:gd name="T11" fmla="*/ 76 h 164"/>
                <a:gd name="T12" fmla="*/ 130 w 130"/>
                <a:gd name="T13" fmla="*/ 164 h 164"/>
                <a:gd name="T14" fmla="*/ 101 w 130"/>
                <a:gd name="T15" fmla="*/ 164 h 164"/>
                <a:gd name="T16" fmla="*/ 22 w 130"/>
                <a:gd name="T17" fmla="*/ 85 h 164"/>
                <a:gd name="T18" fmla="*/ 22 w 130"/>
                <a:gd name="T19" fmla="*/ 164 h 164"/>
                <a:gd name="T20" fmla="*/ 0 w 130"/>
                <a:gd name="T21" fmla="*/ 164 h 164"/>
                <a:gd name="T22" fmla="*/ 0 w 130"/>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 h="164">
                  <a:moveTo>
                    <a:pt x="0" y="0"/>
                  </a:moveTo>
                  <a:lnTo>
                    <a:pt x="22" y="0"/>
                  </a:lnTo>
                  <a:lnTo>
                    <a:pt x="22" y="69"/>
                  </a:lnTo>
                  <a:lnTo>
                    <a:pt x="96" y="0"/>
                  </a:lnTo>
                  <a:lnTo>
                    <a:pt x="124" y="0"/>
                  </a:lnTo>
                  <a:lnTo>
                    <a:pt x="43" y="76"/>
                  </a:lnTo>
                  <a:lnTo>
                    <a:pt x="130" y="164"/>
                  </a:lnTo>
                  <a:lnTo>
                    <a:pt x="101" y="164"/>
                  </a:lnTo>
                  <a:lnTo>
                    <a:pt x="22" y="85"/>
                  </a:lnTo>
                  <a:lnTo>
                    <a:pt x="22" y="164"/>
                  </a:lnTo>
                  <a:lnTo>
                    <a:pt x="0" y="16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31">
              <a:extLst>
                <a:ext uri="{FF2B5EF4-FFF2-40B4-BE49-F238E27FC236}">
                  <a16:creationId xmlns:a16="http://schemas.microsoft.com/office/drawing/2014/main" id="{5D01470E-A1E1-4DFB-A5DF-2C492D877742}"/>
                </a:ext>
              </a:extLst>
            </p:cNvPr>
            <p:cNvSpPr>
              <a:spLocks noEditPoints="1"/>
            </p:cNvSpPr>
            <p:nvPr/>
          </p:nvSpPr>
          <p:spPr bwMode="auto">
            <a:xfrm>
              <a:off x="3930" y="1256"/>
              <a:ext cx="45" cy="51"/>
            </a:xfrm>
            <a:custGeom>
              <a:avLst/>
              <a:gdLst>
                <a:gd name="T0" fmla="*/ 114 w 114"/>
                <a:gd name="T1" fmla="*/ 59 h 129"/>
                <a:gd name="T2" fmla="*/ 114 w 114"/>
                <a:gd name="T3" fmla="*/ 69 h 129"/>
                <a:gd name="T4" fmla="*/ 21 w 114"/>
                <a:gd name="T5" fmla="*/ 69 h 129"/>
                <a:gd name="T6" fmla="*/ 33 w 114"/>
                <a:gd name="T7" fmla="*/ 101 h 129"/>
                <a:gd name="T8" fmla="*/ 65 w 114"/>
                <a:gd name="T9" fmla="*/ 112 h 129"/>
                <a:gd name="T10" fmla="*/ 87 w 114"/>
                <a:gd name="T11" fmla="*/ 109 h 129"/>
                <a:gd name="T12" fmla="*/ 109 w 114"/>
                <a:gd name="T13" fmla="*/ 100 h 129"/>
                <a:gd name="T14" fmla="*/ 109 w 114"/>
                <a:gd name="T15" fmla="*/ 120 h 129"/>
                <a:gd name="T16" fmla="*/ 87 w 114"/>
                <a:gd name="T17" fmla="*/ 127 h 129"/>
                <a:gd name="T18" fmla="*/ 64 w 114"/>
                <a:gd name="T19" fmla="*/ 129 h 129"/>
                <a:gd name="T20" fmla="*/ 17 w 114"/>
                <a:gd name="T21" fmla="*/ 112 h 129"/>
                <a:gd name="T22" fmla="*/ 0 w 114"/>
                <a:gd name="T23" fmla="*/ 66 h 129"/>
                <a:gd name="T24" fmla="*/ 16 w 114"/>
                <a:gd name="T25" fmla="*/ 18 h 129"/>
                <a:gd name="T26" fmla="*/ 60 w 114"/>
                <a:gd name="T27" fmla="*/ 0 h 129"/>
                <a:gd name="T28" fmla="*/ 99 w 114"/>
                <a:gd name="T29" fmla="*/ 16 h 129"/>
                <a:gd name="T30" fmla="*/ 114 w 114"/>
                <a:gd name="T31" fmla="*/ 59 h 129"/>
                <a:gd name="T32" fmla="*/ 94 w 114"/>
                <a:gd name="T33" fmla="*/ 53 h 129"/>
                <a:gd name="T34" fmla="*/ 84 w 114"/>
                <a:gd name="T35" fmla="*/ 27 h 129"/>
                <a:gd name="T36" fmla="*/ 60 w 114"/>
                <a:gd name="T37" fmla="*/ 17 h 129"/>
                <a:gd name="T38" fmla="*/ 33 w 114"/>
                <a:gd name="T39" fmla="*/ 27 h 129"/>
                <a:gd name="T40" fmla="*/ 21 w 114"/>
                <a:gd name="T41" fmla="*/ 53 h 129"/>
                <a:gd name="T42" fmla="*/ 94 w 114"/>
                <a:gd name="T43" fmla="*/ 5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29">
                  <a:moveTo>
                    <a:pt x="114" y="59"/>
                  </a:moveTo>
                  <a:lnTo>
                    <a:pt x="114" y="69"/>
                  </a:lnTo>
                  <a:lnTo>
                    <a:pt x="21" y="69"/>
                  </a:lnTo>
                  <a:cubicBezTo>
                    <a:pt x="22" y="83"/>
                    <a:pt x="26" y="94"/>
                    <a:pt x="33" y="101"/>
                  </a:cubicBezTo>
                  <a:cubicBezTo>
                    <a:pt x="41" y="108"/>
                    <a:pt x="51" y="112"/>
                    <a:pt x="65" y="112"/>
                  </a:cubicBezTo>
                  <a:cubicBezTo>
                    <a:pt x="72" y="112"/>
                    <a:pt x="80" y="111"/>
                    <a:pt x="87" y="109"/>
                  </a:cubicBezTo>
                  <a:cubicBezTo>
                    <a:pt x="95" y="107"/>
                    <a:pt x="102" y="104"/>
                    <a:pt x="109" y="100"/>
                  </a:cubicBezTo>
                  <a:lnTo>
                    <a:pt x="109" y="120"/>
                  </a:lnTo>
                  <a:cubicBezTo>
                    <a:pt x="102" y="123"/>
                    <a:pt x="94" y="125"/>
                    <a:pt x="87" y="127"/>
                  </a:cubicBezTo>
                  <a:cubicBezTo>
                    <a:pt x="79" y="128"/>
                    <a:pt x="71" y="129"/>
                    <a:pt x="64" y="129"/>
                  </a:cubicBezTo>
                  <a:cubicBezTo>
                    <a:pt x="44" y="129"/>
                    <a:pt x="28" y="123"/>
                    <a:pt x="17" y="112"/>
                  </a:cubicBezTo>
                  <a:cubicBezTo>
                    <a:pt x="5" y="100"/>
                    <a:pt x="0" y="85"/>
                    <a:pt x="0" y="66"/>
                  </a:cubicBezTo>
                  <a:cubicBezTo>
                    <a:pt x="0" y="45"/>
                    <a:pt x="5" y="29"/>
                    <a:pt x="16" y="18"/>
                  </a:cubicBezTo>
                  <a:cubicBezTo>
                    <a:pt x="27" y="6"/>
                    <a:pt x="42" y="0"/>
                    <a:pt x="60" y="0"/>
                  </a:cubicBezTo>
                  <a:cubicBezTo>
                    <a:pt x="77" y="0"/>
                    <a:pt x="90" y="5"/>
                    <a:pt x="99" y="16"/>
                  </a:cubicBezTo>
                  <a:cubicBezTo>
                    <a:pt x="109" y="26"/>
                    <a:pt x="114" y="41"/>
                    <a:pt x="114" y="59"/>
                  </a:cubicBezTo>
                  <a:close/>
                  <a:moveTo>
                    <a:pt x="94" y="53"/>
                  </a:moveTo>
                  <a:cubicBezTo>
                    <a:pt x="93" y="42"/>
                    <a:pt x="90" y="33"/>
                    <a:pt x="84" y="27"/>
                  </a:cubicBezTo>
                  <a:cubicBezTo>
                    <a:pt x="78" y="20"/>
                    <a:pt x="70" y="17"/>
                    <a:pt x="60" y="17"/>
                  </a:cubicBezTo>
                  <a:cubicBezTo>
                    <a:pt x="49" y="17"/>
                    <a:pt x="40" y="20"/>
                    <a:pt x="33" y="27"/>
                  </a:cubicBezTo>
                  <a:cubicBezTo>
                    <a:pt x="26" y="33"/>
                    <a:pt x="22" y="42"/>
                    <a:pt x="21" y="53"/>
                  </a:cubicBezTo>
                  <a:lnTo>
                    <a:pt x="9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32">
              <a:extLst>
                <a:ext uri="{FF2B5EF4-FFF2-40B4-BE49-F238E27FC236}">
                  <a16:creationId xmlns:a16="http://schemas.microsoft.com/office/drawing/2014/main" id="{053980D9-BE6B-44A7-A71C-15B5420ECBAC}"/>
                </a:ext>
              </a:extLst>
            </p:cNvPr>
            <p:cNvSpPr>
              <a:spLocks/>
            </p:cNvSpPr>
            <p:nvPr/>
          </p:nvSpPr>
          <p:spPr bwMode="auto">
            <a:xfrm>
              <a:off x="3982" y="1257"/>
              <a:ext cx="48" cy="68"/>
            </a:xfrm>
            <a:custGeom>
              <a:avLst/>
              <a:gdLst>
                <a:gd name="T0" fmla="*/ 66 w 120"/>
                <a:gd name="T1" fmla="*/ 134 h 170"/>
                <a:gd name="T2" fmla="*/ 49 w 120"/>
                <a:gd name="T3" fmla="*/ 163 h 170"/>
                <a:gd name="T4" fmla="*/ 28 w 120"/>
                <a:gd name="T5" fmla="*/ 170 h 170"/>
                <a:gd name="T6" fmla="*/ 12 w 120"/>
                <a:gd name="T7" fmla="*/ 170 h 170"/>
                <a:gd name="T8" fmla="*/ 12 w 120"/>
                <a:gd name="T9" fmla="*/ 153 h 170"/>
                <a:gd name="T10" fmla="*/ 23 w 120"/>
                <a:gd name="T11" fmla="*/ 153 h 170"/>
                <a:gd name="T12" fmla="*/ 36 w 120"/>
                <a:gd name="T13" fmla="*/ 149 h 170"/>
                <a:gd name="T14" fmla="*/ 47 w 120"/>
                <a:gd name="T15" fmla="*/ 130 h 170"/>
                <a:gd name="T16" fmla="*/ 50 w 120"/>
                <a:gd name="T17" fmla="*/ 121 h 170"/>
                <a:gd name="T18" fmla="*/ 0 w 120"/>
                <a:gd name="T19" fmla="*/ 0 h 170"/>
                <a:gd name="T20" fmla="*/ 22 w 120"/>
                <a:gd name="T21" fmla="*/ 0 h 170"/>
                <a:gd name="T22" fmla="*/ 60 w 120"/>
                <a:gd name="T23" fmla="*/ 96 h 170"/>
                <a:gd name="T24" fmla="*/ 99 w 120"/>
                <a:gd name="T25" fmla="*/ 0 h 170"/>
                <a:gd name="T26" fmla="*/ 120 w 120"/>
                <a:gd name="T27" fmla="*/ 0 h 170"/>
                <a:gd name="T28" fmla="*/ 66 w 120"/>
                <a:gd name="T29" fmla="*/ 13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70">
                  <a:moveTo>
                    <a:pt x="66" y="134"/>
                  </a:moveTo>
                  <a:cubicBezTo>
                    <a:pt x="60" y="149"/>
                    <a:pt x="55" y="158"/>
                    <a:pt x="49" y="163"/>
                  </a:cubicBezTo>
                  <a:cubicBezTo>
                    <a:pt x="44" y="167"/>
                    <a:pt x="37" y="170"/>
                    <a:pt x="28" y="170"/>
                  </a:cubicBezTo>
                  <a:lnTo>
                    <a:pt x="12" y="170"/>
                  </a:lnTo>
                  <a:lnTo>
                    <a:pt x="12" y="153"/>
                  </a:lnTo>
                  <a:lnTo>
                    <a:pt x="23" y="153"/>
                  </a:lnTo>
                  <a:cubicBezTo>
                    <a:pt x="29" y="153"/>
                    <a:pt x="33" y="151"/>
                    <a:pt x="36" y="149"/>
                  </a:cubicBezTo>
                  <a:cubicBezTo>
                    <a:pt x="39" y="146"/>
                    <a:pt x="43" y="140"/>
                    <a:pt x="47" y="130"/>
                  </a:cubicBezTo>
                  <a:lnTo>
                    <a:pt x="50" y="121"/>
                  </a:lnTo>
                  <a:lnTo>
                    <a:pt x="0" y="0"/>
                  </a:lnTo>
                  <a:lnTo>
                    <a:pt x="22" y="0"/>
                  </a:lnTo>
                  <a:lnTo>
                    <a:pt x="60" y="96"/>
                  </a:lnTo>
                  <a:lnTo>
                    <a:pt x="99" y="0"/>
                  </a:lnTo>
                  <a:lnTo>
                    <a:pt x="120" y="0"/>
                  </a:lnTo>
                  <a:lnTo>
                    <a:pt x="66" y="1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Line 133">
              <a:extLst>
                <a:ext uri="{FF2B5EF4-FFF2-40B4-BE49-F238E27FC236}">
                  <a16:creationId xmlns:a16="http://schemas.microsoft.com/office/drawing/2014/main" id="{CCFA0893-49D2-4F81-9D39-F4787CEFBC7E}"/>
                </a:ext>
              </a:extLst>
            </p:cNvPr>
            <p:cNvSpPr>
              <a:spLocks noChangeShapeType="1"/>
            </p:cNvSpPr>
            <p:nvPr/>
          </p:nvSpPr>
          <p:spPr bwMode="auto">
            <a:xfrm>
              <a:off x="4072" y="1283"/>
              <a:ext cx="166" cy="0"/>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Freeform 134">
              <a:extLst>
                <a:ext uri="{FF2B5EF4-FFF2-40B4-BE49-F238E27FC236}">
                  <a16:creationId xmlns:a16="http://schemas.microsoft.com/office/drawing/2014/main" id="{90B66472-FCCF-428D-92D2-B36179A94259}"/>
                </a:ext>
              </a:extLst>
            </p:cNvPr>
            <p:cNvSpPr>
              <a:spLocks/>
            </p:cNvSpPr>
            <p:nvPr/>
          </p:nvSpPr>
          <p:spPr bwMode="auto">
            <a:xfrm>
              <a:off x="4172" y="1264"/>
              <a:ext cx="66" cy="38"/>
            </a:xfrm>
            <a:custGeom>
              <a:avLst/>
              <a:gdLst>
                <a:gd name="T0" fmla="*/ 47 w 166"/>
                <a:gd name="T1" fmla="*/ 48 h 95"/>
                <a:gd name="T2" fmla="*/ 0 w 166"/>
                <a:gd name="T3" fmla="*/ 95 h 95"/>
                <a:gd name="T4" fmla="*/ 166 w 166"/>
                <a:gd name="T5" fmla="*/ 48 h 95"/>
                <a:gd name="T6" fmla="*/ 0 w 166"/>
                <a:gd name="T7" fmla="*/ 0 h 95"/>
                <a:gd name="T8" fmla="*/ 47 w 166"/>
                <a:gd name="T9" fmla="*/ 48 h 95"/>
              </a:gdLst>
              <a:ahLst/>
              <a:cxnLst>
                <a:cxn ang="0">
                  <a:pos x="T0" y="T1"/>
                </a:cxn>
                <a:cxn ang="0">
                  <a:pos x="T2" y="T3"/>
                </a:cxn>
                <a:cxn ang="0">
                  <a:pos x="T4" y="T5"/>
                </a:cxn>
                <a:cxn ang="0">
                  <a:pos x="T6" y="T7"/>
                </a:cxn>
                <a:cxn ang="0">
                  <a:pos x="T8" y="T9"/>
                </a:cxn>
              </a:cxnLst>
              <a:rect l="0" t="0" r="r" b="b"/>
              <a:pathLst>
                <a:path w="166" h="95">
                  <a:moveTo>
                    <a:pt x="47" y="48"/>
                  </a:moveTo>
                  <a:lnTo>
                    <a:pt x="0" y="95"/>
                  </a:lnTo>
                  <a:lnTo>
                    <a:pt x="166" y="48"/>
                  </a:lnTo>
                  <a:lnTo>
                    <a:pt x="0" y="0"/>
                  </a:lnTo>
                  <a:lnTo>
                    <a:pt x="47" y="48"/>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135">
              <a:extLst>
                <a:ext uri="{FF2B5EF4-FFF2-40B4-BE49-F238E27FC236}">
                  <a16:creationId xmlns:a16="http://schemas.microsoft.com/office/drawing/2014/main" id="{172A55D6-30CA-48D9-BE1D-A386D78B576B}"/>
                </a:ext>
              </a:extLst>
            </p:cNvPr>
            <p:cNvSpPr>
              <a:spLocks/>
            </p:cNvSpPr>
            <p:nvPr/>
          </p:nvSpPr>
          <p:spPr bwMode="auto">
            <a:xfrm>
              <a:off x="1037" y="611"/>
              <a:ext cx="42" cy="65"/>
            </a:xfrm>
            <a:custGeom>
              <a:avLst/>
              <a:gdLst>
                <a:gd name="T0" fmla="*/ 0 w 106"/>
                <a:gd name="T1" fmla="*/ 0 h 164"/>
                <a:gd name="T2" fmla="*/ 104 w 106"/>
                <a:gd name="T3" fmla="*/ 0 h 164"/>
                <a:gd name="T4" fmla="*/ 104 w 106"/>
                <a:gd name="T5" fmla="*/ 19 h 164"/>
                <a:gd name="T6" fmla="*/ 23 w 106"/>
                <a:gd name="T7" fmla="*/ 19 h 164"/>
                <a:gd name="T8" fmla="*/ 23 w 106"/>
                <a:gd name="T9" fmla="*/ 67 h 164"/>
                <a:gd name="T10" fmla="*/ 101 w 106"/>
                <a:gd name="T11" fmla="*/ 67 h 164"/>
                <a:gd name="T12" fmla="*/ 101 w 106"/>
                <a:gd name="T13" fmla="*/ 86 h 164"/>
                <a:gd name="T14" fmla="*/ 23 w 106"/>
                <a:gd name="T15" fmla="*/ 86 h 164"/>
                <a:gd name="T16" fmla="*/ 23 w 106"/>
                <a:gd name="T17" fmla="*/ 145 h 164"/>
                <a:gd name="T18" fmla="*/ 106 w 106"/>
                <a:gd name="T19" fmla="*/ 145 h 164"/>
                <a:gd name="T20" fmla="*/ 106 w 106"/>
                <a:gd name="T21" fmla="*/ 164 h 164"/>
                <a:gd name="T22" fmla="*/ 0 w 106"/>
                <a:gd name="T23" fmla="*/ 164 h 164"/>
                <a:gd name="T24" fmla="*/ 0 w 106"/>
                <a:gd name="T25"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164">
                  <a:moveTo>
                    <a:pt x="0" y="0"/>
                  </a:moveTo>
                  <a:lnTo>
                    <a:pt x="104" y="0"/>
                  </a:lnTo>
                  <a:lnTo>
                    <a:pt x="104" y="19"/>
                  </a:lnTo>
                  <a:lnTo>
                    <a:pt x="23" y="19"/>
                  </a:lnTo>
                  <a:lnTo>
                    <a:pt x="23" y="67"/>
                  </a:lnTo>
                  <a:lnTo>
                    <a:pt x="101" y="67"/>
                  </a:lnTo>
                  <a:lnTo>
                    <a:pt x="101" y="86"/>
                  </a:lnTo>
                  <a:lnTo>
                    <a:pt x="23" y="86"/>
                  </a:lnTo>
                  <a:lnTo>
                    <a:pt x="23" y="145"/>
                  </a:lnTo>
                  <a:lnTo>
                    <a:pt x="106" y="145"/>
                  </a:lnTo>
                  <a:lnTo>
                    <a:pt x="106" y="164"/>
                  </a:lnTo>
                  <a:lnTo>
                    <a:pt x="0" y="16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36">
              <a:extLst>
                <a:ext uri="{FF2B5EF4-FFF2-40B4-BE49-F238E27FC236}">
                  <a16:creationId xmlns:a16="http://schemas.microsoft.com/office/drawing/2014/main" id="{0A324C42-5AE5-411B-A525-A7428324E150}"/>
                </a:ext>
              </a:extLst>
            </p:cNvPr>
            <p:cNvSpPr>
              <a:spLocks/>
            </p:cNvSpPr>
            <p:nvPr/>
          </p:nvSpPr>
          <p:spPr bwMode="auto">
            <a:xfrm>
              <a:off x="1093" y="626"/>
              <a:ext cx="41" cy="50"/>
            </a:xfrm>
            <a:custGeom>
              <a:avLst/>
              <a:gdLst>
                <a:gd name="T0" fmla="*/ 103 w 103"/>
                <a:gd name="T1" fmla="*/ 52 h 126"/>
                <a:gd name="T2" fmla="*/ 103 w 103"/>
                <a:gd name="T3" fmla="*/ 126 h 126"/>
                <a:gd name="T4" fmla="*/ 83 w 103"/>
                <a:gd name="T5" fmla="*/ 126 h 126"/>
                <a:gd name="T6" fmla="*/ 83 w 103"/>
                <a:gd name="T7" fmla="*/ 52 h 126"/>
                <a:gd name="T8" fmla="*/ 76 w 103"/>
                <a:gd name="T9" fmla="*/ 26 h 126"/>
                <a:gd name="T10" fmla="*/ 56 w 103"/>
                <a:gd name="T11" fmla="*/ 18 h 126"/>
                <a:gd name="T12" fmla="*/ 30 w 103"/>
                <a:gd name="T13" fmla="*/ 28 h 126"/>
                <a:gd name="T14" fmla="*/ 20 w 103"/>
                <a:gd name="T15" fmla="*/ 56 h 126"/>
                <a:gd name="T16" fmla="*/ 20 w 103"/>
                <a:gd name="T17" fmla="*/ 126 h 126"/>
                <a:gd name="T18" fmla="*/ 0 w 103"/>
                <a:gd name="T19" fmla="*/ 126 h 126"/>
                <a:gd name="T20" fmla="*/ 0 w 103"/>
                <a:gd name="T21" fmla="*/ 3 h 126"/>
                <a:gd name="T22" fmla="*/ 20 w 103"/>
                <a:gd name="T23" fmla="*/ 3 h 126"/>
                <a:gd name="T24" fmla="*/ 20 w 103"/>
                <a:gd name="T25" fmla="*/ 22 h 126"/>
                <a:gd name="T26" fmla="*/ 37 w 103"/>
                <a:gd name="T27" fmla="*/ 5 h 126"/>
                <a:gd name="T28" fmla="*/ 60 w 103"/>
                <a:gd name="T29" fmla="*/ 0 h 126"/>
                <a:gd name="T30" fmla="*/ 92 w 103"/>
                <a:gd name="T31" fmla="*/ 13 h 126"/>
                <a:gd name="T32" fmla="*/ 103 w 103"/>
                <a:gd name="T33" fmla="*/ 5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26">
                  <a:moveTo>
                    <a:pt x="103" y="52"/>
                  </a:moveTo>
                  <a:lnTo>
                    <a:pt x="103" y="126"/>
                  </a:lnTo>
                  <a:lnTo>
                    <a:pt x="83" y="126"/>
                  </a:lnTo>
                  <a:lnTo>
                    <a:pt x="83" y="52"/>
                  </a:lnTo>
                  <a:cubicBezTo>
                    <a:pt x="83" y="41"/>
                    <a:pt x="80" y="32"/>
                    <a:pt x="76" y="26"/>
                  </a:cubicBezTo>
                  <a:cubicBezTo>
                    <a:pt x="71" y="20"/>
                    <a:pt x="65" y="18"/>
                    <a:pt x="56" y="18"/>
                  </a:cubicBezTo>
                  <a:cubicBezTo>
                    <a:pt x="45" y="18"/>
                    <a:pt x="36" y="21"/>
                    <a:pt x="30" y="28"/>
                  </a:cubicBezTo>
                  <a:cubicBezTo>
                    <a:pt x="23" y="35"/>
                    <a:pt x="20" y="44"/>
                    <a:pt x="20" y="56"/>
                  </a:cubicBezTo>
                  <a:lnTo>
                    <a:pt x="20" y="126"/>
                  </a:lnTo>
                  <a:lnTo>
                    <a:pt x="0" y="126"/>
                  </a:lnTo>
                  <a:lnTo>
                    <a:pt x="0" y="3"/>
                  </a:lnTo>
                  <a:lnTo>
                    <a:pt x="20" y="3"/>
                  </a:lnTo>
                  <a:lnTo>
                    <a:pt x="20" y="22"/>
                  </a:lnTo>
                  <a:cubicBezTo>
                    <a:pt x="25" y="15"/>
                    <a:pt x="31" y="9"/>
                    <a:pt x="37" y="5"/>
                  </a:cubicBezTo>
                  <a:cubicBezTo>
                    <a:pt x="44" y="2"/>
                    <a:pt x="51" y="0"/>
                    <a:pt x="60" y="0"/>
                  </a:cubicBezTo>
                  <a:cubicBezTo>
                    <a:pt x="74" y="0"/>
                    <a:pt x="85" y="4"/>
                    <a:pt x="92" y="13"/>
                  </a:cubicBezTo>
                  <a:cubicBezTo>
                    <a:pt x="99" y="22"/>
                    <a:pt x="103" y="35"/>
                    <a:pt x="103"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37">
              <a:extLst>
                <a:ext uri="{FF2B5EF4-FFF2-40B4-BE49-F238E27FC236}">
                  <a16:creationId xmlns:a16="http://schemas.microsoft.com/office/drawing/2014/main" id="{30135E3A-E74B-4356-B711-48CF0EC4A983}"/>
                </a:ext>
              </a:extLst>
            </p:cNvPr>
            <p:cNvSpPr>
              <a:spLocks/>
            </p:cNvSpPr>
            <p:nvPr/>
          </p:nvSpPr>
          <p:spPr bwMode="auto">
            <a:xfrm>
              <a:off x="1146" y="626"/>
              <a:ext cx="39" cy="51"/>
            </a:xfrm>
            <a:custGeom>
              <a:avLst/>
              <a:gdLst>
                <a:gd name="T0" fmla="*/ 97 w 97"/>
                <a:gd name="T1" fmla="*/ 8 h 129"/>
                <a:gd name="T2" fmla="*/ 97 w 97"/>
                <a:gd name="T3" fmla="*/ 27 h 129"/>
                <a:gd name="T4" fmla="*/ 80 w 97"/>
                <a:gd name="T5" fmla="*/ 19 h 129"/>
                <a:gd name="T6" fmla="*/ 62 w 97"/>
                <a:gd name="T7" fmla="*/ 17 h 129"/>
                <a:gd name="T8" fmla="*/ 32 w 97"/>
                <a:gd name="T9" fmla="*/ 30 h 129"/>
                <a:gd name="T10" fmla="*/ 21 w 97"/>
                <a:gd name="T11" fmla="*/ 65 h 129"/>
                <a:gd name="T12" fmla="*/ 32 w 97"/>
                <a:gd name="T13" fmla="*/ 100 h 129"/>
                <a:gd name="T14" fmla="*/ 62 w 97"/>
                <a:gd name="T15" fmla="*/ 112 h 129"/>
                <a:gd name="T16" fmla="*/ 80 w 97"/>
                <a:gd name="T17" fmla="*/ 110 h 129"/>
                <a:gd name="T18" fmla="*/ 97 w 97"/>
                <a:gd name="T19" fmla="*/ 103 h 129"/>
                <a:gd name="T20" fmla="*/ 97 w 97"/>
                <a:gd name="T21" fmla="*/ 121 h 129"/>
                <a:gd name="T22" fmla="*/ 79 w 97"/>
                <a:gd name="T23" fmla="*/ 127 h 129"/>
                <a:gd name="T24" fmla="*/ 60 w 97"/>
                <a:gd name="T25" fmla="*/ 129 h 129"/>
                <a:gd name="T26" fmla="*/ 16 w 97"/>
                <a:gd name="T27" fmla="*/ 112 h 129"/>
                <a:gd name="T28" fmla="*/ 0 w 97"/>
                <a:gd name="T29" fmla="*/ 65 h 129"/>
                <a:gd name="T30" fmla="*/ 16 w 97"/>
                <a:gd name="T31" fmla="*/ 17 h 129"/>
                <a:gd name="T32" fmla="*/ 61 w 97"/>
                <a:gd name="T33" fmla="*/ 0 h 129"/>
                <a:gd name="T34" fmla="*/ 80 w 97"/>
                <a:gd name="T35" fmla="*/ 2 h 129"/>
                <a:gd name="T36" fmla="*/ 97 w 97"/>
                <a:gd name="T3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129">
                  <a:moveTo>
                    <a:pt x="97" y="8"/>
                  </a:moveTo>
                  <a:lnTo>
                    <a:pt x="97" y="27"/>
                  </a:lnTo>
                  <a:cubicBezTo>
                    <a:pt x="91" y="23"/>
                    <a:pt x="85" y="21"/>
                    <a:pt x="80" y="19"/>
                  </a:cubicBezTo>
                  <a:cubicBezTo>
                    <a:pt x="74" y="18"/>
                    <a:pt x="68" y="17"/>
                    <a:pt x="62" y="17"/>
                  </a:cubicBezTo>
                  <a:cubicBezTo>
                    <a:pt x="49" y="17"/>
                    <a:pt x="39" y="21"/>
                    <a:pt x="32" y="30"/>
                  </a:cubicBezTo>
                  <a:cubicBezTo>
                    <a:pt x="24" y="38"/>
                    <a:pt x="21" y="50"/>
                    <a:pt x="21" y="65"/>
                  </a:cubicBezTo>
                  <a:cubicBezTo>
                    <a:pt x="21" y="80"/>
                    <a:pt x="24" y="91"/>
                    <a:pt x="32" y="100"/>
                  </a:cubicBezTo>
                  <a:cubicBezTo>
                    <a:pt x="39" y="108"/>
                    <a:pt x="49" y="112"/>
                    <a:pt x="62" y="112"/>
                  </a:cubicBezTo>
                  <a:cubicBezTo>
                    <a:pt x="68" y="112"/>
                    <a:pt x="74" y="111"/>
                    <a:pt x="80" y="110"/>
                  </a:cubicBezTo>
                  <a:cubicBezTo>
                    <a:pt x="85" y="108"/>
                    <a:pt x="91" y="106"/>
                    <a:pt x="97" y="103"/>
                  </a:cubicBezTo>
                  <a:lnTo>
                    <a:pt x="97" y="121"/>
                  </a:lnTo>
                  <a:cubicBezTo>
                    <a:pt x="91" y="124"/>
                    <a:pt x="85" y="126"/>
                    <a:pt x="79" y="127"/>
                  </a:cubicBezTo>
                  <a:cubicBezTo>
                    <a:pt x="73" y="128"/>
                    <a:pt x="67" y="129"/>
                    <a:pt x="60" y="129"/>
                  </a:cubicBezTo>
                  <a:cubicBezTo>
                    <a:pt x="42" y="129"/>
                    <a:pt x="27" y="123"/>
                    <a:pt x="16" y="112"/>
                  </a:cubicBezTo>
                  <a:cubicBezTo>
                    <a:pt x="5" y="100"/>
                    <a:pt x="0" y="84"/>
                    <a:pt x="0" y="65"/>
                  </a:cubicBezTo>
                  <a:cubicBezTo>
                    <a:pt x="0" y="44"/>
                    <a:pt x="5" y="29"/>
                    <a:pt x="16" y="17"/>
                  </a:cubicBezTo>
                  <a:cubicBezTo>
                    <a:pt x="27" y="6"/>
                    <a:pt x="42" y="0"/>
                    <a:pt x="61" y="0"/>
                  </a:cubicBezTo>
                  <a:cubicBezTo>
                    <a:pt x="68" y="0"/>
                    <a:pt x="74" y="1"/>
                    <a:pt x="80" y="2"/>
                  </a:cubicBezTo>
                  <a:cubicBezTo>
                    <a:pt x="86" y="3"/>
                    <a:pt x="91" y="5"/>
                    <a:pt x="97"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138">
              <a:extLst>
                <a:ext uri="{FF2B5EF4-FFF2-40B4-BE49-F238E27FC236}">
                  <a16:creationId xmlns:a16="http://schemas.microsoft.com/office/drawing/2014/main" id="{ADF0FE5F-52E1-4F9E-BB6F-2C4B3351114C}"/>
                </a:ext>
              </a:extLst>
            </p:cNvPr>
            <p:cNvSpPr>
              <a:spLocks/>
            </p:cNvSpPr>
            <p:nvPr/>
          </p:nvSpPr>
          <p:spPr bwMode="auto">
            <a:xfrm>
              <a:off x="1198" y="626"/>
              <a:ext cx="29" cy="50"/>
            </a:xfrm>
            <a:custGeom>
              <a:avLst/>
              <a:gdLst>
                <a:gd name="T0" fmla="*/ 72 w 72"/>
                <a:gd name="T1" fmla="*/ 22 h 126"/>
                <a:gd name="T2" fmla="*/ 65 w 72"/>
                <a:gd name="T3" fmla="*/ 19 h 126"/>
                <a:gd name="T4" fmla="*/ 56 w 72"/>
                <a:gd name="T5" fmla="*/ 18 h 126"/>
                <a:gd name="T6" fmla="*/ 30 w 72"/>
                <a:gd name="T7" fmla="*/ 29 h 126"/>
                <a:gd name="T8" fmla="*/ 21 w 72"/>
                <a:gd name="T9" fmla="*/ 61 h 126"/>
                <a:gd name="T10" fmla="*/ 21 w 72"/>
                <a:gd name="T11" fmla="*/ 126 h 126"/>
                <a:gd name="T12" fmla="*/ 0 w 72"/>
                <a:gd name="T13" fmla="*/ 126 h 126"/>
                <a:gd name="T14" fmla="*/ 0 w 72"/>
                <a:gd name="T15" fmla="*/ 3 h 126"/>
                <a:gd name="T16" fmla="*/ 21 w 72"/>
                <a:gd name="T17" fmla="*/ 3 h 126"/>
                <a:gd name="T18" fmla="*/ 21 w 72"/>
                <a:gd name="T19" fmla="*/ 22 h 126"/>
                <a:gd name="T20" fmla="*/ 37 w 72"/>
                <a:gd name="T21" fmla="*/ 5 h 126"/>
                <a:gd name="T22" fmla="*/ 62 w 72"/>
                <a:gd name="T23" fmla="*/ 0 h 126"/>
                <a:gd name="T24" fmla="*/ 67 w 72"/>
                <a:gd name="T25" fmla="*/ 0 h 126"/>
                <a:gd name="T26" fmla="*/ 72 w 72"/>
                <a:gd name="T27" fmla="*/ 1 h 126"/>
                <a:gd name="T28" fmla="*/ 72 w 72"/>
                <a:gd name="T2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26">
                  <a:moveTo>
                    <a:pt x="72" y="22"/>
                  </a:moveTo>
                  <a:cubicBezTo>
                    <a:pt x="70" y="20"/>
                    <a:pt x="68" y="20"/>
                    <a:pt x="65" y="19"/>
                  </a:cubicBezTo>
                  <a:cubicBezTo>
                    <a:pt x="62" y="18"/>
                    <a:pt x="59" y="18"/>
                    <a:pt x="56" y="18"/>
                  </a:cubicBezTo>
                  <a:cubicBezTo>
                    <a:pt x="45" y="18"/>
                    <a:pt x="36" y="22"/>
                    <a:pt x="30" y="29"/>
                  </a:cubicBezTo>
                  <a:cubicBezTo>
                    <a:pt x="24" y="37"/>
                    <a:pt x="21" y="47"/>
                    <a:pt x="21" y="61"/>
                  </a:cubicBezTo>
                  <a:lnTo>
                    <a:pt x="21" y="126"/>
                  </a:lnTo>
                  <a:lnTo>
                    <a:pt x="0" y="126"/>
                  </a:lnTo>
                  <a:lnTo>
                    <a:pt x="0" y="3"/>
                  </a:lnTo>
                  <a:lnTo>
                    <a:pt x="21" y="3"/>
                  </a:lnTo>
                  <a:lnTo>
                    <a:pt x="21" y="22"/>
                  </a:lnTo>
                  <a:cubicBezTo>
                    <a:pt x="25" y="15"/>
                    <a:pt x="30" y="9"/>
                    <a:pt x="37" y="5"/>
                  </a:cubicBezTo>
                  <a:cubicBezTo>
                    <a:pt x="44" y="2"/>
                    <a:pt x="52" y="0"/>
                    <a:pt x="62" y="0"/>
                  </a:cubicBezTo>
                  <a:cubicBezTo>
                    <a:pt x="63" y="0"/>
                    <a:pt x="65" y="0"/>
                    <a:pt x="67" y="0"/>
                  </a:cubicBezTo>
                  <a:cubicBezTo>
                    <a:pt x="68" y="0"/>
                    <a:pt x="70" y="1"/>
                    <a:pt x="72" y="1"/>
                  </a:cubicBezTo>
                  <a:lnTo>
                    <a:pt x="7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39">
              <a:extLst>
                <a:ext uri="{FF2B5EF4-FFF2-40B4-BE49-F238E27FC236}">
                  <a16:creationId xmlns:a16="http://schemas.microsoft.com/office/drawing/2014/main" id="{CC516478-672C-4683-B28F-0BDF3C61681E}"/>
                </a:ext>
              </a:extLst>
            </p:cNvPr>
            <p:cNvSpPr>
              <a:spLocks/>
            </p:cNvSpPr>
            <p:nvPr/>
          </p:nvSpPr>
          <p:spPr bwMode="auto">
            <a:xfrm>
              <a:off x="1229" y="627"/>
              <a:ext cx="48" cy="67"/>
            </a:xfrm>
            <a:custGeom>
              <a:avLst/>
              <a:gdLst>
                <a:gd name="T0" fmla="*/ 66 w 120"/>
                <a:gd name="T1" fmla="*/ 134 h 170"/>
                <a:gd name="T2" fmla="*/ 49 w 120"/>
                <a:gd name="T3" fmla="*/ 163 h 170"/>
                <a:gd name="T4" fmla="*/ 27 w 120"/>
                <a:gd name="T5" fmla="*/ 170 h 170"/>
                <a:gd name="T6" fmla="*/ 11 w 120"/>
                <a:gd name="T7" fmla="*/ 170 h 170"/>
                <a:gd name="T8" fmla="*/ 11 w 120"/>
                <a:gd name="T9" fmla="*/ 153 h 170"/>
                <a:gd name="T10" fmla="*/ 23 w 120"/>
                <a:gd name="T11" fmla="*/ 153 h 170"/>
                <a:gd name="T12" fmla="*/ 36 w 120"/>
                <a:gd name="T13" fmla="*/ 149 h 170"/>
                <a:gd name="T14" fmla="*/ 46 w 120"/>
                <a:gd name="T15" fmla="*/ 130 h 170"/>
                <a:gd name="T16" fmla="*/ 50 w 120"/>
                <a:gd name="T17" fmla="*/ 121 h 170"/>
                <a:gd name="T18" fmla="*/ 0 w 120"/>
                <a:gd name="T19" fmla="*/ 0 h 170"/>
                <a:gd name="T20" fmla="*/ 21 w 120"/>
                <a:gd name="T21" fmla="*/ 0 h 170"/>
                <a:gd name="T22" fmla="*/ 60 w 120"/>
                <a:gd name="T23" fmla="*/ 96 h 170"/>
                <a:gd name="T24" fmla="*/ 98 w 120"/>
                <a:gd name="T25" fmla="*/ 0 h 170"/>
                <a:gd name="T26" fmla="*/ 120 w 120"/>
                <a:gd name="T27" fmla="*/ 0 h 170"/>
                <a:gd name="T28" fmla="*/ 66 w 120"/>
                <a:gd name="T29" fmla="*/ 134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70">
                  <a:moveTo>
                    <a:pt x="66" y="134"/>
                  </a:moveTo>
                  <a:cubicBezTo>
                    <a:pt x="60" y="149"/>
                    <a:pt x="54" y="159"/>
                    <a:pt x="49" y="163"/>
                  </a:cubicBezTo>
                  <a:cubicBezTo>
                    <a:pt x="44" y="168"/>
                    <a:pt x="36" y="170"/>
                    <a:pt x="27" y="170"/>
                  </a:cubicBezTo>
                  <a:lnTo>
                    <a:pt x="11" y="170"/>
                  </a:lnTo>
                  <a:lnTo>
                    <a:pt x="11" y="153"/>
                  </a:lnTo>
                  <a:lnTo>
                    <a:pt x="23" y="153"/>
                  </a:lnTo>
                  <a:cubicBezTo>
                    <a:pt x="29" y="153"/>
                    <a:pt x="33" y="152"/>
                    <a:pt x="36" y="149"/>
                  </a:cubicBezTo>
                  <a:cubicBezTo>
                    <a:pt x="39" y="146"/>
                    <a:pt x="42" y="140"/>
                    <a:pt x="46" y="130"/>
                  </a:cubicBezTo>
                  <a:lnTo>
                    <a:pt x="50" y="121"/>
                  </a:lnTo>
                  <a:lnTo>
                    <a:pt x="0" y="0"/>
                  </a:lnTo>
                  <a:lnTo>
                    <a:pt x="21" y="0"/>
                  </a:lnTo>
                  <a:lnTo>
                    <a:pt x="60" y="96"/>
                  </a:lnTo>
                  <a:lnTo>
                    <a:pt x="98" y="0"/>
                  </a:lnTo>
                  <a:lnTo>
                    <a:pt x="120" y="0"/>
                  </a:lnTo>
                  <a:lnTo>
                    <a:pt x="66" y="1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140">
              <a:extLst>
                <a:ext uri="{FF2B5EF4-FFF2-40B4-BE49-F238E27FC236}">
                  <a16:creationId xmlns:a16="http://schemas.microsoft.com/office/drawing/2014/main" id="{7BA27346-CE46-4268-AE5C-E851E76CC19B}"/>
                </a:ext>
              </a:extLst>
            </p:cNvPr>
            <p:cNvSpPr>
              <a:spLocks noEditPoints="1"/>
            </p:cNvSpPr>
            <p:nvPr/>
          </p:nvSpPr>
          <p:spPr bwMode="auto">
            <a:xfrm>
              <a:off x="1287" y="626"/>
              <a:ext cx="44" cy="68"/>
            </a:xfrm>
            <a:custGeom>
              <a:avLst/>
              <a:gdLst>
                <a:gd name="T0" fmla="*/ 20 w 110"/>
                <a:gd name="T1" fmla="*/ 107 h 173"/>
                <a:gd name="T2" fmla="*/ 20 w 110"/>
                <a:gd name="T3" fmla="*/ 173 h 173"/>
                <a:gd name="T4" fmla="*/ 0 w 110"/>
                <a:gd name="T5" fmla="*/ 173 h 173"/>
                <a:gd name="T6" fmla="*/ 0 w 110"/>
                <a:gd name="T7" fmla="*/ 3 h 173"/>
                <a:gd name="T8" fmla="*/ 20 w 110"/>
                <a:gd name="T9" fmla="*/ 3 h 173"/>
                <a:gd name="T10" fmla="*/ 20 w 110"/>
                <a:gd name="T11" fmla="*/ 22 h 173"/>
                <a:gd name="T12" fmla="*/ 36 w 110"/>
                <a:gd name="T13" fmla="*/ 5 h 173"/>
                <a:gd name="T14" fmla="*/ 60 w 110"/>
                <a:gd name="T15" fmla="*/ 0 h 173"/>
                <a:gd name="T16" fmla="*/ 96 w 110"/>
                <a:gd name="T17" fmla="*/ 18 h 173"/>
                <a:gd name="T18" fmla="*/ 110 w 110"/>
                <a:gd name="T19" fmla="*/ 65 h 173"/>
                <a:gd name="T20" fmla="*/ 96 w 110"/>
                <a:gd name="T21" fmla="*/ 111 h 173"/>
                <a:gd name="T22" fmla="*/ 60 w 110"/>
                <a:gd name="T23" fmla="*/ 129 h 173"/>
                <a:gd name="T24" fmla="*/ 36 w 110"/>
                <a:gd name="T25" fmla="*/ 124 h 173"/>
                <a:gd name="T26" fmla="*/ 20 w 110"/>
                <a:gd name="T27" fmla="*/ 107 h 173"/>
                <a:gd name="T28" fmla="*/ 89 w 110"/>
                <a:gd name="T29" fmla="*/ 65 h 173"/>
                <a:gd name="T30" fmla="*/ 80 w 110"/>
                <a:gd name="T31" fmla="*/ 30 h 173"/>
                <a:gd name="T32" fmla="*/ 55 w 110"/>
                <a:gd name="T33" fmla="*/ 17 h 173"/>
                <a:gd name="T34" fmla="*/ 29 w 110"/>
                <a:gd name="T35" fmla="*/ 30 h 173"/>
                <a:gd name="T36" fmla="*/ 20 w 110"/>
                <a:gd name="T37" fmla="*/ 65 h 173"/>
                <a:gd name="T38" fmla="*/ 29 w 110"/>
                <a:gd name="T39" fmla="*/ 100 h 173"/>
                <a:gd name="T40" fmla="*/ 55 w 110"/>
                <a:gd name="T41" fmla="*/ 112 h 173"/>
                <a:gd name="T42" fmla="*/ 80 w 110"/>
                <a:gd name="T43" fmla="*/ 100 h 173"/>
                <a:gd name="T44" fmla="*/ 89 w 110"/>
                <a:gd name="T45" fmla="*/ 65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0" h="173">
                  <a:moveTo>
                    <a:pt x="20" y="107"/>
                  </a:moveTo>
                  <a:lnTo>
                    <a:pt x="20" y="173"/>
                  </a:lnTo>
                  <a:lnTo>
                    <a:pt x="0" y="173"/>
                  </a:lnTo>
                  <a:lnTo>
                    <a:pt x="0" y="3"/>
                  </a:lnTo>
                  <a:lnTo>
                    <a:pt x="20" y="3"/>
                  </a:lnTo>
                  <a:lnTo>
                    <a:pt x="20" y="22"/>
                  </a:lnTo>
                  <a:cubicBezTo>
                    <a:pt x="24" y="14"/>
                    <a:pt x="30" y="9"/>
                    <a:pt x="36" y="5"/>
                  </a:cubicBezTo>
                  <a:cubicBezTo>
                    <a:pt x="43" y="2"/>
                    <a:pt x="51" y="0"/>
                    <a:pt x="60" y="0"/>
                  </a:cubicBezTo>
                  <a:cubicBezTo>
                    <a:pt x="74" y="0"/>
                    <a:pt x="87" y="6"/>
                    <a:pt x="96" y="18"/>
                  </a:cubicBezTo>
                  <a:cubicBezTo>
                    <a:pt x="105" y="30"/>
                    <a:pt x="110" y="45"/>
                    <a:pt x="110" y="65"/>
                  </a:cubicBezTo>
                  <a:cubicBezTo>
                    <a:pt x="110" y="84"/>
                    <a:pt x="105" y="99"/>
                    <a:pt x="96" y="111"/>
                  </a:cubicBezTo>
                  <a:cubicBezTo>
                    <a:pt x="87" y="123"/>
                    <a:pt x="74" y="129"/>
                    <a:pt x="60" y="129"/>
                  </a:cubicBezTo>
                  <a:cubicBezTo>
                    <a:pt x="51" y="129"/>
                    <a:pt x="43" y="127"/>
                    <a:pt x="36" y="124"/>
                  </a:cubicBezTo>
                  <a:cubicBezTo>
                    <a:pt x="30" y="120"/>
                    <a:pt x="24" y="115"/>
                    <a:pt x="20" y="107"/>
                  </a:cubicBezTo>
                  <a:close/>
                  <a:moveTo>
                    <a:pt x="89" y="65"/>
                  </a:moveTo>
                  <a:cubicBezTo>
                    <a:pt x="89" y="50"/>
                    <a:pt x="86" y="38"/>
                    <a:pt x="80" y="30"/>
                  </a:cubicBezTo>
                  <a:cubicBezTo>
                    <a:pt x="74" y="21"/>
                    <a:pt x="65" y="17"/>
                    <a:pt x="55" y="17"/>
                  </a:cubicBezTo>
                  <a:cubicBezTo>
                    <a:pt x="44" y="17"/>
                    <a:pt x="35" y="21"/>
                    <a:pt x="29" y="30"/>
                  </a:cubicBezTo>
                  <a:cubicBezTo>
                    <a:pt x="23" y="38"/>
                    <a:pt x="20" y="50"/>
                    <a:pt x="20" y="65"/>
                  </a:cubicBezTo>
                  <a:cubicBezTo>
                    <a:pt x="20" y="79"/>
                    <a:pt x="23" y="91"/>
                    <a:pt x="29" y="100"/>
                  </a:cubicBezTo>
                  <a:cubicBezTo>
                    <a:pt x="35" y="108"/>
                    <a:pt x="44" y="112"/>
                    <a:pt x="55" y="112"/>
                  </a:cubicBezTo>
                  <a:cubicBezTo>
                    <a:pt x="65" y="112"/>
                    <a:pt x="74" y="108"/>
                    <a:pt x="80" y="100"/>
                  </a:cubicBezTo>
                  <a:cubicBezTo>
                    <a:pt x="86" y="91"/>
                    <a:pt x="89" y="79"/>
                    <a:pt x="89" y="6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Freeform 141">
              <a:extLst>
                <a:ext uri="{FF2B5EF4-FFF2-40B4-BE49-F238E27FC236}">
                  <a16:creationId xmlns:a16="http://schemas.microsoft.com/office/drawing/2014/main" id="{2E4B9CAE-5379-40DA-ADAC-4FD4B7EDEAFB}"/>
                </a:ext>
              </a:extLst>
            </p:cNvPr>
            <p:cNvSpPr>
              <a:spLocks/>
            </p:cNvSpPr>
            <p:nvPr/>
          </p:nvSpPr>
          <p:spPr bwMode="auto">
            <a:xfrm>
              <a:off x="1338" y="613"/>
              <a:ext cx="31" cy="63"/>
            </a:xfrm>
            <a:custGeom>
              <a:avLst/>
              <a:gdLst>
                <a:gd name="T0" fmla="*/ 35 w 77"/>
                <a:gd name="T1" fmla="*/ 0 h 158"/>
                <a:gd name="T2" fmla="*/ 35 w 77"/>
                <a:gd name="T3" fmla="*/ 35 h 158"/>
                <a:gd name="T4" fmla="*/ 77 w 77"/>
                <a:gd name="T5" fmla="*/ 35 h 158"/>
                <a:gd name="T6" fmla="*/ 77 w 77"/>
                <a:gd name="T7" fmla="*/ 51 h 158"/>
                <a:gd name="T8" fmla="*/ 35 w 77"/>
                <a:gd name="T9" fmla="*/ 51 h 158"/>
                <a:gd name="T10" fmla="*/ 35 w 77"/>
                <a:gd name="T11" fmla="*/ 117 h 158"/>
                <a:gd name="T12" fmla="*/ 40 w 77"/>
                <a:gd name="T13" fmla="*/ 137 h 158"/>
                <a:gd name="T14" fmla="*/ 56 w 77"/>
                <a:gd name="T15" fmla="*/ 141 h 158"/>
                <a:gd name="T16" fmla="*/ 77 w 77"/>
                <a:gd name="T17" fmla="*/ 141 h 158"/>
                <a:gd name="T18" fmla="*/ 77 w 77"/>
                <a:gd name="T19" fmla="*/ 158 h 158"/>
                <a:gd name="T20" fmla="*/ 56 w 77"/>
                <a:gd name="T21" fmla="*/ 158 h 158"/>
                <a:gd name="T22" fmla="*/ 24 w 77"/>
                <a:gd name="T23" fmla="*/ 149 h 158"/>
                <a:gd name="T24" fmla="*/ 15 w 77"/>
                <a:gd name="T25" fmla="*/ 117 h 158"/>
                <a:gd name="T26" fmla="*/ 15 w 77"/>
                <a:gd name="T27" fmla="*/ 51 h 158"/>
                <a:gd name="T28" fmla="*/ 0 w 77"/>
                <a:gd name="T29" fmla="*/ 51 h 158"/>
                <a:gd name="T30" fmla="*/ 0 w 77"/>
                <a:gd name="T31" fmla="*/ 35 h 158"/>
                <a:gd name="T32" fmla="*/ 15 w 77"/>
                <a:gd name="T33" fmla="*/ 35 h 158"/>
                <a:gd name="T34" fmla="*/ 15 w 77"/>
                <a:gd name="T35" fmla="*/ 0 h 158"/>
                <a:gd name="T36" fmla="*/ 35 w 77"/>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158">
                  <a:moveTo>
                    <a:pt x="35" y="0"/>
                  </a:moveTo>
                  <a:lnTo>
                    <a:pt x="35" y="35"/>
                  </a:lnTo>
                  <a:lnTo>
                    <a:pt x="77" y="35"/>
                  </a:lnTo>
                  <a:lnTo>
                    <a:pt x="77" y="51"/>
                  </a:lnTo>
                  <a:lnTo>
                    <a:pt x="35" y="51"/>
                  </a:lnTo>
                  <a:lnTo>
                    <a:pt x="35" y="117"/>
                  </a:lnTo>
                  <a:cubicBezTo>
                    <a:pt x="35" y="127"/>
                    <a:pt x="37" y="134"/>
                    <a:pt x="40" y="137"/>
                  </a:cubicBezTo>
                  <a:cubicBezTo>
                    <a:pt x="42" y="140"/>
                    <a:pt x="48" y="141"/>
                    <a:pt x="56" y="141"/>
                  </a:cubicBezTo>
                  <a:lnTo>
                    <a:pt x="77" y="141"/>
                  </a:lnTo>
                  <a:lnTo>
                    <a:pt x="77" y="158"/>
                  </a:lnTo>
                  <a:lnTo>
                    <a:pt x="56" y="158"/>
                  </a:lnTo>
                  <a:cubicBezTo>
                    <a:pt x="41" y="158"/>
                    <a:pt x="30" y="155"/>
                    <a:pt x="24" y="149"/>
                  </a:cubicBezTo>
                  <a:cubicBezTo>
                    <a:pt x="18" y="143"/>
                    <a:pt x="15" y="133"/>
                    <a:pt x="15" y="117"/>
                  </a:cubicBezTo>
                  <a:lnTo>
                    <a:pt x="15" y="51"/>
                  </a:lnTo>
                  <a:lnTo>
                    <a:pt x="0" y="51"/>
                  </a:lnTo>
                  <a:lnTo>
                    <a:pt x="0" y="35"/>
                  </a:lnTo>
                  <a:lnTo>
                    <a:pt x="15" y="35"/>
                  </a:lnTo>
                  <a:lnTo>
                    <a:pt x="15"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Freeform 142">
              <a:extLst>
                <a:ext uri="{FF2B5EF4-FFF2-40B4-BE49-F238E27FC236}">
                  <a16:creationId xmlns:a16="http://schemas.microsoft.com/office/drawing/2014/main" id="{1A578F7C-389B-4890-88DE-5F15218F2CAC}"/>
                </a:ext>
              </a:extLst>
            </p:cNvPr>
            <p:cNvSpPr>
              <a:spLocks noEditPoints="1"/>
            </p:cNvSpPr>
            <p:nvPr/>
          </p:nvSpPr>
          <p:spPr bwMode="auto">
            <a:xfrm>
              <a:off x="1379" y="608"/>
              <a:ext cx="8" cy="68"/>
            </a:xfrm>
            <a:custGeom>
              <a:avLst/>
              <a:gdLst>
                <a:gd name="T0" fmla="*/ 0 w 20"/>
                <a:gd name="T1" fmla="*/ 48 h 171"/>
                <a:gd name="T2" fmla="*/ 20 w 20"/>
                <a:gd name="T3" fmla="*/ 48 h 171"/>
                <a:gd name="T4" fmla="*/ 20 w 20"/>
                <a:gd name="T5" fmla="*/ 171 h 171"/>
                <a:gd name="T6" fmla="*/ 0 w 20"/>
                <a:gd name="T7" fmla="*/ 171 h 171"/>
                <a:gd name="T8" fmla="*/ 0 w 20"/>
                <a:gd name="T9" fmla="*/ 48 h 171"/>
                <a:gd name="T10" fmla="*/ 0 w 20"/>
                <a:gd name="T11" fmla="*/ 0 h 171"/>
                <a:gd name="T12" fmla="*/ 20 w 20"/>
                <a:gd name="T13" fmla="*/ 0 h 171"/>
                <a:gd name="T14" fmla="*/ 20 w 20"/>
                <a:gd name="T15" fmla="*/ 26 h 171"/>
                <a:gd name="T16" fmla="*/ 0 w 20"/>
                <a:gd name="T17" fmla="*/ 26 h 171"/>
                <a:gd name="T18" fmla="*/ 0 w 20"/>
                <a:gd name="T1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71">
                  <a:moveTo>
                    <a:pt x="0" y="48"/>
                  </a:moveTo>
                  <a:lnTo>
                    <a:pt x="20" y="48"/>
                  </a:lnTo>
                  <a:lnTo>
                    <a:pt x="20" y="171"/>
                  </a:lnTo>
                  <a:lnTo>
                    <a:pt x="0" y="171"/>
                  </a:lnTo>
                  <a:lnTo>
                    <a:pt x="0" y="48"/>
                  </a:lnTo>
                  <a:close/>
                  <a:moveTo>
                    <a:pt x="0" y="0"/>
                  </a:moveTo>
                  <a:lnTo>
                    <a:pt x="20" y="0"/>
                  </a:lnTo>
                  <a:lnTo>
                    <a:pt x="20" y="26"/>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Freeform 143">
              <a:extLst>
                <a:ext uri="{FF2B5EF4-FFF2-40B4-BE49-F238E27FC236}">
                  <a16:creationId xmlns:a16="http://schemas.microsoft.com/office/drawing/2014/main" id="{217E766B-75C8-4F08-AF80-DD478A7D7D7A}"/>
                </a:ext>
              </a:extLst>
            </p:cNvPr>
            <p:cNvSpPr>
              <a:spLocks noEditPoints="1"/>
            </p:cNvSpPr>
            <p:nvPr/>
          </p:nvSpPr>
          <p:spPr bwMode="auto">
            <a:xfrm>
              <a:off x="1400" y="626"/>
              <a:ext cx="45" cy="51"/>
            </a:xfrm>
            <a:custGeom>
              <a:avLst/>
              <a:gdLst>
                <a:gd name="T0" fmla="*/ 57 w 113"/>
                <a:gd name="T1" fmla="*/ 17 h 129"/>
                <a:gd name="T2" fmla="*/ 31 w 113"/>
                <a:gd name="T3" fmla="*/ 30 h 129"/>
                <a:gd name="T4" fmla="*/ 22 w 113"/>
                <a:gd name="T5" fmla="*/ 65 h 129"/>
                <a:gd name="T6" fmla="*/ 31 w 113"/>
                <a:gd name="T7" fmla="*/ 99 h 129"/>
                <a:gd name="T8" fmla="*/ 57 w 113"/>
                <a:gd name="T9" fmla="*/ 112 h 129"/>
                <a:gd name="T10" fmla="*/ 82 w 113"/>
                <a:gd name="T11" fmla="*/ 99 h 129"/>
                <a:gd name="T12" fmla="*/ 92 w 113"/>
                <a:gd name="T13" fmla="*/ 65 h 129"/>
                <a:gd name="T14" fmla="*/ 82 w 113"/>
                <a:gd name="T15" fmla="*/ 30 h 129"/>
                <a:gd name="T16" fmla="*/ 57 w 113"/>
                <a:gd name="T17" fmla="*/ 17 h 129"/>
                <a:gd name="T18" fmla="*/ 57 w 113"/>
                <a:gd name="T19" fmla="*/ 0 h 129"/>
                <a:gd name="T20" fmla="*/ 98 w 113"/>
                <a:gd name="T21" fmla="*/ 17 h 129"/>
                <a:gd name="T22" fmla="*/ 113 w 113"/>
                <a:gd name="T23" fmla="*/ 65 h 129"/>
                <a:gd name="T24" fmla="*/ 98 w 113"/>
                <a:gd name="T25" fmla="*/ 112 h 129"/>
                <a:gd name="T26" fmla="*/ 57 w 113"/>
                <a:gd name="T27" fmla="*/ 129 h 129"/>
                <a:gd name="T28" fmla="*/ 15 w 113"/>
                <a:gd name="T29" fmla="*/ 112 h 129"/>
                <a:gd name="T30" fmla="*/ 0 w 113"/>
                <a:gd name="T31" fmla="*/ 65 h 129"/>
                <a:gd name="T32" fmla="*/ 15 w 113"/>
                <a:gd name="T33" fmla="*/ 17 h 129"/>
                <a:gd name="T34" fmla="*/ 57 w 113"/>
                <a:gd name="T3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129">
                  <a:moveTo>
                    <a:pt x="57" y="17"/>
                  </a:moveTo>
                  <a:cubicBezTo>
                    <a:pt x="46" y="17"/>
                    <a:pt x="37" y="21"/>
                    <a:pt x="31" y="30"/>
                  </a:cubicBezTo>
                  <a:cubicBezTo>
                    <a:pt x="25" y="38"/>
                    <a:pt x="22" y="50"/>
                    <a:pt x="22" y="65"/>
                  </a:cubicBezTo>
                  <a:cubicBezTo>
                    <a:pt x="22" y="79"/>
                    <a:pt x="25" y="91"/>
                    <a:pt x="31" y="99"/>
                  </a:cubicBezTo>
                  <a:cubicBezTo>
                    <a:pt x="37" y="108"/>
                    <a:pt x="46" y="112"/>
                    <a:pt x="57" y="112"/>
                  </a:cubicBezTo>
                  <a:cubicBezTo>
                    <a:pt x="68" y="112"/>
                    <a:pt x="76" y="108"/>
                    <a:pt x="82" y="99"/>
                  </a:cubicBezTo>
                  <a:cubicBezTo>
                    <a:pt x="89" y="91"/>
                    <a:pt x="92" y="79"/>
                    <a:pt x="92" y="65"/>
                  </a:cubicBezTo>
                  <a:cubicBezTo>
                    <a:pt x="92" y="50"/>
                    <a:pt x="89" y="38"/>
                    <a:pt x="82" y="30"/>
                  </a:cubicBezTo>
                  <a:cubicBezTo>
                    <a:pt x="76" y="21"/>
                    <a:pt x="68" y="17"/>
                    <a:pt x="57" y="17"/>
                  </a:cubicBezTo>
                  <a:close/>
                  <a:moveTo>
                    <a:pt x="57" y="0"/>
                  </a:moveTo>
                  <a:cubicBezTo>
                    <a:pt x="74" y="0"/>
                    <a:pt x="88" y="6"/>
                    <a:pt x="98" y="17"/>
                  </a:cubicBezTo>
                  <a:cubicBezTo>
                    <a:pt x="108" y="28"/>
                    <a:pt x="113" y="44"/>
                    <a:pt x="113" y="65"/>
                  </a:cubicBezTo>
                  <a:cubicBezTo>
                    <a:pt x="113" y="85"/>
                    <a:pt x="108" y="100"/>
                    <a:pt x="98" y="112"/>
                  </a:cubicBezTo>
                  <a:cubicBezTo>
                    <a:pt x="88" y="123"/>
                    <a:pt x="74" y="129"/>
                    <a:pt x="57" y="129"/>
                  </a:cubicBezTo>
                  <a:cubicBezTo>
                    <a:pt x="39" y="129"/>
                    <a:pt x="25" y="123"/>
                    <a:pt x="15" y="112"/>
                  </a:cubicBezTo>
                  <a:cubicBezTo>
                    <a:pt x="5" y="100"/>
                    <a:pt x="0" y="85"/>
                    <a:pt x="0" y="65"/>
                  </a:cubicBezTo>
                  <a:cubicBezTo>
                    <a:pt x="0" y="44"/>
                    <a:pt x="5" y="28"/>
                    <a:pt x="15" y="17"/>
                  </a:cubicBezTo>
                  <a:cubicBezTo>
                    <a:pt x="25" y="6"/>
                    <a:pt x="39" y="0"/>
                    <a:pt x="5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44">
              <a:extLst>
                <a:ext uri="{FF2B5EF4-FFF2-40B4-BE49-F238E27FC236}">
                  <a16:creationId xmlns:a16="http://schemas.microsoft.com/office/drawing/2014/main" id="{01FF7EF8-9F53-4728-810B-88446DE1E9DE}"/>
                </a:ext>
              </a:extLst>
            </p:cNvPr>
            <p:cNvSpPr>
              <a:spLocks/>
            </p:cNvSpPr>
            <p:nvPr/>
          </p:nvSpPr>
          <p:spPr bwMode="auto">
            <a:xfrm>
              <a:off x="1458" y="626"/>
              <a:ext cx="41" cy="50"/>
            </a:xfrm>
            <a:custGeom>
              <a:avLst/>
              <a:gdLst>
                <a:gd name="T0" fmla="*/ 103 w 103"/>
                <a:gd name="T1" fmla="*/ 52 h 126"/>
                <a:gd name="T2" fmla="*/ 103 w 103"/>
                <a:gd name="T3" fmla="*/ 126 h 126"/>
                <a:gd name="T4" fmla="*/ 83 w 103"/>
                <a:gd name="T5" fmla="*/ 126 h 126"/>
                <a:gd name="T6" fmla="*/ 83 w 103"/>
                <a:gd name="T7" fmla="*/ 52 h 126"/>
                <a:gd name="T8" fmla="*/ 76 w 103"/>
                <a:gd name="T9" fmla="*/ 26 h 126"/>
                <a:gd name="T10" fmla="*/ 56 w 103"/>
                <a:gd name="T11" fmla="*/ 18 h 126"/>
                <a:gd name="T12" fmla="*/ 30 w 103"/>
                <a:gd name="T13" fmla="*/ 28 h 126"/>
                <a:gd name="T14" fmla="*/ 20 w 103"/>
                <a:gd name="T15" fmla="*/ 56 h 126"/>
                <a:gd name="T16" fmla="*/ 20 w 103"/>
                <a:gd name="T17" fmla="*/ 126 h 126"/>
                <a:gd name="T18" fmla="*/ 0 w 103"/>
                <a:gd name="T19" fmla="*/ 126 h 126"/>
                <a:gd name="T20" fmla="*/ 0 w 103"/>
                <a:gd name="T21" fmla="*/ 3 h 126"/>
                <a:gd name="T22" fmla="*/ 20 w 103"/>
                <a:gd name="T23" fmla="*/ 3 h 126"/>
                <a:gd name="T24" fmla="*/ 20 w 103"/>
                <a:gd name="T25" fmla="*/ 22 h 126"/>
                <a:gd name="T26" fmla="*/ 37 w 103"/>
                <a:gd name="T27" fmla="*/ 5 h 126"/>
                <a:gd name="T28" fmla="*/ 60 w 103"/>
                <a:gd name="T29" fmla="*/ 0 h 126"/>
                <a:gd name="T30" fmla="*/ 92 w 103"/>
                <a:gd name="T31" fmla="*/ 13 h 126"/>
                <a:gd name="T32" fmla="*/ 103 w 103"/>
                <a:gd name="T33" fmla="*/ 5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26">
                  <a:moveTo>
                    <a:pt x="103" y="52"/>
                  </a:moveTo>
                  <a:lnTo>
                    <a:pt x="103" y="126"/>
                  </a:lnTo>
                  <a:lnTo>
                    <a:pt x="83" y="126"/>
                  </a:lnTo>
                  <a:lnTo>
                    <a:pt x="83" y="52"/>
                  </a:lnTo>
                  <a:cubicBezTo>
                    <a:pt x="83" y="41"/>
                    <a:pt x="81" y="32"/>
                    <a:pt x="76" y="26"/>
                  </a:cubicBezTo>
                  <a:cubicBezTo>
                    <a:pt x="72" y="20"/>
                    <a:pt x="65" y="18"/>
                    <a:pt x="56" y="18"/>
                  </a:cubicBezTo>
                  <a:cubicBezTo>
                    <a:pt x="45" y="18"/>
                    <a:pt x="36" y="21"/>
                    <a:pt x="30" y="28"/>
                  </a:cubicBezTo>
                  <a:cubicBezTo>
                    <a:pt x="24" y="35"/>
                    <a:pt x="20" y="44"/>
                    <a:pt x="20" y="56"/>
                  </a:cubicBezTo>
                  <a:lnTo>
                    <a:pt x="20" y="126"/>
                  </a:lnTo>
                  <a:lnTo>
                    <a:pt x="0" y="126"/>
                  </a:lnTo>
                  <a:lnTo>
                    <a:pt x="0" y="3"/>
                  </a:lnTo>
                  <a:lnTo>
                    <a:pt x="20" y="3"/>
                  </a:lnTo>
                  <a:lnTo>
                    <a:pt x="20" y="22"/>
                  </a:lnTo>
                  <a:cubicBezTo>
                    <a:pt x="25" y="15"/>
                    <a:pt x="31" y="9"/>
                    <a:pt x="37" y="5"/>
                  </a:cubicBezTo>
                  <a:cubicBezTo>
                    <a:pt x="44" y="2"/>
                    <a:pt x="52" y="0"/>
                    <a:pt x="60" y="0"/>
                  </a:cubicBezTo>
                  <a:cubicBezTo>
                    <a:pt x="74" y="0"/>
                    <a:pt x="85" y="4"/>
                    <a:pt x="92" y="13"/>
                  </a:cubicBezTo>
                  <a:cubicBezTo>
                    <a:pt x="100" y="22"/>
                    <a:pt x="103" y="35"/>
                    <a:pt x="103"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45">
              <a:extLst>
                <a:ext uri="{FF2B5EF4-FFF2-40B4-BE49-F238E27FC236}">
                  <a16:creationId xmlns:a16="http://schemas.microsoft.com/office/drawing/2014/main" id="{907ABA3D-436C-477A-BC1A-0CB9E862E8D0}"/>
                </a:ext>
              </a:extLst>
            </p:cNvPr>
            <p:cNvSpPr>
              <a:spLocks noEditPoints="1"/>
            </p:cNvSpPr>
            <p:nvPr/>
          </p:nvSpPr>
          <p:spPr bwMode="auto">
            <a:xfrm>
              <a:off x="1543" y="608"/>
              <a:ext cx="43" cy="69"/>
            </a:xfrm>
            <a:custGeom>
              <a:avLst/>
              <a:gdLst>
                <a:gd name="T0" fmla="*/ 89 w 110"/>
                <a:gd name="T1" fmla="*/ 110 h 174"/>
                <a:gd name="T2" fmla="*/ 80 w 110"/>
                <a:gd name="T3" fmla="*/ 75 h 174"/>
                <a:gd name="T4" fmla="*/ 55 w 110"/>
                <a:gd name="T5" fmla="*/ 62 h 174"/>
                <a:gd name="T6" fmla="*/ 30 w 110"/>
                <a:gd name="T7" fmla="*/ 75 h 174"/>
                <a:gd name="T8" fmla="*/ 21 w 110"/>
                <a:gd name="T9" fmla="*/ 110 h 174"/>
                <a:gd name="T10" fmla="*/ 30 w 110"/>
                <a:gd name="T11" fmla="*/ 145 h 174"/>
                <a:gd name="T12" fmla="*/ 55 w 110"/>
                <a:gd name="T13" fmla="*/ 157 h 174"/>
                <a:gd name="T14" fmla="*/ 80 w 110"/>
                <a:gd name="T15" fmla="*/ 145 h 174"/>
                <a:gd name="T16" fmla="*/ 89 w 110"/>
                <a:gd name="T17" fmla="*/ 110 h 174"/>
                <a:gd name="T18" fmla="*/ 21 w 110"/>
                <a:gd name="T19" fmla="*/ 67 h 174"/>
                <a:gd name="T20" fmla="*/ 37 w 110"/>
                <a:gd name="T21" fmla="*/ 50 h 174"/>
                <a:gd name="T22" fmla="*/ 60 w 110"/>
                <a:gd name="T23" fmla="*/ 45 h 174"/>
                <a:gd name="T24" fmla="*/ 96 w 110"/>
                <a:gd name="T25" fmla="*/ 63 h 174"/>
                <a:gd name="T26" fmla="*/ 110 w 110"/>
                <a:gd name="T27" fmla="*/ 110 h 174"/>
                <a:gd name="T28" fmla="*/ 96 w 110"/>
                <a:gd name="T29" fmla="*/ 156 h 174"/>
                <a:gd name="T30" fmla="*/ 60 w 110"/>
                <a:gd name="T31" fmla="*/ 174 h 174"/>
                <a:gd name="T32" fmla="*/ 37 w 110"/>
                <a:gd name="T33" fmla="*/ 169 h 174"/>
                <a:gd name="T34" fmla="*/ 21 w 110"/>
                <a:gd name="T35" fmla="*/ 152 h 174"/>
                <a:gd name="T36" fmla="*/ 21 w 110"/>
                <a:gd name="T37" fmla="*/ 171 h 174"/>
                <a:gd name="T38" fmla="*/ 0 w 110"/>
                <a:gd name="T39" fmla="*/ 171 h 174"/>
                <a:gd name="T40" fmla="*/ 0 w 110"/>
                <a:gd name="T41" fmla="*/ 0 h 174"/>
                <a:gd name="T42" fmla="*/ 21 w 110"/>
                <a:gd name="T43" fmla="*/ 0 h 174"/>
                <a:gd name="T44" fmla="*/ 21 w 110"/>
                <a:gd name="T45" fmla="*/ 6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0" h="174">
                  <a:moveTo>
                    <a:pt x="89" y="110"/>
                  </a:moveTo>
                  <a:cubicBezTo>
                    <a:pt x="89" y="95"/>
                    <a:pt x="86" y="83"/>
                    <a:pt x="80" y="75"/>
                  </a:cubicBezTo>
                  <a:cubicBezTo>
                    <a:pt x="74" y="66"/>
                    <a:pt x="66" y="62"/>
                    <a:pt x="55" y="62"/>
                  </a:cubicBezTo>
                  <a:cubicBezTo>
                    <a:pt x="44" y="62"/>
                    <a:pt x="36" y="66"/>
                    <a:pt x="30" y="75"/>
                  </a:cubicBezTo>
                  <a:cubicBezTo>
                    <a:pt x="24" y="83"/>
                    <a:pt x="21" y="95"/>
                    <a:pt x="21" y="110"/>
                  </a:cubicBezTo>
                  <a:cubicBezTo>
                    <a:pt x="21" y="124"/>
                    <a:pt x="24" y="136"/>
                    <a:pt x="30" y="145"/>
                  </a:cubicBezTo>
                  <a:cubicBezTo>
                    <a:pt x="36" y="153"/>
                    <a:pt x="44" y="157"/>
                    <a:pt x="55" y="157"/>
                  </a:cubicBezTo>
                  <a:cubicBezTo>
                    <a:pt x="66" y="157"/>
                    <a:pt x="74" y="153"/>
                    <a:pt x="80" y="145"/>
                  </a:cubicBezTo>
                  <a:cubicBezTo>
                    <a:pt x="86" y="136"/>
                    <a:pt x="89" y="124"/>
                    <a:pt x="89" y="110"/>
                  </a:cubicBezTo>
                  <a:close/>
                  <a:moveTo>
                    <a:pt x="21" y="67"/>
                  </a:moveTo>
                  <a:cubicBezTo>
                    <a:pt x="25" y="59"/>
                    <a:pt x="30" y="54"/>
                    <a:pt x="37" y="50"/>
                  </a:cubicBezTo>
                  <a:cubicBezTo>
                    <a:pt x="43" y="47"/>
                    <a:pt x="51" y="45"/>
                    <a:pt x="60" y="45"/>
                  </a:cubicBezTo>
                  <a:cubicBezTo>
                    <a:pt x="75" y="45"/>
                    <a:pt x="87" y="51"/>
                    <a:pt x="96" y="63"/>
                  </a:cubicBezTo>
                  <a:cubicBezTo>
                    <a:pt x="106" y="75"/>
                    <a:pt x="110" y="90"/>
                    <a:pt x="110" y="110"/>
                  </a:cubicBezTo>
                  <a:cubicBezTo>
                    <a:pt x="110" y="129"/>
                    <a:pt x="106" y="144"/>
                    <a:pt x="96" y="156"/>
                  </a:cubicBezTo>
                  <a:cubicBezTo>
                    <a:pt x="87" y="168"/>
                    <a:pt x="75" y="174"/>
                    <a:pt x="60" y="174"/>
                  </a:cubicBezTo>
                  <a:cubicBezTo>
                    <a:pt x="51" y="174"/>
                    <a:pt x="43" y="172"/>
                    <a:pt x="37" y="169"/>
                  </a:cubicBezTo>
                  <a:cubicBezTo>
                    <a:pt x="30" y="165"/>
                    <a:pt x="25" y="160"/>
                    <a:pt x="21" y="152"/>
                  </a:cubicBezTo>
                  <a:lnTo>
                    <a:pt x="21" y="171"/>
                  </a:lnTo>
                  <a:lnTo>
                    <a:pt x="0" y="171"/>
                  </a:lnTo>
                  <a:lnTo>
                    <a:pt x="0" y="0"/>
                  </a:lnTo>
                  <a:lnTo>
                    <a:pt x="21" y="0"/>
                  </a:lnTo>
                  <a:lnTo>
                    <a:pt x="21"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46">
              <a:extLst>
                <a:ext uri="{FF2B5EF4-FFF2-40B4-BE49-F238E27FC236}">
                  <a16:creationId xmlns:a16="http://schemas.microsoft.com/office/drawing/2014/main" id="{424EBB33-D2E8-4B36-824D-B2EF6D57BF82}"/>
                </a:ext>
              </a:extLst>
            </p:cNvPr>
            <p:cNvSpPr>
              <a:spLocks noChangeArrowheads="1"/>
            </p:cNvSpPr>
            <p:nvPr/>
          </p:nvSpPr>
          <p:spPr bwMode="auto">
            <a:xfrm>
              <a:off x="1600" y="608"/>
              <a:ext cx="8" cy="6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47">
              <a:extLst>
                <a:ext uri="{FF2B5EF4-FFF2-40B4-BE49-F238E27FC236}">
                  <a16:creationId xmlns:a16="http://schemas.microsoft.com/office/drawing/2014/main" id="{43965DCD-F0DC-4956-981F-9570273E8B42}"/>
                </a:ext>
              </a:extLst>
            </p:cNvPr>
            <p:cNvSpPr>
              <a:spLocks noEditPoints="1"/>
            </p:cNvSpPr>
            <p:nvPr/>
          </p:nvSpPr>
          <p:spPr bwMode="auto">
            <a:xfrm>
              <a:off x="1621" y="626"/>
              <a:ext cx="45" cy="51"/>
            </a:xfrm>
            <a:custGeom>
              <a:avLst/>
              <a:gdLst>
                <a:gd name="T0" fmla="*/ 56 w 112"/>
                <a:gd name="T1" fmla="*/ 17 h 129"/>
                <a:gd name="T2" fmla="*/ 30 w 112"/>
                <a:gd name="T3" fmla="*/ 30 h 129"/>
                <a:gd name="T4" fmla="*/ 21 w 112"/>
                <a:gd name="T5" fmla="*/ 65 h 129"/>
                <a:gd name="T6" fmla="*/ 30 w 112"/>
                <a:gd name="T7" fmla="*/ 99 h 129"/>
                <a:gd name="T8" fmla="*/ 56 w 112"/>
                <a:gd name="T9" fmla="*/ 112 h 129"/>
                <a:gd name="T10" fmla="*/ 82 w 112"/>
                <a:gd name="T11" fmla="*/ 99 h 129"/>
                <a:gd name="T12" fmla="*/ 91 w 112"/>
                <a:gd name="T13" fmla="*/ 65 h 129"/>
                <a:gd name="T14" fmla="*/ 82 w 112"/>
                <a:gd name="T15" fmla="*/ 30 h 129"/>
                <a:gd name="T16" fmla="*/ 56 w 112"/>
                <a:gd name="T17" fmla="*/ 17 h 129"/>
                <a:gd name="T18" fmla="*/ 56 w 112"/>
                <a:gd name="T19" fmla="*/ 0 h 129"/>
                <a:gd name="T20" fmla="*/ 97 w 112"/>
                <a:gd name="T21" fmla="*/ 17 h 129"/>
                <a:gd name="T22" fmla="*/ 112 w 112"/>
                <a:gd name="T23" fmla="*/ 65 h 129"/>
                <a:gd name="T24" fmla="*/ 97 w 112"/>
                <a:gd name="T25" fmla="*/ 112 h 129"/>
                <a:gd name="T26" fmla="*/ 56 w 112"/>
                <a:gd name="T27" fmla="*/ 129 h 129"/>
                <a:gd name="T28" fmla="*/ 14 w 112"/>
                <a:gd name="T29" fmla="*/ 112 h 129"/>
                <a:gd name="T30" fmla="*/ 0 w 112"/>
                <a:gd name="T31" fmla="*/ 65 h 129"/>
                <a:gd name="T32" fmla="*/ 14 w 112"/>
                <a:gd name="T33" fmla="*/ 17 h 129"/>
                <a:gd name="T34" fmla="*/ 56 w 112"/>
                <a:gd name="T3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29">
                  <a:moveTo>
                    <a:pt x="56" y="17"/>
                  </a:moveTo>
                  <a:cubicBezTo>
                    <a:pt x="45" y="17"/>
                    <a:pt x="37" y="21"/>
                    <a:pt x="30" y="30"/>
                  </a:cubicBezTo>
                  <a:cubicBezTo>
                    <a:pt x="24" y="38"/>
                    <a:pt x="21" y="50"/>
                    <a:pt x="21" y="65"/>
                  </a:cubicBezTo>
                  <a:cubicBezTo>
                    <a:pt x="21" y="79"/>
                    <a:pt x="24" y="91"/>
                    <a:pt x="30" y="99"/>
                  </a:cubicBezTo>
                  <a:cubicBezTo>
                    <a:pt x="36" y="108"/>
                    <a:pt x="45" y="112"/>
                    <a:pt x="56" y="112"/>
                  </a:cubicBezTo>
                  <a:cubicBezTo>
                    <a:pt x="67" y="112"/>
                    <a:pt x="75" y="108"/>
                    <a:pt x="82" y="99"/>
                  </a:cubicBezTo>
                  <a:cubicBezTo>
                    <a:pt x="88" y="91"/>
                    <a:pt x="91" y="79"/>
                    <a:pt x="91" y="65"/>
                  </a:cubicBezTo>
                  <a:cubicBezTo>
                    <a:pt x="91" y="50"/>
                    <a:pt x="88" y="38"/>
                    <a:pt x="82" y="30"/>
                  </a:cubicBezTo>
                  <a:cubicBezTo>
                    <a:pt x="75" y="21"/>
                    <a:pt x="67" y="17"/>
                    <a:pt x="56" y="17"/>
                  </a:cubicBezTo>
                  <a:close/>
                  <a:moveTo>
                    <a:pt x="56" y="0"/>
                  </a:moveTo>
                  <a:cubicBezTo>
                    <a:pt x="74" y="0"/>
                    <a:pt x="87" y="6"/>
                    <a:pt x="97" y="17"/>
                  </a:cubicBezTo>
                  <a:cubicBezTo>
                    <a:pt x="107" y="28"/>
                    <a:pt x="112" y="44"/>
                    <a:pt x="112" y="65"/>
                  </a:cubicBezTo>
                  <a:cubicBezTo>
                    <a:pt x="112" y="85"/>
                    <a:pt x="107" y="100"/>
                    <a:pt x="97" y="112"/>
                  </a:cubicBezTo>
                  <a:cubicBezTo>
                    <a:pt x="87" y="123"/>
                    <a:pt x="74" y="129"/>
                    <a:pt x="56" y="129"/>
                  </a:cubicBezTo>
                  <a:cubicBezTo>
                    <a:pt x="38" y="129"/>
                    <a:pt x="25" y="123"/>
                    <a:pt x="14" y="112"/>
                  </a:cubicBezTo>
                  <a:cubicBezTo>
                    <a:pt x="5" y="100"/>
                    <a:pt x="0" y="85"/>
                    <a:pt x="0" y="65"/>
                  </a:cubicBezTo>
                  <a:cubicBezTo>
                    <a:pt x="0" y="44"/>
                    <a:pt x="5" y="28"/>
                    <a:pt x="14" y="17"/>
                  </a:cubicBezTo>
                  <a:cubicBezTo>
                    <a:pt x="25" y="6"/>
                    <a:pt x="38" y="0"/>
                    <a:pt x="56"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Freeform 148">
              <a:extLst>
                <a:ext uri="{FF2B5EF4-FFF2-40B4-BE49-F238E27FC236}">
                  <a16:creationId xmlns:a16="http://schemas.microsoft.com/office/drawing/2014/main" id="{F9CD27BB-DDD2-4C37-9EC3-5DFC2C332B64}"/>
                </a:ext>
              </a:extLst>
            </p:cNvPr>
            <p:cNvSpPr>
              <a:spLocks/>
            </p:cNvSpPr>
            <p:nvPr/>
          </p:nvSpPr>
          <p:spPr bwMode="auto">
            <a:xfrm>
              <a:off x="1675" y="626"/>
              <a:ext cx="39" cy="51"/>
            </a:xfrm>
            <a:custGeom>
              <a:avLst/>
              <a:gdLst>
                <a:gd name="T0" fmla="*/ 98 w 98"/>
                <a:gd name="T1" fmla="*/ 8 h 129"/>
                <a:gd name="T2" fmla="*/ 98 w 98"/>
                <a:gd name="T3" fmla="*/ 27 h 129"/>
                <a:gd name="T4" fmla="*/ 80 w 98"/>
                <a:gd name="T5" fmla="*/ 19 h 129"/>
                <a:gd name="T6" fmla="*/ 63 w 98"/>
                <a:gd name="T7" fmla="*/ 17 h 129"/>
                <a:gd name="T8" fmla="*/ 32 w 98"/>
                <a:gd name="T9" fmla="*/ 30 h 129"/>
                <a:gd name="T10" fmla="*/ 22 w 98"/>
                <a:gd name="T11" fmla="*/ 65 h 129"/>
                <a:gd name="T12" fmla="*/ 32 w 98"/>
                <a:gd name="T13" fmla="*/ 100 h 129"/>
                <a:gd name="T14" fmla="*/ 63 w 98"/>
                <a:gd name="T15" fmla="*/ 112 h 129"/>
                <a:gd name="T16" fmla="*/ 80 w 98"/>
                <a:gd name="T17" fmla="*/ 110 h 129"/>
                <a:gd name="T18" fmla="*/ 98 w 98"/>
                <a:gd name="T19" fmla="*/ 103 h 129"/>
                <a:gd name="T20" fmla="*/ 98 w 98"/>
                <a:gd name="T21" fmla="*/ 121 h 129"/>
                <a:gd name="T22" fmla="*/ 80 w 98"/>
                <a:gd name="T23" fmla="*/ 127 h 129"/>
                <a:gd name="T24" fmla="*/ 61 w 98"/>
                <a:gd name="T25" fmla="*/ 129 h 129"/>
                <a:gd name="T26" fmla="*/ 17 w 98"/>
                <a:gd name="T27" fmla="*/ 112 h 129"/>
                <a:gd name="T28" fmla="*/ 0 w 98"/>
                <a:gd name="T29" fmla="*/ 65 h 129"/>
                <a:gd name="T30" fmla="*/ 17 w 98"/>
                <a:gd name="T31" fmla="*/ 17 h 129"/>
                <a:gd name="T32" fmla="*/ 62 w 98"/>
                <a:gd name="T33" fmla="*/ 0 h 129"/>
                <a:gd name="T34" fmla="*/ 80 w 98"/>
                <a:gd name="T35" fmla="*/ 2 h 129"/>
                <a:gd name="T36" fmla="*/ 98 w 98"/>
                <a:gd name="T3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 h="129">
                  <a:moveTo>
                    <a:pt x="98" y="8"/>
                  </a:moveTo>
                  <a:lnTo>
                    <a:pt x="98" y="27"/>
                  </a:lnTo>
                  <a:cubicBezTo>
                    <a:pt x="92" y="23"/>
                    <a:pt x="86" y="21"/>
                    <a:pt x="80" y="19"/>
                  </a:cubicBezTo>
                  <a:cubicBezTo>
                    <a:pt x="75" y="18"/>
                    <a:pt x="69" y="17"/>
                    <a:pt x="63" y="17"/>
                  </a:cubicBezTo>
                  <a:cubicBezTo>
                    <a:pt x="50" y="17"/>
                    <a:pt x="40" y="21"/>
                    <a:pt x="32" y="30"/>
                  </a:cubicBezTo>
                  <a:cubicBezTo>
                    <a:pt x="25" y="38"/>
                    <a:pt x="22" y="50"/>
                    <a:pt x="22" y="65"/>
                  </a:cubicBezTo>
                  <a:cubicBezTo>
                    <a:pt x="22" y="80"/>
                    <a:pt x="25" y="91"/>
                    <a:pt x="32" y="100"/>
                  </a:cubicBezTo>
                  <a:cubicBezTo>
                    <a:pt x="40" y="108"/>
                    <a:pt x="50" y="112"/>
                    <a:pt x="63" y="112"/>
                  </a:cubicBezTo>
                  <a:cubicBezTo>
                    <a:pt x="69" y="112"/>
                    <a:pt x="75" y="111"/>
                    <a:pt x="80" y="110"/>
                  </a:cubicBezTo>
                  <a:cubicBezTo>
                    <a:pt x="86" y="108"/>
                    <a:pt x="92" y="106"/>
                    <a:pt x="98" y="103"/>
                  </a:cubicBezTo>
                  <a:lnTo>
                    <a:pt x="98" y="121"/>
                  </a:lnTo>
                  <a:cubicBezTo>
                    <a:pt x="92" y="124"/>
                    <a:pt x="86" y="126"/>
                    <a:pt x="80" y="127"/>
                  </a:cubicBezTo>
                  <a:cubicBezTo>
                    <a:pt x="74" y="128"/>
                    <a:pt x="68" y="129"/>
                    <a:pt x="61" y="129"/>
                  </a:cubicBezTo>
                  <a:cubicBezTo>
                    <a:pt x="42" y="129"/>
                    <a:pt x="27" y="123"/>
                    <a:pt x="17" y="112"/>
                  </a:cubicBezTo>
                  <a:cubicBezTo>
                    <a:pt x="6" y="100"/>
                    <a:pt x="0" y="84"/>
                    <a:pt x="0" y="65"/>
                  </a:cubicBezTo>
                  <a:cubicBezTo>
                    <a:pt x="0" y="44"/>
                    <a:pt x="6" y="29"/>
                    <a:pt x="17" y="17"/>
                  </a:cubicBezTo>
                  <a:cubicBezTo>
                    <a:pt x="28" y="6"/>
                    <a:pt x="43" y="0"/>
                    <a:pt x="62" y="0"/>
                  </a:cubicBezTo>
                  <a:cubicBezTo>
                    <a:pt x="68" y="0"/>
                    <a:pt x="74" y="1"/>
                    <a:pt x="80" y="2"/>
                  </a:cubicBezTo>
                  <a:cubicBezTo>
                    <a:pt x="86" y="3"/>
                    <a:pt x="92" y="5"/>
                    <a:pt x="98"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Freeform 149">
              <a:extLst>
                <a:ext uri="{FF2B5EF4-FFF2-40B4-BE49-F238E27FC236}">
                  <a16:creationId xmlns:a16="http://schemas.microsoft.com/office/drawing/2014/main" id="{169348FA-5829-48EE-A5F6-C62168C090C3}"/>
                </a:ext>
              </a:extLst>
            </p:cNvPr>
            <p:cNvSpPr>
              <a:spLocks/>
            </p:cNvSpPr>
            <p:nvPr/>
          </p:nvSpPr>
          <p:spPr bwMode="auto">
            <a:xfrm>
              <a:off x="1728" y="608"/>
              <a:ext cx="43" cy="68"/>
            </a:xfrm>
            <a:custGeom>
              <a:avLst/>
              <a:gdLst>
                <a:gd name="T0" fmla="*/ 0 w 109"/>
                <a:gd name="T1" fmla="*/ 0 h 171"/>
                <a:gd name="T2" fmla="*/ 20 w 109"/>
                <a:gd name="T3" fmla="*/ 0 h 171"/>
                <a:gd name="T4" fmla="*/ 20 w 109"/>
                <a:gd name="T5" fmla="*/ 101 h 171"/>
                <a:gd name="T6" fmla="*/ 81 w 109"/>
                <a:gd name="T7" fmla="*/ 48 h 171"/>
                <a:gd name="T8" fmla="*/ 106 w 109"/>
                <a:gd name="T9" fmla="*/ 48 h 171"/>
                <a:gd name="T10" fmla="*/ 41 w 109"/>
                <a:gd name="T11" fmla="*/ 105 h 171"/>
                <a:gd name="T12" fmla="*/ 109 w 109"/>
                <a:gd name="T13" fmla="*/ 171 h 171"/>
                <a:gd name="T14" fmla="*/ 83 w 109"/>
                <a:gd name="T15" fmla="*/ 171 h 171"/>
                <a:gd name="T16" fmla="*/ 20 w 109"/>
                <a:gd name="T17" fmla="*/ 111 h 171"/>
                <a:gd name="T18" fmla="*/ 20 w 109"/>
                <a:gd name="T19" fmla="*/ 171 h 171"/>
                <a:gd name="T20" fmla="*/ 0 w 109"/>
                <a:gd name="T21" fmla="*/ 171 h 171"/>
                <a:gd name="T22" fmla="*/ 0 w 109"/>
                <a:gd name="T2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9" h="171">
                  <a:moveTo>
                    <a:pt x="0" y="0"/>
                  </a:moveTo>
                  <a:lnTo>
                    <a:pt x="20" y="0"/>
                  </a:lnTo>
                  <a:lnTo>
                    <a:pt x="20" y="101"/>
                  </a:lnTo>
                  <a:lnTo>
                    <a:pt x="81" y="48"/>
                  </a:lnTo>
                  <a:lnTo>
                    <a:pt x="106" y="48"/>
                  </a:lnTo>
                  <a:lnTo>
                    <a:pt x="41" y="105"/>
                  </a:lnTo>
                  <a:lnTo>
                    <a:pt x="109" y="171"/>
                  </a:lnTo>
                  <a:lnTo>
                    <a:pt x="83" y="171"/>
                  </a:lnTo>
                  <a:lnTo>
                    <a:pt x="20" y="111"/>
                  </a:lnTo>
                  <a:lnTo>
                    <a:pt x="20" y="171"/>
                  </a:lnTo>
                  <a:lnTo>
                    <a:pt x="0" y="17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Freeform 150">
              <a:extLst>
                <a:ext uri="{FF2B5EF4-FFF2-40B4-BE49-F238E27FC236}">
                  <a16:creationId xmlns:a16="http://schemas.microsoft.com/office/drawing/2014/main" id="{424A33F4-FFFC-4369-9B2C-FAF6255CFEB7}"/>
                </a:ext>
              </a:extLst>
            </p:cNvPr>
            <p:cNvSpPr>
              <a:spLocks noEditPoints="1"/>
            </p:cNvSpPr>
            <p:nvPr/>
          </p:nvSpPr>
          <p:spPr bwMode="auto">
            <a:xfrm>
              <a:off x="4369" y="1258"/>
              <a:ext cx="46" cy="54"/>
            </a:xfrm>
            <a:custGeom>
              <a:avLst/>
              <a:gdLst>
                <a:gd name="T0" fmla="*/ 58 w 117"/>
                <a:gd name="T1" fmla="*/ 18 h 137"/>
                <a:gd name="T2" fmla="*/ 35 w 117"/>
                <a:gd name="T3" fmla="*/ 86 h 137"/>
                <a:gd name="T4" fmla="*/ 82 w 117"/>
                <a:gd name="T5" fmla="*/ 86 h 137"/>
                <a:gd name="T6" fmla="*/ 58 w 117"/>
                <a:gd name="T7" fmla="*/ 18 h 137"/>
                <a:gd name="T8" fmla="*/ 49 w 117"/>
                <a:gd name="T9" fmla="*/ 0 h 137"/>
                <a:gd name="T10" fmla="*/ 68 w 117"/>
                <a:gd name="T11" fmla="*/ 0 h 137"/>
                <a:gd name="T12" fmla="*/ 117 w 117"/>
                <a:gd name="T13" fmla="*/ 137 h 137"/>
                <a:gd name="T14" fmla="*/ 99 w 117"/>
                <a:gd name="T15" fmla="*/ 137 h 137"/>
                <a:gd name="T16" fmla="*/ 87 w 117"/>
                <a:gd name="T17" fmla="*/ 102 h 137"/>
                <a:gd name="T18" fmla="*/ 30 w 117"/>
                <a:gd name="T19" fmla="*/ 102 h 137"/>
                <a:gd name="T20" fmla="*/ 18 w 117"/>
                <a:gd name="T21" fmla="*/ 137 h 137"/>
                <a:gd name="T22" fmla="*/ 0 w 117"/>
                <a:gd name="T23" fmla="*/ 137 h 137"/>
                <a:gd name="T24" fmla="*/ 49 w 117"/>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137">
                  <a:moveTo>
                    <a:pt x="58" y="18"/>
                  </a:moveTo>
                  <a:lnTo>
                    <a:pt x="35" y="86"/>
                  </a:lnTo>
                  <a:lnTo>
                    <a:pt x="82" y="86"/>
                  </a:lnTo>
                  <a:lnTo>
                    <a:pt x="58" y="18"/>
                  </a:lnTo>
                  <a:close/>
                  <a:moveTo>
                    <a:pt x="49" y="0"/>
                  </a:moveTo>
                  <a:lnTo>
                    <a:pt x="68" y="0"/>
                  </a:lnTo>
                  <a:lnTo>
                    <a:pt x="117" y="137"/>
                  </a:lnTo>
                  <a:lnTo>
                    <a:pt x="99" y="137"/>
                  </a:lnTo>
                  <a:lnTo>
                    <a:pt x="87" y="102"/>
                  </a:lnTo>
                  <a:lnTo>
                    <a:pt x="30" y="102"/>
                  </a:lnTo>
                  <a:lnTo>
                    <a:pt x="18" y="137"/>
                  </a:lnTo>
                  <a:lnTo>
                    <a:pt x="0" y="137"/>
                  </a:lnTo>
                  <a:lnTo>
                    <a:pt x="4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151">
              <a:extLst>
                <a:ext uri="{FF2B5EF4-FFF2-40B4-BE49-F238E27FC236}">
                  <a16:creationId xmlns:a16="http://schemas.microsoft.com/office/drawing/2014/main" id="{DE8EC7D3-AFD2-4037-8B12-6FBB1849A0C1}"/>
                </a:ext>
              </a:extLst>
            </p:cNvPr>
            <p:cNvSpPr>
              <a:spLocks/>
            </p:cNvSpPr>
            <p:nvPr/>
          </p:nvSpPr>
          <p:spPr bwMode="auto">
            <a:xfrm>
              <a:off x="4423" y="1258"/>
              <a:ext cx="32" cy="54"/>
            </a:xfrm>
            <a:custGeom>
              <a:avLst/>
              <a:gdLst>
                <a:gd name="T0" fmla="*/ 0 w 82"/>
                <a:gd name="T1" fmla="*/ 0 h 137"/>
                <a:gd name="T2" fmla="*/ 81 w 82"/>
                <a:gd name="T3" fmla="*/ 0 h 137"/>
                <a:gd name="T4" fmla="*/ 81 w 82"/>
                <a:gd name="T5" fmla="*/ 16 h 137"/>
                <a:gd name="T6" fmla="*/ 17 w 82"/>
                <a:gd name="T7" fmla="*/ 16 h 137"/>
                <a:gd name="T8" fmla="*/ 17 w 82"/>
                <a:gd name="T9" fmla="*/ 56 h 137"/>
                <a:gd name="T10" fmla="*/ 78 w 82"/>
                <a:gd name="T11" fmla="*/ 56 h 137"/>
                <a:gd name="T12" fmla="*/ 78 w 82"/>
                <a:gd name="T13" fmla="*/ 72 h 137"/>
                <a:gd name="T14" fmla="*/ 17 w 82"/>
                <a:gd name="T15" fmla="*/ 72 h 137"/>
                <a:gd name="T16" fmla="*/ 17 w 82"/>
                <a:gd name="T17" fmla="*/ 121 h 137"/>
                <a:gd name="T18" fmla="*/ 82 w 82"/>
                <a:gd name="T19" fmla="*/ 121 h 137"/>
                <a:gd name="T20" fmla="*/ 82 w 82"/>
                <a:gd name="T21" fmla="*/ 137 h 137"/>
                <a:gd name="T22" fmla="*/ 0 w 82"/>
                <a:gd name="T23" fmla="*/ 137 h 137"/>
                <a:gd name="T24" fmla="*/ 0 w 82"/>
                <a:gd name="T2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 h="137">
                  <a:moveTo>
                    <a:pt x="0" y="0"/>
                  </a:moveTo>
                  <a:lnTo>
                    <a:pt x="81" y="0"/>
                  </a:lnTo>
                  <a:lnTo>
                    <a:pt x="81" y="16"/>
                  </a:lnTo>
                  <a:lnTo>
                    <a:pt x="17" y="16"/>
                  </a:lnTo>
                  <a:lnTo>
                    <a:pt x="17" y="56"/>
                  </a:lnTo>
                  <a:lnTo>
                    <a:pt x="78" y="56"/>
                  </a:lnTo>
                  <a:lnTo>
                    <a:pt x="78" y="72"/>
                  </a:lnTo>
                  <a:lnTo>
                    <a:pt x="17" y="72"/>
                  </a:lnTo>
                  <a:lnTo>
                    <a:pt x="17" y="121"/>
                  </a:lnTo>
                  <a:lnTo>
                    <a:pt x="82" y="121"/>
                  </a:lnTo>
                  <a:lnTo>
                    <a:pt x="82" y="137"/>
                  </a:lnTo>
                  <a:lnTo>
                    <a:pt x="0" y="13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152">
              <a:extLst>
                <a:ext uri="{FF2B5EF4-FFF2-40B4-BE49-F238E27FC236}">
                  <a16:creationId xmlns:a16="http://schemas.microsoft.com/office/drawing/2014/main" id="{5821DE1B-4B2C-43E7-8B19-E57871341A9D}"/>
                </a:ext>
              </a:extLst>
            </p:cNvPr>
            <p:cNvSpPr>
              <a:spLocks/>
            </p:cNvSpPr>
            <p:nvPr/>
          </p:nvSpPr>
          <p:spPr bwMode="auto">
            <a:xfrm>
              <a:off x="4464" y="1257"/>
              <a:ext cx="36" cy="56"/>
            </a:xfrm>
            <a:custGeom>
              <a:avLst/>
              <a:gdLst>
                <a:gd name="T0" fmla="*/ 83 w 90"/>
                <a:gd name="T1" fmla="*/ 7 h 141"/>
                <a:gd name="T2" fmla="*/ 83 w 90"/>
                <a:gd name="T3" fmla="*/ 25 h 141"/>
                <a:gd name="T4" fmla="*/ 64 w 90"/>
                <a:gd name="T5" fmla="*/ 17 h 141"/>
                <a:gd name="T6" fmla="*/ 47 w 90"/>
                <a:gd name="T7" fmla="*/ 15 h 141"/>
                <a:gd name="T8" fmla="*/ 25 w 90"/>
                <a:gd name="T9" fmla="*/ 20 h 141"/>
                <a:gd name="T10" fmla="*/ 18 w 90"/>
                <a:gd name="T11" fmla="*/ 37 h 141"/>
                <a:gd name="T12" fmla="*/ 23 w 90"/>
                <a:gd name="T13" fmla="*/ 51 h 141"/>
                <a:gd name="T14" fmla="*/ 42 w 90"/>
                <a:gd name="T15" fmla="*/ 58 h 141"/>
                <a:gd name="T16" fmla="*/ 53 w 90"/>
                <a:gd name="T17" fmla="*/ 61 h 141"/>
                <a:gd name="T18" fmla="*/ 81 w 90"/>
                <a:gd name="T19" fmla="*/ 74 h 141"/>
                <a:gd name="T20" fmla="*/ 90 w 90"/>
                <a:gd name="T21" fmla="*/ 101 h 141"/>
                <a:gd name="T22" fmla="*/ 78 w 90"/>
                <a:gd name="T23" fmla="*/ 131 h 141"/>
                <a:gd name="T24" fmla="*/ 41 w 90"/>
                <a:gd name="T25" fmla="*/ 141 h 141"/>
                <a:gd name="T26" fmla="*/ 22 w 90"/>
                <a:gd name="T27" fmla="*/ 139 h 141"/>
                <a:gd name="T28" fmla="*/ 1 w 90"/>
                <a:gd name="T29" fmla="*/ 133 h 141"/>
                <a:gd name="T30" fmla="*/ 1 w 90"/>
                <a:gd name="T31" fmla="*/ 114 h 141"/>
                <a:gd name="T32" fmla="*/ 21 w 90"/>
                <a:gd name="T33" fmla="*/ 123 h 141"/>
                <a:gd name="T34" fmla="*/ 41 w 90"/>
                <a:gd name="T35" fmla="*/ 126 h 141"/>
                <a:gd name="T36" fmla="*/ 64 w 90"/>
                <a:gd name="T37" fmla="*/ 120 h 141"/>
                <a:gd name="T38" fmla="*/ 72 w 90"/>
                <a:gd name="T39" fmla="*/ 102 h 141"/>
                <a:gd name="T40" fmla="*/ 66 w 90"/>
                <a:gd name="T41" fmla="*/ 87 h 141"/>
                <a:gd name="T42" fmla="*/ 47 w 90"/>
                <a:gd name="T43" fmla="*/ 78 h 141"/>
                <a:gd name="T44" fmla="*/ 37 w 90"/>
                <a:gd name="T45" fmla="*/ 76 h 141"/>
                <a:gd name="T46" fmla="*/ 9 w 90"/>
                <a:gd name="T47" fmla="*/ 63 h 141"/>
                <a:gd name="T48" fmla="*/ 0 w 90"/>
                <a:gd name="T49" fmla="*/ 39 h 141"/>
                <a:gd name="T50" fmla="*/ 12 w 90"/>
                <a:gd name="T51" fmla="*/ 10 h 141"/>
                <a:gd name="T52" fmla="*/ 45 w 90"/>
                <a:gd name="T53" fmla="*/ 0 h 141"/>
                <a:gd name="T54" fmla="*/ 64 w 90"/>
                <a:gd name="T55" fmla="*/ 1 h 141"/>
                <a:gd name="T56" fmla="*/ 83 w 90"/>
                <a:gd name="T57" fmla="*/ 7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0" h="141">
                  <a:moveTo>
                    <a:pt x="83" y="7"/>
                  </a:moveTo>
                  <a:lnTo>
                    <a:pt x="83" y="25"/>
                  </a:lnTo>
                  <a:cubicBezTo>
                    <a:pt x="76" y="21"/>
                    <a:pt x="70" y="19"/>
                    <a:pt x="64" y="17"/>
                  </a:cubicBezTo>
                  <a:cubicBezTo>
                    <a:pt x="58" y="15"/>
                    <a:pt x="53" y="15"/>
                    <a:pt x="47" y="15"/>
                  </a:cubicBezTo>
                  <a:cubicBezTo>
                    <a:pt x="38" y="15"/>
                    <a:pt x="30" y="17"/>
                    <a:pt x="25" y="20"/>
                  </a:cubicBezTo>
                  <a:cubicBezTo>
                    <a:pt x="20" y="24"/>
                    <a:pt x="18" y="30"/>
                    <a:pt x="18" y="37"/>
                  </a:cubicBezTo>
                  <a:cubicBezTo>
                    <a:pt x="18" y="43"/>
                    <a:pt x="19" y="48"/>
                    <a:pt x="23" y="51"/>
                  </a:cubicBezTo>
                  <a:cubicBezTo>
                    <a:pt x="26" y="54"/>
                    <a:pt x="33" y="56"/>
                    <a:pt x="42" y="58"/>
                  </a:cubicBezTo>
                  <a:lnTo>
                    <a:pt x="53" y="61"/>
                  </a:lnTo>
                  <a:cubicBezTo>
                    <a:pt x="65" y="63"/>
                    <a:pt x="75" y="68"/>
                    <a:pt x="81" y="74"/>
                  </a:cubicBezTo>
                  <a:cubicBezTo>
                    <a:pt x="87" y="81"/>
                    <a:pt x="90" y="90"/>
                    <a:pt x="90" y="101"/>
                  </a:cubicBezTo>
                  <a:cubicBezTo>
                    <a:pt x="90" y="114"/>
                    <a:pt x="86" y="124"/>
                    <a:pt x="78" y="131"/>
                  </a:cubicBezTo>
                  <a:cubicBezTo>
                    <a:pt x="70" y="138"/>
                    <a:pt x="57" y="141"/>
                    <a:pt x="41" y="141"/>
                  </a:cubicBezTo>
                  <a:cubicBezTo>
                    <a:pt x="35" y="141"/>
                    <a:pt x="29" y="141"/>
                    <a:pt x="22" y="139"/>
                  </a:cubicBezTo>
                  <a:cubicBezTo>
                    <a:pt x="15" y="138"/>
                    <a:pt x="8" y="136"/>
                    <a:pt x="1" y="133"/>
                  </a:cubicBezTo>
                  <a:lnTo>
                    <a:pt x="1" y="114"/>
                  </a:lnTo>
                  <a:cubicBezTo>
                    <a:pt x="8" y="118"/>
                    <a:pt x="15" y="121"/>
                    <a:pt x="21" y="123"/>
                  </a:cubicBezTo>
                  <a:cubicBezTo>
                    <a:pt x="28" y="125"/>
                    <a:pt x="35" y="126"/>
                    <a:pt x="41" y="126"/>
                  </a:cubicBezTo>
                  <a:cubicBezTo>
                    <a:pt x="51" y="126"/>
                    <a:pt x="59" y="124"/>
                    <a:pt x="64" y="120"/>
                  </a:cubicBezTo>
                  <a:cubicBezTo>
                    <a:pt x="70" y="116"/>
                    <a:pt x="72" y="110"/>
                    <a:pt x="72" y="102"/>
                  </a:cubicBezTo>
                  <a:cubicBezTo>
                    <a:pt x="72" y="96"/>
                    <a:pt x="70" y="90"/>
                    <a:pt x="66" y="87"/>
                  </a:cubicBezTo>
                  <a:cubicBezTo>
                    <a:pt x="63" y="83"/>
                    <a:pt x="56" y="80"/>
                    <a:pt x="47" y="78"/>
                  </a:cubicBezTo>
                  <a:lnTo>
                    <a:pt x="37" y="76"/>
                  </a:lnTo>
                  <a:cubicBezTo>
                    <a:pt x="24" y="73"/>
                    <a:pt x="15" y="69"/>
                    <a:pt x="9" y="63"/>
                  </a:cubicBezTo>
                  <a:cubicBezTo>
                    <a:pt x="3" y="57"/>
                    <a:pt x="0" y="49"/>
                    <a:pt x="0" y="39"/>
                  </a:cubicBezTo>
                  <a:cubicBezTo>
                    <a:pt x="0" y="26"/>
                    <a:pt x="4" y="17"/>
                    <a:pt x="12" y="10"/>
                  </a:cubicBezTo>
                  <a:cubicBezTo>
                    <a:pt x="20" y="3"/>
                    <a:pt x="31" y="0"/>
                    <a:pt x="45" y="0"/>
                  </a:cubicBezTo>
                  <a:cubicBezTo>
                    <a:pt x="51" y="0"/>
                    <a:pt x="57" y="0"/>
                    <a:pt x="64" y="1"/>
                  </a:cubicBezTo>
                  <a:cubicBezTo>
                    <a:pt x="70" y="2"/>
                    <a:pt x="76" y="4"/>
                    <a:pt x="83" y="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Freeform 153">
              <a:extLst>
                <a:ext uri="{FF2B5EF4-FFF2-40B4-BE49-F238E27FC236}">
                  <a16:creationId xmlns:a16="http://schemas.microsoft.com/office/drawing/2014/main" id="{0454AADB-20CC-4204-930D-3C461C252B37}"/>
                </a:ext>
              </a:extLst>
            </p:cNvPr>
            <p:cNvSpPr>
              <a:spLocks noEditPoints="1"/>
            </p:cNvSpPr>
            <p:nvPr/>
          </p:nvSpPr>
          <p:spPr bwMode="auto">
            <a:xfrm>
              <a:off x="4532" y="1255"/>
              <a:ext cx="34" cy="58"/>
            </a:xfrm>
            <a:custGeom>
              <a:avLst/>
              <a:gdLst>
                <a:gd name="T0" fmla="*/ 70 w 86"/>
                <a:gd name="T1" fmla="*/ 92 h 145"/>
                <a:gd name="T2" fmla="*/ 62 w 86"/>
                <a:gd name="T3" fmla="*/ 62 h 145"/>
                <a:gd name="T4" fmla="*/ 43 w 86"/>
                <a:gd name="T5" fmla="*/ 52 h 145"/>
                <a:gd name="T6" fmla="*/ 23 w 86"/>
                <a:gd name="T7" fmla="*/ 62 h 145"/>
                <a:gd name="T8" fmla="*/ 16 w 86"/>
                <a:gd name="T9" fmla="*/ 92 h 145"/>
                <a:gd name="T10" fmla="*/ 23 w 86"/>
                <a:gd name="T11" fmla="*/ 121 h 145"/>
                <a:gd name="T12" fmla="*/ 43 w 86"/>
                <a:gd name="T13" fmla="*/ 131 h 145"/>
                <a:gd name="T14" fmla="*/ 62 w 86"/>
                <a:gd name="T15" fmla="*/ 121 h 145"/>
                <a:gd name="T16" fmla="*/ 70 w 86"/>
                <a:gd name="T17" fmla="*/ 92 h 145"/>
                <a:gd name="T18" fmla="*/ 16 w 86"/>
                <a:gd name="T19" fmla="*/ 56 h 145"/>
                <a:gd name="T20" fmla="*/ 28 w 86"/>
                <a:gd name="T21" fmla="*/ 42 h 145"/>
                <a:gd name="T22" fmla="*/ 47 w 86"/>
                <a:gd name="T23" fmla="*/ 38 h 145"/>
                <a:gd name="T24" fmla="*/ 75 w 86"/>
                <a:gd name="T25" fmla="*/ 53 h 145"/>
                <a:gd name="T26" fmla="*/ 86 w 86"/>
                <a:gd name="T27" fmla="*/ 92 h 145"/>
                <a:gd name="T28" fmla="*/ 75 w 86"/>
                <a:gd name="T29" fmla="*/ 131 h 145"/>
                <a:gd name="T30" fmla="*/ 47 w 86"/>
                <a:gd name="T31" fmla="*/ 145 h 145"/>
                <a:gd name="T32" fmla="*/ 28 w 86"/>
                <a:gd name="T33" fmla="*/ 141 h 145"/>
                <a:gd name="T34" fmla="*/ 16 w 86"/>
                <a:gd name="T35" fmla="*/ 127 h 145"/>
                <a:gd name="T36" fmla="*/ 16 w 86"/>
                <a:gd name="T37" fmla="*/ 143 h 145"/>
                <a:gd name="T38" fmla="*/ 0 w 86"/>
                <a:gd name="T39" fmla="*/ 143 h 145"/>
                <a:gd name="T40" fmla="*/ 0 w 86"/>
                <a:gd name="T41" fmla="*/ 0 h 145"/>
                <a:gd name="T42" fmla="*/ 16 w 86"/>
                <a:gd name="T43" fmla="*/ 0 h 145"/>
                <a:gd name="T44" fmla="*/ 16 w 86"/>
                <a:gd name="T45" fmla="*/ 56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6" h="145">
                  <a:moveTo>
                    <a:pt x="70" y="92"/>
                  </a:moveTo>
                  <a:cubicBezTo>
                    <a:pt x="70" y="79"/>
                    <a:pt x="67" y="69"/>
                    <a:pt x="62" y="62"/>
                  </a:cubicBezTo>
                  <a:cubicBezTo>
                    <a:pt x="58" y="55"/>
                    <a:pt x="51" y="52"/>
                    <a:pt x="43" y="52"/>
                  </a:cubicBezTo>
                  <a:cubicBezTo>
                    <a:pt x="34" y="52"/>
                    <a:pt x="28" y="55"/>
                    <a:pt x="23" y="62"/>
                  </a:cubicBezTo>
                  <a:cubicBezTo>
                    <a:pt x="18" y="69"/>
                    <a:pt x="16" y="79"/>
                    <a:pt x="16" y="92"/>
                  </a:cubicBezTo>
                  <a:cubicBezTo>
                    <a:pt x="16" y="104"/>
                    <a:pt x="18" y="114"/>
                    <a:pt x="23" y="121"/>
                  </a:cubicBezTo>
                  <a:cubicBezTo>
                    <a:pt x="28" y="128"/>
                    <a:pt x="34" y="131"/>
                    <a:pt x="43" y="131"/>
                  </a:cubicBezTo>
                  <a:cubicBezTo>
                    <a:pt x="51" y="131"/>
                    <a:pt x="58" y="128"/>
                    <a:pt x="62" y="121"/>
                  </a:cubicBezTo>
                  <a:cubicBezTo>
                    <a:pt x="67" y="114"/>
                    <a:pt x="70" y="104"/>
                    <a:pt x="70" y="92"/>
                  </a:cubicBezTo>
                  <a:close/>
                  <a:moveTo>
                    <a:pt x="16" y="56"/>
                  </a:moveTo>
                  <a:cubicBezTo>
                    <a:pt x="19" y="50"/>
                    <a:pt x="23" y="45"/>
                    <a:pt x="28" y="42"/>
                  </a:cubicBezTo>
                  <a:cubicBezTo>
                    <a:pt x="33" y="39"/>
                    <a:pt x="40" y="38"/>
                    <a:pt x="47" y="38"/>
                  </a:cubicBezTo>
                  <a:cubicBezTo>
                    <a:pt x="58" y="38"/>
                    <a:pt x="68" y="43"/>
                    <a:pt x="75" y="53"/>
                  </a:cubicBezTo>
                  <a:cubicBezTo>
                    <a:pt x="82" y="62"/>
                    <a:pt x="86" y="75"/>
                    <a:pt x="86" y="92"/>
                  </a:cubicBezTo>
                  <a:cubicBezTo>
                    <a:pt x="86" y="108"/>
                    <a:pt x="82" y="121"/>
                    <a:pt x="75" y="131"/>
                  </a:cubicBezTo>
                  <a:cubicBezTo>
                    <a:pt x="68" y="140"/>
                    <a:pt x="58" y="145"/>
                    <a:pt x="47" y="145"/>
                  </a:cubicBezTo>
                  <a:cubicBezTo>
                    <a:pt x="40" y="145"/>
                    <a:pt x="33" y="144"/>
                    <a:pt x="28" y="141"/>
                  </a:cubicBezTo>
                  <a:cubicBezTo>
                    <a:pt x="23" y="138"/>
                    <a:pt x="19" y="133"/>
                    <a:pt x="16" y="127"/>
                  </a:cubicBezTo>
                  <a:lnTo>
                    <a:pt x="16" y="143"/>
                  </a:lnTo>
                  <a:lnTo>
                    <a:pt x="0" y="143"/>
                  </a:lnTo>
                  <a:lnTo>
                    <a:pt x="0" y="0"/>
                  </a:lnTo>
                  <a:lnTo>
                    <a:pt x="16" y="0"/>
                  </a:lnTo>
                  <a:lnTo>
                    <a:pt x="16"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54">
              <a:extLst>
                <a:ext uri="{FF2B5EF4-FFF2-40B4-BE49-F238E27FC236}">
                  <a16:creationId xmlns:a16="http://schemas.microsoft.com/office/drawing/2014/main" id="{27E37406-5D5E-4625-940C-6E73B4D0BA1C}"/>
                </a:ext>
              </a:extLst>
            </p:cNvPr>
            <p:cNvSpPr>
              <a:spLocks noChangeArrowheads="1"/>
            </p:cNvSpPr>
            <p:nvPr/>
          </p:nvSpPr>
          <p:spPr bwMode="auto">
            <a:xfrm>
              <a:off x="4577" y="1255"/>
              <a:ext cx="6" cy="5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Freeform 155">
              <a:extLst>
                <a:ext uri="{FF2B5EF4-FFF2-40B4-BE49-F238E27FC236}">
                  <a16:creationId xmlns:a16="http://schemas.microsoft.com/office/drawing/2014/main" id="{385EB7CF-2215-45B4-8441-83FED364AE3D}"/>
                </a:ext>
              </a:extLst>
            </p:cNvPr>
            <p:cNvSpPr>
              <a:spLocks noEditPoints="1"/>
            </p:cNvSpPr>
            <p:nvPr/>
          </p:nvSpPr>
          <p:spPr bwMode="auto">
            <a:xfrm>
              <a:off x="4593" y="1270"/>
              <a:ext cx="35" cy="43"/>
            </a:xfrm>
            <a:custGeom>
              <a:avLst/>
              <a:gdLst>
                <a:gd name="T0" fmla="*/ 44 w 88"/>
                <a:gd name="T1" fmla="*/ 14 h 107"/>
                <a:gd name="T2" fmla="*/ 24 w 88"/>
                <a:gd name="T3" fmla="*/ 25 h 107"/>
                <a:gd name="T4" fmla="*/ 17 w 88"/>
                <a:gd name="T5" fmla="*/ 54 h 107"/>
                <a:gd name="T6" fmla="*/ 24 w 88"/>
                <a:gd name="T7" fmla="*/ 83 h 107"/>
                <a:gd name="T8" fmla="*/ 44 w 88"/>
                <a:gd name="T9" fmla="*/ 93 h 107"/>
                <a:gd name="T10" fmla="*/ 64 w 88"/>
                <a:gd name="T11" fmla="*/ 82 h 107"/>
                <a:gd name="T12" fmla="*/ 72 w 88"/>
                <a:gd name="T13" fmla="*/ 54 h 107"/>
                <a:gd name="T14" fmla="*/ 64 w 88"/>
                <a:gd name="T15" fmla="*/ 25 h 107"/>
                <a:gd name="T16" fmla="*/ 44 w 88"/>
                <a:gd name="T17" fmla="*/ 14 h 107"/>
                <a:gd name="T18" fmla="*/ 44 w 88"/>
                <a:gd name="T19" fmla="*/ 0 h 107"/>
                <a:gd name="T20" fmla="*/ 77 w 88"/>
                <a:gd name="T21" fmla="*/ 14 h 107"/>
                <a:gd name="T22" fmla="*/ 88 w 88"/>
                <a:gd name="T23" fmla="*/ 54 h 107"/>
                <a:gd name="T24" fmla="*/ 77 w 88"/>
                <a:gd name="T25" fmla="*/ 93 h 107"/>
                <a:gd name="T26" fmla="*/ 44 w 88"/>
                <a:gd name="T27" fmla="*/ 107 h 107"/>
                <a:gd name="T28" fmla="*/ 12 w 88"/>
                <a:gd name="T29" fmla="*/ 93 h 107"/>
                <a:gd name="T30" fmla="*/ 0 w 88"/>
                <a:gd name="T31" fmla="*/ 54 h 107"/>
                <a:gd name="T32" fmla="*/ 12 w 88"/>
                <a:gd name="T33" fmla="*/ 14 h 107"/>
                <a:gd name="T34" fmla="*/ 44 w 88"/>
                <a:gd name="T35"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107">
                  <a:moveTo>
                    <a:pt x="44" y="14"/>
                  </a:moveTo>
                  <a:cubicBezTo>
                    <a:pt x="36" y="14"/>
                    <a:pt x="29" y="18"/>
                    <a:pt x="24" y="25"/>
                  </a:cubicBezTo>
                  <a:cubicBezTo>
                    <a:pt x="19" y="32"/>
                    <a:pt x="17" y="41"/>
                    <a:pt x="17" y="54"/>
                  </a:cubicBezTo>
                  <a:cubicBezTo>
                    <a:pt x="17" y="66"/>
                    <a:pt x="19" y="75"/>
                    <a:pt x="24" y="83"/>
                  </a:cubicBezTo>
                  <a:cubicBezTo>
                    <a:pt x="29" y="90"/>
                    <a:pt x="36" y="93"/>
                    <a:pt x="44" y="93"/>
                  </a:cubicBezTo>
                  <a:cubicBezTo>
                    <a:pt x="53" y="93"/>
                    <a:pt x="59" y="90"/>
                    <a:pt x="64" y="82"/>
                  </a:cubicBezTo>
                  <a:cubicBezTo>
                    <a:pt x="69" y="75"/>
                    <a:pt x="72" y="66"/>
                    <a:pt x="72" y="54"/>
                  </a:cubicBezTo>
                  <a:cubicBezTo>
                    <a:pt x="72" y="41"/>
                    <a:pt x="69" y="32"/>
                    <a:pt x="64" y="25"/>
                  </a:cubicBezTo>
                  <a:cubicBezTo>
                    <a:pt x="59" y="18"/>
                    <a:pt x="53" y="14"/>
                    <a:pt x="44" y="14"/>
                  </a:cubicBezTo>
                  <a:close/>
                  <a:moveTo>
                    <a:pt x="44" y="0"/>
                  </a:moveTo>
                  <a:cubicBezTo>
                    <a:pt x="58" y="0"/>
                    <a:pt x="69" y="4"/>
                    <a:pt x="77" y="14"/>
                  </a:cubicBezTo>
                  <a:cubicBezTo>
                    <a:pt x="84" y="23"/>
                    <a:pt x="88" y="37"/>
                    <a:pt x="88" y="54"/>
                  </a:cubicBezTo>
                  <a:cubicBezTo>
                    <a:pt x="88" y="70"/>
                    <a:pt x="84" y="83"/>
                    <a:pt x="77" y="93"/>
                  </a:cubicBezTo>
                  <a:cubicBezTo>
                    <a:pt x="69" y="103"/>
                    <a:pt x="58" y="107"/>
                    <a:pt x="44" y="107"/>
                  </a:cubicBezTo>
                  <a:cubicBezTo>
                    <a:pt x="30" y="107"/>
                    <a:pt x="20" y="103"/>
                    <a:pt x="12" y="93"/>
                  </a:cubicBezTo>
                  <a:cubicBezTo>
                    <a:pt x="4" y="83"/>
                    <a:pt x="0" y="70"/>
                    <a:pt x="0" y="54"/>
                  </a:cubicBezTo>
                  <a:cubicBezTo>
                    <a:pt x="0" y="37"/>
                    <a:pt x="4" y="23"/>
                    <a:pt x="12" y="14"/>
                  </a:cubicBezTo>
                  <a:cubicBezTo>
                    <a:pt x="20" y="4"/>
                    <a:pt x="30" y="0"/>
                    <a:pt x="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Freeform 156">
              <a:extLst>
                <a:ext uri="{FF2B5EF4-FFF2-40B4-BE49-F238E27FC236}">
                  <a16:creationId xmlns:a16="http://schemas.microsoft.com/office/drawing/2014/main" id="{FFA97258-AB38-4B89-A4F1-EBBF9C1C23FC}"/>
                </a:ext>
              </a:extLst>
            </p:cNvPr>
            <p:cNvSpPr>
              <a:spLocks/>
            </p:cNvSpPr>
            <p:nvPr/>
          </p:nvSpPr>
          <p:spPr bwMode="auto">
            <a:xfrm>
              <a:off x="4636" y="1270"/>
              <a:ext cx="30" cy="43"/>
            </a:xfrm>
            <a:custGeom>
              <a:avLst/>
              <a:gdLst>
                <a:gd name="T0" fmla="*/ 76 w 76"/>
                <a:gd name="T1" fmla="*/ 6 h 107"/>
                <a:gd name="T2" fmla="*/ 76 w 76"/>
                <a:gd name="T3" fmla="*/ 22 h 107"/>
                <a:gd name="T4" fmla="*/ 62 w 76"/>
                <a:gd name="T5" fmla="*/ 16 h 107"/>
                <a:gd name="T6" fmla="*/ 49 w 76"/>
                <a:gd name="T7" fmla="*/ 14 h 107"/>
                <a:gd name="T8" fmla="*/ 25 w 76"/>
                <a:gd name="T9" fmla="*/ 24 h 107"/>
                <a:gd name="T10" fmla="*/ 16 w 76"/>
                <a:gd name="T11" fmla="*/ 54 h 107"/>
                <a:gd name="T12" fmla="*/ 25 w 76"/>
                <a:gd name="T13" fmla="*/ 83 h 107"/>
                <a:gd name="T14" fmla="*/ 49 w 76"/>
                <a:gd name="T15" fmla="*/ 93 h 107"/>
                <a:gd name="T16" fmla="*/ 62 w 76"/>
                <a:gd name="T17" fmla="*/ 91 h 107"/>
                <a:gd name="T18" fmla="*/ 76 w 76"/>
                <a:gd name="T19" fmla="*/ 85 h 107"/>
                <a:gd name="T20" fmla="*/ 76 w 76"/>
                <a:gd name="T21" fmla="*/ 101 h 107"/>
                <a:gd name="T22" fmla="*/ 62 w 76"/>
                <a:gd name="T23" fmla="*/ 106 h 107"/>
                <a:gd name="T24" fmla="*/ 47 w 76"/>
                <a:gd name="T25" fmla="*/ 107 h 107"/>
                <a:gd name="T26" fmla="*/ 12 w 76"/>
                <a:gd name="T27" fmla="*/ 93 h 107"/>
                <a:gd name="T28" fmla="*/ 0 w 76"/>
                <a:gd name="T29" fmla="*/ 54 h 107"/>
                <a:gd name="T30" fmla="*/ 12 w 76"/>
                <a:gd name="T31" fmla="*/ 14 h 107"/>
                <a:gd name="T32" fmla="*/ 48 w 76"/>
                <a:gd name="T33" fmla="*/ 0 h 107"/>
                <a:gd name="T34" fmla="*/ 62 w 76"/>
                <a:gd name="T35" fmla="*/ 1 h 107"/>
                <a:gd name="T36" fmla="*/ 76 w 76"/>
                <a:gd name="T37" fmla="*/ 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107">
                  <a:moveTo>
                    <a:pt x="76" y="6"/>
                  </a:moveTo>
                  <a:lnTo>
                    <a:pt x="76" y="22"/>
                  </a:lnTo>
                  <a:cubicBezTo>
                    <a:pt x="71" y="19"/>
                    <a:pt x="67" y="17"/>
                    <a:pt x="62" y="16"/>
                  </a:cubicBezTo>
                  <a:cubicBezTo>
                    <a:pt x="58" y="15"/>
                    <a:pt x="53" y="14"/>
                    <a:pt x="49" y="14"/>
                  </a:cubicBezTo>
                  <a:cubicBezTo>
                    <a:pt x="38" y="14"/>
                    <a:pt x="30" y="17"/>
                    <a:pt x="25" y="24"/>
                  </a:cubicBezTo>
                  <a:cubicBezTo>
                    <a:pt x="19" y="31"/>
                    <a:pt x="16" y="41"/>
                    <a:pt x="16" y="54"/>
                  </a:cubicBezTo>
                  <a:cubicBezTo>
                    <a:pt x="16" y="66"/>
                    <a:pt x="19" y="76"/>
                    <a:pt x="25" y="83"/>
                  </a:cubicBezTo>
                  <a:cubicBezTo>
                    <a:pt x="30" y="90"/>
                    <a:pt x="38" y="93"/>
                    <a:pt x="49" y="93"/>
                  </a:cubicBezTo>
                  <a:cubicBezTo>
                    <a:pt x="53" y="93"/>
                    <a:pt x="58" y="92"/>
                    <a:pt x="62" y="91"/>
                  </a:cubicBezTo>
                  <a:cubicBezTo>
                    <a:pt x="67" y="90"/>
                    <a:pt x="71" y="88"/>
                    <a:pt x="76" y="85"/>
                  </a:cubicBezTo>
                  <a:lnTo>
                    <a:pt x="76" y="101"/>
                  </a:lnTo>
                  <a:cubicBezTo>
                    <a:pt x="71" y="103"/>
                    <a:pt x="67" y="105"/>
                    <a:pt x="62" y="106"/>
                  </a:cubicBezTo>
                  <a:cubicBezTo>
                    <a:pt x="57" y="107"/>
                    <a:pt x="52" y="107"/>
                    <a:pt x="47" y="107"/>
                  </a:cubicBezTo>
                  <a:cubicBezTo>
                    <a:pt x="32" y="107"/>
                    <a:pt x="21" y="103"/>
                    <a:pt x="12" y="93"/>
                  </a:cubicBezTo>
                  <a:cubicBezTo>
                    <a:pt x="4" y="83"/>
                    <a:pt x="0" y="70"/>
                    <a:pt x="0" y="54"/>
                  </a:cubicBezTo>
                  <a:cubicBezTo>
                    <a:pt x="0" y="37"/>
                    <a:pt x="4" y="24"/>
                    <a:pt x="12" y="14"/>
                  </a:cubicBezTo>
                  <a:cubicBezTo>
                    <a:pt x="21" y="4"/>
                    <a:pt x="33" y="0"/>
                    <a:pt x="48" y="0"/>
                  </a:cubicBezTo>
                  <a:cubicBezTo>
                    <a:pt x="53" y="0"/>
                    <a:pt x="58" y="0"/>
                    <a:pt x="62" y="1"/>
                  </a:cubicBezTo>
                  <a:cubicBezTo>
                    <a:pt x="67" y="2"/>
                    <a:pt x="71" y="4"/>
                    <a:pt x="76" y="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Freeform 157">
              <a:extLst>
                <a:ext uri="{FF2B5EF4-FFF2-40B4-BE49-F238E27FC236}">
                  <a16:creationId xmlns:a16="http://schemas.microsoft.com/office/drawing/2014/main" id="{95A9ADC0-BF05-46E3-9082-0A0779F6343B}"/>
                </a:ext>
              </a:extLst>
            </p:cNvPr>
            <p:cNvSpPr>
              <a:spLocks/>
            </p:cNvSpPr>
            <p:nvPr/>
          </p:nvSpPr>
          <p:spPr bwMode="auto">
            <a:xfrm>
              <a:off x="4676" y="1255"/>
              <a:ext cx="34" cy="57"/>
            </a:xfrm>
            <a:custGeom>
              <a:avLst/>
              <a:gdLst>
                <a:gd name="T0" fmla="*/ 0 w 86"/>
                <a:gd name="T1" fmla="*/ 0 h 143"/>
                <a:gd name="T2" fmla="*/ 16 w 86"/>
                <a:gd name="T3" fmla="*/ 0 h 143"/>
                <a:gd name="T4" fmla="*/ 16 w 86"/>
                <a:gd name="T5" fmla="*/ 84 h 143"/>
                <a:gd name="T6" fmla="*/ 63 w 86"/>
                <a:gd name="T7" fmla="*/ 40 h 143"/>
                <a:gd name="T8" fmla="*/ 84 w 86"/>
                <a:gd name="T9" fmla="*/ 40 h 143"/>
                <a:gd name="T10" fmla="*/ 33 w 86"/>
                <a:gd name="T11" fmla="*/ 88 h 143"/>
                <a:gd name="T12" fmla="*/ 86 w 86"/>
                <a:gd name="T13" fmla="*/ 143 h 143"/>
                <a:gd name="T14" fmla="*/ 65 w 86"/>
                <a:gd name="T15" fmla="*/ 143 h 143"/>
                <a:gd name="T16" fmla="*/ 16 w 86"/>
                <a:gd name="T17" fmla="*/ 93 h 143"/>
                <a:gd name="T18" fmla="*/ 16 w 86"/>
                <a:gd name="T19" fmla="*/ 143 h 143"/>
                <a:gd name="T20" fmla="*/ 0 w 86"/>
                <a:gd name="T21" fmla="*/ 143 h 143"/>
                <a:gd name="T22" fmla="*/ 0 w 86"/>
                <a:gd name="T2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143">
                  <a:moveTo>
                    <a:pt x="0" y="0"/>
                  </a:moveTo>
                  <a:lnTo>
                    <a:pt x="16" y="0"/>
                  </a:lnTo>
                  <a:lnTo>
                    <a:pt x="16" y="84"/>
                  </a:lnTo>
                  <a:lnTo>
                    <a:pt x="63" y="40"/>
                  </a:lnTo>
                  <a:lnTo>
                    <a:pt x="84" y="40"/>
                  </a:lnTo>
                  <a:lnTo>
                    <a:pt x="33" y="88"/>
                  </a:lnTo>
                  <a:lnTo>
                    <a:pt x="86" y="143"/>
                  </a:lnTo>
                  <a:lnTo>
                    <a:pt x="65" y="143"/>
                  </a:lnTo>
                  <a:lnTo>
                    <a:pt x="16" y="93"/>
                  </a:lnTo>
                  <a:lnTo>
                    <a:pt x="16" y="143"/>
                  </a:lnTo>
                  <a:lnTo>
                    <a:pt x="0" y="143"/>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58">
              <a:extLst>
                <a:ext uri="{FF2B5EF4-FFF2-40B4-BE49-F238E27FC236}">
                  <a16:creationId xmlns:a16="http://schemas.microsoft.com/office/drawing/2014/main" id="{F9E2ECA8-3883-45A2-B98B-E84AC9173632}"/>
                </a:ext>
              </a:extLst>
            </p:cNvPr>
            <p:cNvSpPr>
              <a:spLocks noChangeArrowheads="1"/>
            </p:cNvSpPr>
            <p:nvPr/>
          </p:nvSpPr>
          <p:spPr bwMode="auto">
            <a:xfrm>
              <a:off x="848" y="815"/>
              <a:ext cx="693" cy="150"/>
            </a:xfrm>
            <a:prstGeom prst="rect">
              <a:avLst/>
            </a:prstGeom>
            <a:solidFill>
              <a:srgbClr val="FFE6D5"/>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159">
              <a:extLst>
                <a:ext uri="{FF2B5EF4-FFF2-40B4-BE49-F238E27FC236}">
                  <a16:creationId xmlns:a16="http://schemas.microsoft.com/office/drawing/2014/main" id="{2B215E1B-CAFD-4DDB-9FFC-C4EED58B20AF}"/>
                </a:ext>
              </a:extLst>
            </p:cNvPr>
            <p:cNvSpPr>
              <a:spLocks/>
            </p:cNvSpPr>
            <p:nvPr/>
          </p:nvSpPr>
          <p:spPr bwMode="auto">
            <a:xfrm>
              <a:off x="997" y="845"/>
              <a:ext cx="59" cy="65"/>
            </a:xfrm>
            <a:custGeom>
              <a:avLst/>
              <a:gdLst>
                <a:gd name="T0" fmla="*/ 0 w 150"/>
                <a:gd name="T1" fmla="*/ 0 h 164"/>
                <a:gd name="T2" fmla="*/ 33 w 150"/>
                <a:gd name="T3" fmla="*/ 0 h 164"/>
                <a:gd name="T4" fmla="*/ 75 w 150"/>
                <a:gd name="T5" fmla="*/ 112 h 164"/>
                <a:gd name="T6" fmla="*/ 117 w 150"/>
                <a:gd name="T7" fmla="*/ 0 h 164"/>
                <a:gd name="T8" fmla="*/ 150 w 150"/>
                <a:gd name="T9" fmla="*/ 0 h 164"/>
                <a:gd name="T10" fmla="*/ 150 w 150"/>
                <a:gd name="T11" fmla="*/ 164 h 164"/>
                <a:gd name="T12" fmla="*/ 129 w 150"/>
                <a:gd name="T13" fmla="*/ 164 h 164"/>
                <a:gd name="T14" fmla="*/ 129 w 150"/>
                <a:gd name="T15" fmla="*/ 20 h 164"/>
                <a:gd name="T16" fmla="*/ 86 w 150"/>
                <a:gd name="T17" fmla="*/ 133 h 164"/>
                <a:gd name="T18" fmla="*/ 64 w 150"/>
                <a:gd name="T19" fmla="*/ 133 h 164"/>
                <a:gd name="T20" fmla="*/ 22 w 150"/>
                <a:gd name="T21" fmla="*/ 20 h 164"/>
                <a:gd name="T22" fmla="*/ 22 w 150"/>
                <a:gd name="T23" fmla="*/ 164 h 164"/>
                <a:gd name="T24" fmla="*/ 0 w 150"/>
                <a:gd name="T25" fmla="*/ 164 h 164"/>
                <a:gd name="T26" fmla="*/ 0 w 150"/>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64">
                  <a:moveTo>
                    <a:pt x="0" y="0"/>
                  </a:moveTo>
                  <a:lnTo>
                    <a:pt x="33" y="0"/>
                  </a:lnTo>
                  <a:lnTo>
                    <a:pt x="75" y="112"/>
                  </a:lnTo>
                  <a:lnTo>
                    <a:pt x="117" y="0"/>
                  </a:lnTo>
                  <a:lnTo>
                    <a:pt x="150" y="0"/>
                  </a:lnTo>
                  <a:lnTo>
                    <a:pt x="150" y="164"/>
                  </a:lnTo>
                  <a:lnTo>
                    <a:pt x="129" y="164"/>
                  </a:lnTo>
                  <a:lnTo>
                    <a:pt x="129" y="20"/>
                  </a:lnTo>
                  <a:lnTo>
                    <a:pt x="86" y="133"/>
                  </a:lnTo>
                  <a:lnTo>
                    <a:pt x="64" y="133"/>
                  </a:lnTo>
                  <a:lnTo>
                    <a:pt x="22" y="20"/>
                  </a:lnTo>
                  <a:lnTo>
                    <a:pt x="22" y="164"/>
                  </a:lnTo>
                  <a:lnTo>
                    <a:pt x="0" y="16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Freeform 160">
              <a:extLst>
                <a:ext uri="{FF2B5EF4-FFF2-40B4-BE49-F238E27FC236}">
                  <a16:creationId xmlns:a16="http://schemas.microsoft.com/office/drawing/2014/main" id="{2183685E-1B29-4DAF-BCFD-A2F3F7702CD9}"/>
                </a:ext>
              </a:extLst>
            </p:cNvPr>
            <p:cNvSpPr>
              <a:spLocks noEditPoints="1"/>
            </p:cNvSpPr>
            <p:nvPr/>
          </p:nvSpPr>
          <p:spPr bwMode="auto">
            <a:xfrm>
              <a:off x="1070" y="860"/>
              <a:ext cx="41" cy="51"/>
            </a:xfrm>
            <a:custGeom>
              <a:avLst/>
              <a:gdLst>
                <a:gd name="T0" fmla="*/ 63 w 104"/>
                <a:gd name="T1" fmla="*/ 64 h 129"/>
                <a:gd name="T2" fmla="*/ 29 w 104"/>
                <a:gd name="T3" fmla="*/ 70 h 129"/>
                <a:gd name="T4" fmla="*/ 20 w 104"/>
                <a:gd name="T5" fmla="*/ 89 h 129"/>
                <a:gd name="T6" fmla="*/ 27 w 104"/>
                <a:gd name="T7" fmla="*/ 106 h 129"/>
                <a:gd name="T8" fmla="*/ 46 w 104"/>
                <a:gd name="T9" fmla="*/ 112 h 129"/>
                <a:gd name="T10" fmla="*/ 73 w 104"/>
                <a:gd name="T11" fmla="*/ 100 h 129"/>
                <a:gd name="T12" fmla="*/ 84 w 104"/>
                <a:gd name="T13" fmla="*/ 69 h 129"/>
                <a:gd name="T14" fmla="*/ 84 w 104"/>
                <a:gd name="T15" fmla="*/ 64 h 129"/>
                <a:gd name="T16" fmla="*/ 63 w 104"/>
                <a:gd name="T17" fmla="*/ 64 h 129"/>
                <a:gd name="T18" fmla="*/ 104 w 104"/>
                <a:gd name="T19" fmla="*/ 56 h 129"/>
                <a:gd name="T20" fmla="*/ 104 w 104"/>
                <a:gd name="T21" fmla="*/ 126 h 129"/>
                <a:gd name="T22" fmla="*/ 84 w 104"/>
                <a:gd name="T23" fmla="*/ 126 h 129"/>
                <a:gd name="T24" fmla="*/ 84 w 104"/>
                <a:gd name="T25" fmla="*/ 107 h 129"/>
                <a:gd name="T26" fmla="*/ 66 w 104"/>
                <a:gd name="T27" fmla="*/ 124 h 129"/>
                <a:gd name="T28" fmla="*/ 41 w 104"/>
                <a:gd name="T29" fmla="*/ 129 h 129"/>
                <a:gd name="T30" fmla="*/ 11 w 104"/>
                <a:gd name="T31" fmla="*/ 119 h 129"/>
                <a:gd name="T32" fmla="*/ 0 w 104"/>
                <a:gd name="T33" fmla="*/ 90 h 129"/>
                <a:gd name="T34" fmla="*/ 14 w 104"/>
                <a:gd name="T35" fmla="*/ 59 h 129"/>
                <a:gd name="T36" fmla="*/ 55 w 104"/>
                <a:gd name="T37" fmla="*/ 48 h 129"/>
                <a:gd name="T38" fmla="*/ 84 w 104"/>
                <a:gd name="T39" fmla="*/ 48 h 129"/>
                <a:gd name="T40" fmla="*/ 84 w 104"/>
                <a:gd name="T41" fmla="*/ 46 h 129"/>
                <a:gd name="T42" fmla="*/ 74 w 104"/>
                <a:gd name="T43" fmla="*/ 25 h 129"/>
                <a:gd name="T44" fmla="*/ 49 w 104"/>
                <a:gd name="T45" fmla="*/ 17 h 129"/>
                <a:gd name="T46" fmla="*/ 28 w 104"/>
                <a:gd name="T47" fmla="*/ 20 h 129"/>
                <a:gd name="T48" fmla="*/ 9 w 104"/>
                <a:gd name="T49" fmla="*/ 27 h 129"/>
                <a:gd name="T50" fmla="*/ 9 w 104"/>
                <a:gd name="T51" fmla="*/ 9 h 129"/>
                <a:gd name="T52" fmla="*/ 30 w 104"/>
                <a:gd name="T53" fmla="*/ 2 h 129"/>
                <a:gd name="T54" fmla="*/ 51 w 104"/>
                <a:gd name="T55" fmla="*/ 0 h 129"/>
                <a:gd name="T56" fmla="*/ 91 w 104"/>
                <a:gd name="T57" fmla="*/ 14 h 129"/>
                <a:gd name="T58" fmla="*/ 104 w 104"/>
                <a:gd name="T59" fmla="*/ 5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9">
                  <a:moveTo>
                    <a:pt x="63" y="64"/>
                  </a:moveTo>
                  <a:cubicBezTo>
                    <a:pt x="47" y="64"/>
                    <a:pt x="36" y="66"/>
                    <a:pt x="29" y="70"/>
                  </a:cubicBezTo>
                  <a:cubicBezTo>
                    <a:pt x="23" y="74"/>
                    <a:pt x="20" y="80"/>
                    <a:pt x="20" y="89"/>
                  </a:cubicBezTo>
                  <a:cubicBezTo>
                    <a:pt x="20" y="96"/>
                    <a:pt x="22" y="102"/>
                    <a:pt x="27" y="106"/>
                  </a:cubicBezTo>
                  <a:cubicBezTo>
                    <a:pt x="32" y="110"/>
                    <a:pt x="38" y="112"/>
                    <a:pt x="46" y="112"/>
                  </a:cubicBezTo>
                  <a:cubicBezTo>
                    <a:pt x="58" y="112"/>
                    <a:pt x="67" y="108"/>
                    <a:pt x="73" y="100"/>
                  </a:cubicBezTo>
                  <a:cubicBezTo>
                    <a:pt x="80" y="92"/>
                    <a:pt x="84" y="82"/>
                    <a:pt x="84" y="69"/>
                  </a:cubicBezTo>
                  <a:lnTo>
                    <a:pt x="84" y="64"/>
                  </a:lnTo>
                  <a:lnTo>
                    <a:pt x="63" y="64"/>
                  </a:lnTo>
                  <a:close/>
                  <a:moveTo>
                    <a:pt x="104" y="56"/>
                  </a:moveTo>
                  <a:lnTo>
                    <a:pt x="104" y="126"/>
                  </a:lnTo>
                  <a:lnTo>
                    <a:pt x="84" y="126"/>
                  </a:lnTo>
                  <a:lnTo>
                    <a:pt x="84" y="107"/>
                  </a:lnTo>
                  <a:cubicBezTo>
                    <a:pt x="79" y="115"/>
                    <a:pt x="73" y="120"/>
                    <a:pt x="66" y="124"/>
                  </a:cubicBezTo>
                  <a:cubicBezTo>
                    <a:pt x="59" y="127"/>
                    <a:pt x="51" y="129"/>
                    <a:pt x="41" y="129"/>
                  </a:cubicBezTo>
                  <a:cubicBezTo>
                    <a:pt x="28" y="129"/>
                    <a:pt x="18" y="126"/>
                    <a:pt x="11" y="119"/>
                  </a:cubicBezTo>
                  <a:cubicBezTo>
                    <a:pt x="4" y="112"/>
                    <a:pt x="0" y="102"/>
                    <a:pt x="0" y="90"/>
                  </a:cubicBezTo>
                  <a:cubicBezTo>
                    <a:pt x="0" y="76"/>
                    <a:pt x="4" y="66"/>
                    <a:pt x="14" y="59"/>
                  </a:cubicBezTo>
                  <a:cubicBezTo>
                    <a:pt x="23" y="52"/>
                    <a:pt x="37" y="48"/>
                    <a:pt x="55" y="48"/>
                  </a:cubicBezTo>
                  <a:lnTo>
                    <a:pt x="84" y="48"/>
                  </a:lnTo>
                  <a:lnTo>
                    <a:pt x="84" y="46"/>
                  </a:lnTo>
                  <a:cubicBezTo>
                    <a:pt x="84" y="37"/>
                    <a:pt x="80" y="30"/>
                    <a:pt x="74" y="25"/>
                  </a:cubicBezTo>
                  <a:cubicBezTo>
                    <a:pt x="68" y="20"/>
                    <a:pt x="60" y="17"/>
                    <a:pt x="49" y="17"/>
                  </a:cubicBezTo>
                  <a:cubicBezTo>
                    <a:pt x="42" y="17"/>
                    <a:pt x="35" y="18"/>
                    <a:pt x="28" y="20"/>
                  </a:cubicBezTo>
                  <a:cubicBezTo>
                    <a:pt x="21" y="21"/>
                    <a:pt x="15" y="24"/>
                    <a:pt x="9" y="27"/>
                  </a:cubicBezTo>
                  <a:lnTo>
                    <a:pt x="9" y="9"/>
                  </a:lnTo>
                  <a:cubicBezTo>
                    <a:pt x="16" y="6"/>
                    <a:pt x="23" y="4"/>
                    <a:pt x="30" y="2"/>
                  </a:cubicBezTo>
                  <a:cubicBezTo>
                    <a:pt x="37" y="1"/>
                    <a:pt x="44" y="0"/>
                    <a:pt x="51" y="0"/>
                  </a:cubicBezTo>
                  <a:cubicBezTo>
                    <a:pt x="69" y="0"/>
                    <a:pt x="82" y="5"/>
                    <a:pt x="91" y="14"/>
                  </a:cubicBezTo>
                  <a:cubicBezTo>
                    <a:pt x="99" y="23"/>
                    <a:pt x="104" y="37"/>
                    <a:pt x="104"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Freeform 161">
              <a:extLst>
                <a:ext uri="{FF2B5EF4-FFF2-40B4-BE49-F238E27FC236}">
                  <a16:creationId xmlns:a16="http://schemas.microsoft.com/office/drawing/2014/main" id="{1E935FB3-6BCB-4FFA-AA9B-70716585D78A}"/>
                </a:ext>
              </a:extLst>
            </p:cNvPr>
            <p:cNvSpPr>
              <a:spLocks noEditPoints="1"/>
            </p:cNvSpPr>
            <p:nvPr/>
          </p:nvSpPr>
          <p:spPr bwMode="auto">
            <a:xfrm>
              <a:off x="1118" y="842"/>
              <a:ext cx="18" cy="86"/>
            </a:xfrm>
            <a:custGeom>
              <a:avLst/>
              <a:gdLst>
                <a:gd name="T0" fmla="*/ 25 w 46"/>
                <a:gd name="T1" fmla="*/ 48 h 218"/>
                <a:gd name="T2" fmla="*/ 46 w 46"/>
                <a:gd name="T3" fmla="*/ 48 h 218"/>
                <a:gd name="T4" fmla="*/ 46 w 46"/>
                <a:gd name="T5" fmla="*/ 173 h 218"/>
                <a:gd name="T6" fmla="*/ 37 w 46"/>
                <a:gd name="T7" fmla="*/ 207 h 218"/>
                <a:gd name="T8" fmla="*/ 8 w 46"/>
                <a:gd name="T9" fmla="*/ 218 h 218"/>
                <a:gd name="T10" fmla="*/ 0 w 46"/>
                <a:gd name="T11" fmla="*/ 218 h 218"/>
                <a:gd name="T12" fmla="*/ 0 w 46"/>
                <a:gd name="T13" fmla="*/ 201 h 218"/>
                <a:gd name="T14" fmla="*/ 6 w 46"/>
                <a:gd name="T15" fmla="*/ 201 h 218"/>
                <a:gd name="T16" fmla="*/ 21 w 46"/>
                <a:gd name="T17" fmla="*/ 195 h 218"/>
                <a:gd name="T18" fmla="*/ 25 w 46"/>
                <a:gd name="T19" fmla="*/ 173 h 218"/>
                <a:gd name="T20" fmla="*/ 25 w 46"/>
                <a:gd name="T21" fmla="*/ 48 h 218"/>
                <a:gd name="T22" fmla="*/ 25 w 46"/>
                <a:gd name="T23" fmla="*/ 0 h 218"/>
                <a:gd name="T24" fmla="*/ 46 w 46"/>
                <a:gd name="T25" fmla="*/ 0 h 218"/>
                <a:gd name="T26" fmla="*/ 46 w 46"/>
                <a:gd name="T27" fmla="*/ 26 h 218"/>
                <a:gd name="T28" fmla="*/ 25 w 46"/>
                <a:gd name="T29" fmla="*/ 26 h 218"/>
                <a:gd name="T30" fmla="*/ 25 w 46"/>
                <a:gd name="T31"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218">
                  <a:moveTo>
                    <a:pt x="25" y="48"/>
                  </a:moveTo>
                  <a:lnTo>
                    <a:pt x="46" y="48"/>
                  </a:lnTo>
                  <a:lnTo>
                    <a:pt x="46" y="173"/>
                  </a:lnTo>
                  <a:cubicBezTo>
                    <a:pt x="46" y="189"/>
                    <a:pt x="43" y="200"/>
                    <a:pt x="37" y="207"/>
                  </a:cubicBezTo>
                  <a:cubicBezTo>
                    <a:pt x="31" y="214"/>
                    <a:pt x="21" y="218"/>
                    <a:pt x="8" y="218"/>
                  </a:cubicBezTo>
                  <a:lnTo>
                    <a:pt x="0" y="218"/>
                  </a:lnTo>
                  <a:lnTo>
                    <a:pt x="0" y="201"/>
                  </a:lnTo>
                  <a:lnTo>
                    <a:pt x="6" y="201"/>
                  </a:lnTo>
                  <a:cubicBezTo>
                    <a:pt x="13" y="201"/>
                    <a:pt x="18" y="199"/>
                    <a:pt x="21" y="195"/>
                  </a:cubicBezTo>
                  <a:cubicBezTo>
                    <a:pt x="24" y="192"/>
                    <a:pt x="25" y="184"/>
                    <a:pt x="25" y="173"/>
                  </a:cubicBezTo>
                  <a:lnTo>
                    <a:pt x="25" y="48"/>
                  </a:lnTo>
                  <a:close/>
                  <a:moveTo>
                    <a:pt x="25" y="0"/>
                  </a:moveTo>
                  <a:lnTo>
                    <a:pt x="46" y="0"/>
                  </a:lnTo>
                  <a:lnTo>
                    <a:pt x="46" y="26"/>
                  </a:lnTo>
                  <a:lnTo>
                    <a:pt x="25" y="26"/>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Freeform 162">
              <a:extLst>
                <a:ext uri="{FF2B5EF4-FFF2-40B4-BE49-F238E27FC236}">
                  <a16:creationId xmlns:a16="http://schemas.microsoft.com/office/drawing/2014/main" id="{C1C553B1-F807-4025-981B-8887983809F7}"/>
                </a:ext>
              </a:extLst>
            </p:cNvPr>
            <p:cNvSpPr>
              <a:spLocks noEditPoints="1"/>
            </p:cNvSpPr>
            <p:nvPr/>
          </p:nvSpPr>
          <p:spPr bwMode="auto">
            <a:xfrm>
              <a:off x="1149" y="860"/>
              <a:ext cx="45" cy="51"/>
            </a:xfrm>
            <a:custGeom>
              <a:avLst/>
              <a:gdLst>
                <a:gd name="T0" fmla="*/ 57 w 113"/>
                <a:gd name="T1" fmla="*/ 17 h 129"/>
                <a:gd name="T2" fmla="*/ 31 w 113"/>
                <a:gd name="T3" fmla="*/ 30 h 129"/>
                <a:gd name="T4" fmla="*/ 21 w 113"/>
                <a:gd name="T5" fmla="*/ 65 h 129"/>
                <a:gd name="T6" fmla="*/ 31 w 113"/>
                <a:gd name="T7" fmla="*/ 99 h 129"/>
                <a:gd name="T8" fmla="*/ 57 w 113"/>
                <a:gd name="T9" fmla="*/ 112 h 129"/>
                <a:gd name="T10" fmla="*/ 82 w 113"/>
                <a:gd name="T11" fmla="*/ 99 h 129"/>
                <a:gd name="T12" fmla="*/ 92 w 113"/>
                <a:gd name="T13" fmla="*/ 65 h 129"/>
                <a:gd name="T14" fmla="*/ 82 w 113"/>
                <a:gd name="T15" fmla="*/ 30 h 129"/>
                <a:gd name="T16" fmla="*/ 57 w 113"/>
                <a:gd name="T17" fmla="*/ 17 h 129"/>
                <a:gd name="T18" fmla="*/ 57 w 113"/>
                <a:gd name="T19" fmla="*/ 0 h 129"/>
                <a:gd name="T20" fmla="*/ 98 w 113"/>
                <a:gd name="T21" fmla="*/ 17 h 129"/>
                <a:gd name="T22" fmla="*/ 113 w 113"/>
                <a:gd name="T23" fmla="*/ 65 h 129"/>
                <a:gd name="T24" fmla="*/ 98 w 113"/>
                <a:gd name="T25" fmla="*/ 112 h 129"/>
                <a:gd name="T26" fmla="*/ 57 w 113"/>
                <a:gd name="T27" fmla="*/ 129 h 129"/>
                <a:gd name="T28" fmla="*/ 15 w 113"/>
                <a:gd name="T29" fmla="*/ 112 h 129"/>
                <a:gd name="T30" fmla="*/ 0 w 113"/>
                <a:gd name="T31" fmla="*/ 65 h 129"/>
                <a:gd name="T32" fmla="*/ 15 w 113"/>
                <a:gd name="T33" fmla="*/ 17 h 129"/>
                <a:gd name="T34" fmla="*/ 57 w 113"/>
                <a:gd name="T3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129">
                  <a:moveTo>
                    <a:pt x="57" y="17"/>
                  </a:moveTo>
                  <a:cubicBezTo>
                    <a:pt x="46" y="17"/>
                    <a:pt x="37" y="21"/>
                    <a:pt x="31" y="30"/>
                  </a:cubicBezTo>
                  <a:cubicBezTo>
                    <a:pt x="25" y="38"/>
                    <a:pt x="21" y="50"/>
                    <a:pt x="21" y="65"/>
                  </a:cubicBezTo>
                  <a:cubicBezTo>
                    <a:pt x="21" y="79"/>
                    <a:pt x="25" y="91"/>
                    <a:pt x="31" y="99"/>
                  </a:cubicBezTo>
                  <a:cubicBezTo>
                    <a:pt x="37" y="108"/>
                    <a:pt x="46" y="112"/>
                    <a:pt x="57" y="112"/>
                  </a:cubicBezTo>
                  <a:cubicBezTo>
                    <a:pt x="67" y="112"/>
                    <a:pt x="76" y="108"/>
                    <a:pt x="82" y="99"/>
                  </a:cubicBezTo>
                  <a:cubicBezTo>
                    <a:pt x="88" y="91"/>
                    <a:pt x="92" y="79"/>
                    <a:pt x="92" y="65"/>
                  </a:cubicBezTo>
                  <a:cubicBezTo>
                    <a:pt x="92" y="50"/>
                    <a:pt x="88" y="39"/>
                    <a:pt x="82" y="30"/>
                  </a:cubicBezTo>
                  <a:cubicBezTo>
                    <a:pt x="76" y="21"/>
                    <a:pt x="67" y="17"/>
                    <a:pt x="57" y="17"/>
                  </a:cubicBezTo>
                  <a:close/>
                  <a:moveTo>
                    <a:pt x="57" y="0"/>
                  </a:moveTo>
                  <a:cubicBezTo>
                    <a:pt x="74" y="0"/>
                    <a:pt x="88" y="6"/>
                    <a:pt x="98" y="17"/>
                  </a:cubicBezTo>
                  <a:cubicBezTo>
                    <a:pt x="108" y="29"/>
                    <a:pt x="113" y="44"/>
                    <a:pt x="113" y="65"/>
                  </a:cubicBezTo>
                  <a:cubicBezTo>
                    <a:pt x="113" y="85"/>
                    <a:pt x="108" y="101"/>
                    <a:pt x="98" y="112"/>
                  </a:cubicBezTo>
                  <a:cubicBezTo>
                    <a:pt x="88" y="124"/>
                    <a:pt x="74" y="129"/>
                    <a:pt x="57" y="129"/>
                  </a:cubicBezTo>
                  <a:cubicBezTo>
                    <a:pt x="39" y="129"/>
                    <a:pt x="25" y="124"/>
                    <a:pt x="15" y="112"/>
                  </a:cubicBezTo>
                  <a:cubicBezTo>
                    <a:pt x="5" y="101"/>
                    <a:pt x="0" y="85"/>
                    <a:pt x="0" y="65"/>
                  </a:cubicBezTo>
                  <a:cubicBezTo>
                    <a:pt x="0" y="44"/>
                    <a:pt x="5" y="29"/>
                    <a:pt x="15" y="17"/>
                  </a:cubicBezTo>
                  <a:cubicBezTo>
                    <a:pt x="25" y="6"/>
                    <a:pt x="39" y="0"/>
                    <a:pt x="5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Freeform 163">
              <a:extLst>
                <a:ext uri="{FF2B5EF4-FFF2-40B4-BE49-F238E27FC236}">
                  <a16:creationId xmlns:a16="http://schemas.microsoft.com/office/drawing/2014/main" id="{B5CE3473-71D0-4766-83DA-F2CEF0BECAB8}"/>
                </a:ext>
              </a:extLst>
            </p:cNvPr>
            <p:cNvSpPr>
              <a:spLocks/>
            </p:cNvSpPr>
            <p:nvPr/>
          </p:nvSpPr>
          <p:spPr bwMode="auto">
            <a:xfrm>
              <a:off x="1207" y="860"/>
              <a:ext cx="28" cy="50"/>
            </a:xfrm>
            <a:custGeom>
              <a:avLst/>
              <a:gdLst>
                <a:gd name="T0" fmla="*/ 72 w 72"/>
                <a:gd name="T1" fmla="*/ 22 h 126"/>
                <a:gd name="T2" fmla="*/ 64 w 72"/>
                <a:gd name="T3" fmla="*/ 19 h 126"/>
                <a:gd name="T4" fmla="*/ 56 w 72"/>
                <a:gd name="T5" fmla="*/ 18 h 126"/>
                <a:gd name="T6" fmla="*/ 29 w 72"/>
                <a:gd name="T7" fmla="*/ 29 h 126"/>
                <a:gd name="T8" fmla="*/ 20 w 72"/>
                <a:gd name="T9" fmla="*/ 61 h 126"/>
                <a:gd name="T10" fmla="*/ 20 w 72"/>
                <a:gd name="T11" fmla="*/ 126 h 126"/>
                <a:gd name="T12" fmla="*/ 0 w 72"/>
                <a:gd name="T13" fmla="*/ 126 h 126"/>
                <a:gd name="T14" fmla="*/ 0 w 72"/>
                <a:gd name="T15" fmla="*/ 3 h 126"/>
                <a:gd name="T16" fmla="*/ 20 w 72"/>
                <a:gd name="T17" fmla="*/ 3 h 126"/>
                <a:gd name="T18" fmla="*/ 20 w 72"/>
                <a:gd name="T19" fmla="*/ 22 h 126"/>
                <a:gd name="T20" fmla="*/ 37 w 72"/>
                <a:gd name="T21" fmla="*/ 6 h 126"/>
                <a:gd name="T22" fmla="*/ 62 w 72"/>
                <a:gd name="T23" fmla="*/ 0 h 126"/>
                <a:gd name="T24" fmla="*/ 66 w 72"/>
                <a:gd name="T25" fmla="*/ 0 h 126"/>
                <a:gd name="T26" fmla="*/ 72 w 72"/>
                <a:gd name="T27" fmla="*/ 1 h 126"/>
                <a:gd name="T28" fmla="*/ 72 w 72"/>
                <a:gd name="T2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26">
                  <a:moveTo>
                    <a:pt x="72" y="22"/>
                  </a:moveTo>
                  <a:cubicBezTo>
                    <a:pt x="70" y="21"/>
                    <a:pt x="67" y="20"/>
                    <a:pt x="64" y="19"/>
                  </a:cubicBezTo>
                  <a:cubicBezTo>
                    <a:pt x="62" y="18"/>
                    <a:pt x="59" y="18"/>
                    <a:pt x="56" y="18"/>
                  </a:cubicBezTo>
                  <a:cubicBezTo>
                    <a:pt x="44" y="18"/>
                    <a:pt x="35" y="22"/>
                    <a:pt x="29" y="29"/>
                  </a:cubicBezTo>
                  <a:cubicBezTo>
                    <a:pt x="23" y="37"/>
                    <a:pt x="20" y="47"/>
                    <a:pt x="20" y="61"/>
                  </a:cubicBezTo>
                  <a:lnTo>
                    <a:pt x="20" y="126"/>
                  </a:lnTo>
                  <a:lnTo>
                    <a:pt x="0" y="126"/>
                  </a:lnTo>
                  <a:lnTo>
                    <a:pt x="0" y="3"/>
                  </a:lnTo>
                  <a:lnTo>
                    <a:pt x="20" y="3"/>
                  </a:lnTo>
                  <a:lnTo>
                    <a:pt x="20" y="22"/>
                  </a:lnTo>
                  <a:cubicBezTo>
                    <a:pt x="24" y="15"/>
                    <a:pt x="30" y="9"/>
                    <a:pt x="37" y="6"/>
                  </a:cubicBezTo>
                  <a:cubicBezTo>
                    <a:pt x="44" y="2"/>
                    <a:pt x="52" y="0"/>
                    <a:pt x="62" y="0"/>
                  </a:cubicBezTo>
                  <a:cubicBezTo>
                    <a:pt x="63" y="0"/>
                    <a:pt x="64" y="0"/>
                    <a:pt x="66" y="0"/>
                  </a:cubicBezTo>
                  <a:cubicBezTo>
                    <a:pt x="68" y="1"/>
                    <a:pt x="70" y="1"/>
                    <a:pt x="72" y="1"/>
                  </a:cubicBezTo>
                  <a:lnTo>
                    <a:pt x="7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Freeform 164">
              <a:extLst>
                <a:ext uri="{FF2B5EF4-FFF2-40B4-BE49-F238E27FC236}">
                  <a16:creationId xmlns:a16="http://schemas.microsoft.com/office/drawing/2014/main" id="{56D0F345-4069-4F22-AF23-6C527609D96C}"/>
                </a:ext>
              </a:extLst>
            </p:cNvPr>
            <p:cNvSpPr>
              <a:spLocks/>
            </p:cNvSpPr>
            <p:nvPr/>
          </p:nvSpPr>
          <p:spPr bwMode="auto">
            <a:xfrm>
              <a:off x="1268" y="860"/>
              <a:ext cx="39" cy="51"/>
            </a:xfrm>
            <a:custGeom>
              <a:avLst/>
              <a:gdLst>
                <a:gd name="T0" fmla="*/ 97 w 97"/>
                <a:gd name="T1" fmla="*/ 8 h 129"/>
                <a:gd name="T2" fmla="*/ 97 w 97"/>
                <a:gd name="T3" fmla="*/ 27 h 129"/>
                <a:gd name="T4" fmla="*/ 80 w 97"/>
                <a:gd name="T5" fmla="*/ 20 h 129"/>
                <a:gd name="T6" fmla="*/ 63 w 97"/>
                <a:gd name="T7" fmla="*/ 17 h 129"/>
                <a:gd name="T8" fmla="*/ 32 w 97"/>
                <a:gd name="T9" fmla="*/ 30 h 129"/>
                <a:gd name="T10" fmla="*/ 21 w 97"/>
                <a:gd name="T11" fmla="*/ 65 h 129"/>
                <a:gd name="T12" fmla="*/ 32 w 97"/>
                <a:gd name="T13" fmla="*/ 100 h 129"/>
                <a:gd name="T14" fmla="*/ 63 w 97"/>
                <a:gd name="T15" fmla="*/ 112 h 129"/>
                <a:gd name="T16" fmla="*/ 80 w 97"/>
                <a:gd name="T17" fmla="*/ 110 h 129"/>
                <a:gd name="T18" fmla="*/ 97 w 97"/>
                <a:gd name="T19" fmla="*/ 103 h 129"/>
                <a:gd name="T20" fmla="*/ 97 w 97"/>
                <a:gd name="T21" fmla="*/ 121 h 129"/>
                <a:gd name="T22" fmla="*/ 80 w 97"/>
                <a:gd name="T23" fmla="*/ 127 h 129"/>
                <a:gd name="T24" fmla="*/ 60 w 97"/>
                <a:gd name="T25" fmla="*/ 129 h 129"/>
                <a:gd name="T26" fmla="*/ 16 w 97"/>
                <a:gd name="T27" fmla="*/ 112 h 129"/>
                <a:gd name="T28" fmla="*/ 0 w 97"/>
                <a:gd name="T29" fmla="*/ 65 h 129"/>
                <a:gd name="T30" fmla="*/ 16 w 97"/>
                <a:gd name="T31" fmla="*/ 17 h 129"/>
                <a:gd name="T32" fmla="*/ 62 w 97"/>
                <a:gd name="T33" fmla="*/ 0 h 129"/>
                <a:gd name="T34" fmla="*/ 80 w 97"/>
                <a:gd name="T35" fmla="*/ 2 h 129"/>
                <a:gd name="T36" fmla="*/ 97 w 97"/>
                <a:gd name="T3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129">
                  <a:moveTo>
                    <a:pt x="97" y="8"/>
                  </a:moveTo>
                  <a:lnTo>
                    <a:pt x="97" y="27"/>
                  </a:lnTo>
                  <a:cubicBezTo>
                    <a:pt x="91" y="23"/>
                    <a:pt x="86" y="21"/>
                    <a:pt x="80" y="20"/>
                  </a:cubicBezTo>
                  <a:cubicBezTo>
                    <a:pt x="74" y="18"/>
                    <a:pt x="68" y="17"/>
                    <a:pt x="63" y="17"/>
                  </a:cubicBezTo>
                  <a:cubicBezTo>
                    <a:pt x="49" y="17"/>
                    <a:pt x="39" y="21"/>
                    <a:pt x="32" y="30"/>
                  </a:cubicBezTo>
                  <a:cubicBezTo>
                    <a:pt x="25" y="38"/>
                    <a:pt x="21" y="50"/>
                    <a:pt x="21" y="65"/>
                  </a:cubicBezTo>
                  <a:cubicBezTo>
                    <a:pt x="21" y="80"/>
                    <a:pt x="25" y="91"/>
                    <a:pt x="32" y="100"/>
                  </a:cubicBezTo>
                  <a:cubicBezTo>
                    <a:pt x="39" y="108"/>
                    <a:pt x="49" y="112"/>
                    <a:pt x="63" y="112"/>
                  </a:cubicBezTo>
                  <a:cubicBezTo>
                    <a:pt x="68" y="112"/>
                    <a:pt x="74" y="111"/>
                    <a:pt x="80" y="110"/>
                  </a:cubicBezTo>
                  <a:cubicBezTo>
                    <a:pt x="86" y="108"/>
                    <a:pt x="91" y="106"/>
                    <a:pt x="97" y="103"/>
                  </a:cubicBezTo>
                  <a:lnTo>
                    <a:pt x="97" y="121"/>
                  </a:lnTo>
                  <a:cubicBezTo>
                    <a:pt x="92" y="124"/>
                    <a:pt x="86" y="126"/>
                    <a:pt x="80" y="127"/>
                  </a:cubicBezTo>
                  <a:cubicBezTo>
                    <a:pt x="74" y="129"/>
                    <a:pt x="67" y="129"/>
                    <a:pt x="60" y="129"/>
                  </a:cubicBezTo>
                  <a:cubicBezTo>
                    <a:pt x="42" y="129"/>
                    <a:pt x="27" y="123"/>
                    <a:pt x="16" y="112"/>
                  </a:cubicBezTo>
                  <a:cubicBezTo>
                    <a:pt x="5" y="100"/>
                    <a:pt x="0" y="84"/>
                    <a:pt x="0" y="65"/>
                  </a:cubicBezTo>
                  <a:cubicBezTo>
                    <a:pt x="0" y="45"/>
                    <a:pt x="5" y="29"/>
                    <a:pt x="16" y="17"/>
                  </a:cubicBezTo>
                  <a:cubicBezTo>
                    <a:pt x="27" y="6"/>
                    <a:pt x="42" y="0"/>
                    <a:pt x="62" y="0"/>
                  </a:cubicBezTo>
                  <a:cubicBezTo>
                    <a:pt x="68" y="0"/>
                    <a:pt x="74" y="1"/>
                    <a:pt x="80" y="2"/>
                  </a:cubicBezTo>
                  <a:cubicBezTo>
                    <a:pt x="86" y="3"/>
                    <a:pt x="92" y="5"/>
                    <a:pt x="97"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Freeform 165">
              <a:extLst>
                <a:ext uri="{FF2B5EF4-FFF2-40B4-BE49-F238E27FC236}">
                  <a16:creationId xmlns:a16="http://schemas.microsoft.com/office/drawing/2014/main" id="{418B6D47-0078-4EE6-88C4-9E0453B7423A}"/>
                </a:ext>
              </a:extLst>
            </p:cNvPr>
            <p:cNvSpPr>
              <a:spLocks/>
            </p:cNvSpPr>
            <p:nvPr/>
          </p:nvSpPr>
          <p:spPr bwMode="auto">
            <a:xfrm>
              <a:off x="1315" y="847"/>
              <a:ext cx="30" cy="63"/>
            </a:xfrm>
            <a:custGeom>
              <a:avLst/>
              <a:gdLst>
                <a:gd name="T0" fmla="*/ 35 w 77"/>
                <a:gd name="T1" fmla="*/ 0 h 158"/>
                <a:gd name="T2" fmla="*/ 35 w 77"/>
                <a:gd name="T3" fmla="*/ 35 h 158"/>
                <a:gd name="T4" fmla="*/ 77 w 77"/>
                <a:gd name="T5" fmla="*/ 35 h 158"/>
                <a:gd name="T6" fmla="*/ 77 w 77"/>
                <a:gd name="T7" fmla="*/ 51 h 158"/>
                <a:gd name="T8" fmla="*/ 35 w 77"/>
                <a:gd name="T9" fmla="*/ 51 h 158"/>
                <a:gd name="T10" fmla="*/ 35 w 77"/>
                <a:gd name="T11" fmla="*/ 118 h 158"/>
                <a:gd name="T12" fmla="*/ 39 w 77"/>
                <a:gd name="T13" fmla="*/ 137 h 158"/>
                <a:gd name="T14" fmla="*/ 56 w 77"/>
                <a:gd name="T15" fmla="*/ 141 h 158"/>
                <a:gd name="T16" fmla="*/ 77 w 77"/>
                <a:gd name="T17" fmla="*/ 141 h 158"/>
                <a:gd name="T18" fmla="*/ 77 w 77"/>
                <a:gd name="T19" fmla="*/ 158 h 158"/>
                <a:gd name="T20" fmla="*/ 56 w 77"/>
                <a:gd name="T21" fmla="*/ 158 h 158"/>
                <a:gd name="T22" fmla="*/ 24 w 77"/>
                <a:gd name="T23" fmla="*/ 149 h 158"/>
                <a:gd name="T24" fmla="*/ 15 w 77"/>
                <a:gd name="T25" fmla="*/ 118 h 158"/>
                <a:gd name="T26" fmla="*/ 15 w 77"/>
                <a:gd name="T27" fmla="*/ 51 h 158"/>
                <a:gd name="T28" fmla="*/ 0 w 77"/>
                <a:gd name="T29" fmla="*/ 51 h 158"/>
                <a:gd name="T30" fmla="*/ 0 w 77"/>
                <a:gd name="T31" fmla="*/ 35 h 158"/>
                <a:gd name="T32" fmla="*/ 15 w 77"/>
                <a:gd name="T33" fmla="*/ 35 h 158"/>
                <a:gd name="T34" fmla="*/ 15 w 77"/>
                <a:gd name="T35" fmla="*/ 0 h 158"/>
                <a:gd name="T36" fmla="*/ 35 w 77"/>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158">
                  <a:moveTo>
                    <a:pt x="35" y="0"/>
                  </a:moveTo>
                  <a:lnTo>
                    <a:pt x="35" y="35"/>
                  </a:lnTo>
                  <a:lnTo>
                    <a:pt x="77" y="35"/>
                  </a:lnTo>
                  <a:lnTo>
                    <a:pt x="77" y="51"/>
                  </a:lnTo>
                  <a:lnTo>
                    <a:pt x="35" y="51"/>
                  </a:lnTo>
                  <a:lnTo>
                    <a:pt x="35" y="118"/>
                  </a:lnTo>
                  <a:cubicBezTo>
                    <a:pt x="35" y="128"/>
                    <a:pt x="37" y="134"/>
                    <a:pt x="39" y="137"/>
                  </a:cubicBezTo>
                  <a:cubicBezTo>
                    <a:pt x="42" y="140"/>
                    <a:pt x="48" y="141"/>
                    <a:pt x="56" y="141"/>
                  </a:cubicBezTo>
                  <a:lnTo>
                    <a:pt x="77" y="141"/>
                  </a:lnTo>
                  <a:lnTo>
                    <a:pt x="77" y="158"/>
                  </a:lnTo>
                  <a:lnTo>
                    <a:pt x="56" y="158"/>
                  </a:lnTo>
                  <a:cubicBezTo>
                    <a:pt x="41" y="158"/>
                    <a:pt x="30" y="155"/>
                    <a:pt x="24" y="149"/>
                  </a:cubicBezTo>
                  <a:cubicBezTo>
                    <a:pt x="18" y="144"/>
                    <a:pt x="15" y="133"/>
                    <a:pt x="15" y="118"/>
                  </a:cubicBezTo>
                  <a:lnTo>
                    <a:pt x="15" y="51"/>
                  </a:lnTo>
                  <a:lnTo>
                    <a:pt x="0" y="51"/>
                  </a:lnTo>
                  <a:lnTo>
                    <a:pt x="0" y="35"/>
                  </a:lnTo>
                  <a:lnTo>
                    <a:pt x="15" y="35"/>
                  </a:lnTo>
                  <a:lnTo>
                    <a:pt x="15"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Freeform 166">
              <a:extLst>
                <a:ext uri="{FF2B5EF4-FFF2-40B4-BE49-F238E27FC236}">
                  <a16:creationId xmlns:a16="http://schemas.microsoft.com/office/drawing/2014/main" id="{712C30C2-DBEB-448C-9182-FA3E5818524D}"/>
                </a:ext>
              </a:extLst>
            </p:cNvPr>
            <p:cNvSpPr>
              <a:spLocks/>
            </p:cNvSpPr>
            <p:nvPr/>
          </p:nvSpPr>
          <p:spPr bwMode="auto">
            <a:xfrm>
              <a:off x="1356" y="860"/>
              <a:ext cx="28" cy="50"/>
            </a:xfrm>
            <a:custGeom>
              <a:avLst/>
              <a:gdLst>
                <a:gd name="T0" fmla="*/ 72 w 72"/>
                <a:gd name="T1" fmla="*/ 22 h 126"/>
                <a:gd name="T2" fmla="*/ 64 w 72"/>
                <a:gd name="T3" fmla="*/ 19 h 126"/>
                <a:gd name="T4" fmla="*/ 56 w 72"/>
                <a:gd name="T5" fmla="*/ 18 h 126"/>
                <a:gd name="T6" fmla="*/ 29 w 72"/>
                <a:gd name="T7" fmla="*/ 29 h 126"/>
                <a:gd name="T8" fmla="*/ 20 w 72"/>
                <a:gd name="T9" fmla="*/ 61 h 126"/>
                <a:gd name="T10" fmla="*/ 20 w 72"/>
                <a:gd name="T11" fmla="*/ 126 h 126"/>
                <a:gd name="T12" fmla="*/ 0 w 72"/>
                <a:gd name="T13" fmla="*/ 126 h 126"/>
                <a:gd name="T14" fmla="*/ 0 w 72"/>
                <a:gd name="T15" fmla="*/ 3 h 126"/>
                <a:gd name="T16" fmla="*/ 20 w 72"/>
                <a:gd name="T17" fmla="*/ 3 h 126"/>
                <a:gd name="T18" fmla="*/ 20 w 72"/>
                <a:gd name="T19" fmla="*/ 22 h 126"/>
                <a:gd name="T20" fmla="*/ 37 w 72"/>
                <a:gd name="T21" fmla="*/ 6 h 126"/>
                <a:gd name="T22" fmla="*/ 62 w 72"/>
                <a:gd name="T23" fmla="*/ 0 h 126"/>
                <a:gd name="T24" fmla="*/ 66 w 72"/>
                <a:gd name="T25" fmla="*/ 0 h 126"/>
                <a:gd name="T26" fmla="*/ 72 w 72"/>
                <a:gd name="T27" fmla="*/ 1 h 126"/>
                <a:gd name="T28" fmla="*/ 72 w 72"/>
                <a:gd name="T2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26">
                  <a:moveTo>
                    <a:pt x="72" y="22"/>
                  </a:moveTo>
                  <a:cubicBezTo>
                    <a:pt x="70" y="21"/>
                    <a:pt x="67" y="20"/>
                    <a:pt x="64" y="19"/>
                  </a:cubicBezTo>
                  <a:cubicBezTo>
                    <a:pt x="62" y="18"/>
                    <a:pt x="59" y="18"/>
                    <a:pt x="56" y="18"/>
                  </a:cubicBezTo>
                  <a:cubicBezTo>
                    <a:pt x="44" y="18"/>
                    <a:pt x="35" y="22"/>
                    <a:pt x="29" y="29"/>
                  </a:cubicBezTo>
                  <a:cubicBezTo>
                    <a:pt x="23" y="37"/>
                    <a:pt x="20" y="47"/>
                    <a:pt x="20" y="61"/>
                  </a:cubicBezTo>
                  <a:lnTo>
                    <a:pt x="20" y="126"/>
                  </a:lnTo>
                  <a:lnTo>
                    <a:pt x="0" y="126"/>
                  </a:lnTo>
                  <a:lnTo>
                    <a:pt x="0" y="3"/>
                  </a:lnTo>
                  <a:lnTo>
                    <a:pt x="20" y="3"/>
                  </a:lnTo>
                  <a:lnTo>
                    <a:pt x="20" y="22"/>
                  </a:lnTo>
                  <a:cubicBezTo>
                    <a:pt x="24" y="15"/>
                    <a:pt x="30" y="9"/>
                    <a:pt x="37" y="6"/>
                  </a:cubicBezTo>
                  <a:cubicBezTo>
                    <a:pt x="43" y="2"/>
                    <a:pt x="52" y="0"/>
                    <a:pt x="62" y="0"/>
                  </a:cubicBezTo>
                  <a:cubicBezTo>
                    <a:pt x="63" y="0"/>
                    <a:pt x="64" y="0"/>
                    <a:pt x="66" y="0"/>
                  </a:cubicBezTo>
                  <a:cubicBezTo>
                    <a:pt x="68" y="1"/>
                    <a:pt x="70" y="1"/>
                    <a:pt x="72" y="1"/>
                  </a:cubicBezTo>
                  <a:lnTo>
                    <a:pt x="7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67">
              <a:extLst>
                <a:ext uri="{FF2B5EF4-FFF2-40B4-BE49-F238E27FC236}">
                  <a16:creationId xmlns:a16="http://schemas.microsoft.com/office/drawing/2014/main" id="{8266B61F-FB13-47FF-B7B8-7061887B64FE}"/>
                </a:ext>
              </a:extLst>
            </p:cNvPr>
            <p:cNvSpPr>
              <a:spLocks noChangeArrowheads="1"/>
            </p:cNvSpPr>
            <p:nvPr/>
          </p:nvSpPr>
          <p:spPr bwMode="auto">
            <a:xfrm>
              <a:off x="1536" y="814"/>
              <a:ext cx="463" cy="151"/>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168">
              <a:extLst>
                <a:ext uri="{FF2B5EF4-FFF2-40B4-BE49-F238E27FC236}">
                  <a16:creationId xmlns:a16="http://schemas.microsoft.com/office/drawing/2014/main" id="{305D96B5-55B0-451D-9D91-7116F1D9CEA6}"/>
                </a:ext>
              </a:extLst>
            </p:cNvPr>
            <p:cNvSpPr>
              <a:spLocks/>
            </p:cNvSpPr>
            <p:nvPr/>
          </p:nvSpPr>
          <p:spPr bwMode="auto">
            <a:xfrm>
              <a:off x="1576" y="845"/>
              <a:ext cx="59" cy="65"/>
            </a:xfrm>
            <a:custGeom>
              <a:avLst/>
              <a:gdLst>
                <a:gd name="T0" fmla="*/ 0 w 150"/>
                <a:gd name="T1" fmla="*/ 0 h 164"/>
                <a:gd name="T2" fmla="*/ 33 w 150"/>
                <a:gd name="T3" fmla="*/ 0 h 164"/>
                <a:gd name="T4" fmla="*/ 74 w 150"/>
                <a:gd name="T5" fmla="*/ 112 h 164"/>
                <a:gd name="T6" fmla="*/ 117 w 150"/>
                <a:gd name="T7" fmla="*/ 0 h 164"/>
                <a:gd name="T8" fmla="*/ 150 w 150"/>
                <a:gd name="T9" fmla="*/ 0 h 164"/>
                <a:gd name="T10" fmla="*/ 150 w 150"/>
                <a:gd name="T11" fmla="*/ 164 h 164"/>
                <a:gd name="T12" fmla="*/ 128 w 150"/>
                <a:gd name="T13" fmla="*/ 164 h 164"/>
                <a:gd name="T14" fmla="*/ 128 w 150"/>
                <a:gd name="T15" fmla="*/ 20 h 164"/>
                <a:gd name="T16" fmla="*/ 86 w 150"/>
                <a:gd name="T17" fmla="*/ 133 h 164"/>
                <a:gd name="T18" fmla="*/ 63 w 150"/>
                <a:gd name="T19" fmla="*/ 133 h 164"/>
                <a:gd name="T20" fmla="*/ 21 w 150"/>
                <a:gd name="T21" fmla="*/ 20 h 164"/>
                <a:gd name="T22" fmla="*/ 21 w 150"/>
                <a:gd name="T23" fmla="*/ 164 h 164"/>
                <a:gd name="T24" fmla="*/ 0 w 150"/>
                <a:gd name="T25" fmla="*/ 164 h 164"/>
                <a:gd name="T26" fmla="*/ 0 w 150"/>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64">
                  <a:moveTo>
                    <a:pt x="0" y="0"/>
                  </a:moveTo>
                  <a:lnTo>
                    <a:pt x="33" y="0"/>
                  </a:lnTo>
                  <a:lnTo>
                    <a:pt x="74" y="112"/>
                  </a:lnTo>
                  <a:lnTo>
                    <a:pt x="117" y="0"/>
                  </a:lnTo>
                  <a:lnTo>
                    <a:pt x="150" y="0"/>
                  </a:lnTo>
                  <a:lnTo>
                    <a:pt x="150" y="164"/>
                  </a:lnTo>
                  <a:lnTo>
                    <a:pt x="128" y="164"/>
                  </a:lnTo>
                  <a:lnTo>
                    <a:pt x="128" y="20"/>
                  </a:lnTo>
                  <a:lnTo>
                    <a:pt x="86" y="133"/>
                  </a:lnTo>
                  <a:lnTo>
                    <a:pt x="63" y="133"/>
                  </a:lnTo>
                  <a:lnTo>
                    <a:pt x="21" y="20"/>
                  </a:lnTo>
                  <a:lnTo>
                    <a:pt x="21" y="164"/>
                  </a:lnTo>
                  <a:lnTo>
                    <a:pt x="0" y="16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Freeform 169">
              <a:extLst>
                <a:ext uri="{FF2B5EF4-FFF2-40B4-BE49-F238E27FC236}">
                  <a16:creationId xmlns:a16="http://schemas.microsoft.com/office/drawing/2014/main" id="{D601A1E8-595A-4D6C-85A2-5FC1F5C56A4E}"/>
                </a:ext>
              </a:extLst>
            </p:cNvPr>
            <p:cNvSpPr>
              <a:spLocks noEditPoints="1"/>
            </p:cNvSpPr>
            <p:nvPr/>
          </p:nvSpPr>
          <p:spPr bwMode="auto">
            <a:xfrm>
              <a:off x="1652" y="842"/>
              <a:ext cx="8" cy="68"/>
            </a:xfrm>
            <a:custGeom>
              <a:avLst/>
              <a:gdLst>
                <a:gd name="T0" fmla="*/ 0 w 20"/>
                <a:gd name="T1" fmla="*/ 48 h 171"/>
                <a:gd name="T2" fmla="*/ 20 w 20"/>
                <a:gd name="T3" fmla="*/ 48 h 171"/>
                <a:gd name="T4" fmla="*/ 20 w 20"/>
                <a:gd name="T5" fmla="*/ 171 h 171"/>
                <a:gd name="T6" fmla="*/ 0 w 20"/>
                <a:gd name="T7" fmla="*/ 171 h 171"/>
                <a:gd name="T8" fmla="*/ 0 w 20"/>
                <a:gd name="T9" fmla="*/ 48 h 171"/>
                <a:gd name="T10" fmla="*/ 0 w 20"/>
                <a:gd name="T11" fmla="*/ 0 h 171"/>
                <a:gd name="T12" fmla="*/ 20 w 20"/>
                <a:gd name="T13" fmla="*/ 0 h 171"/>
                <a:gd name="T14" fmla="*/ 20 w 20"/>
                <a:gd name="T15" fmla="*/ 26 h 171"/>
                <a:gd name="T16" fmla="*/ 0 w 20"/>
                <a:gd name="T17" fmla="*/ 26 h 171"/>
                <a:gd name="T18" fmla="*/ 0 w 20"/>
                <a:gd name="T1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171">
                  <a:moveTo>
                    <a:pt x="0" y="48"/>
                  </a:moveTo>
                  <a:lnTo>
                    <a:pt x="20" y="48"/>
                  </a:lnTo>
                  <a:lnTo>
                    <a:pt x="20" y="171"/>
                  </a:lnTo>
                  <a:lnTo>
                    <a:pt x="0" y="171"/>
                  </a:lnTo>
                  <a:lnTo>
                    <a:pt x="0" y="48"/>
                  </a:lnTo>
                  <a:close/>
                  <a:moveTo>
                    <a:pt x="0" y="0"/>
                  </a:moveTo>
                  <a:lnTo>
                    <a:pt x="20" y="0"/>
                  </a:lnTo>
                  <a:lnTo>
                    <a:pt x="20" y="26"/>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70">
              <a:extLst>
                <a:ext uri="{FF2B5EF4-FFF2-40B4-BE49-F238E27FC236}">
                  <a16:creationId xmlns:a16="http://schemas.microsoft.com/office/drawing/2014/main" id="{67DC30D4-4468-49E7-AAA1-968A4806459A}"/>
                </a:ext>
              </a:extLst>
            </p:cNvPr>
            <p:cNvSpPr>
              <a:spLocks/>
            </p:cNvSpPr>
            <p:nvPr/>
          </p:nvSpPr>
          <p:spPr bwMode="auto">
            <a:xfrm>
              <a:off x="1677" y="860"/>
              <a:ext cx="41" cy="50"/>
            </a:xfrm>
            <a:custGeom>
              <a:avLst/>
              <a:gdLst>
                <a:gd name="T0" fmla="*/ 103 w 103"/>
                <a:gd name="T1" fmla="*/ 52 h 126"/>
                <a:gd name="T2" fmla="*/ 103 w 103"/>
                <a:gd name="T3" fmla="*/ 126 h 126"/>
                <a:gd name="T4" fmla="*/ 82 w 103"/>
                <a:gd name="T5" fmla="*/ 126 h 126"/>
                <a:gd name="T6" fmla="*/ 82 w 103"/>
                <a:gd name="T7" fmla="*/ 52 h 126"/>
                <a:gd name="T8" fmla="*/ 76 w 103"/>
                <a:gd name="T9" fmla="*/ 26 h 126"/>
                <a:gd name="T10" fmla="*/ 55 w 103"/>
                <a:gd name="T11" fmla="*/ 18 h 126"/>
                <a:gd name="T12" fmla="*/ 29 w 103"/>
                <a:gd name="T13" fmla="*/ 28 h 126"/>
                <a:gd name="T14" fmla="*/ 20 w 103"/>
                <a:gd name="T15" fmla="*/ 57 h 126"/>
                <a:gd name="T16" fmla="*/ 20 w 103"/>
                <a:gd name="T17" fmla="*/ 126 h 126"/>
                <a:gd name="T18" fmla="*/ 0 w 103"/>
                <a:gd name="T19" fmla="*/ 126 h 126"/>
                <a:gd name="T20" fmla="*/ 0 w 103"/>
                <a:gd name="T21" fmla="*/ 3 h 126"/>
                <a:gd name="T22" fmla="*/ 20 w 103"/>
                <a:gd name="T23" fmla="*/ 3 h 126"/>
                <a:gd name="T24" fmla="*/ 20 w 103"/>
                <a:gd name="T25" fmla="*/ 22 h 126"/>
                <a:gd name="T26" fmla="*/ 37 w 103"/>
                <a:gd name="T27" fmla="*/ 6 h 126"/>
                <a:gd name="T28" fmla="*/ 60 w 103"/>
                <a:gd name="T29" fmla="*/ 0 h 126"/>
                <a:gd name="T30" fmla="*/ 92 w 103"/>
                <a:gd name="T31" fmla="*/ 13 h 126"/>
                <a:gd name="T32" fmla="*/ 103 w 103"/>
                <a:gd name="T33" fmla="*/ 5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 h="126">
                  <a:moveTo>
                    <a:pt x="103" y="52"/>
                  </a:moveTo>
                  <a:lnTo>
                    <a:pt x="103" y="126"/>
                  </a:lnTo>
                  <a:lnTo>
                    <a:pt x="82" y="126"/>
                  </a:lnTo>
                  <a:lnTo>
                    <a:pt x="82" y="52"/>
                  </a:lnTo>
                  <a:cubicBezTo>
                    <a:pt x="82" y="41"/>
                    <a:pt x="80" y="32"/>
                    <a:pt x="76" y="26"/>
                  </a:cubicBezTo>
                  <a:cubicBezTo>
                    <a:pt x="71" y="21"/>
                    <a:pt x="64" y="18"/>
                    <a:pt x="55" y="18"/>
                  </a:cubicBezTo>
                  <a:cubicBezTo>
                    <a:pt x="44" y="18"/>
                    <a:pt x="36" y="21"/>
                    <a:pt x="29" y="28"/>
                  </a:cubicBezTo>
                  <a:cubicBezTo>
                    <a:pt x="23" y="35"/>
                    <a:pt x="20" y="45"/>
                    <a:pt x="20" y="57"/>
                  </a:cubicBezTo>
                  <a:lnTo>
                    <a:pt x="20" y="126"/>
                  </a:lnTo>
                  <a:lnTo>
                    <a:pt x="0" y="126"/>
                  </a:lnTo>
                  <a:lnTo>
                    <a:pt x="0" y="3"/>
                  </a:lnTo>
                  <a:lnTo>
                    <a:pt x="20" y="3"/>
                  </a:lnTo>
                  <a:lnTo>
                    <a:pt x="20" y="22"/>
                  </a:lnTo>
                  <a:cubicBezTo>
                    <a:pt x="25" y="15"/>
                    <a:pt x="30" y="9"/>
                    <a:pt x="37" y="6"/>
                  </a:cubicBezTo>
                  <a:cubicBezTo>
                    <a:pt x="43" y="2"/>
                    <a:pt x="51" y="0"/>
                    <a:pt x="60" y="0"/>
                  </a:cubicBezTo>
                  <a:cubicBezTo>
                    <a:pt x="74" y="0"/>
                    <a:pt x="84" y="4"/>
                    <a:pt x="92" y="13"/>
                  </a:cubicBezTo>
                  <a:cubicBezTo>
                    <a:pt x="99" y="22"/>
                    <a:pt x="103" y="35"/>
                    <a:pt x="103"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2" name="Freeform 171">
              <a:extLst>
                <a:ext uri="{FF2B5EF4-FFF2-40B4-BE49-F238E27FC236}">
                  <a16:creationId xmlns:a16="http://schemas.microsoft.com/office/drawing/2014/main" id="{9E59DBE9-ED75-4709-90CB-CA27DD6306CF}"/>
                </a:ext>
              </a:extLst>
            </p:cNvPr>
            <p:cNvSpPr>
              <a:spLocks noEditPoints="1"/>
            </p:cNvSpPr>
            <p:nvPr/>
          </p:nvSpPr>
          <p:spPr bwMode="auto">
            <a:xfrm>
              <a:off x="1730" y="860"/>
              <a:ext cx="45" cy="51"/>
            </a:xfrm>
            <a:custGeom>
              <a:avLst/>
              <a:gdLst>
                <a:gd name="T0" fmla="*/ 57 w 113"/>
                <a:gd name="T1" fmla="*/ 17 h 129"/>
                <a:gd name="T2" fmla="*/ 31 w 113"/>
                <a:gd name="T3" fmla="*/ 30 h 129"/>
                <a:gd name="T4" fmla="*/ 21 w 113"/>
                <a:gd name="T5" fmla="*/ 65 h 129"/>
                <a:gd name="T6" fmla="*/ 31 w 113"/>
                <a:gd name="T7" fmla="*/ 99 h 129"/>
                <a:gd name="T8" fmla="*/ 57 w 113"/>
                <a:gd name="T9" fmla="*/ 112 h 129"/>
                <a:gd name="T10" fmla="*/ 82 w 113"/>
                <a:gd name="T11" fmla="*/ 99 h 129"/>
                <a:gd name="T12" fmla="*/ 92 w 113"/>
                <a:gd name="T13" fmla="*/ 65 h 129"/>
                <a:gd name="T14" fmla="*/ 82 w 113"/>
                <a:gd name="T15" fmla="*/ 30 h 129"/>
                <a:gd name="T16" fmla="*/ 57 w 113"/>
                <a:gd name="T17" fmla="*/ 17 h 129"/>
                <a:gd name="T18" fmla="*/ 57 w 113"/>
                <a:gd name="T19" fmla="*/ 0 h 129"/>
                <a:gd name="T20" fmla="*/ 98 w 113"/>
                <a:gd name="T21" fmla="*/ 17 h 129"/>
                <a:gd name="T22" fmla="*/ 113 w 113"/>
                <a:gd name="T23" fmla="*/ 65 h 129"/>
                <a:gd name="T24" fmla="*/ 98 w 113"/>
                <a:gd name="T25" fmla="*/ 112 h 129"/>
                <a:gd name="T26" fmla="*/ 57 w 113"/>
                <a:gd name="T27" fmla="*/ 129 h 129"/>
                <a:gd name="T28" fmla="*/ 15 w 113"/>
                <a:gd name="T29" fmla="*/ 112 h 129"/>
                <a:gd name="T30" fmla="*/ 0 w 113"/>
                <a:gd name="T31" fmla="*/ 65 h 129"/>
                <a:gd name="T32" fmla="*/ 15 w 113"/>
                <a:gd name="T33" fmla="*/ 17 h 129"/>
                <a:gd name="T34" fmla="*/ 57 w 113"/>
                <a:gd name="T3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129">
                  <a:moveTo>
                    <a:pt x="57" y="17"/>
                  </a:moveTo>
                  <a:cubicBezTo>
                    <a:pt x="46" y="17"/>
                    <a:pt x="37" y="21"/>
                    <a:pt x="31" y="30"/>
                  </a:cubicBezTo>
                  <a:cubicBezTo>
                    <a:pt x="25" y="38"/>
                    <a:pt x="21" y="50"/>
                    <a:pt x="21" y="65"/>
                  </a:cubicBezTo>
                  <a:cubicBezTo>
                    <a:pt x="21" y="79"/>
                    <a:pt x="25" y="91"/>
                    <a:pt x="31" y="99"/>
                  </a:cubicBezTo>
                  <a:cubicBezTo>
                    <a:pt x="37" y="108"/>
                    <a:pt x="46" y="112"/>
                    <a:pt x="57" y="112"/>
                  </a:cubicBezTo>
                  <a:cubicBezTo>
                    <a:pt x="67" y="112"/>
                    <a:pt x="76" y="108"/>
                    <a:pt x="82" y="99"/>
                  </a:cubicBezTo>
                  <a:cubicBezTo>
                    <a:pt x="88" y="91"/>
                    <a:pt x="92" y="79"/>
                    <a:pt x="92" y="65"/>
                  </a:cubicBezTo>
                  <a:cubicBezTo>
                    <a:pt x="92" y="50"/>
                    <a:pt x="88" y="39"/>
                    <a:pt x="82" y="30"/>
                  </a:cubicBezTo>
                  <a:cubicBezTo>
                    <a:pt x="76" y="21"/>
                    <a:pt x="67" y="17"/>
                    <a:pt x="57" y="17"/>
                  </a:cubicBezTo>
                  <a:close/>
                  <a:moveTo>
                    <a:pt x="57" y="0"/>
                  </a:moveTo>
                  <a:cubicBezTo>
                    <a:pt x="74" y="0"/>
                    <a:pt x="88" y="6"/>
                    <a:pt x="98" y="17"/>
                  </a:cubicBezTo>
                  <a:cubicBezTo>
                    <a:pt x="108" y="29"/>
                    <a:pt x="113" y="44"/>
                    <a:pt x="113" y="65"/>
                  </a:cubicBezTo>
                  <a:cubicBezTo>
                    <a:pt x="113" y="85"/>
                    <a:pt x="108" y="101"/>
                    <a:pt x="98" y="112"/>
                  </a:cubicBezTo>
                  <a:cubicBezTo>
                    <a:pt x="88" y="124"/>
                    <a:pt x="74" y="129"/>
                    <a:pt x="57" y="129"/>
                  </a:cubicBezTo>
                  <a:cubicBezTo>
                    <a:pt x="39" y="129"/>
                    <a:pt x="25" y="124"/>
                    <a:pt x="15" y="112"/>
                  </a:cubicBezTo>
                  <a:cubicBezTo>
                    <a:pt x="5" y="101"/>
                    <a:pt x="0" y="85"/>
                    <a:pt x="0" y="65"/>
                  </a:cubicBezTo>
                  <a:cubicBezTo>
                    <a:pt x="0" y="44"/>
                    <a:pt x="5" y="29"/>
                    <a:pt x="15" y="17"/>
                  </a:cubicBezTo>
                  <a:cubicBezTo>
                    <a:pt x="25" y="6"/>
                    <a:pt x="39" y="0"/>
                    <a:pt x="5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3" name="Freeform 172">
              <a:extLst>
                <a:ext uri="{FF2B5EF4-FFF2-40B4-BE49-F238E27FC236}">
                  <a16:creationId xmlns:a16="http://schemas.microsoft.com/office/drawing/2014/main" id="{C9A712C4-C6B6-4153-8077-4D66C8D2A980}"/>
                </a:ext>
              </a:extLst>
            </p:cNvPr>
            <p:cNvSpPr>
              <a:spLocks/>
            </p:cNvSpPr>
            <p:nvPr/>
          </p:nvSpPr>
          <p:spPr bwMode="auto">
            <a:xfrm>
              <a:off x="1788" y="860"/>
              <a:ext cx="28" cy="50"/>
            </a:xfrm>
            <a:custGeom>
              <a:avLst/>
              <a:gdLst>
                <a:gd name="T0" fmla="*/ 72 w 72"/>
                <a:gd name="T1" fmla="*/ 22 h 126"/>
                <a:gd name="T2" fmla="*/ 64 w 72"/>
                <a:gd name="T3" fmla="*/ 19 h 126"/>
                <a:gd name="T4" fmla="*/ 56 w 72"/>
                <a:gd name="T5" fmla="*/ 18 h 126"/>
                <a:gd name="T6" fmla="*/ 29 w 72"/>
                <a:gd name="T7" fmla="*/ 29 h 126"/>
                <a:gd name="T8" fmla="*/ 20 w 72"/>
                <a:gd name="T9" fmla="*/ 61 h 126"/>
                <a:gd name="T10" fmla="*/ 20 w 72"/>
                <a:gd name="T11" fmla="*/ 126 h 126"/>
                <a:gd name="T12" fmla="*/ 0 w 72"/>
                <a:gd name="T13" fmla="*/ 126 h 126"/>
                <a:gd name="T14" fmla="*/ 0 w 72"/>
                <a:gd name="T15" fmla="*/ 3 h 126"/>
                <a:gd name="T16" fmla="*/ 20 w 72"/>
                <a:gd name="T17" fmla="*/ 3 h 126"/>
                <a:gd name="T18" fmla="*/ 20 w 72"/>
                <a:gd name="T19" fmla="*/ 22 h 126"/>
                <a:gd name="T20" fmla="*/ 37 w 72"/>
                <a:gd name="T21" fmla="*/ 6 h 126"/>
                <a:gd name="T22" fmla="*/ 62 w 72"/>
                <a:gd name="T23" fmla="*/ 0 h 126"/>
                <a:gd name="T24" fmla="*/ 66 w 72"/>
                <a:gd name="T25" fmla="*/ 0 h 126"/>
                <a:gd name="T26" fmla="*/ 72 w 72"/>
                <a:gd name="T27" fmla="*/ 1 h 126"/>
                <a:gd name="T28" fmla="*/ 72 w 72"/>
                <a:gd name="T2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26">
                  <a:moveTo>
                    <a:pt x="72" y="22"/>
                  </a:moveTo>
                  <a:cubicBezTo>
                    <a:pt x="70" y="21"/>
                    <a:pt x="67" y="20"/>
                    <a:pt x="64" y="19"/>
                  </a:cubicBezTo>
                  <a:cubicBezTo>
                    <a:pt x="62" y="18"/>
                    <a:pt x="59" y="18"/>
                    <a:pt x="56" y="18"/>
                  </a:cubicBezTo>
                  <a:cubicBezTo>
                    <a:pt x="44" y="18"/>
                    <a:pt x="35" y="22"/>
                    <a:pt x="29" y="29"/>
                  </a:cubicBezTo>
                  <a:cubicBezTo>
                    <a:pt x="23" y="37"/>
                    <a:pt x="20" y="47"/>
                    <a:pt x="20" y="61"/>
                  </a:cubicBezTo>
                  <a:lnTo>
                    <a:pt x="20" y="126"/>
                  </a:lnTo>
                  <a:lnTo>
                    <a:pt x="0" y="126"/>
                  </a:lnTo>
                  <a:lnTo>
                    <a:pt x="0" y="3"/>
                  </a:lnTo>
                  <a:lnTo>
                    <a:pt x="20" y="3"/>
                  </a:lnTo>
                  <a:lnTo>
                    <a:pt x="20" y="22"/>
                  </a:lnTo>
                  <a:cubicBezTo>
                    <a:pt x="24" y="15"/>
                    <a:pt x="30" y="9"/>
                    <a:pt x="37" y="6"/>
                  </a:cubicBezTo>
                  <a:cubicBezTo>
                    <a:pt x="44" y="2"/>
                    <a:pt x="52" y="0"/>
                    <a:pt x="62" y="0"/>
                  </a:cubicBezTo>
                  <a:cubicBezTo>
                    <a:pt x="63" y="0"/>
                    <a:pt x="64" y="0"/>
                    <a:pt x="66" y="0"/>
                  </a:cubicBezTo>
                  <a:cubicBezTo>
                    <a:pt x="68" y="1"/>
                    <a:pt x="70" y="1"/>
                    <a:pt x="72" y="1"/>
                  </a:cubicBezTo>
                  <a:lnTo>
                    <a:pt x="7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4" name="Freeform 173">
              <a:extLst>
                <a:ext uri="{FF2B5EF4-FFF2-40B4-BE49-F238E27FC236}">
                  <a16:creationId xmlns:a16="http://schemas.microsoft.com/office/drawing/2014/main" id="{06FACF43-496E-45C2-9A17-2CB207E1F58C}"/>
                </a:ext>
              </a:extLst>
            </p:cNvPr>
            <p:cNvSpPr>
              <a:spLocks/>
            </p:cNvSpPr>
            <p:nvPr/>
          </p:nvSpPr>
          <p:spPr bwMode="auto">
            <a:xfrm>
              <a:off x="1850" y="860"/>
              <a:ext cx="38" cy="51"/>
            </a:xfrm>
            <a:custGeom>
              <a:avLst/>
              <a:gdLst>
                <a:gd name="T0" fmla="*/ 97 w 97"/>
                <a:gd name="T1" fmla="*/ 8 h 129"/>
                <a:gd name="T2" fmla="*/ 97 w 97"/>
                <a:gd name="T3" fmla="*/ 27 h 129"/>
                <a:gd name="T4" fmla="*/ 80 w 97"/>
                <a:gd name="T5" fmla="*/ 20 h 129"/>
                <a:gd name="T6" fmla="*/ 63 w 97"/>
                <a:gd name="T7" fmla="*/ 17 h 129"/>
                <a:gd name="T8" fmla="*/ 32 w 97"/>
                <a:gd name="T9" fmla="*/ 30 h 129"/>
                <a:gd name="T10" fmla="*/ 21 w 97"/>
                <a:gd name="T11" fmla="*/ 65 h 129"/>
                <a:gd name="T12" fmla="*/ 32 w 97"/>
                <a:gd name="T13" fmla="*/ 100 h 129"/>
                <a:gd name="T14" fmla="*/ 63 w 97"/>
                <a:gd name="T15" fmla="*/ 112 h 129"/>
                <a:gd name="T16" fmla="*/ 80 w 97"/>
                <a:gd name="T17" fmla="*/ 110 h 129"/>
                <a:gd name="T18" fmla="*/ 97 w 97"/>
                <a:gd name="T19" fmla="*/ 103 h 129"/>
                <a:gd name="T20" fmla="*/ 97 w 97"/>
                <a:gd name="T21" fmla="*/ 121 h 129"/>
                <a:gd name="T22" fmla="*/ 80 w 97"/>
                <a:gd name="T23" fmla="*/ 127 h 129"/>
                <a:gd name="T24" fmla="*/ 60 w 97"/>
                <a:gd name="T25" fmla="*/ 129 h 129"/>
                <a:gd name="T26" fmla="*/ 16 w 97"/>
                <a:gd name="T27" fmla="*/ 112 h 129"/>
                <a:gd name="T28" fmla="*/ 0 w 97"/>
                <a:gd name="T29" fmla="*/ 65 h 129"/>
                <a:gd name="T30" fmla="*/ 16 w 97"/>
                <a:gd name="T31" fmla="*/ 17 h 129"/>
                <a:gd name="T32" fmla="*/ 62 w 97"/>
                <a:gd name="T33" fmla="*/ 0 h 129"/>
                <a:gd name="T34" fmla="*/ 80 w 97"/>
                <a:gd name="T35" fmla="*/ 2 h 129"/>
                <a:gd name="T36" fmla="*/ 97 w 97"/>
                <a:gd name="T3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129">
                  <a:moveTo>
                    <a:pt x="97" y="8"/>
                  </a:moveTo>
                  <a:lnTo>
                    <a:pt x="97" y="27"/>
                  </a:lnTo>
                  <a:cubicBezTo>
                    <a:pt x="91" y="23"/>
                    <a:pt x="86" y="21"/>
                    <a:pt x="80" y="20"/>
                  </a:cubicBezTo>
                  <a:cubicBezTo>
                    <a:pt x="74" y="18"/>
                    <a:pt x="68" y="17"/>
                    <a:pt x="63" y="17"/>
                  </a:cubicBezTo>
                  <a:cubicBezTo>
                    <a:pt x="49" y="17"/>
                    <a:pt x="39" y="21"/>
                    <a:pt x="32" y="30"/>
                  </a:cubicBezTo>
                  <a:cubicBezTo>
                    <a:pt x="25" y="38"/>
                    <a:pt x="21" y="50"/>
                    <a:pt x="21" y="65"/>
                  </a:cubicBezTo>
                  <a:cubicBezTo>
                    <a:pt x="21" y="80"/>
                    <a:pt x="25" y="91"/>
                    <a:pt x="32" y="100"/>
                  </a:cubicBezTo>
                  <a:cubicBezTo>
                    <a:pt x="39" y="108"/>
                    <a:pt x="49" y="112"/>
                    <a:pt x="63" y="112"/>
                  </a:cubicBezTo>
                  <a:cubicBezTo>
                    <a:pt x="68" y="112"/>
                    <a:pt x="74" y="111"/>
                    <a:pt x="80" y="110"/>
                  </a:cubicBezTo>
                  <a:cubicBezTo>
                    <a:pt x="86" y="108"/>
                    <a:pt x="91" y="106"/>
                    <a:pt x="97" y="103"/>
                  </a:cubicBezTo>
                  <a:lnTo>
                    <a:pt x="97" y="121"/>
                  </a:lnTo>
                  <a:cubicBezTo>
                    <a:pt x="91" y="124"/>
                    <a:pt x="86" y="126"/>
                    <a:pt x="80" y="127"/>
                  </a:cubicBezTo>
                  <a:cubicBezTo>
                    <a:pt x="74" y="129"/>
                    <a:pt x="67" y="129"/>
                    <a:pt x="60" y="129"/>
                  </a:cubicBezTo>
                  <a:cubicBezTo>
                    <a:pt x="42" y="129"/>
                    <a:pt x="27" y="123"/>
                    <a:pt x="16" y="112"/>
                  </a:cubicBezTo>
                  <a:cubicBezTo>
                    <a:pt x="5" y="100"/>
                    <a:pt x="0" y="84"/>
                    <a:pt x="0" y="65"/>
                  </a:cubicBezTo>
                  <a:cubicBezTo>
                    <a:pt x="0" y="45"/>
                    <a:pt x="5" y="29"/>
                    <a:pt x="16" y="17"/>
                  </a:cubicBezTo>
                  <a:cubicBezTo>
                    <a:pt x="27" y="6"/>
                    <a:pt x="42" y="0"/>
                    <a:pt x="62" y="0"/>
                  </a:cubicBezTo>
                  <a:cubicBezTo>
                    <a:pt x="68" y="0"/>
                    <a:pt x="74" y="1"/>
                    <a:pt x="80" y="2"/>
                  </a:cubicBezTo>
                  <a:cubicBezTo>
                    <a:pt x="86" y="3"/>
                    <a:pt x="92" y="5"/>
                    <a:pt x="97"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5" name="Freeform 174">
              <a:extLst>
                <a:ext uri="{FF2B5EF4-FFF2-40B4-BE49-F238E27FC236}">
                  <a16:creationId xmlns:a16="http://schemas.microsoft.com/office/drawing/2014/main" id="{5F5BEB30-E583-4770-B3F3-939C76B739CC}"/>
                </a:ext>
              </a:extLst>
            </p:cNvPr>
            <p:cNvSpPr>
              <a:spLocks/>
            </p:cNvSpPr>
            <p:nvPr/>
          </p:nvSpPr>
          <p:spPr bwMode="auto">
            <a:xfrm>
              <a:off x="1896" y="847"/>
              <a:ext cx="30" cy="63"/>
            </a:xfrm>
            <a:custGeom>
              <a:avLst/>
              <a:gdLst>
                <a:gd name="T0" fmla="*/ 35 w 77"/>
                <a:gd name="T1" fmla="*/ 0 h 158"/>
                <a:gd name="T2" fmla="*/ 35 w 77"/>
                <a:gd name="T3" fmla="*/ 35 h 158"/>
                <a:gd name="T4" fmla="*/ 77 w 77"/>
                <a:gd name="T5" fmla="*/ 35 h 158"/>
                <a:gd name="T6" fmla="*/ 77 w 77"/>
                <a:gd name="T7" fmla="*/ 51 h 158"/>
                <a:gd name="T8" fmla="*/ 35 w 77"/>
                <a:gd name="T9" fmla="*/ 51 h 158"/>
                <a:gd name="T10" fmla="*/ 35 w 77"/>
                <a:gd name="T11" fmla="*/ 118 h 158"/>
                <a:gd name="T12" fmla="*/ 39 w 77"/>
                <a:gd name="T13" fmla="*/ 137 h 158"/>
                <a:gd name="T14" fmla="*/ 56 w 77"/>
                <a:gd name="T15" fmla="*/ 141 h 158"/>
                <a:gd name="T16" fmla="*/ 77 w 77"/>
                <a:gd name="T17" fmla="*/ 141 h 158"/>
                <a:gd name="T18" fmla="*/ 77 w 77"/>
                <a:gd name="T19" fmla="*/ 158 h 158"/>
                <a:gd name="T20" fmla="*/ 56 w 77"/>
                <a:gd name="T21" fmla="*/ 158 h 158"/>
                <a:gd name="T22" fmla="*/ 24 w 77"/>
                <a:gd name="T23" fmla="*/ 149 h 158"/>
                <a:gd name="T24" fmla="*/ 15 w 77"/>
                <a:gd name="T25" fmla="*/ 118 h 158"/>
                <a:gd name="T26" fmla="*/ 15 w 77"/>
                <a:gd name="T27" fmla="*/ 51 h 158"/>
                <a:gd name="T28" fmla="*/ 0 w 77"/>
                <a:gd name="T29" fmla="*/ 51 h 158"/>
                <a:gd name="T30" fmla="*/ 0 w 77"/>
                <a:gd name="T31" fmla="*/ 35 h 158"/>
                <a:gd name="T32" fmla="*/ 15 w 77"/>
                <a:gd name="T33" fmla="*/ 35 h 158"/>
                <a:gd name="T34" fmla="*/ 15 w 77"/>
                <a:gd name="T35" fmla="*/ 0 h 158"/>
                <a:gd name="T36" fmla="*/ 35 w 77"/>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158">
                  <a:moveTo>
                    <a:pt x="35" y="0"/>
                  </a:moveTo>
                  <a:lnTo>
                    <a:pt x="35" y="35"/>
                  </a:lnTo>
                  <a:lnTo>
                    <a:pt x="77" y="35"/>
                  </a:lnTo>
                  <a:lnTo>
                    <a:pt x="77" y="51"/>
                  </a:lnTo>
                  <a:lnTo>
                    <a:pt x="35" y="51"/>
                  </a:lnTo>
                  <a:lnTo>
                    <a:pt x="35" y="118"/>
                  </a:lnTo>
                  <a:cubicBezTo>
                    <a:pt x="35" y="128"/>
                    <a:pt x="37" y="134"/>
                    <a:pt x="39" y="137"/>
                  </a:cubicBezTo>
                  <a:cubicBezTo>
                    <a:pt x="42" y="140"/>
                    <a:pt x="48" y="141"/>
                    <a:pt x="56" y="141"/>
                  </a:cubicBezTo>
                  <a:lnTo>
                    <a:pt x="77" y="141"/>
                  </a:lnTo>
                  <a:lnTo>
                    <a:pt x="77" y="158"/>
                  </a:lnTo>
                  <a:lnTo>
                    <a:pt x="56" y="158"/>
                  </a:lnTo>
                  <a:cubicBezTo>
                    <a:pt x="41" y="158"/>
                    <a:pt x="30" y="155"/>
                    <a:pt x="24" y="149"/>
                  </a:cubicBezTo>
                  <a:cubicBezTo>
                    <a:pt x="18" y="144"/>
                    <a:pt x="15" y="133"/>
                    <a:pt x="15" y="118"/>
                  </a:cubicBezTo>
                  <a:lnTo>
                    <a:pt x="15" y="51"/>
                  </a:lnTo>
                  <a:lnTo>
                    <a:pt x="0" y="51"/>
                  </a:lnTo>
                  <a:lnTo>
                    <a:pt x="0" y="35"/>
                  </a:lnTo>
                  <a:lnTo>
                    <a:pt x="15" y="35"/>
                  </a:lnTo>
                  <a:lnTo>
                    <a:pt x="15"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6" name="Freeform 175">
              <a:extLst>
                <a:ext uri="{FF2B5EF4-FFF2-40B4-BE49-F238E27FC236}">
                  <a16:creationId xmlns:a16="http://schemas.microsoft.com/office/drawing/2014/main" id="{BC82FF70-435E-4167-B5FA-29F52A2209A5}"/>
                </a:ext>
              </a:extLst>
            </p:cNvPr>
            <p:cNvSpPr>
              <a:spLocks/>
            </p:cNvSpPr>
            <p:nvPr/>
          </p:nvSpPr>
          <p:spPr bwMode="auto">
            <a:xfrm>
              <a:off x="1937" y="860"/>
              <a:ext cx="28" cy="50"/>
            </a:xfrm>
            <a:custGeom>
              <a:avLst/>
              <a:gdLst>
                <a:gd name="T0" fmla="*/ 72 w 72"/>
                <a:gd name="T1" fmla="*/ 22 h 126"/>
                <a:gd name="T2" fmla="*/ 64 w 72"/>
                <a:gd name="T3" fmla="*/ 19 h 126"/>
                <a:gd name="T4" fmla="*/ 56 w 72"/>
                <a:gd name="T5" fmla="*/ 18 h 126"/>
                <a:gd name="T6" fmla="*/ 29 w 72"/>
                <a:gd name="T7" fmla="*/ 29 h 126"/>
                <a:gd name="T8" fmla="*/ 20 w 72"/>
                <a:gd name="T9" fmla="*/ 61 h 126"/>
                <a:gd name="T10" fmla="*/ 20 w 72"/>
                <a:gd name="T11" fmla="*/ 126 h 126"/>
                <a:gd name="T12" fmla="*/ 0 w 72"/>
                <a:gd name="T13" fmla="*/ 126 h 126"/>
                <a:gd name="T14" fmla="*/ 0 w 72"/>
                <a:gd name="T15" fmla="*/ 3 h 126"/>
                <a:gd name="T16" fmla="*/ 20 w 72"/>
                <a:gd name="T17" fmla="*/ 3 h 126"/>
                <a:gd name="T18" fmla="*/ 20 w 72"/>
                <a:gd name="T19" fmla="*/ 22 h 126"/>
                <a:gd name="T20" fmla="*/ 37 w 72"/>
                <a:gd name="T21" fmla="*/ 6 h 126"/>
                <a:gd name="T22" fmla="*/ 61 w 72"/>
                <a:gd name="T23" fmla="*/ 0 h 126"/>
                <a:gd name="T24" fmla="*/ 66 w 72"/>
                <a:gd name="T25" fmla="*/ 0 h 126"/>
                <a:gd name="T26" fmla="*/ 72 w 72"/>
                <a:gd name="T27" fmla="*/ 1 h 126"/>
                <a:gd name="T28" fmla="*/ 72 w 72"/>
                <a:gd name="T2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26">
                  <a:moveTo>
                    <a:pt x="72" y="22"/>
                  </a:moveTo>
                  <a:cubicBezTo>
                    <a:pt x="70" y="21"/>
                    <a:pt x="67" y="20"/>
                    <a:pt x="64" y="19"/>
                  </a:cubicBezTo>
                  <a:cubicBezTo>
                    <a:pt x="62" y="18"/>
                    <a:pt x="59" y="18"/>
                    <a:pt x="56" y="18"/>
                  </a:cubicBezTo>
                  <a:cubicBezTo>
                    <a:pt x="44" y="18"/>
                    <a:pt x="35" y="22"/>
                    <a:pt x="29" y="29"/>
                  </a:cubicBezTo>
                  <a:cubicBezTo>
                    <a:pt x="23" y="37"/>
                    <a:pt x="20" y="47"/>
                    <a:pt x="20" y="61"/>
                  </a:cubicBezTo>
                  <a:lnTo>
                    <a:pt x="20" y="126"/>
                  </a:lnTo>
                  <a:lnTo>
                    <a:pt x="0" y="126"/>
                  </a:lnTo>
                  <a:lnTo>
                    <a:pt x="0" y="3"/>
                  </a:lnTo>
                  <a:lnTo>
                    <a:pt x="20" y="3"/>
                  </a:lnTo>
                  <a:lnTo>
                    <a:pt x="20" y="22"/>
                  </a:lnTo>
                  <a:cubicBezTo>
                    <a:pt x="24" y="15"/>
                    <a:pt x="30" y="9"/>
                    <a:pt x="37" y="6"/>
                  </a:cubicBezTo>
                  <a:cubicBezTo>
                    <a:pt x="43" y="2"/>
                    <a:pt x="52" y="0"/>
                    <a:pt x="61" y="0"/>
                  </a:cubicBezTo>
                  <a:cubicBezTo>
                    <a:pt x="63" y="0"/>
                    <a:pt x="64" y="0"/>
                    <a:pt x="66" y="0"/>
                  </a:cubicBezTo>
                  <a:cubicBezTo>
                    <a:pt x="68" y="1"/>
                    <a:pt x="70" y="1"/>
                    <a:pt x="72" y="1"/>
                  </a:cubicBezTo>
                  <a:lnTo>
                    <a:pt x="7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7" name="Line 176">
              <a:extLst>
                <a:ext uri="{FF2B5EF4-FFF2-40B4-BE49-F238E27FC236}">
                  <a16:creationId xmlns:a16="http://schemas.microsoft.com/office/drawing/2014/main" id="{47C2C058-71CC-4DD2-A43B-B1C0AC69025D}"/>
                </a:ext>
              </a:extLst>
            </p:cNvPr>
            <p:cNvSpPr>
              <a:spLocks noChangeShapeType="1"/>
            </p:cNvSpPr>
            <p:nvPr/>
          </p:nvSpPr>
          <p:spPr bwMode="auto">
            <a:xfrm>
              <a:off x="3028" y="964"/>
              <a:ext cx="0" cy="219"/>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8" name="Freeform 177">
              <a:extLst>
                <a:ext uri="{FF2B5EF4-FFF2-40B4-BE49-F238E27FC236}">
                  <a16:creationId xmlns:a16="http://schemas.microsoft.com/office/drawing/2014/main" id="{F8E38C5A-935B-45B8-85BF-88823A14C077}"/>
                </a:ext>
              </a:extLst>
            </p:cNvPr>
            <p:cNvSpPr>
              <a:spLocks/>
            </p:cNvSpPr>
            <p:nvPr/>
          </p:nvSpPr>
          <p:spPr bwMode="auto">
            <a:xfrm>
              <a:off x="3009" y="1117"/>
              <a:ext cx="38" cy="66"/>
            </a:xfrm>
            <a:custGeom>
              <a:avLst/>
              <a:gdLst>
                <a:gd name="T0" fmla="*/ 48 w 95"/>
                <a:gd name="T1" fmla="*/ 48 h 166"/>
                <a:gd name="T2" fmla="*/ 0 w 95"/>
                <a:gd name="T3" fmla="*/ 0 h 166"/>
                <a:gd name="T4" fmla="*/ 48 w 95"/>
                <a:gd name="T5" fmla="*/ 166 h 166"/>
                <a:gd name="T6" fmla="*/ 95 w 95"/>
                <a:gd name="T7" fmla="*/ 0 h 166"/>
                <a:gd name="T8" fmla="*/ 48 w 95"/>
                <a:gd name="T9" fmla="*/ 48 h 166"/>
              </a:gdLst>
              <a:ahLst/>
              <a:cxnLst>
                <a:cxn ang="0">
                  <a:pos x="T0" y="T1"/>
                </a:cxn>
                <a:cxn ang="0">
                  <a:pos x="T2" y="T3"/>
                </a:cxn>
                <a:cxn ang="0">
                  <a:pos x="T4" y="T5"/>
                </a:cxn>
                <a:cxn ang="0">
                  <a:pos x="T6" y="T7"/>
                </a:cxn>
                <a:cxn ang="0">
                  <a:pos x="T8" y="T9"/>
                </a:cxn>
              </a:cxnLst>
              <a:rect l="0" t="0" r="r" b="b"/>
              <a:pathLst>
                <a:path w="95" h="166">
                  <a:moveTo>
                    <a:pt x="48" y="48"/>
                  </a:moveTo>
                  <a:lnTo>
                    <a:pt x="0" y="0"/>
                  </a:lnTo>
                  <a:lnTo>
                    <a:pt x="48" y="166"/>
                  </a:lnTo>
                  <a:lnTo>
                    <a:pt x="95" y="0"/>
                  </a:lnTo>
                  <a:lnTo>
                    <a:pt x="48" y="48"/>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9" name="Rectangle 178">
              <a:extLst>
                <a:ext uri="{FF2B5EF4-FFF2-40B4-BE49-F238E27FC236}">
                  <a16:creationId xmlns:a16="http://schemas.microsoft.com/office/drawing/2014/main" id="{8751256C-3962-4EAA-846F-7E88CE395E23}"/>
                </a:ext>
              </a:extLst>
            </p:cNvPr>
            <p:cNvSpPr>
              <a:spLocks noChangeArrowheads="1"/>
            </p:cNvSpPr>
            <p:nvPr/>
          </p:nvSpPr>
          <p:spPr bwMode="auto">
            <a:xfrm>
              <a:off x="2339" y="804"/>
              <a:ext cx="694" cy="151"/>
            </a:xfrm>
            <a:prstGeom prst="rect">
              <a:avLst/>
            </a:prstGeom>
            <a:solidFill>
              <a:srgbClr val="FFE6D5"/>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179">
              <a:extLst>
                <a:ext uri="{FF2B5EF4-FFF2-40B4-BE49-F238E27FC236}">
                  <a16:creationId xmlns:a16="http://schemas.microsoft.com/office/drawing/2014/main" id="{38FE7866-4BCB-4249-987C-4F262509F26A}"/>
                </a:ext>
              </a:extLst>
            </p:cNvPr>
            <p:cNvSpPr>
              <a:spLocks/>
            </p:cNvSpPr>
            <p:nvPr/>
          </p:nvSpPr>
          <p:spPr bwMode="auto">
            <a:xfrm>
              <a:off x="2489" y="834"/>
              <a:ext cx="59" cy="65"/>
            </a:xfrm>
            <a:custGeom>
              <a:avLst/>
              <a:gdLst>
                <a:gd name="T0" fmla="*/ 0 w 150"/>
                <a:gd name="T1" fmla="*/ 0 h 164"/>
                <a:gd name="T2" fmla="*/ 33 w 150"/>
                <a:gd name="T3" fmla="*/ 0 h 164"/>
                <a:gd name="T4" fmla="*/ 75 w 150"/>
                <a:gd name="T5" fmla="*/ 112 h 164"/>
                <a:gd name="T6" fmla="*/ 117 w 150"/>
                <a:gd name="T7" fmla="*/ 0 h 164"/>
                <a:gd name="T8" fmla="*/ 150 w 150"/>
                <a:gd name="T9" fmla="*/ 0 h 164"/>
                <a:gd name="T10" fmla="*/ 150 w 150"/>
                <a:gd name="T11" fmla="*/ 164 h 164"/>
                <a:gd name="T12" fmla="*/ 129 w 150"/>
                <a:gd name="T13" fmla="*/ 164 h 164"/>
                <a:gd name="T14" fmla="*/ 129 w 150"/>
                <a:gd name="T15" fmla="*/ 20 h 164"/>
                <a:gd name="T16" fmla="*/ 86 w 150"/>
                <a:gd name="T17" fmla="*/ 133 h 164"/>
                <a:gd name="T18" fmla="*/ 64 w 150"/>
                <a:gd name="T19" fmla="*/ 133 h 164"/>
                <a:gd name="T20" fmla="*/ 22 w 150"/>
                <a:gd name="T21" fmla="*/ 20 h 164"/>
                <a:gd name="T22" fmla="*/ 22 w 150"/>
                <a:gd name="T23" fmla="*/ 164 h 164"/>
                <a:gd name="T24" fmla="*/ 0 w 150"/>
                <a:gd name="T25" fmla="*/ 164 h 164"/>
                <a:gd name="T26" fmla="*/ 0 w 150"/>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64">
                  <a:moveTo>
                    <a:pt x="0" y="0"/>
                  </a:moveTo>
                  <a:lnTo>
                    <a:pt x="33" y="0"/>
                  </a:lnTo>
                  <a:lnTo>
                    <a:pt x="75" y="112"/>
                  </a:lnTo>
                  <a:lnTo>
                    <a:pt x="117" y="0"/>
                  </a:lnTo>
                  <a:lnTo>
                    <a:pt x="150" y="0"/>
                  </a:lnTo>
                  <a:lnTo>
                    <a:pt x="150" y="164"/>
                  </a:lnTo>
                  <a:lnTo>
                    <a:pt x="129" y="164"/>
                  </a:lnTo>
                  <a:lnTo>
                    <a:pt x="129" y="20"/>
                  </a:lnTo>
                  <a:lnTo>
                    <a:pt x="86" y="133"/>
                  </a:lnTo>
                  <a:lnTo>
                    <a:pt x="64" y="133"/>
                  </a:lnTo>
                  <a:lnTo>
                    <a:pt x="22" y="20"/>
                  </a:lnTo>
                  <a:lnTo>
                    <a:pt x="22" y="164"/>
                  </a:lnTo>
                  <a:lnTo>
                    <a:pt x="0" y="16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Freeform 180">
              <a:extLst>
                <a:ext uri="{FF2B5EF4-FFF2-40B4-BE49-F238E27FC236}">
                  <a16:creationId xmlns:a16="http://schemas.microsoft.com/office/drawing/2014/main" id="{78E8031C-C118-477E-8F26-B7DAD8B25B74}"/>
                </a:ext>
              </a:extLst>
            </p:cNvPr>
            <p:cNvSpPr>
              <a:spLocks noEditPoints="1"/>
            </p:cNvSpPr>
            <p:nvPr/>
          </p:nvSpPr>
          <p:spPr bwMode="auto">
            <a:xfrm>
              <a:off x="2562" y="849"/>
              <a:ext cx="41" cy="51"/>
            </a:xfrm>
            <a:custGeom>
              <a:avLst/>
              <a:gdLst>
                <a:gd name="T0" fmla="*/ 63 w 104"/>
                <a:gd name="T1" fmla="*/ 64 h 129"/>
                <a:gd name="T2" fmla="*/ 29 w 104"/>
                <a:gd name="T3" fmla="*/ 70 h 129"/>
                <a:gd name="T4" fmla="*/ 20 w 104"/>
                <a:gd name="T5" fmla="*/ 89 h 129"/>
                <a:gd name="T6" fmla="*/ 27 w 104"/>
                <a:gd name="T7" fmla="*/ 106 h 129"/>
                <a:gd name="T8" fmla="*/ 46 w 104"/>
                <a:gd name="T9" fmla="*/ 112 h 129"/>
                <a:gd name="T10" fmla="*/ 73 w 104"/>
                <a:gd name="T11" fmla="*/ 100 h 129"/>
                <a:gd name="T12" fmla="*/ 83 w 104"/>
                <a:gd name="T13" fmla="*/ 69 h 129"/>
                <a:gd name="T14" fmla="*/ 83 w 104"/>
                <a:gd name="T15" fmla="*/ 64 h 129"/>
                <a:gd name="T16" fmla="*/ 63 w 104"/>
                <a:gd name="T17" fmla="*/ 64 h 129"/>
                <a:gd name="T18" fmla="*/ 104 w 104"/>
                <a:gd name="T19" fmla="*/ 56 h 129"/>
                <a:gd name="T20" fmla="*/ 104 w 104"/>
                <a:gd name="T21" fmla="*/ 126 h 129"/>
                <a:gd name="T22" fmla="*/ 83 w 104"/>
                <a:gd name="T23" fmla="*/ 126 h 129"/>
                <a:gd name="T24" fmla="*/ 83 w 104"/>
                <a:gd name="T25" fmla="*/ 107 h 129"/>
                <a:gd name="T26" fmla="*/ 66 w 104"/>
                <a:gd name="T27" fmla="*/ 124 h 129"/>
                <a:gd name="T28" fmla="*/ 41 w 104"/>
                <a:gd name="T29" fmla="*/ 129 h 129"/>
                <a:gd name="T30" fmla="*/ 11 w 104"/>
                <a:gd name="T31" fmla="*/ 119 h 129"/>
                <a:gd name="T32" fmla="*/ 0 w 104"/>
                <a:gd name="T33" fmla="*/ 90 h 129"/>
                <a:gd name="T34" fmla="*/ 13 w 104"/>
                <a:gd name="T35" fmla="*/ 59 h 129"/>
                <a:gd name="T36" fmla="*/ 55 w 104"/>
                <a:gd name="T37" fmla="*/ 48 h 129"/>
                <a:gd name="T38" fmla="*/ 83 w 104"/>
                <a:gd name="T39" fmla="*/ 48 h 129"/>
                <a:gd name="T40" fmla="*/ 83 w 104"/>
                <a:gd name="T41" fmla="*/ 46 h 129"/>
                <a:gd name="T42" fmla="*/ 74 w 104"/>
                <a:gd name="T43" fmla="*/ 25 h 129"/>
                <a:gd name="T44" fmla="*/ 48 w 104"/>
                <a:gd name="T45" fmla="*/ 17 h 129"/>
                <a:gd name="T46" fmla="*/ 28 w 104"/>
                <a:gd name="T47" fmla="*/ 20 h 129"/>
                <a:gd name="T48" fmla="*/ 9 w 104"/>
                <a:gd name="T49" fmla="*/ 27 h 129"/>
                <a:gd name="T50" fmla="*/ 9 w 104"/>
                <a:gd name="T51" fmla="*/ 9 h 129"/>
                <a:gd name="T52" fmla="*/ 30 w 104"/>
                <a:gd name="T53" fmla="*/ 2 h 129"/>
                <a:gd name="T54" fmla="*/ 50 w 104"/>
                <a:gd name="T55" fmla="*/ 0 h 129"/>
                <a:gd name="T56" fmla="*/ 90 w 104"/>
                <a:gd name="T57" fmla="*/ 14 h 129"/>
                <a:gd name="T58" fmla="*/ 104 w 104"/>
                <a:gd name="T59" fmla="*/ 5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9">
                  <a:moveTo>
                    <a:pt x="63" y="64"/>
                  </a:moveTo>
                  <a:cubicBezTo>
                    <a:pt x="47" y="64"/>
                    <a:pt x="36" y="66"/>
                    <a:pt x="29" y="70"/>
                  </a:cubicBezTo>
                  <a:cubicBezTo>
                    <a:pt x="23" y="74"/>
                    <a:pt x="20" y="80"/>
                    <a:pt x="20" y="89"/>
                  </a:cubicBezTo>
                  <a:cubicBezTo>
                    <a:pt x="20" y="96"/>
                    <a:pt x="22" y="102"/>
                    <a:pt x="27" y="106"/>
                  </a:cubicBezTo>
                  <a:cubicBezTo>
                    <a:pt x="32" y="110"/>
                    <a:pt x="38" y="112"/>
                    <a:pt x="46" y="112"/>
                  </a:cubicBezTo>
                  <a:cubicBezTo>
                    <a:pt x="57" y="112"/>
                    <a:pt x="66" y="108"/>
                    <a:pt x="73" y="100"/>
                  </a:cubicBezTo>
                  <a:cubicBezTo>
                    <a:pt x="80" y="93"/>
                    <a:pt x="83" y="82"/>
                    <a:pt x="83" y="69"/>
                  </a:cubicBezTo>
                  <a:lnTo>
                    <a:pt x="83" y="64"/>
                  </a:lnTo>
                  <a:lnTo>
                    <a:pt x="63" y="64"/>
                  </a:lnTo>
                  <a:close/>
                  <a:moveTo>
                    <a:pt x="104" y="56"/>
                  </a:moveTo>
                  <a:lnTo>
                    <a:pt x="104" y="126"/>
                  </a:lnTo>
                  <a:lnTo>
                    <a:pt x="83" y="126"/>
                  </a:lnTo>
                  <a:lnTo>
                    <a:pt x="83" y="107"/>
                  </a:lnTo>
                  <a:cubicBezTo>
                    <a:pt x="79" y="115"/>
                    <a:pt x="73" y="120"/>
                    <a:pt x="66" y="124"/>
                  </a:cubicBezTo>
                  <a:cubicBezTo>
                    <a:pt x="59" y="128"/>
                    <a:pt x="51" y="129"/>
                    <a:pt x="41" y="129"/>
                  </a:cubicBezTo>
                  <a:cubicBezTo>
                    <a:pt x="28" y="129"/>
                    <a:pt x="18" y="126"/>
                    <a:pt x="11" y="119"/>
                  </a:cubicBezTo>
                  <a:cubicBezTo>
                    <a:pt x="3" y="112"/>
                    <a:pt x="0" y="102"/>
                    <a:pt x="0" y="90"/>
                  </a:cubicBezTo>
                  <a:cubicBezTo>
                    <a:pt x="0" y="76"/>
                    <a:pt x="4" y="66"/>
                    <a:pt x="13" y="59"/>
                  </a:cubicBezTo>
                  <a:cubicBezTo>
                    <a:pt x="23" y="52"/>
                    <a:pt x="37" y="48"/>
                    <a:pt x="55" y="48"/>
                  </a:cubicBezTo>
                  <a:lnTo>
                    <a:pt x="83" y="48"/>
                  </a:lnTo>
                  <a:lnTo>
                    <a:pt x="83" y="46"/>
                  </a:lnTo>
                  <a:cubicBezTo>
                    <a:pt x="83" y="37"/>
                    <a:pt x="80" y="30"/>
                    <a:pt x="74" y="25"/>
                  </a:cubicBezTo>
                  <a:cubicBezTo>
                    <a:pt x="68" y="20"/>
                    <a:pt x="59" y="17"/>
                    <a:pt x="48" y="17"/>
                  </a:cubicBezTo>
                  <a:cubicBezTo>
                    <a:pt x="41" y="17"/>
                    <a:pt x="35" y="18"/>
                    <a:pt x="28" y="20"/>
                  </a:cubicBezTo>
                  <a:cubicBezTo>
                    <a:pt x="21" y="21"/>
                    <a:pt x="15" y="24"/>
                    <a:pt x="9" y="27"/>
                  </a:cubicBezTo>
                  <a:lnTo>
                    <a:pt x="9" y="9"/>
                  </a:lnTo>
                  <a:cubicBezTo>
                    <a:pt x="16" y="6"/>
                    <a:pt x="23" y="4"/>
                    <a:pt x="30" y="2"/>
                  </a:cubicBezTo>
                  <a:cubicBezTo>
                    <a:pt x="37" y="1"/>
                    <a:pt x="44" y="0"/>
                    <a:pt x="50" y="0"/>
                  </a:cubicBezTo>
                  <a:cubicBezTo>
                    <a:pt x="68" y="0"/>
                    <a:pt x="82" y="5"/>
                    <a:pt x="90" y="14"/>
                  </a:cubicBezTo>
                  <a:cubicBezTo>
                    <a:pt x="99" y="23"/>
                    <a:pt x="104" y="37"/>
                    <a:pt x="104"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2" name="Freeform 181">
              <a:extLst>
                <a:ext uri="{FF2B5EF4-FFF2-40B4-BE49-F238E27FC236}">
                  <a16:creationId xmlns:a16="http://schemas.microsoft.com/office/drawing/2014/main" id="{0334E931-6CB8-4C0A-BC72-6818D00B122F}"/>
                </a:ext>
              </a:extLst>
            </p:cNvPr>
            <p:cNvSpPr>
              <a:spLocks noEditPoints="1"/>
            </p:cNvSpPr>
            <p:nvPr/>
          </p:nvSpPr>
          <p:spPr bwMode="auto">
            <a:xfrm>
              <a:off x="2610" y="831"/>
              <a:ext cx="17" cy="87"/>
            </a:xfrm>
            <a:custGeom>
              <a:avLst/>
              <a:gdLst>
                <a:gd name="T0" fmla="*/ 25 w 45"/>
                <a:gd name="T1" fmla="*/ 48 h 218"/>
                <a:gd name="T2" fmla="*/ 45 w 45"/>
                <a:gd name="T3" fmla="*/ 48 h 218"/>
                <a:gd name="T4" fmla="*/ 45 w 45"/>
                <a:gd name="T5" fmla="*/ 173 h 218"/>
                <a:gd name="T6" fmla="*/ 36 w 45"/>
                <a:gd name="T7" fmla="*/ 207 h 218"/>
                <a:gd name="T8" fmla="*/ 8 w 45"/>
                <a:gd name="T9" fmla="*/ 218 h 218"/>
                <a:gd name="T10" fmla="*/ 0 w 45"/>
                <a:gd name="T11" fmla="*/ 218 h 218"/>
                <a:gd name="T12" fmla="*/ 0 w 45"/>
                <a:gd name="T13" fmla="*/ 201 h 218"/>
                <a:gd name="T14" fmla="*/ 5 w 45"/>
                <a:gd name="T15" fmla="*/ 201 h 218"/>
                <a:gd name="T16" fmla="*/ 21 w 45"/>
                <a:gd name="T17" fmla="*/ 195 h 218"/>
                <a:gd name="T18" fmla="*/ 25 w 45"/>
                <a:gd name="T19" fmla="*/ 173 h 218"/>
                <a:gd name="T20" fmla="*/ 25 w 45"/>
                <a:gd name="T21" fmla="*/ 48 h 218"/>
                <a:gd name="T22" fmla="*/ 25 w 45"/>
                <a:gd name="T23" fmla="*/ 0 h 218"/>
                <a:gd name="T24" fmla="*/ 45 w 45"/>
                <a:gd name="T25" fmla="*/ 0 h 218"/>
                <a:gd name="T26" fmla="*/ 45 w 45"/>
                <a:gd name="T27" fmla="*/ 26 h 218"/>
                <a:gd name="T28" fmla="*/ 25 w 45"/>
                <a:gd name="T29" fmla="*/ 26 h 218"/>
                <a:gd name="T30" fmla="*/ 25 w 45"/>
                <a:gd name="T31"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218">
                  <a:moveTo>
                    <a:pt x="25" y="48"/>
                  </a:moveTo>
                  <a:lnTo>
                    <a:pt x="45" y="48"/>
                  </a:lnTo>
                  <a:lnTo>
                    <a:pt x="45" y="173"/>
                  </a:lnTo>
                  <a:cubicBezTo>
                    <a:pt x="45" y="189"/>
                    <a:pt x="42" y="200"/>
                    <a:pt x="36" y="207"/>
                  </a:cubicBezTo>
                  <a:cubicBezTo>
                    <a:pt x="30" y="214"/>
                    <a:pt x="21" y="218"/>
                    <a:pt x="8" y="218"/>
                  </a:cubicBezTo>
                  <a:lnTo>
                    <a:pt x="0" y="218"/>
                  </a:lnTo>
                  <a:lnTo>
                    <a:pt x="0" y="201"/>
                  </a:lnTo>
                  <a:lnTo>
                    <a:pt x="5" y="201"/>
                  </a:lnTo>
                  <a:cubicBezTo>
                    <a:pt x="13" y="201"/>
                    <a:pt x="18" y="199"/>
                    <a:pt x="21" y="195"/>
                  </a:cubicBezTo>
                  <a:cubicBezTo>
                    <a:pt x="24" y="192"/>
                    <a:pt x="25" y="185"/>
                    <a:pt x="25" y="173"/>
                  </a:cubicBezTo>
                  <a:lnTo>
                    <a:pt x="25" y="48"/>
                  </a:lnTo>
                  <a:close/>
                  <a:moveTo>
                    <a:pt x="25" y="0"/>
                  </a:moveTo>
                  <a:lnTo>
                    <a:pt x="45" y="0"/>
                  </a:lnTo>
                  <a:lnTo>
                    <a:pt x="45" y="26"/>
                  </a:lnTo>
                  <a:lnTo>
                    <a:pt x="25" y="26"/>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3" name="Freeform 182">
              <a:extLst>
                <a:ext uri="{FF2B5EF4-FFF2-40B4-BE49-F238E27FC236}">
                  <a16:creationId xmlns:a16="http://schemas.microsoft.com/office/drawing/2014/main" id="{A66839B2-AFEC-43B0-8A77-A7BB5C05F045}"/>
                </a:ext>
              </a:extLst>
            </p:cNvPr>
            <p:cNvSpPr>
              <a:spLocks noEditPoints="1"/>
            </p:cNvSpPr>
            <p:nvPr/>
          </p:nvSpPr>
          <p:spPr bwMode="auto">
            <a:xfrm>
              <a:off x="2641" y="849"/>
              <a:ext cx="45" cy="51"/>
            </a:xfrm>
            <a:custGeom>
              <a:avLst/>
              <a:gdLst>
                <a:gd name="T0" fmla="*/ 56 w 113"/>
                <a:gd name="T1" fmla="*/ 17 h 129"/>
                <a:gd name="T2" fmla="*/ 31 w 113"/>
                <a:gd name="T3" fmla="*/ 30 h 129"/>
                <a:gd name="T4" fmla="*/ 21 w 113"/>
                <a:gd name="T5" fmla="*/ 65 h 129"/>
                <a:gd name="T6" fmla="*/ 31 w 113"/>
                <a:gd name="T7" fmla="*/ 100 h 129"/>
                <a:gd name="T8" fmla="*/ 56 w 113"/>
                <a:gd name="T9" fmla="*/ 112 h 129"/>
                <a:gd name="T10" fmla="*/ 82 w 113"/>
                <a:gd name="T11" fmla="*/ 99 h 129"/>
                <a:gd name="T12" fmla="*/ 91 w 113"/>
                <a:gd name="T13" fmla="*/ 65 h 129"/>
                <a:gd name="T14" fmla="*/ 82 w 113"/>
                <a:gd name="T15" fmla="*/ 30 h 129"/>
                <a:gd name="T16" fmla="*/ 56 w 113"/>
                <a:gd name="T17" fmla="*/ 17 h 129"/>
                <a:gd name="T18" fmla="*/ 56 w 113"/>
                <a:gd name="T19" fmla="*/ 0 h 129"/>
                <a:gd name="T20" fmla="*/ 98 w 113"/>
                <a:gd name="T21" fmla="*/ 17 h 129"/>
                <a:gd name="T22" fmla="*/ 113 w 113"/>
                <a:gd name="T23" fmla="*/ 65 h 129"/>
                <a:gd name="T24" fmla="*/ 98 w 113"/>
                <a:gd name="T25" fmla="*/ 112 h 129"/>
                <a:gd name="T26" fmla="*/ 56 w 113"/>
                <a:gd name="T27" fmla="*/ 129 h 129"/>
                <a:gd name="T28" fmla="*/ 15 w 113"/>
                <a:gd name="T29" fmla="*/ 112 h 129"/>
                <a:gd name="T30" fmla="*/ 0 w 113"/>
                <a:gd name="T31" fmla="*/ 65 h 129"/>
                <a:gd name="T32" fmla="*/ 15 w 113"/>
                <a:gd name="T33" fmla="*/ 17 h 129"/>
                <a:gd name="T34" fmla="*/ 56 w 113"/>
                <a:gd name="T3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129">
                  <a:moveTo>
                    <a:pt x="56" y="17"/>
                  </a:moveTo>
                  <a:cubicBezTo>
                    <a:pt x="46" y="17"/>
                    <a:pt x="37" y="21"/>
                    <a:pt x="31" y="30"/>
                  </a:cubicBezTo>
                  <a:cubicBezTo>
                    <a:pt x="24" y="38"/>
                    <a:pt x="21" y="50"/>
                    <a:pt x="21" y="65"/>
                  </a:cubicBezTo>
                  <a:cubicBezTo>
                    <a:pt x="21" y="79"/>
                    <a:pt x="24" y="91"/>
                    <a:pt x="31" y="100"/>
                  </a:cubicBezTo>
                  <a:cubicBezTo>
                    <a:pt x="37" y="108"/>
                    <a:pt x="45" y="112"/>
                    <a:pt x="56" y="112"/>
                  </a:cubicBezTo>
                  <a:cubicBezTo>
                    <a:pt x="67" y="112"/>
                    <a:pt x="76" y="108"/>
                    <a:pt x="82" y="99"/>
                  </a:cubicBezTo>
                  <a:cubicBezTo>
                    <a:pt x="88" y="91"/>
                    <a:pt x="91" y="79"/>
                    <a:pt x="91" y="65"/>
                  </a:cubicBezTo>
                  <a:cubicBezTo>
                    <a:pt x="91" y="50"/>
                    <a:pt x="88" y="39"/>
                    <a:pt x="82" y="30"/>
                  </a:cubicBezTo>
                  <a:cubicBezTo>
                    <a:pt x="76" y="22"/>
                    <a:pt x="67" y="17"/>
                    <a:pt x="56" y="17"/>
                  </a:cubicBezTo>
                  <a:close/>
                  <a:moveTo>
                    <a:pt x="56" y="0"/>
                  </a:moveTo>
                  <a:cubicBezTo>
                    <a:pt x="74" y="0"/>
                    <a:pt x="88" y="6"/>
                    <a:pt x="98" y="17"/>
                  </a:cubicBezTo>
                  <a:cubicBezTo>
                    <a:pt x="108" y="29"/>
                    <a:pt x="113" y="44"/>
                    <a:pt x="113" y="65"/>
                  </a:cubicBezTo>
                  <a:cubicBezTo>
                    <a:pt x="113" y="85"/>
                    <a:pt x="108" y="101"/>
                    <a:pt x="98" y="112"/>
                  </a:cubicBezTo>
                  <a:cubicBezTo>
                    <a:pt x="88" y="124"/>
                    <a:pt x="74" y="129"/>
                    <a:pt x="56" y="129"/>
                  </a:cubicBezTo>
                  <a:cubicBezTo>
                    <a:pt x="39" y="129"/>
                    <a:pt x="25" y="124"/>
                    <a:pt x="15" y="112"/>
                  </a:cubicBezTo>
                  <a:cubicBezTo>
                    <a:pt x="5" y="101"/>
                    <a:pt x="0" y="85"/>
                    <a:pt x="0" y="65"/>
                  </a:cubicBezTo>
                  <a:cubicBezTo>
                    <a:pt x="0" y="44"/>
                    <a:pt x="5" y="29"/>
                    <a:pt x="15" y="17"/>
                  </a:cubicBezTo>
                  <a:cubicBezTo>
                    <a:pt x="25" y="6"/>
                    <a:pt x="39" y="0"/>
                    <a:pt x="56"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 name="Freeform 183">
              <a:extLst>
                <a:ext uri="{FF2B5EF4-FFF2-40B4-BE49-F238E27FC236}">
                  <a16:creationId xmlns:a16="http://schemas.microsoft.com/office/drawing/2014/main" id="{1ACB4144-9545-423D-9830-DEC4888BD399}"/>
                </a:ext>
              </a:extLst>
            </p:cNvPr>
            <p:cNvSpPr>
              <a:spLocks/>
            </p:cNvSpPr>
            <p:nvPr/>
          </p:nvSpPr>
          <p:spPr bwMode="auto">
            <a:xfrm>
              <a:off x="2699" y="849"/>
              <a:ext cx="28" cy="50"/>
            </a:xfrm>
            <a:custGeom>
              <a:avLst/>
              <a:gdLst>
                <a:gd name="T0" fmla="*/ 72 w 72"/>
                <a:gd name="T1" fmla="*/ 22 h 126"/>
                <a:gd name="T2" fmla="*/ 64 w 72"/>
                <a:gd name="T3" fmla="*/ 19 h 126"/>
                <a:gd name="T4" fmla="*/ 55 w 72"/>
                <a:gd name="T5" fmla="*/ 18 h 126"/>
                <a:gd name="T6" fmla="*/ 29 w 72"/>
                <a:gd name="T7" fmla="*/ 29 h 126"/>
                <a:gd name="T8" fmla="*/ 20 w 72"/>
                <a:gd name="T9" fmla="*/ 61 h 126"/>
                <a:gd name="T10" fmla="*/ 20 w 72"/>
                <a:gd name="T11" fmla="*/ 126 h 126"/>
                <a:gd name="T12" fmla="*/ 0 w 72"/>
                <a:gd name="T13" fmla="*/ 126 h 126"/>
                <a:gd name="T14" fmla="*/ 0 w 72"/>
                <a:gd name="T15" fmla="*/ 3 h 126"/>
                <a:gd name="T16" fmla="*/ 20 w 72"/>
                <a:gd name="T17" fmla="*/ 3 h 126"/>
                <a:gd name="T18" fmla="*/ 20 w 72"/>
                <a:gd name="T19" fmla="*/ 22 h 126"/>
                <a:gd name="T20" fmla="*/ 37 w 72"/>
                <a:gd name="T21" fmla="*/ 6 h 126"/>
                <a:gd name="T22" fmla="*/ 61 w 72"/>
                <a:gd name="T23" fmla="*/ 0 h 126"/>
                <a:gd name="T24" fmla="*/ 66 w 72"/>
                <a:gd name="T25" fmla="*/ 0 h 126"/>
                <a:gd name="T26" fmla="*/ 72 w 72"/>
                <a:gd name="T27" fmla="*/ 1 h 126"/>
                <a:gd name="T28" fmla="*/ 72 w 72"/>
                <a:gd name="T2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26">
                  <a:moveTo>
                    <a:pt x="72" y="22"/>
                  </a:moveTo>
                  <a:cubicBezTo>
                    <a:pt x="69" y="21"/>
                    <a:pt x="67" y="20"/>
                    <a:pt x="64" y="19"/>
                  </a:cubicBezTo>
                  <a:cubicBezTo>
                    <a:pt x="62" y="18"/>
                    <a:pt x="59" y="18"/>
                    <a:pt x="55" y="18"/>
                  </a:cubicBezTo>
                  <a:cubicBezTo>
                    <a:pt x="44" y="18"/>
                    <a:pt x="35" y="22"/>
                    <a:pt x="29" y="29"/>
                  </a:cubicBezTo>
                  <a:cubicBezTo>
                    <a:pt x="23" y="37"/>
                    <a:pt x="20" y="47"/>
                    <a:pt x="20" y="61"/>
                  </a:cubicBezTo>
                  <a:lnTo>
                    <a:pt x="20" y="126"/>
                  </a:lnTo>
                  <a:lnTo>
                    <a:pt x="0" y="126"/>
                  </a:lnTo>
                  <a:lnTo>
                    <a:pt x="0" y="3"/>
                  </a:lnTo>
                  <a:lnTo>
                    <a:pt x="20" y="3"/>
                  </a:lnTo>
                  <a:lnTo>
                    <a:pt x="20" y="22"/>
                  </a:lnTo>
                  <a:cubicBezTo>
                    <a:pt x="24" y="15"/>
                    <a:pt x="30" y="9"/>
                    <a:pt x="37" y="6"/>
                  </a:cubicBezTo>
                  <a:cubicBezTo>
                    <a:pt x="43" y="2"/>
                    <a:pt x="52" y="0"/>
                    <a:pt x="61" y="0"/>
                  </a:cubicBezTo>
                  <a:cubicBezTo>
                    <a:pt x="63" y="0"/>
                    <a:pt x="64" y="0"/>
                    <a:pt x="66" y="0"/>
                  </a:cubicBezTo>
                  <a:cubicBezTo>
                    <a:pt x="68" y="1"/>
                    <a:pt x="70" y="1"/>
                    <a:pt x="72" y="1"/>
                  </a:cubicBezTo>
                  <a:lnTo>
                    <a:pt x="7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 name="Freeform 184">
              <a:extLst>
                <a:ext uri="{FF2B5EF4-FFF2-40B4-BE49-F238E27FC236}">
                  <a16:creationId xmlns:a16="http://schemas.microsoft.com/office/drawing/2014/main" id="{0D1D08DC-8020-4ED8-AF3C-8874DE411CAF}"/>
                </a:ext>
              </a:extLst>
            </p:cNvPr>
            <p:cNvSpPr>
              <a:spLocks/>
            </p:cNvSpPr>
            <p:nvPr/>
          </p:nvSpPr>
          <p:spPr bwMode="auto">
            <a:xfrm>
              <a:off x="2760" y="849"/>
              <a:ext cx="39" cy="51"/>
            </a:xfrm>
            <a:custGeom>
              <a:avLst/>
              <a:gdLst>
                <a:gd name="T0" fmla="*/ 97 w 97"/>
                <a:gd name="T1" fmla="*/ 8 h 129"/>
                <a:gd name="T2" fmla="*/ 97 w 97"/>
                <a:gd name="T3" fmla="*/ 27 h 129"/>
                <a:gd name="T4" fmla="*/ 80 w 97"/>
                <a:gd name="T5" fmla="*/ 20 h 129"/>
                <a:gd name="T6" fmla="*/ 62 w 97"/>
                <a:gd name="T7" fmla="*/ 17 h 129"/>
                <a:gd name="T8" fmla="*/ 32 w 97"/>
                <a:gd name="T9" fmla="*/ 30 h 129"/>
                <a:gd name="T10" fmla="*/ 21 w 97"/>
                <a:gd name="T11" fmla="*/ 65 h 129"/>
                <a:gd name="T12" fmla="*/ 32 w 97"/>
                <a:gd name="T13" fmla="*/ 100 h 129"/>
                <a:gd name="T14" fmla="*/ 62 w 97"/>
                <a:gd name="T15" fmla="*/ 112 h 129"/>
                <a:gd name="T16" fmla="*/ 80 w 97"/>
                <a:gd name="T17" fmla="*/ 110 h 129"/>
                <a:gd name="T18" fmla="*/ 97 w 97"/>
                <a:gd name="T19" fmla="*/ 103 h 129"/>
                <a:gd name="T20" fmla="*/ 97 w 97"/>
                <a:gd name="T21" fmla="*/ 121 h 129"/>
                <a:gd name="T22" fmla="*/ 79 w 97"/>
                <a:gd name="T23" fmla="*/ 127 h 129"/>
                <a:gd name="T24" fmla="*/ 60 w 97"/>
                <a:gd name="T25" fmla="*/ 129 h 129"/>
                <a:gd name="T26" fmla="*/ 16 w 97"/>
                <a:gd name="T27" fmla="*/ 112 h 129"/>
                <a:gd name="T28" fmla="*/ 0 w 97"/>
                <a:gd name="T29" fmla="*/ 65 h 129"/>
                <a:gd name="T30" fmla="*/ 16 w 97"/>
                <a:gd name="T31" fmla="*/ 17 h 129"/>
                <a:gd name="T32" fmla="*/ 61 w 97"/>
                <a:gd name="T33" fmla="*/ 0 h 129"/>
                <a:gd name="T34" fmla="*/ 80 w 97"/>
                <a:gd name="T35" fmla="*/ 2 h 129"/>
                <a:gd name="T36" fmla="*/ 97 w 97"/>
                <a:gd name="T3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129">
                  <a:moveTo>
                    <a:pt x="97" y="8"/>
                  </a:moveTo>
                  <a:lnTo>
                    <a:pt x="97" y="27"/>
                  </a:lnTo>
                  <a:cubicBezTo>
                    <a:pt x="91" y="24"/>
                    <a:pt x="85" y="21"/>
                    <a:pt x="80" y="20"/>
                  </a:cubicBezTo>
                  <a:cubicBezTo>
                    <a:pt x="74" y="18"/>
                    <a:pt x="68" y="17"/>
                    <a:pt x="62" y="17"/>
                  </a:cubicBezTo>
                  <a:cubicBezTo>
                    <a:pt x="49" y="17"/>
                    <a:pt x="39" y="21"/>
                    <a:pt x="32" y="30"/>
                  </a:cubicBezTo>
                  <a:cubicBezTo>
                    <a:pt x="25" y="38"/>
                    <a:pt x="21" y="50"/>
                    <a:pt x="21" y="65"/>
                  </a:cubicBezTo>
                  <a:cubicBezTo>
                    <a:pt x="21" y="80"/>
                    <a:pt x="25" y="91"/>
                    <a:pt x="32" y="100"/>
                  </a:cubicBezTo>
                  <a:cubicBezTo>
                    <a:pt x="39" y="108"/>
                    <a:pt x="49" y="112"/>
                    <a:pt x="62" y="112"/>
                  </a:cubicBezTo>
                  <a:cubicBezTo>
                    <a:pt x="68" y="112"/>
                    <a:pt x="74" y="111"/>
                    <a:pt x="80" y="110"/>
                  </a:cubicBezTo>
                  <a:cubicBezTo>
                    <a:pt x="85" y="108"/>
                    <a:pt x="91" y="106"/>
                    <a:pt x="97" y="103"/>
                  </a:cubicBezTo>
                  <a:lnTo>
                    <a:pt x="97" y="121"/>
                  </a:lnTo>
                  <a:cubicBezTo>
                    <a:pt x="91" y="124"/>
                    <a:pt x="85" y="126"/>
                    <a:pt x="79" y="127"/>
                  </a:cubicBezTo>
                  <a:cubicBezTo>
                    <a:pt x="73" y="129"/>
                    <a:pt x="67" y="129"/>
                    <a:pt x="60" y="129"/>
                  </a:cubicBezTo>
                  <a:cubicBezTo>
                    <a:pt x="42" y="129"/>
                    <a:pt x="27" y="123"/>
                    <a:pt x="16" y="112"/>
                  </a:cubicBezTo>
                  <a:cubicBezTo>
                    <a:pt x="5" y="100"/>
                    <a:pt x="0" y="84"/>
                    <a:pt x="0" y="65"/>
                  </a:cubicBezTo>
                  <a:cubicBezTo>
                    <a:pt x="0" y="45"/>
                    <a:pt x="5" y="29"/>
                    <a:pt x="16" y="17"/>
                  </a:cubicBezTo>
                  <a:cubicBezTo>
                    <a:pt x="27" y="6"/>
                    <a:pt x="42" y="0"/>
                    <a:pt x="61" y="0"/>
                  </a:cubicBezTo>
                  <a:cubicBezTo>
                    <a:pt x="68" y="0"/>
                    <a:pt x="74" y="1"/>
                    <a:pt x="80" y="2"/>
                  </a:cubicBezTo>
                  <a:cubicBezTo>
                    <a:pt x="86" y="3"/>
                    <a:pt x="91" y="5"/>
                    <a:pt x="97"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 name="Freeform 185">
              <a:extLst>
                <a:ext uri="{FF2B5EF4-FFF2-40B4-BE49-F238E27FC236}">
                  <a16:creationId xmlns:a16="http://schemas.microsoft.com/office/drawing/2014/main" id="{64C41375-C09E-43B5-A0A0-7D7BB08BCD21}"/>
                </a:ext>
              </a:extLst>
            </p:cNvPr>
            <p:cNvSpPr>
              <a:spLocks/>
            </p:cNvSpPr>
            <p:nvPr/>
          </p:nvSpPr>
          <p:spPr bwMode="auto">
            <a:xfrm>
              <a:off x="2807" y="836"/>
              <a:ext cx="30" cy="63"/>
            </a:xfrm>
            <a:custGeom>
              <a:avLst/>
              <a:gdLst>
                <a:gd name="T0" fmla="*/ 35 w 77"/>
                <a:gd name="T1" fmla="*/ 0 h 158"/>
                <a:gd name="T2" fmla="*/ 35 w 77"/>
                <a:gd name="T3" fmla="*/ 35 h 158"/>
                <a:gd name="T4" fmla="*/ 77 w 77"/>
                <a:gd name="T5" fmla="*/ 35 h 158"/>
                <a:gd name="T6" fmla="*/ 77 w 77"/>
                <a:gd name="T7" fmla="*/ 51 h 158"/>
                <a:gd name="T8" fmla="*/ 35 w 77"/>
                <a:gd name="T9" fmla="*/ 51 h 158"/>
                <a:gd name="T10" fmla="*/ 35 w 77"/>
                <a:gd name="T11" fmla="*/ 118 h 158"/>
                <a:gd name="T12" fmla="*/ 39 w 77"/>
                <a:gd name="T13" fmla="*/ 137 h 158"/>
                <a:gd name="T14" fmla="*/ 56 w 77"/>
                <a:gd name="T15" fmla="*/ 141 h 158"/>
                <a:gd name="T16" fmla="*/ 77 w 77"/>
                <a:gd name="T17" fmla="*/ 141 h 158"/>
                <a:gd name="T18" fmla="*/ 77 w 77"/>
                <a:gd name="T19" fmla="*/ 158 h 158"/>
                <a:gd name="T20" fmla="*/ 56 w 77"/>
                <a:gd name="T21" fmla="*/ 158 h 158"/>
                <a:gd name="T22" fmla="*/ 24 w 77"/>
                <a:gd name="T23" fmla="*/ 149 h 158"/>
                <a:gd name="T24" fmla="*/ 15 w 77"/>
                <a:gd name="T25" fmla="*/ 118 h 158"/>
                <a:gd name="T26" fmla="*/ 15 w 77"/>
                <a:gd name="T27" fmla="*/ 51 h 158"/>
                <a:gd name="T28" fmla="*/ 0 w 77"/>
                <a:gd name="T29" fmla="*/ 51 h 158"/>
                <a:gd name="T30" fmla="*/ 0 w 77"/>
                <a:gd name="T31" fmla="*/ 35 h 158"/>
                <a:gd name="T32" fmla="*/ 15 w 77"/>
                <a:gd name="T33" fmla="*/ 35 h 158"/>
                <a:gd name="T34" fmla="*/ 15 w 77"/>
                <a:gd name="T35" fmla="*/ 0 h 158"/>
                <a:gd name="T36" fmla="*/ 35 w 77"/>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158">
                  <a:moveTo>
                    <a:pt x="35" y="0"/>
                  </a:moveTo>
                  <a:lnTo>
                    <a:pt x="35" y="35"/>
                  </a:lnTo>
                  <a:lnTo>
                    <a:pt x="77" y="35"/>
                  </a:lnTo>
                  <a:lnTo>
                    <a:pt x="77" y="51"/>
                  </a:lnTo>
                  <a:lnTo>
                    <a:pt x="35" y="51"/>
                  </a:lnTo>
                  <a:lnTo>
                    <a:pt x="35" y="118"/>
                  </a:lnTo>
                  <a:cubicBezTo>
                    <a:pt x="35" y="128"/>
                    <a:pt x="36" y="134"/>
                    <a:pt x="39" y="137"/>
                  </a:cubicBezTo>
                  <a:cubicBezTo>
                    <a:pt x="42" y="140"/>
                    <a:pt x="48" y="141"/>
                    <a:pt x="56" y="141"/>
                  </a:cubicBezTo>
                  <a:lnTo>
                    <a:pt x="77" y="141"/>
                  </a:lnTo>
                  <a:lnTo>
                    <a:pt x="77" y="158"/>
                  </a:lnTo>
                  <a:lnTo>
                    <a:pt x="56" y="158"/>
                  </a:lnTo>
                  <a:cubicBezTo>
                    <a:pt x="40" y="158"/>
                    <a:pt x="30" y="155"/>
                    <a:pt x="24" y="149"/>
                  </a:cubicBezTo>
                  <a:cubicBezTo>
                    <a:pt x="18" y="144"/>
                    <a:pt x="15" y="133"/>
                    <a:pt x="15" y="118"/>
                  </a:cubicBezTo>
                  <a:lnTo>
                    <a:pt x="15" y="51"/>
                  </a:lnTo>
                  <a:lnTo>
                    <a:pt x="0" y="51"/>
                  </a:lnTo>
                  <a:lnTo>
                    <a:pt x="0" y="35"/>
                  </a:lnTo>
                  <a:lnTo>
                    <a:pt x="15" y="35"/>
                  </a:lnTo>
                  <a:lnTo>
                    <a:pt x="15"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 name="Freeform 186">
              <a:extLst>
                <a:ext uri="{FF2B5EF4-FFF2-40B4-BE49-F238E27FC236}">
                  <a16:creationId xmlns:a16="http://schemas.microsoft.com/office/drawing/2014/main" id="{5DDF1B6F-D589-43BD-829E-B3EF4EC044BF}"/>
                </a:ext>
              </a:extLst>
            </p:cNvPr>
            <p:cNvSpPr>
              <a:spLocks/>
            </p:cNvSpPr>
            <p:nvPr/>
          </p:nvSpPr>
          <p:spPr bwMode="auto">
            <a:xfrm>
              <a:off x="2848" y="849"/>
              <a:ext cx="28" cy="50"/>
            </a:xfrm>
            <a:custGeom>
              <a:avLst/>
              <a:gdLst>
                <a:gd name="T0" fmla="*/ 72 w 72"/>
                <a:gd name="T1" fmla="*/ 22 h 126"/>
                <a:gd name="T2" fmla="*/ 64 w 72"/>
                <a:gd name="T3" fmla="*/ 19 h 126"/>
                <a:gd name="T4" fmla="*/ 55 w 72"/>
                <a:gd name="T5" fmla="*/ 18 h 126"/>
                <a:gd name="T6" fmla="*/ 29 w 72"/>
                <a:gd name="T7" fmla="*/ 29 h 126"/>
                <a:gd name="T8" fmla="*/ 20 w 72"/>
                <a:gd name="T9" fmla="*/ 61 h 126"/>
                <a:gd name="T10" fmla="*/ 20 w 72"/>
                <a:gd name="T11" fmla="*/ 126 h 126"/>
                <a:gd name="T12" fmla="*/ 0 w 72"/>
                <a:gd name="T13" fmla="*/ 126 h 126"/>
                <a:gd name="T14" fmla="*/ 0 w 72"/>
                <a:gd name="T15" fmla="*/ 3 h 126"/>
                <a:gd name="T16" fmla="*/ 20 w 72"/>
                <a:gd name="T17" fmla="*/ 3 h 126"/>
                <a:gd name="T18" fmla="*/ 20 w 72"/>
                <a:gd name="T19" fmla="*/ 22 h 126"/>
                <a:gd name="T20" fmla="*/ 36 w 72"/>
                <a:gd name="T21" fmla="*/ 6 h 126"/>
                <a:gd name="T22" fmla="*/ 61 w 72"/>
                <a:gd name="T23" fmla="*/ 0 h 126"/>
                <a:gd name="T24" fmla="*/ 66 w 72"/>
                <a:gd name="T25" fmla="*/ 0 h 126"/>
                <a:gd name="T26" fmla="*/ 72 w 72"/>
                <a:gd name="T27" fmla="*/ 1 h 126"/>
                <a:gd name="T28" fmla="*/ 72 w 72"/>
                <a:gd name="T2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26">
                  <a:moveTo>
                    <a:pt x="72" y="22"/>
                  </a:moveTo>
                  <a:cubicBezTo>
                    <a:pt x="69" y="21"/>
                    <a:pt x="67" y="20"/>
                    <a:pt x="64" y="19"/>
                  </a:cubicBezTo>
                  <a:cubicBezTo>
                    <a:pt x="62" y="18"/>
                    <a:pt x="59" y="18"/>
                    <a:pt x="55" y="18"/>
                  </a:cubicBezTo>
                  <a:cubicBezTo>
                    <a:pt x="44" y="18"/>
                    <a:pt x="35" y="22"/>
                    <a:pt x="29" y="29"/>
                  </a:cubicBezTo>
                  <a:cubicBezTo>
                    <a:pt x="23" y="37"/>
                    <a:pt x="20" y="47"/>
                    <a:pt x="20" y="61"/>
                  </a:cubicBezTo>
                  <a:lnTo>
                    <a:pt x="20" y="126"/>
                  </a:lnTo>
                  <a:lnTo>
                    <a:pt x="0" y="126"/>
                  </a:lnTo>
                  <a:lnTo>
                    <a:pt x="0" y="3"/>
                  </a:lnTo>
                  <a:lnTo>
                    <a:pt x="20" y="3"/>
                  </a:lnTo>
                  <a:lnTo>
                    <a:pt x="20" y="22"/>
                  </a:lnTo>
                  <a:cubicBezTo>
                    <a:pt x="24" y="15"/>
                    <a:pt x="30" y="9"/>
                    <a:pt x="36" y="6"/>
                  </a:cubicBezTo>
                  <a:cubicBezTo>
                    <a:pt x="43" y="2"/>
                    <a:pt x="52" y="0"/>
                    <a:pt x="61" y="0"/>
                  </a:cubicBezTo>
                  <a:cubicBezTo>
                    <a:pt x="63" y="0"/>
                    <a:pt x="64" y="0"/>
                    <a:pt x="66" y="0"/>
                  </a:cubicBezTo>
                  <a:cubicBezTo>
                    <a:pt x="68" y="1"/>
                    <a:pt x="69" y="1"/>
                    <a:pt x="72" y="1"/>
                  </a:cubicBezTo>
                  <a:lnTo>
                    <a:pt x="7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 name="Rectangle 187">
              <a:extLst>
                <a:ext uri="{FF2B5EF4-FFF2-40B4-BE49-F238E27FC236}">
                  <a16:creationId xmlns:a16="http://schemas.microsoft.com/office/drawing/2014/main" id="{4C131CCB-E860-4171-9D8C-8873CC581322}"/>
                </a:ext>
              </a:extLst>
            </p:cNvPr>
            <p:cNvSpPr>
              <a:spLocks noChangeArrowheads="1"/>
            </p:cNvSpPr>
            <p:nvPr/>
          </p:nvSpPr>
          <p:spPr bwMode="auto">
            <a:xfrm>
              <a:off x="3028" y="803"/>
              <a:ext cx="556" cy="152"/>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188">
              <a:extLst>
                <a:ext uri="{FF2B5EF4-FFF2-40B4-BE49-F238E27FC236}">
                  <a16:creationId xmlns:a16="http://schemas.microsoft.com/office/drawing/2014/main" id="{0B89066B-44B5-4FFA-B49B-74B079425776}"/>
                </a:ext>
              </a:extLst>
            </p:cNvPr>
            <p:cNvSpPr>
              <a:spLocks/>
            </p:cNvSpPr>
            <p:nvPr/>
          </p:nvSpPr>
          <p:spPr bwMode="auto">
            <a:xfrm>
              <a:off x="3068" y="834"/>
              <a:ext cx="53" cy="65"/>
            </a:xfrm>
            <a:custGeom>
              <a:avLst/>
              <a:gdLst>
                <a:gd name="T0" fmla="*/ 0 w 136"/>
                <a:gd name="T1" fmla="*/ 0 h 164"/>
                <a:gd name="T2" fmla="*/ 30 w 136"/>
                <a:gd name="T3" fmla="*/ 0 h 164"/>
                <a:gd name="T4" fmla="*/ 68 w 136"/>
                <a:gd name="T5" fmla="*/ 112 h 164"/>
                <a:gd name="T6" fmla="*/ 106 w 136"/>
                <a:gd name="T7" fmla="*/ 0 h 164"/>
                <a:gd name="T8" fmla="*/ 136 w 136"/>
                <a:gd name="T9" fmla="*/ 0 h 164"/>
                <a:gd name="T10" fmla="*/ 136 w 136"/>
                <a:gd name="T11" fmla="*/ 164 h 164"/>
                <a:gd name="T12" fmla="*/ 116 w 136"/>
                <a:gd name="T13" fmla="*/ 164 h 164"/>
                <a:gd name="T14" fmla="*/ 116 w 136"/>
                <a:gd name="T15" fmla="*/ 20 h 164"/>
                <a:gd name="T16" fmla="*/ 78 w 136"/>
                <a:gd name="T17" fmla="*/ 133 h 164"/>
                <a:gd name="T18" fmla="*/ 58 w 136"/>
                <a:gd name="T19" fmla="*/ 133 h 164"/>
                <a:gd name="T20" fmla="*/ 20 w 136"/>
                <a:gd name="T21" fmla="*/ 20 h 164"/>
                <a:gd name="T22" fmla="*/ 20 w 136"/>
                <a:gd name="T23" fmla="*/ 164 h 164"/>
                <a:gd name="T24" fmla="*/ 0 w 136"/>
                <a:gd name="T25" fmla="*/ 164 h 164"/>
                <a:gd name="T26" fmla="*/ 0 w 136"/>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6" h="164">
                  <a:moveTo>
                    <a:pt x="0" y="0"/>
                  </a:moveTo>
                  <a:lnTo>
                    <a:pt x="30" y="0"/>
                  </a:lnTo>
                  <a:lnTo>
                    <a:pt x="68" y="112"/>
                  </a:lnTo>
                  <a:lnTo>
                    <a:pt x="106" y="0"/>
                  </a:lnTo>
                  <a:lnTo>
                    <a:pt x="136" y="0"/>
                  </a:lnTo>
                  <a:lnTo>
                    <a:pt x="136" y="164"/>
                  </a:lnTo>
                  <a:lnTo>
                    <a:pt x="116" y="164"/>
                  </a:lnTo>
                  <a:lnTo>
                    <a:pt x="116" y="20"/>
                  </a:lnTo>
                  <a:lnTo>
                    <a:pt x="78" y="133"/>
                  </a:lnTo>
                  <a:lnTo>
                    <a:pt x="58" y="133"/>
                  </a:lnTo>
                  <a:lnTo>
                    <a:pt x="20" y="20"/>
                  </a:lnTo>
                  <a:lnTo>
                    <a:pt x="20" y="164"/>
                  </a:lnTo>
                  <a:lnTo>
                    <a:pt x="0" y="16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 name="Freeform 189">
              <a:extLst>
                <a:ext uri="{FF2B5EF4-FFF2-40B4-BE49-F238E27FC236}">
                  <a16:creationId xmlns:a16="http://schemas.microsoft.com/office/drawing/2014/main" id="{3B734437-E5E9-4693-8BA1-FCACCC9ACCD4}"/>
                </a:ext>
              </a:extLst>
            </p:cNvPr>
            <p:cNvSpPr>
              <a:spLocks noEditPoints="1"/>
            </p:cNvSpPr>
            <p:nvPr/>
          </p:nvSpPr>
          <p:spPr bwMode="auto">
            <a:xfrm>
              <a:off x="3137" y="831"/>
              <a:ext cx="7" cy="68"/>
            </a:xfrm>
            <a:custGeom>
              <a:avLst/>
              <a:gdLst>
                <a:gd name="T0" fmla="*/ 0 w 19"/>
                <a:gd name="T1" fmla="*/ 48 h 171"/>
                <a:gd name="T2" fmla="*/ 19 w 19"/>
                <a:gd name="T3" fmla="*/ 48 h 171"/>
                <a:gd name="T4" fmla="*/ 19 w 19"/>
                <a:gd name="T5" fmla="*/ 171 h 171"/>
                <a:gd name="T6" fmla="*/ 0 w 19"/>
                <a:gd name="T7" fmla="*/ 171 h 171"/>
                <a:gd name="T8" fmla="*/ 0 w 19"/>
                <a:gd name="T9" fmla="*/ 48 h 171"/>
                <a:gd name="T10" fmla="*/ 0 w 19"/>
                <a:gd name="T11" fmla="*/ 0 h 171"/>
                <a:gd name="T12" fmla="*/ 19 w 19"/>
                <a:gd name="T13" fmla="*/ 0 h 171"/>
                <a:gd name="T14" fmla="*/ 19 w 19"/>
                <a:gd name="T15" fmla="*/ 26 h 171"/>
                <a:gd name="T16" fmla="*/ 0 w 19"/>
                <a:gd name="T17" fmla="*/ 26 h 171"/>
                <a:gd name="T18" fmla="*/ 0 w 19"/>
                <a:gd name="T1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171">
                  <a:moveTo>
                    <a:pt x="0" y="48"/>
                  </a:moveTo>
                  <a:lnTo>
                    <a:pt x="19" y="48"/>
                  </a:lnTo>
                  <a:lnTo>
                    <a:pt x="19" y="171"/>
                  </a:lnTo>
                  <a:lnTo>
                    <a:pt x="0" y="171"/>
                  </a:lnTo>
                  <a:lnTo>
                    <a:pt x="0" y="48"/>
                  </a:lnTo>
                  <a:close/>
                  <a:moveTo>
                    <a:pt x="0" y="0"/>
                  </a:moveTo>
                  <a:lnTo>
                    <a:pt x="19" y="0"/>
                  </a:lnTo>
                  <a:lnTo>
                    <a:pt x="19" y="26"/>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 name="Freeform 190">
              <a:extLst>
                <a:ext uri="{FF2B5EF4-FFF2-40B4-BE49-F238E27FC236}">
                  <a16:creationId xmlns:a16="http://schemas.microsoft.com/office/drawing/2014/main" id="{5B5C8797-9AD0-41E9-8FF7-59D2DC6AE524}"/>
                </a:ext>
              </a:extLst>
            </p:cNvPr>
            <p:cNvSpPr>
              <a:spLocks/>
            </p:cNvSpPr>
            <p:nvPr/>
          </p:nvSpPr>
          <p:spPr bwMode="auto">
            <a:xfrm>
              <a:off x="3159" y="849"/>
              <a:ext cx="36" cy="50"/>
            </a:xfrm>
            <a:custGeom>
              <a:avLst/>
              <a:gdLst>
                <a:gd name="T0" fmla="*/ 93 w 93"/>
                <a:gd name="T1" fmla="*/ 52 h 126"/>
                <a:gd name="T2" fmla="*/ 93 w 93"/>
                <a:gd name="T3" fmla="*/ 126 h 126"/>
                <a:gd name="T4" fmla="*/ 75 w 93"/>
                <a:gd name="T5" fmla="*/ 126 h 126"/>
                <a:gd name="T6" fmla="*/ 75 w 93"/>
                <a:gd name="T7" fmla="*/ 52 h 126"/>
                <a:gd name="T8" fmla="*/ 68 w 93"/>
                <a:gd name="T9" fmla="*/ 26 h 126"/>
                <a:gd name="T10" fmla="*/ 50 w 93"/>
                <a:gd name="T11" fmla="*/ 18 h 126"/>
                <a:gd name="T12" fmla="*/ 27 w 93"/>
                <a:gd name="T13" fmla="*/ 28 h 126"/>
                <a:gd name="T14" fmla="*/ 18 w 93"/>
                <a:gd name="T15" fmla="*/ 57 h 126"/>
                <a:gd name="T16" fmla="*/ 18 w 93"/>
                <a:gd name="T17" fmla="*/ 126 h 126"/>
                <a:gd name="T18" fmla="*/ 0 w 93"/>
                <a:gd name="T19" fmla="*/ 126 h 126"/>
                <a:gd name="T20" fmla="*/ 0 w 93"/>
                <a:gd name="T21" fmla="*/ 3 h 126"/>
                <a:gd name="T22" fmla="*/ 18 w 93"/>
                <a:gd name="T23" fmla="*/ 3 h 126"/>
                <a:gd name="T24" fmla="*/ 18 w 93"/>
                <a:gd name="T25" fmla="*/ 22 h 126"/>
                <a:gd name="T26" fmla="*/ 34 w 93"/>
                <a:gd name="T27" fmla="*/ 6 h 126"/>
                <a:gd name="T28" fmla="*/ 54 w 93"/>
                <a:gd name="T29" fmla="*/ 0 h 126"/>
                <a:gd name="T30" fmla="*/ 83 w 93"/>
                <a:gd name="T31" fmla="*/ 13 h 126"/>
                <a:gd name="T32" fmla="*/ 93 w 93"/>
                <a:gd name="T33" fmla="*/ 5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26">
                  <a:moveTo>
                    <a:pt x="93" y="52"/>
                  </a:moveTo>
                  <a:lnTo>
                    <a:pt x="93" y="126"/>
                  </a:lnTo>
                  <a:lnTo>
                    <a:pt x="75" y="126"/>
                  </a:lnTo>
                  <a:lnTo>
                    <a:pt x="75" y="52"/>
                  </a:lnTo>
                  <a:cubicBezTo>
                    <a:pt x="75" y="41"/>
                    <a:pt x="73" y="32"/>
                    <a:pt x="68" y="26"/>
                  </a:cubicBezTo>
                  <a:cubicBezTo>
                    <a:pt x="64" y="21"/>
                    <a:pt x="58" y="18"/>
                    <a:pt x="50" y="18"/>
                  </a:cubicBezTo>
                  <a:cubicBezTo>
                    <a:pt x="40" y="18"/>
                    <a:pt x="33" y="21"/>
                    <a:pt x="27" y="28"/>
                  </a:cubicBezTo>
                  <a:cubicBezTo>
                    <a:pt x="21" y="35"/>
                    <a:pt x="18" y="45"/>
                    <a:pt x="18" y="57"/>
                  </a:cubicBezTo>
                  <a:lnTo>
                    <a:pt x="18" y="126"/>
                  </a:lnTo>
                  <a:lnTo>
                    <a:pt x="0" y="126"/>
                  </a:lnTo>
                  <a:lnTo>
                    <a:pt x="0" y="3"/>
                  </a:lnTo>
                  <a:lnTo>
                    <a:pt x="18" y="3"/>
                  </a:lnTo>
                  <a:lnTo>
                    <a:pt x="18" y="22"/>
                  </a:lnTo>
                  <a:cubicBezTo>
                    <a:pt x="23" y="15"/>
                    <a:pt x="28" y="9"/>
                    <a:pt x="34" y="6"/>
                  </a:cubicBezTo>
                  <a:cubicBezTo>
                    <a:pt x="40" y="2"/>
                    <a:pt x="46" y="0"/>
                    <a:pt x="54" y="0"/>
                  </a:cubicBezTo>
                  <a:cubicBezTo>
                    <a:pt x="67" y="0"/>
                    <a:pt x="77" y="4"/>
                    <a:pt x="83" y="13"/>
                  </a:cubicBezTo>
                  <a:cubicBezTo>
                    <a:pt x="90" y="22"/>
                    <a:pt x="93" y="35"/>
                    <a:pt x="93"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2" name="Freeform 191">
              <a:extLst>
                <a:ext uri="{FF2B5EF4-FFF2-40B4-BE49-F238E27FC236}">
                  <a16:creationId xmlns:a16="http://schemas.microsoft.com/office/drawing/2014/main" id="{75567A66-1E05-4F3E-B541-EB9D7CB47447}"/>
                </a:ext>
              </a:extLst>
            </p:cNvPr>
            <p:cNvSpPr>
              <a:spLocks noEditPoints="1"/>
            </p:cNvSpPr>
            <p:nvPr/>
          </p:nvSpPr>
          <p:spPr bwMode="auto">
            <a:xfrm>
              <a:off x="3207" y="849"/>
              <a:ext cx="40" cy="51"/>
            </a:xfrm>
            <a:custGeom>
              <a:avLst/>
              <a:gdLst>
                <a:gd name="T0" fmla="*/ 51 w 102"/>
                <a:gd name="T1" fmla="*/ 17 h 129"/>
                <a:gd name="T2" fmla="*/ 28 w 102"/>
                <a:gd name="T3" fmla="*/ 30 h 129"/>
                <a:gd name="T4" fmla="*/ 19 w 102"/>
                <a:gd name="T5" fmla="*/ 65 h 129"/>
                <a:gd name="T6" fmla="*/ 28 w 102"/>
                <a:gd name="T7" fmla="*/ 100 h 129"/>
                <a:gd name="T8" fmla="*/ 51 w 102"/>
                <a:gd name="T9" fmla="*/ 112 h 129"/>
                <a:gd name="T10" fmla="*/ 74 w 102"/>
                <a:gd name="T11" fmla="*/ 99 h 129"/>
                <a:gd name="T12" fmla="*/ 83 w 102"/>
                <a:gd name="T13" fmla="*/ 65 h 129"/>
                <a:gd name="T14" fmla="*/ 74 w 102"/>
                <a:gd name="T15" fmla="*/ 30 h 129"/>
                <a:gd name="T16" fmla="*/ 51 w 102"/>
                <a:gd name="T17" fmla="*/ 17 h 129"/>
                <a:gd name="T18" fmla="*/ 51 w 102"/>
                <a:gd name="T19" fmla="*/ 0 h 129"/>
                <a:gd name="T20" fmla="*/ 88 w 102"/>
                <a:gd name="T21" fmla="*/ 17 h 129"/>
                <a:gd name="T22" fmla="*/ 102 w 102"/>
                <a:gd name="T23" fmla="*/ 65 h 129"/>
                <a:gd name="T24" fmla="*/ 88 w 102"/>
                <a:gd name="T25" fmla="*/ 112 h 129"/>
                <a:gd name="T26" fmla="*/ 51 w 102"/>
                <a:gd name="T27" fmla="*/ 129 h 129"/>
                <a:gd name="T28" fmla="*/ 14 w 102"/>
                <a:gd name="T29" fmla="*/ 112 h 129"/>
                <a:gd name="T30" fmla="*/ 0 w 102"/>
                <a:gd name="T31" fmla="*/ 65 h 129"/>
                <a:gd name="T32" fmla="*/ 14 w 102"/>
                <a:gd name="T33" fmla="*/ 17 h 129"/>
                <a:gd name="T34" fmla="*/ 51 w 102"/>
                <a:gd name="T3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2" h="129">
                  <a:moveTo>
                    <a:pt x="51" y="17"/>
                  </a:moveTo>
                  <a:cubicBezTo>
                    <a:pt x="41" y="17"/>
                    <a:pt x="34" y="21"/>
                    <a:pt x="28" y="30"/>
                  </a:cubicBezTo>
                  <a:cubicBezTo>
                    <a:pt x="22" y="38"/>
                    <a:pt x="19" y="50"/>
                    <a:pt x="19" y="65"/>
                  </a:cubicBezTo>
                  <a:cubicBezTo>
                    <a:pt x="19" y="79"/>
                    <a:pt x="22" y="91"/>
                    <a:pt x="28" y="100"/>
                  </a:cubicBezTo>
                  <a:cubicBezTo>
                    <a:pt x="34" y="108"/>
                    <a:pt x="41" y="112"/>
                    <a:pt x="51" y="112"/>
                  </a:cubicBezTo>
                  <a:cubicBezTo>
                    <a:pt x="61" y="112"/>
                    <a:pt x="68" y="108"/>
                    <a:pt x="74" y="99"/>
                  </a:cubicBezTo>
                  <a:cubicBezTo>
                    <a:pt x="80" y="91"/>
                    <a:pt x="83" y="79"/>
                    <a:pt x="83" y="65"/>
                  </a:cubicBezTo>
                  <a:cubicBezTo>
                    <a:pt x="83" y="50"/>
                    <a:pt x="80" y="39"/>
                    <a:pt x="74" y="30"/>
                  </a:cubicBezTo>
                  <a:cubicBezTo>
                    <a:pt x="68" y="22"/>
                    <a:pt x="61" y="17"/>
                    <a:pt x="51" y="17"/>
                  </a:cubicBezTo>
                  <a:close/>
                  <a:moveTo>
                    <a:pt x="51" y="0"/>
                  </a:moveTo>
                  <a:cubicBezTo>
                    <a:pt x="67" y="0"/>
                    <a:pt x="79" y="6"/>
                    <a:pt x="88" y="17"/>
                  </a:cubicBezTo>
                  <a:cubicBezTo>
                    <a:pt x="97" y="29"/>
                    <a:pt x="102" y="44"/>
                    <a:pt x="102" y="65"/>
                  </a:cubicBezTo>
                  <a:cubicBezTo>
                    <a:pt x="102" y="85"/>
                    <a:pt x="97" y="101"/>
                    <a:pt x="88" y="112"/>
                  </a:cubicBezTo>
                  <a:cubicBezTo>
                    <a:pt x="79" y="124"/>
                    <a:pt x="67" y="129"/>
                    <a:pt x="51" y="129"/>
                  </a:cubicBezTo>
                  <a:cubicBezTo>
                    <a:pt x="35" y="129"/>
                    <a:pt x="23" y="124"/>
                    <a:pt x="14" y="112"/>
                  </a:cubicBezTo>
                  <a:cubicBezTo>
                    <a:pt x="5" y="101"/>
                    <a:pt x="0" y="85"/>
                    <a:pt x="0" y="65"/>
                  </a:cubicBezTo>
                  <a:cubicBezTo>
                    <a:pt x="0" y="44"/>
                    <a:pt x="5" y="29"/>
                    <a:pt x="14" y="17"/>
                  </a:cubicBezTo>
                  <a:cubicBezTo>
                    <a:pt x="23" y="6"/>
                    <a:pt x="35" y="0"/>
                    <a:pt x="5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3" name="Freeform 192">
              <a:extLst>
                <a:ext uri="{FF2B5EF4-FFF2-40B4-BE49-F238E27FC236}">
                  <a16:creationId xmlns:a16="http://schemas.microsoft.com/office/drawing/2014/main" id="{6FBCEF15-F025-40AC-81FB-DB8BA520A2F8}"/>
                </a:ext>
              </a:extLst>
            </p:cNvPr>
            <p:cNvSpPr>
              <a:spLocks/>
            </p:cNvSpPr>
            <p:nvPr/>
          </p:nvSpPr>
          <p:spPr bwMode="auto">
            <a:xfrm>
              <a:off x="3258" y="849"/>
              <a:ext cx="26" cy="50"/>
            </a:xfrm>
            <a:custGeom>
              <a:avLst/>
              <a:gdLst>
                <a:gd name="T0" fmla="*/ 65 w 65"/>
                <a:gd name="T1" fmla="*/ 22 h 126"/>
                <a:gd name="T2" fmla="*/ 59 w 65"/>
                <a:gd name="T3" fmla="*/ 19 h 126"/>
                <a:gd name="T4" fmla="*/ 51 w 65"/>
                <a:gd name="T5" fmla="*/ 18 h 126"/>
                <a:gd name="T6" fmla="*/ 27 w 65"/>
                <a:gd name="T7" fmla="*/ 29 h 126"/>
                <a:gd name="T8" fmla="*/ 19 w 65"/>
                <a:gd name="T9" fmla="*/ 61 h 126"/>
                <a:gd name="T10" fmla="*/ 19 w 65"/>
                <a:gd name="T11" fmla="*/ 126 h 126"/>
                <a:gd name="T12" fmla="*/ 0 w 65"/>
                <a:gd name="T13" fmla="*/ 126 h 126"/>
                <a:gd name="T14" fmla="*/ 0 w 65"/>
                <a:gd name="T15" fmla="*/ 3 h 126"/>
                <a:gd name="T16" fmla="*/ 19 w 65"/>
                <a:gd name="T17" fmla="*/ 3 h 126"/>
                <a:gd name="T18" fmla="*/ 19 w 65"/>
                <a:gd name="T19" fmla="*/ 22 h 126"/>
                <a:gd name="T20" fmla="*/ 34 w 65"/>
                <a:gd name="T21" fmla="*/ 6 h 126"/>
                <a:gd name="T22" fmla="*/ 56 w 65"/>
                <a:gd name="T23" fmla="*/ 0 h 126"/>
                <a:gd name="T24" fmla="*/ 60 w 65"/>
                <a:gd name="T25" fmla="*/ 0 h 126"/>
                <a:gd name="T26" fmla="*/ 65 w 65"/>
                <a:gd name="T27" fmla="*/ 1 h 126"/>
                <a:gd name="T28" fmla="*/ 65 w 65"/>
                <a:gd name="T2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26">
                  <a:moveTo>
                    <a:pt x="65" y="22"/>
                  </a:moveTo>
                  <a:cubicBezTo>
                    <a:pt x="63" y="21"/>
                    <a:pt x="61" y="20"/>
                    <a:pt x="59" y="19"/>
                  </a:cubicBezTo>
                  <a:cubicBezTo>
                    <a:pt x="56" y="18"/>
                    <a:pt x="54" y="18"/>
                    <a:pt x="51" y="18"/>
                  </a:cubicBezTo>
                  <a:cubicBezTo>
                    <a:pt x="40" y="18"/>
                    <a:pt x="33" y="22"/>
                    <a:pt x="27" y="29"/>
                  </a:cubicBezTo>
                  <a:cubicBezTo>
                    <a:pt x="22" y="37"/>
                    <a:pt x="19" y="47"/>
                    <a:pt x="19" y="61"/>
                  </a:cubicBezTo>
                  <a:lnTo>
                    <a:pt x="19" y="126"/>
                  </a:lnTo>
                  <a:lnTo>
                    <a:pt x="0" y="126"/>
                  </a:lnTo>
                  <a:lnTo>
                    <a:pt x="0" y="3"/>
                  </a:lnTo>
                  <a:lnTo>
                    <a:pt x="19" y="3"/>
                  </a:lnTo>
                  <a:lnTo>
                    <a:pt x="19" y="22"/>
                  </a:lnTo>
                  <a:cubicBezTo>
                    <a:pt x="23" y="15"/>
                    <a:pt x="28" y="9"/>
                    <a:pt x="34" y="6"/>
                  </a:cubicBezTo>
                  <a:cubicBezTo>
                    <a:pt x="40" y="2"/>
                    <a:pt x="47" y="0"/>
                    <a:pt x="56" y="0"/>
                  </a:cubicBezTo>
                  <a:cubicBezTo>
                    <a:pt x="57" y="0"/>
                    <a:pt x="59" y="0"/>
                    <a:pt x="60" y="0"/>
                  </a:cubicBezTo>
                  <a:cubicBezTo>
                    <a:pt x="62" y="1"/>
                    <a:pt x="63" y="1"/>
                    <a:pt x="65" y="1"/>
                  </a:cubicBezTo>
                  <a:lnTo>
                    <a:pt x="6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4" name="Freeform 193">
              <a:extLst>
                <a:ext uri="{FF2B5EF4-FFF2-40B4-BE49-F238E27FC236}">
                  <a16:creationId xmlns:a16="http://schemas.microsoft.com/office/drawing/2014/main" id="{D6936D58-8814-4D82-9F92-48BB1DA538BC}"/>
                </a:ext>
              </a:extLst>
            </p:cNvPr>
            <p:cNvSpPr>
              <a:spLocks/>
            </p:cNvSpPr>
            <p:nvPr/>
          </p:nvSpPr>
          <p:spPr bwMode="auto">
            <a:xfrm>
              <a:off x="3314" y="849"/>
              <a:ext cx="35" cy="51"/>
            </a:xfrm>
            <a:custGeom>
              <a:avLst/>
              <a:gdLst>
                <a:gd name="T0" fmla="*/ 88 w 88"/>
                <a:gd name="T1" fmla="*/ 8 h 129"/>
                <a:gd name="T2" fmla="*/ 88 w 88"/>
                <a:gd name="T3" fmla="*/ 27 h 129"/>
                <a:gd name="T4" fmla="*/ 72 w 88"/>
                <a:gd name="T5" fmla="*/ 20 h 129"/>
                <a:gd name="T6" fmla="*/ 56 w 88"/>
                <a:gd name="T7" fmla="*/ 17 h 129"/>
                <a:gd name="T8" fmla="*/ 29 w 88"/>
                <a:gd name="T9" fmla="*/ 30 h 129"/>
                <a:gd name="T10" fmla="*/ 19 w 88"/>
                <a:gd name="T11" fmla="*/ 65 h 129"/>
                <a:gd name="T12" fmla="*/ 29 w 88"/>
                <a:gd name="T13" fmla="*/ 100 h 129"/>
                <a:gd name="T14" fmla="*/ 56 w 88"/>
                <a:gd name="T15" fmla="*/ 112 h 129"/>
                <a:gd name="T16" fmla="*/ 72 w 88"/>
                <a:gd name="T17" fmla="*/ 110 h 129"/>
                <a:gd name="T18" fmla="*/ 88 w 88"/>
                <a:gd name="T19" fmla="*/ 103 h 129"/>
                <a:gd name="T20" fmla="*/ 88 w 88"/>
                <a:gd name="T21" fmla="*/ 121 h 129"/>
                <a:gd name="T22" fmla="*/ 72 w 88"/>
                <a:gd name="T23" fmla="*/ 127 h 129"/>
                <a:gd name="T24" fmla="*/ 55 w 88"/>
                <a:gd name="T25" fmla="*/ 129 h 129"/>
                <a:gd name="T26" fmla="*/ 15 w 88"/>
                <a:gd name="T27" fmla="*/ 112 h 129"/>
                <a:gd name="T28" fmla="*/ 0 w 88"/>
                <a:gd name="T29" fmla="*/ 65 h 129"/>
                <a:gd name="T30" fmla="*/ 15 w 88"/>
                <a:gd name="T31" fmla="*/ 17 h 129"/>
                <a:gd name="T32" fmla="*/ 56 w 88"/>
                <a:gd name="T33" fmla="*/ 0 h 129"/>
                <a:gd name="T34" fmla="*/ 72 w 88"/>
                <a:gd name="T35" fmla="*/ 2 h 129"/>
                <a:gd name="T36" fmla="*/ 88 w 88"/>
                <a:gd name="T3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129">
                  <a:moveTo>
                    <a:pt x="88" y="8"/>
                  </a:moveTo>
                  <a:lnTo>
                    <a:pt x="88" y="27"/>
                  </a:lnTo>
                  <a:cubicBezTo>
                    <a:pt x="83" y="24"/>
                    <a:pt x="77" y="21"/>
                    <a:pt x="72" y="20"/>
                  </a:cubicBezTo>
                  <a:cubicBezTo>
                    <a:pt x="67" y="18"/>
                    <a:pt x="62" y="17"/>
                    <a:pt x="56" y="17"/>
                  </a:cubicBezTo>
                  <a:cubicBezTo>
                    <a:pt x="45" y="17"/>
                    <a:pt x="36" y="21"/>
                    <a:pt x="29" y="30"/>
                  </a:cubicBezTo>
                  <a:cubicBezTo>
                    <a:pt x="22" y="38"/>
                    <a:pt x="19" y="50"/>
                    <a:pt x="19" y="65"/>
                  </a:cubicBezTo>
                  <a:cubicBezTo>
                    <a:pt x="19" y="80"/>
                    <a:pt x="22" y="91"/>
                    <a:pt x="29" y="100"/>
                  </a:cubicBezTo>
                  <a:cubicBezTo>
                    <a:pt x="36" y="108"/>
                    <a:pt x="45" y="112"/>
                    <a:pt x="56" y="112"/>
                  </a:cubicBezTo>
                  <a:cubicBezTo>
                    <a:pt x="62" y="112"/>
                    <a:pt x="67" y="111"/>
                    <a:pt x="72" y="110"/>
                  </a:cubicBezTo>
                  <a:cubicBezTo>
                    <a:pt x="77" y="108"/>
                    <a:pt x="83" y="106"/>
                    <a:pt x="88" y="103"/>
                  </a:cubicBezTo>
                  <a:lnTo>
                    <a:pt x="88" y="121"/>
                  </a:lnTo>
                  <a:cubicBezTo>
                    <a:pt x="83" y="124"/>
                    <a:pt x="77" y="126"/>
                    <a:pt x="72" y="127"/>
                  </a:cubicBezTo>
                  <a:cubicBezTo>
                    <a:pt x="66" y="129"/>
                    <a:pt x="61" y="129"/>
                    <a:pt x="55" y="129"/>
                  </a:cubicBezTo>
                  <a:cubicBezTo>
                    <a:pt x="38" y="129"/>
                    <a:pt x="25" y="123"/>
                    <a:pt x="15" y="112"/>
                  </a:cubicBezTo>
                  <a:cubicBezTo>
                    <a:pt x="5" y="100"/>
                    <a:pt x="0" y="84"/>
                    <a:pt x="0" y="65"/>
                  </a:cubicBezTo>
                  <a:cubicBezTo>
                    <a:pt x="0" y="45"/>
                    <a:pt x="5" y="29"/>
                    <a:pt x="15" y="17"/>
                  </a:cubicBezTo>
                  <a:cubicBezTo>
                    <a:pt x="25" y="6"/>
                    <a:pt x="38" y="0"/>
                    <a:pt x="56" y="0"/>
                  </a:cubicBezTo>
                  <a:cubicBezTo>
                    <a:pt x="61" y="0"/>
                    <a:pt x="67" y="1"/>
                    <a:pt x="72" y="2"/>
                  </a:cubicBezTo>
                  <a:cubicBezTo>
                    <a:pt x="77" y="3"/>
                    <a:pt x="83" y="5"/>
                    <a:pt x="88"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5" name="Freeform 194">
              <a:extLst>
                <a:ext uri="{FF2B5EF4-FFF2-40B4-BE49-F238E27FC236}">
                  <a16:creationId xmlns:a16="http://schemas.microsoft.com/office/drawing/2014/main" id="{3FDDFEB7-DAE2-46F8-9946-CD5025FDC381}"/>
                </a:ext>
              </a:extLst>
            </p:cNvPr>
            <p:cNvSpPr>
              <a:spLocks/>
            </p:cNvSpPr>
            <p:nvPr/>
          </p:nvSpPr>
          <p:spPr bwMode="auto">
            <a:xfrm>
              <a:off x="3356" y="836"/>
              <a:ext cx="28" cy="63"/>
            </a:xfrm>
            <a:custGeom>
              <a:avLst/>
              <a:gdLst>
                <a:gd name="T0" fmla="*/ 31 w 69"/>
                <a:gd name="T1" fmla="*/ 0 h 158"/>
                <a:gd name="T2" fmla="*/ 31 w 69"/>
                <a:gd name="T3" fmla="*/ 35 h 158"/>
                <a:gd name="T4" fmla="*/ 69 w 69"/>
                <a:gd name="T5" fmla="*/ 35 h 158"/>
                <a:gd name="T6" fmla="*/ 69 w 69"/>
                <a:gd name="T7" fmla="*/ 51 h 158"/>
                <a:gd name="T8" fmla="*/ 31 w 69"/>
                <a:gd name="T9" fmla="*/ 51 h 158"/>
                <a:gd name="T10" fmla="*/ 31 w 69"/>
                <a:gd name="T11" fmla="*/ 118 h 158"/>
                <a:gd name="T12" fmla="*/ 35 w 69"/>
                <a:gd name="T13" fmla="*/ 137 h 158"/>
                <a:gd name="T14" fmla="*/ 50 w 69"/>
                <a:gd name="T15" fmla="*/ 141 h 158"/>
                <a:gd name="T16" fmla="*/ 69 w 69"/>
                <a:gd name="T17" fmla="*/ 141 h 158"/>
                <a:gd name="T18" fmla="*/ 69 w 69"/>
                <a:gd name="T19" fmla="*/ 158 h 158"/>
                <a:gd name="T20" fmla="*/ 50 w 69"/>
                <a:gd name="T21" fmla="*/ 158 h 158"/>
                <a:gd name="T22" fmla="*/ 21 w 69"/>
                <a:gd name="T23" fmla="*/ 149 h 158"/>
                <a:gd name="T24" fmla="*/ 13 w 69"/>
                <a:gd name="T25" fmla="*/ 118 h 158"/>
                <a:gd name="T26" fmla="*/ 13 w 69"/>
                <a:gd name="T27" fmla="*/ 51 h 158"/>
                <a:gd name="T28" fmla="*/ 0 w 69"/>
                <a:gd name="T29" fmla="*/ 51 h 158"/>
                <a:gd name="T30" fmla="*/ 0 w 69"/>
                <a:gd name="T31" fmla="*/ 35 h 158"/>
                <a:gd name="T32" fmla="*/ 13 w 69"/>
                <a:gd name="T33" fmla="*/ 35 h 158"/>
                <a:gd name="T34" fmla="*/ 13 w 69"/>
                <a:gd name="T35" fmla="*/ 0 h 158"/>
                <a:gd name="T36" fmla="*/ 31 w 69"/>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9" h="158">
                  <a:moveTo>
                    <a:pt x="31" y="0"/>
                  </a:moveTo>
                  <a:lnTo>
                    <a:pt x="31" y="35"/>
                  </a:lnTo>
                  <a:lnTo>
                    <a:pt x="69" y="35"/>
                  </a:lnTo>
                  <a:lnTo>
                    <a:pt x="69" y="51"/>
                  </a:lnTo>
                  <a:lnTo>
                    <a:pt x="31" y="51"/>
                  </a:lnTo>
                  <a:lnTo>
                    <a:pt x="31" y="118"/>
                  </a:lnTo>
                  <a:cubicBezTo>
                    <a:pt x="31" y="128"/>
                    <a:pt x="33" y="134"/>
                    <a:pt x="35" y="137"/>
                  </a:cubicBezTo>
                  <a:cubicBezTo>
                    <a:pt x="38" y="140"/>
                    <a:pt x="43" y="141"/>
                    <a:pt x="50" y="141"/>
                  </a:cubicBezTo>
                  <a:lnTo>
                    <a:pt x="69" y="141"/>
                  </a:lnTo>
                  <a:lnTo>
                    <a:pt x="69" y="158"/>
                  </a:lnTo>
                  <a:lnTo>
                    <a:pt x="50" y="158"/>
                  </a:lnTo>
                  <a:cubicBezTo>
                    <a:pt x="36" y="158"/>
                    <a:pt x="26" y="155"/>
                    <a:pt x="21" y="149"/>
                  </a:cubicBezTo>
                  <a:cubicBezTo>
                    <a:pt x="16" y="144"/>
                    <a:pt x="13" y="133"/>
                    <a:pt x="13" y="118"/>
                  </a:cubicBezTo>
                  <a:lnTo>
                    <a:pt x="13" y="51"/>
                  </a:lnTo>
                  <a:lnTo>
                    <a:pt x="0" y="51"/>
                  </a:lnTo>
                  <a:lnTo>
                    <a:pt x="0" y="35"/>
                  </a:lnTo>
                  <a:lnTo>
                    <a:pt x="13" y="35"/>
                  </a:lnTo>
                  <a:lnTo>
                    <a:pt x="13" y="0"/>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6" name="Freeform 195">
              <a:extLst>
                <a:ext uri="{FF2B5EF4-FFF2-40B4-BE49-F238E27FC236}">
                  <a16:creationId xmlns:a16="http://schemas.microsoft.com/office/drawing/2014/main" id="{973BEEE2-F9AF-49CC-B93D-0964486AB68D}"/>
                </a:ext>
              </a:extLst>
            </p:cNvPr>
            <p:cNvSpPr>
              <a:spLocks/>
            </p:cNvSpPr>
            <p:nvPr/>
          </p:nvSpPr>
          <p:spPr bwMode="auto">
            <a:xfrm>
              <a:off x="3393" y="849"/>
              <a:ext cx="25" cy="50"/>
            </a:xfrm>
            <a:custGeom>
              <a:avLst/>
              <a:gdLst>
                <a:gd name="T0" fmla="*/ 65 w 65"/>
                <a:gd name="T1" fmla="*/ 22 h 126"/>
                <a:gd name="T2" fmla="*/ 58 w 65"/>
                <a:gd name="T3" fmla="*/ 19 h 126"/>
                <a:gd name="T4" fmla="*/ 50 w 65"/>
                <a:gd name="T5" fmla="*/ 18 h 126"/>
                <a:gd name="T6" fmla="*/ 27 w 65"/>
                <a:gd name="T7" fmla="*/ 29 h 126"/>
                <a:gd name="T8" fmla="*/ 18 w 65"/>
                <a:gd name="T9" fmla="*/ 61 h 126"/>
                <a:gd name="T10" fmla="*/ 18 w 65"/>
                <a:gd name="T11" fmla="*/ 126 h 126"/>
                <a:gd name="T12" fmla="*/ 0 w 65"/>
                <a:gd name="T13" fmla="*/ 126 h 126"/>
                <a:gd name="T14" fmla="*/ 0 w 65"/>
                <a:gd name="T15" fmla="*/ 3 h 126"/>
                <a:gd name="T16" fmla="*/ 18 w 65"/>
                <a:gd name="T17" fmla="*/ 3 h 126"/>
                <a:gd name="T18" fmla="*/ 18 w 65"/>
                <a:gd name="T19" fmla="*/ 22 h 126"/>
                <a:gd name="T20" fmla="*/ 33 w 65"/>
                <a:gd name="T21" fmla="*/ 6 h 126"/>
                <a:gd name="T22" fmla="*/ 56 w 65"/>
                <a:gd name="T23" fmla="*/ 0 h 126"/>
                <a:gd name="T24" fmla="*/ 60 w 65"/>
                <a:gd name="T25" fmla="*/ 0 h 126"/>
                <a:gd name="T26" fmla="*/ 65 w 65"/>
                <a:gd name="T27" fmla="*/ 1 h 126"/>
                <a:gd name="T28" fmla="*/ 65 w 65"/>
                <a:gd name="T2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126">
                  <a:moveTo>
                    <a:pt x="65" y="22"/>
                  </a:moveTo>
                  <a:cubicBezTo>
                    <a:pt x="63" y="21"/>
                    <a:pt x="61" y="20"/>
                    <a:pt x="58" y="19"/>
                  </a:cubicBezTo>
                  <a:cubicBezTo>
                    <a:pt x="56" y="18"/>
                    <a:pt x="53" y="18"/>
                    <a:pt x="50" y="18"/>
                  </a:cubicBezTo>
                  <a:cubicBezTo>
                    <a:pt x="40" y="18"/>
                    <a:pt x="32" y="22"/>
                    <a:pt x="27" y="29"/>
                  </a:cubicBezTo>
                  <a:cubicBezTo>
                    <a:pt x="21" y="37"/>
                    <a:pt x="18" y="47"/>
                    <a:pt x="18" y="61"/>
                  </a:cubicBezTo>
                  <a:lnTo>
                    <a:pt x="18" y="126"/>
                  </a:lnTo>
                  <a:lnTo>
                    <a:pt x="0" y="126"/>
                  </a:lnTo>
                  <a:lnTo>
                    <a:pt x="0" y="3"/>
                  </a:lnTo>
                  <a:lnTo>
                    <a:pt x="18" y="3"/>
                  </a:lnTo>
                  <a:lnTo>
                    <a:pt x="18" y="22"/>
                  </a:lnTo>
                  <a:cubicBezTo>
                    <a:pt x="22" y="15"/>
                    <a:pt x="27" y="9"/>
                    <a:pt x="33" y="6"/>
                  </a:cubicBezTo>
                  <a:cubicBezTo>
                    <a:pt x="40" y="2"/>
                    <a:pt x="47" y="0"/>
                    <a:pt x="56" y="0"/>
                  </a:cubicBezTo>
                  <a:cubicBezTo>
                    <a:pt x="57" y="0"/>
                    <a:pt x="58" y="0"/>
                    <a:pt x="60" y="0"/>
                  </a:cubicBezTo>
                  <a:cubicBezTo>
                    <a:pt x="61" y="1"/>
                    <a:pt x="63" y="1"/>
                    <a:pt x="65" y="1"/>
                  </a:cubicBezTo>
                  <a:lnTo>
                    <a:pt x="65"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7" name="Freeform 196">
              <a:extLst>
                <a:ext uri="{FF2B5EF4-FFF2-40B4-BE49-F238E27FC236}">
                  <a16:creationId xmlns:a16="http://schemas.microsoft.com/office/drawing/2014/main" id="{585A9F5C-0918-46D8-9EC4-D3E5C092DD99}"/>
                </a:ext>
              </a:extLst>
            </p:cNvPr>
            <p:cNvSpPr>
              <a:spLocks/>
            </p:cNvSpPr>
            <p:nvPr/>
          </p:nvSpPr>
          <p:spPr bwMode="auto">
            <a:xfrm>
              <a:off x="3452" y="843"/>
              <a:ext cx="51" cy="56"/>
            </a:xfrm>
            <a:custGeom>
              <a:avLst/>
              <a:gdLst>
                <a:gd name="T0" fmla="*/ 72 w 127"/>
                <a:gd name="T1" fmla="*/ 0 h 141"/>
                <a:gd name="T2" fmla="*/ 72 w 127"/>
                <a:gd name="T3" fmla="*/ 61 h 141"/>
                <a:gd name="T4" fmla="*/ 127 w 127"/>
                <a:gd name="T5" fmla="*/ 61 h 141"/>
                <a:gd name="T6" fmla="*/ 127 w 127"/>
                <a:gd name="T7" fmla="*/ 80 h 141"/>
                <a:gd name="T8" fmla="*/ 72 w 127"/>
                <a:gd name="T9" fmla="*/ 80 h 141"/>
                <a:gd name="T10" fmla="*/ 72 w 127"/>
                <a:gd name="T11" fmla="*/ 141 h 141"/>
                <a:gd name="T12" fmla="*/ 55 w 127"/>
                <a:gd name="T13" fmla="*/ 141 h 141"/>
                <a:gd name="T14" fmla="*/ 55 w 127"/>
                <a:gd name="T15" fmla="*/ 80 h 141"/>
                <a:gd name="T16" fmla="*/ 0 w 127"/>
                <a:gd name="T17" fmla="*/ 80 h 141"/>
                <a:gd name="T18" fmla="*/ 0 w 127"/>
                <a:gd name="T19" fmla="*/ 61 h 141"/>
                <a:gd name="T20" fmla="*/ 55 w 127"/>
                <a:gd name="T21" fmla="*/ 61 h 141"/>
                <a:gd name="T22" fmla="*/ 55 w 127"/>
                <a:gd name="T23" fmla="*/ 0 h 141"/>
                <a:gd name="T24" fmla="*/ 72 w 127"/>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41">
                  <a:moveTo>
                    <a:pt x="72" y="0"/>
                  </a:moveTo>
                  <a:lnTo>
                    <a:pt x="72" y="61"/>
                  </a:lnTo>
                  <a:lnTo>
                    <a:pt x="127" y="61"/>
                  </a:lnTo>
                  <a:lnTo>
                    <a:pt x="127" y="80"/>
                  </a:lnTo>
                  <a:lnTo>
                    <a:pt x="72" y="80"/>
                  </a:lnTo>
                  <a:lnTo>
                    <a:pt x="72" y="141"/>
                  </a:lnTo>
                  <a:lnTo>
                    <a:pt x="55" y="141"/>
                  </a:lnTo>
                  <a:lnTo>
                    <a:pt x="55" y="80"/>
                  </a:lnTo>
                  <a:lnTo>
                    <a:pt x="0" y="80"/>
                  </a:lnTo>
                  <a:lnTo>
                    <a:pt x="0" y="61"/>
                  </a:lnTo>
                  <a:lnTo>
                    <a:pt x="55" y="61"/>
                  </a:lnTo>
                  <a:lnTo>
                    <a:pt x="55" y="0"/>
                  </a:lnTo>
                  <a:lnTo>
                    <a:pt x="7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8" name="Freeform 197">
              <a:extLst>
                <a:ext uri="{FF2B5EF4-FFF2-40B4-BE49-F238E27FC236}">
                  <a16:creationId xmlns:a16="http://schemas.microsoft.com/office/drawing/2014/main" id="{8DF09CCE-2672-4C4D-BDC7-BCC68FCEB165}"/>
                </a:ext>
              </a:extLst>
            </p:cNvPr>
            <p:cNvSpPr>
              <a:spLocks/>
            </p:cNvSpPr>
            <p:nvPr/>
          </p:nvSpPr>
          <p:spPr bwMode="auto">
            <a:xfrm>
              <a:off x="3520" y="834"/>
              <a:ext cx="35" cy="65"/>
            </a:xfrm>
            <a:custGeom>
              <a:avLst/>
              <a:gdLst>
                <a:gd name="T0" fmla="*/ 2 w 88"/>
                <a:gd name="T1" fmla="*/ 145 h 164"/>
                <a:gd name="T2" fmla="*/ 35 w 88"/>
                <a:gd name="T3" fmla="*/ 145 h 164"/>
                <a:gd name="T4" fmla="*/ 35 w 88"/>
                <a:gd name="T5" fmla="*/ 20 h 164"/>
                <a:gd name="T6" fmla="*/ 0 w 88"/>
                <a:gd name="T7" fmla="*/ 28 h 164"/>
                <a:gd name="T8" fmla="*/ 0 w 88"/>
                <a:gd name="T9" fmla="*/ 8 h 164"/>
                <a:gd name="T10" fmla="*/ 35 w 88"/>
                <a:gd name="T11" fmla="*/ 0 h 164"/>
                <a:gd name="T12" fmla="*/ 55 w 88"/>
                <a:gd name="T13" fmla="*/ 0 h 164"/>
                <a:gd name="T14" fmla="*/ 55 w 88"/>
                <a:gd name="T15" fmla="*/ 145 h 164"/>
                <a:gd name="T16" fmla="*/ 88 w 88"/>
                <a:gd name="T17" fmla="*/ 145 h 164"/>
                <a:gd name="T18" fmla="*/ 88 w 88"/>
                <a:gd name="T19" fmla="*/ 164 h 164"/>
                <a:gd name="T20" fmla="*/ 2 w 88"/>
                <a:gd name="T21" fmla="*/ 164 h 164"/>
                <a:gd name="T22" fmla="*/ 2 w 88"/>
                <a:gd name="T23" fmla="*/ 145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164">
                  <a:moveTo>
                    <a:pt x="2" y="145"/>
                  </a:moveTo>
                  <a:lnTo>
                    <a:pt x="35" y="145"/>
                  </a:lnTo>
                  <a:lnTo>
                    <a:pt x="35" y="20"/>
                  </a:lnTo>
                  <a:lnTo>
                    <a:pt x="0" y="28"/>
                  </a:lnTo>
                  <a:lnTo>
                    <a:pt x="0" y="8"/>
                  </a:lnTo>
                  <a:lnTo>
                    <a:pt x="35" y="0"/>
                  </a:lnTo>
                  <a:lnTo>
                    <a:pt x="55" y="0"/>
                  </a:lnTo>
                  <a:lnTo>
                    <a:pt x="55" y="145"/>
                  </a:lnTo>
                  <a:lnTo>
                    <a:pt x="88" y="145"/>
                  </a:lnTo>
                  <a:lnTo>
                    <a:pt x="88" y="164"/>
                  </a:lnTo>
                  <a:lnTo>
                    <a:pt x="2" y="164"/>
                  </a:lnTo>
                  <a:lnTo>
                    <a:pt x="2" y="1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9" name="Line 198">
              <a:extLst>
                <a:ext uri="{FF2B5EF4-FFF2-40B4-BE49-F238E27FC236}">
                  <a16:creationId xmlns:a16="http://schemas.microsoft.com/office/drawing/2014/main" id="{608BAD1D-84BE-44F3-92F5-3EEB1BDA347D}"/>
                </a:ext>
              </a:extLst>
            </p:cNvPr>
            <p:cNvSpPr>
              <a:spLocks noChangeShapeType="1"/>
            </p:cNvSpPr>
            <p:nvPr/>
          </p:nvSpPr>
          <p:spPr bwMode="auto">
            <a:xfrm>
              <a:off x="4539" y="967"/>
              <a:ext cx="0" cy="219"/>
            </a:xfrm>
            <a:prstGeom prst="line">
              <a:avLst/>
            </a:prstGeom>
            <a:noFill/>
            <a:ln w="7938"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Freeform 199">
              <a:extLst>
                <a:ext uri="{FF2B5EF4-FFF2-40B4-BE49-F238E27FC236}">
                  <a16:creationId xmlns:a16="http://schemas.microsoft.com/office/drawing/2014/main" id="{B98FE95A-4630-4079-B8F9-65C987B88B50}"/>
                </a:ext>
              </a:extLst>
            </p:cNvPr>
            <p:cNvSpPr>
              <a:spLocks/>
            </p:cNvSpPr>
            <p:nvPr/>
          </p:nvSpPr>
          <p:spPr bwMode="auto">
            <a:xfrm>
              <a:off x="4521" y="1120"/>
              <a:ext cx="37" cy="66"/>
            </a:xfrm>
            <a:custGeom>
              <a:avLst/>
              <a:gdLst>
                <a:gd name="T0" fmla="*/ 47 w 95"/>
                <a:gd name="T1" fmla="*/ 48 h 167"/>
                <a:gd name="T2" fmla="*/ 0 w 95"/>
                <a:gd name="T3" fmla="*/ 0 h 167"/>
                <a:gd name="T4" fmla="*/ 47 w 95"/>
                <a:gd name="T5" fmla="*/ 167 h 167"/>
                <a:gd name="T6" fmla="*/ 95 w 95"/>
                <a:gd name="T7" fmla="*/ 0 h 167"/>
                <a:gd name="T8" fmla="*/ 47 w 95"/>
                <a:gd name="T9" fmla="*/ 48 h 167"/>
              </a:gdLst>
              <a:ahLst/>
              <a:cxnLst>
                <a:cxn ang="0">
                  <a:pos x="T0" y="T1"/>
                </a:cxn>
                <a:cxn ang="0">
                  <a:pos x="T2" y="T3"/>
                </a:cxn>
                <a:cxn ang="0">
                  <a:pos x="T4" y="T5"/>
                </a:cxn>
                <a:cxn ang="0">
                  <a:pos x="T6" y="T7"/>
                </a:cxn>
                <a:cxn ang="0">
                  <a:pos x="T8" y="T9"/>
                </a:cxn>
              </a:cxnLst>
              <a:rect l="0" t="0" r="r" b="b"/>
              <a:pathLst>
                <a:path w="95" h="167">
                  <a:moveTo>
                    <a:pt x="47" y="48"/>
                  </a:moveTo>
                  <a:lnTo>
                    <a:pt x="0" y="0"/>
                  </a:lnTo>
                  <a:lnTo>
                    <a:pt x="47" y="167"/>
                  </a:lnTo>
                  <a:lnTo>
                    <a:pt x="95" y="0"/>
                  </a:lnTo>
                  <a:lnTo>
                    <a:pt x="47" y="48"/>
                  </a:lnTo>
                  <a:close/>
                </a:path>
              </a:pathLst>
            </a:custGeom>
            <a:solidFill>
              <a:srgbClr val="000000"/>
            </a:solidFill>
            <a:ln w="793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1" name="Rectangle 200">
              <a:extLst>
                <a:ext uri="{FF2B5EF4-FFF2-40B4-BE49-F238E27FC236}">
                  <a16:creationId xmlns:a16="http://schemas.microsoft.com/office/drawing/2014/main" id="{344A3120-FE1F-49BA-BB5D-AC451D847371}"/>
                </a:ext>
              </a:extLst>
            </p:cNvPr>
            <p:cNvSpPr>
              <a:spLocks noChangeArrowheads="1"/>
            </p:cNvSpPr>
            <p:nvPr/>
          </p:nvSpPr>
          <p:spPr bwMode="auto">
            <a:xfrm>
              <a:off x="3851" y="807"/>
              <a:ext cx="693" cy="151"/>
            </a:xfrm>
            <a:prstGeom prst="rect">
              <a:avLst/>
            </a:prstGeom>
            <a:solidFill>
              <a:srgbClr val="FFE6D5"/>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201">
              <a:extLst>
                <a:ext uri="{FF2B5EF4-FFF2-40B4-BE49-F238E27FC236}">
                  <a16:creationId xmlns:a16="http://schemas.microsoft.com/office/drawing/2014/main" id="{64DEC7B4-930C-4D70-9E5E-13AEB90DFE42}"/>
                </a:ext>
              </a:extLst>
            </p:cNvPr>
            <p:cNvSpPr>
              <a:spLocks/>
            </p:cNvSpPr>
            <p:nvPr/>
          </p:nvSpPr>
          <p:spPr bwMode="auto">
            <a:xfrm>
              <a:off x="4000" y="837"/>
              <a:ext cx="60" cy="65"/>
            </a:xfrm>
            <a:custGeom>
              <a:avLst/>
              <a:gdLst>
                <a:gd name="T0" fmla="*/ 0 w 150"/>
                <a:gd name="T1" fmla="*/ 0 h 164"/>
                <a:gd name="T2" fmla="*/ 33 w 150"/>
                <a:gd name="T3" fmla="*/ 0 h 164"/>
                <a:gd name="T4" fmla="*/ 75 w 150"/>
                <a:gd name="T5" fmla="*/ 112 h 164"/>
                <a:gd name="T6" fmla="*/ 117 w 150"/>
                <a:gd name="T7" fmla="*/ 0 h 164"/>
                <a:gd name="T8" fmla="*/ 150 w 150"/>
                <a:gd name="T9" fmla="*/ 0 h 164"/>
                <a:gd name="T10" fmla="*/ 150 w 150"/>
                <a:gd name="T11" fmla="*/ 164 h 164"/>
                <a:gd name="T12" fmla="*/ 128 w 150"/>
                <a:gd name="T13" fmla="*/ 164 h 164"/>
                <a:gd name="T14" fmla="*/ 128 w 150"/>
                <a:gd name="T15" fmla="*/ 20 h 164"/>
                <a:gd name="T16" fmla="*/ 86 w 150"/>
                <a:gd name="T17" fmla="*/ 133 h 164"/>
                <a:gd name="T18" fmla="*/ 64 w 150"/>
                <a:gd name="T19" fmla="*/ 133 h 164"/>
                <a:gd name="T20" fmla="*/ 21 w 150"/>
                <a:gd name="T21" fmla="*/ 20 h 164"/>
                <a:gd name="T22" fmla="*/ 21 w 150"/>
                <a:gd name="T23" fmla="*/ 164 h 164"/>
                <a:gd name="T24" fmla="*/ 0 w 150"/>
                <a:gd name="T25" fmla="*/ 164 h 164"/>
                <a:gd name="T26" fmla="*/ 0 w 150"/>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64">
                  <a:moveTo>
                    <a:pt x="0" y="0"/>
                  </a:moveTo>
                  <a:lnTo>
                    <a:pt x="33" y="0"/>
                  </a:lnTo>
                  <a:lnTo>
                    <a:pt x="75" y="112"/>
                  </a:lnTo>
                  <a:lnTo>
                    <a:pt x="117" y="0"/>
                  </a:lnTo>
                  <a:lnTo>
                    <a:pt x="150" y="0"/>
                  </a:lnTo>
                  <a:lnTo>
                    <a:pt x="150" y="164"/>
                  </a:lnTo>
                  <a:lnTo>
                    <a:pt x="128" y="164"/>
                  </a:lnTo>
                  <a:lnTo>
                    <a:pt x="128" y="20"/>
                  </a:lnTo>
                  <a:lnTo>
                    <a:pt x="86" y="133"/>
                  </a:lnTo>
                  <a:lnTo>
                    <a:pt x="64" y="133"/>
                  </a:lnTo>
                  <a:lnTo>
                    <a:pt x="21" y="20"/>
                  </a:lnTo>
                  <a:lnTo>
                    <a:pt x="21" y="164"/>
                  </a:lnTo>
                  <a:lnTo>
                    <a:pt x="0" y="16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3" name="Freeform 202">
              <a:extLst>
                <a:ext uri="{FF2B5EF4-FFF2-40B4-BE49-F238E27FC236}">
                  <a16:creationId xmlns:a16="http://schemas.microsoft.com/office/drawing/2014/main" id="{6618CB00-F1BC-4DEA-9A3A-2978011A55E6}"/>
                </a:ext>
              </a:extLst>
            </p:cNvPr>
            <p:cNvSpPr>
              <a:spLocks noEditPoints="1"/>
            </p:cNvSpPr>
            <p:nvPr/>
          </p:nvSpPr>
          <p:spPr bwMode="auto">
            <a:xfrm>
              <a:off x="4073" y="852"/>
              <a:ext cx="42" cy="51"/>
            </a:xfrm>
            <a:custGeom>
              <a:avLst/>
              <a:gdLst>
                <a:gd name="T0" fmla="*/ 64 w 104"/>
                <a:gd name="T1" fmla="*/ 64 h 129"/>
                <a:gd name="T2" fmla="*/ 30 w 104"/>
                <a:gd name="T3" fmla="*/ 70 h 129"/>
                <a:gd name="T4" fmla="*/ 21 w 104"/>
                <a:gd name="T5" fmla="*/ 89 h 129"/>
                <a:gd name="T6" fmla="*/ 28 w 104"/>
                <a:gd name="T7" fmla="*/ 106 h 129"/>
                <a:gd name="T8" fmla="*/ 47 w 104"/>
                <a:gd name="T9" fmla="*/ 113 h 129"/>
                <a:gd name="T10" fmla="*/ 74 w 104"/>
                <a:gd name="T11" fmla="*/ 101 h 129"/>
                <a:gd name="T12" fmla="*/ 84 w 104"/>
                <a:gd name="T13" fmla="*/ 69 h 129"/>
                <a:gd name="T14" fmla="*/ 84 w 104"/>
                <a:gd name="T15" fmla="*/ 64 h 129"/>
                <a:gd name="T16" fmla="*/ 64 w 104"/>
                <a:gd name="T17" fmla="*/ 64 h 129"/>
                <a:gd name="T18" fmla="*/ 104 w 104"/>
                <a:gd name="T19" fmla="*/ 56 h 129"/>
                <a:gd name="T20" fmla="*/ 104 w 104"/>
                <a:gd name="T21" fmla="*/ 126 h 129"/>
                <a:gd name="T22" fmla="*/ 84 w 104"/>
                <a:gd name="T23" fmla="*/ 126 h 129"/>
                <a:gd name="T24" fmla="*/ 84 w 104"/>
                <a:gd name="T25" fmla="*/ 108 h 129"/>
                <a:gd name="T26" fmla="*/ 67 w 104"/>
                <a:gd name="T27" fmla="*/ 124 h 129"/>
                <a:gd name="T28" fmla="*/ 42 w 104"/>
                <a:gd name="T29" fmla="*/ 129 h 129"/>
                <a:gd name="T30" fmla="*/ 11 w 104"/>
                <a:gd name="T31" fmla="*/ 119 h 129"/>
                <a:gd name="T32" fmla="*/ 0 w 104"/>
                <a:gd name="T33" fmla="*/ 90 h 129"/>
                <a:gd name="T34" fmla="*/ 14 w 104"/>
                <a:gd name="T35" fmla="*/ 59 h 129"/>
                <a:gd name="T36" fmla="*/ 56 w 104"/>
                <a:gd name="T37" fmla="*/ 49 h 129"/>
                <a:gd name="T38" fmla="*/ 84 w 104"/>
                <a:gd name="T39" fmla="*/ 49 h 129"/>
                <a:gd name="T40" fmla="*/ 84 w 104"/>
                <a:gd name="T41" fmla="*/ 47 h 129"/>
                <a:gd name="T42" fmla="*/ 75 w 104"/>
                <a:gd name="T43" fmla="*/ 25 h 129"/>
                <a:gd name="T44" fmla="*/ 49 w 104"/>
                <a:gd name="T45" fmla="*/ 17 h 129"/>
                <a:gd name="T46" fmla="*/ 29 w 104"/>
                <a:gd name="T47" fmla="*/ 20 h 129"/>
                <a:gd name="T48" fmla="*/ 9 w 104"/>
                <a:gd name="T49" fmla="*/ 27 h 129"/>
                <a:gd name="T50" fmla="*/ 9 w 104"/>
                <a:gd name="T51" fmla="*/ 9 h 129"/>
                <a:gd name="T52" fmla="*/ 31 w 104"/>
                <a:gd name="T53" fmla="*/ 2 h 129"/>
                <a:gd name="T54" fmla="*/ 51 w 104"/>
                <a:gd name="T55" fmla="*/ 0 h 129"/>
                <a:gd name="T56" fmla="*/ 91 w 104"/>
                <a:gd name="T57" fmla="*/ 14 h 129"/>
                <a:gd name="T58" fmla="*/ 104 w 104"/>
                <a:gd name="T59" fmla="*/ 56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4" h="129">
                  <a:moveTo>
                    <a:pt x="64" y="64"/>
                  </a:moveTo>
                  <a:cubicBezTo>
                    <a:pt x="48" y="64"/>
                    <a:pt x="36" y="66"/>
                    <a:pt x="30" y="70"/>
                  </a:cubicBezTo>
                  <a:cubicBezTo>
                    <a:pt x="24" y="74"/>
                    <a:pt x="21" y="80"/>
                    <a:pt x="21" y="89"/>
                  </a:cubicBezTo>
                  <a:cubicBezTo>
                    <a:pt x="21" y="96"/>
                    <a:pt x="23" y="102"/>
                    <a:pt x="28" y="106"/>
                  </a:cubicBezTo>
                  <a:cubicBezTo>
                    <a:pt x="32" y="110"/>
                    <a:pt x="39" y="113"/>
                    <a:pt x="47" y="113"/>
                  </a:cubicBezTo>
                  <a:cubicBezTo>
                    <a:pt x="58" y="113"/>
                    <a:pt x="67" y="109"/>
                    <a:pt x="74" y="101"/>
                  </a:cubicBezTo>
                  <a:cubicBezTo>
                    <a:pt x="81" y="93"/>
                    <a:pt x="84" y="82"/>
                    <a:pt x="84" y="69"/>
                  </a:cubicBezTo>
                  <a:lnTo>
                    <a:pt x="84" y="64"/>
                  </a:lnTo>
                  <a:lnTo>
                    <a:pt x="64" y="64"/>
                  </a:lnTo>
                  <a:close/>
                  <a:moveTo>
                    <a:pt x="104" y="56"/>
                  </a:moveTo>
                  <a:lnTo>
                    <a:pt x="104" y="126"/>
                  </a:lnTo>
                  <a:lnTo>
                    <a:pt x="84" y="126"/>
                  </a:lnTo>
                  <a:lnTo>
                    <a:pt x="84" y="108"/>
                  </a:lnTo>
                  <a:cubicBezTo>
                    <a:pt x="79" y="115"/>
                    <a:pt x="74" y="121"/>
                    <a:pt x="67" y="124"/>
                  </a:cubicBezTo>
                  <a:cubicBezTo>
                    <a:pt x="60" y="128"/>
                    <a:pt x="51" y="129"/>
                    <a:pt x="42" y="129"/>
                  </a:cubicBezTo>
                  <a:cubicBezTo>
                    <a:pt x="29" y="129"/>
                    <a:pt x="19" y="126"/>
                    <a:pt x="11" y="119"/>
                  </a:cubicBezTo>
                  <a:cubicBezTo>
                    <a:pt x="4" y="112"/>
                    <a:pt x="0" y="102"/>
                    <a:pt x="0" y="90"/>
                  </a:cubicBezTo>
                  <a:cubicBezTo>
                    <a:pt x="0" y="77"/>
                    <a:pt x="5" y="66"/>
                    <a:pt x="14" y="59"/>
                  </a:cubicBezTo>
                  <a:cubicBezTo>
                    <a:pt x="23" y="52"/>
                    <a:pt x="37" y="49"/>
                    <a:pt x="56" y="49"/>
                  </a:cubicBezTo>
                  <a:lnTo>
                    <a:pt x="84" y="49"/>
                  </a:lnTo>
                  <a:lnTo>
                    <a:pt x="84" y="47"/>
                  </a:lnTo>
                  <a:cubicBezTo>
                    <a:pt x="84" y="37"/>
                    <a:pt x="81" y="30"/>
                    <a:pt x="75" y="25"/>
                  </a:cubicBezTo>
                  <a:cubicBezTo>
                    <a:pt x="69" y="20"/>
                    <a:pt x="60" y="17"/>
                    <a:pt x="49" y="17"/>
                  </a:cubicBezTo>
                  <a:cubicBezTo>
                    <a:pt x="42" y="17"/>
                    <a:pt x="35" y="18"/>
                    <a:pt x="29" y="20"/>
                  </a:cubicBezTo>
                  <a:cubicBezTo>
                    <a:pt x="22" y="22"/>
                    <a:pt x="16" y="24"/>
                    <a:pt x="9" y="27"/>
                  </a:cubicBezTo>
                  <a:lnTo>
                    <a:pt x="9" y="9"/>
                  </a:lnTo>
                  <a:cubicBezTo>
                    <a:pt x="17" y="6"/>
                    <a:pt x="24" y="4"/>
                    <a:pt x="31" y="2"/>
                  </a:cubicBezTo>
                  <a:cubicBezTo>
                    <a:pt x="38" y="1"/>
                    <a:pt x="45" y="0"/>
                    <a:pt x="51" y="0"/>
                  </a:cubicBezTo>
                  <a:cubicBezTo>
                    <a:pt x="69" y="0"/>
                    <a:pt x="82" y="5"/>
                    <a:pt x="91" y="14"/>
                  </a:cubicBezTo>
                  <a:cubicBezTo>
                    <a:pt x="100" y="23"/>
                    <a:pt x="104" y="37"/>
                    <a:pt x="104"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4" name="Freeform 203">
              <a:extLst>
                <a:ext uri="{FF2B5EF4-FFF2-40B4-BE49-F238E27FC236}">
                  <a16:creationId xmlns:a16="http://schemas.microsoft.com/office/drawing/2014/main" id="{9B82AB4D-A0AA-4950-92BE-A73EF0410A1C}"/>
                </a:ext>
              </a:extLst>
            </p:cNvPr>
            <p:cNvSpPr>
              <a:spLocks noEditPoints="1"/>
            </p:cNvSpPr>
            <p:nvPr/>
          </p:nvSpPr>
          <p:spPr bwMode="auto">
            <a:xfrm>
              <a:off x="4121" y="834"/>
              <a:ext cx="18" cy="86"/>
            </a:xfrm>
            <a:custGeom>
              <a:avLst/>
              <a:gdLst>
                <a:gd name="T0" fmla="*/ 25 w 45"/>
                <a:gd name="T1" fmla="*/ 48 h 218"/>
                <a:gd name="T2" fmla="*/ 45 w 45"/>
                <a:gd name="T3" fmla="*/ 48 h 218"/>
                <a:gd name="T4" fmla="*/ 45 w 45"/>
                <a:gd name="T5" fmla="*/ 173 h 218"/>
                <a:gd name="T6" fmla="*/ 36 w 45"/>
                <a:gd name="T7" fmla="*/ 207 h 218"/>
                <a:gd name="T8" fmla="*/ 7 w 45"/>
                <a:gd name="T9" fmla="*/ 218 h 218"/>
                <a:gd name="T10" fmla="*/ 0 w 45"/>
                <a:gd name="T11" fmla="*/ 218 h 218"/>
                <a:gd name="T12" fmla="*/ 0 w 45"/>
                <a:gd name="T13" fmla="*/ 201 h 218"/>
                <a:gd name="T14" fmla="*/ 5 w 45"/>
                <a:gd name="T15" fmla="*/ 201 h 218"/>
                <a:gd name="T16" fmla="*/ 21 w 45"/>
                <a:gd name="T17" fmla="*/ 196 h 218"/>
                <a:gd name="T18" fmla="*/ 25 w 45"/>
                <a:gd name="T19" fmla="*/ 173 h 218"/>
                <a:gd name="T20" fmla="*/ 25 w 45"/>
                <a:gd name="T21" fmla="*/ 48 h 218"/>
                <a:gd name="T22" fmla="*/ 25 w 45"/>
                <a:gd name="T23" fmla="*/ 0 h 218"/>
                <a:gd name="T24" fmla="*/ 45 w 45"/>
                <a:gd name="T25" fmla="*/ 0 h 218"/>
                <a:gd name="T26" fmla="*/ 45 w 45"/>
                <a:gd name="T27" fmla="*/ 26 h 218"/>
                <a:gd name="T28" fmla="*/ 25 w 45"/>
                <a:gd name="T29" fmla="*/ 26 h 218"/>
                <a:gd name="T30" fmla="*/ 25 w 45"/>
                <a:gd name="T31"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218">
                  <a:moveTo>
                    <a:pt x="25" y="48"/>
                  </a:moveTo>
                  <a:lnTo>
                    <a:pt x="45" y="48"/>
                  </a:lnTo>
                  <a:lnTo>
                    <a:pt x="45" y="173"/>
                  </a:lnTo>
                  <a:cubicBezTo>
                    <a:pt x="45" y="189"/>
                    <a:pt x="42" y="200"/>
                    <a:pt x="36" y="207"/>
                  </a:cubicBezTo>
                  <a:cubicBezTo>
                    <a:pt x="30" y="215"/>
                    <a:pt x="21" y="218"/>
                    <a:pt x="7" y="218"/>
                  </a:cubicBezTo>
                  <a:lnTo>
                    <a:pt x="0" y="218"/>
                  </a:lnTo>
                  <a:lnTo>
                    <a:pt x="0" y="201"/>
                  </a:lnTo>
                  <a:lnTo>
                    <a:pt x="5" y="201"/>
                  </a:lnTo>
                  <a:cubicBezTo>
                    <a:pt x="13" y="201"/>
                    <a:pt x="18" y="199"/>
                    <a:pt x="21" y="196"/>
                  </a:cubicBezTo>
                  <a:cubicBezTo>
                    <a:pt x="24" y="192"/>
                    <a:pt x="25" y="185"/>
                    <a:pt x="25" y="173"/>
                  </a:cubicBezTo>
                  <a:lnTo>
                    <a:pt x="25" y="48"/>
                  </a:lnTo>
                  <a:close/>
                  <a:moveTo>
                    <a:pt x="25" y="0"/>
                  </a:moveTo>
                  <a:lnTo>
                    <a:pt x="45" y="0"/>
                  </a:lnTo>
                  <a:lnTo>
                    <a:pt x="45" y="26"/>
                  </a:lnTo>
                  <a:lnTo>
                    <a:pt x="25" y="26"/>
                  </a:lnTo>
                  <a:lnTo>
                    <a:pt x="2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5" name="Freeform 204">
              <a:extLst>
                <a:ext uri="{FF2B5EF4-FFF2-40B4-BE49-F238E27FC236}">
                  <a16:creationId xmlns:a16="http://schemas.microsoft.com/office/drawing/2014/main" id="{9B1FE8D1-FA4A-46B8-95BF-04650C167937}"/>
                </a:ext>
              </a:extLst>
            </p:cNvPr>
            <p:cNvSpPr>
              <a:spLocks noEditPoints="1"/>
            </p:cNvSpPr>
            <p:nvPr/>
          </p:nvSpPr>
          <p:spPr bwMode="auto">
            <a:xfrm>
              <a:off x="4153" y="852"/>
              <a:ext cx="44" cy="51"/>
            </a:xfrm>
            <a:custGeom>
              <a:avLst/>
              <a:gdLst>
                <a:gd name="T0" fmla="*/ 56 w 113"/>
                <a:gd name="T1" fmla="*/ 17 h 129"/>
                <a:gd name="T2" fmla="*/ 30 w 113"/>
                <a:gd name="T3" fmla="*/ 30 h 129"/>
                <a:gd name="T4" fmla="*/ 21 w 113"/>
                <a:gd name="T5" fmla="*/ 65 h 129"/>
                <a:gd name="T6" fmla="*/ 30 w 113"/>
                <a:gd name="T7" fmla="*/ 100 h 129"/>
                <a:gd name="T8" fmla="*/ 56 w 113"/>
                <a:gd name="T9" fmla="*/ 112 h 129"/>
                <a:gd name="T10" fmla="*/ 82 w 113"/>
                <a:gd name="T11" fmla="*/ 100 h 129"/>
                <a:gd name="T12" fmla="*/ 91 w 113"/>
                <a:gd name="T13" fmla="*/ 65 h 129"/>
                <a:gd name="T14" fmla="*/ 82 w 113"/>
                <a:gd name="T15" fmla="*/ 30 h 129"/>
                <a:gd name="T16" fmla="*/ 56 w 113"/>
                <a:gd name="T17" fmla="*/ 17 h 129"/>
                <a:gd name="T18" fmla="*/ 56 w 113"/>
                <a:gd name="T19" fmla="*/ 0 h 129"/>
                <a:gd name="T20" fmla="*/ 98 w 113"/>
                <a:gd name="T21" fmla="*/ 17 h 129"/>
                <a:gd name="T22" fmla="*/ 113 w 113"/>
                <a:gd name="T23" fmla="*/ 65 h 129"/>
                <a:gd name="T24" fmla="*/ 98 w 113"/>
                <a:gd name="T25" fmla="*/ 112 h 129"/>
                <a:gd name="T26" fmla="*/ 56 w 113"/>
                <a:gd name="T27" fmla="*/ 129 h 129"/>
                <a:gd name="T28" fmla="*/ 15 w 113"/>
                <a:gd name="T29" fmla="*/ 112 h 129"/>
                <a:gd name="T30" fmla="*/ 0 w 113"/>
                <a:gd name="T31" fmla="*/ 65 h 129"/>
                <a:gd name="T32" fmla="*/ 15 w 113"/>
                <a:gd name="T33" fmla="*/ 17 h 129"/>
                <a:gd name="T34" fmla="*/ 56 w 113"/>
                <a:gd name="T3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129">
                  <a:moveTo>
                    <a:pt x="56" y="17"/>
                  </a:moveTo>
                  <a:cubicBezTo>
                    <a:pt x="45" y="17"/>
                    <a:pt x="37" y="22"/>
                    <a:pt x="30" y="30"/>
                  </a:cubicBezTo>
                  <a:cubicBezTo>
                    <a:pt x="24" y="39"/>
                    <a:pt x="21" y="50"/>
                    <a:pt x="21" y="65"/>
                  </a:cubicBezTo>
                  <a:cubicBezTo>
                    <a:pt x="21" y="80"/>
                    <a:pt x="24" y="91"/>
                    <a:pt x="30" y="100"/>
                  </a:cubicBezTo>
                  <a:cubicBezTo>
                    <a:pt x="37" y="108"/>
                    <a:pt x="45" y="112"/>
                    <a:pt x="56" y="112"/>
                  </a:cubicBezTo>
                  <a:cubicBezTo>
                    <a:pt x="67" y="112"/>
                    <a:pt x="75" y="108"/>
                    <a:pt x="82" y="100"/>
                  </a:cubicBezTo>
                  <a:cubicBezTo>
                    <a:pt x="88" y="91"/>
                    <a:pt x="91" y="79"/>
                    <a:pt x="91" y="65"/>
                  </a:cubicBezTo>
                  <a:cubicBezTo>
                    <a:pt x="91" y="50"/>
                    <a:pt x="88" y="39"/>
                    <a:pt x="82" y="30"/>
                  </a:cubicBezTo>
                  <a:cubicBezTo>
                    <a:pt x="75" y="22"/>
                    <a:pt x="67" y="17"/>
                    <a:pt x="56" y="17"/>
                  </a:cubicBezTo>
                  <a:close/>
                  <a:moveTo>
                    <a:pt x="56" y="0"/>
                  </a:moveTo>
                  <a:cubicBezTo>
                    <a:pt x="74" y="0"/>
                    <a:pt x="87" y="6"/>
                    <a:pt x="98" y="17"/>
                  </a:cubicBezTo>
                  <a:cubicBezTo>
                    <a:pt x="108" y="29"/>
                    <a:pt x="113" y="45"/>
                    <a:pt x="113" y="65"/>
                  </a:cubicBezTo>
                  <a:cubicBezTo>
                    <a:pt x="113" y="85"/>
                    <a:pt x="108" y="101"/>
                    <a:pt x="98" y="112"/>
                  </a:cubicBezTo>
                  <a:cubicBezTo>
                    <a:pt x="87" y="124"/>
                    <a:pt x="74" y="129"/>
                    <a:pt x="56" y="129"/>
                  </a:cubicBezTo>
                  <a:cubicBezTo>
                    <a:pt x="38" y="129"/>
                    <a:pt x="25" y="124"/>
                    <a:pt x="15" y="112"/>
                  </a:cubicBezTo>
                  <a:cubicBezTo>
                    <a:pt x="5" y="101"/>
                    <a:pt x="0" y="85"/>
                    <a:pt x="0" y="65"/>
                  </a:cubicBezTo>
                  <a:cubicBezTo>
                    <a:pt x="0" y="45"/>
                    <a:pt x="5" y="29"/>
                    <a:pt x="15" y="17"/>
                  </a:cubicBezTo>
                  <a:cubicBezTo>
                    <a:pt x="25" y="6"/>
                    <a:pt x="38" y="0"/>
                    <a:pt x="56"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1" name="Freeform 206">
            <a:extLst>
              <a:ext uri="{FF2B5EF4-FFF2-40B4-BE49-F238E27FC236}">
                <a16:creationId xmlns:a16="http://schemas.microsoft.com/office/drawing/2014/main" id="{36F5857F-0609-4854-901A-27ADBC480890}"/>
              </a:ext>
            </a:extLst>
          </p:cNvPr>
          <p:cNvSpPr>
            <a:spLocks/>
          </p:cNvSpPr>
          <p:nvPr/>
        </p:nvSpPr>
        <p:spPr bwMode="auto">
          <a:xfrm>
            <a:off x="8207376" y="1352551"/>
            <a:ext cx="46038" cy="79375"/>
          </a:xfrm>
          <a:custGeom>
            <a:avLst/>
            <a:gdLst>
              <a:gd name="T0" fmla="*/ 72 w 72"/>
              <a:gd name="T1" fmla="*/ 22 h 126"/>
              <a:gd name="T2" fmla="*/ 65 w 72"/>
              <a:gd name="T3" fmla="*/ 19 h 126"/>
              <a:gd name="T4" fmla="*/ 56 w 72"/>
              <a:gd name="T5" fmla="*/ 18 h 126"/>
              <a:gd name="T6" fmla="*/ 30 w 72"/>
              <a:gd name="T7" fmla="*/ 29 h 126"/>
              <a:gd name="T8" fmla="*/ 21 w 72"/>
              <a:gd name="T9" fmla="*/ 61 h 126"/>
              <a:gd name="T10" fmla="*/ 21 w 72"/>
              <a:gd name="T11" fmla="*/ 126 h 126"/>
              <a:gd name="T12" fmla="*/ 0 w 72"/>
              <a:gd name="T13" fmla="*/ 126 h 126"/>
              <a:gd name="T14" fmla="*/ 0 w 72"/>
              <a:gd name="T15" fmla="*/ 3 h 126"/>
              <a:gd name="T16" fmla="*/ 21 w 72"/>
              <a:gd name="T17" fmla="*/ 3 h 126"/>
              <a:gd name="T18" fmla="*/ 21 w 72"/>
              <a:gd name="T19" fmla="*/ 22 h 126"/>
              <a:gd name="T20" fmla="*/ 37 w 72"/>
              <a:gd name="T21" fmla="*/ 6 h 126"/>
              <a:gd name="T22" fmla="*/ 62 w 72"/>
              <a:gd name="T23" fmla="*/ 0 h 126"/>
              <a:gd name="T24" fmla="*/ 67 w 72"/>
              <a:gd name="T25" fmla="*/ 1 h 126"/>
              <a:gd name="T26" fmla="*/ 72 w 72"/>
              <a:gd name="T27" fmla="*/ 1 h 126"/>
              <a:gd name="T28" fmla="*/ 72 w 72"/>
              <a:gd name="T2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26">
                <a:moveTo>
                  <a:pt x="72" y="22"/>
                </a:moveTo>
                <a:cubicBezTo>
                  <a:pt x="70" y="21"/>
                  <a:pt x="68" y="20"/>
                  <a:pt x="65" y="19"/>
                </a:cubicBezTo>
                <a:cubicBezTo>
                  <a:pt x="62" y="19"/>
                  <a:pt x="59" y="18"/>
                  <a:pt x="56" y="18"/>
                </a:cubicBezTo>
                <a:cubicBezTo>
                  <a:pt x="45" y="18"/>
                  <a:pt x="36" y="22"/>
                  <a:pt x="30" y="29"/>
                </a:cubicBezTo>
                <a:cubicBezTo>
                  <a:pt x="24" y="37"/>
                  <a:pt x="21" y="47"/>
                  <a:pt x="21" y="61"/>
                </a:cubicBezTo>
                <a:lnTo>
                  <a:pt x="21" y="126"/>
                </a:lnTo>
                <a:lnTo>
                  <a:pt x="0" y="126"/>
                </a:lnTo>
                <a:lnTo>
                  <a:pt x="0" y="3"/>
                </a:lnTo>
                <a:lnTo>
                  <a:pt x="21" y="3"/>
                </a:lnTo>
                <a:lnTo>
                  <a:pt x="21" y="22"/>
                </a:lnTo>
                <a:cubicBezTo>
                  <a:pt x="25" y="15"/>
                  <a:pt x="30" y="9"/>
                  <a:pt x="37" y="6"/>
                </a:cubicBezTo>
                <a:cubicBezTo>
                  <a:pt x="44" y="2"/>
                  <a:pt x="52" y="0"/>
                  <a:pt x="62" y="0"/>
                </a:cubicBezTo>
                <a:cubicBezTo>
                  <a:pt x="63" y="0"/>
                  <a:pt x="65" y="0"/>
                  <a:pt x="67" y="1"/>
                </a:cubicBezTo>
                <a:cubicBezTo>
                  <a:pt x="68" y="1"/>
                  <a:pt x="70" y="1"/>
                  <a:pt x="72" y="1"/>
                </a:cubicBezTo>
                <a:lnTo>
                  <a:pt x="7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07">
            <a:extLst>
              <a:ext uri="{FF2B5EF4-FFF2-40B4-BE49-F238E27FC236}">
                <a16:creationId xmlns:a16="http://schemas.microsoft.com/office/drawing/2014/main" id="{687F15FE-2D7B-443C-A686-20EF8362EC1E}"/>
              </a:ext>
            </a:extLst>
          </p:cNvPr>
          <p:cNvSpPr>
            <a:spLocks/>
          </p:cNvSpPr>
          <p:nvPr/>
        </p:nvSpPr>
        <p:spPr bwMode="auto">
          <a:xfrm>
            <a:off x="8305802" y="1352551"/>
            <a:ext cx="61913" cy="80963"/>
          </a:xfrm>
          <a:custGeom>
            <a:avLst/>
            <a:gdLst>
              <a:gd name="T0" fmla="*/ 98 w 98"/>
              <a:gd name="T1" fmla="*/ 8 h 129"/>
              <a:gd name="T2" fmla="*/ 98 w 98"/>
              <a:gd name="T3" fmla="*/ 27 h 129"/>
              <a:gd name="T4" fmla="*/ 80 w 98"/>
              <a:gd name="T5" fmla="*/ 20 h 129"/>
              <a:gd name="T6" fmla="*/ 63 w 98"/>
              <a:gd name="T7" fmla="*/ 17 h 129"/>
              <a:gd name="T8" fmla="*/ 33 w 98"/>
              <a:gd name="T9" fmla="*/ 30 h 129"/>
              <a:gd name="T10" fmla="*/ 22 w 98"/>
              <a:gd name="T11" fmla="*/ 65 h 129"/>
              <a:gd name="T12" fmla="*/ 33 w 98"/>
              <a:gd name="T13" fmla="*/ 100 h 129"/>
              <a:gd name="T14" fmla="*/ 63 w 98"/>
              <a:gd name="T15" fmla="*/ 112 h 129"/>
              <a:gd name="T16" fmla="*/ 80 w 98"/>
              <a:gd name="T17" fmla="*/ 110 h 129"/>
              <a:gd name="T18" fmla="*/ 98 w 98"/>
              <a:gd name="T19" fmla="*/ 103 h 129"/>
              <a:gd name="T20" fmla="*/ 98 w 98"/>
              <a:gd name="T21" fmla="*/ 122 h 129"/>
              <a:gd name="T22" fmla="*/ 80 w 98"/>
              <a:gd name="T23" fmla="*/ 127 h 129"/>
              <a:gd name="T24" fmla="*/ 61 w 98"/>
              <a:gd name="T25" fmla="*/ 129 h 129"/>
              <a:gd name="T26" fmla="*/ 17 w 98"/>
              <a:gd name="T27" fmla="*/ 112 h 129"/>
              <a:gd name="T28" fmla="*/ 0 w 98"/>
              <a:gd name="T29" fmla="*/ 65 h 129"/>
              <a:gd name="T30" fmla="*/ 17 w 98"/>
              <a:gd name="T31" fmla="*/ 17 h 129"/>
              <a:gd name="T32" fmla="*/ 62 w 98"/>
              <a:gd name="T33" fmla="*/ 0 h 129"/>
              <a:gd name="T34" fmla="*/ 80 w 98"/>
              <a:gd name="T35" fmla="*/ 2 h 129"/>
              <a:gd name="T36" fmla="*/ 98 w 98"/>
              <a:gd name="T3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 h="129">
                <a:moveTo>
                  <a:pt x="98" y="8"/>
                </a:moveTo>
                <a:lnTo>
                  <a:pt x="98" y="27"/>
                </a:lnTo>
                <a:cubicBezTo>
                  <a:pt x="92" y="24"/>
                  <a:pt x="86" y="21"/>
                  <a:pt x="80" y="20"/>
                </a:cubicBezTo>
                <a:cubicBezTo>
                  <a:pt x="75" y="18"/>
                  <a:pt x="69" y="17"/>
                  <a:pt x="63" y="17"/>
                </a:cubicBezTo>
                <a:cubicBezTo>
                  <a:pt x="50" y="17"/>
                  <a:pt x="40" y="22"/>
                  <a:pt x="33" y="30"/>
                </a:cubicBezTo>
                <a:cubicBezTo>
                  <a:pt x="25" y="38"/>
                  <a:pt x="22" y="50"/>
                  <a:pt x="22" y="65"/>
                </a:cubicBezTo>
                <a:cubicBezTo>
                  <a:pt x="22" y="80"/>
                  <a:pt x="25" y="92"/>
                  <a:pt x="33" y="100"/>
                </a:cubicBezTo>
                <a:cubicBezTo>
                  <a:pt x="40" y="108"/>
                  <a:pt x="50" y="112"/>
                  <a:pt x="63" y="112"/>
                </a:cubicBezTo>
                <a:cubicBezTo>
                  <a:pt x="69" y="112"/>
                  <a:pt x="75" y="112"/>
                  <a:pt x="80" y="110"/>
                </a:cubicBezTo>
                <a:cubicBezTo>
                  <a:pt x="86" y="108"/>
                  <a:pt x="92" y="106"/>
                  <a:pt x="98" y="103"/>
                </a:cubicBezTo>
                <a:lnTo>
                  <a:pt x="98" y="122"/>
                </a:lnTo>
                <a:cubicBezTo>
                  <a:pt x="92" y="124"/>
                  <a:pt x="86" y="126"/>
                  <a:pt x="80" y="127"/>
                </a:cubicBezTo>
                <a:cubicBezTo>
                  <a:pt x="74" y="129"/>
                  <a:pt x="68" y="129"/>
                  <a:pt x="61" y="129"/>
                </a:cubicBezTo>
                <a:cubicBezTo>
                  <a:pt x="42" y="129"/>
                  <a:pt x="28" y="124"/>
                  <a:pt x="17" y="112"/>
                </a:cubicBezTo>
                <a:cubicBezTo>
                  <a:pt x="6" y="100"/>
                  <a:pt x="0" y="85"/>
                  <a:pt x="0" y="65"/>
                </a:cubicBezTo>
                <a:cubicBezTo>
                  <a:pt x="0" y="45"/>
                  <a:pt x="6" y="29"/>
                  <a:pt x="17" y="17"/>
                </a:cubicBezTo>
                <a:cubicBezTo>
                  <a:pt x="28" y="6"/>
                  <a:pt x="43" y="0"/>
                  <a:pt x="62" y="0"/>
                </a:cubicBezTo>
                <a:cubicBezTo>
                  <a:pt x="68" y="0"/>
                  <a:pt x="74" y="1"/>
                  <a:pt x="80" y="2"/>
                </a:cubicBezTo>
                <a:cubicBezTo>
                  <a:pt x="86" y="3"/>
                  <a:pt x="92" y="5"/>
                  <a:pt x="98"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08">
            <a:extLst>
              <a:ext uri="{FF2B5EF4-FFF2-40B4-BE49-F238E27FC236}">
                <a16:creationId xmlns:a16="http://schemas.microsoft.com/office/drawing/2014/main" id="{7DCED729-BA9E-48ED-BE45-B4A8B535AC79}"/>
              </a:ext>
            </a:extLst>
          </p:cNvPr>
          <p:cNvSpPr>
            <a:spLocks/>
          </p:cNvSpPr>
          <p:nvPr/>
        </p:nvSpPr>
        <p:spPr bwMode="auto">
          <a:xfrm>
            <a:off x="8380414" y="1331914"/>
            <a:ext cx="47625" cy="100013"/>
          </a:xfrm>
          <a:custGeom>
            <a:avLst/>
            <a:gdLst>
              <a:gd name="T0" fmla="*/ 35 w 76"/>
              <a:gd name="T1" fmla="*/ 0 h 158"/>
              <a:gd name="T2" fmla="*/ 35 w 76"/>
              <a:gd name="T3" fmla="*/ 35 h 158"/>
              <a:gd name="T4" fmla="*/ 76 w 76"/>
              <a:gd name="T5" fmla="*/ 35 h 158"/>
              <a:gd name="T6" fmla="*/ 76 w 76"/>
              <a:gd name="T7" fmla="*/ 51 h 158"/>
              <a:gd name="T8" fmla="*/ 35 w 76"/>
              <a:gd name="T9" fmla="*/ 51 h 158"/>
              <a:gd name="T10" fmla="*/ 35 w 76"/>
              <a:gd name="T11" fmla="*/ 118 h 158"/>
              <a:gd name="T12" fmla="*/ 39 w 76"/>
              <a:gd name="T13" fmla="*/ 137 h 158"/>
              <a:gd name="T14" fmla="*/ 56 w 76"/>
              <a:gd name="T15" fmla="*/ 141 h 158"/>
              <a:gd name="T16" fmla="*/ 76 w 76"/>
              <a:gd name="T17" fmla="*/ 141 h 158"/>
              <a:gd name="T18" fmla="*/ 76 w 76"/>
              <a:gd name="T19" fmla="*/ 158 h 158"/>
              <a:gd name="T20" fmla="*/ 56 w 76"/>
              <a:gd name="T21" fmla="*/ 158 h 158"/>
              <a:gd name="T22" fmla="*/ 23 w 76"/>
              <a:gd name="T23" fmla="*/ 150 h 158"/>
              <a:gd name="T24" fmla="*/ 14 w 76"/>
              <a:gd name="T25" fmla="*/ 118 h 158"/>
              <a:gd name="T26" fmla="*/ 14 w 76"/>
              <a:gd name="T27" fmla="*/ 51 h 158"/>
              <a:gd name="T28" fmla="*/ 0 w 76"/>
              <a:gd name="T29" fmla="*/ 51 h 158"/>
              <a:gd name="T30" fmla="*/ 0 w 76"/>
              <a:gd name="T31" fmla="*/ 35 h 158"/>
              <a:gd name="T32" fmla="*/ 14 w 76"/>
              <a:gd name="T33" fmla="*/ 35 h 158"/>
              <a:gd name="T34" fmla="*/ 14 w 76"/>
              <a:gd name="T35" fmla="*/ 0 h 158"/>
              <a:gd name="T36" fmla="*/ 35 w 76"/>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158">
                <a:moveTo>
                  <a:pt x="35" y="0"/>
                </a:moveTo>
                <a:lnTo>
                  <a:pt x="35" y="35"/>
                </a:lnTo>
                <a:lnTo>
                  <a:pt x="76" y="35"/>
                </a:lnTo>
                <a:lnTo>
                  <a:pt x="76" y="51"/>
                </a:lnTo>
                <a:lnTo>
                  <a:pt x="35" y="51"/>
                </a:lnTo>
                <a:lnTo>
                  <a:pt x="35" y="118"/>
                </a:lnTo>
                <a:cubicBezTo>
                  <a:pt x="35" y="128"/>
                  <a:pt x="36" y="134"/>
                  <a:pt x="39" y="137"/>
                </a:cubicBezTo>
                <a:cubicBezTo>
                  <a:pt x="42" y="140"/>
                  <a:pt x="47" y="141"/>
                  <a:pt x="56" y="141"/>
                </a:cubicBezTo>
                <a:lnTo>
                  <a:pt x="76" y="141"/>
                </a:lnTo>
                <a:lnTo>
                  <a:pt x="76" y="158"/>
                </a:lnTo>
                <a:lnTo>
                  <a:pt x="56" y="158"/>
                </a:lnTo>
                <a:cubicBezTo>
                  <a:pt x="40" y="158"/>
                  <a:pt x="29" y="155"/>
                  <a:pt x="23" y="150"/>
                </a:cubicBezTo>
                <a:cubicBezTo>
                  <a:pt x="17" y="144"/>
                  <a:pt x="14" y="133"/>
                  <a:pt x="14" y="118"/>
                </a:cubicBezTo>
                <a:lnTo>
                  <a:pt x="14" y="51"/>
                </a:lnTo>
                <a:lnTo>
                  <a:pt x="0" y="51"/>
                </a:lnTo>
                <a:lnTo>
                  <a:pt x="0" y="35"/>
                </a:lnTo>
                <a:lnTo>
                  <a:pt x="14" y="35"/>
                </a:lnTo>
                <a:lnTo>
                  <a:pt x="14" y="0"/>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09">
            <a:extLst>
              <a:ext uri="{FF2B5EF4-FFF2-40B4-BE49-F238E27FC236}">
                <a16:creationId xmlns:a16="http://schemas.microsoft.com/office/drawing/2014/main" id="{8D4E83C5-BB03-419D-8141-EF86CD93281E}"/>
              </a:ext>
            </a:extLst>
          </p:cNvPr>
          <p:cNvSpPr>
            <a:spLocks/>
          </p:cNvSpPr>
          <p:nvPr/>
        </p:nvSpPr>
        <p:spPr bwMode="auto">
          <a:xfrm>
            <a:off x="8443913" y="1352551"/>
            <a:ext cx="44450" cy="79375"/>
          </a:xfrm>
          <a:custGeom>
            <a:avLst/>
            <a:gdLst>
              <a:gd name="T0" fmla="*/ 72 w 72"/>
              <a:gd name="T1" fmla="*/ 22 h 126"/>
              <a:gd name="T2" fmla="*/ 65 w 72"/>
              <a:gd name="T3" fmla="*/ 19 h 126"/>
              <a:gd name="T4" fmla="*/ 56 w 72"/>
              <a:gd name="T5" fmla="*/ 18 h 126"/>
              <a:gd name="T6" fmla="*/ 30 w 72"/>
              <a:gd name="T7" fmla="*/ 29 h 126"/>
              <a:gd name="T8" fmla="*/ 21 w 72"/>
              <a:gd name="T9" fmla="*/ 61 h 126"/>
              <a:gd name="T10" fmla="*/ 21 w 72"/>
              <a:gd name="T11" fmla="*/ 126 h 126"/>
              <a:gd name="T12" fmla="*/ 0 w 72"/>
              <a:gd name="T13" fmla="*/ 126 h 126"/>
              <a:gd name="T14" fmla="*/ 0 w 72"/>
              <a:gd name="T15" fmla="*/ 3 h 126"/>
              <a:gd name="T16" fmla="*/ 21 w 72"/>
              <a:gd name="T17" fmla="*/ 3 h 126"/>
              <a:gd name="T18" fmla="*/ 21 w 72"/>
              <a:gd name="T19" fmla="*/ 22 h 126"/>
              <a:gd name="T20" fmla="*/ 37 w 72"/>
              <a:gd name="T21" fmla="*/ 6 h 126"/>
              <a:gd name="T22" fmla="*/ 62 w 72"/>
              <a:gd name="T23" fmla="*/ 0 h 126"/>
              <a:gd name="T24" fmla="*/ 67 w 72"/>
              <a:gd name="T25" fmla="*/ 1 h 126"/>
              <a:gd name="T26" fmla="*/ 72 w 72"/>
              <a:gd name="T27" fmla="*/ 1 h 126"/>
              <a:gd name="T28" fmla="*/ 72 w 72"/>
              <a:gd name="T2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26">
                <a:moveTo>
                  <a:pt x="72" y="22"/>
                </a:moveTo>
                <a:cubicBezTo>
                  <a:pt x="70" y="21"/>
                  <a:pt x="68" y="20"/>
                  <a:pt x="65" y="19"/>
                </a:cubicBezTo>
                <a:cubicBezTo>
                  <a:pt x="62" y="19"/>
                  <a:pt x="59" y="18"/>
                  <a:pt x="56" y="18"/>
                </a:cubicBezTo>
                <a:cubicBezTo>
                  <a:pt x="45" y="18"/>
                  <a:pt x="36" y="22"/>
                  <a:pt x="30" y="29"/>
                </a:cubicBezTo>
                <a:cubicBezTo>
                  <a:pt x="24" y="37"/>
                  <a:pt x="21" y="47"/>
                  <a:pt x="21" y="61"/>
                </a:cubicBezTo>
                <a:lnTo>
                  <a:pt x="21" y="126"/>
                </a:lnTo>
                <a:lnTo>
                  <a:pt x="0" y="126"/>
                </a:lnTo>
                <a:lnTo>
                  <a:pt x="0" y="3"/>
                </a:lnTo>
                <a:lnTo>
                  <a:pt x="21" y="3"/>
                </a:lnTo>
                <a:lnTo>
                  <a:pt x="21" y="22"/>
                </a:lnTo>
                <a:cubicBezTo>
                  <a:pt x="25" y="15"/>
                  <a:pt x="30" y="9"/>
                  <a:pt x="37" y="6"/>
                </a:cubicBezTo>
                <a:cubicBezTo>
                  <a:pt x="44" y="2"/>
                  <a:pt x="52" y="0"/>
                  <a:pt x="62" y="0"/>
                </a:cubicBezTo>
                <a:cubicBezTo>
                  <a:pt x="63" y="0"/>
                  <a:pt x="65" y="0"/>
                  <a:pt x="67" y="1"/>
                </a:cubicBezTo>
                <a:cubicBezTo>
                  <a:pt x="68" y="1"/>
                  <a:pt x="70" y="1"/>
                  <a:pt x="72" y="1"/>
                </a:cubicBezTo>
                <a:lnTo>
                  <a:pt x="72"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210">
            <a:extLst>
              <a:ext uri="{FF2B5EF4-FFF2-40B4-BE49-F238E27FC236}">
                <a16:creationId xmlns:a16="http://schemas.microsoft.com/office/drawing/2014/main" id="{54210A15-CE06-4B44-B2B6-C8BF670E957A}"/>
              </a:ext>
            </a:extLst>
          </p:cNvPr>
          <p:cNvSpPr>
            <a:spLocks noChangeArrowheads="1"/>
          </p:cNvSpPr>
          <p:nvPr/>
        </p:nvSpPr>
        <p:spPr bwMode="auto">
          <a:xfrm>
            <a:off x="8731252" y="1279525"/>
            <a:ext cx="836613" cy="241300"/>
          </a:xfrm>
          <a:prstGeom prst="rect">
            <a:avLst/>
          </a:prstGeom>
          <a:solidFill>
            <a:srgbClr val="FFE6D5"/>
          </a:solidFill>
          <a:ln w="1270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211">
            <a:extLst>
              <a:ext uri="{FF2B5EF4-FFF2-40B4-BE49-F238E27FC236}">
                <a16:creationId xmlns:a16="http://schemas.microsoft.com/office/drawing/2014/main" id="{E1438E28-2DE2-4417-A6BA-C688FF8E4B64}"/>
              </a:ext>
            </a:extLst>
          </p:cNvPr>
          <p:cNvSpPr>
            <a:spLocks/>
          </p:cNvSpPr>
          <p:nvPr/>
        </p:nvSpPr>
        <p:spPr bwMode="auto">
          <a:xfrm>
            <a:off x="8793163" y="1328738"/>
            <a:ext cx="77788" cy="103188"/>
          </a:xfrm>
          <a:custGeom>
            <a:avLst/>
            <a:gdLst>
              <a:gd name="T0" fmla="*/ 0 w 124"/>
              <a:gd name="T1" fmla="*/ 0 h 164"/>
              <a:gd name="T2" fmla="*/ 27 w 124"/>
              <a:gd name="T3" fmla="*/ 0 h 164"/>
              <a:gd name="T4" fmla="*/ 62 w 124"/>
              <a:gd name="T5" fmla="*/ 112 h 164"/>
              <a:gd name="T6" fmla="*/ 97 w 124"/>
              <a:gd name="T7" fmla="*/ 0 h 164"/>
              <a:gd name="T8" fmla="*/ 124 w 124"/>
              <a:gd name="T9" fmla="*/ 0 h 164"/>
              <a:gd name="T10" fmla="*/ 124 w 124"/>
              <a:gd name="T11" fmla="*/ 164 h 164"/>
              <a:gd name="T12" fmla="*/ 106 w 124"/>
              <a:gd name="T13" fmla="*/ 164 h 164"/>
              <a:gd name="T14" fmla="*/ 106 w 124"/>
              <a:gd name="T15" fmla="*/ 20 h 164"/>
              <a:gd name="T16" fmla="*/ 71 w 124"/>
              <a:gd name="T17" fmla="*/ 133 h 164"/>
              <a:gd name="T18" fmla="*/ 53 w 124"/>
              <a:gd name="T19" fmla="*/ 133 h 164"/>
              <a:gd name="T20" fmla="*/ 18 w 124"/>
              <a:gd name="T21" fmla="*/ 20 h 164"/>
              <a:gd name="T22" fmla="*/ 18 w 124"/>
              <a:gd name="T23" fmla="*/ 164 h 164"/>
              <a:gd name="T24" fmla="*/ 0 w 124"/>
              <a:gd name="T25" fmla="*/ 164 h 164"/>
              <a:gd name="T26" fmla="*/ 0 w 124"/>
              <a:gd name="T2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4" h="164">
                <a:moveTo>
                  <a:pt x="0" y="0"/>
                </a:moveTo>
                <a:lnTo>
                  <a:pt x="27" y="0"/>
                </a:lnTo>
                <a:lnTo>
                  <a:pt x="62" y="112"/>
                </a:lnTo>
                <a:lnTo>
                  <a:pt x="97" y="0"/>
                </a:lnTo>
                <a:lnTo>
                  <a:pt x="124" y="0"/>
                </a:lnTo>
                <a:lnTo>
                  <a:pt x="124" y="164"/>
                </a:lnTo>
                <a:lnTo>
                  <a:pt x="106" y="164"/>
                </a:lnTo>
                <a:lnTo>
                  <a:pt x="106" y="20"/>
                </a:lnTo>
                <a:lnTo>
                  <a:pt x="71" y="133"/>
                </a:lnTo>
                <a:lnTo>
                  <a:pt x="53" y="133"/>
                </a:lnTo>
                <a:lnTo>
                  <a:pt x="18" y="20"/>
                </a:lnTo>
                <a:lnTo>
                  <a:pt x="18" y="164"/>
                </a:lnTo>
                <a:lnTo>
                  <a:pt x="0" y="16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12">
            <a:extLst>
              <a:ext uri="{FF2B5EF4-FFF2-40B4-BE49-F238E27FC236}">
                <a16:creationId xmlns:a16="http://schemas.microsoft.com/office/drawing/2014/main" id="{78299F89-5A1E-405E-93B9-685E36F5D707}"/>
              </a:ext>
            </a:extLst>
          </p:cNvPr>
          <p:cNvSpPr>
            <a:spLocks noEditPoints="1"/>
          </p:cNvSpPr>
          <p:nvPr/>
        </p:nvSpPr>
        <p:spPr bwMode="auto">
          <a:xfrm>
            <a:off x="8894764" y="1323975"/>
            <a:ext cx="9525" cy="107950"/>
          </a:xfrm>
          <a:custGeom>
            <a:avLst/>
            <a:gdLst>
              <a:gd name="T0" fmla="*/ 0 w 16"/>
              <a:gd name="T1" fmla="*/ 48 h 171"/>
              <a:gd name="T2" fmla="*/ 16 w 16"/>
              <a:gd name="T3" fmla="*/ 48 h 171"/>
              <a:gd name="T4" fmla="*/ 16 w 16"/>
              <a:gd name="T5" fmla="*/ 171 h 171"/>
              <a:gd name="T6" fmla="*/ 0 w 16"/>
              <a:gd name="T7" fmla="*/ 171 h 171"/>
              <a:gd name="T8" fmla="*/ 0 w 16"/>
              <a:gd name="T9" fmla="*/ 48 h 171"/>
              <a:gd name="T10" fmla="*/ 0 w 16"/>
              <a:gd name="T11" fmla="*/ 0 h 171"/>
              <a:gd name="T12" fmla="*/ 16 w 16"/>
              <a:gd name="T13" fmla="*/ 0 h 171"/>
              <a:gd name="T14" fmla="*/ 16 w 16"/>
              <a:gd name="T15" fmla="*/ 26 h 171"/>
              <a:gd name="T16" fmla="*/ 0 w 16"/>
              <a:gd name="T17" fmla="*/ 26 h 171"/>
              <a:gd name="T18" fmla="*/ 0 w 16"/>
              <a:gd name="T1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1">
                <a:moveTo>
                  <a:pt x="0" y="48"/>
                </a:moveTo>
                <a:lnTo>
                  <a:pt x="16" y="48"/>
                </a:lnTo>
                <a:lnTo>
                  <a:pt x="16" y="171"/>
                </a:lnTo>
                <a:lnTo>
                  <a:pt x="0" y="171"/>
                </a:lnTo>
                <a:lnTo>
                  <a:pt x="0" y="48"/>
                </a:lnTo>
                <a:close/>
                <a:moveTo>
                  <a:pt x="0" y="0"/>
                </a:moveTo>
                <a:lnTo>
                  <a:pt x="16" y="0"/>
                </a:lnTo>
                <a:lnTo>
                  <a:pt x="16" y="26"/>
                </a:lnTo>
                <a:lnTo>
                  <a:pt x="0" y="2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13">
            <a:extLst>
              <a:ext uri="{FF2B5EF4-FFF2-40B4-BE49-F238E27FC236}">
                <a16:creationId xmlns:a16="http://schemas.microsoft.com/office/drawing/2014/main" id="{AA2C5908-C887-4887-B305-3F617121A935}"/>
              </a:ext>
            </a:extLst>
          </p:cNvPr>
          <p:cNvSpPr>
            <a:spLocks/>
          </p:cNvSpPr>
          <p:nvPr/>
        </p:nvSpPr>
        <p:spPr bwMode="auto">
          <a:xfrm>
            <a:off x="8926514" y="1352551"/>
            <a:ext cx="53975" cy="79375"/>
          </a:xfrm>
          <a:custGeom>
            <a:avLst/>
            <a:gdLst>
              <a:gd name="T0" fmla="*/ 85 w 85"/>
              <a:gd name="T1" fmla="*/ 52 h 126"/>
              <a:gd name="T2" fmla="*/ 85 w 85"/>
              <a:gd name="T3" fmla="*/ 126 h 126"/>
              <a:gd name="T4" fmla="*/ 68 w 85"/>
              <a:gd name="T5" fmla="*/ 126 h 126"/>
              <a:gd name="T6" fmla="*/ 68 w 85"/>
              <a:gd name="T7" fmla="*/ 53 h 126"/>
              <a:gd name="T8" fmla="*/ 62 w 85"/>
              <a:gd name="T9" fmla="*/ 26 h 126"/>
              <a:gd name="T10" fmla="*/ 46 w 85"/>
              <a:gd name="T11" fmla="*/ 18 h 126"/>
              <a:gd name="T12" fmla="*/ 24 w 85"/>
              <a:gd name="T13" fmla="*/ 28 h 126"/>
              <a:gd name="T14" fmla="*/ 16 w 85"/>
              <a:gd name="T15" fmla="*/ 57 h 126"/>
              <a:gd name="T16" fmla="*/ 16 w 85"/>
              <a:gd name="T17" fmla="*/ 126 h 126"/>
              <a:gd name="T18" fmla="*/ 0 w 85"/>
              <a:gd name="T19" fmla="*/ 126 h 126"/>
              <a:gd name="T20" fmla="*/ 0 w 85"/>
              <a:gd name="T21" fmla="*/ 3 h 126"/>
              <a:gd name="T22" fmla="*/ 16 w 85"/>
              <a:gd name="T23" fmla="*/ 3 h 126"/>
              <a:gd name="T24" fmla="*/ 16 w 85"/>
              <a:gd name="T25" fmla="*/ 22 h 126"/>
              <a:gd name="T26" fmla="*/ 31 w 85"/>
              <a:gd name="T27" fmla="*/ 6 h 126"/>
              <a:gd name="T28" fmla="*/ 49 w 85"/>
              <a:gd name="T29" fmla="*/ 0 h 126"/>
              <a:gd name="T30" fmla="*/ 76 w 85"/>
              <a:gd name="T31" fmla="*/ 13 h 126"/>
              <a:gd name="T32" fmla="*/ 85 w 85"/>
              <a:gd name="T33" fmla="*/ 5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126">
                <a:moveTo>
                  <a:pt x="85" y="52"/>
                </a:moveTo>
                <a:lnTo>
                  <a:pt x="85" y="126"/>
                </a:lnTo>
                <a:lnTo>
                  <a:pt x="68" y="126"/>
                </a:lnTo>
                <a:lnTo>
                  <a:pt x="68" y="53"/>
                </a:lnTo>
                <a:cubicBezTo>
                  <a:pt x="68" y="41"/>
                  <a:pt x="66" y="32"/>
                  <a:pt x="62" y="26"/>
                </a:cubicBezTo>
                <a:cubicBezTo>
                  <a:pt x="59" y="21"/>
                  <a:pt x="53" y="18"/>
                  <a:pt x="46" y="18"/>
                </a:cubicBezTo>
                <a:cubicBezTo>
                  <a:pt x="37" y="18"/>
                  <a:pt x="29" y="21"/>
                  <a:pt x="24" y="28"/>
                </a:cubicBezTo>
                <a:cubicBezTo>
                  <a:pt x="19" y="35"/>
                  <a:pt x="16" y="45"/>
                  <a:pt x="16" y="57"/>
                </a:cubicBezTo>
                <a:lnTo>
                  <a:pt x="16" y="126"/>
                </a:lnTo>
                <a:lnTo>
                  <a:pt x="0" y="126"/>
                </a:lnTo>
                <a:lnTo>
                  <a:pt x="0" y="3"/>
                </a:lnTo>
                <a:lnTo>
                  <a:pt x="16" y="3"/>
                </a:lnTo>
                <a:lnTo>
                  <a:pt x="16" y="22"/>
                </a:lnTo>
                <a:cubicBezTo>
                  <a:pt x="20" y="15"/>
                  <a:pt x="25" y="9"/>
                  <a:pt x="31" y="6"/>
                </a:cubicBezTo>
                <a:cubicBezTo>
                  <a:pt x="36" y="2"/>
                  <a:pt x="42" y="0"/>
                  <a:pt x="49" y="0"/>
                </a:cubicBezTo>
                <a:cubicBezTo>
                  <a:pt x="61" y="0"/>
                  <a:pt x="70" y="5"/>
                  <a:pt x="76" y="13"/>
                </a:cubicBezTo>
                <a:cubicBezTo>
                  <a:pt x="82" y="22"/>
                  <a:pt x="85" y="35"/>
                  <a:pt x="85" y="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14">
            <a:extLst>
              <a:ext uri="{FF2B5EF4-FFF2-40B4-BE49-F238E27FC236}">
                <a16:creationId xmlns:a16="http://schemas.microsoft.com/office/drawing/2014/main" id="{7D80FD02-2F1C-437B-BB79-5F9D01A8D608}"/>
              </a:ext>
            </a:extLst>
          </p:cNvPr>
          <p:cNvSpPr>
            <a:spLocks noEditPoints="1"/>
          </p:cNvSpPr>
          <p:nvPr/>
        </p:nvSpPr>
        <p:spPr bwMode="auto">
          <a:xfrm>
            <a:off x="8996363" y="1352551"/>
            <a:ext cx="58738" cy="80963"/>
          </a:xfrm>
          <a:custGeom>
            <a:avLst/>
            <a:gdLst>
              <a:gd name="T0" fmla="*/ 47 w 93"/>
              <a:gd name="T1" fmla="*/ 17 h 129"/>
              <a:gd name="T2" fmla="*/ 25 w 93"/>
              <a:gd name="T3" fmla="*/ 30 h 129"/>
              <a:gd name="T4" fmla="*/ 17 w 93"/>
              <a:gd name="T5" fmla="*/ 65 h 129"/>
              <a:gd name="T6" fmla="*/ 25 w 93"/>
              <a:gd name="T7" fmla="*/ 100 h 129"/>
              <a:gd name="T8" fmla="*/ 47 w 93"/>
              <a:gd name="T9" fmla="*/ 112 h 129"/>
              <a:gd name="T10" fmla="*/ 68 w 93"/>
              <a:gd name="T11" fmla="*/ 100 h 129"/>
              <a:gd name="T12" fmla="*/ 75 w 93"/>
              <a:gd name="T13" fmla="*/ 65 h 129"/>
              <a:gd name="T14" fmla="*/ 68 w 93"/>
              <a:gd name="T15" fmla="*/ 30 h 129"/>
              <a:gd name="T16" fmla="*/ 47 w 93"/>
              <a:gd name="T17" fmla="*/ 17 h 129"/>
              <a:gd name="T18" fmla="*/ 47 w 93"/>
              <a:gd name="T19" fmla="*/ 0 h 129"/>
              <a:gd name="T20" fmla="*/ 81 w 93"/>
              <a:gd name="T21" fmla="*/ 17 h 129"/>
              <a:gd name="T22" fmla="*/ 93 w 93"/>
              <a:gd name="T23" fmla="*/ 65 h 129"/>
              <a:gd name="T24" fmla="*/ 81 w 93"/>
              <a:gd name="T25" fmla="*/ 112 h 129"/>
              <a:gd name="T26" fmla="*/ 47 w 93"/>
              <a:gd name="T27" fmla="*/ 129 h 129"/>
              <a:gd name="T28" fmla="*/ 12 w 93"/>
              <a:gd name="T29" fmla="*/ 112 h 129"/>
              <a:gd name="T30" fmla="*/ 0 w 93"/>
              <a:gd name="T31" fmla="*/ 65 h 129"/>
              <a:gd name="T32" fmla="*/ 12 w 93"/>
              <a:gd name="T33" fmla="*/ 17 h 129"/>
              <a:gd name="T34" fmla="*/ 47 w 93"/>
              <a:gd name="T35" fmla="*/ 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29">
                <a:moveTo>
                  <a:pt x="47" y="17"/>
                </a:moveTo>
                <a:cubicBezTo>
                  <a:pt x="38" y="17"/>
                  <a:pt x="30" y="22"/>
                  <a:pt x="25" y="30"/>
                </a:cubicBezTo>
                <a:cubicBezTo>
                  <a:pt x="20" y="39"/>
                  <a:pt x="17" y="50"/>
                  <a:pt x="17" y="65"/>
                </a:cubicBezTo>
                <a:cubicBezTo>
                  <a:pt x="17" y="80"/>
                  <a:pt x="20" y="91"/>
                  <a:pt x="25" y="100"/>
                </a:cubicBezTo>
                <a:cubicBezTo>
                  <a:pt x="30" y="108"/>
                  <a:pt x="37" y="112"/>
                  <a:pt x="47" y="112"/>
                </a:cubicBezTo>
                <a:cubicBezTo>
                  <a:pt x="55" y="112"/>
                  <a:pt x="62" y="108"/>
                  <a:pt x="68" y="100"/>
                </a:cubicBezTo>
                <a:cubicBezTo>
                  <a:pt x="73" y="91"/>
                  <a:pt x="75" y="79"/>
                  <a:pt x="75" y="65"/>
                </a:cubicBezTo>
                <a:cubicBezTo>
                  <a:pt x="75" y="50"/>
                  <a:pt x="73" y="39"/>
                  <a:pt x="68" y="30"/>
                </a:cubicBezTo>
                <a:cubicBezTo>
                  <a:pt x="62" y="22"/>
                  <a:pt x="55" y="17"/>
                  <a:pt x="47" y="17"/>
                </a:cubicBezTo>
                <a:close/>
                <a:moveTo>
                  <a:pt x="47" y="0"/>
                </a:moveTo>
                <a:cubicBezTo>
                  <a:pt x="61" y="0"/>
                  <a:pt x="72" y="6"/>
                  <a:pt x="81" y="17"/>
                </a:cubicBezTo>
                <a:cubicBezTo>
                  <a:pt x="89" y="29"/>
                  <a:pt x="93" y="45"/>
                  <a:pt x="93" y="65"/>
                </a:cubicBezTo>
                <a:cubicBezTo>
                  <a:pt x="93" y="85"/>
                  <a:pt x="89" y="101"/>
                  <a:pt x="81" y="112"/>
                </a:cubicBezTo>
                <a:cubicBezTo>
                  <a:pt x="72" y="124"/>
                  <a:pt x="61" y="129"/>
                  <a:pt x="47" y="129"/>
                </a:cubicBezTo>
                <a:cubicBezTo>
                  <a:pt x="32" y="129"/>
                  <a:pt x="20" y="124"/>
                  <a:pt x="12" y="112"/>
                </a:cubicBezTo>
                <a:cubicBezTo>
                  <a:pt x="4" y="101"/>
                  <a:pt x="0" y="85"/>
                  <a:pt x="0" y="65"/>
                </a:cubicBezTo>
                <a:cubicBezTo>
                  <a:pt x="0" y="45"/>
                  <a:pt x="4" y="29"/>
                  <a:pt x="12" y="17"/>
                </a:cubicBezTo>
                <a:cubicBezTo>
                  <a:pt x="20" y="6"/>
                  <a:pt x="32" y="0"/>
                  <a:pt x="47"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15">
            <a:extLst>
              <a:ext uri="{FF2B5EF4-FFF2-40B4-BE49-F238E27FC236}">
                <a16:creationId xmlns:a16="http://schemas.microsoft.com/office/drawing/2014/main" id="{873C52F1-32FD-4765-B3A3-70A16BADCD20}"/>
              </a:ext>
            </a:extLst>
          </p:cNvPr>
          <p:cNvSpPr>
            <a:spLocks/>
          </p:cNvSpPr>
          <p:nvPr/>
        </p:nvSpPr>
        <p:spPr bwMode="auto">
          <a:xfrm>
            <a:off x="9070976" y="1352551"/>
            <a:ext cx="38100" cy="79375"/>
          </a:xfrm>
          <a:custGeom>
            <a:avLst/>
            <a:gdLst>
              <a:gd name="T0" fmla="*/ 60 w 60"/>
              <a:gd name="T1" fmla="*/ 22 h 126"/>
              <a:gd name="T2" fmla="*/ 54 w 60"/>
              <a:gd name="T3" fmla="*/ 19 h 126"/>
              <a:gd name="T4" fmla="*/ 46 w 60"/>
              <a:gd name="T5" fmla="*/ 18 h 126"/>
              <a:gd name="T6" fmla="*/ 25 w 60"/>
              <a:gd name="T7" fmla="*/ 29 h 126"/>
              <a:gd name="T8" fmla="*/ 17 w 60"/>
              <a:gd name="T9" fmla="*/ 61 h 126"/>
              <a:gd name="T10" fmla="*/ 17 w 60"/>
              <a:gd name="T11" fmla="*/ 126 h 126"/>
              <a:gd name="T12" fmla="*/ 0 w 60"/>
              <a:gd name="T13" fmla="*/ 126 h 126"/>
              <a:gd name="T14" fmla="*/ 0 w 60"/>
              <a:gd name="T15" fmla="*/ 3 h 126"/>
              <a:gd name="T16" fmla="*/ 17 w 60"/>
              <a:gd name="T17" fmla="*/ 3 h 126"/>
              <a:gd name="T18" fmla="*/ 17 w 60"/>
              <a:gd name="T19" fmla="*/ 22 h 126"/>
              <a:gd name="T20" fmla="*/ 31 w 60"/>
              <a:gd name="T21" fmla="*/ 6 h 126"/>
              <a:gd name="T22" fmla="*/ 51 w 60"/>
              <a:gd name="T23" fmla="*/ 0 h 126"/>
              <a:gd name="T24" fmla="*/ 55 w 60"/>
              <a:gd name="T25" fmla="*/ 1 h 126"/>
              <a:gd name="T26" fmla="*/ 60 w 60"/>
              <a:gd name="T27" fmla="*/ 1 h 126"/>
              <a:gd name="T28" fmla="*/ 60 w 60"/>
              <a:gd name="T2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 h="126">
                <a:moveTo>
                  <a:pt x="60" y="22"/>
                </a:moveTo>
                <a:cubicBezTo>
                  <a:pt x="58" y="21"/>
                  <a:pt x="56" y="20"/>
                  <a:pt x="54" y="19"/>
                </a:cubicBezTo>
                <a:cubicBezTo>
                  <a:pt x="51" y="19"/>
                  <a:pt x="49" y="18"/>
                  <a:pt x="46" y="18"/>
                </a:cubicBezTo>
                <a:cubicBezTo>
                  <a:pt x="37" y="18"/>
                  <a:pt x="30" y="22"/>
                  <a:pt x="25" y="29"/>
                </a:cubicBezTo>
                <a:cubicBezTo>
                  <a:pt x="20" y="37"/>
                  <a:pt x="17" y="47"/>
                  <a:pt x="17" y="61"/>
                </a:cubicBezTo>
                <a:lnTo>
                  <a:pt x="17" y="126"/>
                </a:lnTo>
                <a:lnTo>
                  <a:pt x="0" y="126"/>
                </a:lnTo>
                <a:lnTo>
                  <a:pt x="0" y="3"/>
                </a:lnTo>
                <a:lnTo>
                  <a:pt x="17" y="3"/>
                </a:lnTo>
                <a:lnTo>
                  <a:pt x="17" y="22"/>
                </a:lnTo>
                <a:cubicBezTo>
                  <a:pt x="21" y="15"/>
                  <a:pt x="25" y="9"/>
                  <a:pt x="31" y="6"/>
                </a:cubicBezTo>
                <a:cubicBezTo>
                  <a:pt x="36" y="2"/>
                  <a:pt x="43" y="0"/>
                  <a:pt x="51" y="0"/>
                </a:cubicBezTo>
                <a:cubicBezTo>
                  <a:pt x="52" y="0"/>
                  <a:pt x="54" y="0"/>
                  <a:pt x="55" y="1"/>
                </a:cubicBezTo>
                <a:cubicBezTo>
                  <a:pt x="56" y="1"/>
                  <a:pt x="58" y="1"/>
                  <a:pt x="60" y="1"/>
                </a:cubicBezTo>
                <a:lnTo>
                  <a:pt x="60"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16">
            <a:extLst>
              <a:ext uri="{FF2B5EF4-FFF2-40B4-BE49-F238E27FC236}">
                <a16:creationId xmlns:a16="http://schemas.microsoft.com/office/drawing/2014/main" id="{BB22BB5B-E3B1-4FB8-8C9B-7AE72AE90533}"/>
              </a:ext>
            </a:extLst>
          </p:cNvPr>
          <p:cNvSpPr>
            <a:spLocks/>
          </p:cNvSpPr>
          <p:nvPr/>
        </p:nvSpPr>
        <p:spPr bwMode="auto">
          <a:xfrm>
            <a:off x="9151938" y="1352551"/>
            <a:ext cx="50800" cy="80963"/>
          </a:xfrm>
          <a:custGeom>
            <a:avLst/>
            <a:gdLst>
              <a:gd name="T0" fmla="*/ 80 w 80"/>
              <a:gd name="T1" fmla="*/ 8 h 129"/>
              <a:gd name="T2" fmla="*/ 80 w 80"/>
              <a:gd name="T3" fmla="*/ 27 h 129"/>
              <a:gd name="T4" fmla="*/ 66 w 80"/>
              <a:gd name="T5" fmla="*/ 20 h 129"/>
              <a:gd name="T6" fmla="*/ 52 w 80"/>
              <a:gd name="T7" fmla="*/ 17 h 129"/>
              <a:gd name="T8" fmla="*/ 27 w 80"/>
              <a:gd name="T9" fmla="*/ 30 h 129"/>
              <a:gd name="T10" fmla="*/ 18 w 80"/>
              <a:gd name="T11" fmla="*/ 65 h 129"/>
              <a:gd name="T12" fmla="*/ 27 w 80"/>
              <a:gd name="T13" fmla="*/ 100 h 129"/>
              <a:gd name="T14" fmla="*/ 52 w 80"/>
              <a:gd name="T15" fmla="*/ 112 h 129"/>
              <a:gd name="T16" fmla="*/ 66 w 80"/>
              <a:gd name="T17" fmla="*/ 110 h 129"/>
              <a:gd name="T18" fmla="*/ 80 w 80"/>
              <a:gd name="T19" fmla="*/ 103 h 129"/>
              <a:gd name="T20" fmla="*/ 80 w 80"/>
              <a:gd name="T21" fmla="*/ 122 h 129"/>
              <a:gd name="T22" fmla="*/ 66 w 80"/>
              <a:gd name="T23" fmla="*/ 127 h 129"/>
              <a:gd name="T24" fmla="*/ 50 w 80"/>
              <a:gd name="T25" fmla="*/ 129 h 129"/>
              <a:gd name="T26" fmla="*/ 14 w 80"/>
              <a:gd name="T27" fmla="*/ 112 h 129"/>
              <a:gd name="T28" fmla="*/ 0 w 80"/>
              <a:gd name="T29" fmla="*/ 65 h 129"/>
              <a:gd name="T30" fmla="*/ 14 w 80"/>
              <a:gd name="T31" fmla="*/ 17 h 129"/>
              <a:gd name="T32" fmla="*/ 51 w 80"/>
              <a:gd name="T33" fmla="*/ 0 h 129"/>
              <a:gd name="T34" fmla="*/ 66 w 80"/>
              <a:gd name="T35" fmla="*/ 2 h 129"/>
              <a:gd name="T36" fmla="*/ 80 w 80"/>
              <a:gd name="T37" fmla="*/ 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129">
                <a:moveTo>
                  <a:pt x="80" y="8"/>
                </a:moveTo>
                <a:lnTo>
                  <a:pt x="80" y="27"/>
                </a:lnTo>
                <a:cubicBezTo>
                  <a:pt x="76" y="24"/>
                  <a:pt x="71" y="21"/>
                  <a:pt x="66" y="20"/>
                </a:cubicBezTo>
                <a:cubicBezTo>
                  <a:pt x="62" y="18"/>
                  <a:pt x="57" y="17"/>
                  <a:pt x="52" y="17"/>
                </a:cubicBezTo>
                <a:cubicBezTo>
                  <a:pt x="41" y="17"/>
                  <a:pt x="33" y="22"/>
                  <a:pt x="27" y="30"/>
                </a:cubicBezTo>
                <a:cubicBezTo>
                  <a:pt x="21" y="38"/>
                  <a:pt x="18" y="50"/>
                  <a:pt x="18" y="65"/>
                </a:cubicBezTo>
                <a:cubicBezTo>
                  <a:pt x="18" y="80"/>
                  <a:pt x="21" y="92"/>
                  <a:pt x="27" y="100"/>
                </a:cubicBezTo>
                <a:cubicBezTo>
                  <a:pt x="33" y="108"/>
                  <a:pt x="41" y="112"/>
                  <a:pt x="52" y="112"/>
                </a:cubicBezTo>
                <a:cubicBezTo>
                  <a:pt x="57" y="112"/>
                  <a:pt x="62" y="112"/>
                  <a:pt x="66" y="110"/>
                </a:cubicBezTo>
                <a:cubicBezTo>
                  <a:pt x="71" y="108"/>
                  <a:pt x="76" y="106"/>
                  <a:pt x="80" y="103"/>
                </a:cubicBezTo>
                <a:lnTo>
                  <a:pt x="80" y="122"/>
                </a:lnTo>
                <a:cubicBezTo>
                  <a:pt x="76" y="124"/>
                  <a:pt x="71" y="126"/>
                  <a:pt x="66" y="127"/>
                </a:cubicBezTo>
                <a:cubicBezTo>
                  <a:pt x="61" y="129"/>
                  <a:pt x="56" y="129"/>
                  <a:pt x="50" y="129"/>
                </a:cubicBezTo>
                <a:cubicBezTo>
                  <a:pt x="35" y="129"/>
                  <a:pt x="23" y="124"/>
                  <a:pt x="14" y="112"/>
                </a:cubicBezTo>
                <a:cubicBezTo>
                  <a:pt x="5" y="100"/>
                  <a:pt x="0" y="85"/>
                  <a:pt x="0" y="65"/>
                </a:cubicBezTo>
                <a:cubicBezTo>
                  <a:pt x="0" y="45"/>
                  <a:pt x="5" y="29"/>
                  <a:pt x="14" y="17"/>
                </a:cubicBezTo>
                <a:cubicBezTo>
                  <a:pt x="23" y="6"/>
                  <a:pt x="35" y="0"/>
                  <a:pt x="51" y="0"/>
                </a:cubicBezTo>
                <a:cubicBezTo>
                  <a:pt x="56" y="0"/>
                  <a:pt x="61" y="1"/>
                  <a:pt x="66" y="2"/>
                </a:cubicBezTo>
                <a:cubicBezTo>
                  <a:pt x="71" y="3"/>
                  <a:pt x="76" y="5"/>
                  <a:pt x="80"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17">
            <a:extLst>
              <a:ext uri="{FF2B5EF4-FFF2-40B4-BE49-F238E27FC236}">
                <a16:creationId xmlns:a16="http://schemas.microsoft.com/office/drawing/2014/main" id="{F4C91535-10FF-45BC-A452-2FDF4ABB4846}"/>
              </a:ext>
            </a:extLst>
          </p:cNvPr>
          <p:cNvSpPr>
            <a:spLocks/>
          </p:cNvSpPr>
          <p:nvPr/>
        </p:nvSpPr>
        <p:spPr bwMode="auto">
          <a:xfrm>
            <a:off x="9213851" y="1331914"/>
            <a:ext cx="39688" cy="100013"/>
          </a:xfrm>
          <a:custGeom>
            <a:avLst/>
            <a:gdLst>
              <a:gd name="T0" fmla="*/ 29 w 63"/>
              <a:gd name="T1" fmla="*/ 0 h 158"/>
              <a:gd name="T2" fmla="*/ 29 w 63"/>
              <a:gd name="T3" fmla="*/ 35 h 158"/>
              <a:gd name="T4" fmla="*/ 63 w 63"/>
              <a:gd name="T5" fmla="*/ 35 h 158"/>
              <a:gd name="T6" fmla="*/ 63 w 63"/>
              <a:gd name="T7" fmla="*/ 51 h 158"/>
              <a:gd name="T8" fmla="*/ 29 w 63"/>
              <a:gd name="T9" fmla="*/ 51 h 158"/>
              <a:gd name="T10" fmla="*/ 29 w 63"/>
              <a:gd name="T11" fmla="*/ 118 h 158"/>
              <a:gd name="T12" fmla="*/ 32 w 63"/>
              <a:gd name="T13" fmla="*/ 137 h 158"/>
              <a:gd name="T14" fmla="*/ 46 w 63"/>
              <a:gd name="T15" fmla="*/ 141 h 158"/>
              <a:gd name="T16" fmla="*/ 63 w 63"/>
              <a:gd name="T17" fmla="*/ 141 h 158"/>
              <a:gd name="T18" fmla="*/ 63 w 63"/>
              <a:gd name="T19" fmla="*/ 158 h 158"/>
              <a:gd name="T20" fmla="*/ 46 w 63"/>
              <a:gd name="T21" fmla="*/ 158 h 158"/>
              <a:gd name="T22" fmla="*/ 20 w 63"/>
              <a:gd name="T23" fmla="*/ 150 h 158"/>
              <a:gd name="T24" fmla="*/ 12 w 63"/>
              <a:gd name="T25" fmla="*/ 118 h 158"/>
              <a:gd name="T26" fmla="*/ 12 w 63"/>
              <a:gd name="T27" fmla="*/ 51 h 158"/>
              <a:gd name="T28" fmla="*/ 0 w 63"/>
              <a:gd name="T29" fmla="*/ 51 h 158"/>
              <a:gd name="T30" fmla="*/ 0 w 63"/>
              <a:gd name="T31" fmla="*/ 35 h 158"/>
              <a:gd name="T32" fmla="*/ 12 w 63"/>
              <a:gd name="T33" fmla="*/ 35 h 158"/>
              <a:gd name="T34" fmla="*/ 12 w 63"/>
              <a:gd name="T35" fmla="*/ 0 h 158"/>
              <a:gd name="T36" fmla="*/ 29 w 63"/>
              <a:gd name="T3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58">
                <a:moveTo>
                  <a:pt x="29" y="0"/>
                </a:moveTo>
                <a:lnTo>
                  <a:pt x="29" y="35"/>
                </a:lnTo>
                <a:lnTo>
                  <a:pt x="63" y="35"/>
                </a:lnTo>
                <a:lnTo>
                  <a:pt x="63" y="51"/>
                </a:lnTo>
                <a:lnTo>
                  <a:pt x="29" y="51"/>
                </a:lnTo>
                <a:lnTo>
                  <a:pt x="29" y="118"/>
                </a:lnTo>
                <a:cubicBezTo>
                  <a:pt x="29" y="128"/>
                  <a:pt x="30" y="134"/>
                  <a:pt x="32" y="137"/>
                </a:cubicBezTo>
                <a:cubicBezTo>
                  <a:pt x="35" y="140"/>
                  <a:pt x="39" y="141"/>
                  <a:pt x="46" y="141"/>
                </a:cubicBezTo>
                <a:lnTo>
                  <a:pt x="63" y="141"/>
                </a:lnTo>
                <a:lnTo>
                  <a:pt x="63" y="158"/>
                </a:lnTo>
                <a:lnTo>
                  <a:pt x="46" y="158"/>
                </a:lnTo>
                <a:cubicBezTo>
                  <a:pt x="33" y="158"/>
                  <a:pt x="25" y="155"/>
                  <a:pt x="20" y="150"/>
                </a:cubicBezTo>
                <a:cubicBezTo>
                  <a:pt x="15" y="144"/>
                  <a:pt x="12" y="133"/>
                  <a:pt x="12" y="118"/>
                </a:cubicBezTo>
                <a:lnTo>
                  <a:pt x="12" y="51"/>
                </a:lnTo>
                <a:lnTo>
                  <a:pt x="0" y="51"/>
                </a:lnTo>
                <a:lnTo>
                  <a:pt x="0" y="35"/>
                </a:lnTo>
                <a:lnTo>
                  <a:pt x="12" y="35"/>
                </a:lnTo>
                <a:lnTo>
                  <a:pt x="12" y="0"/>
                </a:lnTo>
                <a:lnTo>
                  <a:pt x="2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18">
            <a:extLst>
              <a:ext uri="{FF2B5EF4-FFF2-40B4-BE49-F238E27FC236}">
                <a16:creationId xmlns:a16="http://schemas.microsoft.com/office/drawing/2014/main" id="{E52DC98E-933B-4086-8E06-EC82668925B6}"/>
              </a:ext>
            </a:extLst>
          </p:cNvPr>
          <p:cNvSpPr>
            <a:spLocks/>
          </p:cNvSpPr>
          <p:nvPr/>
        </p:nvSpPr>
        <p:spPr bwMode="auto">
          <a:xfrm>
            <a:off x="9266238" y="1352551"/>
            <a:ext cx="38100" cy="79375"/>
          </a:xfrm>
          <a:custGeom>
            <a:avLst/>
            <a:gdLst>
              <a:gd name="T0" fmla="*/ 59 w 59"/>
              <a:gd name="T1" fmla="*/ 22 h 126"/>
              <a:gd name="T2" fmla="*/ 53 w 59"/>
              <a:gd name="T3" fmla="*/ 19 h 126"/>
              <a:gd name="T4" fmla="*/ 46 w 59"/>
              <a:gd name="T5" fmla="*/ 18 h 126"/>
              <a:gd name="T6" fmla="*/ 24 w 59"/>
              <a:gd name="T7" fmla="*/ 29 h 126"/>
              <a:gd name="T8" fmla="*/ 17 w 59"/>
              <a:gd name="T9" fmla="*/ 61 h 126"/>
              <a:gd name="T10" fmla="*/ 17 w 59"/>
              <a:gd name="T11" fmla="*/ 126 h 126"/>
              <a:gd name="T12" fmla="*/ 0 w 59"/>
              <a:gd name="T13" fmla="*/ 126 h 126"/>
              <a:gd name="T14" fmla="*/ 0 w 59"/>
              <a:gd name="T15" fmla="*/ 3 h 126"/>
              <a:gd name="T16" fmla="*/ 17 w 59"/>
              <a:gd name="T17" fmla="*/ 3 h 126"/>
              <a:gd name="T18" fmla="*/ 17 w 59"/>
              <a:gd name="T19" fmla="*/ 22 h 126"/>
              <a:gd name="T20" fmla="*/ 30 w 59"/>
              <a:gd name="T21" fmla="*/ 6 h 126"/>
              <a:gd name="T22" fmla="*/ 51 w 59"/>
              <a:gd name="T23" fmla="*/ 0 h 126"/>
              <a:gd name="T24" fmla="*/ 55 w 59"/>
              <a:gd name="T25" fmla="*/ 1 h 126"/>
              <a:gd name="T26" fmla="*/ 59 w 59"/>
              <a:gd name="T27" fmla="*/ 1 h 126"/>
              <a:gd name="T28" fmla="*/ 59 w 59"/>
              <a:gd name="T29" fmla="*/ 22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9" h="126">
                <a:moveTo>
                  <a:pt x="59" y="22"/>
                </a:moveTo>
                <a:cubicBezTo>
                  <a:pt x="57" y="21"/>
                  <a:pt x="55" y="20"/>
                  <a:pt x="53" y="19"/>
                </a:cubicBezTo>
                <a:cubicBezTo>
                  <a:pt x="51" y="19"/>
                  <a:pt x="49" y="18"/>
                  <a:pt x="46" y="18"/>
                </a:cubicBezTo>
                <a:cubicBezTo>
                  <a:pt x="36" y="18"/>
                  <a:pt x="29" y="22"/>
                  <a:pt x="24" y="29"/>
                </a:cubicBezTo>
                <a:cubicBezTo>
                  <a:pt x="19" y="37"/>
                  <a:pt x="17" y="47"/>
                  <a:pt x="17" y="61"/>
                </a:cubicBezTo>
                <a:lnTo>
                  <a:pt x="17" y="126"/>
                </a:lnTo>
                <a:lnTo>
                  <a:pt x="0" y="126"/>
                </a:lnTo>
                <a:lnTo>
                  <a:pt x="0" y="3"/>
                </a:lnTo>
                <a:lnTo>
                  <a:pt x="17" y="3"/>
                </a:lnTo>
                <a:lnTo>
                  <a:pt x="17" y="22"/>
                </a:lnTo>
                <a:cubicBezTo>
                  <a:pt x="20" y="15"/>
                  <a:pt x="25" y="9"/>
                  <a:pt x="30" y="6"/>
                </a:cubicBezTo>
                <a:cubicBezTo>
                  <a:pt x="36" y="2"/>
                  <a:pt x="43" y="0"/>
                  <a:pt x="51" y="0"/>
                </a:cubicBezTo>
                <a:cubicBezTo>
                  <a:pt x="52" y="0"/>
                  <a:pt x="53" y="0"/>
                  <a:pt x="55" y="1"/>
                </a:cubicBezTo>
                <a:cubicBezTo>
                  <a:pt x="56" y="1"/>
                  <a:pt x="58" y="1"/>
                  <a:pt x="59" y="1"/>
                </a:cubicBezTo>
                <a:lnTo>
                  <a:pt x="59"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19">
            <a:extLst>
              <a:ext uri="{FF2B5EF4-FFF2-40B4-BE49-F238E27FC236}">
                <a16:creationId xmlns:a16="http://schemas.microsoft.com/office/drawing/2014/main" id="{B35BF08A-7E4F-4C78-8041-878AAB275193}"/>
              </a:ext>
            </a:extLst>
          </p:cNvPr>
          <p:cNvSpPr>
            <a:spLocks/>
          </p:cNvSpPr>
          <p:nvPr/>
        </p:nvSpPr>
        <p:spPr bwMode="auto">
          <a:xfrm>
            <a:off x="9353552" y="1343025"/>
            <a:ext cx="73025" cy="88900"/>
          </a:xfrm>
          <a:custGeom>
            <a:avLst/>
            <a:gdLst>
              <a:gd name="T0" fmla="*/ 66 w 116"/>
              <a:gd name="T1" fmla="*/ 0 h 141"/>
              <a:gd name="T2" fmla="*/ 66 w 116"/>
              <a:gd name="T3" fmla="*/ 61 h 141"/>
              <a:gd name="T4" fmla="*/ 116 w 116"/>
              <a:gd name="T5" fmla="*/ 61 h 141"/>
              <a:gd name="T6" fmla="*/ 116 w 116"/>
              <a:gd name="T7" fmla="*/ 80 h 141"/>
              <a:gd name="T8" fmla="*/ 66 w 116"/>
              <a:gd name="T9" fmla="*/ 80 h 141"/>
              <a:gd name="T10" fmla="*/ 66 w 116"/>
              <a:gd name="T11" fmla="*/ 141 h 141"/>
              <a:gd name="T12" fmla="*/ 51 w 116"/>
              <a:gd name="T13" fmla="*/ 141 h 141"/>
              <a:gd name="T14" fmla="*/ 51 w 116"/>
              <a:gd name="T15" fmla="*/ 80 h 141"/>
              <a:gd name="T16" fmla="*/ 0 w 116"/>
              <a:gd name="T17" fmla="*/ 80 h 141"/>
              <a:gd name="T18" fmla="*/ 0 w 116"/>
              <a:gd name="T19" fmla="*/ 61 h 141"/>
              <a:gd name="T20" fmla="*/ 51 w 116"/>
              <a:gd name="T21" fmla="*/ 61 h 141"/>
              <a:gd name="T22" fmla="*/ 51 w 116"/>
              <a:gd name="T23" fmla="*/ 0 h 141"/>
              <a:gd name="T24" fmla="*/ 66 w 116"/>
              <a:gd name="T2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41">
                <a:moveTo>
                  <a:pt x="66" y="0"/>
                </a:moveTo>
                <a:lnTo>
                  <a:pt x="66" y="61"/>
                </a:lnTo>
                <a:lnTo>
                  <a:pt x="116" y="61"/>
                </a:lnTo>
                <a:lnTo>
                  <a:pt x="116" y="80"/>
                </a:lnTo>
                <a:lnTo>
                  <a:pt x="66" y="80"/>
                </a:lnTo>
                <a:lnTo>
                  <a:pt x="66" y="141"/>
                </a:lnTo>
                <a:lnTo>
                  <a:pt x="51" y="141"/>
                </a:lnTo>
                <a:lnTo>
                  <a:pt x="51" y="80"/>
                </a:lnTo>
                <a:lnTo>
                  <a:pt x="0" y="80"/>
                </a:lnTo>
                <a:lnTo>
                  <a:pt x="0" y="61"/>
                </a:lnTo>
                <a:lnTo>
                  <a:pt x="51" y="61"/>
                </a:lnTo>
                <a:lnTo>
                  <a:pt x="51" y="0"/>
                </a:lnTo>
                <a:lnTo>
                  <a:pt x="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0">
            <a:extLst>
              <a:ext uri="{FF2B5EF4-FFF2-40B4-BE49-F238E27FC236}">
                <a16:creationId xmlns:a16="http://schemas.microsoft.com/office/drawing/2014/main" id="{3873D2C4-CFEF-470F-92EA-202B5A3A0343}"/>
              </a:ext>
            </a:extLst>
          </p:cNvPr>
          <p:cNvSpPr>
            <a:spLocks/>
          </p:cNvSpPr>
          <p:nvPr/>
        </p:nvSpPr>
        <p:spPr bwMode="auto">
          <a:xfrm>
            <a:off x="9485314" y="1327151"/>
            <a:ext cx="53975" cy="104775"/>
          </a:xfrm>
          <a:custGeom>
            <a:avLst/>
            <a:gdLst>
              <a:gd name="T0" fmla="*/ 22 w 86"/>
              <a:gd name="T1" fmla="*/ 149 h 167"/>
              <a:gd name="T2" fmla="*/ 86 w 86"/>
              <a:gd name="T3" fmla="*/ 149 h 167"/>
              <a:gd name="T4" fmla="*/ 86 w 86"/>
              <a:gd name="T5" fmla="*/ 167 h 167"/>
              <a:gd name="T6" fmla="*/ 0 w 86"/>
              <a:gd name="T7" fmla="*/ 167 h 167"/>
              <a:gd name="T8" fmla="*/ 0 w 86"/>
              <a:gd name="T9" fmla="*/ 149 h 167"/>
              <a:gd name="T10" fmla="*/ 28 w 86"/>
              <a:gd name="T11" fmla="*/ 114 h 167"/>
              <a:gd name="T12" fmla="*/ 51 w 86"/>
              <a:gd name="T13" fmla="*/ 85 h 167"/>
              <a:gd name="T14" fmla="*/ 63 w 86"/>
              <a:gd name="T15" fmla="*/ 65 h 167"/>
              <a:gd name="T16" fmla="*/ 67 w 86"/>
              <a:gd name="T17" fmla="*/ 48 h 167"/>
              <a:gd name="T18" fmla="*/ 59 w 86"/>
              <a:gd name="T19" fmla="*/ 27 h 167"/>
              <a:gd name="T20" fmla="*/ 39 w 86"/>
              <a:gd name="T21" fmla="*/ 19 h 167"/>
              <a:gd name="T22" fmla="*/ 21 w 86"/>
              <a:gd name="T23" fmla="*/ 23 h 167"/>
              <a:gd name="T24" fmla="*/ 1 w 86"/>
              <a:gd name="T25" fmla="*/ 34 h 167"/>
              <a:gd name="T26" fmla="*/ 1 w 86"/>
              <a:gd name="T27" fmla="*/ 11 h 167"/>
              <a:gd name="T28" fmla="*/ 21 w 86"/>
              <a:gd name="T29" fmla="*/ 3 h 167"/>
              <a:gd name="T30" fmla="*/ 39 w 86"/>
              <a:gd name="T31" fmla="*/ 0 h 167"/>
              <a:gd name="T32" fmla="*/ 73 w 86"/>
              <a:gd name="T33" fmla="*/ 13 h 167"/>
              <a:gd name="T34" fmla="*/ 85 w 86"/>
              <a:gd name="T35" fmla="*/ 47 h 167"/>
              <a:gd name="T36" fmla="*/ 82 w 86"/>
              <a:gd name="T37" fmla="*/ 66 h 167"/>
              <a:gd name="T38" fmla="*/ 71 w 86"/>
              <a:gd name="T39" fmla="*/ 88 h 167"/>
              <a:gd name="T40" fmla="*/ 56 w 86"/>
              <a:gd name="T41" fmla="*/ 106 h 167"/>
              <a:gd name="T42" fmla="*/ 22 w 86"/>
              <a:gd name="T43" fmla="*/ 149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6" h="167">
                <a:moveTo>
                  <a:pt x="22" y="149"/>
                </a:moveTo>
                <a:lnTo>
                  <a:pt x="86" y="149"/>
                </a:lnTo>
                <a:lnTo>
                  <a:pt x="86" y="167"/>
                </a:lnTo>
                <a:lnTo>
                  <a:pt x="0" y="167"/>
                </a:lnTo>
                <a:lnTo>
                  <a:pt x="0" y="149"/>
                </a:lnTo>
                <a:cubicBezTo>
                  <a:pt x="7" y="140"/>
                  <a:pt x="16" y="128"/>
                  <a:pt x="28" y="114"/>
                </a:cubicBezTo>
                <a:cubicBezTo>
                  <a:pt x="40" y="99"/>
                  <a:pt x="48" y="89"/>
                  <a:pt x="51" y="85"/>
                </a:cubicBezTo>
                <a:cubicBezTo>
                  <a:pt x="57" y="77"/>
                  <a:pt x="61" y="70"/>
                  <a:pt x="63" y="65"/>
                </a:cubicBezTo>
                <a:cubicBezTo>
                  <a:pt x="66" y="59"/>
                  <a:pt x="67" y="54"/>
                  <a:pt x="67" y="48"/>
                </a:cubicBezTo>
                <a:cubicBezTo>
                  <a:pt x="67" y="40"/>
                  <a:pt x="64" y="33"/>
                  <a:pt x="59" y="27"/>
                </a:cubicBezTo>
                <a:cubicBezTo>
                  <a:pt x="54" y="22"/>
                  <a:pt x="48" y="19"/>
                  <a:pt x="39" y="19"/>
                </a:cubicBezTo>
                <a:cubicBezTo>
                  <a:pt x="34" y="19"/>
                  <a:pt x="28" y="20"/>
                  <a:pt x="21" y="23"/>
                </a:cubicBezTo>
                <a:cubicBezTo>
                  <a:pt x="15" y="25"/>
                  <a:pt x="8" y="29"/>
                  <a:pt x="1" y="34"/>
                </a:cubicBezTo>
                <a:lnTo>
                  <a:pt x="1" y="11"/>
                </a:lnTo>
                <a:cubicBezTo>
                  <a:pt x="8" y="8"/>
                  <a:pt x="15" y="5"/>
                  <a:pt x="21" y="3"/>
                </a:cubicBezTo>
                <a:cubicBezTo>
                  <a:pt x="28" y="1"/>
                  <a:pt x="34" y="0"/>
                  <a:pt x="39" y="0"/>
                </a:cubicBezTo>
                <a:cubicBezTo>
                  <a:pt x="53" y="0"/>
                  <a:pt x="64" y="4"/>
                  <a:pt x="73" y="13"/>
                </a:cubicBezTo>
                <a:cubicBezTo>
                  <a:pt x="81" y="21"/>
                  <a:pt x="85" y="33"/>
                  <a:pt x="85" y="47"/>
                </a:cubicBezTo>
                <a:cubicBezTo>
                  <a:pt x="85" y="54"/>
                  <a:pt x="84" y="60"/>
                  <a:pt x="82" y="66"/>
                </a:cubicBezTo>
                <a:cubicBezTo>
                  <a:pt x="80" y="72"/>
                  <a:pt x="76" y="79"/>
                  <a:pt x="71" y="88"/>
                </a:cubicBezTo>
                <a:cubicBezTo>
                  <a:pt x="69" y="90"/>
                  <a:pt x="64" y="96"/>
                  <a:pt x="56" y="106"/>
                </a:cubicBezTo>
                <a:cubicBezTo>
                  <a:pt x="48" y="116"/>
                  <a:pt x="37" y="130"/>
                  <a:pt x="22" y="14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6" name="TextBox 225">
            <a:extLst>
              <a:ext uri="{FF2B5EF4-FFF2-40B4-BE49-F238E27FC236}">
                <a16:creationId xmlns:a16="http://schemas.microsoft.com/office/drawing/2014/main" id="{EE8EBE30-1A06-4AE1-ABBB-43E6E54CC1E5}"/>
              </a:ext>
            </a:extLst>
          </p:cNvPr>
          <p:cNvSpPr txBox="1"/>
          <p:nvPr/>
        </p:nvSpPr>
        <p:spPr>
          <a:xfrm>
            <a:off x="2635043" y="3996158"/>
            <a:ext cx="6180346" cy="1938992"/>
          </a:xfrm>
          <a:prstGeom prst="rect">
            <a:avLst/>
          </a:prstGeom>
          <a:noFill/>
        </p:spPr>
        <p:txBody>
          <a:bodyPr wrap="none" rtlCol="0">
            <a:spAutoFit/>
          </a:bodyPr>
          <a:lstStyle/>
          <a:p>
            <a:pPr marL="342900" indent="-342900">
              <a:buFont typeface="Arial" panose="020B0604020202020204" pitchFamily="34" charset="0"/>
              <a:buChar char="•"/>
            </a:pPr>
            <a:r>
              <a:rPr lang="en-US" sz="2000" dirty="0"/>
              <a:t>Major counter: Specific to an </a:t>
            </a:r>
            <a:r>
              <a:rPr lang="en-US" sz="2000" dirty="0">
                <a:solidFill>
                  <a:srgbClr val="01708C"/>
                </a:solidFill>
              </a:rPr>
              <a:t>encryption</a:t>
            </a:r>
            <a:r>
              <a:rPr lang="en-US" sz="2000" dirty="0"/>
              <a:t> task</a:t>
            </a:r>
            <a:endParaRPr lang="en-US" sz="2000" dirty="0">
              <a:solidFill>
                <a:srgbClr val="E21A23"/>
              </a:solidFill>
            </a:endParaRPr>
          </a:p>
          <a:p>
            <a:pPr marL="342900" indent="-342900">
              <a:buFont typeface="Arial" panose="020B0604020202020204" pitchFamily="34" charset="0"/>
              <a:buChar char="•"/>
            </a:pPr>
            <a:r>
              <a:rPr lang="en-US" sz="2000" dirty="0"/>
              <a:t>Minor counter: </a:t>
            </a:r>
            <a:r>
              <a:rPr lang="en-US" sz="2000" dirty="0">
                <a:solidFill>
                  <a:srgbClr val="00B050"/>
                </a:solidFill>
              </a:rPr>
              <a:t>Increases</a:t>
            </a:r>
            <a:r>
              <a:rPr lang="en-US" sz="2000" dirty="0"/>
              <a:t> by one for every block</a:t>
            </a:r>
          </a:p>
          <a:p>
            <a:pPr marL="342900" indent="-342900">
              <a:buFont typeface="Arial" panose="020B0604020202020204" pitchFamily="34" charset="0"/>
              <a:buChar char="•"/>
            </a:pPr>
            <a:r>
              <a:rPr lang="en-US" sz="2000" dirty="0"/>
              <a:t>The AES block </a:t>
            </a:r>
            <a:r>
              <a:rPr lang="en-US" sz="2000" dirty="0">
                <a:solidFill>
                  <a:srgbClr val="FF0000"/>
                </a:solidFill>
              </a:rPr>
              <a:t>generates</a:t>
            </a:r>
            <a:r>
              <a:rPr lang="en-US" sz="2000" dirty="0"/>
              <a:t> the OTP (one-time pad)</a:t>
            </a:r>
          </a:p>
          <a:p>
            <a:pPr marL="342900" indent="-342900">
              <a:buFont typeface="Arial" panose="020B0604020202020204" pitchFamily="34" charset="0"/>
              <a:buChar char="•"/>
            </a:pPr>
            <a:r>
              <a:rPr lang="en-US" sz="2000" dirty="0"/>
              <a:t>This is </a:t>
            </a:r>
            <a:r>
              <a:rPr lang="en-US" sz="2000" dirty="0">
                <a:solidFill>
                  <a:srgbClr val="625D9C"/>
                </a:solidFill>
              </a:rPr>
              <a:t>XORed</a:t>
            </a:r>
            <a:r>
              <a:rPr lang="en-US" sz="2000" dirty="0"/>
              <a:t> with the plaintext</a:t>
            </a:r>
          </a:p>
          <a:p>
            <a:pPr marL="342900" indent="-342900">
              <a:buFont typeface="Arial" panose="020B0604020202020204" pitchFamily="34" charset="0"/>
              <a:buChar char="•"/>
            </a:pPr>
            <a:r>
              <a:rPr lang="en-US" sz="2000" dirty="0">
                <a:solidFill>
                  <a:srgbClr val="7030A0"/>
                </a:solidFill>
              </a:rPr>
              <a:t>Parallel</a:t>
            </a:r>
            <a:r>
              <a:rPr lang="en-US" sz="2000" dirty="0"/>
              <a:t> encryption/decryption and error tolerance</a:t>
            </a:r>
          </a:p>
          <a:p>
            <a:pPr marL="342900" indent="-342900">
              <a:buFont typeface="Arial" panose="020B0604020202020204" pitchFamily="34" charset="0"/>
              <a:buChar char="•"/>
            </a:pPr>
            <a:r>
              <a:rPr lang="en-US" sz="2000" dirty="0">
                <a:solidFill>
                  <a:srgbClr val="00B050"/>
                </a:solidFill>
              </a:rPr>
              <a:t>Good</a:t>
            </a:r>
            <a:r>
              <a:rPr lang="en-US" sz="2000" dirty="0"/>
              <a:t> confusion properties and error tolerance</a:t>
            </a:r>
          </a:p>
        </p:txBody>
      </p:sp>
    </p:spTree>
    <p:extLst>
      <p:ext uri="{BB962C8B-B14F-4D97-AF65-F5344CB8AC3E}">
        <p14:creationId xmlns:p14="http://schemas.microsoft.com/office/powerpoint/2010/main" val="3003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3180-4648-459E-82BF-F079EB62A7D7}"/>
              </a:ext>
            </a:extLst>
          </p:cNvPr>
          <p:cNvSpPr>
            <a:spLocks noGrp="1"/>
          </p:cNvSpPr>
          <p:nvPr>
            <p:ph type="title"/>
          </p:nvPr>
        </p:nvSpPr>
        <p:spPr/>
        <p:txBody>
          <a:bodyPr/>
          <a:lstStyle/>
          <a:p>
            <a:r>
              <a:rPr lang="en-US" dirty="0"/>
              <a:t>RC4 Stream Cipher</a:t>
            </a:r>
          </a:p>
        </p:txBody>
      </p:sp>
      <p:sp>
        <p:nvSpPr>
          <p:cNvPr id="3" name="Content Placeholder 2">
            <a:extLst>
              <a:ext uri="{FF2B5EF4-FFF2-40B4-BE49-F238E27FC236}">
                <a16:creationId xmlns:a16="http://schemas.microsoft.com/office/drawing/2014/main" id="{DCC1948C-3B41-4332-9EED-46BD1B89C8E6}"/>
              </a:ext>
            </a:extLst>
          </p:cNvPr>
          <p:cNvSpPr>
            <a:spLocks noGrp="1"/>
          </p:cNvSpPr>
          <p:nvPr>
            <p:ph idx="1"/>
          </p:nvPr>
        </p:nvSpPr>
        <p:spPr>
          <a:xfrm>
            <a:off x="1880616" y="1280161"/>
            <a:ext cx="8429031" cy="1698171"/>
          </a:xfrm>
        </p:spPr>
        <p:txBody>
          <a:bodyPr/>
          <a:lstStyle/>
          <a:p>
            <a:pPr marL="342900" indent="-342900">
              <a:buFont typeface="Arial" panose="020B0604020202020204" pitchFamily="34" charset="0"/>
              <a:buChar char="•"/>
            </a:pPr>
            <a:r>
              <a:rPr lang="en-US" dirty="0"/>
              <a:t>Generate an </a:t>
            </a:r>
            <a:r>
              <a:rPr lang="en-US" dirty="0">
                <a:solidFill>
                  <a:srgbClr val="01708C"/>
                </a:solidFill>
              </a:rPr>
              <a:t>infinite sequence</a:t>
            </a:r>
            <a:r>
              <a:rPr lang="en-US" dirty="0"/>
              <a:t> of pseudorandom numbers based on the input </a:t>
            </a:r>
            <a:r>
              <a:rPr lang="en-US" dirty="0">
                <a:solidFill>
                  <a:srgbClr val="C00000"/>
                </a:solidFill>
              </a:rPr>
              <a:t>seed</a:t>
            </a:r>
            <a:r>
              <a:rPr lang="en-US" dirty="0"/>
              <a:t> (similar to the </a:t>
            </a:r>
            <a:r>
              <a:rPr lang="en-US" dirty="0">
                <a:solidFill>
                  <a:srgbClr val="00B050"/>
                </a:solidFill>
              </a:rPr>
              <a:t>OTP</a:t>
            </a:r>
            <a:r>
              <a:rPr lang="en-US" dirty="0"/>
              <a:t>)</a:t>
            </a:r>
          </a:p>
          <a:p>
            <a:pPr marL="342900" indent="-342900">
              <a:buFont typeface="Arial" panose="020B0604020202020204" pitchFamily="34" charset="0"/>
              <a:buChar char="•"/>
            </a:pPr>
            <a:r>
              <a:rPr lang="en-US" dirty="0"/>
              <a:t>Encryption: XOR an </a:t>
            </a:r>
            <a:r>
              <a:rPr lang="en-US" dirty="0">
                <a:solidFill>
                  <a:srgbClr val="625D9C"/>
                </a:solidFill>
              </a:rPr>
              <a:t>input byte </a:t>
            </a:r>
            <a:r>
              <a:rPr lang="en-US" dirty="0"/>
              <a:t>with the randomly generated number</a:t>
            </a:r>
          </a:p>
          <a:p>
            <a:pPr marL="342900" indent="-342900">
              <a:buFont typeface="Arial" panose="020B0604020202020204" pitchFamily="34" charset="0"/>
              <a:buChar char="•"/>
            </a:pPr>
            <a:r>
              <a:rPr lang="en-US" dirty="0">
                <a:solidFill>
                  <a:srgbClr val="00B050"/>
                </a:solidFill>
              </a:rPr>
              <a:t>Decryption</a:t>
            </a:r>
            <a:r>
              <a:rPr lang="en-US" dirty="0"/>
              <a:t>: Same as encryption (use the ciphertext byte instead)</a:t>
            </a:r>
          </a:p>
        </p:txBody>
      </p:sp>
      <p:sp>
        <p:nvSpPr>
          <p:cNvPr id="4" name="Footer Placeholder 3">
            <a:extLst>
              <a:ext uri="{FF2B5EF4-FFF2-40B4-BE49-F238E27FC236}">
                <a16:creationId xmlns:a16="http://schemas.microsoft.com/office/drawing/2014/main" id="{FE6ED9C4-6717-4ECE-8F37-35B20F618DD3}"/>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38D26CE8-C6FE-4D5E-88DB-9811B5D7F1DD}"/>
              </a:ext>
            </a:extLst>
          </p:cNvPr>
          <p:cNvSpPr>
            <a:spLocks noGrp="1"/>
          </p:cNvSpPr>
          <p:nvPr>
            <p:ph type="sldNum" sz="quarter" idx="12"/>
          </p:nvPr>
        </p:nvSpPr>
        <p:spPr/>
        <p:txBody>
          <a:bodyPr/>
          <a:lstStyle/>
          <a:p>
            <a:fld id="{F919517F-009E-4769-83B0-88E0C9B89C50}" type="slidenum">
              <a:rPr lang="en-US" smtClean="0"/>
              <a:t>16</a:t>
            </a:fld>
            <a:endParaRPr lang="en-US"/>
          </a:p>
        </p:txBody>
      </p:sp>
      <p:sp>
        <p:nvSpPr>
          <p:cNvPr id="43" name="Rectangle: Rounded Corners 42">
            <a:extLst>
              <a:ext uri="{FF2B5EF4-FFF2-40B4-BE49-F238E27FC236}">
                <a16:creationId xmlns:a16="http://schemas.microsoft.com/office/drawing/2014/main" id="{015F5780-35E5-4FD9-AC9F-A2A3C3374ED0}"/>
              </a:ext>
            </a:extLst>
          </p:cNvPr>
          <p:cNvSpPr/>
          <p:nvPr/>
        </p:nvSpPr>
        <p:spPr>
          <a:xfrm>
            <a:off x="2438400" y="3384417"/>
            <a:ext cx="2656114" cy="142820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Initialization</a:t>
            </a:r>
          </a:p>
        </p:txBody>
      </p:sp>
      <p:sp>
        <p:nvSpPr>
          <p:cNvPr id="44" name="Arrow: Right 43">
            <a:extLst>
              <a:ext uri="{FF2B5EF4-FFF2-40B4-BE49-F238E27FC236}">
                <a16:creationId xmlns:a16="http://schemas.microsoft.com/office/drawing/2014/main" id="{04F361FA-6322-475B-AA7A-BE85502C8E1C}"/>
              </a:ext>
            </a:extLst>
          </p:cNvPr>
          <p:cNvSpPr/>
          <p:nvPr/>
        </p:nvSpPr>
        <p:spPr>
          <a:xfrm>
            <a:off x="5367477" y="3933785"/>
            <a:ext cx="1924594" cy="288929"/>
          </a:xfrm>
          <a:prstGeom prs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en-US" sz="2000" dirty="0"/>
          </a:p>
        </p:txBody>
      </p:sp>
      <p:sp>
        <p:nvSpPr>
          <p:cNvPr id="45" name="Rectangle: Rounded Corners 44">
            <a:extLst>
              <a:ext uri="{FF2B5EF4-FFF2-40B4-BE49-F238E27FC236}">
                <a16:creationId xmlns:a16="http://schemas.microsoft.com/office/drawing/2014/main" id="{471F38EB-CBCA-47BE-91D0-C882B29CCC40}"/>
              </a:ext>
            </a:extLst>
          </p:cNvPr>
          <p:cNvSpPr/>
          <p:nvPr/>
        </p:nvSpPr>
        <p:spPr>
          <a:xfrm>
            <a:off x="7565034" y="3384417"/>
            <a:ext cx="2656114" cy="1428205"/>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Pseudo-Random Number Generation</a:t>
            </a:r>
          </a:p>
        </p:txBody>
      </p:sp>
      <p:sp>
        <p:nvSpPr>
          <p:cNvPr id="46" name="TextBox 45">
            <a:extLst>
              <a:ext uri="{FF2B5EF4-FFF2-40B4-BE49-F238E27FC236}">
                <a16:creationId xmlns:a16="http://schemas.microsoft.com/office/drawing/2014/main" id="{778DB19E-A479-48D6-AEE1-15FFB987DEF3}"/>
              </a:ext>
            </a:extLst>
          </p:cNvPr>
          <p:cNvSpPr txBox="1"/>
          <p:nvPr/>
        </p:nvSpPr>
        <p:spPr>
          <a:xfrm>
            <a:off x="2965107" y="5218708"/>
            <a:ext cx="6260047" cy="1015663"/>
          </a:xfrm>
          <a:prstGeom prst="rect">
            <a:avLst/>
          </a:prstGeom>
          <a:noFill/>
        </p:spPr>
        <p:txBody>
          <a:bodyPr wrap="none" rtlCol="0">
            <a:spAutoFit/>
          </a:bodyPr>
          <a:lstStyle/>
          <a:p>
            <a:pPr marL="342900" indent="-342900">
              <a:buFont typeface="Arial" panose="020B0604020202020204" pitchFamily="34" charset="0"/>
              <a:buChar char="•"/>
            </a:pPr>
            <a:r>
              <a:rPr lang="en-US" sz="2000" dirty="0"/>
              <a:t>The </a:t>
            </a:r>
            <a:r>
              <a:rPr lang="en-US" sz="2000" i="1" dirty="0"/>
              <a:t>S </a:t>
            </a:r>
            <a:r>
              <a:rPr lang="en-US" sz="2000" dirty="0"/>
              <a:t>array is the </a:t>
            </a:r>
            <a:r>
              <a:rPr lang="en-US" sz="2000" dirty="0">
                <a:solidFill>
                  <a:srgbClr val="625D9C"/>
                </a:solidFill>
              </a:rPr>
              <a:t>key</a:t>
            </a:r>
            <a:r>
              <a:rPr lang="en-US" sz="2000" dirty="0"/>
              <a:t> data structure</a:t>
            </a:r>
          </a:p>
          <a:p>
            <a:pPr marL="342900" indent="-342900">
              <a:buFont typeface="Arial" panose="020B0604020202020204" pitchFamily="34" charset="0"/>
              <a:buChar char="•"/>
            </a:pPr>
            <a:r>
              <a:rPr lang="en-US" sz="2000" dirty="0"/>
              <a:t>It is </a:t>
            </a:r>
            <a:r>
              <a:rPr lang="en-US" sz="2000" dirty="0">
                <a:solidFill>
                  <a:srgbClr val="00B050"/>
                </a:solidFill>
              </a:rPr>
              <a:t>initialized</a:t>
            </a:r>
            <a:r>
              <a:rPr lang="en-US" sz="2000" dirty="0"/>
              <a:t> with a known IV (initialization vector)</a:t>
            </a:r>
          </a:p>
          <a:p>
            <a:pPr marL="342900" indent="-342900">
              <a:buFont typeface="Arial" panose="020B0604020202020204" pitchFamily="34" charset="0"/>
              <a:buChar char="•"/>
            </a:pPr>
            <a:r>
              <a:rPr lang="en-US" sz="2000" dirty="0"/>
              <a:t>The </a:t>
            </a:r>
            <a:r>
              <a:rPr lang="en-US" sz="2000" dirty="0">
                <a:solidFill>
                  <a:srgbClr val="720F11"/>
                </a:solidFill>
              </a:rPr>
              <a:t>length</a:t>
            </a:r>
            <a:r>
              <a:rPr lang="en-US" sz="2000" dirty="0"/>
              <a:t> of the key is between 5 and 16 bytes </a:t>
            </a:r>
          </a:p>
        </p:txBody>
      </p:sp>
    </p:spTree>
    <p:extLst>
      <p:ext uri="{BB962C8B-B14F-4D97-AF65-F5344CB8AC3E}">
        <p14:creationId xmlns:p14="http://schemas.microsoft.com/office/powerpoint/2010/main" val="934044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45A8-9A8D-491B-9E3E-6F82E0431F9F}"/>
              </a:ext>
            </a:extLst>
          </p:cNvPr>
          <p:cNvSpPr>
            <a:spLocks noGrp="1"/>
          </p:cNvSpPr>
          <p:nvPr>
            <p:ph type="title"/>
          </p:nvPr>
        </p:nvSpPr>
        <p:spPr>
          <a:xfrm>
            <a:off x="1880616" y="274322"/>
            <a:ext cx="6858000" cy="579119"/>
          </a:xfrm>
        </p:spPr>
        <p:txBody>
          <a:bodyPr/>
          <a:lstStyle/>
          <a:p>
            <a:r>
              <a:rPr lang="en-US" dirty="0"/>
              <a:t>The Phases of the RC4 Algorithm</a:t>
            </a:r>
          </a:p>
        </p:txBody>
      </p:sp>
      <p:sp>
        <p:nvSpPr>
          <p:cNvPr id="4" name="Footer Placeholder 3">
            <a:extLst>
              <a:ext uri="{FF2B5EF4-FFF2-40B4-BE49-F238E27FC236}">
                <a16:creationId xmlns:a16="http://schemas.microsoft.com/office/drawing/2014/main" id="{7AFAC8DC-B7BB-4DDE-9FEA-8AFE43B4A8E5}"/>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746319F1-7CE5-4A34-AF21-0A0198BDFDF1}"/>
              </a:ext>
            </a:extLst>
          </p:cNvPr>
          <p:cNvSpPr>
            <a:spLocks noGrp="1"/>
          </p:cNvSpPr>
          <p:nvPr>
            <p:ph type="sldNum" sz="quarter" idx="12"/>
          </p:nvPr>
        </p:nvSpPr>
        <p:spPr/>
        <p:txBody>
          <a:bodyPr/>
          <a:lstStyle/>
          <a:p>
            <a:fld id="{F919517F-009E-4769-83B0-88E0C9B89C50}" type="slidenum">
              <a:rPr lang="en-US" smtClean="0"/>
              <a:t>17</a:t>
            </a:fld>
            <a:endParaRPr lang="en-US"/>
          </a:p>
        </p:txBody>
      </p:sp>
      <p:sp>
        <p:nvSpPr>
          <p:cNvPr id="7" name="TextBox 6">
            <a:extLst>
              <a:ext uri="{FF2B5EF4-FFF2-40B4-BE49-F238E27FC236}">
                <a16:creationId xmlns:a16="http://schemas.microsoft.com/office/drawing/2014/main" id="{645EEA4C-E30E-4E4E-8F9A-06A21C588784}"/>
              </a:ext>
            </a:extLst>
          </p:cNvPr>
          <p:cNvSpPr txBox="1"/>
          <p:nvPr/>
        </p:nvSpPr>
        <p:spPr>
          <a:xfrm>
            <a:off x="3535245" y="1959430"/>
            <a:ext cx="5569132" cy="147732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l"/>
            <a:r>
              <a:rPr lang="en-US" dirty="0">
                <a:solidFill>
                  <a:srgbClr val="000000"/>
                </a:solidFill>
                <a:latin typeface="CMTT9"/>
              </a:rPr>
              <a:t>j=0;</a:t>
            </a:r>
          </a:p>
          <a:p>
            <a:pPr algn="l"/>
            <a:r>
              <a:rPr lang="nn-NO" dirty="0">
                <a:solidFill>
                  <a:srgbClr val="0000FF"/>
                </a:solidFill>
                <a:latin typeface="CMTT9"/>
              </a:rPr>
              <a:t>for </a:t>
            </a:r>
            <a:r>
              <a:rPr lang="nn-NO" dirty="0">
                <a:solidFill>
                  <a:srgbClr val="000000"/>
                </a:solidFill>
                <a:latin typeface="CMTT9"/>
              </a:rPr>
              <a:t>(i=0; i &lt;=255; i++) {</a:t>
            </a:r>
          </a:p>
          <a:p>
            <a:pPr algn="l"/>
            <a:r>
              <a:rPr lang="en-IN" dirty="0">
                <a:solidFill>
                  <a:srgbClr val="000000"/>
                </a:solidFill>
                <a:latin typeface="CMTT9"/>
              </a:rPr>
              <a:t>	j = (j + S[i] + key [i% </a:t>
            </a:r>
            <a:r>
              <a:rPr lang="en-IN" dirty="0" err="1">
                <a:solidFill>
                  <a:srgbClr val="000000"/>
                </a:solidFill>
                <a:latin typeface="CMTT9"/>
              </a:rPr>
              <a:t>key_length</a:t>
            </a:r>
            <a:r>
              <a:rPr lang="en-IN" dirty="0">
                <a:solidFill>
                  <a:srgbClr val="000000"/>
                </a:solidFill>
                <a:latin typeface="CMTT9"/>
              </a:rPr>
              <a:t> ]) %256;</a:t>
            </a:r>
          </a:p>
          <a:p>
            <a:pPr algn="l"/>
            <a:r>
              <a:rPr lang="en-US" dirty="0">
                <a:solidFill>
                  <a:srgbClr val="000000"/>
                </a:solidFill>
                <a:latin typeface="CMTT9"/>
              </a:rPr>
              <a:t>	</a:t>
            </a:r>
            <a:r>
              <a:rPr lang="pl-PL" dirty="0">
                <a:solidFill>
                  <a:srgbClr val="00B050"/>
                </a:solidFill>
                <a:latin typeface="CMTT9"/>
              </a:rPr>
              <a:t>swap</a:t>
            </a:r>
            <a:r>
              <a:rPr lang="pl-PL" dirty="0">
                <a:solidFill>
                  <a:srgbClr val="000000"/>
                </a:solidFill>
                <a:latin typeface="CMTT9"/>
              </a:rPr>
              <a:t> (S[i],S[j]);</a:t>
            </a:r>
          </a:p>
          <a:p>
            <a:pPr algn="l"/>
            <a:r>
              <a:rPr lang="en-US" dirty="0">
                <a:solidFill>
                  <a:srgbClr val="000000"/>
                </a:solidFill>
                <a:latin typeface="CMTT9"/>
              </a:rPr>
              <a:t>}</a:t>
            </a:r>
          </a:p>
        </p:txBody>
      </p:sp>
      <p:sp>
        <p:nvSpPr>
          <p:cNvPr id="6" name="Rectangle 5">
            <a:extLst>
              <a:ext uri="{FF2B5EF4-FFF2-40B4-BE49-F238E27FC236}">
                <a16:creationId xmlns:a16="http://schemas.microsoft.com/office/drawing/2014/main" id="{53DB9ED4-0B65-4B00-8FE0-128BC22D6CA4}"/>
              </a:ext>
            </a:extLst>
          </p:cNvPr>
          <p:cNvSpPr/>
          <p:nvPr/>
        </p:nvSpPr>
        <p:spPr>
          <a:xfrm>
            <a:off x="5594822" y="1763487"/>
            <a:ext cx="1881052" cy="391886"/>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a:t>Initialization</a:t>
            </a:r>
          </a:p>
        </p:txBody>
      </p:sp>
      <p:sp>
        <p:nvSpPr>
          <p:cNvPr id="8" name="TextBox 7">
            <a:extLst>
              <a:ext uri="{FF2B5EF4-FFF2-40B4-BE49-F238E27FC236}">
                <a16:creationId xmlns:a16="http://schemas.microsoft.com/office/drawing/2014/main" id="{BF8410AE-0797-4C06-831A-5A5256093F19}"/>
              </a:ext>
            </a:extLst>
          </p:cNvPr>
          <p:cNvSpPr txBox="1"/>
          <p:nvPr/>
        </p:nvSpPr>
        <p:spPr>
          <a:xfrm>
            <a:off x="3535245" y="3952288"/>
            <a:ext cx="5569132" cy="203132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l"/>
            <a:r>
              <a:rPr lang="en-US" dirty="0">
                <a:solidFill>
                  <a:srgbClr val="000000"/>
                </a:solidFill>
                <a:latin typeface="CMTT9"/>
              </a:rPr>
              <a:t>i=0; j=0; </a:t>
            </a:r>
          </a:p>
          <a:p>
            <a:pPr algn="l"/>
            <a:r>
              <a:rPr lang="en-US" dirty="0">
                <a:solidFill>
                  <a:srgbClr val="0070C0"/>
                </a:solidFill>
                <a:latin typeface="CMTT9"/>
              </a:rPr>
              <a:t>while</a:t>
            </a:r>
            <a:r>
              <a:rPr lang="en-US" dirty="0">
                <a:solidFill>
                  <a:srgbClr val="000000"/>
                </a:solidFill>
                <a:latin typeface="CMTT9"/>
              </a:rPr>
              <a:t> (1) {</a:t>
            </a:r>
          </a:p>
          <a:p>
            <a:pPr algn="l"/>
            <a:r>
              <a:rPr lang="en-US" dirty="0">
                <a:solidFill>
                  <a:srgbClr val="000000"/>
                </a:solidFill>
                <a:latin typeface="CMTT9"/>
              </a:rPr>
              <a:t>	</a:t>
            </a:r>
            <a:r>
              <a:rPr lang="en-US" dirty="0">
                <a:latin typeface="CMTT9"/>
              </a:rPr>
              <a:t>i = (i+1) % 256;</a:t>
            </a:r>
          </a:p>
          <a:p>
            <a:pPr algn="l"/>
            <a:r>
              <a:rPr lang="en-US" dirty="0">
                <a:latin typeface="CMTT9"/>
              </a:rPr>
              <a:t>	</a:t>
            </a:r>
            <a:r>
              <a:rPr lang="pl-PL" dirty="0">
                <a:latin typeface="CMTT9"/>
              </a:rPr>
              <a:t>j = (j+S[i]) % 256;</a:t>
            </a:r>
          </a:p>
          <a:p>
            <a:pPr algn="l"/>
            <a:r>
              <a:rPr lang="en-US" dirty="0">
                <a:latin typeface="CMTT9"/>
              </a:rPr>
              <a:t>	</a:t>
            </a:r>
            <a:r>
              <a:rPr lang="pl-PL" dirty="0">
                <a:solidFill>
                  <a:srgbClr val="00B050"/>
                </a:solidFill>
                <a:latin typeface="CMTT9"/>
              </a:rPr>
              <a:t>swap</a:t>
            </a:r>
            <a:r>
              <a:rPr lang="pl-PL" dirty="0">
                <a:latin typeface="CMTT9"/>
              </a:rPr>
              <a:t> (S[i],S[j]</a:t>
            </a:r>
            <a:r>
              <a:rPr lang="en-US" dirty="0">
                <a:latin typeface="CMTT9"/>
              </a:rPr>
              <a:t>)</a:t>
            </a:r>
            <a:r>
              <a:rPr lang="pl-PL" dirty="0">
                <a:latin typeface="CMTT9"/>
              </a:rPr>
              <a:t>;</a:t>
            </a:r>
          </a:p>
          <a:p>
            <a:pPr algn="l"/>
            <a:r>
              <a:rPr lang="en-US" dirty="0">
                <a:latin typeface="CMTT9"/>
              </a:rPr>
              <a:t>	</a:t>
            </a:r>
            <a:r>
              <a:rPr lang="en-US" dirty="0">
                <a:solidFill>
                  <a:srgbClr val="692146"/>
                </a:solidFill>
                <a:latin typeface="CMTT9"/>
              </a:rPr>
              <a:t>output</a:t>
            </a:r>
            <a:r>
              <a:rPr lang="en-US" dirty="0">
                <a:latin typeface="CMTT9"/>
              </a:rPr>
              <a:t> (S[(S[i] + S[j]) % 256]) ;</a:t>
            </a:r>
          </a:p>
          <a:p>
            <a:pPr algn="l"/>
            <a:r>
              <a:rPr lang="en-US" dirty="0">
                <a:latin typeface="CMTT9"/>
              </a:rPr>
              <a:t>}</a:t>
            </a:r>
            <a:r>
              <a:rPr lang="en-US" dirty="0">
                <a:solidFill>
                  <a:srgbClr val="000000"/>
                </a:solidFill>
                <a:latin typeface="CMTT9"/>
              </a:rPr>
              <a:t>	</a:t>
            </a:r>
          </a:p>
        </p:txBody>
      </p:sp>
      <p:sp>
        <p:nvSpPr>
          <p:cNvPr id="9" name="Rectangle 8">
            <a:extLst>
              <a:ext uri="{FF2B5EF4-FFF2-40B4-BE49-F238E27FC236}">
                <a16:creationId xmlns:a16="http://schemas.microsoft.com/office/drawing/2014/main" id="{50E758C8-D636-4BE3-8559-7EBFAB43A1FD}"/>
              </a:ext>
            </a:extLst>
          </p:cNvPr>
          <p:cNvSpPr/>
          <p:nvPr/>
        </p:nvSpPr>
        <p:spPr>
          <a:xfrm>
            <a:off x="4073819" y="3627123"/>
            <a:ext cx="4507122" cy="391886"/>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dirty="0"/>
              <a:t>Pseudo-random number generation</a:t>
            </a:r>
          </a:p>
        </p:txBody>
      </p:sp>
      <p:sp>
        <p:nvSpPr>
          <p:cNvPr id="3" name="Rectangle 2">
            <a:extLst>
              <a:ext uri="{FF2B5EF4-FFF2-40B4-BE49-F238E27FC236}">
                <a16:creationId xmlns:a16="http://schemas.microsoft.com/office/drawing/2014/main" id="{159B2E27-72C8-469A-AF43-1CD024A25B3A}"/>
              </a:ext>
            </a:extLst>
          </p:cNvPr>
          <p:cNvSpPr/>
          <p:nvPr/>
        </p:nvSpPr>
        <p:spPr>
          <a:xfrm>
            <a:off x="4275910" y="984069"/>
            <a:ext cx="418011" cy="3849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0" name="Rectangle 9">
            <a:extLst>
              <a:ext uri="{FF2B5EF4-FFF2-40B4-BE49-F238E27FC236}">
                <a16:creationId xmlns:a16="http://schemas.microsoft.com/office/drawing/2014/main" id="{C0F2A288-86F5-4D10-A988-25CDB78A04C2}"/>
              </a:ext>
            </a:extLst>
          </p:cNvPr>
          <p:cNvSpPr/>
          <p:nvPr/>
        </p:nvSpPr>
        <p:spPr>
          <a:xfrm>
            <a:off x="4679501" y="984069"/>
            <a:ext cx="418011" cy="3849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1" name="Rectangle 10">
            <a:extLst>
              <a:ext uri="{FF2B5EF4-FFF2-40B4-BE49-F238E27FC236}">
                <a16:creationId xmlns:a16="http://schemas.microsoft.com/office/drawing/2014/main" id="{A9146543-AFEC-487C-AB43-041A317CA274}"/>
              </a:ext>
            </a:extLst>
          </p:cNvPr>
          <p:cNvSpPr/>
          <p:nvPr/>
        </p:nvSpPr>
        <p:spPr>
          <a:xfrm>
            <a:off x="5097512" y="984069"/>
            <a:ext cx="418011" cy="3849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2" name="Rectangle 11">
            <a:extLst>
              <a:ext uri="{FF2B5EF4-FFF2-40B4-BE49-F238E27FC236}">
                <a16:creationId xmlns:a16="http://schemas.microsoft.com/office/drawing/2014/main" id="{F7582DDF-3B5B-4457-A9B2-E317AB582A88}"/>
              </a:ext>
            </a:extLst>
          </p:cNvPr>
          <p:cNvSpPr/>
          <p:nvPr/>
        </p:nvSpPr>
        <p:spPr>
          <a:xfrm>
            <a:off x="5501103" y="984069"/>
            <a:ext cx="418011" cy="3849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3" name="Rectangle 12">
            <a:extLst>
              <a:ext uri="{FF2B5EF4-FFF2-40B4-BE49-F238E27FC236}">
                <a16:creationId xmlns:a16="http://schemas.microsoft.com/office/drawing/2014/main" id="{5DD1B1CC-9E54-4C89-940B-D00580C9D75E}"/>
              </a:ext>
            </a:extLst>
          </p:cNvPr>
          <p:cNvSpPr/>
          <p:nvPr/>
        </p:nvSpPr>
        <p:spPr>
          <a:xfrm>
            <a:off x="5919114" y="984069"/>
            <a:ext cx="418011" cy="3849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4" name="Rectangle 13">
            <a:extLst>
              <a:ext uri="{FF2B5EF4-FFF2-40B4-BE49-F238E27FC236}">
                <a16:creationId xmlns:a16="http://schemas.microsoft.com/office/drawing/2014/main" id="{01629E69-9AE2-467C-AFF3-F2748ED51826}"/>
              </a:ext>
            </a:extLst>
          </p:cNvPr>
          <p:cNvSpPr/>
          <p:nvPr/>
        </p:nvSpPr>
        <p:spPr>
          <a:xfrm>
            <a:off x="6322705" y="984069"/>
            <a:ext cx="418011" cy="3849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5" name="Rectangle 14">
            <a:extLst>
              <a:ext uri="{FF2B5EF4-FFF2-40B4-BE49-F238E27FC236}">
                <a16:creationId xmlns:a16="http://schemas.microsoft.com/office/drawing/2014/main" id="{BDCF4CFB-A628-490A-AD40-058E9860C538}"/>
              </a:ext>
            </a:extLst>
          </p:cNvPr>
          <p:cNvSpPr/>
          <p:nvPr/>
        </p:nvSpPr>
        <p:spPr>
          <a:xfrm>
            <a:off x="6740716" y="984069"/>
            <a:ext cx="418011" cy="3849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6" name="Rectangle 15">
            <a:extLst>
              <a:ext uri="{FF2B5EF4-FFF2-40B4-BE49-F238E27FC236}">
                <a16:creationId xmlns:a16="http://schemas.microsoft.com/office/drawing/2014/main" id="{F318166E-7FA3-410B-AD05-D8CD38233440}"/>
              </a:ext>
            </a:extLst>
          </p:cNvPr>
          <p:cNvSpPr/>
          <p:nvPr/>
        </p:nvSpPr>
        <p:spPr>
          <a:xfrm>
            <a:off x="7144307" y="984069"/>
            <a:ext cx="418011" cy="3849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7" name="Rectangle 16">
            <a:extLst>
              <a:ext uri="{FF2B5EF4-FFF2-40B4-BE49-F238E27FC236}">
                <a16:creationId xmlns:a16="http://schemas.microsoft.com/office/drawing/2014/main" id="{A94635F6-E620-4E6E-BF2B-09E34C5237BE}"/>
              </a:ext>
            </a:extLst>
          </p:cNvPr>
          <p:cNvSpPr/>
          <p:nvPr/>
        </p:nvSpPr>
        <p:spPr>
          <a:xfrm>
            <a:off x="7547898" y="984069"/>
            <a:ext cx="418011" cy="3849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8" name="Rectangle 17">
            <a:extLst>
              <a:ext uri="{FF2B5EF4-FFF2-40B4-BE49-F238E27FC236}">
                <a16:creationId xmlns:a16="http://schemas.microsoft.com/office/drawing/2014/main" id="{DB9B911C-829E-4818-8CDE-27E2B6442F9A}"/>
              </a:ext>
            </a:extLst>
          </p:cNvPr>
          <p:cNvSpPr/>
          <p:nvPr/>
        </p:nvSpPr>
        <p:spPr>
          <a:xfrm>
            <a:off x="7951489" y="984069"/>
            <a:ext cx="418011" cy="3849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9" name="TextBox 18">
            <a:extLst>
              <a:ext uri="{FF2B5EF4-FFF2-40B4-BE49-F238E27FC236}">
                <a16:creationId xmlns:a16="http://schemas.microsoft.com/office/drawing/2014/main" id="{FB0D3257-262D-4210-9E7F-8BBF7D00A6F5}"/>
              </a:ext>
            </a:extLst>
          </p:cNvPr>
          <p:cNvSpPr txBox="1"/>
          <p:nvPr/>
        </p:nvSpPr>
        <p:spPr>
          <a:xfrm>
            <a:off x="2904303" y="961273"/>
            <a:ext cx="1261884" cy="461665"/>
          </a:xfrm>
          <a:prstGeom prst="rect">
            <a:avLst/>
          </a:prstGeom>
          <a:noFill/>
        </p:spPr>
        <p:txBody>
          <a:bodyPr wrap="none" rtlCol="0">
            <a:spAutoFit/>
          </a:bodyPr>
          <a:lstStyle/>
          <a:p>
            <a:pPr algn="l"/>
            <a:r>
              <a:rPr lang="en-IN" sz="2400" dirty="0"/>
              <a:t>S array </a:t>
            </a:r>
            <a:endParaRPr lang="en-US" sz="2400" dirty="0" err="1"/>
          </a:p>
        </p:txBody>
      </p:sp>
    </p:spTree>
    <p:extLst>
      <p:ext uri="{BB962C8B-B14F-4D97-AF65-F5344CB8AC3E}">
        <p14:creationId xmlns:p14="http://schemas.microsoft.com/office/powerpoint/2010/main" val="2754288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AB995-7E6F-441C-AD38-B0A8704F57D4}"/>
              </a:ext>
            </a:extLst>
          </p:cNvPr>
          <p:cNvSpPr>
            <a:spLocks noGrp="1"/>
          </p:cNvSpPr>
          <p:nvPr>
            <p:ph type="title"/>
          </p:nvPr>
        </p:nvSpPr>
        <p:spPr/>
        <p:txBody>
          <a:bodyPr/>
          <a:lstStyle/>
          <a:p>
            <a:r>
              <a:rPr lang="en-US" dirty="0"/>
              <a:t>Illustration</a:t>
            </a:r>
          </a:p>
        </p:txBody>
      </p:sp>
      <p:sp>
        <p:nvSpPr>
          <p:cNvPr id="4" name="Footer Placeholder 3">
            <a:extLst>
              <a:ext uri="{FF2B5EF4-FFF2-40B4-BE49-F238E27FC236}">
                <a16:creationId xmlns:a16="http://schemas.microsoft.com/office/drawing/2014/main" id="{777B65AC-90BF-4F01-83AA-D15283C8A9E2}"/>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22D08FE7-DFA8-4458-8DCE-BA3259D61D03}"/>
              </a:ext>
            </a:extLst>
          </p:cNvPr>
          <p:cNvSpPr>
            <a:spLocks noGrp="1"/>
          </p:cNvSpPr>
          <p:nvPr>
            <p:ph type="sldNum" sz="quarter" idx="12"/>
          </p:nvPr>
        </p:nvSpPr>
        <p:spPr/>
        <p:txBody>
          <a:bodyPr/>
          <a:lstStyle/>
          <a:p>
            <a:fld id="{F919517F-009E-4769-83B0-88E0C9B89C50}" type="slidenum">
              <a:rPr lang="en-US" smtClean="0"/>
              <a:t>18</a:t>
            </a:fld>
            <a:endParaRPr lang="en-US"/>
          </a:p>
        </p:txBody>
      </p:sp>
      <p:grpSp>
        <p:nvGrpSpPr>
          <p:cNvPr id="6" name="Group 4">
            <a:extLst>
              <a:ext uri="{FF2B5EF4-FFF2-40B4-BE49-F238E27FC236}">
                <a16:creationId xmlns:a16="http://schemas.microsoft.com/office/drawing/2014/main" id="{990F0BE0-C698-4356-8F3A-4F29899FEDF7}"/>
              </a:ext>
            </a:extLst>
          </p:cNvPr>
          <p:cNvGrpSpPr>
            <a:grpSpLocks noChangeAspect="1"/>
          </p:cNvGrpSpPr>
          <p:nvPr/>
        </p:nvGrpSpPr>
        <p:grpSpPr bwMode="auto">
          <a:xfrm>
            <a:off x="3984002" y="1101740"/>
            <a:ext cx="4083133" cy="3063237"/>
            <a:chOff x="2377" y="218"/>
            <a:chExt cx="2302" cy="1727"/>
          </a:xfrm>
        </p:grpSpPr>
        <p:sp>
          <p:nvSpPr>
            <p:cNvPr id="7" name="AutoShape 3">
              <a:extLst>
                <a:ext uri="{FF2B5EF4-FFF2-40B4-BE49-F238E27FC236}">
                  <a16:creationId xmlns:a16="http://schemas.microsoft.com/office/drawing/2014/main" id="{4B1342A7-7043-4E0D-AE6D-55CB825E7D47}"/>
                </a:ext>
              </a:extLst>
            </p:cNvPr>
            <p:cNvSpPr>
              <a:spLocks noChangeAspect="1" noChangeArrowheads="1" noTextEdit="1"/>
            </p:cNvSpPr>
            <p:nvPr/>
          </p:nvSpPr>
          <p:spPr bwMode="auto">
            <a:xfrm>
              <a:off x="2385" y="218"/>
              <a:ext cx="2294" cy="1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a:extLst>
                <a:ext uri="{FF2B5EF4-FFF2-40B4-BE49-F238E27FC236}">
                  <a16:creationId xmlns:a16="http://schemas.microsoft.com/office/drawing/2014/main" id="{A8C2E2E4-4E13-467B-B26D-05FA75A4BB0D}"/>
                </a:ext>
              </a:extLst>
            </p:cNvPr>
            <p:cNvSpPr>
              <a:spLocks noChangeArrowheads="1"/>
            </p:cNvSpPr>
            <p:nvPr/>
          </p:nvSpPr>
          <p:spPr bwMode="auto">
            <a:xfrm>
              <a:off x="2557" y="708"/>
              <a:ext cx="190" cy="195"/>
            </a:xfrm>
            <a:prstGeom prst="rect">
              <a:avLst/>
            </a:prstGeom>
            <a:solidFill>
              <a:srgbClr val="FFE6D5"/>
            </a:solidFill>
            <a:ln w="158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a:extLst>
                <a:ext uri="{FF2B5EF4-FFF2-40B4-BE49-F238E27FC236}">
                  <a16:creationId xmlns:a16="http://schemas.microsoft.com/office/drawing/2014/main" id="{3025ABA6-DC5B-43B9-864E-38DB3F7C8A74}"/>
                </a:ext>
              </a:extLst>
            </p:cNvPr>
            <p:cNvSpPr>
              <a:spLocks noChangeArrowheads="1"/>
            </p:cNvSpPr>
            <p:nvPr/>
          </p:nvSpPr>
          <p:spPr bwMode="auto">
            <a:xfrm>
              <a:off x="2749" y="708"/>
              <a:ext cx="190" cy="195"/>
            </a:xfrm>
            <a:prstGeom prst="rect">
              <a:avLst/>
            </a:prstGeom>
            <a:solidFill>
              <a:srgbClr val="FFE6D5"/>
            </a:solidFill>
            <a:ln w="158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a:extLst>
                <a:ext uri="{FF2B5EF4-FFF2-40B4-BE49-F238E27FC236}">
                  <a16:creationId xmlns:a16="http://schemas.microsoft.com/office/drawing/2014/main" id="{C36B5A82-94AF-4FD2-A380-94BFF749DD65}"/>
                </a:ext>
              </a:extLst>
            </p:cNvPr>
            <p:cNvSpPr>
              <a:spLocks noChangeArrowheads="1"/>
            </p:cNvSpPr>
            <p:nvPr/>
          </p:nvSpPr>
          <p:spPr bwMode="auto">
            <a:xfrm>
              <a:off x="3133" y="708"/>
              <a:ext cx="190" cy="195"/>
            </a:xfrm>
            <a:prstGeom prst="rect">
              <a:avLst/>
            </a:prstGeom>
            <a:solidFill>
              <a:srgbClr val="FFE6D5"/>
            </a:solidFill>
            <a:ln w="158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a:extLst>
                <a:ext uri="{FF2B5EF4-FFF2-40B4-BE49-F238E27FC236}">
                  <a16:creationId xmlns:a16="http://schemas.microsoft.com/office/drawing/2014/main" id="{82DF1C95-5C29-49D6-920A-6869D53A60E3}"/>
                </a:ext>
              </a:extLst>
            </p:cNvPr>
            <p:cNvSpPr>
              <a:spLocks noChangeArrowheads="1"/>
            </p:cNvSpPr>
            <p:nvPr/>
          </p:nvSpPr>
          <p:spPr bwMode="auto">
            <a:xfrm>
              <a:off x="3325" y="708"/>
              <a:ext cx="1344" cy="195"/>
            </a:xfrm>
            <a:prstGeom prst="rect">
              <a:avLst/>
            </a:prstGeom>
            <a:noFill/>
            <a:ln w="15875"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a:extLst>
                <a:ext uri="{FF2B5EF4-FFF2-40B4-BE49-F238E27FC236}">
                  <a16:creationId xmlns:a16="http://schemas.microsoft.com/office/drawing/2014/main" id="{24BB0E70-EC48-4928-845A-906687A1C7F5}"/>
                </a:ext>
              </a:extLst>
            </p:cNvPr>
            <p:cNvSpPr>
              <a:spLocks noChangeArrowheads="1"/>
            </p:cNvSpPr>
            <p:nvPr/>
          </p:nvSpPr>
          <p:spPr bwMode="auto">
            <a:xfrm>
              <a:off x="4479" y="708"/>
              <a:ext cx="190" cy="195"/>
            </a:xfrm>
            <a:prstGeom prst="rect">
              <a:avLst/>
            </a:prstGeom>
            <a:solidFill>
              <a:srgbClr val="FFE6D5"/>
            </a:solidFill>
            <a:ln w="158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0">
              <a:extLst>
                <a:ext uri="{FF2B5EF4-FFF2-40B4-BE49-F238E27FC236}">
                  <a16:creationId xmlns:a16="http://schemas.microsoft.com/office/drawing/2014/main" id="{96249286-00AC-4C4D-97C4-5712EBAB1CE9}"/>
                </a:ext>
              </a:extLst>
            </p:cNvPr>
            <p:cNvSpPr>
              <a:spLocks noChangeArrowheads="1"/>
            </p:cNvSpPr>
            <p:nvPr/>
          </p:nvSpPr>
          <p:spPr bwMode="auto">
            <a:xfrm>
              <a:off x="4289" y="708"/>
              <a:ext cx="190" cy="195"/>
            </a:xfrm>
            <a:prstGeom prst="rect">
              <a:avLst/>
            </a:prstGeom>
            <a:solidFill>
              <a:srgbClr val="FFE6D5"/>
            </a:solidFill>
            <a:ln w="158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1">
              <a:extLst>
                <a:ext uri="{FF2B5EF4-FFF2-40B4-BE49-F238E27FC236}">
                  <a16:creationId xmlns:a16="http://schemas.microsoft.com/office/drawing/2014/main" id="{BD99D48E-ADD8-4170-9699-A73B07CB397E}"/>
                </a:ext>
              </a:extLst>
            </p:cNvPr>
            <p:cNvSpPr>
              <a:spLocks noChangeArrowheads="1"/>
            </p:cNvSpPr>
            <p:nvPr/>
          </p:nvSpPr>
          <p:spPr bwMode="auto">
            <a:xfrm>
              <a:off x="3514" y="708"/>
              <a:ext cx="190" cy="195"/>
            </a:xfrm>
            <a:prstGeom prst="rect">
              <a:avLst/>
            </a:prstGeom>
            <a:solidFill>
              <a:srgbClr val="FFE6D5"/>
            </a:solidFill>
            <a:ln w="158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2">
              <a:extLst>
                <a:ext uri="{FF2B5EF4-FFF2-40B4-BE49-F238E27FC236}">
                  <a16:creationId xmlns:a16="http://schemas.microsoft.com/office/drawing/2014/main" id="{1CC7686B-69F2-490F-85F8-9C561613FFB5}"/>
                </a:ext>
              </a:extLst>
            </p:cNvPr>
            <p:cNvSpPr>
              <a:spLocks noChangeArrowheads="1"/>
            </p:cNvSpPr>
            <p:nvPr/>
          </p:nvSpPr>
          <p:spPr bwMode="auto">
            <a:xfrm>
              <a:off x="3855" y="708"/>
              <a:ext cx="190" cy="195"/>
            </a:xfrm>
            <a:prstGeom prst="rect">
              <a:avLst/>
            </a:prstGeom>
            <a:solidFill>
              <a:srgbClr val="FFE6D5"/>
            </a:solidFill>
            <a:ln w="158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3">
              <a:extLst>
                <a:ext uri="{FF2B5EF4-FFF2-40B4-BE49-F238E27FC236}">
                  <a16:creationId xmlns:a16="http://schemas.microsoft.com/office/drawing/2014/main" id="{B835FA9F-E13A-4805-8767-FB27C7C69E7C}"/>
                </a:ext>
              </a:extLst>
            </p:cNvPr>
            <p:cNvSpPr>
              <a:spLocks noChangeArrowheads="1"/>
            </p:cNvSpPr>
            <p:nvPr/>
          </p:nvSpPr>
          <p:spPr bwMode="auto">
            <a:xfrm>
              <a:off x="2752" y="710"/>
              <a:ext cx="385" cy="191"/>
            </a:xfrm>
            <a:prstGeom prst="rect">
              <a:avLst/>
            </a:prstGeom>
            <a:noFill/>
            <a:ln w="15875"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a:extLst>
                <a:ext uri="{FF2B5EF4-FFF2-40B4-BE49-F238E27FC236}">
                  <a16:creationId xmlns:a16="http://schemas.microsoft.com/office/drawing/2014/main" id="{4187F4A3-758F-46CD-B3CE-8CB3450BFC45}"/>
                </a:ext>
              </a:extLst>
            </p:cNvPr>
            <p:cNvSpPr>
              <a:spLocks noChangeArrowheads="1"/>
            </p:cNvSpPr>
            <p:nvPr/>
          </p:nvSpPr>
          <p:spPr bwMode="auto">
            <a:xfrm>
              <a:off x="3595" y="561"/>
              <a:ext cx="25"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500">
                  <a:solidFill>
                    <a:srgbClr val="000000"/>
                  </a:solidFill>
                  <a:latin typeface="Sans"/>
                </a:rPr>
                <a:t>i</a:t>
              </a:r>
              <a:endParaRPr lang="en-US" altLang="en-US"/>
            </a:p>
          </p:txBody>
        </p:sp>
        <p:sp>
          <p:nvSpPr>
            <p:cNvPr id="18" name="Rectangle 15">
              <a:extLst>
                <a:ext uri="{FF2B5EF4-FFF2-40B4-BE49-F238E27FC236}">
                  <a16:creationId xmlns:a16="http://schemas.microsoft.com/office/drawing/2014/main" id="{5E571A44-D0BA-43FC-8DC9-406A2D1D4C3B}"/>
                </a:ext>
              </a:extLst>
            </p:cNvPr>
            <p:cNvSpPr>
              <a:spLocks noChangeArrowheads="1"/>
            </p:cNvSpPr>
            <p:nvPr/>
          </p:nvSpPr>
          <p:spPr bwMode="auto">
            <a:xfrm>
              <a:off x="3936" y="561"/>
              <a:ext cx="26"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500">
                  <a:solidFill>
                    <a:srgbClr val="000000"/>
                  </a:solidFill>
                  <a:latin typeface="Sans"/>
                </a:rPr>
                <a:t>j</a:t>
              </a:r>
              <a:endParaRPr lang="en-US" altLang="en-US"/>
            </a:p>
          </p:txBody>
        </p:sp>
        <p:sp>
          <p:nvSpPr>
            <p:cNvPr id="19" name="Rectangle 16">
              <a:extLst>
                <a:ext uri="{FF2B5EF4-FFF2-40B4-BE49-F238E27FC236}">
                  <a16:creationId xmlns:a16="http://schemas.microsoft.com/office/drawing/2014/main" id="{1B10CA64-8BFA-42EE-A915-9254B5DE232E}"/>
                </a:ext>
              </a:extLst>
            </p:cNvPr>
            <p:cNvSpPr>
              <a:spLocks noChangeArrowheads="1"/>
            </p:cNvSpPr>
            <p:nvPr/>
          </p:nvSpPr>
          <p:spPr bwMode="auto">
            <a:xfrm>
              <a:off x="2377" y="721"/>
              <a:ext cx="50"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500">
                  <a:solidFill>
                    <a:srgbClr val="000000"/>
                  </a:solidFill>
                  <a:latin typeface="Sans"/>
                </a:rPr>
                <a:t>S</a:t>
              </a:r>
              <a:endParaRPr lang="en-US" altLang="en-US"/>
            </a:p>
          </p:txBody>
        </p:sp>
        <p:sp>
          <p:nvSpPr>
            <p:cNvPr id="20" name="Freeform 17">
              <a:extLst>
                <a:ext uri="{FF2B5EF4-FFF2-40B4-BE49-F238E27FC236}">
                  <a16:creationId xmlns:a16="http://schemas.microsoft.com/office/drawing/2014/main" id="{1D4DBEAF-E83C-41F6-8224-7D3A7A29F619}"/>
                </a:ext>
              </a:extLst>
            </p:cNvPr>
            <p:cNvSpPr>
              <a:spLocks/>
            </p:cNvSpPr>
            <p:nvPr/>
          </p:nvSpPr>
          <p:spPr bwMode="auto">
            <a:xfrm>
              <a:off x="3614" y="909"/>
              <a:ext cx="323" cy="189"/>
            </a:xfrm>
            <a:custGeom>
              <a:avLst/>
              <a:gdLst>
                <a:gd name="T0" fmla="*/ 0 w 592"/>
                <a:gd name="T1" fmla="*/ 0 h 346"/>
                <a:gd name="T2" fmla="*/ 592 w 592"/>
                <a:gd name="T3" fmla="*/ 15 h 346"/>
              </a:gdLst>
              <a:ahLst/>
              <a:cxnLst>
                <a:cxn ang="0">
                  <a:pos x="T0" y="T1"/>
                </a:cxn>
                <a:cxn ang="0">
                  <a:pos x="T2" y="T3"/>
                </a:cxn>
              </a:cxnLst>
              <a:rect l="0" t="0" r="r" b="b"/>
              <a:pathLst>
                <a:path w="592" h="346">
                  <a:moveTo>
                    <a:pt x="0" y="0"/>
                  </a:moveTo>
                  <a:cubicBezTo>
                    <a:pt x="251" y="346"/>
                    <a:pt x="592" y="15"/>
                    <a:pt x="592" y="15"/>
                  </a:cubicBezTo>
                </a:path>
              </a:pathLst>
            </a:custGeom>
            <a:noFill/>
            <a:ln w="11113" cap="flat">
              <a:solidFill>
                <a:srgbClr val="1F1F2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a:extLst>
                <a:ext uri="{FF2B5EF4-FFF2-40B4-BE49-F238E27FC236}">
                  <a16:creationId xmlns:a16="http://schemas.microsoft.com/office/drawing/2014/main" id="{ED97BB34-CF7A-4A5D-BBBE-01B9336ABDD7}"/>
                </a:ext>
              </a:extLst>
            </p:cNvPr>
            <p:cNvSpPr>
              <a:spLocks/>
            </p:cNvSpPr>
            <p:nvPr/>
          </p:nvSpPr>
          <p:spPr bwMode="auto">
            <a:xfrm>
              <a:off x="3608" y="902"/>
              <a:ext cx="76" cy="88"/>
            </a:xfrm>
            <a:custGeom>
              <a:avLst/>
              <a:gdLst>
                <a:gd name="T0" fmla="*/ 46 w 140"/>
                <a:gd name="T1" fmla="*/ 161 h 161"/>
                <a:gd name="T2" fmla="*/ 0 w 140"/>
                <a:gd name="T3" fmla="*/ 0 h 161"/>
                <a:gd name="T4" fmla="*/ 140 w 140"/>
                <a:gd name="T5" fmla="*/ 94 h 161"/>
                <a:gd name="T6" fmla="*/ 46 w 140"/>
                <a:gd name="T7" fmla="*/ 161 h 161"/>
              </a:gdLst>
              <a:ahLst/>
              <a:cxnLst>
                <a:cxn ang="0">
                  <a:pos x="T0" y="T1"/>
                </a:cxn>
                <a:cxn ang="0">
                  <a:pos x="T2" y="T3"/>
                </a:cxn>
                <a:cxn ang="0">
                  <a:pos x="T4" y="T5"/>
                </a:cxn>
                <a:cxn ang="0">
                  <a:pos x="T6" y="T7"/>
                </a:cxn>
              </a:cxnLst>
              <a:rect l="0" t="0" r="r" b="b"/>
              <a:pathLst>
                <a:path w="140" h="161">
                  <a:moveTo>
                    <a:pt x="46" y="161"/>
                  </a:moveTo>
                  <a:lnTo>
                    <a:pt x="0" y="0"/>
                  </a:lnTo>
                  <a:lnTo>
                    <a:pt x="140" y="94"/>
                  </a:lnTo>
                  <a:cubicBezTo>
                    <a:pt x="97" y="93"/>
                    <a:pt x="59" y="121"/>
                    <a:pt x="46" y="161"/>
                  </a:cubicBezTo>
                  <a:close/>
                </a:path>
              </a:pathLst>
            </a:custGeom>
            <a:solidFill>
              <a:srgbClr val="1F1F21"/>
            </a:solidFill>
            <a:ln w="7938" cap="flat">
              <a:solidFill>
                <a:srgbClr val="1F1F2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9">
              <a:extLst>
                <a:ext uri="{FF2B5EF4-FFF2-40B4-BE49-F238E27FC236}">
                  <a16:creationId xmlns:a16="http://schemas.microsoft.com/office/drawing/2014/main" id="{0C8C7B49-DCB8-42B6-9C25-B02416E139E1}"/>
                </a:ext>
              </a:extLst>
            </p:cNvPr>
            <p:cNvSpPr>
              <a:spLocks/>
            </p:cNvSpPr>
            <p:nvPr/>
          </p:nvSpPr>
          <p:spPr bwMode="auto">
            <a:xfrm>
              <a:off x="3860" y="910"/>
              <a:ext cx="83" cy="83"/>
            </a:xfrm>
            <a:custGeom>
              <a:avLst/>
              <a:gdLst>
                <a:gd name="T0" fmla="*/ 0 w 153"/>
                <a:gd name="T1" fmla="*/ 69 h 152"/>
                <a:gd name="T2" fmla="*/ 153 w 153"/>
                <a:gd name="T3" fmla="*/ 0 h 152"/>
                <a:gd name="T4" fmla="*/ 81 w 153"/>
                <a:gd name="T5" fmla="*/ 152 h 152"/>
                <a:gd name="T6" fmla="*/ 0 w 153"/>
                <a:gd name="T7" fmla="*/ 69 h 152"/>
              </a:gdLst>
              <a:ahLst/>
              <a:cxnLst>
                <a:cxn ang="0">
                  <a:pos x="T0" y="T1"/>
                </a:cxn>
                <a:cxn ang="0">
                  <a:pos x="T2" y="T3"/>
                </a:cxn>
                <a:cxn ang="0">
                  <a:pos x="T4" y="T5"/>
                </a:cxn>
                <a:cxn ang="0">
                  <a:pos x="T6" y="T7"/>
                </a:cxn>
              </a:cxnLst>
              <a:rect l="0" t="0" r="r" b="b"/>
              <a:pathLst>
                <a:path w="153" h="152">
                  <a:moveTo>
                    <a:pt x="0" y="69"/>
                  </a:moveTo>
                  <a:lnTo>
                    <a:pt x="153" y="0"/>
                  </a:lnTo>
                  <a:lnTo>
                    <a:pt x="81" y="152"/>
                  </a:lnTo>
                  <a:cubicBezTo>
                    <a:pt x="75" y="110"/>
                    <a:pt x="42" y="76"/>
                    <a:pt x="0" y="69"/>
                  </a:cubicBezTo>
                  <a:close/>
                </a:path>
              </a:pathLst>
            </a:custGeom>
            <a:solidFill>
              <a:srgbClr val="1F1F21"/>
            </a:solidFill>
            <a:ln w="7938" cap="flat">
              <a:solidFill>
                <a:srgbClr val="1F1F2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0">
              <a:extLst>
                <a:ext uri="{FF2B5EF4-FFF2-40B4-BE49-F238E27FC236}">
                  <a16:creationId xmlns:a16="http://schemas.microsoft.com/office/drawing/2014/main" id="{08DAEFB8-4A3C-4A2D-876E-181E5D5AC7DB}"/>
                </a:ext>
              </a:extLst>
            </p:cNvPr>
            <p:cNvSpPr>
              <a:spLocks noChangeArrowheads="1"/>
            </p:cNvSpPr>
            <p:nvPr/>
          </p:nvSpPr>
          <p:spPr bwMode="auto">
            <a:xfrm>
              <a:off x="3600" y="1006"/>
              <a:ext cx="229"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latin typeface="Sans"/>
                </a:rPr>
                <a:t>1. Swap</a:t>
              </a:r>
              <a:endParaRPr lang="en-US" altLang="en-US"/>
            </a:p>
          </p:txBody>
        </p:sp>
        <p:sp>
          <p:nvSpPr>
            <p:cNvPr id="24" name="Oval 21">
              <a:extLst>
                <a:ext uri="{FF2B5EF4-FFF2-40B4-BE49-F238E27FC236}">
                  <a16:creationId xmlns:a16="http://schemas.microsoft.com/office/drawing/2014/main" id="{96A2F30A-4ABA-48AC-9365-D3BFD1B3810F}"/>
                </a:ext>
              </a:extLst>
            </p:cNvPr>
            <p:cNvSpPr>
              <a:spLocks noChangeArrowheads="1"/>
            </p:cNvSpPr>
            <p:nvPr/>
          </p:nvSpPr>
          <p:spPr bwMode="auto">
            <a:xfrm>
              <a:off x="3658" y="1264"/>
              <a:ext cx="214" cy="160"/>
            </a:xfrm>
            <a:prstGeom prst="ellipse">
              <a:avLst/>
            </a:prstGeom>
            <a:solidFill>
              <a:srgbClr val="FFE6D5"/>
            </a:solidFill>
            <a:ln w="12700" cap="flat">
              <a:solidFill>
                <a:srgbClr val="1F1F2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22">
              <a:extLst>
                <a:ext uri="{FF2B5EF4-FFF2-40B4-BE49-F238E27FC236}">
                  <a16:creationId xmlns:a16="http://schemas.microsoft.com/office/drawing/2014/main" id="{42AE5753-EC37-4367-B623-FE0C5E697F8E}"/>
                </a:ext>
              </a:extLst>
            </p:cNvPr>
            <p:cNvSpPr>
              <a:spLocks noChangeShapeType="1"/>
            </p:cNvSpPr>
            <p:nvPr/>
          </p:nvSpPr>
          <p:spPr bwMode="auto">
            <a:xfrm>
              <a:off x="3697" y="1351"/>
              <a:ext cx="122" cy="0"/>
            </a:xfrm>
            <a:prstGeom prst="line">
              <a:avLst/>
            </a:prstGeom>
            <a:noFill/>
            <a:ln w="12700" cap="flat">
              <a:solidFill>
                <a:srgbClr val="0C0C1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a:extLst>
                <a:ext uri="{FF2B5EF4-FFF2-40B4-BE49-F238E27FC236}">
                  <a16:creationId xmlns:a16="http://schemas.microsoft.com/office/drawing/2014/main" id="{94AE03FC-A799-4FA9-A5EA-2201A1114C8A}"/>
                </a:ext>
              </a:extLst>
            </p:cNvPr>
            <p:cNvSpPr>
              <a:spLocks noChangeShapeType="1"/>
            </p:cNvSpPr>
            <p:nvPr/>
          </p:nvSpPr>
          <p:spPr bwMode="auto">
            <a:xfrm>
              <a:off x="3761" y="1302"/>
              <a:ext cx="0" cy="88"/>
            </a:xfrm>
            <a:prstGeom prst="line">
              <a:avLst/>
            </a:prstGeom>
            <a:noFill/>
            <a:ln w="12700" cap="flat">
              <a:solidFill>
                <a:srgbClr val="0C0C1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a:extLst>
                <a:ext uri="{FF2B5EF4-FFF2-40B4-BE49-F238E27FC236}">
                  <a16:creationId xmlns:a16="http://schemas.microsoft.com/office/drawing/2014/main" id="{C7574CB9-DC2B-4D80-9AAD-BD9E8C064B17}"/>
                </a:ext>
              </a:extLst>
            </p:cNvPr>
            <p:cNvSpPr>
              <a:spLocks/>
            </p:cNvSpPr>
            <p:nvPr/>
          </p:nvSpPr>
          <p:spPr bwMode="auto">
            <a:xfrm>
              <a:off x="3577" y="908"/>
              <a:ext cx="71" cy="429"/>
            </a:xfrm>
            <a:custGeom>
              <a:avLst/>
              <a:gdLst>
                <a:gd name="T0" fmla="*/ 0 w 130"/>
                <a:gd name="T1" fmla="*/ 0 h 787"/>
                <a:gd name="T2" fmla="*/ 0 w 130"/>
                <a:gd name="T3" fmla="*/ 787 h 787"/>
                <a:gd name="T4" fmla="*/ 130 w 130"/>
                <a:gd name="T5" fmla="*/ 787 h 787"/>
              </a:gdLst>
              <a:ahLst/>
              <a:cxnLst>
                <a:cxn ang="0">
                  <a:pos x="T0" y="T1"/>
                </a:cxn>
                <a:cxn ang="0">
                  <a:pos x="T2" y="T3"/>
                </a:cxn>
                <a:cxn ang="0">
                  <a:pos x="T4" y="T5"/>
                </a:cxn>
              </a:cxnLst>
              <a:rect l="0" t="0" r="r" b="b"/>
              <a:pathLst>
                <a:path w="130" h="787">
                  <a:moveTo>
                    <a:pt x="0" y="0"/>
                  </a:moveTo>
                  <a:lnTo>
                    <a:pt x="0" y="787"/>
                  </a:lnTo>
                  <a:lnTo>
                    <a:pt x="130" y="787"/>
                  </a:lnTo>
                </a:path>
              </a:pathLst>
            </a:custGeom>
            <a:noFill/>
            <a:ln w="12700" cap="flat">
              <a:solidFill>
                <a:srgbClr val="27273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a16="http://schemas.microsoft.com/office/drawing/2014/main" id="{194ED77B-A624-4CD1-9939-4D1B6785A6E5}"/>
                </a:ext>
              </a:extLst>
            </p:cNvPr>
            <p:cNvSpPr>
              <a:spLocks/>
            </p:cNvSpPr>
            <p:nvPr/>
          </p:nvSpPr>
          <p:spPr bwMode="auto">
            <a:xfrm>
              <a:off x="3608" y="1319"/>
              <a:ext cx="49" cy="36"/>
            </a:xfrm>
            <a:custGeom>
              <a:avLst/>
              <a:gdLst>
                <a:gd name="T0" fmla="*/ 0 w 91"/>
                <a:gd name="T1" fmla="*/ 0 h 66"/>
                <a:gd name="T2" fmla="*/ 91 w 91"/>
                <a:gd name="T3" fmla="*/ 33 h 66"/>
                <a:gd name="T4" fmla="*/ 0 w 91"/>
                <a:gd name="T5" fmla="*/ 66 h 66"/>
                <a:gd name="T6" fmla="*/ 0 w 91"/>
                <a:gd name="T7" fmla="*/ 0 h 66"/>
              </a:gdLst>
              <a:ahLst/>
              <a:cxnLst>
                <a:cxn ang="0">
                  <a:pos x="T0" y="T1"/>
                </a:cxn>
                <a:cxn ang="0">
                  <a:pos x="T2" y="T3"/>
                </a:cxn>
                <a:cxn ang="0">
                  <a:pos x="T4" y="T5"/>
                </a:cxn>
                <a:cxn ang="0">
                  <a:pos x="T6" y="T7"/>
                </a:cxn>
              </a:cxnLst>
              <a:rect l="0" t="0" r="r" b="b"/>
              <a:pathLst>
                <a:path w="91" h="66">
                  <a:moveTo>
                    <a:pt x="0" y="0"/>
                  </a:moveTo>
                  <a:lnTo>
                    <a:pt x="91" y="33"/>
                  </a:lnTo>
                  <a:lnTo>
                    <a:pt x="0" y="66"/>
                  </a:lnTo>
                  <a:cubicBezTo>
                    <a:pt x="15" y="47"/>
                    <a:pt x="15" y="20"/>
                    <a:pt x="0" y="0"/>
                  </a:cubicBezTo>
                  <a:close/>
                </a:path>
              </a:pathLst>
            </a:custGeom>
            <a:solidFill>
              <a:srgbClr val="272732"/>
            </a:solidFill>
            <a:ln w="4763" cap="flat">
              <a:solidFill>
                <a:srgbClr val="27273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6">
              <a:extLst>
                <a:ext uri="{FF2B5EF4-FFF2-40B4-BE49-F238E27FC236}">
                  <a16:creationId xmlns:a16="http://schemas.microsoft.com/office/drawing/2014/main" id="{201E92B0-3032-4C76-A218-F524E766CC36}"/>
                </a:ext>
              </a:extLst>
            </p:cNvPr>
            <p:cNvSpPr>
              <a:spLocks/>
            </p:cNvSpPr>
            <p:nvPr/>
          </p:nvSpPr>
          <p:spPr bwMode="auto">
            <a:xfrm>
              <a:off x="3877" y="897"/>
              <a:ext cx="92" cy="449"/>
            </a:xfrm>
            <a:custGeom>
              <a:avLst/>
              <a:gdLst>
                <a:gd name="T0" fmla="*/ 169 w 169"/>
                <a:gd name="T1" fmla="*/ 0 h 822"/>
                <a:gd name="T2" fmla="*/ 169 w 169"/>
                <a:gd name="T3" fmla="*/ 822 h 822"/>
                <a:gd name="T4" fmla="*/ 0 w 169"/>
                <a:gd name="T5" fmla="*/ 822 h 822"/>
              </a:gdLst>
              <a:ahLst/>
              <a:cxnLst>
                <a:cxn ang="0">
                  <a:pos x="T0" y="T1"/>
                </a:cxn>
                <a:cxn ang="0">
                  <a:pos x="T2" y="T3"/>
                </a:cxn>
                <a:cxn ang="0">
                  <a:pos x="T4" y="T5"/>
                </a:cxn>
              </a:cxnLst>
              <a:rect l="0" t="0" r="r" b="b"/>
              <a:pathLst>
                <a:path w="169" h="822">
                  <a:moveTo>
                    <a:pt x="169" y="0"/>
                  </a:moveTo>
                  <a:lnTo>
                    <a:pt x="169" y="822"/>
                  </a:lnTo>
                  <a:lnTo>
                    <a:pt x="0" y="822"/>
                  </a:lnTo>
                </a:path>
              </a:pathLst>
            </a:custGeom>
            <a:noFill/>
            <a:ln w="12700" cap="flat">
              <a:solidFill>
                <a:srgbClr val="27273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7">
              <a:extLst>
                <a:ext uri="{FF2B5EF4-FFF2-40B4-BE49-F238E27FC236}">
                  <a16:creationId xmlns:a16="http://schemas.microsoft.com/office/drawing/2014/main" id="{619AD0EA-38D9-4486-A531-E14B8A6B125D}"/>
                </a:ext>
              </a:extLst>
            </p:cNvPr>
            <p:cNvSpPr>
              <a:spLocks/>
            </p:cNvSpPr>
            <p:nvPr/>
          </p:nvSpPr>
          <p:spPr bwMode="auto">
            <a:xfrm>
              <a:off x="3866" y="1327"/>
              <a:ext cx="52" cy="38"/>
            </a:xfrm>
            <a:custGeom>
              <a:avLst/>
              <a:gdLst>
                <a:gd name="T0" fmla="*/ 95 w 95"/>
                <a:gd name="T1" fmla="*/ 70 h 70"/>
                <a:gd name="T2" fmla="*/ 0 w 95"/>
                <a:gd name="T3" fmla="*/ 35 h 70"/>
                <a:gd name="T4" fmla="*/ 95 w 95"/>
                <a:gd name="T5" fmla="*/ 0 h 70"/>
                <a:gd name="T6" fmla="*/ 95 w 95"/>
                <a:gd name="T7" fmla="*/ 70 h 70"/>
              </a:gdLst>
              <a:ahLst/>
              <a:cxnLst>
                <a:cxn ang="0">
                  <a:pos x="T0" y="T1"/>
                </a:cxn>
                <a:cxn ang="0">
                  <a:pos x="T2" y="T3"/>
                </a:cxn>
                <a:cxn ang="0">
                  <a:pos x="T4" y="T5"/>
                </a:cxn>
                <a:cxn ang="0">
                  <a:pos x="T6" y="T7"/>
                </a:cxn>
              </a:cxnLst>
              <a:rect l="0" t="0" r="r" b="b"/>
              <a:pathLst>
                <a:path w="95" h="70">
                  <a:moveTo>
                    <a:pt x="95" y="70"/>
                  </a:moveTo>
                  <a:lnTo>
                    <a:pt x="0" y="35"/>
                  </a:lnTo>
                  <a:lnTo>
                    <a:pt x="95" y="0"/>
                  </a:lnTo>
                  <a:cubicBezTo>
                    <a:pt x="80" y="21"/>
                    <a:pt x="80" y="49"/>
                    <a:pt x="95" y="70"/>
                  </a:cubicBezTo>
                  <a:close/>
                </a:path>
              </a:pathLst>
            </a:custGeom>
            <a:solidFill>
              <a:srgbClr val="272732"/>
            </a:solidFill>
            <a:ln w="4763" cap="flat">
              <a:solidFill>
                <a:srgbClr val="272732"/>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8">
              <a:extLst>
                <a:ext uri="{FF2B5EF4-FFF2-40B4-BE49-F238E27FC236}">
                  <a16:creationId xmlns:a16="http://schemas.microsoft.com/office/drawing/2014/main" id="{7FFB012C-A9E9-4962-9CA7-3D067BB8FB49}"/>
                </a:ext>
              </a:extLst>
            </p:cNvPr>
            <p:cNvSpPr>
              <a:spLocks/>
            </p:cNvSpPr>
            <p:nvPr/>
          </p:nvSpPr>
          <p:spPr bwMode="auto">
            <a:xfrm>
              <a:off x="3220" y="898"/>
              <a:ext cx="541" cy="633"/>
            </a:xfrm>
            <a:custGeom>
              <a:avLst/>
              <a:gdLst>
                <a:gd name="T0" fmla="*/ 991 w 991"/>
                <a:gd name="T1" fmla="*/ 982 h 1161"/>
                <a:gd name="T2" fmla="*/ 991 w 991"/>
                <a:gd name="T3" fmla="*/ 1161 h 1161"/>
                <a:gd name="T4" fmla="*/ 0 w 991"/>
                <a:gd name="T5" fmla="*/ 1161 h 1161"/>
                <a:gd name="T6" fmla="*/ 0 w 991"/>
                <a:gd name="T7" fmla="*/ 0 h 1161"/>
              </a:gdLst>
              <a:ahLst/>
              <a:cxnLst>
                <a:cxn ang="0">
                  <a:pos x="T0" y="T1"/>
                </a:cxn>
                <a:cxn ang="0">
                  <a:pos x="T2" y="T3"/>
                </a:cxn>
                <a:cxn ang="0">
                  <a:pos x="T4" y="T5"/>
                </a:cxn>
                <a:cxn ang="0">
                  <a:pos x="T6" y="T7"/>
                </a:cxn>
              </a:cxnLst>
              <a:rect l="0" t="0" r="r" b="b"/>
              <a:pathLst>
                <a:path w="991" h="1161">
                  <a:moveTo>
                    <a:pt x="991" y="982"/>
                  </a:moveTo>
                  <a:lnTo>
                    <a:pt x="991" y="1161"/>
                  </a:lnTo>
                  <a:lnTo>
                    <a:pt x="0" y="1161"/>
                  </a:lnTo>
                  <a:lnTo>
                    <a:pt x="0" y="0"/>
                  </a:lnTo>
                </a:path>
              </a:pathLst>
            </a:custGeom>
            <a:noFill/>
            <a:ln w="12700" cap="flat">
              <a:solidFill>
                <a:srgbClr val="1A1A2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9">
              <a:extLst>
                <a:ext uri="{FF2B5EF4-FFF2-40B4-BE49-F238E27FC236}">
                  <a16:creationId xmlns:a16="http://schemas.microsoft.com/office/drawing/2014/main" id="{2F2B403C-DBF1-404A-8AD6-8C104021FDD3}"/>
                </a:ext>
              </a:extLst>
            </p:cNvPr>
            <p:cNvSpPr>
              <a:spLocks/>
            </p:cNvSpPr>
            <p:nvPr/>
          </p:nvSpPr>
          <p:spPr bwMode="auto">
            <a:xfrm>
              <a:off x="3201" y="888"/>
              <a:ext cx="37" cy="51"/>
            </a:xfrm>
            <a:custGeom>
              <a:avLst/>
              <a:gdLst>
                <a:gd name="T0" fmla="*/ 0 w 69"/>
                <a:gd name="T1" fmla="*/ 94 h 94"/>
                <a:gd name="T2" fmla="*/ 35 w 69"/>
                <a:gd name="T3" fmla="*/ 0 h 94"/>
                <a:gd name="T4" fmla="*/ 69 w 69"/>
                <a:gd name="T5" fmla="*/ 94 h 94"/>
                <a:gd name="T6" fmla="*/ 0 w 69"/>
                <a:gd name="T7" fmla="*/ 94 h 94"/>
              </a:gdLst>
              <a:ahLst/>
              <a:cxnLst>
                <a:cxn ang="0">
                  <a:pos x="T0" y="T1"/>
                </a:cxn>
                <a:cxn ang="0">
                  <a:pos x="T2" y="T3"/>
                </a:cxn>
                <a:cxn ang="0">
                  <a:pos x="T4" y="T5"/>
                </a:cxn>
                <a:cxn ang="0">
                  <a:pos x="T6" y="T7"/>
                </a:cxn>
              </a:cxnLst>
              <a:rect l="0" t="0" r="r" b="b"/>
              <a:pathLst>
                <a:path w="69" h="94">
                  <a:moveTo>
                    <a:pt x="0" y="94"/>
                  </a:moveTo>
                  <a:lnTo>
                    <a:pt x="35" y="0"/>
                  </a:lnTo>
                  <a:lnTo>
                    <a:pt x="69" y="94"/>
                  </a:lnTo>
                  <a:cubicBezTo>
                    <a:pt x="49" y="79"/>
                    <a:pt x="21" y="79"/>
                    <a:pt x="0" y="94"/>
                  </a:cubicBezTo>
                  <a:close/>
                </a:path>
              </a:pathLst>
            </a:custGeom>
            <a:solidFill>
              <a:srgbClr val="1A1A25"/>
            </a:solidFill>
            <a:ln w="4763" cap="flat">
              <a:solidFill>
                <a:srgbClr val="1A1A2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30">
              <a:extLst>
                <a:ext uri="{FF2B5EF4-FFF2-40B4-BE49-F238E27FC236}">
                  <a16:creationId xmlns:a16="http://schemas.microsoft.com/office/drawing/2014/main" id="{30812596-13AA-4E17-B6A5-40A5791EEC28}"/>
                </a:ext>
              </a:extLst>
            </p:cNvPr>
            <p:cNvSpPr>
              <a:spLocks noChangeArrowheads="1"/>
            </p:cNvSpPr>
            <p:nvPr/>
          </p:nvSpPr>
          <p:spPr bwMode="auto">
            <a:xfrm>
              <a:off x="3230" y="1532"/>
              <a:ext cx="361"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100">
                  <a:solidFill>
                    <a:srgbClr val="000000"/>
                  </a:solidFill>
                  <a:latin typeface="Sans"/>
                </a:rPr>
                <a:t>2. S[i] + S[j]</a:t>
              </a:r>
              <a:endParaRPr lang="en-US" altLang="en-US"/>
            </a:p>
          </p:txBody>
        </p:sp>
        <p:sp>
          <p:nvSpPr>
            <p:cNvPr id="34" name="Freeform 31">
              <a:extLst>
                <a:ext uri="{FF2B5EF4-FFF2-40B4-BE49-F238E27FC236}">
                  <a16:creationId xmlns:a16="http://schemas.microsoft.com/office/drawing/2014/main" id="{B5F8B3DE-DFF1-4179-A0F4-A848844BA9D1}"/>
                </a:ext>
              </a:extLst>
            </p:cNvPr>
            <p:cNvSpPr>
              <a:spLocks/>
            </p:cNvSpPr>
            <p:nvPr/>
          </p:nvSpPr>
          <p:spPr bwMode="auto">
            <a:xfrm>
              <a:off x="3010" y="805"/>
              <a:ext cx="185" cy="980"/>
            </a:xfrm>
            <a:custGeom>
              <a:avLst/>
              <a:gdLst>
                <a:gd name="T0" fmla="*/ 339 w 339"/>
                <a:gd name="T1" fmla="*/ 0 h 1795"/>
                <a:gd name="T2" fmla="*/ 0 w 339"/>
                <a:gd name="T3" fmla="*/ 0 h 1795"/>
                <a:gd name="T4" fmla="*/ 0 w 339"/>
                <a:gd name="T5" fmla="*/ 1795 h 1795"/>
              </a:gdLst>
              <a:ahLst/>
              <a:cxnLst>
                <a:cxn ang="0">
                  <a:pos x="T0" y="T1"/>
                </a:cxn>
                <a:cxn ang="0">
                  <a:pos x="T2" y="T3"/>
                </a:cxn>
                <a:cxn ang="0">
                  <a:pos x="T4" y="T5"/>
                </a:cxn>
              </a:cxnLst>
              <a:rect l="0" t="0" r="r" b="b"/>
              <a:pathLst>
                <a:path w="339" h="1795">
                  <a:moveTo>
                    <a:pt x="339" y="0"/>
                  </a:moveTo>
                  <a:lnTo>
                    <a:pt x="0" y="0"/>
                  </a:lnTo>
                  <a:lnTo>
                    <a:pt x="0" y="1795"/>
                  </a:lnTo>
                </a:path>
              </a:pathLst>
            </a:custGeom>
            <a:noFill/>
            <a:ln w="12700" cap="flat">
              <a:solidFill>
                <a:srgbClr val="1C1C2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Freeform 32">
              <a:extLst>
                <a:ext uri="{FF2B5EF4-FFF2-40B4-BE49-F238E27FC236}">
                  <a16:creationId xmlns:a16="http://schemas.microsoft.com/office/drawing/2014/main" id="{9379BA32-F1E8-416F-BC2C-534F2F42BACE}"/>
                </a:ext>
              </a:extLst>
            </p:cNvPr>
            <p:cNvSpPr>
              <a:spLocks/>
            </p:cNvSpPr>
            <p:nvPr/>
          </p:nvSpPr>
          <p:spPr bwMode="auto">
            <a:xfrm>
              <a:off x="2976" y="1701"/>
              <a:ext cx="69" cy="94"/>
            </a:xfrm>
            <a:custGeom>
              <a:avLst/>
              <a:gdLst>
                <a:gd name="T0" fmla="*/ 127 w 127"/>
                <a:gd name="T1" fmla="*/ 0 h 173"/>
                <a:gd name="T2" fmla="*/ 63 w 127"/>
                <a:gd name="T3" fmla="*/ 173 h 173"/>
                <a:gd name="T4" fmla="*/ 0 w 127"/>
                <a:gd name="T5" fmla="*/ 0 h 173"/>
                <a:gd name="T6" fmla="*/ 127 w 127"/>
                <a:gd name="T7" fmla="*/ 0 h 173"/>
              </a:gdLst>
              <a:ahLst/>
              <a:cxnLst>
                <a:cxn ang="0">
                  <a:pos x="T0" y="T1"/>
                </a:cxn>
                <a:cxn ang="0">
                  <a:pos x="T2" y="T3"/>
                </a:cxn>
                <a:cxn ang="0">
                  <a:pos x="T4" y="T5"/>
                </a:cxn>
                <a:cxn ang="0">
                  <a:pos x="T6" y="T7"/>
                </a:cxn>
              </a:cxnLst>
              <a:rect l="0" t="0" r="r" b="b"/>
              <a:pathLst>
                <a:path w="127" h="173">
                  <a:moveTo>
                    <a:pt x="127" y="0"/>
                  </a:moveTo>
                  <a:lnTo>
                    <a:pt x="63" y="173"/>
                  </a:lnTo>
                  <a:lnTo>
                    <a:pt x="0" y="0"/>
                  </a:lnTo>
                  <a:cubicBezTo>
                    <a:pt x="37" y="28"/>
                    <a:pt x="88" y="28"/>
                    <a:pt x="127" y="0"/>
                  </a:cubicBezTo>
                  <a:close/>
                </a:path>
              </a:pathLst>
            </a:custGeom>
            <a:solidFill>
              <a:srgbClr val="1C1C29"/>
            </a:solidFill>
            <a:ln w="7938" cap="flat">
              <a:solidFill>
                <a:srgbClr val="1C1C29"/>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3">
              <a:extLst>
                <a:ext uri="{FF2B5EF4-FFF2-40B4-BE49-F238E27FC236}">
                  <a16:creationId xmlns:a16="http://schemas.microsoft.com/office/drawing/2014/main" id="{2FA17692-45F5-487D-96EF-5B6072607C25}"/>
                </a:ext>
              </a:extLst>
            </p:cNvPr>
            <p:cNvSpPr>
              <a:spLocks/>
            </p:cNvSpPr>
            <p:nvPr/>
          </p:nvSpPr>
          <p:spPr bwMode="auto">
            <a:xfrm>
              <a:off x="2794" y="1803"/>
              <a:ext cx="490" cy="130"/>
            </a:xfrm>
            <a:custGeom>
              <a:avLst/>
              <a:gdLst>
                <a:gd name="T0" fmla="*/ 108 w 897"/>
                <a:gd name="T1" fmla="*/ 0 h 238"/>
                <a:gd name="T2" fmla="*/ 789 w 897"/>
                <a:gd name="T3" fmla="*/ 0 h 238"/>
                <a:gd name="T4" fmla="*/ 897 w 897"/>
                <a:gd name="T5" fmla="*/ 108 h 238"/>
                <a:gd name="T6" fmla="*/ 897 w 897"/>
                <a:gd name="T7" fmla="*/ 130 h 238"/>
                <a:gd name="T8" fmla="*/ 789 w 897"/>
                <a:gd name="T9" fmla="*/ 238 h 238"/>
                <a:gd name="T10" fmla="*/ 108 w 897"/>
                <a:gd name="T11" fmla="*/ 238 h 238"/>
                <a:gd name="T12" fmla="*/ 0 w 897"/>
                <a:gd name="T13" fmla="*/ 130 h 238"/>
                <a:gd name="T14" fmla="*/ 0 w 897"/>
                <a:gd name="T15" fmla="*/ 108 h 238"/>
                <a:gd name="T16" fmla="*/ 108 w 897"/>
                <a:gd name="T1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7" h="238">
                  <a:moveTo>
                    <a:pt x="108" y="0"/>
                  </a:moveTo>
                  <a:lnTo>
                    <a:pt x="789" y="0"/>
                  </a:lnTo>
                  <a:cubicBezTo>
                    <a:pt x="849" y="0"/>
                    <a:pt x="897" y="48"/>
                    <a:pt x="897" y="108"/>
                  </a:cubicBezTo>
                  <a:lnTo>
                    <a:pt x="897" y="130"/>
                  </a:lnTo>
                  <a:cubicBezTo>
                    <a:pt x="897" y="190"/>
                    <a:pt x="849" y="238"/>
                    <a:pt x="789" y="238"/>
                  </a:cubicBezTo>
                  <a:lnTo>
                    <a:pt x="108" y="238"/>
                  </a:lnTo>
                  <a:cubicBezTo>
                    <a:pt x="49" y="238"/>
                    <a:pt x="0" y="190"/>
                    <a:pt x="0" y="130"/>
                  </a:cubicBezTo>
                  <a:lnTo>
                    <a:pt x="0" y="108"/>
                  </a:lnTo>
                  <a:cubicBezTo>
                    <a:pt x="0" y="48"/>
                    <a:pt x="49" y="0"/>
                    <a:pt x="108" y="0"/>
                  </a:cubicBezTo>
                  <a:close/>
                </a:path>
              </a:pathLst>
            </a:custGeom>
            <a:solidFill>
              <a:srgbClr val="FFE6D5"/>
            </a:solidFill>
            <a:ln w="111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34">
              <a:extLst>
                <a:ext uri="{FF2B5EF4-FFF2-40B4-BE49-F238E27FC236}">
                  <a16:creationId xmlns:a16="http://schemas.microsoft.com/office/drawing/2014/main" id="{12607BB4-628B-405C-BCBC-66B978A65A23}"/>
                </a:ext>
              </a:extLst>
            </p:cNvPr>
            <p:cNvSpPr>
              <a:spLocks noChangeArrowheads="1"/>
            </p:cNvSpPr>
            <p:nvPr/>
          </p:nvSpPr>
          <p:spPr bwMode="auto">
            <a:xfrm>
              <a:off x="2842" y="1809"/>
              <a:ext cx="308" cy="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100">
                  <a:solidFill>
                    <a:srgbClr val="000000"/>
                  </a:solidFill>
                  <a:latin typeface="Sans"/>
                </a:rPr>
                <a:t>3. Output</a:t>
              </a:r>
              <a:endParaRPr lang="en-US" altLang="en-US"/>
            </a:p>
          </p:txBody>
        </p:sp>
        <p:sp>
          <p:nvSpPr>
            <p:cNvPr id="38" name="Freeform 35">
              <a:extLst>
                <a:ext uri="{FF2B5EF4-FFF2-40B4-BE49-F238E27FC236}">
                  <a16:creationId xmlns:a16="http://schemas.microsoft.com/office/drawing/2014/main" id="{C19A09E2-CACF-4099-AF28-1E82BC421709}"/>
                </a:ext>
              </a:extLst>
            </p:cNvPr>
            <p:cNvSpPr>
              <a:spLocks/>
            </p:cNvSpPr>
            <p:nvPr/>
          </p:nvSpPr>
          <p:spPr bwMode="auto">
            <a:xfrm>
              <a:off x="3006" y="223"/>
              <a:ext cx="1309" cy="205"/>
            </a:xfrm>
            <a:custGeom>
              <a:avLst/>
              <a:gdLst>
                <a:gd name="T0" fmla="*/ 187 w 2399"/>
                <a:gd name="T1" fmla="*/ 0 h 375"/>
                <a:gd name="T2" fmla="*/ 2211 w 2399"/>
                <a:gd name="T3" fmla="*/ 0 h 375"/>
                <a:gd name="T4" fmla="*/ 2399 w 2399"/>
                <a:gd name="T5" fmla="*/ 188 h 375"/>
                <a:gd name="T6" fmla="*/ 2211 w 2399"/>
                <a:gd name="T7" fmla="*/ 375 h 375"/>
                <a:gd name="T8" fmla="*/ 187 w 2399"/>
                <a:gd name="T9" fmla="*/ 375 h 375"/>
                <a:gd name="T10" fmla="*/ 0 w 2399"/>
                <a:gd name="T11" fmla="*/ 188 h 375"/>
                <a:gd name="T12" fmla="*/ 187 w 2399"/>
                <a:gd name="T13" fmla="*/ 0 h 375"/>
              </a:gdLst>
              <a:ahLst/>
              <a:cxnLst>
                <a:cxn ang="0">
                  <a:pos x="T0" y="T1"/>
                </a:cxn>
                <a:cxn ang="0">
                  <a:pos x="T2" y="T3"/>
                </a:cxn>
                <a:cxn ang="0">
                  <a:pos x="T4" y="T5"/>
                </a:cxn>
                <a:cxn ang="0">
                  <a:pos x="T6" y="T7"/>
                </a:cxn>
                <a:cxn ang="0">
                  <a:pos x="T8" y="T9"/>
                </a:cxn>
                <a:cxn ang="0">
                  <a:pos x="T10" y="T11"/>
                </a:cxn>
                <a:cxn ang="0">
                  <a:pos x="T12" y="T13"/>
                </a:cxn>
              </a:cxnLst>
              <a:rect l="0" t="0" r="r" b="b"/>
              <a:pathLst>
                <a:path w="2399" h="375">
                  <a:moveTo>
                    <a:pt x="187" y="0"/>
                  </a:moveTo>
                  <a:lnTo>
                    <a:pt x="2211" y="0"/>
                  </a:lnTo>
                  <a:cubicBezTo>
                    <a:pt x="2315" y="0"/>
                    <a:pt x="2399" y="84"/>
                    <a:pt x="2399" y="188"/>
                  </a:cubicBezTo>
                  <a:cubicBezTo>
                    <a:pt x="2399" y="292"/>
                    <a:pt x="2315" y="375"/>
                    <a:pt x="2211" y="375"/>
                  </a:cubicBezTo>
                  <a:lnTo>
                    <a:pt x="187" y="375"/>
                  </a:lnTo>
                  <a:cubicBezTo>
                    <a:pt x="83" y="375"/>
                    <a:pt x="0" y="292"/>
                    <a:pt x="0" y="188"/>
                  </a:cubicBezTo>
                  <a:cubicBezTo>
                    <a:pt x="0" y="84"/>
                    <a:pt x="83" y="0"/>
                    <a:pt x="187" y="0"/>
                  </a:cubicBezTo>
                  <a:close/>
                </a:path>
              </a:pathLst>
            </a:custGeom>
            <a:solidFill>
              <a:srgbClr val="D0E69E"/>
            </a:solidFill>
            <a:ln w="158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36">
              <a:extLst>
                <a:ext uri="{FF2B5EF4-FFF2-40B4-BE49-F238E27FC236}">
                  <a16:creationId xmlns:a16="http://schemas.microsoft.com/office/drawing/2014/main" id="{3245AA03-6E44-49CD-8B5D-6493F6AB53D5}"/>
                </a:ext>
              </a:extLst>
            </p:cNvPr>
            <p:cNvSpPr>
              <a:spLocks noChangeArrowheads="1"/>
            </p:cNvSpPr>
            <p:nvPr/>
          </p:nvSpPr>
          <p:spPr bwMode="auto">
            <a:xfrm>
              <a:off x="3100" y="254"/>
              <a:ext cx="974" cy="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500" dirty="0">
                  <a:solidFill>
                    <a:srgbClr val="000000"/>
                  </a:solidFill>
                  <a:latin typeface="Sans"/>
                </a:rPr>
                <a:t>       RC4 stream cipher</a:t>
              </a:r>
              <a:endParaRPr lang="en-US" altLang="en-US" dirty="0"/>
            </a:p>
          </p:txBody>
        </p:sp>
      </p:grpSp>
      <p:sp>
        <p:nvSpPr>
          <p:cNvPr id="41" name="TextBox 40">
            <a:extLst>
              <a:ext uri="{FF2B5EF4-FFF2-40B4-BE49-F238E27FC236}">
                <a16:creationId xmlns:a16="http://schemas.microsoft.com/office/drawing/2014/main" id="{C8AFBAE9-7E13-4E26-BB1A-AD02B4CE1845}"/>
              </a:ext>
            </a:extLst>
          </p:cNvPr>
          <p:cNvSpPr txBox="1"/>
          <p:nvPr/>
        </p:nvSpPr>
        <p:spPr>
          <a:xfrm>
            <a:off x="3221276" y="4479614"/>
            <a:ext cx="2709396" cy="1015663"/>
          </a:xfrm>
          <a:prstGeom prst="rect">
            <a:avLst/>
          </a:prstGeom>
          <a:noFill/>
        </p:spPr>
        <p:txBody>
          <a:bodyPr wrap="none" rtlCol="0">
            <a:spAutoFit/>
          </a:bodyPr>
          <a:lstStyle/>
          <a:p>
            <a:pPr marL="342900" indent="-342900">
              <a:buFont typeface="Arial" panose="020B0604020202020204" pitchFamily="34" charset="0"/>
              <a:buChar char="•"/>
            </a:pPr>
            <a:r>
              <a:rPr lang="en-US" sz="2000" dirty="0"/>
              <a:t>Swap</a:t>
            </a:r>
          </a:p>
          <a:p>
            <a:pPr marL="342900" indent="-342900">
              <a:buFont typeface="Arial" panose="020B0604020202020204" pitchFamily="34" charset="0"/>
              <a:buChar char="•"/>
            </a:pPr>
            <a:r>
              <a:rPr lang="en-US" sz="2000" dirty="0"/>
              <a:t>Add</a:t>
            </a:r>
          </a:p>
          <a:p>
            <a:pPr marL="342900" indent="-342900">
              <a:buFont typeface="Arial" panose="020B0604020202020204" pitchFamily="34" charset="0"/>
              <a:buChar char="•"/>
            </a:pPr>
            <a:r>
              <a:rPr lang="en-US" sz="2000" dirty="0"/>
              <a:t>Access and output </a:t>
            </a:r>
          </a:p>
        </p:txBody>
      </p:sp>
      <p:sp>
        <p:nvSpPr>
          <p:cNvPr id="3" name="Rectangle: Rounded Corners 2">
            <a:extLst>
              <a:ext uri="{FF2B5EF4-FFF2-40B4-BE49-F238E27FC236}">
                <a16:creationId xmlns:a16="http://schemas.microsoft.com/office/drawing/2014/main" id="{EB9AACBC-9083-42E3-BAE4-473038AB2CBE}"/>
              </a:ext>
            </a:extLst>
          </p:cNvPr>
          <p:cNvSpPr/>
          <p:nvPr/>
        </p:nvSpPr>
        <p:spPr>
          <a:xfrm>
            <a:off x="1994264" y="4828081"/>
            <a:ext cx="1140823" cy="39706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dirty="0"/>
              <a:t>Steps</a:t>
            </a:r>
            <a:endParaRPr lang="en-US" sz="2000" dirty="0"/>
          </a:p>
        </p:txBody>
      </p:sp>
    </p:spTree>
    <p:extLst>
      <p:ext uri="{BB962C8B-B14F-4D97-AF65-F5344CB8AC3E}">
        <p14:creationId xmlns:p14="http://schemas.microsoft.com/office/powerpoint/2010/main" val="2299305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5CE9C-70DF-4F9E-AA5F-7A383C039E4F}"/>
              </a:ext>
            </a:extLst>
          </p:cNvPr>
          <p:cNvSpPr>
            <a:spLocks noGrp="1"/>
          </p:cNvSpPr>
          <p:nvPr>
            <p:ph type="title"/>
          </p:nvPr>
        </p:nvSpPr>
        <p:spPr/>
        <p:txBody>
          <a:bodyPr/>
          <a:lstStyle/>
          <a:p>
            <a:r>
              <a:rPr lang="en-US" dirty="0"/>
              <a:t>Hardware Implementation</a:t>
            </a:r>
          </a:p>
        </p:txBody>
      </p:sp>
      <p:sp>
        <p:nvSpPr>
          <p:cNvPr id="3" name="Content Placeholder 2">
            <a:extLst>
              <a:ext uri="{FF2B5EF4-FFF2-40B4-BE49-F238E27FC236}">
                <a16:creationId xmlns:a16="http://schemas.microsoft.com/office/drawing/2014/main" id="{0F26F269-7313-4300-AB9D-CC2A26C9F8B7}"/>
              </a:ext>
            </a:extLst>
          </p:cNvPr>
          <p:cNvSpPr>
            <a:spLocks noGrp="1"/>
          </p:cNvSpPr>
          <p:nvPr>
            <p:ph idx="1"/>
          </p:nvPr>
        </p:nvSpPr>
        <p:spPr>
          <a:xfrm>
            <a:off x="1704305" y="1263815"/>
            <a:ext cx="3911509" cy="2988564"/>
          </a:xfrm>
        </p:spPr>
        <p:txBody>
          <a:bodyPr/>
          <a:lstStyle/>
          <a:p>
            <a:pPr marL="342900" indent="-342900">
              <a:buFont typeface="Arial" panose="020B0604020202020204" pitchFamily="34" charset="0"/>
              <a:buChar char="•"/>
            </a:pPr>
            <a:r>
              <a:rPr lang="en-US" dirty="0"/>
              <a:t>It is easy to </a:t>
            </a:r>
            <a:r>
              <a:rPr lang="en-US" dirty="0">
                <a:solidFill>
                  <a:srgbClr val="0070C0"/>
                </a:solidFill>
              </a:rPr>
              <a:t>pipeline</a:t>
            </a:r>
            <a:r>
              <a:rPr lang="en-US" dirty="0"/>
              <a:t> AES.</a:t>
            </a:r>
          </a:p>
          <a:p>
            <a:pPr marL="342900" indent="-342900">
              <a:buFont typeface="Arial" panose="020B0604020202020204" pitchFamily="34" charset="0"/>
              <a:buChar char="•"/>
            </a:pPr>
            <a:r>
              <a:rPr lang="en-US" dirty="0" err="1"/>
              <a:t>I</a:t>
            </a:r>
            <a:r>
              <a:rPr lang="en-US" baseline="30000" dirty="0" err="1"/>
              <a:t>st</a:t>
            </a:r>
            <a:r>
              <a:rPr lang="en-US" dirty="0"/>
              <a:t> stage – </a:t>
            </a:r>
            <a:r>
              <a:rPr lang="en-US" dirty="0">
                <a:solidFill>
                  <a:srgbClr val="FF0000"/>
                </a:solidFill>
              </a:rPr>
              <a:t>Initialization</a:t>
            </a:r>
          </a:p>
          <a:p>
            <a:pPr marL="342900" indent="-342900">
              <a:buFont typeface="Arial" panose="020B0604020202020204" pitchFamily="34" charset="0"/>
              <a:buChar char="•"/>
            </a:pPr>
            <a:r>
              <a:rPr lang="en-US" dirty="0"/>
              <a:t>3 </a:t>
            </a:r>
            <a:r>
              <a:rPr lang="en-US" dirty="0">
                <a:solidFill>
                  <a:srgbClr val="00B050"/>
                </a:solidFill>
              </a:rPr>
              <a:t>iterations</a:t>
            </a:r>
            <a:r>
              <a:rPr lang="en-US" dirty="0"/>
              <a:t> in one stage</a:t>
            </a:r>
          </a:p>
          <a:p>
            <a:pPr marL="342900" indent="-342900">
              <a:buFont typeface="Arial" panose="020B0604020202020204" pitchFamily="34" charset="0"/>
              <a:buChar char="•"/>
            </a:pPr>
            <a:r>
              <a:rPr lang="en-US" dirty="0"/>
              <a:t>The </a:t>
            </a:r>
            <a:r>
              <a:rPr lang="en-US" dirty="0">
                <a:solidFill>
                  <a:srgbClr val="720F11"/>
                </a:solidFill>
              </a:rPr>
              <a:t>final</a:t>
            </a:r>
            <a:r>
              <a:rPr lang="en-US" dirty="0"/>
              <a:t> stage is the last round  </a:t>
            </a:r>
          </a:p>
          <a:p>
            <a:pPr marL="342900" indent="-342900">
              <a:buFont typeface="Arial" panose="020B0604020202020204" pitchFamily="34" charset="0"/>
              <a:buChar char="•"/>
            </a:pPr>
            <a:r>
              <a:rPr lang="en-US" dirty="0"/>
              <a:t>The RC4 algorithm has </a:t>
            </a:r>
            <a:r>
              <a:rPr lang="en-US" dirty="0">
                <a:solidFill>
                  <a:srgbClr val="FF0000"/>
                </a:solidFill>
              </a:rPr>
              <a:t>limited</a:t>
            </a:r>
            <a:r>
              <a:rPr lang="en-US" dirty="0"/>
              <a:t> benefits with pipelining</a:t>
            </a:r>
          </a:p>
        </p:txBody>
      </p:sp>
      <p:sp>
        <p:nvSpPr>
          <p:cNvPr id="4" name="Footer Placeholder 3">
            <a:extLst>
              <a:ext uri="{FF2B5EF4-FFF2-40B4-BE49-F238E27FC236}">
                <a16:creationId xmlns:a16="http://schemas.microsoft.com/office/drawing/2014/main" id="{D834EFE5-5977-4738-B76D-C0E5A955F117}"/>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3EE8EFF2-130F-4B34-9F13-84A7C2A33899}"/>
              </a:ext>
            </a:extLst>
          </p:cNvPr>
          <p:cNvSpPr>
            <a:spLocks noGrp="1"/>
          </p:cNvSpPr>
          <p:nvPr>
            <p:ph type="sldNum" sz="quarter" idx="12"/>
          </p:nvPr>
        </p:nvSpPr>
        <p:spPr/>
        <p:txBody>
          <a:bodyPr/>
          <a:lstStyle/>
          <a:p>
            <a:fld id="{F919517F-009E-4769-83B0-88E0C9B89C50}" type="slidenum">
              <a:rPr lang="en-US" smtClean="0"/>
              <a:t>19</a:t>
            </a:fld>
            <a:endParaRPr lang="en-US"/>
          </a:p>
        </p:txBody>
      </p:sp>
      <p:grpSp>
        <p:nvGrpSpPr>
          <p:cNvPr id="110" name="Group 56">
            <a:extLst>
              <a:ext uri="{FF2B5EF4-FFF2-40B4-BE49-F238E27FC236}">
                <a16:creationId xmlns:a16="http://schemas.microsoft.com/office/drawing/2014/main" id="{0AA3B7DB-596E-4911-88B0-9C456BB9A6DB}"/>
              </a:ext>
            </a:extLst>
          </p:cNvPr>
          <p:cNvGrpSpPr>
            <a:grpSpLocks noChangeAspect="1"/>
          </p:cNvGrpSpPr>
          <p:nvPr/>
        </p:nvGrpSpPr>
        <p:grpSpPr bwMode="auto">
          <a:xfrm>
            <a:off x="5915315" y="1184567"/>
            <a:ext cx="4302252" cy="4937760"/>
            <a:chOff x="998" y="0"/>
            <a:chExt cx="3764" cy="4320"/>
          </a:xfrm>
        </p:grpSpPr>
        <p:sp>
          <p:nvSpPr>
            <p:cNvPr id="111" name="AutoShape 55">
              <a:extLst>
                <a:ext uri="{FF2B5EF4-FFF2-40B4-BE49-F238E27FC236}">
                  <a16:creationId xmlns:a16="http://schemas.microsoft.com/office/drawing/2014/main" id="{EC51E562-3724-4C8B-98BA-4BECE8BAA4A0}"/>
                </a:ext>
              </a:extLst>
            </p:cNvPr>
            <p:cNvSpPr>
              <a:spLocks noChangeAspect="1" noChangeArrowheads="1" noTextEdit="1"/>
            </p:cNvSpPr>
            <p:nvPr/>
          </p:nvSpPr>
          <p:spPr bwMode="auto">
            <a:xfrm>
              <a:off x="998" y="0"/>
              <a:ext cx="3764"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57">
              <a:extLst>
                <a:ext uri="{FF2B5EF4-FFF2-40B4-BE49-F238E27FC236}">
                  <a16:creationId xmlns:a16="http://schemas.microsoft.com/office/drawing/2014/main" id="{454B2825-6730-4F29-BF1D-127EA9AC19AD}"/>
                </a:ext>
              </a:extLst>
            </p:cNvPr>
            <p:cNvSpPr>
              <a:spLocks/>
            </p:cNvSpPr>
            <p:nvPr/>
          </p:nvSpPr>
          <p:spPr bwMode="auto">
            <a:xfrm>
              <a:off x="2905" y="1674"/>
              <a:ext cx="178" cy="259"/>
            </a:xfrm>
            <a:custGeom>
              <a:avLst/>
              <a:gdLst>
                <a:gd name="T0" fmla="*/ 148 w 197"/>
                <a:gd name="T1" fmla="*/ 72 h 286"/>
                <a:gd name="T2" fmla="*/ 148 w 197"/>
                <a:gd name="T3" fmla="*/ 144 h 286"/>
                <a:gd name="T4" fmla="*/ 173 w 197"/>
                <a:gd name="T5" fmla="*/ 144 h 286"/>
                <a:gd name="T6" fmla="*/ 197 w 197"/>
                <a:gd name="T7" fmla="*/ 144 h 286"/>
                <a:gd name="T8" fmla="*/ 148 w 197"/>
                <a:gd name="T9" fmla="*/ 215 h 286"/>
                <a:gd name="T10" fmla="*/ 98 w 197"/>
                <a:gd name="T11" fmla="*/ 285 h 286"/>
                <a:gd name="T12" fmla="*/ 48 w 197"/>
                <a:gd name="T13" fmla="*/ 214 h 286"/>
                <a:gd name="T14" fmla="*/ 0 w 197"/>
                <a:gd name="T15" fmla="*/ 145 h 286"/>
                <a:gd name="T16" fmla="*/ 25 w 197"/>
                <a:gd name="T17" fmla="*/ 144 h 286"/>
                <a:gd name="T18" fmla="*/ 50 w 197"/>
                <a:gd name="T19" fmla="*/ 144 h 286"/>
                <a:gd name="T20" fmla="*/ 50 w 197"/>
                <a:gd name="T21" fmla="*/ 72 h 286"/>
                <a:gd name="T22" fmla="*/ 49 w 197"/>
                <a:gd name="T23" fmla="*/ 0 h 286"/>
                <a:gd name="T24" fmla="*/ 98 w 197"/>
                <a:gd name="T25" fmla="*/ 0 h 286"/>
                <a:gd name="T26" fmla="*/ 147 w 197"/>
                <a:gd name="T27" fmla="*/ 0 h 286"/>
                <a:gd name="T28" fmla="*/ 148 w 197"/>
                <a:gd name="T29" fmla="*/ 72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7" h="286">
                  <a:moveTo>
                    <a:pt x="148" y="72"/>
                  </a:moveTo>
                  <a:lnTo>
                    <a:pt x="148" y="144"/>
                  </a:lnTo>
                  <a:lnTo>
                    <a:pt x="173" y="144"/>
                  </a:lnTo>
                  <a:lnTo>
                    <a:pt x="197" y="144"/>
                  </a:lnTo>
                  <a:lnTo>
                    <a:pt x="148" y="215"/>
                  </a:lnTo>
                  <a:cubicBezTo>
                    <a:pt x="108" y="274"/>
                    <a:pt x="99" y="286"/>
                    <a:pt x="98" y="285"/>
                  </a:cubicBezTo>
                  <a:cubicBezTo>
                    <a:pt x="97" y="285"/>
                    <a:pt x="75" y="253"/>
                    <a:pt x="48" y="214"/>
                  </a:cubicBezTo>
                  <a:lnTo>
                    <a:pt x="0" y="145"/>
                  </a:lnTo>
                  <a:lnTo>
                    <a:pt x="25" y="144"/>
                  </a:lnTo>
                  <a:lnTo>
                    <a:pt x="50" y="144"/>
                  </a:lnTo>
                  <a:lnTo>
                    <a:pt x="50" y="72"/>
                  </a:lnTo>
                  <a:lnTo>
                    <a:pt x="49" y="0"/>
                  </a:lnTo>
                  <a:lnTo>
                    <a:pt x="98" y="0"/>
                  </a:lnTo>
                  <a:lnTo>
                    <a:pt x="147" y="0"/>
                  </a:lnTo>
                  <a:lnTo>
                    <a:pt x="148" y="72"/>
                  </a:lnTo>
                  <a:close/>
                </a:path>
              </a:pathLst>
            </a:custGeom>
            <a:solidFill>
              <a:srgbClr val="1B0675"/>
            </a:solidFill>
            <a:ln w="1588" cap="flat">
              <a:solidFill>
                <a:srgbClr val="07070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3" name="Rectangle 58">
              <a:extLst>
                <a:ext uri="{FF2B5EF4-FFF2-40B4-BE49-F238E27FC236}">
                  <a16:creationId xmlns:a16="http://schemas.microsoft.com/office/drawing/2014/main" id="{287EE06A-7F75-418E-9D62-FCC147C69874}"/>
                </a:ext>
              </a:extLst>
            </p:cNvPr>
            <p:cNvSpPr>
              <a:spLocks noChangeArrowheads="1"/>
            </p:cNvSpPr>
            <p:nvPr/>
          </p:nvSpPr>
          <p:spPr bwMode="auto">
            <a:xfrm>
              <a:off x="1680" y="876"/>
              <a:ext cx="2674" cy="807"/>
            </a:xfrm>
            <a:prstGeom prst="rect">
              <a:avLst/>
            </a:prstGeom>
            <a:solidFill>
              <a:srgbClr val="FFE6D5"/>
            </a:solidFill>
            <a:ln w="285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59">
              <a:extLst>
                <a:ext uri="{FF2B5EF4-FFF2-40B4-BE49-F238E27FC236}">
                  <a16:creationId xmlns:a16="http://schemas.microsoft.com/office/drawing/2014/main" id="{67D064FD-2794-41C2-94C5-3BE42A97CF28}"/>
                </a:ext>
              </a:extLst>
            </p:cNvPr>
            <p:cNvSpPr>
              <a:spLocks/>
            </p:cNvSpPr>
            <p:nvPr/>
          </p:nvSpPr>
          <p:spPr bwMode="auto">
            <a:xfrm>
              <a:off x="1792" y="948"/>
              <a:ext cx="954" cy="299"/>
            </a:xfrm>
            <a:custGeom>
              <a:avLst/>
              <a:gdLst>
                <a:gd name="T0" fmla="*/ 81 w 1054"/>
                <a:gd name="T1" fmla="*/ 0 h 330"/>
                <a:gd name="T2" fmla="*/ 974 w 1054"/>
                <a:gd name="T3" fmla="*/ 0 h 330"/>
                <a:gd name="T4" fmla="*/ 1054 w 1054"/>
                <a:gd name="T5" fmla="*/ 80 h 330"/>
                <a:gd name="T6" fmla="*/ 1054 w 1054"/>
                <a:gd name="T7" fmla="*/ 250 h 330"/>
                <a:gd name="T8" fmla="*/ 974 w 1054"/>
                <a:gd name="T9" fmla="*/ 330 h 330"/>
                <a:gd name="T10" fmla="*/ 81 w 1054"/>
                <a:gd name="T11" fmla="*/ 330 h 330"/>
                <a:gd name="T12" fmla="*/ 0 w 1054"/>
                <a:gd name="T13" fmla="*/ 250 h 330"/>
                <a:gd name="T14" fmla="*/ 0 w 1054"/>
                <a:gd name="T15" fmla="*/ 80 h 330"/>
                <a:gd name="T16" fmla="*/ 81 w 1054"/>
                <a:gd name="T17"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4" h="330">
                  <a:moveTo>
                    <a:pt x="81" y="0"/>
                  </a:moveTo>
                  <a:lnTo>
                    <a:pt x="974" y="0"/>
                  </a:lnTo>
                  <a:cubicBezTo>
                    <a:pt x="1018" y="0"/>
                    <a:pt x="1054" y="36"/>
                    <a:pt x="1054" y="80"/>
                  </a:cubicBezTo>
                  <a:lnTo>
                    <a:pt x="1054" y="250"/>
                  </a:lnTo>
                  <a:cubicBezTo>
                    <a:pt x="1054" y="294"/>
                    <a:pt x="1018" y="330"/>
                    <a:pt x="974" y="330"/>
                  </a:cubicBezTo>
                  <a:lnTo>
                    <a:pt x="81" y="330"/>
                  </a:lnTo>
                  <a:cubicBezTo>
                    <a:pt x="36" y="330"/>
                    <a:pt x="0" y="294"/>
                    <a:pt x="0" y="250"/>
                  </a:cubicBezTo>
                  <a:lnTo>
                    <a:pt x="0" y="80"/>
                  </a:lnTo>
                  <a:cubicBezTo>
                    <a:pt x="0" y="36"/>
                    <a:pt x="36" y="0"/>
                    <a:pt x="81" y="0"/>
                  </a:cubicBezTo>
                  <a:close/>
                </a:path>
              </a:pathLst>
            </a:custGeom>
            <a:solidFill>
              <a:srgbClr val="FFE6D5"/>
            </a:solidFill>
            <a:ln w="269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Rectangle 60">
              <a:extLst>
                <a:ext uri="{FF2B5EF4-FFF2-40B4-BE49-F238E27FC236}">
                  <a16:creationId xmlns:a16="http://schemas.microsoft.com/office/drawing/2014/main" id="{49BAC16A-5D6C-487D-8E2E-9D08D26E3359}"/>
                </a:ext>
              </a:extLst>
            </p:cNvPr>
            <p:cNvSpPr>
              <a:spLocks noChangeArrowheads="1"/>
            </p:cNvSpPr>
            <p:nvPr/>
          </p:nvSpPr>
          <p:spPr bwMode="auto">
            <a:xfrm>
              <a:off x="1875" y="998"/>
              <a:ext cx="75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Sans"/>
                </a:rPr>
                <a:t>SubBytes</a:t>
              </a:r>
              <a:endParaRPr lang="en-US" altLang="en-US"/>
            </a:p>
          </p:txBody>
        </p:sp>
        <p:sp>
          <p:nvSpPr>
            <p:cNvPr id="116" name="Freeform 61">
              <a:extLst>
                <a:ext uri="{FF2B5EF4-FFF2-40B4-BE49-F238E27FC236}">
                  <a16:creationId xmlns:a16="http://schemas.microsoft.com/office/drawing/2014/main" id="{4EAF80D1-CECA-4465-8FE4-DB12477FCC9D}"/>
                </a:ext>
              </a:extLst>
            </p:cNvPr>
            <p:cNvSpPr>
              <a:spLocks/>
            </p:cNvSpPr>
            <p:nvPr/>
          </p:nvSpPr>
          <p:spPr bwMode="auto">
            <a:xfrm>
              <a:off x="1800" y="1340"/>
              <a:ext cx="955" cy="299"/>
            </a:xfrm>
            <a:custGeom>
              <a:avLst/>
              <a:gdLst>
                <a:gd name="T0" fmla="*/ 81 w 1054"/>
                <a:gd name="T1" fmla="*/ 0 h 330"/>
                <a:gd name="T2" fmla="*/ 974 w 1054"/>
                <a:gd name="T3" fmla="*/ 0 h 330"/>
                <a:gd name="T4" fmla="*/ 1054 w 1054"/>
                <a:gd name="T5" fmla="*/ 80 h 330"/>
                <a:gd name="T6" fmla="*/ 1054 w 1054"/>
                <a:gd name="T7" fmla="*/ 250 h 330"/>
                <a:gd name="T8" fmla="*/ 974 w 1054"/>
                <a:gd name="T9" fmla="*/ 330 h 330"/>
                <a:gd name="T10" fmla="*/ 81 w 1054"/>
                <a:gd name="T11" fmla="*/ 330 h 330"/>
                <a:gd name="T12" fmla="*/ 0 w 1054"/>
                <a:gd name="T13" fmla="*/ 250 h 330"/>
                <a:gd name="T14" fmla="*/ 0 w 1054"/>
                <a:gd name="T15" fmla="*/ 80 h 330"/>
                <a:gd name="T16" fmla="*/ 81 w 1054"/>
                <a:gd name="T17"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4" h="330">
                  <a:moveTo>
                    <a:pt x="81" y="0"/>
                  </a:moveTo>
                  <a:lnTo>
                    <a:pt x="974" y="0"/>
                  </a:lnTo>
                  <a:cubicBezTo>
                    <a:pt x="1018" y="0"/>
                    <a:pt x="1054" y="36"/>
                    <a:pt x="1054" y="80"/>
                  </a:cubicBezTo>
                  <a:lnTo>
                    <a:pt x="1054" y="250"/>
                  </a:lnTo>
                  <a:cubicBezTo>
                    <a:pt x="1054" y="294"/>
                    <a:pt x="1018" y="330"/>
                    <a:pt x="974" y="330"/>
                  </a:cubicBezTo>
                  <a:lnTo>
                    <a:pt x="81" y="330"/>
                  </a:lnTo>
                  <a:cubicBezTo>
                    <a:pt x="36" y="330"/>
                    <a:pt x="0" y="294"/>
                    <a:pt x="0" y="250"/>
                  </a:cubicBezTo>
                  <a:lnTo>
                    <a:pt x="0" y="80"/>
                  </a:lnTo>
                  <a:cubicBezTo>
                    <a:pt x="0" y="36"/>
                    <a:pt x="36" y="0"/>
                    <a:pt x="81" y="0"/>
                  </a:cubicBezTo>
                  <a:close/>
                </a:path>
              </a:pathLst>
            </a:custGeom>
            <a:solidFill>
              <a:srgbClr val="FFE6D5"/>
            </a:solidFill>
            <a:ln w="269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Rectangle 62">
              <a:extLst>
                <a:ext uri="{FF2B5EF4-FFF2-40B4-BE49-F238E27FC236}">
                  <a16:creationId xmlns:a16="http://schemas.microsoft.com/office/drawing/2014/main" id="{CB4907A4-B754-476B-A3E8-559B94329DA6}"/>
                </a:ext>
              </a:extLst>
            </p:cNvPr>
            <p:cNvSpPr>
              <a:spLocks noChangeArrowheads="1"/>
            </p:cNvSpPr>
            <p:nvPr/>
          </p:nvSpPr>
          <p:spPr bwMode="auto">
            <a:xfrm>
              <a:off x="1884" y="1390"/>
              <a:ext cx="80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Sans"/>
                </a:rPr>
                <a:t>ShiftRows</a:t>
              </a:r>
              <a:endParaRPr lang="en-US" altLang="en-US"/>
            </a:p>
          </p:txBody>
        </p:sp>
        <p:sp>
          <p:nvSpPr>
            <p:cNvPr id="118" name="Freeform 63">
              <a:extLst>
                <a:ext uri="{FF2B5EF4-FFF2-40B4-BE49-F238E27FC236}">
                  <a16:creationId xmlns:a16="http://schemas.microsoft.com/office/drawing/2014/main" id="{4548D2D9-6A50-4E38-92F9-A6312F60C6DA}"/>
                </a:ext>
              </a:extLst>
            </p:cNvPr>
            <p:cNvSpPr>
              <a:spLocks/>
            </p:cNvSpPr>
            <p:nvPr/>
          </p:nvSpPr>
          <p:spPr bwMode="auto">
            <a:xfrm>
              <a:off x="2977" y="943"/>
              <a:ext cx="1139" cy="297"/>
            </a:xfrm>
            <a:custGeom>
              <a:avLst/>
              <a:gdLst>
                <a:gd name="T0" fmla="*/ 80 w 1258"/>
                <a:gd name="T1" fmla="*/ 0 h 329"/>
                <a:gd name="T2" fmla="*/ 1178 w 1258"/>
                <a:gd name="T3" fmla="*/ 0 h 329"/>
                <a:gd name="T4" fmla="*/ 1258 w 1258"/>
                <a:gd name="T5" fmla="*/ 80 h 329"/>
                <a:gd name="T6" fmla="*/ 1258 w 1258"/>
                <a:gd name="T7" fmla="*/ 249 h 329"/>
                <a:gd name="T8" fmla="*/ 1178 w 1258"/>
                <a:gd name="T9" fmla="*/ 329 h 329"/>
                <a:gd name="T10" fmla="*/ 80 w 1258"/>
                <a:gd name="T11" fmla="*/ 329 h 329"/>
                <a:gd name="T12" fmla="*/ 0 w 1258"/>
                <a:gd name="T13" fmla="*/ 249 h 329"/>
                <a:gd name="T14" fmla="*/ 0 w 1258"/>
                <a:gd name="T15" fmla="*/ 80 h 329"/>
                <a:gd name="T16" fmla="*/ 80 w 1258"/>
                <a:gd name="T1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8" h="329">
                  <a:moveTo>
                    <a:pt x="80" y="0"/>
                  </a:moveTo>
                  <a:lnTo>
                    <a:pt x="1178" y="0"/>
                  </a:lnTo>
                  <a:cubicBezTo>
                    <a:pt x="1222" y="0"/>
                    <a:pt x="1258" y="35"/>
                    <a:pt x="1258" y="80"/>
                  </a:cubicBezTo>
                  <a:lnTo>
                    <a:pt x="1258" y="249"/>
                  </a:lnTo>
                  <a:cubicBezTo>
                    <a:pt x="1258" y="293"/>
                    <a:pt x="1222" y="329"/>
                    <a:pt x="1178" y="329"/>
                  </a:cubicBezTo>
                  <a:lnTo>
                    <a:pt x="80" y="329"/>
                  </a:lnTo>
                  <a:cubicBezTo>
                    <a:pt x="36" y="329"/>
                    <a:pt x="0" y="293"/>
                    <a:pt x="0" y="249"/>
                  </a:cubicBezTo>
                  <a:lnTo>
                    <a:pt x="0" y="80"/>
                  </a:lnTo>
                  <a:cubicBezTo>
                    <a:pt x="0" y="35"/>
                    <a:pt x="36" y="0"/>
                    <a:pt x="80" y="0"/>
                  </a:cubicBezTo>
                  <a:close/>
                </a:path>
              </a:pathLst>
            </a:custGeom>
            <a:solidFill>
              <a:srgbClr val="FFE6D5"/>
            </a:solidFill>
            <a:ln w="285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Rectangle 64">
              <a:extLst>
                <a:ext uri="{FF2B5EF4-FFF2-40B4-BE49-F238E27FC236}">
                  <a16:creationId xmlns:a16="http://schemas.microsoft.com/office/drawing/2014/main" id="{EBE28E0E-576F-4A7D-9F62-CAF8E84BB6BA}"/>
                </a:ext>
              </a:extLst>
            </p:cNvPr>
            <p:cNvSpPr>
              <a:spLocks noChangeArrowheads="1"/>
            </p:cNvSpPr>
            <p:nvPr/>
          </p:nvSpPr>
          <p:spPr bwMode="auto">
            <a:xfrm>
              <a:off x="3060" y="992"/>
              <a:ext cx="10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Sans"/>
                </a:rPr>
                <a:t>MixColumns</a:t>
              </a:r>
              <a:endParaRPr lang="en-US" altLang="en-US"/>
            </a:p>
          </p:txBody>
        </p:sp>
        <p:sp>
          <p:nvSpPr>
            <p:cNvPr id="120" name="Freeform 65">
              <a:extLst>
                <a:ext uri="{FF2B5EF4-FFF2-40B4-BE49-F238E27FC236}">
                  <a16:creationId xmlns:a16="http://schemas.microsoft.com/office/drawing/2014/main" id="{56CE7659-FAD6-434A-ADED-82688F3824BE}"/>
                </a:ext>
              </a:extLst>
            </p:cNvPr>
            <p:cNvSpPr>
              <a:spLocks/>
            </p:cNvSpPr>
            <p:nvPr/>
          </p:nvSpPr>
          <p:spPr bwMode="auto">
            <a:xfrm>
              <a:off x="2986" y="1335"/>
              <a:ext cx="1283" cy="297"/>
            </a:xfrm>
            <a:custGeom>
              <a:avLst/>
              <a:gdLst>
                <a:gd name="T0" fmla="*/ 80 w 1417"/>
                <a:gd name="T1" fmla="*/ 0 h 328"/>
                <a:gd name="T2" fmla="*/ 1337 w 1417"/>
                <a:gd name="T3" fmla="*/ 0 h 328"/>
                <a:gd name="T4" fmla="*/ 1417 w 1417"/>
                <a:gd name="T5" fmla="*/ 80 h 328"/>
                <a:gd name="T6" fmla="*/ 1417 w 1417"/>
                <a:gd name="T7" fmla="*/ 248 h 328"/>
                <a:gd name="T8" fmla="*/ 1337 w 1417"/>
                <a:gd name="T9" fmla="*/ 328 h 328"/>
                <a:gd name="T10" fmla="*/ 80 w 1417"/>
                <a:gd name="T11" fmla="*/ 328 h 328"/>
                <a:gd name="T12" fmla="*/ 0 w 1417"/>
                <a:gd name="T13" fmla="*/ 248 h 328"/>
                <a:gd name="T14" fmla="*/ 0 w 1417"/>
                <a:gd name="T15" fmla="*/ 80 h 328"/>
                <a:gd name="T16" fmla="*/ 80 w 1417"/>
                <a:gd name="T17"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328">
                  <a:moveTo>
                    <a:pt x="80" y="0"/>
                  </a:moveTo>
                  <a:lnTo>
                    <a:pt x="1337" y="0"/>
                  </a:lnTo>
                  <a:cubicBezTo>
                    <a:pt x="1381" y="0"/>
                    <a:pt x="1417" y="36"/>
                    <a:pt x="1417" y="80"/>
                  </a:cubicBezTo>
                  <a:lnTo>
                    <a:pt x="1417" y="248"/>
                  </a:lnTo>
                  <a:cubicBezTo>
                    <a:pt x="1417" y="292"/>
                    <a:pt x="1381" y="328"/>
                    <a:pt x="1337" y="328"/>
                  </a:cubicBezTo>
                  <a:lnTo>
                    <a:pt x="80" y="328"/>
                  </a:lnTo>
                  <a:cubicBezTo>
                    <a:pt x="35" y="328"/>
                    <a:pt x="0" y="292"/>
                    <a:pt x="0" y="248"/>
                  </a:cubicBezTo>
                  <a:lnTo>
                    <a:pt x="0" y="80"/>
                  </a:lnTo>
                  <a:cubicBezTo>
                    <a:pt x="0" y="36"/>
                    <a:pt x="35" y="0"/>
                    <a:pt x="80" y="0"/>
                  </a:cubicBezTo>
                  <a:close/>
                </a:path>
              </a:pathLst>
            </a:custGeom>
            <a:solidFill>
              <a:srgbClr val="FFE6D5"/>
            </a:solidFill>
            <a:ln w="3175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Rectangle 66">
              <a:extLst>
                <a:ext uri="{FF2B5EF4-FFF2-40B4-BE49-F238E27FC236}">
                  <a16:creationId xmlns:a16="http://schemas.microsoft.com/office/drawing/2014/main" id="{FE9E0837-5542-4746-9A16-6FFE70F96F09}"/>
                </a:ext>
              </a:extLst>
            </p:cNvPr>
            <p:cNvSpPr>
              <a:spLocks noChangeArrowheads="1"/>
            </p:cNvSpPr>
            <p:nvPr/>
          </p:nvSpPr>
          <p:spPr bwMode="auto">
            <a:xfrm>
              <a:off x="3068" y="1384"/>
              <a:ext cx="115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Sans"/>
                </a:rPr>
                <a:t>AddRoundKey</a:t>
              </a:r>
              <a:endParaRPr lang="en-US" altLang="en-US"/>
            </a:p>
          </p:txBody>
        </p:sp>
        <p:sp>
          <p:nvSpPr>
            <p:cNvPr id="122" name="Rectangle 67">
              <a:extLst>
                <a:ext uri="{FF2B5EF4-FFF2-40B4-BE49-F238E27FC236}">
                  <a16:creationId xmlns:a16="http://schemas.microsoft.com/office/drawing/2014/main" id="{9136EED7-CC27-4C10-97FB-33C10D773A16}"/>
                </a:ext>
              </a:extLst>
            </p:cNvPr>
            <p:cNvSpPr>
              <a:spLocks noChangeArrowheads="1"/>
            </p:cNvSpPr>
            <p:nvPr/>
          </p:nvSpPr>
          <p:spPr bwMode="auto">
            <a:xfrm>
              <a:off x="1692" y="1928"/>
              <a:ext cx="2675" cy="807"/>
            </a:xfrm>
            <a:prstGeom prst="rect">
              <a:avLst/>
            </a:prstGeom>
            <a:solidFill>
              <a:srgbClr val="FFE6D5"/>
            </a:solidFill>
            <a:ln w="285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68">
              <a:extLst>
                <a:ext uri="{FF2B5EF4-FFF2-40B4-BE49-F238E27FC236}">
                  <a16:creationId xmlns:a16="http://schemas.microsoft.com/office/drawing/2014/main" id="{5642CA40-65BC-4E1D-B44F-5E9A587B9F3C}"/>
                </a:ext>
              </a:extLst>
            </p:cNvPr>
            <p:cNvSpPr>
              <a:spLocks/>
            </p:cNvSpPr>
            <p:nvPr/>
          </p:nvSpPr>
          <p:spPr bwMode="auto">
            <a:xfrm>
              <a:off x="1805" y="2000"/>
              <a:ext cx="953" cy="300"/>
            </a:xfrm>
            <a:custGeom>
              <a:avLst/>
              <a:gdLst>
                <a:gd name="T0" fmla="*/ 80 w 1053"/>
                <a:gd name="T1" fmla="*/ 0 h 331"/>
                <a:gd name="T2" fmla="*/ 973 w 1053"/>
                <a:gd name="T3" fmla="*/ 0 h 331"/>
                <a:gd name="T4" fmla="*/ 1053 w 1053"/>
                <a:gd name="T5" fmla="*/ 81 h 331"/>
                <a:gd name="T6" fmla="*/ 1053 w 1053"/>
                <a:gd name="T7" fmla="*/ 250 h 331"/>
                <a:gd name="T8" fmla="*/ 973 w 1053"/>
                <a:gd name="T9" fmla="*/ 331 h 331"/>
                <a:gd name="T10" fmla="*/ 80 w 1053"/>
                <a:gd name="T11" fmla="*/ 331 h 331"/>
                <a:gd name="T12" fmla="*/ 0 w 1053"/>
                <a:gd name="T13" fmla="*/ 250 h 331"/>
                <a:gd name="T14" fmla="*/ 0 w 1053"/>
                <a:gd name="T15" fmla="*/ 81 h 331"/>
                <a:gd name="T16" fmla="*/ 80 w 1053"/>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3" h="331">
                  <a:moveTo>
                    <a:pt x="80" y="0"/>
                  </a:moveTo>
                  <a:lnTo>
                    <a:pt x="973" y="0"/>
                  </a:lnTo>
                  <a:cubicBezTo>
                    <a:pt x="1018" y="0"/>
                    <a:pt x="1053" y="36"/>
                    <a:pt x="1053" y="81"/>
                  </a:cubicBezTo>
                  <a:lnTo>
                    <a:pt x="1053" y="250"/>
                  </a:lnTo>
                  <a:cubicBezTo>
                    <a:pt x="1053" y="295"/>
                    <a:pt x="1018" y="331"/>
                    <a:pt x="973" y="331"/>
                  </a:cubicBezTo>
                  <a:lnTo>
                    <a:pt x="80" y="331"/>
                  </a:lnTo>
                  <a:cubicBezTo>
                    <a:pt x="36" y="331"/>
                    <a:pt x="0" y="295"/>
                    <a:pt x="0" y="250"/>
                  </a:cubicBezTo>
                  <a:lnTo>
                    <a:pt x="0" y="81"/>
                  </a:lnTo>
                  <a:cubicBezTo>
                    <a:pt x="0" y="36"/>
                    <a:pt x="36" y="0"/>
                    <a:pt x="80" y="0"/>
                  </a:cubicBezTo>
                  <a:close/>
                </a:path>
              </a:pathLst>
            </a:custGeom>
            <a:solidFill>
              <a:srgbClr val="FFE6D5"/>
            </a:solidFill>
            <a:ln w="269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Rectangle 69">
              <a:extLst>
                <a:ext uri="{FF2B5EF4-FFF2-40B4-BE49-F238E27FC236}">
                  <a16:creationId xmlns:a16="http://schemas.microsoft.com/office/drawing/2014/main" id="{8EB58C2F-EA4F-415A-BA4B-7A960311E66D}"/>
                </a:ext>
              </a:extLst>
            </p:cNvPr>
            <p:cNvSpPr>
              <a:spLocks noChangeArrowheads="1"/>
            </p:cNvSpPr>
            <p:nvPr/>
          </p:nvSpPr>
          <p:spPr bwMode="auto">
            <a:xfrm>
              <a:off x="1888" y="2050"/>
              <a:ext cx="75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Sans"/>
                </a:rPr>
                <a:t>SubBytes</a:t>
              </a:r>
              <a:endParaRPr lang="en-US" altLang="en-US"/>
            </a:p>
          </p:txBody>
        </p:sp>
        <p:sp>
          <p:nvSpPr>
            <p:cNvPr id="125" name="Freeform 70">
              <a:extLst>
                <a:ext uri="{FF2B5EF4-FFF2-40B4-BE49-F238E27FC236}">
                  <a16:creationId xmlns:a16="http://schemas.microsoft.com/office/drawing/2014/main" id="{E903254A-AFA9-46C4-8A52-DF5F8910208C}"/>
                </a:ext>
              </a:extLst>
            </p:cNvPr>
            <p:cNvSpPr>
              <a:spLocks/>
            </p:cNvSpPr>
            <p:nvPr/>
          </p:nvSpPr>
          <p:spPr bwMode="auto">
            <a:xfrm>
              <a:off x="1813" y="2392"/>
              <a:ext cx="953" cy="300"/>
            </a:xfrm>
            <a:custGeom>
              <a:avLst/>
              <a:gdLst>
                <a:gd name="T0" fmla="*/ 80 w 1053"/>
                <a:gd name="T1" fmla="*/ 0 h 331"/>
                <a:gd name="T2" fmla="*/ 973 w 1053"/>
                <a:gd name="T3" fmla="*/ 0 h 331"/>
                <a:gd name="T4" fmla="*/ 1053 w 1053"/>
                <a:gd name="T5" fmla="*/ 81 h 331"/>
                <a:gd name="T6" fmla="*/ 1053 w 1053"/>
                <a:gd name="T7" fmla="*/ 250 h 331"/>
                <a:gd name="T8" fmla="*/ 973 w 1053"/>
                <a:gd name="T9" fmla="*/ 331 h 331"/>
                <a:gd name="T10" fmla="*/ 80 w 1053"/>
                <a:gd name="T11" fmla="*/ 331 h 331"/>
                <a:gd name="T12" fmla="*/ 0 w 1053"/>
                <a:gd name="T13" fmla="*/ 250 h 331"/>
                <a:gd name="T14" fmla="*/ 0 w 1053"/>
                <a:gd name="T15" fmla="*/ 81 h 331"/>
                <a:gd name="T16" fmla="*/ 80 w 1053"/>
                <a:gd name="T17" fmla="*/ 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3" h="331">
                  <a:moveTo>
                    <a:pt x="80" y="0"/>
                  </a:moveTo>
                  <a:lnTo>
                    <a:pt x="973" y="0"/>
                  </a:lnTo>
                  <a:cubicBezTo>
                    <a:pt x="1018" y="0"/>
                    <a:pt x="1053" y="36"/>
                    <a:pt x="1053" y="81"/>
                  </a:cubicBezTo>
                  <a:lnTo>
                    <a:pt x="1053" y="250"/>
                  </a:lnTo>
                  <a:cubicBezTo>
                    <a:pt x="1053" y="295"/>
                    <a:pt x="1018" y="331"/>
                    <a:pt x="973" y="331"/>
                  </a:cubicBezTo>
                  <a:lnTo>
                    <a:pt x="80" y="331"/>
                  </a:lnTo>
                  <a:cubicBezTo>
                    <a:pt x="36" y="331"/>
                    <a:pt x="0" y="295"/>
                    <a:pt x="0" y="250"/>
                  </a:cubicBezTo>
                  <a:lnTo>
                    <a:pt x="0" y="81"/>
                  </a:lnTo>
                  <a:cubicBezTo>
                    <a:pt x="0" y="36"/>
                    <a:pt x="36" y="0"/>
                    <a:pt x="80" y="0"/>
                  </a:cubicBezTo>
                  <a:close/>
                </a:path>
              </a:pathLst>
            </a:custGeom>
            <a:solidFill>
              <a:srgbClr val="FFE6D5"/>
            </a:solidFill>
            <a:ln w="269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Rectangle 71">
              <a:extLst>
                <a:ext uri="{FF2B5EF4-FFF2-40B4-BE49-F238E27FC236}">
                  <a16:creationId xmlns:a16="http://schemas.microsoft.com/office/drawing/2014/main" id="{B86E99A9-3281-4432-9472-9F854E42B6B5}"/>
                </a:ext>
              </a:extLst>
            </p:cNvPr>
            <p:cNvSpPr>
              <a:spLocks noChangeArrowheads="1"/>
            </p:cNvSpPr>
            <p:nvPr/>
          </p:nvSpPr>
          <p:spPr bwMode="auto">
            <a:xfrm>
              <a:off x="1896" y="2442"/>
              <a:ext cx="80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Sans"/>
                </a:rPr>
                <a:t>ShiftRows</a:t>
              </a:r>
              <a:endParaRPr lang="en-US" altLang="en-US"/>
            </a:p>
          </p:txBody>
        </p:sp>
        <p:sp>
          <p:nvSpPr>
            <p:cNvPr id="127" name="Freeform 72">
              <a:extLst>
                <a:ext uri="{FF2B5EF4-FFF2-40B4-BE49-F238E27FC236}">
                  <a16:creationId xmlns:a16="http://schemas.microsoft.com/office/drawing/2014/main" id="{55127E9E-FA00-48FB-992F-5C60AEC55734}"/>
                </a:ext>
              </a:extLst>
            </p:cNvPr>
            <p:cNvSpPr>
              <a:spLocks/>
            </p:cNvSpPr>
            <p:nvPr/>
          </p:nvSpPr>
          <p:spPr bwMode="auto">
            <a:xfrm>
              <a:off x="2990" y="1995"/>
              <a:ext cx="1138" cy="298"/>
            </a:xfrm>
            <a:custGeom>
              <a:avLst/>
              <a:gdLst>
                <a:gd name="T0" fmla="*/ 80 w 1257"/>
                <a:gd name="T1" fmla="*/ 0 h 329"/>
                <a:gd name="T2" fmla="*/ 1177 w 1257"/>
                <a:gd name="T3" fmla="*/ 0 h 329"/>
                <a:gd name="T4" fmla="*/ 1257 w 1257"/>
                <a:gd name="T5" fmla="*/ 80 h 329"/>
                <a:gd name="T6" fmla="*/ 1257 w 1257"/>
                <a:gd name="T7" fmla="*/ 249 h 329"/>
                <a:gd name="T8" fmla="*/ 1177 w 1257"/>
                <a:gd name="T9" fmla="*/ 329 h 329"/>
                <a:gd name="T10" fmla="*/ 80 w 1257"/>
                <a:gd name="T11" fmla="*/ 329 h 329"/>
                <a:gd name="T12" fmla="*/ 0 w 1257"/>
                <a:gd name="T13" fmla="*/ 249 h 329"/>
                <a:gd name="T14" fmla="*/ 0 w 1257"/>
                <a:gd name="T15" fmla="*/ 80 h 329"/>
                <a:gd name="T16" fmla="*/ 80 w 1257"/>
                <a:gd name="T1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7" h="329">
                  <a:moveTo>
                    <a:pt x="80" y="0"/>
                  </a:moveTo>
                  <a:lnTo>
                    <a:pt x="1177" y="0"/>
                  </a:lnTo>
                  <a:cubicBezTo>
                    <a:pt x="1221" y="0"/>
                    <a:pt x="1257" y="36"/>
                    <a:pt x="1257" y="80"/>
                  </a:cubicBezTo>
                  <a:lnTo>
                    <a:pt x="1257" y="249"/>
                  </a:lnTo>
                  <a:cubicBezTo>
                    <a:pt x="1257" y="293"/>
                    <a:pt x="1221" y="329"/>
                    <a:pt x="1177" y="329"/>
                  </a:cubicBezTo>
                  <a:lnTo>
                    <a:pt x="80" y="329"/>
                  </a:lnTo>
                  <a:cubicBezTo>
                    <a:pt x="35" y="329"/>
                    <a:pt x="0" y="293"/>
                    <a:pt x="0" y="249"/>
                  </a:cubicBezTo>
                  <a:lnTo>
                    <a:pt x="0" y="80"/>
                  </a:lnTo>
                  <a:cubicBezTo>
                    <a:pt x="0" y="36"/>
                    <a:pt x="35" y="0"/>
                    <a:pt x="80" y="0"/>
                  </a:cubicBezTo>
                  <a:close/>
                </a:path>
              </a:pathLst>
            </a:custGeom>
            <a:solidFill>
              <a:srgbClr val="FFE6D5"/>
            </a:solidFill>
            <a:ln w="285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Rectangle 73">
              <a:extLst>
                <a:ext uri="{FF2B5EF4-FFF2-40B4-BE49-F238E27FC236}">
                  <a16:creationId xmlns:a16="http://schemas.microsoft.com/office/drawing/2014/main" id="{E26F83D2-F8A7-45FE-989F-90645A1B8C32}"/>
                </a:ext>
              </a:extLst>
            </p:cNvPr>
            <p:cNvSpPr>
              <a:spLocks noChangeArrowheads="1"/>
            </p:cNvSpPr>
            <p:nvPr/>
          </p:nvSpPr>
          <p:spPr bwMode="auto">
            <a:xfrm>
              <a:off x="3072" y="2044"/>
              <a:ext cx="10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Sans"/>
                </a:rPr>
                <a:t>MixColumns</a:t>
              </a:r>
              <a:endParaRPr lang="en-US" altLang="en-US"/>
            </a:p>
          </p:txBody>
        </p:sp>
        <p:sp>
          <p:nvSpPr>
            <p:cNvPr id="129" name="Freeform 74">
              <a:extLst>
                <a:ext uri="{FF2B5EF4-FFF2-40B4-BE49-F238E27FC236}">
                  <a16:creationId xmlns:a16="http://schemas.microsoft.com/office/drawing/2014/main" id="{01060FF7-A34F-4FCD-BB4D-4160A9A38A02}"/>
                </a:ext>
              </a:extLst>
            </p:cNvPr>
            <p:cNvSpPr>
              <a:spLocks/>
            </p:cNvSpPr>
            <p:nvPr/>
          </p:nvSpPr>
          <p:spPr bwMode="auto">
            <a:xfrm>
              <a:off x="2998" y="2388"/>
              <a:ext cx="1283" cy="296"/>
            </a:xfrm>
            <a:custGeom>
              <a:avLst/>
              <a:gdLst>
                <a:gd name="T0" fmla="*/ 80 w 1417"/>
                <a:gd name="T1" fmla="*/ 0 h 327"/>
                <a:gd name="T2" fmla="*/ 1337 w 1417"/>
                <a:gd name="T3" fmla="*/ 0 h 327"/>
                <a:gd name="T4" fmla="*/ 1417 w 1417"/>
                <a:gd name="T5" fmla="*/ 80 h 327"/>
                <a:gd name="T6" fmla="*/ 1417 w 1417"/>
                <a:gd name="T7" fmla="*/ 248 h 327"/>
                <a:gd name="T8" fmla="*/ 1337 w 1417"/>
                <a:gd name="T9" fmla="*/ 327 h 327"/>
                <a:gd name="T10" fmla="*/ 80 w 1417"/>
                <a:gd name="T11" fmla="*/ 327 h 327"/>
                <a:gd name="T12" fmla="*/ 0 w 1417"/>
                <a:gd name="T13" fmla="*/ 248 h 327"/>
                <a:gd name="T14" fmla="*/ 0 w 1417"/>
                <a:gd name="T15" fmla="*/ 80 h 327"/>
                <a:gd name="T16" fmla="*/ 80 w 1417"/>
                <a:gd name="T1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327">
                  <a:moveTo>
                    <a:pt x="80" y="0"/>
                  </a:moveTo>
                  <a:lnTo>
                    <a:pt x="1337" y="0"/>
                  </a:lnTo>
                  <a:cubicBezTo>
                    <a:pt x="1381" y="0"/>
                    <a:pt x="1417" y="35"/>
                    <a:pt x="1417" y="80"/>
                  </a:cubicBezTo>
                  <a:lnTo>
                    <a:pt x="1417" y="248"/>
                  </a:lnTo>
                  <a:cubicBezTo>
                    <a:pt x="1417" y="292"/>
                    <a:pt x="1381" y="327"/>
                    <a:pt x="1337" y="327"/>
                  </a:cubicBezTo>
                  <a:lnTo>
                    <a:pt x="80" y="327"/>
                  </a:lnTo>
                  <a:cubicBezTo>
                    <a:pt x="36" y="327"/>
                    <a:pt x="0" y="292"/>
                    <a:pt x="0" y="248"/>
                  </a:cubicBezTo>
                  <a:lnTo>
                    <a:pt x="0" y="80"/>
                  </a:lnTo>
                  <a:cubicBezTo>
                    <a:pt x="0" y="35"/>
                    <a:pt x="36" y="0"/>
                    <a:pt x="80" y="0"/>
                  </a:cubicBezTo>
                  <a:close/>
                </a:path>
              </a:pathLst>
            </a:custGeom>
            <a:solidFill>
              <a:srgbClr val="FFE6D5"/>
            </a:solidFill>
            <a:ln w="3175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Rectangle 75">
              <a:extLst>
                <a:ext uri="{FF2B5EF4-FFF2-40B4-BE49-F238E27FC236}">
                  <a16:creationId xmlns:a16="http://schemas.microsoft.com/office/drawing/2014/main" id="{B1F6D6E5-688F-49F4-AE85-277AE307590C}"/>
                </a:ext>
              </a:extLst>
            </p:cNvPr>
            <p:cNvSpPr>
              <a:spLocks noChangeArrowheads="1"/>
            </p:cNvSpPr>
            <p:nvPr/>
          </p:nvSpPr>
          <p:spPr bwMode="auto">
            <a:xfrm>
              <a:off x="3080" y="2436"/>
              <a:ext cx="115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Sans"/>
                </a:rPr>
                <a:t>AddRoundKey</a:t>
              </a:r>
              <a:endParaRPr lang="en-US" altLang="en-US"/>
            </a:p>
          </p:txBody>
        </p:sp>
        <p:sp>
          <p:nvSpPr>
            <p:cNvPr id="131" name="Freeform 76">
              <a:extLst>
                <a:ext uri="{FF2B5EF4-FFF2-40B4-BE49-F238E27FC236}">
                  <a16:creationId xmlns:a16="http://schemas.microsoft.com/office/drawing/2014/main" id="{20439D8E-7231-43B4-AF7A-FBED9FD4BCC3}"/>
                </a:ext>
              </a:extLst>
            </p:cNvPr>
            <p:cNvSpPr>
              <a:spLocks/>
            </p:cNvSpPr>
            <p:nvPr/>
          </p:nvSpPr>
          <p:spPr bwMode="auto">
            <a:xfrm>
              <a:off x="2905" y="2722"/>
              <a:ext cx="178" cy="259"/>
            </a:xfrm>
            <a:custGeom>
              <a:avLst/>
              <a:gdLst>
                <a:gd name="T0" fmla="*/ 148 w 197"/>
                <a:gd name="T1" fmla="*/ 72 h 286"/>
                <a:gd name="T2" fmla="*/ 148 w 197"/>
                <a:gd name="T3" fmla="*/ 144 h 286"/>
                <a:gd name="T4" fmla="*/ 173 w 197"/>
                <a:gd name="T5" fmla="*/ 144 h 286"/>
                <a:gd name="T6" fmla="*/ 197 w 197"/>
                <a:gd name="T7" fmla="*/ 144 h 286"/>
                <a:gd name="T8" fmla="*/ 148 w 197"/>
                <a:gd name="T9" fmla="*/ 215 h 286"/>
                <a:gd name="T10" fmla="*/ 98 w 197"/>
                <a:gd name="T11" fmla="*/ 285 h 286"/>
                <a:gd name="T12" fmla="*/ 48 w 197"/>
                <a:gd name="T13" fmla="*/ 214 h 286"/>
                <a:gd name="T14" fmla="*/ 0 w 197"/>
                <a:gd name="T15" fmla="*/ 144 h 286"/>
                <a:gd name="T16" fmla="*/ 25 w 197"/>
                <a:gd name="T17" fmla="*/ 144 h 286"/>
                <a:gd name="T18" fmla="*/ 50 w 197"/>
                <a:gd name="T19" fmla="*/ 144 h 286"/>
                <a:gd name="T20" fmla="*/ 50 w 197"/>
                <a:gd name="T21" fmla="*/ 72 h 286"/>
                <a:gd name="T22" fmla="*/ 49 w 197"/>
                <a:gd name="T23" fmla="*/ 0 h 286"/>
                <a:gd name="T24" fmla="*/ 98 w 197"/>
                <a:gd name="T25" fmla="*/ 0 h 286"/>
                <a:gd name="T26" fmla="*/ 147 w 197"/>
                <a:gd name="T27" fmla="*/ 0 h 286"/>
                <a:gd name="T28" fmla="*/ 148 w 197"/>
                <a:gd name="T29" fmla="*/ 72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7" h="286">
                  <a:moveTo>
                    <a:pt x="148" y="72"/>
                  </a:moveTo>
                  <a:lnTo>
                    <a:pt x="148" y="144"/>
                  </a:lnTo>
                  <a:lnTo>
                    <a:pt x="173" y="144"/>
                  </a:lnTo>
                  <a:lnTo>
                    <a:pt x="197" y="144"/>
                  </a:lnTo>
                  <a:lnTo>
                    <a:pt x="148" y="215"/>
                  </a:lnTo>
                  <a:cubicBezTo>
                    <a:pt x="108" y="273"/>
                    <a:pt x="99" y="286"/>
                    <a:pt x="98" y="285"/>
                  </a:cubicBezTo>
                  <a:cubicBezTo>
                    <a:pt x="97" y="285"/>
                    <a:pt x="75" y="253"/>
                    <a:pt x="48" y="214"/>
                  </a:cubicBezTo>
                  <a:lnTo>
                    <a:pt x="0" y="144"/>
                  </a:lnTo>
                  <a:lnTo>
                    <a:pt x="25" y="144"/>
                  </a:lnTo>
                  <a:lnTo>
                    <a:pt x="50" y="144"/>
                  </a:lnTo>
                  <a:lnTo>
                    <a:pt x="50" y="72"/>
                  </a:lnTo>
                  <a:lnTo>
                    <a:pt x="49" y="0"/>
                  </a:lnTo>
                  <a:lnTo>
                    <a:pt x="98" y="0"/>
                  </a:lnTo>
                  <a:lnTo>
                    <a:pt x="147" y="0"/>
                  </a:lnTo>
                  <a:lnTo>
                    <a:pt x="148" y="72"/>
                  </a:lnTo>
                  <a:close/>
                </a:path>
              </a:pathLst>
            </a:custGeom>
            <a:solidFill>
              <a:srgbClr val="1B0675"/>
            </a:solidFill>
            <a:ln w="1588" cap="flat">
              <a:solidFill>
                <a:srgbClr val="07070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2" name="Rectangle 77">
              <a:extLst>
                <a:ext uri="{FF2B5EF4-FFF2-40B4-BE49-F238E27FC236}">
                  <a16:creationId xmlns:a16="http://schemas.microsoft.com/office/drawing/2014/main" id="{6B0FC5AB-6725-4C3F-97B5-FB52B119BBB3}"/>
                </a:ext>
              </a:extLst>
            </p:cNvPr>
            <p:cNvSpPr>
              <a:spLocks noChangeArrowheads="1"/>
            </p:cNvSpPr>
            <p:nvPr/>
          </p:nvSpPr>
          <p:spPr bwMode="auto">
            <a:xfrm>
              <a:off x="1692" y="3021"/>
              <a:ext cx="2675" cy="807"/>
            </a:xfrm>
            <a:prstGeom prst="rect">
              <a:avLst/>
            </a:prstGeom>
            <a:solidFill>
              <a:srgbClr val="FFE6D5"/>
            </a:solidFill>
            <a:ln w="285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78">
              <a:extLst>
                <a:ext uri="{FF2B5EF4-FFF2-40B4-BE49-F238E27FC236}">
                  <a16:creationId xmlns:a16="http://schemas.microsoft.com/office/drawing/2014/main" id="{1970EFA1-D903-4403-9B24-6CE0932E0578}"/>
                </a:ext>
              </a:extLst>
            </p:cNvPr>
            <p:cNvSpPr>
              <a:spLocks/>
            </p:cNvSpPr>
            <p:nvPr/>
          </p:nvSpPr>
          <p:spPr bwMode="auto">
            <a:xfrm>
              <a:off x="1805" y="3093"/>
              <a:ext cx="953" cy="299"/>
            </a:xfrm>
            <a:custGeom>
              <a:avLst/>
              <a:gdLst>
                <a:gd name="T0" fmla="*/ 80 w 1053"/>
                <a:gd name="T1" fmla="*/ 0 h 330"/>
                <a:gd name="T2" fmla="*/ 973 w 1053"/>
                <a:gd name="T3" fmla="*/ 0 h 330"/>
                <a:gd name="T4" fmla="*/ 1053 w 1053"/>
                <a:gd name="T5" fmla="*/ 80 h 330"/>
                <a:gd name="T6" fmla="*/ 1053 w 1053"/>
                <a:gd name="T7" fmla="*/ 250 h 330"/>
                <a:gd name="T8" fmla="*/ 973 w 1053"/>
                <a:gd name="T9" fmla="*/ 330 h 330"/>
                <a:gd name="T10" fmla="*/ 80 w 1053"/>
                <a:gd name="T11" fmla="*/ 330 h 330"/>
                <a:gd name="T12" fmla="*/ 0 w 1053"/>
                <a:gd name="T13" fmla="*/ 250 h 330"/>
                <a:gd name="T14" fmla="*/ 0 w 1053"/>
                <a:gd name="T15" fmla="*/ 80 h 330"/>
                <a:gd name="T16" fmla="*/ 80 w 1053"/>
                <a:gd name="T17"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3" h="330">
                  <a:moveTo>
                    <a:pt x="80" y="0"/>
                  </a:moveTo>
                  <a:lnTo>
                    <a:pt x="973" y="0"/>
                  </a:lnTo>
                  <a:cubicBezTo>
                    <a:pt x="1018" y="0"/>
                    <a:pt x="1053" y="36"/>
                    <a:pt x="1053" y="80"/>
                  </a:cubicBezTo>
                  <a:lnTo>
                    <a:pt x="1053" y="250"/>
                  </a:lnTo>
                  <a:cubicBezTo>
                    <a:pt x="1053" y="295"/>
                    <a:pt x="1018" y="330"/>
                    <a:pt x="973" y="330"/>
                  </a:cubicBezTo>
                  <a:lnTo>
                    <a:pt x="80" y="330"/>
                  </a:lnTo>
                  <a:cubicBezTo>
                    <a:pt x="36" y="330"/>
                    <a:pt x="0" y="295"/>
                    <a:pt x="0" y="250"/>
                  </a:cubicBezTo>
                  <a:lnTo>
                    <a:pt x="0" y="80"/>
                  </a:lnTo>
                  <a:cubicBezTo>
                    <a:pt x="0" y="36"/>
                    <a:pt x="36" y="0"/>
                    <a:pt x="80" y="0"/>
                  </a:cubicBezTo>
                  <a:close/>
                </a:path>
              </a:pathLst>
            </a:custGeom>
            <a:solidFill>
              <a:srgbClr val="FFE6D5"/>
            </a:solidFill>
            <a:ln w="269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Rectangle 79">
              <a:extLst>
                <a:ext uri="{FF2B5EF4-FFF2-40B4-BE49-F238E27FC236}">
                  <a16:creationId xmlns:a16="http://schemas.microsoft.com/office/drawing/2014/main" id="{EDA048D8-DF7D-4DF1-888C-094C24AB1621}"/>
                </a:ext>
              </a:extLst>
            </p:cNvPr>
            <p:cNvSpPr>
              <a:spLocks noChangeArrowheads="1"/>
            </p:cNvSpPr>
            <p:nvPr/>
          </p:nvSpPr>
          <p:spPr bwMode="auto">
            <a:xfrm>
              <a:off x="1888" y="3143"/>
              <a:ext cx="75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Sans"/>
                </a:rPr>
                <a:t>SubBytes</a:t>
              </a:r>
              <a:endParaRPr lang="en-US" altLang="en-US"/>
            </a:p>
          </p:txBody>
        </p:sp>
        <p:sp>
          <p:nvSpPr>
            <p:cNvPr id="135" name="Freeform 80">
              <a:extLst>
                <a:ext uri="{FF2B5EF4-FFF2-40B4-BE49-F238E27FC236}">
                  <a16:creationId xmlns:a16="http://schemas.microsoft.com/office/drawing/2014/main" id="{1CF64814-8E85-4815-809C-9A611E3A1D68}"/>
                </a:ext>
              </a:extLst>
            </p:cNvPr>
            <p:cNvSpPr>
              <a:spLocks/>
            </p:cNvSpPr>
            <p:nvPr/>
          </p:nvSpPr>
          <p:spPr bwMode="auto">
            <a:xfrm>
              <a:off x="1813" y="3485"/>
              <a:ext cx="953" cy="299"/>
            </a:xfrm>
            <a:custGeom>
              <a:avLst/>
              <a:gdLst>
                <a:gd name="T0" fmla="*/ 80 w 1053"/>
                <a:gd name="T1" fmla="*/ 0 h 330"/>
                <a:gd name="T2" fmla="*/ 973 w 1053"/>
                <a:gd name="T3" fmla="*/ 0 h 330"/>
                <a:gd name="T4" fmla="*/ 1053 w 1053"/>
                <a:gd name="T5" fmla="*/ 80 h 330"/>
                <a:gd name="T6" fmla="*/ 1053 w 1053"/>
                <a:gd name="T7" fmla="*/ 250 h 330"/>
                <a:gd name="T8" fmla="*/ 973 w 1053"/>
                <a:gd name="T9" fmla="*/ 330 h 330"/>
                <a:gd name="T10" fmla="*/ 80 w 1053"/>
                <a:gd name="T11" fmla="*/ 330 h 330"/>
                <a:gd name="T12" fmla="*/ 0 w 1053"/>
                <a:gd name="T13" fmla="*/ 250 h 330"/>
                <a:gd name="T14" fmla="*/ 0 w 1053"/>
                <a:gd name="T15" fmla="*/ 80 h 330"/>
                <a:gd name="T16" fmla="*/ 80 w 1053"/>
                <a:gd name="T17"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3" h="330">
                  <a:moveTo>
                    <a:pt x="80" y="0"/>
                  </a:moveTo>
                  <a:lnTo>
                    <a:pt x="973" y="0"/>
                  </a:lnTo>
                  <a:cubicBezTo>
                    <a:pt x="1018" y="0"/>
                    <a:pt x="1053" y="36"/>
                    <a:pt x="1053" y="80"/>
                  </a:cubicBezTo>
                  <a:lnTo>
                    <a:pt x="1053" y="250"/>
                  </a:lnTo>
                  <a:cubicBezTo>
                    <a:pt x="1053" y="295"/>
                    <a:pt x="1018" y="330"/>
                    <a:pt x="973" y="330"/>
                  </a:cubicBezTo>
                  <a:lnTo>
                    <a:pt x="80" y="330"/>
                  </a:lnTo>
                  <a:cubicBezTo>
                    <a:pt x="36" y="330"/>
                    <a:pt x="0" y="295"/>
                    <a:pt x="0" y="250"/>
                  </a:cubicBezTo>
                  <a:lnTo>
                    <a:pt x="0" y="80"/>
                  </a:lnTo>
                  <a:cubicBezTo>
                    <a:pt x="0" y="36"/>
                    <a:pt x="36" y="0"/>
                    <a:pt x="80" y="0"/>
                  </a:cubicBezTo>
                  <a:close/>
                </a:path>
              </a:pathLst>
            </a:custGeom>
            <a:solidFill>
              <a:srgbClr val="FFE6D5"/>
            </a:solidFill>
            <a:ln w="269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Rectangle 81">
              <a:extLst>
                <a:ext uri="{FF2B5EF4-FFF2-40B4-BE49-F238E27FC236}">
                  <a16:creationId xmlns:a16="http://schemas.microsoft.com/office/drawing/2014/main" id="{0235DDEE-1F14-493B-9665-2496C7B23925}"/>
                </a:ext>
              </a:extLst>
            </p:cNvPr>
            <p:cNvSpPr>
              <a:spLocks noChangeArrowheads="1"/>
            </p:cNvSpPr>
            <p:nvPr/>
          </p:nvSpPr>
          <p:spPr bwMode="auto">
            <a:xfrm>
              <a:off x="1896" y="3535"/>
              <a:ext cx="80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Sans"/>
                </a:rPr>
                <a:t>ShiftRows</a:t>
              </a:r>
              <a:endParaRPr lang="en-US" altLang="en-US"/>
            </a:p>
          </p:txBody>
        </p:sp>
        <p:sp>
          <p:nvSpPr>
            <p:cNvPr id="137" name="Freeform 82">
              <a:extLst>
                <a:ext uri="{FF2B5EF4-FFF2-40B4-BE49-F238E27FC236}">
                  <a16:creationId xmlns:a16="http://schemas.microsoft.com/office/drawing/2014/main" id="{00E7DA32-D44F-4886-A024-E8B23962EA3B}"/>
                </a:ext>
              </a:extLst>
            </p:cNvPr>
            <p:cNvSpPr>
              <a:spLocks/>
            </p:cNvSpPr>
            <p:nvPr/>
          </p:nvSpPr>
          <p:spPr bwMode="auto">
            <a:xfrm>
              <a:off x="2990" y="3088"/>
              <a:ext cx="1138" cy="297"/>
            </a:xfrm>
            <a:custGeom>
              <a:avLst/>
              <a:gdLst>
                <a:gd name="T0" fmla="*/ 80 w 1257"/>
                <a:gd name="T1" fmla="*/ 0 h 329"/>
                <a:gd name="T2" fmla="*/ 1177 w 1257"/>
                <a:gd name="T3" fmla="*/ 0 h 329"/>
                <a:gd name="T4" fmla="*/ 1257 w 1257"/>
                <a:gd name="T5" fmla="*/ 80 h 329"/>
                <a:gd name="T6" fmla="*/ 1257 w 1257"/>
                <a:gd name="T7" fmla="*/ 249 h 329"/>
                <a:gd name="T8" fmla="*/ 1177 w 1257"/>
                <a:gd name="T9" fmla="*/ 329 h 329"/>
                <a:gd name="T10" fmla="*/ 80 w 1257"/>
                <a:gd name="T11" fmla="*/ 329 h 329"/>
                <a:gd name="T12" fmla="*/ 0 w 1257"/>
                <a:gd name="T13" fmla="*/ 249 h 329"/>
                <a:gd name="T14" fmla="*/ 0 w 1257"/>
                <a:gd name="T15" fmla="*/ 80 h 329"/>
                <a:gd name="T16" fmla="*/ 80 w 1257"/>
                <a:gd name="T17"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7" h="329">
                  <a:moveTo>
                    <a:pt x="80" y="0"/>
                  </a:moveTo>
                  <a:lnTo>
                    <a:pt x="1177" y="0"/>
                  </a:lnTo>
                  <a:cubicBezTo>
                    <a:pt x="1221" y="0"/>
                    <a:pt x="1257" y="36"/>
                    <a:pt x="1257" y="80"/>
                  </a:cubicBezTo>
                  <a:lnTo>
                    <a:pt x="1257" y="249"/>
                  </a:lnTo>
                  <a:cubicBezTo>
                    <a:pt x="1257" y="293"/>
                    <a:pt x="1221" y="329"/>
                    <a:pt x="1177" y="329"/>
                  </a:cubicBezTo>
                  <a:lnTo>
                    <a:pt x="80" y="329"/>
                  </a:lnTo>
                  <a:cubicBezTo>
                    <a:pt x="35" y="329"/>
                    <a:pt x="0" y="293"/>
                    <a:pt x="0" y="249"/>
                  </a:cubicBezTo>
                  <a:lnTo>
                    <a:pt x="0" y="80"/>
                  </a:lnTo>
                  <a:cubicBezTo>
                    <a:pt x="0" y="36"/>
                    <a:pt x="35" y="0"/>
                    <a:pt x="80" y="0"/>
                  </a:cubicBezTo>
                  <a:close/>
                </a:path>
              </a:pathLst>
            </a:custGeom>
            <a:solidFill>
              <a:srgbClr val="FFE6D5"/>
            </a:solidFill>
            <a:ln w="285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Rectangle 83">
              <a:extLst>
                <a:ext uri="{FF2B5EF4-FFF2-40B4-BE49-F238E27FC236}">
                  <a16:creationId xmlns:a16="http://schemas.microsoft.com/office/drawing/2014/main" id="{E32E3AD8-856E-4D89-B864-5F06C0EFD21A}"/>
                </a:ext>
              </a:extLst>
            </p:cNvPr>
            <p:cNvSpPr>
              <a:spLocks noChangeArrowheads="1"/>
            </p:cNvSpPr>
            <p:nvPr/>
          </p:nvSpPr>
          <p:spPr bwMode="auto">
            <a:xfrm>
              <a:off x="3072" y="3137"/>
              <a:ext cx="102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Sans"/>
                </a:rPr>
                <a:t>MixColumns</a:t>
              </a:r>
              <a:endParaRPr lang="en-US" altLang="en-US"/>
            </a:p>
          </p:txBody>
        </p:sp>
        <p:sp>
          <p:nvSpPr>
            <p:cNvPr id="139" name="Freeform 84">
              <a:extLst>
                <a:ext uri="{FF2B5EF4-FFF2-40B4-BE49-F238E27FC236}">
                  <a16:creationId xmlns:a16="http://schemas.microsoft.com/office/drawing/2014/main" id="{CF696C5C-D35A-4133-BF51-0C2F77BACAC3}"/>
                </a:ext>
              </a:extLst>
            </p:cNvPr>
            <p:cNvSpPr>
              <a:spLocks/>
            </p:cNvSpPr>
            <p:nvPr/>
          </p:nvSpPr>
          <p:spPr bwMode="auto">
            <a:xfrm>
              <a:off x="2998" y="3481"/>
              <a:ext cx="1283" cy="296"/>
            </a:xfrm>
            <a:custGeom>
              <a:avLst/>
              <a:gdLst>
                <a:gd name="T0" fmla="*/ 80 w 1417"/>
                <a:gd name="T1" fmla="*/ 0 h 327"/>
                <a:gd name="T2" fmla="*/ 1337 w 1417"/>
                <a:gd name="T3" fmla="*/ 0 h 327"/>
                <a:gd name="T4" fmla="*/ 1417 w 1417"/>
                <a:gd name="T5" fmla="*/ 79 h 327"/>
                <a:gd name="T6" fmla="*/ 1417 w 1417"/>
                <a:gd name="T7" fmla="*/ 248 h 327"/>
                <a:gd name="T8" fmla="*/ 1337 w 1417"/>
                <a:gd name="T9" fmla="*/ 327 h 327"/>
                <a:gd name="T10" fmla="*/ 80 w 1417"/>
                <a:gd name="T11" fmla="*/ 327 h 327"/>
                <a:gd name="T12" fmla="*/ 0 w 1417"/>
                <a:gd name="T13" fmla="*/ 248 h 327"/>
                <a:gd name="T14" fmla="*/ 0 w 1417"/>
                <a:gd name="T15" fmla="*/ 79 h 327"/>
                <a:gd name="T16" fmla="*/ 80 w 1417"/>
                <a:gd name="T17" fmla="*/ 0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7" h="327">
                  <a:moveTo>
                    <a:pt x="80" y="0"/>
                  </a:moveTo>
                  <a:lnTo>
                    <a:pt x="1337" y="0"/>
                  </a:lnTo>
                  <a:cubicBezTo>
                    <a:pt x="1381" y="0"/>
                    <a:pt x="1417" y="35"/>
                    <a:pt x="1417" y="79"/>
                  </a:cubicBezTo>
                  <a:lnTo>
                    <a:pt x="1417" y="248"/>
                  </a:lnTo>
                  <a:cubicBezTo>
                    <a:pt x="1417" y="292"/>
                    <a:pt x="1381" y="327"/>
                    <a:pt x="1337" y="327"/>
                  </a:cubicBezTo>
                  <a:lnTo>
                    <a:pt x="80" y="327"/>
                  </a:lnTo>
                  <a:cubicBezTo>
                    <a:pt x="36" y="327"/>
                    <a:pt x="0" y="292"/>
                    <a:pt x="0" y="248"/>
                  </a:cubicBezTo>
                  <a:lnTo>
                    <a:pt x="0" y="79"/>
                  </a:lnTo>
                  <a:cubicBezTo>
                    <a:pt x="0" y="35"/>
                    <a:pt x="36" y="0"/>
                    <a:pt x="80" y="0"/>
                  </a:cubicBezTo>
                  <a:close/>
                </a:path>
              </a:pathLst>
            </a:custGeom>
            <a:solidFill>
              <a:srgbClr val="FFE6D5"/>
            </a:solidFill>
            <a:ln w="3175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Rectangle 85">
              <a:extLst>
                <a:ext uri="{FF2B5EF4-FFF2-40B4-BE49-F238E27FC236}">
                  <a16:creationId xmlns:a16="http://schemas.microsoft.com/office/drawing/2014/main" id="{FB82FCAD-9C57-4578-B4E1-7AB1B13C4FB5}"/>
                </a:ext>
              </a:extLst>
            </p:cNvPr>
            <p:cNvSpPr>
              <a:spLocks noChangeArrowheads="1"/>
            </p:cNvSpPr>
            <p:nvPr/>
          </p:nvSpPr>
          <p:spPr bwMode="auto">
            <a:xfrm>
              <a:off x="3080" y="3529"/>
              <a:ext cx="115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Sans"/>
                </a:rPr>
                <a:t>AddRoundKey</a:t>
              </a:r>
              <a:endParaRPr lang="en-US" altLang="en-US"/>
            </a:p>
          </p:txBody>
        </p:sp>
        <p:sp>
          <p:nvSpPr>
            <p:cNvPr id="141" name="Rectangle 86">
              <a:extLst>
                <a:ext uri="{FF2B5EF4-FFF2-40B4-BE49-F238E27FC236}">
                  <a16:creationId xmlns:a16="http://schemas.microsoft.com/office/drawing/2014/main" id="{1DD419E4-9B11-4A59-90B7-E5E4990A397F}"/>
                </a:ext>
              </a:extLst>
            </p:cNvPr>
            <p:cNvSpPr>
              <a:spLocks noChangeArrowheads="1"/>
            </p:cNvSpPr>
            <p:nvPr/>
          </p:nvSpPr>
          <p:spPr bwMode="auto">
            <a:xfrm>
              <a:off x="1687" y="417"/>
              <a:ext cx="2685" cy="251"/>
            </a:xfrm>
            <a:prstGeom prst="rect">
              <a:avLst/>
            </a:prstGeom>
            <a:solidFill>
              <a:srgbClr val="FFE6D5"/>
            </a:solidFill>
            <a:ln w="269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Rectangle 87">
              <a:extLst>
                <a:ext uri="{FF2B5EF4-FFF2-40B4-BE49-F238E27FC236}">
                  <a16:creationId xmlns:a16="http://schemas.microsoft.com/office/drawing/2014/main" id="{A70900B5-EAE6-4332-A535-038163C3F648}"/>
                </a:ext>
              </a:extLst>
            </p:cNvPr>
            <p:cNvSpPr>
              <a:spLocks noChangeArrowheads="1"/>
            </p:cNvSpPr>
            <p:nvPr/>
          </p:nvSpPr>
          <p:spPr bwMode="auto">
            <a:xfrm>
              <a:off x="2556" y="447"/>
              <a:ext cx="100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rgbClr val="000000"/>
                  </a:solidFill>
                  <a:latin typeface="Sans"/>
                </a:rPr>
                <a:t>Initialization</a:t>
              </a:r>
              <a:endParaRPr lang="en-US" altLang="en-US" dirty="0"/>
            </a:p>
          </p:txBody>
        </p:sp>
        <p:sp>
          <p:nvSpPr>
            <p:cNvPr id="143" name="Freeform 88">
              <a:extLst>
                <a:ext uri="{FF2B5EF4-FFF2-40B4-BE49-F238E27FC236}">
                  <a16:creationId xmlns:a16="http://schemas.microsoft.com/office/drawing/2014/main" id="{5086940A-B20C-43F3-B3D3-48969DCAB8F9}"/>
                </a:ext>
              </a:extLst>
            </p:cNvPr>
            <p:cNvSpPr>
              <a:spLocks/>
            </p:cNvSpPr>
            <p:nvPr/>
          </p:nvSpPr>
          <p:spPr bwMode="auto">
            <a:xfrm>
              <a:off x="2877" y="673"/>
              <a:ext cx="163" cy="203"/>
            </a:xfrm>
            <a:custGeom>
              <a:avLst/>
              <a:gdLst>
                <a:gd name="T0" fmla="*/ 135 w 180"/>
                <a:gd name="T1" fmla="*/ 56 h 224"/>
                <a:gd name="T2" fmla="*/ 135 w 180"/>
                <a:gd name="T3" fmla="*/ 112 h 224"/>
                <a:gd name="T4" fmla="*/ 157 w 180"/>
                <a:gd name="T5" fmla="*/ 113 h 224"/>
                <a:gd name="T6" fmla="*/ 180 w 180"/>
                <a:gd name="T7" fmla="*/ 113 h 224"/>
                <a:gd name="T8" fmla="*/ 135 w 180"/>
                <a:gd name="T9" fmla="*/ 168 h 224"/>
                <a:gd name="T10" fmla="*/ 89 w 180"/>
                <a:gd name="T11" fmla="*/ 223 h 224"/>
                <a:gd name="T12" fmla="*/ 44 w 180"/>
                <a:gd name="T13" fmla="*/ 168 h 224"/>
                <a:gd name="T14" fmla="*/ 0 w 180"/>
                <a:gd name="T15" fmla="*/ 113 h 224"/>
                <a:gd name="T16" fmla="*/ 23 w 180"/>
                <a:gd name="T17" fmla="*/ 113 h 224"/>
                <a:gd name="T18" fmla="*/ 45 w 180"/>
                <a:gd name="T19" fmla="*/ 113 h 224"/>
                <a:gd name="T20" fmla="*/ 45 w 180"/>
                <a:gd name="T21" fmla="*/ 57 h 224"/>
                <a:gd name="T22" fmla="*/ 45 w 180"/>
                <a:gd name="T23" fmla="*/ 0 h 224"/>
                <a:gd name="T24" fmla="*/ 90 w 180"/>
                <a:gd name="T25" fmla="*/ 0 h 224"/>
                <a:gd name="T26" fmla="*/ 134 w 180"/>
                <a:gd name="T27" fmla="*/ 0 h 224"/>
                <a:gd name="T28" fmla="*/ 135 w 180"/>
                <a:gd name="T29" fmla="*/ 56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224">
                  <a:moveTo>
                    <a:pt x="135" y="56"/>
                  </a:moveTo>
                  <a:lnTo>
                    <a:pt x="135" y="112"/>
                  </a:lnTo>
                  <a:lnTo>
                    <a:pt x="157" y="113"/>
                  </a:lnTo>
                  <a:lnTo>
                    <a:pt x="180" y="113"/>
                  </a:lnTo>
                  <a:lnTo>
                    <a:pt x="135" y="168"/>
                  </a:lnTo>
                  <a:cubicBezTo>
                    <a:pt x="99" y="214"/>
                    <a:pt x="90" y="224"/>
                    <a:pt x="89" y="223"/>
                  </a:cubicBezTo>
                  <a:cubicBezTo>
                    <a:pt x="89" y="223"/>
                    <a:pt x="68" y="198"/>
                    <a:pt x="44" y="168"/>
                  </a:cubicBezTo>
                  <a:lnTo>
                    <a:pt x="0" y="113"/>
                  </a:lnTo>
                  <a:lnTo>
                    <a:pt x="23" y="113"/>
                  </a:lnTo>
                  <a:lnTo>
                    <a:pt x="45" y="113"/>
                  </a:lnTo>
                  <a:lnTo>
                    <a:pt x="45" y="57"/>
                  </a:lnTo>
                  <a:lnTo>
                    <a:pt x="45" y="0"/>
                  </a:lnTo>
                  <a:lnTo>
                    <a:pt x="90" y="0"/>
                  </a:lnTo>
                  <a:lnTo>
                    <a:pt x="134" y="0"/>
                  </a:lnTo>
                  <a:lnTo>
                    <a:pt x="135" y="56"/>
                  </a:lnTo>
                  <a:close/>
                </a:path>
              </a:pathLst>
            </a:custGeom>
            <a:solidFill>
              <a:srgbClr val="1B0675"/>
            </a:solidFill>
            <a:ln w="1588" cap="flat">
              <a:solidFill>
                <a:srgbClr val="07070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89">
              <a:extLst>
                <a:ext uri="{FF2B5EF4-FFF2-40B4-BE49-F238E27FC236}">
                  <a16:creationId xmlns:a16="http://schemas.microsoft.com/office/drawing/2014/main" id="{35B251B7-C940-4588-8DCD-ED4B1F924BDB}"/>
                </a:ext>
              </a:extLst>
            </p:cNvPr>
            <p:cNvSpPr>
              <a:spLocks/>
            </p:cNvSpPr>
            <p:nvPr/>
          </p:nvSpPr>
          <p:spPr bwMode="auto">
            <a:xfrm>
              <a:off x="2883" y="3838"/>
              <a:ext cx="163" cy="202"/>
            </a:xfrm>
            <a:custGeom>
              <a:avLst/>
              <a:gdLst>
                <a:gd name="T0" fmla="*/ 135 w 180"/>
                <a:gd name="T1" fmla="*/ 56 h 223"/>
                <a:gd name="T2" fmla="*/ 135 w 180"/>
                <a:gd name="T3" fmla="*/ 112 h 223"/>
                <a:gd name="T4" fmla="*/ 157 w 180"/>
                <a:gd name="T5" fmla="*/ 112 h 223"/>
                <a:gd name="T6" fmla="*/ 180 w 180"/>
                <a:gd name="T7" fmla="*/ 112 h 223"/>
                <a:gd name="T8" fmla="*/ 135 w 180"/>
                <a:gd name="T9" fmla="*/ 168 h 223"/>
                <a:gd name="T10" fmla="*/ 90 w 180"/>
                <a:gd name="T11" fmla="*/ 223 h 223"/>
                <a:gd name="T12" fmla="*/ 44 w 180"/>
                <a:gd name="T13" fmla="*/ 167 h 223"/>
                <a:gd name="T14" fmla="*/ 0 w 180"/>
                <a:gd name="T15" fmla="*/ 113 h 223"/>
                <a:gd name="T16" fmla="*/ 23 w 180"/>
                <a:gd name="T17" fmla="*/ 112 h 223"/>
                <a:gd name="T18" fmla="*/ 45 w 180"/>
                <a:gd name="T19" fmla="*/ 112 h 223"/>
                <a:gd name="T20" fmla="*/ 45 w 180"/>
                <a:gd name="T21" fmla="*/ 56 h 223"/>
                <a:gd name="T22" fmla="*/ 45 w 180"/>
                <a:gd name="T23" fmla="*/ 0 h 223"/>
                <a:gd name="T24" fmla="*/ 90 w 180"/>
                <a:gd name="T25" fmla="*/ 0 h 223"/>
                <a:gd name="T26" fmla="*/ 135 w 180"/>
                <a:gd name="T27" fmla="*/ 0 h 223"/>
                <a:gd name="T28" fmla="*/ 135 w 180"/>
                <a:gd name="T29" fmla="*/ 56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0" h="223">
                  <a:moveTo>
                    <a:pt x="135" y="56"/>
                  </a:moveTo>
                  <a:lnTo>
                    <a:pt x="135" y="112"/>
                  </a:lnTo>
                  <a:lnTo>
                    <a:pt x="157" y="112"/>
                  </a:lnTo>
                  <a:lnTo>
                    <a:pt x="180" y="112"/>
                  </a:lnTo>
                  <a:lnTo>
                    <a:pt x="135" y="168"/>
                  </a:lnTo>
                  <a:cubicBezTo>
                    <a:pt x="99" y="213"/>
                    <a:pt x="90" y="223"/>
                    <a:pt x="90" y="223"/>
                  </a:cubicBezTo>
                  <a:cubicBezTo>
                    <a:pt x="89" y="222"/>
                    <a:pt x="69" y="197"/>
                    <a:pt x="44" y="167"/>
                  </a:cubicBezTo>
                  <a:lnTo>
                    <a:pt x="0" y="113"/>
                  </a:lnTo>
                  <a:lnTo>
                    <a:pt x="23" y="112"/>
                  </a:lnTo>
                  <a:lnTo>
                    <a:pt x="45" y="112"/>
                  </a:lnTo>
                  <a:lnTo>
                    <a:pt x="45" y="56"/>
                  </a:lnTo>
                  <a:lnTo>
                    <a:pt x="45" y="0"/>
                  </a:lnTo>
                  <a:lnTo>
                    <a:pt x="90" y="0"/>
                  </a:lnTo>
                  <a:lnTo>
                    <a:pt x="135" y="0"/>
                  </a:lnTo>
                  <a:lnTo>
                    <a:pt x="135" y="56"/>
                  </a:lnTo>
                  <a:close/>
                </a:path>
              </a:pathLst>
            </a:custGeom>
            <a:solidFill>
              <a:srgbClr val="1B0675"/>
            </a:solidFill>
            <a:ln w="1588" cap="flat">
              <a:solidFill>
                <a:srgbClr val="07070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5" name="Rectangle 90">
              <a:extLst>
                <a:ext uri="{FF2B5EF4-FFF2-40B4-BE49-F238E27FC236}">
                  <a16:creationId xmlns:a16="http://schemas.microsoft.com/office/drawing/2014/main" id="{5870A310-6455-4F1C-920F-018E125744C6}"/>
                </a:ext>
              </a:extLst>
            </p:cNvPr>
            <p:cNvSpPr>
              <a:spLocks noChangeArrowheads="1"/>
            </p:cNvSpPr>
            <p:nvPr/>
          </p:nvSpPr>
          <p:spPr bwMode="auto">
            <a:xfrm>
              <a:off x="1672" y="4048"/>
              <a:ext cx="2683" cy="251"/>
            </a:xfrm>
            <a:prstGeom prst="rect">
              <a:avLst/>
            </a:prstGeom>
            <a:solidFill>
              <a:srgbClr val="FFE6D5"/>
            </a:solidFill>
            <a:ln w="269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Rectangle 91">
              <a:extLst>
                <a:ext uri="{FF2B5EF4-FFF2-40B4-BE49-F238E27FC236}">
                  <a16:creationId xmlns:a16="http://schemas.microsoft.com/office/drawing/2014/main" id="{27A52D5F-19D5-4AEB-BCC3-FA9830FE1DAE}"/>
                </a:ext>
              </a:extLst>
            </p:cNvPr>
            <p:cNvSpPr>
              <a:spLocks noChangeArrowheads="1"/>
            </p:cNvSpPr>
            <p:nvPr/>
          </p:nvSpPr>
          <p:spPr bwMode="auto">
            <a:xfrm>
              <a:off x="2540" y="4078"/>
              <a:ext cx="86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Sans"/>
                </a:rPr>
                <a:t>Last round</a:t>
              </a:r>
              <a:endParaRPr lang="en-US" altLang="en-US"/>
            </a:p>
          </p:txBody>
        </p:sp>
        <p:sp>
          <p:nvSpPr>
            <p:cNvPr id="147" name="Freeform 92">
              <a:extLst>
                <a:ext uri="{FF2B5EF4-FFF2-40B4-BE49-F238E27FC236}">
                  <a16:creationId xmlns:a16="http://schemas.microsoft.com/office/drawing/2014/main" id="{30A46564-73E4-43FC-A8FF-298D687E7C88}"/>
                </a:ext>
              </a:extLst>
            </p:cNvPr>
            <p:cNvSpPr>
              <a:spLocks/>
            </p:cNvSpPr>
            <p:nvPr/>
          </p:nvSpPr>
          <p:spPr bwMode="auto">
            <a:xfrm>
              <a:off x="1329" y="1005"/>
              <a:ext cx="332" cy="581"/>
            </a:xfrm>
            <a:custGeom>
              <a:avLst/>
              <a:gdLst>
                <a:gd name="T0" fmla="*/ 366 w 366"/>
                <a:gd name="T1" fmla="*/ 642 h 642"/>
                <a:gd name="T2" fmla="*/ 3 w 366"/>
                <a:gd name="T3" fmla="*/ 325 h 642"/>
                <a:gd name="T4" fmla="*/ 355 w 366"/>
                <a:gd name="T5" fmla="*/ 0 h 642"/>
              </a:gdLst>
              <a:ahLst/>
              <a:cxnLst>
                <a:cxn ang="0">
                  <a:pos x="T0" y="T1"/>
                </a:cxn>
                <a:cxn ang="0">
                  <a:pos x="T2" y="T3"/>
                </a:cxn>
                <a:cxn ang="0">
                  <a:pos x="T4" y="T5"/>
                </a:cxn>
              </a:cxnLst>
              <a:rect l="0" t="0" r="r" b="b"/>
              <a:pathLst>
                <a:path w="366" h="642">
                  <a:moveTo>
                    <a:pt x="366" y="642"/>
                  </a:moveTo>
                  <a:cubicBezTo>
                    <a:pt x="165" y="636"/>
                    <a:pt x="6" y="497"/>
                    <a:pt x="3" y="325"/>
                  </a:cubicBezTo>
                  <a:cubicBezTo>
                    <a:pt x="0" y="154"/>
                    <a:pt x="155" y="10"/>
                    <a:pt x="355" y="0"/>
                  </a:cubicBezTo>
                </a:path>
              </a:pathLst>
            </a:custGeom>
            <a:noFill/>
            <a:ln w="22225" cap="flat">
              <a:solidFill>
                <a:srgbClr val="1A1A2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8" name="Freeform 93">
              <a:extLst>
                <a:ext uri="{FF2B5EF4-FFF2-40B4-BE49-F238E27FC236}">
                  <a16:creationId xmlns:a16="http://schemas.microsoft.com/office/drawing/2014/main" id="{7DD3B38E-6690-4120-947F-3E94A3C914CB}"/>
                </a:ext>
              </a:extLst>
            </p:cNvPr>
            <p:cNvSpPr>
              <a:spLocks/>
            </p:cNvSpPr>
            <p:nvPr/>
          </p:nvSpPr>
          <p:spPr bwMode="auto">
            <a:xfrm>
              <a:off x="1496" y="950"/>
              <a:ext cx="173" cy="125"/>
            </a:xfrm>
            <a:custGeom>
              <a:avLst/>
              <a:gdLst>
                <a:gd name="T0" fmla="*/ 0 w 191"/>
                <a:gd name="T1" fmla="*/ 0 h 138"/>
                <a:gd name="T2" fmla="*/ 191 w 191"/>
                <a:gd name="T3" fmla="*/ 59 h 138"/>
                <a:gd name="T4" fmla="*/ 7 w 191"/>
                <a:gd name="T5" fmla="*/ 138 h 138"/>
                <a:gd name="T6" fmla="*/ 0 w 191"/>
                <a:gd name="T7" fmla="*/ 0 h 138"/>
              </a:gdLst>
              <a:ahLst/>
              <a:cxnLst>
                <a:cxn ang="0">
                  <a:pos x="T0" y="T1"/>
                </a:cxn>
                <a:cxn ang="0">
                  <a:pos x="T2" y="T3"/>
                </a:cxn>
                <a:cxn ang="0">
                  <a:pos x="T4" y="T5"/>
                </a:cxn>
                <a:cxn ang="0">
                  <a:pos x="T6" y="T7"/>
                </a:cxn>
              </a:cxnLst>
              <a:rect l="0" t="0" r="r" b="b"/>
              <a:pathLst>
                <a:path w="191" h="138">
                  <a:moveTo>
                    <a:pt x="0" y="0"/>
                  </a:moveTo>
                  <a:lnTo>
                    <a:pt x="191" y="59"/>
                  </a:lnTo>
                  <a:lnTo>
                    <a:pt x="7" y="138"/>
                  </a:lnTo>
                  <a:cubicBezTo>
                    <a:pt x="35" y="96"/>
                    <a:pt x="32" y="40"/>
                    <a:pt x="0" y="0"/>
                  </a:cubicBezTo>
                  <a:close/>
                </a:path>
              </a:pathLst>
            </a:custGeom>
            <a:solidFill>
              <a:srgbClr val="1A1A25"/>
            </a:solidFill>
            <a:ln w="15875" cap="flat">
              <a:solidFill>
                <a:srgbClr val="1A1A2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Oval 94">
              <a:extLst>
                <a:ext uri="{FF2B5EF4-FFF2-40B4-BE49-F238E27FC236}">
                  <a16:creationId xmlns:a16="http://schemas.microsoft.com/office/drawing/2014/main" id="{B7130332-5487-47DE-9CE7-2356584E7A58}"/>
                </a:ext>
              </a:extLst>
            </p:cNvPr>
            <p:cNvSpPr>
              <a:spLocks noChangeArrowheads="1"/>
            </p:cNvSpPr>
            <p:nvPr/>
          </p:nvSpPr>
          <p:spPr bwMode="auto">
            <a:xfrm>
              <a:off x="1004" y="1125"/>
              <a:ext cx="285" cy="244"/>
            </a:xfrm>
            <a:prstGeom prst="ellipse">
              <a:avLst/>
            </a:prstGeom>
            <a:solidFill>
              <a:srgbClr val="FFE6D5"/>
            </a:solidFill>
            <a:ln w="20638" cap="flat">
              <a:solidFill>
                <a:srgbClr val="1A1A2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0" name="Rectangle 95">
              <a:extLst>
                <a:ext uri="{FF2B5EF4-FFF2-40B4-BE49-F238E27FC236}">
                  <a16:creationId xmlns:a16="http://schemas.microsoft.com/office/drawing/2014/main" id="{EF6A72C8-B356-40A8-9CC5-B99828AC6565}"/>
                </a:ext>
              </a:extLst>
            </p:cNvPr>
            <p:cNvSpPr>
              <a:spLocks noChangeArrowheads="1"/>
            </p:cNvSpPr>
            <p:nvPr/>
          </p:nvSpPr>
          <p:spPr bwMode="auto">
            <a:xfrm>
              <a:off x="1088" y="1141"/>
              <a:ext cx="1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Sans"/>
                </a:rPr>
                <a:t>3</a:t>
              </a:r>
              <a:endParaRPr lang="en-US" altLang="en-US"/>
            </a:p>
          </p:txBody>
        </p:sp>
        <p:sp>
          <p:nvSpPr>
            <p:cNvPr id="151" name="Freeform 96">
              <a:extLst>
                <a:ext uri="{FF2B5EF4-FFF2-40B4-BE49-F238E27FC236}">
                  <a16:creationId xmlns:a16="http://schemas.microsoft.com/office/drawing/2014/main" id="{44339F97-6283-4C7F-A305-C2248C4B584D}"/>
                </a:ext>
              </a:extLst>
            </p:cNvPr>
            <p:cNvSpPr>
              <a:spLocks/>
            </p:cNvSpPr>
            <p:nvPr/>
          </p:nvSpPr>
          <p:spPr bwMode="auto">
            <a:xfrm>
              <a:off x="1333" y="2098"/>
              <a:ext cx="331" cy="581"/>
            </a:xfrm>
            <a:custGeom>
              <a:avLst/>
              <a:gdLst>
                <a:gd name="T0" fmla="*/ 366 w 366"/>
                <a:gd name="T1" fmla="*/ 642 h 642"/>
                <a:gd name="T2" fmla="*/ 3 w 366"/>
                <a:gd name="T3" fmla="*/ 326 h 642"/>
                <a:gd name="T4" fmla="*/ 355 w 366"/>
                <a:gd name="T5" fmla="*/ 0 h 642"/>
              </a:gdLst>
              <a:ahLst/>
              <a:cxnLst>
                <a:cxn ang="0">
                  <a:pos x="T0" y="T1"/>
                </a:cxn>
                <a:cxn ang="0">
                  <a:pos x="T2" y="T3"/>
                </a:cxn>
                <a:cxn ang="0">
                  <a:pos x="T4" y="T5"/>
                </a:cxn>
              </a:cxnLst>
              <a:rect l="0" t="0" r="r" b="b"/>
              <a:pathLst>
                <a:path w="366" h="642">
                  <a:moveTo>
                    <a:pt x="366" y="642"/>
                  </a:moveTo>
                  <a:cubicBezTo>
                    <a:pt x="166" y="637"/>
                    <a:pt x="6" y="497"/>
                    <a:pt x="3" y="326"/>
                  </a:cubicBezTo>
                  <a:cubicBezTo>
                    <a:pt x="0" y="154"/>
                    <a:pt x="155" y="11"/>
                    <a:pt x="355" y="0"/>
                  </a:cubicBezTo>
                </a:path>
              </a:pathLst>
            </a:custGeom>
            <a:noFill/>
            <a:ln w="22225" cap="flat">
              <a:solidFill>
                <a:srgbClr val="1A1A2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2" name="Freeform 97">
              <a:extLst>
                <a:ext uri="{FF2B5EF4-FFF2-40B4-BE49-F238E27FC236}">
                  <a16:creationId xmlns:a16="http://schemas.microsoft.com/office/drawing/2014/main" id="{9B51C904-B8F8-4999-BFB4-5E2FC419D6ED}"/>
                </a:ext>
              </a:extLst>
            </p:cNvPr>
            <p:cNvSpPr>
              <a:spLocks/>
            </p:cNvSpPr>
            <p:nvPr/>
          </p:nvSpPr>
          <p:spPr bwMode="auto">
            <a:xfrm>
              <a:off x="1500" y="2044"/>
              <a:ext cx="173" cy="125"/>
            </a:xfrm>
            <a:custGeom>
              <a:avLst/>
              <a:gdLst>
                <a:gd name="T0" fmla="*/ 0 w 191"/>
                <a:gd name="T1" fmla="*/ 0 h 138"/>
                <a:gd name="T2" fmla="*/ 191 w 191"/>
                <a:gd name="T3" fmla="*/ 59 h 138"/>
                <a:gd name="T4" fmla="*/ 7 w 191"/>
                <a:gd name="T5" fmla="*/ 138 h 138"/>
                <a:gd name="T6" fmla="*/ 0 w 191"/>
                <a:gd name="T7" fmla="*/ 0 h 138"/>
              </a:gdLst>
              <a:ahLst/>
              <a:cxnLst>
                <a:cxn ang="0">
                  <a:pos x="T0" y="T1"/>
                </a:cxn>
                <a:cxn ang="0">
                  <a:pos x="T2" y="T3"/>
                </a:cxn>
                <a:cxn ang="0">
                  <a:pos x="T4" y="T5"/>
                </a:cxn>
                <a:cxn ang="0">
                  <a:pos x="T6" y="T7"/>
                </a:cxn>
              </a:cxnLst>
              <a:rect l="0" t="0" r="r" b="b"/>
              <a:pathLst>
                <a:path w="191" h="138">
                  <a:moveTo>
                    <a:pt x="0" y="0"/>
                  </a:moveTo>
                  <a:lnTo>
                    <a:pt x="191" y="59"/>
                  </a:lnTo>
                  <a:lnTo>
                    <a:pt x="7" y="138"/>
                  </a:lnTo>
                  <a:cubicBezTo>
                    <a:pt x="35" y="95"/>
                    <a:pt x="32" y="40"/>
                    <a:pt x="0" y="0"/>
                  </a:cubicBezTo>
                  <a:close/>
                </a:path>
              </a:pathLst>
            </a:custGeom>
            <a:solidFill>
              <a:srgbClr val="1A1A25"/>
            </a:solidFill>
            <a:ln w="15875" cap="flat">
              <a:solidFill>
                <a:srgbClr val="1A1A2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Oval 98">
              <a:extLst>
                <a:ext uri="{FF2B5EF4-FFF2-40B4-BE49-F238E27FC236}">
                  <a16:creationId xmlns:a16="http://schemas.microsoft.com/office/drawing/2014/main" id="{656AA59A-DAD9-4EA3-9F12-CBA5F409FAA6}"/>
                </a:ext>
              </a:extLst>
            </p:cNvPr>
            <p:cNvSpPr>
              <a:spLocks noChangeArrowheads="1"/>
            </p:cNvSpPr>
            <p:nvPr/>
          </p:nvSpPr>
          <p:spPr bwMode="auto">
            <a:xfrm>
              <a:off x="1008" y="2218"/>
              <a:ext cx="284" cy="244"/>
            </a:xfrm>
            <a:prstGeom prst="ellipse">
              <a:avLst/>
            </a:prstGeom>
            <a:solidFill>
              <a:srgbClr val="FFE6D5"/>
            </a:solidFill>
            <a:ln w="20638" cap="flat">
              <a:solidFill>
                <a:srgbClr val="1A1A2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4" name="Rectangle 99">
              <a:extLst>
                <a:ext uri="{FF2B5EF4-FFF2-40B4-BE49-F238E27FC236}">
                  <a16:creationId xmlns:a16="http://schemas.microsoft.com/office/drawing/2014/main" id="{75000E34-A183-4BE4-8A5A-543BDFCF2F6B}"/>
                </a:ext>
              </a:extLst>
            </p:cNvPr>
            <p:cNvSpPr>
              <a:spLocks noChangeArrowheads="1"/>
            </p:cNvSpPr>
            <p:nvPr/>
          </p:nvSpPr>
          <p:spPr bwMode="auto">
            <a:xfrm>
              <a:off x="1091" y="2234"/>
              <a:ext cx="1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Sans"/>
                </a:rPr>
                <a:t>3</a:t>
              </a:r>
              <a:endParaRPr lang="en-US" altLang="en-US"/>
            </a:p>
          </p:txBody>
        </p:sp>
        <p:sp>
          <p:nvSpPr>
            <p:cNvPr id="155" name="Freeform 100">
              <a:extLst>
                <a:ext uri="{FF2B5EF4-FFF2-40B4-BE49-F238E27FC236}">
                  <a16:creationId xmlns:a16="http://schemas.microsoft.com/office/drawing/2014/main" id="{1A9B9D7F-0DC9-4112-AA78-195C490A0B38}"/>
                </a:ext>
              </a:extLst>
            </p:cNvPr>
            <p:cNvSpPr>
              <a:spLocks/>
            </p:cNvSpPr>
            <p:nvPr/>
          </p:nvSpPr>
          <p:spPr bwMode="auto">
            <a:xfrm>
              <a:off x="1341" y="3157"/>
              <a:ext cx="332" cy="582"/>
            </a:xfrm>
            <a:custGeom>
              <a:avLst/>
              <a:gdLst>
                <a:gd name="T0" fmla="*/ 366 w 366"/>
                <a:gd name="T1" fmla="*/ 642 h 642"/>
                <a:gd name="T2" fmla="*/ 3 w 366"/>
                <a:gd name="T3" fmla="*/ 325 h 642"/>
                <a:gd name="T4" fmla="*/ 355 w 366"/>
                <a:gd name="T5" fmla="*/ 0 h 642"/>
              </a:gdLst>
              <a:ahLst/>
              <a:cxnLst>
                <a:cxn ang="0">
                  <a:pos x="T0" y="T1"/>
                </a:cxn>
                <a:cxn ang="0">
                  <a:pos x="T2" y="T3"/>
                </a:cxn>
                <a:cxn ang="0">
                  <a:pos x="T4" y="T5"/>
                </a:cxn>
              </a:cxnLst>
              <a:rect l="0" t="0" r="r" b="b"/>
              <a:pathLst>
                <a:path w="366" h="642">
                  <a:moveTo>
                    <a:pt x="366" y="642"/>
                  </a:moveTo>
                  <a:cubicBezTo>
                    <a:pt x="166" y="636"/>
                    <a:pt x="6" y="497"/>
                    <a:pt x="3" y="325"/>
                  </a:cubicBezTo>
                  <a:cubicBezTo>
                    <a:pt x="0" y="154"/>
                    <a:pt x="155" y="10"/>
                    <a:pt x="355" y="0"/>
                  </a:cubicBezTo>
                </a:path>
              </a:pathLst>
            </a:custGeom>
            <a:noFill/>
            <a:ln w="22225" cap="flat">
              <a:solidFill>
                <a:srgbClr val="1A1A2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Freeform 101">
              <a:extLst>
                <a:ext uri="{FF2B5EF4-FFF2-40B4-BE49-F238E27FC236}">
                  <a16:creationId xmlns:a16="http://schemas.microsoft.com/office/drawing/2014/main" id="{52FB9BD6-F8C3-49E0-9B56-BA962FC9A76A}"/>
                </a:ext>
              </a:extLst>
            </p:cNvPr>
            <p:cNvSpPr>
              <a:spLocks/>
            </p:cNvSpPr>
            <p:nvPr/>
          </p:nvSpPr>
          <p:spPr bwMode="auto">
            <a:xfrm>
              <a:off x="1508" y="3102"/>
              <a:ext cx="173" cy="125"/>
            </a:xfrm>
            <a:custGeom>
              <a:avLst/>
              <a:gdLst>
                <a:gd name="T0" fmla="*/ 0 w 191"/>
                <a:gd name="T1" fmla="*/ 0 h 138"/>
                <a:gd name="T2" fmla="*/ 191 w 191"/>
                <a:gd name="T3" fmla="*/ 59 h 138"/>
                <a:gd name="T4" fmla="*/ 7 w 191"/>
                <a:gd name="T5" fmla="*/ 138 h 138"/>
                <a:gd name="T6" fmla="*/ 0 w 191"/>
                <a:gd name="T7" fmla="*/ 0 h 138"/>
              </a:gdLst>
              <a:ahLst/>
              <a:cxnLst>
                <a:cxn ang="0">
                  <a:pos x="T0" y="T1"/>
                </a:cxn>
                <a:cxn ang="0">
                  <a:pos x="T2" y="T3"/>
                </a:cxn>
                <a:cxn ang="0">
                  <a:pos x="T4" y="T5"/>
                </a:cxn>
                <a:cxn ang="0">
                  <a:pos x="T6" y="T7"/>
                </a:cxn>
              </a:cxnLst>
              <a:rect l="0" t="0" r="r" b="b"/>
              <a:pathLst>
                <a:path w="191" h="138">
                  <a:moveTo>
                    <a:pt x="0" y="0"/>
                  </a:moveTo>
                  <a:lnTo>
                    <a:pt x="191" y="59"/>
                  </a:lnTo>
                  <a:lnTo>
                    <a:pt x="7" y="138"/>
                  </a:lnTo>
                  <a:cubicBezTo>
                    <a:pt x="35" y="96"/>
                    <a:pt x="32" y="40"/>
                    <a:pt x="0" y="0"/>
                  </a:cubicBezTo>
                  <a:close/>
                </a:path>
              </a:pathLst>
            </a:custGeom>
            <a:solidFill>
              <a:srgbClr val="1A1A25"/>
            </a:solidFill>
            <a:ln w="15875" cap="flat">
              <a:solidFill>
                <a:srgbClr val="1A1A25"/>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Oval 102">
              <a:extLst>
                <a:ext uri="{FF2B5EF4-FFF2-40B4-BE49-F238E27FC236}">
                  <a16:creationId xmlns:a16="http://schemas.microsoft.com/office/drawing/2014/main" id="{B532B13A-633D-416D-A4BF-ACD5DC12EEDF}"/>
                </a:ext>
              </a:extLst>
            </p:cNvPr>
            <p:cNvSpPr>
              <a:spLocks noChangeArrowheads="1"/>
            </p:cNvSpPr>
            <p:nvPr/>
          </p:nvSpPr>
          <p:spPr bwMode="auto">
            <a:xfrm>
              <a:off x="1016" y="3277"/>
              <a:ext cx="284" cy="244"/>
            </a:xfrm>
            <a:prstGeom prst="ellipse">
              <a:avLst/>
            </a:prstGeom>
            <a:solidFill>
              <a:srgbClr val="FFE6D5"/>
            </a:solidFill>
            <a:ln w="20638" cap="flat">
              <a:solidFill>
                <a:srgbClr val="1A1A2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8" name="Rectangle 103">
              <a:extLst>
                <a:ext uri="{FF2B5EF4-FFF2-40B4-BE49-F238E27FC236}">
                  <a16:creationId xmlns:a16="http://schemas.microsoft.com/office/drawing/2014/main" id="{4D5F51AE-ED69-4B34-9F51-92F55C7D72A9}"/>
                </a:ext>
              </a:extLst>
            </p:cNvPr>
            <p:cNvSpPr>
              <a:spLocks noChangeArrowheads="1"/>
            </p:cNvSpPr>
            <p:nvPr/>
          </p:nvSpPr>
          <p:spPr bwMode="auto">
            <a:xfrm>
              <a:off x="1099" y="3293"/>
              <a:ext cx="10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Sans"/>
                </a:rPr>
                <a:t>3</a:t>
              </a:r>
              <a:endParaRPr lang="en-US" altLang="en-US"/>
            </a:p>
          </p:txBody>
        </p:sp>
        <p:sp>
          <p:nvSpPr>
            <p:cNvPr id="159" name="Freeform 104">
              <a:extLst>
                <a:ext uri="{FF2B5EF4-FFF2-40B4-BE49-F238E27FC236}">
                  <a16:creationId xmlns:a16="http://schemas.microsoft.com/office/drawing/2014/main" id="{7E5E7EFB-AF8D-4F4B-BC36-D97CB4BA2716}"/>
                </a:ext>
              </a:extLst>
            </p:cNvPr>
            <p:cNvSpPr>
              <a:spLocks/>
            </p:cNvSpPr>
            <p:nvPr/>
          </p:nvSpPr>
          <p:spPr bwMode="auto">
            <a:xfrm>
              <a:off x="1262" y="8"/>
              <a:ext cx="3449" cy="348"/>
            </a:xfrm>
            <a:custGeom>
              <a:avLst/>
              <a:gdLst>
                <a:gd name="T0" fmla="*/ 192 w 3809"/>
                <a:gd name="T1" fmla="*/ 0 h 384"/>
                <a:gd name="T2" fmla="*/ 3617 w 3809"/>
                <a:gd name="T3" fmla="*/ 0 h 384"/>
                <a:gd name="T4" fmla="*/ 3809 w 3809"/>
                <a:gd name="T5" fmla="*/ 192 h 384"/>
                <a:gd name="T6" fmla="*/ 3617 w 3809"/>
                <a:gd name="T7" fmla="*/ 384 h 384"/>
                <a:gd name="T8" fmla="*/ 192 w 3809"/>
                <a:gd name="T9" fmla="*/ 384 h 384"/>
                <a:gd name="T10" fmla="*/ 0 w 3809"/>
                <a:gd name="T11" fmla="*/ 192 h 384"/>
                <a:gd name="T12" fmla="*/ 192 w 3809"/>
                <a:gd name="T13" fmla="*/ 0 h 384"/>
              </a:gdLst>
              <a:ahLst/>
              <a:cxnLst>
                <a:cxn ang="0">
                  <a:pos x="T0" y="T1"/>
                </a:cxn>
                <a:cxn ang="0">
                  <a:pos x="T2" y="T3"/>
                </a:cxn>
                <a:cxn ang="0">
                  <a:pos x="T4" y="T5"/>
                </a:cxn>
                <a:cxn ang="0">
                  <a:pos x="T6" y="T7"/>
                </a:cxn>
                <a:cxn ang="0">
                  <a:pos x="T8" y="T9"/>
                </a:cxn>
                <a:cxn ang="0">
                  <a:pos x="T10" y="T11"/>
                </a:cxn>
                <a:cxn ang="0">
                  <a:pos x="T12" y="T13"/>
                </a:cxn>
              </a:cxnLst>
              <a:rect l="0" t="0" r="r" b="b"/>
              <a:pathLst>
                <a:path w="3809" h="384">
                  <a:moveTo>
                    <a:pt x="192" y="0"/>
                  </a:moveTo>
                  <a:lnTo>
                    <a:pt x="3617" y="0"/>
                  </a:lnTo>
                  <a:cubicBezTo>
                    <a:pt x="3724" y="0"/>
                    <a:pt x="3809" y="86"/>
                    <a:pt x="3809" y="192"/>
                  </a:cubicBezTo>
                  <a:cubicBezTo>
                    <a:pt x="3809" y="299"/>
                    <a:pt x="3724" y="384"/>
                    <a:pt x="3617" y="384"/>
                  </a:cubicBezTo>
                  <a:lnTo>
                    <a:pt x="192" y="384"/>
                  </a:lnTo>
                  <a:cubicBezTo>
                    <a:pt x="85" y="384"/>
                    <a:pt x="0" y="299"/>
                    <a:pt x="0" y="192"/>
                  </a:cubicBezTo>
                  <a:cubicBezTo>
                    <a:pt x="0" y="86"/>
                    <a:pt x="85" y="0"/>
                    <a:pt x="192" y="0"/>
                  </a:cubicBezTo>
                  <a:close/>
                </a:path>
              </a:pathLst>
            </a:custGeom>
            <a:solidFill>
              <a:srgbClr val="D0E69E"/>
            </a:solidFill>
            <a:ln w="2698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0" name="Rectangle 105">
              <a:extLst>
                <a:ext uri="{FF2B5EF4-FFF2-40B4-BE49-F238E27FC236}">
                  <a16:creationId xmlns:a16="http://schemas.microsoft.com/office/drawing/2014/main" id="{BAD22537-C4DB-491B-9A6C-A052888556F9}"/>
                </a:ext>
              </a:extLst>
            </p:cNvPr>
            <p:cNvSpPr>
              <a:spLocks noChangeArrowheads="1"/>
            </p:cNvSpPr>
            <p:nvPr/>
          </p:nvSpPr>
          <p:spPr bwMode="auto">
            <a:xfrm>
              <a:off x="1418" y="72"/>
              <a:ext cx="248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Sans"/>
                </a:rPr>
                <a:t>AES pipelined implementation</a:t>
              </a:r>
              <a:endParaRPr lang="en-US" altLang="en-US"/>
            </a:p>
          </p:txBody>
        </p:sp>
      </p:grpSp>
    </p:spTree>
    <p:extLst>
      <p:ext uri="{BB962C8B-B14F-4D97-AF65-F5344CB8AC3E}">
        <p14:creationId xmlns:p14="http://schemas.microsoft.com/office/powerpoint/2010/main" val="105336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0616" y="274321"/>
            <a:ext cx="7810841" cy="822960"/>
          </a:xfrm>
        </p:spPr>
        <p:txBody>
          <a:bodyPr/>
          <a:lstStyle/>
          <a:p>
            <a:r>
              <a:rPr lang="en-US" dirty="0"/>
              <a:t>Background Required to Understand this Chapter</a:t>
            </a:r>
          </a:p>
        </p:txBody>
      </p:sp>
      <p:sp>
        <p:nvSpPr>
          <p:cNvPr id="5" name="Slide Number Placeholder 4"/>
          <p:cNvSpPr>
            <a:spLocks noGrp="1"/>
          </p:cNvSpPr>
          <p:nvPr>
            <p:ph type="sldNum" sz="quarter" idx="4"/>
          </p:nvPr>
        </p:nvSpPr>
        <p:spPr/>
        <p:txBody>
          <a:bodyPr/>
          <a:lstStyle/>
          <a:p>
            <a:fld id="{40BFEAB2-FD83-41F2-9787-AD5D1A1760CD}" type="slidenum">
              <a:rPr lang="en-US" smtClean="0"/>
              <a:t>2</a:t>
            </a:fld>
            <a:endParaRPr lang="en-US" dirty="0"/>
          </a:p>
        </p:txBody>
      </p:sp>
      <p:cxnSp>
        <p:nvCxnSpPr>
          <p:cNvPr id="14" name="Straight Connector 13"/>
          <p:cNvCxnSpPr/>
          <p:nvPr/>
        </p:nvCxnSpPr>
        <p:spPr>
          <a:xfrm>
            <a:off x="13164879" y="591170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C6FE163-8C29-40B5-A490-0E5AF69445E5}"/>
              </a:ext>
            </a:extLst>
          </p:cNvPr>
          <p:cNvCxnSpPr>
            <a:cxnSpLocks/>
          </p:cNvCxnSpPr>
          <p:nvPr/>
        </p:nvCxnSpPr>
        <p:spPr>
          <a:xfrm flipH="1">
            <a:off x="1981200" y="5999180"/>
            <a:ext cx="8229600"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1C8C1614-6727-4049-9BE6-F26B2FF1D641}"/>
              </a:ext>
            </a:extLst>
          </p:cNvPr>
          <p:cNvSpPr>
            <a:spLocks noGrp="1"/>
          </p:cNvSpPr>
          <p:nvPr>
            <p:ph type="ftr" sz="quarter" idx="3"/>
          </p:nvPr>
        </p:nvSpPr>
        <p:spPr/>
        <p:txBody>
          <a:bodyPr/>
          <a:lstStyle/>
          <a:p>
            <a:r>
              <a:rPr lang="en-US" dirty="0"/>
              <a:t>Next-Gen Computer Architecture | Smruti R. Sarangi</a:t>
            </a:r>
          </a:p>
        </p:txBody>
      </p:sp>
      <p:graphicFrame>
        <p:nvGraphicFramePr>
          <p:cNvPr id="11" name="Diagram 10">
            <a:extLst>
              <a:ext uri="{FF2B5EF4-FFF2-40B4-BE49-F238E27FC236}">
                <a16:creationId xmlns:a16="http://schemas.microsoft.com/office/drawing/2014/main" id="{EC53A45C-3C6C-43FE-AFCC-E69ED6E9D50F}"/>
              </a:ext>
            </a:extLst>
          </p:cNvPr>
          <p:cNvGraphicFramePr/>
          <p:nvPr>
            <p:extLst>
              <p:ext uri="{D42A27DB-BD31-4B8C-83A1-F6EECF244321}">
                <p14:modId xmlns:p14="http://schemas.microsoft.com/office/powerpoint/2010/main" val="3989927166"/>
              </p:ext>
            </p:extLst>
          </p:nvPr>
        </p:nvGraphicFramePr>
        <p:xfrm>
          <a:off x="1981200" y="162691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3" name="Picture 12">
            <a:extLst>
              <a:ext uri="{FF2B5EF4-FFF2-40B4-BE49-F238E27FC236}">
                <a16:creationId xmlns:a16="http://schemas.microsoft.com/office/drawing/2014/main" id="{A1C14161-8E39-4190-9A56-32779EA1FC18}"/>
              </a:ext>
            </a:extLst>
          </p:cNvPr>
          <p:cNvPicPr>
            <a:picLocks noChangeAspect="1"/>
          </p:cNvPicPr>
          <p:nvPr/>
        </p:nvPicPr>
        <p:blipFill>
          <a:blip r:embed="rId8" cstate="hqprint">
            <a:extLst>
              <a:ext uri="{28A0092B-C50C-407E-A947-70E740481C1C}">
                <a14:useLocalDpi xmlns:a14="http://schemas.microsoft.com/office/drawing/2010/main"/>
              </a:ext>
            </a:extLst>
          </a:blip>
          <a:stretch>
            <a:fillRect/>
          </a:stretch>
        </p:blipFill>
        <p:spPr>
          <a:xfrm>
            <a:off x="7512246" y="1"/>
            <a:ext cx="3677575" cy="3677575"/>
          </a:xfrm>
          <a:prstGeom prst="rect">
            <a:avLst/>
          </a:prstGeom>
        </p:spPr>
      </p:pic>
      <p:sp>
        <p:nvSpPr>
          <p:cNvPr id="10" name="Rectangle: Rounded Corners 9">
            <a:extLst>
              <a:ext uri="{FF2B5EF4-FFF2-40B4-BE49-F238E27FC236}">
                <a16:creationId xmlns:a16="http://schemas.microsoft.com/office/drawing/2014/main" id="{BA116006-237A-4874-8658-EE44BC3D93EF}"/>
              </a:ext>
            </a:extLst>
          </p:cNvPr>
          <p:cNvSpPr/>
          <p:nvPr/>
        </p:nvSpPr>
        <p:spPr>
          <a:xfrm>
            <a:off x="8297485" y="3476280"/>
            <a:ext cx="2107095" cy="109728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dirty="0">
                <a:latin typeface="Caveat" panose="00000500000000000000" pitchFamily="2" charset="0"/>
              </a:rPr>
              <a:t>Chapters 4 and 7</a:t>
            </a:r>
          </a:p>
        </p:txBody>
      </p:sp>
    </p:spTree>
    <p:extLst>
      <p:ext uri="{BB962C8B-B14F-4D97-AF65-F5344CB8AC3E}">
        <p14:creationId xmlns:p14="http://schemas.microsoft.com/office/powerpoint/2010/main" val="1063339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9A7-A23A-4E7A-B746-9232143E28A4}"/>
              </a:ext>
            </a:extLst>
          </p:cNvPr>
          <p:cNvSpPr>
            <a:spLocks noGrp="1"/>
          </p:cNvSpPr>
          <p:nvPr>
            <p:ph type="title"/>
          </p:nvPr>
        </p:nvSpPr>
        <p:spPr>
          <a:xfrm>
            <a:off x="1880616" y="274322"/>
            <a:ext cx="7951361" cy="309153"/>
          </a:xfrm>
        </p:spPr>
        <p:txBody>
          <a:bodyPr/>
          <a:lstStyle/>
          <a:p>
            <a:r>
              <a:rPr lang="en-US" dirty="0"/>
              <a:t>Asymmetric Encryption: RSA</a:t>
            </a:r>
          </a:p>
        </p:txBody>
      </p:sp>
      <p:sp>
        <p:nvSpPr>
          <p:cNvPr id="3" name="Content Placeholder 2">
            <a:extLst>
              <a:ext uri="{FF2B5EF4-FFF2-40B4-BE49-F238E27FC236}">
                <a16:creationId xmlns:a16="http://schemas.microsoft.com/office/drawing/2014/main" id="{C2C09EFF-1816-4C9E-A008-173FF7BF98A5}"/>
              </a:ext>
            </a:extLst>
          </p:cNvPr>
          <p:cNvSpPr>
            <a:spLocks noGrp="1"/>
          </p:cNvSpPr>
          <p:nvPr>
            <p:ph idx="1"/>
          </p:nvPr>
        </p:nvSpPr>
        <p:spPr>
          <a:xfrm>
            <a:off x="1880616" y="816430"/>
            <a:ext cx="6858000" cy="1465217"/>
          </a:xfrm>
        </p:spPr>
        <p:txBody>
          <a:bodyPr/>
          <a:lstStyle/>
          <a:p>
            <a:pPr marL="342900" indent="-342900">
              <a:buFont typeface="Arial" panose="020B0604020202020204" pitchFamily="34" charset="0"/>
              <a:buChar char="•"/>
            </a:pPr>
            <a:r>
              <a:rPr lang="en-US" dirty="0">
                <a:solidFill>
                  <a:srgbClr val="00B050"/>
                </a:solidFill>
              </a:rPr>
              <a:t>Encrypt</a:t>
            </a:r>
            <a:r>
              <a:rPr lang="en-US" dirty="0"/>
              <a:t> with the encryption key (public key)</a:t>
            </a:r>
          </a:p>
          <a:p>
            <a:pPr marL="342900" indent="-342900">
              <a:buFont typeface="Arial" panose="020B0604020202020204" pitchFamily="34" charset="0"/>
              <a:buChar char="•"/>
            </a:pPr>
            <a:r>
              <a:rPr lang="en-US" dirty="0">
                <a:solidFill>
                  <a:srgbClr val="E21A23"/>
                </a:solidFill>
              </a:rPr>
              <a:t>Decrypt</a:t>
            </a:r>
            <a:r>
              <a:rPr lang="en-US" dirty="0"/>
              <a:t> with the decryption key (private key)</a:t>
            </a:r>
          </a:p>
          <a:p>
            <a:pPr marL="342900" indent="-342900">
              <a:buFont typeface="Arial" panose="020B0604020202020204" pitchFamily="34" charset="0"/>
              <a:buChar char="•"/>
            </a:pPr>
            <a:r>
              <a:rPr lang="en-US" dirty="0">
                <a:solidFill>
                  <a:srgbClr val="7030A0"/>
                </a:solidFill>
              </a:rPr>
              <a:t>Convert</a:t>
            </a:r>
            <a:r>
              <a:rPr lang="en-US" dirty="0"/>
              <a:t> the message to a number: </a:t>
            </a:r>
            <a:r>
              <a:rPr lang="en-US" i="1" dirty="0"/>
              <a:t>m </a:t>
            </a:r>
            <a:endParaRPr lang="en-US" dirty="0"/>
          </a:p>
        </p:txBody>
      </p:sp>
      <p:sp>
        <p:nvSpPr>
          <p:cNvPr id="4" name="Footer Placeholder 3">
            <a:extLst>
              <a:ext uri="{FF2B5EF4-FFF2-40B4-BE49-F238E27FC236}">
                <a16:creationId xmlns:a16="http://schemas.microsoft.com/office/drawing/2014/main" id="{E16B02CA-BA47-4DAD-85BD-2709546A39E1}"/>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1D9359BC-4E2E-4221-9B5B-FBD4DBBF0E85}"/>
              </a:ext>
            </a:extLst>
          </p:cNvPr>
          <p:cNvSpPr>
            <a:spLocks noGrp="1"/>
          </p:cNvSpPr>
          <p:nvPr>
            <p:ph type="sldNum" sz="quarter" idx="12"/>
          </p:nvPr>
        </p:nvSpPr>
        <p:spPr/>
        <p:txBody>
          <a:bodyPr/>
          <a:lstStyle/>
          <a:p>
            <a:fld id="{F919517F-009E-4769-83B0-88E0C9B89C50}" type="slidenum">
              <a:rPr lang="en-US" smtClean="0"/>
              <a:t>20</a:t>
            </a:fld>
            <a:endParaRPr lang="en-US"/>
          </a:p>
        </p:txBody>
      </p:sp>
      <p:sp>
        <p:nvSpPr>
          <p:cNvPr id="6" name="TextBox 5">
            <a:extLst>
              <a:ext uri="{FF2B5EF4-FFF2-40B4-BE49-F238E27FC236}">
                <a16:creationId xmlns:a16="http://schemas.microsoft.com/office/drawing/2014/main" id="{37B5954B-FAF9-4F43-A778-6FE0CE9C25F9}"/>
              </a:ext>
            </a:extLst>
          </p:cNvPr>
          <p:cNvSpPr txBox="1"/>
          <p:nvPr/>
        </p:nvSpPr>
        <p:spPr>
          <a:xfrm>
            <a:off x="1612024" y="2184719"/>
            <a:ext cx="1183337" cy="400110"/>
          </a:xfrm>
          <a:prstGeom prst="rect">
            <a:avLst/>
          </a:prstGeom>
          <a:noFill/>
        </p:spPr>
        <p:txBody>
          <a:bodyPr wrap="none" rtlCol="0">
            <a:spAutoFit/>
          </a:bodyPr>
          <a:lstStyle/>
          <a:p>
            <a:pPr algn="l"/>
            <a:r>
              <a:rPr lang="en-US" sz="2000" dirty="0">
                <a:solidFill>
                  <a:srgbClr val="01708C"/>
                </a:solidFill>
                <a:latin typeface="Comic Sans MS" panose="030F0702030302020204" pitchFamily="66" charset="0"/>
              </a:rPr>
              <a:t>Example</a:t>
            </a:r>
          </a:p>
        </p:txBody>
      </p:sp>
      <p:sp>
        <p:nvSpPr>
          <p:cNvPr id="7" name="TextBox 6">
            <a:extLst>
              <a:ext uri="{FF2B5EF4-FFF2-40B4-BE49-F238E27FC236}">
                <a16:creationId xmlns:a16="http://schemas.microsoft.com/office/drawing/2014/main" id="{7856F792-B492-41BA-BA66-E2B809CA7207}"/>
              </a:ext>
            </a:extLst>
          </p:cNvPr>
          <p:cNvSpPr txBox="1"/>
          <p:nvPr/>
        </p:nvSpPr>
        <p:spPr>
          <a:xfrm>
            <a:off x="2203693" y="2451191"/>
            <a:ext cx="7305205" cy="2497543"/>
          </a:xfrm>
          <a:prstGeom prst="rect">
            <a:avLst/>
          </a:prstGeom>
          <a:noFill/>
        </p:spPr>
        <p:txBody>
          <a:bodyPr wrap="none" rtlCol="0">
            <a:spAutoFit/>
          </a:bodyPr>
          <a:lstStyle/>
          <a:p>
            <a:pPr marL="342900" indent="-342900">
              <a:buFont typeface="Arial" panose="020B0604020202020204" pitchFamily="34" charset="0"/>
              <a:buChar char="•"/>
            </a:pPr>
            <a:r>
              <a:rPr lang="en-US" sz="2000" i="1" dirty="0"/>
              <a:t>p </a:t>
            </a:r>
            <a:r>
              <a:rPr lang="en-US" sz="2000" dirty="0"/>
              <a:t>= 59, </a:t>
            </a:r>
            <a:r>
              <a:rPr lang="en-US" sz="2000" i="1" dirty="0"/>
              <a:t>q </a:t>
            </a:r>
            <a:r>
              <a:rPr lang="en-US" sz="2000" dirty="0"/>
              <a:t>= 67. </a:t>
            </a:r>
            <a:r>
              <a:rPr lang="en-US" sz="2000" i="1" dirty="0"/>
              <a:t>n = </a:t>
            </a:r>
            <a:r>
              <a:rPr lang="en-US" sz="2000" i="1" dirty="0" err="1"/>
              <a:t>pq</a:t>
            </a:r>
            <a:r>
              <a:rPr lang="en-US" sz="2000" i="1" dirty="0"/>
              <a:t> = </a:t>
            </a:r>
            <a:r>
              <a:rPr lang="en-US" sz="2000" dirty="0"/>
              <a:t>3953</a:t>
            </a:r>
          </a:p>
          <a:p>
            <a:pPr marL="342900" indent="-342900">
              <a:lnSpc>
                <a:spcPct val="150000"/>
              </a:lnSpc>
              <a:buFont typeface="Arial" panose="020B0604020202020204" pitchFamily="34" charset="0"/>
              <a:buChar char="•"/>
            </a:pPr>
            <a:r>
              <a:rPr lang="en-US" sz="2000" i="1" dirty="0"/>
              <a:t>λ(n) = </a:t>
            </a:r>
            <a:r>
              <a:rPr lang="en-US" sz="2000" i="1" dirty="0">
                <a:solidFill>
                  <a:srgbClr val="00B050"/>
                </a:solidFill>
              </a:rPr>
              <a:t>lcm</a:t>
            </a:r>
            <a:r>
              <a:rPr lang="en-US" sz="2000" i="1" dirty="0"/>
              <a:t> (p-1, q-1) = </a:t>
            </a:r>
            <a:r>
              <a:rPr lang="en-US" sz="2000" i="1" dirty="0">
                <a:solidFill>
                  <a:srgbClr val="00B050"/>
                </a:solidFill>
              </a:rPr>
              <a:t>lcm</a:t>
            </a:r>
            <a:r>
              <a:rPr lang="en-US" sz="2000" i="1" dirty="0"/>
              <a:t> (58,66) = 1914</a:t>
            </a:r>
          </a:p>
          <a:p>
            <a:pPr marL="342900" indent="-342900">
              <a:buFont typeface="Arial" panose="020B0604020202020204" pitchFamily="34" charset="0"/>
              <a:buChar char="•"/>
            </a:pPr>
            <a:r>
              <a:rPr lang="en-US" sz="2000" dirty="0"/>
              <a:t>Choose </a:t>
            </a:r>
            <a:r>
              <a:rPr lang="en-US" sz="2000" i="1" dirty="0"/>
              <a:t>e </a:t>
            </a:r>
            <a:r>
              <a:rPr lang="en-US" sz="2000" dirty="0"/>
              <a:t>such that </a:t>
            </a:r>
            <a:r>
              <a:rPr lang="en-US" sz="2000" i="1" dirty="0"/>
              <a:t>e </a:t>
            </a:r>
            <a:r>
              <a:rPr lang="en-US" sz="2000" dirty="0"/>
              <a:t>and </a:t>
            </a:r>
            <a:r>
              <a:rPr lang="en-US" sz="2000" i="1" dirty="0"/>
              <a:t>λ(n) </a:t>
            </a:r>
            <a:r>
              <a:rPr lang="en-US" sz="2000" dirty="0"/>
              <a:t>are </a:t>
            </a:r>
            <a:r>
              <a:rPr lang="en-US" sz="2000" dirty="0">
                <a:solidFill>
                  <a:srgbClr val="7030A0"/>
                </a:solidFill>
              </a:rPr>
              <a:t>coprime</a:t>
            </a:r>
            <a:r>
              <a:rPr lang="en-US" sz="2000" dirty="0"/>
              <a:t>. Say, </a:t>
            </a:r>
            <a:r>
              <a:rPr lang="en-US" sz="2000" i="1" dirty="0"/>
              <a:t>e</a:t>
            </a:r>
            <a:r>
              <a:rPr lang="en-US" sz="2000" dirty="0"/>
              <a:t> = 31.</a:t>
            </a:r>
          </a:p>
          <a:p>
            <a:pPr marL="342900" indent="-342900">
              <a:lnSpc>
                <a:spcPct val="150000"/>
              </a:lnSpc>
              <a:buFont typeface="Arial" panose="020B0604020202020204" pitchFamily="34" charset="0"/>
              <a:buChar char="•"/>
            </a:pPr>
            <a:r>
              <a:rPr lang="en-US" sz="2000" dirty="0">
                <a:solidFill>
                  <a:srgbClr val="0070C0"/>
                </a:solidFill>
              </a:rPr>
              <a:t>Compute</a:t>
            </a:r>
            <a:r>
              <a:rPr lang="en-US" sz="2000" dirty="0"/>
              <a:t> </a:t>
            </a:r>
            <a:r>
              <a:rPr lang="en-US" sz="2000" i="1" dirty="0"/>
              <a:t>d </a:t>
            </a:r>
            <a:r>
              <a:rPr lang="en-US" sz="2000" dirty="0"/>
              <a:t>such that (</a:t>
            </a:r>
            <a:r>
              <a:rPr lang="en-US" sz="2000" i="1" dirty="0"/>
              <a:t>d*e – 1) % 1914 = 0. d = 247</a:t>
            </a:r>
          </a:p>
          <a:p>
            <a:pPr marL="342900" indent="-342900">
              <a:lnSpc>
                <a:spcPct val="150000"/>
              </a:lnSpc>
              <a:buFont typeface="Arial" panose="020B0604020202020204" pitchFamily="34" charset="0"/>
              <a:buChar char="•"/>
            </a:pPr>
            <a:r>
              <a:rPr lang="en-US" sz="2000" dirty="0">
                <a:solidFill>
                  <a:srgbClr val="9F2241"/>
                </a:solidFill>
              </a:rPr>
              <a:t>Public key </a:t>
            </a:r>
            <a:r>
              <a:rPr lang="en-US" sz="2000" dirty="0"/>
              <a:t>= (n=3953, e=31), </a:t>
            </a:r>
            <a:r>
              <a:rPr lang="en-US" sz="2000" dirty="0">
                <a:solidFill>
                  <a:srgbClr val="00B050"/>
                </a:solidFill>
              </a:rPr>
              <a:t>private key </a:t>
            </a:r>
            <a:r>
              <a:rPr lang="en-US" sz="2000" dirty="0"/>
              <a:t>= (n=3953, d=247)</a:t>
            </a:r>
          </a:p>
          <a:p>
            <a:pPr marL="342900" indent="-342900">
              <a:lnSpc>
                <a:spcPct val="150000"/>
              </a:lnSpc>
              <a:buFont typeface="Arial" panose="020B0604020202020204" pitchFamily="34" charset="0"/>
              <a:buChar char="•"/>
            </a:pPr>
            <a:r>
              <a:rPr lang="en-US" sz="2000" dirty="0">
                <a:solidFill>
                  <a:srgbClr val="692146"/>
                </a:solidFill>
              </a:rPr>
              <a:t>Key</a:t>
            </a:r>
            <a:r>
              <a:rPr lang="en-US" sz="2000" dirty="0"/>
              <a:t> = (</a:t>
            </a:r>
            <a:r>
              <a:rPr lang="en-US" sz="2000" i="1" dirty="0" err="1"/>
              <a:t>n,e,d</a:t>
            </a:r>
            <a:r>
              <a:rPr lang="en-US" sz="2000" dirty="0"/>
              <a:t>)</a:t>
            </a:r>
          </a:p>
        </p:txBody>
      </p:sp>
      <p:sp>
        <p:nvSpPr>
          <p:cNvPr id="8" name="Rectangle: Rounded Corners 7">
            <a:extLst>
              <a:ext uri="{FF2B5EF4-FFF2-40B4-BE49-F238E27FC236}">
                <a16:creationId xmlns:a16="http://schemas.microsoft.com/office/drawing/2014/main" id="{6446173C-8432-4C94-A6E3-C57BB605F7EB}"/>
              </a:ext>
            </a:extLst>
          </p:cNvPr>
          <p:cNvSpPr/>
          <p:nvPr/>
        </p:nvSpPr>
        <p:spPr>
          <a:xfrm>
            <a:off x="2053866" y="5329163"/>
            <a:ext cx="2873829" cy="801189"/>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i="1" dirty="0"/>
              <a:t>E</a:t>
            </a:r>
            <a:r>
              <a:rPr lang="en-US" sz="2000" dirty="0"/>
              <a:t>(</a:t>
            </a:r>
            <a:r>
              <a:rPr lang="en-US" sz="2000" i="1" dirty="0"/>
              <a:t>m</a:t>
            </a:r>
            <a:r>
              <a:rPr lang="en-US" sz="2000" dirty="0"/>
              <a:t>) = </a:t>
            </a:r>
            <a:r>
              <a:rPr lang="en-US" sz="2000" i="1" dirty="0"/>
              <a:t>m</a:t>
            </a:r>
            <a:r>
              <a:rPr lang="en-US" sz="2000" i="1" baseline="30000" dirty="0"/>
              <a:t>e</a:t>
            </a:r>
            <a:r>
              <a:rPr lang="en-US" sz="2000" i="1" dirty="0"/>
              <a:t> mod n</a:t>
            </a:r>
          </a:p>
        </p:txBody>
      </p:sp>
      <p:sp>
        <p:nvSpPr>
          <p:cNvPr id="9" name="Rectangle: Rounded Corners 8">
            <a:extLst>
              <a:ext uri="{FF2B5EF4-FFF2-40B4-BE49-F238E27FC236}">
                <a16:creationId xmlns:a16="http://schemas.microsoft.com/office/drawing/2014/main" id="{220D32EB-2FFD-41DF-B069-3662F09ED06B}"/>
              </a:ext>
            </a:extLst>
          </p:cNvPr>
          <p:cNvSpPr/>
          <p:nvPr/>
        </p:nvSpPr>
        <p:spPr>
          <a:xfrm>
            <a:off x="6778266" y="5329162"/>
            <a:ext cx="2873829" cy="801189"/>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i="1" dirty="0"/>
              <a:t>D</a:t>
            </a:r>
            <a:r>
              <a:rPr lang="en-US" sz="2000" dirty="0"/>
              <a:t>(</a:t>
            </a:r>
            <a:r>
              <a:rPr lang="en-US" sz="2000" i="1" dirty="0"/>
              <a:t>m</a:t>
            </a:r>
            <a:r>
              <a:rPr lang="en-US" sz="2000" dirty="0"/>
              <a:t>) = </a:t>
            </a:r>
            <a:r>
              <a:rPr lang="en-US" sz="2000" i="1" dirty="0"/>
              <a:t>m</a:t>
            </a:r>
            <a:r>
              <a:rPr lang="en-US" sz="2000" i="1" baseline="30000" dirty="0"/>
              <a:t>d</a:t>
            </a:r>
            <a:r>
              <a:rPr lang="en-US" sz="2000" i="1" dirty="0"/>
              <a:t> mod n</a:t>
            </a:r>
          </a:p>
        </p:txBody>
      </p:sp>
      <p:sp>
        <p:nvSpPr>
          <p:cNvPr id="10" name="Rectangle: Rounded Corners 9">
            <a:extLst>
              <a:ext uri="{FF2B5EF4-FFF2-40B4-BE49-F238E27FC236}">
                <a16:creationId xmlns:a16="http://schemas.microsoft.com/office/drawing/2014/main" id="{1ABF180B-E6C7-456A-82AA-612D7352C305}"/>
              </a:ext>
            </a:extLst>
          </p:cNvPr>
          <p:cNvSpPr/>
          <p:nvPr/>
        </p:nvSpPr>
        <p:spPr>
          <a:xfrm>
            <a:off x="2645534" y="5137574"/>
            <a:ext cx="1890275" cy="29348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Encryption</a:t>
            </a:r>
          </a:p>
        </p:txBody>
      </p:sp>
      <p:sp>
        <p:nvSpPr>
          <p:cNvPr id="11" name="Rectangle: Rounded Corners 10">
            <a:extLst>
              <a:ext uri="{FF2B5EF4-FFF2-40B4-BE49-F238E27FC236}">
                <a16:creationId xmlns:a16="http://schemas.microsoft.com/office/drawing/2014/main" id="{91F75960-C7AC-4710-BFBC-5EDC41E018AD}"/>
              </a:ext>
            </a:extLst>
          </p:cNvPr>
          <p:cNvSpPr/>
          <p:nvPr/>
        </p:nvSpPr>
        <p:spPr>
          <a:xfrm>
            <a:off x="7373188" y="5154990"/>
            <a:ext cx="1890275" cy="29348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Decryption</a:t>
            </a:r>
          </a:p>
        </p:txBody>
      </p:sp>
    </p:spTree>
    <p:extLst>
      <p:ext uri="{BB962C8B-B14F-4D97-AF65-F5344CB8AC3E}">
        <p14:creationId xmlns:p14="http://schemas.microsoft.com/office/powerpoint/2010/main" val="2235619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3A06-394C-405F-ABF2-F56C55E1D66D}"/>
              </a:ext>
            </a:extLst>
          </p:cNvPr>
          <p:cNvSpPr>
            <a:spLocks noGrp="1"/>
          </p:cNvSpPr>
          <p:nvPr>
            <p:ph type="title"/>
          </p:nvPr>
        </p:nvSpPr>
        <p:spPr/>
        <p:txBody>
          <a:bodyPr/>
          <a:lstStyle/>
          <a:p>
            <a:r>
              <a:rPr lang="en-US" dirty="0"/>
              <a:t>Properties of RSA</a:t>
            </a:r>
          </a:p>
        </p:txBody>
      </p:sp>
      <p:sp>
        <p:nvSpPr>
          <p:cNvPr id="3" name="Content Placeholder 2">
            <a:extLst>
              <a:ext uri="{FF2B5EF4-FFF2-40B4-BE49-F238E27FC236}">
                <a16:creationId xmlns:a16="http://schemas.microsoft.com/office/drawing/2014/main" id="{AF38BCB6-80EE-45B1-8E93-6562FB3F8608}"/>
              </a:ext>
            </a:extLst>
          </p:cNvPr>
          <p:cNvSpPr>
            <a:spLocks noGrp="1"/>
          </p:cNvSpPr>
          <p:nvPr>
            <p:ph idx="1"/>
          </p:nvPr>
        </p:nvSpPr>
        <p:spPr>
          <a:xfrm>
            <a:off x="1880616" y="1280161"/>
            <a:ext cx="6858000" cy="496389"/>
          </a:xfrm>
        </p:spPr>
        <p:txBody>
          <a:bodyPr/>
          <a:lstStyle/>
          <a:p>
            <a:r>
              <a:rPr lang="en-US" dirty="0"/>
              <a:t>Encryption and decryption are </a:t>
            </a:r>
            <a:r>
              <a:rPr lang="en-US" dirty="0">
                <a:solidFill>
                  <a:srgbClr val="7030A0"/>
                </a:solidFill>
              </a:rPr>
              <a:t>commutative</a:t>
            </a:r>
          </a:p>
        </p:txBody>
      </p:sp>
      <p:sp>
        <p:nvSpPr>
          <p:cNvPr id="4" name="Footer Placeholder 3">
            <a:extLst>
              <a:ext uri="{FF2B5EF4-FFF2-40B4-BE49-F238E27FC236}">
                <a16:creationId xmlns:a16="http://schemas.microsoft.com/office/drawing/2014/main" id="{2B8D0A21-9FA6-4E30-9A87-379557588116}"/>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5D238F99-DC81-48D2-A941-C1D2CE634D11}"/>
              </a:ext>
            </a:extLst>
          </p:cNvPr>
          <p:cNvSpPr>
            <a:spLocks noGrp="1"/>
          </p:cNvSpPr>
          <p:nvPr>
            <p:ph type="sldNum" sz="quarter" idx="12"/>
          </p:nvPr>
        </p:nvSpPr>
        <p:spPr/>
        <p:txBody>
          <a:bodyPr/>
          <a:lstStyle/>
          <a:p>
            <a:fld id="{F919517F-009E-4769-83B0-88E0C9B89C50}" type="slidenum">
              <a:rPr lang="en-US" smtClean="0"/>
              <a:t>21</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D51D16-DD40-4496-8E67-4B45FB230E82}"/>
                  </a:ext>
                </a:extLst>
              </p:cNvPr>
              <p:cNvSpPr txBox="1"/>
              <p:nvPr/>
            </p:nvSpPr>
            <p:spPr>
              <a:xfrm>
                <a:off x="4570424" y="1867989"/>
                <a:ext cx="4168192" cy="48635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𝐸</m:t>
                      </m:r>
                      <m:d>
                        <m:dPr>
                          <m:ctrlPr>
                            <a:rPr lang="en-US" sz="2800" i="1">
                              <a:latin typeface="Cambria Math" panose="02040503050406030204" pitchFamily="18" charset="0"/>
                            </a:rPr>
                          </m:ctrlPr>
                        </m:dPr>
                        <m:e>
                          <m:r>
                            <a:rPr lang="en-US" sz="2800" i="1">
                              <a:latin typeface="Cambria Math" panose="02040503050406030204" pitchFamily="18" charset="0"/>
                            </a:rPr>
                            <m:t>𝐷</m:t>
                          </m:r>
                          <m:d>
                            <m:dPr>
                              <m:ctrlPr>
                                <a:rPr lang="en-US" sz="2800" i="1">
                                  <a:latin typeface="Cambria Math" panose="02040503050406030204" pitchFamily="18" charset="0"/>
                                </a:rPr>
                              </m:ctrlPr>
                            </m:dPr>
                            <m:e>
                              <m:r>
                                <a:rPr lang="en-US" sz="2800" i="1">
                                  <a:latin typeface="Cambria Math" panose="02040503050406030204" pitchFamily="18" charset="0"/>
                                </a:rPr>
                                <m:t>𝑚</m:t>
                              </m:r>
                            </m:e>
                          </m:d>
                        </m:e>
                      </m:d>
                      <m:r>
                        <a:rPr lang="en-US" sz="2800" i="1">
                          <a:latin typeface="Cambria Math" panose="02040503050406030204" pitchFamily="18" charset="0"/>
                        </a:rPr>
                        <m:t>=</m:t>
                      </m:r>
                      <m:r>
                        <a:rPr lang="en-US" sz="2800" i="1">
                          <a:latin typeface="Cambria Math" panose="02040503050406030204" pitchFamily="18" charset="0"/>
                        </a:rPr>
                        <m:t>𝑚</m:t>
                      </m:r>
                      <m:r>
                        <a:rPr lang="en-US" sz="2800" i="1">
                          <a:latin typeface="Cambria Math" panose="02040503050406030204" pitchFamily="18" charset="0"/>
                        </a:rPr>
                        <m:t>=</m:t>
                      </m:r>
                      <m:r>
                        <a:rPr lang="en-US" sz="2800" i="1">
                          <a:latin typeface="Cambria Math" panose="02040503050406030204" pitchFamily="18" charset="0"/>
                        </a:rPr>
                        <m:t>𝐷</m:t>
                      </m:r>
                      <m:r>
                        <a:rPr lang="en-US" sz="2800" i="1">
                          <a:latin typeface="Cambria Math" panose="02040503050406030204" pitchFamily="18" charset="0"/>
                        </a:rPr>
                        <m:t>(</m:t>
                      </m:r>
                      <m:r>
                        <a:rPr lang="en-US" sz="2800" i="1">
                          <a:latin typeface="Cambria Math" panose="02040503050406030204" pitchFamily="18" charset="0"/>
                        </a:rPr>
                        <m:t>𝐸</m:t>
                      </m:r>
                      <m:d>
                        <m:dPr>
                          <m:ctrlPr>
                            <a:rPr lang="en-US" sz="2800" i="1">
                              <a:latin typeface="Cambria Math" panose="02040503050406030204" pitchFamily="18" charset="0"/>
                            </a:rPr>
                          </m:ctrlPr>
                        </m:dPr>
                        <m:e>
                          <m:r>
                            <a:rPr lang="en-US" sz="2800" i="1">
                              <a:latin typeface="Cambria Math" panose="02040503050406030204" pitchFamily="18" charset="0"/>
                            </a:rPr>
                            <m:t>𝑚</m:t>
                          </m:r>
                        </m:e>
                      </m:d>
                      <m:r>
                        <a:rPr lang="en-US" sz="2800" i="1">
                          <a:latin typeface="Cambria Math" panose="02040503050406030204" pitchFamily="18" charset="0"/>
                        </a:rPr>
                        <m:t>)</m:t>
                      </m:r>
                    </m:oMath>
                  </m:oMathPara>
                </a14:m>
                <a:endParaRPr lang="en-US" sz="2800" dirty="0" err="1"/>
              </a:p>
            </p:txBody>
          </p:sp>
        </mc:Choice>
        <mc:Fallback xmlns="">
          <p:sp>
            <p:nvSpPr>
              <p:cNvPr id="6" name="TextBox 5">
                <a:extLst>
                  <a:ext uri="{FF2B5EF4-FFF2-40B4-BE49-F238E27FC236}">
                    <a16:creationId xmlns:a16="http://schemas.microsoft.com/office/drawing/2014/main" id="{9CD51D16-DD40-4496-8E67-4B45FB230E82}"/>
                  </a:ext>
                </a:extLst>
              </p:cNvPr>
              <p:cNvSpPr txBox="1">
                <a:spLocks noRot="1" noChangeAspect="1" noMove="1" noResize="1" noEditPoints="1" noAdjustHandles="1" noChangeArrowheads="1" noChangeShapeType="1" noTextEdit="1"/>
              </p:cNvSpPr>
              <p:nvPr/>
            </p:nvSpPr>
            <p:spPr>
              <a:xfrm>
                <a:off x="4570424" y="1867989"/>
                <a:ext cx="4168192" cy="486352"/>
              </a:xfrm>
              <a:prstGeom prst="rect">
                <a:avLst/>
              </a:prstGeom>
              <a:blipFill>
                <a:blip r:embed="rId2"/>
                <a:stretch>
                  <a:fillRect/>
                </a:stretch>
              </a:blipFill>
            </p:spPr>
            <p:txBody>
              <a:bodyPr/>
              <a:lstStyle/>
              <a:p>
                <a:r>
                  <a:rPr lang="en-IN">
                    <a:noFill/>
                  </a:rPr>
                  <a:t> </a:t>
                </a:r>
              </a:p>
            </p:txBody>
          </p:sp>
        </mc:Fallback>
      </mc:AlternateContent>
      <p:sp>
        <p:nvSpPr>
          <p:cNvPr id="7" name="Content Placeholder 2">
            <a:extLst>
              <a:ext uri="{FF2B5EF4-FFF2-40B4-BE49-F238E27FC236}">
                <a16:creationId xmlns:a16="http://schemas.microsoft.com/office/drawing/2014/main" id="{A4880217-61CB-494F-A8BD-38B6C32A59E4}"/>
              </a:ext>
            </a:extLst>
          </p:cNvPr>
          <p:cNvSpPr txBox="1">
            <a:spLocks/>
          </p:cNvSpPr>
          <p:nvPr/>
        </p:nvSpPr>
        <p:spPr>
          <a:xfrm>
            <a:off x="2893807" y="2677146"/>
            <a:ext cx="7716230" cy="49638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200"/>
              </a:spcBef>
              <a:buFont typeface="Arial" panose="020B0604020202020204" pitchFamily="34" charset="0"/>
              <a:buNone/>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7030A0"/>
                </a:solidFill>
              </a:rPr>
              <a:t>Encrypt</a:t>
            </a:r>
            <a:r>
              <a:rPr lang="en-US" dirty="0"/>
              <a:t> and then </a:t>
            </a:r>
            <a:r>
              <a:rPr lang="en-US" dirty="0">
                <a:solidFill>
                  <a:srgbClr val="FF0000"/>
                </a:solidFill>
              </a:rPr>
              <a:t>decrypt</a:t>
            </a:r>
            <a:r>
              <a:rPr lang="en-US" dirty="0"/>
              <a:t>  same as </a:t>
            </a:r>
            <a:r>
              <a:rPr lang="en-US" dirty="0">
                <a:solidFill>
                  <a:srgbClr val="7030A0"/>
                </a:solidFill>
              </a:rPr>
              <a:t>decrypt</a:t>
            </a:r>
            <a:r>
              <a:rPr lang="en-US" dirty="0"/>
              <a:t> and then </a:t>
            </a:r>
            <a:r>
              <a:rPr lang="en-US" dirty="0">
                <a:solidFill>
                  <a:srgbClr val="FF0000"/>
                </a:solidFill>
              </a:rPr>
              <a:t>encrypt</a:t>
            </a:r>
          </a:p>
        </p:txBody>
      </p:sp>
      <p:pic>
        <p:nvPicPr>
          <p:cNvPr id="8" name="Picture 7" descr="Icon&#10;&#10;Description automatically generated">
            <a:extLst>
              <a:ext uri="{FF2B5EF4-FFF2-40B4-BE49-F238E27FC236}">
                <a16:creationId xmlns:a16="http://schemas.microsoft.com/office/drawing/2014/main" id="{61A723B9-3D56-4581-AFA9-A8CEC9B813D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141873" y="2677145"/>
            <a:ext cx="401030" cy="401030"/>
          </a:xfrm>
          <a:prstGeom prst="rect">
            <a:avLst/>
          </a:prstGeom>
        </p:spPr>
      </p:pic>
      <p:sp>
        <p:nvSpPr>
          <p:cNvPr id="9" name="Rectangle 8">
            <a:extLst>
              <a:ext uri="{FF2B5EF4-FFF2-40B4-BE49-F238E27FC236}">
                <a16:creationId xmlns:a16="http://schemas.microsoft.com/office/drawing/2014/main" id="{9E719B70-9945-46A7-9485-19950DEE6FAC}"/>
              </a:ext>
            </a:extLst>
          </p:cNvPr>
          <p:cNvSpPr/>
          <p:nvPr/>
        </p:nvSpPr>
        <p:spPr>
          <a:xfrm>
            <a:off x="1792390" y="3679679"/>
            <a:ext cx="3302125" cy="3944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Digital signatures</a:t>
            </a:r>
          </a:p>
        </p:txBody>
      </p:sp>
      <p:sp>
        <p:nvSpPr>
          <p:cNvPr id="10" name="TextBox 9">
            <a:extLst>
              <a:ext uri="{FF2B5EF4-FFF2-40B4-BE49-F238E27FC236}">
                <a16:creationId xmlns:a16="http://schemas.microsoft.com/office/drawing/2014/main" id="{A0352A79-3EED-49C6-AE70-ECE29DBCE7F9}"/>
              </a:ext>
            </a:extLst>
          </p:cNvPr>
          <p:cNvSpPr txBox="1"/>
          <p:nvPr/>
        </p:nvSpPr>
        <p:spPr>
          <a:xfrm>
            <a:off x="2194924" y="4159590"/>
            <a:ext cx="8114722" cy="1015663"/>
          </a:xfrm>
          <a:prstGeom prst="rect">
            <a:avLst/>
          </a:prstGeom>
          <a:noFill/>
        </p:spPr>
        <p:txBody>
          <a:bodyPr wrap="none" rtlCol="0">
            <a:spAutoFit/>
          </a:bodyPr>
          <a:lstStyle/>
          <a:p>
            <a:pPr algn="l"/>
            <a:r>
              <a:rPr lang="en-US" sz="2000" i="1" dirty="0">
                <a:solidFill>
                  <a:srgbClr val="0070C0"/>
                </a:solidFill>
              </a:rPr>
              <a:t>Alice</a:t>
            </a:r>
            <a:r>
              <a:rPr lang="en-US" sz="2000" i="1" dirty="0"/>
              <a:t> </a:t>
            </a:r>
            <a:r>
              <a:rPr lang="en-US" sz="2000" dirty="0"/>
              <a:t>encrypts a </a:t>
            </a:r>
            <a:r>
              <a:rPr lang="en-US" sz="2000" dirty="0">
                <a:solidFill>
                  <a:schemeClr val="accent4">
                    <a:lumMod val="60000"/>
                    <a:lumOff val="40000"/>
                  </a:schemeClr>
                </a:solidFill>
              </a:rPr>
              <a:t>message</a:t>
            </a:r>
            <a:r>
              <a:rPr lang="en-US" sz="2000" dirty="0"/>
              <a:t> with her private key. </a:t>
            </a:r>
            <a:r>
              <a:rPr lang="en-US" sz="2000" i="1" dirty="0">
                <a:solidFill>
                  <a:schemeClr val="accent1"/>
                </a:solidFill>
              </a:rPr>
              <a:t>Bob</a:t>
            </a:r>
            <a:r>
              <a:rPr lang="en-US" sz="2000" i="1" dirty="0"/>
              <a:t> </a:t>
            </a:r>
            <a:r>
              <a:rPr lang="en-US" sz="2000" dirty="0"/>
              <a:t>can use </a:t>
            </a:r>
            <a:r>
              <a:rPr lang="en-US" sz="2000" dirty="0">
                <a:solidFill>
                  <a:srgbClr val="0070C0"/>
                </a:solidFill>
              </a:rPr>
              <a:t>Alice’s </a:t>
            </a:r>
          </a:p>
          <a:p>
            <a:pPr algn="l"/>
            <a:r>
              <a:rPr lang="en-US" sz="2000" dirty="0"/>
              <a:t>public key to </a:t>
            </a:r>
            <a:r>
              <a:rPr lang="en-US" sz="2000" dirty="0">
                <a:solidFill>
                  <a:srgbClr val="00B050"/>
                </a:solidFill>
              </a:rPr>
              <a:t>verify</a:t>
            </a:r>
            <a:r>
              <a:rPr lang="en-US" sz="2000" dirty="0"/>
              <a:t> that the message has indeed come from </a:t>
            </a:r>
            <a:r>
              <a:rPr lang="en-US" sz="2000" i="1" dirty="0">
                <a:solidFill>
                  <a:srgbClr val="0070C0"/>
                </a:solidFill>
              </a:rPr>
              <a:t>Alice </a:t>
            </a:r>
            <a:r>
              <a:rPr lang="en-US" sz="2000" dirty="0"/>
              <a:t>if he</a:t>
            </a:r>
            <a:br>
              <a:rPr lang="en-US" sz="2000" dirty="0"/>
            </a:br>
            <a:r>
              <a:rPr lang="en-US" sz="2000" dirty="0"/>
              <a:t>already knows the contents of the </a:t>
            </a:r>
            <a:r>
              <a:rPr lang="en-US" sz="2000" dirty="0">
                <a:solidFill>
                  <a:schemeClr val="accent4">
                    <a:lumMod val="60000"/>
                    <a:lumOff val="40000"/>
                  </a:schemeClr>
                </a:solidFill>
              </a:rPr>
              <a:t>message</a:t>
            </a:r>
            <a:r>
              <a:rPr lang="en-US" sz="2000" dirty="0">
                <a:solidFill>
                  <a:srgbClr val="0070C0"/>
                </a:solidFill>
              </a:rPr>
              <a:t>.</a:t>
            </a:r>
            <a:endParaRPr lang="en-US" sz="2000" dirty="0"/>
          </a:p>
        </p:txBody>
      </p:sp>
      <p:sp>
        <p:nvSpPr>
          <p:cNvPr id="11" name="TextBox 10">
            <a:extLst>
              <a:ext uri="{FF2B5EF4-FFF2-40B4-BE49-F238E27FC236}">
                <a16:creationId xmlns:a16="http://schemas.microsoft.com/office/drawing/2014/main" id="{4612114E-3BD1-42A2-AAB9-5DB2E2FA8416}"/>
              </a:ext>
            </a:extLst>
          </p:cNvPr>
          <p:cNvSpPr txBox="1"/>
          <p:nvPr/>
        </p:nvSpPr>
        <p:spPr>
          <a:xfrm>
            <a:off x="2893808" y="5453421"/>
            <a:ext cx="6268511" cy="707886"/>
          </a:xfrm>
          <a:prstGeom prst="rect">
            <a:avLst/>
          </a:prstGeom>
          <a:noFill/>
        </p:spPr>
        <p:txBody>
          <a:bodyPr wrap="none" rtlCol="0">
            <a:spAutoFit/>
          </a:bodyPr>
          <a:lstStyle/>
          <a:p>
            <a:pPr algn="l"/>
            <a:r>
              <a:rPr lang="en-US" sz="2000" dirty="0"/>
              <a:t>This message is Alice’s </a:t>
            </a:r>
            <a:r>
              <a:rPr lang="en-US" sz="2000" dirty="0">
                <a:solidFill>
                  <a:srgbClr val="625D9C"/>
                </a:solidFill>
              </a:rPr>
              <a:t>digital signature</a:t>
            </a:r>
            <a:r>
              <a:rPr lang="en-US" sz="2000" dirty="0"/>
              <a:t>. Nobody else</a:t>
            </a:r>
            <a:br>
              <a:rPr lang="en-US" sz="2000" dirty="0"/>
            </a:br>
            <a:r>
              <a:rPr lang="en-US" sz="2000" dirty="0"/>
              <a:t>could have </a:t>
            </a:r>
            <a:r>
              <a:rPr lang="en-US" sz="2000" dirty="0">
                <a:solidFill>
                  <a:srgbClr val="692146"/>
                </a:solidFill>
              </a:rPr>
              <a:t>sent</a:t>
            </a:r>
            <a:r>
              <a:rPr lang="en-US" sz="2000" dirty="0"/>
              <a:t> it.</a:t>
            </a:r>
          </a:p>
        </p:txBody>
      </p:sp>
      <p:pic>
        <p:nvPicPr>
          <p:cNvPr id="12" name="Picture 11" descr="A picture containing seat&#10;&#10;Description automatically generated">
            <a:extLst>
              <a:ext uri="{FF2B5EF4-FFF2-40B4-BE49-F238E27FC236}">
                <a16:creationId xmlns:a16="http://schemas.microsoft.com/office/drawing/2014/main" id="{55BDBF6E-984A-4CBD-94CC-4E3FD74C7109}"/>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909893" y="5453422"/>
            <a:ext cx="983915" cy="997367"/>
          </a:xfrm>
          <a:prstGeom prst="rect">
            <a:avLst/>
          </a:prstGeom>
        </p:spPr>
      </p:pic>
    </p:spTree>
    <p:extLst>
      <p:ext uri="{BB962C8B-B14F-4D97-AF65-F5344CB8AC3E}">
        <p14:creationId xmlns:p14="http://schemas.microsoft.com/office/powerpoint/2010/main" val="3612459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F7700-4910-4D08-96A6-BB6E2CC97B35}"/>
              </a:ext>
            </a:extLst>
          </p:cNvPr>
          <p:cNvSpPr>
            <a:spLocks noGrp="1"/>
          </p:cNvSpPr>
          <p:nvPr>
            <p:ph type="title"/>
          </p:nvPr>
        </p:nvSpPr>
        <p:spPr/>
        <p:txBody>
          <a:bodyPr/>
          <a:lstStyle/>
          <a:p>
            <a:r>
              <a:rPr lang="en-IN" dirty="0"/>
              <a:t>Digital Signatures</a:t>
            </a:r>
            <a:endParaRPr lang="en-US" dirty="0"/>
          </a:p>
        </p:txBody>
      </p:sp>
      <p:sp>
        <p:nvSpPr>
          <p:cNvPr id="4" name="Footer Placeholder 3">
            <a:extLst>
              <a:ext uri="{FF2B5EF4-FFF2-40B4-BE49-F238E27FC236}">
                <a16:creationId xmlns:a16="http://schemas.microsoft.com/office/drawing/2014/main" id="{C9FEDF76-2437-4C18-B985-75B6F15C1801}"/>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3735E1CE-92FB-4699-873C-08D6468D0C1E}"/>
              </a:ext>
            </a:extLst>
          </p:cNvPr>
          <p:cNvSpPr>
            <a:spLocks noGrp="1"/>
          </p:cNvSpPr>
          <p:nvPr>
            <p:ph type="sldNum" sz="quarter" idx="12"/>
          </p:nvPr>
        </p:nvSpPr>
        <p:spPr/>
        <p:txBody>
          <a:bodyPr/>
          <a:lstStyle/>
          <a:p>
            <a:fld id="{F919517F-009E-4769-83B0-88E0C9B89C50}" type="slidenum">
              <a:rPr lang="en-US" smtClean="0"/>
              <a:t>22</a:t>
            </a:fld>
            <a:endParaRPr lang="en-US"/>
          </a:p>
        </p:txBody>
      </p:sp>
      <p:pic>
        <p:nvPicPr>
          <p:cNvPr id="6" name="Picture 5" descr="Icon&#10;&#10;Description automatically generated">
            <a:extLst>
              <a:ext uri="{FF2B5EF4-FFF2-40B4-BE49-F238E27FC236}">
                <a16:creationId xmlns:a16="http://schemas.microsoft.com/office/drawing/2014/main" id="{9D8BD480-8C5B-43E1-B4A6-1427C417CE7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12290" y="1271453"/>
            <a:ext cx="408694" cy="408694"/>
          </a:xfrm>
          <a:prstGeom prst="rect">
            <a:avLst/>
          </a:prstGeom>
        </p:spPr>
      </p:pic>
      <p:sp>
        <p:nvSpPr>
          <p:cNvPr id="7" name="TextBox 6">
            <a:extLst>
              <a:ext uri="{FF2B5EF4-FFF2-40B4-BE49-F238E27FC236}">
                <a16:creationId xmlns:a16="http://schemas.microsoft.com/office/drawing/2014/main" id="{314D9C9C-97F9-4E20-B36D-1B02774BBE4E}"/>
              </a:ext>
            </a:extLst>
          </p:cNvPr>
          <p:cNvSpPr txBox="1"/>
          <p:nvPr/>
        </p:nvSpPr>
        <p:spPr>
          <a:xfrm>
            <a:off x="2538549" y="1244967"/>
            <a:ext cx="4532811" cy="400110"/>
          </a:xfrm>
          <a:prstGeom prst="rect">
            <a:avLst/>
          </a:prstGeom>
          <a:noFill/>
        </p:spPr>
        <p:txBody>
          <a:bodyPr wrap="square" rtlCol="0">
            <a:spAutoFit/>
          </a:bodyPr>
          <a:lstStyle/>
          <a:p>
            <a:pPr algn="l"/>
            <a:r>
              <a:rPr lang="en-IN" sz="2000" dirty="0"/>
              <a:t>What is the aim of a </a:t>
            </a:r>
            <a:r>
              <a:rPr lang="en-IN" sz="2000" dirty="0">
                <a:solidFill>
                  <a:srgbClr val="9F2241"/>
                </a:solidFill>
              </a:rPr>
              <a:t>signature</a:t>
            </a:r>
            <a:r>
              <a:rPr lang="en-IN" sz="2000" dirty="0"/>
              <a:t>? </a:t>
            </a:r>
            <a:endParaRPr lang="en-US" sz="2000" dirty="0" err="1"/>
          </a:p>
        </p:txBody>
      </p:sp>
      <p:sp>
        <p:nvSpPr>
          <p:cNvPr id="8" name="TextBox 7">
            <a:extLst>
              <a:ext uri="{FF2B5EF4-FFF2-40B4-BE49-F238E27FC236}">
                <a16:creationId xmlns:a16="http://schemas.microsoft.com/office/drawing/2014/main" id="{5C93983E-8BE6-4493-BE8C-8E60FD6C4E1A}"/>
              </a:ext>
            </a:extLst>
          </p:cNvPr>
          <p:cNvSpPr txBox="1"/>
          <p:nvPr/>
        </p:nvSpPr>
        <p:spPr>
          <a:xfrm>
            <a:off x="2538549" y="1765435"/>
            <a:ext cx="7300845" cy="707886"/>
          </a:xfrm>
          <a:prstGeom prst="rect">
            <a:avLst/>
          </a:prstGeom>
          <a:noFill/>
        </p:spPr>
        <p:txBody>
          <a:bodyPr wrap="none" rtlCol="0">
            <a:spAutoFit/>
          </a:bodyPr>
          <a:lstStyle/>
          <a:p>
            <a:pPr algn="l"/>
            <a:r>
              <a:rPr lang="en-IN" sz="2000" dirty="0"/>
              <a:t>To prove to the world that the </a:t>
            </a:r>
            <a:r>
              <a:rPr lang="en-IN" sz="2000" dirty="0">
                <a:solidFill>
                  <a:srgbClr val="0070C0"/>
                </a:solidFill>
              </a:rPr>
              <a:t>signer</a:t>
            </a:r>
            <a:r>
              <a:rPr lang="en-IN" sz="2000" dirty="0"/>
              <a:t> was aware of the contents</a:t>
            </a:r>
            <a:br>
              <a:rPr lang="en-IN" sz="2000" dirty="0"/>
            </a:br>
            <a:r>
              <a:rPr lang="en-IN" sz="2000" dirty="0"/>
              <a:t>of the document, and wholeheartedly endorses it. </a:t>
            </a:r>
            <a:endParaRPr lang="en-US" sz="2000" dirty="0" err="1"/>
          </a:p>
        </p:txBody>
      </p:sp>
      <p:pic>
        <p:nvPicPr>
          <p:cNvPr id="9" name="Picture 8" descr="Icon&#10;&#10;Description automatically generated">
            <a:extLst>
              <a:ext uri="{FF2B5EF4-FFF2-40B4-BE49-F238E27FC236}">
                <a16:creationId xmlns:a16="http://schemas.microsoft.com/office/drawing/2014/main" id="{97B24D2F-5E8B-4242-BD9B-200EF2CF8B7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12290" y="3009192"/>
            <a:ext cx="408694" cy="408694"/>
          </a:xfrm>
          <a:prstGeom prst="rect">
            <a:avLst/>
          </a:prstGeom>
        </p:spPr>
      </p:pic>
      <p:sp>
        <p:nvSpPr>
          <p:cNvPr id="10" name="TextBox 9">
            <a:extLst>
              <a:ext uri="{FF2B5EF4-FFF2-40B4-BE49-F238E27FC236}">
                <a16:creationId xmlns:a16="http://schemas.microsoft.com/office/drawing/2014/main" id="{9D96C429-310F-46DE-91C3-45ABF191CAB4}"/>
              </a:ext>
            </a:extLst>
          </p:cNvPr>
          <p:cNvSpPr txBox="1"/>
          <p:nvPr/>
        </p:nvSpPr>
        <p:spPr>
          <a:xfrm>
            <a:off x="2538548" y="2982706"/>
            <a:ext cx="6701246" cy="400110"/>
          </a:xfrm>
          <a:prstGeom prst="rect">
            <a:avLst/>
          </a:prstGeom>
          <a:noFill/>
        </p:spPr>
        <p:txBody>
          <a:bodyPr wrap="square" rtlCol="0">
            <a:spAutoFit/>
          </a:bodyPr>
          <a:lstStyle/>
          <a:p>
            <a:pPr algn="l"/>
            <a:r>
              <a:rPr lang="en-IN" sz="2000" dirty="0"/>
              <a:t>What are the properties of a </a:t>
            </a:r>
            <a:r>
              <a:rPr lang="en-IN" sz="2000" dirty="0">
                <a:solidFill>
                  <a:srgbClr val="00B050"/>
                </a:solidFill>
              </a:rPr>
              <a:t>digital</a:t>
            </a:r>
            <a:r>
              <a:rPr lang="en-IN" sz="2000" dirty="0"/>
              <a:t> signature? </a:t>
            </a:r>
            <a:endParaRPr lang="en-US" sz="2000" dirty="0" err="1"/>
          </a:p>
        </p:txBody>
      </p:sp>
      <p:sp>
        <p:nvSpPr>
          <p:cNvPr id="11" name="TextBox 10">
            <a:extLst>
              <a:ext uri="{FF2B5EF4-FFF2-40B4-BE49-F238E27FC236}">
                <a16:creationId xmlns:a16="http://schemas.microsoft.com/office/drawing/2014/main" id="{8AE2FFF0-7C74-414E-B6B7-888E8259DD22}"/>
              </a:ext>
            </a:extLst>
          </p:cNvPr>
          <p:cNvSpPr txBox="1"/>
          <p:nvPr/>
        </p:nvSpPr>
        <p:spPr>
          <a:xfrm>
            <a:off x="2728781" y="3654381"/>
            <a:ext cx="6763563" cy="1938992"/>
          </a:xfrm>
          <a:prstGeom prst="rect">
            <a:avLst/>
          </a:prstGeom>
          <a:noFill/>
        </p:spPr>
        <p:txBody>
          <a:bodyPr wrap="square" rtlCol="0">
            <a:spAutoFit/>
          </a:bodyPr>
          <a:lstStyle/>
          <a:p>
            <a:pPr marL="457200" indent="-457200">
              <a:buFont typeface="+mj-lt"/>
              <a:buAutoNum type="arabicPeriod"/>
            </a:pPr>
            <a:r>
              <a:rPr lang="en-IN" sz="2000" dirty="0"/>
              <a:t>It should be </a:t>
            </a:r>
            <a:r>
              <a:rPr lang="en-IN" sz="2000" dirty="0">
                <a:solidFill>
                  <a:schemeClr val="accent1">
                    <a:lumMod val="75000"/>
                  </a:schemeClr>
                </a:solidFill>
              </a:rPr>
              <a:t>verifiable</a:t>
            </a:r>
            <a:r>
              <a:rPr lang="en-IN" sz="2000" dirty="0"/>
              <a:t>. If Bob has </a:t>
            </a:r>
            <a:r>
              <a:rPr lang="en-IN" sz="2000" dirty="0">
                <a:solidFill>
                  <a:srgbClr val="00B050"/>
                </a:solidFill>
              </a:rPr>
              <a:t>signed</a:t>
            </a:r>
            <a:r>
              <a:rPr lang="en-IN" sz="2000" dirty="0"/>
              <a:t> it, the same can be verified.</a:t>
            </a:r>
          </a:p>
          <a:p>
            <a:pPr marL="457200" indent="-457200">
              <a:buFont typeface="+mj-lt"/>
              <a:buAutoNum type="arabicPeriod"/>
            </a:pPr>
            <a:r>
              <a:rPr lang="en-IN" sz="2000" dirty="0"/>
              <a:t>The signature should be able to cover/protect arbitrarily large pieces of text. It should be clear that Bob has read (processed) the </a:t>
            </a:r>
            <a:r>
              <a:rPr lang="en-IN" sz="2000" dirty="0">
                <a:solidFill>
                  <a:srgbClr val="7030A0"/>
                </a:solidFill>
              </a:rPr>
              <a:t>entire</a:t>
            </a:r>
            <a:r>
              <a:rPr lang="en-IN" sz="2000" dirty="0"/>
              <a:t> text (whatever is</a:t>
            </a:r>
            <a:br>
              <a:rPr lang="en-IN" sz="2000" dirty="0"/>
            </a:br>
            <a:r>
              <a:rPr lang="en-IN" sz="2000" dirty="0"/>
              <a:t>to be signed).</a:t>
            </a:r>
            <a:endParaRPr lang="en-US" sz="2000" dirty="0" err="1"/>
          </a:p>
        </p:txBody>
      </p:sp>
    </p:spTree>
    <p:extLst>
      <p:ext uri="{BB962C8B-B14F-4D97-AF65-F5344CB8AC3E}">
        <p14:creationId xmlns:p14="http://schemas.microsoft.com/office/powerpoint/2010/main" val="3801071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C64C-4A01-4D00-9719-DB3C6B16AB8B}"/>
              </a:ext>
            </a:extLst>
          </p:cNvPr>
          <p:cNvSpPr>
            <a:spLocks noGrp="1"/>
          </p:cNvSpPr>
          <p:nvPr>
            <p:ph type="title"/>
          </p:nvPr>
        </p:nvSpPr>
        <p:spPr/>
        <p:txBody>
          <a:bodyPr/>
          <a:lstStyle/>
          <a:p>
            <a:r>
              <a:rPr lang="en-IN" dirty="0"/>
              <a:t>Digital Signatures – II </a:t>
            </a:r>
            <a:endParaRPr lang="en-US" dirty="0"/>
          </a:p>
        </p:txBody>
      </p:sp>
      <p:sp>
        <p:nvSpPr>
          <p:cNvPr id="4" name="Footer Placeholder 3">
            <a:extLst>
              <a:ext uri="{FF2B5EF4-FFF2-40B4-BE49-F238E27FC236}">
                <a16:creationId xmlns:a16="http://schemas.microsoft.com/office/drawing/2014/main" id="{54358FAC-E1F7-4087-81D5-7F28A21DEAE3}"/>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5A3A384D-5E6A-4151-996D-8C030993AA00}"/>
              </a:ext>
            </a:extLst>
          </p:cNvPr>
          <p:cNvSpPr>
            <a:spLocks noGrp="1"/>
          </p:cNvSpPr>
          <p:nvPr>
            <p:ph type="sldNum" sz="quarter" idx="12"/>
          </p:nvPr>
        </p:nvSpPr>
        <p:spPr/>
        <p:txBody>
          <a:bodyPr/>
          <a:lstStyle/>
          <a:p>
            <a:fld id="{F919517F-009E-4769-83B0-88E0C9B89C50}" type="slidenum">
              <a:rPr lang="en-US" smtClean="0"/>
              <a:t>23</a:t>
            </a:fld>
            <a:endParaRPr lang="en-US"/>
          </a:p>
        </p:txBody>
      </p:sp>
      <p:sp>
        <p:nvSpPr>
          <p:cNvPr id="8" name="Rectangle 7">
            <a:extLst>
              <a:ext uri="{FF2B5EF4-FFF2-40B4-BE49-F238E27FC236}">
                <a16:creationId xmlns:a16="http://schemas.microsoft.com/office/drawing/2014/main" id="{6D8DCD12-43CC-416E-A66D-2D91B917BC62}"/>
              </a:ext>
            </a:extLst>
          </p:cNvPr>
          <p:cNvSpPr/>
          <p:nvPr/>
        </p:nvSpPr>
        <p:spPr>
          <a:xfrm>
            <a:off x="2746197" y="1286695"/>
            <a:ext cx="1410788" cy="101890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dirty="0"/>
              <a:t>Message</a:t>
            </a:r>
            <a:endParaRPr lang="en-US" sz="2000" dirty="0"/>
          </a:p>
        </p:txBody>
      </p:sp>
      <p:sp>
        <p:nvSpPr>
          <p:cNvPr id="9" name="Arrow: Right 8">
            <a:extLst>
              <a:ext uri="{FF2B5EF4-FFF2-40B4-BE49-F238E27FC236}">
                <a16:creationId xmlns:a16="http://schemas.microsoft.com/office/drawing/2014/main" id="{E122151D-7AFC-49F4-B661-C6FA845839B2}"/>
              </a:ext>
            </a:extLst>
          </p:cNvPr>
          <p:cNvSpPr/>
          <p:nvPr/>
        </p:nvSpPr>
        <p:spPr>
          <a:xfrm>
            <a:off x="4467497" y="1639391"/>
            <a:ext cx="644434" cy="313508"/>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10" name="Rectangle 9">
            <a:extLst>
              <a:ext uri="{FF2B5EF4-FFF2-40B4-BE49-F238E27FC236}">
                <a16:creationId xmlns:a16="http://schemas.microsoft.com/office/drawing/2014/main" id="{352C4698-0DAD-4617-A1BB-2D3CFF50187D}"/>
              </a:ext>
            </a:extLst>
          </p:cNvPr>
          <p:cNvSpPr/>
          <p:nvPr/>
        </p:nvSpPr>
        <p:spPr>
          <a:xfrm>
            <a:off x="5422443" y="1286695"/>
            <a:ext cx="1410788" cy="101890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dirty="0"/>
              <a:t>Encrypt with Bob’s private key</a:t>
            </a:r>
            <a:endParaRPr lang="en-US" sz="2000" dirty="0"/>
          </a:p>
        </p:txBody>
      </p:sp>
      <p:sp>
        <p:nvSpPr>
          <p:cNvPr id="11" name="Arrow: Right 10">
            <a:extLst>
              <a:ext uri="{FF2B5EF4-FFF2-40B4-BE49-F238E27FC236}">
                <a16:creationId xmlns:a16="http://schemas.microsoft.com/office/drawing/2014/main" id="{32ECA634-EF03-4378-969B-9B8DA25AECF4}"/>
              </a:ext>
            </a:extLst>
          </p:cNvPr>
          <p:cNvSpPr/>
          <p:nvPr/>
        </p:nvSpPr>
        <p:spPr>
          <a:xfrm>
            <a:off x="7108908" y="1639391"/>
            <a:ext cx="644434" cy="313508"/>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pic>
        <p:nvPicPr>
          <p:cNvPr id="13" name="Picture 12">
            <a:extLst>
              <a:ext uri="{FF2B5EF4-FFF2-40B4-BE49-F238E27FC236}">
                <a16:creationId xmlns:a16="http://schemas.microsoft.com/office/drawing/2014/main" id="{B6F05BE5-9253-413D-895B-505F887C33DB}"/>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8284232" y="1097282"/>
            <a:ext cx="1084219" cy="1084219"/>
          </a:xfrm>
          <a:prstGeom prst="rect">
            <a:avLst/>
          </a:prstGeom>
        </p:spPr>
      </p:pic>
      <p:sp>
        <p:nvSpPr>
          <p:cNvPr id="14" name="Rectangle 13">
            <a:extLst>
              <a:ext uri="{FF2B5EF4-FFF2-40B4-BE49-F238E27FC236}">
                <a16:creationId xmlns:a16="http://schemas.microsoft.com/office/drawing/2014/main" id="{DE06AAD0-2240-4329-B346-505B58D3BD71}"/>
              </a:ext>
            </a:extLst>
          </p:cNvPr>
          <p:cNvSpPr/>
          <p:nvPr/>
        </p:nvSpPr>
        <p:spPr>
          <a:xfrm>
            <a:off x="8101377" y="2181500"/>
            <a:ext cx="1495187" cy="572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Digital signature</a:t>
            </a:r>
            <a:endParaRPr lang="en-US" sz="2000" dirty="0"/>
          </a:p>
        </p:txBody>
      </p:sp>
      <p:pic>
        <p:nvPicPr>
          <p:cNvPr id="16" name="Picture 15">
            <a:extLst>
              <a:ext uri="{FF2B5EF4-FFF2-40B4-BE49-F238E27FC236}">
                <a16:creationId xmlns:a16="http://schemas.microsoft.com/office/drawing/2014/main" id="{BDF09788-A1D8-4551-9DFA-2E7A47C264AB}"/>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2844654" y="2992942"/>
            <a:ext cx="1084219" cy="1084219"/>
          </a:xfrm>
          <a:prstGeom prst="rect">
            <a:avLst/>
          </a:prstGeom>
        </p:spPr>
      </p:pic>
      <p:sp>
        <p:nvSpPr>
          <p:cNvPr id="17" name="Rectangle 16">
            <a:extLst>
              <a:ext uri="{FF2B5EF4-FFF2-40B4-BE49-F238E27FC236}">
                <a16:creationId xmlns:a16="http://schemas.microsoft.com/office/drawing/2014/main" id="{093C7528-06C0-439C-ACC0-2DEFA4CD5015}"/>
              </a:ext>
            </a:extLst>
          </p:cNvPr>
          <p:cNvSpPr/>
          <p:nvPr/>
        </p:nvSpPr>
        <p:spPr>
          <a:xfrm>
            <a:off x="2661799" y="4077160"/>
            <a:ext cx="1495187" cy="5725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Digital signature</a:t>
            </a:r>
            <a:endParaRPr lang="en-US" sz="2000" dirty="0"/>
          </a:p>
        </p:txBody>
      </p:sp>
      <p:sp>
        <p:nvSpPr>
          <p:cNvPr id="18" name="Arrow: Right 17">
            <a:extLst>
              <a:ext uri="{FF2B5EF4-FFF2-40B4-BE49-F238E27FC236}">
                <a16:creationId xmlns:a16="http://schemas.microsoft.com/office/drawing/2014/main" id="{74D38F54-CED9-4BC7-B166-26E2C18DB2F4}"/>
              </a:ext>
            </a:extLst>
          </p:cNvPr>
          <p:cNvSpPr/>
          <p:nvPr/>
        </p:nvSpPr>
        <p:spPr>
          <a:xfrm>
            <a:off x="4471685" y="3535050"/>
            <a:ext cx="644434" cy="313508"/>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19" name="Rectangle 18">
            <a:extLst>
              <a:ext uri="{FF2B5EF4-FFF2-40B4-BE49-F238E27FC236}">
                <a16:creationId xmlns:a16="http://schemas.microsoft.com/office/drawing/2014/main" id="{81E36E6A-4D6A-41A2-887B-30DABBA5728C}"/>
              </a:ext>
            </a:extLst>
          </p:cNvPr>
          <p:cNvSpPr/>
          <p:nvPr/>
        </p:nvSpPr>
        <p:spPr>
          <a:xfrm>
            <a:off x="5489397" y="3104609"/>
            <a:ext cx="1410788" cy="101890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000" dirty="0"/>
              <a:t>Decrypt with Bob’s public key</a:t>
            </a:r>
            <a:endParaRPr lang="en-US" sz="2000" dirty="0"/>
          </a:p>
        </p:txBody>
      </p:sp>
      <p:sp>
        <p:nvSpPr>
          <p:cNvPr id="20" name="Arrow: Right 19">
            <a:extLst>
              <a:ext uri="{FF2B5EF4-FFF2-40B4-BE49-F238E27FC236}">
                <a16:creationId xmlns:a16="http://schemas.microsoft.com/office/drawing/2014/main" id="{BEE581D0-2758-4D20-9B6A-4435F27D9A7C}"/>
              </a:ext>
            </a:extLst>
          </p:cNvPr>
          <p:cNvSpPr/>
          <p:nvPr/>
        </p:nvSpPr>
        <p:spPr>
          <a:xfrm>
            <a:off x="7108908" y="3511874"/>
            <a:ext cx="644434" cy="313508"/>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21" name="Rectangle 20">
            <a:extLst>
              <a:ext uri="{FF2B5EF4-FFF2-40B4-BE49-F238E27FC236}">
                <a16:creationId xmlns:a16="http://schemas.microsoft.com/office/drawing/2014/main" id="{6566F9EA-3986-4057-AA11-EEF1F50A9400}"/>
              </a:ext>
            </a:extLst>
          </p:cNvPr>
          <p:cNvSpPr/>
          <p:nvPr/>
        </p:nvSpPr>
        <p:spPr>
          <a:xfrm>
            <a:off x="8284231" y="3104608"/>
            <a:ext cx="1410788" cy="101890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dirty="0"/>
              <a:t>Original message</a:t>
            </a:r>
            <a:endParaRPr lang="en-US" sz="2000" dirty="0"/>
          </a:p>
        </p:txBody>
      </p:sp>
      <p:sp>
        <p:nvSpPr>
          <p:cNvPr id="22" name="TextBox 21">
            <a:extLst>
              <a:ext uri="{FF2B5EF4-FFF2-40B4-BE49-F238E27FC236}">
                <a16:creationId xmlns:a16="http://schemas.microsoft.com/office/drawing/2014/main" id="{4169BB6F-4316-477F-BC13-5AB4C6A35E28}"/>
              </a:ext>
            </a:extLst>
          </p:cNvPr>
          <p:cNvSpPr txBox="1"/>
          <p:nvPr/>
        </p:nvSpPr>
        <p:spPr>
          <a:xfrm>
            <a:off x="2893834" y="4876290"/>
            <a:ext cx="7415813" cy="1323439"/>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pPr algn="l"/>
            <a:r>
              <a:rPr lang="en-IN" sz="2000" dirty="0"/>
              <a:t>The fact that </a:t>
            </a:r>
            <a:r>
              <a:rPr lang="en-IN" sz="2000" dirty="0">
                <a:solidFill>
                  <a:srgbClr val="FF0000"/>
                </a:solidFill>
              </a:rPr>
              <a:t>nobody</a:t>
            </a:r>
            <a:r>
              <a:rPr lang="en-IN" sz="2000" dirty="0"/>
              <a:t> other than Bob can have his private key </a:t>
            </a:r>
            <a:br>
              <a:rPr lang="en-IN" sz="2000" dirty="0"/>
            </a:br>
            <a:r>
              <a:rPr lang="en-IN" sz="2000" dirty="0"/>
              <a:t>establishes the authenticity and the validity of the </a:t>
            </a:r>
            <a:r>
              <a:rPr lang="en-IN" sz="2000" dirty="0">
                <a:solidFill>
                  <a:srgbClr val="0070C0"/>
                </a:solidFill>
              </a:rPr>
              <a:t>signature</a:t>
            </a:r>
            <a:r>
              <a:rPr lang="en-IN" sz="2000" dirty="0"/>
              <a:t>. </a:t>
            </a:r>
          </a:p>
          <a:p>
            <a:pPr algn="l"/>
            <a:r>
              <a:rPr lang="en-IN" sz="2000" dirty="0"/>
              <a:t>Note that the contents of the message that is being signed have</a:t>
            </a:r>
            <a:br>
              <a:rPr lang="en-IN" sz="2000" dirty="0"/>
            </a:br>
            <a:r>
              <a:rPr lang="en-IN" sz="2000" dirty="0"/>
              <a:t>to be </a:t>
            </a:r>
            <a:r>
              <a:rPr lang="en-IN" sz="2000" dirty="0">
                <a:solidFill>
                  <a:srgbClr val="00B050"/>
                </a:solidFill>
              </a:rPr>
              <a:t>publicly</a:t>
            </a:r>
            <a:r>
              <a:rPr lang="en-IN" sz="2000" dirty="0"/>
              <a:t> known. </a:t>
            </a:r>
            <a:endParaRPr lang="en-US" sz="2000" dirty="0" err="1"/>
          </a:p>
        </p:txBody>
      </p:sp>
      <p:pic>
        <p:nvPicPr>
          <p:cNvPr id="23" name="Picture 22" descr="Shape&#10;&#10;Description automatically generated">
            <a:extLst>
              <a:ext uri="{FF2B5EF4-FFF2-40B4-BE49-F238E27FC236}">
                <a16:creationId xmlns:a16="http://schemas.microsoft.com/office/drawing/2014/main" id="{DF844214-0696-4816-A67C-DB3A4A3EAF08}"/>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600361" y="4941990"/>
            <a:ext cx="1192041" cy="1192041"/>
          </a:xfrm>
          <a:prstGeom prst="rect">
            <a:avLst/>
          </a:prstGeom>
        </p:spPr>
      </p:pic>
    </p:spTree>
    <p:extLst>
      <p:ext uri="{BB962C8B-B14F-4D97-AF65-F5344CB8AC3E}">
        <p14:creationId xmlns:p14="http://schemas.microsoft.com/office/powerpoint/2010/main" val="70585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0B78-9021-4124-9279-381FF266EB0C}"/>
              </a:ext>
            </a:extLst>
          </p:cNvPr>
          <p:cNvSpPr>
            <a:spLocks noGrp="1"/>
          </p:cNvSpPr>
          <p:nvPr>
            <p:ph type="title"/>
          </p:nvPr>
        </p:nvSpPr>
        <p:spPr/>
        <p:txBody>
          <a:bodyPr/>
          <a:lstStyle/>
          <a:p>
            <a:r>
              <a:rPr lang="en-US" dirty="0"/>
              <a:t>Session Keys</a:t>
            </a:r>
          </a:p>
        </p:txBody>
      </p:sp>
      <p:sp>
        <p:nvSpPr>
          <p:cNvPr id="3" name="Content Placeholder 2">
            <a:extLst>
              <a:ext uri="{FF2B5EF4-FFF2-40B4-BE49-F238E27FC236}">
                <a16:creationId xmlns:a16="http://schemas.microsoft.com/office/drawing/2014/main" id="{33986F0A-3F84-4102-89DB-CCCE4B27D200}"/>
              </a:ext>
            </a:extLst>
          </p:cNvPr>
          <p:cNvSpPr>
            <a:spLocks noGrp="1"/>
          </p:cNvSpPr>
          <p:nvPr>
            <p:ph idx="1"/>
          </p:nvPr>
        </p:nvSpPr>
        <p:spPr>
          <a:xfrm>
            <a:off x="1880617" y="859459"/>
            <a:ext cx="8212617" cy="1100289"/>
          </a:xfrm>
        </p:spPr>
        <p:txBody>
          <a:bodyPr/>
          <a:lstStyle/>
          <a:p>
            <a:r>
              <a:rPr lang="en-US" dirty="0"/>
              <a:t>Use the slow RSA-based algorithm to decide on a </a:t>
            </a:r>
            <a:r>
              <a:rPr lang="en-US" dirty="0">
                <a:solidFill>
                  <a:srgbClr val="0070C0"/>
                </a:solidFill>
              </a:rPr>
              <a:t>session key</a:t>
            </a:r>
            <a:r>
              <a:rPr lang="en-US" dirty="0"/>
              <a:t>. Then we use the </a:t>
            </a:r>
            <a:r>
              <a:rPr lang="en-US" dirty="0">
                <a:solidFill>
                  <a:srgbClr val="00B050"/>
                </a:solidFill>
              </a:rPr>
              <a:t>faster</a:t>
            </a:r>
            <a:r>
              <a:rPr lang="en-US" dirty="0"/>
              <a:t> AES algorithm (using the </a:t>
            </a:r>
            <a:r>
              <a:rPr lang="en-US" dirty="0">
                <a:solidFill>
                  <a:srgbClr val="0070C0"/>
                </a:solidFill>
              </a:rPr>
              <a:t>session</a:t>
            </a:r>
            <a:r>
              <a:rPr lang="en-US" dirty="0"/>
              <a:t> </a:t>
            </a:r>
            <a:r>
              <a:rPr lang="en-US" dirty="0">
                <a:solidFill>
                  <a:srgbClr val="0070C0"/>
                </a:solidFill>
              </a:rPr>
              <a:t>key</a:t>
            </a:r>
            <a:r>
              <a:rPr lang="en-US" dirty="0"/>
              <a:t>) for encryption/ decryption.</a:t>
            </a:r>
          </a:p>
        </p:txBody>
      </p:sp>
      <p:sp>
        <p:nvSpPr>
          <p:cNvPr id="4" name="Footer Placeholder 3">
            <a:extLst>
              <a:ext uri="{FF2B5EF4-FFF2-40B4-BE49-F238E27FC236}">
                <a16:creationId xmlns:a16="http://schemas.microsoft.com/office/drawing/2014/main" id="{3460A91D-F5E5-467C-BE38-52B8B3C90E35}"/>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BDFD7E6C-D725-47DA-824B-AE7BA6EF3805}"/>
              </a:ext>
            </a:extLst>
          </p:cNvPr>
          <p:cNvSpPr>
            <a:spLocks noGrp="1"/>
          </p:cNvSpPr>
          <p:nvPr>
            <p:ph type="sldNum" sz="quarter" idx="12"/>
          </p:nvPr>
        </p:nvSpPr>
        <p:spPr/>
        <p:txBody>
          <a:bodyPr/>
          <a:lstStyle/>
          <a:p>
            <a:fld id="{F919517F-009E-4769-83B0-88E0C9B89C50}" type="slidenum">
              <a:rPr lang="en-US" smtClean="0"/>
              <a:t>24</a:t>
            </a:fld>
            <a:endParaRPr lang="en-US"/>
          </a:p>
        </p:txBody>
      </p:sp>
      <p:sp>
        <p:nvSpPr>
          <p:cNvPr id="6" name="Rectangle: Rounded Corners 5">
            <a:extLst>
              <a:ext uri="{FF2B5EF4-FFF2-40B4-BE49-F238E27FC236}">
                <a16:creationId xmlns:a16="http://schemas.microsoft.com/office/drawing/2014/main" id="{EFC4D2C6-6716-4DB6-AA6D-622330E84329}"/>
              </a:ext>
            </a:extLst>
          </p:cNvPr>
          <p:cNvSpPr/>
          <p:nvPr/>
        </p:nvSpPr>
        <p:spPr>
          <a:xfrm>
            <a:off x="3692434" y="2124891"/>
            <a:ext cx="4380412" cy="4267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Diffie-Hellman Key Exchange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56E7AEA-92DD-48D0-99E1-47172B40B466}"/>
                  </a:ext>
                </a:extLst>
              </p:cNvPr>
              <p:cNvSpPr txBox="1"/>
              <p:nvPr/>
            </p:nvSpPr>
            <p:spPr>
              <a:xfrm>
                <a:off x="2098767" y="2958737"/>
                <a:ext cx="7566495" cy="2571088"/>
              </a:xfrm>
              <a:prstGeom prst="rect">
                <a:avLst/>
              </a:prstGeom>
              <a:noFill/>
            </p:spPr>
            <p:txBody>
              <a:bodyPr wrap="none" rtlCol="0">
                <a:spAutoFit/>
              </a:bodyPr>
              <a:lstStyle/>
              <a:p>
                <a:pPr marL="457200" indent="-457200">
                  <a:buFont typeface="+mj-lt"/>
                  <a:buAutoNum type="arabicPeriod"/>
                </a:pPr>
                <a:r>
                  <a:rPr lang="en-US" sz="2000" dirty="0">
                    <a:solidFill>
                      <a:srgbClr val="00B050"/>
                    </a:solidFill>
                  </a:rPr>
                  <a:t>Alice</a:t>
                </a:r>
                <a:r>
                  <a:rPr lang="en-US" sz="2000" dirty="0"/>
                  <a:t> and </a:t>
                </a:r>
                <a:r>
                  <a:rPr lang="en-US" sz="2000" dirty="0">
                    <a:solidFill>
                      <a:srgbClr val="0070C0"/>
                    </a:solidFill>
                  </a:rPr>
                  <a:t>Bob</a:t>
                </a:r>
                <a:r>
                  <a:rPr lang="en-US" sz="2000" dirty="0"/>
                  <a:t> pre-decide and share two numbers </a:t>
                </a:r>
                <a:r>
                  <a:rPr lang="en-US" sz="2000" i="1" dirty="0"/>
                  <a:t>p </a:t>
                </a:r>
                <a:r>
                  <a:rPr lang="en-US" sz="2000" dirty="0"/>
                  <a:t>and </a:t>
                </a:r>
                <a:r>
                  <a:rPr lang="en-US" sz="2000" i="1" dirty="0"/>
                  <a:t>q.</a:t>
                </a:r>
              </a:p>
              <a:p>
                <a:pPr marL="457200" indent="-457200">
                  <a:buFont typeface="+mj-lt"/>
                  <a:buAutoNum type="arabicPeriod"/>
                </a:pPr>
                <a:r>
                  <a:rPr lang="en-US" sz="2000" dirty="0"/>
                  <a:t>Alice generates a secret number </a:t>
                </a:r>
                <a:r>
                  <a:rPr lang="en-US" sz="2000" i="1" dirty="0">
                    <a:solidFill>
                      <a:srgbClr val="0070C0"/>
                    </a:solidFill>
                  </a:rPr>
                  <a:t>a</a:t>
                </a:r>
                <a:r>
                  <a:rPr lang="en-US" sz="2000" i="1" dirty="0"/>
                  <a:t>.  </a:t>
                </a:r>
                <a:r>
                  <a:rPr lang="en-US" sz="2000" dirty="0"/>
                  <a:t>Bob generates a secret</a:t>
                </a:r>
                <a:br>
                  <a:rPr lang="en-US" sz="2000" dirty="0"/>
                </a:br>
                <a:r>
                  <a:rPr lang="en-US" sz="2000" dirty="0"/>
                  <a:t>number </a:t>
                </a:r>
                <a:r>
                  <a:rPr lang="en-US" sz="2000" i="1" dirty="0">
                    <a:solidFill>
                      <a:srgbClr val="0070C0"/>
                    </a:solidFill>
                  </a:rPr>
                  <a:t>b</a:t>
                </a:r>
                <a:r>
                  <a:rPr lang="en-US" sz="2000" i="1" dirty="0"/>
                  <a:t>. </a:t>
                </a:r>
              </a:p>
              <a:p>
                <a:pPr marL="457200" indent="-457200">
                  <a:buFont typeface="+mj-lt"/>
                  <a:buAutoNum type="arabicPeriod"/>
                </a:pPr>
                <a:r>
                  <a:rPr lang="en-US" sz="2000" dirty="0"/>
                  <a:t>Alice computes </a:t>
                </a:r>
                <a14:m>
                  <m:oMath xmlns:m="http://schemas.openxmlformats.org/officeDocument/2006/math">
                    <m:r>
                      <a:rPr lang="en-US" sz="2000" i="1">
                        <a:latin typeface="Cambria Math" panose="02040503050406030204" pitchFamily="18" charset="0"/>
                      </a:rPr>
                      <m:t>𝐴</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𝑞</m:t>
                        </m:r>
                      </m:e>
                      <m:sup>
                        <m:r>
                          <a:rPr lang="en-US" sz="2000" i="1">
                            <a:latin typeface="Cambria Math" panose="02040503050406030204" pitchFamily="18" charset="0"/>
                          </a:rPr>
                          <m:t>𝑎</m:t>
                        </m:r>
                      </m:sup>
                    </m:sSup>
                    <m:r>
                      <a:rPr lang="en-US" sz="2000" i="1">
                        <a:latin typeface="Cambria Math" panose="02040503050406030204" pitchFamily="18" charset="0"/>
                      </a:rPr>
                      <m:t> </m:t>
                    </m:r>
                    <m:r>
                      <a:rPr lang="en-US" sz="2000" i="1">
                        <a:latin typeface="Cambria Math" panose="02040503050406030204" pitchFamily="18" charset="0"/>
                      </a:rPr>
                      <m:t>𝑚𝑜𝑑</m:t>
                    </m:r>
                    <m:r>
                      <a:rPr lang="en-US" sz="2000" i="1">
                        <a:latin typeface="Cambria Math" panose="02040503050406030204" pitchFamily="18" charset="0"/>
                      </a:rPr>
                      <m:t> </m:t>
                    </m:r>
                    <m:r>
                      <a:rPr lang="en-US" sz="2000" i="1">
                        <a:latin typeface="Cambria Math" panose="02040503050406030204" pitchFamily="18" charset="0"/>
                      </a:rPr>
                      <m:t>𝑝</m:t>
                    </m:r>
                    <m:r>
                      <a:rPr lang="en-US" sz="2000">
                        <a:latin typeface="Cambria Math" panose="02040503050406030204" pitchFamily="18" charset="0"/>
                      </a:rPr>
                      <m:t>. </m:t>
                    </m:r>
                  </m:oMath>
                </a14:m>
                <a:r>
                  <a:rPr lang="en-US" sz="2000" dirty="0"/>
                  <a:t>It sends </a:t>
                </a:r>
                <a:r>
                  <a:rPr lang="en-US" sz="2000" i="1" dirty="0"/>
                  <a:t>A </a:t>
                </a:r>
                <a:r>
                  <a:rPr lang="en-US" sz="2000" dirty="0"/>
                  <a:t>to Bob.</a:t>
                </a:r>
              </a:p>
              <a:p>
                <a:pPr marL="457200" indent="-457200">
                  <a:buFont typeface="+mj-lt"/>
                  <a:buAutoNum type="arabicPeriod"/>
                </a:pPr>
                <a:r>
                  <a:rPr lang="en-US" sz="2000" dirty="0"/>
                  <a:t>Bob computes </a:t>
                </a:r>
                <a14:m>
                  <m:oMath xmlns:m="http://schemas.openxmlformats.org/officeDocument/2006/math">
                    <m:r>
                      <m:rPr>
                        <m:sty m:val="p"/>
                      </m:rPr>
                      <a:rPr lang="en-US" sz="2000">
                        <a:latin typeface="Cambria Math" panose="02040503050406030204" pitchFamily="18" charset="0"/>
                      </a:rPr>
                      <m:t>B</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𝑞</m:t>
                        </m:r>
                      </m:e>
                      <m:sup>
                        <m:r>
                          <a:rPr lang="en-US" sz="2000" i="1">
                            <a:latin typeface="Cambria Math" panose="02040503050406030204" pitchFamily="18" charset="0"/>
                          </a:rPr>
                          <m:t>𝑏</m:t>
                        </m:r>
                      </m:sup>
                    </m:sSup>
                    <m:r>
                      <a:rPr lang="en-US" sz="2000" i="1">
                        <a:latin typeface="Cambria Math" panose="02040503050406030204" pitchFamily="18" charset="0"/>
                      </a:rPr>
                      <m:t> </m:t>
                    </m:r>
                    <m:r>
                      <a:rPr lang="en-US" sz="2000" i="1">
                        <a:latin typeface="Cambria Math" panose="02040503050406030204" pitchFamily="18" charset="0"/>
                      </a:rPr>
                      <m:t>𝑚𝑜𝑑</m:t>
                    </m:r>
                    <m:r>
                      <a:rPr lang="en-US" sz="2000" i="1">
                        <a:latin typeface="Cambria Math" panose="02040503050406030204" pitchFamily="18" charset="0"/>
                      </a:rPr>
                      <m:t> </m:t>
                    </m:r>
                    <m:r>
                      <a:rPr lang="en-US" sz="2000" i="1">
                        <a:latin typeface="Cambria Math" panose="02040503050406030204" pitchFamily="18" charset="0"/>
                      </a:rPr>
                      <m:t>𝑝</m:t>
                    </m:r>
                  </m:oMath>
                </a14:m>
                <a:r>
                  <a:rPr lang="en-US" sz="2000" dirty="0"/>
                  <a:t>. Sends </a:t>
                </a:r>
                <a:r>
                  <a:rPr lang="en-US" sz="2000" i="1" dirty="0"/>
                  <a:t>B </a:t>
                </a:r>
                <a:r>
                  <a:rPr lang="en-US" sz="2000"/>
                  <a:t>to Alice</a:t>
                </a:r>
                <a:r>
                  <a:rPr lang="en-US" sz="2000" dirty="0"/>
                  <a:t>. </a:t>
                </a:r>
              </a:p>
              <a:p>
                <a:pPr marL="457200" indent="-457200">
                  <a:buFont typeface="+mj-lt"/>
                  <a:buAutoNum type="arabicPeriod"/>
                </a:pPr>
                <a:r>
                  <a:rPr lang="en-US" sz="2000" dirty="0"/>
                  <a:t>Alice computes </a:t>
                </a:r>
                <a14:m>
                  <m:oMath xmlns:m="http://schemas.openxmlformats.org/officeDocument/2006/math">
                    <m:r>
                      <m:rPr>
                        <m:sty m:val="p"/>
                      </m:rPr>
                      <a:rPr lang="en-US" sz="2000">
                        <a:latin typeface="Cambria Math" panose="02040503050406030204" pitchFamily="18" charset="0"/>
                      </a:rPr>
                      <m:t>K</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𝐵</m:t>
                        </m:r>
                      </m:e>
                      <m:sup>
                        <m:r>
                          <a:rPr lang="en-US" sz="2000" i="1">
                            <a:latin typeface="Cambria Math" panose="02040503050406030204" pitchFamily="18" charset="0"/>
                          </a:rPr>
                          <m:t>𝑎</m:t>
                        </m:r>
                      </m:sup>
                    </m:sSup>
                    <m:r>
                      <a:rPr lang="en-US" sz="2000" i="1">
                        <a:latin typeface="Cambria Math" panose="02040503050406030204" pitchFamily="18" charset="0"/>
                      </a:rPr>
                      <m:t> </m:t>
                    </m:r>
                    <m:r>
                      <a:rPr lang="en-US" sz="2000" i="1">
                        <a:latin typeface="Cambria Math" panose="02040503050406030204" pitchFamily="18" charset="0"/>
                      </a:rPr>
                      <m:t>𝑚𝑜𝑑</m:t>
                    </m:r>
                    <m:r>
                      <a:rPr lang="en-US" sz="2000" i="1">
                        <a:latin typeface="Cambria Math" panose="02040503050406030204" pitchFamily="18" charset="0"/>
                      </a:rPr>
                      <m:t> </m:t>
                    </m:r>
                    <m:r>
                      <a:rPr lang="en-US" sz="2000" i="1">
                        <a:latin typeface="Cambria Math" panose="02040503050406030204" pitchFamily="18" charset="0"/>
                      </a:rPr>
                      <m:t>𝑝</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𝑞</m:t>
                        </m:r>
                      </m:e>
                      <m:sup>
                        <m:r>
                          <a:rPr lang="en-US" sz="2000" i="1">
                            <a:latin typeface="Cambria Math" panose="02040503050406030204" pitchFamily="18" charset="0"/>
                          </a:rPr>
                          <m:t>𝑎𝑏</m:t>
                        </m:r>
                      </m:sup>
                    </m:sSup>
                    <m:r>
                      <a:rPr lang="en-US" sz="2000" i="1">
                        <a:latin typeface="Cambria Math" panose="02040503050406030204" pitchFamily="18" charset="0"/>
                      </a:rPr>
                      <m:t> </m:t>
                    </m:r>
                    <m:r>
                      <a:rPr lang="en-US" sz="2000" i="1">
                        <a:latin typeface="Cambria Math" panose="02040503050406030204" pitchFamily="18" charset="0"/>
                      </a:rPr>
                      <m:t>𝑚𝑜𝑑</m:t>
                    </m:r>
                    <m:r>
                      <a:rPr lang="en-US" sz="2000" i="1">
                        <a:latin typeface="Cambria Math" panose="02040503050406030204" pitchFamily="18" charset="0"/>
                      </a:rPr>
                      <m:t> </m:t>
                    </m:r>
                    <m:r>
                      <a:rPr lang="en-US" sz="2000" i="1">
                        <a:latin typeface="Cambria Math" panose="02040503050406030204" pitchFamily="18" charset="0"/>
                      </a:rPr>
                      <m:t>𝑝</m:t>
                    </m:r>
                  </m:oMath>
                </a14:m>
                <a:endParaRPr lang="en-US" sz="2000" dirty="0"/>
              </a:p>
              <a:p>
                <a:pPr marL="457200" indent="-457200">
                  <a:buFont typeface="+mj-lt"/>
                  <a:buAutoNum type="arabicPeriod"/>
                </a:pPr>
                <a:r>
                  <a:rPr lang="en-US" sz="2000" dirty="0"/>
                  <a:t>Bob computes </a:t>
                </a:r>
                <a14:m>
                  <m:oMath xmlns:m="http://schemas.openxmlformats.org/officeDocument/2006/math">
                    <m:r>
                      <a:rPr lang="en-US" sz="2000" i="1">
                        <a:latin typeface="Cambria Math" panose="02040503050406030204" pitchFamily="18" charset="0"/>
                      </a:rPr>
                      <m:t>𝐾</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𝐴</m:t>
                        </m:r>
                      </m:e>
                      <m:sup>
                        <m:r>
                          <a:rPr lang="en-US" sz="2000" i="1">
                            <a:latin typeface="Cambria Math" panose="02040503050406030204" pitchFamily="18" charset="0"/>
                          </a:rPr>
                          <m:t>𝑏</m:t>
                        </m:r>
                      </m:sup>
                    </m:sSup>
                    <m:r>
                      <a:rPr lang="en-US" sz="2000" i="1">
                        <a:latin typeface="Cambria Math" panose="02040503050406030204" pitchFamily="18" charset="0"/>
                      </a:rPr>
                      <m:t> </m:t>
                    </m:r>
                    <m:r>
                      <a:rPr lang="en-US" sz="2000" i="1">
                        <a:latin typeface="Cambria Math" panose="02040503050406030204" pitchFamily="18" charset="0"/>
                      </a:rPr>
                      <m:t>𝑚𝑜𝑑</m:t>
                    </m:r>
                    <m:r>
                      <a:rPr lang="en-US" sz="2000" i="1">
                        <a:latin typeface="Cambria Math" panose="02040503050406030204" pitchFamily="18" charset="0"/>
                      </a:rPr>
                      <m:t> </m:t>
                    </m:r>
                    <m:r>
                      <a:rPr lang="en-US" sz="2000" i="1">
                        <a:latin typeface="Cambria Math" panose="02040503050406030204" pitchFamily="18" charset="0"/>
                      </a:rPr>
                      <m:t>𝑝</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𝑞</m:t>
                        </m:r>
                      </m:e>
                      <m:sup>
                        <m:r>
                          <a:rPr lang="en-US" sz="2000" i="1">
                            <a:latin typeface="Cambria Math" panose="02040503050406030204" pitchFamily="18" charset="0"/>
                          </a:rPr>
                          <m:t>𝑎𝑏</m:t>
                        </m:r>
                      </m:sup>
                    </m:sSup>
                    <m:r>
                      <a:rPr lang="en-US" sz="2000" i="1">
                        <a:latin typeface="Cambria Math" panose="02040503050406030204" pitchFamily="18" charset="0"/>
                      </a:rPr>
                      <m:t> </m:t>
                    </m:r>
                    <m:r>
                      <a:rPr lang="en-US" sz="2000" i="1">
                        <a:latin typeface="Cambria Math" panose="02040503050406030204" pitchFamily="18" charset="0"/>
                      </a:rPr>
                      <m:t>𝑚𝑜𝑑</m:t>
                    </m:r>
                    <m:r>
                      <a:rPr lang="en-US" sz="2000" i="1">
                        <a:latin typeface="Cambria Math" panose="02040503050406030204" pitchFamily="18" charset="0"/>
                      </a:rPr>
                      <m:t> </m:t>
                    </m:r>
                    <m:r>
                      <a:rPr lang="en-US" sz="2000" i="1">
                        <a:latin typeface="Cambria Math" panose="02040503050406030204" pitchFamily="18" charset="0"/>
                      </a:rPr>
                      <m:t>𝑝</m:t>
                    </m:r>
                  </m:oMath>
                </a14:m>
                <a:endParaRPr lang="en-US" sz="2000" dirty="0"/>
              </a:p>
              <a:p>
                <a:pPr marL="457200" indent="-457200">
                  <a:buFont typeface="+mj-lt"/>
                  <a:buAutoNum type="arabicPeriod"/>
                </a:pPr>
                <a:r>
                  <a:rPr lang="en-US" sz="2000" dirty="0"/>
                  <a:t>Both </a:t>
                </a:r>
                <a:r>
                  <a:rPr lang="en-US" sz="2000" dirty="0">
                    <a:solidFill>
                      <a:srgbClr val="625D9C"/>
                    </a:solidFill>
                  </a:rPr>
                  <a:t>compute</a:t>
                </a:r>
                <a:r>
                  <a:rPr lang="en-US" sz="2000" dirty="0"/>
                  <a:t> a key without sending secrets </a:t>
                </a:r>
                <a:r>
                  <a:rPr lang="en-US" sz="2000" dirty="0">
                    <a:solidFill>
                      <a:srgbClr val="9F2241"/>
                    </a:solidFill>
                  </a:rPr>
                  <a:t>over</a:t>
                </a:r>
                <a:r>
                  <a:rPr lang="en-US" sz="2000" dirty="0"/>
                  <a:t> the channel</a:t>
                </a:r>
              </a:p>
            </p:txBody>
          </p:sp>
        </mc:Choice>
        <mc:Fallback xmlns="">
          <p:sp>
            <p:nvSpPr>
              <p:cNvPr id="7" name="TextBox 6">
                <a:extLst>
                  <a:ext uri="{FF2B5EF4-FFF2-40B4-BE49-F238E27FC236}">
                    <a16:creationId xmlns:a16="http://schemas.microsoft.com/office/drawing/2014/main" id="{556E7AEA-92DD-48D0-99E1-47172B40B466}"/>
                  </a:ext>
                </a:extLst>
              </p:cNvPr>
              <p:cNvSpPr txBox="1">
                <a:spLocks noRot="1" noChangeAspect="1" noMove="1" noResize="1" noEditPoints="1" noAdjustHandles="1" noChangeArrowheads="1" noChangeShapeType="1" noTextEdit="1"/>
              </p:cNvSpPr>
              <p:nvPr/>
            </p:nvSpPr>
            <p:spPr>
              <a:xfrm>
                <a:off x="2098767" y="2958737"/>
                <a:ext cx="7566495" cy="2571088"/>
              </a:xfrm>
              <a:prstGeom prst="rect">
                <a:avLst/>
              </a:prstGeom>
              <a:blipFill>
                <a:blip r:embed="rId2"/>
                <a:stretch>
                  <a:fillRect l="-725" t="-948" r="-564" b="-3318"/>
                </a:stretch>
              </a:blipFill>
            </p:spPr>
            <p:txBody>
              <a:bodyPr/>
              <a:lstStyle/>
              <a:p>
                <a:r>
                  <a:rPr lang="en-IN">
                    <a:noFill/>
                  </a:rPr>
                  <a:t> </a:t>
                </a:r>
              </a:p>
            </p:txBody>
          </p:sp>
        </mc:Fallback>
      </mc:AlternateContent>
      <p:pic>
        <p:nvPicPr>
          <p:cNvPr id="8" name="Picture 7" descr="Icon&#10;&#10;Description automatically generated">
            <a:extLst>
              <a:ext uri="{FF2B5EF4-FFF2-40B4-BE49-F238E27FC236}">
                <a16:creationId xmlns:a16="http://schemas.microsoft.com/office/drawing/2014/main" id="{11A9690C-56F0-4D43-A03D-8C450AABE93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711846" y="5142905"/>
            <a:ext cx="386920" cy="386920"/>
          </a:xfrm>
          <a:prstGeom prst="rect">
            <a:avLst/>
          </a:prstGeom>
        </p:spPr>
      </p:pic>
    </p:spTree>
    <p:extLst>
      <p:ext uri="{BB962C8B-B14F-4D97-AF65-F5344CB8AC3E}">
        <p14:creationId xmlns:p14="http://schemas.microsoft.com/office/powerpoint/2010/main" val="3161604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A334A1-F5A8-454D-9123-FA2E104EBEEB}"/>
              </a:ext>
            </a:extLst>
          </p:cNvPr>
          <p:cNvSpPr txBox="1"/>
          <p:nvPr/>
        </p:nvSpPr>
        <p:spPr>
          <a:xfrm>
            <a:off x="5702803" y="1285462"/>
            <a:ext cx="1529586" cy="523220"/>
          </a:xfrm>
          <a:prstGeom prst="rect">
            <a:avLst/>
          </a:prstGeom>
          <a:noFill/>
        </p:spPr>
        <p:txBody>
          <a:bodyPr wrap="none" rtlCol="0">
            <a:spAutoFit/>
          </a:bodyPr>
          <a:lstStyle/>
          <a:p>
            <a:pPr algn="ctr"/>
            <a:r>
              <a:rPr lang="en-US" sz="2800" b="1" dirty="0">
                <a:solidFill>
                  <a:srgbClr val="000000"/>
                </a:solidFill>
                <a:latin typeface="Poppins" pitchFamily="2" charset="77"/>
                <a:cs typeface="Poppins" pitchFamily="2" charset="77"/>
              </a:rPr>
              <a:t>Outline</a:t>
            </a:r>
          </a:p>
        </p:txBody>
      </p:sp>
      <p:pic>
        <p:nvPicPr>
          <p:cNvPr id="33" name="Picture 32" descr="Shape, arrow&#10;&#10;Description automatically generated">
            <a:extLst>
              <a:ext uri="{FF2B5EF4-FFF2-40B4-BE49-F238E27FC236}">
                <a16:creationId xmlns:a16="http://schemas.microsoft.com/office/drawing/2014/main" id="{720B12FF-CA6E-41D6-BD5D-1D381B696C5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95524" y="2766503"/>
            <a:ext cx="750155" cy="627001"/>
          </a:xfrm>
          <a:prstGeom prst="rect">
            <a:avLst/>
          </a:prstGeom>
        </p:spPr>
      </p:pic>
      <p:sp>
        <p:nvSpPr>
          <p:cNvPr id="35" name="Slide Number Placeholder 34">
            <a:extLst>
              <a:ext uri="{FF2B5EF4-FFF2-40B4-BE49-F238E27FC236}">
                <a16:creationId xmlns:a16="http://schemas.microsoft.com/office/drawing/2014/main" id="{28F3E43D-B7D8-44C3-B409-592BB599339B}"/>
              </a:ext>
            </a:extLst>
          </p:cNvPr>
          <p:cNvSpPr>
            <a:spLocks noGrp="1"/>
          </p:cNvSpPr>
          <p:nvPr>
            <p:ph type="sldNum" sz="quarter" idx="12"/>
          </p:nvPr>
        </p:nvSpPr>
        <p:spPr/>
        <p:txBody>
          <a:bodyPr/>
          <a:lstStyle/>
          <a:p>
            <a:fld id="{F919517F-009E-4769-83B0-88E0C9B89C50}" type="slidenum">
              <a:rPr lang="en-US" smtClean="0"/>
              <a:t>25</a:t>
            </a:fld>
            <a:endParaRPr lang="en-US"/>
          </a:p>
        </p:txBody>
      </p:sp>
      <p:sp>
        <p:nvSpPr>
          <p:cNvPr id="36" name="Footer Placeholder 35">
            <a:extLst>
              <a:ext uri="{FF2B5EF4-FFF2-40B4-BE49-F238E27FC236}">
                <a16:creationId xmlns:a16="http://schemas.microsoft.com/office/drawing/2014/main" id="{8A570817-234C-4177-A0A9-EBCB9DBD8B49}"/>
              </a:ext>
            </a:extLst>
          </p:cNvPr>
          <p:cNvSpPr>
            <a:spLocks noGrp="1"/>
          </p:cNvSpPr>
          <p:nvPr>
            <p:ph type="ftr" sz="quarter" idx="11"/>
          </p:nvPr>
        </p:nvSpPr>
        <p:spPr/>
        <p:txBody>
          <a:bodyPr/>
          <a:lstStyle/>
          <a:p>
            <a:r>
              <a:rPr lang="en-US" dirty="0"/>
              <a:t>Next-Gen Computer Architecture | Smruti R. Sarangi</a:t>
            </a:r>
          </a:p>
        </p:txBody>
      </p:sp>
      <p:sp>
        <p:nvSpPr>
          <p:cNvPr id="19" name="Round Same Side Corner Rectangle 3">
            <a:extLst>
              <a:ext uri="{FF2B5EF4-FFF2-40B4-BE49-F238E27FC236}">
                <a16:creationId xmlns:a16="http://schemas.microsoft.com/office/drawing/2014/main" id="{BABD4351-0C08-4766-BE81-3DA733F5C5F6}"/>
              </a:ext>
            </a:extLst>
          </p:cNvPr>
          <p:cNvSpPr/>
          <p:nvPr/>
        </p:nvSpPr>
        <p:spPr>
          <a:xfrm rot="16200000">
            <a:off x="4206900" y="2104023"/>
            <a:ext cx="553389" cy="771568"/>
          </a:xfrm>
          <a:prstGeom prst="round2SameRect">
            <a:avLst>
              <a:gd name="adj1" fmla="val 50000"/>
              <a:gd name="adj2" fmla="val 0"/>
            </a:avLst>
          </a:prstGeom>
          <a:solidFill>
            <a:srgbClr val="E21A23">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20" name="TextBox 5">
            <a:extLst>
              <a:ext uri="{FF2B5EF4-FFF2-40B4-BE49-F238E27FC236}">
                <a16:creationId xmlns:a16="http://schemas.microsoft.com/office/drawing/2014/main" id="{D63426B6-3207-49E8-8E7A-318CE5AC1753}"/>
              </a:ext>
            </a:extLst>
          </p:cNvPr>
          <p:cNvSpPr txBox="1"/>
          <p:nvPr/>
        </p:nvSpPr>
        <p:spPr>
          <a:xfrm>
            <a:off x="4360063" y="2300750"/>
            <a:ext cx="341760" cy="378117"/>
          </a:xfrm>
          <a:prstGeom prst="rect">
            <a:avLst/>
          </a:prstGeom>
          <a:noFill/>
        </p:spPr>
        <p:txBody>
          <a:bodyPr wrap="non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57" b="1" dirty="0">
                <a:solidFill>
                  <a:srgbClr val="FFFFFF"/>
                </a:solidFill>
                <a:latin typeface="Poppins" pitchFamily="2" charset="77"/>
                <a:ea typeface="League Spartan" charset="0"/>
                <a:cs typeface="Poppins" pitchFamily="2" charset="77"/>
              </a:rPr>
              <a:t>1.</a:t>
            </a:r>
          </a:p>
        </p:txBody>
      </p:sp>
      <p:sp>
        <p:nvSpPr>
          <p:cNvPr id="21" name="Rectangle 20">
            <a:extLst>
              <a:ext uri="{FF2B5EF4-FFF2-40B4-BE49-F238E27FC236}">
                <a16:creationId xmlns:a16="http://schemas.microsoft.com/office/drawing/2014/main" id="{9C13BD94-432E-49F8-994F-EAAF0AE084BC}"/>
              </a:ext>
            </a:extLst>
          </p:cNvPr>
          <p:cNvSpPr/>
          <p:nvPr/>
        </p:nvSpPr>
        <p:spPr>
          <a:xfrm>
            <a:off x="4913096" y="2213114"/>
            <a:ext cx="4437937" cy="553389"/>
          </a:xfrm>
          <a:prstGeom prst="rect">
            <a:avLst/>
          </a:prstGeom>
          <a:solidFill>
            <a:srgbClr val="E21A23"/>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22" name="TextBox 7">
            <a:extLst>
              <a:ext uri="{FF2B5EF4-FFF2-40B4-BE49-F238E27FC236}">
                <a16:creationId xmlns:a16="http://schemas.microsoft.com/office/drawing/2014/main" id="{EDAFA707-E2BC-4B10-86EB-612EA2C36383}"/>
              </a:ext>
            </a:extLst>
          </p:cNvPr>
          <p:cNvSpPr txBox="1"/>
          <p:nvPr/>
        </p:nvSpPr>
        <p:spPr>
          <a:xfrm>
            <a:off x="5051710" y="2312483"/>
            <a:ext cx="2308645" cy="400110"/>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FFFF"/>
                </a:solidFill>
                <a:latin typeface="Poppins" pitchFamily="2" charset="77"/>
                <a:ea typeface="League Spartan" charset="0"/>
                <a:cs typeface="Poppins" pitchFamily="2" charset="77"/>
              </a:rPr>
              <a:t>Data Encryption</a:t>
            </a:r>
          </a:p>
        </p:txBody>
      </p:sp>
      <p:sp>
        <p:nvSpPr>
          <p:cNvPr id="23" name="Round Same Side Corner Rectangle 19">
            <a:extLst>
              <a:ext uri="{FF2B5EF4-FFF2-40B4-BE49-F238E27FC236}">
                <a16:creationId xmlns:a16="http://schemas.microsoft.com/office/drawing/2014/main" id="{F28551BB-C70F-4CF7-A482-B8F1CE1D5A53}"/>
              </a:ext>
            </a:extLst>
          </p:cNvPr>
          <p:cNvSpPr/>
          <p:nvPr/>
        </p:nvSpPr>
        <p:spPr>
          <a:xfrm rot="16200000">
            <a:off x="4206900" y="2695749"/>
            <a:ext cx="553389" cy="771568"/>
          </a:xfrm>
          <a:prstGeom prst="round2SameRect">
            <a:avLst>
              <a:gd name="adj1" fmla="val 50000"/>
              <a:gd name="adj2" fmla="val 0"/>
            </a:avLst>
          </a:prstGeom>
          <a:solidFill>
            <a:srgbClr val="FFB600">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24" name="TextBox 9">
            <a:extLst>
              <a:ext uri="{FF2B5EF4-FFF2-40B4-BE49-F238E27FC236}">
                <a16:creationId xmlns:a16="http://schemas.microsoft.com/office/drawing/2014/main" id="{E2B0FB8F-4718-4EB7-89C9-4E1C2C7BEFB0}"/>
              </a:ext>
            </a:extLst>
          </p:cNvPr>
          <p:cNvSpPr txBox="1"/>
          <p:nvPr/>
        </p:nvSpPr>
        <p:spPr>
          <a:xfrm>
            <a:off x="4336819" y="2892475"/>
            <a:ext cx="388248" cy="378117"/>
          </a:xfrm>
          <a:prstGeom prst="rect">
            <a:avLst/>
          </a:prstGeom>
          <a:noFill/>
        </p:spPr>
        <p:txBody>
          <a:bodyPr wrap="non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57" b="1" dirty="0">
                <a:solidFill>
                  <a:srgbClr val="FFFFFF"/>
                </a:solidFill>
                <a:latin typeface="Poppins" pitchFamily="2" charset="77"/>
                <a:ea typeface="League Spartan" charset="0"/>
                <a:cs typeface="Poppins" pitchFamily="2" charset="77"/>
              </a:rPr>
              <a:t>2.</a:t>
            </a:r>
          </a:p>
        </p:txBody>
      </p:sp>
      <p:sp>
        <p:nvSpPr>
          <p:cNvPr id="25" name="Rectangle 24">
            <a:extLst>
              <a:ext uri="{FF2B5EF4-FFF2-40B4-BE49-F238E27FC236}">
                <a16:creationId xmlns:a16="http://schemas.microsoft.com/office/drawing/2014/main" id="{110E42B5-FBE8-4918-BF15-433D2716BFE0}"/>
              </a:ext>
            </a:extLst>
          </p:cNvPr>
          <p:cNvSpPr/>
          <p:nvPr/>
        </p:nvSpPr>
        <p:spPr>
          <a:xfrm>
            <a:off x="4913096" y="2804839"/>
            <a:ext cx="4437937" cy="553389"/>
          </a:xfrm>
          <a:prstGeom prst="rect">
            <a:avLst/>
          </a:prstGeom>
          <a:solidFill>
            <a:srgbClr val="FFB600"/>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26" name="TextBox 11">
            <a:extLst>
              <a:ext uri="{FF2B5EF4-FFF2-40B4-BE49-F238E27FC236}">
                <a16:creationId xmlns:a16="http://schemas.microsoft.com/office/drawing/2014/main" id="{8E410488-04BF-4D5D-A7DA-E5F8EAAA5C8D}"/>
              </a:ext>
            </a:extLst>
          </p:cNvPr>
          <p:cNvSpPr txBox="1"/>
          <p:nvPr/>
        </p:nvSpPr>
        <p:spPr>
          <a:xfrm>
            <a:off x="4964080" y="2921213"/>
            <a:ext cx="184732" cy="369333"/>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rgbClr val="FFFFFF"/>
              </a:solidFill>
              <a:latin typeface="Poppins" pitchFamily="2" charset="77"/>
              <a:ea typeface="League Spartan" charset="0"/>
              <a:cs typeface="Poppins" pitchFamily="2" charset="77"/>
            </a:endParaRPr>
          </a:p>
        </p:txBody>
      </p:sp>
      <p:sp>
        <p:nvSpPr>
          <p:cNvPr id="27" name="Round Same Side Corner Rectangle 27">
            <a:extLst>
              <a:ext uri="{FF2B5EF4-FFF2-40B4-BE49-F238E27FC236}">
                <a16:creationId xmlns:a16="http://schemas.microsoft.com/office/drawing/2014/main" id="{79248E22-BAEB-4C8A-A15F-AF1D32AF8D13}"/>
              </a:ext>
            </a:extLst>
          </p:cNvPr>
          <p:cNvSpPr/>
          <p:nvPr/>
        </p:nvSpPr>
        <p:spPr>
          <a:xfrm rot="16200000">
            <a:off x="4206900" y="3287474"/>
            <a:ext cx="553389" cy="771568"/>
          </a:xfrm>
          <a:prstGeom prst="round2SameRect">
            <a:avLst>
              <a:gd name="adj1" fmla="val 50000"/>
              <a:gd name="adj2" fmla="val 0"/>
            </a:avLst>
          </a:prstGeom>
          <a:solidFill>
            <a:srgbClr val="625D9C">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28" name="TextBox 13">
            <a:extLst>
              <a:ext uri="{FF2B5EF4-FFF2-40B4-BE49-F238E27FC236}">
                <a16:creationId xmlns:a16="http://schemas.microsoft.com/office/drawing/2014/main" id="{E835409B-E2F1-4530-A5A2-3CBAD6D1859A}"/>
              </a:ext>
            </a:extLst>
          </p:cNvPr>
          <p:cNvSpPr txBox="1"/>
          <p:nvPr/>
        </p:nvSpPr>
        <p:spPr>
          <a:xfrm>
            <a:off x="4332812" y="3484201"/>
            <a:ext cx="396262" cy="378117"/>
          </a:xfrm>
          <a:prstGeom prst="rect">
            <a:avLst/>
          </a:prstGeom>
          <a:noFill/>
        </p:spPr>
        <p:txBody>
          <a:bodyPr wrap="non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57" b="1" dirty="0">
                <a:solidFill>
                  <a:srgbClr val="FFFFFF"/>
                </a:solidFill>
                <a:latin typeface="Poppins" pitchFamily="2" charset="77"/>
                <a:ea typeface="League Spartan" charset="0"/>
                <a:cs typeface="Poppins" pitchFamily="2" charset="77"/>
              </a:rPr>
              <a:t>3.</a:t>
            </a:r>
          </a:p>
        </p:txBody>
      </p:sp>
      <p:sp>
        <p:nvSpPr>
          <p:cNvPr id="29" name="Rectangle 28">
            <a:extLst>
              <a:ext uri="{FF2B5EF4-FFF2-40B4-BE49-F238E27FC236}">
                <a16:creationId xmlns:a16="http://schemas.microsoft.com/office/drawing/2014/main" id="{BB8CDCA8-6093-47E9-903D-9F228DCF85D0}"/>
              </a:ext>
            </a:extLst>
          </p:cNvPr>
          <p:cNvSpPr/>
          <p:nvPr/>
        </p:nvSpPr>
        <p:spPr>
          <a:xfrm>
            <a:off x="4913096" y="3396564"/>
            <a:ext cx="4437937" cy="553389"/>
          </a:xfrm>
          <a:prstGeom prst="rect">
            <a:avLst/>
          </a:prstGeom>
          <a:solidFill>
            <a:srgbClr val="625D9C"/>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30" name="TextBox 15">
            <a:extLst>
              <a:ext uri="{FF2B5EF4-FFF2-40B4-BE49-F238E27FC236}">
                <a16:creationId xmlns:a16="http://schemas.microsoft.com/office/drawing/2014/main" id="{D407BA0C-52C9-406C-8489-50BE8D80FA27}"/>
              </a:ext>
            </a:extLst>
          </p:cNvPr>
          <p:cNvSpPr txBox="1"/>
          <p:nvPr/>
        </p:nvSpPr>
        <p:spPr>
          <a:xfrm>
            <a:off x="5051709" y="3440912"/>
            <a:ext cx="184732" cy="230832"/>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b="1" dirty="0">
              <a:solidFill>
                <a:srgbClr val="FFFFFF"/>
              </a:solidFill>
              <a:latin typeface="Poppins" pitchFamily="2" charset="77"/>
              <a:ea typeface="League Spartan" charset="0"/>
              <a:cs typeface="Poppins" pitchFamily="2" charset="77"/>
            </a:endParaRPr>
          </a:p>
        </p:txBody>
      </p:sp>
      <p:sp>
        <p:nvSpPr>
          <p:cNvPr id="31" name="Subtitle 2">
            <a:extLst>
              <a:ext uri="{FF2B5EF4-FFF2-40B4-BE49-F238E27FC236}">
                <a16:creationId xmlns:a16="http://schemas.microsoft.com/office/drawing/2014/main" id="{2C104788-E86C-472E-800C-69E3322D3087}"/>
              </a:ext>
            </a:extLst>
          </p:cNvPr>
          <p:cNvSpPr txBox="1">
            <a:spLocks/>
          </p:cNvSpPr>
          <p:nvPr/>
        </p:nvSpPr>
        <p:spPr>
          <a:xfrm>
            <a:off x="5051709" y="3705928"/>
            <a:ext cx="4160708" cy="140623"/>
          </a:xfrm>
          <a:prstGeom prst="rect">
            <a:avLst/>
          </a:prstGeom>
        </p:spPr>
        <p:txBody>
          <a:bodyPr vert="horz" wrap="square" lIns="25724" tIns="12862" rIns="25724" bIns="12862"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85"/>
              </a:lnSpc>
            </a:pPr>
            <a:endParaRPr lang="en-US" sz="675" dirty="0">
              <a:solidFill>
                <a:srgbClr val="FFFFFF"/>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32" name="Round Same Side Corner Rectangle 35">
            <a:extLst>
              <a:ext uri="{FF2B5EF4-FFF2-40B4-BE49-F238E27FC236}">
                <a16:creationId xmlns:a16="http://schemas.microsoft.com/office/drawing/2014/main" id="{75461693-8E2F-4907-BA80-9443242518B7}"/>
              </a:ext>
            </a:extLst>
          </p:cNvPr>
          <p:cNvSpPr/>
          <p:nvPr/>
        </p:nvSpPr>
        <p:spPr>
          <a:xfrm rot="16200000">
            <a:off x="4206900" y="3879200"/>
            <a:ext cx="553389" cy="771568"/>
          </a:xfrm>
          <a:prstGeom prst="round2SameRect">
            <a:avLst>
              <a:gd name="adj1" fmla="val 50000"/>
              <a:gd name="adj2" fmla="val 0"/>
            </a:avLst>
          </a:prstGeom>
          <a:solidFill>
            <a:srgbClr val="AF1858">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37" name="TextBox 18">
            <a:extLst>
              <a:ext uri="{FF2B5EF4-FFF2-40B4-BE49-F238E27FC236}">
                <a16:creationId xmlns:a16="http://schemas.microsoft.com/office/drawing/2014/main" id="{939A06BB-56ED-4174-925E-12A87E6D31F3}"/>
              </a:ext>
            </a:extLst>
          </p:cNvPr>
          <p:cNvSpPr txBox="1"/>
          <p:nvPr/>
        </p:nvSpPr>
        <p:spPr>
          <a:xfrm>
            <a:off x="4323995" y="4075926"/>
            <a:ext cx="413896" cy="378117"/>
          </a:xfrm>
          <a:prstGeom prst="rect">
            <a:avLst/>
          </a:prstGeom>
          <a:noFill/>
        </p:spPr>
        <p:txBody>
          <a:bodyPr wrap="non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57" b="1" dirty="0">
                <a:solidFill>
                  <a:srgbClr val="FFFFFF"/>
                </a:solidFill>
                <a:latin typeface="Poppins" pitchFamily="2" charset="77"/>
                <a:ea typeface="League Spartan" charset="0"/>
                <a:cs typeface="Poppins" pitchFamily="2" charset="77"/>
              </a:rPr>
              <a:t>4.</a:t>
            </a:r>
          </a:p>
        </p:txBody>
      </p:sp>
      <p:sp>
        <p:nvSpPr>
          <p:cNvPr id="38" name="Rectangle 37">
            <a:extLst>
              <a:ext uri="{FF2B5EF4-FFF2-40B4-BE49-F238E27FC236}">
                <a16:creationId xmlns:a16="http://schemas.microsoft.com/office/drawing/2014/main" id="{5A33289B-2C33-40AD-8BC8-E054DA087F50}"/>
              </a:ext>
            </a:extLst>
          </p:cNvPr>
          <p:cNvSpPr/>
          <p:nvPr/>
        </p:nvSpPr>
        <p:spPr>
          <a:xfrm>
            <a:off x="4913096" y="3988291"/>
            <a:ext cx="4437937" cy="553389"/>
          </a:xfrm>
          <a:prstGeom prst="rect">
            <a:avLst/>
          </a:prstGeom>
          <a:solidFill>
            <a:srgbClr val="AF1858"/>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39" name="TextBox 20">
            <a:extLst>
              <a:ext uri="{FF2B5EF4-FFF2-40B4-BE49-F238E27FC236}">
                <a16:creationId xmlns:a16="http://schemas.microsoft.com/office/drawing/2014/main" id="{D3D3C69D-66F4-41C5-9E75-C8473AC5634B}"/>
              </a:ext>
            </a:extLst>
          </p:cNvPr>
          <p:cNvSpPr txBox="1"/>
          <p:nvPr/>
        </p:nvSpPr>
        <p:spPr>
          <a:xfrm>
            <a:off x="5051709" y="4032638"/>
            <a:ext cx="184732" cy="230832"/>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b="1" dirty="0">
              <a:solidFill>
                <a:srgbClr val="FFFFFF"/>
              </a:solidFill>
              <a:latin typeface="Poppins" pitchFamily="2" charset="77"/>
              <a:ea typeface="League Spartan" charset="0"/>
              <a:cs typeface="Poppins" pitchFamily="2" charset="77"/>
            </a:endParaRPr>
          </a:p>
        </p:txBody>
      </p:sp>
      <p:sp>
        <p:nvSpPr>
          <p:cNvPr id="40" name="Subtitle 2">
            <a:extLst>
              <a:ext uri="{FF2B5EF4-FFF2-40B4-BE49-F238E27FC236}">
                <a16:creationId xmlns:a16="http://schemas.microsoft.com/office/drawing/2014/main" id="{20428E2D-2351-4C87-9104-240E7753C5A0}"/>
              </a:ext>
            </a:extLst>
          </p:cNvPr>
          <p:cNvSpPr txBox="1">
            <a:spLocks/>
          </p:cNvSpPr>
          <p:nvPr/>
        </p:nvSpPr>
        <p:spPr>
          <a:xfrm>
            <a:off x="5051709" y="4297653"/>
            <a:ext cx="4160708" cy="140623"/>
          </a:xfrm>
          <a:prstGeom prst="rect">
            <a:avLst/>
          </a:prstGeom>
        </p:spPr>
        <p:txBody>
          <a:bodyPr vert="horz" wrap="square" lIns="25724" tIns="12862" rIns="25724" bIns="12862"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85"/>
              </a:lnSpc>
            </a:pPr>
            <a:endParaRPr lang="en-US" sz="675" dirty="0">
              <a:solidFill>
                <a:srgbClr val="FFFFFF"/>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51" name="TextBox 7">
            <a:extLst>
              <a:ext uri="{FF2B5EF4-FFF2-40B4-BE49-F238E27FC236}">
                <a16:creationId xmlns:a16="http://schemas.microsoft.com/office/drawing/2014/main" id="{E5836593-0D8D-4A56-B259-178A2718F001}"/>
              </a:ext>
            </a:extLst>
          </p:cNvPr>
          <p:cNvSpPr txBox="1"/>
          <p:nvPr/>
        </p:nvSpPr>
        <p:spPr>
          <a:xfrm>
            <a:off x="5051662" y="2853530"/>
            <a:ext cx="3748142" cy="400110"/>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Poppins" pitchFamily="2" charset="77"/>
                <a:ea typeface="League Spartan" charset="0"/>
                <a:cs typeface="Poppins" pitchFamily="2" charset="77"/>
              </a:rPr>
              <a:t>Hashing and Data Integrity</a:t>
            </a:r>
          </a:p>
        </p:txBody>
      </p:sp>
      <p:sp>
        <p:nvSpPr>
          <p:cNvPr id="52" name="TextBox 7">
            <a:extLst>
              <a:ext uri="{FF2B5EF4-FFF2-40B4-BE49-F238E27FC236}">
                <a16:creationId xmlns:a16="http://schemas.microsoft.com/office/drawing/2014/main" id="{3773F028-9384-423E-9964-3555C277DF4C}"/>
              </a:ext>
            </a:extLst>
          </p:cNvPr>
          <p:cNvSpPr txBox="1"/>
          <p:nvPr/>
        </p:nvSpPr>
        <p:spPr>
          <a:xfrm>
            <a:off x="5051663" y="3455409"/>
            <a:ext cx="2959465" cy="400110"/>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FFFF"/>
                </a:solidFill>
                <a:latin typeface="Poppins" pitchFamily="2" charset="77"/>
                <a:ea typeface="League Spartan" charset="0"/>
                <a:cs typeface="Poppins" pitchFamily="2" charset="77"/>
              </a:rPr>
              <a:t>Secure Architectures</a:t>
            </a:r>
          </a:p>
        </p:txBody>
      </p:sp>
      <p:sp>
        <p:nvSpPr>
          <p:cNvPr id="53" name="TextBox 7">
            <a:extLst>
              <a:ext uri="{FF2B5EF4-FFF2-40B4-BE49-F238E27FC236}">
                <a16:creationId xmlns:a16="http://schemas.microsoft.com/office/drawing/2014/main" id="{E903C88C-BA75-4E2E-8DBF-90B063D88B24}"/>
              </a:ext>
            </a:extLst>
          </p:cNvPr>
          <p:cNvSpPr txBox="1"/>
          <p:nvPr/>
        </p:nvSpPr>
        <p:spPr>
          <a:xfrm>
            <a:off x="5051663" y="4053353"/>
            <a:ext cx="3106941" cy="400110"/>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FFFF"/>
                </a:solidFill>
                <a:latin typeface="Poppins" pitchFamily="2" charset="77"/>
                <a:ea typeface="League Spartan" charset="0"/>
                <a:cs typeface="Poppins" pitchFamily="2" charset="77"/>
              </a:rPr>
              <a:t>Side-Channel Attacks</a:t>
            </a:r>
          </a:p>
        </p:txBody>
      </p:sp>
    </p:spTree>
    <p:extLst>
      <p:ext uri="{BB962C8B-B14F-4D97-AF65-F5344CB8AC3E}">
        <p14:creationId xmlns:p14="http://schemas.microsoft.com/office/powerpoint/2010/main" val="338252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009B1-8EA7-47C5-9CC7-F3409B41E19E}"/>
              </a:ext>
            </a:extLst>
          </p:cNvPr>
          <p:cNvSpPr>
            <a:spLocks noGrp="1"/>
          </p:cNvSpPr>
          <p:nvPr>
            <p:ph type="title"/>
          </p:nvPr>
        </p:nvSpPr>
        <p:spPr>
          <a:xfrm>
            <a:off x="1880616" y="274321"/>
            <a:ext cx="6858000" cy="526868"/>
          </a:xfrm>
        </p:spPr>
        <p:txBody>
          <a:bodyPr/>
          <a:lstStyle/>
          <a:p>
            <a:r>
              <a:rPr lang="en-US" dirty="0"/>
              <a:t>Common Cryptographic Attacks</a:t>
            </a:r>
          </a:p>
        </p:txBody>
      </p:sp>
      <p:sp>
        <p:nvSpPr>
          <p:cNvPr id="4" name="Footer Placeholder 3">
            <a:extLst>
              <a:ext uri="{FF2B5EF4-FFF2-40B4-BE49-F238E27FC236}">
                <a16:creationId xmlns:a16="http://schemas.microsoft.com/office/drawing/2014/main" id="{90F64C60-01CE-45AE-B279-D3576FE989A9}"/>
              </a:ext>
            </a:extLst>
          </p:cNvPr>
          <p:cNvSpPr>
            <a:spLocks noGrp="1"/>
          </p:cNvSpPr>
          <p:nvPr>
            <p:ph type="ftr" sz="quarter" idx="11"/>
          </p:nvPr>
        </p:nvSpPr>
        <p:spPr>
          <a:xfrm>
            <a:off x="2763614" y="6528815"/>
            <a:ext cx="5486400" cy="228600"/>
          </a:xfrm>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F19014FD-3F39-4801-961C-CDC1443BD0C0}"/>
              </a:ext>
            </a:extLst>
          </p:cNvPr>
          <p:cNvSpPr>
            <a:spLocks noGrp="1"/>
          </p:cNvSpPr>
          <p:nvPr>
            <p:ph type="sldNum" sz="quarter" idx="12"/>
          </p:nvPr>
        </p:nvSpPr>
        <p:spPr/>
        <p:txBody>
          <a:bodyPr/>
          <a:lstStyle/>
          <a:p>
            <a:fld id="{F919517F-009E-4769-83B0-88E0C9B89C50}" type="slidenum">
              <a:rPr lang="en-US" smtClean="0"/>
              <a:t>26</a:t>
            </a:fld>
            <a:endParaRPr lang="en-US"/>
          </a:p>
        </p:txBody>
      </p:sp>
      <p:pic>
        <p:nvPicPr>
          <p:cNvPr id="12" name="Graphic 11">
            <a:extLst>
              <a:ext uri="{FF2B5EF4-FFF2-40B4-BE49-F238E27FC236}">
                <a16:creationId xmlns:a16="http://schemas.microsoft.com/office/drawing/2014/main" id="{919572E4-F80B-49A8-ADC9-9FA17AB8F784}"/>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453384" y="801190"/>
            <a:ext cx="5022506" cy="2951259"/>
          </a:xfrm>
          <a:prstGeom prst="rect">
            <a:avLst/>
          </a:prstGeom>
        </p:spPr>
      </p:pic>
      <p:sp>
        <p:nvSpPr>
          <p:cNvPr id="13" name="TextBox 12">
            <a:extLst>
              <a:ext uri="{FF2B5EF4-FFF2-40B4-BE49-F238E27FC236}">
                <a16:creationId xmlns:a16="http://schemas.microsoft.com/office/drawing/2014/main" id="{70A65A25-E827-4998-A0B0-951A69BD5F0B}"/>
              </a:ext>
            </a:extLst>
          </p:cNvPr>
          <p:cNvSpPr txBox="1"/>
          <p:nvPr/>
        </p:nvSpPr>
        <p:spPr>
          <a:xfrm>
            <a:off x="2293975" y="3960228"/>
            <a:ext cx="734132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Alice </a:t>
            </a:r>
            <a:r>
              <a:rPr lang="en-US" sz="2000" dirty="0">
                <a:solidFill>
                  <a:srgbClr val="00B050"/>
                </a:solidFill>
              </a:rPr>
              <a:t>sends</a:t>
            </a:r>
            <a:r>
              <a:rPr lang="en-US" sz="2000" dirty="0"/>
              <a:t> a </a:t>
            </a:r>
            <a:r>
              <a:rPr lang="en-US" sz="2000" dirty="0">
                <a:solidFill>
                  <a:schemeClr val="accent1">
                    <a:lumMod val="75000"/>
                  </a:schemeClr>
                </a:solidFill>
              </a:rPr>
              <a:t>message</a:t>
            </a:r>
            <a:r>
              <a:rPr lang="en-US" sz="2000" dirty="0"/>
              <a:t> to Bob</a:t>
            </a:r>
          </a:p>
          <a:p>
            <a:pPr marL="342900" indent="-342900">
              <a:buFont typeface="Arial" panose="020B0604020202020204" pitchFamily="34" charset="0"/>
              <a:buChar char="•"/>
            </a:pPr>
            <a:r>
              <a:rPr lang="en-US" sz="2000" dirty="0"/>
              <a:t>Mallory, the hacker, can mount several kinds of </a:t>
            </a:r>
            <a:r>
              <a:rPr lang="en-US" sz="2000" dirty="0">
                <a:solidFill>
                  <a:srgbClr val="625D9C"/>
                </a:solidFill>
              </a:rPr>
              <a:t>attacks</a:t>
            </a:r>
          </a:p>
          <a:p>
            <a:pPr marL="342900" indent="-342900">
              <a:buFont typeface="Arial" panose="020B0604020202020204" pitchFamily="34" charset="0"/>
              <a:buChar char="•"/>
            </a:pPr>
            <a:r>
              <a:rPr lang="en-US" sz="2000" dirty="0"/>
              <a:t>If the message is not </a:t>
            </a:r>
            <a:r>
              <a:rPr lang="en-US" sz="2000" dirty="0">
                <a:solidFill>
                  <a:srgbClr val="01708C"/>
                </a:solidFill>
              </a:rPr>
              <a:t>encrypted,</a:t>
            </a:r>
            <a:r>
              <a:rPr lang="en-US" sz="2000" dirty="0"/>
              <a:t> it can simply eavesdrop on the channel and </a:t>
            </a:r>
            <a:r>
              <a:rPr lang="en-US" sz="2000" dirty="0">
                <a:solidFill>
                  <a:srgbClr val="FF0000"/>
                </a:solidFill>
              </a:rPr>
              <a:t>read</a:t>
            </a:r>
            <a:r>
              <a:rPr lang="en-US" sz="2000" dirty="0"/>
              <a:t> the message.</a:t>
            </a:r>
          </a:p>
          <a:p>
            <a:pPr marL="800100" lvl="1" indent="-342900">
              <a:buFont typeface="Arial" panose="020B0604020202020204" pitchFamily="34" charset="0"/>
              <a:buChar char="•"/>
            </a:pPr>
            <a:r>
              <a:rPr lang="en-US" sz="2000" dirty="0">
                <a:solidFill>
                  <a:srgbClr val="00B050"/>
                </a:solidFill>
                <a:latin typeface="Comic Sans MS" panose="030F0702030302020204" pitchFamily="66" charset="0"/>
              </a:rPr>
              <a:t>Solution</a:t>
            </a:r>
            <a:r>
              <a:rPr lang="en-US" sz="2000" dirty="0"/>
              <a:t>: Use encryption </a:t>
            </a:r>
          </a:p>
        </p:txBody>
      </p:sp>
    </p:spTree>
    <p:extLst>
      <p:ext uri="{BB962C8B-B14F-4D97-AF65-F5344CB8AC3E}">
        <p14:creationId xmlns:p14="http://schemas.microsoft.com/office/powerpoint/2010/main" val="2156764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4106-441E-4C63-8493-A92D96388DAE}"/>
              </a:ext>
            </a:extLst>
          </p:cNvPr>
          <p:cNvSpPr>
            <a:spLocks noGrp="1"/>
          </p:cNvSpPr>
          <p:nvPr>
            <p:ph type="title"/>
          </p:nvPr>
        </p:nvSpPr>
        <p:spPr>
          <a:xfrm>
            <a:off x="1697736" y="132806"/>
            <a:ext cx="6858000" cy="822960"/>
          </a:xfrm>
        </p:spPr>
        <p:txBody>
          <a:bodyPr/>
          <a:lstStyle/>
          <a:p>
            <a:r>
              <a:rPr lang="en-US" dirty="0"/>
              <a:t>Common Cryptographic Attacks – II </a:t>
            </a:r>
          </a:p>
        </p:txBody>
      </p:sp>
      <p:sp>
        <p:nvSpPr>
          <p:cNvPr id="3" name="Content Placeholder 2">
            <a:extLst>
              <a:ext uri="{FF2B5EF4-FFF2-40B4-BE49-F238E27FC236}">
                <a16:creationId xmlns:a16="http://schemas.microsoft.com/office/drawing/2014/main" id="{17E2BB19-2EC5-4729-BBED-07312CF7342E}"/>
              </a:ext>
            </a:extLst>
          </p:cNvPr>
          <p:cNvSpPr>
            <a:spLocks noGrp="1"/>
          </p:cNvSpPr>
          <p:nvPr>
            <p:ph idx="1"/>
          </p:nvPr>
        </p:nvSpPr>
        <p:spPr>
          <a:xfrm>
            <a:off x="2028662" y="3169920"/>
            <a:ext cx="8280984" cy="3143795"/>
          </a:xfrm>
        </p:spPr>
        <p:txBody>
          <a:bodyPr/>
          <a:lstStyle/>
          <a:p>
            <a:pPr marL="342900" indent="-342900">
              <a:buFont typeface="Arial" panose="020B0604020202020204" pitchFamily="34" charset="0"/>
              <a:buChar char="•"/>
            </a:pPr>
            <a:r>
              <a:rPr lang="en-US" dirty="0"/>
              <a:t>Man-in-the-middle attack:  Mallory </a:t>
            </a:r>
            <a:r>
              <a:rPr lang="en-US" dirty="0">
                <a:solidFill>
                  <a:srgbClr val="00B050"/>
                </a:solidFill>
              </a:rPr>
              <a:t>pretends</a:t>
            </a:r>
            <a:r>
              <a:rPr lang="en-US" dirty="0"/>
              <a:t> to be Bob to Alice and </a:t>
            </a:r>
            <a:r>
              <a:rPr lang="en-US" dirty="0">
                <a:solidFill>
                  <a:srgbClr val="00B050"/>
                </a:solidFill>
              </a:rPr>
              <a:t>pretends</a:t>
            </a:r>
            <a:r>
              <a:rPr lang="en-US" dirty="0"/>
              <a:t> to be Alice to Bob. Example of a </a:t>
            </a:r>
            <a:r>
              <a:rPr lang="en-US" dirty="0">
                <a:solidFill>
                  <a:schemeClr val="accent1">
                    <a:lumMod val="75000"/>
                  </a:schemeClr>
                </a:solidFill>
              </a:rPr>
              <a:t>spoofing</a:t>
            </a:r>
            <a:r>
              <a:rPr lang="en-US" dirty="0"/>
              <a:t> attack.</a:t>
            </a:r>
          </a:p>
          <a:p>
            <a:pPr marL="573088" lvl="1" indent="-342900"/>
            <a:r>
              <a:rPr lang="en-US" dirty="0">
                <a:solidFill>
                  <a:srgbClr val="00B050"/>
                </a:solidFill>
                <a:latin typeface="Comic Sans MS" panose="030F0702030302020204" pitchFamily="66" charset="0"/>
              </a:rPr>
              <a:t>Solution</a:t>
            </a:r>
            <a:r>
              <a:rPr lang="en-US" dirty="0"/>
              <a:t>: Use digital signatures. They guarantee </a:t>
            </a:r>
            <a:r>
              <a:rPr lang="en-US" dirty="0">
                <a:solidFill>
                  <a:srgbClr val="7030A0"/>
                </a:solidFill>
              </a:rPr>
              <a:t>authenticity</a:t>
            </a:r>
            <a:r>
              <a:rPr lang="en-US" dirty="0"/>
              <a:t>.</a:t>
            </a:r>
          </a:p>
          <a:p>
            <a:pPr marL="342900" indent="-342900">
              <a:buFont typeface="Arial" panose="020B0604020202020204" pitchFamily="34" charset="0"/>
              <a:buChar char="•"/>
            </a:pPr>
            <a:r>
              <a:rPr lang="en-US" dirty="0"/>
              <a:t>Mallory can take some part of a </a:t>
            </a:r>
            <a:r>
              <a:rPr lang="en-US" dirty="0">
                <a:solidFill>
                  <a:schemeClr val="accent4">
                    <a:lumMod val="60000"/>
                    <a:lumOff val="40000"/>
                  </a:schemeClr>
                </a:solidFill>
              </a:rPr>
              <a:t>legitimate</a:t>
            </a:r>
            <a:r>
              <a:rPr lang="en-US" dirty="0"/>
              <a:t> message sent from Alice to Carlos and use that in a message sent to Bob. </a:t>
            </a:r>
          </a:p>
          <a:p>
            <a:pPr marL="573088" lvl="1" indent="-342900"/>
            <a:r>
              <a:rPr lang="en-US" dirty="0">
                <a:solidFill>
                  <a:srgbClr val="00B050"/>
                </a:solidFill>
                <a:latin typeface="Comic Sans MS" panose="030F0702030302020204" pitchFamily="66" charset="0"/>
              </a:rPr>
              <a:t>Solution</a:t>
            </a:r>
            <a:r>
              <a:rPr lang="en-US" dirty="0"/>
              <a:t>: Use separate keys for separate recipients</a:t>
            </a:r>
          </a:p>
          <a:p>
            <a:pPr marL="342900" indent="-342900">
              <a:buFont typeface="Arial" panose="020B0604020202020204" pitchFamily="34" charset="0"/>
              <a:buChar char="•"/>
            </a:pPr>
            <a:r>
              <a:rPr lang="en-US" dirty="0"/>
              <a:t>Mallory can </a:t>
            </a:r>
            <a:r>
              <a:rPr lang="en-US" dirty="0">
                <a:solidFill>
                  <a:srgbClr val="01708C"/>
                </a:solidFill>
              </a:rPr>
              <a:t>capture</a:t>
            </a:r>
            <a:r>
              <a:rPr lang="en-US" dirty="0"/>
              <a:t> and </a:t>
            </a:r>
            <a:r>
              <a:rPr lang="en-US" dirty="0">
                <a:solidFill>
                  <a:schemeClr val="accent1"/>
                </a:solidFill>
              </a:rPr>
              <a:t>tamper</a:t>
            </a:r>
            <a:r>
              <a:rPr lang="en-US" dirty="0"/>
              <a:t> with the message (integrity violation)</a:t>
            </a:r>
          </a:p>
          <a:p>
            <a:pPr marL="573088" lvl="1" indent="-342900"/>
            <a:r>
              <a:rPr lang="en-US" dirty="0">
                <a:solidFill>
                  <a:srgbClr val="01708C"/>
                </a:solidFill>
              </a:rPr>
              <a:t>Use</a:t>
            </a:r>
            <a:r>
              <a:rPr lang="en-US" dirty="0"/>
              <a:t> hashes (discussed next)</a:t>
            </a:r>
          </a:p>
          <a:p>
            <a:endParaRPr lang="en-US" dirty="0"/>
          </a:p>
        </p:txBody>
      </p:sp>
      <p:sp>
        <p:nvSpPr>
          <p:cNvPr id="4" name="Footer Placeholder 3">
            <a:extLst>
              <a:ext uri="{FF2B5EF4-FFF2-40B4-BE49-F238E27FC236}">
                <a16:creationId xmlns:a16="http://schemas.microsoft.com/office/drawing/2014/main" id="{F99FD4FB-568C-4699-8E5E-B5A19F0CE0C4}"/>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2AD0F04C-0EEF-446E-B5D6-AA1D9475C256}"/>
              </a:ext>
            </a:extLst>
          </p:cNvPr>
          <p:cNvSpPr>
            <a:spLocks noGrp="1"/>
          </p:cNvSpPr>
          <p:nvPr>
            <p:ph type="sldNum" sz="quarter" idx="12"/>
          </p:nvPr>
        </p:nvSpPr>
        <p:spPr/>
        <p:txBody>
          <a:bodyPr/>
          <a:lstStyle/>
          <a:p>
            <a:fld id="{F919517F-009E-4769-83B0-88E0C9B89C50}" type="slidenum">
              <a:rPr lang="en-US" smtClean="0"/>
              <a:t>27</a:t>
            </a:fld>
            <a:endParaRPr lang="en-US"/>
          </a:p>
        </p:txBody>
      </p:sp>
      <p:pic>
        <p:nvPicPr>
          <p:cNvPr id="6" name="Graphic 5">
            <a:extLst>
              <a:ext uri="{FF2B5EF4-FFF2-40B4-BE49-F238E27FC236}">
                <a16:creationId xmlns:a16="http://schemas.microsoft.com/office/drawing/2014/main" id="{C9BEE4EB-F634-4255-BA1D-6F3C3E8F171D}"/>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29119" y="882180"/>
            <a:ext cx="3390584" cy="2072639"/>
          </a:xfrm>
          <a:prstGeom prst="rect">
            <a:avLst/>
          </a:prstGeom>
        </p:spPr>
      </p:pic>
    </p:spTree>
    <p:extLst>
      <p:ext uri="{BB962C8B-B14F-4D97-AF65-F5344CB8AC3E}">
        <p14:creationId xmlns:p14="http://schemas.microsoft.com/office/powerpoint/2010/main" val="2370975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EFD35-8C4E-4FBC-922A-E4438C51B2F1}"/>
              </a:ext>
            </a:extLst>
          </p:cNvPr>
          <p:cNvSpPr>
            <a:spLocks noGrp="1"/>
          </p:cNvSpPr>
          <p:nvPr>
            <p:ph type="title"/>
          </p:nvPr>
        </p:nvSpPr>
        <p:spPr/>
        <p:txBody>
          <a:bodyPr/>
          <a:lstStyle/>
          <a:p>
            <a:r>
              <a:rPr lang="en-US" dirty="0"/>
              <a:t>SHA-based Hashing</a:t>
            </a:r>
          </a:p>
        </p:txBody>
      </p:sp>
      <p:sp>
        <p:nvSpPr>
          <p:cNvPr id="3" name="Content Placeholder 2">
            <a:extLst>
              <a:ext uri="{FF2B5EF4-FFF2-40B4-BE49-F238E27FC236}">
                <a16:creationId xmlns:a16="http://schemas.microsoft.com/office/drawing/2014/main" id="{00250D82-7BB7-4D56-B5C5-F1B64C55E9A2}"/>
              </a:ext>
            </a:extLst>
          </p:cNvPr>
          <p:cNvSpPr>
            <a:spLocks noGrp="1"/>
          </p:cNvSpPr>
          <p:nvPr>
            <p:ph idx="1"/>
          </p:nvPr>
        </p:nvSpPr>
        <p:spPr>
          <a:xfrm>
            <a:off x="1880616" y="1280161"/>
            <a:ext cx="8334538" cy="496389"/>
          </a:xfrm>
        </p:spPr>
        <p:txBody>
          <a:bodyPr/>
          <a:lstStyle/>
          <a:p>
            <a:pPr marL="342900" indent="-342900">
              <a:buFont typeface="Arial" panose="020B0604020202020204" pitchFamily="34" charset="0"/>
              <a:buChar char="•"/>
            </a:pPr>
            <a:r>
              <a:rPr lang="en-US" dirty="0"/>
              <a:t>SHA (Secure Hash Algorithms): SHA1, SHA2, and SHA3</a:t>
            </a:r>
          </a:p>
        </p:txBody>
      </p:sp>
      <p:sp>
        <p:nvSpPr>
          <p:cNvPr id="4" name="Footer Placeholder 3">
            <a:extLst>
              <a:ext uri="{FF2B5EF4-FFF2-40B4-BE49-F238E27FC236}">
                <a16:creationId xmlns:a16="http://schemas.microsoft.com/office/drawing/2014/main" id="{437CF7CC-8D46-4AB2-9DBB-5F0A32520BBC}"/>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821889A2-771C-4BBA-A944-9DB9A68B96EC}"/>
              </a:ext>
            </a:extLst>
          </p:cNvPr>
          <p:cNvSpPr>
            <a:spLocks noGrp="1"/>
          </p:cNvSpPr>
          <p:nvPr>
            <p:ph type="sldNum" sz="quarter" idx="12"/>
          </p:nvPr>
        </p:nvSpPr>
        <p:spPr/>
        <p:txBody>
          <a:bodyPr/>
          <a:lstStyle/>
          <a:p>
            <a:fld id="{F919517F-009E-4769-83B0-88E0C9B89C50}" type="slidenum">
              <a:rPr lang="en-US" smtClean="0"/>
              <a:t>28</a:t>
            </a:fld>
            <a:endParaRPr lang="en-US"/>
          </a:p>
        </p:txBody>
      </p:sp>
      <p:sp>
        <p:nvSpPr>
          <p:cNvPr id="6" name="Rectangle 5">
            <a:extLst>
              <a:ext uri="{FF2B5EF4-FFF2-40B4-BE49-F238E27FC236}">
                <a16:creationId xmlns:a16="http://schemas.microsoft.com/office/drawing/2014/main" id="{9BF4CC30-3F8A-4F00-8A2A-33AD5B1D65A7}"/>
              </a:ext>
            </a:extLst>
          </p:cNvPr>
          <p:cNvSpPr/>
          <p:nvPr/>
        </p:nvSpPr>
        <p:spPr>
          <a:xfrm>
            <a:off x="3805646" y="2011681"/>
            <a:ext cx="4932970" cy="3744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Break the message into 512-bit chunks</a:t>
            </a:r>
          </a:p>
        </p:txBody>
      </p:sp>
      <p:sp>
        <p:nvSpPr>
          <p:cNvPr id="10" name="Arrow: Up 9">
            <a:extLst>
              <a:ext uri="{FF2B5EF4-FFF2-40B4-BE49-F238E27FC236}">
                <a16:creationId xmlns:a16="http://schemas.microsoft.com/office/drawing/2014/main" id="{3B83EE7E-87F3-4003-808F-D6D0A4DBEF6D}"/>
              </a:ext>
            </a:extLst>
          </p:cNvPr>
          <p:cNvSpPr/>
          <p:nvPr/>
        </p:nvSpPr>
        <p:spPr>
          <a:xfrm rot="10800000">
            <a:off x="6047886" y="2386150"/>
            <a:ext cx="357051" cy="374469"/>
          </a:xfrm>
          <a:prstGeom prs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11" name="Rectangle 10">
            <a:extLst>
              <a:ext uri="{FF2B5EF4-FFF2-40B4-BE49-F238E27FC236}">
                <a16:creationId xmlns:a16="http://schemas.microsoft.com/office/drawing/2014/main" id="{93A54A8B-1B64-4C50-8209-8EF500E15ECD}"/>
              </a:ext>
            </a:extLst>
          </p:cNvPr>
          <p:cNvSpPr/>
          <p:nvPr/>
        </p:nvSpPr>
        <p:spPr>
          <a:xfrm>
            <a:off x="3805646" y="2760619"/>
            <a:ext cx="4932970" cy="3744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Divide into 16 32-bit chunks</a:t>
            </a:r>
          </a:p>
        </p:txBody>
      </p:sp>
      <p:sp>
        <p:nvSpPr>
          <p:cNvPr id="12" name="Arrow: Up 11">
            <a:extLst>
              <a:ext uri="{FF2B5EF4-FFF2-40B4-BE49-F238E27FC236}">
                <a16:creationId xmlns:a16="http://schemas.microsoft.com/office/drawing/2014/main" id="{A89463AB-65A9-40C5-BB99-9246173DA5DE}"/>
              </a:ext>
            </a:extLst>
          </p:cNvPr>
          <p:cNvSpPr/>
          <p:nvPr/>
        </p:nvSpPr>
        <p:spPr>
          <a:xfrm rot="10800000">
            <a:off x="6047885" y="3135088"/>
            <a:ext cx="357051" cy="374469"/>
          </a:xfrm>
          <a:prstGeom prs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13" name="Rectangle 12">
            <a:extLst>
              <a:ext uri="{FF2B5EF4-FFF2-40B4-BE49-F238E27FC236}">
                <a16:creationId xmlns:a16="http://schemas.microsoft.com/office/drawing/2014/main" id="{236C766C-D7D3-46D2-AB16-A56A3A4A6B61}"/>
              </a:ext>
            </a:extLst>
          </p:cNvPr>
          <p:cNvSpPr/>
          <p:nvPr/>
        </p:nvSpPr>
        <p:spPr>
          <a:xfrm>
            <a:off x="3805646" y="3535680"/>
            <a:ext cx="4932970" cy="3744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64 rounds: permute, rotate, and shift bits</a:t>
            </a:r>
          </a:p>
        </p:txBody>
      </p:sp>
      <p:sp>
        <p:nvSpPr>
          <p:cNvPr id="14" name="Arrow: Up 13">
            <a:extLst>
              <a:ext uri="{FF2B5EF4-FFF2-40B4-BE49-F238E27FC236}">
                <a16:creationId xmlns:a16="http://schemas.microsoft.com/office/drawing/2014/main" id="{A5A51277-D260-45D1-90D1-A3D4B6EDE461}"/>
              </a:ext>
            </a:extLst>
          </p:cNvPr>
          <p:cNvSpPr/>
          <p:nvPr/>
        </p:nvSpPr>
        <p:spPr>
          <a:xfrm rot="10800000">
            <a:off x="6047885" y="3910149"/>
            <a:ext cx="357051" cy="374469"/>
          </a:xfrm>
          <a:prstGeom prs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000" dirty="0"/>
          </a:p>
        </p:txBody>
      </p:sp>
      <p:sp>
        <p:nvSpPr>
          <p:cNvPr id="15" name="Rectangle 14">
            <a:extLst>
              <a:ext uri="{FF2B5EF4-FFF2-40B4-BE49-F238E27FC236}">
                <a16:creationId xmlns:a16="http://schemas.microsoft.com/office/drawing/2014/main" id="{60B3F7EF-ECF9-44BD-AF76-466A96F603E1}"/>
              </a:ext>
            </a:extLst>
          </p:cNvPr>
          <p:cNvSpPr/>
          <p:nvPr/>
        </p:nvSpPr>
        <p:spPr>
          <a:xfrm>
            <a:off x="3805646" y="4310741"/>
            <a:ext cx="4932970" cy="3744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Final one-way hash: 224 to 512 bits</a:t>
            </a:r>
          </a:p>
        </p:txBody>
      </p:sp>
      <p:sp>
        <p:nvSpPr>
          <p:cNvPr id="16" name="TextBox 15">
            <a:extLst>
              <a:ext uri="{FF2B5EF4-FFF2-40B4-BE49-F238E27FC236}">
                <a16:creationId xmlns:a16="http://schemas.microsoft.com/office/drawing/2014/main" id="{8A52A714-C96A-419D-BE33-500B2A9C82BA}"/>
              </a:ext>
            </a:extLst>
          </p:cNvPr>
          <p:cNvSpPr txBox="1"/>
          <p:nvPr/>
        </p:nvSpPr>
        <p:spPr>
          <a:xfrm>
            <a:off x="2063932" y="4881397"/>
            <a:ext cx="1214756" cy="400110"/>
          </a:xfrm>
          <a:prstGeom prst="rect">
            <a:avLst/>
          </a:prstGeom>
          <a:noFill/>
        </p:spPr>
        <p:txBody>
          <a:bodyPr wrap="none" rtlCol="0">
            <a:spAutoFit/>
          </a:bodyPr>
          <a:lstStyle/>
          <a:p>
            <a:pPr algn="l"/>
            <a:r>
              <a:rPr lang="en-US" sz="2000" dirty="0">
                <a:solidFill>
                  <a:srgbClr val="01708C"/>
                </a:solidFill>
                <a:latin typeface="Adobe Devanagari" panose="02040503050201020203" pitchFamily="18" charset="0"/>
                <a:cs typeface="Adobe Devanagari" panose="02040503050201020203" pitchFamily="18" charset="0"/>
              </a:rPr>
              <a:t>Definition</a:t>
            </a:r>
          </a:p>
        </p:txBody>
      </p:sp>
      <p:sp>
        <p:nvSpPr>
          <p:cNvPr id="17" name="TextBox 16">
            <a:extLst>
              <a:ext uri="{FF2B5EF4-FFF2-40B4-BE49-F238E27FC236}">
                <a16:creationId xmlns:a16="http://schemas.microsoft.com/office/drawing/2014/main" id="{C6D29282-17E2-48F4-91DF-040C994E1BDD}"/>
              </a:ext>
            </a:extLst>
          </p:cNvPr>
          <p:cNvSpPr txBox="1"/>
          <p:nvPr/>
        </p:nvSpPr>
        <p:spPr>
          <a:xfrm>
            <a:off x="2516179" y="5309903"/>
            <a:ext cx="7063408" cy="707886"/>
          </a:xfrm>
          <a:prstGeom prst="rect">
            <a:avLst/>
          </a:prstGeom>
          <a:noFill/>
        </p:spPr>
        <p:txBody>
          <a:bodyPr wrap="none" rtlCol="0">
            <a:spAutoFit/>
          </a:bodyPr>
          <a:lstStyle/>
          <a:p>
            <a:pPr algn="l"/>
            <a:r>
              <a:rPr lang="en-US" sz="2000" dirty="0"/>
              <a:t>A MAC (message authentication code) is an </a:t>
            </a:r>
            <a:r>
              <a:rPr lang="en-US" sz="2000" dirty="0">
                <a:solidFill>
                  <a:srgbClr val="01708C"/>
                </a:solidFill>
              </a:rPr>
              <a:t>encrypted</a:t>
            </a:r>
            <a:r>
              <a:rPr lang="en-US" sz="2000" dirty="0"/>
              <a:t> hash.</a:t>
            </a:r>
          </a:p>
          <a:p>
            <a:pPr algn="l"/>
            <a:r>
              <a:rPr lang="en-US" sz="2000" dirty="0">
                <a:solidFill>
                  <a:srgbClr val="9F2241"/>
                </a:solidFill>
                <a:latin typeface="Comic Sans MS" panose="030F0702030302020204" pitchFamily="66" charset="0"/>
              </a:rPr>
              <a:t>Solves</a:t>
            </a:r>
            <a:r>
              <a:rPr lang="en-US" sz="2000" dirty="0"/>
              <a:t> the problem of </a:t>
            </a:r>
            <a:r>
              <a:rPr lang="en-US" sz="2000" dirty="0">
                <a:solidFill>
                  <a:srgbClr val="FF0000"/>
                </a:solidFill>
              </a:rPr>
              <a:t>integrity</a:t>
            </a:r>
            <a:r>
              <a:rPr lang="en-US" sz="2000" dirty="0"/>
              <a:t> and </a:t>
            </a:r>
            <a:r>
              <a:rPr lang="en-US" sz="2000" dirty="0">
                <a:solidFill>
                  <a:srgbClr val="00B050"/>
                </a:solidFill>
              </a:rPr>
              <a:t>authenticity</a:t>
            </a:r>
            <a:r>
              <a:rPr lang="en-US" sz="2000" dirty="0"/>
              <a:t>.</a:t>
            </a:r>
          </a:p>
        </p:txBody>
      </p:sp>
      <p:sp>
        <p:nvSpPr>
          <p:cNvPr id="7" name="Rectangle 6">
            <a:extLst>
              <a:ext uri="{FF2B5EF4-FFF2-40B4-BE49-F238E27FC236}">
                <a16:creationId xmlns:a16="http://schemas.microsoft.com/office/drawing/2014/main" id="{2F52594C-325A-46DE-9034-15515B432F7D}"/>
              </a:ext>
            </a:extLst>
          </p:cNvPr>
          <p:cNvSpPr/>
          <p:nvPr/>
        </p:nvSpPr>
        <p:spPr>
          <a:xfrm>
            <a:off x="5399095" y="175188"/>
            <a:ext cx="2011680" cy="822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Arbitrarily large message</a:t>
            </a:r>
            <a:endParaRPr lang="en-US" sz="2000" dirty="0"/>
          </a:p>
        </p:txBody>
      </p:sp>
      <p:sp>
        <p:nvSpPr>
          <p:cNvPr id="8" name="Arrow: Right 7">
            <a:extLst>
              <a:ext uri="{FF2B5EF4-FFF2-40B4-BE49-F238E27FC236}">
                <a16:creationId xmlns:a16="http://schemas.microsoft.com/office/drawing/2014/main" id="{74518997-7D43-4626-BE5D-625E26A4C4F9}"/>
              </a:ext>
            </a:extLst>
          </p:cNvPr>
          <p:cNvSpPr/>
          <p:nvPr/>
        </p:nvSpPr>
        <p:spPr>
          <a:xfrm>
            <a:off x="7506571" y="396895"/>
            <a:ext cx="374469" cy="366776"/>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18" name="Rectangle 17">
            <a:extLst>
              <a:ext uri="{FF2B5EF4-FFF2-40B4-BE49-F238E27FC236}">
                <a16:creationId xmlns:a16="http://schemas.microsoft.com/office/drawing/2014/main" id="{F7559975-F000-4D75-BEE2-C67F58EF3A14}"/>
              </a:ext>
            </a:extLst>
          </p:cNvPr>
          <p:cNvSpPr/>
          <p:nvPr/>
        </p:nvSpPr>
        <p:spPr>
          <a:xfrm>
            <a:off x="7976834" y="175188"/>
            <a:ext cx="805544" cy="82296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000" dirty="0"/>
              <a:t>Hash</a:t>
            </a:r>
            <a:endParaRPr lang="en-US" sz="2000" dirty="0"/>
          </a:p>
        </p:txBody>
      </p:sp>
      <p:sp>
        <p:nvSpPr>
          <p:cNvPr id="19" name="Arrow: Right 18">
            <a:extLst>
              <a:ext uri="{FF2B5EF4-FFF2-40B4-BE49-F238E27FC236}">
                <a16:creationId xmlns:a16="http://schemas.microsoft.com/office/drawing/2014/main" id="{F8E020B8-CC75-48FA-AE51-259840E65A51}"/>
              </a:ext>
            </a:extLst>
          </p:cNvPr>
          <p:cNvSpPr/>
          <p:nvPr/>
        </p:nvSpPr>
        <p:spPr>
          <a:xfrm>
            <a:off x="8908217" y="396895"/>
            <a:ext cx="374469" cy="366776"/>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20" name="Rectangle 19">
            <a:extLst>
              <a:ext uri="{FF2B5EF4-FFF2-40B4-BE49-F238E27FC236}">
                <a16:creationId xmlns:a16="http://schemas.microsoft.com/office/drawing/2014/main" id="{704C7BE3-8F5F-48D2-B96F-25A33836DEFC}"/>
              </a:ext>
            </a:extLst>
          </p:cNvPr>
          <p:cNvSpPr/>
          <p:nvPr/>
        </p:nvSpPr>
        <p:spPr>
          <a:xfrm>
            <a:off x="9416377" y="175188"/>
            <a:ext cx="1151056" cy="99411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000" dirty="0"/>
              <a:t>Unique 512-bit number</a:t>
            </a:r>
            <a:endParaRPr lang="en-US" sz="2000" dirty="0"/>
          </a:p>
        </p:txBody>
      </p:sp>
    </p:spTree>
    <p:extLst>
      <p:ext uri="{BB962C8B-B14F-4D97-AF65-F5344CB8AC3E}">
        <p14:creationId xmlns:p14="http://schemas.microsoft.com/office/powerpoint/2010/main" val="4129303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D6D0-FE3D-4C18-9283-78CE7846C484}"/>
              </a:ext>
            </a:extLst>
          </p:cNvPr>
          <p:cNvSpPr>
            <a:spLocks noGrp="1"/>
          </p:cNvSpPr>
          <p:nvPr>
            <p:ph type="title"/>
          </p:nvPr>
        </p:nvSpPr>
        <p:spPr/>
        <p:txBody>
          <a:bodyPr/>
          <a:lstStyle/>
          <a:p>
            <a:r>
              <a:rPr lang="en-US" dirty="0"/>
              <a:t>Replay Attacks are still Possible</a:t>
            </a:r>
          </a:p>
        </p:txBody>
      </p:sp>
      <p:sp>
        <p:nvSpPr>
          <p:cNvPr id="3" name="Content Placeholder 2">
            <a:extLst>
              <a:ext uri="{FF2B5EF4-FFF2-40B4-BE49-F238E27FC236}">
                <a16:creationId xmlns:a16="http://schemas.microsoft.com/office/drawing/2014/main" id="{9DDDB0A9-DFAB-48C7-9FC1-E70061A33E36}"/>
              </a:ext>
            </a:extLst>
          </p:cNvPr>
          <p:cNvSpPr>
            <a:spLocks noGrp="1"/>
          </p:cNvSpPr>
          <p:nvPr>
            <p:ph idx="1"/>
          </p:nvPr>
        </p:nvSpPr>
        <p:spPr>
          <a:xfrm>
            <a:off x="1880616" y="1280160"/>
            <a:ext cx="8108115" cy="4351338"/>
          </a:xfrm>
        </p:spPr>
        <p:txBody>
          <a:bodyPr/>
          <a:lstStyle/>
          <a:p>
            <a:pPr marL="342900" indent="-342900">
              <a:buFont typeface="Arial" panose="020B0604020202020204" pitchFamily="34" charset="0"/>
              <a:buChar char="•"/>
            </a:pPr>
            <a:r>
              <a:rPr lang="en-US" dirty="0"/>
              <a:t>Mallory simply </a:t>
            </a:r>
            <a:r>
              <a:rPr lang="en-US" dirty="0">
                <a:solidFill>
                  <a:srgbClr val="FF0000"/>
                </a:solidFill>
              </a:rPr>
              <a:t>records</a:t>
            </a:r>
            <a:r>
              <a:rPr lang="en-US" dirty="0"/>
              <a:t> a &lt;</a:t>
            </a:r>
            <a:r>
              <a:rPr lang="en-US" dirty="0" err="1"/>
              <a:t>message,MAC</a:t>
            </a:r>
            <a:r>
              <a:rPr lang="en-US" dirty="0"/>
              <a:t>&gt; pair sent from Alice to Bob and </a:t>
            </a:r>
            <a:r>
              <a:rPr lang="en-US" dirty="0">
                <a:solidFill>
                  <a:srgbClr val="0070C0"/>
                </a:solidFill>
              </a:rPr>
              <a:t>replays</a:t>
            </a:r>
            <a:r>
              <a:rPr lang="en-US" dirty="0"/>
              <a:t> it later.</a:t>
            </a:r>
          </a:p>
          <a:p>
            <a:pPr marL="342900" indent="-342900">
              <a:buFont typeface="Arial" panose="020B0604020202020204" pitchFamily="34" charset="0"/>
              <a:buChar char="•"/>
            </a:pPr>
            <a:r>
              <a:rPr lang="en-US" dirty="0"/>
              <a:t>Bob will not be able to make out the </a:t>
            </a:r>
            <a:r>
              <a:rPr lang="en-US" dirty="0">
                <a:solidFill>
                  <a:srgbClr val="00B050"/>
                </a:solidFill>
              </a:rPr>
              <a:t>difference</a:t>
            </a:r>
            <a:r>
              <a:rPr lang="en-US" dirty="0"/>
              <a:t>. </a:t>
            </a:r>
          </a:p>
          <a:p>
            <a:pPr marL="342900" indent="-342900">
              <a:buFont typeface="Arial" panose="020B0604020202020204" pitchFamily="34" charset="0"/>
              <a:buChar char="•"/>
            </a:pPr>
            <a:r>
              <a:rPr lang="en-US" dirty="0"/>
              <a:t>Methods to avoid such </a:t>
            </a:r>
            <a:r>
              <a:rPr lang="en-US" dirty="0">
                <a:solidFill>
                  <a:srgbClr val="7030A0"/>
                </a:solidFill>
              </a:rPr>
              <a:t>replay</a:t>
            </a:r>
            <a:r>
              <a:rPr lang="en-US" dirty="0"/>
              <a:t> attacks</a:t>
            </a:r>
          </a:p>
          <a:p>
            <a:pPr marL="573088" lvl="1" indent="-342900"/>
            <a:r>
              <a:rPr lang="en-US" dirty="0">
                <a:solidFill>
                  <a:srgbClr val="00B050"/>
                </a:solidFill>
              </a:rPr>
              <a:t>One-time session keys</a:t>
            </a:r>
            <a:r>
              <a:rPr lang="en-US" dirty="0"/>
              <a:t>: Use a </a:t>
            </a:r>
            <a:r>
              <a:rPr lang="en-US" dirty="0">
                <a:solidFill>
                  <a:schemeClr val="accent1"/>
                </a:solidFill>
              </a:rPr>
              <a:t>separate</a:t>
            </a:r>
            <a:r>
              <a:rPr lang="en-US" dirty="0"/>
              <a:t> key for every single communication. Counter-mode encryption is ideally suited for this. Keep </a:t>
            </a:r>
            <a:r>
              <a:rPr lang="en-US" dirty="0">
                <a:solidFill>
                  <a:schemeClr val="accent5">
                    <a:lumMod val="60000"/>
                    <a:lumOff val="40000"/>
                  </a:schemeClr>
                </a:solidFill>
              </a:rPr>
              <a:t>incrementing</a:t>
            </a:r>
            <a:r>
              <a:rPr lang="en-US" dirty="0"/>
              <a:t> the minor counter.</a:t>
            </a:r>
          </a:p>
          <a:p>
            <a:pPr marL="573088" lvl="1" indent="-342900"/>
            <a:r>
              <a:rPr lang="en-US" dirty="0">
                <a:solidFill>
                  <a:schemeClr val="accent3"/>
                </a:solidFill>
              </a:rPr>
              <a:t>Timestamps</a:t>
            </a:r>
            <a:r>
              <a:rPr lang="en-US" dirty="0"/>
              <a:t>: Use timestamps. The sender includes its local time. Reject old messages.</a:t>
            </a:r>
          </a:p>
          <a:p>
            <a:pPr marL="573088" lvl="1" indent="-342900"/>
            <a:r>
              <a:rPr lang="en-US" dirty="0">
                <a:solidFill>
                  <a:srgbClr val="0070C0"/>
                </a:solidFill>
              </a:rPr>
              <a:t>Nonces</a:t>
            </a:r>
            <a:r>
              <a:rPr lang="en-US" dirty="0"/>
              <a:t>: Embed an integer (nonce) in every message. Treat it as a monotonic counter. This can be used to </a:t>
            </a:r>
            <a:r>
              <a:rPr lang="en-US" dirty="0">
                <a:solidFill>
                  <a:srgbClr val="9F2241"/>
                </a:solidFill>
              </a:rPr>
              <a:t>identify</a:t>
            </a:r>
            <a:r>
              <a:rPr lang="en-US" dirty="0"/>
              <a:t> old messages.</a:t>
            </a:r>
          </a:p>
          <a:p>
            <a:pPr marL="342900" indent="-34290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AAF13821-D45E-411A-83E1-33ED05659808}"/>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5914479F-0408-4A84-BAC1-C6B4840527E5}"/>
              </a:ext>
            </a:extLst>
          </p:cNvPr>
          <p:cNvSpPr>
            <a:spLocks noGrp="1"/>
          </p:cNvSpPr>
          <p:nvPr>
            <p:ph type="sldNum" sz="quarter" idx="12"/>
          </p:nvPr>
        </p:nvSpPr>
        <p:spPr/>
        <p:txBody>
          <a:bodyPr/>
          <a:lstStyle/>
          <a:p>
            <a:fld id="{F919517F-009E-4769-83B0-88E0C9B89C50}" type="slidenum">
              <a:rPr lang="en-US" smtClean="0"/>
              <a:t>29</a:t>
            </a:fld>
            <a:endParaRPr lang="en-US"/>
          </a:p>
        </p:txBody>
      </p:sp>
    </p:spTree>
    <p:extLst>
      <p:ext uri="{BB962C8B-B14F-4D97-AF65-F5344CB8AC3E}">
        <p14:creationId xmlns:p14="http://schemas.microsoft.com/office/powerpoint/2010/main" val="224082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A334A1-F5A8-454D-9123-FA2E104EBEEB}"/>
              </a:ext>
            </a:extLst>
          </p:cNvPr>
          <p:cNvSpPr txBox="1"/>
          <p:nvPr/>
        </p:nvSpPr>
        <p:spPr>
          <a:xfrm>
            <a:off x="5702803" y="1285462"/>
            <a:ext cx="1529586" cy="523220"/>
          </a:xfrm>
          <a:prstGeom prst="rect">
            <a:avLst/>
          </a:prstGeom>
          <a:noFill/>
        </p:spPr>
        <p:txBody>
          <a:bodyPr wrap="none" rtlCol="0">
            <a:spAutoFit/>
          </a:bodyPr>
          <a:lstStyle/>
          <a:p>
            <a:pPr algn="ctr"/>
            <a:r>
              <a:rPr lang="en-US" sz="2800" b="1" dirty="0">
                <a:solidFill>
                  <a:srgbClr val="000000"/>
                </a:solidFill>
                <a:latin typeface="Poppins" pitchFamily="2" charset="77"/>
                <a:cs typeface="Poppins" pitchFamily="2" charset="77"/>
              </a:rPr>
              <a:t>Outline</a:t>
            </a:r>
          </a:p>
        </p:txBody>
      </p:sp>
      <p:pic>
        <p:nvPicPr>
          <p:cNvPr id="33" name="Picture 32" descr="Shape, arrow&#10;&#10;Description automatically generated">
            <a:extLst>
              <a:ext uri="{FF2B5EF4-FFF2-40B4-BE49-F238E27FC236}">
                <a16:creationId xmlns:a16="http://schemas.microsoft.com/office/drawing/2014/main" id="{720B12FF-CA6E-41D6-BD5D-1D381B696C5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64269" y="2217585"/>
            <a:ext cx="750155" cy="627001"/>
          </a:xfrm>
          <a:prstGeom prst="rect">
            <a:avLst/>
          </a:prstGeom>
        </p:spPr>
      </p:pic>
      <p:sp>
        <p:nvSpPr>
          <p:cNvPr id="35" name="Slide Number Placeholder 34">
            <a:extLst>
              <a:ext uri="{FF2B5EF4-FFF2-40B4-BE49-F238E27FC236}">
                <a16:creationId xmlns:a16="http://schemas.microsoft.com/office/drawing/2014/main" id="{28F3E43D-B7D8-44C3-B409-592BB599339B}"/>
              </a:ext>
            </a:extLst>
          </p:cNvPr>
          <p:cNvSpPr>
            <a:spLocks noGrp="1"/>
          </p:cNvSpPr>
          <p:nvPr>
            <p:ph type="sldNum" sz="quarter" idx="12"/>
          </p:nvPr>
        </p:nvSpPr>
        <p:spPr/>
        <p:txBody>
          <a:bodyPr/>
          <a:lstStyle/>
          <a:p>
            <a:fld id="{F919517F-009E-4769-83B0-88E0C9B89C50}" type="slidenum">
              <a:rPr lang="en-US" smtClean="0"/>
              <a:t>3</a:t>
            </a:fld>
            <a:endParaRPr lang="en-US"/>
          </a:p>
        </p:txBody>
      </p:sp>
      <p:sp>
        <p:nvSpPr>
          <p:cNvPr id="36" name="Footer Placeholder 35">
            <a:extLst>
              <a:ext uri="{FF2B5EF4-FFF2-40B4-BE49-F238E27FC236}">
                <a16:creationId xmlns:a16="http://schemas.microsoft.com/office/drawing/2014/main" id="{8A570817-234C-4177-A0A9-EBCB9DBD8B49}"/>
              </a:ext>
            </a:extLst>
          </p:cNvPr>
          <p:cNvSpPr>
            <a:spLocks noGrp="1"/>
          </p:cNvSpPr>
          <p:nvPr>
            <p:ph type="ftr" sz="quarter" idx="11"/>
          </p:nvPr>
        </p:nvSpPr>
        <p:spPr/>
        <p:txBody>
          <a:bodyPr/>
          <a:lstStyle/>
          <a:p>
            <a:r>
              <a:rPr lang="en-US" dirty="0"/>
              <a:t>Next-Gen Computer Architecture | Smruti R. Sarangi</a:t>
            </a:r>
          </a:p>
        </p:txBody>
      </p:sp>
      <p:sp>
        <p:nvSpPr>
          <p:cNvPr id="19" name="Round Same Side Corner Rectangle 3">
            <a:extLst>
              <a:ext uri="{FF2B5EF4-FFF2-40B4-BE49-F238E27FC236}">
                <a16:creationId xmlns:a16="http://schemas.microsoft.com/office/drawing/2014/main" id="{BABD4351-0C08-4766-BE81-3DA733F5C5F6}"/>
              </a:ext>
            </a:extLst>
          </p:cNvPr>
          <p:cNvSpPr/>
          <p:nvPr/>
        </p:nvSpPr>
        <p:spPr>
          <a:xfrm rot="16200000">
            <a:off x="4206900" y="2104023"/>
            <a:ext cx="553389" cy="771568"/>
          </a:xfrm>
          <a:prstGeom prst="round2SameRect">
            <a:avLst>
              <a:gd name="adj1" fmla="val 50000"/>
              <a:gd name="adj2" fmla="val 0"/>
            </a:avLst>
          </a:prstGeom>
          <a:solidFill>
            <a:srgbClr val="E21A23">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20" name="TextBox 5">
            <a:extLst>
              <a:ext uri="{FF2B5EF4-FFF2-40B4-BE49-F238E27FC236}">
                <a16:creationId xmlns:a16="http://schemas.microsoft.com/office/drawing/2014/main" id="{D63426B6-3207-49E8-8E7A-318CE5AC1753}"/>
              </a:ext>
            </a:extLst>
          </p:cNvPr>
          <p:cNvSpPr txBox="1"/>
          <p:nvPr/>
        </p:nvSpPr>
        <p:spPr>
          <a:xfrm>
            <a:off x="4360063" y="2300750"/>
            <a:ext cx="341760" cy="378117"/>
          </a:xfrm>
          <a:prstGeom prst="rect">
            <a:avLst/>
          </a:prstGeom>
          <a:noFill/>
        </p:spPr>
        <p:txBody>
          <a:bodyPr wrap="non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57" b="1" dirty="0">
                <a:solidFill>
                  <a:srgbClr val="FFFFFF"/>
                </a:solidFill>
                <a:latin typeface="Poppins" pitchFamily="2" charset="77"/>
                <a:ea typeface="League Spartan" charset="0"/>
                <a:cs typeface="Poppins" pitchFamily="2" charset="77"/>
              </a:rPr>
              <a:t>1.</a:t>
            </a:r>
          </a:p>
        </p:txBody>
      </p:sp>
      <p:sp>
        <p:nvSpPr>
          <p:cNvPr id="21" name="Rectangle 20">
            <a:extLst>
              <a:ext uri="{FF2B5EF4-FFF2-40B4-BE49-F238E27FC236}">
                <a16:creationId xmlns:a16="http://schemas.microsoft.com/office/drawing/2014/main" id="{9C13BD94-432E-49F8-994F-EAAF0AE084BC}"/>
              </a:ext>
            </a:extLst>
          </p:cNvPr>
          <p:cNvSpPr/>
          <p:nvPr/>
        </p:nvSpPr>
        <p:spPr>
          <a:xfrm>
            <a:off x="4913096" y="2213114"/>
            <a:ext cx="4437937" cy="553389"/>
          </a:xfrm>
          <a:prstGeom prst="rect">
            <a:avLst/>
          </a:prstGeom>
          <a:solidFill>
            <a:srgbClr val="E21A23"/>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22" name="TextBox 7">
            <a:extLst>
              <a:ext uri="{FF2B5EF4-FFF2-40B4-BE49-F238E27FC236}">
                <a16:creationId xmlns:a16="http://schemas.microsoft.com/office/drawing/2014/main" id="{EDAFA707-E2BC-4B10-86EB-612EA2C36383}"/>
              </a:ext>
            </a:extLst>
          </p:cNvPr>
          <p:cNvSpPr txBox="1"/>
          <p:nvPr/>
        </p:nvSpPr>
        <p:spPr>
          <a:xfrm>
            <a:off x="5051710" y="2312483"/>
            <a:ext cx="2308645" cy="400110"/>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FFFF"/>
                </a:solidFill>
                <a:latin typeface="Poppins" pitchFamily="2" charset="77"/>
                <a:ea typeface="League Spartan" charset="0"/>
                <a:cs typeface="Poppins" pitchFamily="2" charset="77"/>
              </a:rPr>
              <a:t>Data Encryption</a:t>
            </a:r>
          </a:p>
        </p:txBody>
      </p:sp>
      <p:sp>
        <p:nvSpPr>
          <p:cNvPr id="23" name="Round Same Side Corner Rectangle 19">
            <a:extLst>
              <a:ext uri="{FF2B5EF4-FFF2-40B4-BE49-F238E27FC236}">
                <a16:creationId xmlns:a16="http://schemas.microsoft.com/office/drawing/2014/main" id="{F28551BB-C70F-4CF7-A482-B8F1CE1D5A53}"/>
              </a:ext>
            </a:extLst>
          </p:cNvPr>
          <p:cNvSpPr/>
          <p:nvPr/>
        </p:nvSpPr>
        <p:spPr>
          <a:xfrm rot="16200000">
            <a:off x="4206900" y="2695749"/>
            <a:ext cx="553389" cy="771568"/>
          </a:xfrm>
          <a:prstGeom prst="round2SameRect">
            <a:avLst>
              <a:gd name="adj1" fmla="val 50000"/>
              <a:gd name="adj2" fmla="val 0"/>
            </a:avLst>
          </a:prstGeom>
          <a:solidFill>
            <a:srgbClr val="FFB600">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24" name="TextBox 9">
            <a:extLst>
              <a:ext uri="{FF2B5EF4-FFF2-40B4-BE49-F238E27FC236}">
                <a16:creationId xmlns:a16="http://schemas.microsoft.com/office/drawing/2014/main" id="{E2B0FB8F-4718-4EB7-89C9-4E1C2C7BEFB0}"/>
              </a:ext>
            </a:extLst>
          </p:cNvPr>
          <p:cNvSpPr txBox="1"/>
          <p:nvPr/>
        </p:nvSpPr>
        <p:spPr>
          <a:xfrm>
            <a:off x="4336819" y="2892475"/>
            <a:ext cx="388248" cy="378117"/>
          </a:xfrm>
          <a:prstGeom prst="rect">
            <a:avLst/>
          </a:prstGeom>
          <a:noFill/>
        </p:spPr>
        <p:txBody>
          <a:bodyPr wrap="non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57" b="1" dirty="0">
                <a:solidFill>
                  <a:srgbClr val="FFFFFF"/>
                </a:solidFill>
                <a:latin typeface="Poppins" pitchFamily="2" charset="77"/>
                <a:ea typeface="League Spartan" charset="0"/>
                <a:cs typeface="Poppins" pitchFamily="2" charset="77"/>
              </a:rPr>
              <a:t>2.</a:t>
            </a:r>
          </a:p>
        </p:txBody>
      </p:sp>
      <p:sp>
        <p:nvSpPr>
          <p:cNvPr id="25" name="Rectangle 24">
            <a:extLst>
              <a:ext uri="{FF2B5EF4-FFF2-40B4-BE49-F238E27FC236}">
                <a16:creationId xmlns:a16="http://schemas.microsoft.com/office/drawing/2014/main" id="{110E42B5-FBE8-4918-BF15-433D2716BFE0}"/>
              </a:ext>
            </a:extLst>
          </p:cNvPr>
          <p:cNvSpPr/>
          <p:nvPr/>
        </p:nvSpPr>
        <p:spPr>
          <a:xfrm>
            <a:off x="4913096" y="2804839"/>
            <a:ext cx="4437937" cy="553389"/>
          </a:xfrm>
          <a:prstGeom prst="rect">
            <a:avLst/>
          </a:prstGeom>
          <a:solidFill>
            <a:srgbClr val="FFB600"/>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26" name="TextBox 11">
            <a:extLst>
              <a:ext uri="{FF2B5EF4-FFF2-40B4-BE49-F238E27FC236}">
                <a16:creationId xmlns:a16="http://schemas.microsoft.com/office/drawing/2014/main" id="{8E410488-04BF-4D5D-A7DA-E5F8EAAA5C8D}"/>
              </a:ext>
            </a:extLst>
          </p:cNvPr>
          <p:cNvSpPr txBox="1"/>
          <p:nvPr/>
        </p:nvSpPr>
        <p:spPr>
          <a:xfrm>
            <a:off x="4964080" y="2921213"/>
            <a:ext cx="184732" cy="369333"/>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rgbClr val="FFFFFF"/>
              </a:solidFill>
              <a:latin typeface="Poppins" pitchFamily="2" charset="77"/>
              <a:ea typeface="League Spartan" charset="0"/>
              <a:cs typeface="Poppins" pitchFamily="2" charset="77"/>
            </a:endParaRPr>
          </a:p>
        </p:txBody>
      </p:sp>
      <p:sp>
        <p:nvSpPr>
          <p:cNvPr id="27" name="Round Same Side Corner Rectangle 27">
            <a:extLst>
              <a:ext uri="{FF2B5EF4-FFF2-40B4-BE49-F238E27FC236}">
                <a16:creationId xmlns:a16="http://schemas.microsoft.com/office/drawing/2014/main" id="{79248E22-BAEB-4C8A-A15F-AF1D32AF8D13}"/>
              </a:ext>
            </a:extLst>
          </p:cNvPr>
          <p:cNvSpPr/>
          <p:nvPr/>
        </p:nvSpPr>
        <p:spPr>
          <a:xfrm rot="16200000">
            <a:off x="4206900" y="3287474"/>
            <a:ext cx="553389" cy="771568"/>
          </a:xfrm>
          <a:prstGeom prst="round2SameRect">
            <a:avLst>
              <a:gd name="adj1" fmla="val 50000"/>
              <a:gd name="adj2" fmla="val 0"/>
            </a:avLst>
          </a:prstGeom>
          <a:solidFill>
            <a:srgbClr val="625D9C">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28" name="TextBox 13">
            <a:extLst>
              <a:ext uri="{FF2B5EF4-FFF2-40B4-BE49-F238E27FC236}">
                <a16:creationId xmlns:a16="http://schemas.microsoft.com/office/drawing/2014/main" id="{E835409B-E2F1-4530-A5A2-3CBAD6D1859A}"/>
              </a:ext>
            </a:extLst>
          </p:cNvPr>
          <p:cNvSpPr txBox="1"/>
          <p:nvPr/>
        </p:nvSpPr>
        <p:spPr>
          <a:xfrm>
            <a:off x="4332812" y="3484201"/>
            <a:ext cx="396262" cy="378117"/>
          </a:xfrm>
          <a:prstGeom prst="rect">
            <a:avLst/>
          </a:prstGeom>
          <a:noFill/>
        </p:spPr>
        <p:txBody>
          <a:bodyPr wrap="non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57" b="1" dirty="0">
                <a:solidFill>
                  <a:srgbClr val="FFFFFF"/>
                </a:solidFill>
                <a:latin typeface="Poppins" pitchFamily="2" charset="77"/>
                <a:ea typeface="League Spartan" charset="0"/>
                <a:cs typeface="Poppins" pitchFamily="2" charset="77"/>
              </a:rPr>
              <a:t>3.</a:t>
            </a:r>
          </a:p>
        </p:txBody>
      </p:sp>
      <p:sp>
        <p:nvSpPr>
          <p:cNvPr id="29" name="Rectangle 28">
            <a:extLst>
              <a:ext uri="{FF2B5EF4-FFF2-40B4-BE49-F238E27FC236}">
                <a16:creationId xmlns:a16="http://schemas.microsoft.com/office/drawing/2014/main" id="{BB8CDCA8-6093-47E9-903D-9F228DCF85D0}"/>
              </a:ext>
            </a:extLst>
          </p:cNvPr>
          <p:cNvSpPr/>
          <p:nvPr/>
        </p:nvSpPr>
        <p:spPr>
          <a:xfrm>
            <a:off x="4913096" y="3396564"/>
            <a:ext cx="4437937" cy="553389"/>
          </a:xfrm>
          <a:prstGeom prst="rect">
            <a:avLst/>
          </a:prstGeom>
          <a:solidFill>
            <a:srgbClr val="625D9C"/>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30" name="TextBox 15">
            <a:extLst>
              <a:ext uri="{FF2B5EF4-FFF2-40B4-BE49-F238E27FC236}">
                <a16:creationId xmlns:a16="http://schemas.microsoft.com/office/drawing/2014/main" id="{D407BA0C-52C9-406C-8489-50BE8D80FA27}"/>
              </a:ext>
            </a:extLst>
          </p:cNvPr>
          <p:cNvSpPr txBox="1"/>
          <p:nvPr/>
        </p:nvSpPr>
        <p:spPr>
          <a:xfrm>
            <a:off x="5051709" y="3440912"/>
            <a:ext cx="184732" cy="230832"/>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b="1" dirty="0">
              <a:solidFill>
                <a:srgbClr val="FFFFFF"/>
              </a:solidFill>
              <a:latin typeface="Poppins" pitchFamily="2" charset="77"/>
              <a:ea typeface="League Spartan" charset="0"/>
              <a:cs typeface="Poppins" pitchFamily="2" charset="77"/>
            </a:endParaRPr>
          </a:p>
        </p:txBody>
      </p:sp>
      <p:sp>
        <p:nvSpPr>
          <p:cNvPr id="31" name="Subtitle 2">
            <a:extLst>
              <a:ext uri="{FF2B5EF4-FFF2-40B4-BE49-F238E27FC236}">
                <a16:creationId xmlns:a16="http://schemas.microsoft.com/office/drawing/2014/main" id="{2C104788-E86C-472E-800C-69E3322D3087}"/>
              </a:ext>
            </a:extLst>
          </p:cNvPr>
          <p:cNvSpPr txBox="1">
            <a:spLocks/>
          </p:cNvSpPr>
          <p:nvPr/>
        </p:nvSpPr>
        <p:spPr>
          <a:xfrm>
            <a:off x="5051709" y="3705928"/>
            <a:ext cx="4160708" cy="140623"/>
          </a:xfrm>
          <a:prstGeom prst="rect">
            <a:avLst/>
          </a:prstGeom>
        </p:spPr>
        <p:txBody>
          <a:bodyPr vert="horz" wrap="square" lIns="25724" tIns="12862" rIns="25724" bIns="12862"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85"/>
              </a:lnSpc>
            </a:pPr>
            <a:endParaRPr lang="en-US" sz="675" dirty="0">
              <a:solidFill>
                <a:srgbClr val="FFFFFF"/>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32" name="Round Same Side Corner Rectangle 35">
            <a:extLst>
              <a:ext uri="{FF2B5EF4-FFF2-40B4-BE49-F238E27FC236}">
                <a16:creationId xmlns:a16="http://schemas.microsoft.com/office/drawing/2014/main" id="{75461693-8E2F-4907-BA80-9443242518B7}"/>
              </a:ext>
            </a:extLst>
          </p:cNvPr>
          <p:cNvSpPr/>
          <p:nvPr/>
        </p:nvSpPr>
        <p:spPr>
          <a:xfrm rot="16200000">
            <a:off x="4206900" y="3879200"/>
            <a:ext cx="553389" cy="771568"/>
          </a:xfrm>
          <a:prstGeom prst="round2SameRect">
            <a:avLst>
              <a:gd name="adj1" fmla="val 50000"/>
              <a:gd name="adj2" fmla="val 0"/>
            </a:avLst>
          </a:prstGeom>
          <a:solidFill>
            <a:srgbClr val="AF1858">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37" name="TextBox 18">
            <a:extLst>
              <a:ext uri="{FF2B5EF4-FFF2-40B4-BE49-F238E27FC236}">
                <a16:creationId xmlns:a16="http://schemas.microsoft.com/office/drawing/2014/main" id="{939A06BB-56ED-4174-925E-12A87E6D31F3}"/>
              </a:ext>
            </a:extLst>
          </p:cNvPr>
          <p:cNvSpPr txBox="1"/>
          <p:nvPr/>
        </p:nvSpPr>
        <p:spPr>
          <a:xfrm>
            <a:off x="4323995" y="4075926"/>
            <a:ext cx="413896" cy="378117"/>
          </a:xfrm>
          <a:prstGeom prst="rect">
            <a:avLst/>
          </a:prstGeom>
          <a:noFill/>
        </p:spPr>
        <p:txBody>
          <a:bodyPr wrap="non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57" b="1" dirty="0">
                <a:solidFill>
                  <a:srgbClr val="FFFFFF"/>
                </a:solidFill>
                <a:latin typeface="Poppins" pitchFamily="2" charset="77"/>
                <a:ea typeface="League Spartan" charset="0"/>
                <a:cs typeface="Poppins" pitchFamily="2" charset="77"/>
              </a:rPr>
              <a:t>4.</a:t>
            </a:r>
          </a:p>
        </p:txBody>
      </p:sp>
      <p:sp>
        <p:nvSpPr>
          <p:cNvPr id="38" name="Rectangle 37">
            <a:extLst>
              <a:ext uri="{FF2B5EF4-FFF2-40B4-BE49-F238E27FC236}">
                <a16:creationId xmlns:a16="http://schemas.microsoft.com/office/drawing/2014/main" id="{5A33289B-2C33-40AD-8BC8-E054DA087F50}"/>
              </a:ext>
            </a:extLst>
          </p:cNvPr>
          <p:cNvSpPr/>
          <p:nvPr/>
        </p:nvSpPr>
        <p:spPr>
          <a:xfrm>
            <a:off x="4913096" y="3988291"/>
            <a:ext cx="4437937" cy="553389"/>
          </a:xfrm>
          <a:prstGeom prst="rect">
            <a:avLst/>
          </a:prstGeom>
          <a:solidFill>
            <a:srgbClr val="AF1858"/>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39" name="TextBox 20">
            <a:extLst>
              <a:ext uri="{FF2B5EF4-FFF2-40B4-BE49-F238E27FC236}">
                <a16:creationId xmlns:a16="http://schemas.microsoft.com/office/drawing/2014/main" id="{D3D3C69D-66F4-41C5-9E75-C8473AC5634B}"/>
              </a:ext>
            </a:extLst>
          </p:cNvPr>
          <p:cNvSpPr txBox="1"/>
          <p:nvPr/>
        </p:nvSpPr>
        <p:spPr>
          <a:xfrm>
            <a:off x="5051709" y="4032638"/>
            <a:ext cx="184732" cy="230832"/>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b="1" dirty="0">
              <a:solidFill>
                <a:srgbClr val="FFFFFF"/>
              </a:solidFill>
              <a:latin typeface="Poppins" pitchFamily="2" charset="77"/>
              <a:ea typeface="League Spartan" charset="0"/>
              <a:cs typeface="Poppins" pitchFamily="2" charset="77"/>
            </a:endParaRPr>
          </a:p>
        </p:txBody>
      </p:sp>
      <p:sp>
        <p:nvSpPr>
          <p:cNvPr id="40" name="Subtitle 2">
            <a:extLst>
              <a:ext uri="{FF2B5EF4-FFF2-40B4-BE49-F238E27FC236}">
                <a16:creationId xmlns:a16="http://schemas.microsoft.com/office/drawing/2014/main" id="{20428E2D-2351-4C87-9104-240E7753C5A0}"/>
              </a:ext>
            </a:extLst>
          </p:cNvPr>
          <p:cNvSpPr txBox="1">
            <a:spLocks/>
          </p:cNvSpPr>
          <p:nvPr/>
        </p:nvSpPr>
        <p:spPr>
          <a:xfrm>
            <a:off x="5051709" y="4297653"/>
            <a:ext cx="4160708" cy="140623"/>
          </a:xfrm>
          <a:prstGeom prst="rect">
            <a:avLst/>
          </a:prstGeom>
        </p:spPr>
        <p:txBody>
          <a:bodyPr vert="horz" wrap="square" lIns="25724" tIns="12862" rIns="25724" bIns="12862"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85"/>
              </a:lnSpc>
            </a:pPr>
            <a:endParaRPr lang="en-US" sz="675" dirty="0">
              <a:solidFill>
                <a:srgbClr val="FFFFFF"/>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51" name="TextBox 7">
            <a:extLst>
              <a:ext uri="{FF2B5EF4-FFF2-40B4-BE49-F238E27FC236}">
                <a16:creationId xmlns:a16="http://schemas.microsoft.com/office/drawing/2014/main" id="{E5836593-0D8D-4A56-B259-178A2718F001}"/>
              </a:ext>
            </a:extLst>
          </p:cNvPr>
          <p:cNvSpPr txBox="1"/>
          <p:nvPr/>
        </p:nvSpPr>
        <p:spPr>
          <a:xfrm>
            <a:off x="5051662" y="2853530"/>
            <a:ext cx="3748142" cy="400110"/>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Poppins" pitchFamily="2" charset="77"/>
                <a:ea typeface="League Spartan" charset="0"/>
                <a:cs typeface="Poppins" pitchFamily="2" charset="77"/>
              </a:rPr>
              <a:t>Hashing and Data Integrity</a:t>
            </a:r>
          </a:p>
        </p:txBody>
      </p:sp>
      <p:sp>
        <p:nvSpPr>
          <p:cNvPr id="52" name="TextBox 7">
            <a:extLst>
              <a:ext uri="{FF2B5EF4-FFF2-40B4-BE49-F238E27FC236}">
                <a16:creationId xmlns:a16="http://schemas.microsoft.com/office/drawing/2014/main" id="{3773F028-9384-423E-9964-3555C277DF4C}"/>
              </a:ext>
            </a:extLst>
          </p:cNvPr>
          <p:cNvSpPr txBox="1"/>
          <p:nvPr/>
        </p:nvSpPr>
        <p:spPr>
          <a:xfrm>
            <a:off x="5051663" y="3455409"/>
            <a:ext cx="2959465" cy="400110"/>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FFFF"/>
                </a:solidFill>
                <a:latin typeface="Poppins" pitchFamily="2" charset="77"/>
                <a:ea typeface="League Spartan" charset="0"/>
                <a:cs typeface="Poppins" pitchFamily="2" charset="77"/>
              </a:rPr>
              <a:t>Secure Architectures</a:t>
            </a:r>
          </a:p>
        </p:txBody>
      </p:sp>
      <p:sp>
        <p:nvSpPr>
          <p:cNvPr id="53" name="TextBox 7">
            <a:extLst>
              <a:ext uri="{FF2B5EF4-FFF2-40B4-BE49-F238E27FC236}">
                <a16:creationId xmlns:a16="http://schemas.microsoft.com/office/drawing/2014/main" id="{E903C88C-BA75-4E2E-8DBF-90B063D88B24}"/>
              </a:ext>
            </a:extLst>
          </p:cNvPr>
          <p:cNvSpPr txBox="1"/>
          <p:nvPr/>
        </p:nvSpPr>
        <p:spPr>
          <a:xfrm>
            <a:off x="5051663" y="4053353"/>
            <a:ext cx="3106941" cy="400110"/>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FFFF"/>
                </a:solidFill>
                <a:latin typeface="Poppins" pitchFamily="2" charset="77"/>
                <a:ea typeface="League Spartan" charset="0"/>
                <a:cs typeface="Poppins" pitchFamily="2" charset="77"/>
              </a:rPr>
              <a:t>Side-Channel Attacks</a:t>
            </a:r>
          </a:p>
        </p:txBody>
      </p:sp>
    </p:spTree>
    <p:extLst>
      <p:ext uri="{BB962C8B-B14F-4D97-AF65-F5344CB8AC3E}">
        <p14:creationId xmlns:p14="http://schemas.microsoft.com/office/powerpoint/2010/main" val="11920980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998D9E0-2B33-40DD-B254-FC1C0A3E5971}"/>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F97E2D9C-83D0-4658-A6B2-FFB7119FAA24}"/>
              </a:ext>
            </a:extLst>
          </p:cNvPr>
          <p:cNvSpPr>
            <a:spLocks noGrp="1"/>
          </p:cNvSpPr>
          <p:nvPr>
            <p:ph type="sldNum" sz="quarter" idx="12"/>
          </p:nvPr>
        </p:nvSpPr>
        <p:spPr/>
        <p:txBody>
          <a:bodyPr/>
          <a:lstStyle/>
          <a:p>
            <a:fld id="{F919517F-009E-4769-83B0-88E0C9B89C50}" type="slidenum">
              <a:rPr lang="en-US" smtClean="0"/>
              <a:t>30</a:t>
            </a:fld>
            <a:endParaRPr lang="en-US"/>
          </a:p>
        </p:txBody>
      </p:sp>
      <p:graphicFrame>
        <p:nvGraphicFramePr>
          <p:cNvPr id="8" name="Diagram 7">
            <a:extLst>
              <a:ext uri="{FF2B5EF4-FFF2-40B4-BE49-F238E27FC236}">
                <a16:creationId xmlns:a16="http://schemas.microsoft.com/office/drawing/2014/main" id="{7D7B5DCE-CC09-4801-8ABE-967D9A8435EC}"/>
              </a:ext>
            </a:extLst>
          </p:cNvPr>
          <p:cNvGraphicFramePr/>
          <p:nvPr>
            <p:extLst>
              <p:ext uri="{D42A27DB-BD31-4B8C-83A1-F6EECF244321}">
                <p14:modId xmlns:p14="http://schemas.microsoft.com/office/powerpoint/2010/main" val="1859820659"/>
              </p:ext>
            </p:extLst>
          </p:nvPr>
        </p:nvGraphicFramePr>
        <p:xfrm>
          <a:off x="1950721" y="957944"/>
          <a:ext cx="8116388" cy="5077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93A5861D-8B88-4B89-A21E-DBC75ACCDB08}"/>
              </a:ext>
            </a:extLst>
          </p:cNvPr>
          <p:cNvSpPr/>
          <p:nvPr/>
        </p:nvSpPr>
        <p:spPr>
          <a:xfrm>
            <a:off x="4207107" y="260374"/>
            <a:ext cx="5109092"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ACIF Properties</a:t>
            </a:r>
          </a:p>
        </p:txBody>
      </p:sp>
    </p:spTree>
    <p:extLst>
      <p:ext uri="{BB962C8B-B14F-4D97-AF65-F5344CB8AC3E}">
        <p14:creationId xmlns:p14="http://schemas.microsoft.com/office/powerpoint/2010/main" val="2851270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A334A1-F5A8-454D-9123-FA2E104EBEEB}"/>
              </a:ext>
            </a:extLst>
          </p:cNvPr>
          <p:cNvSpPr txBox="1"/>
          <p:nvPr/>
        </p:nvSpPr>
        <p:spPr>
          <a:xfrm>
            <a:off x="5702803" y="1285462"/>
            <a:ext cx="1529586" cy="523220"/>
          </a:xfrm>
          <a:prstGeom prst="rect">
            <a:avLst/>
          </a:prstGeom>
          <a:noFill/>
        </p:spPr>
        <p:txBody>
          <a:bodyPr wrap="none" rtlCol="0">
            <a:spAutoFit/>
          </a:bodyPr>
          <a:lstStyle/>
          <a:p>
            <a:pPr algn="ctr"/>
            <a:r>
              <a:rPr lang="en-US" sz="2800" b="1" dirty="0">
                <a:solidFill>
                  <a:srgbClr val="000000"/>
                </a:solidFill>
                <a:latin typeface="Poppins" pitchFamily="2" charset="77"/>
                <a:cs typeface="Poppins" pitchFamily="2" charset="77"/>
              </a:rPr>
              <a:t>Outline</a:t>
            </a:r>
          </a:p>
        </p:txBody>
      </p:sp>
      <p:pic>
        <p:nvPicPr>
          <p:cNvPr id="33" name="Picture 32" descr="Shape, arrow&#10;&#10;Description automatically generated">
            <a:extLst>
              <a:ext uri="{FF2B5EF4-FFF2-40B4-BE49-F238E27FC236}">
                <a16:creationId xmlns:a16="http://schemas.microsoft.com/office/drawing/2014/main" id="{720B12FF-CA6E-41D6-BD5D-1D381B696C5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085555" y="3396564"/>
            <a:ext cx="750155" cy="627001"/>
          </a:xfrm>
          <a:prstGeom prst="rect">
            <a:avLst/>
          </a:prstGeom>
        </p:spPr>
      </p:pic>
      <p:sp>
        <p:nvSpPr>
          <p:cNvPr id="35" name="Slide Number Placeholder 34">
            <a:extLst>
              <a:ext uri="{FF2B5EF4-FFF2-40B4-BE49-F238E27FC236}">
                <a16:creationId xmlns:a16="http://schemas.microsoft.com/office/drawing/2014/main" id="{28F3E43D-B7D8-44C3-B409-592BB599339B}"/>
              </a:ext>
            </a:extLst>
          </p:cNvPr>
          <p:cNvSpPr>
            <a:spLocks noGrp="1"/>
          </p:cNvSpPr>
          <p:nvPr>
            <p:ph type="sldNum" sz="quarter" idx="12"/>
          </p:nvPr>
        </p:nvSpPr>
        <p:spPr/>
        <p:txBody>
          <a:bodyPr/>
          <a:lstStyle/>
          <a:p>
            <a:fld id="{F919517F-009E-4769-83B0-88E0C9B89C50}" type="slidenum">
              <a:rPr lang="en-US" smtClean="0"/>
              <a:t>31</a:t>
            </a:fld>
            <a:endParaRPr lang="en-US"/>
          </a:p>
        </p:txBody>
      </p:sp>
      <p:sp>
        <p:nvSpPr>
          <p:cNvPr id="36" name="Footer Placeholder 35">
            <a:extLst>
              <a:ext uri="{FF2B5EF4-FFF2-40B4-BE49-F238E27FC236}">
                <a16:creationId xmlns:a16="http://schemas.microsoft.com/office/drawing/2014/main" id="{8A570817-234C-4177-A0A9-EBCB9DBD8B49}"/>
              </a:ext>
            </a:extLst>
          </p:cNvPr>
          <p:cNvSpPr>
            <a:spLocks noGrp="1"/>
          </p:cNvSpPr>
          <p:nvPr>
            <p:ph type="ftr" sz="quarter" idx="11"/>
          </p:nvPr>
        </p:nvSpPr>
        <p:spPr/>
        <p:txBody>
          <a:bodyPr/>
          <a:lstStyle/>
          <a:p>
            <a:r>
              <a:rPr lang="en-US" dirty="0"/>
              <a:t>Next-Gen Computer Architecture | Smruti R. Sarangi</a:t>
            </a:r>
          </a:p>
        </p:txBody>
      </p:sp>
      <p:sp>
        <p:nvSpPr>
          <p:cNvPr id="19" name="Round Same Side Corner Rectangle 3">
            <a:extLst>
              <a:ext uri="{FF2B5EF4-FFF2-40B4-BE49-F238E27FC236}">
                <a16:creationId xmlns:a16="http://schemas.microsoft.com/office/drawing/2014/main" id="{BABD4351-0C08-4766-BE81-3DA733F5C5F6}"/>
              </a:ext>
            </a:extLst>
          </p:cNvPr>
          <p:cNvSpPr/>
          <p:nvPr/>
        </p:nvSpPr>
        <p:spPr>
          <a:xfrm rot="16200000">
            <a:off x="4206900" y="2104023"/>
            <a:ext cx="553389" cy="771568"/>
          </a:xfrm>
          <a:prstGeom prst="round2SameRect">
            <a:avLst>
              <a:gd name="adj1" fmla="val 50000"/>
              <a:gd name="adj2" fmla="val 0"/>
            </a:avLst>
          </a:prstGeom>
          <a:solidFill>
            <a:srgbClr val="E21A23">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20" name="TextBox 5">
            <a:extLst>
              <a:ext uri="{FF2B5EF4-FFF2-40B4-BE49-F238E27FC236}">
                <a16:creationId xmlns:a16="http://schemas.microsoft.com/office/drawing/2014/main" id="{D63426B6-3207-49E8-8E7A-318CE5AC1753}"/>
              </a:ext>
            </a:extLst>
          </p:cNvPr>
          <p:cNvSpPr txBox="1"/>
          <p:nvPr/>
        </p:nvSpPr>
        <p:spPr>
          <a:xfrm>
            <a:off x="4360063" y="2300750"/>
            <a:ext cx="341760" cy="378117"/>
          </a:xfrm>
          <a:prstGeom prst="rect">
            <a:avLst/>
          </a:prstGeom>
          <a:noFill/>
        </p:spPr>
        <p:txBody>
          <a:bodyPr wrap="non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57" b="1" dirty="0">
                <a:solidFill>
                  <a:srgbClr val="FFFFFF"/>
                </a:solidFill>
                <a:latin typeface="Poppins" pitchFamily="2" charset="77"/>
                <a:ea typeface="League Spartan" charset="0"/>
                <a:cs typeface="Poppins" pitchFamily="2" charset="77"/>
              </a:rPr>
              <a:t>1.</a:t>
            </a:r>
          </a:p>
        </p:txBody>
      </p:sp>
      <p:sp>
        <p:nvSpPr>
          <p:cNvPr id="21" name="Rectangle 20">
            <a:extLst>
              <a:ext uri="{FF2B5EF4-FFF2-40B4-BE49-F238E27FC236}">
                <a16:creationId xmlns:a16="http://schemas.microsoft.com/office/drawing/2014/main" id="{9C13BD94-432E-49F8-994F-EAAF0AE084BC}"/>
              </a:ext>
            </a:extLst>
          </p:cNvPr>
          <p:cNvSpPr/>
          <p:nvPr/>
        </p:nvSpPr>
        <p:spPr>
          <a:xfrm>
            <a:off x="4913096" y="2213114"/>
            <a:ext cx="4437937" cy="553389"/>
          </a:xfrm>
          <a:prstGeom prst="rect">
            <a:avLst/>
          </a:prstGeom>
          <a:solidFill>
            <a:srgbClr val="E21A23"/>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22" name="TextBox 7">
            <a:extLst>
              <a:ext uri="{FF2B5EF4-FFF2-40B4-BE49-F238E27FC236}">
                <a16:creationId xmlns:a16="http://schemas.microsoft.com/office/drawing/2014/main" id="{EDAFA707-E2BC-4B10-86EB-612EA2C36383}"/>
              </a:ext>
            </a:extLst>
          </p:cNvPr>
          <p:cNvSpPr txBox="1"/>
          <p:nvPr/>
        </p:nvSpPr>
        <p:spPr>
          <a:xfrm>
            <a:off x="5051710" y="2312483"/>
            <a:ext cx="2308645" cy="400110"/>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FFFF"/>
                </a:solidFill>
                <a:latin typeface="Poppins" pitchFamily="2" charset="77"/>
                <a:ea typeface="League Spartan" charset="0"/>
                <a:cs typeface="Poppins" pitchFamily="2" charset="77"/>
              </a:rPr>
              <a:t>Data Encryption</a:t>
            </a:r>
          </a:p>
        </p:txBody>
      </p:sp>
      <p:sp>
        <p:nvSpPr>
          <p:cNvPr id="23" name="Round Same Side Corner Rectangle 19">
            <a:extLst>
              <a:ext uri="{FF2B5EF4-FFF2-40B4-BE49-F238E27FC236}">
                <a16:creationId xmlns:a16="http://schemas.microsoft.com/office/drawing/2014/main" id="{F28551BB-C70F-4CF7-A482-B8F1CE1D5A53}"/>
              </a:ext>
            </a:extLst>
          </p:cNvPr>
          <p:cNvSpPr/>
          <p:nvPr/>
        </p:nvSpPr>
        <p:spPr>
          <a:xfrm rot="16200000">
            <a:off x="4206900" y="2695749"/>
            <a:ext cx="553389" cy="771568"/>
          </a:xfrm>
          <a:prstGeom prst="round2SameRect">
            <a:avLst>
              <a:gd name="adj1" fmla="val 50000"/>
              <a:gd name="adj2" fmla="val 0"/>
            </a:avLst>
          </a:prstGeom>
          <a:solidFill>
            <a:srgbClr val="FFB600">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24" name="TextBox 9">
            <a:extLst>
              <a:ext uri="{FF2B5EF4-FFF2-40B4-BE49-F238E27FC236}">
                <a16:creationId xmlns:a16="http://schemas.microsoft.com/office/drawing/2014/main" id="{E2B0FB8F-4718-4EB7-89C9-4E1C2C7BEFB0}"/>
              </a:ext>
            </a:extLst>
          </p:cNvPr>
          <p:cNvSpPr txBox="1"/>
          <p:nvPr/>
        </p:nvSpPr>
        <p:spPr>
          <a:xfrm>
            <a:off x="4336819" y="2892475"/>
            <a:ext cx="388248" cy="378117"/>
          </a:xfrm>
          <a:prstGeom prst="rect">
            <a:avLst/>
          </a:prstGeom>
          <a:noFill/>
        </p:spPr>
        <p:txBody>
          <a:bodyPr wrap="non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57" b="1" dirty="0">
                <a:solidFill>
                  <a:srgbClr val="FFFFFF"/>
                </a:solidFill>
                <a:latin typeface="Poppins" pitchFamily="2" charset="77"/>
                <a:ea typeface="League Spartan" charset="0"/>
                <a:cs typeface="Poppins" pitchFamily="2" charset="77"/>
              </a:rPr>
              <a:t>2.</a:t>
            </a:r>
          </a:p>
        </p:txBody>
      </p:sp>
      <p:sp>
        <p:nvSpPr>
          <p:cNvPr id="25" name="Rectangle 24">
            <a:extLst>
              <a:ext uri="{FF2B5EF4-FFF2-40B4-BE49-F238E27FC236}">
                <a16:creationId xmlns:a16="http://schemas.microsoft.com/office/drawing/2014/main" id="{110E42B5-FBE8-4918-BF15-433D2716BFE0}"/>
              </a:ext>
            </a:extLst>
          </p:cNvPr>
          <p:cNvSpPr/>
          <p:nvPr/>
        </p:nvSpPr>
        <p:spPr>
          <a:xfrm>
            <a:off x="4913096" y="2804839"/>
            <a:ext cx="4437937" cy="553389"/>
          </a:xfrm>
          <a:prstGeom prst="rect">
            <a:avLst/>
          </a:prstGeom>
          <a:solidFill>
            <a:srgbClr val="FFB600"/>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26" name="TextBox 11">
            <a:extLst>
              <a:ext uri="{FF2B5EF4-FFF2-40B4-BE49-F238E27FC236}">
                <a16:creationId xmlns:a16="http://schemas.microsoft.com/office/drawing/2014/main" id="{8E410488-04BF-4D5D-A7DA-E5F8EAAA5C8D}"/>
              </a:ext>
            </a:extLst>
          </p:cNvPr>
          <p:cNvSpPr txBox="1"/>
          <p:nvPr/>
        </p:nvSpPr>
        <p:spPr>
          <a:xfrm>
            <a:off x="4964080" y="2921213"/>
            <a:ext cx="184732" cy="369333"/>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rgbClr val="FFFFFF"/>
              </a:solidFill>
              <a:latin typeface="Poppins" pitchFamily="2" charset="77"/>
              <a:ea typeface="League Spartan" charset="0"/>
              <a:cs typeface="Poppins" pitchFamily="2" charset="77"/>
            </a:endParaRPr>
          </a:p>
        </p:txBody>
      </p:sp>
      <p:sp>
        <p:nvSpPr>
          <p:cNvPr id="27" name="Round Same Side Corner Rectangle 27">
            <a:extLst>
              <a:ext uri="{FF2B5EF4-FFF2-40B4-BE49-F238E27FC236}">
                <a16:creationId xmlns:a16="http://schemas.microsoft.com/office/drawing/2014/main" id="{79248E22-BAEB-4C8A-A15F-AF1D32AF8D13}"/>
              </a:ext>
            </a:extLst>
          </p:cNvPr>
          <p:cNvSpPr/>
          <p:nvPr/>
        </p:nvSpPr>
        <p:spPr>
          <a:xfrm rot="16200000">
            <a:off x="4206900" y="3287474"/>
            <a:ext cx="553389" cy="771568"/>
          </a:xfrm>
          <a:prstGeom prst="round2SameRect">
            <a:avLst>
              <a:gd name="adj1" fmla="val 50000"/>
              <a:gd name="adj2" fmla="val 0"/>
            </a:avLst>
          </a:prstGeom>
          <a:solidFill>
            <a:srgbClr val="625D9C">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28" name="TextBox 13">
            <a:extLst>
              <a:ext uri="{FF2B5EF4-FFF2-40B4-BE49-F238E27FC236}">
                <a16:creationId xmlns:a16="http://schemas.microsoft.com/office/drawing/2014/main" id="{E835409B-E2F1-4530-A5A2-3CBAD6D1859A}"/>
              </a:ext>
            </a:extLst>
          </p:cNvPr>
          <p:cNvSpPr txBox="1"/>
          <p:nvPr/>
        </p:nvSpPr>
        <p:spPr>
          <a:xfrm>
            <a:off x="4332812" y="3484201"/>
            <a:ext cx="396262" cy="378117"/>
          </a:xfrm>
          <a:prstGeom prst="rect">
            <a:avLst/>
          </a:prstGeom>
          <a:noFill/>
        </p:spPr>
        <p:txBody>
          <a:bodyPr wrap="non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57" b="1" dirty="0">
                <a:solidFill>
                  <a:srgbClr val="FFFFFF"/>
                </a:solidFill>
                <a:latin typeface="Poppins" pitchFamily="2" charset="77"/>
                <a:ea typeface="League Spartan" charset="0"/>
                <a:cs typeface="Poppins" pitchFamily="2" charset="77"/>
              </a:rPr>
              <a:t>3.</a:t>
            </a:r>
          </a:p>
        </p:txBody>
      </p:sp>
      <p:sp>
        <p:nvSpPr>
          <p:cNvPr id="29" name="Rectangle 28">
            <a:extLst>
              <a:ext uri="{FF2B5EF4-FFF2-40B4-BE49-F238E27FC236}">
                <a16:creationId xmlns:a16="http://schemas.microsoft.com/office/drawing/2014/main" id="{BB8CDCA8-6093-47E9-903D-9F228DCF85D0}"/>
              </a:ext>
            </a:extLst>
          </p:cNvPr>
          <p:cNvSpPr/>
          <p:nvPr/>
        </p:nvSpPr>
        <p:spPr>
          <a:xfrm>
            <a:off x="4913096" y="3396564"/>
            <a:ext cx="4437937" cy="553389"/>
          </a:xfrm>
          <a:prstGeom prst="rect">
            <a:avLst/>
          </a:prstGeom>
          <a:solidFill>
            <a:srgbClr val="625D9C"/>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30" name="TextBox 15">
            <a:extLst>
              <a:ext uri="{FF2B5EF4-FFF2-40B4-BE49-F238E27FC236}">
                <a16:creationId xmlns:a16="http://schemas.microsoft.com/office/drawing/2014/main" id="{D407BA0C-52C9-406C-8489-50BE8D80FA27}"/>
              </a:ext>
            </a:extLst>
          </p:cNvPr>
          <p:cNvSpPr txBox="1"/>
          <p:nvPr/>
        </p:nvSpPr>
        <p:spPr>
          <a:xfrm>
            <a:off x="5051709" y="3440912"/>
            <a:ext cx="184732" cy="230832"/>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b="1" dirty="0">
              <a:solidFill>
                <a:srgbClr val="FFFFFF"/>
              </a:solidFill>
              <a:latin typeface="Poppins" pitchFamily="2" charset="77"/>
              <a:ea typeface="League Spartan" charset="0"/>
              <a:cs typeface="Poppins" pitchFamily="2" charset="77"/>
            </a:endParaRPr>
          </a:p>
        </p:txBody>
      </p:sp>
      <p:sp>
        <p:nvSpPr>
          <p:cNvPr id="31" name="Subtitle 2">
            <a:extLst>
              <a:ext uri="{FF2B5EF4-FFF2-40B4-BE49-F238E27FC236}">
                <a16:creationId xmlns:a16="http://schemas.microsoft.com/office/drawing/2014/main" id="{2C104788-E86C-472E-800C-69E3322D3087}"/>
              </a:ext>
            </a:extLst>
          </p:cNvPr>
          <p:cNvSpPr txBox="1">
            <a:spLocks/>
          </p:cNvSpPr>
          <p:nvPr/>
        </p:nvSpPr>
        <p:spPr>
          <a:xfrm>
            <a:off x="5051709" y="3705928"/>
            <a:ext cx="4160708" cy="140623"/>
          </a:xfrm>
          <a:prstGeom prst="rect">
            <a:avLst/>
          </a:prstGeom>
        </p:spPr>
        <p:txBody>
          <a:bodyPr vert="horz" wrap="square" lIns="25724" tIns="12862" rIns="25724" bIns="12862"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85"/>
              </a:lnSpc>
            </a:pPr>
            <a:endParaRPr lang="en-US" sz="675" dirty="0">
              <a:solidFill>
                <a:srgbClr val="FFFFFF"/>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32" name="Round Same Side Corner Rectangle 35">
            <a:extLst>
              <a:ext uri="{FF2B5EF4-FFF2-40B4-BE49-F238E27FC236}">
                <a16:creationId xmlns:a16="http://schemas.microsoft.com/office/drawing/2014/main" id="{75461693-8E2F-4907-BA80-9443242518B7}"/>
              </a:ext>
            </a:extLst>
          </p:cNvPr>
          <p:cNvSpPr/>
          <p:nvPr/>
        </p:nvSpPr>
        <p:spPr>
          <a:xfrm rot="16200000">
            <a:off x="4206900" y="3879200"/>
            <a:ext cx="553389" cy="771568"/>
          </a:xfrm>
          <a:prstGeom prst="round2SameRect">
            <a:avLst>
              <a:gd name="adj1" fmla="val 50000"/>
              <a:gd name="adj2" fmla="val 0"/>
            </a:avLst>
          </a:prstGeom>
          <a:solidFill>
            <a:srgbClr val="AF1858">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37" name="TextBox 18">
            <a:extLst>
              <a:ext uri="{FF2B5EF4-FFF2-40B4-BE49-F238E27FC236}">
                <a16:creationId xmlns:a16="http://schemas.microsoft.com/office/drawing/2014/main" id="{939A06BB-56ED-4174-925E-12A87E6D31F3}"/>
              </a:ext>
            </a:extLst>
          </p:cNvPr>
          <p:cNvSpPr txBox="1"/>
          <p:nvPr/>
        </p:nvSpPr>
        <p:spPr>
          <a:xfrm>
            <a:off x="4323995" y="4075926"/>
            <a:ext cx="413896" cy="378117"/>
          </a:xfrm>
          <a:prstGeom prst="rect">
            <a:avLst/>
          </a:prstGeom>
          <a:noFill/>
        </p:spPr>
        <p:txBody>
          <a:bodyPr wrap="non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57" b="1" dirty="0">
                <a:solidFill>
                  <a:srgbClr val="FFFFFF"/>
                </a:solidFill>
                <a:latin typeface="Poppins" pitchFamily="2" charset="77"/>
                <a:ea typeface="League Spartan" charset="0"/>
                <a:cs typeface="Poppins" pitchFamily="2" charset="77"/>
              </a:rPr>
              <a:t>4.</a:t>
            </a:r>
          </a:p>
        </p:txBody>
      </p:sp>
      <p:sp>
        <p:nvSpPr>
          <p:cNvPr id="38" name="Rectangle 37">
            <a:extLst>
              <a:ext uri="{FF2B5EF4-FFF2-40B4-BE49-F238E27FC236}">
                <a16:creationId xmlns:a16="http://schemas.microsoft.com/office/drawing/2014/main" id="{5A33289B-2C33-40AD-8BC8-E054DA087F50}"/>
              </a:ext>
            </a:extLst>
          </p:cNvPr>
          <p:cNvSpPr/>
          <p:nvPr/>
        </p:nvSpPr>
        <p:spPr>
          <a:xfrm>
            <a:off x="4913096" y="3988291"/>
            <a:ext cx="4437937" cy="553389"/>
          </a:xfrm>
          <a:prstGeom prst="rect">
            <a:avLst/>
          </a:prstGeom>
          <a:solidFill>
            <a:srgbClr val="AF1858"/>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39" name="TextBox 20">
            <a:extLst>
              <a:ext uri="{FF2B5EF4-FFF2-40B4-BE49-F238E27FC236}">
                <a16:creationId xmlns:a16="http://schemas.microsoft.com/office/drawing/2014/main" id="{D3D3C69D-66F4-41C5-9E75-C8473AC5634B}"/>
              </a:ext>
            </a:extLst>
          </p:cNvPr>
          <p:cNvSpPr txBox="1"/>
          <p:nvPr/>
        </p:nvSpPr>
        <p:spPr>
          <a:xfrm>
            <a:off x="5051709" y="4032638"/>
            <a:ext cx="184732" cy="230832"/>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b="1" dirty="0">
              <a:solidFill>
                <a:srgbClr val="FFFFFF"/>
              </a:solidFill>
              <a:latin typeface="Poppins" pitchFamily="2" charset="77"/>
              <a:ea typeface="League Spartan" charset="0"/>
              <a:cs typeface="Poppins" pitchFamily="2" charset="77"/>
            </a:endParaRPr>
          </a:p>
        </p:txBody>
      </p:sp>
      <p:sp>
        <p:nvSpPr>
          <p:cNvPr id="40" name="Subtitle 2">
            <a:extLst>
              <a:ext uri="{FF2B5EF4-FFF2-40B4-BE49-F238E27FC236}">
                <a16:creationId xmlns:a16="http://schemas.microsoft.com/office/drawing/2014/main" id="{20428E2D-2351-4C87-9104-240E7753C5A0}"/>
              </a:ext>
            </a:extLst>
          </p:cNvPr>
          <p:cNvSpPr txBox="1">
            <a:spLocks/>
          </p:cNvSpPr>
          <p:nvPr/>
        </p:nvSpPr>
        <p:spPr>
          <a:xfrm>
            <a:off x="5051709" y="4297653"/>
            <a:ext cx="4160708" cy="140623"/>
          </a:xfrm>
          <a:prstGeom prst="rect">
            <a:avLst/>
          </a:prstGeom>
        </p:spPr>
        <p:txBody>
          <a:bodyPr vert="horz" wrap="square" lIns="25724" tIns="12862" rIns="25724" bIns="12862"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85"/>
              </a:lnSpc>
            </a:pPr>
            <a:endParaRPr lang="en-US" sz="675" dirty="0">
              <a:solidFill>
                <a:srgbClr val="FFFFFF"/>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51" name="TextBox 7">
            <a:extLst>
              <a:ext uri="{FF2B5EF4-FFF2-40B4-BE49-F238E27FC236}">
                <a16:creationId xmlns:a16="http://schemas.microsoft.com/office/drawing/2014/main" id="{E5836593-0D8D-4A56-B259-178A2718F001}"/>
              </a:ext>
            </a:extLst>
          </p:cNvPr>
          <p:cNvSpPr txBox="1"/>
          <p:nvPr/>
        </p:nvSpPr>
        <p:spPr>
          <a:xfrm>
            <a:off x="5051662" y="2853530"/>
            <a:ext cx="3748142" cy="400110"/>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Poppins" pitchFamily="2" charset="77"/>
                <a:ea typeface="League Spartan" charset="0"/>
                <a:cs typeface="Poppins" pitchFamily="2" charset="77"/>
              </a:rPr>
              <a:t>Hashing and Data Integrity</a:t>
            </a:r>
          </a:p>
        </p:txBody>
      </p:sp>
      <p:sp>
        <p:nvSpPr>
          <p:cNvPr id="52" name="TextBox 7">
            <a:extLst>
              <a:ext uri="{FF2B5EF4-FFF2-40B4-BE49-F238E27FC236}">
                <a16:creationId xmlns:a16="http://schemas.microsoft.com/office/drawing/2014/main" id="{3773F028-9384-423E-9964-3555C277DF4C}"/>
              </a:ext>
            </a:extLst>
          </p:cNvPr>
          <p:cNvSpPr txBox="1"/>
          <p:nvPr/>
        </p:nvSpPr>
        <p:spPr>
          <a:xfrm>
            <a:off x="5051663" y="3455409"/>
            <a:ext cx="2959465" cy="400110"/>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FFFF"/>
                </a:solidFill>
                <a:latin typeface="Poppins" pitchFamily="2" charset="77"/>
                <a:ea typeface="League Spartan" charset="0"/>
                <a:cs typeface="Poppins" pitchFamily="2" charset="77"/>
              </a:rPr>
              <a:t>Secure Architectures</a:t>
            </a:r>
          </a:p>
        </p:txBody>
      </p:sp>
      <p:sp>
        <p:nvSpPr>
          <p:cNvPr id="53" name="TextBox 7">
            <a:extLst>
              <a:ext uri="{FF2B5EF4-FFF2-40B4-BE49-F238E27FC236}">
                <a16:creationId xmlns:a16="http://schemas.microsoft.com/office/drawing/2014/main" id="{E903C88C-BA75-4E2E-8DBF-90B063D88B24}"/>
              </a:ext>
            </a:extLst>
          </p:cNvPr>
          <p:cNvSpPr txBox="1"/>
          <p:nvPr/>
        </p:nvSpPr>
        <p:spPr>
          <a:xfrm>
            <a:off x="5051663" y="4053353"/>
            <a:ext cx="3106941" cy="400110"/>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FFFF"/>
                </a:solidFill>
                <a:latin typeface="Poppins" pitchFamily="2" charset="77"/>
                <a:ea typeface="League Spartan" charset="0"/>
                <a:cs typeface="Poppins" pitchFamily="2" charset="77"/>
              </a:rPr>
              <a:t>Side-Channel Attacks</a:t>
            </a:r>
          </a:p>
        </p:txBody>
      </p:sp>
    </p:spTree>
    <p:extLst>
      <p:ext uri="{BB962C8B-B14F-4D97-AF65-F5344CB8AC3E}">
        <p14:creationId xmlns:p14="http://schemas.microsoft.com/office/powerpoint/2010/main" val="3400581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0A581-AA4D-437F-8348-41773452B59D}"/>
              </a:ext>
            </a:extLst>
          </p:cNvPr>
          <p:cNvSpPr>
            <a:spLocks noGrp="1"/>
          </p:cNvSpPr>
          <p:nvPr>
            <p:ph type="title"/>
          </p:nvPr>
        </p:nvSpPr>
        <p:spPr>
          <a:xfrm>
            <a:off x="1766714" y="154460"/>
            <a:ext cx="6858000" cy="822960"/>
          </a:xfrm>
        </p:spPr>
        <p:txBody>
          <a:bodyPr/>
          <a:lstStyle/>
          <a:p>
            <a:r>
              <a:rPr lang="en-US" dirty="0"/>
              <a:t>Traditional Attacks in Software</a:t>
            </a:r>
          </a:p>
        </p:txBody>
      </p:sp>
      <p:sp>
        <p:nvSpPr>
          <p:cNvPr id="4" name="Footer Placeholder 3">
            <a:extLst>
              <a:ext uri="{FF2B5EF4-FFF2-40B4-BE49-F238E27FC236}">
                <a16:creationId xmlns:a16="http://schemas.microsoft.com/office/drawing/2014/main" id="{2BF0E339-234C-4785-B95C-F84C2DB05F60}"/>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E2FDE555-2788-4212-A9A6-CC6256CC5C32}"/>
              </a:ext>
            </a:extLst>
          </p:cNvPr>
          <p:cNvSpPr>
            <a:spLocks noGrp="1"/>
          </p:cNvSpPr>
          <p:nvPr>
            <p:ph type="sldNum" sz="quarter" idx="12"/>
          </p:nvPr>
        </p:nvSpPr>
        <p:spPr/>
        <p:txBody>
          <a:bodyPr/>
          <a:lstStyle/>
          <a:p>
            <a:fld id="{F919517F-009E-4769-83B0-88E0C9B89C50}" type="slidenum">
              <a:rPr lang="en-US" smtClean="0"/>
              <a:t>32</a:t>
            </a:fld>
            <a:endParaRPr lang="en-US"/>
          </a:p>
        </p:txBody>
      </p:sp>
      <p:sp>
        <p:nvSpPr>
          <p:cNvPr id="10" name="Freeform 5">
            <a:extLst>
              <a:ext uri="{FF2B5EF4-FFF2-40B4-BE49-F238E27FC236}">
                <a16:creationId xmlns:a16="http://schemas.microsoft.com/office/drawing/2014/main" id="{0BC98D0B-2B47-44AC-9888-F277E2505E72}"/>
              </a:ext>
            </a:extLst>
          </p:cNvPr>
          <p:cNvSpPr>
            <a:spLocks/>
          </p:cNvSpPr>
          <p:nvPr/>
        </p:nvSpPr>
        <p:spPr bwMode="auto">
          <a:xfrm>
            <a:off x="3365955" y="977421"/>
            <a:ext cx="183775" cy="1600883"/>
          </a:xfrm>
          <a:custGeom>
            <a:avLst/>
            <a:gdLst>
              <a:gd name="T0" fmla="*/ 320 w 321"/>
              <a:gd name="T1" fmla="*/ 0 h 2784"/>
              <a:gd name="T2" fmla="*/ 321 w 321"/>
              <a:gd name="T3" fmla="*/ 90 h 2784"/>
              <a:gd name="T4" fmla="*/ 294 w 321"/>
              <a:gd name="T5" fmla="*/ 90 h 2784"/>
              <a:gd name="T6" fmla="*/ 190 w 321"/>
              <a:gd name="T7" fmla="*/ 154 h 2784"/>
              <a:gd name="T8" fmla="*/ 173 w 321"/>
              <a:gd name="T9" fmla="*/ 556 h 2784"/>
              <a:gd name="T10" fmla="*/ 175 w 321"/>
              <a:gd name="T11" fmla="*/ 914 h 2784"/>
              <a:gd name="T12" fmla="*/ 163 w 321"/>
              <a:gd name="T13" fmla="*/ 1225 h 2784"/>
              <a:gd name="T14" fmla="*/ 83 w 321"/>
              <a:gd name="T15" fmla="*/ 1392 h 2784"/>
              <a:gd name="T16" fmla="*/ 163 w 321"/>
              <a:gd name="T17" fmla="*/ 1559 h 2784"/>
              <a:gd name="T18" fmla="*/ 175 w 321"/>
              <a:gd name="T19" fmla="*/ 1870 h 2784"/>
              <a:gd name="T20" fmla="*/ 173 w 321"/>
              <a:gd name="T21" fmla="*/ 2228 h 2784"/>
              <a:gd name="T22" fmla="*/ 190 w 321"/>
              <a:gd name="T23" fmla="*/ 2630 h 2784"/>
              <a:gd name="T24" fmla="*/ 294 w 321"/>
              <a:gd name="T25" fmla="*/ 2694 h 2784"/>
              <a:gd name="T26" fmla="*/ 321 w 321"/>
              <a:gd name="T27" fmla="*/ 2694 h 2784"/>
              <a:gd name="T28" fmla="*/ 320 w 321"/>
              <a:gd name="T29" fmla="*/ 2784 h 2784"/>
              <a:gd name="T30" fmla="*/ 295 w 321"/>
              <a:gd name="T31" fmla="*/ 2784 h 2784"/>
              <a:gd name="T32" fmla="*/ 149 w 321"/>
              <a:gd name="T33" fmla="*/ 2678 h 2784"/>
              <a:gd name="T34" fmla="*/ 126 w 321"/>
              <a:gd name="T35" fmla="*/ 2241 h 2784"/>
              <a:gd name="T36" fmla="*/ 126 w 321"/>
              <a:gd name="T37" fmla="*/ 1889 h 2784"/>
              <a:gd name="T38" fmla="*/ 109 w 321"/>
              <a:gd name="T39" fmla="*/ 1559 h 2784"/>
              <a:gd name="T40" fmla="*/ 24 w 321"/>
              <a:gd name="T41" fmla="*/ 1477 h 2784"/>
              <a:gd name="T42" fmla="*/ 0 w 321"/>
              <a:gd name="T43" fmla="*/ 1477 h 2784"/>
              <a:gd name="T44" fmla="*/ 0 w 321"/>
              <a:gd name="T45" fmla="*/ 1392 h 2784"/>
              <a:gd name="T46" fmla="*/ 0 w 321"/>
              <a:gd name="T47" fmla="*/ 1307 h 2784"/>
              <a:gd name="T48" fmla="*/ 24 w 321"/>
              <a:gd name="T49" fmla="*/ 1307 h 2784"/>
              <a:gd name="T50" fmla="*/ 109 w 321"/>
              <a:gd name="T51" fmla="*/ 1225 h 2784"/>
              <a:gd name="T52" fmla="*/ 126 w 321"/>
              <a:gd name="T53" fmla="*/ 895 h 2784"/>
              <a:gd name="T54" fmla="*/ 126 w 321"/>
              <a:gd name="T55" fmla="*/ 543 h 2784"/>
              <a:gd name="T56" fmla="*/ 149 w 321"/>
              <a:gd name="T57" fmla="*/ 106 h 2784"/>
              <a:gd name="T58" fmla="*/ 295 w 321"/>
              <a:gd name="T59" fmla="*/ 0 h 2784"/>
              <a:gd name="T60" fmla="*/ 320 w 321"/>
              <a:gd name="T61" fmla="*/ 0 h 2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1" h="2784">
                <a:moveTo>
                  <a:pt x="320" y="0"/>
                </a:moveTo>
                <a:lnTo>
                  <a:pt x="321" y="90"/>
                </a:lnTo>
                <a:lnTo>
                  <a:pt x="294" y="90"/>
                </a:lnTo>
                <a:cubicBezTo>
                  <a:pt x="255" y="90"/>
                  <a:pt x="201" y="111"/>
                  <a:pt x="190" y="154"/>
                </a:cubicBezTo>
                <a:cubicBezTo>
                  <a:pt x="166" y="193"/>
                  <a:pt x="173" y="418"/>
                  <a:pt x="173" y="556"/>
                </a:cubicBezTo>
                <a:lnTo>
                  <a:pt x="175" y="914"/>
                </a:lnTo>
                <a:cubicBezTo>
                  <a:pt x="175" y="1067"/>
                  <a:pt x="175" y="1156"/>
                  <a:pt x="163" y="1225"/>
                </a:cubicBezTo>
                <a:cubicBezTo>
                  <a:pt x="151" y="1295"/>
                  <a:pt x="113" y="1365"/>
                  <a:pt x="83" y="1392"/>
                </a:cubicBezTo>
                <a:cubicBezTo>
                  <a:pt x="113" y="1418"/>
                  <a:pt x="151" y="1489"/>
                  <a:pt x="163" y="1559"/>
                </a:cubicBezTo>
                <a:cubicBezTo>
                  <a:pt x="175" y="1628"/>
                  <a:pt x="175" y="1717"/>
                  <a:pt x="175" y="1870"/>
                </a:cubicBezTo>
                <a:lnTo>
                  <a:pt x="173" y="2228"/>
                </a:lnTo>
                <a:cubicBezTo>
                  <a:pt x="173" y="2366"/>
                  <a:pt x="166" y="2591"/>
                  <a:pt x="190" y="2630"/>
                </a:cubicBezTo>
                <a:cubicBezTo>
                  <a:pt x="201" y="2673"/>
                  <a:pt x="255" y="2694"/>
                  <a:pt x="294" y="2694"/>
                </a:cubicBezTo>
                <a:lnTo>
                  <a:pt x="321" y="2694"/>
                </a:lnTo>
                <a:lnTo>
                  <a:pt x="320" y="2784"/>
                </a:lnTo>
                <a:lnTo>
                  <a:pt x="295" y="2784"/>
                </a:lnTo>
                <a:cubicBezTo>
                  <a:pt x="228" y="2784"/>
                  <a:pt x="172" y="2750"/>
                  <a:pt x="149" y="2678"/>
                </a:cubicBezTo>
                <a:cubicBezTo>
                  <a:pt x="127" y="2605"/>
                  <a:pt x="126" y="2458"/>
                  <a:pt x="126" y="2241"/>
                </a:cubicBezTo>
                <a:lnTo>
                  <a:pt x="126" y="1889"/>
                </a:lnTo>
                <a:cubicBezTo>
                  <a:pt x="126" y="1741"/>
                  <a:pt x="123" y="1616"/>
                  <a:pt x="109" y="1559"/>
                </a:cubicBezTo>
                <a:cubicBezTo>
                  <a:pt x="94" y="1502"/>
                  <a:pt x="63" y="1477"/>
                  <a:pt x="24" y="1477"/>
                </a:cubicBezTo>
                <a:lnTo>
                  <a:pt x="0" y="1477"/>
                </a:lnTo>
                <a:lnTo>
                  <a:pt x="0" y="1392"/>
                </a:lnTo>
                <a:lnTo>
                  <a:pt x="0" y="1307"/>
                </a:lnTo>
                <a:lnTo>
                  <a:pt x="24" y="1307"/>
                </a:lnTo>
                <a:cubicBezTo>
                  <a:pt x="63" y="1307"/>
                  <a:pt x="94" y="1281"/>
                  <a:pt x="109" y="1225"/>
                </a:cubicBezTo>
                <a:cubicBezTo>
                  <a:pt x="123" y="1168"/>
                  <a:pt x="126" y="1043"/>
                  <a:pt x="126" y="895"/>
                </a:cubicBezTo>
                <a:lnTo>
                  <a:pt x="126" y="543"/>
                </a:lnTo>
                <a:cubicBezTo>
                  <a:pt x="126" y="326"/>
                  <a:pt x="127" y="179"/>
                  <a:pt x="149" y="106"/>
                </a:cubicBezTo>
                <a:cubicBezTo>
                  <a:pt x="172" y="34"/>
                  <a:pt x="228" y="0"/>
                  <a:pt x="295" y="0"/>
                </a:cubicBezTo>
                <a:lnTo>
                  <a:pt x="320" y="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1" name="Rectangle 6">
            <a:extLst>
              <a:ext uri="{FF2B5EF4-FFF2-40B4-BE49-F238E27FC236}">
                <a16:creationId xmlns:a16="http://schemas.microsoft.com/office/drawing/2014/main" id="{40888EA7-C933-4976-826E-09542FDF8CF2}"/>
              </a:ext>
            </a:extLst>
          </p:cNvPr>
          <p:cNvSpPr>
            <a:spLocks noChangeArrowheads="1"/>
          </p:cNvSpPr>
          <p:nvPr/>
        </p:nvSpPr>
        <p:spPr bwMode="auto">
          <a:xfrm>
            <a:off x="3644886" y="988846"/>
            <a:ext cx="1035265" cy="343046"/>
          </a:xfrm>
          <a:prstGeom prst="rect">
            <a:avLst/>
          </a:pr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2" name="Rectangle 7">
            <a:extLst>
              <a:ext uri="{FF2B5EF4-FFF2-40B4-BE49-F238E27FC236}">
                <a16:creationId xmlns:a16="http://schemas.microsoft.com/office/drawing/2014/main" id="{2AAAD64F-8A94-4E9A-AE16-6B8A3A4B7813}"/>
              </a:ext>
            </a:extLst>
          </p:cNvPr>
          <p:cNvSpPr>
            <a:spLocks noChangeArrowheads="1"/>
          </p:cNvSpPr>
          <p:nvPr/>
        </p:nvSpPr>
        <p:spPr bwMode="auto">
          <a:xfrm>
            <a:off x="3687766" y="1027644"/>
            <a:ext cx="912748"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Arguments</a:t>
            </a:r>
            <a:endParaRPr lang="en-US" altLang="en-US" sz="1600" dirty="0"/>
          </a:p>
        </p:txBody>
      </p:sp>
      <p:sp>
        <p:nvSpPr>
          <p:cNvPr id="15" name="Rectangle 10">
            <a:extLst>
              <a:ext uri="{FF2B5EF4-FFF2-40B4-BE49-F238E27FC236}">
                <a16:creationId xmlns:a16="http://schemas.microsoft.com/office/drawing/2014/main" id="{EAB0869F-44C8-4BB8-82EE-E17B444C802B}"/>
              </a:ext>
            </a:extLst>
          </p:cNvPr>
          <p:cNvSpPr>
            <a:spLocks noChangeArrowheads="1"/>
          </p:cNvSpPr>
          <p:nvPr/>
        </p:nvSpPr>
        <p:spPr bwMode="auto">
          <a:xfrm>
            <a:off x="3644886" y="1552423"/>
            <a:ext cx="1035265" cy="396137"/>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600"/>
          </a:p>
        </p:txBody>
      </p:sp>
      <p:sp>
        <p:nvSpPr>
          <p:cNvPr id="16" name="Rectangle 11">
            <a:extLst>
              <a:ext uri="{FF2B5EF4-FFF2-40B4-BE49-F238E27FC236}">
                <a16:creationId xmlns:a16="http://schemas.microsoft.com/office/drawing/2014/main" id="{7F543BF8-26FC-4D00-B66D-31CEE9BC875A}"/>
              </a:ext>
            </a:extLst>
          </p:cNvPr>
          <p:cNvSpPr>
            <a:spLocks noChangeArrowheads="1"/>
          </p:cNvSpPr>
          <p:nvPr/>
        </p:nvSpPr>
        <p:spPr bwMode="auto">
          <a:xfrm>
            <a:off x="3757193" y="1615703"/>
            <a:ext cx="755519"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Variables</a:t>
            </a:r>
            <a:endParaRPr lang="en-US" altLang="en-US" sz="1600" dirty="0"/>
          </a:p>
        </p:txBody>
      </p:sp>
      <p:sp>
        <p:nvSpPr>
          <p:cNvPr id="18" name="Rectangle 13">
            <a:extLst>
              <a:ext uri="{FF2B5EF4-FFF2-40B4-BE49-F238E27FC236}">
                <a16:creationId xmlns:a16="http://schemas.microsoft.com/office/drawing/2014/main" id="{258AA5E3-4500-4A08-B408-B0D76BEDCCFB}"/>
              </a:ext>
            </a:extLst>
          </p:cNvPr>
          <p:cNvSpPr>
            <a:spLocks noChangeArrowheads="1"/>
          </p:cNvSpPr>
          <p:nvPr/>
        </p:nvSpPr>
        <p:spPr bwMode="auto">
          <a:xfrm>
            <a:off x="3644886" y="1948559"/>
            <a:ext cx="1035265" cy="635044"/>
          </a:xfrm>
          <a:prstGeom prst="rect">
            <a:avLst/>
          </a:pr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9" name="Rectangle 14">
            <a:extLst>
              <a:ext uri="{FF2B5EF4-FFF2-40B4-BE49-F238E27FC236}">
                <a16:creationId xmlns:a16="http://schemas.microsoft.com/office/drawing/2014/main" id="{5D06E7F7-974F-4B8A-8C56-C94D9602B2CE}"/>
              </a:ext>
            </a:extLst>
          </p:cNvPr>
          <p:cNvSpPr>
            <a:spLocks noChangeArrowheads="1"/>
          </p:cNvSpPr>
          <p:nvPr/>
        </p:nvSpPr>
        <p:spPr bwMode="auto">
          <a:xfrm>
            <a:off x="3947092" y="2195635"/>
            <a:ext cx="512528"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latin typeface="Sans"/>
              </a:rPr>
              <a:t>Buffer</a:t>
            </a:r>
            <a:endParaRPr lang="en-US" altLang="en-US" sz="1600"/>
          </a:p>
        </p:txBody>
      </p:sp>
      <p:sp>
        <p:nvSpPr>
          <p:cNvPr id="20" name="Rectangle 15">
            <a:extLst>
              <a:ext uri="{FF2B5EF4-FFF2-40B4-BE49-F238E27FC236}">
                <a16:creationId xmlns:a16="http://schemas.microsoft.com/office/drawing/2014/main" id="{30A5E382-68C1-402B-8AB7-2AF318FFDD41}"/>
              </a:ext>
            </a:extLst>
          </p:cNvPr>
          <p:cNvSpPr>
            <a:spLocks noChangeArrowheads="1"/>
          </p:cNvSpPr>
          <p:nvPr/>
        </p:nvSpPr>
        <p:spPr bwMode="auto">
          <a:xfrm>
            <a:off x="2535905" y="1739240"/>
            <a:ext cx="839239"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Activation</a:t>
            </a:r>
            <a:endParaRPr lang="en-US" altLang="en-US" sz="1600" dirty="0"/>
          </a:p>
        </p:txBody>
      </p:sp>
      <p:sp>
        <p:nvSpPr>
          <p:cNvPr id="21" name="Rectangle 16">
            <a:extLst>
              <a:ext uri="{FF2B5EF4-FFF2-40B4-BE49-F238E27FC236}">
                <a16:creationId xmlns:a16="http://schemas.microsoft.com/office/drawing/2014/main" id="{69BC126B-7ED9-44DA-91BE-8A53E61E5143}"/>
              </a:ext>
            </a:extLst>
          </p:cNvPr>
          <p:cNvSpPr>
            <a:spLocks noChangeArrowheads="1"/>
          </p:cNvSpPr>
          <p:nvPr/>
        </p:nvSpPr>
        <p:spPr bwMode="auto">
          <a:xfrm>
            <a:off x="2546678" y="1961832"/>
            <a:ext cx="804525"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block of a</a:t>
            </a:r>
            <a:endParaRPr lang="en-US" altLang="en-US" sz="1600" dirty="0"/>
          </a:p>
        </p:txBody>
      </p:sp>
      <p:sp>
        <p:nvSpPr>
          <p:cNvPr id="22" name="Rectangle 17">
            <a:extLst>
              <a:ext uri="{FF2B5EF4-FFF2-40B4-BE49-F238E27FC236}">
                <a16:creationId xmlns:a16="http://schemas.microsoft.com/office/drawing/2014/main" id="{12E7419C-E488-405A-8A32-3375C767895B}"/>
              </a:ext>
            </a:extLst>
          </p:cNvPr>
          <p:cNvSpPr>
            <a:spLocks noChangeArrowheads="1"/>
          </p:cNvSpPr>
          <p:nvPr/>
        </p:nvSpPr>
        <p:spPr bwMode="auto">
          <a:xfrm>
            <a:off x="2527877" y="2210729"/>
            <a:ext cx="696303"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function</a:t>
            </a:r>
            <a:endParaRPr lang="en-US" altLang="en-US" sz="1600" dirty="0"/>
          </a:p>
        </p:txBody>
      </p:sp>
      <p:sp>
        <p:nvSpPr>
          <p:cNvPr id="23" name="Line 18">
            <a:extLst>
              <a:ext uri="{FF2B5EF4-FFF2-40B4-BE49-F238E27FC236}">
                <a16:creationId xmlns:a16="http://schemas.microsoft.com/office/drawing/2014/main" id="{AF4764FE-8461-462D-906C-86944DFA278A}"/>
              </a:ext>
            </a:extLst>
          </p:cNvPr>
          <p:cNvSpPr>
            <a:spLocks noChangeShapeType="1"/>
          </p:cNvSpPr>
          <p:nvPr/>
        </p:nvSpPr>
        <p:spPr bwMode="auto">
          <a:xfrm>
            <a:off x="4876176" y="1035810"/>
            <a:ext cx="0" cy="1498786"/>
          </a:xfrm>
          <a:prstGeom prst="line">
            <a:avLst/>
          </a:prstGeom>
          <a:noFill/>
          <a:ln w="6350"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24" name="Freeform 19">
            <a:extLst>
              <a:ext uri="{FF2B5EF4-FFF2-40B4-BE49-F238E27FC236}">
                <a16:creationId xmlns:a16="http://schemas.microsoft.com/office/drawing/2014/main" id="{C56AA2C7-3537-4BB0-9D5A-30DA6B317925}"/>
              </a:ext>
            </a:extLst>
          </p:cNvPr>
          <p:cNvSpPr>
            <a:spLocks/>
          </p:cNvSpPr>
          <p:nvPr/>
        </p:nvSpPr>
        <p:spPr bwMode="auto">
          <a:xfrm>
            <a:off x="4843505" y="2418206"/>
            <a:ext cx="65342" cy="116391"/>
          </a:xfrm>
          <a:custGeom>
            <a:avLst/>
            <a:gdLst>
              <a:gd name="T0" fmla="*/ 58 w 115"/>
              <a:gd name="T1" fmla="*/ 57 h 201"/>
              <a:gd name="T2" fmla="*/ 0 w 115"/>
              <a:gd name="T3" fmla="*/ 0 h 201"/>
              <a:gd name="T4" fmla="*/ 58 w 115"/>
              <a:gd name="T5" fmla="*/ 201 h 201"/>
              <a:gd name="T6" fmla="*/ 115 w 115"/>
              <a:gd name="T7" fmla="*/ 0 h 201"/>
              <a:gd name="T8" fmla="*/ 58 w 115"/>
              <a:gd name="T9" fmla="*/ 57 h 201"/>
            </a:gdLst>
            <a:ahLst/>
            <a:cxnLst>
              <a:cxn ang="0">
                <a:pos x="T0" y="T1"/>
              </a:cxn>
              <a:cxn ang="0">
                <a:pos x="T2" y="T3"/>
              </a:cxn>
              <a:cxn ang="0">
                <a:pos x="T4" y="T5"/>
              </a:cxn>
              <a:cxn ang="0">
                <a:pos x="T6" y="T7"/>
              </a:cxn>
              <a:cxn ang="0">
                <a:pos x="T8" y="T9"/>
              </a:cxn>
            </a:cxnLst>
            <a:rect l="0" t="0" r="r" b="b"/>
            <a:pathLst>
              <a:path w="115" h="201">
                <a:moveTo>
                  <a:pt x="58" y="57"/>
                </a:moveTo>
                <a:lnTo>
                  <a:pt x="0" y="0"/>
                </a:lnTo>
                <a:lnTo>
                  <a:pt x="58" y="201"/>
                </a:lnTo>
                <a:lnTo>
                  <a:pt x="115" y="0"/>
                </a:lnTo>
                <a:lnTo>
                  <a:pt x="58" y="57"/>
                </a:lnTo>
                <a:close/>
              </a:path>
            </a:pathLst>
          </a:custGeom>
          <a:solidFill>
            <a:srgbClr val="000000"/>
          </a:solid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5" name="Rectangle 20">
            <a:extLst>
              <a:ext uri="{FF2B5EF4-FFF2-40B4-BE49-F238E27FC236}">
                <a16:creationId xmlns:a16="http://schemas.microsoft.com/office/drawing/2014/main" id="{8E2180CA-8A22-421D-9B0B-17588AAF5EE6}"/>
              </a:ext>
            </a:extLst>
          </p:cNvPr>
          <p:cNvSpPr>
            <a:spLocks noChangeArrowheads="1"/>
          </p:cNvSpPr>
          <p:nvPr/>
        </p:nvSpPr>
        <p:spPr bwMode="auto">
          <a:xfrm>
            <a:off x="4729158" y="2573394"/>
            <a:ext cx="953587"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Downward </a:t>
            </a:r>
            <a:endParaRPr lang="en-US" altLang="en-US" sz="1600" dirty="0"/>
          </a:p>
        </p:txBody>
      </p:sp>
      <p:sp>
        <p:nvSpPr>
          <p:cNvPr id="26" name="Rectangle 21">
            <a:extLst>
              <a:ext uri="{FF2B5EF4-FFF2-40B4-BE49-F238E27FC236}">
                <a16:creationId xmlns:a16="http://schemas.microsoft.com/office/drawing/2014/main" id="{C82E3877-FBCC-4541-8413-5CECBEA82384}"/>
              </a:ext>
            </a:extLst>
          </p:cNvPr>
          <p:cNvSpPr>
            <a:spLocks noChangeArrowheads="1"/>
          </p:cNvSpPr>
          <p:nvPr/>
        </p:nvSpPr>
        <p:spPr bwMode="auto">
          <a:xfrm>
            <a:off x="4736305" y="2765882"/>
            <a:ext cx="669757"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growing</a:t>
            </a:r>
            <a:endParaRPr lang="en-US" altLang="en-US" sz="1600" dirty="0"/>
          </a:p>
        </p:txBody>
      </p:sp>
      <p:sp>
        <p:nvSpPr>
          <p:cNvPr id="27" name="Rectangle 22">
            <a:extLst>
              <a:ext uri="{FF2B5EF4-FFF2-40B4-BE49-F238E27FC236}">
                <a16:creationId xmlns:a16="http://schemas.microsoft.com/office/drawing/2014/main" id="{D400B5EB-8A54-4E8D-AA57-DE315596DB76}"/>
              </a:ext>
            </a:extLst>
          </p:cNvPr>
          <p:cNvSpPr>
            <a:spLocks noChangeArrowheads="1"/>
          </p:cNvSpPr>
          <p:nvPr/>
        </p:nvSpPr>
        <p:spPr bwMode="auto">
          <a:xfrm>
            <a:off x="4724049" y="2958301"/>
            <a:ext cx="420640"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stack</a:t>
            </a:r>
            <a:endParaRPr lang="en-US" altLang="en-US" sz="1600" dirty="0"/>
          </a:p>
        </p:txBody>
      </p:sp>
      <p:sp>
        <p:nvSpPr>
          <p:cNvPr id="28" name="Freeform 23">
            <a:extLst>
              <a:ext uri="{FF2B5EF4-FFF2-40B4-BE49-F238E27FC236}">
                <a16:creationId xmlns:a16="http://schemas.microsoft.com/office/drawing/2014/main" id="{9A144B21-014D-40D8-8DB6-10552C3D845B}"/>
              </a:ext>
            </a:extLst>
          </p:cNvPr>
          <p:cNvSpPr>
            <a:spLocks/>
          </p:cNvSpPr>
          <p:nvPr/>
        </p:nvSpPr>
        <p:spPr bwMode="auto">
          <a:xfrm>
            <a:off x="3557081" y="3333355"/>
            <a:ext cx="1286424" cy="319076"/>
          </a:xfrm>
          <a:custGeom>
            <a:avLst/>
            <a:gdLst>
              <a:gd name="T0" fmla="*/ 152 w 2009"/>
              <a:gd name="T1" fmla="*/ 0 h 375"/>
              <a:gd name="T2" fmla="*/ 1857 w 2009"/>
              <a:gd name="T3" fmla="*/ 0 h 375"/>
              <a:gd name="T4" fmla="*/ 2009 w 2009"/>
              <a:gd name="T5" fmla="*/ 152 h 375"/>
              <a:gd name="T6" fmla="*/ 2009 w 2009"/>
              <a:gd name="T7" fmla="*/ 223 h 375"/>
              <a:gd name="T8" fmla="*/ 1857 w 2009"/>
              <a:gd name="T9" fmla="*/ 375 h 375"/>
              <a:gd name="T10" fmla="*/ 152 w 2009"/>
              <a:gd name="T11" fmla="*/ 375 h 375"/>
              <a:gd name="T12" fmla="*/ 0 w 2009"/>
              <a:gd name="T13" fmla="*/ 223 h 375"/>
              <a:gd name="T14" fmla="*/ 0 w 2009"/>
              <a:gd name="T15" fmla="*/ 152 h 375"/>
              <a:gd name="T16" fmla="*/ 152 w 2009"/>
              <a:gd name="T17" fmla="*/ 0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9" h="375">
                <a:moveTo>
                  <a:pt x="152" y="0"/>
                </a:moveTo>
                <a:lnTo>
                  <a:pt x="1857" y="0"/>
                </a:lnTo>
                <a:cubicBezTo>
                  <a:pt x="1941" y="0"/>
                  <a:pt x="2009" y="68"/>
                  <a:pt x="2009" y="152"/>
                </a:cubicBezTo>
                <a:lnTo>
                  <a:pt x="2009" y="223"/>
                </a:lnTo>
                <a:cubicBezTo>
                  <a:pt x="2009" y="308"/>
                  <a:pt x="1941" y="375"/>
                  <a:pt x="1857" y="375"/>
                </a:cubicBezTo>
                <a:lnTo>
                  <a:pt x="152" y="375"/>
                </a:lnTo>
                <a:cubicBezTo>
                  <a:pt x="68" y="375"/>
                  <a:pt x="0" y="308"/>
                  <a:pt x="0" y="223"/>
                </a:cubicBezTo>
                <a:lnTo>
                  <a:pt x="0" y="152"/>
                </a:lnTo>
                <a:cubicBezTo>
                  <a:pt x="0" y="68"/>
                  <a:pt x="68" y="0"/>
                  <a:pt x="152" y="0"/>
                </a:cubicBezTo>
                <a:close/>
              </a:path>
            </a:pathLst>
          </a:cu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29" name="Rectangle 24">
            <a:extLst>
              <a:ext uri="{FF2B5EF4-FFF2-40B4-BE49-F238E27FC236}">
                <a16:creationId xmlns:a16="http://schemas.microsoft.com/office/drawing/2014/main" id="{CCE81BFC-FD87-4034-B203-DEB12E924AD0}"/>
              </a:ext>
            </a:extLst>
          </p:cNvPr>
          <p:cNvSpPr>
            <a:spLocks noChangeArrowheads="1"/>
          </p:cNvSpPr>
          <p:nvPr/>
        </p:nvSpPr>
        <p:spPr bwMode="auto">
          <a:xfrm>
            <a:off x="3687766" y="3372944"/>
            <a:ext cx="1074062"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Correct state</a:t>
            </a:r>
            <a:endParaRPr lang="en-US" altLang="en-US" sz="1600" dirty="0"/>
          </a:p>
        </p:txBody>
      </p:sp>
      <p:sp>
        <p:nvSpPr>
          <p:cNvPr id="31" name="Rectangle 26">
            <a:extLst>
              <a:ext uri="{FF2B5EF4-FFF2-40B4-BE49-F238E27FC236}">
                <a16:creationId xmlns:a16="http://schemas.microsoft.com/office/drawing/2014/main" id="{F575EF34-95A2-41A7-94F8-6429E13BC3F5}"/>
              </a:ext>
            </a:extLst>
          </p:cNvPr>
          <p:cNvSpPr>
            <a:spLocks noChangeArrowheads="1"/>
          </p:cNvSpPr>
          <p:nvPr/>
        </p:nvSpPr>
        <p:spPr bwMode="auto">
          <a:xfrm>
            <a:off x="7170301" y="984754"/>
            <a:ext cx="1037307" cy="345088"/>
          </a:xfrm>
          <a:prstGeom prst="rect">
            <a:avLst/>
          </a:pr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32" name="Rectangle 27">
            <a:extLst>
              <a:ext uri="{FF2B5EF4-FFF2-40B4-BE49-F238E27FC236}">
                <a16:creationId xmlns:a16="http://schemas.microsoft.com/office/drawing/2014/main" id="{1400A696-E078-499F-B159-C8B36AA9EA08}"/>
              </a:ext>
            </a:extLst>
          </p:cNvPr>
          <p:cNvSpPr>
            <a:spLocks noChangeArrowheads="1"/>
          </p:cNvSpPr>
          <p:nvPr/>
        </p:nvSpPr>
        <p:spPr bwMode="auto">
          <a:xfrm>
            <a:off x="7249936" y="1035803"/>
            <a:ext cx="912748"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Arguments</a:t>
            </a:r>
            <a:endParaRPr lang="en-US" altLang="en-US" sz="1600" dirty="0"/>
          </a:p>
        </p:txBody>
      </p:sp>
      <p:sp>
        <p:nvSpPr>
          <p:cNvPr id="33" name="Rectangle 28">
            <a:extLst>
              <a:ext uri="{FF2B5EF4-FFF2-40B4-BE49-F238E27FC236}">
                <a16:creationId xmlns:a16="http://schemas.microsoft.com/office/drawing/2014/main" id="{EA396995-ABEA-4E21-85CE-3E81099531F9}"/>
              </a:ext>
            </a:extLst>
          </p:cNvPr>
          <p:cNvSpPr>
            <a:spLocks noChangeArrowheads="1"/>
          </p:cNvSpPr>
          <p:nvPr/>
        </p:nvSpPr>
        <p:spPr bwMode="auto">
          <a:xfrm>
            <a:off x="7170301" y="1329842"/>
            <a:ext cx="1037307" cy="220530"/>
          </a:xfrm>
          <a:prstGeom prst="rect">
            <a:avLst/>
          </a:prstGeom>
          <a:solidFill>
            <a:srgbClr val="A82D62"/>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34" name="Rectangle 29">
            <a:extLst>
              <a:ext uri="{FF2B5EF4-FFF2-40B4-BE49-F238E27FC236}">
                <a16:creationId xmlns:a16="http://schemas.microsoft.com/office/drawing/2014/main" id="{3580F2E8-A16E-4FD9-87EA-23B419717747}"/>
              </a:ext>
            </a:extLst>
          </p:cNvPr>
          <p:cNvSpPr>
            <a:spLocks noChangeArrowheads="1"/>
          </p:cNvSpPr>
          <p:nvPr/>
        </p:nvSpPr>
        <p:spPr bwMode="auto">
          <a:xfrm>
            <a:off x="7173602" y="1310277"/>
            <a:ext cx="10217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FFFFFF"/>
                </a:solidFill>
                <a:latin typeface="Sans"/>
              </a:rPr>
              <a:t>Ret. address</a:t>
            </a:r>
            <a:endParaRPr lang="en-US" altLang="en-US" sz="1600" dirty="0"/>
          </a:p>
        </p:txBody>
      </p:sp>
      <p:sp>
        <p:nvSpPr>
          <p:cNvPr id="35" name="Rectangle 30">
            <a:extLst>
              <a:ext uri="{FF2B5EF4-FFF2-40B4-BE49-F238E27FC236}">
                <a16:creationId xmlns:a16="http://schemas.microsoft.com/office/drawing/2014/main" id="{030CA86D-8EAE-43CA-95A1-96912A36A7B1}"/>
              </a:ext>
            </a:extLst>
          </p:cNvPr>
          <p:cNvSpPr>
            <a:spLocks noChangeArrowheads="1"/>
          </p:cNvSpPr>
          <p:nvPr/>
        </p:nvSpPr>
        <p:spPr bwMode="auto">
          <a:xfrm>
            <a:off x="7170301" y="1550373"/>
            <a:ext cx="1037307" cy="394095"/>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600"/>
          </a:p>
        </p:txBody>
      </p:sp>
      <p:sp>
        <p:nvSpPr>
          <p:cNvPr id="36" name="Rectangle 31">
            <a:extLst>
              <a:ext uri="{FF2B5EF4-FFF2-40B4-BE49-F238E27FC236}">
                <a16:creationId xmlns:a16="http://schemas.microsoft.com/office/drawing/2014/main" id="{DA1E74C3-DE7B-4A15-ABE6-2CA8476EF127}"/>
              </a:ext>
            </a:extLst>
          </p:cNvPr>
          <p:cNvSpPr>
            <a:spLocks noChangeArrowheads="1"/>
          </p:cNvSpPr>
          <p:nvPr/>
        </p:nvSpPr>
        <p:spPr bwMode="auto">
          <a:xfrm>
            <a:off x="7339783" y="1603463"/>
            <a:ext cx="755519"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Variables</a:t>
            </a:r>
            <a:endParaRPr lang="en-US" altLang="en-US" sz="1600" dirty="0"/>
          </a:p>
        </p:txBody>
      </p:sp>
      <p:sp>
        <p:nvSpPr>
          <p:cNvPr id="38" name="Rectangle 33">
            <a:extLst>
              <a:ext uri="{FF2B5EF4-FFF2-40B4-BE49-F238E27FC236}">
                <a16:creationId xmlns:a16="http://schemas.microsoft.com/office/drawing/2014/main" id="{2EF09E6B-9170-4F4E-AE86-369B3346DF75}"/>
              </a:ext>
            </a:extLst>
          </p:cNvPr>
          <p:cNvSpPr>
            <a:spLocks noChangeArrowheads="1"/>
          </p:cNvSpPr>
          <p:nvPr/>
        </p:nvSpPr>
        <p:spPr bwMode="auto">
          <a:xfrm>
            <a:off x="7170301" y="1944467"/>
            <a:ext cx="1037307" cy="637086"/>
          </a:xfrm>
          <a:prstGeom prst="rect">
            <a:avLst/>
          </a:pr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39" name="Rectangle 34">
            <a:extLst>
              <a:ext uri="{FF2B5EF4-FFF2-40B4-BE49-F238E27FC236}">
                <a16:creationId xmlns:a16="http://schemas.microsoft.com/office/drawing/2014/main" id="{7D9BFF6C-7886-458E-94F0-2435733D6BDB}"/>
              </a:ext>
            </a:extLst>
          </p:cNvPr>
          <p:cNvSpPr>
            <a:spLocks noChangeArrowheads="1"/>
          </p:cNvSpPr>
          <p:nvPr/>
        </p:nvSpPr>
        <p:spPr bwMode="auto">
          <a:xfrm>
            <a:off x="7472508" y="2193585"/>
            <a:ext cx="512528"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latin typeface="Sans"/>
              </a:rPr>
              <a:t>Buffer</a:t>
            </a:r>
            <a:endParaRPr lang="en-US" altLang="en-US" sz="1600"/>
          </a:p>
        </p:txBody>
      </p:sp>
      <p:sp>
        <p:nvSpPr>
          <p:cNvPr id="40" name="Freeform 35">
            <a:extLst>
              <a:ext uri="{FF2B5EF4-FFF2-40B4-BE49-F238E27FC236}">
                <a16:creationId xmlns:a16="http://schemas.microsoft.com/office/drawing/2014/main" id="{2C372B72-A93B-47AF-A3C6-C3FF9285C73B}"/>
              </a:ext>
            </a:extLst>
          </p:cNvPr>
          <p:cNvSpPr>
            <a:spLocks/>
          </p:cNvSpPr>
          <p:nvPr/>
        </p:nvSpPr>
        <p:spPr bwMode="auto">
          <a:xfrm>
            <a:off x="6877266" y="3296891"/>
            <a:ext cx="2319646" cy="353789"/>
          </a:xfrm>
          <a:custGeom>
            <a:avLst/>
            <a:gdLst>
              <a:gd name="T0" fmla="*/ 151 w 2702"/>
              <a:gd name="T1" fmla="*/ 0 h 372"/>
              <a:gd name="T2" fmla="*/ 2552 w 2702"/>
              <a:gd name="T3" fmla="*/ 0 h 372"/>
              <a:gd name="T4" fmla="*/ 2702 w 2702"/>
              <a:gd name="T5" fmla="*/ 151 h 372"/>
              <a:gd name="T6" fmla="*/ 2702 w 2702"/>
              <a:gd name="T7" fmla="*/ 222 h 372"/>
              <a:gd name="T8" fmla="*/ 2552 w 2702"/>
              <a:gd name="T9" fmla="*/ 372 h 372"/>
              <a:gd name="T10" fmla="*/ 151 w 2702"/>
              <a:gd name="T11" fmla="*/ 372 h 372"/>
              <a:gd name="T12" fmla="*/ 0 w 2702"/>
              <a:gd name="T13" fmla="*/ 222 h 372"/>
              <a:gd name="T14" fmla="*/ 0 w 2702"/>
              <a:gd name="T15" fmla="*/ 151 h 372"/>
              <a:gd name="T16" fmla="*/ 151 w 2702"/>
              <a:gd name="T1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02" h="372">
                <a:moveTo>
                  <a:pt x="151" y="0"/>
                </a:moveTo>
                <a:lnTo>
                  <a:pt x="2552" y="0"/>
                </a:lnTo>
                <a:cubicBezTo>
                  <a:pt x="2635" y="0"/>
                  <a:pt x="2702" y="67"/>
                  <a:pt x="2702" y="151"/>
                </a:cubicBezTo>
                <a:lnTo>
                  <a:pt x="2702" y="222"/>
                </a:lnTo>
                <a:cubicBezTo>
                  <a:pt x="2702" y="305"/>
                  <a:pt x="2635" y="372"/>
                  <a:pt x="2552" y="372"/>
                </a:cubicBezTo>
                <a:lnTo>
                  <a:pt x="151" y="372"/>
                </a:lnTo>
                <a:cubicBezTo>
                  <a:pt x="67" y="372"/>
                  <a:pt x="0" y="305"/>
                  <a:pt x="0" y="222"/>
                </a:cubicBezTo>
                <a:lnTo>
                  <a:pt x="0" y="151"/>
                </a:lnTo>
                <a:cubicBezTo>
                  <a:pt x="0" y="67"/>
                  <a:pt x="67" y="0"/>
                  <a:pt x="151" y="0"/>
                </a:cubicBezTo>
                <a:close/>
              </a:path>
            </a:pathLst>
          </a:custGeom>
          <a:solidFill>
            <a:srgbClr val="FFE6D5"/>
          </a:solidFill>
          <a:ln w="952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41" name="Rectangle 36">
            <a:extLst>
              <a:ext uri="{FF2B5EF4-FFF2-40B4-BE49-F238E27FC236}">
                <a16:creationId xmlns:a16="http://schemas.microsoft.com/office/drawing/2014/main" id="{8C170B6B-6EF0-4F37-AC95-BE4E15FEAAC0}"/>
              </a:ext>
            </a:extLst>
          </p:cNvPr>
          <p:cNvSpPr>
            <a:spLocks noChangeArrowheads="1"/>
          </p:cNvSpPr>
          <p:nvPr/>
        </p:nvSpPr>
        <p:spPr bwMode="auto">
          <a:xfrm>
            <a:off x="6993656" y="3335688"/>
            <a:ext cx="210320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Overwrite return address</a:t>
            </a:r>
            <a:endParaRPr lang="en-US" altLang="en-US" sz="1600" dirty="0"/>
          </a:p>
        </p:txBody>
      </p:sp>
      <p:sp>
        <p:nvSpPr>
          <p:cNvPr id="43" name="Line 38">
            <a:extLst>
              <a:ext uri="{FF2B5EF4-FFF2-40B4-BE49-F238E27FC236}">
                <a16:creationId xmlns:a16="http://schemas.microsoft.com/office/drawing/2014/main" id="{47D3214E-C215-4749-B9D0-E74F31337E3E}"/>
              </a:ext>
            </a:extLst>
          </p:cNvPr>
          <p:cNvSpPr>
            <a:spLocks noChangeShapeType="1"/>
          </p:cNvSpPr>
          <p:nvPr/>
        </p:nvSpPr>
        <p:spPr bwMode="auto">
          <a:xfrm flipV="1">
            <a:off x="6996735" y="1017425"/>
            <a:ext cx="0" cy="1498786"/>
          </a:xfrm>
          <a:prstGeom prst="line">
            <a:avLst/>
          </a:prstGeom>
          <a:noFill/>
          <a:ln w="6350"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44" name="Freeform 39">
            <a:extLst>
              <a:ext uri="{FF2B5EF4-FFF2-40B4-BE49-F238E27FC236}">
                <a16:creationId xmlns:a16="http://schemas.microsoft.com/office/drawing/2014/main" id="{8862264F-F0B0-4A1D-9D8F-98CF3D6E5A35}"/>
              </a:ext>
            </a:extLst>
          </p:cNvPr>
          <p:cNvSpPr>
            <a:spLocks/>
          </p:cNvSpPr>
          <p:nvPr/>
        </p:nvSpPr>
        <p:spPr bwMode="auto">
          <a:xfrm>
            <a:off x="6964064" y="1017426"/>
            <a:ext cx="67384" cy="116391"/>
          </a:xfrm>
          <a:custGeom>
            <a:avLst/>
            <a:gdLst>
              <a:gd name="T0" fmla="*/ 57 w 115"/>
              <a:gd name="T1" fmla="*/ 144 h 202"/>
              <a:gd name="T2" fmla="*/ 115 w 115"/>
              <a:gd name="T3" fmla="*/ 202 h 202"/>
              <a:gd name="T4" fmla="*/ 57 w 115"/>
              <a:gd name="T5" fmla="*/ 0 h 202"/>
              <a:gd name="T6" fmla="*/ 0 w 115"/>
              <a:gd name="T7" fmla="*/ 202 h 202"/>
              <a:gd name="T8" fmla="*/ 57 w 115"/>
              <a:gd name="T9" fmla="*/ 144 h 202"/>
            </a:gdLst>
            <a:ahLst/>
            <a:cxnLst>
              <a:cxn ang="0">
                <a:pos x="T0" y="T1"/>
              </a:cxn>
              <a:cxn ang="0">
                <a:pos x="T2" y="T3"/>
              </a:cxn>
              <a:cxn ang="0">
                <a:pos x="T4" y="T5"/>
              </a:cxn>
              <a:cxn ang="0">
                <a:pos x="T6" y="T7"/>
              </a:cxn>
              <a:cxn ang="0">
                <a:pos x="T8" y="T9"/>
              </a:cxn>
            </a:cxnLst>
            <a:rect l="0" t="0" r="r" b="b"/>
            <a:pathLst>
              <a:path w="115" h="202">
                <a:moveTo>
                  <a:pt x="57" y="144"/>
                </a:moveTo>
                <a:lnTo>
                  <a:pt x="115" y="202"/>
                </a:lnTo>
                <a:lnTo>
                  <a:pt x="57" y="0"/>
                </a:lnTo>
                <a:lnTo>
                  <a:pt x="0" y="202"/>
                </a:lnTo>
                <a:lnTo>
                  <a:pt x="57" y="144"/>
                </a:lnTo>
                <a:close/>
              </a:path>
            </a:pathLst>
          </a:custGeom>
          <a:solidFill>
            <a:srgbClr val="000000"/>
          </a:solidFill>
          <a:ln w="635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45" name="Rectangle 40">
            <a:extLst>
              <a:ext uri="{FF2B5EF4-FFF2-40B4-BE49-F238E27FC236}">
                <a16:creationId xmlns:a16="http://schemas.microsoft.com/office/drawing/2014/main" id="{19DF999F-6244-4287-8824-BA78676F7B20}"/>
              </a:ext>
            </a:extLst>
          </p:cNvPr>
          <p:cNvSpPr>
            <a:spLocks noChangeArrowheads="1"/>
          </p:cNvSpPr>
          <p:nvPr/>
        </p:nvSpPr>
        <p:spPr bwMode="auto">
          <a:xfrm>
            <a:off x="6638372" y="2552438"/>
            <a:ext cx="845364"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Increasing</a:t>
            </a:r>
            <a:endParaRPr lang="en-US" altLang="en-US" sz="1600" dirty="0"/>
          </a:p>
        </p:txBody>
      </p:sp>
      <p:sp>
        <p:nvSpPr>
          <p:cNvPr id="46" name="Rectangle 41">
            <a:extLst>
              <a:ext uri="{FF2B5EF4-FFF2-40B4-BE49-F238E27FC236}">
                <a16:creationId xmlns:a16="http://schemas.microsoft.com/office/drawing/2014/main" id="{EC352292-AA9F-44E5-9A02-2F565A9DBBB7}"/>
              </a:ext>
            </a:extLst>
          </p:cNvPr>
          <p:cNvSpPr>
            <a:spLocks noChangeArrowheads="1"/>
          </p:cNvSpPr>
          <p:nvPr/>
        </p:nvSpPr>
        <p:spPr bwMode="auto">
          <a:xfrm>
            <a:off x="6629187" y="2746124"/>
            <a:ext cx="704470"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memory</a:t>
            </a:r>
            <a:endParaRPr lang="en-US" altLang="en-US" sz="1600" dirty="0"/>
          </a:p>
        </p:txBody>
      </p:sp>
      <p:sp>
        <p:nvSpPr>
          <p:cNvPr id="47" name="Rectangle 42">
            <a:extLst>
              <a:ext uri="{FF2B5EF4-FFF2-40B4-BE49-F238E27FC236}">
                <a16:creationId xmlns:a16="http://schemas.microsoft.com/office/drawing/2014/main" id="{83CF3210-A191-4E7F-B5A8-6D8AA89A037E}"/>
              </a:ext>
            </a:extLst>
          </p:cNvPr>
          <p:cNvSpPr>
            <a:spLocks noChangeArrowheads="1"/>
          </p:cNvSpPr>
          <p:nvPr/>
        </p:nvSpPr>
        <p:spPr bwMode="auto">
          <a:xfrm>
            <a:off x="6638373" y="2936804"/>
            <a:ext cx="826987"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addresses</a:t>
            </a:r>
            <a:endParaRPr lang="en-US" altLang="en-US" sz="1600" dirty="0"/>
          </a:p>
        </p:txBody>
      </p:sp>
      <p:sp>
        <p:nvSpPr>
          <p:cNvPr id="48" name="Freeform 43">
            <a:extLst>
              <a:ext uri="{FF2B5EF4-FFF2-40B4-BE49-F238E27FC236}">
                <a16:creationId xmlns:a16="http://schemas.microsoft.com/office/drawing/2014/main" id="{3DDFCFF2-8D9D-4D55-9C98-2A0EE82ABCFE}"/>
              </a:ext>
            </a:extLst>
          </p:cNvPr>
          <p:cNvSpPr>
            <a:spLocks/>
          </p:cNvSpPr>
          <p:nvPr/>
        </p:nvSpPr>
        <p:spPr bwMode="auto">
          <a:xfrm>
            <a:off x="8201483" y="1286962"/>
            <a:ext cx="324669" cy="177649"/>
          </a:xfrm>
          <a:custGeom>
            <a:avLst/>
            <a:gdLst>
              <a:gd name="T0" fmla="*/ 422 w 564"/>
              <a:gd name="T1" fmla="*/ 233 h 312"/>
              <a:gd name="T2" fmla="*/ 281 w 564"/>
              <a:gd name="T3" fmla="*/ 233 h 312"/>
              <a:gd name="T4" fmla="*/ 281 w 564"/>
              <a:gd name="T5" fmla="*/ 273 h 312"/>
              <a:gd name="T6" fmla="*/ 280 w 564"/>
              <a:gd name="T7" fmla="*/ 312 h 312"/>
              <a:gd name="T8" fmla="*/ 140 w 564"/>
              <a:gd name="T9" fmla="*/ 234 h 312"/>
              <a:gd name="T10" fmla="*/ 2 w 564"/>
              <a:gd name="T11" fmla="*/ 155 h 312"/>
              <a:gd name="T12" fmla="*/ 142 w 564"/>
              <a:gd name="T13" fmla="*/ 76 h 312"/>
              <a:gd name="T14" fmla="*/ 279 w 564"/>
              <a:gd name="T15" fmla="*/ 0 h 312"/>
              <a:gd name="T16" fmla="*/ 280 w 564"/>
              <a:gd name="T17" fmla="*/ 39 h 312"/>
              <a:gd name="T18" fmla="*/ 281 w 564"/>
              <a:gd name="T19" fmla="*/ 78 h 312"/>
              <a:gd name="T20" fmla="*/ 422 w 564"/>
              <a:gd name="T21" fmla="*/ 78 h 312"/>
              <a:gd name="T22" fmla="*/ 563 w 564"/>
              <a:gd name="T23" fmla="*/ 78 h 312"/>
              <a:gd name="T24" fmla="*/ 563 w 564"/>
              <a:gd name="T25" fmla="*/ 155 h 312"/>
              <a:gd name="T26" fmla="*/ 564 w 564"/>
              <a:gd name="T27" fmla="*/ 233 h 312"/>
              <a:gd name="T28" fmla="*/ 422 w 564"/>
              <a:gd name="T29" fmla="*/ 233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312">
                <a:moveTo>
                  <a:pt x="422" y="233"/>
                </a:moveTo>
                <a:lnTo>
                  <a:pt x="281" y="233"/>
                </a:lnTo>
                <a:lnTo>
                  <a:pt x="281" y="273"/>
                </a:lnTo>
                <a:lnTo>
                  <a:pt x="280" y="312"/>
                </a:lnTo>
                <a:lnTo>
                  <a:pt x="140" y="234"/>
                </a:lnTo>
                <a:cubicBezTo>
                  <a:pt x="26" y="171"/>
                  <a:pt x="0" y="156"/>
                  <a:pt x="2" y="155"/>
                </a:cubicBezTo>
                <a:cubicBezTo>
                  <a:pt x="4" y="154"/>
                  <a:pt x="67" y="118"/>
                  <a:pt x="142" y="76"/>
                </a:cubicBezTo>
                <a:lnTo>
                  <a:pt x="279" y="0"/>
                </a:lnTo>
                <a:lnTo>
                  <a:pt x="280" y="39"/>
                </a:lnTo>
                <a:lnTo>
                  <a:pt x="281" y="78"/>
                </a:lnTo>
                <a:lnTo>
                  <a:pt x="422" y="78"/>
                </a:lnTo>
                <a:lnTo>
                  <a:pt x="563" y="78"/>
                </a:lnTo>
                <a:lnTo>
                  <a:pt x="563" y="155"/>
                </a:lnTo>
                <a:lnTo>
                  <a:pt x="564" y="233"/>
                </a:lnTo>
                <a:lnTo>
                  <a:pt x="422" y="233"/>
                </a:lnTo>
                <a:close/>
              </a:path>
            </a:pathLst>
          </a:custGeom>
          <a:solidFill>
            <a:srgbClr val="1B0675"/>
          </a:solidFill>
          <a:ln w="1588" cap="flat">
            <a:solidFill>
              <a:srgbClr val="07070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49" name="Rectangle 44">
            <a:extLst>
              <a:ext uri="{FF2B5EF4-FFF2-40B4-BE49-F238E27FC236}">
                <a16:creationId xmlns:a16="http://schemas.microsoft.com/office/drawing/2014/main" id="{64FD5B3C-966D-4B4C-A09B-E008FCDCC6D5}"/>
              </a:ext>
            </a:extLst>
          </p:cNvPr>
          <p:cNvSpPr>
            <a:spLocks noChangeArrowheads="1"/>
          </p:cNvSpPr>
          <p:nvPr/>
        </p:nvSpPr>
        <p:spPr bwMode="auto">
          <a:xfrm>
            <a:off x="8603745" y="1278794"/>
            <a:ext cx="1041391"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latin typeface="Sans"/>
              </a:rPr>
              <a:t>1. Overwrite</a:t>
            </a:r>
            <a:endParaRPr lang="en-US" altLang="en-US" sz="1600"/>
          </a:p>
        </p:txBody>
      </p:sp>
      <p:sp>
        <p:nvSpPr>
          <p:cNvPr id="50" name="Rectangle 45">
            <a:extLst>
              <a:ext uri="{FF2B5EF4-FFF2-40B4-BE49-F238E27FC236}">
                <a16:creationId xmlns:a16="http://schemas.microsoft.com/office/drawing/2014/main" id="{AFFD2170-87E0-4A30-A068-22B26C08FCA6}"/>
              </a:ext>
            </a:extLst>
          </p:cNvPr>
          <p:cNvSpPr>
            <a:spLocks noChangeArrowheads="1"/>
          </p:cNvSpPr>
          <p:nvPr/>
        </p:nvSpPr>
        <p:spPr bwMode="auto">
          <a:xfrm>
            <a:off x="8605786" y="1526696"/>
            <a:ext cx="1219040"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return address</a:t>
            </a:r>
            <a:endParaRPr lang="en-US" altLang="en-US" sz="1600" dirty="0"/>
          </a:p>
        </p:txBody>
      </p:sp>
      <p:sp>
        <p:nvSpPr>
          <p:cNvPr id="51" name="Freeform 46">
            <a:extLst>
              <a:ext uri="{FF2B5EF4-FFF2-40B4-BE49-F238E27FC236}">
                <a16:creationId xmlns:a16="http://schemas.microsoft.com/office/drawing/2014/main" id="{C5284D84-ECD5-467B-8CE6-69B3BCB23AF4}"/>
              </a:ext>
            </a:extLst>
          </p:cNvPr>
          <p:cNvSpPr>
            <a:spLocks/>
          </p:cNvSpPr>
          <p:nvPr/>
        </p:nvSpPr>
        <p:spPr bwMode="auto">
          <a:xfrm>
            <a:off x="8199441" y="1462568"/>
            <a:ext cx="400221" cy="990342"/>
          </a:xfrm>
          <a:custGeom>
            <a:avLst/>
            <a:gdLst>
              <a:gd name="T0" fmla="*/ 0 w 695"/>
              <a:gd name="T1" fmla="*/ 0 h 1724"/>
              <a:gd name="T2" fmla="*/ 690 w 695"/>
              <a:gd name="T3" fmla="*/ 825 h 1724"/>
              <a:gd name="T4" fmla="*/ 21 w 695"/>
              <a:gd name="T5" fmla="*/ 1724 h 1724"/>
            </a:gdLst>
            <a:ahLst/>
            <a:cxnLst>
              <a:cxn ang="0">
                <a:pos x="T0" y="T1"/>
              </a:cxn>
              <a:cxn ang="0">
                <a:pos x="T2" y="T3"/>
              </a:cxn>
              <a:cxn ang="0">
                <a:pos x="T4" y="T5"/>
              </a:cxn>
            </a:cxnLst>
            <a:rect l="0" t="0" r="r" b="b"/>
            <a:pathLst>
              <a:path w="695" h="1724">
                <a:moveTo>
                  <a:pt x="0" y="0"/>
                </a:moveTo>
                <a:cubicBezTo>
                  <a:pt x="396" y="58"/>
                  <a:pt x="685" y="405"/>
                  <a:pt x="690" y="825"/>
                </a:cubicBezTo>
                <a:cubicBezTo>
                  <a:pt x="695" y="1246"/>
                  <a:pt x="414" y="1623"/>
                  <a:pt x="21" y="1724"/>
                </a:cubicBezTo>
              </a:path>
            </a:pathLst>
          </a:custGeom>
          <a:noFill/>
          <a:ln w="17463" cap="flat">
            <a:solidFill>
              <a:srgbClr val="2121D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52" name="Freeform 47">
            <a:extLst>
              <a:ext uri="{FF2B5EF4-FFF2-40B4-BE49-F238E27FC236}">
                <a16:creationId xmlns:a16="http://schemas.microsoft.com/office/drawing/2014/main" id="{6E2D4AA6-3F8E-4ED5-81CD-C5341EA8D7F6}"/>
              </a:ext>
            </a:extLst>
          </p:cNvPr>
          <p:cNvSpPr>
            <a:spLocks/>
          </p:cNvSpPr>
          <p:nvPr/>
        </p:nvSpPr>
        <p:spPr bwMode="auto">
          <a:xfrm>
            <a:off x="8203525" y="2338562"/>
            <a:ext cx="122517" cy="159272"/>
          </a:xfrm>
          <a:custGeom>
            <a:avLst/>
            <a:gdLst>
              <a:gd name="T0" fmla="*/ 108 w 215"/>
              <a:gd name="T1" fmla="*/ 0 h 277"/>
              <a:gd name="T2" fmla="*/ 215 w 215"/>
              <a:gd name="T3" fmla="*/ 277 h 277"/>
              <a:gd name="T4" fmla="*/ 0 w 215"/>
              <a:gd name="T5" fmla="*/ 214 h 277"/>
              <a:gd name="T6" fmla="*/ 108 w 215"/>
              <a:gd name="T7" fmla="*/ 0 h 277"/>
            </a:gdLst>
            <a:ahLst/>
            <a:cxnLst>
              <a:cxn ang="0">
                <a:pos x="T0" y="T1"/>
              </a:cxn>
              <a:cxn ang="0">
                <a:pos x="T2" y="T3"/>
              </a:cxn>
              <a:cxn ang="0">
                <a:pos x="T4" y="T5"/>
              </a:cxn>
              <a:cxn ang="0">
                <a:pos x="T6" y="T7"/>
              </a:cxn>
            </a:cxnLst>
            <a:rect l="0" t="0" r="r" b="b"/>
            <a:pathLst>
              <a:path w="215" h="277">
                <a:moveTo>
                  <a:pt x="108" y="0"/>
                </a:moveTo>
                <a:lnTo>
                  <a:pt x="215" y="277"/>
                </a:lnTo>
                <a:lnTo>
                  <a:pt x="0" y="214"/>
                </a:lnTo>
                <a:lnTo>
                  <a:pt x="108" y="0"/>
                </a:lnTo>
                <a:close/>
              </a:path>
            </a:pathLst>
          </a:custGeom>
          <a:solidFill>
            <a:srgbClr val="200F16"/>
          </a:solidFill>
          <a:ln w="6350" cap="flat">
            <a:solidFill>
              <a:srgbClr val="0000E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53" name="Rectangle 48">
            <a:extLst>
              <a:ext uri="{FF2B5EF4-FFF2-40B4-BE49-F238E27FC236}">
                <a16:creationId xmlns:a16="http://schemas.microsoft.com/office/drawing/2014/main" id="{B224A286-13DA-41A6-902E-9F196F15C0A3}"/>
              </a:ext>
            </a:extLst>
          </p:cNvPr>
          <p:cNvSpPr>
            <a:spLocks noChangeArrowheads="1"/>
          </p:cNvSpPr>
          <p:nvPr/>
        </p:nvSpPr>
        <p:spPr bwMode="auto">
          <a:xfrm>
            <a:off x="8618039" y="2017978"/>
            <a:ext cx="1092439"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latin typeface="Sans"/>
              </a:rPr>
              <a:t>2. Jumps to a</a:t>
            </a:r>
            <a:endParaRPr lang="en-US" altLang="en-US" sz="1600"/>
          </a:p>
        </p:txBody>
      </p:sp>
      <p:sp>
        <p:nvSpPr>
          <p:cNvPr id="54" name="Rectangle 49">
            <a:extLst>
              <a:ext uri="{FF2B5EF4-FFF2-40B4-BE49-F238E27FC236}">
                <a16:creationId xmlns:a16="http://schemas.microsoft.com/office/drawing/2014/main" id="{94D95833-58E3-4A93-8BEA-660F3B65444D}"/>
              </a:ext>
            </a:extLst>
          </p:cNvPr>
          <p:cNvSpPr>
            <a:spLocks noChangeArrowheads="1"/>
          </p:cNvSpPr>
          <p:nvPr/>
        </p:nvSpPr>
        <p:spPr bwMode="auto">
          <a:xfrm>
            <a:off x="8618038" y="2215025"/>
            <a:ext cx="1239459"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location in the </a:t>
            </a:r>
            <a:endParaRPr lang="en-US" altLang="en-US" sz="1600" dirty="0"/>
          </a:p>
        </p:txBody>
      </p:sp>
      <p:sp>
        <p:nvSpPr>
          <p:cNvPr id="55" name="Rectangle 50">
            <a:extLst>
              <a:ext uri="{FF2B5EF4-FFF2-40B4-BE49-F238E27FC236}">
                <a16:creationId xmlns:a16="http://schemas.microsoft.com/office/drawing/2014/main" id="{6F93F307-3453-4998-BC8C-0D5DEDC2AB8E}"/>
              </a:ext>
            </a:extLst>
          </p:cNvPr>
          <p:cNvSpPr>
            <a:spLocks noChangeArrowheads="1"/>
          </p:cNvSpPr>
          <p:nvPr/>
        </p:nvSpPr>
        <p:spPr bwMode="auto">
          <a:xfrm>
            <a:off x="8618037" y="2426366"/>
            <a:ext cx="583996"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buffer. </a:t>
            </a:r>
            <a:endParaRPr lang="en-US" altLang="en-US" sz="1600" dirty="0"/>
          </a:p>
        </p:txBody>
      </p:sp>
      <p:sp>
        <p:nvSpPr>
          <p:cNvPr id="76" name="Rectangle 28">
            <a:extLst>
              <a:ext uri="{FF2B5EF4-FFF2-40B4-BE49-F238E27FC236}">
                <a16:creationId xmlns:a16="http://schemas.microsoft.com/office/drawing/2014/main" id="{A175EF52-FAB0-442F-8A24-7072A08D4BB5}"/>
              </a:ext>
            </a:extLst>
          </p:cNvPr>
          <p:cNvSpPr>
            <a:spLocks noChangeArrowheads="1"/>
          </p:cNvSpPr>
          <p:nvPr/>
        </p:nvSpPr>
        <p:spPr bwMode="auto">
          <a:xfrm>
            <a:off x="3651430" y="1337927"/>
            <a:ext cx="1037307" cy="220530"/>
          </a:xfrm>
          <a:prstGeom prst="rect">
            <a:avLst/>
          </a:prstGeom>
          <a:solidFill>
            <a:srgbClr val="A82D62"/>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80" name="Rectangle 29">
            <a:extLst>
              <a:ext uri="{FF2B5EF4-FFF2-40B4-BE49-F238E27FC236}">
                <a16:creationId xmlns:a16="http://schemas.microsoft.com/office/drawing/2014/main" id="{76643C4E-53A5-471C-8C5C-03EFCDD25574}"/>
              </a:ext>
            </a:extLst>
          </p:cNvPr>
          <p:cNvSpPr>
            <a:spLocks noChangeArrowheads="1"/>
          </p:cNvSpPr>
          <p:nvPr/>
        </p:nvSpPr>
        <p:spPr bwMode="auto">
          <a:xfrm>
            <a:off x="3654731" y="1318362"/>
            <a:ext cx="10217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FFFFFF"/>
                </a:solidFill>
                <a:latin typeface="Sans"/>
              </a:rPr>
              <a:t>Ret. address</a:t>
            </a:r>
            <a:endParaRPr lang="en-US" altLang="en-US" sz="1600" dirty="0"/>
          </a:p>
        </p:txBody>
      </p:sp>
      <p:sp>
        <p:nvSpPr>
          <p:cNvPr id="3" name="TextBox 2">
            <a:extLst>
              <a:ext uri="{FF2B5EF4-FFF2-40B4-BE49-F238E27FC236}">
                <a16:creationId xmlns:a16="http://schemas.microsoft.com/office/drawing/2014/main" id="{64A03DC3-21C0-4D52-9707-EDFC29FD06EE}"/>
              </a:ext>
            </a:extLst>
          </p:cNvPr>
          <p:cNvSpPr txBox="1"/>
          <p:nvPr/>
        </p:nvSpPr>
        <p:spPr>
          <a:xfrm>
            <a:off x="1937321" y="3936008"/>
            <a:ext cx="8578616"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return address is typically </a:t>
            </a:r>
            <a:r>
              <a:rPr lang="en-US" sz="2000" dirty="0">
                <a:solidFill>
                  <a:srgbClr val="0070C0"/>
                </a:solidFill>
              </a:rPr>
              <a:t>stored</a:t>
            </a:r>
            <a:r>
              <a:rPr lang="en-US" sz="2000" dirty="0"/>
              <a:t> on the stack</a:t>
            </a:r>
          </a:p>
          <a:p>
            <a:pPr marL="342900" indent="-342900">
              <a:buFont typeface="Arial" panose="020B0604020202020204" pitchFamily="34" charset="0"/>
              <a:buChar char="•"/>
            </a:pPr>
            <a:r>
              <a:rPr lang="en-US" sz="2000" dirty="0"/>
              <a:t>It is possible to </a:t>
            </a:r>
            <a:r>
              <a:rPr lang="en-US" sz="2000" dirty="0">
                <a:solidFill>
                  <a:srgbClr val="00B050"/>
                </a:solidFill>
              </a:rPr>
              <a:t>access</a:t>
            </a:r>
            <a:r>
              <a:rPr lang="en-US" sz="2000" dirty="0"/>
              <a:t> an array beyond its </a:t>
            </a:r>
            <a:r>
              <a:rPr lang="en-US" sz="2000" dirty="0">
                <a:solidFill>
                  <a:srgbClr val="9F2241"/>
                </a:solidFill>
              </a:rPr>
              <a:t>bounds</a:t>
            </a:r>
            <a:r>
              <a:rPr lang="en-US" sz="2000" dirty="0"/>
              <a:t> and </a:t>
            </a:r>
            <a:r>
              <a:rPr lang="en-US" sz="2000" dirty="0">
                <a:solidFill>
                  <a:srgbClr val="0070C0"/>
                </a:solidFill>
              </a:rPr>
              <a:t>overwrite</a:t>
            </a:r>
            <a:r>
              <a:rPr lang="en-US" sz="2000" dirty="0"/>
              <a:t> the return address</a:t>
            </a:r>
          </a:p>
        </p:txBody>
      </p:sp>
      <p:sp>
        <p:nvSpPr>
          <p:cNvPr id="6" name="TextBox 5">
            <a:extLst>
              <a:ext uri="{FF2B5EF4-FFF2-40B4-BE49-F238E27FC236}">
                <a16:creationId xmlns:a16="http://schemas.microsoft.com/office/drawing/2014/main" id="{D3AE3723-CF1E-4E0B-A419-D7F75D025303}"/>
              </a:ext>
            </a:extLst>
          </p:cNvPr>
          <p:cNvSpPr txBox="1"/>
          <p:nvPr/>
        </p:nvSpPr>
        <p:spPr>
          <a:xfrm>
            <a:off x="3365954" y="5223639"/>
            <a:ext cx="5763116" cy="92333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pPr algn="l"/>
            <a:r>
              <a:rPr lang="en-IN" dirty="0">
                <a:latin typeface="Lucida Console" panose="020B0609040504020204" pitchFamily="49" charset="0"/>
              </a:rPr>
              <a:t>int buffer[10]; </a:t>
            </a:r>
          </a:p>
          <a:p>
            <a:pPr algn="l"/>
            <a:r>
              <a:rPr lang="en-IN" dirty="0">
                <a:latin typeface="Lucida Console" panose="020B0609040504020204" pitchFamily="49" charset="0"/>
              </a:rPr>
              <a:t>...</a:t>
            </a:r>
          </a:p>
          <a:p>
            <a:pPr algn="l"/>
            <a:r>
              <a:rPr lang="en-IN" dirty="0">
                <a:latin typeface="Lucida Console" panose="020B0609040504020204" pitchFamily="49" charset="0"/>
              </a:rPr>
              <a:t>buffer[20] = &lt;address to be returned to&gt;</a:t>
            </a:r>
            <a:endParaRPr lang="en-US" sz="2000" dirty="0" err="1">
              <a:latin typeface="Lucida Console" panose="020B0609040504020204" pitchFamily="49" charset="0"/>
            </a:endParaRPr>
          </a:p>
        </p:txBody>
      </p:sp>
      <p:sp>
        <p:nvSpPr>
          <p:cNvPr id="7" name="Explosion: 8 Points 6">
            <a:extLst>
              <a:ext uri="{FF2B5EF4-FFF2-40B4-BE49-F238E27FC236}">
                <a16:creationId xmlns:a16="http://schemas.microsoft.com/office/drawing/2014/main" id="{B251F1FC-F5B5-4756-9FC7-2C6E8FADB5A1}"/>
              </a:ext>
            </a:extLst>
          </p:cNvPr>
          <p:cNvSpPr/>
          <p:nvPr/>
        </p:nvSpPr>
        <p:spPr>
          <a:xfrm>
            <a:off x="8599662" y="4581338"/>
            <a:ext cx="2089841" cy="1701999"/>
          </a:xfrm>
          <a:prstGeom prst="irregularSeal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Code injection attack</a:t>
            </a:r>
            <a:endParaRPr lang="en-US" sz="2000" dirty="0"/>
          </a:p>
        </p:txBody>
      </p:sp>
    </p:spTree>
    <p:extLst>
      <p:ext uri="{BB962C8B-B14F-4D97-AF65-F5344CB8AC3E}">
        <p14:creationId xmlns:p14="http://schemas.microsoft.com/office/powerpoint/2010/main" val="1462269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1EE1C-91BE-4F0E-BA41-47862EE8C0B6}"/>
              </a:ext>
            </a:extLst>
          </p:cNvPr>
          <p:cNvSpPr>
            <a:spLocks noGrp="1"/>
          </p:cNvSpPr>
          <p:nvPr>
            <p:ph type="title"/>
          </p:nvPr>
        </p:nvSpPr>
        <p:spPr/>
        <p:txBody>
          <a:bodyPr/>
          <a:lstStyle/>
          <a:p>
            <a:r>
              <a:rPr lang="en-IN" dirty="0"/>
              <a:t>Code Reuse Attack</a:t>
            </a:r>
            <a:endParaRPr lang="en-US" dirty="0"/>
          </a:p>
        </p:txBody>
      </p:sp>
      <p:sp>
        <p:nvSpPr>
          <p:cNvPr id="3" name="Content Placeholder 2">
            <a:extLst>
              <a:ext uri="{FF2B5EF4-FFF2-40B4-BE49-F238E27FC236}">
                <a16:creationId xmlns:a16="http://schemas.microsoft.com/office/drawing/2014/main" id="{9472BC3B-1D36-4BDB-9B78-7BEC9132FDC0}"/>
              </a:ext>
            </a:extLst>
          </p:cNvPr>
          <p:cNvSpPr>
            <a:spLocks noGrp="1"/>
          </p:cNvSpPr>
          <p:nvPr>
            <p:ph idx="1"/>
          </p:nvPr>
        </p:nvSpPr>
        <p:spPr>
          <a:xfrm>
            <a:off x="2300765" y="4135728"/>
            <a:ext cx="8210481" cy="2041390"/>
          </a:xfrm>
        </p:spPr>
        <p:txBody>
          <a:bodyPr/>
          <a:lstStyle/>
          <a:p>
            <a:pPr marL="342900" indent="-342900">
              <a:buFont typeface="Arial" panose="020B0604020202020204" pitchFamily="34" charset="0"/>
              <a:buChar char="•"/>
            </a:pPr>
            <a:r>
              <a:rPr lang="en-IN" dirty="0"/>
              <a:t>We can make the </a:t>
            </a:r>
            <a:r>
              <a:rPr lang="en-IN" dirty="0">
                <a:solidFill>
                  <a:srgbClr val="00B050"/>
                </a:solidFill>
              </a:rPr>
              <a:t>control</a:t>
            </a:r>
            <a:r>
              <a:rPr lang="en-IN" dirty="0"/>
              <a:t> jump to an </a:t>
            </a:r>
            <a:r>
              <a:rPr lang="en-IN" dirty="0">
                <a:solidFill>
                  <a:srgbClr val="0070C0"/>
                </a:solidFill>
              </a:rPr>
              <a:t>arbitrary</a:t>
            </a:r>
            <a:r>
              <a:rPr lang="en-IN" dirty="0"/>
              <a:t> point in the program. </a:t>
            </a:r>
          </a:p>
          <a:p>
            <a:pPr marL="342900" indent="-342900">
              <a:buFont typeface="Arial" panose="020B0604020202020204" pitchFamily="34" charset="0"/>
              <a:buChar char="•"/>
            </a:pPr>
            <a:r>
              <a:rPr lang="en-IN" dirty="0"/>
              <a:t>We can </a:t>
            </a:r>
            <a:r>
              <a:rPr lang="en-IN" dirty="0">
                <a:solidFill>
                  <a:srgbClr val="E21A23"/>
                </a:solidFill>
              </a:rPr>
              <a:t>reuse</a:t>
            </a:r>
            <a:r>
              <a:rPr lang="en-IN" dirty="0"/>
              <a:t> existing code. </a:t>
            </a:r>
          </a:p>
          <a:p>
            <a:pPr marL="342900" indent="-342900">
              <a:buFont typeface="Arial" panose="020B0604020202020204" pitchFamily="34" charset="0"/>
              <a:buChar char="•"/>
            </a:pPr>
            <a:r>
              <a:rPr lang="en-IN" dirty="0"/>
              <a:t>To implement </a:t>
            </a:r>
            <a:r>
              <a:rPr lang="en-IN" dirty="0">
                <a:solidFill>
                  <a:srgbClr val="7030A0"/>
                </a:solidFill>
              </a:rPr>
              <a:t>malicious</a:t>
            </a:r>
            <a:r>
              <a:rPr lang="en-IN" dirty="0"/>
              <a:t> logic.</a:t>
            </a:r>
            <a:endParaRPr lang="en-US" dirty="0"/>
          </a:p>
        </p:txBody>
      </p:sp>
      <p:sp>
        <p:nvSpPr>
          <p:cNvPr id="4" name="Footer Placeholder 3">
            <a:extLst>
              <a:ext uri="{FF2B5EF4-FFF2-40B4-BE49-F238E27FC236}">
                <a16:creationId xmlns:a16="http://schemas.microsoft.com/office/drawing/2014/main" id="{B77BDB08-5466-4B43-B409-4301FDA1ED13}"/>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6D1EEF97-59AD-4C36-A889-2347EFFE38E1}"/>
              </a:ext>
            </a:extLst>
          </p:cNvPr>
          <p:cNvSpPr>
            <a:spLocks noGrp="1"/>
          </p:cNvSpPr>
          <p:nvPr>
            <p:ph type="sldNum" sz="quarter" idx="12"/>
          </p:nvPr>
        </p:nvSpPr>
        <p:spPr/>
        <p:txBody>
          <a:bodyPr/>
          <a:lstStyle/>
          <a:p>
            <a:fld id="{F919517F-009E-4769-83B0-88E0C9B89C50}" type="slidenum">
              <a:rPr lang="en-US" smtClean="0"/>
              <a:t>33</a:t>
            </a:fld>
            <a:endParaRPr lang="en-US"/>
          </a:p>
        </p:txBody>
      </p:sp>
      <p:sp>
        <p:nvSpPr>
          <p:cNvPr id="6" name="Rectangle 51">
            <a:extLst>
              <a:ext uri="{FF2B5EF4-FFF2-40B4-BE49-F238E27FC236}">
                <a16:creationId xmlns:a16="http://schemas.microsoft.com/office/drawing/2014/main" id="{D00EF8A5-9DF4-4555-8893-FC73D1B494F3}"/>
              </a:ext>
            </a:extLst>
          </p:cNvPr>
          <p:cNvSpPr>
            <a:spLocks noChangeArrowheads="1"/>
          </p:cNvSpPr>
          <p:nvPr/>
        </p:nvSpPr>
        <p:spPr bwMode="auto">
          <a:xfrm>
            <a:off x="4990583" y="1097281"/>
            <a:ext cx="1035265" cy="345088"/>
          </a:xfrm>
          <a:prstGeom prst="rect">
            <a:avLst/>
          </a:pr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7" name="Rectangle 52">
            <a:extLst>
              <a:ext uri="{FF2B5EF4-FFF2-40B4-BE49-F238E27FC236}">
                <a16:creationId xmlns:a16="http://schemas.microsoft.com/office/drawing/2014/main" id="{2F1A968F-2136-4943-9ED6-5DEC623D4F6E}"/>
              </a:ext>
            </a:extLst>
          </p:cNvPr>
          <p:cNvSpPr>
            <a:spLocks noChangeArrowheads="1"/>
          </p:cNvSpPr>
          <p:nvPr/>
        </p:nvSpPr>
        <p:spPr bwMode="auto">
          <a:xfrm>
            <a:off x="5043672" y="1127911"/>
            <a:ext cx="912748"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Arguments</a:t>
            </a:r>
            <a:endParaRPr lang="en-US" altLang="en-US" sz="1600" dirty="0"/>
          </a:p>
        </p:txBody>
      </p:sp>
      <p:sp>
        <p:nvSpPr>
          <p:cNvPr id="8" name="Rectangle 53">
            <a:extLst>
              <a:ext uri="{FF2B5EF4-FFF2-40B4-BE49-F238E27FC236}">
                <a16:creationId xmlns:a16="http://schemas.microsoft.com/office/drawing/2014/main" id="{19D26A28-DA74-44E2-8ABD-FDCC05A2AAEB}"/>
              </a:ext>
            </a:extLst>
          </p:cNvPr>
          <p:cNvSpPr>
            <a:spLocks noChangeArrowheads="1"/>
          </p:cNvSpPr>
          <p:nvPr/>
        </p:nvSpPr>
        <p:spPr bwMode="auto">
          <a:xfrm>
            <a:off x="4990583" y="1442369"/>
            <a:ext cx="1035265" cy="220530"/>
          </a:xfrm>
          <a:prstGeom prst="rect">
            <a:avLst/>
          </a:prstGeom>
          <a:solidFill>
            <a:srgbClr val="A82D62"/>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9" name="Rectangle 54">
            <a:extLst>
              <a:ext uri="{FF2B5EF4-FFF2-40B4-BE49-F238E27FC236}">
                <a16:creationId xmlns:a16="http://schemas.microsoft.com/office/drawing/2014/main" id="{7B9AB44C-0586-4E61-B219-D27512F102C2}"/>
              </a:ext>
            </a:extLst>
          </p:cNvPr>
          <p:cNvSpPr>
            <a:spLocks noChangeArrowheads="1"/>
          </p:cNvSpPr>
          <p:nvPr/>
        </p:nvSpPr>
        <p:spPr bwMode="auto">
          <a:xfrm>
            <a:off x="4993883" y="1431566"/>
            <a:ext cx="102175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FFFFFF"/>
                </a:solidFill>
                <a:latin typeface="Sans"/>
              </a:rPr>
              <a:t>Ret. address</a:t>
            </a:r>
            <a:endParaRPr lang="en-US" altLang="en-US" sz="1600" dirty="0"/>
          </a:p>
        </p:txBody>
      </p:sp>
      <p:sp>
        <p:nvSpPr>
          <p:cNvPr id="10" name="Rectangle 55">
            <a:extLst>
              <a:ext uri="{FF2B5EF4-FFF2-40B4-BE49-F238E27FC236}">
                <a16:creationId xmlns:a16="http://schemas.microsoft.com/office/drawing/2014/main" id="{FBCE9E71-F538-4D47-AD8F-A113E2ADCDEE}"/>
              </a:ext>
            </a:extLst>
          </p:cNvPr>
          <p:cNvSpPr>
            <a:spLocks noChangeArrowheads="1"/>
          </p:cNvSpPr>
          <p:nvPr/>
        </p:nvSpPr>
        <p:spPr bwMode="auto">
          <a:xfrm>
            <a:off x="4990583" y="1662900"/>
            <a:ext cx="1035265" cy="396137"/>
          </a:xfrm>
          <a:prstGeom prst="rect">
            <a:avLst/>
          </a:prstGeom>
          <a:ln>
            <a:headEnd/>
            <a:tailEnd/>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p>
            <a:endParaRPr lang="en-US" sz="1600"/>
          </a:p>
        </p:txBody>
      </p:sp>
      <p:sp>
        <p:nvSpPr>
          <p:cNvPr id="11" name="Rectangle 56">
            <a:extLst>
              <a:ext uri="{FF2B5EF4-FFF2-40B4-BE49-F238E27FC236}">
                <a16:creationId xmlns:a16="http://schemas.microsoft.com/office/drawing/2014/main" id="{14BC87BD-E9EF-400D-8CB6-2B3C2D06C5FC}"/>
              </a:ext>
            </a:extLst>
          </p:cNvPr>
          <p:cNvSpPr>
            <a:spLocks noChangeArrowheads="1"/>
          </p:cNvSpPr>
          <p:nvPr/>
        </p:nvSpPr>
        <p:spPr bwMode="auto">
          <a:xfrm>
            <a:off x="5160064" y="1715990"/>
            <a:ext cx="755519"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Variables</a:t>
            </a:r>
            <a:endParaRPr lang="en-US" altLang="en-US" sz="1600" dirty="0"/>
          </a:p>
        </p:txBody>
      </p:sp>
      <p:sp>
        <p:nvSpPr>
          <p:cNvPr id="12" name="Rectangle 58">
            <a:extLst>
              <a:ext uri="{FF2B5EF4-FFF2-40B4-BE49-F238E27FC236}">
                <a16:creationId xmlns:a16="http://schemas.microsoft.com/office/drawing/2014/main" id="{B13AFAEF-6FF1-472F-BBC9-714AC1C594D3}"/>
              </a:ext>
            </a:extLst>
          </p:cNvPr>
          <p:cNvSpPr>
            <a:spLocks noChangeArrowheads="1"/>
          </p:cNvSpPr>
          <p:nvPr/>
        </p:nvSpPr>
        <p:spPr bwMode="auto">
          <a:xfrm>
            <a:off x="4990583" y="2561353"/>
            <a:ext cx="1035265" cy="635044"/>
          </a:xfrm>
          <a:prstGeom prst="rect">
            <a:avLst/>
          </a:prstGeom>
          <a:solidFill>
            <a:srgbClr val="FFE6D5"/>
          </a:solidFill>
          <a:ln w="79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13" name="Rectangle 59">
            <a:extLst>
              <a:ext uri="{FF2B5EF4-FFF2-40B4-BE49-F238E27FC236}">
                <a16:creationId xmlns:a16="http://schemas.microsoft.com/office/drawing/2014/main" id="{D2797955-8AE8-4F09-813B-387B30419394}"/>
              </a:ext>
            </a:extLst>
          </p:cNvPr>
          <p:cNvSpPr>
            <a:spLocks noChangeArrowheads="1"/>
          </p:cNvSpPr>
          <p:nvPr/>
        </p:nvSpPr>
        <p:spPr bwMode="auto">
          <a:xfrm>
            <a:off x="5184227" y="2671662"/>
            <a:ext cx="708554"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Program</a:t>
            </a:r>
            <a:endParaRPr lang="en-US" altLang="en-US" sz="1600" dirty="0"/>
          </a:p>
        </p:txBody>
      </p:sp>
      <p:sp>
        <p:nvSpPr>
          <p:cNvPr id="14" name="Rectangle 60">
            <a:extLst>
              <a:ext uri="{FF2B5EF4-FFF2-40B4-BE49-F238E27FC236}">
                <a16:creationId xmlns:a16="http://schemas.microsoft.com/office/drawing/2014/main" id="{E08FCC23-5CE0-44F1-B9B0-067D9D265B21}"/>
              </a:ext>
            </a:extLst>
          </p:cNvPr>
          <p:cNvSpPr>
            <a:spLocks noChangeArrowheads="1"/>
          </p:cNvSpPr>
          <p:nvPr/>
        </p:nvSpPr>
        <p:spPr bwMode="auto">
          <a:xfrm>
            <a:off x="5194777" y="2888065"/>
            <a:ext cx="404305"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code</a:t>
            </a:r>
            <a:endParaRPr lang="en-US" altLang="en-US" sz="1600" dirty="0"/>
          </a:p>
        </p:txBody>
      </p:sp>
      <p:sp>
        <p:nvSpPr>
          <p:cNvPr id="15" name="Freeform 61">
            <a:extLst>
              <a:ext uri="{FF2B5EF4-FFF2-40B4-BE49-F238E27FC236}">
                <a16:creationId xmlns:a16="http://schemas.microsoft.com/office/drawing/2014/main" id="{40C0A4C9-87A6-4B22-9FD5-338C7F0D792A}"/>
              </a:ext>
            </a:extLst>
          </p:cNvPr>
          <p:cNvSpPr>
            <a:spLocks/>
          </p:cNvSpPr>
          <p:nvPr/>
        </p:nvSpPr>
        <p:spPr bwMode="auto">
          <a:xfrm>
            <a:off x="6021764" y="1397447"/>
            <a:ext cx="322627" cy="179691"/>
          </a:xfrm>
          <a:custGeom>
            <a:avLst/>
            <a:gdLst>
              <a:gd name="T0" fmla="*/ 422 w 563"/>
              <a:gd name="T1" fmla="*/ 234 h 312"/>
              <a:gd name="T2" fmla="*/ 281 w 563"/>
              <a:gd name="T3" fmla="*/ 234 h 312"/>
              <a:gd name="T4" fmla="*/ 280 w 563"/>
              <a:gd name="T5" fmla="*/ 273 h 312"/>
              <a:gd name="T6" fmla="*/ 280 w 563"/>
              <a:gd name="T7" fmla="*/ 312 h 312"/>
              <a:gd name="T8" fmla="*/ 140 w 563"/>
              <a:gd name="T9" fmla="*/ 235 h 312"/>
              <a:gd name="T10" fmla="*/ 2 w 563"/>
              <a:gd name="T11" fmla="*/ 155 h 312"/>
              <a:gd name="T12" fmla="*/ 142 w 563"/>
              <a:gd name="T13" fmla="*/ 77 h 312"/>
              <a:gd name="T14" fmla="*/ 279 w 563"/>
              <a:gd name="T15" fmla="*/ 0 h 312"/>
              <a:gd name="T16" fmla="*/ 280 w 563"/>
              <a:gd name="T17" fmla="*/ 40 h 312"/>
              <a:gd name="T18" fmla="*/ 280 w 563"/>
              <a:gd name="T19" fmla="*/ 79 h 312"/>
              <a:gd name="T20" fmla="*/ 422 w 563"/>
              <a:gd name="T21" fmla="*/ 79 h 312"/>
              <a:gd name="T22" fmla="*/ 563 w 563"/>
              <a:gd name="T23" fmla="*/ 79 h 312"/>
              <a:gd name="T24" fmla="*/ 563 w 563"/>
              <a:gd name="T25" fmla="*/ 156 h 312"/>
              <a:gd name="T26" fmla="*/ 563 w 563"/>
              <a:gd name="T27" fmla="*/ 234 h 312"/>
              <a:gd name="T28" fmla="*/ 422 w 563"/>
              <a:gd name="T29" fmla="*/ 234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3" h="312">
                <a:moveTo>
                  <a:pt x="422" y="234"/>
                </a:moveTo>
                <a:lnTo>
                  <a:pt x="281" y="234"/>
                </a:lnTo>
                <a:lnTo>
                  <a:pt x="280" y="273"/>
                </a:lnTo>
                <a:lnTo>
                  <a:pt x="280" y="312"/>
                </a:lnTo>
                <a:lnTo>
                  <a:pt x="140" y="235"/>
                </a:lnTo>
                <a:cubicBezTo>
                  <a:pt x="25" y="172"/>
                  <a:pt x="0" y="157"/>
                  <a:pt x="2" y="155"/>
                </a:cubicBezTo>
                <a:cubicBezTo>
                  <a:pt x="4" y="154"/>
                  <a:pt x="66" y="119"/>
                  <a:pt x="142" y="77"/>
                </a:cubicBezTo>
                <a:lnTo>
                  <a:pt x="279" y="0"/>
                </a:lnTo>
                <a:lnTo>
                  <a:pt x="280" y="40"/>
                </a:lnTo>
                <a:lnTo>
                  <a:pt x="280" y="79"/>
                </a:lnTo>
                <a:lnTo>
                  <a:pt x="422" y="79"/>
                </a:lnTo>
                <a:lnTo>
                  <a:pt x="563" y="79"/>
                </a:lnTo>
                <a:lnTo>
                  <a:pt x="563" y="156"/>
                </a:lnTo>
                <a:lnTo>
                  <a:pt x="563" y="234"/>
                </a:lnTo>
                <a:lnTo>
                  <a:pt x="422" y="234"/>
                </a:lnTo>
                <a:close/>
              </a:path>
            </a:pathLst>
          </a:custGeom>
          <a:solidFill>
            <a:srgbClr val="1B0675"/>
          </a:solidFill>
          <a:ln w="1588" cap="flat">
            <a:solidFill>
              <a:srgbClr val="07070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16" name="Rectangle 62">
            <a:extLst>
              <a:ext uri="{FF2B5EF4-FFF2-40B4-BE49-F238E27FC236}">
                <a16:creationId xmlns:a16="http://schemas.microsoft.com/office/drawing/2014/main" id="{913E412A-CD59-4B90-A04C-052032F01DD0}"/>
              </a:ext>
            </a:extLst>
          </p:cNvPr>
          <p:cNvSpPr>
            <a:spLocks noChangeArrowheads="1"/>
          </p:cNvSpPr>
          <p:nvPr/>
        </p:nvSpPr>
        <p:spPr bwMode="auto">
          <a:xfrm>
            <a:off x="6421985" y="1391321"/>
            <a:ext cx="1041391"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latin typeface="Sans"/>
              </a:rPr>
              <a:t>1. Overwrite</a:t>
            </a:r>
            <a:endParaRPr lang="en-US" altLang="en-US" sz="1600"/>
          </a:p>
        </p:txBody>
      </p:sp>
      <p:sp>
        <p:nvSpPr>
          <p:cNvPr id="17" name="Rectangle 63">
            <a:extLst>
              <a:ext uri="{FF2B5EF4-FFF2-40B4-BE49-F238E27FC236}">
                <a16:creationId xmlns:a16="http://schemas.microsoft.com/office/drawing/2014/main" id="{27EB491E-A1E0-447C-BCD3-1160B46A896E}"/>
              </a:ext>
            </a:extLst>
          </p:cNvPr>
          <p:cNvSpPr>
            <a:spLocks noChangeArrowheads="1"/>
          </p:cNvSpPr>
          <p:nvPr/>
        </p:nvSpPr>
        <p:spPr bwMode="auto">
          <a:xfrm>
            <a:off x="6620052" y="1601640"/>
            <a:ext cx="645254" cy="492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return</a:t>
            </a:r>
          </a:p>
          <a:p>
            <a:r>
              <a:rPr lang="en-US" altLang="en-US" sz="1600" dirty="0">
                <a:solidFill>
                  <a:srgbClr val="000000"/>
                </a:solidFill>
                <a:latin typeface="Sans"/>
              </a:rPr>
              <a:t>address</a:t>
            </a:r>
            <a:endParaRPr lang="en-US" altLang="en-US" sz="1600" dirty="0"/>
          </a:p>
        </p:txBody>
      </p:sp>
      <p:sp>
        <p:nvSpPr>
          <p:cNvPr id="18" name="Freeform 64">
            <a:extLst>
              <a:ext uri="{FF2B5EF4-FFF2-40B4-BE49-F238E27FC236}">
                <a16:creationId xmlns:a16="http://schemas.microsoft.com/office/drawing/2014/main" id="{B62AE2C3-2A1E-4429-A2B8-4EF187C63C23}"/>
              </a:ext>
            </a:extLst>
          </p:cNvPr>
          <p:cNvSpPr>
            <a:spLocks/>
          </p:cNvSpPr>
          <p:nvPr/>
        </p:nvSpPr>
        <p:spPr bwMode="auto">
          <a:xfrm>
            <a:off x="6019722" y="1577137"/>
            <a:ext cx="398179" cy="1202704"/>
          </a:xfrm>
          <a:custGeom>
            <a:avLst/>
            <a:gdLst>
              <a:gd name="T0" fmla="*/ 0 w 691"/>
              <a:gd name="T1" fmla="*/ 0 h 2095"/>
              <a:gd name="T2" fmla="*/ 686 w 691"/>
              <a:gd name="T3" fmla="*/ 1003 h 2095"/>
              <a:gd name="T4" fmla="*/ 20 w 691"/>
              <a:gd name="T5" fmla="*/ 2095 h 2095"/>
            </a:gdLst>
            <a:ahLst/>
            <a:cxnLst>
              <a:cxn ang="0">
                <a:pos x="T0" y="T1"/>
              </a:cxn>
              <a:cxn ang="0">
                <a:pos x="T2" y="T3"/>
              </a:cxn>
              <a:cxn ang="0">
                <a:pos x="T4" y="T5"/>
              </a:cxn>
            </a:cxnLst>
            <a:rect l="0" t="0" r="r" b="b"/>
            <a:pathLst>
              <a:path w="691" h="2095">
                <a:moveTo>
                  <a:pt x="0" y="0"/>
                </a:moveTo>
                <a:cubicBezTo>
                  <a:pt x="393" y="71"/>
                  <a:pt x="681" y="492"/>
                  <a:pt x="686" y="1003"/>
                </a:cubicBezTo>
                <a:cubicBezTo>
                  <a:pt x="691" y="1514"/>
                  <a:pt x="411" y="1972"/>
                  <a:pt x="20" y="2095"/>
                </a:cubicBezTo>
              </a:path>
            </a:pathLst>
          </a:custGeom>
          <a:noFill/>
          <a:ln w="19050" cap="flat">
            <a:solidFill>
              <a:srgbClr val="2121DF"/>
            </a:solidFill>
            <a:prstDash val="solid"/>
            <a:bevel/>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65">
            <a:extLst>
              <a:ext uri="{FF2B5EF4-FFF2-40B4-BE49-F238E27FC236}">
                <a16:creationId xmlns:a16="http://schemas.microsoft.com/office/drawing/2014/main" id="{4DD7ECA7-5AF5-4BC6-8CB5-D995B13353AB}"/>
              </a:ext>
            </a:extLst>
          </p:cNvPr>
          <p:cNvSpPr>
            <a:spLocks/>
          </p:cNvSpPr>
          <p:nvPr/>
        </p:nvSpPr>
        <p:spPr bwMode="auto">
          <a:xfrm>
            <a:off x="6031974" y="2657325"/>
            <a:ext cx="122517" cy="159272"/>
          </a:xfrm>
          <a:custGeom>
            <a:avLst/>
            <a:gdLst>
              <a:gd name="T0" fmla="*/ 107 w 214"/>
              <a:gd name="T1" fmla="*/ 0 h 277"/>
              <a:gd name="T2" fmla="*/ 214 w 214"/>
              <a:gd name="T3" fmla="*/ 277 h 277"/>
              <a:gd name="T4" fmla="*/ 0 w 214"/>
              <a:gd name="T5" fmla="*/ 214 h 277"/>
              <a:gd name="T6" fmla="*/ 107 w 214"/>
              <a:gd name="T7" fmla="*/ 0 h 277"/>
            </a:gdLst>
            <a:ahLst/>
            <a:cxnLst>
              <a:cxn ang="0">
                <a:pos x="T0" y="T1"/>
              </a:cxn>
              <a:cxn ang="0">
                <a:pos x="T2" y="T3"/>
              </a:cxn>
              <a:cxn ang="0">
                <a:pos x="T4" y="T5"/>
              </a:cxn>
              <a:cxn ang="0">
                <a:pos x="T6" y="T7"/>
              </a:cxn>
            </a:cxnLst>
            <a:rect l="0" t="0" r="r" b="b"/>
            <a:pathLst>
              <a:path w="214" h="277">
                <a:moveTo>
                  <a:pt x="107" y="0"/>
                </a:moveTo>
                <a:lnTo>
                  <a:pt x="214" y="277"/>
                </a:lnTo>
                <a:lnTo>
                  <a:pt x="0" y="214"/>
                </a:lnTo>
                <a:lnTo>
                  <a:pt x="107" y="0"/>
                </a:lnTo>
                <a:close/>
              </a:path>
            </a:pathLst>
          </a:custGeom>
          <a:solidFill>
            <a:srgbClr val="200F16"/>
          </a:solidFill>
          <a:ln w="6350" cap="flat">
            <a:solidFill>
              <a:srgbClr val="0000E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a:p>
        </p:txBody>
      </p:sp>
      <p:sp>
        <p:nvSpPr>
          <p:cNvPr id="20" name="Rectangle 66">
            <a:extLst>
              <a:ext uri="{FF2B5EF4-FFF2-40B4-BE49-F238E27FC236}">
                <a16:creationId xmlns:a16="http://schemas.microsoft.com/office/drawing/2014/main" id="{87A33DA5-68E0-4981-B185-39C1067E37EE}"/>
              </a:ext>
            </a:extLst>
          </p:cNvPr>
          <p:cNvSpPr>
            <a:spLocks noChangeArrowheads="1"/>
          </p:cNvSpPr>
          <p:nvPr/>
        </p:nvSpPr>
        <p:spPr bwMode="auto">
          <a:xfrm>
            <a:off x="6260167" y="2610799"/>
            <a:ext cx="1092439"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latin typeface="Sans"/>
              </a:rPr>
              <a:t>2. Jumps to a</a:t>
            </a:r>
            <a:endParaRPr lang="en-US" altLang="en-US" sz="1600"/>
          </a:p>
        </p:txBody>
      </p:sp>
      <p:sp>
        <p:nvSpPr>
          <p:cNvPr id="21" name="Rectangle 67">
            <a:extLst>
              <a:ext uri="{FF2B5EF4-FFF2-40B4-BE49-F238E27FC236}">
                <a16:creationId xmlns:a16="http://schemas.microsoft.com/office/drawing/2014/main" id="{B7AD3324-4503-41C3-AFC0-DE5F614683ED}"/>
              </a:ext>
            </a:extLst>
          </p:cNvPr>
          <p:cNvSpPr>
            <a:spLocks noChangeArrowheads="1"/>
          </p:cNvSpPr>
          <p:nvPr/>
        </p:nvSpPr>
        <p:spPr bwMode="auto">
          <a:xfrm>
            <a:off x="6260167" y="2820263"/>
            <a:ext cx="1239459"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location in the </a:t>
            </a:r>
            <a:endParaRPr lang="en-US" altLang="en-US" sz="1600" dirty="0"/>
          </a:p>
        </p:txBody>
      </p:sp>
      <p:sp>
        <p:nvSpPr>
          <p:cNvPr id="22" name="Rectangle 68">
            <a:extLst>
              <a:ext uri="{FF2B5EF4-FFF2-40B4-BE49-F238E27FC236}">
                <a16:creationId xmlns:a16="http://schemas.microsoft.com/office/drawing/2014/main" id="{DCBD6A87-DD66-4D4C-A5C9-2B182137E736}"/>
              </a:ext>
            </a:extLst>
          </p:cNvPr>
          <p:cNvSpPr>
            <a:spLocks noChangeArrowheads="1"/>
          </p:cNvSpPr>
          <p:nvPr/>
        </p:nvSpPr>
        <p:spPr bwMode="auto">
          <a:xfrm>
            <a:off x="6260167" y="3001392"/>
            <a:ext cx="1333389"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000000"/>
                </a:solidFill>
                <a:latin typeface="Sans"/>
              </a:rPr>
              <a:t>program's code </a:t>
            </a:r>
            <a:endParaRPr lang="en-US" altLang="en-US" sz="1600" dirty="0"/>
          </a:p>
        </p:txBody>
      </p:sp>
      <p:sp>
        <p:nvSpPr>
          <p:cNvPr id="23" name="Freeform 69">
            <a:extLst>
              <a:ext uri="{FF2B5EF4-FFF2-40B4-BE49-F238E27FC236}">
                <a16:creationId xmlns:a16="http://schemas.microsoft.com/office/drawing/2014/main" id="{48D5A4F7-EA07-4F70-98A9-E4DFE32A6099}"/>
              </a:ext>
            </a:extLst>
          </p:cNvPr>
          <p:cNvSpPr>
            <a:spLocks/>
          </p:cNvSpPr>
          <p:nvPr/>
        </p:nvSpPr>
        <p:spPr bwMode="auto">
          <a:xfrm>
            <a:off x="4823141" y="3300537"/>
            <a:ext cx="1682162" cy="351253"/>
          </a:xfrm>
          <a:custGeom>
            <a:avLst/>
            <a:gdLst>
              <a:gd name="T0" fmla="*/ 151 w 2383"/>
              <a:gd name="T1" fmla="*/ 0 h 373"/>
              <a:gd name="T2" fmla="*/ 2231 w 2383"/>
              <a:gd name="T3" fmla="*/ 0 h 373"/>
              <a:gd name="T4" fmla="*/ 2383 w 2383"/>
              <a:gd name="T5" fmla="*/ 151 h 373"/>
              <a:gd name="T6" fmla="*/ 2383 w 2383"/>
              <a:gd name="T7" fmla="*/ 222 h 373"/>
              <a:gd name="T8" fmla="*/ 2231 w 2383"/>
              <a:gd name="T9" fmla="*/ 373 h 373"/>
              <a:gd name="T10" fmla="*/ 151 w 2383"/>
              <a:gd name="T11" fmla="*/ 373 h 373"/>
              <a:gd name="T12" fmla="*/ 0 w 2383"/>
              <a:gd name="T13" fmla="*/ 222 h 373"/>
              <a:gd name="T14" fmla="*/ 0 w 2383"/>
              <a:gd name="T15" fmla="*/ 151 h 373"/>
              <a:gd name="T16" fmla="*/ 151 w 2383"/>
              <a:gd name="T17" fmla="*/ 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83" h="373">
                <a:moveTo>
                  <a:pt x="151" y="0"/>
                </a:moveTo>
                <a:lnTo>
                  <a:pt x="2231" y="0"/>
                </a:lnTo>
                <a:cubicBezTo>
                  <a:pt x="2315" y="0"/>
                  <a:pt x="2383" y="67"/>
                  <a:pt x="2383" y="151"/>
                </a:cubicBezTo>
                <a:lnTo>
                  <a:pt x="2383" y="222"/>
                </a:lnTo>
                <a:cubicBezTo>
                  <a:pt x="2383" y="306"/>
                  <a:pt x="2315" y="373"/>
                  <a:pt x="2231" y="373"/>
                </a:cubicBezTo>
                <a:lnTo>
                  <a:pt x="151" y="373"/>
                </a:lnTo>
                <a:cubicBezTo>
                  <a:pt x="68" y="373"/>
                  <a:pt x="0" y="306"/>
                  <a:pt x="0" y="222"/>
                </a:cubicBezTo>
                <a:lnTo>
                  <a:pt x="0" y="151"/>
                </a:lnTo>
                <a:cubicBezTo>
                  <a:pt x="0" y="67"/>
                  <a:pt x="68" y="0"/>
                  <a:pt x="151" y="0"/>
                </a:cubicBezTo>
                <a:close/>
              </a:path>
            </a:pathLst>
          </a:custGeom>
          <a:solidFill>
            <a:srgbClr val="FFE6D5"/>
          </a:solidFill>
          <a:ln w="952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sz="1600"/>
          </a:p>
        </p:txBody>
      </p:sp>
      <p:sp>
        <p:nvSpPr>
          <p:cNvPr id="24" name="Rectangle 70">
            <a:extLst>
              <a:ext uri="{FF2B5EF4-FFF2-40B4-BE49-F238E27FC236}">
                <a16:creationId xmlns:a16="http://schemas.microsoft.com/office/drawing/2014/main" id="{0461948D-829D-4A69-979E-0FD438B3E5A5}"/>
              </a:ext>
            </a:extLst>
          </p:cNvPr>
          <p:cNvSpPr>
            <a:spLocks noChangeArrowheads="1"/>
          </p:cNvSpPr>
          <p:nvPr/>
        </p:nvSpPr>
        <p:spPr bwMode="auto">
          <a:xfrm>
            <a:off x="4937491" y="3337293"/>
            <a:ext cx="1488576" cy="24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latin typeface="Sans"/>
              </a:rPr>
              <a:t>Code reuse attack</a:t>
            </a:r>
            <a:endParaRPr lang="en-US" altLang="en-US" sz="1600"/>
          </a:p>
        </p:txBody>
      </p:sp>
      <p:sp>
        <p:nvSpPr>
          <p:cNvPr id="25" name="Oval 72">
            <a:extLst>
              <a:ext uri="{FF2B5EF4-FFF2-40B4-BE49-F238E27FC236}">
                <a16:creationId xmlns:a16="http://schemas.microsoft.com/office/drawing/2014/main" id="{60DF6A3C-D8CB-42A6-B407-2212B18740EA}"/>
              </a:ext>
            </a:extLst>
          </p:cNvPr>
          <p:cNvSpPr>
            <a:spLocks noChangeArrowheads="1"/>
          </p:cNvSpPr>
          <p:nvPr/>
        </p:nvSpPr>
        <p:spPr bwMode="auto">
          <a:xfrm>
            <a:off x="5188650" y="2265272"/>
            <a:ext cx="57174" cy="67384"/>
          </a:xfrm>
          <a:prstGeom prst="ellipse">
            <a:avLst/>
          </a:prstGeom>
          <a:solidFill>
            <a:srgbClr val="200F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Oval 73">
            <a:extLst>
              <a:ext uri="{FF2B5EF4-FFF2-40B4-BE49-F238E27FC236}">
                <a16:creationId xmlns:a16="http://schemas.microsoft.com/office/drawing/2014/main" id="{F8C11EDF-8B86-40A5-9A8C-A4B60EDC43FE}"/>
              </a:ext>
            </a:extLst>
          </p:cNvPr>
          <p:cNvSpPr>
            <a:spLocks noChangeArrowheads="1"/>
          </p:cNvSpPr>
          <p:nvPr/>
        </p:nvSpPr>
        <p:spPr bwMode="auto">
          <a:xfrm>
            <a:off x="5460229" y="2265272"/>
            <a:ext cx="55132" cy="67384"/>
          </a:xfrm>
          <a:prstGeom prst="ellipse">
            <a:avLst/>
          </a:prstGeom>
          <a:solidFill>
            <a:srgbClr val="200F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Oval 74">
            <a:extLst>
              <a:ext uri="{FF2B5EF4-FFF2-40B4-BE49-F238E27FC236}">
                <a16:creationId xmlns:a16="http://schemas.microsoft.com/office/drawing/2014/main" id="{40DD2B72-D350-43C9-ADF2-FF1F4E6691D4}"/>
              </a:ext>
            </a:extLst>
          </p:cNvPr>
          <p:cNvSpPr>
            <a:spLocks noChangeArrowheads="1"/>
          </p:cNvSpPr>
          <p:nvPr/>
        </p:nvSpPr>
        <p:spPr bwMode="auto">
          <a:xfrm>
            <a:off x="5729765" y="2265272"/>
            <a:ext cx="57174" cy="67384"/>
          </a:xfrm>
          <a:prstGeom prst="ellipse">
            <a:avLst/>
          </a:prstGeom>
          <a:solidFill>
            <a:srgbClr val="200F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308159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53641-8659-4911-84E2-8BAC302C9BA0}"/>
              </a:ext>
            </a:extLst>
          </p:cNvPr>
          <p:cNvSpPr>
            <a:spLocks noGrp="1"/>
          </p:cNvSpPr>
          <p:nvPr>
            <p:ph type="title"/>
          </p:nvPr>
        </p:nvSpPr>
        <p:spPr/>
        <p:txBody>
          <a:bodyPr/>
          <a:lstStyle/>
          <a:p>
            <a:r>
              <a:rPr lang="en-US" dirty="0"/>
              <a:t>Buffer Overflow Attacks</a:t>
            </a:r>
          </a:p>
        </p:txBody>
      </p:sp>
      <p:sp>
        <p:nvSpPr>
          <p:cNvPr id="3" name="Content Placeholder 2">
            <a:extLst>
              <a:ext uri="{FF2B5EF4-FFF2-40B4-BE49-F238E27FC236}">
                <a16:creationId xmlns:a16="http://schemas.microsoft.com/office/drawing/2014/main" id="{0C938738-70C5-44C4-844B-51182745A87C}"/>
              </a:ext>
            </a:extLst>
          </p:cNvPr>
          <p:cNvSpPr>
            <a:spLocks noGrp="1"/>
          </p:cNvSpPr>
          <p:nvPr>
            <p:ph idx="1"/>
          </p:nvPr>
        </p:nvSpPr>
        <p:spPr>
          <a:xfrm>
            <a:off x="2148944" y="1097281"/>
            <a:ext cx="8160702" cy="5007428"/>
          </a:xfrm>
        </p:spPr>
        <p:txBody>
          <a:bodyPr/>
          <a:lstStyle/>
          <a:p>
            <a:pPr marL="342900" indent="-342900">
              <a:buFont typeface="Arial" panose="020B0604020202020204" pitchFamily="34" charset="0"/>
              <a:buChar char="•"/>
            </a:pPr>
            <a:r>
              <a:rPr lang="en-US" dirty="0"/>
              <a:t>They are, by far, the most </a:t>
            </a:r>
            <a:r>
              <a:rPr lang="en-US" dirty="0">
                <a:solidFill>
                  <a:srgbClr val="00B050"/>
                </a:solidFill>
              </a:rPr>
              <a:t>common</a:t>
            </a:r>
            <a:r>
              <a:rPr lang="en-US" dirty="0"/>
              <a:t> kind of software-based attacks</a:t>
            </a:r>
          </a:p>
          <a:p>
            <a:pPr marL="342900" indent="-342900">
              <a:buFont typeface="Arial" panose="020B0604020202020204" pitchFamily="34" charset="0"/>
              <a:buChar char="•"/>
            </a:pPr>
            <a:r>
              <a:rPr lang="en-US" dirty="0"/>
              <a:t>Most </a:t>
            </a:r>
            <a:r>
              <a:rPr lang="en-US" dirty="0">
                <a:solidFill>
                  <a:srgbClr val="0070C0"/>
                </a:solidFill>
              </a:rPr>
              <a:t>sophisticated attacks </a:t>
            </a:r>
            <a:r>
              <a:rPr lang="en-US" dirty="0"/>
              <a:t>build on this. This is a very effective method of </a:t>
            </a:r>
            <a:r>
              <a:rPr lang="en-US" dirty="0">
                <a:solidFill>
                  <a:srgbClr val="FF0000"/>
                </a:solidFill>
              </a:rPr>
              <a:t>diverting</a:t>
            </a:r>
            <a:r>
              <a:rPr lang="en-US" dirty="0"/>
              <a:t> the control flow to specific </a:t>
            </a:r>
            <a:r>
              <a:rPr lang="en-US" dirty="0">
                <a:solidFill>
                  <a:srgbClr val="7030A0"/>
                </a:solidFill>
              </a:rPr>
              <a:t>points</a:t>
            </a:r>
            <a:r>
              <a:rPr lang="en-US" dirty="0"/>
              <a:t> within the program’s code and data segments</a:t>
            </a:r>
          </a:p>
          <a:p>
            <a:pPr marL="342900" indent="-342900">
              <a:buFont typeface="Arial" panose="020B0604020202020204" pitchFamily="34" charset="0"/>
              <a:buChar char="•"/>
            </a:pPr>
            <a:r>
              <a:rPr lang="en-US" dirty="0"/>
              <a:t>Code reuse attacks are quite </a:t>
            </a:r>
            <a:r>
              <a:rPr lang="en-US" dirty="0">
                <a:solidFill>
                  <a:srgbClr val="9F2241"/>
                </a:solidFill>
              </a:rPr>
              <a:t>powerful</a:t>
            </a:r>
          </a:p>
          <a:p>
            <a:pPr marL="573088" lvl="1" indent="-342900"/>
            <a:r>
              <a:rPr lang="en-US" dirty="0"/>
              <a:t>They can be </a:t>
            </a:r>
            <a:r>
              <a:rPr lang="en-US" dirty="0">
                <a:solidFill>
                  <a:srgbClr val="FF0000"/>
                </a:solidFill>
              </a:rPr>
              <a:t>stopped</a:t>
            </a:r>
            <a:r>
              <a:rPr lang="en-US" dirty="0"/>
              <a:t> by </a:t>
            </a:r>
            <a:r>
              <a:rPr lang="en-US" dirty="0">
                <a:solidFill>
                  <a:srgbClr val="0070C0"/>
                </a:solidFill>
              </a:rPr>
              <a:t>randomizing</a:t>
            </a:r>
            <a:r>
              <a:rPr lang="en-US" dirty="0"/>
              <a:t> the address space</a:t>
            </a:r>
            <a:br>
              <a:rPr lang="en-US" dirty="0"/>
            </a:br>
            <a:r>
              <a:rPr lang="en-US" dirty="0"/>
              <a:t>ASLR (address space layout randomization)</a:t>
            </a:r>
          </a:p>
          <a:p>
            <a:pPr marL="573088" lvl="1" indent="-342900"/>
            <a:r>
              <a:rPr lang="en-US" dirty="0">
                <a:solidFill>
                  <a:schemeClr val="accent5">
                    <a:lumMod val="60000"/>
                    <a:lumOff val="40000"/>
                  </a:schemeClr>
                </a:solidFill>
              </a:rPr>
              <a:t>Accesses</a:t>
            </a:r>
            <a:r>
              <a:rPr lang="en-US" dirty="0"/>
              <a:t> to the code, data, DLLs, memory-mapped files, shared memory, etc., are </a:t>
            </a:r>
            <a:r>
              <a:rPr lang="en-US" dirty="0">
                <a:solidFill>
                  <a:srgbClr val="00B050"/>
                </a:solidFill>
              </a:rPr>
              <a:t>relative</a:t>
            </a:r>
            <a:r>
              <a:rPr lang="en-US" dirty="0"/>
              <a:t> to a region-specific offset</a:t>
            </a:r>
          </a:p>
          <a:p>
            <a:pPr marL="573088" lvl="1" indent="-342900"/>
            <a:r>
              <a:rPr lang="en-US" dirty="0"/>
              <a:t>This is specified at the time of </a:t>
            </a:r>
            <a:r>
              <a:rPr lang="en-US" dirty="0">
                <a:solidFill>
                  <a:schemeClr val="accent1">
                    <a:lumMod val="75000"/>
                  </a:schemeClr>
                </a:solidFill>
              </a:rPr>
              <a:t>program</a:t>
            </a:r>
            <a:r>
              <a:rPr lang="en-US" dirty="0"/>
              <a:t> loading</a:t>
            </a:r>
          </a:p>
          <a:p>
            <a:pPr marL="573088" lvl="1" indent="-342900"/>
            <a:r>
              <a:rPr lang="en-US" dirty="0"/>
              <a:t>Makes it </a:t>
            </a:r>
            <a:r>
              <a:rPr lang="en-US" dirty="0">
                <a:solidFill>
                  <a:schemeClr val="accent1"/>
                </a:solidFill>
              </a:rPr>
              <a:t>harder</a:t>
            </a:r>
            <a:r>
              <a:rPr lang="en-US" dirty="0"/>
              <a:t> for the attacker to guess the exact addresses</a:t>
            </a:r>
          </a:p>
        </p:txBody>
      </p:sp>
      <p:sp>
        <p:nvSpPr>
          <p:cNvPr id="4" name="Footer Placeholder 3">
            <a:extLst>
              <a:ext uri="{FF2B5EF4-FFF2-40B4-BE49-F238E27FC236}">
                <a16:creationId xmlns:a16="http://schemas.microsoft.com/office/drawing/2014/main" id="{7E61BD9A-FAEF-47BD-AC78-5B8F6094FB4E}"/>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4DD2CF1F-5C58-4242-8802-426424CA85D5}"/>
              </a:ext>
            </a:extLst>
          </p:cNvPr>
          <p:cNvSpPr>
            <a:spLocks noGrp="1"/>
          </p:cNvSpPr>
          <p:nvPr>
            <p:ph type="sldNum" sz="quarter" idx="12"/>
          </p:nvPr>
        </p:nvSpPr>
        <p:spPr/>
        <p:txBody>
          <a:bodyPr/>
          <a:lstStyle/>
          <a:p>
            <a:fld id="{F919517F-009E-4769-83B0-88E0C9B89C50}" type="slidenum">
              <a:rPr lang="en-US" smtClean="0"/>
              <a:t>34</a:t>
            </a:fld>
            <a:endParaRPr lang="en-US"/>
          </a:p>
        </p:txBody>
      </p:sp>
      <p:pic>
        <p:nvPicPr>
          <p:cNvPr id="6" name="Picture 5" descr="A picture containing logo&#10;&#10;Description automatically generated">
            <a:extLst>
              <a:ext uri="{FF2B5EF4-FFF2-40B4-BE49-F238E27FC236}">
                <a16:creationId xmlns:a16="http://schemas.microsoft.com/office/drawing/2014/main" id="{7A78B2ED-138C-40A8-B8D7-78C26FAE31B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591604" y="3015093"/>
            <a:ext cx="557341" cy="827815"/>
          </a:xfrm>
          <a:prstGeom prst="rect">
            <a:avLst/>
          </a:prstGeom>
        </p:spPr>
      </p:pic>
    </p:spTree>
    <p:extLst>
      <p:ext uri="{BB962C8B-B14F-4D97-AF65-F5344CB8AC3E}">
        <p14:creationId xmlns:p14="http://schemas.microsoft.com/office/powerpoint/2010/main" val="3653045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7521-E153-4E13-979F-584A0C4A7DAC}"/>
              </a:ext>
            </a:extLst>
          </p:cNvPr>
          <p:cNvSpPr>
            <a:spLocks noGrp="1"/>
          </p:cNvSpPr>
          <p:nvPr>
            <p:ph type="title"/>
          </p:nvPr>
        </p:nvSpPr>
        <p:spPr/>
        <p:txBody>
          <a:bodyPr/>
          <a:lstStyle/>
          <a:p>
            <a:r>
              <a:rPr lang="en-US" dirty="0"/>
              <a:t>Hardware Security: Key Concepts</a:t>
            </a:r>
          </a:p>
        </p:txBody>
      </p:sp>
      <p:sp>
        <p:nvSpPr>
          <p:cNvPr id="3" name="Content Placeholder 2">
            <a:extLst>
              <a:ext uri="{FF2B5EF4-FFF2-40B4-BE49-F238E27FC236}">
                <a16:creationId xmlns:a16="http://schemas.microsoft.com/office/drawing/2014/main" id="{6DBAEE57-9DF9-4CA5-AC4E-6BF11F87D1B3}"/>
              </a:ext>
            </a:extLst>
          </p:cNvPr>
          <p:cNvSpPr>
            <a:spLocks noGrp="1"/>
          </p:cNvSpPr>
          <p:nvPr>
            <p:ph idx="1"/>
          </p:nvPr>
        </p:nvSpPr>
        <p:spPr>
          <a:xfrm>
            <a:off x="2118564" y="1035617"/>
            <a:ext cx="7434738" cy="822960"/>
          </a:xfrm>
        </p:spPr>
        <p:txBody>
          <a:bodyPr/>
          <a:lstStyle/>
          <a:p>
            <a:r>
              <a:rPr lang="en-US" dirty="0">
                <a:solidFill>
                  <a:srgbClr val="0070C0"/>
                </a:solidFill>
              </a:rPr>
              <a:t>Trusted Computing Base </a:t>
            </a:r>
            <a:r>
              <a:rPr lang="en-US" dirty="0"/>
              <a:t>(TCB) </a:t>
            </a:r>
            <a:r>
              <a:rPr lang="en-US" dirty="0">
                <a:sym typeface="Wingdings" panose="05000000000000000000" pitchFamily="2" charset="2"/>
              </a:rPr>
              <a:t> Set of hardware/software components that are assumed to be secure. </a:t>
            </a:r>
            <a:endParaRPr lang="en-US" dirty="0"/>
          </a:p>
        </p:txBody>
      </p:sp>
      <p:sp>
        <p:nvSpPr>
          <p:cNvPr id="4" name="Footer Placeholder 3">
            <a:extLst>
              <a:ext uri="{FF2B5EF4-FFF2-40B4-BE49-F238E27FC236}">
                <a16:creationId xmlns:a16="http://schemas.microsoft.com/office/drawing/2014/main" id="{6180A3E1-708A-4B14-9489-1739451A6A6B}"/>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1D96AF4C-0F87-4293-ADDE-233537811D56}"/>
              </a:ext>
            </a:extLst>
          </p:cNvPr>
          <p:cNvSpPr>
            <a:spLocks noGrp="1"/>
          </p:cNvSpPr>
          <p:nvPr>
            <p:ph type="sldNum" sz="quarter" idx="12"/>
          </p:nvPr>
        </p:nvSpPr>
        <p:spPr/>
        <p:txBody>
          <a:bodyPr/>
          <a:lstStyle/>
          <a:p>
            <a:fld id="{F919517F-009E-4769-83B0-88E0C9B89C50}" type="slidenum">
              <a:rPr lang="en-US" smtClean="0"/>
              <a:t>35</a:t>
            </a:fld>
            <a:endParaRPr lang="en-US"/>
          </a:p>
        </p:txBody>
      </p:sp>
      <p:graphicFrame>
        <p:nvGraphicFramePr>
          <p:cNvPr id="6" name="Diagram 5">
            <a:extLst>
              <a:ext uri="{FF2B5EF4-FFF2-40B4-BE49-F238E27FC236}">
                <a16:creationId xmlns:a16="http://schemas.microsoft.com/office/drawing/2014/main" id="{006E568C-A43A-4B34-B13F-311DD4545F5C}"/>
              </a:ext>
            </a:extLst>
          </p:cNvPr>
          <p:cNvGraphicFramePr/>
          <p:nvPr>
            <p:extLst>
              <p:ext uri="{D42A27DB-BD31-4B8C-83A1-F6EECF244321}">
                <p14:modId xmlns:p14="http://schemas.microsoft.com/office/powerpoint/2010/main" val="634236872"/>
              </p:ext>
            </p:extLst>
          </p:nvPr>
        </p:nvGraphicFramePr>
        <p:xfrm>
          <a:off x="2952206" y="1686306"/>
          <a:ext cx="5786411" cy="2859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4A88F1B8-EEAE-4729-A0AB-123B4071578D}"/>
              </a:ext>
            </a:extLst>
          </p:cNvPr>
          <p:cNvSpPr txBox="1">
            <a:spLocks/>
          </p:cNvSpPr>
          <p:nvPr/>
        </p:nvSpPr>
        <p:spPr>
          <a:xfrm>
            <a:off x="2728780" y="4760215"/>
            <a:ext cx="7434738" cy="137932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200"/>
              </a:spcBef>
              <a:buFont typeface="Arial" panose="020B0604020202020204" pitchFamily="34" charset="0"/>
              <a:buNone/>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625D9C"/>
                </a:solidFill>
              </a:rPr>
              <a:t>Attack Surface</a:t>
            </a:r>
            <a:r>
              <a:rPr lang="en-US" dirty="0">
                <a:solidFill>
                  <a:srgbClr val="0070C0"/>
                </a:solidFill>
              </a:rPr>
              <a:t> </a:t>
            </a:r>
            <a:r>
              <a:rPr lang="en-US" dirty="0">
                <a:sym typeface="Wingdings" panose="05000000000000000000" pitchFamily="2" charset="2"/>
              </a:rPr>
              <a:t> Set of all the </a:t>
            </a:r>
            <a:r>
              <a:rPr lang="en-US" dirty="0">
                <a:solidFill>
                  <a:srgbClr val="E21A23"/>
                </a:solidFill>
                <a:sym typeface="Wingdings" panose="05000000000000000000" pitchFamily="2" charset="2"/>
              </a:rPr>
              <a:t>attacks</a:t>
            </a:r>
            <a:r>
              <a:rPr lang="en-US" dirty="0">
                <a:sym typeface="Wingdings" panose="05000000000000000000" pitchFamily="2" charset="2"/>
              </a:rPr>
              <a:t> that can be mounted on a TCB. </a:t>
            </a:r>
          </a:p>
          <a:p>
            <a:r>
              <a:rPr lang="en-US" dirty="0">
                <a:solidFill>
                  <a:srgbClr val="692146"/>
                </a:solidFill>
                <a:sym typeface="Wingdings" panose="05000000000000000000" pitchFamily="2" charset="2"/>
              </a:rPr>
              <a:t>Threat Model </a:t>
            </a:r>
            <a:r>
              <a:rPr lang="en-US" dirty="0">
                <a:sym typeface="Wingdings" panose="05000000000000000000" pitchFamily="2" charset="2"/>
              </a:rPr>
              <a:t> </a:t>
            </a:r>
            <a:r>
              <a:rPr lang="en-US" dirty="0">
                <a:solidFill>
                  <a:srgbClr val="00B050"/>
                </a:solidFill>
                <a:sym typeface="Wingdings" panose="05000000000000000000" pitchFamily="2" charset="2"/>
              </a:rPr>
              <a:t>Subset</a:t>
            </a:r>
            <a:r>
              <a:rPr lang="en-US" dirty="0">
                <a:sym typeface="Wingdings" panose="05000000000000000000" pitchFamily="2" charset="2"/>
              </a:rPr>
              <a:t> of the attack surface. This is the set of all the attacks that the designer </a:t>
            </a:r>
            <a:r>
              <a:rPr lang="en-US" dirty="0">
                <a:solidFill>
                  <a:srgbClr val="0070C0"/>
                </a:solidFill>
                <a:sym typeface="Wingdings" panose="05000000000000000000" pitchFamily="2" charset="2"/>
              </a:rPr>
              <a:t>expects</a:t>
            </a:r>
            <a:r>
              <a:rPr lang="en-US" dirty="0">
                <a:sym typeface="Wingdings" panose="05000000000000000000" pitchFamily="2" charset="2"/>
              </a:rPr>
              <a:t> to be mounted. </a:t>
            </a:r>
            <a:endParaRPr lang="en-US" dirty="0"/>
          </a:p>
        </p:txBody>
      </p:sp>
      <p:pic>
        <p:nvPicPr>
          <p:cNvPr id="9" name="Picture 8" descr="Icon&#10;&#10;Description automatically generated">
            <a:extLst>
              <a:ext uri="{FF2B5EF4-FFF2-40B4-BE49-F238E27FC236}">
                <a16:creationId xmlns:a16="http://schemas.microsoft.com/office/drawing/2014/main" id="{4200CF1D-C2C3-4AD1-8A38-FBB5E41135F2}"/>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flipH="1">
            <a:off x="1880616" y="5091557"/>
            <a:ext cx="730826" cy="730826"/>
          </a:xfrm>
          <a:prstGeom prst="rect">
            <a:avLst/>
          </a:prstGeom>
        </p:spPr>
      </p:pic>
    </p:spTree>
    <p:extLst>
      <p:ext uri="{BB962C8B-B14F-4D97-AF65-F5344CB8AC3E}">
        <p14:creationId xmlns:p14="http://schemas.microsoft.com/office/powerpoint/2010/main" val="3973260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1C973-F7D6-4DCF-87B1-E6879F9439FC}"/>
              </a:ext>
            </a:extLst>
          </p:cNvPr>
          <p:cNvSpPr>
            <a:spLocks noGrp="1"/>
          </p:cNvSpPr>
          <p:nvPr>
            <p:ph type="title"/>
          </p:nvPr>
        </p:nvSpPr>
        <p:spPr/>
        <p:txBody>
          <a:bodyPr/>
          <a:lstStyle/>
          <a:p>
            <a:r>
              <a:rPr lang="en-US" dirty="0"/>
              <a:t>Some More Definitions</a:t>
            </a:r>
          </a:p>
        </p:txBody>
      </p:sp>
      <p:sp>
        <p:nvSpPr>
          <p:cNvPr id="3" name="Content Placeholder 2">
            <a:extLst>
              <a:ext uri="{FF2B5EF4-FFF2-40B4-BE49-F238E27FC236}">
                <a16:creationId xmlns:a16="http://schemas.microsoft.com/office/drawing/2014/main" id="{7632C593-90B9-4C51-9298-C24D686E7329}"/>
              </a:ext>
            </a:extLst>
          </p:cNvPr>
          <p:cNvSpPr>
            <a:spLocks noGrp="1"/>
          </p:cNvSpPr>
          <p:nvPr>
            <p:ph idx="1"/>
          </p:nvPr>
        </p:nvSpPr>
        <p:spPr>
          <a:xfrm>
            <a:off x="2042980" y="2612569"/>
            <a:ext cx="6858000" cy="3010218"/>
          </a:xfrm>
        </p:spPr>
        <p:txBody>
          <a:bodyPr/>
          <a:lstStyle/>
          <a:p>
            <a:r>
              <a:rPr lang="en-US" dirty="0">
                <a:solidFill>
                  <a:srgbClr val="FF0000"/>
                </a:solidFill>
              </a:rPr>
              <a:t>Root of Trust (</a:t>
            </a:r>
            <a:r>
              <a:rPr lang="en-US" dirty="0" err="1">
                <a:solidFill>
                  <a:srgbClr val="FF0000"/>
                </a:solidFill>
              </a:rPr>
              <a:t>RoT</a:t>
            </a:r>
            <a:r>
              <a:rPr lang="en-US" dirty="0">
                <a:solidFill>
                  <a:srgbClr val="FF0000"/>
                </a:solidFill>
              </a:rPr>
              <a:t>) </a:t>
            </a:r>
            <a:r>
              <a:rPr lang="en-US" dirty="0">
                <a:sym typeface="Wingdings" panose="05000000000000000000" pitchFamily="2" charset="2"/>
              </a:rPr>
              <a:t> This is some module that is completely trusted (cannot be compromised). It typically provides the following services: </a:t>
            </a:r>
          </a:p>
          <a:p>
            <a:pPr marL="573088" lvl="1" indent="-342900"/>
            <a:r>
              <a:rPr lang="en-US" dirty="0">
                <a:sym typeface="Wingdings" panose="05000000000000000000" pitchFamily="2" charset="2"/>
              </a:rPr>
              <a:t>A dedicated piece of hardware known as the </a:t>
            </a:r>
            <a:r>
              <a:rPr lang="en-US" dirty="0">
                <a:solidFill>
                  <a:srgbClr val="00B050"/>
                </a:solidFill>
                <a:sym typeface="Wingdings" panose="05000000000000000000" pitchFamily="2" charset="2"/>
              </a:rPr>
              <a:t>Trusted Platform Manager </a:t>
            </a:r>
            <a:r>
              <a:rPr lang="en-US" dirty="0">
                <a:sym typeface="Wingdings" panose="05000000000000000000" pitchFamily="2" charset="2"/>
              </a:rPr>
              <a:t>(TPM) verifies the </a:t>
            </a:r>
            <a:r>
              <a:rPr lang="en-US" dirty="0">
                <a:solidFill>
                  <a:srgbClr val="C00000"/>
                </a:solidFill>
                <a:sym typeface="Wingdings" panose="05000000000000000000" pitchFamily="2" charset="2"/>
              </a:rPr>
              <a:t>BIOS</a:t>
            </a:r>
            <a:r>
              <a:rPr lang="en-US" dirty="0">
                <a:sym typeface="Wingdings" panose="05000000000000000000" pitchFamily="2" charset="2"/>
              </a:rPr>
              <a:t> and initiates a </a:t>
            </a:r>
            <a:r>
              <a:rPr lang="en-US" dirty="0">
                <a:solidFill>
                  <a:srgbClr val="0070C0"/>
                </a:solidFill>
                <a:sym typeface="Wingdings" panose="05000000000000000000" pitchFamily="2" charset="2"/>
              </a:rPr>
              <a:t>secure</a:t>
            </a:r>
            <a:r>
              <a:rPr lang="en-US" dirty="0">
                <a:sym typeface="Wingdings" panose="05000000000000000000" pitchFamily="2" charset="2"/>
              </a:rPr>
              <a:t> boot process.</a:t>
            </a:r>
          </a:p>
          <a:p>
            <a:pPr marL="573088" lvl="1" indent="-342900"/>
            <a:r>
              <a:rPr lang="en-US" dirty="0"/>
              <a:t>Provides </a:t>
            </a:r>
            <a:r>
              <a:rPr lang="en-US" dirty="0">
                <a:solidFill>
                  <a:srgbClr val="002060"/>
                </a:solidFill>
              </a:rPr>
              <a:t>cryptographic</a:t>
            </a:r>
            <a:r>
              <a:rPr lang="en-US" dirty="0"/>
              <a:t> </a:t>
            </a:r>
            <a:r>
              <a:rPr lang="en-US" dirty="0">
                <a:solidFill>
                  <a:srgbClr val="625D9C"/>
                </a:solidFill>
              </a:rPr>
              <a:t>services</a:t>
            </a:r>
            <a:r>
              <a:rPr lang="en-US" dirty="0"/>
              <a:t> </a:t>
            </a:r>
            <a:r>
              <a:rPr lang="en-US" dirty="0">
                <a:sym typeface="Wingdings" panose="05000000000000000000" pitchFamily="2" charset="2"/>
              </a:rPr>
              <a:t> encryption, digital signatures, attestation</a:t>
            </a:r>
            <a:endParaRPr lang="en-US" dirty="0"/>
          </a:p>
        </p:txBody>
      </p:sp>
      <p:sp>
        <p:nvSpPr>
          <p:cNvPr id="4" name="Footer Placeholder 3">
            <a:extLst>
              <a:ext uri="{FF2B5EF4-FFF2-40B4-BE49-F238E27FC236}">
                <a16:creationId xmlns:a16="http://schemas.microsoft.com/office/drawing/2014/main" id="{CBA93611-B102-496B-AF30-979AFBBDE2A0}"/>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A57457BE-BC24-4366-80E9-040B5403E0D2}"/>
              </a:ext>
            </a:extLst>
          </p:cNvPr>
          <p:cNvSpPr>
            <a:spLocks noGrp="1"/>
          </p:cNvSpPr>
          <p:nvPr>
            <p:ph type="sldNum" sz="quarter" idx="12"/>
          </p:nvPr>
        </p:nvSpPr>
        <p:spPr/>
        <p:txBody>
          <a:bodyPr/>
          <a:lstStyle/>
          <a:p>
            <a:fld id="{F919517F-009E-4769-83B0-88E0C9B89C50}" type="slidenum">
              <a:rPr lang="en-US" smtClean="0"/>
              <a:t>36</a:t>
            </a:fld>
            <a:endParaRPr lang="en-US"/>
          </a:p>
        </p:txBody>
      </p:sp>
      <p:sp>
        <p:nvSpPr>
          <p:cNvPr id="6" name="Content Placeholder 2">
            <a:extLst>
              <a:ext uri="{FF2B5EF4-FFF2-40B4-BE49-F238E27FC236}">
                <a16:creationId xmlns:a16="http://schemas.microsoft.com/office/drawing/2014/main" id="{0962A0DE-833F-4EAA-B490-62443B6725EA}"/>
              </a:ext>
            </a:extLst>
          </p:cNvPr>
          <p:cNvSpPr txBox="1">
            <a:spLocks/>
          </p:cNvSpPr>
          <p:nvPr/>
        </p:nvSpPr>
        <p:spPr>
          <a:xfrm>
            <a:off x="1880616" y="1036320"/>
            <a:ext cx="7434738" cy="107115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200"/>
              </a:spcBef>
              <a:buFont typeface="Arial" panose="020B0604020202020204" pitchFamily="34" charset="0"/>
              <a:buNone/>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70C0"/>
                </a:solidFill>
              </a:rPr>
              <a:t>Trusted Execution Environment </a:t>
            </a:r>
            <a:r>
              <a:rPr lang="en-US" dirty="0"/>
              <a:t>(TEE) </a:t>
            </a:r>
            <a:r>
              <a:rPr lang="en-US" dirty="0">
                <a:sym typeface="Wingdings" panose="05000000000000000000" pitchFamily="2" charset="2"/>
              </a:rPr>
              <a:t> It is a hardware environment (primarily) that allows the user to create and run a </a:t>
            </a:r>
            <a:r>
              <a:rPr lang="en-US" dirty="0">
                <a:solidFill>
                  <a:srgbClr val="692146"/>
                </a:solidFill>
                <a:sym typeface="Wingdings" panose="05000000000000000000" pitchFamily="2" charset="2"/>
              </a:rPr>
              <a:t>secure</a:t>
            </a:r>
            <a:r>
              <a:rPr lang="en-US" dirty="0">
                <a:sym typeface="Wingdings" panose="05000000000000000000" pitchFamily="2" charset="2"/>
              </a:rPr>
              <a:t> </a:t>
            </a:r>
            <a:r>
              <a:rPr lang="en-US" dirty="0">
                <a:solidFill>
                  <a:srgbClr val="00B050"/>
                </a:solidFill>
                <a:sym typeface="Wingdings" panose="05000000000000000000" pitchFamily="2" charset="2"/>
              </a:rPr>
              <a:t>process </a:t>
            </a:r>
            <a:r>
              <a:rPr lang="en-US" dirty="0">
                <a:solidFill>
                  <a:schemeClr val="tx1"/>
                </a:solidFill>
                <a:sym typeface="Wingdings" panose="05000000000000000000" pitchFamily="2" charset="2"/>
              </a:rPr>
              <a:t>known as an </a:t>
            </a:r>
            <a:r>
              <a:rPr lang="en-US" dirty="0">
                <a:solidFill>
                  <a:srgbClr val="01708C"/>
                </a:solidFill>
                <a:sym typeface="Wingdings" panose="05000000000000000000" pitchFamily="2" charset="2"/>
              </a:rPr>
              <a:t>enclave</a:t>
            </a:r>
            <a:r>
              <a:rPr lang="en-US" dirty="0">
                <a:sym typeface="Wingdings" panose="05000000000000000000" pitchFamily="2" charset="2"/>
              </a:rPr>
              <a:t>. </a:t>
            </a:r>
            <a:endParaRPr lang="en-US" dirty="0"/>
          </a:p>
        </p:txBody>
      </p:sp>
    </p:spTree>
    <p:extLst>
      <p:ext uri="{BB962C8B-B14F-4D97-AF65-F5344CB8AC3E}">
        <p14:creationId xmlns:p14="http://schemas.microsoft.com/office/powerpoint/2010/main" val="149359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685B-FC97-4790-A683-CB20AA5EAE03}"/>
              </a:ext>
            </a:extLst>
          </p:cNvPr>
          <p:cNvSpPr>
            <a:spLocks noGrp="1"/>
          </p:cNvSpPr>
          <p:nvPr>
            <p:ph type="title"/>
          </p:nvPr>
        </p:nvSpPr>
        <p:spPr/>
        <p:txBody>
          <a:bodyPr/>
          <a:lstStyle/>
          <a:p>
            <a:r>
              <a:rPr lang="en-US" dirty="0"/>
              <a:t>Notion of Measurements</a:t>
            </a:r>
          </a:p>
        </p:txBody>
      </p:sp>
      <p:sp>
        <p:nvSpPr>
          <p:cNvPr id="3" name="Content Placeholder 2">
            <a:extLst>
              <a:ext uri="{FF2B5EF4-FFF2-40B4-BE49-F238E27FC236}">
                <a16:creationId xmlns:a16="http://schemas.microsoft.com/office/drawing/2014/main" id="{F55A74F6-A559-4CCF-B7ED-63A450A548F3}"/>
              </a:ext>
            </a:extLst>
          </p:cNvPr>
          <p:cNvSpPr>
            <a:spLocks noGrp="1"/>
          </p:cNvSpPr>
          <p:nvPr>
            <p:ph idx="1"/>
          </p:nvPr>
        </p:nvSpPr>
        <p:spPr>
          <a:xfrm>
            <a:off x="1880616" y="2090057"/>
            <a:ext cx="8212618" cy="2699658"/>
          </a:xfrm>
        </p:spPr>
        <p:txBody>
          <a:bodyPr/>
          <a:lstStyle/>
          <a:p>
            <a:pPr marL="342900" indent="-342900">
              <a:buFont typeface="Arial" panose="020B0604020202020204" pitchFamily="34" charset="0"/>
              <a:buChar char="•"/>
            </a:pPr>
            <a:r>
              <a:rPr lang="en-US" dirty="0"/>
              <a:t>Compute a </a:t>
            </a:r>
            <a:r>
              <a:rPr lang="en-US" dirty="0">
                <a:solidFill>
                  <a:srgbClr val="C00000"/>
                </a:solidFill>
              </a:rPr>
              <a:t>hash</a:t>
            </a:r>
            <a:r>
              <a:rPr lang="en-US" dirty="0"/>
              <a:t> of the BIOS code, OS loader, and the OS code. This is done by the </a:t>
            </a:r>
            <a:r>
              <a:rPr lang="en-US" dirty="0" err="1">
                <a:solidFill>
                  <a:srgbClr val="E21A23"/>
                </a:solidFill>
              </a:rPr>
              <a:t>RoT</a:t>
            </a:r>
            <a:r>
              <a:rPr lang="en-US" dirty="0"/>
              <a:t> and is known as a </a:t>
            </a:r>
            <a:r>
              <a:rPr lang="en-US" dirty="0">
                <a:solidFill>
                  <a:srgbClr val="00B050"/>
                </a:solidFill>
              </a:rPr>
              <a:t>measurement</a:t>
            </a:r>
            <a:r>
              <a:rPr lang="en-US" dirty="0"/>
              <a:t>. </a:t>
            </a:r>
          </a:p>
          <a:p>
            <a:pPr marL="342900" indent="-342900">
              <a:buFont typeface="Arial" panose="020B0604020202020204" pitchFamily="34" charset="0"/>
              <a:buChar char="•"/>
            </a:pPr>
            <a:r>
              <a:rPr lang="en-US" dirty="0"/>
              <a:t>The measurement can be </a:t>
            </a:r>
            <a:r>
              <a:rPr lang="en-US" dirty="0">
                <a:solidFill>
                  <a:srgbClr val="0070C0"/>
                </a:solidFill>
              </a:rPr>
              <a:t>digitally signed</a:t>
            </a:r>
            <a:r>
              <a:rPr lang="en-US" dirty="0"/>
              <a:t> and sent to a </a:t>
            </a:r>
            <a:r>
              <a:rPr lang="en-US" dirty="0">
                <a:solidFill>
                  <a:srgbClr val="7030A0"/>
                </a:solidFill>
              </a:rPr>
              <a:t>remote</a:t>
            </a:r>
            <a:r>
              <a:rPr lang="en-US" dirty="0"/>
              <a:t> server. It can </a:t>
            </a:r>
            <a:r>
              <a:rPr lang="en-US" dirty="0">
                <a:solidFill>
                  <a:srgbClr val="00B050"/>
                </a:solidFill>
              </a:rPr>
              <a:t>verify</a:t>
            </a:r>
            <a:r>
              <a:rPr lang="en-US" dirty="0"/>
              <a:t> the signature and assess the </a:t>
            </a:r>
            <a:r>
              <a:rPr lang="en-US" dirty="0">
                <a:solidFill>
                  <a:srgbClr val="7030A0"/>
                </a:solidFill>
              </a:rPr>
              <a:t>validity</a:t>
            </a:r>
            <a:r>
              <a:rPr lang="en-US" dirty="0"/>
              <a:t> of the </a:t>
            </a:r>
            <a:r>
              <a:rPr lang="en-US" dirty="0">
                <a:solidFill>
                  <a:srgbClr val="00B050"/>
                </a:solidFill>
              </a:rPr>
              <a:t>measurement</a:t>
            </a:r>
            <a:r>
              <a:rPr lang="en-US" dirty="0"/>
              <a:t>. This is known as </a:t>
            </a:r>
            <a:r>
              <a:rPr lang="en-US" dirty="0">
                <a:solidFill>
                  <a:schemeClr val="accent5"/>
                </a:solidFill>
              </a:rPr>
              <a:t>attestation</a:t>
            </a:r>
            <a:r>
              <a:rPr lang="en-US" dirty="0"/>
              <a:t>. </a:t>
            </a:r>
          </a:p>
          <a:p>
            <a:pPr marL="342900" indent="-342900">
              <a:buFont typeface="Arial" panose="020B0604020202020204" pitchFamily="34" charset="0"/>
              <a:buChar char="•"/>
            </a:pPr>
            <a:r>
              <a:rPr lang="en-US" dirty="0"/>
              <a:t>Sealing </a:t>
            </a:r>
            <a:r>
              <a:rPr lang="en-US" dirty="0">
                <a:sym typeface="Wingdings" panose="05000000000000000000" pitchFamily="2" charset="2"/>
              </a:rPr>
              <a:t> Tie the </a:t>
            </a:r>
            <a:r>
              <a:rPr lang="en-US" dirty="0">
                <a:solidFill>
                  <a:schemeClr val="tx1"/>
                </a:solidFill>
                <a:sym typeface="Wingdings" panose="05000000000000000000" pitchFamily="2" charset="2"/>
              </a:rPr>
              <a:t>code</a:t>
            </a:r>
            <a:r>
              <a:rPr lang="en-US" dirty="0">
                <a:sym typeface="Wingdings" panose="05000000000000000000" pitchFamily="2" charset="2"/>
              </a:rPr>
              <a:t> with the data. </a:t>
            </a:r>
            <a:r>
              <a:rPr lang="en-US" dirty="0">
                <a:solidFill>
                  <a:srgbClr val="0070C0"/>
                </a:solidFill>
                <a:sym typeface="Wingdings" panose="05000000000000000000" pitchFamily="2" charset="2"/>
              </a:rPr>
              <a:t>Encrypt</a:t>
            </a:r>
            <a:r>
              <a:rPr lang="en-US" dirty="0">
                <a:sym typeface="Wingdings" panose="05000000000000000000" pitchFamily="2" charset="2"/>
              </a:rPr>
              <a:t> the data with a key derived from the </a:t>
            </a:r>
            <a:r>
              <a:rPr lang="en-US" dirty="0">
                <a:solidFill>
                  <a:srgbClr val="00B050"/>
                </a:solidFill>
                <a:sym typeface="Wingdings" panose="05000000000000000000" pitchFamily="2" charset="2"/>
              </a:rPr>
              <a:t>measurement</a:t>
            </a:r>
            <a:r>
              <a:rPr lang="en-US" dirty="0">
                <a:sym typeface="Wingdings" panose="05000000000000000000" pitchFamily="2" charset="2"/>
              </a:rPr>
              <a:t>. </a:t>
            </a:r>
            <a:endParaRPr lang="en-US" dirty="0"/>
          </a:p>
          <a:p>
            <a:pPr marL="342900" indent="-34290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254FF21F-12B9-4C7B-A6BF-BAA709B842B7}"/>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B4352A78-0835-4AFD-AD0E-5B42CDE5899A}"/>
              </a:ext>
            </a:extLst>
          </p:cNvPr>
          <p:cNvSpPr>
            <a:spLocks noGrp="1"/>
          </p:cNvSpPr>
          <p:nvPr>
            <p:ph type="sldNum" sz="quarter" idx="12"/>
          </p:nvPr>
        </p:nvSpPr>
        <p:spPr/>
        <p:txBody>
          <a:bodyPr/>
          <a:lstStyle/>
          <a:p>
            <a:fld id="{F919517F-009E-4769-83B0-88E0C9B89C50}" type="slidenum">
              <a:rPr lang="en-US" smtClean="0"/>
              <a:t>37</a:t>
            </a:fld>
            <a:endParaRPr lang="en-US"/>
          </a:p>
        </p:txBody>
      </p:sp>
      <p:sp>
        <p:nvSpPr>
          <p:cNvPr id="6" name="Rectangle: Rounded Corners 5">
            <a:extLst>
              <a:ext uri="{FF2B5EF4-FFF2-40B4-BE49-F238E27FC236}">
                <a16:creationId xmlns:a16="http://schemas.microsoft.com/office/drawing/2014/main" id="{B3887608-906A-48BA-8198-D620C4FD7097}"/>
              </a:ext>
            </a:extLst>
          </p:cNvPr>
          <p:cNvSpPr/>
          <p:nvPr/>
        </p:nvSpPr>
        <p:spPr>
          <a:xfrm>
            <a:off x="2728781" y="1166949"/>
            <a:ext cx="911403" cy="4354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BIOS</a:t>
            </a:r>
          </a:p>
        </p:txBody>
      </p:sp>
      <p:sp>
        <p:nvSpPr>
          <p:cNvPr id="7" name="Arrow: Right 6">
            <a:extLst>
              <a:ext uri="{FF2B5EF4-FFF2-40B4-BE49-F238E27FC236}">
                <a16:creationId xmlns:a16="http://schemas.microsoft.com/office/drawing/2014/main" id="{2F135BBD-274D-4734-AF9C-8BBD3FF25B6D}"/>
              </a:ext>
            </a:extLst>
          </p:cNvPr>
          <p:cNvSpPr/>
          <p:nvPr/>
        </p:nvSpPr>
        <p:spPr>
          <a:xfrm>
            <a:off x="3727270" y="1247432"/>
            <a:ext cx="775063" cy="269966"/>
          </a:xfrm>
          <a:prstGeom prs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en-US" sz="2000" dirty="0"/>
          </a:p>
        </p:txBody>
      </p:sp>
      <p:sp>
        <p:nvSpPr>
          <p:cNvPr id="8" name="Rectangle: Rounded Corners 7">
            <a:extLst>
              <a:ext uri="{FF2B5EF4-FFF2-40B4-BE49-F238E27FC236}">
                <a16:creationId xmlns:a16="http://schemas.microsoft.com/office/drawing/2014/main" id="{1A57AC1F-8F37-4222-8FF3-B63CD7F36189}"/>
              </a:ext>
            </a:extLst>
          </p:cNvPr>
          <p:cNvSpPr/>
          <p:nvPr/>
        </p:nvSpPr>
        <p:spPr>
          <a:xfrm>
            <a:off x="4701273" y="1164701"/>
            <a:ext cx="1507939" cy="4354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OS loader</a:t>
            </a:r>
          </a:p>
        </p:txBody>
      </p:sp>
      <p:sp>
        <p:nvSpPr>
          <p:cNvPr id="9" name="Arrow: Right 8">
            <a:extLst>
              <a:ext uri="{FF2B5EF4-FFF2-40B4-BE49-F238E27FC236}">
                <a16:creationId xmlns:a16="http://schemas.microsoft.com/office/drawing/2014/main" id="{63BBC320-CBB1-4040-A1C8-27E89779F565}"/>
              </a:ext>
            </a:extLst>
          </p:cNvPr>
          <p:cNvSpPr/>
          <p:nvPr/>
        </p:nvSpPr>
        <p:spPr>
          <a:xfrm>
            <a:off x="6408152" y="1247432"/>
            <a:ext cx="775063" cy="269966"/>
          </a:xfrm>
          <a:prstGeom prs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en-US" sz="2000" dirty="0"/>
          </a:p>
        </p:txBody>
      </p:sp>
      <p:sp>
        <p:nvSpPr>
          <p:cNvPr id="10" name="Rectangle: Rounded Corners 9">
            <a:extLst>
              <a:ext uri="{FF2B5EF4-FFF2-40B4-BE49-F238E27FC236}">
                <a16:creationId xmlns:a16="http://schemas.microsoft.com/office/drawing/2014/main" id="{6F890F63-74CD-476E-86CF-99074EB36DEA}"/>
              </a:ext>
            </a:extLst>
          </p:cNvPr>
          <p:cNvSpPr/>
          <p:nvPr/>
        </p:nvSpPr>
        <p:spPr>
          <a:xfrm>
            <a:off x="7322552" y="1164701"/>
            <a:ext cx="892629" cy="43542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OS</a:t>
            </a:r>
          </a:p>
        </p:txBody>
      </p:sp>
      <p:pic>
        <p:nvPicPr>
          <p:cNvPr id="11" name="Picture 10" descr="A close up of a device&#10;&#10;Description automatically generated">
            <a:extLst>
              <a:ext uri="{FF2B5EF4-FFF2-40B4-BE49-F238E27FC236}">
                <a16:creationId xmlns:a16="http://schemas.microsoft.com/office/drawing/2014/main" id="{06308A7B-C50F-4E78-9BDA-9E3DD69CFD4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rot="1218540">
            <a:off x="8919004" y="4844328"/>
            <a:ext cx="1266242" cy="1266242"/>
          </a:xfrm>
          <a:prstGeom prst="rect">
            <a:avLst/>
          </a:prstGeom>
        </p:spPr>
      </p:pic>
      <p:sp>
        <p:nvSpPr>
          <p:cNvPr id="12" name="TextBox 11">
            <a:extLst>
              <a:ext uri="{FF2B5EF4-FFF2-40B4-BE49-F238E27FC236}">
                <a16:creationId xmlns:a16="http://schemas.microsoft.com/office/drawing/2014/main" id="{89570C73-41C4-485A-8FAC-542814593838}"/>
              </a:ext>
            </a:extLst>
          </p:cNvPr>
          <p:cNvSpPr txBox="1"/>
          <p:nvPr/>
        </p:nvSpPr>
        <p:spPr>
          <a:xfrm>
            <a:off x="2561383" y="5118922"/>
            <a:ext cx="6078908" cy="707886"/>
          </a:xfrm>
          <a:prstGeom prst="rect">
            <a:avLst/>
          </a:prstGeom>
          <a:noFill/>
        </p:spPr>
        <p:txBody>
          <a:bodyPr wrap="none" rtlCol="0">
            <a:spAutoFit/>
          </a:bodyPr>
          <a:lstStyle/>
          <a:p>
            <a:pPr algn="l"/>
            <a:r>
              <a:rPr lang="en-US" sz="2000" dirty="0"/>
              <a:t>Use all these concepts to create a secure processor</a:t>
            </a:r>
          </a:p>
          <a:p>
            <a:pPr algn="l"/>
            <a:r>
              <a:rPr lang="en-US" sz="2000" dirty="0"/>
              <a:t>that provides the ACIF guarantees. </a:t>
            </a:r>
          </a:p>
        </p:txBody>
      </p:sp>
      <p:pic>
        <p:nvPicPr>
          <p:cNvPr id="13" name="Picture 12" descr="Icon&#10;&#10;Description automatically generated">
            <a:extLst>
              <a:ext uri="{FF2B5EF4-FFF2-40B4-BE49-F238E27FC236}">
                <a16:creationId xmlns:a16="http://schemas.microsoft.com/office/drawing/2014/main" id="{7EC60201-4C7B-4D20-A1BA-11AD6DC1CD0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874429" y="5178550"/>
            <a:ext cx="588630" cy="588630"/>
          </a:xfrm>
          <a:prstGeom prst="rect">
            <a:avLst/>
          </a:prstGeom>
        </p:spPr>
      </p:pic>
    </p:spTree>
    <p:extLst>
      <p:ext uri="{BB962C8B-B14F-4D97-AF65-F5344CB8AC3E}">
        <p14:creationId xmlns:p14="http://schemas.microsoft.com/office/powerpoint/2010/main" val="235963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AF584-F48D-4E7F-B8E2-019CBC0B0E4A}"/>
              </a:ext>
            </a:extLst>
          </p:cNvPr>
          <p:cNvSpPr>
            <a:spLocks noGrp="1"/>
          </p:cNvSpPr>
          <p:nvPr>
            <p:ph type="title"/>
          </p:nvPr>
        </p:nvSpPr>
        <p:spPr>
          <a:xfrm>
            <a:off x="1880616" y="274321"/>
            <a:ext cx="8177784" cy="822960"/>
          </a:xfrm>
        </p:spPr>
        <p:txBody>
          <a:bodyPr/>
          <a:lstStyle/>
          <a:p>
            <a:r>
              <a:rPr lang="en-US" dirty="0"/>
              <a:t>Design of a Secure Processor (inspired by Intel SGX) </a:t>
            </a:r>
          </a:p>
        </p:txBody>
      </p:sp>
      <p:pic>
        <p:nvPicPr>
          <p:cNvPr id="7" name="Content Placeholder 6">
            <a:extLst>
              <a:ext uri="{FF2B5EF4-FFF2-40B4-BE49-F238E27FC236}">
                <a16:creationId xmlns:a16="http://schemas.microsoft.com/office/drawing/2014/main" id="{A5BEE5EA-E9DA-43F7-AF94-9E6893BF2E49}"/>
              </a:ext>
            </a:extLst>
          </p:cNvPr>
          <p:cNvPicPr>
            <a:picLocks noGrp="1" noChangeAspect="1"/>
          </p:cNvPicPr>
          <p:nvPr>
            <p:ph idx="1"/>
          </p:nvPr>
        </p:nvPicPr>
        <p:blipFill>
          <a:blip r:embed="rId2" cstate="print">
            <a:extLst>
              <a:ext uri="{28A0092B-C50C-407E-A947-70E740481C1C}">
                <a14:useLocalDpi xmlns:a14="http://schemas.microsoft.com/office/drawing/2010/main"/>
              </a:ext>
            </a:extLst>
          </a:blip>
          <a:stretch>
            <a:fillRect/>
          </a:stretch>
        </p:blipFill>
        <p:spPr>
          <a:xfrm>
            <a:off x="2294531" y="974082"/>
            <a:ext cx="6858000" cy="2836400"/>
          </a:xfrm>
        </p:spPr>
      </p:pic>
      <p:sp>
        <p:nvSpPr>
          <p:cNvPr id="4" name="Footer Placeholder 3">
            <a:extLst>
              <a:ext uri="{FF2B5EF4-FFF2-40B4-BE49-F238E27FC236}">
                <a16:creationId xmlns:a16="http://schemas.microsoft.com/office/drawing/2014/main" id="{135B466C-5D62-430C-ADC5-40884DEF8065}"/>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C65A5130-A995-4B28-ABE4-DDE528AEA642}"/>
              </a:ext>
            </a:extLst>
          </p:cNvPr>
          <p:cNvSpPr>
            <a:spLocks noGrp="1"/>
          </p:cNvSpPr>
          <p:nvPr>
            <p:ph type="sldNum" sz="quarter" idx="12"/>
          </p:nvPr>
        </p:nvSpPr>
        <p:spPr/>
        <p:txBody>
          <a:bodyPr/>
          <a:lstStyle/>
          <a:p>
            <a:fld id="{F919517F-009E-4769-83B0-88E0C9B89C50}" type="slidenum">
              <a:rPr lang="en-US" smtClean="0"/>
              <a:t>38</a:t>
            </a:fld>
            <a:endParaRPr lang="en-US"/>
          </a:p>
        </p:txBody>
      </p:sp>
      <p:sp>
        <p:nvSpPr>
          <p:cNvPr id="6" name="Content Placeholder 2">
            <a:extLst>
              <a:ext uri="{FF2B5EF4-FFF2-40B4-BE49-F238E27FC236}">
                <a16:creationId xmlns:a16="http://schemas.microsoft.com/office/drawing/2014/main" id="{21167E14-2AB3-455B-BC3D-A3D82F498C3E}"/>
              </a:ext>
            </a:extLst>
          </p:cNvPr>
          <p:cNvSpPr txBox="1">
            <a:spLocks/>
          </p:cNvSpPr>
          <p:nvPr/>
        </p:nvSpPr>
        <p:spPr>
          <a:xfrm>
            <a:off x="2097028" y="4106245"/>
            <a:ext cx="8212618" cy="210484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200"/>
              </a:spcBef>
              <a:buFont typeface="Arial" panose="020B0604020202020204" pitchFamily="34" charset="0"/>
              <a:buNone/>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Assume that the </a:t>
            </a:r>
            <a:r>
              <a:rPr lang="en-US" dirty="0">
                <a:solidFill>
                  <a:srgbClr val="0070C0"/>
                </a:solidFill>
              </a:rPr>
              <a:t>chip</a:t>
            </a:r>
            <a:r>
              <a:rPr lang="en-US" dirty="0"/>
              <a:t> is </a:t>
            </a:r>
            <a:r>
              <a:rPr lang="en-US" dirty="0">
                <a:solidFill>
                  <a:srgbClr val="FF0000"/>
                </a:solidFill>
              </a:rPr>
              <a:t>secure</a:t>
            </a:r>
            <a:r>
              <a:rPr lang="en-US" dirty="0"/>
              <a:t> – cache banks and cores</a:t>
            </a:r>
          </a:p>
          <a:p>
            <a:pPr marL="342900" indent="-342900">
              <a:buFont typeface="Arial" panose="020B0604020202020204" pitchFamily="34" charset="0"/>
              <a:buChar char="•"/>
            </a:pPr>
            <a:r>
              <a:rPr lang="en-US" dirty="0"/>
              <a:t>However, the main memory is </a:t>
            </a:r>
            <a:r>
              <a:rPr lang="en-US" dirty="0">
                <a:solidFill>
                  <a:srgbClr val="00B050"/>
                </a:solidFill>
              </a:rPr>
              <a:t>vulnerable</a:t>
            </a:r>
            <a:r>
              <a:rPr lang="en-US" dirty="0"/>
              <a:t> – all of its contents can be </a:t>
            </a:r>
            <a:r>
              <a:rPr lang="en-US" dirty="0">
                <a:solidFill>
                  <a:srgbClr val="00B050"/>
                </a:solidFill>
              </a:rPr>
              <a:t>read</a:t>
            </a:r>
            <a:r>
              <a:rPr lang="en-US" dirty="0"/>
              <a:t> and </a:t>
            </a:r>
            <a:r>
              <a:rPr lang="en-US" dirty="0">
                <a:solidFill>
                  <a:srgbClr val="01708C"/>
                </a:solidFill>
              </a:rPr>
              <a:t>modified</a:t>
            </a:r>
            <a:r>
              <a:rPr lang="en-US" dirty="0"/>
              <a:t> at will. The memory can simply be </a:t>
            </a:r>
            <a:r>
              <a:rPr lang="en-US" dirty="0">
                <a:solidFill>
                  <a:srgbClr val="0070C0"/>
                </a:solidFill>
              </a:rPr>
              <a:t>physically removed </a:t>
            </a:r>
            <a:r>
              <a:rPr lang="en-US" dirty="0"/>
              <a:t>and its contents can be </a:t>
            </a:r>
            <a:r>
              <a:rPr lang="en-US" dirty="0">
                <a:solidFill>
                  <a:srgbClr val="9F2241"/>
                </a:solidFill>
              </a:rPr>
              <a:t>accessed/modified</a:t>
            </a:r>
            <a:r>
              <a:rPr lang="en-US" dirty="0"/>
              <a:t>.</a:t>
            </a:r>
          </a:p>
        </p:txBody>
      </p:sp>
      <p:cxnSp>
        <p:nvCxnSpPr>
          <p:cNvPr id="8" name="Straight Connector 7">
            <a:extLst>
              <a:ext uri="{FF2B5EF4-FFF2-40B4-BE49-F238E27FC236}">
                <a16:creationId xmlns:a16="http://schemas.microsoft.com/office/drawing/2014/main" id="{2116B579-9F53-40E9-B196-6FCE73F51DD8}"/>
              </a:ext>
            </a:extLst>
          </p:cNvPr>
          <p:cNvCxnSpPr/>
          <p:nvPr/>
        </p:nvCxnSpPr>
        <p:spPr>
          <a:xfrm>
            <a:off x="1880617" y="3953691"/>
            <a:ext cx="8343247" cy="0"/>
          </a:xfrm>
          <a:prstGeom prst="line">
            <a:avLst/>
          </a:prstGeom>
          <a:ln w="38100"/>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514417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787D-0BB9-486A-9BF3-F408151B0597}"/>
              </a:ext>
            </a:extLst>
          </p:cNvPr>
          <p:cNvSpPr>
            <a:spLocks noGrp="1"/>
          </p:cNvSpPr>
          <p:nvPr>
            <p:ph type="title"/>
          </p:nvPr>
        </p:nvSpPr>
        <p:spPr/>
        <p:txBody>
          <a:bodyPr/>
          <a:lstStyle/>
          <a:p>
            <a:r>
              <a:rPr lang="en-US" dirty="0"/>
              <a:t>Outline of a Solution</a:t>
            </a:r>
          </a:p>
        </p:txBody>
      </p:sp>
      <p:sp>
        <p:nvSpPr>
          <p:cNvPr id="3" name="Content Placeholder 2">
            <a:extLst>
              <a:ext uri="{FF2B5EF4-FFF2-40B4-BE49-F238E27FC236}">
                <a16:creationId xmlns:a16="http://schemas.microsoft.com/office/drawing/2014/main" id="{A1673D4C-012C-44FB-AE5A-D9892507F7CB}"/>
              </a:ext>
            </a:extLst>
          </p:cNvPr>
          <p:cNvSpPr>
            <a:spLocks noGrp="1"/>
          </p:cNvSpPr>
          <p:nvPr>
            <p:ph idx="1"/>
          </p:nvPr>
        </p:nvSpPr>
        <p:spPr>
          <a:xfrm>
            <a:off x="1880616" y="1280161"/>
            <a:ext cx="8297054" cy="2019631"/>
          </a:xfrm>
        </p:spPr>
        <p:txBody>
          <a:bodyPr/>
          <a:lstStyle/>
          <a:p>
            <a:pPr marL="342900" indent="-342900">
              <a:buFont typeface="Arial" panose="020B0604020202020204" pitchFamily="34" charset="0"/>
              <a:buChar char="•"/>
            </a:pPr>
            <a:r>
              <a:rPr lang="en-US" dirty="0">
                <a:solidFill>
                  <a:srgbClr val="0070C0"/>
                </a:solidFill>
              </a:rPr>
              <a:t>Confidentiality</a:t>
            </a:r>
            <a:r>
              <a:rPr lang="en-US" dirty="0"/>
              <a:t> </a:t>
            </a:r>
            <a:r>
              <a:rPr lang="en-US" dirty="0">
                <a:sym typeface="Wingdings" panose="05000000000000000000" pitchFamily="2" charset="2"/>
              </a:rPr>
              <a:t> Encrypt all the data</a:t>
            </a:r>
          </a:p>
          <a:p>
            <a:pPr marL="342900" indent="-342900">
              <a:buFont typeface="Arial" panose="020B0604020202020204" pitchFamily="34" charset="0"/>
              <a:buChar char="•"/>
            </a:pPr>
            <a:r>
              <a:rPr lang="en-US" dirty="0">
                <a:solidFill>
                  <a:srgbClr val="C00000"/>
                </a:solidFill>
                <a:sym typeface="Wingdings" panose="05000000000000000000" pitchFamily="2" charset="2"/>
              </a:rPr>
              <a:t>Integrity</a:t>
            </a:r>
            <a:r>
              <a:rPr lang="en-US" dirty="0">
                <a:sym typeface="Wingdings" panose="05000000000000000000" pitchFamily="2" charset="2"/>
              </a:rPr>
              <a:t>  Compute a </a:t>
            </a:r>
            <a:r>
              <a:rPr lang="en-US" dirty="0">
                <a:solidFill>
                  <a:srgbClr val="C00000"/>
                </a:solidFill>
                <a:sym typeface="Wingdings" panose="05000000000000000000" pitchFamily="2" charset="2"/>
              </a:rPr>
              <a:t>hash</a:t>
            </a:r>
            <a:r>
              <a:rPr lang="en-US" dirty="0">
                <a:sym typeface="Wingdings" panose="05000000000000000000" pitchFamily="2" charset="2"/>
              </a:rPr>
              <a:t> of a cache line and store it somewhere</a:t>
            </a:r>
          </a:p>
          <a:p>
            <a:pPr marL="342900" indent="-342900">
              <a:buFont typeface="Arial" panose="020B0604020202020204" pitchFamily="34" charset="0"/>
              <a:buChar char="•"/>
            </a:pPr>
            <a:r>
              <a:rPr lang="en-US" dirty="0">
                <a:solidFill>
                  <a:srgbClr val="625D9C"/>
                </a:solidFill>
                <a:sym typeface="Wingdings" panose="05000000000000000000" pitchFamily="2" charset="2"/>
              </a:rPr>
              <a:t>Authenticity</a:t>
            </a:r>
            <a:r>
              <a:rPr lang="en-US" dirty="0">
                <a:sym typeface="Wingdings" panose="05000000000000000000" pitchFamily="2" charset="2"/>
              </a:rPr>
              <a:t>  Encrypt the hash with a </a:t>
            </a:r>
            <a:r>
              <a:rPr lang="en-US" dirty="0">
                <a:solidFill>
                  <a:srgbClr val="FF0000"/>
                </a:solidFill>
                <a:sym typeface="Wingdings" panose="05000000000000000000" pitchFamily="2" charset="2"/>
              </a:rPr>
              <a:t>secret key</a:t>
            </a:r>
          </a:p>
          <a:p>
            <a:pPr marL="342900" indent="-342900">
              <a:buFont typeface="Arial" panose="020B0604020202020204" pitchFamily="34" charset="0"/>
              <a:buChar char="•"/>
            </a:pPr>
            <a:r>
              <a:rPr lang="en-US" dirty="0">
                <a:solidFill>
                  <a:srgbClr val="00B050"/>
                </a:solidFill>
                <a:sym typeface="Wingdings" panose="05000000000000000000" pitchFamily="2" charset="2"/>
              </a:rPr>
              <a:t>Freshness</a:t>
            </a:r>
            <a:r>
              <a:rPr lang="en-US" dirty="0">
                <a:sym typeface="Wingdings" panose="05000000000000000000" pitchFamily="2" charset="2"/>
              </a:rPr>
              <a:t>  Encrypt the same block with a different key </a:t>
            </a:r>
            <a:r>
              <a:rPr lang="en-US" dirty="0">
                <a:solidFill>
                  <a:srgbClr val="0070C0"/>
                </a:solidFill>
                <a:sym typeface="Wingdings" panose="05000000000000000000" pitchFamily="2" charset="2"/>
              </a:rPr>
              <a:t>every time</a:t>
            </a:r>
            <a:r>
              <a:rPr lang="en-US" dirty="0">
                <a:sym typeface="Wingdings" panose="05000000000000000000" pitchFamily="2" charset="2"/>
              </a:rPr>
              <a:t>.  </a:t>
            </a:r>
          </a:p>
          <a:p>
            <a:pPr marL="342900" indent="-34290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AD4DF4A6-530F-43BA-AF12-02355126C39C}"/>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D1EDFBD9-B74A-40A6-A2E9-4DEF525ACB1B}"/>
              </a:ext>
            </a:extLst>
          </p:cNvPr>
          <p:cNvSpPr>
            <a:spLocks noGrp="1"/>
          </p:cNvSpPr>
          <p:nvPr>
            <p:ph type="sldNum" sz="quarter" idx="12"/>
          </p:nvPr>
        </p:nvSpPr>
        <p:spPr/>
        <p:txBody>
          <a:bodyPr/>
          <a:lstStyle/>
          <a:p>
            <a:fld id="{F919517F-009E-4769-83B0-88E0C9B89C50}" type="slidenum">
              <a:rPr lang="en-US" smtClean="0"/>
              <a:t>39</a:t>
            </a:fld>
            <a:endParaRPr lang="en-US"/>
          </a:p>
        </p:txBody>
      </p:sp>
      <p:sp>
        <p:nvSpPr>
          <p:cNvPr id="6" name="TextBox 5">
            <a:extLst>
              <a:ext uri="{FF2B5EF4-FFF2-40B4-BE49-F238E27FC236}">
                <a16:creationId xmlns:a16="http://schemas.microsoft.com/office/drawing/2014/main" id="{0CD3EB99-0CB5-44CA-B212-DF2DEBB51A39}"/>
              </a:ext>
            </a:extLst>
          </p:cNvPr>
          <p:cNvSpPr txBox="1"/>
          <p:nvPr/>
        </p:nvSpPr>
        <p:spPr>
          <a:xfrm>
            <a:off x="2994992" y="3429001"/>
            <a:ext cx="7436651" cy="1323439"/>
          </a:xfrm>
          <a:prstGeom prst="rect">
            <a:avLst/>
          </a:prstGeom>
          <a:noFill/>
        </p:spPr>
        <p:txBody>
          <a:bodyPr wrap="none" rtlCol="0">
            <a:spAutoFit/>
          </a:bodyPr>
          <a:lstStyle/>
          <a:p>
            <a:pPr algn="l"/>
            <a:r>
              <a:rPr lang="en-US" sz="2000" dirty="0"/>
              <a:t>One more </a:t>
            </a:r>
            <a:r>
              <a:rPr lang="en-US" sz="2000" dirty="0">
                <a:solidFill>
                  <a:srgbClr val="E21A23"/>
                </a:solidFill>
              </a:rPr>
              <a:t>reason</a:t>
            </a:r>
            <a:r>
              <a:rPr lang="en-US" sz="2000" dirty="0"/>
              <a:t> for encrypting the </a:t>
            </a:r>
            <a:r>
              <a:rPr lang="en-US" sz="2000" dirty="0">
                <a:solidFill>
                  <a:srgbClr val="00B050"/>
                </a:solidFill>
              </a:rPr>
              <a:t>same</a:t>
            </a:r>
            <a:r>
              <a:rPr lang="en-US" sz="2000" dirty="0"/>
              <a:t> data with a different</a:t>
            </a:r>
            <a:br>
              <a:rPr lang="en-US" sz="2000" dirty="0"/>
            </a:br>
            <a:r>
              <a:rPr lang="en-US" sz="2000" dirty="0"/>
              <a:t>key every time is </a:t>
            </a:r>
            <a:r>
              <a:rPr lang="en-US" sz="2000" dirty="0">
                <a:sym typeface="Wingdings" panose="05000000000000000000" pitchFamily="2" charset="2"/>
              </a:rPr>
              <a:t> an attacker can </a:t>
            </a:r>
            <a:r>
              <a:rPr lang="en-US" sz="2000" dirty="0">
                <a:solidFill>
                  <a:srgbClr val="625D9C"/>
                </a:solidFill>
                <a:sym typeface="Wingdings" panose="05000000000000000000" pitchFamily="2" charset="2"/>
              </a:rPr>
              <a:t>guess</a:t>
            </a:r>
            <a:r>
              <a:rPr lang="en-US" sz="2000" dirty="0">
                <a:sym typeface="Wingdings" panose="05000000000000000000" pitchFamily="2" charset="2"/>
              </a:rPr>
              <a:t> that the same data is</a:t>
            </a:r>
            <a:br>
              <a:rPr lang="en-US" sz="2000" dirty="0">
                <a:sym typeface="Wingdings" panose="05000000000000000000" pitchFamily="2" charset="2"/>
              </a:rPr>
            </a:br>
            <a:r>
              <a:rPr lang="en-US" sz="2000" dirty="0">
                <a:sym typeface="Wingdings" panose="05000000000000000000" pitchFamily="2" charset="2"/>
              </a:rPr>
              <a:t>being sent if the key is the same. This reveals some </a:t>
            </a:r>
            <a:r>
              <a:rPr lang="en-US" sz="2000" dirty="0">
                <a:solidFill>
                  <a:srgbClr val="0070C0"/>
                </a:solidFill>
                <a:sym typeface="Wingdings" panose="05000000000000000000" pitchFamily="2" charset="2"/>
              </a:rPr>
              <a:t>important</a:t>
            </a:r>
            <a:br>
              <a:rPr lang="en-US" sz="2000" dirty="0">
                <a:sym typeface="Wingdings" panose="05000000000000000000" pitchFamily="2" charset="2"/>
              </a:rPr>
            </a:br>
            <a:r>
              <a:rPr lang="en-US" sz="2000" dirty="0">
                <a:sym typeface="Wingdings" panose="05000000000000000000" pitchFamily="2" charset="2"/>
              </a:rPr>
              <a:t>information. We have to </a:t>
            </a:r>
            <a:r>
              <a:rPr lang="en-US" sz="2000" dirty="0">
                <a:solidFill>
                  <a:srgbClr val="E21A23"/>
                </a:solidFill>
                <a:sym typeface="Wingdings" panose="05000000000000000000" pitchFamily="2" charset="2"/>
              </a:rPr>
              <a:t>stop</a:t>
            </a:r>
            <a:r>
              <a:rPr lang="en-US" sz="2000" dirty="0">
                <a:sym typeface="Wingdings" panose="05000000000000000000" pitchFamily="2" charset="2"/>
              </a:rPr>
              <a:t> this. </a:t>
            </a:r>
            <a:r>
              <a:rPr lang="en-US" sz="2000" dirty="0"/>
              <a:t> </a:t>
            </a:r>
          </a:p>
        </p:txBody>
      </p:sp>
      <p:pic>
        <p:nvPicPr>
          <p:cNvPr id="7" name="Picture 6" descr="Shape&#10;&#10;Description automatically generated">
            <a:extLst>
              <a:ext uri="{FF2B5EF4-FFF2-40B4-BE49-F238E27FC236}">
                <a16:creationId xmlns:a16="http://schemas.microsoft.com/office/drawing/2014/main" id="{8F55F5B5-74D4-4FAF-BA5A-C2D287942508}"/>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802951" y="3441421"/>
            <a:ext cx="1192041" cy="1323438"/>
          </a:xfrm>
          <a:prstGeom prst="rect">
            <a:avLst/>
          </a:prstGeom>
        </p:spPr>
      </p:pic>
      <p:sp>
        <p:nvSpPr>
          <p:cNvPr id="8" name="TextBox 7">
            <a:extLst>
              <a:ext uri="{FF2B5EF4-FFF2-40B4-BE49-F238E27FC236}">
                <a16:creationId xmlns:a16="http://schemas.microsoft.com/office/drawing/2014/main" id="{ABB4328B-0E59-4243-B010-BB39832F1D97}"/>
              </a:ext>
            </a:extLst>
          </p:cNvPr>
          <p:cNvSpPr txBox="1"/>
          <p:nvPr/>
        </p:nvSpPr>
        <p:spPr>
          <a:xfrm>
            <a:off x="2658905" y="5408023"/>
            <a:ext cx="6874190" cy="707886"/>
          </a:xfrm>
          <a:prstGeom prst="rect">
            <a:avLst/>
          </a:prstGeom>
          <a:noFill/>
        </p:spPr>
        <p:txBody>
          <a:bodyPr wrap="none" rtlCol="0">
            <a:spAutoFit/>
          </a:bodyPr>
          <a:lstStyle/>
          <a:p>
            <a:pPr algn="l"/>
            <a:r>
              <a:rPr lang="en-IN" sz="2000" dirty="0"/>
              <a:t>The </a:t>
            </a:r>
            <a:r>
              <a:rPr lang="en-IN" sz="2000" dirty="0">
                <a:solidFill>
                  <a:srgbClr val="E21A23"/>
                </a:solidFill>
              </a:rPr>
              <a:t>main</a:t>
            </a:r>
            <a:r>
              <a:rPr lang="en-IN" sz="2000" dirty="0"/>
              <a:t> </a:t>
            </a:r>
            <a:r>
              <a:rPr lang="en-IN" sz="2000" dirty="0">
                <a:solidFill>
                  <a:srgbClr val="0070C0"/>
                </a:solidFill>
              </a:rPr>
              <a:t>focus</a:t>
            </a:r>
            <a:r>
              <a:rPr lang="en-IN" sz="2000" dirty="0"/>
              <a:t> is on LLC (last level cache) </a:t>
            </a:r>
            <a:r>
              <a:rPr lang="en-IN" sz="2000" dirty="0">
                <a:solidFill>
                  <a:srgbClr val="9F2241"/>
                </a:solidFill>
              </a:rPr>
              <a:t>misses</a:t>
            </a:r>
            <a:r>
              <a:rPr lang="en-IN" sz="2000" dirty="0"/>
              <a:t>. These </a:t>
            </a:r>
            <a:br>
              <a:rPr lang="en-IN" sz="2000" dirty="0"/>
            </a:br>
            <a:r>
              <a:rPr lang="en-IN" sz="2000" dirty="0"/>
              <a:t>cross the secure – nonsecure boundary.</a:t>
            </a:r>
            <a:endParaRPr lang="en-US" sz="2000" dirty="0" err="1"/>
          </a:p>
        </p:txBody>
      </p:sp>
      <p:pic>
        <p:nvPicPr>
          <p:cNvPr id="9" name="Picture 8" descr="A picture containing seat&#10;&#10;Description automatically generated">
            <a:extLst>
              <a:ext uri="{FF2B5EF4-FFF2-40B4-BE49-F238E27FC236}">
                <a16:creationId xmlns:a16="http://schemas.microsoft.com/office/drawing/2014/main" id="{75567DCF-123A-42BB-A5E0-BE1C2604DAA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620615" y="5527814"/>
            <a:ext cx="965830" cy="979035"/>
          </a:xfrm>
          <a:prstGeom prst="rect">
            <a:avLst/>
          </a:prstGeom>
        </p:spPr>
      </p:pic>
    </p:spTree>
    <p:extLst>
      <p:ext uri="{BB962C8B-B14F-4D97-AF65-F5344CB8AC3E}">
        <p14:creationId xmlns:p14="http://schemas.microsoft.com/office/powerpoint/2010/main" val="119081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5CF1-A46D-4611-87E6-D9D15E76AE35}"/>
              </a:ext>
            </a:extLst>
          </p:cNvPr>
          <p:cNvSpPr>
            <a:spLocks noGrp="1"/>
          </p:cNvSpPr>
          <p:nvPr>
            <p:ph type="title"/>
          </p:nvPr>
        </p:nvSpPr>
        <p:spPr/>
        <p:txBody>
          <a:bodyPr/>
          <a:lstStyle/>
          <a:p>
            <a:r>
              <a:rPr lang="en-US" dirty="0"/>
              <a:t>How to keep a secret? </a:t>
            </a:r>
          </a:p>
        </p:txBody>
      </p:sp>
      <p:pic>
        <p:nvPicPr>
          <p:cNvPr id="7" name="Content Placeholder 6" descr="A picture containing text, clipart&#10;&#10;Description automatically generated">
            <a:extLst>
              <a:ext uri="{FF2B5EF4-FFF2-40B4-BE49-F238E27FC236}">
                <a16:creationId xmlns:a16="http://schemas.microsoft.com/office/drawing/2014/main" id="{91EDD3CB-655D-4545-A4D1-C873B0B72A5F}"/>
              </a:ext>
            </a:extLst>
          </p:cNvPr>
          <p:cNvPicPr>
            <a:picLocks noGrp="1" noChangeAspect="1"/>
          </p:cNvPicPr>
          <p:nvPr>
            <p:ph idx="1"/>
          </p:nvPr>
        </p:nvPicPr>
        <p:blipFill>
          <a:blip r:embed="rId3">
            <a:extLst>
              <a:ext uri="{28A0092B-C50C-407E-A947-70E740481C1C}">
                <a14:useLocalDpi xmlns:a14="http://schemas.microsoft.com/office/drawing/2010/main"/>
              </a:ext>
              <a:ext uri="{837473B0-CC2E-450A-ABE3-18F120FF3D39}">
                <a1611:picAttrSrcUrl xmlns:a1611="http://schemas.microsoft.com/office/drawing/2016/11/main" r:id="rId4"/>
              </a:ext>
            </a:extLst>
          </a:blip>
          <a:stretch>
            <a:fillRect/>
          </a:stretch>
        </p:blipFill>
        <p:spPr>
          <a:xfrm>
            <a:off x="2899993" y="1481954"/>
            <a:ext cx="1695450" cy="1695450"/>
          </a:xfrm>
        </p:spPr>
      </p:pic>
      <p:sp>
        <p:nvSpPr>
          <p:cNvPr id="4" name="Footer Placeholder 3">
            <a:extLst>
              <a:ext uri="{FF2B5EF4-FFF2-40B4-BE49-F238E27FC236}">
                <a16:creationId xmlns:a16="http://schemas.microsoft.com/office/drawing/2014/main" id="{6B2A72C1-393A-4BAD-B0B3-E7D267035A66}"/>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5F0A16F5-8993-4DCC-8DC8-4E0B807DFF43}"/>
              </a:ext>
            </a:extLst>
          </p:cNvPr>
          <p:cNvSpPr>
            <a:spLocks noGrp="1"/>
          </p:cNvSpPr>
          <p:nvPr>
            <p:ph type="sldNum" sz="quarter" idx="12"/>
          </p:nvPr>
        </p:nvSpPr>
        <p:spPr/>
        <p:txBody>
          <a:bodyPr/>
          <a:lstStyle/>
          <a:p>
            <a:fld id="{F919517F-009E-4769-83B0-88E0C9B89C50}" type="slidenum">
              <a:rPr lang="en-US" smtClean="0"/>
              <a:t>4</a:t>
            </a:fld>
            <a:endParaRPr lang="en-US"/>
          </a:p>
        </p:txBody>
      </p:sp>
      <p:pic>
        <p:nvPicPr>
          <p:cNvPr id="10" name="Picture 9" descr="A picture containing text, clipart&#10;&#10;Description automatically generated">
            <a:extLst>
              <a:ext uri="{FF2B5EF4-FFF2-40B4-BE49-F238E27FC236}">
                <a16:creationId xmlns:a16="http://schemas.microsoft.com/office/drawing/2014/main" id="{397F5FD7-CEA0-4B85-89A3-1135ED0F8B2B}"/>
              </a:ext>
            </a:extLst>
          </p:cNvPr>
          <p:cNvPicPr>
            <a:picLocks noChangeAspect="1"/>
          </p:cNvPicPr>
          <p:nvPr/>
        </p:nvPicPr>
        <p:blipFill>
          <a:blip r:embed="rId5">
            <a:extLst>
              <a:ext uri="{28A0092B-C50C-407E-A947-70E740481C1C}">
                <a14:useLocalDpi xmlns:a14="http://schemas.microsoft.com/office/drawing/2010/main"/>
              </a:ext>
              <a:ext uri="{837473B0-CC2E-450A-ABE3-18F120FF3D39}">
                <a1611:picAttrSrcUrl xmlns:a1611="http://schemas.microsoft.com/office/drawing/2016/11/main" r:id="rId4"/>
              </a:ext>
            </a:extLst>
          </a:blip>
          <a:stretch>
            <a:fillRect/>
          </a:stretch>
        </p:blipFill>
        <p:spPr>
          <a:xfrm>
            <a:off x="8215180" y="1481954"/>
            <a:ext cx="1695450" cy="1695450"/>
          </a:xfrm>
          <a:prstGeom prst="rect">
            <a:avLst/>
          </a:prstGeom>
        </p:spPr>
      </p:pic>
      <p:sp>
        <p:nvSpPr>
          <p:cNvPr id="12" name="Arrow: Left-Right 11">
            <a:extLst>
              <a:ext uri="{FF2B5EF4-FFF2-40B4-BE49-F238E27FC236}">
                <a16:creationId xmlns:a16="http://schemas.microsoft.com/office/drawing/2014/main" id="{E13F7027-AAF4-4868-A713-0AA5148F2032}"/>
              </a:ext>
            </a:extLst>
          </p:cNvPr>
          <p:cNvSpPr/>
          <p:nvPr/>
        </p:nvSpPr>
        <p:spPr>
          <a:xfrm>
            <a:off x="4808738" y="2231563"/>
            <a:ext cx="3326151" cy="346229"/>
          </a:xfrm>
          <a:prstGeom prst="lef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D715464E-67CA-4388-8EB1-565937E45BEB}"/>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6030302" y="1097281"/>
            <a:ext cx="1148774" cy="1148774"/>
          </a:xfrm>
          <a:prstGeom prst="rect">
            <a:avLst/>
          </a:prstGeom>
        </p:spPr>
      </p:pic>
      <p:sp>
        <p:nvSpPr>
          <p:cNvPr id="14" name="TextBox 13">
            <a:extLst>
              <a:ext uri="{FF2B5EF4-FFF2-40B4-BE49-F238E27FC236}">
                <a16:creationId xmlns:a16="http://schemas.microsoft.com/office/drawing/2014/main" id="{4C947084-4F1A-466A-872F-04D37D6D59F7}"/>
              </a:ext>
            </a:extLst>
          </p:cNvPr>
          <p:cNvSpPr txBox="1"/>
          <p:nvPr/>
        </p:nvSpPr>
        <p:spPr>
          <a:xfrm>
            <a:off x="5900692" y="685802"/>
            <a:ext cx="1571264" cy="461665"/>
          </a:xfrm>
          <a:prstGeom prst="rect">
            <a:avLst/>
          </a:prstGeom>
          <a:noFill/>
        </p:spPr>
        <p:txBody>
          <a:bodyPr wrap="none" rtlCol="0">
            <a:spAutoFit/>
          </a:bodyPr>
          <a:lstStyle/>
          <a:p>
            <a:r>
              <a:rPr lang="en-US" sz="2400" dirty="0"/>
              <a:t>Encrypted</a:t>
            </a:r>
          </a:p>
        </p:txBody>
      </p:sp>
      <p:sp>
        <p:nvSpPr>
          <p:cNvPr id="15" name="Rectangle: Rounded Corners 14">
            <a:extLst>
              <a:ext uri="{FF2B5EF4-FFF2-40B4-BE49-F238E27FC236}">
                <a16:creationId xmlns:a16="http://schemas.microsoft.com/office/drawing/2014/main" id="{072724FA-47C5-4491-83DA-81210EFB33CB}"/>
              </a:ext>
            </a:extLst>
          </p:cNvPr>
          <p:cNvSpPr/>
          <p:nvPr/>
        </p:nvSpPr>
        <p:spPr>
          <a:xfrm>
            <a:off x="2310753" y="3544256"/>
            <a:ext cx="2139518" cy="585926"/>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Confidentiality</a:t>
            </a:r>
          </a:p>
        </p:txBody>
      </p:sp>
      <p:sp>
        <p:nvSpPr>
          <p:cNvPr id="16" name="Rectangle: Rounded Corners 15">
            <a:extLst>
              <a:ext uri="{FF2B5EF4-FFF2-40B4-BE49-F238E27FC236}">
                <a16:creationId xmlns:a16="http://schemas.microsoft.com/office/drawing/2014/main" id="{B81A167C-EE2A-47E2-A13F-7DD7AA91D500}"/>
              </a:ext>
            </a:extLst>
          </p:cNvPr>
          <p:cNvSpPr/>
          <p:nvPr/>
        </p:nvSpPr>
        <p:spPr>
          <a:xfrm>
            <a:off x="2310753" y="4397314"/>
            <a:ext cx="2139518" cy="585926"/>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Integrity</a:t>
            </a:r>
          </a:p>
        </p:txBody>
      </p:sp>
      <p:sp>
        <p:nvSpPr>
          <p:cNvPr id="17" name="TextBox 16">
            <a:extLst>
              <a:ext uri="{FF2B5EF4-FFF2-40B4-BE49-F238E27FC236}">
                <a16:creationId xmlns:a16="http://schemas.microsoft.com/office/drawing/2014/main" id="{169ED389-0109-43FE-A5D1-7199E481EAC1}"/>
              </a:ext>
            </a:extLst>
          </p:cNvPr>
          <p:cNvSpPr txBox="1"/>
          <p:nvPr/>
        </p:nvSpPr>
        <p:spPr>
          <a:xfrm>
            <a:off x="4829542" y="3544256"/>
            <a:ext cx="5838458" cy="707886"/>
          </a:xfrm>
          <a:prstGeom prst="rect">
            <a:avLst/>
          </a:prstGeom>
          <a:noFill/>
        </p:spPr>
        <p:txBody>
          <a:bodyPr wrap="none" rtlCol="0">
            <a:spAutoFit/>
          </a:bodyPr>
          <a:lstStyle/>
          <a:p>
            <a:r>
              <a:rPr lang="en-US" sz="2000" dirty="0"/>
              <a:t>Data is </a:t>
            </a:r>
            <a:r>
              <a:rPr lang="en-US" sz="2000" dirty="0">
                <a:solidFill>
                  <a:srgbClr val="01708C"/>
                </a:solidFill>
              </a:rPr>
              <a:t>encrypted</a:t>
            </a:r>
            <a:r>
              <a:rPr lang="en-US" sz="2000" dirty="0"/>
              <a:t>, and the original data cannot be</a:t>
            </a:r>
            <a:br>
              <a:rPr lang="en-US" sz="2000" dirty="0"/>
            </a:br>
            <a:r>
              <a:rPr lang="en-US" sz="2000" dirty="0">
                <a:solidFill>
                  <a:srgbClr val="00B050"/>
                </a:solidFill>
              </a:rPr>
              <a:t>inferred</a:t>
            </a:r>
            <a:r>
              <a:rPr lang="en-US" sz="2000" dirty="0"/>
              <a:t> from the encrypted data. </a:t>
            </a:r>
          </a:p>
        </p:txBody>
      </p:sp>
      <p:sp>
        <p:nvSpPr>
          <p:cNvPr id="18" name="TextBox 17">
            <a:extLst>
              <a:ext uri="{FF2B5EF4-FFF2-40B4-BE49-F238E27FC236}">
                <a16:creationId xmlns:a16="http://schemas.microsoft.com/office/drawing/2014/main" id="{A9C5F7AF-C6F1-45B5-B97B-B588900620D9}"/>
              </a:ext>
            </a:extLst>
          </p:cNvPr>
          <p:cNvSpPr txBox="1"/>
          <p:nvPr/>
        </p:nvSpPr>
        <p:spPr>
          <a:xfrm>
            <a:off x="4829543" y="4476910"/>
            <a:ext cx="4427815" cy="400110"/>
          </a:xfrm>
          <a:prstGeom prst="rect">
            <a:avLst/>
          </a:prstGeom>
          <a:noFill/>
        </p:spPr>
        <p:txBody>
          <a:bodyPr wrap="none" rtlCol="0">
            <a:spAutoFit/>
          </a:bodyPr>
          <a:lstStyle/>
          <a:p>
            <a:r>
              <a:rPr lang="en-US" sz="2000" dirty="0"/>
              <a:t>The data has not been </a:t>
            </a:r>
            <a:r>
              <a:rPr lang="en-US" sz="2000" dirty="0">
                <a:solidFill>
                  <a:srgbClr val="E21A23"/>
                </a:solidFill>
              </a:rPr>
              <a:t>tampered</a:t>
            </a:r>
            <a:r>
              <a:rPr lang="en-US" sz="2000" dirty="0"/>
              <a:t> with</a:t>
            </a:r>
          </a:p>
        </p:txBody>
      </p:sp>
      <p:sp>
        <p:nvSpPr>
          <p:cNvPr id="3" name="Rectangle: Rounded Corners 2">
            <a:extLst>
              <a:ext uri="{FF2B5EF4-FFF2-40B4-BE49-F238E27FC236}">
                <a16:creationId xmlns:a16="http://schemas.microsoft.com/office/drawing/2014/main" id="{8F14AB3D-3C44-4CB0-A122-79E5CD96338B}"/>
              </a:ext>
            </a:extLst>
          </p:cNvPr>
          <p:cNvSpPr/>
          <p:nvPr/>
        </p:nvSpPr>
        <p:spPr>
          <a:xfrm>
            <a:off x="5438776" y="5305426"/>
            <a:ext cx="2033181" cy="96202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Encryption</a:t>
            </a:r>
          </a:p>
        </p:txBody>
      </p:sp>
      <p:sp>
        <p:nvSpPr>
          <p:cNvPr id="6" name="Arrow: Right 5">
            <a:extLst>
              <a:ext uri="{FF2B5EF4-FFF2-40B4-BE49-F238E27FC236}">
                <a16:creationId xmlns:a16="http://schemas.microsoft.com/office/drawing/2014/main" id="{7AE8C142-AC25-449C-BCCF-FBD0A009D973}"/>
              </a:ext>
            </a:extLst>
          </p:cNvPr>
          <p:cNvSpPr/>
          <p:nvPr/>
        </p:nvSpPr>
        <p:spPr>
          <a:xfrm>
            <a:off x="4595443" y="5563270"/>
            <a:ext cx="843332" cy="33842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1176959F-2C46-4077-BBD8-61C23C27D029}"/>
              </a:ext>
            </a:extLst>
          </p:cNvPr>
          <p:cNvSpPr/>
          <p:nvPr/>
        </p:nvSpPr>
        <p:spPr>
          <a:xfrm>
            <a:off x="7476851" y="5555805"/>
            <a:ext cx="843332" cy="338420"/>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B89CBC5-2414-4DE9-9289-ED85A4E5253F}"/>
              </a:ext>
            </a:extLst>
          </p:cNvPr>
          <p:cNvSpPr txBox="1"/>
          <p:nvPr/>
        </p:nvSpPr>
        <p:spPr>
          <a:xfrm>
            <a:off x="3034856" y="5494183"/>
            <a:ext cx="1366080" cy="461665"/>
          </a:xfrm>
          <a:prstGeom prst="rect">
            <a:avLst/>
          </a:prstGeom>
          <a:noFill/>
        </p:spPr>
        <p:txBody>
          <a:bodyPr wrap="none" rtlCol="0">
            <a:spAutoFit/>
          </a:bodyPr>
          <a:lstStyle/>
          <a:p>
            <a:r>
              <a:rPr lang="en-US" sz="2400" dirty="0"/>
              <a:t>Plaintext</a:t>
            </a:r>
          </a:p>
        </p:txBody>
      </p:sp>
      <p:sp>
        <p:nvSpPr>
          <p:cNvPr id="20" name="TextBox 19">
            <a:extLst>
              <a:ext uri="{FF2B5EF4-FFF2-40B4-BE49-F238E27FC236}">
                <a16:creationId xmlns:a16="http://schemas.microsoft.com/office/drawing/2014/main" id="{F426E220-4C35-4A04-99FA-BFA91D370597}"/>
              </a:ext>
            </a:extLst>
          </p:cNvPr>
          <p:cNvSpPr txBox="1"/>
          <p:nvPr/>
        </p:nvSpPr>
        <p:spPr>
          <a:xfrm>
            <a:off x="8323830" y="5501649"/>
            <a:ext cx="1588897" cy="461665"/>
          </a:xfrm>
          <a:prstGeom prst="rect">
            <a:avLst/>
          </a:prstGeom>
          <a:noFill/>
        </p:spPr>
        <p:txBody>
          <a:bodyPr wrap="none" rtlCol="0">
            <a:spAutoFit/>
          </a:bodyPr>
          <a:lstStyle/>
          <a:p>
            <a:r>
              <a:rPr lang="en-US" sz="2400" dirty="0"/>
              <a:t>Ciphertext</a:t>
            </a:r>
          </a:p>
        </p:txBody>
      </p:sp>
    </p:spTree>
    <p:extLst>
      <p:ext uri="{BB962C8B-B14F-4D97-AF65-F5344CB8AC3E}">
        <p14:creationId xmlns:p14="http://schemas.microsoft.com/office/powerpoint/2010/main" val="2623231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1FCAD-B217-4B16-B9DD-759949503B52}"/>
              </a:ext>
            </a:extLst>
          </p:cNvPr>
          <p:cNvSpPr>
            <a:spLocks noGrp="1"/>
          </p:cNvSpPr>
          <p:nvPr>
            <p:ph type="title"/>
          </p:nvPr>
        </p:nvSpPr>
        <p:spPr/>
        <p:txBody>
          <a:bodyPr/>
          <a:lstStyle/>
          <a:p>
            <a:r>
              <a:rPr lang="en-US" dirty="0"/>
              <a:t>Use Counter-Mode Encryption</a:t>
            </a:r>
          </a:p>
        </p:txBody>
      </p:sp>
      <p:sp>
        <p:nvSpPr>
          <p:cNvPr id="4" name="Footer Placeholder 3">
            <a:extLst>
              <a:ext uri="{FF2B5EF4-FFF2-40B4-BE49-F238E27FC236}">
                <a16:creationId xmlns:a16="http://schemas.microsoft.com/office/drawing/2014/main" id="{EBA00114-9AC7-48E8-AE79-C3454488DB8A}"/>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BDE33132-ADBA-4514-864C-561B21F81042}"/>
              </a:ext>
            </a:extLst>
          </p:cNvPr>
          <p:cNvSpPr>
            <a:spLocks noGrp="1"/>
          </p:cNvSpPr>
          <p:nvPr>
            <p:ph type="sldNum" sz="quarter" idx="12"/>
          </p:nvPr>
        </p:nvSpPr>
        <p:spPr/>
        <p:txBody>
          <a:bodyPr/>
          <a:lstStyle/>
          <a:p>
            <a:fld id="{F919517F-009E-4769-83B0-88E0C9B89C50}" type="slidenum">
              <a:rPr lang="en-US" smtClean="0"/>
              <a:t>40</a:t>
            </a:fld>
            <a:endParaRPr lang="en-US"/>
          </a:p>
        </p:txBody>
      </p:sp>
      <p:grpSp>
        <p:nvGrpSpPr>
          <p:cNvPr id="8" name="Group 4">
            <a:extLst>
              <a:ext uri="{FF2B5EF4-FFF2-40B4-BE49-F238E27FC236}">
                <a16:creationId xmlns:a16="http://schemas.microsoft.com/office/drawing/2014/main" id="{AD775FD2-5B35-4AA0-925E-A3783CA1403B}"/>
              </a:ext>
            </a:extLst>
          </p:cNvPr>
          <p:cNvGrpSpPr>
            <a:grpSpLocks noChangeAspect="1"/>
          </p:cNvGrpSpPr>
          <p:nvPr/>
        </p:nvGrpSpPr>
        <p:grpSpPr bwMode="auto">
          <a:xfrm>
            <a:off x="2667001" y="967095"/>
            <a:ext cx="6437243" cy="2011638"/>
            <a:chOff x="225" y="1501"/>
            <a:chExt cx="4320" cy="1350"/>
          </a:xfrm>
        </p:grpSpPr>
        <p:sp>
          <p:nvSpPr>
            <p:cNvPr id="9" name="AutoShape 3">
              <a:extLst>
                <a:ext uri="{FF2B5EF4-FFF2-40B4-BE49-F238E27FC236}">
                  <a16:creationId xmlns:a16="http://schemas.microsoft.com/office/drawing/2014/main" id="{FCF01B3B-ADEE-4005-8715-0D96625D7479}"/>
                </a:ext>
              </a:extLst>
            </p:cNvPr>
            <p:cNvSpPr>
              <a:spLocks noChangeAspect="1" noChangeArrowheads="1" noTextEdit="1"/>
            </p:cNvSpPr>
            <p:nvPr/>
          </p:nvSpPr>
          <p:spPr bwMode="auto">
            <a:xfrm>
              <a:off x="225" y="1524"/>
              <a:ext cx="4320" cy="1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a:extLst>
                <a:ext uri="{FF2B5EF4-FFF2-40B4-BE49-F238E27FC236}">
                  <a16:creationId xmlns:a16="http://schemas.microsoft.com/office/drawing/2014/main" id="{45595B13-8353-4CEC-A13C-47B82CC14B01}"/>
                </a:ext>
              </a:extLst>
            </p:cNvPr>
            <p:cNvSpPr>
              <a:spLocks/>
            </p:cNvSpPr>
            <p:nvPr/>
          </p:nvSpPr>
          <p:spPr bwMode="auto">
            <a:xfrm>
              <a:off x="1939" y="1788"/>
              <a:ext cx="193" cy="76"/>
            </a:xfrm>
            <a:custGeom>
              <a:avLst/>
              <a:gdLst>
                <a:gd name="T0" fmla="*/ 0 w 203"/>
                <a:gd name="T1" fmla="*/ 80 h 80"/>
                <a:gd name="T2" fmla="*/ 6 w 203"/>
                <a:gd name="T3" fmla="*/ 80 h 80"/>
                <a:gd name="T4" fmla="*/ 6 w 203"/>
                <a:gd name="T5" fmla="*/ 74 h 80"/>
                <a:gd name="T6" fmla="*/ 11 w 203"/>
                <a:gd name="T7" fmla="*/ 48 h 80"/>
                <a:gd name="T8" fmla="*/ 40 w 203"/>
                <a:gd name="T9" fmla="*/ 44 h 80"/>
                <a:gd name="T10" fmla="*/ 66 w 203"/>
                <a:gd name="T11" fmla="*/ 44 h 80"/>
                <a:gd name="T12" fmla="*/ 89 w 203"/>
                <a:gd name="T13" fmla="*/ 41 h 80"/>
                <a:gd name="T14" fmla="*/ 101 w 203"/>
                <a:gd name="T15" fmla="*/ 21 h 80"/>
                <a:gd name="T16" fmla="*/ 114 w 203"/>
                <a:gd name="T17" fmla="*/ 41 h 80"/>
                <a:gd name="T18" fmla="*/ 136 w 203"/>
                <a:gd name="T19" fmla="*/ 44 h 80"/>
                <a:gd name="T20" fmla="*/ 163 w 203"/>
                <a:gd name="T21" fmla="*/ 44 h 80"/>
                <a:gd name="T22" fmla="*/ 192 w 203"/>
                <a:gd name="T23" fmla="*/ 48 h 80"/>
                <a:gd name="T24" fmla="*/ 197 w 203"/>
                <a:gd name="T25" fmla="*/ 74 h 80"/>
                <a:gd name="T26" fmla="*/ 197 w 203"/>
                <a:gd name="T27" fmla="*/ 80 h 80"/>
                <a:gd name="T28" fmla="*/ 203 w 203"/>
                <a:gd name="T29" fmla="*/ 80 h 80"/>
                <a:gd name="T30" fmla="*/ 203 w 203"/>
                <a:gd name="T31" fmla="*/ 74 h 80"/>
                <a:gd name="T32" fmla="*/ 195 w 203"/>
                <a:gd name="T33" fmla="*/ 37 h 80"/>
                <a:gd name="T34" fmla="*/ 163 w 203"/>
                <a:gd name="T35" fmla="*/ 32 h 80"/>
                <a:gd name="T36" fmla="*/ 138 w 203"/>
                <a:gd name="T37" fmla="*/ 32 h 80"/>
                <a:gd name="T38" fmla="*/ 114 w 203"/>
                <a:gd name="T39" fmla="*/ 27 h 80"/>
                <a:gd name="T40" fmla="*/ 108 w 203"/>
                <a:gd name="T41" fmla="*/ 6 h 80"/>
                <a:gd name="T42" fmla="*/ 108 w 203"/>
                <a:gd name="T43" fmla="*/ 0 h 80"/>
                <a:gd name="T44" fmla="*/ 101 w 203"/>
                <a:gd name="T45" fmla="*/ 0 h 80"/>
                <a:gd name="T46" fmla="*/ 95 w 203"/>
                <a:gd name="T47" fmla="*/ 0 h 80"/>
                <a:gd name="T48" fmla="*/ 95 w 203"/>
                <a:gd name="T49" fmla="*/ 6 h 80"/>
                <a:gd name="T50" fmla="*/ 89 w 203"/>
                <a:gd name="T51" fmla="*/ 27 h 80"/>
                <a:gd name="T52" fmla="*/ 65 w 203"/>
                <a:gd name="T53" fmla="*/ 32 h 80"/>
                <a:gd name="T54" fmla="*/ 39 w 203"/>
                <a:gd name="T55" fmla="*/ 32 h 80"/>
                <a:gd name="T56" fmla="*/ 7 w 203"/>
                <a:gd name="T57" fmla="*/ 37 h 80"/>
                <a:gd name="T58" fmla="*/ 0 w 203"/>
                <a:gd name="T59" fmla="*/ 74 h 80"/>
                <a:gd name="T60" fmla="*/ 0 w 203"/>
                <a:gd name="T61"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3" h="80">
                  <a:moveTo>
                    <a:pt x="0" y="80"/>
                  </a:moveTo>
                  <a:lnTo>
                    <a:pt x="6" y="80"/>
                  </a:lnTo>
                  <a:lnTo>
                    <a:pt x="6" y="74"/>
                  </a:lnTo>
                  <a:cubicBezTo>
                    <a:pt x="6" y="64"/>
                    <a:pt x="8" y="50"/>
                    <a:pt x="11" y="48"/>
                  </a:cubicBezTo>
                  <a:cubicBezTo>
                    <a:pt x="14" y="42"/>
                    <a:pt x="30" y="43"/>
                    <a:pt x="40" y="44"/>
                  </a:cubicBezTo>
                  <a:lnTo>
                    <a:pt x="66" y="44"/>
                  </a:lnTo>
                  <a:cubicBezTo>
                    <a:pt x="78" y="44"/>
                    <a:pt x="84" y="44"/>
                    <a:pt x="89" y="41"/>
                  </a:cubicBezTo>
                  <a:cubicBezTo>
                    <a:pt x="94" y="38"/>
                    <a:pt x="99" y="28"/>
                    <a:pt x="101" y="21"/>
                  </a:cubicBezTo>
                  <a:cubicBezTo>
                    <a:pt x="103" y="28"/>
                    <a:pt x="109" y="38"/>
                    <a:pt x="114" y="41"/>
                  </a:cubicBezTo>
                  <a:cubicBezTo>
                    <a:pt x="119" y="44"/>
                    <a:pt x="125" y="44"/>
                    <a:pt x="136" y="44"/>
                  </a:cubicBezTo>
                  <a:lnTo>
                    <a:pt x="163" y="44"/>
                  </a:lnTo>
                  <a:cubicBezTo>
                    <a:pt x="173" y="43"/>
                    <a:pt x="189" y="42"/>
                    <a:pt x="192" y="48"/>
                  </a:cubicBezTo>
                  <a:cubicBezTo>
                    <a:pt x="195" y="50"/>
                    <a:pt x="197" y="64"/>
                    <a:pt x="197" y="74"/>
                  </a:cubicBezTo>
                  <a:lnTo>
                    <a:pt x="197" y="80"/>
                  </a:lnTo>
                  <a:lnTo>
                    <a:pt x="203" y="80"/>
                  </a:lnTo>
                  <a:lnTo>
                    <a:pt x="203" y="74"/>
                  </a:lnTo>
                  <a:cubicBezTo>
                    <a:pt x="203" y="57"/>
                    <a:pt x="201" y="43"/>
                    <a:pt x="195" y="37"/>
                  </a:cubicBezTo>
                  <a:cubicBezTo>
                    <a:pt x="190" y="32"/>
                    <a:pt x="179" y="32"/>
                    <a:pt x="163" y="32"/>
                  </a:cubicBezTo>
                  <a:lnTo>
                    <a:pt x="138" y="32"/>
                  </a:lnTo>
                  <a:cubicBezTo>
                    <a:pt x="127" y="32"/>
                    <a:pt x="118" y="31"/>
                    <a:pt x="114" y="27"/>
                  </a:cubicBezTo>
                  <a:cubicBezTo>
                    <a:pt x="109" y="24"/>
                    <a:pt x="108" y="16"/>
                    <a:pt x="108" y="6"/>
                  </a:cubicBezTo>
                  <a:lnTo>
                    <a:pt x="108" y="0"/>
                  </a:lnTo>
                  <a:lnTo>
                    <a:pt x="101" y="0"/>
                  </a:lnTo>
                  <a:lnTo>
                    <a:pt x="95" y="0"/>
                  </a:lnTo>
                  <a:lnTo>
                    <a:pt x="95" y="6"/>
                  </a:lnTo>
                  <a:cubicBezTo>
                    <a:pt x="95" y="16"/>
                    <a:pt x="93" y="24"/>
                    <a:pt x="89" y="27"/>
                  </a:cubicBezTo>
                  <a:cubicBezTo>
                    <a:pt x="85" y="31"/>
                    <a:pt x="76" y="32"/>
                    <a:pt x="65" y="32"/>
                  </a:cubicBezTo>
                  <a:lnTo>
                    <a:pt x="39" y="32"/>
                  </a:lnTo>
                  <a:cubicBezTo>
                    <a:pt x="23" y="32"/>
                    <a:pt x="13" y="32"/>
                    <a:pt x="7" y="37"/>
                  </a:cubicBezTo>
                  <a:cubicBezTo>
                    <a:pt x="2" y="43"/>
                    <a:pt x="0" y="57"/>
                    <a:pt x="0" y="74"/>
                  </a:cubicBezTo>
                  <a:lnTo>
                    <a:pt x="0" y="8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958E4B38-19A2-41F3-9935-59CF393BF07C}"/>
                </a:ext>
              </a:extLst>
            </p:cNvPr>
            <p:cNvSpPr>
              <a:spLocks/>
            </p:cNvSpPr>
            <p:nvPr/>
          </p:nvSpPr>
          <p:spPr bwMode="auto">
            <a:xfrm>
              <a:off x="238" y="1724"/>
              <a:ext cx="1546" cy="119"/>
            </a:xfrm>
            <a:custGeom>
              <a:avLst/>
              <a:gdLst>
                <a:gd name="T0" fmla="*/ 1623 w 1623"/>
                <a:gd name="T1" fmla="*/ 125 h 125"/>
                <a:gd name="T2" fmla="*/ 1571 w 1623"/>
                <a:gd name="T3" fmla="*/ 125 h 125"/>
                <a:gd name="T4" fmla="*/ 1571 w 1623"/>
                <a:gd name="T5" fmla="*/ 114 h 125"/>
                <a:gd name="T6" fmla="*/ 1533 w 1623"/>
                <a:gd name="T7" fmla="*/ 74 h 125"/>
                <a:gd name="T8" fmla="*/ 1299 w 1623"/>
                <a:gd name="T9" fmla="*/ 68 h 125"/>
                <a:gd name="T10" fmla="*/ 1091 w 1623"/>
                <a:gd name="T11" fmla="*/ 68 h 125"/>
                <a:gd name="T12" fmla="*/ 909 w 1623"/>
                <a:gd name="T13" fmla="*/ 64 h 125"/>
                <a:gd name="T14" fmla="*/ 812 w 1623"/>
                <a:gd name="T15" fmla="*/ 33 h 125"/>
                <a:gd name="T16" fmla="*/ 715 w 1623"/>
                <a:gd name="T17" fmla="*/ 64 h 125"/>
                <a:gd name="T18" fmla="*/ 533 w 1623"/>
                <a:gd name="T19" fmla="*/ 68 h 125"/>
                <a:gd name="T20" fmla="*/ 324 w 1623"/>
                <a:gd name="T21" fmla="*/ 68 h 125"/>
                <a:gd name="T22" fmla="*/ 90 w 1623"/>
                <a:gd name="T23" fmla="*/ 74 h 125"/>
                <a:gd name="T24" fmla="*/ 52 w 1623"/>
                <a:gd name="T25" fmla="*/ 114 h 125"/>
                <a:gd name="T26" fmla="*/ 52 w 1623"/>
                <a:gd name="T27" fmla="*/ 125 h 125"/>
                <a:gd name="T28" fmla="*/ 0 w 1623"/>
                <a:gd name="T29" fmla="*/ 125 h 125"/>
                <a:gd name="T30" fmla="*/ 0 w 1623"/>
                <a:gd name="T31" fmla="*/ 115 h 125"/>
                <a:gd name="T32" fmla="*/ 62 w 1623"/>
                <a:gd name="T33" fmla="*/ 58 h 125"/>
                <a:gd name="T34" fmla="*/ 317 w 1623"/>
                <a:gd name="T35" fmla="*/ 49 h 125"/>
                <a:gd name="T36" fmla="*/ 522 w 1623"/>
                <a:gd name="T37" fmla="*/ 49 h 125"/>
                <a:gd name="T38" fmla="*/ 714 w 1623"/>
                <a:gd name="T39" fmla="*/ 43 h 125"/>
                <a:gd name="T40" fmla="*/ 762 w 1623"/>
                <a:gd name="T41" fmla="*/ 10 h 125"/>
                <a:gd name="T42" fmla="*/ 762 w 1623"/>
                <a:gd name="T43" fmla="*/ 0 h 125"/>
                <a:gd name="T44" fmla="*/ 812 w 1623"/>
                <a:gd name="T45" fmla="*/ 0 h 125"/>
                <a:gd name="T46" fmla="*/ 861 w 1623"/>
                <a:gd name="T47" fmla="*/ 0 h 125"/>
                <a:gd name="T48" fmla="*/ 861 w 1623"/>
                <a:gd name="T49" fmla="*/ 10 h 125"/>
                <a:gd name="T50" fmla="*/ 909 w 1623"/>
                <a:gd name="T51" fmla="*/ 43 h 125"/>
                <a:gd name="T52" fmla="*/ 1102 w 1623"/>
                <a:gd name="T53" fmla="*/ 49 h 125"/>
                <a:gd name="T54" fmla="*/ 1307 w 1623"/>
                <a:gd name="T55" fmla="*/ 49 h 125"/>
                <a:gd name="T56" fmla="*/ 1561 w 1623"/>
                <a:gd name="T57" fmla="*/ 58 h 125"/>
                <a:gd name="T58" fmla="*/ 1623 w 1623"/>
                <a:gd name="T59" fmla="*/ 115 h 125"/>
                <a:gd name="T60" fmla="*/ 1623 w 1623"/>
                <a:gd name="T61" fmla="*/ 12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3" h="125">
                  <a:moveTo>
                    <a:pt x="1623" y="125"/>
                  </a:moveTo>
                  <a:lnTo>
                    <a:pt x="1571" y="125"/>
                  </a:lnTo>
                  <a:lnTo>
                    <a:pt x="1571" y="114"/>
                  </a:lnTo>
                  <a:cubicBezTo>
                    <a:pt x="1571" y="100"/>
                    <a:pt x="1558" y="79"/>
                    <a:pt x="1533" y="74"/>
                  </a:cubicBezTo>
                  <a:cubicBezTo>
                    <a:pt x="1511" y="65"/>
                    <a:pt x="1380" y="68"/>
                    <a:pt x="1299" y="68"/>
                  </a:cubicBezTo>
                  <a:lnTo>
                    <a:pt x="1091" y="68"/>
                  </a:lnTo>
                  <a:cubicBezTo>
                    <a:pt x="1001" y="68"/>
                    <a:pt x="950" y="68"/>
                    <a:pt x="909" y="64"/>
                  </a:cubicBezTo>
                  <a:cubicBezTo>
                    <a:pt x="868" y="59"/>
                    <a:pt x="827" y="44"/>
                    <a:pt x="812" y="33"/>
                  </a:cubicBezTo>
                  <a:cubicBezTo>
                    <a:pt x="796" y="44"/>
                    <a:pt x="755" y="59"/>
                    <a:pt x="715" y="64"/>
                  </a:cubicBezTo>
                  <a:cubicBezTo>
                    <a:pt x="674" y="68"/>
                    <a:pt x="622" y="68"/>
                    <a:pt x="533" y="68"/>
                  </a:cubicBezTo>
                  <a:lnTo>
                    <a:pt x="324" y="68"/>
                  </a:lnTo>
                  <a:cubicBezTo>
                    <a:pt x="244" y="68"/>
                    <a:pt x="112" y="65"/>
                    <a:pt x="90" y="74"/>
                  </a:cubicBezTo>
                  <a:cubicBezTo>
                    <a:pt x="65" y="79"/>
                    <a:pt x="52" y="100"/>
                    <a:pt x="52" y="114"/>
                  </a:cubicBezTo>
                  <a:lnTo>
                    <a:pt x="52" y="125"/>
                  </a:lnTo>
                  <a:lnTo>
                    <a:pt x="0" y="125"/>
                  </a:lnTo>
                  <a:lnTo>
                    <a:pt x="0" y="115"/>
                  </a:lnTo>
                  <a:cubicBezTo>
                    <a:pt x="0" y="89"/>
                    <a:pt x="20" y="67"/>
                    <a:pt x="62" y="58"/>
                  </a:cubicBezTo>
                  <a:cubicBezTo>
                    <a:pt x="104" y="50"/>
                    <a:pt x="190" y="49"/>
                    <a:pt x="317" y="49"/>
                  </a:cubicBezTo>
                  <a:lnTo>
                    <a:pt x="522" y="49"/>
                  </a:lnTo>
                  <a:cubicBezTo>
                    <a:pt x="608" y="49"/>
                    <a:pt x="681" y="48"/>
                    <a:pt x="714" y="43"/>
                  </a:cubicBezTo>
                  <a:cubicBezTo>
                    <a:pt x="747" y="37"/>
                    <a:pt x="762" y="25"/>
                    <a:pt x="762" y="10"/>
                  </a:cubicBezTo>
                  <a:lnTo>
                    <a:pt x="762" y="0"/>
                  </a:lnTo>
                  <a:lnTo>
                    <a:pt x="812" y="0"/>
                  </a:lnTo>
                  <a:lnTo>
                    <a:pt x="861" y="0"/>
                  </a:lnTo>
                  <a:lnTo>
                    <a:pt x="861" y="10"/>
                  </a:lnTo>
                  <a:cubicBezTo>
                    <a:pt x="861" y="25"/>
                    <a:pt x="876" y="37"/>
                    <a:pt x="909" y="43"/>
                  </a:cubicBezTo>
                  <a:cubicBezTo>
                    <a:pt x="943" y="48"/>
                    <a:pt x="1015" y="49"/>
                    <a:pt x="1102" y="49"/>
                  </a:cubicBezTo>
                  <a:lnTo>
                    <a:pt x="1307" y="49"/>
                  </a:lnTo>
                  <a:cubicBezTo>
                    <a:pt x="1433" y="49"/>
                    <a:pt x="1519" y="50"/>
                    <a:pt x="1561" y="58"/>
                  </a:cubicBezTo>
                  <a:cubicBezTo>
                    <a:pt x="1604" y="67"/>
                    <a:pt x="1623" y="89"/>
                    <a:pt x="1623" y="115"/>
                  </a:cubicBezTo>
                  <a:lnTo>
                    <a:pt x="1623" y="12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a:extLst>
                <a:ext uri="{FF2B5EF4-FFF2-40B4-BE49-F238E27FC236}">
                  <a16:creationId xmlns:a16="http://schemas.microsoft.com/office/drawing/2014/main" id="{6E891E03-E940-458D-8321-0816722DE79C}"/>
                </a:ext>
              </a:extLst>
            </p:cNvPr>
            <p:cNvSpPr>
              <a:spLocks noChangeArrowheads="1"/>
            </p:cNvSpPr>
            <p:nvPr/>
          </p:nvSpPr>
          <p:spPr bwMode="auto">
            <a:xfrm>
              <a:off x="234" y="1928"/>
              <a:ext cx="1556" cy="476"/>
            </a:xfrm>
            <a:prstGeom prst="rect">
              <a:avLst/>
            </a:prstGeom>
            <a:solidFill>
              <a:srgbClr val="FFE6D5"/>
            </a:solidFill>
            <a:ln w="285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848173DC-10F9-4E94-AD3E-6B9DECDAEE6F}"/>
                </a:ext>
              </a:extLst>
            </p:cNvPr>
            <p:cNvSpPr>
              <a:spLocks noChangeArrowheads="1"/>
            </p:cNvSpPr>
            <p:nvPr/>
          </p:nvSpPr>
          <p:spPr bwMode="auto">
            <a:xfrm>
              <a:off x="312" y="2050"/>
              <a:ext cx="125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2500">
                  <a:solidFill>
                    <a:srgbClr val="000000"/>
                  </a:solidFill>
                  <a:latin typeface="Sans"/>
                </a:rPr>
                <a:t>Major counter</a:t>
              </a:r>
              <a:endParaRPr lang="en-US" altLang="en-US"/>
            </a:p>
          </p:txBody>
        </p:sp>
        <p:sp>
          <p:nvSpPr>
            <p:cNvPr id="14" name="Rectangle 9">
              <a:extLst>
                <a:ext uri="{FF2B5EF4-FFF2-40B4-BE49-F238E27FC236}">
                  <a16:creationId xmlns:a16="http://schemas.microsoft.com/office/drawing/2014/main" id="{9D970F74-4019-4DD6-9B77-5B6E1F5B41EC}"/>
                </a:ext>
              </a:extLst>
            </p:cNvPr>
            <p:cNvSpPr>
              <a:spLocks noChangeArrowheads="1"/>
            </p:cNvSpPr>
            <p:nvPr/>
          </p:nvSpPr>
          <p:spPr bwMode="auto">
            <a:xfrm>
              <a:off x="747" y="1501"/>
              <a:ext cx="51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2200">
                  <a:solidFill>
                    <a:srgbClr val="000000"/>
                  </a:solidFill>
                  <a:latin typeface="Sans"/>
                </a:rPr>
                <a:t>64 bits</a:t>
              </a:r>
              <a:endParaRPr lang="en-US" altLang="en-US"/>
            </a:p>
          </p:txBody>
        </p:sp>
        <p:sp>
          <p:nvSpPr>
            <p:cNvPr id="15" name="Rectangle 10">
              <a:extLst>
                <a:ext uri="{FF2B5EF4-FFF2-40B4-BE49-F238E27FC236}">
                  <a16:creationId xmlns:a16="http://schemas.microsoft.com/office/drawing/2014/main" id="{D1F8C373-D6F2-42EE-A94E-380DE56FB37B}"/>
                </a:ext>
              </a:extLst>
            </p:cNvPr>
            <p:cNvSpPr>
              <a:spLocks noChangeArrowheads="1"/>
            </p:cNvSpPr>
            <p:nvPr/>
          </p:nvSpPr>
          <p:spPr bwMode="auto">
            <a:xfrm>
              <a:off x="1790" y="1928"/>
              <a:ext cx="2722" cy="476"/>
            </a:xfrm>
            <a:prstGeom prst="rect">
              <a:avLst/>
            </a:prstGeom>
            <a:solidFill>
              <a:srgbClr val="FFE6D5"/>
            </a:solidFill>
            <a:ln w="285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Line 11">
              <a:extLst>
                <a:ext uri="{FF2B5EF4-FFF2-40B4-BE49-F238E27FC236}">
                  <a16:creationId xmlns:a16="http://schemas.microsoft.com/office/drawing/2014/main" id="{372B05FA-7974-4C77-92EB-CB5FEEEA4493}"/>
                </a:ext>
              </a:extLst>
            </p:cNvPr>
            <p:cNvSpPr>
              <a:spLocks noChangeShapeType="1"/>
            </p:cNvSpPr>
            <p:nvPr/>
          </p:nvSpPr>
          <p:spPr bwMode="auto">
            <a:xfrm>
              <a:off x="1956" y="1928"/>
              <a:ext cx="0" cy="485"/>
            </a:xfrm>
            <a:prstGeom prst="line">
              <a:avLst/>
            </a:prstGeom>
            <a:noFill/>
            <a:ln w="206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2">
              <a:extLst>
                <a:ext uri="{FF2B5EF4-FFF2-40B4-BE49-F238E27FC236}">
                  <a16:creationId xmlns:a16="http://schemas.microsoft.com/office/drawing/2014/main" id="{D78980A3-52BA-45CC-A8DF-EEEABB3FFCEE}"/>
                </a:ext>
              </a:extLst>
            </p:cNvPr>
            <p:cNvSpPr>
              <a:spLocks noChangeShapeType="1"/>
            </p:cNvSpPr>
            <p:nvPr/>
          </p:nvSpPr>
          <p:spPr bwMode="auto">
            <a:xfrm>
              <a:off x="2112" y="1928"/>
              <a:ext cx="0" cy="485"/>
            </a:xfrm>
            <a:prstGeom prst="line">
              <a:avLst/>
            </a:prstGeom>
            <a:noFill/>
            <a:ln w="206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
              <a:extLst>
                <a:ext uri="{FF2B5EF4-FFF2-40B4-BE49-F238E27FC236}">
                  <a16:creationId xmlns:a16="http://schemas.microsoft.com/office/drawing/2014/main" id="{8F6999E7-8210-4AFB-B095-FAEEB909FF5B}"/>
                </a:ext>
              </a:extLst>
            </p:cNvPr>
            <p:cNvSpPr>
              <a:spLocks noChangeShapeType="1"/>
            </p:cNvSpPr>
            <p:nvPr/>
          </p:nvSpPr>
          <p:spPr bwMode="auto">
            <a:xfrm>
              <a:off x="4209" y="1928"/>
              <a:ext cx="0" cy="485"/>
            </a:xfrm>
            <a:prstGeom prst="line">
              <a:avLst/>
            </a:prstGeom>
            <a:noFill/>
            <a:ln w="206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4">
              <a:extLst>
                <a:ext uri="{FF2B5EF4-FFF2-40B4-BE49-F238E27FC236}">
                  <a16:creationId xmlns:a16="http://schemas.microsoft.com/office/drawing/2014/main" id="{13E597DF-59A3-4FAE-8B5F-D13522E94CF1}"/>
                </a:ext>
              </a:extLst>
            </p:cNvPr>
            <p:cNvSpPr>
              <a:spLocks noChangeShapeType="1"/>
            </p:cNvSpPr>
            <p:nvPr/>
          </p:nvSpPr>
          <p:spPr bwMode="auto">
            <a:xfrm>
              <a:off x="4365" y="1928"/>
              <a:ext cx="0" cy="485"/>
            </a:xfrm>
            <a:prstGeom prst="line">
              <a:avLst/>
            </a:prstGeom>
            <a:noFill/>
            <a:ln w="2063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Oval 15">
              <a:extLst>
                <a:ext uri="{FF2B5EF4-FFF2-40B4-BE49-F238E27FC236}">
                  <a16:creationId xmlns:a16="http://schemas.microsoft.com/office/drawing/2014/main" id="{903B2921-BEED-4195-BF9E-A45D22FAA9CE}"/>
                </a:ext>
              </a:extLst>
            </p:cNvPr>
            <p:cNvSpPr>
              <a:spLocks noChangeArrowheads="1"/>
            </p:cNvSpPr>
            <p:nvPr/>
          </p:nvSpPr>
          <p:spPr bwMode="auto">
            <a:xfrm>
              <a:off x="2878" y="2100"/>
              <a:ext cx="72" cy="73"/>
            </a:xfrm>
            <a:prstGeom prst="ellipse">
              <a:avLst/>
            </a:pr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16">
              <a:extLst>
                <a:ext uri="{FF2B5EF4-FFF2-40B4-BE49-F238E27FC236}">
                  <a16:creationId xmlns:a16="http://schemas.microsoft.com/office/drawing/2014/main" id="{917D591C-F681-4938-8280-52896A84B363}"/>
                </a:ext>
              </a:extLst>
            </p:cNvPr>
            <p:cNvSpPr>
              <a:spLocks noChangeArrowheads="1"/>
            </p:cNvSpPr>
            <p:nvPr/>
          </p:nvSpPr>
          <p:spPr bwMode="auto">
            <a:xfrm>
              <a:off x="3294" y="2100"/>
              <a:ext cx="73" cy="73"/>
            </a:xfrm>
            <a:prstGeom prst="ellipse">
              <a:avLst/>
            </a:pr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17">
              <a:extLst>
                <a:ext uri="{FF2B5EF4-FFF2-40B4-BE49-F238E27FC236}">
                  <a16:creationId xmlns:a16="http://schemas.microsoft.com/office/drawing/2014/main" id="{CB3F5C39-E416-43DA-B22E-EE8536F7DADC}"/>
                </a:ext>
              </a:extLst>
            </p:cNvPr>
            <p:cNvSpPr>
              <a:spLocks noChangeArrowheads="1"/>
            </p:cNvSpPr>
            <p:nvPr/>
          </p:nvSpPr>
          <p:spPr bwMode="auto">
            <a:xfrm>
              <a:off x="3086" y="2100"/>
              <a:ext cx="73" cy="73"/>
            </a:xfrm>
            <a:prstGeom prst="ellipse">
              <a:avLst/>
            </a:prstGeom>
            <a:solidFill>
              <a:srgbClr val="000000"/>
            </a:solidFill>
            <a:ln w="47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a:extLst>
                <a:ext uri="{FF2B5EF4-FFF2-40B4-BE49-F238E27FC236}">
                  <a16:creationId xmlns:a16="http://schemas.microsoft.com/office/drawing/2014/main" id="{6BBC5E8E-4E98-410C-AAF0-6C0A28887BA1}"/>
                </a:ext>
              </a:extLst>
            </p:cNvPr>
            <p:cNvSpPr>
              <a:spLocks noChangeArrowheads="1"/>
            </p:cNvSpPr>
            <p:nvPr/>
          </p:nvSpPr>
          <p:spPr bwMode="auto">
            <a:xfrm>
              <a:off x="1860" y="1618"/>
              <a:ext cx="361"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900">
                  <a:solidFill>
                    <a:srgbClr val="000000"/>
                  </a:solidFill>
                  <a:latin typeface="Sans"/>
                </a:rPr>
                <a:t>6 bits</a:t>
              </a:r>
              <a:endParaRPr lang="en-US" altLang="en-US"/>
            </a:p>
          </p:txBody>
        </p:sp>
        <p:sp>
          <p:nvSpPr>
            <p:cNvPr id="24" name="Freeform 19">
              <a:extLst>
                <a:ext uri="{FF2B5EF4-FFF2-40B4-BE49-F238E27FC236}">
                  <a16:creationId xmlns:a16="http://schemas.microsoft.com/office/drawing/2014/main" id="{CA5AF20B-2DBA-4290-802B-E1625B554F75}"/>
                </a:ext>
              </a:extLst>
            </p:cNvPr>
            <p:cNvSpPr>
              <a:spLocks/>
            </p:cNvSpPr>
            <p:nvPr/>
          </p:nvSpPr>
          <p:spPr bwMode="auto">
            <a:xfrm>
              <a:off x="1787" y="2473"/>
              <a:ext cx="2737" cy="119"/>
            </a:xfrm>
            <a:custGeom>
              <a:avLst/>
              <a:gdLst>
                <a:gd name="T0" fmla="*/ 0 w 2873"/>
                <a:gd name="T1" fmla="*/ 0 h 125"/>
                <a:gd name="T2" fmla="*/ 92 w 2873"/>
                <a:gd name="T3" fmla="*/ 0 h 125"/>
                <a:gd name="T4" fmla="*/ 92 w 2873"/>
                <a:gd name="T5" fmla="*/ 11 h 125"/>
                <a:gd name="T6" fmla="*/ 159 w 2873"/>
                <a:gd name="T7" fmla="*/ 51 h 125"/>
                <a:gd name="T8" fmla="*/ 574 w 2873"/>
                <a:gd name="T9" fmla="*/ 57 h 125"/>
                <a:gd name="T10" fmla="*/ 943 w 2873"/>
                <a:gd name="T11" fmla="*/ 57 h 125"/>
                <a:gd name="T12" fmla="*/ 1264 w 2873"/>
                <a:gd name="T13" fmla="*/ 61 h 125"/>
                <a:gd name="T14" fmla="*/ 1436 w 2873"/>
                <a:gd name="T15" fmla="*/ 92 h 125"/>
                <a:gd name="T16" fmla="*/ 1608 w 2873"/>
                <a:gd name="T17" fmla="*/ 61 h 125"/>
                <a:gd name="T18" fmla="*/ 1930 w 2873"/>
                <a:gd name="T19" fmla="*/ 57 h 125"/>
                <a:gd name="T20" fmla="*/ 2299 w 2873"/>
                <a:gd name="T21" fmla="*/ 57 h 125"/>
                <a:gd name="T22" fmla="*/ 2714 w 2873"/>
                <a:gd name="T23" fmla="*/ 51 h 125"/>
                <a:gd name="T24" fmla="*/ 2780 w 2873"/>
                <a:gd name="T25" fmla="*/ 11 h 125"/>
                <a:gd name="T26" fmla="*/ 2780 w 2873"/>
                <a:gd name="T27" fmla="*/ 0 h 125"/>
                <a:gd name="T28" fmla="*/ 2873 w 2873"/>
                <a:gd name="T29" fmla="*/ 0 h 125"/>
                <a:gd name="T30" fmla="*/ 2873 w 2873"/>
                <a:gd name="T31" fmla="*/ 10 h 125"/>
                <a:gd name="T32" fmla="*/ 2763 w 2873"/>
                <a:gd name="T33" fmla="*/ 67 h 125"/>
                <a:gd name="T34" fmla="*/ 2313 w 2873"/>
                <a:gd name="T35" fmla="*/ 76 h 125"/>
                <a:gd name="T36" fmla="*/ 1950 w 2873"/>
                <a:gd name="T37" fmla="*/ 76 h 125"/>
                <a:gd name="T38" fmla="*/ 1609 w 2873"/>
                <a:gd name="T39" fmla="*/ 82 h 125"/>
                <a:gd name="T40" fmla="*/ 1524 w 2873"/>
                <a:gd name="T41" fmla="*/ 115 h 125"/>
                <a:gd name="T42" fmla="*/ 1524 w 2873"/>
                <a:gd name="T43" fmla="*/ 125 h 125"/>
                <a:gd name="T44" fmla="*/ 1436 w 2873"/>
                <a:gd name="T45" fmla="*/ 125 h 125"/>
                <a:gd name="T46" fmla="*/ 1349 w 2873"/>
                <a:gd name="T47" fmla="*/ 125 h 125"/>
                <a:gd name="T48" fmla="*/ 1349 w 2873"/>
                <a:gd name="T49" fmla="*/ 115 h 125"/>
                <a:gd name="T50" fmla="*/ 1264 w 2873"/>
                <a:gd name="T51" fmla="*/ 82 h 125"/>
                <a:gd name="T52" fmla="*/ 923 w 2873"/>
                <a:gd name="T53" fmla="*/ 76 h 125"/>
                <a:gd name="T54" fmla="*/ 560 w 2873"/>
                <a:gd name="T55" fmla="*/ 76 h 125"/>
                <a:gd name="T56" fmla="*/ 110 w 2873"/>
                <a:gd name="T57" fmla="*/ 67 h 125"/>
                <a:gd name="T58" fmla="*/ 0 w 2873"/>
                <a:gd name="T59" fmla="*/ 10 h 125"/>
                <a:gd name="T60" fmla="*/ 0 w 2873"/>
                <a:gd name="T6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73" h="125">
                  <a:moveTo>
                    <a:pt x="0" y="0"/>
                  </a:moveTo>
                  <a:lnTo>
                    <a:pt x="92" y="0"/>
                  </a:lnTo>
                  <a:lnTo>
                    <a:pt x="92" y="11"/>
                  </a:lnTo>
                  <a:cubicBezTo>
                    <a:pt x="92" y="25"/>
                    <a:pt x="115" y="46"/>
                    <a:pt x="159" y="51"/>
                  </a:cubicBezTo>
                  <a:cubicBezTo>
                    <a:pt x="199" y="60"/>
                    <a:pt x="431" y="57"/>
                    <a:pt x="574" y="57"/>
                  </a:cubicBezTo>
                  <a:lnTo>
                    <a:pt x="943" y="57"/>
                  </a:lnTo>
                  <a:cubicBezTo>
                    <a:pt x="1101" y="57"/>
                    <a:pt x="1192" y="57"/>
                    <a:pt x="1264" y="61"/>
                  </a:cubicBezTo>
                  <a:cubicBezTo>
                    <a:pt x="1336" y="66"/>
                    <a:pt x="1409" y="81"/>
                    <a:pt x="1436" y="92"/>
                  </a:cubicBezTo>
                  <a:cubicBezTo>
                    <a:pt x="1464" y="81"/>
                    <a:pt x="1536" y="66"/>
                    <a:pt x="1608" y="61"/>
                  </a:cubicBezTo>
                  <a:cubicBezTo>
                    <a:pt x="1680" y="57"/>
                    <a:pt x="1772" y="57"/>
                    <a:pt x="1930" y="57"/>
                  </a:cubicBezTo>
                  <a:lnTo>
                    <a:pt x="2299" y="57"/>
                  </a:lnTo>
                  <a:cubicBezTo>
                    <a:pt x="2442" y="57"/>
                    <a:pt x="2674" y="60"/>
                    <a:pt x="2714" y="51"/>
                  </a:cubicBezTo>
                  <a:cubicBezTo>
                    <a:pt x="2758" y="46"/>
                    <a:pt x="2780" y="25"/>
                    <a:pt x="2780" y="11"/>
                  </a:cubicBezTo>
                  <a:lnTo>
                    <a:pt x="2780" y="0"/>
                  </a:lnTo>
                  <a:lnTo>
                    <a:pt x="2873" y="0"/>
                  </a:lnTo>
                  <a:lnTo>
                    <a:pt x="2873" y="10"/>
                  </a:lnTo>
                  <a:cubicBezTo>
                    <a:pt x="2873" y="36"/>
                    <a:pt x="2838" y="58"/>
                    <a:pt x="2763" y="67"/>
                  </a:cubicBezTo>
                  <a:cubicBezTo>
                    <a:pt x="2688" y="75"/>
                    <a:pt x="2536" y="76"/>
                    <a:pt x="2313" y="76"/>
                  </a:cubicBezTo>
                  <a:lnTo>
                    <a:pt x="1950" y="76"/>
                  </a:lnTo>
                  <a:cubicBezTo>
                    <a:pt x="1797" y="76"/>
                    <a:pt x="1668" y="77"/>
                    <a:pt x="1609" y="82"/>
                  </a:cubicBezTo>
                  <a:cubicBezTo>
                    <a:pt x="1550" y="88"/>
                    <a:pt x="1524" y="100"/>
                    <a:pt x="1524" y="115"/>
                  </a:cubicBezTo>
                  <a:lnTo>
                    <a:pt x="1524" y="125"/>
                  </a:lnTo>
                  <a:lnTo>
                    <a:pt x="1436" y="125"/>
                  </a:lnTo>
                  <a:lnTo>
                    <a:pt x="1349" y="125"/>
                  </a:lnTo>
                  <a:lnTo>
                    <a:pt x="1349" y="115"/>
                  </a:lnTo>
                  <a:cubicBezTo>
                    <a:pt x="1349" y="100"/>
                    <a:pt x="1322" y="88"/>
                    <a:pt x="1264" y="82"/>
                  </a:cubicBezTo>
                  <a:cubicBezTo>
                    <a:pt x="1205" y="77"/>
                    <a:pt x="1076" y="76"/>
                    <a:pt x="923" y="76"/>
                  </a:cubicBezTo>
                  <a:lnTo>
                    <a:pt x="560" y="76"/>
                  </a:lnTo>
                  <a:cubicBezTo>
                    <a:pt x="336" y="76"/>
                    <a:pt x="185" y="75"/>
                    <a:pt x="110" y="67"/>
                  </a:cubicBezTo>
                  <a:cubicBezTo>
                    <a:pt x="35" y="58"/>
                    <a:pt x="0" y="36"/>
                    <a:pt x="0" y="1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20">
              <a:extLst>
                <a:ext uri="{FF2B5EF4-FFF2-40B4-BE49-F238E27FC236}">
                  <a16:creationId xmlns:a16="http://schemas.microsoft.com/office/drawing/2014/main" id="{81D71820-E2F1-4791-B4E2-1A68DFDCDE10}"/>
                </a:ext>
              </a:extLst>
            </p:cNvPr>
            <p:cNvSpPr>
              <a:spLocks noChangeArrowheads="1"/>
            </p:cNvSpPr>
            <p:nvPr/>
          </p:nvSpPr>
          <p:spPr bwMode="auto">
            <a:xfrm>
              <a:off x="2500" y="2644"/>
              <a:ext cx="127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00"/>
                  </a:solidFill>
                  <a:latin typeface="Sans"/>
                </a:rPr>
                <a:t>64 minor counters</a:t>
              </a:r>
              <a:endParaRPr lang="en-US" altLang="en-US"/>
            </a:p>
          </p:txBody>
        </p:sp>
      </p:grpSp>
      <p:sp>
        <p:nvSpPr>
          <p:cNvPr id="26" name="TextBox 25">
            <a:extLst>
              <a:ext uri="{FF2B5EF4-FFF2-40B4-BE49-F238E27FC236}">
                <a16:creationId xmlns:a16="http://schemas.microsoft.com/office/drawing/2014/main" id="{FDF3A895-7900-4035-9FA7-6FEA8788FD1E}"/>
              </a:ext>
            </a:extLst>
          </p:cNvPr>
          <p:cNvSpPr txBox="1"/>
          <p:nvPr/>
        </p:nvSpPr>
        <p:spPr>
          <a:xfrm>
            <a:off x="2179983" y="3256642"/>
            <a:ext cx="7832034"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Consider a 4 KB page. It has 64 </a:t>
            </a:r>
            <a:r>
              <a:rPr lang="en-US" sz="2000" dirty="0">
                <a:solidFill>
                  <a:srgbClr val="9F2241"/>
                </a:solidFill>
              </a:rPr>
              <a:t>cache blocks </a:t>
            </a:r>
            <a:r>
              <a:rPr lang="en-US" sz="2000" dirty="0"/>
              <a:t>(each </a:t>
            </a:r>
            <a:r>
              <a:rPr lang="en-US" sz="2000" dirty="0">
                <a:solidFill>
                  <a:srgbClr val="01708C"/>
                </a:solidFill>
              </a:rPr>
              <a:t>block</a:t>
            </a:r>
            <a:r>
              <a:rPr lang="en-US" sz="2000" dirty="0"/>
              <a:t> is </a:t>
            </a:r>
            <a:br>
              <a:rPr lang="en-US" sz="2000" dirty="0"/>
            </a:br>
            <a:r>
              <a:rPr lang="en-US" sz="2000" dirty="0"/>
              <a:t>64 bytes)</a:t>
            </a:r>
          </a:p>
          <a:p>
            <a:pPr marL="342900" indent="-342900">
              <a:buFont typeface="Arial" panose="020B0604020202020204" pitchFamily="34" charset="0"/>
              <a:buChar char="•"/>
            </a:pPr>
            <a:r>
              <a:rPr lang="en-US" sz="2000" dirty="0"/>
              <a:t>We associate a 64-bit major counter with a </a:t>
            </a:r>
            <a:r>
              <a:rPr lang="en-US" sz="2000" dirty="0">
                <a:solidFill>
                  <a:srgbClr val="00B050"/>
                </a:solidFill>
              </a:rPr>
              <a:t>page</a:t>
            </a:r>
          </a:p>
          <a:p>
            <a:pPr marL="342900" indent="-342900">
              <a:buFont typeface="Arial" panose="020B0604020202020204" pitchFamily="34" charset="0"/>
              <a:buChar char="•"/>
            </a:pPr>
            <a:r>
              <a:rPr lang="en-US" sz="2000" dirty="0"/>
              <a:t>Each of the </a:t>
            </a:r>
            <a:r>
              <a:rPr lang="en-US" sz="2000" dirty="0">
                <a:solidFill>
                  <a:srgbClr val="01708C"/>
                </a:solidFill>
              </a:rPr>
              <a:t>blocks</a:t>
            </a:r>
            <a:r>
              <a:rPr lang="en-US" sz="2000" dirty="0"/>
              <a:t> is associated with a 6-bit minor counter</a:t>
            </a:r>
          </a:p>
          <a:p>
            <a:pPr marL="342900" indent="-342900">
              <a:buFont typeface="Arial" panose="020B0604020202020204" pitchFamily="34" charset="0"/>
              <a:buChar char="•"/>
            </a:pPr>
            <a:r>
              <a:rPr lang="en-US" sz="2000" dirty="0"/>
              <a:t>Size of each </a:t>
            </a:r>
            <a:r>
              <a:rPr lang="en-US" sz="2000" dirty="0">
                <a:solidFill>
                  <a:schemeClr val="accent6">
                    <a:lumMod val="75000"/>
                  </a:schemeClr>
                </a:solidFill>
              </a:rPr>
              <a:t>cache line</a:t>
            </a:r>
            <a:r>
              <a:rPr lang="en-US" sz="2000" dirty="0"/>
              <a:t>: 64 bytes (512 bits)</a:t>
            </a:r>
          </a:p>
          <a:p>
            <a:pPr marL="342900" indent="-342900">
              <a:buFont typeface="Arial" panose="020B0604020202020204" pitchFamily="34" charset="0"/>
              <a:buChar char="•"/>
            </a:pPr>
            <a:endParaRPr lang="en-US" sz="2000" dirty="0" err="1"/>
          </a:p>
        </p:txBody>
      </p:sp>
      <p:pic>
        <p:nvPicPr>
          <p:cNvPr id="27" name="Picture 26" descr="Icon&#10;&#10;Description automatically generated">
            <a:extLst>
              <a:ext uri="{FF2B5EF4-FFF2-40B4-BE49-F238E27FC236}">
                <a16:creationId xmlns:a16="http://schemas.microsoft.com/office/drawing/2014/main" id="{954F3D1F-4641-4842-9B65-DC7921540C4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037959" y="5299950"/>
            <a:ext cx="592932" cy="590955"/>
          </a:xfrm>
          <a:prstGeom prst="rect">
            <a:avLst/>
          </a:prstGeom>
        </p:spPr>
      </p:pic>
      <p:sp>
        <p:nvSpPr>
          <p:cNvPr id="28" name="TextBox 27">
            <a:extLst>
              <a:ext uri="{FF2B5EF4-FFF2-40B4-BE49-F238E27FC236}">
                <a16:creationId xmlns:a16="http://schemas.microsoft.com/office/drawing/2014/main" id="{8A7D97DB-F8D8-4A79-878A-246D0684647C}"/>
              </a:ext>
            </a:extLst>
          </p:cNvPr>
          <p:cNvSpPr txBox="1"/>
          <p:nvPr/>
        </p:nvSpPr>
        <p:spPr>
          <a:xfrm>
            <a:off x="2871304" y="5356305"/>
            <a:ext cx="939681" cy="400110"/>
          </a:xfrm>
          <a:prstGeom prst="rect">
            <a:avLst/>
          </a:prstGeom>
          <a:noFill/>
        </p:spPr>
        <p:txBody>
          <a:bodyPr wrap="none" rtlCol="0">
            <a:spAutoFit/>
          </a:bodyPr>
          <a:lstStyle/>
          <a:p>
            <a:pPr algn="l"/>
            <a:r>
              <a:rPr lang="en-US" sz="2000" dirty="0"/>
              <a:t>64 bits</a:t>
            </a:r>
          </a:p>
        </p:txBody>
      </p:sp>
      <p:sp>
        <p:nvSpPr>
          <p:cNvPr id="29" name="TextBox 28">
            <a:extLst>
              <a:ext uri="{FF2B5EF4-FFF2-40B4-BE49-F238E27FC236}">
                <a16:creationId xmlns:a16="http://schemas.microsoft.com/office/drawing/2014/main" id="{A7DA1A53-CA53-4A01-AA45-5D34C3689E69}"/>
              </a:ext>
            </a:extLst>
          </p:cNvPr>
          <p:cNvSpPr txBox="1"/>
          <p:nvPr/>
        </p:nvSpPr>
        <p:spPr>
          <a:xfrm>
            <a:off x="4950700" y="5395371"/>
            <a:ext cx="1322798" cy="400110"/>
          </a:xfrm>
          <a:prstGeom prst="rect">
            <a:avLst/>
          </a:prstGeom>
          <a:noFill/>
        </p:spPr>
        <p:txBody>
          <a:bodyPr wrap="none" rtlCol="0">
            <a:spAutoFit/>
          </a:bodyPr>
          <a:lstStyle/>
          <a:p>
            <a:pPr algn="l"/>
            <a:r>
              <a:rPr lang="en-US" sz="2000" dirty="0"/>
              <a:t>64 * 6 bits</a:t>
            </a:r>
          </a:p>
        </p:txBody>
      </p:sp>
      <p:pic>
        <p:nvPicPr>
          <p:cNvPr id="30" name="Picture 29" descr="Background pattern, rectangle&#10;&#10;Description automatically generated">
            <a:extLst>
              <a:ext uri="{FF2B5EF4-FFF2-40B4-BE49-F238E27FC236}">
                <a16:creationId xmlns:a16="http://schemas.microsoft.com/office/drawing/2014/main" id="{B80C4AEB-BA45-4F40-929D-3945A38D3D8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668115" y="5434797"/>
            <a:ext cx="623085" cy="154733"/>
          </a:xfrm>
          <a:prstGeom prst="rect">
            <a:avLst/>
          </a:prstGeom>
        </p:spPr>
      </p:pic>
      <p:pic>
        <p:nvPicPr>
          <p:cNvPr id="31" name="Picture 30" descr="Background pattern, rectangle&#10;&#10;Description automatically generated">
            <a:extLst>
              <a:ext uri="{FF2B5EF4-FFF2-40B4-BE49-F238E27FC236}">
                <a16:creationId xmlns:a16="http://schemas.microsoft.com/office/drawing/2014/main" id="{290503F0-7039-4C78-8DB3-460DC02B2CE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668115" y="5654294"/>
            <a:ext cx="623085" cy="154733"/>
          </a:xfrm>
          <a:prstGeom prst="rect">
            <a:avLst/>
          </a:prstGeom>
        </p:spPr>
      </p:pic>
      <p:sp>
        <p:nvSpPr>
          <p:cNvPr id="32" name="TextBox 31">
            <a:extLst>
              <a:ext uri="{FF2B5EF4-FFF2-40B4-BE49-F238E27FC236}">
                <a16:creationId xmlns:a16="http://schemas.microsoft.com/office/drawing/2014/main" id="{CC0CA0F5-3932-4EB7-A817-E3B7423A21E1}"/>
              </a:ext>
            </a:extLst>
          </p:cNvPr>
          <p:cNvSpPr txBox="1"/>
          <p:nvPr/>
        </p:nvSpPr>
        <p:spPr>
          <a:xfrm>
            <a:off x="7499975" y="5408916"/>
            <a:ext cx="1152880" cy="400110"/>
          </a:xfrm>
          <a:prstGeom prst="rect">
            <a:avLst/>
          </a:prstGeom>
          <a:noFill/>
        </p:spPr>
        <p:txBody>
          <a:bodyPr wrap="none" rtlCol="0">
            <a:spAutoFit/>
          </a:bodyPr>
          <a:lstStyle/>
          <a:p>
            <a:pPr algn="l"/>
            <a:r>
              <a:rPr lang="en-US" sz="2000" dirty="0"/>
              <a:t>448 bits </a:t>
            </a:r>
          </a:p>
        </p:txBody>
      </p:sp>
      <p:sp>
        <p:nvSpPr>
          <p:cNvPr id="6" name="Speech Bubble: Rectangle with Corners Rounded 5">
            <a:extLst>
              <a:ext uri="{FF2B5EF4-FFF2-40B4-BE49-F238E27FC236}">
                <a16:creationId xmlns:a16="http://schemas.microsoft.com/office/drawing/2014/main" id="{7274CA7F-7D10-43E1-A5E4-E0D362C47FA1}"/>
              </a:ext>
            </a:extLst>
          </p:cNvPr>
          <p:cNvSpPr/>
          <p:nvPr/>
        </p:nvSpPr>
        <p:spPr>
          <a:xfrm>
            <a:off x="8836025" y="5731660"/>
            <a:ext cx="1570718" cy="590955"/>
          </a:xfrm>
          <a:prstGeom prst="wedgeRoundRectCallout">
            <a:avLst>
              <a:gd name="adj1" fmla="val -61861"/>
              <a:gd name="adj2" fmla="val -67181"/>
              <a:gd name="adj3" fmla="val 16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64 bits left</a:t>
            </a:r>
            <a:endParaRPr lang="en-US" sz="2000" dirty="0"/>
          </a:p>
        </p:txBody>
      </p:sp>
    </p:spTree>
    <p:extLst>
      <p:ext uri="{BB962C8B-B14F-4D97-AF65-F5344CB8AC3E}">
        <p14:creationId xmlns:p14="http://schemas.microsoft.com/office/powerpoint/2010/main" val="34063799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7C376-C4FD-4179-8A1E-342F51A635F2}"/>
              </a:ext>
            </a:extLst>
          </p:cNvPr>
          <p:cNvSpPr>
            <a:spLocks noGrp="1"/>
          </p:cNvSpPr>
          <p:nvPr>
            <p:ph type="title"/>
          </p:nvPr>
        </p:nvSpPr>
        <p:spPr/>
        <p:txBody>
          <a:bodyPr/>
          <a:lstStyle/>
          <a:p>
            <a:r>
              <a:rPr lang="en-US" dirty="0"/>
              <a:t>Process of Encryption/Decryption</a:t>
            </a:r>
          </a:p>
        </p:txBody>
      </p:sp>
      <p:sp>
        <p:nvSpPr>
          <p:cNvPr id="4" name="Footer Placeholder 3">
            <a:extLst>
              <a:ext uri="{FF2B5EF4-FFF2-40B4-BE49-F238E27FC236}">
                <a16:creationId xmlns:a16="http://schemas.microsoft.com/office/drawing/2014/main" id="{7F1163AB-9911-4D09-B02B-95EE806BF697}"/>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B8F5EAA7-9B82-42E8-A3C0-FCD4A685F0CE}"/>
              </a:ext>
            </a:extLst>
          </p:cNvPr>
          <p:cNvSpPr>
            <a:spLocks noGrp="1"/>
          </p:cNvSpPr>
          <p:nvPr>
            <p:ph type="sldNum" sz="quarter" idx="12"/>
          </p:nvPr>
        </p:nvSpPr>
        <p:spPr/>
        <p:txBody>
          <a:bodyPr/>
          <a:lstStyle/>
          <a:p>
            <a:fld id="{F919517F-009E-4769-83B0-88E0C9B89C50}" type="slidenum">
              <a:rPr lang="en-US" smtClean="0"/>
              <a:t>41</a:t>
            </a:fld>
            <a:endParaRPr lang="en-US"/>
          </a:p>
        </p:txBody>
      </p:sp>
      <p:grpSp>
        <p:nvGrpSpPr>
          <p:cNvPr id="8" name="Group 4">
            <a:extLst>
              <a:ext uri="{FF2B5EF4-FFF2-40B4-BE49-F238E27FC236}">
                <a16:creationId xmlns:a16="http://schemas.microsoft.com/office/drawing/2014/main" id="{CCD37FC9-1A63-411D-BFF1-88238270ABE3}"/>
              </a:ext>
            </a:extLst>
          </p:cNvPr>
          <p:cNvGrpSpPr>
            <a:grpSpLocks noChangeAspect="1"/>
          </p:cNvGrpSpPr>
          <p:nvPr/>
        </p:nvGrpSpPr>
        <p:grpSpPr bwMode="auto">
          <a:xfrm>
            <a:off x="2233480" y="865249"/>
            <a:ext cx="6477000" cy="4381501"/>
            <a:chOff x="345" y="787"/>
            <a:chExt cx="4080" cy="2760"/>
          </a:xfrm>
        </p:grpSpPr>
        <p:sp>
          <p:nvSpPr>
            <p:cNvPr id="9" name="AutoShape 3">
              <a:extLst>
                <a:ext uri="{FF2B5EF4-FFF2-40B4-BE49-F238E27FC236}">
                  <a16:creationId xmlns:a16="http://schemas.microsoft.com/office/drawing/2014/main" id="{95E20FA6-1755-42EC-8D29-B1B51AB85337}"/>
                </a:ext>
              </a:extLst>
            </p:cNvPr>
            <p:cNvSpPr>
              <a:spLocks noChangeAspect="1" noChangeArrowheads="1" noTextEdit="1"/>
            </p:cNvSpPr>
            <p:nvPr/>
          </p:nvSpPr>
          <p:spPr bwMode="auto">
            <a:xfrm>
              <a:off x="345" y="806"/>
              <a:ext cx="4080" cy="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a:extLst>
                <a:ext uri="{FF2B5EF4-FFF2-40B4-BE49-F238E27FC236}">
                  <a16:creationId xmlns:a16="http://schemas.microsoft.com/office/drawing/2014/main" id="{04A2A156-0F3A-470E-B83C-427538757BAE}"/>
                </a:ext>
              </a:extLst>
            </p:cNvPr>
            <p:cNvSpPr>
              <a:spLocks/>
            </p:cNvSpPr>
            <p:nvPr/>
          </p:nvSpPr>
          <p:spPr bwMode="auto">
            <a:xfrm>
              <a:off x="2544" y="1691"/>
              <a:ext cx="205" cy="371"/>
            </a:xfrm>
            <a:custGeom>
              <a:avLst/>
              <a:gdLst>
                <a:gd name="T0" fmla="*/ 233 w 312"/>
                <a:gd name="T1" fmla="*/ 141 h 563"/>
                <a:gd name="T2" fmla="*/ 234 w 312"/>
                <a:gd name="T3" fmla="*/ 282 h 563"/>
                <a:gd name="T4" fmla="*/ 273 w 312"/>
                <a:gd name="T5" fmla="*/ 283 h 563"/>
                <a:gd name="T6" fmla="*/ 312 w 312"/>
                <a:gd name="T7" fmla="*/ 283 h 563"/>
                <a:gd name="T8" fmla="*/ 234 w 312"/>
                <a:gd name="T9" fmla="*/ 423 h 563"/>
                <a:gd name="T10" fmla="*/ 155 w 312"/>
                <a:gd name="T11" fmla="*/ 561 h 563"/>
                <a:gd name="T12" fmla="*/ 77 w 312"/>
                <a:gd name="T13" fmla="*/ 421 h 563"/>
                <a:gd name="T14" fmla="*/ 0 w 312"/>
                <a:gd name="T15" fmla="*/ 284 h 563"/>
                <a:gd name="T16" fmla="*/ 39 w 312"/>
                <a:gd name="T17" fmla="*/ 283 h 563"/>
                <a:gd name="T18" fmla="*/ 79 w 312"/>
                <a:gd name="T19" fmla="*/ 283 h 563"/>
                <a:gd name="T20" fmla="*/ 78 w 312"/>
                <a:gd name="T21" fmla="*/ 141 h 563"/>
                <a:gd name="T22" fmla="*/ 78 w 312"/>
                <a:gd name="T23" fmla="*/ 0 h 563"/>
                <a:gd name="T24" fmla="*/ 156 w 312"/>
                <a:gd name="T25" fmla="*/ 0 h 563"/>
                <a:gd name="T26" fmla="*/ 233 w 312"/>
                <a:gd name="T27" fmla="*/ 0 h 563"/>
                <a:gd name="T28" fmla="*/ 233 w 312"/>
                <a:gd name="T29" fmla="*/ 141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563">
                  <a:moveTo>
                    <a:pt x="233" y="141"/>
                  </a:moveTo>
                  <a:lnTo>
                    <a:pt x="234" y="282"/>
                  </a:lnTo>
                  <a:lnTo>
                    <a:pt x="273" y="283"/>
                  </a:lnTo>
                  <a:lnTo>
                    <a:pt x="312" y="283"/>
                  </a:lnTo>
                  <a:lnTo>
                    <a:pt x="234" y="423"/>
                  </a:lnTo>
                  <a:cubicBezTo>
                    <a:pt x="171" y="538"/>
                    <a:pt x="157" y="563"/>
                    <a:pt x="155" y="561"/>
                  </a:cubicBezTo>
                  <a:cubicBezTo>
                    <a:pt x="154" y="559"/>
                    <a:pt x="119" y="497"/>
                    <a:pt x="77" y="421"/>
                  </a:cubicBezTo>
                  <a:lnTo>
                    <a:pt x="0" y="284"/>
                  </a:lnTo>
                  <a:lnTo>
                    <a:pt x="39" y="283"/>
                  </a:lnTo>
                  <a:lnTo>
                    <a:pt x="79" y="283"/>
                  </a:lnTo>
                  <a:lnTo>
                    <a:pt x="78" y="141"/>
                  </a:lnTo>
                  <a:lnTo>
                    <a:pt x="78" y="0"/>
                  </a:lnTo>
                  <a:lnTo>
                    <a:pt x="156" y="0"/>
                  </a:lnTo>
                  <a:lnTo>
                    <a:pt x="233" y="0"/>
                  </a:lnTo>
                  <a:lnTo>
                    <a:pt x="233" y="141"/>
                  </a:lnTo>
                  <a:close/>
                </a:path>
              </a:pathLst>
            </a:custGeom>
            <a:solidFill>
              <a:srgbClr val="1B0675"/>
            </a:solidFill>
            <a:ln w="1588" cap="flat">
              <a:solidFill>
                <a:srgbClr val="07070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F671FF5D-C19A-442A-BE86-27197CAE3F68}"/>
                </a:ext>
              </a:extLst>
            </p:cNvPr>
            <p:cNvSpPr>
              <a:spLocks/>
            </p:cNvSpPr>
            <p:nvPr/>
          </p:nvSpPr>
          <p:spPr bwMode="auto">
            <a:xfrm>
              <a:off x="1122" y="956"/>
              <a:ext cx="1542" cy="147"/>
            </a:xfrm>
            <a:custGeom>
              <a:avLst/>
              <a:gdLst>
                <a:gd name="T0" fmla="*/ 2338 w 2338"/>
                <a:gd name="T1" fmla="*/ 222 h 223"/>
                <a:gd name="T2" fmla="*/ 2262 w 2338"/>
                <a:gd name="T3" fmla="*/ 223 h 223"/>
                <a:gd name="T4" fmla="*/ 2262 w 2338"/>
                <a:gd name="T5" fmla="*/ 204 h 223"/>
                <a:gd name="T6" fmla="*/ 2208 w 2338"/>
                <a:gd name="T7" fmla="*/ 132 h 223"/>
                <a:gd name="T8" fmla="*/ 1870 w 2338"/>
                <a:gd name="T9" fmla="*/ 121 h 223"/>
                <a:gd name="T10" fmla="*/ 1570 w 2338"/>
                <a:gd name="T11" fmla="*/ 122 h 223"/>
                <a:gd name="T12" fmla="*/ 1309 w 2338"/>
                <a:gd name="T13" fmla="*/ 114 h 223"/>
                <a:gd name="T14" fmla="*/ 1169 w 2338"/>
                <a:gd name="T15" fmla="*/ 58 h 223"/>
                <a:gd name="T16" fmla="*/ 1029 w 2338"/>
                <a:gd name="T17" fmla="*/ 114 h 223"/>
                <a:gd name="T18" fmla="*/ 767 w 2338"/>
                <a:gd name="T19" fmla="*/ 122 h 223"/>
                <a:gd name="T20" fmla="*/ 467 w 2338"/>
                <a:gd name="T21" fmla="*/ 121 h 223"/>
                <a:gd name="T22" fmla="*/ 130 w 2338"/>
                <a:gd name="T23" fmla="*/ 132 h 223"/>
                <a:gd name="T24" fmla="*/ 75 w 2338"/>
                <a:gd name="T25" fmla="*/ 204 h 223"/>
                <a:gd name="T26" fmla="*/ 75 w 2338"/>
                <a:gd name="T27" fmla="*/ 223 h 223"/>
                <a:gd name="T28" fmla="*/ 0 w 2338"/>
                <a:gd name="T29" fmla="*/ 222 h 223"/>
                <a:gd name="T30" fmla="*/ 0 w 2338"/>
                <a:gd name="T31" fmla="*/ 205 h 223"/>
                <a:gd name="T32" fmla="*/ 89 w 2338"/>
                <a:gd name="T33" fmla="*/ 104 h 223"/>
                <a:gd name="T34" fmla="*/ 456 w 2338"/>
                <a:gd name="T35" fmla="*/ 88 h 223"/>
                <a:gd name="T36" fmla="*/ 751 w 2338"/>
                <a:gd name="T37" fmla="*/ 88 h 223"/>
                <a:gd name="T38" fmla="*/ 1028 w 2338"/>
                <a:gd name="T39" fmla="*/ 76 h 223"/>
                <a:gd name="T40" fmla="*/ 1098 w 2338"/>
                <a:gd name="T41" fmla="*/ 17 h 223"/>
                <a:gd name="T42" fmla="*/ 1098 w 2338"/>
                <a:gd name="T43" fmla="*/ 0 h 223"/>
                <a:gd name="T44" fmla="*/ 1169 w 2338"/>
                <a:gd name="T45" fmla="*/ 0 h 223"/>
                <a:gd name="T46" fmla="*/ 1240 w 2338"/>
                <a:gd name="T47" fmla="*/ 0 h 223"/>
                <a:gd name="T48" fmla="*/ 1240 w 2338"/>
                <a:gd name="T49" fmla="*/ 17 h 223"/>
                <a:gd name="T50" fmla="*/ 1309 w 2338"/>
                <a:gd name="T51" fmla="*/ 76 h 223"/>
                <a:gd name="T52" fmla="*/ 1586 w 2338"/>
                <a:gd name="T53" fmla="*/ 88 h 223"/>
                <a:gd name="T54" fmla="*/ 1882 w 2338"/>
                <a:gd name="T55" fmla="*/ 88 h 223"/>
                <a:gd name="T56" fmla="*/ 2248 w 2338"/>
                <a:gd name="T57" fmla="*/ 104 h 223"/>
                <a:gd name="T58" fmla="*/ 2338 w 2338"/>
                <a:gd name="T59" fmla="*/ 205 h 223"/>
                <a:gd name="T60" fmla="*/ 2338 w 2338"/>
                <a:gd name="T61" fmla="*/ 22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338" h="223">
                  <a:moveTo>
                    <a:pt x="2338" y="222"/>
                  </a:moveTo>
                  <a:lnTo>
                    <a:pt x="2262" y="223"/>
                  </a:lnTo>
                  <a:lnTo>
                    <a:pt x="2262" y="204"/>
                  </a:lnTo>
                  <a:cubicBezTo>
                    <a:pt x="2262" y="178"/>
                    <a:pt x="2244" y="140"/>
                    <a:pt x="2208" y="132"/>
                  </a:cubicBezTo>
                  <a:cubicBezTo>
                    <a:pt x="2176" y="116"/>
                    <a:pt x="1987" y="120"/>
                    <a:pt x="1870" y="121"/>
                  </a:cubicBezTo>
                  <a:lnTo>
                    <a:pt x="1570" y="122"/>
                  </a:lnTo>
                  <a:cubicBezTo>
                    <a:pt x="1442" y="122"/>
                    <a:pt x="1367" y="122"/>
                    <a:pt x="1309" y="114"/>
                  </a:cubicBezTo>
                  <a:cubicBezTo>
                    <a:pt x="1250" y="105"/>
                    <a:pt x="1191" y="79"/>
                    <a:pt x="1169" y="58"/>
                  </a:cubicBezTo>
                  <a:cubicBezTo>
                    <a:pt x="1147" y="79"/>
                    <a:pt x="1087" y="105"/>
                    <a:pt x="1029" y="114"/>
                  </a:cubicBezTo>
                  <a:cubicBezTo>
                    <a:pt x="970" y="122"/>
                    <a:pt x="896" y="122"/>
                    <a:pt x="767" y="122"/>
                  </a:cubicBezTo>
                  <a:lnTo>
                    <a:pt x="467" y="121"/>
                  </a:lnTo>
                  <a:cubicBezTo>
                    <a:pt x="351" y="120"/>
                    <a:pt x="162" y="116"/>
                    <a:pt x="130" y="132"/>
                  </a:cubicBezTo>
                  <a:cubicBezTo>
                    <a:pt x="93" y="140"/>
                    <a:pt x="75" y="178"/>
                    <a:pt x="75" y="204"/>
                  </a:cubicBezTo>
                  <a:lnTo>
                    <a:pt x="75" y="223"/>
                  </a:lnTo>
                  <a:lnTo>
                    <a:pt x="0" y="222"/>
                  </a:lnTo>
                  <a:lnTo>
                    <a:pt x="0" y="205"/>
                  </a:lnTo>
                  <a:cubicBezTo>
                    <a:pt x="0" y="158"/>
                    <a:pt x="28" y="120"/>
                    <a:pt x="89" y="104"/>
                  </a:cubicBezTo>
                  <a:cubicBezTo>
                    <a:pt x="150" y="88"/>
                    <a:pt x="274" y="88"/>
                    <a:pt x="456" y="88"/>
                  </a:cubicBezTo>
                  <a:lnTo>
                    <a:pt x="751" y="88"/>
                  </a:lnTo>
                  <a:cubicBezTo>
                    <a:pt x="876" y="88"/>
                    <a:pt x="980" y="86"/>
                    <a:pt x="1028" y="76"/>
                  </a:cubicBezTo>
                  <a:cubicBezTo>
                    <a:pt x="1076" y="66"/>
                    <a:pt x="1098" y="44"/>
                    <a:pt x="1098" y="17"/>
                  </a:cubicBezTo>
                  <a:lnTo>
                    <a:pt x="1098" y="0"/>
                  </a:lnTo>
                  <a:lnTo>
                    <a:pt x="1169" y="0"/>
                  </a:lnTo>
                  <a:lnTo>
                    <a:pt x="1240" y="0"/>
                  </a:lnTo>
                  <a:lnTo>
                    <a:pt x="1240" y="17"/>
                  </a:lnTo>
                  <a:cubicBezTo>
                    <a:pt x="1240" y="44"/>
                    <a:pt x="1262" y="66"/>
                    <a:pt x="1309" y="76"/>
                  </a:cubicBezTo>
                  <a:cubicBezTo>
                    <a:pt x="1357" y="86"/>
                    <a:pt x="1462" y="88"/>
                    <a:pt x="1586" y="88"/>
                  </a:cubicBezTo>
                  <a:lnTo>
                    <a:pt x="1882" y="88"/>
                  </a:lnTo>
                  <a:cubicBezTo>
                    <a:pt x="2064" y="88"/>
                    <a:pt x="2187" y="88"/>
                    <a:pt x="2248" y="104"/>
                  </a:cubicBezTo>
                  <a:cubicBezTo>
                    <a:pt x="2309" y="120"/>
                    <a:pt x="2338" y="158"/>
                    <a:pt x="2338" y="205"/>
                  </a:cubicBezTo>
                  <a:lnTo>
                    <a:pt x="2338" y="2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a:extLst>
                <a:ext uri="{FF2B5EF4-FFF2-40B4-BE49-F238E27FC236}">
                  <a16:creationId xmlns:a16="http://schemas.microsoft.com/office/drawing/2014/main" id="{3D85E498-CE53-4FA6-858F-FE53D23DD51C}"/>
                </a:ext>
              </a:extLst>
            </p:cNvPr>
            <p:cNvSpPr>
              <a:spLocks noChangeArrowheads="1"/>
            </p:cNvSpPr>
            <p:nvPr/>
          </p:nvSpPr>
          <p:spPr bwMode="auto">
            <a:xfrm>
              <a:off x="1116" y="1142"/>
              <a:ext cx="1542" cy="424"/>
            </a:xfrm>
            <a:prstGeom prst="rect">
              <a:avLst/>
            </a:prstGeom>
            <a:solidFill>
              <a:srgbClr val="FFE6D5"/>
            </a:solidFill>
            <a:ln w="206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D2B25711-8FBE-468B-B6E5-C06A597BDC06}"/>
                </a:ext>
              </a:extLst>
            </p:cNvPr>
            <p:cNvSpPr>
              <a:spLocks noChangeArrowheads="1"/>
            </p:cNvSpPr>
            <p:nvPr/>
          </p:nvSpPr>
          <p:spPr bwMode="auto">
            <a:xfrm>
              <a:off x="1381" y="1247"/>
              <a:ext cx="92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900">
                  <a:solidFill>
                    <a:srgbClr val="000000"/>
                  </a:solidFill>
                  <a:latin typeface="Sans"/>
                </a:rPr>
                <a:t>Major counter </a:t>
              </a:r>
              <a:endParaRPr lang="en-US" altLang="en-US"/>
            </a:p>
          </p:txBody>
        </p:sp>
        <p:sp>
          <p:nvSpPr>
            <p:cNvPr id="14" name="Rectangle 9">
              <a:extLst>
                <a:ext uri="{FF2B5EF4-FFF2-40B4-BE49-F238E27FC236}">
                  <a16:creationId xmlns:a16="http://schemas.microsoft.com/office/drawing/2014/main" id="{4489EFBD-E695-423B-B451-624D443E000D}"/>
                </a:ext>
              </a:extLst>
            </p:cNvPr>
            <p:cNvSpPr>
              <a:spLocks noChangeArrowheads="1"/>
            </p:cNvSpPr>
            <p:nvPr/>
          </p:nvSpPr>
          <p:spPr bwMode="auto">
            <a:xfrm>
              <a:off x="2658" y="1142"/>
              <a:ext cx="507" cy="424"/>
            </a:xfrm>
            <a:prstGeom prst="rect">
              <a:avLst/>
            </a:prstGeom>
            <a:solidFill>
              <a:srgbClr val="FFE6D5"/>
            </a:solidFill>
            <a:ln w="206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a:extLst>
                <a:ext uri="{FF2B5EF4-FFF2-40B4-BE49-F238E27FC236}">
                  <a16:creationId xmlns:a16="http://schemas.microsoft.com/office/drawing/2014/main" id="{2A487A0F-98EB-4E7A-923D-1623A1AF0240}"/>
                </a:ext>
              </a:extLst>
            </p:cNvPr>
            <p:cNvSpPr>
              <a:spLocks noChangeArrowheads="1"/>
            </p:cNvSpPr>
            <p:nvPr/>
          </p:nvSpPr>
          <p:spPr bwMode="auto">
            <a:xfrm>
              <a:off x="3164" y="1142"/>
              <a:ext cx="1243" cy="425"/>
            </a:xfrm>
            <a:prstGeom prst="rect">
              <a:avLst/>
            </a:prstGeom>
            <a:solidFill>
              <a:srgbClr val="FFE6D5"/>
            </a:solidFill>
            <a:ln w="1746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a:extLst>
                <a:ext uri="{FF2B5EF4-FFF2-40B4-BE49-F238E27FC236}">
                  <a16:creationId xmlns:a16="http://schemas.microsoft.com/office/drawing/2014/main" id="{495E0EDF-877E-4249-AC03-4EE3D885546F}"/>
                </a:ext>
              </a:extLst>
            </p:cNvPr>
            <p:cNvSpPr>
              <a:spLocks noChangeArrowheads="1"/>
            </p:cNvSpPr>
            <p:nvPr/>
          </p:nvSpPr>
          <p:spPr bwMode="auto">
            <a:xfrm>
              <a:off x="3277" y="1247"/>
              <a:ext cx="85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900">
                  <a:solidFill>
                    <a:srgbClr val="000000"/>
                  </a:solidFill>
                  <a:latin typeface="Sans"/>
                </a:rPr>
                <a:t>Block address</a:t>
              </a:r>
              <a:endParaRPr lang="en-US" altLang="en-US"/>
            </a:p>
          </p:txBody>
        </p:sp>
        <p:sp>
          <p:nvSpPr>
            <p:cNvPr id="17" name="Rectangle 12">
              <a:extLst>
                <a:ext uri="{FF2B5EF4-FFF2-40B4-BE49-F238E27FC236}">
                  <a16:creationId xmlns:a16="http://schemas.microsoft.com/office/drawing/2014/main" id="{288BACBE-2BC0-4C3D-B6F4-3560E9A03041}"/>
                </a:ext>
              </a:extLst>
            </p:cNvPr>
            <p:cNvSpPr>
              <a:spLocks noChangeArrowheads="1"/>
            </p:cNvSpPr>
            <p:nvPr/>
          </p:nvSpPr>
          <p:spPr bwMode="auto">
            <a:xfrm>
              <a:off x="2685" y="1169"/>
              <a:ext cx="38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900">
                  <a:solidFill>
                    <a:srgbClr val="000000"/>
                  </a:solidFill>
                  <a:latin typeface="Sans"/>
                </a:rPr>
                <a:t>Minor</a:t>
              </a:r>
              <a:endParaRPr lang="en-US" altLang="en-US"/>
            </a:p>
          </p:txBody>
        </p:sp>
        <p:sp>
          <p:nvSpPr>
            <p:cNvPr id="18" name="Rectangle 13">
              <a:extLst>
                <a:ext uri="{FF2B5EF4-FFF2-40B4-BE49-F238E27FC236}">
                  <a16:creationId xmlns:a16="http://schemas.microsoft.com/office/drawing/2014/main" id="{01FA0335-3D30-4BB9-8166-D5FDAF2952B1}"/>
                </a:ext>
              </a:extLst>
            </p:cNvPr>
            <p:cNvSpPr>
              <a:spLocks noChangeArrowheads="1"/>
            </p:cNvSpPr>
            <p:nvPr/>
          </p:nvSpPr>
          <p:spPr bwMode="auto">
            <a:xfrm>
              <a:off x="2685" y="1355"/>
              <a:ext cx="1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900">
                  <a:solidFill>
                    <a:srgbClr val="000000"/>
                  </a:solidFill>
                  <a:latin typeface="Sans"/>
                </a:rPr>
                <a:t>ctr</a:t>
              </a:r>
              <a:endParaRPr lang="en-US" altLang="en-US"/>
            </a:p>
          </p:txBody>
        </p:sp>
        <p:sp>
          <p:nvSpPr>
            <p:cNvPr id="19" name="Rectangle 14">
              <a:extLst>
                <a:ext uri="{FF2B5EF4-FFF2-40B4-BE49-F238E27FC236}">
                  <a16:creationId xmlns:a16="http://schemas.microsoft.com/office/drawing/2014/main" id="{796E7B25-386F-44AD-A462-ACB3B0EBAF2D}"/>
                </a:ext>
              </a:extLst>
            </p:cNvPr>
            <p:cNvSpPr>
              <a:spLocks noChangeArrowheads="1"/>
            </p:cNvSpPr>
            <p:nvPr/>
          </p:nvSpPr>
          <p:spPr bwMode="auto">
            <a:xfrm>
              <a:off x="1675" y="787"/>
              <a:ext cx="41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900">
                  <a:solidFill>
                    <a:srgbClr val="000000"/>
                  </a:solidFill>
                  <a:latin typeface="Sans"/>
                </a:rPr>
                <a:t>64 bits</a:t>
              </a:r>
              <a:endParaRPr lang="en-US" altLang="en-US"/>
            </a:p>
          </p:txBody>
        </p:sp>
        <p:sp>
          <p:nvSpPr>
            <p:cNvPr id="20" name="Freeform 15">
              <a:extLst>
                <a:ext uri="{FF2B5EF4-FFF2-40B4-BE49-F238E27FC236}">
                  <a16:creationId xmlns:a16="http://schemas.microsoft.com/office/drawing/2014/main" id="{D3F7FA54-77DD-40D6-85D5-85772DCDD777}"/>
                </a:ext>
              </a:extLst>
            </p:cNvPr>
            <p:cNvSpPr>
              <a:spLocks/>
            </p:cNvSpPr>
            <p:nvPr/>
          </p:nvSpPr>
          <p:spPr bwMode="auto">
            <a:xfrm>
              <a:off x="3153" y="951"/>
              <a:ext cx="1247" cy="147"/>
            </a:xfrm>
            <a:custGeom>
              <a:avLst/>
              <a:gdLst>
                <a:gd name="T0" fmla="*/ 1891 w 1891"/>
                <a:gd name="T1" fmla="*/ 222 h 223"/>
                <a:gd name="T2" fmla="*/ 1830 w 1891"/>
                <a:gd name="T3" fmla="*/ 223 h 223"/>
                <a:gd name="T4" fmla="*/ 1830 w 1891"/>
                <a:gd name="T5" fmla="*/ 204 h 223"/>
                <a:gd name="T6" fmla="*/ 1786 w 1891"/>
                <a:gd name="T7" fmla="*/ 132 h 223"/>
                <a:gd name="T8" fmla="*/ 1513 w 1891"/>
                <a:gd name="T9" fmla="*/ 121 h 223"/>
                <a:gd name="T10" fmla="*/ 1271 w 1891"/>
                <a:gd name="T11" fmla="*/ 122 h 223"/>
                <a:gd name="T12" fmla="*/ 1059 w 1891"/>
                <a:gd name="T13" fmla="*/ 113 h 223"/>
                <a:gd name="T14" fmla="*/ 946 w 1891"/>
                <a:gd name="T15" fmla="*/ 58 h 223"/>
                <a:gd name="T16" fmla="*/ 833 w 1891"/>
                <a:gd name="T17" fmla="*/ 113 h 223"/>
                <a:gd name="T18" fmla="*/ 621 w 1891"/>
                <a:gd name="T19" fmla="*/ 122 h 223"/>
                <a:gd name="T20" fmla="*/ 378 w 1891"/>
                <a:gd name="T21" fmla="*/ 121 h 223"/>
                <a:gd name="T22" fmla="*/ 105 w 1891"/>
                <a:gd name="T23" fmla="*/ 132 h 223"/>
                <a:gd name="T24" fmla="*/ 61 w 1891"/>
                <a:gd name="T25" fmla="*/ 204 h 223"/>
                <a:gd name="T26" fmla="*/ 61 w 1891"/>
                <a:gd name="T27" fmla="*/ 223 h 223"/>
                <a:gd name="T28" fmla="*/ 0 w 1891"/>
                <a:gd name="T29" fmla="*/ 222 h 223"/>
                <a:gd name="T30" fmla="*/ 0 w 1891"/>
                <a:gd name="T31" fmla="*/ 205 h 223"/>
                <a:gd name="T32" fmla="*/ 73 w 1891"/>
                <a:gd name="T33" fmla="*/ 104 h 223"/>
                <a:gd name="T34" fmla="*/ 369 w 1891"/>
                <a:gd name="T35" fmla="*/ 88 h 223"/>
                <a:gd name="T36" fmla="*/ 608 w 1891"/>
                <a:gd name="T37" fmla="*/ 88 h 223"/>
                <a:gd name="T38" fmla="*/ 832 w 1891"/>
                <a:gd name="T39" fmla="*/ 76 h 223"/>
                <a:gd name="T40" fmla="*/ 888 w 1891"/>
                <a:gd name="T41" fmla="*/ 17 h 223"/>
                <a:gd name="T42" fmla="*/ 888 w 1891"/>
                <a:gd name="T43" fmla="*/ 0 h 223"/>
                <a:gd name="T44" fmla="*/ 946 w 1891"/>
                <a:gd name="T45" fmla="*/ 0 h 223"/>
                <a:gd name="T46" fmla="*/ 1003 w 1891"/>
                <a:gd name="T47" fmla="*/ 0 h 223"/>
                <a:gd name="T48" fmla="*/ 1003 w 1891"/>
                <a:gd name="T49" fmla="*/ 17 h 223"/>
                <a:gd name="T50" fmla="*/ 1059 w 1891"/>
                <a:gd name="T51" fmla="*/ 76 h 223"/>
                <a:gd name="T52" fmla="*/ 1284 w 1891"/>
                <a:gd name="T53" fmla="*/ 88 h 223"/>
                <a:gd name="T54" fmla="*/ 1522 w 1891"/>
                <a:gd name="T55" fmla="*/ 88 h 223"/>
                <a:gd name="T56" fmla="*/ 1819 w 1891"/>
                <a:gd name="T57" fmla="*/ 104 h 223"/>
                <a:gd name="T58" fmla="*/ 1891 w 1891"/>
                <a:gd name="T59" fmla="*/ 205 h 223"/>
                <a:gd name="T60" fmla="*/ 1891 w 1891"/>
                <a:gd name="T61" fmla="*/ 22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91" h="223">
                  <a:moveTo>
                    <a:pt x="1891" y="222"/>
                  </a:moveTo>
                  <a:lnTo>
                    <a:pt x="1830" y="223"/>
                  </a:lnTo>
                  <a:lnTo>
                    <a:pt x="1830" y="204"/>
                  </a:lnTo>
                  <a:cubicBezTo>
                    <a:pt x="1830" y="178"/>
                    <a:pt x="1816" y="140"/>
                    <a:pt x="1786" y="132"/>
                  </a:cubicBezTo>
                  <a:cubicBezTo>
                    <a:pt x="1760" y="116"/>
                    <a:pt x="1607" y="120"/>
                    <a:pt x="1513" y="121"/>
                  </a:cubicBezTo>
                  <a:lnTo>
                    <a:pt x="1271" y="122"/>
                  </a:lnTo>
                  <a:cubicBezTo>
                    <a:pt x="1167" y="122"/>
                    <a:pt x="1106" y="122"/>
                    <a:pt x="1059" y="113"/>
                  </a:cubicBezTo>
                  <a:cubicBezTo>
                    <a:pt x="1012" y="105"/>
                    <a:pt x="964" y="79"/>
                    <a:pt x="946" y="58"/>
                  </a:cubicBezTo>
                  <a:cubicBezTo>
                    <a:pt x="928" y="79"/>
                    <a:pt x="880" y="105"/>
                    <a:pt x="833" y="113"/>
                  </a:cubicBezTo>
                  <a:cubicBezTo>
                    <a:pt x="785" y="122"/>
                    <a:pt x="725" y="122"/>
                    <a:pt x="621" y="122"/>
                  </a:cubicBezTo>
                  <a:lnTo>
                    <a:pt x="378" y="121"/>
                  </a:lnTo>
                  <a:cubicBezTo>
                    <a:pt x="284" y="120"/>
                    <a:pt x="131" y="116"/>
                    <a:pt x="105" y="132"/>
                  </a:cubicBezTo>
                  <a:cubicBezTo>
                    <a:pt x="76" y="140"/>
                    <a:pt x="61" y="178"/>
                    <a:pt x="61" y="204"/>
                  </a:cubicBezTo>
                  <a:lnTo>
                    <a:pt x="61" y="223"/>
                  </a:lnTo>
                  <a:lnTo>
                    <a:pt x="0" y="222"/>
                  </a:lnTo>
                  <a:lnTo>
                    <a:pt x="0" y="205"/>
                  </a:lnTo>
                  <a:cubicBezTo>
                    <a:pt x="0" y="158"/>
                    <a:pt x="23" y="120"/>
                    <a:pt x="73" y="104"/>
                  </a:cubicBezTo>
                  <a:cubicBezTo>
                    <a:pt x="122" y="88"/>
                    <a:pt x="222" y="87"/>
                    <a:pt x="369" y="88"/>
                  </a:cubicBezTo>
                  <a:lnTo>
                    <a:pt x="608" y="88"/>
                  </a:lnTo>
                  <a:cubicBezTo>
                    <a:pt x="709" y="87"/>
                    <a:pt x="793" y="86"/>
                    <a:pt x="832" y="76"/>
                  </a:cubicBezTo>
                  <a:cubicBezTo>
                    <a:pt x="871" y="66"/>
                    <a:pt x="888" y="44"/>
                    <a:pt x="888" y="17"/>
                  </a:cubicBezTo>
                  <a:lnTo>
                    <a:pt x="888" y="0"/>
                  </a:lnTo>
                  <a:lnTo>
                    <a:pt x="946" y="0"/>
                  </a:lnTo>
                  <a:lnTo>
                    <a:pt x="1003" y="0"/>
                  </a:lnTo>
                  <a:lnTo>
                    <a:pt x="1003" y="17"/>
                  </a:lnTo>
                  <a:cubicBezTo>
                    <a:pt x="1003" y="44"/>
                    <a:pt x="1021" y="66"/>
                    <a:pt x="1059" y="76"/>
                  </a:cubicBezTo>
                  <a:cubicBezTo>
                    <a:pt x="1098" y="86"/>
                    <a:pt x="1183" y="87"/>
                    <a:pt x="1284" y="88"/>
                  </a:cubicBezTo>
                  <a:lnTo>
                    <a:pt x="1522" y="88"/>
                  </a:lnTo>
                  <a:cubicBezTo>
                    <a:pt x="1670" y="87"/>
                    <a:pt x="1770" y="88"/>
                    <a:pt x="1819" y="104"/>
                  </a:cubicBezTo>
                  <a:cubicBezTo>
                    <a:pt x="1868" y="120"/>
                    <a:pt x="1891" y="158"/>
                    <a:pt x="1891" y="205"/>
                  </a:cubicBezTo>
                  <a:lnTo>
                    <a:pt x="1891" y="2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6">
              <a:extLst>
                <a:ext uri="{FF2B5EF4-FFF2-40B4-BE49-F238E27FC236}">
                  <a16:creationId xmlns:a16="http://schemas.microsoft.com/office/drawing/2014/main" id="{D7B40DC4-43F3-4A43-AEAC-90BDA66BFF17}"/>
                </a:ext>
              </a:extLst>
            </p:cNvPr>
            <p:cNvSpPr>
              <a:spLocks noChangeArrowheads="1"/>
            </p:cNvSpPr>
            <p:nvPr/>
          </p:nvSpPr>
          <p:spPr bwMode="auto">
            <a:xfrm>
              <a:off x="3540" y="789"/>
              <a:ext cx="41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900">
                  <a:solidFill>
                    <a:srgbClr val="000000"/>
                  </a:solidFill>
                  <a:latin typeface="Sans"/>
                </a:rPr>
                <a:t>58 bits</a:t>
              </a:r>
              <a:endParaRPr lang="en-US" altLang="en-US"/>
            </a:p>
          </p:txBody>
        </p:sp>
        <p:sp>
          <p:nvSpPr>
            <p:cNvPr id="22" name="Rectangle 17">
              <a:extLst>
                <a:ext uri="{FF2B5EF4-FFF2-40B4-BE49-F238E27FC236}">
                  <a16:creationId xmlns:a16="http://schemas.microsoft.com/office/drawing/2014/main" id="{B397AB6A-BF0E-4B7E-8632-AB79DD896F49}"/>
                </a:ext>
              </a:extLst>
            </p:cNvPr>
            <p:cNvSpPr>
              <a:spLocks noChangeArrowheads="1"/>
            </p:cNvSpPr>
            <p:nvPr/>
          </p:nvSpPr>
          <p:spPr bwMode="auto">
            <a:xfrm>
              <a:off x="2700" y="875"/>
              <a:ext cx="33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900">
                  <a:solidFill>
                    <a:srgbClr val="000000"/>
                  </a:solidFill>
                  <a:latin typeface="Sans"/>
                </a:rPr>
                <a:t>6 bits</a:t>
              </a:r>
              <a:endParaRPr lang="en-US" altLang="en-US"/>
            </a:p>
          </p:txBody>
        </p:sp>
        <p:sp>
          <p:nvSpPr>
            <p:cNvPr id="23" name="Rectangle 18">
              <a:extLst>
                <a:ext uri="{FF2B5EF4-FFF2-40B4-BE49-F238E27FC236}">
                  <a16:creationId xmlns:a16="http://schemas.microsoft.com/office/drawing/2014/main" id="{4E2EDA6B-12BF-4A6E-A887-5342D4DC16EA}"/>
                </a:ext>
              </a:extLst>
            </p:cNvPr>
            <p:cNvSpPr>
              <a:spLocks noChangeArrowheads="1"/>
            </p:cNvSpPr>
            <p:nvPr/>
          </p:nvSpPr>
          <p:spPr bwMode="auto">
            <a:xfrm>
              <a:off x="1911" y="2090"/>
              <a:ext cx="1531" cy="672"/>
            </a:xfrm>
            <a:prstGeom prst="rect">
              <a:avLst/>
            </a:prstGeom>
            <a:solidFill>
              <a:srgbClr val="FFE6D5"/>
            </a:solidFill>
            <a:ln w="2063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a:extLst>
                <a:ext uri="{FF2B5EF4-FFF2-40B4-BE49-F238E27FC236}">
                  <a16:creationId xmlns:a16="http://schemas.microsoft.com/office/drawing/2014/main" id="{AEE84828-1B7C-49B8-9C85-39F771DEB110}"/>
                </a:ext>
              </a:extLst>
            </p:cNvPr>
            <p:cNvSpPr>
              <a:spLocks noChangeArrowheads="1"/>
            </p:cNvSpPr>
            <p:nvPr/>
          </p:nvSpPr>
          <p:spPr bwMode="auto">
            <a:xfrm>
              <a:off x="2365" y="2329"/>
              <a:ext cx="59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900" dirty="0">
                  <a:solidFill>
                    <a:srgbClr val="000000"/>
                  </a:solidFill>
                  <a:latin typeface="Sans"/>
                </a:rPr>
                <a:t>AES block</a:t>
              </a:r>
              <a:endParaRPr lang="en-US" altLang="en-US" dirty="0"/>
            </a:p>
          </p:txBody>
        </p:sp>
        <p:sp>
          <p:nvSpPr>
            <p:cNvPr id="25" name="Freeform 20">
              <a:extLst>
                <a:ext uri="{FF2B5EF4-FFF2-40B4-BE49-F238E27FC236}">
                  <a16:creationId xmlns:a16="http://schemas.microsoft.com/office/drawing/2014/main" id="{788F47DA-AF06-46CE-B05B-37A7577C1252}"/>
                </a:ext>
              </a:extLst>
            </p:cNvPr>
            <p:cNvSpPr>
              <a:spLocks/>
            </p:cNvSpPr>
            <p:nvPr/>
          </p:nvSpPr>
          <p:spPr bwMode="auto">
            <a:xfrm>
              <a:off x="1480" y="2338"/>
              <a:ext cx="371" cy="206"/>
            </a:xfrm>
            <a:custGeom>
              <a:avLst/>
              <a:gdLst>
                <a:gd name="T0" fmla="*/ 142 w 564"/>
                <a:gd name="T1" fmla="*/ 78 h 312"/>
                <a:gd name="T2" fmla="*/ 283 w 564"/>
                <a:gd name="T3" fmla="*/ 78 h 312"/>
                <a:gd name="T4" fmla="*/ 283 w 564"/>
                <a:gd name="T5" fmla="*/ 39 h 312"/>
                <a:gd name="T6" fmla="*/ 284 w 564"/>
                <a:gd name="T7" fmla="*/ 0 h 312"/>
                <a:gd name="T8" fmla="*/ 424 w 564"/>
                <a:gd name="T9" fmla="*/ 77 h 312"/>
                <a:gd name="T10" fmla="*/ 561 w 564"/>
                <a:gd name="T11" fmla="*/ 157 h 312"/>
                <a:gd name="T12" fmla="*/ 422 w 564"/>
                <a:gd name="T13" fmla="*/ 235 h 312"/>
                <a:gd name="T14" fmla="*/ 284 w 564"/>
                <a:gd name="T15" fmla="*/ 312 h 312"/>
                <a:gd name="T16" fmla="*/ 284 w 564"/>
                <a:gd name="T17" fmla="*/ 273 h 312"/>
                <a:gd name="T18" fmla="*/ 283 w 564"/>
                <a:gd name="T19" fmla="*/ 233 h 312"/>
                <a:gd name="T20" fmla="*/ 142 w 564"/>
                <a:gd name="T21" fmla="*/ 233 h 312"/>
                <a:gd name="T22" fmla="*/ 1 w 564"/>
                <a:gd name="T23" fmla="*/ 234 h 312"/>
                <a:gd name="T24" fmla="*/ 1 w 564"/>
                <a:gd name="T25" fmla="*/ 156 h 312"/>
                <a:gd name="T26" fmla="*/ 0 w 564"/>
                <a:gd name="T27" fmla="*/ 79 h 312"/>
                <a:gd name="T28" fmla="*/ 142 w 564"/>
                <a:gd name="T29" fmla="*/ 7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4" h="312">
                  <a:moveTo>
                    <a:pt x="142" y="78"/>
                  </a:moveTo>
                  <a:lnTo>
                    <a:pt x="283" y="78"/>
                  </a:lnTo>
                  <a:lnTo>
                    <a:pt x="283" y="39"/>
                  </a:lnTo>
                  <a:lnTo>
                    <a:pt x="284" y="0"/>
                  </a:lnTo>
                  <a:lnTo>
                    <a:pt x="424" y="77"/>
                  </a:lnTo>
                  <a:cubicBezTo>
                    <a:pt x="538" y="141"/>
                    <a:pt x="564" y="155"/>
                    <a:pt x="561" y="157"/>
                  </a:cubicBezTo>
                  <a:cubicBezTo>
                    <a:pt x="560" y="158"/>
                    <a:pt x="497" y="193"/>
                    <a:pt x="422" y="235"/>
                  </a:cubicBezTo>
                  <a:lnTo>
                    <a:pt x="284" y="312"/>
                  </a:lnTo>
                  <a:lnTo>
                    <a:pt x="284" y="273"/>
                  </a:lnTo>
                  <a:lnTo>
                    <a:pt x="283" y="233"/>
                  </a:lnTo>
                  <a:lnTo>
                    <a:pt x="142" y="233"/>
                  </a:lnTo>
                  <a:lnTo>
                    <a:pt x="1" y="234"/>
                  </a:lnTo>
                  <a:lnTo>
                    <a:pt x="1" y="156"/>
                  </a:lnTo>
                  <a:lnTo>
                    <a:pt x="0" y="79"/>
                  </a:lnTo>
                  <a:lnTo>
                    <a:pt x="142" y="78"/>
                  </a:lnTo>
                  <a:close/>
                </a:path>
              </a:pathLst>
            </a:custGeom>
            <a:solidFill>
              <a:srgbClr val="1B0675"/>
            </a:solidFill>
            <a:ln w="1588" cap="flat">
              <a:solidFill>
                <a:srgbClr val="07070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a:extLst>
                <a:ext uri="{FF2B5EF4-FFF2-40B4-BE49-F238E27FC236}">
                  <a16:creationId xmlns:a16="http://schemas.microsoft.com/office/drawing/2014/main" id="{C65E8AAB-17F6-4252-9B65-9FA2677E2707}"/>
                </a:ext>
              </a:extLst>
            </p:cNvPr>
            <p:cNvSpPr>
              <a:spLocks noChangeArrowheads="1"/>
            </p:cNvSpPr>
            <p:nvPr/>
          </p:nvSpPr>
          <p:spPr bwMode="auto">
            <a:xfrm>
              <a:off x="350" y="2148"/>
              <a:ext cx="1062" cy="691"/>
            </a:xfrm>
            <a:prstGeom prst="rect">
              <a:avLst/>
            </a:prstGeom>
            <a:solidFill>
              <a:srgbClr val="FFF6D5"/>
            </a:solidFill>
            <a:ln w="1746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2">
              <a:extLst>
                <a:ext uri="{FF2B5EF4-FFF2-40B4-BE49-F238E27FC236}">
                  <a16:creationId xmlns:a16="http://schemas.microsoft.com/office/drawing/2014/main" id="{EFCB22A2-72F7-4B4B-8208-7F5DAC17DC39}"/>
                </a:ext>
              </a:extLst>
            </p:cNvPr>
            <p:cNvSpPr>
              <a:spLocks noChangeArrowheads="1"/>
            </p:cNvSpPr>
            <p:nvPr/>
          </p:nvSpPr>
          <p:spPr bwMode="auto">
            <a:xfrm>
              <a:off x="410" y="2212"/>
              <a:ext cx="24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900">
                  <a:solidFill>
                    <a:srgbClr val="000000"/>
                  </a:solidFill>
                  <a:latin typeface="Sans"/>
                </a:rPr>
                <a:t>PUF</a:t>
              </a:r>
              <a:endParaRPr lang="en-US" altLang="en-US"/>
            </a:p>
          </p:txBody>
        </p:sp>
        <p:sp>
          <p:nvSpPr>
            <p:cNvPr id="28" name="Rectangle 23">
              <a:extLst>
                <a:ext uri="{FF2B5EF4-FFF2-40B4-BE49-F238E27FC236}">
                  <a16:creationId xmlns:a16="http://schemas.microsoft.com/office/drawing/2014/main" id="{E3DA93A8-8BE2-4ED1-B139-FB9D05866090}"/>
                </a:ext>
              </a:extLst>
            </p:cNvPr>
            <p:cNvSpPr>
              <a:spLocks noChangeArrowheads="1"/>
            </p:cNvSpPr>
            <p:nvPr/>
          </p:nvSpPr>
          <p:spPr bwMode="auto">
            <a:xfrm>
              <a:off x="410" y="2397"/>
              <a:ext cx="813"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900" dirty="0">
                  <a:solidFill>
                    <a:srgbClr val="000000"/>
                  </a:solidFill>
                  <a:latin typeface="Sans"/>
                </a:rPr>
                <a:t>Rnd. number</a:t>
              </a:r>
              <a:endParaRPr lang="en-US" altLang="en-US" dirty="0"/>
            </a:p>
          </p:txBody>
        </p:sp>
        <p:sp>
          <p:nvSpPr>
            <p:cNvPr id="29" name="Rectangle 24">
              <a:extLst>
                <a:ext uri="{FF2B5EF4-FFF2-40B4-BE49-F238E27FC236}">
                  <a16:creationId xmlns:a16="http://schemas.microsoft.com/office/drawing/2014/main" id="{1A120118-3E6C-44C9-9BEC-570B1C97C9FA}"/>
                </a:ext>
              </a:extLst>
            </p:cNvPr>
            <p:cNvSpPr>
              <a:spLocks noChangeArrowheads="1"/>
            </p:cNvSpPr>
            <p:nvPr/>
          </p:nvSpPr>
          <p:spPr bwMode="auto">
            <a:xfrm>
              <a:off x="410" y="2582"/>
              <a:ext cx="62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900">
                  <a:solidFill>
                    <a:srgbClr val="000000"/>
                  </a:solidFill>
                  <a:latin typeface="Sans"/>
                </a:rPr>
                <a:t>Enclave id</a:t>
              </a:r>
              <a:endParaRPr lang="en-US" altLang="en-US"/>
            </a:p>
          </p:txBody>
        </p:sp>
        <p:sp>
          <p:nvSpPr>
            <p:cNvPr id="30" name="Freeform 25">
              <a:extLst>
                <a:ext uri="{FF2B5EF4-FFF2-40B4-BE49-F238E27FC236}">
                  <a16:creationId xmlns:a16="http://schemas.microsoft.com/office/drawing/2014/main" id="{6B7EB241-7AB1-4594-8AEE-882D5B2B470E}"/>
                </a:ext>
              </a:extLst>
            </p:cNvPr>
            <p:cNvSpPr>
              <a:spLocks/>
            </p:cNvSpPr>
            <p:nvPr/>
          </p:nvSpPr>
          <p:spPr bwMode="auto">
            <a:xfrm>
              <a:off x="2549" y="2809"/>
              <a:ext cx="206" cy="371"/>
            </a:xfrm>
            <a:custGeom>
              <a:avLst/>
              <a:gdLst>
                <a:gd name="T0" fmla="*/ 233 w 312"/>
                <a:gd name="T1" fmla="*/ 141 h 563"/>
                <a:gd name="T2" fmla="*/ 234 w 312"/>
                <a:gd name="T3" fmla="*/ 282 h 563"/>
                <a:gd name="T4" fmla="*/ 273 w 312"/>
                <a:gd name="T5" fmla="*/ 283 h 563"/>
                <a:gd name="T6" fmla="*/ 312 w 312"/>
                <a:gd name="T7" fmla="*/ 283 h 563"/>
                <a:gd name="T8" fmla="*/ 234 w 312"/>
                <a:gd name="T9" fmla="*/ 423 h 563"/>
                <a:gd name="T10" fmla="*/ 155 w 312"/>
                <a:gd name="T11" fmla="*/ 561 h 563"/>
                <a:gd name="T12" fmla="*/ 76 w 312"/>
                <a:gd name="T13" fmla="*/ 421 h 563"/>
                <a:gd name="T14" fmla="*/ 0 w 312"/>
                <a:gd name="T15" fmla="*/ 284 h 563"/>
                <a:gd name="T16" fmla="*/ 39 w 312"/>
                <a:gd name="T17" fmla="*/ 283 h 563"/>
                <a:gd name="T18" fmla="*/ 78 w 312"/>
                <a:gd name="T19" fmla="*/ 283 h 563"/>
                <a:gd name="T20" fmla="*/ 78 w 312"/>
                <a:gd name="T21" fmla="*/ 141 h 563"/>
                <a:gd name="T22" fmla="*/ 78 w 312"/>
                <a:gd name="T23" fmla="*/ 0 h 563"/>
                <a:gd name="T24" fmla="*/ 156 w 312"/>
                <a:gd name="T25" fmla="*/ 0 h 563"/>
                <a:gd name="T26" fmla="*/ 233 w 312"/>
                <a:gd name="T27" fmla="*/ 0 h 563"/>
                <a:gd name="T28" fmla="*/ 233 w 312"/>
                <a:gd name="T29" fmla="*/ 141 h 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563">
                  <a:moveTo>
                    <a:pt x="233" y="141"/>
                  </a:moveTo>
                  <a:lnTo>
                    <a:pt x="234" y="282"/>
                  </a:lnTo>
                  <a:lnTo>
                    <a:pt x="273" y="283"/>
                  </a:lnTo>
                  <a:lnTo>
                    <a:pt x="312" y="283"/>
                  </a:lnTo>
                  <a:lnTo>
                    <a:pt x="234" y="423"/>
                  </a:lnTo>
                  <a:cubicBezTo>
                    <a:pt x="171" y="538"/>
                    <a:pt x="156" y="563"/>
                    <a:pt x="155" y="561"/>
                  </a:cubicBezTo>
                  <a:cubicBezTo>
                    <a:pt x="154" y="560"/>
                    <a:pt x="119" y="497"/>
                    <a:pt x="76" y="421"/>
                  </a:cubicBezTo>
                  <a:lnTo>
                    <a:pt x="0" y="284"/>
                  </a:lnTo>
                  <a:lnTo>
                    <a:pt x="39" y="283"/>
                  </a:lnTo>
                  <a:lnTo>
                    <a:pt x="78" y="283"/>
                  </a:lnTo>
                  <a:lnTo>
                    <a:pt x="78" y="141"/>
                  </a:lnTo>
                  <a:lnTo>
                    <a:pt x="78" y="0"/>
                  </a:lnTo>
                  <a:lnTo>
                    <a:pt x="156" y="0"/>
                  </a:lnTo>
                  <a:lnTo>
                    <a:pt x="233" y="0"/>
                  </a:lnTo>
                  <a:lnTo>
                    <a:pt x="233" y="141"/>
                  </a:lnTo>
                  <a:close/>
                </a:path>
              </a:pathLst>
            </a:custGeom>
            <a:solidFill>
              <a:srgbClr val="1B0675"/>
            </a:solidFill>
            <a:ln w="1588" cap="flat">
              <a:solidFill>
                <a:srgbClr val="07070A"/>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26">
              <a:extLst>
                <a:ext uri="{FF2B5EF4-FFF2-40B4-BE49-F238E27FC236}">
                  <a16:creationId xmlns:a16="http://schemas.microsoft.com/office/drawing/2014/main" id="{29C4DAE7-8481-4C1F-BD20-CA82127A2465}"/>
                </a:ext>
              </a:extLst>
            </p:cNvPr>
            <p:cNvSpPr>
              <a:spLocks/>
            </p:cNvSpPr>
            <p:nvPr/>
          </p:nvSpPr>
          <p:spPr bwMode="auto">
            <a:xfrm>
              <a:off x="2224" y="3172"/>
              <a:ext cx="839" cy="362"/>
            </a:xfrm>
            <a:custGeom>
              <a:avLst/>
              <a:gdLst>
                <a:gd name="T0" fmla="*/ 275 w 1272"/>
                <a:gd name="T1" fmla="*/ 0 h 550"/>
                <a:gd name="T2" fmla="*/ 998 w 1272"/>
                <a:gd name="T3" fmla="*/ 0 h 550"/>
                <a:gd name="T4" fmla="*/ 1272 w 1272"/>
                <a:gd name="T5" fmla="*/ 275 h 550"/>
                <a:gd name="T6" fmla="*/ 998 w 1272"/>
                <a:gd name="T7" fmla="*/ 550 h 550"/>
                <a:gd name="T8" fmla="*/ 275 w 1272"/>
                <a:gd name="T9" fmla="*/ 550 h 550"/>
                <a:gd name="T10" fmla="*/ 0 w 1272"/>
                <a:gd name="T11" fmla="*/ 275 h 550"/>
                <a:gd name="T12" fmla="*/ 275 w 1272"/>
                <a:gd name="T13" fmla="*/ 0 h 550"/>
              </a:gdLst>
              <a:ahLst/>
              <a:cxnLst>
                <a:cxn ang="0">
                  <a:pos x="T0" y="T1"/>
                </a:cxn>
                <a:cxn ang="0">
                  <a:pos x="T2" y="T3"/>
                </a:cxn>
                <a:cxn ang="0">
                  <a:pos x="T4" y="T5"/>
                </a:cxn>
                <a:cxn ang="0">
                  <a:pos x="T6" y="T7"/>
                </a:cxn>
                <a:cxn ang="0">
                  <a:pos x="T8" y="T9"/>
                </a:cxn>
                <a:cxn ang="0">
                  <a:pos x="T10" y="T11"/>
                </a:cxn>
                <a:cxn ang="0">
                  <a:pos x="T12" y="T13"/>
                </a:cxn>
              </a:cxnLst>
              <a:rect l="0" t="0" r="r" b="b"/>
              <a:pathLst>
                <a:path w="1272" h="550">
                  <a:moveTo>
                    <a:pt x="275" y="0"/>
                  </a:moveTo>
                  <a:lnTo>
                    <a:pt x="998" y="0"/>
                  </a:lnTo>
                  <a:cubicBezTo>
                    <a:pt x="1150" y="0"/>
                    <a:pt x="1272" y="123"/>
                    <a:pt x="1272" y="275"/>
                  </a:cubicBezTo>
                  <a:cubicBezTo>
                    <a:pt x="1272" y="427"/>
                    <a:pt x="1150" y="550"/>
                    <a:pt x="998" y="550"/>
                  </a:cubicBezTo>
                  <a:lnTo>
                    <a:pt x="275" y="550"/>
                  </a:lnTo>
                  <a:cubicBezTo>
                    <a:pt x="122" y="550"/>
                    <a:pt x="0" y="427"/>
                    <a:pt x="0" y="275"/>
                  </a:cubicBezTo>
                  <a:cubicBezTo>
                    <a:pt x="0" y="123"/>
                    <a:pt x="122" y="0"/>
                    <a:pt x="275" y="0"/>
                  </a:cubicBezTo>
                  <a:close/>
                </a:path>
              </a:pathLst>
            </a:custGeom>
            <a:solidFill>
              <a:srgbClr val="E3F4D7"/>
            </a:solidFill>
            <a:ln w="1428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Rectangle 27">
              <a:extLst>
                <a:ext uri="{FF2B5EF4-FFF2-40B4-BE49-F238E27FC236}">
                  <a16:creationId xmlns:a16="http://schemas.microsoft.com/office/drawing/2014/main" id="{F7478E17-84BA-4A71-87CC-6E37F403DA41}"/>
                </a:ext>
              </a:extLst>
            </p:cNvPr>
            <p:cNvSpPr>
              <a:spLocks noChangeArrowheads="1"/>
            </p:cNvSpPr>
            <p:nvPr/>
          </p:nvSpPr>
          <p:spPr bwMode="auto">
            <a:xfrm>
              <a:off x="2530" y="3277"/>
              <a:ext cx="252"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900" dirty="0">
                  <a:solidFill>
                    <a:srgbClr val="000000"/>
                  </a:solidFill>
                  <a:latin typeface="Sans"/>
                </a:rPr>
                <a:t>OTP</a:t>
              </a:r>
              <a:endParaRPr lang="en-US" altLang="en-US" dirty="0"/>
            </a:p>
          </p:txBody>
        </p:sp>
        <p:sp>
          <p:nvSpPr>
            <p:cNvPr id="33" name="Rectangle 28">
              <a:extLst>
                <a:ext uri="{FF2B5EF4-FFF2-40B4-BE49-F238E27FC236}">
                  <a16:creationId xmlns:a16="http://schemas.microsoft.com/office/drawing/2014/main" id="{CF0EBFDD-1EDD-4DE9-952B-164FD0C8177C}"/>
                </a:ext>
              </a:extLst>
            </p:cNvPr>
            <p:cNvSpPr>
              <a:spLocks noChangeArrowheads="1"/>
            </p:cNvSpPr>
            <p:nvPr/>
          </p:nvSpPr>
          <p:spPr bwMode="auto">
            <a:xfrm>
              <a:off x="3100" y="3271"/>
              <a:ext cx="52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900">
                  <a:solidFill>
                    <a:srgbClr val="000000"/>
                  </a:solidFill>
                  <a:latin typeface="Sans"/>
                </a:rPr>
                <a:t>16 bytes</a:t>
              </a:r>
              <a:endParaRPr lang="en-US" altLang="en-US"/>
            </a:p>
          </p:txBody>
        </p:sp>
      </p:grpSp>
      <p:sp>
        <p:nvSpPr>
          <p:cNvPr id="3" name="TextBox 2">
            <a:extLst>
              <a:ext uri="{FF2B5EF4-FFF2-40B4-BE49-F238E27FC236}">
                <a16:creationId xmlns:a16="http://schemas.microsoft.com/office/drawing/2014/main" id="{27CD8906-2F2D-40F2-AF0A-0889202E0145}"/>
              </a:ext>
            </a:extLst>
          </p:cNvPr>
          <p:cNvSpPr txBox="1"/>
          <p:nvPr/>
        </p:nvSpPr>
        <p:spPr>
          <a:xfrm>
            <a:off x="2792019" y="5323287"/>
            <a:ext cx="7432099" cy="1015663"/>
          </a:xfrm>
          <a:prstGeom prst="rect">
            <a:avLst/>
          </a:prstGeom>
          <a:noFill/>
        </p:spPr>
        <p:txBody>
          <a:bodyPr wrap="none" rtlCol="0">
            <a:spAutoFit/>
          </a:bodyPr>
          <a:lstStyle/>
          <a:p>
            <a:r>
              <a:rPr lang="en-US" sz="2000" dirty="0">
                <a:solidFill>
                  <a:srgbClr val="E21A23"/>
                </a:solidFill>
              </a:rPr>
              <a:t>Increment</a:t>
            </a:r>
            <a:r>
              <a:rPr lang="en-US" sz="2000" dirty="0"/>
              <a:t> the minor counter after every encryption</a:t>
            </a:r>
            <a:br>
              <a:rPr lang="en-US" sz="2000" dirty="0"/>
            </a:br>
            <a:r>
              <a:rPr lang="en-US" sz="2000" dirty="0"/>
              <a:t>The </a:t>
            </a:r>
            <a:r>
              <a:rPr lang="en-US" sz="2000" dirty="0">
                <a:solidFill>
                  <a:srgbClr val="0070C0"/>
                </a:solidFill>
              </a:rPr>
              <a:t>encryption</a:t>
            </a:r>
            <a:r>
              <a:rPr lang="en-US" sz="2000" dirty="0"/>
              <a:t> is </a:t>
            </a:r>
            <a:r>
              <a:rPr lang="en-US" sz="2000" dirty="0">
                <a:solidFill>
                  <a:srgbClr val="00B050"/>
                </a:solidFill>
              </a:rPr>
              <a:t>unique</a:t>
            </a:r>
            <a:r>
              <a:rPr lang="en-US" sz="2000" dirty="0"/>
              <a:t> to the processor, boot time, enclave id,</a:t>
            </a:r>
            <a:br>
              <a:rPr lang="en-US" sz="2000" dirty="0"/>
            </a:br>
            <a:r>
              <a:rPr lang="en-US" sz="2000" dirty="0"/>
              <a:t>block address and values of the counters (no </a:t>
            </a:r>
            <a:r>
              <a:rPr lang="en-US" sz="2000" dirty="0">
                <a:solidFill>
                  <a:srgbClr val="E21A23"/>
                </a:solidFill>
              </a:rPr>
              <a:t>chance</a:t>
            </a:r>
            <a:r>
              <a:rPr lang="en-US" sz="2000" dirty="0"/>
              <a:t> of repeats)</a:t>
            </a:r>
          </a:p>
        </p:txBody>
      </p:sp>
      <p:sp>
        <p:nvSpPr>
          <p:cNvPr id="6" name="Rectangle: Rounded Corners 5">
            <a:extLst>
              <a:ext uri="{FF2B5EF4-FFF2-40B4-BE49-F238E27FC236}">
                <a16:creationId xmlns:a16="http://schemas.microsoft.com/office/drawing/2014/main" id="{D5D0B0E6-B7CC-4E8D-9F6B-41E064954D5D}"/>
              </a:ext>
            </a:extLst>
          </p:cNvPr>
          <p:cNvSpPr/>
          <p:nvPr/>
        </p:nvSpPr>
        <p:spPr>
          <a:xfrm>
            <a:off x="8123106" y="3247221"/>
            <a:ext cx="2311056" cy="1010478"/>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Simultaneously compute the 128-bit (16 byte) MAC</a:t>
            </a:r>
          </a:p>
        </p:txBody>
      </p:sp>
      <p:sp>
        <p:nvSpPr>
          <p:cNvPr id="7" name="Speech Bubble: Rectangle 6">
            <a:extLst>
              <a:ext uri="{FF2B5EF4-FFF2-40B4-BE49-F238E27FC236}">
                <a16:creationId xmlns:a16="http://schemas.microsoft.com/office/drawing/2014/main" id="{705085CE-1489-47E5-9C81-321DE053A6D8}"/>
              </a:ext>
            </a:extLst>
          </p:cNvPr>
          <p:cNvSpPr/>
          <p:nvPr/>
        </p:nvSpPr>
        <p:spPr>
          <a:xfrm>
            <a:off x="1676533" y="2300349"/>
            <a:ext cx="2447924" cy="673099"/>
          </a:xfrm>
          <a:prstGeom prst="wedgeRectCallout">
            <a:avLst>
              <a:gd name="adj1" fmla="val -16722"/>
              <a:gd name="adj2" fmla="val 83630"/>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000" dirty="0"/>
              <a:t>Processor specific unique number</a:t>
            </a:r>
            <a:endParaRPr lang="en-US" sz="2000" dirty="0"/>
          </a:p>
        </p:txBody>
      </p:sp>
      <p:sp>
        <p:nvSpPr>
          <p:cNvPr id="34" name="Speech Bubble: Rectangle 33">
            <a:extLst>
              <a:ext uri="{FF2B5EF4-FFF2-40B4-BE49-F238E27FC236}">
                <a16:creationId xmlns:a16="http://schemas.microsoft.com/office/drawing/2014/main" id="{5C582A0C-A9CF-445B-9E75-35A16D19FF16}"/>
              </a:ext>
            </a:extLst>
          </p:cNvPr>
          <p:cNvSpPr/>
          <p:nvPr/>
        </p:nvSpPr>
        <p:spPr>
          <a:xfrm>
            <a:off x="2016602" y="4254126"/>
            <a:ext cx="2447924" cy="673099"/>
          </a:xfrm>
          <a:prstGeom prst="wedgeRectCallout">
            <a:avLst>
              <a:gd name="adj1" fmla="val 13742"/>
              <a:gd name="adj2" fmla="val -137949"/>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000" dirty="0"/>
              <a:t>Generated at boot time</a:t>
            </a:r>
            <a:endParaRPr lang="en-US" sz="2000" dirty="0"/>
          </a:p>
        </p:txBody>
      </p:sp>
      <p:pic>
        <p:nvPicPr>
          <p:cNvPr id="35" name="Picture 34" descr="A picture containing airplane&#10;&#10;Description automatically generated">
            <a:extLst>
              <a:ext uri="{FF2B5EF4-FFF2-40B4-BE49-F238E27FC236}">
                <a16:creationId xmlns:a16="http://schemas.microsoft.com/office/drawing/2014/main" id="{F90B7744-DE8D-4783-A723-C7941689888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rot="1226936">
            <a:off x="1873169" y="5279944"/>
            <a:ext cx="946308" cy="946308"/>
          </a:xfrm>
          <a:prstGeom prst="rect">
            <a:avLst/>
          </a:prstGeom>
        </p:spPr>
      </p:pic>
      <p:sp>
        <p:nvSpPr>
          <p:cNvPr id="36" name="Rectangle 35">
            <a:extLst>
              <a:ext uri="{FF2B5EF4-FFF2-40B4-BE49-F238E27FC236}">
                <a16:creationId xmlns:a16="http://schemas.microsoft.com/office/drawing/2014/main" id="{EC37FF24-8F4E-4441-AF2E-7E6945E585FA}"/>
              </a:ext>
            </a:extLst>
          </p:cNvPr>
          <p:cNvSpPr/>
          <p:nvPr/>
        </p:nvSpPr>
        <p:spPr>
          <a:xfrm>
            <a:off x="8320221" y="2933760"/>
            <a:ext cx="1903897" cy="393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Generate MAC</a:t>
            </a:r>
            <a:endParaRPr lang="en-US" sz="2000" dirty="0"/>
          </a:p>
        </p:txBody>
      </p:sp>
    </p:spTree>
    <p:extLst>
      <p:ext uri="{BB962C8B-B14F-4D97-AF65-F5344CB8AC3E}">
        <p14:creationId xmlns:p14="http://schemas.microsoft.com/office/powerpoint/2010/main" val="422502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96F9-5F1F-40FD-B039-AB51B3BDEED1}"/>
              </a:ext>
            </a:extLst>
          </p:cNvPr>
          <p:cNvSpPr>
            <a:spLocks noGrp="1"/>
          </p:cNvSpPr>
          <p:nvPr>
            <p:ph type="title"/>
          </p:nvPr>
        </p:nvSpPr>
        <p:spPr/>
        <p:txBody>
          <a:bodyPr/>
          <a:lstStyle/>
          <a:p>
            <a:r>
              <a:rPr lang="en-US" dirty="0"/>
              <a:t>Read Operation</a:t>
            </a:r>
          </a:p>
        </p:txBody>
      </p:sp>
      <p:sp>
        <p:nvSpPr>
          <p:cNvPr id="3" name="Content Placeholder 2">
            <a:extLst>
              <a:ext uri="{FF2B5EF4-FFF2-40B4-BE49-F238E27FC236}">
                <a16:creationId xmlns:a16="http://schemas.microsoft.com/office/drawing/2014/main" id="{DCB0BCDC-436F-4DE7-BFA8-BF8EC7F3BC8A}"/>
              </a:ext>
            </a:extLst>
          </p:cNvPr>
          <p:cNvSpPr>
            <a:spLocks noGrp="1"/>
          </p:cNvSpPr>
          <p:nvPr>
            <p:ph idx="1"/>
          </p:nvPr>
        </p:nvSpPr>
        <p:spPr>
          <a:xfrm>
            <a:off x="1880616" y="1280160"/>
            <a:ext cx="8195319" cy="822960"/>
          </a:xfrm>
        </p:spPr>
        <p:txBody>
          <a:bodyPr/>
          <a:lstStyle/>
          <a:p>
            <a:r>
              <a:rPr lang="en-US" dirty="0"/>
              <a:t>If we find a </a:t>
            </a:r>
            <a:r>
              <a:rPr lang="en-US" dirty="0">
                <a:solidFill>
                  <a:srgbClr val="C00000"/>
                </a:solidFill>
              </a:rPr>
              <a:t>block</a:t>
            </a:r>
            <a:r>
              <a:rPr lang="en-US" dirty="0"/>
              <a:t> in the caches, we simply </a:t>
            </a:r>
            <a:r>
              <a:rPr lang="en-US" dirty="0">
                <a:solidFill>
                  <a:srgbClr val="002060"/>
                </a:solidFill>
              </a:rPr>
              <a:t>read</a:t>
            </a:r>
            <a:r>
              <a:rPr lang="en-US" dirty="0"/>
              <a:t> it. If there is a </a:t>
            </a:r>
            <a:r>
              <a:rPr lang="en-US" dirty="0">
                <a:solidFill>
                  <a:srgbClr val="FF0000"/>
                </a:solidFill>
              </a:rPr>
              <a:t>cache miss </a:t>
            </a:r>
            <a:r>
              <a:rPr lang="en-US" dirty="0"/>
              <a:t>in the </a:t>
            </a:r>
            <a:r>
              <a:rPr lang="en-US" dirty="0">
                <a:solidFill>
                  <a:srgbClr val="00B050"/>
                </a:solidFill>
              </a:rPr>
              <a:t>LLC </a:t>
            </a:r>
            <a:r>
              <a:rPr lang="en-US" dirty="0">
                <a:solidFill>
                  <a:schemeClr val="tx1"/>
                </a:solidFill>
              </a:rPr>
              <a:t>(last level cache)</a:t>
            </a:r>
            <a:r>
              <a:rPr lang="en-US" dirty="0"/>
              <a:t>, the following needs to be done. </a:t>
            </a:r>
          </a:p>
        </p:txBody>
      </p:sp>
      <p:sp>
        <p:nvSpPr>
          <p:cNvPr id="4" name="Footer Placeholder 3">
            <a:extLst>
              <a:ext uri="{FF2B5EF4-FFF2-40B4-BE49-F238E27FC236}">
                <a16:creationId xmlns:a16="http://schemas.microsoft.com/office/drawing/2014/main" id="{95C353D1-9433-43D9-81B0-91629D8CD7AA}"/>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DCED901A-C0D3-4B3B-88D9-436124746B2C}"/>
              </a:ext>
            </a:extLst>
          </p:cNvPr>
          <p:cNvSpPr>
            <a:spLocks noGrp="1"/>
          </p:cNvSpPr>
          <p:nvPr>
            <p:ph type="sldNum" sz="quarter" idx="12"/>
          </p:nvPr>
        </p:nvSpPr>
        <p:spPr/>
        <p:txBody>
          <a:bodyPr/>
          <a:lstStyle/>
          <a:p>
            <a:fld id="{F919517F-009E-4769-83B0-88E0C9B89C50}" type="slidenum">
              <a:rPr lang="en-US" smtClean="0"/>
              <a:t>42</a:t>
            </a:fld>
            <a:endParaRPr lang="en-US"/>
          </a:p>
        </p:txBody>
      </p:sp>
      <p:cxnSp>
        <p:nvCxnSpPr>
          <p:cNvPr id="7" name="Straight Arrow Connector 6">
            <a:extLst>
              <a:ext uri="{FF2B5EF4-FFF2-40B4-BE49-F238E27FC236}">
                <a16:creationId xmlns:a16="http://schemas.microsoft.com/office/drawing/2014/main" id="{3DC1330D-E53C-453C-A9AF-0F9170E6AC9C}"/>
              </a:ext>
            </a:extLst>
          </p:cNvPr>
          <p:cNvCxnSpPr>
            <a:cxnSpLocks/>
          </p:cNvCxnSpPr>
          <p:nvPr/>
        </p:nvCxnSpPr>
        <p:spPr>
          <a:xfrm>
            <a:off x="2159560" y="4131365"/>
            <a:ext cx="8150087" cy="0"/>
          </a:xfrm>
          <a:prstGeom prst="straightConnector1">
            <a:avLst/>
          </a:prstGeom>
          <a:ln w="34925">
            <a:tailEnd type="triangle"/>
          </a:ln>
        </p:spPr>
        <p:style>
          <a:lnRef idx="3">
            <a:schemeClr val="accent1"/>
          </a:lnRef>
          <a:fillRef idx="0">
            <a:schemeClr val="accent1"/>
          </a:fillRef>
          <a:effectRef idx="2">
            <a:schemeClr val="accent1"/>
          </a:effectRef>
          <a:fontRef idx="minor">
            <a:schemeClr val="tx1"/>
          </a:fontRef>
        </p:style>
      </p:cxnSp>
      <p:sp>
        <p:nvSpPr>
          <p:cNvPr id="8" name="Rectangle: Rounded Corners 7">
            <a:extLst>
              <a:ext uri="{FF2B5EF4-FFF2-40B4-BE49-F238E27FC236}">
                <a16:creationId xmlns:a16="http://schemas.microsoft.com/office/drawing/2014/main" id="{B8487A3D-9B1D-41DA-A7BA-F0BEE045F7D7}"/>
              </a:ext>
            </a:extLst>
          </p:cNvPr>
          <p:cNvSpPr/>
          <p:nvPr/>
        </p:nvSpPr>
        <p:spPr>
          <a:xfrm>
            <a:off x="2159559" y="2503833"/>
            <a:ext cx="4399722" cy="59634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Send read requests to main memory</a:t>
            </a:r>
            <a:br>
              <a:rPr lang="en-US" sz="2000" dirty="0"/>
            </a:br>
            <a:r>
              <a:rPr lang="en-US" sz="2000" dirty="0"/>
              <a:t>Block and its MAC</a:t>
            </a:r>
          </a:p>
        </p:txBody>
      </p:sp>
      <p:sp>
        <p:nvSpPr>
          <p:cNvPr id="9" name="Rectangle: Rounded Corners 8">
            <a:extLst>
              <a:ext uri="{FF2B5EF4-FFF2-40B4-BE49-F238E27FC236}">
                <a16:creationId xmlns:a16="http://schemas.microsoft.com/office/drawing/2014/main" id="{9EB2AD2B-089F-4952-B6EA-9335461B528B}"/>
              </a:ext>
            </a:extLst>
          </p:cNvPr>
          <p:cNvSpPr/>
          <p:nvPr/>
        </p:nvSpPr>
        <p:spPr>
          <a:xfrm>
            <a:off x="2159559" y="3260034"/>
            <a:ext cx="1815548" cy="59170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Compute OTP</a:t>
            </a:r>
          </a:p>
        </p:txBody>
      </p:sp>
      <p:sp>
        <p:nvSpPr>
          <p:cNvPr id="10" name="Rectangle: Rounded Corners 9">
            <a:extLst>
              <a:ext uri="{FF2B5EF4-FFF2-40B4-BE49-F238E27FC236}">
                <a16:creationId xmlns:a16="http://schemas.microsoft.com/office/drawing/2014/main" id="{56A4179B-57D1-49A1-B6DC-0C338736F03E}"/>
              </a:ext>
            </a:extLst>
          </p:cNvPr>
          <p:cNvSpPr/>
          <p:nvPr/>
        </p:nvSpPr>
        <p:spPr>
          <a:xfrm>
            <a:off x="6559281" y="3215310"/>
            <a:ext cx="1815548" cy="591708"/>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000" dirty="0"/>
              <a:t>Decrypt the data</a:t>
            </a:r>
          </a:p>
        </p:txBody>
      </p:sp>
      <p:sp>
        <p:nvSpPr>
          <p:cNvPr id="12" name="Rectangle: Rounded Corners 11">
            <a:extLst>
              <a:ext uri="{FF2B5EF4-FFF2-40B4-BE49-F238E27FC236}">
                <a16:creationId xmlns:a16="http://schemas.microsoft.com/office/drawing/2014/main" id="{27798EEA-AED3-4B35-9CAD-CB323FCBCB9D}"/>
              </a:ext>
            </a:extLst>
          </p:cNvPr>
          <p:cNvSpPr/>
          <p:nvPr/>
        </p:nvSpPr>
        <p:spPr>
          <a:xfrm>
            <a:off x="8374829" y="3215310"/>
            <a:ext cx="1815548" cy="59170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Send to the CPU</a:t>
            </a:r>
          </a:p>
        </p:txBody>
      </p:sp>
      <p:sp>
        <p:nvSpPr>
          <p:cNvPr id="13" name="Rectangle: Rounded Corners 12">
            <a:extLst>
              <a:ext uri="{FF2B5EF4-FFF2-40B4-BE49-F238E27FC236}">
                <a16:creationId xmlns:a16="http://schemas.microsoft.com/office/drawing/2014/main" id="{B88FB329-F993-4A96-8BC6-C7C2763DE8CF}"/>
              </a:ext>
            </a:extLst>
          </p:cNvPr>
          <p:cNvSpPr/>
          <p:nvPr/>
        </p:nvSpPr>
        <p:spPr>
          <a:xfrm>
            <a:off x="8374829" y="2503833"/>
            <a:ext cx="1815548" cy="591708"/>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Verify the hash</a:t>
            </a:r>
          </a:p>
        </p:txBody>
      </p:sp>
      <p:sp>
        <p:nvSpPr>
          <p:cNvPr id="14" name="TextBox 13">
            <a:extLst>
              <a:ext uri="{FF2B5EF4-FFF2-40B4-BE49-F238E27FC236}">
                <a16:creationId xmlns:a16="http://schemas.microsoft.com/office/drawing/2014/main" id="{B9BC9F6C-1190-4FEE-B07E-24ACD197F3DC}"/>
              </a:ext>
            </a:extLst>
          </p:cNvPr>
          <p:cNvSpPr txBox="1"/>
          <p:nvPr/>
        </p:nvSpPr>
        <p:spPr>
          <a:xfrm>
            <a:off x="1998340" y="4506734"/>
            <a:ext cx="8195320" cy="1015663"/>
          </a:xfrm>
          <a:prstGeom prst="rect">
            <a:avLst/>
          </a:prstGeom>
          <a:noFill/>
        </p:spPr>
        <p:txBody>
          <a:bodyPr wrap="none" rtlCol="0">
            <a:spAutoFit/>
          </a:bodyPr>
          <a:lstStyle/>
          <a:p>
            <a:pPr marL="342900" indent="-342900">
              <a:buFont typeface="Arial" panose="020B0604020202020204" pitchFamily="34" charset="0"/>
              <a:buChar char="•"/>
            </a:pPr>
            <a:r>
              <a:rPr lang="en-US" sz="2000" dirty="0">
                <a:solidFill>
                  <a:srgbClr val="00B050"/>
                </a:solidFill>
              </a:rPr>
              <a:t>Computing</a:t>
            </a:r>
            <a:r>
              <a:rPr lang="en-US" sz="2000" dirty="0"/>
              <a:t> the OTP is not on the </a:t>
            </a:r>
            <a:r>
              <a:rPr lang="en-US" sz="2000" dirty="0">
                <a:solidFill>
                  <a:srgbClr val="0070C0"/>
                </a:solidFill>
              </a:rPr>
              <a:t>critical path </a:t>
            </a:r>
            <a:r>
              <a:rPr lang="en-US" sz="2000" dirty="0"/>
              <a:t>(shadow of a </a:t>
            </a:r>
            <a:r>
              <a:rPr lang="en-US" sz="2000" dirty="0">
                <a:solidFill>
                  <a:srgbClr val="625D9C"/>
                </a:solidFill>
              </a:rPr>
              <a:t>miss</a:t>
            </a:r>
            <a:r>
              <a:rPr lang="en-US" sz="2000" dirty="0"/>
              <a:t>)</a:t>
            </a:r>
          </a:p>
          <a:p>
            <a:pPr marL="342900" indent="-342900">
              <a:buFont typeface="Arial" panose="020B0604020202020204" pitchFamily="34" charset="0"/>
              <a:buChar char="•"/>
            </a:pPr>
            <a:r>
              <a:rPr lang="en-US" sz="2000" dirty="0">
                <a:solidFill>
                  <a:srgbClr val="0070C0"/>
                </a:solidFill>
              </a:rPr>
              <a:t>Verifying</a:t>
            </a:r>
            <a:r>
              <a:rPr lang="en-US" sz="2000" dirty="0"/>
              <a:t> the hash is off the critical path. If the hash does not </a:t>
            </a:r>
            <a:r>
              <a:rPr lang="en-US" sz="2000" dirty="0">
                <a:solidFill>
                  <a:srgbClr val="FF0000"/>
                </a:solidFill>
              </a:rPr>
              <a:t>match</a:t>
            </a:r>
            <a:r>
              <a:rPr lang="en-US" sz="2000" dirty="0"/>
              <a:t>,</a:t>
            </a:r>
            <a:br>
              <a:rPr lang="en-US" sz="2000" dirty="0"/>
            </a:br>
            <a:r>
              <a:rPr lang="en-US" sz="2000" dirty="0"/>
              <a:t>it is a catastrophic </a:t>
            </a:r>
            <a:r>
              <a:rPr lang="en-US" sz="2000" dirty="0">
                <a:solidFill>
                  <a:srgbClr val="7030A0"/>
                </a:solidFill>
              </a:rPr>
              <a:t>failure</a:t>
            </a:r>
            <a:r>
              <a:rPr lang="en-US" sz="2000" dirty="0"/>
              <a:t> – the security has been </a:t>
            </a:r>
            <a:r>
              <a:rPr lang="en-US" sz="2000" dirty="0">
                <a:solidFill>
                  <a:srgbClr val="E21A23"/>
                </a:solidFill>
              </a:rPr>
              <a:t>breached</a:t>
            </a:r>
            <a:r>
              <a:rPr lang="en-US" sz="2000" dirty="0"/>
              <a:t>. </a:t>
            </a:r>
          </a:p>
        </p:txBody>
      </p:sp>
    </p:spTree>
    <p:extLst>
      <p:ext uri="{BB962C8B-B14F-4D97-AF65-F5344CB8AC3E}">
        <p14:creationId xmlns:p14="http://schemas.microsoft.com/office/powerpoint/2010/main" val="25019943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D133-3416-4909-84D3-D6E286FFE044}"/>
              </a:ext>
            </a:extLst>
          </p:cNvPr>
          <p:cNvSpPr>
            <a:spLocks noGrp="1"/>
          </p:cNvSpPr>
          <p:nvPr>
            <p:ph type="title"/>
          </p:nvPr>
        </p:nvSpPr>
        <p:spPr/>
        <p:txBody>
          <a:bodyPr/>
          <a:lstStyle/>
          <a:p>
            <a:r>
              <a:rPr lang="en-US" dirty="0"/>
              <a:t>Writes and Evicts</a:t>
            </a:r>
          </a:p>
        </p:txBody>
      </p:sp>
      <p:sp>
        <p:nvSpPr>
          <p:cNvPr id="3" name="Content Placeholder 2">
            <a:extLst>
              <a:ext uri="{FF2B5EF4-FFF2-40B4-BE49-F238E27FC236}">
                <a16:creationId xmlns:a16="http://schemas.microsoft.com/office/drawing/2014/main" id="{96225D16-2272-4C43-B839-470690858261}"/>
              </a:ext>
            </a:extLst>
          </p:cNvPr>
          <p:cNvSpPr>
            <a:spLocks noGrp="1"/>
          </p:cNvSpPr>
          <p:nvPr>
            <p:ph idx="1"/>
          </p:nvPr>
        </p:nvSpPr>
        <p:spPr>
          <a:xfrm>
            <a:off x="1880616" y="1280160"/>
            <a:ext cx="8138027" cy="2148840"/>
          </a:xfrm>
        </p:spPr>
        <p:txBody>
          <a:bodyPr/>
          <a:lstStyle/>
          <a:p>
            <a:pPr marL="457200" indent="-457200">
              <a:buFont typeface="+mj-lt"/>
              <a:buAutoNum type="arabicPeriod"/>
            </a:pPr>
            <a:r>
              <a:rPr lang="en-US" dirty="0"/>
              <a:t>Whenever we </a:t>
            </a:r>
            <a:r>
              <a:rPr lang="en-US" dirty="0">
                <a:solidFill>
                  <a:srgbClr val="FF0000"/>
                </a:solidFill>
              </a:rPr>
              <a:t>evict</a:t>
            </a:r>
            <a:r>
              <a:rPr lang="en-US" dirty="0"/>
              <a:t> a modified line from the </a:t>
            </a:r>
            <a:r>
              <a:rPr lang="en-US" dirty="0">
                <a:solidFill>
                  <a:srgbClr val="01708C"/>
                </a:solidFill>
              </a:rPr>
              <a:t>LLC</a:t>
            </a:r>
            <a:r>
              <a:rPr lang="en-US" dirty="0"/>
              <a:t>, we </a:t>
            </a:r>
            <a:r>
              <a:rPr lang="en-US" dirty="0">
                <a:solidFill>
                  <a:srgbClr val="00B050"/>
                </a:solidFill>
              </a:rPr>
              <a:t>write</a:t>
            </a:r>
            <a:r>
              <a:rPr lang="en-US" dirty="0"/>
              <a:t> it to secure memory.</a:t>
            </a:r>
          </a:p>
          <a:p>
            <a:pPr marL="457200" indent="-457200">
              <a:buFont typeface="+mj-lt"/>
              <a:buAutoNum type="arabicPeriod"/>
            </a:pPr>
            <a:r>
              <a:rPr lang="en-US" dirty="0">
                <a:solidFill>
                  <a:srgbClr val="0070C0"/>
                </a:solidFill>
              </a:rPr>
              <a:t>Increment</a:t>
            </a:r>
            <a:r>
              <a:rPr lang="en-US" dirty="0"/>
              <a:t> the minor counter, compute the OTP, encrypt the block.</a:t>
            </a:r>
          </a:p>
          <a:p>
            <a:pPr marL="457200" indent="-457200">
              <a:buFont typeface="+mj-lt"/>
              <a:buAutoNum type="arabicPeriod"/>
            </a:pPr>
            <a:r>
              <a:rPr lang="en-US" dirty="0"/>
              <a:t>Also, </a:t>
            </a:r>
            <a:r>
              <a:rPr lang="en-US" dirty="0">
                <a:solidFill>
                  <a:srgbClr val="00B050"/>
                </a:solidFill>
              </a:rPr>
              <a:t>compute</a:t>
            </a:r>
            <a:r>
              <a:rPr lang="en-US" dirty="0"/>
              <a:t> a MAC (hash + encryption). Use the same OTP.</a:t>
            </a:r>
          </a:p>
          <a:p>
            <a:pPr marL="457200" indent="-457200">
              <a:buFont typeface="+mj-lt"/>
              <a:buAutoNum type="arabicPeriod"/>
            </a:pPr>
            <a:r>
              <a:rPr lang="en-US" dirty="0"/>
              <a:t>Write the </a:t>
            </a:r>
            <a:r>
              <a:rPr lang="en-US" dirty="0">
                <a:solidFill>
                  <a:schemeClr val="accent4">
                    <a:lumMod val="60000"/>
                    <a:lumOff val="40000"/>
                  </a:schemeClr>
                </a:solidFill>
              </a:rPr>
              <a:t>encrypted</a:t>
            </a:r>
            <a:r>
              <a:rPr lang="en-US" dirty="0"/>
              <a:t> data and the MAC to secure memory.   </a:t>
            </a:r>
          </a:p>
        </p:txBody>
      </p:sp>
      <p:sp>
        <p:nvSpPr>
          <p:cNvPr id="4" name="Footer Placeholder 3">
            <a:extLst>
              <a:ext uri="{FF2B5EF4-FFF2-40B4-BE49-F238E27FC236}">
                <a16:creationId xmlns:a16="http://schemas.microsoft.com/office/drawing/2014/main" id="{0D37F3E1-6311-4824-A123-FCAB54EC73E7}"/>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878D00E0-AEB0-447C-BCB0-5E6C6902D8ED}"/>
              </a:ext>
            </a:extLst>
          </p:cNvPr>
          <p:cNvSpPr>
            <a:spLocks noGrp="1"/>
          </p:cNvSpPr>
          <p:nvPr>
            <p:ph type="sldNum" sz="quarter" idx="12"/>
          </p:nvPr>
        </p:nvSpPr>
        <p:spPr/>
        <p:txBody>
          <a:bodyPr/>
          <a:lstStyle/>
          <a:p>
            <a:fld id="{F919517F-009E-4769-83B0-88E0C9B89C50}" type="slidenum">
              <a:rPr lang="en-US" smtClean="0"/>
              <a:t>43</a:t>
            </a:fld>
            <a:endParaRPr lang="en-US"/>
          </a:p>
        </p:txBody>
      </p:sp>
      <p:sp>
        <p:nvSpPr>
          <p:cNvPr id="6" name="Rectangle 5">
            <a:extLst>
              <a:ext uri="{FF2B5EF4-FFF2-40B4-BE49-F238E27FC236}">
                <a16:creationId xmlns:a16="http://schemas.microsoft.com/office/drawing/2014/main" id="{6542A5C5-69B7-4ECF-A71B-E627E45C3079}"/>
              </a:ext>
            </a:extLst>
          </p:cNvPr>
          <p:cNvSpPr/>
          <p:nvPr/>
        </p:nvSpPr>
        <p:spPr>
          <a:xfrm>
            <a:off x="3095820" y="3770628"/>
            <a:ext cx="5274365" cy="5300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If a minor counter overflows … </a:t>
            </a:r>
          </a:p>
        </p:txBody>
      </p:sp>
      <p:pic>
        <p:nvPicPr>
          <p:cNvPr id="7" name="Picture 6" descr="Icon&#10;&#10;Description automatically generated">
            <a:extLst>
              <a:ext uri="{FF2B5EF4-FFF2-40B4-BE49-F238E27FC236}">
                <a16:creationId xmlns:a16="http://schemas.microsoft.com/office/drawing/2014/main" id="{C95972C4-2911-4B6B-BC6F-0B6AEBEBABB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149616" y="4452017"/>
            <a:ext cx="579164" cy="579164"/>
          </a:xfrm>
          <a:prstGeom prst="rect">
            <a:avLst/>
          </a:prstGeom>
        </p:spPr>
      </p:pic>
      <p:sp>
        <p:nvSpPr>
          <p:cNvPr id="8" name="TextBox 7">
            <a:extLst>
              <a:ext uri="{FF2B5EF4-FFF2-40B4-BE49-F238E27FC236}">
                <a16:creationId xmlns:a16="http://schemas.microsoft.com/office/drawing/2014/main" id="{2B91B6C2-2377-4E51-B022-3A441680BE29}"/>
              </a:ext>
            </a:extLst>
          </p:cNvPr>
          <p:cNvSpPr txBox="1"/>
          <p:nvPr/>
        </p:nvSpPr>
        <p:spPr>
          <a:xfrm>
            <a:off x="3095820" y="4477019"/>
            <a:ext cx="6000361" cy="1323439"/>
          </a:xfrm>
          <a:prstGeom prst="rect">
            <a:avLst/>
          </a:prstGeom>
          <a:noFill/>
        </p:spPr>
        <p:txBody>
          <a:bodyPr wrap="none" rtlCol="0">
            <a:spAutoFit/>
          </a:bodyPr>
          <a:lstStyle/>
          <a:p>
            <a:pPr marL="457200" indent="-457200">
              <a:buFont typeface="+mj-lt"/>
              <a:buAutoNum type="arabicPeriod"/>
            </a:pPr>
            <a:r>
              <a:rPr lang="en-US" sz="2000" dirty="0">
                <a:solidFill>
                  <a:schemeClr val="accent4">
                    <a:lumMod val="60000"/>
                    <a:lumOff val="40000"/>
                  </a:schemeClr>
                </a:solidFill>
              </a:rPr>
              <a:t>Increment</a:t>
            </a:r>
            <a:r>
              <a:rPr lang="en-US" sz="2000" dirty="0"/>
              <a:t> the major counter.</a:t>
            </a:r>
          </a:p>
          <a:p>
            <a:pPr marL="457200" indent="-457200">
              <a:buFont typeface="+mj-lt"/>
              <a:buAutoNum type="arabicPeriod"/>
            </a:pPr>
            <a:r>
              <a:rPr lang="en-US" sz="2000" dirty="0">
                <a:solidFill>
                  <a:srgbClr val="E21A23"/>
                </a:solidFill>
              </a:rPr>
              <a:t>Reset</a:t>
            </a:r>
            <a:r>
              <a:rPr lang="en-US" sz="2000" dirty="0"/>
              <a:t> all the minor counters for the page</a:t>
            </a:r>
          </a:p>
          <a:p>
            <a:pPr marL="457200" indent="-457200">
              <a:buFont typeface="+mj-lt"/>
              <a:buAutoNum type="arabicPeriod"/>
            </a:pPr>
            <a:r>
              <a:rPr lang="en-US" sz="2000" dirty="0">
                <a:solidFill>
                  <a:srgbClr val="01708C"/>
                </a:solidFill>
              </a:rPr>
              <a:t>Re-encrypt</a:t>
            </a:r>
            <a:r>
              <a:rPr lang="en-US" sz="2000" dirty="0"/>
              <a:t> all the blocks in the page that are in</a:t>
            </a:r>
            <a:br>
              <a:rPr lang="en-US" sz="2000" dirty="0"/>
            </a:br>
            <a:r>
              <a:rPr lang="en-US" sz="2000" dirty="0"/>
              <a:t>main memory. (The counters have changed)</a:t>
            </a:r>
          </a:p>
        </p:txBody>
      </p:sp>
    </p:spTree>
    <p:extLst>
      <p:ext uri="{BB962C8B-B14F-4D97-AF65-F5344CB8AC3E}">
        <p14:creationId xmlns:p14="http://schemas.microsoft.com/office/powerpoint/2010/main" val="832723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8B55-CABB-4F5C-8D10-B827D4130DB4}"/>
              </a:ext>
            </a:extLst>
          </p:cNvPr>
          <p:cNvSpPr>
            <a:spLocks noGrp="1"/>
          </p:cNvSpPr>
          <p:nvPr>
            <p:ph type="title"/>
          </p:nvPr>
        </p:nvSpPr>
        <p:spPr/>
        <p:txBody>
          <a:bodyPr/>
          <a:lstStyle/>
          <a:p>
            <a:r>
              <a:rPr lang="en-IN" dirty="0"/>
              <a:t>ACIF Properties</a:t>
            </a:r>
            <a:endParaRPr lang="en-US" dirty="0"/>
          </a:p>
        </p:txBody>
      </p:sp>
      <p:graphicFrame>
        <p:nvGraphicFramePr>
          <p:cNvPr id="6" name="Content Placeholder 5">
            <a:extLst>
              <a:ext uri="{FF2B5EF4-FFF2-40B4-BE49-F238E27FC236}">
                <a16:creationId xmlns:a16="http://schemas.microsoft.com/office/drawing/2014/main" id="{EF934E8C-A6D6-49CA-B76C-F2969BDA0E15}"/>
              </a:ext>
            </a:extLst>
          </p:cNvPr>
          <p:cNvGraphicFramePr>
            <a:graphicFrameLocks noGrp="1"/>
          </p:cNvGraphicFramePr>
          <p:nvPr>
            <p:ph idx="1"/>
            <p:extLst>
              <p:ext uri="{D42A27DB-BD31-4B8C-83A1-F6EECF244321}">
                <p14:modId xmlns:p14="http://schemas.microsoft.com/office/powerpoint/2010/main" val="4260139300"/>
              </p:ext>
            </p:extLst>
          </p:nvPr>
        </p:nvGraphicFramePr>
        <p:xfrm>
          <a:off x="3571155" y="685801"/>
          <a:ext cx="5901799" cy="35188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AE08E8F0-2E46-4B85-9C80-0C1DAA29F37D}"/>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0B2C9FCF-A62B-4FF1-800A-DBB847BBAFFC}"/>
              </a:ext>
            </a:extLst>
          </p:cNvPr>
          <p:cNvSpPr>
            <a:spLocks noGrp="1"/>
          </p:cNvSpPr>
          <p:nvPr>
            <p:ph type="sldNum" sz="quarter" idx="12"/>
          </p:nvPr>
        </p:nvSpPr>
        <p:spPr/>
        <p:txBody>
          <a:bodyPr/>
          <a:lstStyle/>
          <a:p>
            <a:fld id="{F919517F-009E-4769-83B0-88E0C9B89C50}" type="slidenum">
              <a:rPr lang="en-US" smtClean="0"/>
              <a:t>44</a:t>
            </a:fld>
            <a:endParaRPr lang="en-US"/>
          </a:p>
        </p:txBody>
      </p:sp>
      <p:sp>
        <p:nvSpPr>
          <p:cNvPr id="7" name="Arrow: Left-Right 6">
            <a:extLst>
              <a:ext uri="{FF2B5EF4-FFF2-40B4-BE49-F238E27FC236}">
                <a16:creationId xmlns:a16="http://schemas.microsoft.com/office/drawing/2014/main" id="{2F00E814-D846-4778-B1D2-35A3786E4AAC}"/>
              </a:ext>
            </a:extLst>
          </p:cNvPr>
          <p:cNvSpPr/>
          <p:nvPr/>
        </p:nvSpPr>
        <p:spPr>
          <a:xfrm>
            <a:off x="5971219" y="2296504"/>
            <a:ext cx="1101669" cy="297493"/>
          </a:xfrm>
          <a:prstGeom prst="lef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lang="en-US" sz="2000" dirty="0"/>
          </a:p>
        </p:txBody>
      </p:sp>
      <p:sp>
        <p:nvSpPr>
          <p:cNvPr id="8" name="TextBox 7">
            <a:extLst>
              <a:ext uri="{FF2B5EF4-FFF2-40B4-BE49-F238E27FC236}">
                <a16:creationId xmlns:a16="http://schemas.microsoft.com/office/drawing/2014/main" id="{497B8F6E-6BFF-4CD3-B9E3-0DBC86E01FBA}"/>
              </a:ext>
            </a:extLst>
          </p:cNvPr>
          <p:cNvSpPr txBox="1"/>
          <p:nvPr/>
        </p:nvSpPr>
        <p:spPr>
          <a:xfrm>
            <a:off x="2216457" y="4389045"/>
            <a:ext cx="8429359" cy="1938992"/>
          </a:xfrm>
          <a:prstGeom prst="rect">
            <a:avLst/>
          </a:prstGeom>
          <a:noFill/>
        </p:spPr>
        <p:txBody>
          <a:bodyPr wrap="none" rtlCol="0">
            <a:spAutoFit/>
          </a:bodyPr>
          <a:lstStyle/>
          <a:p>
            <a:pPr marL="457200" indent="-457200">
              <a:buFont typeface="+mj-lt"/>
              <a:buAutoNum type="arabicPeriod"/>
            </a:pPr>
            <a:r>
              <a:rPr lang="en-IN" sz="2000" dirty="0"/>
              <a:t>We cannot </a:t>
            </a:r>
            <a:r>
              <a:rPr lang="en-IN" sz="2000" dirty="0">
                <a:solidFill>
                  <a:srgbClr val="E21A23"/>
                </a:solidFill>
              </a:rPr>
              <a:t>change</a:t>
            </a:r>
            <a:r>
              <a:rPr lang="en-IN" sz="2000" dirty="0"/>
              <a:t> all four. The </a:t>
            </a:r>
            <a:r>
              <a:rPr lang="en-IN" sz="2000" dirty="0">
                <a:solidFill>
                  <a:srgbClr val="00B050"/>
                </a:solidFill>
              </a:rPr>
              <a:t>&lt;PUF, </a:t>
            </a:r>
            <a:r>
              <a:rPr lang="en-IN" sz="2000" dirty="0" err="1">
                <a:solidFill>
                  <a:srgbClr val="00B050"/>
                </a:solidFill>
              </a:rPr>
              <a:t>rnd</a:t>
            </a:r>
            <a:r>
              <a:rPr lang="en-IN" sz="2000" dirty="0">
                <a:solidFill>
                  <a:srgbClr val="00B050"/>
                </a:solidFill>
              </a:rPr>
              <a:t> </a:t>
            </a:r>
            <a:r>
              <a:rPr lang="en-IN" sz="2000" dirty="0" err="1">
                <a:solidFill>
                  <a:srgbClr val="00B050"/>
                </a:solidFill>
              </a:rPr>
              <a:t>num</a:t>
            </a:r>
            <a:r>
              <a:rPr lang="en-IN" sz="2000" dirty="0">
                <a:solidFill>
                  <a:srgbClr val="00B050"/>
                </a:solidFill>
              </a:rPr>
              <a:t>&gt; </a:t>
            </a:r>
            <a:r>
              <a:rPr lang="en-IN" sz="2000" dirty="0">
                <a:solidFill>
                  <a:srgbClr val="9F2241"/>
                </a:solidFill>
              </a:rPr>
              <a:t>combination</a:t>
            </a:r>
            <a:br>
              <a:rPr lang="en-IN" sz="2000" dirty="0"/>
            </a:br>
            <a:r>
              <a:rPr lang="en-IN" sz="2000" dirty="0"/>
              <a:t>is not </a:t>
            </a:r>
            <a:r>
              <a:rPr lang="en-IN" sz="2000" dirty="0">
                <a:solidFill>
                  <a:srgbClr val="01708C"/>
                </a:solidFill>
              </a:rPr>
              <a:t>known </a:t>
            </a:r>
            <a:r>
              <a:rPr lang="en-IN" sz="2000" dirty="0"/>
              <a:t>and cannot be </a:t>
            </a:r>
            <a:r>
              <a:rPr lang="en-IN" sz="2000" dirty="0">
                <a:solidFill>
                  <a:srgbClr val="FF0000"/>
                </a:solidFill>
              </a:rPr>
              <a:t>changed</a:t>
            </a:r>
            <a:r>
              <a:rPr lang="en-IN" sz="2000" dirty="0">
                <a:solidFill>
                  <a:srgbClr val="01708C"/>
                </a:solidFill>
              </a:rPr>
              <a:t>.</a:t>
            </a:r>
            <a:endParaRPr lang="en-IN" sz="2000" dirty="0"/>
          </a:p>
          <a:p>
            <a:pPr marL="457200" indent="-457200">
              <a:buFont typeface="+mj-lt"/>
              <a:buAutoNum type="arabicPeriod"/>
            </a:pPr>
            <a:r>
              <a:rPr lang="en-IN" sz="2000" dirty="0"/>
              <a:t>We cannot </a:t>
            </a:r>
            <a:r>
              <a:rPr lang="en-IN" sz="2000" dirty="0">
                <a:solidFill>
                  <a:srgbClr val="E21A23"/>
                </a:solidFill>
              </a:rPr>
              <a:t>change</a:t>
            </a:r>
            <a:r>
              <a:rPr lang="en-IN" sz="2000" dirty="0"/>
              <a:t> just the data and the hash </a:t>
            </a:r>
            <a:r>
              <a:rPr lang="en-IN" sz="2000" dirty="0">
                <a:sym typeface="Wingdings" panose="05000000000000000000" pitchFamily="2" charset="2"/>
              </a:rPr>
              <a:t> we will not be</a:t>
            </a:r>
            <a:br>
              <a:rPr lang="en-IN" sz="2000" dirty="0">
                <a:sym typeface="Wingdings" panose="05000000000000000000" pitchFamily="2" charset="2"/>
              </a:rPr>
            </a:br>
            <a:r>
              <a:rPr lang="en-IN" sz="2000" dirty="0">
                <a:sym typeface="Wingdings" panose="05000000000000000000" pitchFamily="2" charset="2"/>
              </a:rPr>
              <a:t>able to correctly </a:t>
            </a:r>
            <a:r>
              <a:rPr lang="en-IN" sz="2000" dirty="0">
                <a:solidFill>
                  <a:srgbClr val="0070C0"/>
                </a:solidFill>
                <a:sym typeface="Wingdings" panose="05000000000000000000" pitchFamily="2" charset="2"/>
              </a:rPr>
              <a:t>encrypt</a:t>
            </a:r>
            <a:r>
              <a:rPr lang="en-IN" sz="2000" dirty="0">
                <a:sym typeface="Wingdings" panose="05000000000000000000" pitchFamily="2" charset="2"/>
              </a:rPr>
              <a:t> them</a:t>
            </a:r>
            <a:endParaRPr lang="en-IN" sz="2000" dirty="0"/>
          </a:p>
          <a:p>
            <a:pPr marL="457200" indent="-457200">
              <a:buFont typeface="+mj-lt"/>
              <a:buAutoNum type="arabicPeriod"/>
            </a:pPr>
            <a:r>
              <a:rPr lang="en-IN" sz="2000" dirty="0"/>
              <a:t>We can of course </a:t>
            </a:r>
            <a:r>
              <a:rPr lang="en-IN" sz="2000" dirty="0">
                <a:solidFill>
                  <a:srgbClr val="7030A0"/>
                </a:solidFill>
              </a:rPr>
              <a:t>replace</a:t>
            </a:r>
            <a:r>
              <a:rPr lang="en-IN" sz="2000" dirty="0"/>
              <a:t> the &lt;</a:t>
            </a:r>
            <a:r>
              <a:rPr lang="en-IN" sz="2000" dirty="0" err="1"/>
              <a:t>counter,data,MAC</a:t>
            </a:r>
            <a:r>
              <a:rPr lang="en-IN" sz="2000" dirty="0"/>
              <a:t>&gt; </a:t>
            </a:r>
            <a:r>
              <a:rPr lang="en-IN" sz="2000" dirty="0">
                <a:solidFill>
                  <a:srgbClr val="00B050"/>
                </a:solidFill>
              </a:rPr>
              <a:t>triplet</a:t>
            </a:r>
            <a:r>
              <a:rPr lang="en-IN" sz="2000" dirty="0"/>
              <a:t> with a valid</a:t>
            </a:r>
            <a:br>
              <a:rPr lang="en-IN" sz="2000" dirty="0"/>
            </a:br>
            <a:r>
              <a:rPr lang="en-IN" sz="2000" dirty="0"/>
              <a:t>triplet. The system should somehow </a:t>
            </a:r>
            <a:r>
              <a:rPr lang="en-IN" sz="2000" dirty="0">
                <a:solidFill>
                  <a:srgbClr val="FF0000"/>
                </a:solidFill>
              </a:rPr>
              <a:t>prohibit</a:t>
            </a:r>
            <a:r>
              <a:rPr lang="en-IN" sz="2000" dirty="0"/>
              <a:t> this</a:t>
            </a:r>
            <a:endParaRPr lang="en-US" sz="2000" dirty="0" err="1"/>
          </a:p>
        </p:txBody>
      </p:sp>
      <p:pic>
        <p:nvPicPr>
          <p:cNvPr id="9" name="Picture 8" descr="Icon&#10;&#10;Description automatically generated">
            <a:extLst>
              <a:ext uri="{FF2B5EF4-FFF2-40B4-BE49-F238E27FC236}">
                <a16:creationId xmlns:a16="http://schemas.microsoft.com/office/drawing/2014/main" id="{124C3CEA-D623-46C5-88BE-84564886FD78}"/>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8242376" y="5977430"/>
            <a:ext cx="311369" cy="311369"/>
          </a:xfrm>
          <a:prstGeom prst="rect">
            <a:avLst/>
          </a:prstGeom>
        </p:spPr>
      </p:pic>
      <p:pic>
        <p:nvPicPr>
          <p:cNvPr id="10" name="Content Placeholder 8" descr="Icon&#10;&#10;Description automatically generated">
            <a:extLst>
              <a:ext uri="{FF2B5EF4-FFF2-40B4-BE49-F238E27FC236}">
                <a16:creationId xmlns:a16="http://schemas.microsoft.com/office/drawing/2014/main" id="{2D6EE21B-099A-4AA6-A6F6-4B6EFF45B1A7}"/>
              </a:ext>
            </a:extLst>
          </p:cNvPr>
          <p:cNvPicPr>
            <a:picLocks noChangeAspect="1"/>
          </p:cNvPicPr>
          <p:nvPr/>
        </p:nvPicPr>
        <p:blipFill>
          <a:blip r:embed="rId8" cstate="print">
            <a:extLst>
              <a:ext uri="{28A0092B-C50C-407E-A947-70E740481C1C}">
                <a14:useLocalDpi xmlns:a14="http://schemas.microsoft.com/office/drawing/2010/main"/>
              </a:ext>
              <a:ext uri="{837473B0-CC2E-450A-ABE3-18F120FF3D39}">
                <a1611:picAttrSrcUrl xmlns:a1611="http://schemas.microsoft.com/office/drawing/2016/11/main" r:id="rId9"/>
              </a:ext>
            </a:extLst>
          </a:blip>
          <a:stretch>
            <a:fillRect/>
          </a:stretch>
        </p:blipFill>
        <p:spPr>
          <a:xfrm>
            <a:off x="4175874" y="1682663"/>
            <a:ext cx="613841" cy="613841"/>
          </a:xfrm>
          <a:prstGeom prst="rect">
            <a:avLst/>
          </a:prstGeom>
        </p:spPr>
      </p:pic>
      <p:pic>
        <p:nvPicPr>
          <p:cNvPr id="11" name="Content Placeholder 8" descr="Icon&#10;&#10;Description automatically generated">
            <a:extLst>
              <a:ext uri="{FF2B5EF4-FFF2-40B4-BE49-F238E27FC236}">
                <a16:creationId xmlns:a16="http://schemas.microsoft.com/office/drawing/2014/main" id="{BC1C2F36-FCCF-4549-BB01-3C35BE4F7F52}"/>
              </a:ext>
            </a:extLst>
          </p:cNvPr>
          <p:cNvPicPr>
            <a:picLocks noChangeAspect="1"/>
          </p:cNvPicPr>
          <p:nvPr/>
        </p:nvPicPr>
        <p:blipFill>
          <a:blip r:embed="rId8" cstate="print">
            <a:extLst>
              <a:ext uri="{28A0092B-C50C-407E-A947-70E740481C1C}">
                <a14:useLocalDpi xmlns:a14="http://schemas.microsoft.com/office/drawing/2010/main"/>
              </a:ext>
              <a:ext uri="{837473B0-CC2E-450A-ABE3-18F120FF3D39}">
                <a1611:picAttrSrcUrl xmlns:a1611="http://schemas.microsoft.com/office/drawing/2016/11/main" r:id="rId9"/>
              </a:ext>
            </a:extLst>
          </a:blip>
          <a:stretch>
            <a:fillRect/>
          </a:stretch>
        </p:blipFill>
        <p:spPr>
          <a:xfrm>
            <a:off x="8313926" y="1685756"/>
            <a:ext cx="613841" cy="613841"/>
          </a:xfrm>
          <a:prstGeom prst="rect">
            <a:avLst/>
          </a:prstGeom>
        </p:spPr>
      </p:pic>
    </p:spTree>
    <p:extLst>
      <p:ext uri="{BB962C8B-B14F-4D97-AF65-F5344CB8AC3E}">
        <p14:creationId xmlns:p14="http://schemas.microsoft.com/office/powerpoint/2010/main" val="2109831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AD241-DB7D-4342-B687-E9F69CE327A3}"/>
              </a:ext>
            </a:extLst>
          </p:cNvPr>
          <p:cNvSpPr>
            <a:spLocks noGrp="1"/>
          </p:cNvSpPr>
          <p:nvPr>
            <p:ph type="title"/>
          </p:nvPr>
        </p:nvSpPr>
        <p:spPr>
          <a:xfrm>
            <a:off x="1697736" y="127070"/>
            <a:ext cx="6858000" cy="822960"/>
          </a:xfrm>
        </p:spPr>
        <p:txBody>
          <a:bodyPr/>
          <a:lstStyle/>
          <a:p>
            <a:r>
              <a:rPr lang="en-US" dirty="0"/>
              <a:t>Integrity of Data</a:t>
            </a:r>
          </a:p>
        </p:txBody>
      </p:sp>
      <p:sp>
        <p:nvSpPr>
          <p:cNvPr id="4" name="Footer Placeholder 3">
            <a:extLst>
              <a:ext uri="{FF2B5EF4-FFF2-40B4-BE49-F238E27FC236}">
                <a16:creationId xmlns:a16="http://schemas.microsoft.com/office/drawing/2014/main" id="{EFBBA5C1-4805-45F7-92B0-AF7176DE3C24}"/>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A974BA71-9FF8-4A59-B9DF-4428104F51E1}"/>
              </a:ext>
            </a:extLst>
          </p:cNvPr>
          <p:cNvSpPr>
            <a:spLocks noGrp="1"/>
          </p:cNvSpPr>
          <p:nvPr>
            <p:ph type="sldNum" sz="quarter" idx="12"/>
          </p:nvPr>
        </p:nvSpPr>
        <p:spPr/>
        <p:txBody>
          <a:bodyPr/>
          <a:lstStyle/>
          <a:p>
            <a:fld id="{F919517F-009E-4769-83B0-88E0C9B89C50}" type="slidenum">
              <a:rPr lang="en-US" smtClean="0"/>
              <a:t>45</a:t>
            </a:fld>
            <a:endParaRPr lang="en-US"/>
          </a:p>
        </p:txBody>
      </p:sp>
      <p:sp>
        <p:nvSpPr>
          <p:cNvPr id="6" name="Rectangle 5">
            <a:extLst>
              <a:ext uri="{FF2B5EF4-FFF2-40B4-BE49-F238E27FC236}">
                <a16:creationId xmlns:a16="http://schemas.microsoft.com/office/drawing/2014/main" id="{D72D4130-EEC0-4AA8-B6D2-BCD260934647}"/>
              </a:ext>
            </a:extLst>
          </p:cNvPr>
          <p:cNvSpPr/>
          <p:nvPr/>
        </p:nvSpPr>
        <p:spPr>
          <a:xfrm>
            <a:off x="2623663" y="1426437"/>
            <a:ext cx="2264229" cy="740229"/>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a:t>Data</a:t>
            </a:r>
          </a:p>
        </p:txBody>
      </p:sp>
      <p:sp>
        <p:nvSpPr>
          <p:cNvPr id="7" name="Rectangle 6">
            <a:extLst>
              <a:ext uri="{FF2B5EF4-FFF2-40B4-BE49-F238E27FC236}">
                <a16:creationId xmlns:a16="http://schemas.microsoft.com/office/drawing/2014/main" id="{29DF6E6E-59C3-457D-AFCC-968C819A870C}"/>
              </a:ext>
            </a:extLst>
          </p:cNvPr>
          <p:cNvSpPr/>
          <p:nvPr/>
        </p:nvSpPr>
        <p:spPr>
          <a:xfrm>
            <a:off x="7086805" y="1426436"/>
            <a:ext cx="2264229" cy="740229"/>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dirty="0"/>
              <a:t>Hash</a:t>
            </a:r>
          </a:p>
        </p:txBody>
      </p:sp>
      <p:pic>
        <p:nvPicPr>
          <p:cNvPr id="9" name="Content Placeholder 8" descr="Icon&#10;&#10;Description automatically generated">
            <a:extLst>
              <a:ext uri="{FF2B5EF4-FFF2-40B4-BE49-F238E27FC236}">
                <a16:creationId xmlns:a16="http://schemas.microsoft.com/office/drawing/2014/main" id="{A6FB8C3B-CAFF-4A49-AF6C-44ACE78D73C3}"/>
              </a:ext>
            </a:extLst>
          </p:cNvPr>
          <p:cNvPicPr>
            <a:picLocks noGrp="1" noChangeAspect="1"/>
          </p:cNvPicPr>
          <p:nvPr>
            <p:ph idx="1"/>
          </p:nvPr>
        </p:nvPicPr>
        <p:blipFill>
          <a:blip r:embed="rId2" cstate="print">
            <a:extLst>
              <a:ext uri="{28A0092B-C50C-407E-A947-70E740481C1C}">
                <a14:useLocalDpi xmlns:a14="http://schemas.microsoft.com/office/drawing/2010/main"/>
              </a:ext>
              <a:ext uri="{837473B0-CC2E-450A-ABE3-18F120FF3D39}">
                <a1611:picAttrSrcUrl xmlns:a1611="http://schemas.microsoft.com/office/drawing/2016/11/main" r:id="rId3"/>
              </a:ext>
            </a:extLst>
          </a:blip>
          <a:stretch>
            <a:fillRect/>
          </a:stretch>
        </p:blipFill>
        <p:spPr>
          <a:xfrm>
            <a:off x="2068400" y="730157"/>
            <a:ext cx="1110525" cy="1110525"/>
          </a:xfrm>
        </p:spPr>
      </p:pic>
      <p:pic>
        <p:nvPicPr>
          <p:cNvPr id="10" name="Content Placeholder 8" descr="Icon&#10;&#10;Description automatically generated">
            <a:extLst>
              <a:ext uri="{FF2B5EF4-FFF2-40B4-BE49-F238E27FC236}">
                <a16:creationId xmlns:a16="http://schemas.microsoft.com/office/drawing/2014/main" id="{AA79F936-6D13-4949-95F7-BB7E4E97E2CE}"/>
              </a:ext>
            </a:extLst>
          </p:cNvPr>
          <p:cNvPicPr>
            <a:picLocks noChangeAspect="1"/>
          </p:cNvPicPr>
          <p:nvPr/>
        </p:nvPicPr>
        <p:blipFill>
          <a:blip r:embed="rId2" cstate="print">
            <a:extLst>
              <a:ext uri="{28A0092B-C50C-407E-A947-70E740481C1C}">
                <a14:useLocalDpi xmlns:a14="http://schemas.microsoft.com/office/drawing/2010/main"/>
              </a:ext>
              <a:ext uri="{837473B0-CC2E-450A-ABE3-18F120FF3D39}">
                <a1611:picAttrSrcUrl xmlns:a1611="http://schemas.microsoft.com/office/drawing/2016/11/main" r:id="rId3"/>
              </a:ext>
            </a:extLst>
          </a:blip>
          <a:stretch>
            <a:fillRect/>
          </a:stretch>
        </p:blipFill>
        <p:spPr>
          <a:xfrm>
            <a:off x="6531542" y="730156"/>
            <a:ext cx="1110525" cy="1110525"/>
          </a:xfrm>
          <a:prstGeom prst="rect">
            <a:avLst/>
          </a:prstGeom>
        </p:spPr>
      </p:pic>
      <p:sp>
        <p:nvSpPr>
          <p:cNvPr id="11" name="TextBox 10">
            <a:extLst>
              <a:ext uri="{FF2B5EF4-FFF2-40B4-BE49-F238E27FC236}">
                <a16:creationId xmlns:a16="http://schemas.microsoft.com/office/drawing/2014/main" id="{F58A3BB0-D482-4F92-80BE-FD8C04AE204E}"/>
              </a:ext>
            </a:extLst>
          </p:cNvPr>
          <p:cNvSpPr txBox="1"/>
          <p:nvPr/>
        </p:nvSpPr>
        <p:spPr>
          <a:xfrm>
            <a:off x="2096230" y="2557934"/>
            <a:ext cx="8571770" cy="3785652"/>
          </a:xfrm>
          <a:prstGeom prst="rect">
            <a:avLst/>
          </a:prstGeom>
          <a:noFill/>
        </p:spPr>
        <p:txBody>
          <a:bodyPr wrap="none" rtlCol="0">
            <a:spAutoFit/>
          </a:bodyPr>
          <a:lstStyle/>
          <a:p>
            <a:pPr marL="342900" indent="-342900">
              <a:buFont typeface="Arial" panose="020B0604020202020204" pitchFamily="34" charset="0"/>
              <a:buChar char="•"/>
            </a:pPr>
            <a:r>
              <a:rPr lang="en-US" sz="2000" dirty="0"/>
              <a:t>Encryption ensures </a:t>
            </a:r>
            <a:r>
              <a:rPr lang="en-US" sz="2000" dirty="0">
                <a:solidFill>
                  <a:srgbClr val="00B050"/>
                </a:solidFill>
              </a:rPr>
              <a:t>confidentiality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It is not possible to </a:t>
            </a:r>
            <a:r>
              <a:rPr lang="en-US" sz="2000" dirty="0">
                <a:solidFill>
                  <a:schemeClr val="accent1"/>
                </a:solidFill>
              </a:rPr>
              <a:t>tamper</a:t>
            </a:r>
            <a:r>
              <a:rPr lang="en-US" sz="2000" dirty="0"/>
              <a:t> with the data or MAC and remain</a:t>
            </a:r>
            <a:br>
              <a:rPr lang="en-US" sz="2000" dirty="0"/>
            </a:br>
            <a:r>
              <a:rPr lang="en-US" sz="2000" dirty="0">
                <a:solidFill>
                  <a:srgbClr val="0070C0"/>
                </a:solidFill>
              </a:rPr>
              <a:t>undetected</a:t>
            </a:r>
            <a:r>
              <a:rPr lang="en-US" sz="2000" dirty="0"/>
              <a:t>. This guarantees </a:t>
            </a:r>
            <a:r>
              <a:rPr lang="en-US" sz="2000" dirty="0">
                <a:solidFill>
                  <a:srgbClr val="002060"/>
                </a:solidFill>
              </a:rPr>
              <a:t>integrity</a:t>
            </a:r>
            <a:r>
              <a:rPr lang="en-US" sz="2000" dirty="0"/>
              <a:t>. Can we </a:t>
            </a:r>
            <a:r>
              <a:rPr lang="en-US" sz="2000" dirty="0">
                <a:solidFill>
                  <a:srgbClr val="9F2241"/>
                </a:solidFill>
              </a:rPr>
              <a:t>tamper</a:t>
            </a:r>
            <a:r>
              <a:rPr lang="en-US" sz="2000" dirty="0"/>
              <a:t> both?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Can we replace the encrypted</a:t>
            </a:r>
            <a:r>
              <a:rPr lang="en-US" sz="2000" dirty="0">
                <a:solidFill>
                  <a:srgbClr val="692146"/>
                </a:solidFill>
              </a:rPr>
              <a:t> &lt;</a:t>
            </a:r>
            <a:r>
              <a:rPr lang="en-US" sz="2000" dirty="0" err="1">
                <a:solidFill>
                  <a:srgbClr val="692146"/>
                </a:solidFill>
              </a:rPr>
              <a:t>data,hash</a:t>
            </a:r>
            <a:r>
              <a:rPr lang="en-US" sz="2000" dirty="0">
                <a:solidFill>
                  <a:srgbClr val="692146"/>
                </a:solidFill>
              </a:rPr>
              <a:t>&gt; </a:t>
            </a:r>
            <a:r>
              <a:rPr lang="en-US" sz="2000" dirty="0"/>
              <a:t>pair with another</a:t>
            </a:r>
            <a:br>
              <a:rPr lang="en-US" sz="2000" dirty="0"/>
            </a:br>
            <a:r>
              <a:rPr lang="en-US" sz="2000" dirty="0"/>
              <a:t>valid pair? The </a:t>
            </a:r>
            <a:r>
              <a:rPr lang="en-US" sz="2000" dirty="0">
                <a:solidFill>
                  <a:srgbClr val="FF0000"/>
                </a:solidFill>
              </a:rPr>
              <a:t>question</a:t>
            </a:r>
            <a:r>
              <a:rPr lang="en-US" sz="2000" dirty="0"/>
              <a:t> is from the modified data can we figure out the</a:t>
            </a:r>
            <a:br>
              <a:rPr lang="en-US" sz="2000" dirty="0"/>
            </a:br>
            <a:r>
              <a:rPr lang="en-US" sz="2000" dirty="0"/>
              <a:t>new MAC. We need to </a:t>
            </a:r>
            <a:r>
              <a:rPr lang="en-US" sz="2000" dirty="0">
                <a:solidFill>
                  <a:srgbClr val="00B050"/>
                </a:solidFill>
              </a:rPr>
              <a:t>correctly encrypt them</a:t>
            </a:r>
            <a:r>
              <a:rPr lang="en-US" sz="2000" dirty="0"/>
              <a:t>, which is not possible.</a:t>
            </a:r>
            <a:br>
              <a:rPr lang="en-US" sz="2000" dirty="0"/>
            </a:br>
            <a:r>
              <a:rPr lang="en-US" sz="2000" dirty="0"/>
              <a:t>We don’t know the </a:t>
            </a:r>
            <a:r>
              <a:rPr lang="en-US" sz="2000" dirty="0">
                <a:solidFill>
                  <a:srgbClr val="9F2241"/>
                </a:solidFill>
              </a:rPr>
              <a:t>PUF</a:t>
            </a:r>
            <a:r>
              <a:rPr lang="en-US" sz="2000" dirty="0"/>
              <a:t> and </a:t>
            </a:r>
            <a:r>
              <a:rPr lang="en-US" sz="2000" dirty="0">
                <a:solidFill>
                  <a:srgbClr val="7030A0"/>
                </a:solidFill>
              </a:rPr>
              <a:t>random number </a:t>
            </a:r>
            <a:r>
              <a:rPr lang="en-US" sz="2000" dirty="0"/>
              <a:t>(even if we can guess the</a:t>
            </a:r>
            <a:br>
              <a:rPr lang="en-US" sz="2000" dirty="0"/>
            </a:br>
            <a:r>
              <a:rPr lang="en-US" sz="2000" dirty="0"/>
              <a:t>counters).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
        <p:nvSpPr>
          <p:cNvPr id="3" name="TextBox 2">
            <a:extLst>
              <a:ext uri="{FF2B5EF4-FFF2-40B4-BE49-F238E27FC236}">
                <a16:creationId xmlns:a16="http://schemas.microsoft.com/office/drawing/2014/main" id="{A9763011-3048-481E-827B-5EE361DC89A9}"/>
              </a:ext>
            </a:extLst>
          </p:cNvPr>
          <p:cNvSpPr txBox="1"/>
          <p:nvPr/>
        </p:nvSpPr>
        <p:spPr>
          <a:xfrm>
            <a:off x="7979762" y="936319"/>
            <a:ext cx="769763" cy="400110"/>
          </a:xfrm>
          <a:prstGeom prst="rect">
            <a:avLst/>
          </a:prstGeom>
          <a:noFill/>
        </p:spPr>
        <p:txBody>
          <a:bodyPr wrap="none" rtlCol="0">
            <a:spAutoFit/>
          </a:bodyPr>
          <a:lstStyle/>
          <a:p>
            <a:pPr algn="l"/>
            <a:r>
              <a:rPr lang="en-IN" sz="2000" b="1" dirty="0"/>
              <a:t>MAC</a:t>
            </a:r>
            <a:endParaRPr lang="en-US" sz="2000" b="1" dirty="0" err="1"/>
          </a:p>
        </p:txBody>
      </p:sp>
      <p:sp>
        <p:nvSpPr>
          <p:cNvPr id="13" name="Oval 12">
            <a:extLst>
              <a:ext uri="{FF2B5EF4-FFF2-40B4-BE49-F238E27FC236}">
                <a16:creationId xmlns:a16="http://schemas.microsoft.com/office/drawing/2014/main" id="{E6BE90F4-70E3-4461-8005-7740DA0A796A}"/>
              </a:ext>
            </a:extLst>
          </p:cNvPr>
          <p:cNvSpPr/>
          <p:nvPr/>
        </p:nvSpPr>
        <p:spPr>
          <a:xfrm>
            <a:off x="1615119" y="2557934"/>
            <a:ext cx="453281" cy="4416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C</a:t>
            </a:r>
            <a:endParaRPr lang="en-US" sz="2000" dirty="0"/>
          </a:p>
        </p:txBody>
      </p:sp>
      <p:sp>
        <p:nvSpPr>
          <p:cNvPr id="14" name="Oval 13">
            <a:extLst>
              <a:ext uri="{FF2B5EF4-FFF2-40B4-BE49-F238E27FC236}">
                <a16:creationId xmlns:a16="http://schemas.microsoft.com/office/drawing/2014/main" id="{A9312E96-D4CE-4804-8DE4-9D10F184DA80}"/>
              </a:ext>
            </a:extLst>
          </p:cNvPr>
          <p:cNvSpPr/>
          <p:nvPr/>
        </p:nvSpPr>
        <p:spPr>
          <a:xfrm>
            <a:off x="1593243" y="3208193"/>
            <a:ext cx="453281" cy="4416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I</a:t>
            </a:r>
            <a:endParaRPr lang="en-US" sz="2000" dirty="0"/>
          </a:p>
        </p:txBody>
      </p:sp>
    </p:spTree>
    <p:extLst>
      <p:ext uri="{BB962C8B-B14F-4D97-AF65-F5344CB8AC3E}">
        <p14:creationId xmlns:p14="http://schemas.microsoft.com/office/powerpoint/2010/main" val="22707894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9612-FCA7-4FA1-AF09-BC8820C130AE}"/>
              </a:ext>
            </a:extLst>
          </p:cNvPr>
          <p:cNvSpPr>
            <a:spLocks noGrp="1"/>
          </p:cNvSpPr>
          <p:nvPr>
            <p:ph type="title"/>
          </p:nvPr>
        </p:nvSpPr>
        <p:spPr>
          <a:xfrm>
            <a:off x="1755432" y="179942"/>
            <a:ext cx="6858000" cy="822960"/>
          </a:xfrm>
        </p:spPr>
        <p:txBody>
          <a:bodyPr/>
          <a:lstStyle/>
          <a:p>
            <a:r>
              <a:rPr lang="en-IN" dirty="0"/>
              <a:t>Authenticity and Freshness</a:t>
            </a:r>
            <a:endParaRPr lang="en-US" dirty="0"/>
          </a:p>
        </p:txBody>
      </p:sp>
      <p:sp>
        <p:nvSpPr>
          <p:cNvPr id="4" name="Footer Placeholder 3">
            <a:extLst>
              <a:ext uri="{FF2B5EF4-FFF2-40B4-BE49-F238E27FC236}">
                <a16:creationId xmlns:a16="http://schemas.microsoft.com/office/drawing/2014/main" id="{3D08D2E3-F7F6-4B2A-8B07-311A91B0DFD0}"/>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C308D77E-56C9-4330-AE2A-9C5BDCAD2E86}"/>
              </a:ext>
            </a:extLst>
          </p:cNvPr>
          <p:cNvSpPr>
            <a:spLocks noGrp="1"/>
          </p:cNvSpPr>
          <p:nvPr>
            <p:ph type="sldNum" sz="quarter" idx="12"/>
          </p:nvPr>
        </p:nvSpPr>
        <p:spPr/>
        <p:txBody>
          <a:bodyPr/>
          <a:lstStyle/>
          <a:p>
            <a:fld id="{F919517F-009E-4769-83B0-88E0C9B89C50}" type="slidenum">
              <a:rPr lang="en-US" smtClean="0"/>
              <a:t>46</a:t>
            </a:fld>
            <a:endParaRPr lang="en-US"/>
          </a:p>
        </p:txBody>
      </p:sp>
      <p:pic>
        <p:nvPicPr>
          <p:cNvPr id="6" name="Picture 5" descr="Icon&#10;&#10;Description automatically generated">
            <a:extLst>
              <a:ext uri="{FF2B5EF4-FFF2-40B4-BE49-F238E27FC236}">
                <a16:creationId xmlns:a16="http://schemas.microsoft.com/office/drawing/2014/main" id="{2438DD15-EC50-48AD-A357-73F7BA673EF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75712" y="3999250"/>
            <a:ext cx="380861" cy="380861"/>
          </a:xfrm>
          <a:prstGeom prst="rect">
            <a:avLst/>
          </a:prstGeom>
        </p:spPr>
      </p:pic>
      <p:sp>
        <p:nvSpPr>
          <p:cNvPr id="7" name="TextBox 6">
            <a:extLst>
              <a:ext uri="{FF2B5EF4-FFF2-40B4-BE49-F238E27FC236}">
                <a16:creationId xmlns:a16="http://schemas.microsoft.com/office/drawing/2014/main" id="{5A88900F-C142-4B64-ACC5-48F84DB04D18}"/>
              </a:ext>
            </a:extLst>
          </p:cNvPr>
          <p:cNvSpPr txBox="1"/>
          <p:nvPr/>
        </p:nvSpPr>
        <p:spPr>
          <a:xfrm>
            <a:off x="2289700" y="3945840"/>
            <a:ext cx="7021474" cy="707886"/>
          </a:xfrm>
          <a:prstGeom prst="rect">
            <a:avLst/>
          </a:prstGeom>
          <a:noFill/>
        </p:spPr>
        <p:txBody>
          <a:bodyPr wrap="none" rtlCol="0">
            <a:spAutoFit/>
          </a:bodyPr>
          <a:lstStyle/>
          <a:p>
            <a:pPr algn="l"/>
            <a:r>
              <a:rPr lang="en-IN" sz="2000" dirty="0"/>
              <a:t>How does the processor know whether it is reading back the</a:t>
            </a:r>
            <a:br>
              <a:rPr lang="en-IN" sz="2000" dirty="0"/>
            </a:br>
            <a:r>
              <a:rPr lang="en-IN" sz="2000" dirty="0"/>
              <a:t>same data that it wrote? </a:t>
            </a:r>
            <a:endParaRPr lang="en-US" sz="2000" dirty="0" err="1"/>
          </a:p>
        </p:txBody>
      </p:sp>
      <p:sp>
        <p:nvSpPr>
          <p:cNvPr id="8" name="TextBox 7">
            <a:extLst>
              <a:ext uri="{FF2B5EF4-FFF2-40B4-BE49-F238E27FC236}">
                <a16:creationId xmlns:a16="http://schemas.microsoft.com/office/drawing/2014/main" id="{5DE88B0A-4D4D-4482-8FC7-A4B922CB0390}"/>
              </a:ext>
            </a:extLst>
          </p:cNvPr>
          <p:cNvSpPr txBox="1"/>
          <p:nvPr/>
        </p:nvSpPr>
        <p:spPr>
          <a:xfrm>
            <a:off x="1524001" y="4741406"/>
            <a:ext cx="1531399" cy="461665"/>
          </a:xfrm>
          <a:prstGeom prst="rect">
            <a:avLst/>
          </a:prstGeom>
          <a:noFill/>
        </p:spPr>
        <p:txBody>
          <a:bodyPr wrap="square" rtlCol="0">
            <a:spAutoFit/>
          </a:bodyPr>
          <a:lstStyle/>
          <a:p>
            <a:r>
              <a:rPr lang="en-US" sz="2400" b="1" dirty="0">
                <a:solidFill>
                  <a:srgbClr val="00B050"/>
                </a:solidFill>
                <a:latin typeface="Comic Sans MS" panose="030F0702030302020204" pitchFamily="66" charset="0"/>
              </a:rPr>
              <a:t>Answer: </a:t>
            </a:r>
          </a:p>
        </p:txBody>
      </p:sp>
      <p:sp>
        <p:nvSpPr>
          <p:cNvPr id="9" name="Oval 8">
            <a:extLst>
              <a:ext uri="{FF2B5EF4-FFF2-40B4-BE49-F238E27FC236}">
                <a16:creationId xmlns:a16="http://schemas.microsoft.com/office/drawing/2014/main" id="{2070A7D2-2D97-4752-B5A3-D8E81A230B9E}"/>
              </a:ext>
            </a:extLst>
          </p:cNvPr>
          <p:cNvSpPr/>
          <p:nvPr/>
        </p:nvSpPr>
        <p:spPr>
          <a:xfrm>
            <a:off x="5997697" y="788803"/>
            <a:ext cx="453281" cy="4416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F</a:t>
            </a:r>
            <a:endParaRPr lang="en-US" sz="2000" dirty="0"/>
          </a:p>
        </p:txBody>
      </p:sp>
      <p:pic>
        <p:nvPicPr>
          <p:cNvPr id="10" name="Picture 9" descr="Icon&#10;&#10;Description automatically generated">
            <a:extLst>
              <a:ext uri="{FF2B5EF4-FFF2-40B4-BE49-F238E27FC236}">
                <a16:creationId xmlns:a16="http://schemas.microsoft.com/office/drawing/2014/main" id="{6A162B7E-DE2B-440C-8BE4-EF655B344B9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007144" y="1240197"/>
            <a:ext cx="380861" cy="380861"/>
          </a:xfrm>
          <a:prstGeom prst="rect">
            <a:avLst/>
          </a:prstGeom>
        </p:spPr>
      </p:pic>
      <p:sp>
        <p:nvSpPr>
          <p:cNvPr id="11" name="TextBox 10">
            <a:extLst>
              <a:ext uri="{FF2B5EF4-FFF2-40B4-BE49-F238E27FC236}">
                <a16:creationId xmlns:a16="http://schemas.microsoft.com/office/drawing/2014/main" id="{35DC42D0-9FD1-48E4-B5C2-1230A0C4809D}"/>
              </a:ext>
            </a:extLst>
          </p:cNvPr>
          <p:cNvSpPr txBox="1"/>
          <p:nvPr/>
        </p:nvSpPr>
        <p:spPr>
          <a:xfrm>
            <a:off x="2521132" y="1186787"/>
            <a:ext cx="7818422" cy="707886"/>
          </a:xfrm>
          <a:prstGeom prst="rect">
            <a:avLst/>
          </a:prstGeom>
          <a:noFill/>
        </p:spPr>
        <p:txBody>
          <a:bodyPr wrap="none" rtlCol="0">
            <a:spAutoFit/>
          </a:bodyPr>
          <a:lstStyle/>
          <a:p>
            <a:pPr algn="l"/>
            <a:r>
              <a:rPr lang="en-IN" sz="2000" dirty="0"/>
              <a:t>How can we prevent replay attacks? </a:t>
            </a:r>
            <a:br>
              <a:rPr lang="en-IN" sz="2000" dirty="0"/>
            </a:br>
            <a:r>
              <a:rPr lang="en-IN" sz="2000" dirty="0"/>
              <a:t>Replacing &lt;</a:t>
            </a:r>
            <a:r>
              <a:rPr lang="en-IN" sz="2000" dirty="0" err="1"/>
              <a:t>counter,data,hash</a:t>
            </a:r>
            <a:r>
              <a:rPr lang="en-IN" sz="2000" dirty="0"/>
              <a:t>&gt; with a </a:t>
            </a:r>
            <a:r>
              <a:rPr lang="en-IN" sz="2000" dirty="0">
                <a:solidFill>
                  <a:srgbClr val="00B050"/>
                </a:solidFill>
              </a:rPr>
              <a:t>valid</a:t>
            </a:r>
            <a:r>
              <a:rPr lang="en-IN" sz="2000" dirty="0"/>
              <a:t> triplet (seen in the past)</a:t>
            </a:r>
            <a:endParaRPr lang="en-US" sz="2000" dirty="0" err="1"/>
          </a:p>
        </p:txBody>
      </p:sp>
      <p:sp>
        <p:nvSpPr>
          <p:cNvPr id="12" name="TextBox 11">
            <a:extLst>
              <a:ext uri="{FF2B5EF4-FFF2-40B4-BE49-F238E27FC236}">
                <a16:creationId xmlns:a16="http://schemas.microsoft.com/office/drawing/2014/main" id="{875FF6B1-D050-43E6-862D-D1AB14E7F3ED}"/>
              </a:ext>
            </a:extLst>
          </p:cNvPr>
          <p:cNvSpPr txBox="1"/>
          <p:nvPr/>
        </p:nvSpPr>
        <p:spPr>
          <a:xfrm>
            <a:off x="1755433" y="1982353"/>
            <a:ext cx="1531399" cy="461665"/>
          </a:xfrm>
          <a:prstGeom prst="rect">
            <a:avLst/>
          </a:prstGeom>
          <a:noFill/>
        </p:spPr>
        <p:txBody>
          <a:bodyPr wrap="square" rtlCol="0">
            <a:spAutoFit/>
          </a:bodyPr>
          <a:lstStyle/>
          <a:p>
            <a:r>
              <a:rPr lang="en-US" sz="2400" b="1" dirty="0">
                <a:solidFill>
                  <a:srgbClr val="00B050"/>
                </a:solidFill>
                <a:latin typeface="Comic Sans MS" panose="030F0702030302020204" pitchFamily="66" charset="0"/>
              </a:rPr>
              <a:t>Answer: </a:t>
            </a:r>
          </a:p>
        </p:txBody>
      </p:sp>
      <p:sp>
        <p:nvSpPr>
          <p:cNvPr id="13" name="TextBox 12">
            <a:extLst>
              <a:ext uri="{FF2B5EF4-FFF2-40B4-BE49-F238E27FC236}">
                <a16:creationId xmlns:a16="http://schemas.microsoft.com/office/drawing/2014/main" id="{DFD4613F-8776-4D8E-BE1E-96E2C8245A91}"/>
              </a:ext>
            </a:extLst>
          </p:cNvPr>
          <p:cNvSpPr txBox="1"/>
          <p:nvPr/>
        </p:nvSpPr>
        <p:spPr>
          <a:xfrm>
            <a:off x="3125113" y="1982352"/>
            <a:ext cx="6767824" cy="1631216"/>
          </a:xfrm>
          <a:prstGeom prst="rect">
            <a:avLst/>
          </a:prstGeom>
          <a:noFill/>
        </p:spPr>
        <p:txBody>
          <a:bodyPr wrap="square" rtlCol="0">
            <a:spAutoFit/>
          </a:bodyPr>
          <a:lstStyle/>
          <a:p>
            <a:pPr algn="l"/>
            <a:r>
              <a:rPr lang="en-IN" sz="2000" dirty="0"/>
              <a:t>Protect the counters. Do not allow them to be maliciously</a:t>
            </a:r>
            <a:br>
              <a:rPr lang="en-IN" sz="2000" dirty="0"/>
            </a:br>
            <a:r>
              <a:rPr lang="en-IN" sz="2000" dirty="0">
                <a:solidFill>
                  <a:schemeClr val="accent1"/>
                </a:solidFill>
              </a:rPr>
              <a:t>modified</a:t>
            </a:r>
            <a:r>
              <a:rPr lang="en-IN" sz="2000" dirty="0"/>
              <a:t>. Just the </a:t>
            </a:r>
            <a:r>
              <a:rPr lang="en-IN" sz="2000" dirty="0">
                <a:solidFill>
                  <a:srgbClr val="C00000"/>
                </a:solidFill>
              </a:rPr>
              <a:t>&lt;encrypted data, MAC&gt; </a:t>
            </a:r>
            <a:r>
              <a:rPr lang="en-IN" sz="2000" dirty="0"/>
              <a:t>cannot be </a:t>
            </a:r>
            <a:br>
              <a:rPr lang="en-IN" sz="2000" dirty="0"/>
            </a:br>
            <a:r>
              <a:rPr lang="en-IN" sz="2000" dirty="0"/>
              <a:t>replayed. The counters would have changed, and </a:t>
            </a:r>
            <a:r>
              <a:rPr lang="en-IN" sz="2000" dirty="0">
                <a:solidFill>
                  <a:srgbClr val="625D9C"/>
                </a:solidFill>
              </a:rPr>
              <a:t>integrity</a:t>
            </a:r>
            <a:r>
              <a:rPr lang="en-IN" sz="2000" dirty="0"/>
              <a:t> check will </a:t>
            </a:r>
            <a:r>
              <a:rPr lang="en-IN" sz="2000" dirty="0">
                <a:solidFill>
                  <a:srgbClr val="E21A23"/>
                </a:solidFill>
              </a:rPr>
              <a:t>fail</a:t>
            </a:r>
            <a:r>
              <a:rPr lang="en-IN" sz="2000" dirty="0"/>
              <a:t>. We cannot fetch data for another </a:t>
            </a:r>
            <a:r>
              <a:rPr lang="en-IN" sz="2000" dirty="0">
                <a:solidFill>
                  <a:srgbClr val="7030A0"/>
                </a:solidFill>
              </a:rPr>
              <a:t>address</a:t>
            </a:r>
            <a:r>
              <a:rPr lang="en-IN" sz="2000" dirty="0"/>
              <a:t> either.</a:t>
            </a:r>
            <a:endParaRPr lang="en-US" sz="2000" dirty="0" err="1"/>
          </a:p>
        </p:txBody>
      </p:sp>
      <p:sp>
        <p:nvSpPr>
          <p:cNvPr id="14" name="Oval 13">
            <a:extLst>
              <a:ext uri="{FF2B5EF4-FFF2-40B4-BE49-F238E27FC236}">
                <a16:creationId xmlns:a16="http://schemas.microsoft.com/office/drawing/2014/main" id="{D2FE9CD5-2947-45EF-A7CB-407DB0FC23CC}"/>
              </a:ext>
            </a:extLst>
          </p:cNvPr>
          <p:cNvSpPr/>
          <p:nvPr/>
        </p:nvSpPr>
        <p:spPr>
          <a:xfrm>
            <a:off x="5997697" y="3504226"/>
            <a:ext cx="453281" cy="44161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A</a:t>
            </a:r>
            <a:endParaRPr lang="en-US" sz="2000" dirty="0"/>
          </a:p>
        </p:txBody>
      </p:sp>
      <p:sp>
        <p:nvSpPr>
          <p:cNvPr id="15" name="TextBox 14">
            <a:extLst>
              <a:ext uri="{FF2B5EF4-FFF2-40B4-BE49-F238E27FC236}">
                <a16:creationId xmlns:a16="http://schemas.microsoft.com/office/drawing/2014/main" id="{BD83F379-E53E-4F8B-8915-CB0E16A9E221}"/>
              </a:ext>
            </a:extLst>
          </p:cNvPr>
          <p:cNvSpPr txBox="1"/>
          <p:nvPr/>
        </p:nvSpPr>
        <p:spPr>
          <a:xfrm>
            <a:off x="2821303" y="4777224"/>
            <a:ext cx="7202613" cy="1631216"/>
          </a:xfrm>
          <a:prstGeom prst="rect">
            <a:avLst/>
          </a:prstGeom>
          <a:noFill/>
        </p:spPr>
        <p:txBody>
          <a:bodyPr wrap="none" rtlCol="0">
            <a:spAutoFit/>
          </a:bodyPr>
          <a:lstStyle/>
          <a:p>
            <a:pPr algn="l"/>
            <a:r>
              <a:rPr lang="en-IN" sz="2000" dirty="0"/>
              <a:t>The values of the </a:t>
            </a:r>
            <a:r>
              <a:rPr lang="en-IN" sz="2000" dirty="0">
                <a:solidFill>
                  <a:srgbClr val="C00000"/>
                </a:solidFill>
              </a:rPr>
              <a:t>counters</a:t>
            </a:r>
            <a:r>
              <a:rPr lang="en-IN" sz="2000" dirty="0"/>
              <a:t> for the block are the same. It just</a:t>
            </a:r>
            <a:br>
              <a:rPr lang="en-IN" sz="2000" dirty="0"/>
            </a:br>
            <a:r>
              <a:rPr lang="en-IN" sz="2000" dirty="0">
                <a:solidFill>
                  <a:srgbClr val="0070C0"/>
                </a:solidFill>
              </a:rPr>
              <a:t>decrypts</a:t>
            </a:r>
            <a:r>
              <a:rPr lang="en-IN" sz="2000" dirty="0"/>
              <a:t> the block contents and MAC with the </a:t>
            </a:r>
            <a:r>
              <a:rPr lang="en-IN" sz="2000" dirty="0">
                <a:solidFill>
                  <a:srgbClr val="E21A23"/>
                </a:solidFill>
              </a:rPr>
              <a:t>same</a:t>
            </a:r>
            <a:r>
              <a:rPr lang="en-IN" sz="2000" dirty="0"/>
              <a:t> counters.</a:t>
            </a:r>
            <a:br>
              <a:rPr lang="en-IN" sz="2000" dirty="0"/>
            </a:br>
            <a:r>
              <a:rPr lang="en-IN" sz="2000" dirty="0"/>
              <a:t>If the hash </a:t>
            </a:r>
            <a:r>
              <a:rPr lang="en-IN" sz="2000" dirty="0">
                <a:solidFill>
                  <a:srgbClr val="E21A23"/>
                </a:solidFill>
              </a:rPr>
              <a:t>matches</a:t>
            </a:r>
            <a:r>
              <a:rPr lang="en-IN" sz="2000" dirty="0"/>
              <a:t>, we are sure that the processor is reading</a:t>
            </a:r>
            <a:br>
              <a:rPr lang="en-IN" sz="2000" dirty="0"/>
            </a:br>
            <a:r>
              <a:rPr lang="en-IN" sz="2000" dirty="0"/>
              <a:t>back what it had </a:t>
            </a:r>
            <a:r>
              <a:rPr lang="en-IN" sz="2000" dirty="0">
                <a:solidFill>
                  <a:srgbClr val="7030A0"/>
                </a:solidFill>
              </a:rPr>
              <a:t>written</a:t>
            </a:r>
            <a:r>
              <a:rPr lang="en-IN" sz="2000" dirty="0"/>
              <a:t> earlier. Implicitly: the PUF, enclave id,</a:t>
            </a:r>
            <a:br>
              <a:rPr lang="en-IN" sz="2000" dirty="0"/>
            </a:br>
            <a:r>
              <a:rPr lang="en-IN" sz="2000" dirty="0"/>
              <a:t>and </a:t>
            </a:r>
            <a:r>
              <a:rPr lang="en-IN" sz="2000" dirty="0" err="1"/>
              <a:t>rnd</a:t>
            </a:r>
            <a:r>
              <a:rPr lang="en-IN" sz="2000" dirty="0"/>
              <a:t> </a:t>
            </a:r>
            <a:r>
              <a:rPr lang="en-IN" sz="2000" dirty="0" err="1"/>
              <a:t>num</a:t>
            </a:r>
            <a:r>
              <a:rPr lang="en-IN" sz="2000" dirty="0"/>
              <a:t> are the same. </a:t>
            </a:r>
            <a:endParaRPr lang="en-US" sz="2000" dirty="0" err="1"/>
          </a:p>
        </p:txBody>
      </p:sp>
    </p:spTree>
    <p:extLst>
      <p:ext uri="{BB962C8B-B14F-4D97-AF65-F5344CB8AC3E}">
        <p14:creationId xmlns:p14="http://schemas.microsoft.com/office/powerpoint/2010/main" val="3371443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D4427-AE3F-4A46-85F9-8FD66BBAA044}"/>
              </a:ext>
            </a:extLst>
          </p:cNvPr>
          <p:cNvSpPr>
            <a:spLocks noGrp="1"/>
          </p:cNvSpPr>
          <p:nvPr>
            <p:ph type="title"/>
          </p:nvPr>
        </p:nvSpPr>
        <p:spPr/>
        <p:txBody>
          <a:bodyPr/>
          <a:lstStyle/>
          <a:p>
            <a:r>
              <a:rPr lang="en-US" dirty="0"/>
              <a:t>Moral of the Story</a:t>
            </a:r>
          </a:p>
        </p:txBody>
      </p:sp>
      <p:sp>
        <p:nvSpPr>
          <p:cNvPr id="3" name="Content Placeholder 2">
            <a:extLst>
              <a:ext uri="{FF2B5EF4-FFF2-40B4-BE49-F238E27FC236}">
                <a16:creationId xmlns:a16="http://schemas.microsoft.com/office/drawing/2014/main" id="{13E8D8BC-6F2D-4D26-B88C-8ACF650E61F2}"/>
              </a:ext>
            </a:extLst>
          </p:cNvPr>
          <p:cNvSpPr>
            <a:spLocks noGrp="1"/>
          </p:cNvSpPr>
          <p:nvPr>
            <p:ph idx="1"/>
          </p:nvPr>
        </p:nvSpPr>
        <p:spPr>
          <a:xfrm>
            <a:off x="2037371" y="1297577"/>
            <a:ext cx="6858000" cy="1001486"/>
          </a:xfrm>
        </p:spPr>
        <p:txBody>
          <a:bodyPr/>
          <a:lstStyle/>
          <a:p>
            <a:pPr marL="342900" indent="-342900">
              <a:buFont typeface="Arial" panose="020B0604020202020204" pitchFamily="34" charset="0"/>
              <a:buChar char="•"/>
            </a:pPr>
            <a:r>
              <a:rPr lang="en-US" dirty="0"/>
              <a:t>Just </a:t>
            </a:r>
            <a:r>
              <a:rPr lang="en-US" dirty="0">
                <a:solidFill>
                  <a:srgbClr val="0070C0"/>
                </a:solidFill>
              </a:rPr>
              <a:t>protect</a:t>
            </a:r>
            <a:r>
              <a:rPr lang="en-US" dirty="0"/>
              <a:t> the counters. The data is </a:t>
            </a:r>
            <a:r>
              <a:rPr lang="en-US" dirty="0">
                <a:solidFill>
                  <a:srgbClr val="00B050"/>
                </a:solidFill>
              </a:rPr>
              <a:t>secure</a:t>
            </a:r>
            <a:r>
              <a:rPr lang="en-US" dirty="0"/>
              <a:t>.</a:t>
            </a:r>
          </a:p>
          <a:p>
            <a:pPr marL="342900" indent="-342900">
              <a:buFont typeface="Arial" panose="020B0604020202020204" pitchFamily="34" charset="0"/>
              <a:buChar char="•"/>
            </a:pPr>
            <a:r>
              <a:rPr lang="en-US" dirty="0"/>
              <a:t>All ACIF </a:t>
            </a:r>
            <a:r>
              <a:rPr lang="en-US" dirty="0">
                <a:solidFill>
                  <a:schemeClr val="accent4">
                    <a:lumMod val="60000"/>
                    <a:lumOff val="40000"/>
                  </a:schemeClr>
                </a:solidFill>
              </a:rPr>
              <a:t>guarantees</a:t>
            </a:r>
            <a:r>
              <a:rPr lang="en-US" dirty="0"/>
              <a:t> are provided.</a:t>
            </a:r>
          </a:p>
          <a:p>
            <a:pPr marL="342900" indent="-34290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B8F797C5-CE71-4BFA-AC08-305BD19C78F0}"/>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BE349ADC-4FD2-4D3B-AF8E-561391539DAC}"/>
              </a:ext>
            </a:extLst>
          </p:cNvPr>
          <p:cNvSpPr>
            <a:spLocks noGrp="1"/>
          </p:cNvSpPr>
          <p:nvPr>
            <p:ph type="sldNum" sz="quarter" idx="12"/>
          </p:nvPr>
        </p:nvSpPr>
        <p:spPr/>
        <p:txBody>
          <a:bodyPr/>
          <a:lstStyle/>
          <a:p>
            <a:fld id="{F919517F-009E-4769-83B0-88E0C9B89C50}" type="slidenum">
              <a:rPr lang="en-US" smtClean="0"/>
              <a:t>47</a:t>
            </a:fld>
            <a:endParaRPr lang="en-US"/>
          </a:p>
        </p:txBody>
      </p:sp>
      <p:pic>
        <p:nvPicPr>
          <p:cNvPr id="6" name="Picture 5" descr="Icon&#10;&#10;Description automatically generated">
            <a:extLst>
              <a:ext uri="{FF2B5EF4-FFF2-40B4-BE49-F238E27FC236}">
                <a16:creationId xmlns:a16="http://schemas.microsoft.com/office/drawing/2014/main" id="{3DDB6654-CF0B-4E49-9B50-2D47D173479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275935" y="3429001"/>
            <a:ext cx="676271" cy="676271"/>
          </a:xfrm>
          <a:prstGeom prst="rect">
            <a:avLst/>
          </a:prstGeom>
        </p:spPr>
      </p:pic>
      <p:sp>
        <p:nvSpPr>
          <p:cNvPr id="7" name="TextBox 6">
            <a:extLst>
              <a:ext uri="{FF2B5EF4-FFF2-40B4-BE49-F238E27FC236}">
                <a16:creationId xmlns:a16="http://schemas.microsoft.com/office/drawing/2014/main" id="{BD9A3DCA-62B1-4AAB-881F-6D16A23286EB}"/>
              </a:ext>
            </a:extLst>
          </p:cNvPr>
          <p:cNvSpPr txBox="1"/>
          <p:nvPr/>
        </p:nvSpPr>
        <p:spPr>
          <a:xfrm>
            <a:off x="3108960" y="3429000"/>
            <a:ext cx="6696891" cy="707886"/>
          </a:xfrm>
          <a:prstGeom prst="rect">
            <a:avLst/>
          </a:prstGeom>
          <a:noFill/>
        </p:spPr>
        <p:txBody>
          <a:bodyPr wrap="square" rtlCol="0">
            <a:spAutoFit/>
          </a:bodyPr>
          <a:lstStyle/>
          <a:p>
            <a:pPr algn="l"/>
            <a:r>
              <a:rPr lang="en-US" sz="2000" dirty="0"/>
              <a:t>The counters are much </a:t>
            </a:r>
            <a:r>
              <a:rPr lang="en-US" sz="2000" dirty="0">
                <a:solidFill>
                  <a:srgbClr val="0070C0"/>
                </a:solidFill>
              </a:rPr>
              <a:t>smaller</a:t>
            </a:r>
            <a:r>
              <a:rPr lang="en-US" sz="2000" dirty="0"/>
              <a:t> as compared to the data. </a:t>
            </a:r>
            <a:br>
              <a:rPr lang="en-US" sz="2000" dirty="0"/>
            </a:br>
            <a:r>
              <a:rPr lang="en-US" sz="2000" dirty="0"/>
              <a:t>They are easy to </a:t>
            </a:r>
            <a:r>
              <a:rPr lang="en-US" sz="2000" dirty="0">
                <a:solidFill>
                  <a:srgbClr val="00B050"/>
                </a:solidFill>
              </a:rPr>
              <a:t>store </a:t>
            </a:r>
            <a:r>
              <a:rPr lang="en-US" sz="2000" dirty="0"/>
              <a:t>and </a:t>
            </a:r>
            <a:r>
              <a:rPr lang="en-US" sz="2000" dirty="0">
                <a:solidFill>
                  <a:schemeClr val="accent1"/>
                </a:solidFill>
              </a:rPr>
              <a:t>protect</a:t>
            </a:r>
            <a:r>
              <a:rPr lang="en-US" sz="2000" dirty="0"/>
              <a:t>.</a:t>
            </a:r>
          </a:p>
        </p:txBody>
      </p:sp>
    </p:spTree>
    <p:extLst>
      <p:ext uri="{BB962C8B-B14F-4D97-AF65-F5344CB8AC3E}">
        <p14:creationId xmlns:p14="http://schemas.microsoft.com/office/powerpoint/2010/main" val="37573642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43BD0-9709-478F-B8D3-FAB27DEE2269}"/>
              </a:ext>
            </a:extLst>
          </p:cNvPr>
          <p:cNvSpPr>
            <a:spLocks noGrp="1"/>
          </p:cNvSpPr>
          <p:nvPr>
            <p:ph type="title"/>
          </p:nvPr>
        </p:nvSpPr>
        <p:spPr/>
        <p:txBody>
          <a:bodyPr/>
          <a:lstStyle/>
          <a:p>
            <a:r>
              <a:rPr lang="en-US" dirty="0"/>
              <a:t>Where do we store the counters? </a:t>
            </a:r>
          </a:p>
        </p:txBody>
      </p:sp>
      <p:sp>
        <p:nvSpPr>
          <p:cNvPr id="3" name="Content Placeholder 2">
            <a:extLst>
              <a:ext uri="{FF2B5EF4-FFF2-40B4-BE49-F238E27FC236}">
                <a16:creationId xmlns:a16="http://schemas.microsoft.com/office/drawing/2014/main" id="{639049CC-0A8C-480D-A69B-F1683629932B}"/>
              </a:ext>
            </a:extLst>
          </p:cNvPr>
          <p:cNvSpPr>
            <a:spLocks noGrp="1"/>
          </p:cNvSpPr>
          <p:nvPr>
            <p:ph idx="1"/>
          </p:nvPr>
        </p:nvSpPr>
        <p:spPr>
          <a:xfrm>
            <a:off x="1880615" y="1280161"/>
            <a:ext cx="8550038" cy="2920749"/>
          </a:xfrm>
        </p:spPr>
        <p:txBody>
          <a:bodyPr/>
          <a:lstStyle/>
          <a:p>
            <a:pPr marL="342900" indent="-342900">
              <a:buFont typeface="Arial" panose="020B0604020202020204" pitchFamily="34" charset="0"/>
              <a:buChar char="•"/>
            </a:pPr>
            <a:r>
              <a:rPr lang="en-US" dirty="0"/>
              <a:t>There is a </a:t>
            </a:r>
            <a:r>
              <a:rPr lang="en-US" dirty="0">
                <a:solidFill>
                  <a:srgbClr val="00B050"/>
                </a:solidFill>
              </a:rPr>
              <a:t>dedicated</a:t>
            </a:r>
            <a:r>
              <a:rPr lang="en-US" dirty="0"/>
              <a:t> counter cache that is </a:t>
            </a:r>
            <a:r>
              <a:rPr lang="en-US" dirty="0">
                <a:solidFill>
                  <a:srgbClr val="0070C0"/>
                </a:solidFill>
              </a:rPr>
              <a:t>stored</a:t>
            </a:r>
            <a:r>
              <a:rPr lang="en-US" dirty="0"/>
              <a:t> in the regular caches</a:t>
            </a:r>
            <a:br>
              <a:rPr lang="en-US" dirty="0"/>
            </a:br>
            <a:r>
              <a:rPr lang="en-US" dirty="0"/>
              <a:t>(software managed) or we have special </a:t>
            </a:r>
            <a:r>
              <a:rPr lang="en-US" dirty="0">
                <a:solidFill>
                  <a:srgbClr val="720F11"/>
                </a:solidFill>
              </a:rPr>
              <a:t>hardware</a:t>
            </a:r>
            <a:r>
              <a:rPr lang="en-US" dirty="0"/>
              <a:t> for it on chip </a:t>
            </a:r>
          </a:p>
          <a:p>
            <a:pPr marL="342900" indent="-342900">
              <a:buFont typeface="Arial" panose="020B0604020202020204" pitchFamily="34" charset="0"/>
              <a:buChar char="•"/>
            </a:pPr>
            <a:r>
              <a:rPr lang="en-US" dirty="0"/>
              <a:t>If a </a:t>
            </a:r>
            <a:r>
              <a:rPr lang="en-US" dirty="0">
                <a:solidFill>
                  <a:schemeClr val="accent1"/>
                </a:solidFill>
              </a:rPr>
              <a:t>counter</a:t>
            </a:r>
            <a:r>
              <a:rPr lang="en-US" dirty="0"/>
              <a:t> is found, we take it from the </a:t>
            </a:r>
            <a:r>
              <a:rPr lang="en-US" dirty="0">
                <a:solidFill>
                  <a:schemeClr val="accent6">
                    <a:lumMod val="75000"/>
                  </a:schemeClr>
                </a:solidFill>
              </a:rPr>
              <a:t>counter cache</a:t>
            </a:r>
            <a:r>
              <a:rPr lang="en-US" dirty="0"/>
              <a:t>.</a:t>
            </a:r>
          </a:p>
          <a:p>
            <a:pPr marL="342900" indent="-342900">
              <a:buFont typeface="Arial" panose="020B0604020202020204" pitchFamily="34" charset="0"/>
              <a:buChar char="•"/>
            </a:pPr>
            <a:r>
              <a:rPr lang="en-US" dirty="0"/>
              <a:t>However, there may be </a:t>
            </a:r>
            <a:r>
              <a:rPr lang="en-US" dirty="0">
                <a:solidFill>
                  <a:srgbClr val="00B050"/>
                </a:solidFill>
              </a:rPr>
              <a:t>evictions</a:t>
            </a:r>
            <a:r>
              <a:rPr lang="en-US" dirty="0"/>
              <a:t>. Counters may need to be written to </a:t>
            </a:r>
            <a:r>
              <a:rPr lang="en-US" dirty="0">
                <a:solidFill>
                  <a:schemeClr val="accent3"/>
                </a:solidFill>
              </a:rPr>
              <a:t>main memory</a:t>
            </a:r>
            <a:r>
              <a:rPr lang="en-US" dirty="0"/>
              <a:t>.</a:t>
            </a:r>
          </a:p>
          <a:p>
            <a:pPr marL="342900" indent="-342900">
              <a:buFont typeface="Arial" panose="020B0604020202020204" pitchFamily="34" charset="0"/>
              <a:buChar char="•"/>
            </a:pPr>
            <a:r>
              <a:rPr lang="en-US" dirty="0"/>
              <a:t>A mechanism is required to </a:t>
            </a:r>
            <a:r>
              <a:rPr lang="en-US" dirty="0">
                <a:solidFill>
                  <a:schemeClr val="accent4">
                    <a:lumMod val="60000"/>
                    <a:lumOff val="40000"/>
                  </a:schemeClr>
                </a:solidFill>
              </a:rPr>
              <a:t>protect</a:t>
            </a:r>
            <a:r>
              <a:rPr lang="en-US" dirty="0"/>
              <a:t> them in main memory. In this case, counters need to be themselves </a:t>
            </a:r>
            <a:r>
              <a:rPr lang="en-US" dirty="0">
                <a:solidFill>
                  <a:srgbClr val="0070C0"/>
                </a:solidFill>
              </a:rPr>
              <a:t>encrypted</a:t>
            </a:r>
            <a:r>
              <a:rPr lang="en-US" dirty="0"/>
              <a:t>. </a:t>
            </a:r>
          </a:p>
          <a:p>
            <a:pPr marL="342900" indent="-342900">
              <a:buFont typeface="Arial" panose="020B0604020202020204" pitchFamily="34" charset="0"/>
              <a:buChar char="•"/>
            </a:pPr>
            <a:r>
              <a:rPr lang="en-US" dirty="0"/>
              <a:t>We need counters for </a:t>
            </a:r>
            <a:r>
              <a:rPr lang="en-US" dirty="0">
                <a:solidFill>
                  <a:schemeClr val="accent6">
                    <a:lumMod val="75000"/>
                  </a:schemeClr>
                </a:solidFill>
              </a:rPr>
              <a:t>encrypting</a:t>
            </a:r>
            <a:r>
              <a:rPr lang="en-US" dirty="0"/>
              <a:t> counters !!!</a:t>
            </a:r>
          </a:p>
          <a:p>
            <a:pPr marL="342900" indent="-342900">
              <a:buFont typeface="Arial" panose="020B0604020202020204" pitchFamily="34" charset="0"/>
              <a:buChar char="•"/>
            </a:pPr>
            <a:r>
              <a:rPr lang="en-US" dirty="0"/>
              <a:t>What about those counters, we need another set of counters ....</a:t>
            </a:r>
          </a:p>
        </p:txBody>
      </p:sp>
      <p:sp>
        <p:nvSpPr>
          <p:cNvPr id="4" name="Footer Placeholder 3">
            <a:extLst>
              <a:ext uri="{FF2B5EF4-FFF2-40B4-BE49-F238E27FC236}">
                <a16:creationId xmlns:a16="http://schemas.microsoft.com/office/drawing/2014/main" id="{7EF272D7-94B2-4630-A25E-61D076F46CD7}"/>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8423647D-EDB7-4322-86C8-9940773F011E}"/>
              </a:ext>
            </a:extLst>
          </p:cNvPr>
          <p:cNvSpPr>
            <a:spLocks noGrp="1"/>
          </p:cNvSpPr>
          <p:nvPr>
            <p:ph type="sldNum" sz="quarter" idx="12"/>
          </p:nvPr>
        </p:nvSpPr>
        <p:spPr/>
        <p:txBody>
          <a:bodyPr/>
          <a:lstStyle/>
          <a:p>
            <a:fld id="{F919517F-009E-4769-83B0-88E0C9B89C50}" type="slidenum">
              <a:rPr lang="en-US" smtClean="0"/>
              <a:t>48</a:t>
            </a:fld>
            <a:endParaRPr lang="en-US"/>
          </a:p>
        </p:txBody>
      </p:sp>
      <p:pic>
        <p:nvPicPr>
          <p:cNvPr id="9" name="Picture 8" descr="A picture containing text&#10;&#10;Description automatically generated">
            <a:extLst>
              <a:ext uri="{FF2B5EF4-FFF2-40B4-BE49-F238E27FC236}">
                <a16:creationId xmlns:a16="http://schemas.microsoft.com/office/drawing/2014/main" id="{665F90D8-1146-41B3-A07C-DC3AD8B49D03}"/>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1972" y="4817089"/>
            <a:ext cx="1253617" cy="1174221"/>
          </a:xfrm>
          <a:prstGeom prst="rect">
            <a:avLst/>
          </a:prstGeom>
        </p:spPr>
      </p:pic>
      <p:sp>
        <p:nvSpPr>
          <p:cNvPr id="11" name="TextBox 10">
            <a:extLst>
              <a:ext uri="{FF2B5EF4-FFF2-40B4-BE49-F238E27FC236}">
                <a16:creationId xmlns:a16="http://schemas.microsoft.com/office/drawing/2014/main" id="{D47D6253-CFD4-45F9-9025-C8A9C6F34970}"/>
              </a:ext>
            </a:extLst>
          </p:cNvPr>
          <p:cNvSpPr txBox="1"/>
          <p:nvPr/>
        </p:nvSpPr>
        <p:spPr>
          <a:xfrm>
            <a:off x="3335559" y="5125766"/>
            <a:ext cx="6640151" cy="707886"/>
          </a:xfrm>
          <a:prstGeom prst="rect">
            <a:avLst/>
          </a:prstGeom>
          <a:noFill/>
        </p:spPr>
        <p:txBody>
          <a:bodyPr wrap="none" rtlCol="0">
            <a:spAutoFit/>
          </a:bodyPr>
          <a:lstStyle/>
          <a:p>
            <a:pPr algn="l"/>
            <a:r>
              <a:rPr lang="en-US" sz="2000" dirty="0"/>
              <a:t>We need a </a:t>
            </a:r>
            <a:r>
              <a:rPr lang="en-US" sz="2000" dirty="0">
                <a:solidFill>
                  <a:srgbClr val="0070C0"/>
                </a:solidFill>
              </a:rPr>
              <a:t>recursive</a:t>
            </a:r>
            <a:r>
              <a:rPr lang="en-US" sz="2000" dirty="0"/>
              <a:t> </a:t>
            </a:r>
            <a:r>
              <a:rPr lang="en-US" sz="2000" dirty="0">
                <a:solidFill>
                  <a:srgbClr val="00B050"/>
                </a:solidFill>
              </a:rPr>
              <a:t>data structure </a:t>
            </a:r>
            <a:r>
              <a:rPr lang="en-US" sz="2000" dirty="0"/>
              <a:t>to store counters and</a:t>
            </a:r>
            <a:br>
              <a:rPr lang="en-US" sz="2000" dirty="0"/>
            </a:br>
            <a:r>
              <a:rPr lang="en-US" sz="2000" dirty="0"/>
              <a:t>provide </a:t>
            </a:r>
            <a:r>
              <a:rPr lang="en-US" sz="2000" dirty="0">
                <a:solidFill>
                  <a:srgbClr val="720F11"/>
                </a:solidFill>
              </a:rPr>
              <a:t>ACIF</a:t>
            </a:r>
            <a:r>
              <a:rPr lang="en-US" sz="2000" dirty="0"/>
              <a:t> guarantees.</a:t>
            </a:r>
          </a:p>
        </p:txBody>
      </p:sp>
    </p:spTree>
    <p:extLst>
      <p:ext uri="{BB962C8B-B14F-4D97-AF65-F5344CB8AC3E}">
        <p14:creationId xmlns:p14="http://schemas.microsoft.com/office/powerpoint/2010/main" val="39968647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E4804-2C33-46F3-BE85-284BF66BEAA4}"/>
              </a:ext>
            </a:extLst>
          </p:cNvPr>
          <p:cNvSpPr>
            <a:spLocks noGrp="1"/>
          </p:cNvSpPr>
          <p:nvPr>
            <p:ph type="title"/>
          </p:nvPr>
        </p:nvSpPr>
        <p:spPr>
          <a:xfrm>
            <a:off x="1717675" y="152098"/>
            <a:ext cx="7499351" cy="822960"/>
          </a:xfrm>
        </p:spPr>
        <p:txBody>
          <a:bodyPr/>
          <a:lstStyle/>
          <a:p>
            <a:r>
              <a:rPr lang="en-US" dirty="0"/>
              <a:t>Simple Tree-based Method for Storing Counters</a:t>
            </a:r>
          </a:p>
        </p:txBody>
      </p:sp>
      <p:sp>
        <p:nvSpPr>
          <p:cNvPr id="4" name="Footer Placeholder 3">
            <a:extLst>
              <a:ext uri="{FF2B5EF4-FFF2-40B4-BE49-F238E27FC236}">
                <a16:creationId xmlns:a16="http://schemas.microsoft.com/office/drawing/2014/main" id="{5EC38CC5-5D4A-4934-8C20-691406EEC747}"/>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1E65E8E6-5D66-417F-9D94-DEB2F0C23BA1}"/>
              </a:ext>
            </a:extLst>
          </p:cNvPr>
          <p:cNvSpPr>
            <a:spLocks noGrp="1"/>
          </p:cNvSpPr>
          <p:nvPr>
            <p:ph type="sldNum" sz="quarter" idx="12"/>
          </p:nvPr>
        </p:nvSpPr>
        <p:spPr/>
        <p:txBody>
          <a:bodyPr/>
          <a:lstStyle/>
          <a:p>
            <a:fld id="{F919517F-009E-4769-83B0-88E0C9B89C50}" type="slidenum">
              <a:rPr lang="en-US" smtClean="0"/>
              <a:t>49</a:t>
            </a:fld>
            <a:endParaRPr lang="en-US"/>
          </a:p>
        </p:txBody>
      </p:sp>
      <p:grpSp>
        <p:nvGrpSpPr>
          <p:cNvPr id="8" name="Group 4">
            <a:extLst>
              <a:ext uri="{FF2B5EF4-FFF2-40B4-BE49-F238E27FC236}">
                <a16:creationId xmlns:a16="http://schemas.microsoft.com/office/drawing/2014/main" id="{E1C564C4-0BA0-4428-AA08-9FB242B649D2}"/>
              </a:ext>
            </a:extLst>
          </p:cNvPr>
          <p:cNvGrpSpPr>
            <a:grpSpLocks noChangeAspect="1"/>
          </p:cNvGrpSpPr>
          <p:nvPr/>
        </p:nvGrpSpPr>
        <p:grpSpPr bwMode="auto">
          <a:xfrm>
            <a:off x="2667000" y="594963"/>
            <a:ext cx="6858000" cy="1897062"/>
            <a:chOff x="225" y="1565"/>
            <a:chExt cx="4320" cy="1195"/>
          </a:xfrm>
        </p:grpSpPr>
        <p:sp>
          <p:nvSpPr>
            <p:cNvPr id="9" name="AutoShape 3">
              <a:extLst>
                <a:ext uri="{FF2B5EF4-FFF2-40B4-BE49-F238E27FC236}">
                  <a16:creationId xmlns:a16="http://schemas.microsoft.com/office/drawing/2014/main" id="{37BD88CE-E561-4191-84C1-749927E022BC}"/>
                </a:ext>
              </a:extLst>
            </p:cNvPr>
            <p:cNvSpPr>
              <a:spLocks noChangeAspect="1" noChangeArrowheads="1" noTextEdit="1"/>
            </p:cNvSpPr>
            <p:nvPr/>
          </p:nvSpPr>
          <p:spPr bwMode="auto">
            <a:xfrm>
              <a:off x="225" y="1593"/>
              <a:ext cx="4320" cy="1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a:extLst>
                <a:ext uri="{FF2B5EF4-FFF2-40B4-BE49-F238E27FC236}">
                  <a16:creationId xmlns:a16="http://schemas.microsoft.com/office/drawing/2014/main" id="{B6D3FF41-9236-4E80-A581-2D27BAAEEF13}"/>
                </a:ext>
              </a:extLst>
            </p:cNvPr>
            <p:cNvSpPr>
              <a:spLocks noChangeArrowheads="1"/>
            </p:cNvSpPr>
            <p:nvPr/>
          </p:nvSpPr>
          <p:spPr bwMode="auto">
            <a:xfrm>
              <a:off x="232" y="2491"/>
              <a:ext cx="738" cy="253"/>
            </a:xfrm>
            <a:prstGeom prst="rect">
              <a:avLst/>
            </a:prstGeom>
            <a:solidFill>
              <a:srgbClr val="FFE6D5"/>
            </a:solidFill>
            <a:ln w="2222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a:extLst>
                <a:ext uri="{FF2B5EF4-FFF2-40B4-BE49-F238E27FC236}">
                  <a16:creationId xmlns:a16="http://schemas.microsoft.com/office/drawing/2014/main" id="{4E3C458A-BF81-41DE-837F-BC033511F17B}"/>
                </a:ext>
              </a:extLst>
            </p:cNvPr>
            <p:cNvSpPr>
              <a:spLocks noChangeArrowheads="1"/>
            </p:cNvSpPr>
            <p:nvPr/>
          </p:nvSpPr>
          <p:spPr bwMode="auto">
            <a:xfrm>
              <a:off x="382" y="2540"/>
              <a:ext cx="31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900">
                  <a:solidFill>
                    <a:srgbClr val="000000"/>
                  </a:solidFill>
                  <a:latin typeface="Sans"/>
                </a:rPr>
                <a:t>Child</a:t>
              </a:r>
              <a:endParaRPr lang="en-US" altLang="en-US"/>
            </a:p>
          </p:txBody>
        </p:sp>
        <p:sp>
          <p:nvSpPr>
            <p:cNvPr id="12" name="Rectangle 7">
              <a:extLst>
                <a:ext uri="{FF2B5EF4-FFF2-40B4-BE49-F238E27FC236}">
                  <a16:creationId xmlns:a16="http://schemas.microsoft.com/office/drawing/2014/main" id="{B47EEDA7-3C1D-416B-9A3D-93B71445DE9C}"/>
                </a:ext>
              </a:extLst>
            </p:cNvPr>
            <p:cNvSpPr>
              <a:spLocks noChangeArrowheads="1"/>
            </p:cNvSpPr>
            <p:nvPr/>
          </p:nvSpPr>
          <p:spPr bwMode="auto">
            <a:xfrm>
              <a:off x="755" y="2618"/>
              <a:ext cx="4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a:solidFill>
                    <a:srgbClr val="000000"/>
                  </a:solidFill>
                  <a:latin typeface="Sans"/>
                </a:rPr>
                <a:t>1</a:t>
              </a:r>
              <a:endParaRPr lang="en-US" altLang="en-US"/>
            </a:p>
          </p:txBody>
        </p:sp>
        <p:sp>
          <p:nvSpPr>
            <p:cNvPr id="13" name="Rectangle 8">
              <a:extLst>
                <a:ext uri="{FF2B5EF4-FFF2-40B4-BE49-F238E27FC236}">
                  <a16:creationId xmlns:a16="http://schemas.microsoft.com/office/drawing/2014/main" id="{4C46A028-F46F-4E86-BC6F-DD7EFBF8EED3}"/>
                </a:ext>
              </a:extLst>
            </p:cNvPr>
            <p:cNvSpPr>
              <a:spLocks noChangeArrowheads="1"/>
            </p:cNvSpPr>
            <p:nvPr/>
          </p:nvSpPr>
          <p:spPr bwMode="auto">
            <a:xfrm>
              <a:off x="1132" y="2494"/>
              <a:ext cx="739" cy="253"/>
            </a:xfrm>
            <a:prstGeom prst="rect">
              <a:avLst/>
            </a:prstGeom>
            <a:solidFill>
              <a:srgbClr val="FFE6D5"/>
            </a:solidFill>
            <a:ln w="2222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a:extLst>
                <a:ext uri="{FF2B5EF4-FFF2-40B4-BE49-F238E27FC236}">
                  <a16:creationId xmlns:a16="http://schemas.microsoft.com/office/drawing/2014/main" id="{5F43525B-5801-484B-8215-4D26C1B18485}"/>
                </a:ext>
              </a:extLst>
            </p:cNvPr>
            <p:cNvSpPr>
              <a:spLocks noChangeArrowheads="1"/>
            </p:cNvSpPr>
            <p:nvPr/>
          </p:nvSpPr>
          <p:spPr bwMode="auto">
            <a:xfrm>
              <a:off x="1296" y="2544"/>
              <a:ext cx="31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900">
                  <a:solidFill>
                    <a:srgbClr val="000000"/>
                  </a:solidFill>
                  <a:latin typeface="Sans"/>
                </a:rPr>
                <a:t>Child</a:t>
              </a:r>
              <a:endParaRPr lang="en-US" altLang="en-US"/>
            </a:p>
          </p:txBody>
        </p:sp>
        <p:sp>
          <p:nvSpPr>
            <p:cNvPr id="15" name="Rectangle 10">
              <a:extLst>
                <a:ext uri="{FF2B5EF4-FFF2-40B4-BE49-F238E27FC236}">
                  <a16:creationId xmlns:a16="http://schemas.microsoft.com/office/drawing/2014/main" id="{1F4EFCA4-B89B-4123-809F-C799A6447E50}"/>
                </a:ext>
              </a:extLst>
            </p:cNvPr>
            <p:cNvSpPr>
              <a:spLocks noChangeArrowheads="1"/>
            </p:cNvSpPr>
            <p:nvPr/>
          </p:nvSpPr>
          <p:spPr bwMode="auto">
            <a:xfrm>
              <a:off x="1669" y="2622"/>
              <a:ext cx="4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a:solidFill>
                    <a:srgbClr val="000000"/>
                  </a:solidFill>
                  <a:latin typeface="Sans"/>
                </a:rPr>
                <a:t>2</a:t>
              </a:r>
              <a:endParaRPr lang="en-US" altLang="en-US"/>
            </a:p>
          </p:txBody>
        </p:sp>
        <p:sp>
          <p:nvSpPr>
            <p:cNvPr id="16" name="Oval 11">
              <a:extLst>
                <a:ext uri="{FF2B5EF4-FFF2-40B4-BE49-F238E27FC236}">
                  <a16:creationId xmlns:a16="http://schemas.microsoft.com/office/drawing/2014/main" id="{45F02614-DF0D-4D4A-84A2-137AFFB08037}"/>
                </a:ext>
              </a:extLst>
            </p:cNvPr>
            <p:cNvSpPr>
              <a:spLocks noChangeArrowheads="1"/>
            </p:cNvSpPr>
            <p:nvPr/>
          </p:nvSpPr>
          <p:spPr bwMode="auto">
            <a:xfrm>
              <a:off x="2156" y="2594"/>
              <a:ext cx="91" cy="85"/>
            </a:xfrm>
            <a:prstGeom prst="ellipse">
              <a:avLst/>
            </a:prstGeom>
            <a:solidFill>
              <a:srgbClr val="473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Oval 12">
              <a:extLst>
                <a:ext uri="{FF2B5EF4-FFF2-40B4-BE49-F238E27FC236}">
                  <a16:creationId xmlns:a16="http://schemas.microsoft.com/office/drawing/2014/main" id="{963DE6A1-429F-429A-9023-4969561B9DB0}"/>
                </a:ext>
              </a:extLst>
            </p:cNvPr>
            <p:cNvSpPr>
              <a:spLocks noChangeArrowheads="1"/>
            </p:cNvSpPr>
            <p:nvPr/>
          </p:nvSpPr>
          <p:spPr bwMode="auto">
            <a:xfrm>
              <a:off x="2393" y="2594"/>
              <a:ext cx="91" cy="85"/>
            </a:xfrm>
            <a:prstGeom prst="ellipse">
              <a:avLst/>
            </a:prstGeom>
            <a:solidFill>
              <a:srgbClr val="473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Oval 13">
              <a:extLst>
                <a:ext uri="{FF2B5EF4-FFF2-40B4-BE49-F238E27FC236}">
                  <a16:creationId xmlns:a16="http://schemas.microsoft.com/office/drawing/2014/main" id="{07118524-E72A-4F57-8AC5-56B23D2E94F1}"/>
                </a:ext>
              </a:extLst>
            </p:cNvPr>
            <p:cNvSpPr>
              <a:spLocks noChangeArrowheads="1"/>
            </p:cNvSpPr>
            <p:nvPr/>
          </p:nvSpPr>
          <p:spPr bwMode="auto">
            <a:xfrm>
              <a:off x="2629" y="2594"/>
              <a:ext cx="91" cy="85"/>
            </a:xfrm>
            <a:prstGeom prst="ellipse">
              <a:avLst/>
            </a:prstGeom>
            <a:solidFill>
              <a:srgbClr val="4730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4">
              <a:extLst>
                <a:ext uri="{FF2B5EF4-FFF2-40B4-BE49-F238E27FC236}">
                  <a16:creationId xmlns:a16="http://schemas.microsoft.com/office/drawing/2014/main" id="{A044B583-6928-409E-BF9A-9CD146400806}"/>
                </a:ext>
              </a:extLst>
            </p:cNvPr>
            <p:cNvSpPr>
              <a:spLocks noChangeArrowheads="1"/>
            </p:cNvSpPr>
            <p:nvPr/>
          </p:nvSpPr>
          <p:spPr bwMode="auto">
            <a:xfrm>
              <a:off x="2873" y="2482"/>
              <a:ext cx="738" cy="253"/>
            </a:xfrm>
            <a:prstGeom prst="rect">
              <a:avLst/>
            </a:prstGeom>
            <a:solidFill>
              <a:srgbClr val="FFE6D5"/>
            </a:solidFill>
            <a:ln w="2222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a:extLst>
                <a:ext uri="{FF2B5EF4-FFF2-40B4-BE49-F238E27FC236}">
                  <a16:creationId xmlns:a16="http://schemas.microsoft.com/office/drawing/2014/main" id="{254CBE87-8700-4BBA-87EA-2B2438A610D3}"/>
                </a:ext>
              </a:extLst>
            </p:cNvPr>
            <p:cNvSpPr>
              <a:spLocks noChangeArrowheads="1"/>
            </p:cNvSpPr>
            <p:nvPr/>
          </p:nvSpPr>
          <p:spPr bwMode="auto">
            <a:xfrm>
              <a:off x="3049" y="2538"/>
              <a:ext cx="31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900">
                  <a:solidFill>
                    <a:srgbClr val="000000"/>
                  </a:solidFill>
                  <a:latin typeface="Sans"/>
                </a:rPr>
                <a:t>Child</a:t>
              </a:r>
              <a:endParaRPr lang="en-US" altLang="en-US"/>
            </a:p>
          </p:txBody>
        </p:sp>
        <p:sp>
          <p:nvSpPr>
            <p:cNvPr id="21" name="Rectangle 16">
              <a:extLst>
                <a:ext uri="{FF2B5EF4-FFF2-40B4-BE49-F238E27FC236}">
                  <a16:creationId xmlns:a16="http://schemas.microsoft.com/office/drawing/2014/main" id="{A8727F48-C41C-4693-8B1C-B28B8625021D}"/>
                </a:ext>
              </a:extLst>
            </p:cNvPr>
            <p:cNvSpPr>
              <a:spLocks noChangeArrowheads="1"/>
            </p:cNvSpPr>
            <p:nvPr/>
          </p:nvSpPr>
          <p:spPr bwMode="auto">
            <a:xfrm>
              <a:off x="3421" y="2616"/>
              <a:ext cx="4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a:solidFill>
                    <a:srgbClr val="000000"/>
                  </a:solidFill>
                  <a:latin typeface="Sans"/>
                </a:rPr>
                <a:t>7</a:t>
              </a:r>
              <a:endParaRPr lang="en-US" altLang="en-US"/>
            </a:p>
          </p:txBody>
        </p:sp>
        <p:sp>
          <p:nvSpPr>
            <p:cNvPr id="22" name="Rectangle 17">
              <a:extLst>
                <a:ext uri="{FF2B5EF4-FFF2-40B4-BE49-F238E27FC236}">
                  <a16:creationId xmlns:a16="http://schemas.microsoft.com/office/drawing/2014/main" id="{81CB764F-2293-44EE-90BC-40014D28AACE}"/>
                </a:ext>
              </a:extLst>
            </p:cNvPr>
            <p:cNvSpPr>
              <a:spLocks noChangeArrowheads="1"/>
            </p:cNvSpPr>
            <p:nvPr/>
          </p:nvSpPr>
          <p:spPr bwMode="auto">
            <a:xfrm>
              <a:off x="3773" y="2485"/>
              <a:ext cx="739" cy="253"/>
            </a:xfrm>
            <a:prstGeom prst="rect">
              <a:avLst/>
            </a:prstGeom>
            <a:solidFill>
              <a:srgbClr val="FFE6D5"/>
            </a:solidFill>
            <a:ln w="2222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a:extLst>
                <a:ext uri="{FF2B5EF4-FFF2-40B4-BE49-F238E27FC236}">
                  <a16:creationId xmlns:a16="http://schemas.microsoft.com/office/drawing/2014/main" id="{11FEA1F7-718E-4FFB-8AE2-F020D9A6E639}"/>
                </a:ext>
              </a:extLst>
            </p:cNvPr>
            <p:cNvSpPr>
              <a:spLocks noChangeArrowheads="1"/>
            </p:cNvSpPr>
            <p:nvPr/>
          </p:nvSpPr>
          <p:spPr bwMode="auto">
            <a:xfrm>
              <a:off x="3936" y="2542"/>
              <a:ext cx="31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900">
                  <a:solidFill>
                    <a:srgbClr val="000000"/>
                  </a:solidFill>
                  <a:latin typeface="Sans"/>
                </a:rPr>
                <a:t>Child</a:t>
              </a:r>
              <a:endParaRPr lang="en-US" altLang="en-US"/>
            </a:p>
          </p:txBody>
        </p:sp>
        <p:sp>
          <p:nvSpPr>
            <p:cNvPr id="24" name="Rectangle 19">
              <a:extLst>
                <a:ext uri="{FF2B5EF4-FFF2-40B4-BE49-F238E27FC236}">
                  <a16:creationId xmlns:a16="http://schemas.microsoft.com/office/drawing/2014/main" id="{A253AA61-E3C2-4D2A-9A6E-A7A32775266D}"/>
                </a:ext>
              </a:extLst>
            </p:cNvPr>
            <p:cNvSpPr>
              <a:spLocks noChangeArrowheads="1"/>
            </p:cNvSpPr>
            <p:nvPr/>
          </p:nvSpPr>
          <p:spPr bwMode="auto">
            <a:xfrm>
              <a:off x="4309" y="2619"/>
              <a:ext cx="4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a:solidFill>
                    <a:srgbClr val="000000"/>
                  </a:solidFill>
                  <a:latin typeface="Sans"/>
                </a:rPr>
                <a:t>8</a:t>
              </a:r>
              <a:endParaRPr lang="en-US" altLang="en-US"/>
            </a:p>
          </p:txBody>
        </p:sp>
        <p:sp>
          <p:nvSpPr>
            <p:cNvPr id="25" name="Rectangle 20">
              <a:extLst>
                <a:ext uri="{FF2B5EF4-FFF2-40B4-BE49-F238E27FC236}">
                  <a16:creationId xmlns:a16="http://schemas.microsoft.com/office/drawing/2014/main" id="{719F60CC-6062-44D9-8C4F-05CDFEC88B1A}"/>
                </a:ext>
              </a:extLst>
            </p:cNvPr>
            <p:cNvSpPr>
              <a:spLocks noChangeArrowheads="1"/>
            </p:cNvSpPr>
            <p:nvPr/>
          </p:nvSpPr>
          <p:spPr bwMode="auto">
            <a:xfrm>
              <a:off x="1898" y="1775"/>
              <a:ext cx="893" cy="251"/>
            </a:xfrm>
            <a:prstGeom prst="rect">
              <a:avLst/>
            </a:prstGeom>
            <a:solidFill>
              <a:srgbClr val="FFE6D5"/>
            </a:solidFill>
            <a:ln w="238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1">
              <a:extLst>
                <a:ext uri="{FF2B5EF4-FFF2-40B4-BE49-F238E27FC236}">
                  <a16:creationId xmlns:a16="http://schemas.microsoft.com/office/drawing/2014/main" id="{C96C7E3D-3BDB-49BF-BED5-4637E7E06F4A}"/>
                </a:ext>
              </a:extLst>
            </p:cNvPr>
            <p:cNvSpPr>
              <a:spLocks noChangeArrowheads="1"/>
            </p:cNvSpPr>
            <p:nvPr/>
          </p:nvSpPr>
          <p:spPr bwMode="auto">
            <a:xfrm>
              <a:off x="2176" y="1565"/>
              <a:ext cx="45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2100">
                  <a:solidFill>
                    <a:srgbClr val="000000"/>
                  </a:solidFill>
                  <a:latin typeface="Sans"/>
                </a:rPr>
                <a:t>Parent</a:t>
              </a:r>
              <a:endParaRPr lang="en-US" altLang="en-US"/>
            </a:p>
          </p:txBody>
        </p:sp>
        <p:sp>
          <p:nvSpPr>
            <p:cNvPr id="27" name="Line 22">
              <a:extLst>
                <a:ext uri="{FF2B5EF4-FFF2-40B4-BE49-F238E27FC236}">
                  <a16:creationId xmlns:a16="http://schemas.microsoft.com/office/drawing/2014/main" id="{590A0F63-C1FF-4A5E-8A03-9D5AB8E7C3B8}"/>
                </a:ext>
              </a:extLst>
            </p:cNvPr>
            <p:cNvSpPr>
              <a:spLocks noChangeShapeType="1"/>
            </p:cNvSpPr>
            <p:nvPr/>
          </p:nvSpPr>
          <p:spPr bwMode="auto">
            <a:xfrm>
              <a:off x="2016" y="1777"/>
              <a:ext cx="0" cy="240"/>
            </a:xfrm>
            <a:prstGeom prst="line">
              <a:avLst/>
            </a:prstGeom>
            <a:noFill/>
            <a:ln w="1587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a:extLst>
                <a:ext uri="{FF2B5EF4-FFF2-40B4-BE49-F238E27FC236}">
                  <a16:creationId xmlns:a16="http://schemas.microsoft.com/office/drawing/2014/main" id="{27D05692-DA2B-4A5F-AC5C-A7999EFECAF2}"/>
                </a:ext>
              </a:extLst>
            </p:cNvPr>
            <p:cNvSpPr>
              <a:spLocks noChangeShapeType="1"/>
            </p:cNvSpPr>
            <p:nvPr/>
          </p:nvSpPr>
          <p:spPr bwMode="auto">
            <a:xfrm flipV="1">
              <a:off x="582" y="1945"/>
              <a:ext cx="1373" cy="533"/>
            </a:xfrm>
            <a:prstGeom prst="line">
              <a:avLst/>
            </a:prstGeom>
            <a:noFill/>
            <a:ln w="1587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a:extLst>
                <a:ext uri="{FF2B5EF4-FFF2-40B4-BE49-F238E27FC236}">
                  <a16:creationId xmlns:a16="http://schemas.microsoft.com/office/drawing/2014/main" id="{20E21291-AEB4-4BEA-AA88-D6B3E424540D}"/>
                </a:ext>
              </a:extLst>
            </p:cNvPr>
            <p:cNvSpPr>
              <a:spLocks/>
            </p:cNvSpPr>
            <p:nvPr/>
          </p:nvSpPr>
          <p:spPr bwMode="auto">
            <a:xfrm>
              <a:off x="1804" y="1945"/>
              <a:ext cx="151" cy="93"/>
            </a:xfrm>
            <a:custGeom>
              <a:avLst/>
              <a:gdLst>
                <a:gd name="T0" fmla="*/ 74 w 208"/>
                <a:gd name="T1" fmla="*/ 52 h 127"/>
                <a:gd name="T2" fmla="*/ 41 w 208"/>
                <a:gd name="T3" fmla="*/ 127 h 127"/>
                <a:gd name="T4" fmla="*/ 208 w 208"/>
                <a:gd name="T5" fmla="*/ 0 h 127"/>
                <a:gd name="T6" fmla="*/ 0 w 208"/>
                <a:gd name="T7" fmla="*/ 19 h 127"/>
                <a:gd name="T8" fmla="*/ 74 w 208"/>
                <a:gd name="T9" fmla="*/ 52 h 127"/>
              </a:gdLst>
              <a:ahLst/>
              <a:cxnLst>
                <a:cxn ang="0">
                  <a:pos x="T0" y="T1"/>
                </a:cxn>
                <a:cxn ang="0">
                  <a:pos x="T2" y="T3"/>
                </a:cxn>
                <a:cxn ang="0">
                  <a:pos x="T4" y="T5"/>
                </a:cxn>
                <a:cxn ang="0">
                  <a:pos x="T6" y="T7"/>
                </a:cxn>
                <a:cxn ang="0">
                  <a:pos x="T8" y="T9"/>
                </a:cxn>
              </a:cxnLst>
              <a:rect l="0" t="0" r="r" b="b"/>
              <a:pathLst>
                <a:path w="208" h="127">
                  <a:moveTo>
                    <a:pt x="74" y="52"/>
                  </a:moveTo>
                  <a:lnTo>
                    <a:pt x="41" y="127"/>
                  </a:lnTo>
                  <a:lnTo>
                    <a:pt x="208" y="0"/>
                  </a:lnTo>
                  <a:lnTo>
                    <a:pt x="0" y="19"/>
                  </a:lnTo>
                  <a:lnTo>
                    <a:pt x="74" y="52"/>
                  </a:lnTo>
                  <a:close/>
                </a:path>
              </a:pathLst>
            </a:custGeom>
            <a:solidFill>
              <a:srgbClr val="000000"/>
            </a:solidFill>
            <a:ln w="174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25">
              <a:extLst>
                <a:ext uri="{FF2B5EF4-FFF2-40B4-BE49-F238E27FC236}">
                  <a16:creationId xmlns:a16="http://schemas.microsoft.com/office/drawing/2014/main" id="{AFE8D719-8CBE-46F0-830B-F68207289DD4}"/>
                </a:ext>
              </a:extLst>
            </p:cNvPr>
            <p:cNvSpPr>
              <a:spLocks noChangeShapeType="1"/>
            </p:cNvSpPr>
            <p:nvPr/>
          </p:nvSpPr>
          <p:spPr bwMode="auto">
            <a:xfrm>
              <a:off x="2137" y="1787"/>
              <a:ext cx="0" cy="240"/>
            </a:xfrm>
            <a:prstGeom prst="line">
              <a:avLst/>
            </a:prstGeom>
            <a:noFill/>
            <a:ln w="1587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6">
              <a:extLst>
                <a:ext uri="{FF2B5EF4-FFF2-40B4-BE49-F238E27FC236}">
                  <a16:creationId xmlns:a16="http://schemas.microsoft.com/office/drawing/2014/main" id="{4F089C77-7900-4B0C-8662-EF3A35369AC0}"/>
                </a:ext>
              </a:extLst>
            </p:cNvPr>
            <p:cNvSpPr>
              <a:spLocks noChangeShapeType="1"/>
            </p:cNvSpPr>
            <p:nvPr/>
          </p:nvSpPr>
          <p:spPr bwMode="auto">
            <a:xfrm flipV="1">
              <a:off x="1502" y="1985"/>
              <a:ext cx="570" cy="506"/>
            </a:xfrm>
            <a:prstGeom prst="line">
              <a:avLst/>
            </a:prstGeom>
            <a:noFill/>
            <a:ln w="1587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a:extLst>
                <a:ext uri="{FF2B5EF4-FFF2-40B4-BE49-F238E27FC236}">
                  <a16:creationId xmlns:a16="http://schemas.microsoft.com/office/drawing/2014/main" id="{F27C34CF-0481-4A32-A38A-7BF1C7B10D50}"/>
                </a:ext>
              </a:extLst>
            </p:cNvPr>
            <p:cNvSpPr>
              <a:spLocks/>
            </p:cNvSpPr>
            <p:nvPr/>
          </p:nvSpPr>
          <p:spPr bwMode="auto">
            <a:xfrm>
              <a:off x="1935" y="1985"/>
              <a:ext cx="137" cy="128"/>
            </a:xfrm>
            <a:custGeom>
              <a:avLst/>
              <a:gdLst>
                <a:gd name="T0" fmla="*/ 81 w 189"/>
                <a:gd name="T1" fmla="*/ 95 h 177"/>
                <a:gd name="T2" fmla="*/ 77 w 189"/>
                <a:gd name="T3" fmla="*/ 177 h 177"/>
                <a:gd name="T4" fmla="*/ 189 w 189"/>
                <a:gd name="T5" fmla="*/ 0 h 177"/>
                <a:gd name="T6" fmla="*/ 0 w 189"/>
                <a:gd name="T7" fmla="*/ 91 h 177"/>
                <a:gd name="T8" fmla="*/ 81 w 189"/>
                <a:gd name="T9" fmla="*/ 95 h 177"/>
              </a:gdLst>
              <a:ahLst/>
              <a:cxnLst>
                <a:cxn ang="0">
                  <a:pos x="T0" y="T1"/>
                </a:cxn>
                <a:cxn ang="0">
                  <a:pos x="T2" y="T3"/>
                </a:cxn>
                <a:cxn ang="0">
                  <a:pos x="T4" y="T5"/>
                </a:cxn>
                <a:cxn ang="0">
                  <a:pos x="T6" y="T7"/>
                </a:cxn>
                <a:cxn ang="0">
                  <a:pos x="T8" y="T9"/>
                </a:cxn>
              </a:cxnLst>
              <a:rect l="0" t="0" r="r" b="b"/>
              <a:pathLst>
                <a:path w="189" h="177">
                  <a:moveTo>
                    <a:pt x="81" y="95"/>
                  </a:moveTo>
                  <a:lnTo>
                    <a:pt x="77" y="177"/>
                  </a:lnTo>
                  <a:lnTo>
                    <a:pt x="189" y="0"/>
                  </a:lnTo>
                  <a:lnTo>
                    <a:pt x="0" y="91"/>
                  </a:lnTo>
                  <a:lnTo>
                    <a:pt x="81" y="95"/>
                  </a:lnTo>
                  <a:close/>
                </a:path>
              </a:pathLst>
            </a:custGeom>
            <a:solidFill>
              <a:srgbClr val="000000"/>
            </a:solidFill>
            <a:ln w="174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3" name="Line 28">
              <a:extLst>
                <a:ext uri="{FF2B5EF4-FFF2-40B4-BE49-F238E27FC236}">
                  <a16:creationId xmlns:a16="http://schemas.microsoft.com/office/drawing/2014/main" id="{BD6F738A-B807-46DF-A6D7-0790F61E8BAA}"/>
                </a:ext>
              </a:extLst>
            </p:cNvPr>
            <p:cNvSpPr>
              <a:spLocks noChangeShapeType="1"/>
            </p:cNvSpPr>
            <p:nvPr/>
          </p:nvSpPr>
          <p:spPr bwMode="auto">
            <a:xfrm>
              <a:off x="2563" y="1775"/>
              <a:ext cx="0" cy="240"/>
            </a:xfrm>
            <a:prstGeom prst="line">
              <a:avLst/>
            </a:prstGeom>
            <a:noFill/>
            <a:ln w="1587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9">
              <a:extLst>
                <a:ext uri="{FF2B5EF4-FFF2-40B4-BE49-F238E27FC236}">
                  <a16:creationId xmlns:a16="http://schemas.microsoft.com/office/drawing/2014/main" id="{ED61497A-6946-416F-B9E0-28923FB8A7CD}"/>
                </a:ext>
              </a:extLst>
            </p:cNvPr>
            <p:cNvSpPr>
              <a:spLocks noChangeShapeType="1"/>
            </p:cNvSpPr>
            <p:nvPr/>
          </p:nvSpPr>
          <p:spPr bwMode="auto">
            <a:xfrm>
              <a:off x="2683" y="1785"/>
              <a:ext cx="0" cy="240"/>
            </a:xfrm>
            <a:prstGeom prst="line">
              <a:avLst/>
            </a:prstGeom>
            <a:noFill/>
            <a:ln w="1587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0">
              <a:extLst>
                <a:ext uri="{FF2B5EF4-FFF2-40B4-BE49-F238E27FC236}">
                  <a16:creationId xmlns:a16="http://schemas.microsoft.com/office/drawing/2014/main" id="{C76FF413-D910-43F3-BB24-B11F17A15E8F}"/>
                </a:ext>
              </a:extLst>
            </p:cNvPr>
            <p:cNvSpPr>
              <a:spLocks noChangeShapeType="1"/>
            </p:cNvSpPr>
            <p:nvPr/>
          </p:nvSpPr>
          <p:spPr bwMode="auto">
            <a:xfrm flipH="1" flipV="1">
              <a:off x="2610" y="2005"/>
              <a:ext cx="551" cy="467"/>
            </a:xfrm>
            <a:prstGeom prst="line">
              <a:avLst/>
            </a:prstGeom>
            <a:noFill/>
            <a:ln w="1587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31">
              <a:extLst>
                <a:ext uri="{FF2B5EF4-FFF2-40B4-BE49-F238E27FC236}">
                  <a16:creationId xmlns:a16="http://schemas.microsoft.com/office/drawing/2014/main" id="{724FBBEC-7C40-4DAF-AC0F-CA3295046974}"/>
                </a:ext>
              </a:extLst>
            </p:cNvPr>
            <p:cNvSpPr>
              <a:spLocks/>
            </p:cNvSpPr>
            <p:nvPr/>
          </p:nvSpPr>
          <p:spPr bwMode="auto">
            <a:xfrm>
              <a:off x="2610" y="2005"/>
              <a:ext cx="138" cy="127"/>
            </a:xfrm>
            <a:custGeom>
              <a:avLst/>
              <a:gdLst>
                <a:gd name="T0" fmla="*/ 110 w 191"/>
                <a:gd name="T1" fmla="*/ 93 h 174"/>
                <a:gd name="T2" fmla="*/ 191 w 191"/>
                <a:gd name="T3" fmla="*/ 87 h 174"/>
                <a:gd name="T4" fmla="*/ 0 w 191"/>
                <a:gd name="T5" fmla="*/ 0 h 174"/>
                <a:gd name="T6" fmla="*/ 117 w 191"/>
                <a:gd name="T7" fmla="*/ 174 h 174"/>
                <a:gd name="T8" fmla="*/ 110 w 191"/>
                <a:gd name="T9" fmla="*/ 93 h 174"/>
              </a:gdLst>
              <a:ahLst/>
              <a:cxnLst>
                <a:cxn ang="0">
                  <a:pos x="T0" y="T1"/>
                </a:cxn>
                <a:cxn ang="0">
                  <a:pos x="T2" y="T3"/>
                </a:cxn>
                <a:cxn ang="0">
                  <a:pos x="T4" y="T5"/>
                </a:cxn>
                <a:cxn ang="0">
                  <a:pos x="T6" y="T7"/>
                </a:cxn>
                <a:cxn ang="0">
                  <a:pos x="T8" y="T9"/>
                </a:cxn>
              </a:cxnLst>
              <a:rect l="0" t="0" r="r" b="b"/>
              <a:pathLst>
                <a:path w="191" h="174">
                  <a:moveTo>
                    <a:pt x="110" y="93"/>
                  </a:moveTo>
                  <a:lnTo>
                    <a:pt x="191" y="87"/>
                  </a:lnTo>
                  <a:lnTo>
                    <a:pt x="0" y="0"/>
                  </a:lnTo>
                  <a:lnTo>
                    <a:pt x="117" y="174"/>
                  </a:lnTo>
                  <a:lnTo>
                    <a:pt x="110" y="93"/>
                  </a:lnTo>
                  <a:close/>
                </a:path>
              </a:pathLst>
            </a:custGeom>
            <a:solidFill>
              <a:srgbClr val="000000"/>
            </a:solidFill>
            <a:ln w="174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Line 32">
              <a:extLst>
                <a:ext uri="{FF2B5EF4-FFF2-40B4-BE49-F238E27FC236}">
                  <a16:creationId xmlns:a16="http://schemas.microsoft.com/office/drawing/2014/main" id="{29733CBF-40A8-4903-A3D7-248785668775}"/>
                </a:ext>
              </a:extLst>
            </p:cNvPr>
            <p:cNvSpPr>
              <a:spLocks noChangeShapeType="1"/>
            </p:cNvSpPr>
            <p:nvPr/>
          </p:nvSpPr>
          <p:spPr bwMode="auto">
            <a:xfrm flipH="1" flipV="1">
              <a:off x="2734" y="1969"/>
              <a:ext cx="1478" cy="506"/>
            </a:xfrm>
            <a:prstGeom prst="line">
              <a:avLst/>
            </a:prstGeom>
            <a:noFill/>
            <a:ln w="15875"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33">
              <a:extLst>
                <a:ext uri="{FF2B5EF4-FFF2-40B4-BE49-F238E27FC236}">
                  <a16:creationId xmlns:a16="http://schemas.microsoft.com/office/drawing/2014/main" id="{57F74E29-BB33-426A-8420-C2D3811D8C66}"/>
                </a:ext>
              </a:extLst>
            </p:cNvPr>
            <p:cNvSpPr>
              <a:spLocks/>
            </p:cNvSpPr>
            <p:nvPr/>
          </p:nvSpPr>
          <p:spPr bwMode="auto">
            <a:xfrm>
              <a:off x="2734" y="1969"/>
              <a:ext cx="152" cy="87"/>
            </a:xfrm>
            <a:custGeom>
              <a:avLst/>
              <a:gdLst>
                <a:gd name="T0" fmla="*/ 136 w 209"/>
                <a:gd name="T1" fmla="*/ 46 h 119"/>
                <a:gd name="T2" fmla="*/ 209 w 209"/>
                <a:gd name="T3" fmla="*/ 10 h 119"/>
                <a:gd name="T4" fmla="*/ 0 w 209"/>
                <a:gd name="T5" fmla="*/ 0 h 119"/>
                <a:gd name="T6" fmla="*/ 172 w 209"/>
                <a:gd name="T7" fmla="*/ 119 h 119"/>
                <a:gd name="T8" fmla="*/ 136 w 209"/>
                <a:gd name="T9" fmla="*/ 46 h 119"/>
              </a:gdLst>
              <a:ahLst/>
              <a:cxnLst>
                <a:cxn ang="0">
                  <a:pos x="T0" y="T1"/>
                </a:cxn>
                <a:cxn ang="0">
                  <a:pos x="T2" y="T3"/>
                </a:cxn>
                <a:cxn ang="0">
                  <a:pos x="T4" y="T5"/>
                </a:cxn>
                <a:cxn ang="0">
                  <a:pos x="T6" y="T7"/>
                </a:cxn>
                <a:cxn ang="0">
                  <a:pos x="T8" y="T9"/>
                </a:cxn>
              </a:cxnLst>
              <a:rect l="0" t="0" r="r" b="b"/>
              <a:pathLst>
                <a:path w="209" h="119">
                  <a:moveTo>
                    <a:pt x="136" y="46"/>
                  </a:moveTo>
                  <a:lnTo>
                    <a:pt x="209" y="10"/>
                  </a:lnTo>
                  <a:lnTo>
                    <a:pt x="0" y="0"/>
                  </a:lnTo>
                  <a:lnTo>
                    <a:pt x="172" y="119"/>
                  </a:lnTo>
                  <a:lnTo>
                    <a:pt x="136" y="46"/>
                  </a:lnTo>
                  <a:close/>
                </a:path>
              </a:pathLst>
            </a:custGeom>
            <a:solidFill>
              <a:srgbClr val="000000"/>
            </a:solidFill>
            <a:ln w="1746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4">
              <a:extLst>
                <a:ext uri="{FF2B5EF4-FFF2-40B4-BE49-F238E27FC236}">
                  <a16:creationId xmlns:a16="http://schemas.microsoft.com/office/drawing/2014/main" id="{98E6144B-B1F1-4550-9268-5EA7A6C8BEAB}"/>
                </a:ext>
              </a:extLst>
            </p:cNvPr>
            <p:cNvSpPr>
              <a:spLocks/>
            </p:cNvSpPr>
            <p:nvPr/>
          </p:nvSpPr>
          <p:spPr bwMode="auto">
            <a:xfrm>
              <a:off x="898" y="2163"/>
              <a:ext cx="501" cy="255"/>
            </a:xfrm>
            <a:custGeom>
              <a:avLst/>
              <a:gdLst>
                <a:gd name="T0" fmla="*/ 156 w 690"/>
                <a:gd name="T1" fmla="*/ 0 h 351"/>
                <a:gd name="T2" fmla="*/ 534 w 690"/>
                <a:gd name="T3" fmla="*/ 0 h 351"/>
                <a:gd name="T4" fmla="*/ 690 w 690"/>
                <a:gd name="T5" fmla="*/ 176 h 351"/>
                <a:gd name="T6" fmla="*/ 690 w 690"/>
                <a:gd name="T7" fmla="*/ 176 h 351"/>
                <a:gd name="T8" fmla="*/ 534 w 690"/>
                <a:gd name="T9" fmla="*/ 351 h 351"/>
                <a:gd name="T10" fmla="*/ 156 w 690"/>
                <a:gd name="T11" fmla="*/ 351 h 351"/>
                <a:gd name="T12" fmla="*/ 0 w 690"/>
                <a:gd name="T13" fmla="*/ 176 h 351"/>
                <a:gd name="T14" fmla="*/ 0 w 690"/>
                <a:gd name="T15" fmla="*/ 176 h 351"/>
                <a:gd name="T16" fmla="*/ 156 w 690"/>
                <a:gd name="T1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351">
                  <a:moveTo>
                    <a:pt x="156" y="0"/>
                  </a:moveTo>
                  <a:lnTo>
                    <a:pt x="534" y="0"/>
                  </a:lnTo>
                  <a:cubicBezTo>
                    <a:pt x="620" y="0"/>
                    <a:pt x="690" y="79"/>
                    <a:pt x="690" y="176"/>
                  </a:cubicBezTo>
                  <a:lnTo>
                    <a:pt x="690" y="176"/>
                  </a:lnTo>
                  <a:cubicBezTo>
                    <a:pt x="690" y="273"/>
                    <a:pt x="620" y="351"/>
                    <a:pt x="534" y="351"/>
                  </a:cubicBezTo>
                  <a:lnTo>
                    <a:pt x="156" y="351"/>
                  </a:lnTo>
                  <a:cubicBezTo>
                    <a:pt x="69" y="351"/>
                    <a:pt x="0" y="273"/>
                    <a:pt x="0" y="176"/>
                  </a:cubicBezTo>
                  <a:lnTo>
                    <a:pt x="0" y="176"/>
                  </a:lnTo>
                  <a:cubicBezTo>
                    <a:pt x="0" y="79"/>
                    <a:pt x="69" y="0"/>
                    <a:pt x="156" y="0"/>
                  </a:cubicBezTo>
                  <a:close/>
                </a:path>
              </a:pathLst>
            </a:custGeom>
            <a:solidFill>
              <a:srgbClr val="FFE6D5"/>
            </a:solidFill>
            <a:ln w="1905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Rectangle 35">
              <a:extLst>
                <a:ext uri="{FF2B5EF4-FFF2-40B4-BE49-F238E27FC236}">
                  <a16:creationId xmlns:a16="http://schemas.microsoft.com/office/drawing/2014/main" id="{DB0533BF-8356-40F6-A701-82AF14986E7D}"/>
                </a:ext>
              </a:extLst>
            </p:cNvPr>
            <p:cNvSpPr>
              <a:spLocks noChangeArrowheads="1"/>
            </p:cNvSpPr>
            <p:nvPr/>
          </p:nvSpPr>
          <p:spPr bwMode="auto">
            <a:xfrm>
              <a:off x="1001" y="2205"/>
              <a:ext cx="26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700">
                  <a:solidFill>
                    <a:srgbClr val="000000"/>
                  </a:solidFill>
                  <a:latin typeface="Sans"/>
                </a:rPr>
                <a:t>hash</a:t>
              </a:r>
              <a:endParaRPr lang="en-US" altLang="en-US"/>
            </a:p>
          </p:txBody>
        </p:sp>
        <p:sp>
          <p:nvSpPr>
            <p:cNvPr id="41" name="Freeform 36">
              <a:extLst>
                <a:ext uri="{FF2B5EF4-FFF2-40B4-BE49-F238E27FC236}">
                  <a16:creationId xmlns:a16="http://schemas.microsoft.com/office/drawing/2014/main" id="{38DDE701-730E-451A-968E-401C2C5F286D}"/>
                </a:ext>
              </a:extLst>
            </p:cNvPr>
            <p:cNvSpPr>
              <a:spLocks/>
            </p:cNvSpPr>
            <p:nvPr/>
          </p:nvSpPr>
          <p:spPr bwMode="auto">
            <a:xfrm>
              <a:off x="1530" y="2163"/>
              <a:ext cx="501" cy="255"/>
            </a:xfrm>
            <a:custGeom>
              <a:avLst/>
              <a:gdLst>
                <a:gd name="T0" fmla="*/ 156 w 690"/>
                <a:gd name="T1" fmla="*/ 0 h 351"/>
                <a:gd name="T2" fmla="*/ 534 w 690"/>
                <a:gd name="T3" fmla="*/ 0 h 351"/>
                <a:gd name="T4" fmla="*/ 690 w 690"/>
                <a:gd name="T5" fmla="*/ 176 h 351"/>
                <a:gd name="T6" fmla="*/ 690 w 690"/>
                <a:gd name="T7" fmla="*/ 176 h 351"/>
                <a:gd name="T8" fmla="*/ 534 w 690"/>
                <a:gd name="T9" fmla="*/ 351 h 351"/>
                <a:gd name="T10" fmla="*/ 156 w 690"/>
                <a:gd name="T11" fmla="*/ 351 h 351"/>
                <a:gd name="T12" fmla="*/ 0 w 690"/>
                <a:gd name="T13" fmla="*/ 176 h 351"/>
                <a:gd name="T14" fmla="*/ 0 w 690"/>
                <a:gd name="T15" fmla="*/ 176 h 351"/>
                <a:gd name="T16" fmla="*/ 156 w 690"/>
                <a:gd name="T1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351">
                  <a:moveTo>
                    <a:pt x="156" y="0"/>
                  </a:moveTo>
                  <a:lnTo>
                    <a:pt x="534" y="0"/>
                  </a:lnTo>
                  <a:cubicBezTo>
                    <a:pt x="621" y="0"/>
                    <a:pt x="690" y="79"/>
                    <a:pt x="690" y="176"/>
                  </a:cubicBezTo>
                  <a:lnTo>
                    <a:pt x="690" y="176"/>
                  </a:lnTo>
                  <a:cubicBezTo>
                    <a:pt x="690" y="273"/>
                    <a:pt x="621" y="351"/>
                    <a:pt x="534" y="351"/>
                  </a:cubicBezTo>
                  <a:lnTo>
                    <a:pt x="156" y="351"/>
                  </a:lnTo>
                  <a:cubicBezTo>
                    <a:pt x="70" y="351"/>
                    <a:pt x="0" y="273"/>
                    <a:pt x="0" y="176"/>
                  </a:cubicBezTo>
                  <a:lnTo>
                    <a:pt x="0" y="176"/>
                  </a:lnTo>
                  <a:cubicBezTo>
                    <a:pt x="0" y="79"/>
                    <a:pt x="70" y="0"/>
                    <a:pt x="156" y="0"/>
                  </a:cubicBezTo>
                  <a:close/>
                </a:path>
              </a:pathLst>
            </a:custGeom>
            <a:solidFill>
              <a:srgbClr val="FFE6D5"/>
            </a:solidFill>
            <a:ln w="1905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Rectangle 37">
              <a:extLst>
                <a:ext uri="{FF2B5EF4-FFF2-40B4-BE49-F238E27FC236}">
                  <a16:creationId xmlns:a16="http://schemas.microsoft.com/office/drawing/2014/main" id="{99E300C6-C620-4C3A-B736-8EB4A736FB06}"/>
                </a:ext>
              </a:extLst>
            </p:cNvPr>
            <p:cNvSpPr>
              <a:spLocks noChangeArrowheads="1"/>
            </p:cNvSpPr>
            <p:nvPr/>
          </p:nvSpPr>
          <p:spPr bwMode="auto">
            <a:xfrm>
              <a:off x="1632" y="2205"/>
              <a:ext cx="26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700">
                  <a:solidFill>
                    <a:srgbClr val="000000"/>
                  </a:solidFill>
                  <a:latin typeface="Sans"/>
                </a:rPr>
                <a:t>hash</a:t>
              </a:r>
              <a:endParaRPr lang="en-US" altLang="en-US"/>
            </a:p>
          </p:txBody>
        </p:sp>
        <p:sp>
          <p:nvSpPr>
            <p:cNvPr id="43" name="Freeform 38">
              <a:extLst>
                <a:ext uri="{FF2B5EF4-FFF2-40B4-BE49-F238E27FC236}">
                  <a16:creationId xmlns:a16="http://schemas.microsoft.com/office/drawing/2014/main" id="{D10A156D-359A-40B9-9BED-D090D57602D3}"/>
                </a:ext>
              </a:extLst>
            </p:cNvPr>
            <p:cNvSpPr>
              <a:spLocks/>
            </p:cNvSpPr>
            <p:nvPr/>
          </p:nvSpPr>
          <p:spPr bwMode="auto">
            <a:xfrm>
              <a:off x="2546" y="2163"/>
              <a:ext cx="501" cy="255"/>
            </a:xfrm>
            <a:custGeom>
              <a:avLst/>
              <a:gdLst>
                <a:gd name="T0" fmla="*/ 156 w 690"/>
                <a:gd name="T1" fmla="*/ 0 h 351"/>
                <a:gd name="T2" fmla="*/ 534 w 690"/>
                <a:gd name="T3" fmla="*/ 0 h 351"/>
                <a:gd name="T4" fmla="*/ 690 w 690"/>
                <a:gd name="T5" fmla="*/ 176 h 351"/>
                <a:gd name="T6" fmla="*/ 690 w 690"/>
                <a:gd name="T7" fmla="*/ 176 h 351"/>
                <a:gd name="T8" fmla="*/ 534 w 690"/>
                <a:gd name="T9" fmla="*/ 351 h 351"/>
                <a:gd name="T10" fmla="*/ 156 w 690"/>
                <a:gd name="T11" fmla="*/ 351 h 351"/>
                <a:gd name="T12" fmla="*/ 0 w 690"/>
                <a:gd name="T13" fmla="*/ 176 h 351"/>
                <a:gd name="T14" fmla="*/ 0 w 690"/>
                <a:gd name="T15" fmla="*/ 176 h 351"/>
                <a:gd name="T16" fmla="*/ 156 w 690"/>
                <a:gd name="T1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0" h="351">
                  <a:moveTo>
                    <a:pt x="156" y="0"/>
                  </a:moveTo>
                  <a:lnTo>
                    <a:pt x="534" y="0"/>
                  </a:lnTo>
                  <a:cubicBezTo>
                    <a:pt x="621" y="0"/>
                    <a:pt x="690" y="79"/>
                    <a:pt x="690" y="176"/>
                  </a:cubicBezTo>
                  <a:lnTo>
                    <a:pt x="690" y="176"/>
                  </a:lnTo>
                  <a:cubicBezTo>
                    <a:pt x="690" y="273"/>
                    <a:pt x="621" y="351"/>
                    <a:pt x="534" y="351"/>
                  </a:cubicBezTo>
                  <a:lnTo>
                    <a:pt x="156" y="351"/>
                  </a:lnTo>
                  <a:cubicBezTo>
                    <a:pt x="70" y="351"/>
                    <a:pt x="0" y="273"/>
                    <a:pt x="0" y="176"/>
                  </a:cubicBezTo>
                  <a:lnTo>
                    <a:pt x="0" y="176"/>
                  </a:lnTo>
                  <a:cubicBezTo>
                    <a:pt x="0" y="79"/>
                    <a:pt x="70" y="0"/>
                    <a:pt x="156" y="0"/>
                  </a:cubicBezTo>
                  <a:close/>
                </a:path>
              </a:pathLst>
            </a:custGeom>
            <a:solidFill>
              <a:srgbClr val="FFE6D5"/>
            </a:solidFill>
            <a:ln w="1905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9">
              <a:extLst>
                <a:ext uri="{FF2B5EF4-FFF2-40B4-BE49-F238E27FC236}">
                  <a16:creationId xmlns:a16="http://schemas.microsoft.com/office/drawing/2014/main" id="{3E81FA98-1E2F-4634-801C-3903D2CF3B83}"/>
                </a:ext>
              </a:extLst>
            </p:cNvPr>
            <p:cNvSpPr>
              <a:spLocks noChangeArrowheads="1"/>
            </p:cNvSpPr>
            <p:nvPr/>
          </p:nvSpPr>
          <p:spPr bwMode="auto">
            <a:xfrm>
              <a:off x="2648" y="2205"/>
              <a:ext cx="26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700">
                  <a:solidFill>
                    <a:srgbClr val="000000"/>
                  </a:solidFill>
                  <a:latin typeface="Sans"/>
                </a:rPr>
                <a:t>hash</a:t>
              </a:r>
              <a:endParaRPr lang="en-US" altLang="en-US"/>
            </a:p>
          </p:txBody>
        </p:sp>
        <p:sp>
          <p:nvSpPr>
            <p:cNvPr id="45" name="Freeform 40">
              <a:extLst>
                <a:ext uri="{FF2B5EF4-FFF2-40B4-BE49-F238E27FC236}">
                  <a16:creationId xmlns:a16="http://schemas.microsoft.com/office/drawing/2014/main" id="{E34E6934-1AE6-419D-832A-856145CF5FF4}"/>
                </a:ext>
              </a:extLst>
            </p:cNvPr>
            <p:cNvSpPr>
              <a:spLocks/>
            </p:cNvSpPr>
            <p:nvPr/>
          </p:nvSpPr>
          <p:spPr bwMode="auto">
            <a:xfrm>
              <a:off x="3423" y="2163"/>
              <a:ext cx="500" cy="255"/>
            </a:xfrm>
            <a:custGeom>
              <a:avLst/>
              <a:gdLst>
                <a:gd name="T0" fmla="*/ 155 w 689"/>
                <a:gd name="T1" fmla="*/ 0 h 351"/>
                <a:gd name="T2" fmla="*/ 534 w 689"/>
                <a:gd name="T3" fmla="*/ 0 h 351"/>
                <a:gd name="T4" fmla="*/ 689 w 689"/>
                <a:gd name="T5" fmla="*/ 176 h 351"/>
                <a:gd name="T6" fmla="*/ 689 w 689"/>
                <a:gd name="T7" fmla="*/ 176 h 351"/>
                <a:gd name="T8" fmla="*/ 534 w 689"/>
                <a:gd name="T9" fmla="*/ 351 h 351"/>
                <a:gd name="T10" fmla="*/ 155 w 689"/>
                <a:gd name="T11" fmla="*/ 351 h 351"/>
                <a:gd name="T12" fmla="*/ 0 w 689"/>
                <a:gd name="T13" fmla="*/ 176 h 351"/>
                <a:gd name="T14" fmla="*/ 0 w 689"/>
                <a:gd name="T15" fmla="*/ 176 h 351"/>
                <a:gd name="T16" fmla="*/ 155 w 689"/>
                <a:gd name="T1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9" h="351">
                  <a:moveTo>
                    <a:pt x="155" y="0"/>
                  </a:moveTo>
                  <a:lnTo>
                    <a:pt x="534" y="0"/>
                  </a:lnTo>
                  <a:cubicBezTo>
                    <a:pt x="620" y="0"/>
                    <a:pt x="689" y="79"/>
                    <a:pt x="689" y="176"/>
                  </a:cubicBezTo>
                  <a:lnTo>
                    <a:pt x="689" y="176"/>
                  </a:lnTo>
                  <a:cubicBezTo>
                    <a:pt x="689" y="273"/>
                    <a:pt x="620" y="351"/>
                    <a:pt x="534" y="351"/>
                  </a:cubicBezTo>
                  <a:lnTo>
                    <a:pt x="155" y="351"/>
                  </a:lnTo>
                  <a:cubicBezTo>
                    <a:pt x="69" y="351"/>
                    <a:pt x="0" y="273"/>
                    <a:pt x="0" y="176"/>
                  </a:cubicBezTo>
                  <a:lnTo>
                    <a:pt x="0" y="176"/>
                  </a:lnTo>
                  <a:cubicBezTo>
                    <a:pt x="0" y="79"/>
                    <a:pt x="69" y="0"/>
                    <a:pt x="155" y="0"/>
                  </a:cubicBezTo>
                  <a:close/>
                </a:path>
              </a:pathLst>
            </a:custGeom>
            <a:solidFill>
              <a:srgbClr val="FFE6D5"/>
            </a:solidFill>
            <a:ln w="1905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1">
              <a:extLst>
                <a:ext uri="{FF2B5EF4-FFF2-40B4-BE49-F238E27FC236}">
                  <a16:creationId xmlns:a16="http://schemas.microsoft.com/office/drawing/2014/main" id="{86BE8B4D-255B-43C9-A309-629BF83A6B48}"/>
                </a:ext>
              </a:extLst>
            </p:cNvPr>
            <p:cNvSpPr>
              <a:spLocks noChangeArrowheads="1"/>
            </p:cNvSpPr>
            <p:nvPr/>
          </p:nvSpPr>
          <p:spPr bwMode="auto">
            <a:xfrm>
              <a:off x="3524" y="2205"/>
              <a:ext cx="26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700">
                  <a:solidFill>
                    <a:srgbClr val="000000"/>
                  </a:solidFill>
                  <a:latin typeface="Sans"/>
                </a:rPr>
                <a:t>hash</a:t>
              </a:r>
              <a:endParaRPr lang="en-US" altLang="en-US"/>
            </a:p>
          </p:txBody>
        </p:sp>
      </p:grpSp>
      <p:sp>
        <p:nvSpPr>
          <p:cNvPr id="3" name="TextBox 2">
            <a:extLst>
              <a:ext uri="{FF2B5EF4-FFF2-40B4-BE49-F238E27FC236}">
                <a16:creationId xmlns:a16="http://schemas.microsoft.com/office/drawing/2014/main" id="{78AD6017-CE17-4FD8-B49E-3E3DB65746AB}"/>
              </a:ext>
            </a:extLst>
          </p:cNvPr>
          <p:cNvSpPr txBox="1"/>
          <p:nvPr/>
        </p:nvSpPr>
        <p:spPr>
          <a:xfrm>
            <a:off x="1850241" y="2954165"/>
            <a:ext cx="8598227" cy="400110"/>
          </a:xfrm>
          <a:prstGeom prst="rect">
            <a:avLst/>
          </a:prstGeom>
          <a:noFill/>
        </p:spPr>
        <p:txBody>
          <a:bodyPr wrap="square" rtlCol="0">
            <a:spAutoFit/>
          </a:bodyPr>
          <a:lstStyle/>
          <a:p>
            <a:pPr algn="l"/>
            <a:r>
              <a:rPr lang="en-US" sz="2000" dirty="0">
                <a:solidFill>
                  <a:srgbClr val="00B050"/>
                </a:solidFill>
                <a:latin typeface="Comic Sans MS" panose="030F0702030302020204" pitchFamily="66" charset="0"/>
              </a:rPr>
              <a:t>Solution</a:t>
            </a:r>
            <a:r>
              <a:rPr lang="en-US" sz="2000" dirty="0"/>
              <a:t>: Use a </a:t>
            </a:r>
            <a:r>
              <a:rPr lang="en-US" sz="2000" dirty="0">
                <a:solidFill>
                  <a:srgbClr val="625D9C"/>
                </a:solidFill>
              </a:rPr>
              <a:t>Merkle</a:t>
            </a:r>
            <a:r>
              <a:rPr lang="en-US" sz="2000" dirty="0"/>
              <a:t> tree </a:t>
            </a:r>
            <a:r>
              <a:rPr lang="en-US" sz="2000" dirty="0">
                <a:sym typeface="Wingdings" panose="05000000000000000000" pitchFamily="2" charset="2"/>
              </a:rPr>
              <a:t> Parent stores the hashes of its children.</a:t>
            </a:r>
            <a:endParaRPr lang="en-US" sz="2000" dirty="0"/>
          </a:p>
        </p:txBody>
      </p:sp>
      <p:sp>
        <p:nvSpPr>
          <p:cNvPr id="7" name="TextBox 6">
            <a:extLst>
              <a:ext uri="{FF2B5EF4-FFF2-40B4-BE49-F238E27FC236}">
                <a16:creationId xmlns:a16="http://schemas.microsoft.com/office/drawing/2014/main" id="{A893C02D-D906-45F7-9331-0A50C0858CD7}"/>
              </a:ext>
            </a:extLst>
          </p:cNvPr>
          <p:cNvSpPr txBox="1"/>
          <p:nvPr/>
        </p:nvSpPr>
        <p:spPr>
          <a:xfrm>
            <a:off x="1814043" y="3457463"/>
            <a:ext cx="891845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leaf is the </a:t>
            </a:r>
            <a:r>
              <a:rPr lang="en-US" sz="2000" dirty="0">
                <a:solidFill>
                  <a:srgbClr val="720F11"/>
                </a:solidFill>
              </a:rPr>
              <a:t>set</a:t>
            </a:r>
            <a:r>
              <a:rPr lang="en-US" sz="2000" dirty="0"/>
              <a:t> of all the counters for a </a:t>
            </a:r>
            <a:r>
              <a:rPr lang="en-US" sz="2000" dirty="0">
                <a:solidFill>
                  <a:schemeClr val="accent4">
                    <a:lumMod val="60000"/>
                    <a:lumOff val="40000"/>
                  </a:schemeClr>
                </a:solidFill>
              </a:rPr>
              <a:t>page</a:t>
            </a:r>
            <a:r>
              <a:rPr lang="en-US" sz="2000" dirty="0"/>
              <a:t> (448 bits)</a:t>
            </a:r>
          </a:p>
          <a:p>
            <a:pPr marL="342900" indent="-342900">
              <a:buFont typeface="Arial" panose="020B0604020202020204" pitchFamily="34" charset="0"/>
              <a:buChar char="•"/>
            </a:pPr>
            <a:r>
              <a:rPr lang="en-US" sz="2000" dirty="0"/>
              <a:t>An internal node contains the </a:t>
            </a:r>
            <a:r>
              <a:rPr lang="en-US" sz="2000" dirty="0">
                <a:solidFill>
                  <a:schemeClr val="accent4">
                    <a:lumMod val="75000"/>
                  </a:schemeClr>
                </a:solidFill>
              </a:rPr>
              <a:t>hashes</a:t>
            </a:r>
            <a:r>
              <a:rPr lang="en-US" sz="2000" dirty="0"/>
              <a:t> of its children. </a:t>
            </a:r>
          </a:p>
          <a:p>
            <a:pPr marL="342900" indent="-342900">
              <a:buFont typeface="Arial" panose="020B0604020202020204" pitchFamily="34" charset="0"/>
              <a:buChar char="•"/>
            </a:pPr>
            <a:r>
              <a:rPr lang="en-US" sz="2000" dirty="0"/>
              <a:t>For a </a:t>
            </a:r>
            <a:r>
              <a:rPr lang="en-US" sz="2000" dirty="0">
                <a:solidFill>
                  <a:schemeClr val="accent1"/>
                </a:solidFill>
              </a:rPr>
              <a:t>read</a:t>
            </a:r>
            <a:r>
              <a:rPr lang="en-US" sz="2000" dirty="0"/>
              <a:t> (check the hash) at the </a:t>
            </a:r>
            <a:r>
              <a:rPr lang="en-US" sz="2000" dirty="0">
                <a:solidFill>
                  <a:srgbClr val="00B050"/>
                </a:solidFill>
              </a:rPr>
              <a:t>parent</a:t>
            </a:r>
            <a:r>
              <a:rPr lang="en-US" sz="2000" dirty="0"/>
              <a:t>; for a </a:t>
            </a:r>
            <a:r>
              <a:rPr lang="en-US" sz="2000" dirty="0">
                <a:solidFill>
                  <a:srgbClr val="0070C0"/>
                </a:solidFill>
              </a:rPr>
              <a:t>write</a:t>
            </a:r>
            <a:r>
              <a:rPr lang="en-US" sz="2000" dirty="0"/>
              <a:t>, cascade updates</a:t>
            </a:r>
            <a:br>
              <a:rPr lang="en-US" sz="2000" dirty="0"/>
            </a:br>
            <a:r>
              <a:rPr lang="en-US" sz="2000" dirty="0"/>
              <a:t>towards the root</a:t>
            </a:r>
          </a:p>
          <a:p>
            <a:pPr marL="342900" indent="-342900">
              <a:buFont typeface="Arial" panose="020B0604020202020204" pitchFamily="34" charset="0"/>
              <a:buChar char="•"/>
            </a:pPr>
            <a:r>
              <a:rPr lang="en-US" sz="2000" dirty="0"/>
              <a:t>The </a:t>
            </a:r>
            <a:r>
              <a:rPr lang="en-US" sz="2000" dirty="0">
                <a:solidFill>
                  <a:srgbClr val="FF0000"/>
                </a:solidFill>
              </a:rPr>
              <a:t>root</a:t>
            </a:r>
            <a:r>
              <a:rPr lang="en-US" sz="2000" dirty="0"/>
              <a:t> of the Merkle tree represents the </a:t>
            </a:r>
            <a:r>
              <a:rPr lang="en-US" sz="2000" dirty="0">
                <a:solidFill>
                  <a:srgbClr val="00B050"/>
                </a:solidFill>
              </a:rPr>
              <a:t>state</a:t>
            </a:r>
            <a:r>
              <a:rPr lang="en-US" sz="2000" dirty="0"/>
              <a:t> of the entire tree</a:t>
            </a:r>
          </a:p>
          <a:p>
            <a:pPr marL="342900" indent="-342900">
              <a:buFont typeface="Arial" panose="020B0604020202020204" pitchFamily="34" charset="0"/>
              <a:buChar char="•"/>
            </a:pPr>
            <a:r>
              <a:rPr lang="en-US" sz="2000" dirty="0">
                <a:sym typeface="Wingdings" panose="05000000000000000000" pitchFamily="2" charset="2"/>
              </a:rPr>
              <a:t>If a counter can be maliciously </a:t>
            </a:r>
            <a:r>
              <a:rPr lang="en-US" sz="2000" dirty="0">
                <a:solidFill>
                  <a:srgbClr val="E21A23"/>
                </a:solidFill>
                <a:sym typeface="Wingdings" panose="05000000000000000000" pitchFamily="2" charset="2"/>
              </a:rPr>
              <a:t>modified</a:t>
            </a:r>
            <a:r>
              <a:rPr lang="en-US" sz="2000" dirty="0">
                <a:sym typeface="Wingdings" panose="05000000000000000000" pitchFamily="2" charset="2"/>
              </a:rPr>
              <a:t>, we can always check its hash</a:t>
            </a:r>
          </a:p>
          <a:p>
            <a:pPr marL="342900" indent="-342900">
              <a:buFont typeface="Arial" panose="020B0604020202020204" pitchFamily="34" charset="0"/>
              <a:buChar char="•"/>
            </a:pPr>
            <a:r>
              <a:rPr lang="en-US" sz="2000" dirty="0">
                <a:solidFill>
                  <a:srgbClr val="0070C0"/>
                </a:solidFill>
                <a:sym typeface="Wingdings" panose="05000000000000000000" pitchFamily="2" charset="2"/>
              </a:rPr>
              <a:t>One optimization</a:t>
            </a:r>
            <a:r>
              <a:rPr lang="en-US" sz="2000" dirty="0">
                <a:sym typeface="Wingdings" panose="05000000000000000000" pitchFamily="2" charset="2"/>
              </a:rPr>
              <a:t>: The process stops at a cached internal node. No need</a:t>
            </a:r>
            <a:br>
              <a:rPr lang="en-US" sz="2000" dirty="0">
                <a:sym typeface="Wingdings" panose="05000000000000000000" pitchFamily="2" charset="2"/>
              </a:rPr>
            </a:br>
            <a:r>
              <a:rPr lang="en-US" sz="2000" dirty="0">
                <a:sym typeface="Wingdings" panose="05000000000000000000" pitchFamily="2" charset="2"/>
              </a:rPr>
              <a:t>to cascade updates till the root all the time.</a:t>
            </a:r>
          </a:p>
        </p:txBody>
      </p:sp>
    </p:spTree>
    <p:extLst>
      <p:ext uri="{BB962C8B-B14F-4D97-AF65-F5344CB8AC3E}">
        <p14:creationId xmlns:p14="http://schemas.microsoft.com/office/powerpoint/2010/main" val="1587111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B95A-ABEC-47B6-8DD5-4C8FD06C8890}"/>
              </a:ext>
            </a:extLst>
          </p:cNvPr>
          <p:cNvSpPr>
            <a:spLocks noGrp="1"/>
          </p:cNvSpPr>
          <p:nvPr>
            <p:ph type="title"/>
          </p:nvPr>
        </p:nvSpPr>
        <p:spPr/>
        <p:txBody>
          <a:bodyPr/>
          <a:lstStyle/>
          <a:p>
            <a:r>
              <a:rPr lang="en-US" dirty="0"/>
              <a:t>Data Encryption</a:t>
            </a:r>
          </a:p>
        </p:txBody>
      </p:sp>
      <p:sp>
        <p:nvSpPr>
          <p:cNvPr id="3" name="Content Placeholder 2">
            <a:extLst>
              <a:ext uri="{FF2B5EF4-FFF2-40B4-BE49-F238E27FC236}">
                <a16:creationId xmlns:a16="http://schemas.microsoft.com/office/drawing/2014/main" id="{06F3F1C7-BF38-4AB4-AED8-5063A0872425}"/>
              </a:ext>
            </a:extLst>
          </p:cNvPr>
          <p:cNvSpPr>
            <a:spLocks noGrp="1"/>
          </p:cNvSpPr>
          <p:nvPr>
            <p:ph idx="1"/>
          </p:nvPr>
        </p:nvSpPr>
        <p:spPr>
          <a:xfrm>
            <a:off x="2728781" y="1099187"/>
            <a:ext cx="7242669" cy="708438"/>
          </a:xfrm>
        </p:spPr>
        <p:txBody>
          <a:bodyPr/>
          <a:lstStyle/>
          <a:p>
            <a:r>
              <a:rPr lang="en-US" sz="2400" dirty="0"/>
              <a:t>The two </a:t>
            </a:r>
            <a:r>
              <a:rPr lang="en-US" sz="2400" dirty="0">
                <a:solidFill>
                  <a:srgbClr val="0070C0"/>
                </a:solidFill>
              </a:rPr>
              <a:t>key</a:t>
            </a:r>
            <a:r>
              <a:rPr lang="en-US" sz="2400" dirty="0"/>
              <a:t> concepts in data encryption.</a:t>
            </a:r>
          </a:p>
        </p:txBody>
      </p:sp>
      <p:sp>
        <p:nvSpPr>
          <p:cNvPr id="4" name="Footer Placeholder 3">
            <a:extLst>
              <a:ext uri="{FF2B5EF4-FFF2-40B4-BE49-F238E27FC236}">
                <a16:creationId xmlns:a16="http://schemas.microsoft.com/office/drawing/2014/main" id="{D163B6A8-BD00-4619-B805-9ABB757DB83B}"/>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44665A91-E26C-47B5-A92F-3F0D081D5271}"/>
              </a:ext>
            </a:extLst>
          </p:cNvPr>
          <p:cNvSpPr>
            <a:spLocks noGrp="1"/>
          </p:cNvSpPr>
          <p:nvPr>
            <p:ph type="sldNum" sz="quarter" idx="12"/>
          </p:nvPr>
        </p:nvSpPr>
        <p:spPr/>
        <p:txBody>
          <a:bodyPr/>
          <a:lstStyle/>
          <a:p>
            <a:fld id="{F919517F-009E-4769-83B0-88E0C9B89C50}" type="slidenum">
              <a:rPr lang="en-US" smtClean="0"/>
              <a:t>5</a:t>
            </a:fld>
            <a:endParaRPr lang="en-US"/>
          </a:p>
        </p:txBody>
      </p:sp>
      <p:pic>
        <p:nvPicPr>
          <p:cNvPr id="8" name="Picture 7" descr="Icon&#10;&#10;Description automatically generated">
            <a:extLst>
              <a:ext uri="{FF2B5EF4-FFF2-40B4-BE49-F238E27FC236}">
                <a16:creationId xmlns:a16="http://schemas.microsoft.com/office/drawing/2014/main" id="{9280677A-1645-47AF-AF7F-F842B3DE168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42493" y="1097282"/>
            <a:ext cx="632173" cy="632173"/>
          </a:xfrm>
          <a:prstGeom prst="rect">
            <a:avLst/>
          </a:prstGeom>
        </p:spPr>
      </p:pic>
      <p:graphicFrame>
        <p:nvGraphicFramePr>
          <p:cNvPr id="6" name="Diagram 5">
            <a:extLst>
              <a:ext uri="{FF2B5EF4-FFF2-40B4-BE49-F238E27FC236}">
                <a16:creationId xmlns:a16="http://schemas.microsoft.com/office/drawing/2014/main" id="{45DD6A71-902A-46A6-929E-41364C18986A}"/>
              </a:ext>
            </a:extLst>
          </p:cNvPr>
          <p:cNvGraphicFramePr/>
          <p:nvPr>
            <p:extLst>
              <p:ext uri="{D42A27DB-BD31-4B8C-83A1-F6EECF244321}">
                <p14:modId xmlns:p14="http://schemas.microsoft.com/office/powerpoint/2010/main" val="1611210588"/>
              </p:ext>
            </p:extLst>
          </p:nvPr>
        </p:nvGraphicFramePr>
        <p:xfrm>
          <a:off x="2158577" y="1920241"/>
          <a:ext cx="7943366" cy="39947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9084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A9AA6-1CCE-49F1-9D8F-84AD44F2FA9C}"/>
              </a:ext>
            </a:extLst>
          </p:cNvPr>
          <p:cNvSpPr>
            <a:spLocks noGrp="1"/>
          </p:cNvSpPr>
          <p:nvPr>
            <p:ph type="title"/>
          </p:nvPr>
        </p:nvSpPr>
        <p:spPr/>
        <p:txBody>
          <a:bodyPr/>
          <a:lstStyle/>
          <a:p>
            <a:r>
              <a:rPr lang="en-IN" dirty="0"/>
              <a:t>Criticism of this Approach</a:t>
            </a:r>
            <a:endParaRPr lang="en-US" dirty="0"/>
          </a:p>
        </p:txBody>
      </p:sp>
      <p:sp>
        <p:nvSpPr>
          <p:cNvPr id="4" name="Footer Placeholder 3">
            <a:extLst>
              <a:ext uri="{FF2B5EF4-FFF2-40B4-BE49-F238E27FC236}">
                <a16:creationId xmlns:a16="http://schemas.microsoft.com/office/drawing/2014/main" id="{038FD25C-70F7-4B2B-AF8A-EDF8DCED0865}"/>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7BA12B5D-E27A-48ED-ACC2-14FE40AEE706}"/>
              </a:ext>
            </a:extLst>
          </p:cNvPr>
          <p:cNvSpPr>
            <a:spLocks noGrp="1"/>
          </p:cNvSpPr>
          <p:nvPr>
            <p:ph type="sldNum" sz="quarter" idx="12"/>
          </p:nvPr>
        </p:nvSpPr>
        <p:spPr/>
        <p:txBody>
          <a:bodyPr/>
          <a:lstStyle/>
          <a:p>
            <a:fld id="{F919517F-009E-4769-83B0-88E0C9B89C50}" type="slidenum">
              <a:rPr lang="en-US" smtClean="0"/>
              <a:t>50</a:t>
            </a:fld>
            <a:endParaRPr lang="en-US"/>
          </a:p>
        </p:txBody>
      </p:sp>
      <p:pic>
        <p:nvPicPr>
          <p:cNvPr id="6" name="Picture 5" descr="Icon&#10;&#10;Description automatically generated">
            <a:extLst>
              <a:ext uri="{FF2B5EF4-FFF2-40B4-BE49-F238E27FC236}">
                <a16:creationId xmlns:a16="http://schemas.microsoft.com/office/drawing/2014/main" id="{7B709F66-10C6-404F-8BB8-462456EE78A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988803" y="1097282"/>
            <a:ext cx="391277" cy="391277"/>
          </a:xfrm>
          <a:prstGeom prst="rect">
            <a:avLst/>
          </a:prstGeom>
        </p:spPr>
      </p:pic>
      <p:sp>
        <p:nvSpPr>
          <p:cNvPr id="7" name="TextBox 6">
            <a:extLst>
              <a:ext uri="{FF2B5EF4-FFF2-40B4-BE49-F238E27FC236}">
                <a16:creationId xmlns:a16="http://schemas.microsoft.com/office/drawing/2014/main" id="{3EEE5913-39D0-46BD-87F6-D73EBBB42DFD}"/>
              </a:ext>
            </a:extLst>
          </p:cNvPr>
          <p:cNvSpPr txBox="1"/>
          <p:nvPr/>
        </p:nvSpPr>
        <p:spPr>
          <a:xfrm>
            <a:off x="2636415" y="1092865"/>
            <a:ext cx="6434775" cy="400110"/>
          </a:xfrm>
          <a:prstGeom prst="rect">
            <a:avLst/>
          </a:prstGeom>
          <a:noFill/>
        </p:spPr>
        <p:txBody>
          <a:bodyPr wrap="none" rtlCol="0">
            <a:spAutoFit/>
          </a:bodyPr>
          <a:lstStyle/>
          <a:p>
            <a:pPr algn="l"/>
            <a:r>
              <a:rPr lang="en-IN" sz="2000" dirty="0"/>
              <a:t>Why does the </a:t>
            </a:r>
            <a:r>
              <a:rPr lang="en-IN" sz="2000" dirty="0">
                <a:solidFill>
                  <a:srgbClr val="00B050"/>
                </a:solidFill>
              </a:rPr>
              <a:t>process</a:t>
            </a:r>
            <a:r>
              <a:rPr lang="en-IN" sz="2000" dirty="0"/>
              <a:t> stop at a cached internal node? </a:t>
            </a:r>
            <a:endParaRPr lang="en-US" sz="2000" dirty="0" err="1"/>
          </a:p>
        </p:txBody>
      </p:sp>
      <p:sp>
        <p:nvSpPr>
          <p:cNvPr id="8" name="TextBox 7">
            <a:extLst>
              <a:ext uri="{FF2B5EF4-FFF2-40B4-BE49-F238E27FC236}">
                <a16:creationId xmlns:a16="http://schemas.microsoft.com/office/drawing/2014/main" id="{650210F6-8F6F-426F-A25C-C9ED068E91B4}"/>
              </a:ext>
            </a:extLst>
          </p:cNvPr>
          <p:cNvSpPr txBox="1"/>
          <p:nvPr/>
        </p:nvSpPr>
        <p:spPr>
          <a:xfrm>
            <a:off x="1524001" y="1641448"/>
            <a:ext cx="1531399" cy="461665"/>
          </a:xfrm>
          <a:prstGeom prst="rect">
            <a:avLst/>
          </a:prstGeom>
          <a:noFill/>
        </p:spPr>
        <p:txBody>
          <a:bodyPr wrap="square" rtlCol="0">
            <a:spAutoFit/>
          </a:bodyPr>
          <a:lstStyle/>
          <a:p>
            <a:r>
              <a:rPr lang="en-US" sz="2400" b="1" dirty="0">
                <a:solidFill>
                  <a:srgbClr val="00B050"/>
                </a:solidFill>
                <a:latin typeface="Comic Sans MS" panose="030F0702030302020204" pitchFamily="66" charset="0"/>
              </a:rPr>
              <a:t>Answer: </a:t>
            </a:r>
          </a:p>
        </p:txBody>
      </p:sp>
      <p:sp>
        <p:nvSpPr>
          <p:cNvPr id="9" name="TextBox 8">
            <a:extLst>
              <a:ext uri="{FF2B5EF4-FFF2-40B4-BE49-F238E27FC236}">
                <a16:creationId xmlns:a16="http://schemas.microsoft.com/office/drawing/2014/main" id="{4F33D966-920D-45F7-92F7-CA3507ABC568}"/>
              </a:ext>
            </a:extLst>
          </p:cNvPr>
          <p:cNvSpPr txBox="1"/>
          <p:nvPr/>
        </p:nvSpPr>
        <p:spPr>
          <a:xfrm>
            <a:off x="2878613" y="1672224"/>
            <a:ext cx="6421951" cy="707886"/>
          </a:xfrm>
          <a:prstGeom prst="rect">
            <a:avLst/>
          </a:prstGeom>
          <a:noFill/>
        </p:spPr>
        <p:txBody>
          <a:bodyPr wrap="none" rtlCol="0">
            <a:spAutoFit/>
          </a:bodyPr>
          <a:lstStyle/>
          <a:p>
            <a:pPr algn="l"/>
            <a:r>
              <a:rPr lang="en-IN" sz="2000" dirty="0"/>
              <a:t>All cached data (within the processor) is deemed to be </a:t>
            </a:r>
            <a:br>
              <a:rPr lang="en-IN" sz="2000" dirty="0"/>
            </a:br>
            <a:r>
              <a:rPr lang="en-IN" sz="2000" dirty="0"/>
              <a:t>correct (it is within the TCB). </a:t>
            </a:r>
            <a:endParaRPr lang="en-US" sz="2000" dirty="0" err="1"/>
          </a:p>
        </p:txBody>
      </p:sp>
      <p:pic>
        <p:nvPicPr>
          <p:cNvPr id="10" name="Picture 9" descr="Icon&#10;&#10;Description automatically generated">
            <a:extLst>
              <a:ext uri="{FF2B5EF4-FFF2-40B4-BE49-F238E27FC236}">
                <a16:creationId xmlns:a16="http://schemas.microsoft.com/office/drawing/2014/main" id="{ACE43D67-CEE9-4FF1-8A0B-D8135CB7672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988803" y="2934406"/>
            <a:ext cx="391277" cy="391277"/>
          </a:xfrm>
          <a:prstGeom prst="rect">
            <a:avLst/>
          </a:prstGeom>
        </p:spPr>
      </p:pic>
      <p:sp>
        <p:nvSpPr>
          <p:cNvPr id="11" name="TextBox 10">
            <a:extLst>
              <a:ext uri="{FF2B5EF4-FFF2-40B4-BE49-F238E27FC236}">
                <a16:creationId xmlns:a16="http://schemas.microsoft.com/office/drawing/2014/main" id="{0C63F06B-D7BC-4613-8BA8-09BE817A70C9}"/>
              </a:ext>
            </a:extLst>
          </p:cNvPr>
          <p:cNvSpPr txBox="1"/>
          <p:nvPr/>
        </p:nvSpPr>
        <p:spPr>
          <a:xfrm>
            <a:off x="2636415" y="2929989"/>
            <a:ext cx="5125121" cy="400110"/>
          </a:xfrm>
          <a:prstGeom prst="rect">
            <a:avLst/>
          </a:prstGeom>
          <a:noFill/>
        </p:spPr>
        <p:txBody>
          <a:bodyPr wrap="none" rtlCol="0">
            <a:spAutoFit/>
          </a:bodyPr>
          <a:lstStyle/>
          <a:p>
            <a:pPr algn="l"/>
            <a:r>
              <a:rPr lang="en-IN" sz="2000" dirty="0"/>
              <a:t>What are the problems with this approach? </a:t>
            </a:r>
            <a:endParaRPr lang="en-US" sz="2000" dirty="0" err="1"/>
          </a:p>
        </p:txBody>
      </p:sp>
      <p:sp>
        <p:nvSpPr>
          <p:cNvPr id="12" name="TextBox 11">
            <a:extLst>
              <a:ext uri="{FF2B5EF4-FFF2-40B4-BE49-F238E27FC236}">
                <a16:creationId xmlns:a16="http://schemas.microsoft.com/office/drawing/2014/main" id="{BF100680-A228-4A8D-B39B-1B0395FC8C67}"/>
              </a:ext>
            </a:extLst>
          </p:cNvPr>
          <p:cNvSpPr txBox="1"/>
          <p:nvPr/>
        </p:nvSpPr>
        <p:spPr>
          <a:xfrm>
            <a:off x="1524001" y="3573759"/>
            <a:ext cx="1531399" cy="461665"/>
          </a:xfrm>
          <a:prstGeom prst="rect">
            <a:avLst/>
          </a:prstGeom>
          <a:noFill/>
        </p:spPr>
        <p:txBody>
          <a:bodyPr wrap="square" rtlCol="0">
            <a:spAutoFit/>
          </a:bodyPr>
          <a:lstStyle/>
          <a:p>
            <a:r>
              <a:rPr lang="en-US" sz="2400" b="1" dirty="0">
                <a:solidFill>
                  <a:srgbClr val="00B050"/>
                </a:solidFill>
                <a:latin typeface="Comic Sans MS" panose="030F0702030302020204" pitchFamily="66" charset="0"/>
              </a:rPr>
              <a:t>Answer: </a:t>
            </a:r>
          </a:p>
        </p:txBody>
      </p:sp>
      <p:sp>
        <p:nvSpPr>
          <p:cNvPr id="13" name="TextBox 12">
            <a:extLst>
              <a:ext uri="{FF2B5EF4-FFF2-40B4-BE49-F238E27FC236}">
                <a16:creationId xmlns:a16="http://schemas.microsoft.com/office/drawing/2014/main" id="{E57E867D-D512-4D0E-9B35-DDE55838AD6E}"/>
              </a:ext>
            </a:extLst>
          </p:cNvPr>
          <p:cNvSpPr txBox="1"/>
          <p:nvPr/>
        </p:nvSpPr>
        <p:spPr>
          <a:xfrm>
            <a:off x="2878613" y="3604536"/>
            <a:ext cx="7364773" cy="1015663"/>
          </a:xfrm>
          <a:prstGeom prst="rect">
            <a:avLst/>
          </a:prstGeom>
          <a:noFill/>
        </p:spPr>
        <p:txBody>
          <a:bodyPr wrap="none" rtlCol="0">
            <a:spAutoFit/>
          </a:bodyPr>
          <a:lstStyle/>
          <a:p>
            <a:pPr algn="l"/>
            <a:r>
              <a:rPr lang="en-IN" sz="2000" dirty="0"/>
              <a:t>An </a:t>
            </a:r>
            <a:r>
              <a:rPr lang="en-IN" sz="2000" dirty="0">
                <a:solidFill>
                  <a:srgbClr val="0070C0"/>
                </a:solidFill>
              </a:rPr>
              <a:t>internal node </a:t>
            </a:r>
            <a:r>
              <a:rPr lang="en-IN" sz="2000" dirty="0"/>
              <a:t>can have only 8 </a:t>
            </a:r>
            <a:r>
              <a:rPr lang="en-IN" sz="2000" dirty="0">
                <a:solidFill>
                  <a:srgbClr val="9F2241"/>
                </a:solidFill>
              </a:rPr>
              <a:t>children</a:t>
            </a:r>
            <a:r>
              <a:rPr lang="en-IN" sz="2000" dirty="0"/>
              <a:t>. Assume it has a </a:t>
            </a:r>
            <a:r>
              <a:rPr lang="en-IN" sz="2000" dirty="0">
                <a:solidFill>
                  <a:srgbClr val="C00000"/>
                </a:solidFill>
              </a:rPr>
              <a:t>size</a:t>
            </a:r>
            <a:br>
              <a:rPr lang="en-IN" sz="2000" dirty="0"/>
            </a:br>
            <a:r>
              <a:rPr lang="en-IN" sz="2000" dirty="0"/>
              <a:t>of 64 bytes, and each </a:t>
            </a:r>
            <a:r>
              <a:rPr lang="en-IN" sz="2000" dirty="0">
                <a:solidFill>
                  <a:srgbClr val="692146"/>
                </a:solidFill>
              </a:rPr>
              <a:t>hash</a:t>
            </a:r>
            <a:r>
              <a:rPr lang="en-IN" sz="2000" dirty="0"/>
              <a:t> is 64 bits (8 bytes). There will be</a:t>
            </a:r>
            <a:br>
              <a:rPr lang="en-IN" sz="2000" dirty="0"/>
            </a:br>
            <a:r>
              <a:rPr lang="en-IN" sz="2000" dirty="0"/>
              <a:t>too many levels. </a:t>
            </a:r>
            <a:endParaRPr lang="en-US" sz="2000" dirty="0" err="1"/>
          </a:p>
        </p:txBody>
      </p:sp>
      <p:sp>
        <p:nvSpPr>
          <p:cNvPr id="15" name="Rectangle: Rounded Corners 14">
            <a:extLst>
              <a:ext uri="{FF2B5EF4-FFF2-40B4-BE49-F238E27FC236}">
                <a16:creationId xmlns:a16="http://schemas.microsoft.com/office/drawing/2014/main" id="{E55DE6A5-A746-451F-9216-57C139C0B7A1}"/>
              </a:ext>
            </a:extLst>
          </p:cNvPr>
          <p:cNvSpPr/>
          <p:nvPr/>
        </p:nvSpPr>
        <p:spPr>
          <a:xfrm>
            <a:off x="1741715" y="5180583"/>
            <a:ext cx="2229394" cy="7055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Increase the arity of the tree</a:t>
            </a:r>
            <a:endParaRPr lang="en-US" sz="2000" dirty="0"/>
          </a:p>
        </p:txBody>
      </p:sp>
      <p:sp>
        <p:nvSpPr>
          <p:cNvPr id="16" name="Arrow: Right 15">
            <a:extLst>
              <a:ext uri="{FF2B5EF4-FFF2-40B4-BE49-F238E27FC236}">
                <a16:creationId xmlns:a16="http://schemas.microsoft.com/office/drawing/2014/main" id="{4D7B817B-BD24-4833-9636-E05687A6A113}"/>
              </a:ext>
            </a:extLst>
          </p:cNvPr>
          <p:cNvSpPr/>
          <p:nvPr/>
        </p:nvSpPr>
        <p:spPr>
          <a:xfrm>
            <a:off x="4229753" y="5380980"/>
            <a:ext cx="357052" cy="30472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17" name="Rectangle: Rounded Corners 16">
            <a:extLst>
              <a:ext uri="{FF2B5EF4-FFF2-40B4-BE49-F238E27FC236}">
                <a16:creationId xmlns:a16="http://schemas.microsoft.com/office/drawing/2014/main" id="{C0276092-10F1-48EC-BF37-C8E7D39A6123}"/>
              </a:ext>
            </a:extLst>
          </p:cNvPr>
          <p:cNvSpPr/>
          <p:nvPr/>
        </p:nvSpPr>
        <p:spPr>
          <a:xfrm>
            <a:off x="4889864" y="5186665"/>
            <a:ext cx="2229394" cy="7055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Reduce the number of levels</a:t>
            </a:r>
            <a:endParaRPr lang="en-US" sz="2000" dirty="0"/>
          </a:p>
        </p:txBody>
      </p:sp>
      <p:sp>
        <p:nvSpPr>
          <p:cNvPr id="18" name="Arrow: Right 17">
            <a:extLst>
              <a:ext uri="{FF2B5EF4-FFF2-40B4-BE49-F238E27FC236}">
                <a16:creationId xmlns:a16="http://schemas.microsoft.com/office/drawing/2014/main" id="{BB5086FC-265A-40C7-A3E1-E15EEDC5EB24}"/>
              </a:ext>
            </a:extLst>
          </p:cNvPr>
          <p:cNvSpPr/>
          <p:nvPr/>
        </p:nvSpPr>
        <p:spPr>
          <a:xfrm>
            <a:off x="7313843" y="5380980"/>
            <a:ext cx="357052" cy="30472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19" name="Rectangle: Rounded Corners 18">
            <a:extLst>
              <a:ext uri="{FF2B5EF4-FFF2-40B4-BE49-F238E27FC236}">
                <a16:creationId xmlns:a16="http://schemas.microsoft.com/office/drawing/2014/main" id="{E7D3C508-BB52-4ECE-A212-EBD976FCFB7A}"/>
              </a:ext>
            </a:extLst>
          </p:cNvPr>
          <p:cNvSpPr/>
          <p:nvPr/>
        </p:nvSpPr>
        <p:spPr>
          <a:xfrm>
            <a:off x="7865480" y="5185776"/>
            <a:ext cx="2229394" cy="70552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Improve performance</a:t>
            </a:r>
            <a:endParaRPr lang="en-US" sz="2000" dirty="0"/>
          </a:p>
        </p:txBody>
      </p:sp>
    </p:spTree>
    <p:extLst>
      <p:ext uri="{BB962C8B-B14F-4D97-AF65-F5344CB8AC3E}">
        <p14:creationId xmlns:p14="http://schemas.microsoft.com/office/powerpoint/2010/main" val="16926050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64E4-B5CF-430E-AABC-A9BBCE3AE2AC}"/>
              </a:ext>
            </a:extLst>
          </p:cNvPr>
          <p:cNvSpPr>
            <a:spLocks noGrp="1"/>
          </p:cNvSpPr>
          <p:nvPr>
            <p:ph type="title"/>
          </p:nvPr>
        </p:nvSpPr>
        <p:spPr>
          <a:xfrm>
            <a:off x="1741588" y="178414"/>
            <a:ext cx="9039933" cy="822960"/>
          </a:xfrm>
        </p:spPr>
        <p:txBody>
          <a:bodyPr/>
          <a:lstStyle/>
          <a:p>
            <a:r>
              <a:rPr lang="en-US" dirty="0"/>
              <a:t>Efficient Scheme: 64-ary Tree</a:t>
            </a:r>
          </a:p>
        </p:txBody>
      </p:sp>
      <p:sp>
        <p:nvSpPr>
          <p:cNvPr id="4" name="Footer Placeholder 3">
            <a:extLst>
              <a:ext uri="{FF2B5EF4-FFF2-40B4-BE49-F238E27FC236}">
                <a16:creationId xmlns:a16="http://schemas.microsoft.com/office/drawing/2014/main" id="{3D1AC26D-B148-4300-9A02-456B2DE335CE}"/>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32A503DE-D8AC-4DC2-BA7A-EFC46BEA57B3}"/>
              </a:ext>
            </a:extLst>
          </p:cNvPr>
          <p:cNvSpPr>
            <a:spLocks noGrp="1"/>
          </p:cNvSpPr>
          <p:nvPr>
            <p:ph type="sldNum" sz="quarter" idx="12"/>
          </p:nvPr>
        </p:nvSpPr>
        <p:spPr/>
        <p:txBody>
          <a:bodyPr/>
          <a:lstStyle/>
          <a:p>
            <a:fld id="{F919517F-009E-4769-83B0-88E0C9B89C50}" type="slidenum">
              <a:rPr lang="en-US" smtClean="0"/>
              <a:t>51</a:t>
            </a:fld>
            <a:endParaRPr lang="en-US"/>
          </a:p>
        </p:txBody>
      </p:sp>
      <p:sp>
        <p:nvSpPr>
          <p:cNvPr id="9" name="AutoShape 3">
            <a:extLst>
              <a:ext uri="{FF2B5EF4-FFF2-40B4-BE49-F238E27FC236}">
                <a16:creationId xmlns:a16="http://schemas.microsoft.com/office/drawing/2014/main" id="{B411E5A1-B887-490A-9DD4-EDBE5E914173}"/>
              </a:ext>
            </a:extLst>
          </p:cNvPr>
          <p:cNvSpPr>
            <a:spLocks noChangeAspect="1" noChangeArrowheads="1" noTextEdit="1"/>
          </p:cNvSpPr>
          <p:nvPr/>
        </p:nvSpPr>
        <p:spPr bwMode="auto">
          <a:xfrm>
            <a:off x="2716249" y="452165"/>
            <a:ext cx="6759502" cy="3694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a:extLst>
              <a:ext uri="{FF2B5EF4-FFF2-40B4-BE49-F238E27FC236}">
                <a16:creationId xmlns:a16="http://schemas.microsoft.com/office/drawing/2014/main" id="{4BE8BC77-56FC-4256-B015-F236ADF2F4F4}"/>
              </a:ext>
            </a:extLst>
          </p:cNvPr>
          <p:cNvSpPr>
            <a:spLocks/>
          </p:cNvSpPr>
          <p:nvPr/>
        </p:nvSpPr>
        <p:spPr bwMode="auto">
          <a:xfrm>
            <a:off x="2724072" y="2957249"/>
            <a:ext cx="4119854" cy="1154748"/>
          </a:xfrm>
          <a:custGeom>
            <a:avLst/>
            <a:gdLst>
              <a:gd name="T0" fmla="*/ 188 w 4635"/>
              <a:gd name="T1" fmla="*/ 0 h 1301"/>
              <a:gd name="T2" fmla="*/ 4447 w 4635"/>
              <a:gd name="T3" fmla="*/ 0 h 1301"/>
              <a:gd name="T4" fmla="*/ 4635 w 4635"/>
              <a:gd name="T5" fmla="*/ 188 h 1301"/>
              <a:gd name="T6" fmla="*/ 4635 w 4635"/>
              <a:gd name="T7" fmla="*/ 1113 h 1301"/>
              <a:gd name="T8" fmla="*/ 4447 w 4635"/>
              <a:gd name="T9" fmla="*/ 1301 h 1301"/>
              <a:gd name="T10" fmla="*/ 188 w 4635"/>
              <a:gd name="T11" fmla="*/ 1301 h 1301"/>
              <a:gd name="T12" fmla="*/ 0 w 4635"/>
              <a:gd name="T13" fmla="*/ 1113 h 1301"/>
              <a:gd name="T14" fmla="*/ 0 w 4635"/>
              <a:gd name="T15" fmla="*/ 188 h 1301"/>
              <a:gd name="T16" fmla="*/ 188 w 4635"/>
              <a:gd name="T17"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35" h="1301">
                <a:moveTo>
                  <a:pt x="188" y="0"/>
                </a:moveTo>
                <a:lnTo>
                  <a:pt x="4447" y="0"/>
                </a:lnTo>
                <a:cubicBezTo>
                  <a:pt x="4551" y="0"/>
                  <a:pt x="4635" y="84"/>
                  <a:pt x="4635" y="188"/>
                </a:cubicBezTo>
                <a:lnTo>
                  <a:pt x="4635" y="1113"/>
                </a:lnTo>
                <a:cubicBezTo>
                  <a:pt x="4635" y="1217"/>
                  <a:pt x="4551" y="1301"/>
                  <a:pt x="4447" y="1301"/>
                </a:cubicBezTo>
                <a:lnTo>
                  <a:pt x="188" y="1301"/>
                </a:lnTo>
                <a:cubicBezTo>
                  <a:pt x="84" y="1301"/>
                  <a:pt x="0" y="1217"/>
                  <a:pt x="0" y="1113"/>
                </a:cubicBezTo>
                <a:lnTo>
                  <a:pt x="0" y="188"/>
                </a:lnTo>
                <a:cubicBezTo>
                  <a:pt x="0" y="84"/>
                  <a:pt x="84" y="0"/>
                  <a:pt x="188" y="0"/>
                </a:cubicBezTo>
                <a:close/>
              </a:path>
            </a:pathLst>
          </a:custGeom>
          <a:solidFill>
            <a:srgbClr val="FFE6D5"/>
          </a:solidFill>
          <a:ln w="1746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4EA2E41C-8824-4716-B560-D496A5AB7BE2}"/>
              </a:ext>
            </a:extLst>
          </p:cNvPr>
          <p:cNvSpPr>
            <a:spLocks/>
          </p:cNvSpPr>
          <p:nvPr/>
        </p:nvSpPr>
        <p:spPr bwMode="auto">
          <a:xfrm>
            <a:off x="2847685" y="3667623"/>
            <a:ext cx="1442653" cy="111094"/>
          </a:xfrm>
          <a:custGeom>
            <a:avLst/>
            <a:gdLst>
              <a:gd name="T0" fmla="*/ 0 w 1623"/>
              <a:gd name="T1" fmla="*/ 1 h 125"/>
              <a:gd name="T2" fmla="*/ 53 w 1623"/>
              <a:gd name="T3" fmla="*/ 0 h 125"/>
              <a:gd name="T4" fmla="*/ 53 w 1623"/>
              <a:gd name="T5" fmla="*/ 11 h 125"/>
              <a:gd name="T6" fmla="*/ 90 w 1623"/>
              <a:gd name="T7" fmla="*/ 51 h 125"/>
              <a:gd name="T8" fmla="*/ 325 w 1623"/>
              <a:gd name="T9" fmla="*/ 58 h 125"/>
              <a:gd name="T10" fmla="*/ 533 w 1623"/>
              <a:gd name="T11" fmla="*/ 57 h 125"/>
              <a:gd name="T12" fmla="*/ 715 w 1623"/>
              <a:gd name="T13" fmla="*/ 62 h 125"/>
              <a:gd name="T14" fmla="*/ 812 w 1623"/>
              <a:gd name="T15" fmla="*/ 93 h 125"/>
              <a:gd name="T16" fmla="*/ 909 w 1623"/>
              <a:gd name="T17" fmla="*/ 62 h 125"/>
              <a:gd name="T18" fmla="*/ 1091 w 1623"/>
              <a:gd name="T19" fmla="*/ 57 h 125"/>
              <a:gd name="T20" fmla="*/ 1299 w 1623"/>
              <a:gd name="T21" fmla="*/ 58 h 125"/>
              <a:gd name="T22" fmla="*/ 1533 w 1623"/>
              <a:gd name="T23" fmla="*/ 51 h 125"/>
              <a:gd name="T24" fmla="*/ 1571 w 1623"/>
              <a:gd name="T25" fmla="*/ 11 h 125"/>
              <a:gd name="T26" fmla="*/ 1571 w 1623"/>
              <a:gd name="T27" fmla="*/ 0 h 125"/>
              <a:gd name="T28" fmla="*/ 1623 w 1623"/>
              <a:gd name="T29" fmla="*/ 1 h 125"/>
              <a:gd name="T30" fmla="*/ 1623 w 1623"/>
              <a:gd name="T31" fmla="*/ 11 h 125"/>
              <a:gd name="T32" fmla="*/ 1561 w 1623"/>
              <a:gd name="T33" fmla="*/ 67 h 125"/>
              <a:gd name="T34" fmla="*/ 1307 w 1623"/>
              <a:gd name="T35" fmla="*/ 76 h 125"/>
              <a:gd name="T36" fmla="*/ 1102 w 1623"/>
              <a:gd name="T37" fmla="*/ 76 h 125"/>
              <a:gd name="T38" fmla="*/ 909 w 1623"/>
              <a:gd name="T39" fmla="*/ 83 h 125"/>
              <a:gd name="T40" fmla="*/ 861 w 1623"/>
              <a:gd name="T41" fmla="*/ 116 h 125"/>
              <a:gd name="T42" fmla="*/ 861 w 1623"/>
              <a:gd name="T43" fmla="*/ 125 h 125"/>
              <a:gd name="T44" fmla="*/ 812 w 1623"/>
              <a:gd name="T45" fmla="*/ 125 h 125"/>
              <a:gd name="T46" fmla="*/ 763 w 1623"/>
              <a:gd name="T47" fmla="*/ 125 h 125"/>
              <a:gd name="T48" fmla="*/ 763 w 1623"/>
              <a:gd name="T49" fmla="*/ 116 h 125"/>
              <a:gd name="T50" fmla="*/ 714 w 1623"/>
              <a:gd name="T51" fmla="*/ 83 h 125"/>
              <a:gd name="T52" fmla="*/ 522 w 1623"/>
              <a:gd name="T53" fmla="*/ 76 h 125"/>
              <a:gd name="T54" fmla="*/ 317 w 1623"/>
              <a:gd name="T55" fmla="*/ 76 h 125"/>
              <a:gd name="T56" fmla="*/ 62 w 1623"/>
              <a:gd name="T57" fmla="*/ 67 h 125"/>
              <a:gd name="T58" fmla="*/ 0 w 1623"/>
              <a:gd name="T59" fmla="*/ 11 h 125"/>
              <a:gd name="T60" fmla="*/ 0 w 1623"/>
              <a:gd name="T61" fmla="*/ 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23" h="125">
                <a:moveTo>
                  <a:pt x="0" y="1"/>
                </a:moveTo>
                <a:lnTo>
                  <a:pt x="53" y="0"/>
                </a:lnTo>
                <a:lnTo>
                  <a:pt x="53" y="11"/>
                </a:lnTo>
                <a:cubicBezTo>
                  <a:pt x="53" y="26"/>
                  <a:pt x="65" y="47"/>
                  <a:pt x="90" y="51"/>
                </a:cubicBezTo>
                <a:cubicBezTo>
                  <a:pt x="113" y="60"/>
                  <a:pt x="244" y="58"/>
                  <a:pt x="325" y="58"/>
                </a:cubicBezTo>
                <a:lnTo>
                  <a:pt x="533" y="57"/>
                </a:lnTo>
                <a:cubicBezTo>
                  <a:pt x="622" y="57"/>
                  <a:pt x="674" y="57"/>
                  <a:pt x="715" y="62"/>
                </a:cubicBezTo>
                <a:cubicBezTo>
                  <a:pt x="755" y="67"/>
                  <a:pt x="796" y="81"/>
                  <a:pt x="812" y="93"/>
                </a:cubicBezTo>
                <a:cubicBezTo>
                  <a:pt x="827" y="81"/>
                  <a:pt x="868" y="67"/>
                  <a:pt x="909" y="62"/>
                </a:cubicBezTo>
                <a:cubicBezTo>
                  <a:pt x="950" y="57"/>
                  <a:pt x="1002" y="57"/>
                  <a:pt x="1091" y="57"/>
                </a:cubicBezTo>
                <a:lnTo>
                  <a:pt x="1299" y="58"/>
                </a:lnTo>
                <a:cubicBezTo>
                  <a:pt x="1380" y="58"/>
                  <a:pt x="1511" y="60"/>
                  <a:pt x="1533" y="51"/>
                </a:cubicBezTo>
                <a:cubicBezTo>
                  <a:pt x="1559" y="47"/>
                  <a:pt x="1571" y="26"/>
                  <a:pt x="1571" y="11"/>
                </a:cubicBezTo>
                <a:lnTo>
                  <a:pt x="1571" y="0"/>
                </a:lnTo>
                <a:lnTo>
                  <a:pt x="1623" y="1"/>
                </a:lnTo>
                <a:lnTo>
                  <a:pt x="1623" y="11"/>
                </a:lnTo>
                <a:cubicBezTo>
                  <a:pt x="1623" y="37"/>
                  <a:pt x="1604" y="58"/>
                  <a:pt x="1561" y="67"/>
                </a:cubicBezTo>
                <a:cubicBezTo>
                  <a:pt x="1519" y="76"/>
                  <a:pt x="1433" y="76"/>
                  <a:pt x="1307" y="76"/>
                </a:cubicBezTo>
                <a:lnTo>
                  <a:pt x="1102" y="76"/>
                </a:lnTo>
                <a:cubicBezTo>
                  <a:pt x="1016" y="76"/>
                  <a:pt x="943" y="77"/>
                  <a:pt x="909" y="83"/>
                </a:cubicBezTo>
                <a:cubicBezTo>
                  <a:pt x="876" y="89"/>
                  <a:pt x="861" y="101"/>
                  <a:pt x="861" y="116"/>
                </a:cubicBezTo>
                <a:lnTo>
                  <a:pt x="861" y="125"/>
                </a:lnTo>
                <a:lnTo>
                  <a:pt x="812" y="125"/>
                </a:lnTo>
                <a:lnTo>
                  <a:pt x="763" y="125"/>
                </a:lnTo>
                <a:lnTo>
                  <a:pt x="763" y="116"/>
                </a:lnTo>
                <a:cubicBezTo>
                  <a:pt x="763" y="101"/>
                  <a:pt x="747" y="89"/>
                  <a:pt x="714" y="83"/>
                </a:cubicBezTo>
                <a:cubicBezTo>
                  <a:pt x="681" y="77"/>
                  <a:pt x="608" y="76"/>
                  <a:pt x="522" y="76"/>
                </a:cubicBezTo>
                <a:lnTo>
                  <a:pt x="317" y="76"/>
                </a:lnTo>
                <a:cubicBezTo>
                  <a:pt x="190" y="76"/>
                  <a:pt x="105" y="76"/>
                  <a:pt x="62" y="67"/>
                </a:cubicBezTo>
                <a:cubicBezTo>
                  <a:pt x="20" y="58"/>
                  <a:pt x="0" y="37"/>
                  <a:pt x="0" y="11"/>
                </a:cubicBez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7">
            <a:extLst>
              <a:ext uri="{FF2B5EF4-FFF2-40B4-BE49-F238E27FC236}">
                <a16:creationId xmlns:a16="http://schemas.microsoft.com/office/drawing/2014/main" id="{C674D615-2579-48A3-B110-2AA0D22E5226}"/>
              </a:ext>
            </a:extLst>
          </p:cNvPr>
          <p:cNvSpPr>
            <a:spLocks noChangeArrowheads="1"/>
          </p:cNvSpPr>
          <p:nvPr/>
        </p:nvSpPr>
        <p:spPr bwMode="auto">
          <a:xfrm>
            <a:off x="2888367" y="3173179"/>
            <a:ext cx="1452041" cy="444375"/>
          </a:xfrm>
          <a:prstGeom prst="rect">
            <a:avLst/>
          </a:prstGeom>
          <a:solidFill>
            <a:srgbClr val="FFE6D5"/>
          </a:solidFill>
          <a:ln w="1746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8498BCC5-6148-401B-8DB4-7487B341A21C}"/>
              </a:ext>
            </a:extLst>
          </p:cNvPr>
          <p:cNvSpPr>
            <a:spLocks noChangeArrowheads="1"/>
          </p:cNvSpPr>
          <p:nvPr/>
        </p:nvSpPr>
        <p:spPr bwMode="auto">
          <a:xfrm>
            <a:off x="2961908" y="3287401"/>
            <a:ext cx="112146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500">
                <a:solidFill>
                  <a:srgbClr val="000000"/>
                </a:solidFill>
                <a:latin typeface="Sans"/>
              </a:rPr>
              <a:t>Major counter</a:t>
            </a:r>
            <a:endParaRPr lang="en-US" altLang="en-US"/>
          </a:p>
        </p:txBody>
      </p:sp>
      <p:sp>
        <p:nvSpPr>
          <p:cNvPr id="14" name="Rectangle 9">
            <a:extLst>
              <a:ext uri="{FF2B5EF4-FFF2-40B4-BE49-F238E27FC236}">
                <a16:creationId xmlns:a16="http://schemas.microsoft.com/office/drawing/2014/main" id="{BCEC0111-823E-4629-8616-AAEF22A2E19C}"/>
              </a:ext>
            </a:extLst>
          </p:cNvPr>
          <p:cNvSpPr>
            <a:spLocks noChangeArrowheads="1"/>
          </p:cNvSpPr>
          <p:nvPr/>
        </p:nvSpPr>
        <p:spPr bwMode="auto">
          <a:xfrm>
            <a:off x="3357776" y="3786540"/>
            <a:ext cx="52418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500">
                <a:solidFill>
                  <a:srgbClr val="000000"/>
                </a:solidFill>
                <a:latin typeface="Sans"/>
              </a:rPr>
              <a:t>64 bits</a:t>
            </a:r>
            <a:endParaRPr lang="en-US" altLang="en-US"/>
          </a:p>
        </p:txBody>
      </p:sp>
      <p:sp>
        <p:nvSpPr>
          <p:cNvPr id="15" name="Rectangle 10">
            <a:extLst>
              <a:ext uri="{FF2B5EF4-FFF2-40B4-BE49-F238E27FC236}">
                <a16:creationId xmlns:a16="http://schemas.microsoft.com/office/drawing/2014/main" id="{BAB25A2B-2A1E-4B4D-8482-7CE825E560FE}"/>
              </a:ext>
            </a:extLst>
          </p:cNvPr>
          <p:cNvSpPr>
            <a:spLocks noChangeArrowheads="1"/>
          </p:cNvSpPr>
          <p:nvPr/>
        </p:nvSpPr>
        <p:spPr bwMode="auto">
          <a:xfrm>
            <a:off x="4340408" y="3173179"/>
            <a:ext cx="2539507" cy="444375"/>
          </a:xfrm>
          <a:prstGeom prst="rect">
            <a:avLst/>
          </a:prstGeom>
          <a:solidFill>
            <a:srgbClr val="FFE6D5"/>
          </a:solidFill>
          <a:ln w="1746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Line 11">
            <a:extLst>
              <a:ext uri="{FF2B5EF4-FFF2-40B4-BE49-F238E27FC236}">
                <a16:creationId xmlns:a16="http://schemas.microsoft.com/office/drawing/2014/main" id="{B1D6643C-4F83-4C26-B551-33D3B3FEABB6}"/>
              </a:ext>
            </a:extLst>
          </p:cNvPr>
          <p:cNvSpPr>
            <a:spLocks noChangeShapeType="1"/>
          </p:cNvSpPr>
          <p:nvPr/>
        </p:nvSpPr>
        <p:spPr bwMode="auto">
          <a:xfrm>
            <a:off x="4495312" y="3173178"/>
            <a:ext cx="0" cy="452198"/>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2">
            <a:extLst>
              <a:ext uri="{FF2B5EF4-FFF2-40B4-BE49-F238E27FC236}">
                <a16:creationId xmlns:a16="http://schemas.microsoft.com/office/drawing/2014/main" id="{6FC6D682-056F-445C-AE20-0CD49B3EFB9C}"/>
              </a:ext>
            </a:extLst>
          </p:cNvPr>
          <p:cNvSpPr>
            <a:spLocks noChangeShapeType="1"/>
          </p:cNvSpPr>
          <p:nvPr/>
        </p:nvSpPr>
        <p:spPr bwMode="auto">
          <a:xfrm>
            <a:off x="4640829" y="3173178"/>
            <a:ext cx="0" cy="452198"/>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
            <a:extLst>
              <a:ext uri="{FF2B5EF4-FFF2-40B4-BE49-F238E27FC236}">
                <a16:creationId xmlns:a16="http://schemas.microsoft.com/office/drawing/2014/main" id="{B120EFC4-3169-4A34-B0D5-6C4AA516B03D}"/>
              </a:ext>
            </a:extLst>
          </p:cNvPr>
          <p:cNvSpPr>
            <a:spLocks noChangeShapeType="1"/>
          </p:cNvSpPr>
          <p:nvPr/>
        </p:nvSpPr>
        <p:spPr bwMode="auto">
          <a:xfrm>
            <a:off x="6596704" y="3173178"/>
            <a:ext cx="0" cy="452198"/>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4">
            <a:extLst>
              <a:ext uri="{FF2B5EF4-FFF2-40B4-BE49-F238E27FC236}">
                <a16:creationId xmlns:a16="http://schemas.microsoft.com/office/drawing/2014/main" id="{9DF2B1AB-C392-4A8A-87E5-F04E32FE9C33}"/>
              </a:ext>
            </a:extLst>
          </p:cNvPr>
          <p:cNvSpPr>
            <a:spLocks noChangeShapeType="1"/>
          </p:cNvSpPr>
          <p:nvPr/>
        </p:nvSpPr>
        <p:spPr bwMode="auto">
          <a:xfrm>
            <a:off x="6742221" y="3173178"/>
            <a:ext cx="0" cy="452198"/>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Oval 15">
            <a:extLst>
              <a:ext uri="{FF2B5EF4-FFF2-40B4-BE49-F238E27FC236}">
                <a16:creationId xmlns:a16="http://schemas.microsoft.com/office/drawing/2014/main" id="{04B1E7E8-4631-495B-88C4-101B973B7D4E}"/>
              </a:ext>
            </a:extLst>
          </p:cNvPr>
          <p:cNvSpPr>
            <a:spLocks noChangeArrowheads="1"/>
          </p:cNvSpPr>
          <p:nvPr/>
        </p:nvSpPr>
        <p:spPr bwMode="auto">
          <a:xfrm>
            <a:off x="5354333" y="3334342"/>
            <a:ext cx="68847" cy="67282"/>
          </a:xfrm>
          <a:prstGeom prst="ellipse">
            <a:avLst/>
          </a:prstGeom>
          <a:solidFill>
            <a:srgbClr val="000000"/>
          </a:solidFill>
          <a:ln w="31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16">
            <a:extLst>
              <a:ext uri="{FF2B5EF4-FFF2-40B4-BE49-F238E27FC236}">
                <a16:creationId xmlns:a16="http://schemas.microsoft.com/office/drawing/2014/main" id="{5159941F-1987-45AA-82BB-3E8E6AA546A1}"/>
              </a:ext>
            </a:extLst>
          </p:cNvPr>
          <p:cNvSpPr>
            <a:spLocks noChangeArrowheads="1"/>
          </p:cNvSpPr>
          <p:nvPr/>
        </p:nvSpPr>
        <p:spPr bwMode="auto">
          <a:xfrm>
            <a:off x="5743943" y="3334342"/>
            <a:ext cx="67282" cy="67282"/>
          </a:xfrm>
          <a:prstGeom prst="ellipse">
            <a:avLst/>
          </a:prstGeom>
          <a:solidFill>
            <a:srgbClr val="000000"/>
          </a:solidFill>
          <a:ln w="31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Oval 17">
            <a:extLst>
              <a:ext uri="{FF2B5EF4-FFF2-40B4-BE49-F238E27FC236}">
                <a16:creationId xmlns:a16="http://schemas.microsoft.com/office/drawing/2014/main" id="{08814971-A651-4661-99E4-66C252A521E2}"/>
              </a:ext>
            </a:extLst>
          </p:cNvPr>
          <p:cNvSpPr>
            <a:spLocks noChangeArrowheads="1"/>
          </p:cNvSpPr>
          <p:nvPr/>
        </p:nvSpPr>
        <p:spPr bwMode="auto">
          <a:xfrm>
            <a:off x="5549920" y="3334342"/>
            <a:ext cx="67282" cy="67282"/>
          </a:xfrm>
          <a:prstGeom prst="ellipse">
            <a:avLst/>
          </a:prstGeom>
          <a:solidFill>
            <a:srgbClr val="000000"/>
          </a:solidFill>
          <a:ln w="31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8">
            <a:extLst>
              <a:ext uri="{FF2B5EF4-FFF2-40B4-BE49-F238E27FC236}">
                <a16:creationId xmlns:a16="http://schemas.microsoft.com/office/drawing/2014/main" id="{C9FCF358-CAED-447E-9E8A-DD4B507269BC}"/>
              </a:ext>
            </a:extLst>
          </p:cNvPr>
          <p:cNvSpPr>
            <a:spLocks/>
          </p:cNvSpPr>
          <p:nvPr/>
        </p:nvSpPr>
        <p:spPr bwMode="auto">
          <a:xfrm>
            <a:off x="4337278" y="3681705"/>
            <a:ext cx="2553590" cy="111094"/>
          </a:xfrm>
          <a:custGeom>
            <a:avLst/>
            <a:gdLst>
              <a:gd name="T0" fmla="*/ 0 w 2874"/>
              <a:gd name="T1" fmla="*/ 0 h 125"/>
              <a:gd name="T2" fmla="*/ 93 w 2874"/>
              <a:gd name="T3" fmla="*/ 0 h 125"/>
              <a:gd name="T4" fmla="*/ 93 w 2874"/>
              <a:gd name="T5" fmla="*/ 10 h 125"/>
              <a:gd name="T6" fmla="*/ 160 w 2874"/>
              <a:gd name="T7" fmla="*/ 51 h 125"/>
              <a:gd name="T8" fmla="*/ 574 w 2874"/>
              <a:gd name="T9" fmla="*/ 57 h 125"/>
              <a:gd name="T10" fmla="*/ 943 w 2874"/>
              <a:gd name="T11" fmla="*/ 57 h 125"/>
              <a:gd name="T12" fmla="*/ 1265 w 2874"/>
              <a:gd name="T13" fmla="*/ 61 h 125"/>
              <a:gd name="T14" fmla="*/ 1437 w 2874"/>
              <a:gd name="T15" fmla="*/ 92 h 125"/>
              <a:gd name="T16" fmla="*/ 1609 w 2874"/>
              <a:gd name="T17" fmla="*/ 61 h 125"/>
              <a:gd name="T18" fmla="*/ 1931 w 2874"/>
              <a:gd name="T19" fmla="*/ 57 h 125"/>
              <a:gd name="T20" fmla="*/ 2299 w 2874"/>
              <a:gd name="T21" fmla="*/ 57 h 125"/>
              <a:gd name="T22" fmla="*/ 2714 w 2874"/>
              <a:gd name="T23" fmla="*/ 51 h 125"/>
              <a:gd name="T24" fmla="*/ 2781 w 2874"/>
              <a:gd name="T25" fmla="*/ 10 h 125"/>
              <a:gd name="T26" fmla="*/ 2781 w 2874"/>
              <a:gd name="T27" fmla="*/ 0 h 125"/>
              <a:gd name="T28" fmla="*/ 2874 w 2874"/>
              <a:gd name="T29" fmla="*/ 0 h 125"/>
              <a:gd name="T30" fmla="*/ 2874 w 2874"/>
              <a:gd name="T31" fmla="*/ 10 h 125"/>
              <a:gd name="T32" fmla="*/ 2764 w 2874"/>
              <a:gd name="T33" fmla="*/ 67 h 125"/>
              <a:gd name="T34" fmla="*/ 2313 w 2874"/>
              <a:gd name="T35" fmla="*/ 76 h 125"/>
              <a:gd name="T36" fmla="*/ 1950 w 2874"/>
              <a:gd name="T37" fmla="*/ 76 h 125"/>
              <a:gd name="T38" fmla="*/ 1610 w 2874"/>
              <a:gd name="T39" fmla="*/ 82 h 125"/>
              <a:gd name="T40" fmla="*/ 1524 w 2874"/>
              <a:gd name="T41" fmla="*/ 115 h 125"/>
              <a:gd name="T42" fmla="*/ 1524 w 2874"/>
              <a:gd name="T43" fmla="*/ 125 h 125"/>
              <a:gd name="T44" fmla="*/ 1437 w 2874"/>
              <a:gd name="T45" fmla="*/ 125 h 125"/>
              <a:gd name="T46" fmla="*/ 1350 w 2874"/>
              <a:gd name="T47" fmla="*/ 125 h 125"/>
              <a:gd name="T48" fmla="*/ 1350 w 2874"/>
              <a:gd name="T49" fmla="*/ 115 h 125"/>
              <a:gd name="T50" fmla="*/ 1264 w 2874"/>
              <a:gd name="T51" fmla="*/ 82 h 125"/>
              <a:gd name="T52" fmla="*/ 924 w 2874"/>
              <a:gd name="T53" fmla="*/ 76 h 125"/>
              <a:gd name="T54" fmla="*/ 561 w 2874"/>
              <a:gd name="T55" fmla="*/ 76 h 125"/>
              <a:gd name="T56" fmla="*/ 110 w 2874"/>
              <a:gd name="T57" fmla="*/ 67 h 125"/>
              <a:gd name="T58" fmla="*/ 0 w 2874"/>
              <a:gd name="T59" fmla="*/ 10 h 125"/>
              <a:gd name="T60" fmla="*/ 0 w 2874"/>
              <a:gd name="T6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74" h="125">
                <a:moveTo>
                  <a:pt x="0" y="0"/>
                </a:moveTo>
                <a:lnTo>
                  <a:pt x="93" y="0"/>
                </a:lnTo>
                <a:lnTo>
                  <a:pt x="93" y="10"/>
                </a:lnTo>
                <a:cubicBezTo>
                  <a:pt x="93" y="25"/>
                  <a:pt x="115" y="46"/>
                  <a:pt x="160" y="51"/>
                </a:cubicBezTo>
                <a:cubicBezTo>
                  <a:pt x="199" y="60"/>
                  <a:pt x="432" y="57"/>
                  <a:pt x="574" y="57"/>
                </a:cubicBezTo>
                <a:lnTo>
                  <a:pt x="943" y="57"/>
                </a:lnTo>
                <a:cubicBezTo>
                  <a:pt x="1101" y="56"/>
                  <a:pt x="1193" y="56"/>
                  <a:pt x="1265" y="61"/>
                </a:cubicBezTo>
                <a:cubicBezTo>
                  <a:pt x="1337" y="66"/>
                  <a:pt x="1410" y="81"/>
                  <a:pt x="1437" y="92"/>
                </a:cubicBezTo>
                <a:cubicBezTo>
                  <a:pt x="1464" y="81"/>
                  <a:pt x="1537" y="66"/>
                  <a:pt x="1609" y="61"/>
                </a:cubicBezTo>
                <a:cubicBezTo>
                  <a:pt x="1681" y="56"/>
                  <a:pt x="1773" y="56"/>
                  <a:pt x="1931" y="57"/>
                </a:cubicBezTo>
                <a:lnTo>
                  <a:pt x="2299" y="57"/>
                </a:lnTo>
                <a:cubicBezTo>
                  <a:pt x="2442" y="57"/>
                  <a:pt x="2675" y="60"/>
                  <a:pt x="2714" y="51"/>
                </a:cubicBezTo>
                <a:cubicBezTo>
                  <a:pt x="2759" y="46"/>
                  <a:pt x="2781" y="25"/>
                  <a:pt x="2781" y="10"/>
                </a:cubicBezTo>
                <a:lnTo>
                  <a:pt x="2781" y="0"/>
                </a:lnTo>
                <a:lnTo>
                  <a:pt x="2874" y="0"/>
                </a:lnTo>
                <a:lnTo>
                  <a:pt x="2874" y="10"/>
                </a:lnTo>
                <a:cubicBezTo>
                  <a:pt x="2874" y="36"/>
                  <a:pt x="2839" y="58"/>
                  <a:pt x="2764" y="67"/>
                </a:cubicBezTo>
                <a:cubicBezTo>
                  <a:pt x="2689" y="75"/>
                  <a:pt x="2537" y="76"/>
                  <a:pt x="2313" y="76"/>
                </a:cubicBezTo>
                <a:lnTo>
                  <a:pt x="1950" y="76"/>
                </a:lnTo>
                <a:cubicBezTo>
                  <a:pt x="1797" y="76"/>
                  <a:pt x="1668" y="77"/>
                  <a:pt x="1610" y="82"/>
                </a:cubicBezTo>
                <a:cubicBezTo>
                  <a:pt x="1551" y="88"/>
                  <a:pt x="1524" y="100"/>
                  <a:pt x="1524" y="115"/>
                </a:cubicBezTo>
                <a:lnTo>
                  <a:pt x="1524" y="125"/>
                </a:lnTo>
                <a:lnTo>
                  <a:pt x="1437" y="125"/>
                </a:lnTo>
                <a:lnTo>
                  <a:pt x="1350" y="125"/>
                </a:lnTo>
                <a:lnTo>
                  <a:pt x="1350" y="115"/>
                </a:lnTo>
                <a:cubicBezTo>
                  <a:pt x="1350" y="100"/>
                  <a:pt x="1323" y="88"/>
                  <a:pt x="1264" y="82"/>
                </a:cubicBezTo>
                <a:cubicBezTo>
                  <a:pt x="1206" y="77"/>
                  <a:pt x="1077" y="76"/>
                  <a:pt x="924" y="76"/>
                </a:cubicBezTo>
                <a:lnTo>
                  <a:pt x="561" y="76"/>
                </a:lnTo>
                <a:cubicBezTo>
                  <a:pt x="337" y="76"/>
                  <a:pt x="185" y="75"/>
                  <a:pt x="110" y="67"/>
                </a:cubicBezTo>
                <a:cubicBezTo>
                  <a:pt x="35" y="58"/>
                  <a:pt x="0" y="36"/>
                  <a:pt x="0" y="10"/>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9">
            <a:extLst>
              <a:ext uri="{FF2B5EF4-FFF2-40B4-BE49-F238E27FC236}">
                <a16:creationId xmlns:a16="http://schemas.microsoft.com/office/drawing/2014/main" id="{F07D3035-B633-44D6-B089-972C15713091}"/>
              </a:ext>
            </a:extLst>
          </p:cNvPr>
          <p:cNvSpPr>
            <a:spLocks noChangeArrowheads="1"/>
          </p:cNvSpPr>
          <p:nvPr/>
        </p:nvSpPr>
        <p:spPr bwMode="auto">
          <a:xfrm>
            <a:off x="5002275" y="3819399"/>
            <a:ext cx="133357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a:solidFill>
                  <a:srgbClr val="000000"/>
                </a:solidFill>
                <a:latin typeface="Sans"/>
              </a:rPr>
              <a:t>64 minor counters</a:t>
            </a:r>
            <a:endParaRPr lang="en-US" altLang="en-US"/>
          </a:p>
        </p:txBody>
      </p:sp>
      <p:sp>
        <p:nvSpPr>
          <p:cNvPr id="25" name="Rectangle 20">
            <a:extLst>
              <a:ext uri="{FF2B5EF4-FFF2-40B4-BE49-F238E27FC236}">
                <a16:creationId xmlns:a16="http://schemas.microsoft.com/office/drawing/2014/main" id="{93257894-5957-41FB-9BE0-2232385379D2}"/>
              </a:ext>
            </a:extLst>
          </p:cNvPr>
          <p:cNvSpPr>
            <a:spLocks noChangeArrowheads="1"/>
          </p:cNvSpPr>
          <p:nvPr/>
        </p:nvSpPr>
        <p:spPr bwMode="auto">
          <a:xfrm>
            <a:off x="6878350" y="3173179"/>
            <a:ext cx="1306524" cy="444375"/>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26" name="Freeform 21">
            <a:extLst>
              <a:ext uri="{FF2B5EF4-FFF2-40B4-BE49-F238E27FC236}">
                <a16:creationId xmlns:a16="http://schemas.microsoft.com/office/drawing/2014/main" id="{6AA36468-2351-4238-BB3D-7019B9BBF377}"/>
              </a:ext>
            </a:extLst>
          </p:cNvPr>
          <p:cNvSpPr>
            <a:spLocks/>
          </p:cNvSpPr>
          <p:nvPr/>
        </p:nvSpPr>
        <p:spPr bwMode="auto">
          <a:xfrm>
            <a:off x="6908079" y="3686399"/>
            <a:ext cx="1292442" cy="111094"/>
          </a:xfrm>
          <a:custGeom>
            <a:avLst/>
            <a:gdLst>
              <a:gd name="T0" fmla="*/ 0 w 1454"/>
              <a:gd name="T1" fmla="*/ 1 h 125"/>
              <a:gd name="T2" fmla="*/ 47 w 1454"/>
              <a:gd name="T3" fmla="*/ 0 h 125"/>
              <a:gd name="T4" fmla="*/ 47 w 1454"/>
              <a:gd name="T5" fmla="*/ 11 h 125"/>
              <a:gd name="T6" fmla="*/ 81 w 1454"/>
              <a:gd name="T7" fmla="*/ 51 h 125"/>
              <a:gd name="T8" fmla="*/ 291 w 1454"/>
              <a:gd name="T9" fmla="*/ 57 h 125"/>
              <a:gd name="T10" fmla="*/ 477 w 1454"/>
              <a:gd name="T11" fmla="*/ 57 h 125"/>
              <a:gd name="T12" fmla="*/ 640 w 1454"/>
              <a:gd name="T13" fmla="*/ 62 h 125"/>
              <a:gd name="T14" fmla="*/ 727 w 1454"/>
              <a:gd name="T15" fmla="*/ 93 h 125"/>
              <a:gd name="T16" fmla="*/ 814 w 1454"/>
              <a:gd name="T17" fmla="*/ 62 h 125"/>
              <a:gd name="T18" fmla="*/ 977 w 1454"/>
              <a:gd name="T19" fmla="*/ 57 h 125"/>
              <a:gd name="T20" fmla="*/ 1163 w 1454"/>
              <a:gd name="T21" fmla="*/ 57 h 125"/>
              <a:gd name="T22" fmla="*/ 1373 w 1454"/>
              <a:gd name="T23" fmla="*/ 51 h 125"/>
              <a:gd name="T24" fmla="*/ 1407 w 1454"/>
              <a:gd name="T25" fmla="*/ 11 h 125"/>
              <a:gd name="T26" fmla="*/ 1407 w 1454"/>
              <a:gd name="T27" fmla="*/ 0 h 125"/>
              <a:gd name="T28" fmla="*/ 1454 w 1454"/>
              <a:gd name="T29" fmla="*/ 1 h 125"/>
              <a:gd name="T30" fmla="*/ 1454 w 1454"/>
              <a:gd name="T31" fmla="*/ 10 h 125"/>
              <a:gd name="T32" fmla="*/ 1398 w 1454"/>
              <a:gd name="T33" fmla="*/ 67 h 125"/>
              <a:gd name="T34" fmla="*/ 1170 w 1454"/>
              <a:gd name="T35" fmla="*/ 76 h 125"/>
              <a:gd name="T36" fmla="*/ 987 w 1454"/>
              <a:gd name="T37" fmla="*/ 76 h 125"/>
              <a:gd name="T38" fmla="*/ 814 w 1454"/>
              <a:gd name="T39" fmla="*/ 83 h 125"/>
              <a:gd name="T40" fmla="*/ 771 w 1454"/>
              <a:gd name="T41" fmla="*/ 115 h 125"/>
              <a:gd name="T42" fmla="*/ 771 w 1454"/>
              <a:gd name="T43" fmla="*/ 125 h 125"/>
              <a:gd name="T44" fmla="*/ 727 w 1454"/>
              <a:gd name="T45" fmla="*/ 125 h 125"/>
              <a:gd name="T46" fmla="*/ 683 w 1454"/>
              <a:gd name="T47" fmla="*/ 125 h 125"/>
              <a:gd name="T48" fmla="*/ 683 w 1454"/>
              <a:gd name="T49" fmla="*/ 115 h 125"/>
              <a:gd name="T50" fmla="*/ 640 w 1454"/>
              <a:gd name="T51" fmla="*/ 83 h 125"/>
              <a:gd name="T52" fmla="*/ 467 w 1454"/>
              <a:gd name="T53" fmla="*/ 76 h 125"/>
              <a:gd name="T54" fmla="*/ 284 w 1454"/>
              <a:gd name="T55" fmla="*/ 76 h 125"/>
              <a:gd name="T56" fmla="*/ 56 w 1454"/>
              <a:gd name="T57" fmla="*/ 67 h 125"/>
              <a:gd name="T58" fmla="*/ 0 w 1454"/>
              <a:gd name="T59" fmla="*/ 10 h 125"/>
              <a:gd name="T60" fmla="*/ 0 w 1454"/>
              <a:gd name="T61" fmla="*/ 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54" h="125">
                <a:moveTo>
                  <a:pt x="0" y="1"/>
                </a:moveTo>
                <a:lnTo>
                  <a:pt x="47" y="0"/>
                </a:lnTo>
                <a:lnTo>
                  <a:pt x="47" y="11"/>
                </a:lnTo>
                <a:cubicBezTo>
                  <a:pt x="47" y="26"/>
                  <a:pt x="58" y="47"/>
                  <a:pt x="81" y="51"/>
                </a:cubicBezTo>
                <a:cubicBezTo>
                  <a:pt x="101" y="60"/>
                  <a:pt x="218" y="58"/>
                  <a:pt x="291" y="57"/>
                </a:cubicBezTo>
                <a:lnTo>
                  <a:pt x="477" y="57"/>
                </a:lnTo>
                <a:cubicBezTo>
                  <a:pt x="557" y="57"/>
                  <a:pt x="604" y="57"/>
                  <a:pt x="640" y="62"/>
                </a:cubicBezTo>
                <a:cubicBezTo>
                  <a:pt x="676" y="66"/>
                  <a:pt x="713" y="81"/>
                  <a:pt x="727" y="93"/>
                </a:cubicBezTo>
                <a:cubicBezTo>
                  <a:pt x="741" y="81"/>
                  <a:pt x="778" y="66"/>
                  <a:pt x="814" y="62"/>
                </a:cubicBezTo>
                <a:cubicBezTo>
                  <a:pt x="850" y="57"/>
                  <a:pt x="897" y="57"/>
                  <a:pt x="977" y="57"/>
                </a:cubicBezTo>
                <a:lnTo>
                  <a:pt x="1163" y="57"/>
                </a:lnTo>
                <a:cubicBezTo>
                  <a:pt x="1236" y="58"/>
                  <a:pt x="1353" y="60"/>
                  <a:pt x="1373" y="51"/>
                </a:cubicBezTo>
                <a:cubicBezTo>
                  <a:pt x="1396" y="47"/>
                  <a:pt x="1407" y="26"/>
                  <a:pt x="1407" y="11"/>
                </a:cubicBezTo>
                <a:lnTo>
                  <a:pt x="1407" y="0"/>
                </a:lnTo>
                <a:lnTo>
                  <a:pt x="1454" y="1"/>
                </a:lnTo>
                <a:lnTo>
                  <a:pt x="1454" y="10"/>
                </a:lnTo>
                <a:cubicBezTo>
                  <a:pt x="1454" y="36"/>
                  <a:pt x="1436" y="58"/>
                  <a:pt x="1398" y="67"/>
                </a:cubicBezTo>
                <a:cubicBezTo>
                  <a:pt x="1360" y="76"/>
                  <a:pt x="1284" y="76"/>
                  <a:pt x="1170" y="76"/>
                </a:cubicBezTo>
                <a:lnTo>
                  <a:pt x="987" y="76"/>
                </a:lnTo>
                <a:cubicBezTo>
                  <a:pt x="909" y="76"/>
                  <a:pt x="844" y="77"/>
                  <a:pt x="814" y="83"/>
                </a:cubicBezTo>
                <a:cubicBezTo>
                  <a:pt x="785" y="88"/>
                  <a:pt x="771" y="100"/>
                  <a:pt x="771" y="115"/>
                </a:cubicBezTo>
                <a:lnTo>
                  <a:pt x="771" y="125"/>
                </a:lnTo>
                <a:lnTo>
                  <a:pt x="727" y="125"/>
                </a:lnTo>
                <a:lnTo>
                  <a:pt x="683" y="125"/>
                </a:lnTo>
                <a:lnTo>
                  <a:pt x="683" y="115"/>
                </a:lnTo>
                <a:cubicBezTo>
                  <a:pt x="683" y="100"/>
                  <a:pt x="669" y="88"/>
                  <a:pt x="640" y="83"/>
                </a:cubicBezTo>
                <a:cubicBezTo>
                  <a:pt x="610" y="77"/>
                  <a:pt x="545" y="76"/>
                  <a:pt x="467" y="76"/>
                </a:cubicBezTo>
                <a:lnTo>
                  <a:pt x="284" y="76"/>
                </a:lnTo>
                <a:cubicBezTo>
                  <a:pt x="171" y="76"/>
                  <a:pt x="94" y="76"/>
                  <a:pt x="56" y="67"/>
                </a:cubicBezTo>
                <a:cubicBezTo>
                  <a:pt x="18" y="58"/>
                  <a:pt x="0" y="36"/>
                  <a:pt x="0" y="10"/>
                </a:cubicBez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2">
            <a:extLst>
              <a:ext uri="{FF2B5EF4-FFF2-40B4-BE49-F238E27FC236}">
                <a16:creationId xmlns:a16="http://schemas.microsoft.com/office/drawing/2014/main" id="{757E7260-2B52-42B1-B80B-80464968D2EF}"/>
              </a:ext>
            </a:extLst>
          </p:cNvPr>
          <p:cNvSpPr>
            <a:spLocks noChangeArrowheads="1"/>
          </p:cNvSpPr>
          <p:nvPr/>
        </p:nvSpPr>
        <p:spPr bwMode="auto">
          <a:xfrm>
            <a:off x="6920598" y="3795928"/>
            <a:ext cx="10597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500">
                <a:solidFill>
                  <a:srgbClr val="000000"/>
                </a:solidFill>
                <a:latin typeface="Sans"/>
              </a:rPr>
              <a:t>MAC (64 bits)</a:t>
            </a:r>
            <a:endParaRPr lang="en-US" altLang="en-US"/>
          </a:p>
        </p:txBody>
      </p:sp>
      <p:sp>
        <p:nvSpPr>
          <p:cNvPr id="28" name="Rectangle 23">
            <a:extLst>
              <a:ext uri="{FF2B5EF4-FFF2-40B4-BE49-F238E27FC236}">
                <a16:creationId xmlns:a16="http://schemas.microsoft.com/office/drawing/2014/main" id="{156FA674-C13E-4E27-A4A0-74ACB9BD5571}"/>
              </a:ext>
            </a:extLst>
          </p:cNvPr>
          <p:cNvSpPr>
            <a:spLocks noChangeArrowheads="1"/>
          </p:cNvSpPr>
          <p:nvPr/>
        </p:nvSpPr>
        <p:spPr bwMode="auto">
          <a:xfrm>
            <a:off x="4115091" y="913752"/>
            <a:ext cx="1452041" cy="444375"/>
          </a:xfrm>
          <a:prstGeom prst="rect">
            <a:avLst/>
          </a:prstGeom>
          <a:solidFill>
            <a:srgbClr val="FFE6D5"/>
          </a:solidFill>
          <a:ln w="1746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4">
            <a:extLst>
              <a:ext uri="{FF2B5EF4-FFF2-40B4-BE49-F238E27FC236}">
                <a16:creationId xmlns:a16="http://schemas.microsoft.com/office/drawing/2014/main" id="{3AC1786A-013B-4005-BF67-CE46F27AA7FB}"/>
              </a:ext>
            </a:extLst>
          </p:cNvPr>
          <p:cNvSpPr>
            <a:spLocks noChangeArrowheads="1"/>
          </p:cNvSpPr>
          <p:nvPr/>
        </p:nvSpPr>
        <p:spPr bwMode="auto">
          <a:xfrm>
            <a:off x="4188632" y="1027974"/>
            <a:ext cx="112146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500">
                <a:solidFill>
                  <a:srgbClr val="000000"/>
                </a:solidFill>
                <a:latin typeface="Sans"/>
              </a:rPr>
              <a:t>Major counter</a:t>
            </a:r>
            <a:endParaRPr lang="en-US" altLang="en-US"/>
          </a:p>
        </p:txBody>
      </p:sp>
      <p:sp>
        <p:nvSpPr>
          <p:cNvPr id="30" name="Rectangle 25">
            <a:extLst>
              <a:ext uri="{FF2B5EF4-FFF2-40B4-BE49-F238E27FC236}">
                <a16:creationId xmlns:a16="http://schemas.microsoft.com/office/drawing/2014/main" id="{4F6484BF-FA5A-41E0-8E05-151B81D57C52}"/>
              </a:ext>
            </a:extLst>
          </p:cNvPr>
          <p:cNvSpPr>
            <a:spLocks noChangeArrowheads="1"/>
          </p:cNvSpPr>
          <p:nvPr/>
        </p:nvSpPr>
        <p:spPr bwMode="auto">
          <a:xfrm>
            <a:off x="5567133" y="913752"/>
            <a:ext cx="2539507" cy="444375"/>
          </a:xfrm>
          <a:prstGeom prst="rect">
            <a:avLst/>
          </a:prstGeom>
          <a:solidFill>
            <a:srgbClr val="FFE6D5"/>
          </a:solidFill>
          <a:ln w="1746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Line 26">
            <a:extLst>
              <a:ext uri="{FF2B5EF4-FFF2-40B4-BE49-F238E27FC236}">
                <a16:creationId xmlns:a16="http://schemas.microsoft.com/office/drawing/2014/main" id="{CFF5D95A-6191-41CC-817B-F2C9D3554BDA}"/>
              </a:ext>
            </a:extLst>
          </p:cNvPr>
          <p:cNvSpPr>
            <a:spLocks noChangeShapeType="1"/>
          </p:cNvSpPr>
          <p:nvPr/>
        </p:nvSpPr>
        <p:spPr bwMode="auto">
          <a:xfrm>
            <a:off x="5722037" y="913751"/>
            <a:ext cx="0" cy="452198"/>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Line 27">
            <a:extLst>
              <a:ext uri="{FF2B5EF4-FFF2-40B4-BE49-F238E27FC236}">
                <a16:creationId xmlns:a16="http://schemas.microsoft.com/office/drawing/2014/main" id="{98CB1471-6B14-4BEC-8783-16137798D69E}"/>
              </a:ext>
            </a:extLst>
          </p:cNvPr>
          <p:cNvSpPr>
            <a:spLocks noChangeShapeType="1"/>
          </p:cNvSpPr>
          <p:nvPr/>
        </p:nvSpPr>
        <p:spPr bwMode="auto">
          <a:xfrm>
            <a:off x="5867554" y="913751"/>
            <a:ext cx="0" cy="452198"/>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Line 28">
            <a:extLst>
              <a:ext uri="{FF2B5EF4-FFF2-40B4-BE49-F238E27FC236}">
                <a16:creationId xmlns:a16="http://schemas.microsoft.com/office/drawing/2014/main" id="{AEC6AB90-203F-4273-ADDD-5997492A6563}"/>
              </a:ext>
            </a:extLst>
          </p:cNvPr>
          <p:cNvSpPr>
            <a:spLocks noChangeShapeType="1"/>
          </p:cNvSpPr>
          <p:nvPr/>
        </p:nvSpPr>
        <p:spPr bwMode="auto">
          <a:xfrm>
            <a:off x="7823428" y="913751"/>
            <a:ext cx="0" cy="452198"/>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9">
            <a:extLst>
              <a:ext uri="{FF2B5EF4-FFF2-40B4-BE49-F238E27FC236}">
                <a16:creationId xmlns:a16="http://schemas.microsoft.com/office/drawing/2014/main" id="{CF6EAA98-61EB-4B26-8E25-C5D4099DDD04}"/>
              </a:ext>
            </a:extLst>
          </p:cNvPr>
          <p:cNvSpPr>
            <a:spLocks noChangeShapeType="1"/>
          </p:cNvSpPr>
          <p:nvPr/>
        </p:nvSpPr>
        <p:spPr bwMode="auto">
          <a:xfrm>
            <a:off x="7968945" y="913751"/>
            <a:ext cx="0" cy="452198"/>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Oval 30">
            <a:extLst>
              <a:ext uri="{FF2B5EF4-FFF2-40B4-BE49-F238E27FC236}">
                <a16:creationId xmlns:a16="http://schemas.microsoft.com/office/drawing/2014/main" id="{28ACB71E-2E44-468A-84AE-FAC00B873257}"/>
              </a:ext>
            </a:extLst>
          </p:cNvPr>
          <p:cNvSpPr>
            <a:spLocks noChangeArrowheads="1"/>
          </p:cNvSpPr>
          <p:nvPr/>
        </p:nvSpPr>
        <p:spPr bwMode="auto">
          <a:xfrm>
            <a:off x="6581058" y="1074915"/>
            <a:ext cx="68847" cy="67282"/>
          </a:xfrm>
          <a:prstGeom prst="ellipse">
            <a:avLst/>
          </a:prstGeom>
          <a:solidFill>
            <a:srgbClr val="000000"/>
          </a:solidFill>
          <a:ln w="31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6" name="Oval 31">
            <a:extLst>
              <a:ext uri="{FF2B5EF4-FFF2-40B4-BE49-F238E27FC236}">
                <a16:creationId xmlns:a16="http://schemas.microsoft.com/office/drawing/2014/main" id="{DCFCFC8D-B20C-4A7F-9ADD-2971E63F960B}"/>
              </a:ext>
            </a:extLst>
          </p:cNvPr>
          <p:cNvSpPr>
            <a:spLocks noChangeArrowheads="1"/>
          </p:cNvSpPr>
          <p:nvPr/>
        </p:nvSpPr>
        <p:spPr bwMode="auto">
          <a:xfrm>
            <a:off x="6970667" y="1074915"/>
            <a:ext cx="67282" cy="67282"/>
          </a:xfrm>
          <a:prstGeom prst="ellipse">
            <a:avLst/>
          </a:prstGeom>
          <a:solidFill>
            <a:srgbClr val="000000"/>
          </a:solidFill>
          <a:ln w="31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Oval 32">
            <a:extLst>
              <a:ext uri="{FF2B5EF4-FFF2-40B4-BE49-F238E27FC236}">
                <a16:creationId xmlns:a16="http://schemas.microsoft.com/office/drawing/2014/main" id="{6D8B8B98-9075-44A5-A392-0AFF0E3F0E50}"/>
              </a:ext>
            </a:extLst>
          </p:cNvPr>
          <p:cNvSpPr>
            <a:spLocks noChangeArrowheads="1"/>
          </p:cNvSpPr>
          <p:nvPr/>
        </p:nvSpPr>
        <p:spPr bwMode="auto">
          <a:xfrm>
            <a:off x="6775081" y="1074915"/>
            <a:ext cx="68847" cy="67282"/>
          </a:xfrm>
          <a:prstGeom prst="ellipse">
            <a:avLst/>
          </a:prstGeom>
          <a:solidFill>
            <a:srgbClr val="000000"/>
          </a:solidFill>
          <a:ln w="317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33">
            <a:extLst>
              <a:ext uri="{FF2B5EF4-FFF2-40B4-BE49-F238E27FC236}">
                <a16:creationId xmlns:a16="http://schemas.microsoft.com/office/drawing/2014/main" id="{A4EE9222-BF8D-40A3-918F-123EB5A52478}"/>
              </a:ext>
            </a:extLst>
          </p:cNvPr>
          <p:cNvSpPr>
            <a:spLocks noChangeArrowheads="1"/>
          </p:cNvSpPr>
          <p:nvPr/>
        </p:nvSpPr>
        <p:spPr bwMode="auto">
          <a:xfrm>
            <a:off x="8105075" y="913751"/>
            <a:ext cx="1308089" cy="442810"/>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anchor="t" anchorCtr="0" compatLnSpc="1">
            <a:prstTxWarp prst="textNoShape">
              <a:avLst/>
            </a:prstTxWarp>
          </a:bodyPr>
          <a:lstStyle/>
          <a:p>
            <a:endParaRPr lang="en-US"/>
          </a:p>
        </p:txBody>
      </p:sp>
      <p:sp>
        <p:nvSpPr>
          <p:cNvPr id="39" name="Freeform 34">
            <a:extLst>
              <a:ext uri="{FF2B5EF4-FFF2-40B4-BE49-F238E27FC236}">
                <a16:creationId xmlns:a16="http://schemas.microsoft.com/office/drawing/2014/main" id="{FCE584F1-C1D9-471B-9A17-F522F982C1B0}"/>
              </a:ext>
            </a:extLst>
          </p:cNvPr>
          <p:cNvSpPr>
            <a:spLocks/>
          </p:cNvSpPr>
          <p:nvPr/>
        </p:nvSpPr>
        <p:spPr bwMode="auto">
          <a:xfrm>
            <a:off x="8090993" y="697823"/>
            <a:ext cx="1290877" cy="111094"/>
          </a:xfrm>
          <a:custGeom>
            <a:avLst/>
            <a:gdLst>
              <a:gd name="T0" fmla="*/ 1453 w 1453"/>
              <a:gd name="T1" fmla="*/ 124 h 125"/>
              <a:gd name="T2" fmla="*/ 1407 w 1453"/>
              <a:gd name="T3" fmla="*/ 125 h 125"/>
              <a:gd name="T4" fmla="*/ 1407 w 1453"/>
              <a:gd name="T5" fmla="*/ 114 h 125"/>
              <a:gd name="T6" fmla="*/ 1373 w 1453"/>
              <a:gd name="T7" fmla="*/ 74 h 125"/>
              <a:gd name="T8" fmla="*/ 1163 w 1453"/>
              <a:gd name="T9" fmla="*/ 68 h 125"/>
              <a:gd name="T10" fmla="*/ 976 w 1453"/>
              <a:gd name="T11" fmla="*/ 68 h 125"/>
              <a:gd name="T12" fmla="*/ 814 w 1453"/>
              <a:gd name="T13" fmla="*/ 63 h 125"/>
              <a:gd name="T14" fmla="*/ 727 w 1453"/>
              <a:gd name="T15" fmla="*/ 32 h 125"/>
              <a:gd name="T16" fmla="*/ 640 w 1453"/>
              <a:gd name="T17" fmla="*/ 63 h 125"/>
              <a:gd name="T18" fmla="*/ 477 w 1453"/>
              <a:gd name="T19" fmla="*/ 68 h 125"/>
              <a:gd name="T20" fmla="*/ 290 w 1453"/>
              <a:gd name="T21" fmla="*/ 68 h 125"/>
              <a:gd name="T22" fmla="*/ 81 w 1453"/>
              <a:gd name="T23" fmla="*/ 74 h 125"/>
              <a:gd name="T24" fmla="*/ 47 w 1453"/>
              <a:gd name="T25" fmla="*/ 114 h 125"/>
              <a:gd name="T26" fmla="*/ 47 w 1453"/>
              <a:gd name="T27" fmla="*/ 125 h 125"/>
              <a:gd name="T28" fmla="*/ 0 w 1453"/>
              <a:gd name="T29" fmla="*/ 124 h 125"/>
              <a:gd name="T30" fmla="*/ 0 w 1453"/>
              <a:gd name="T31" fmla="*/ 115 h 125"/>
              <a:gd name="T32" fmla="*/ 55 w 1453"/>
              <a:gd name="T33" fmla="*/ 58 h 125"/>
              <a:gd name="T34" fmla="*/ 283 w 1453"/>
              <a:gd name="T35" fmla="*/ 49 h 125"/>
              <a:gd name="T36" fmla="*/ 467 w 1453"/>
              <a:gd name="T37" fmla="*/ 49 h 125"/>
              <a:gd name="T38" fmla="*/ 639 w 1453"/>
              <a:gd name="T39" fmla="*/ 42 h 125"/>
              <a:gd name="T40" fmla="*/ 683 w 1453"/>
              <a:gd name="T41" fmla="*/ 10 h 125"/>
              <a:gd name="T42" fmla="*/ 683 w 1453"/>
              <a:gd name="T43" fmla="*/ 0 h 125"/>
              <a:gd name="T44" fmla="*/ 727 w 1453"/>
              <a:gd name="T45" fmla="*/ 0 h 125"/>
              <a:gd name="T46" fmla="*/ 771 w 1453"/>
              <a:gd name="T47" fmla="*/ 0 h 125"/>
              <a:gd name="T48" fmla="*/ 771 w 1453"/>
              <a:gd name="T49" fmla="*/ 10 h 125"/>
              <a:gd name="T50" fmla="*/ 814 w 1453"/>
              <a:gd name="T51" fmla="*/ 42 h 125"/>
              <a:gd name="T52" fmla="*/ 986 w 1453"/>
              <a:gd name="T53" fmla="*/ 49 h 125"/>
              <a:gd name="T54" fmla="*/ 1170 w 1453"/>
              <a:gd name="T55" fmla="*/ 49 h 125"/>
              <a:gd name="T56" fmla="*/ 1398 w 1453"/>
              <a:gd name="T57" fmla="*/ 58 h 125"/>
              <a:gd name="T58" fmla="*/ 1453 w 1453"/>
              <a:gd name="T59" fmla="*/ 115 h 125"/>
              <a:gd name="T60" fmla="*/ 1453 w 1453"/>
              <a:gd name="T61"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53" h="125">
                <a:moveTo>
                  <a:pt x="1453" y="124"/>
                </a:moveTo>
                <a:lnTo>
                  <a:pt x="1407" y="125"/>
                </a:lnTo>
                <a:lnTo>
                  <a:pt x="1407" y="114"/>
                </a:lnTo>
                <a:cubicBezTo>
                  <a:pt x="1407" y="99"/>
                  <a:pt x="1395" y="78"/>
                  <a:pt x="1373" y="74"/>
                </a:cubicBezTo>
                <a:cubicBezTo>
                  <a:pt x="1353" y="65"/>
                  <a:pt x="1235" y="67"/>
                  <a:pt x="1163" y="68"/>
                </a:cubicBezTo>
                <a:lnTo>
                  <a:pt x="976" y="68"/>
                </a:lnTo>
                <a:cubicBezTo>
                  <a:pt x="897" y="68"/>
                  <a:pt x="850" y="68"/>
                  <a:pt x="814" y="63"/>
                </a:cubicBezTo>
                <a:cubicBezTo>
                  <a:pt x="777" y="59"/>
                  <a:pt x="741" y="44"/>
                  <a:pt x="727" y="32"/>
                </a:cubicBezTo>
                <a:cubicBezTo>
                  <a:pt x="713" y="44"/>
                  <a:pt x="676" y="59"/>
                  <a:pt x="640" y="63"/>
                </a:cubicBezTo>
                <a:cubicBezTo>
                  <a:pt x="603" y="68"/>
                  <a:pt x="557" y="68"/>
                  <a:pt x="477" y="68"/>
                </a:cubicBezTo>
                <a:lnTo>
                  <a:pt x="290" y="68"/>
                </a:lnTo>
                <a:cubicBezTo>
                  <a:pt x="218" y="67"/>
                  <a:pt x="100" y="65"/>
                  <a:pt x="81" y="74"/>
                </a:cubicBezTo>
                <a:cubicBezTo>
                  <a:pt x="58" y="78"/>
                  <a:pt x="47" y="99"/>
                  <a:pt x="47" y="114"/>
                </a:cubicBezTo>
                <a:lnTo>
                  <a:pt x="47" y="125"/>
                </a:lnTo>
                <a:lnTo>
                  <a:pt x="0" y="124"/>
                </a:lnTo>
                <a:lnTo>
                  <a:pt x="0" y="115"/>
                </a:lnTo>
                <a:cubicBezTo>
                  <a:pt x="0" y="89"/>
                  <a:pt x="18" y="67"/>
                  <a:pt x="55" y="58"/>
                </a:cubicBezTo>
                <a:cubicBezTo>
                  <a:pt x="93" y="49"/>
                  <a:pt x="170" y="49"/>
                  <a:pt x="283" y="49"/>
                </a:cubicBezTo>
                <a:lnTo>
                  <a:pt x="467" y="49"/>
                </a:lnTo>
                <a:cubicBezTo>
                  <a:pt x="544" y="49"/>
                  <a:pt x="610" y="48"/>
                  <a:pt x="639" y="42"/>
                </a:cubicBezTo>
                <a:cubicBezTo>
                  <a:pt x="669" y="37"/>
                  <a:pt x="683" y="25"/>
                  <a:pt x="683" y="10"/>
                </a:cubicBezTo>
                <a:lnTo>
                  <a:pt x="683" y="0"/>
                </a:lnTo>
                <a:lnTo>
                  <a:pt x="727" y="0"/>
                </a:lnTo>
                <a:lnTo>
                  <a:pt x="771" y="0"/>
                </a:lnTo>
                <a:lnTo>
                  <a:pt x="771" y="10"/>
                </a:lnTo>
                <a:cubicBezTo>
                  <a:pt x="771" y="25"/>
                  <a:pt x="784" y="37"/>
                  <a:pt x="814" y="42"/>
                </a:cubicBezTo>
                <a:cubicBezTo>
                  <a:pt x="844" y="48"/>
                  <a:pt x="909" y="49"/>
                  <a:pt x="986" y="49"/>
                </a:cubicBezTo>
                <a:lnTo>
                  <a:pt x="1170" y="49"/>
                </a:lnTo>
                <a:cubicBezTo>
                  <a:pt x="1283" y="49"/>
                  <a:pt x="1360" y="49"/>
                  <a:pt x="1398" y="58"/>
                </a:cubicBezTo>
                <a:cubicBezTo>
                  <a:pt x="1436" y="67"/>
                  <a:pt x="1453" y="89"/>
                  <a:pt x="1453" y="115"/>
                </a:cubicBezTo>
                <a:lnTo>
                  <a:pt x="1453" y="1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5">
            <a:extLst>
              <a:ext uri="{FF2B5EF4-FFF2-40B4-BE49-F238E27FC236}">
                <a16:creationId xmlns:a16="http://schemas.microsoft.com/office/drawing/2014/main" id="{0A67B669-A69A-4343-9FAE-A6F4F0EDC89A}"/>
              </a:ext>
            </a:extLst>
          </p:cNvPr>
          <p:cNvSpPr>
            <a:spLocks noChangeArrowheads="1"/>
          </p:cNvSpPr>
          <p:nvPr/>
        </p:nvSpPr>
        <p:spPr bwMode="auto">
          <a:xfrm>
            <a:off x="8192698" y="424000"/>
            <a:ext cx="105977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500">
                <a:solidFill>
                  <a:srgbClr val="000000"/>
                </a:solidFill>
                <a:latin typeface="Sans"/>
              </a:rPr>
              <a:t>MAC (64 bits)</a:t>
            </a:r>
            <a:endParaRPr lang="en-US" altLang="en-US"/>
          </a:p>
        </p:txBody>
      </p:sp>
      <p:sp>
        <p:nvSpPr>
          <p:cNvPr id="41" name="Freeform 36">
            <a:extLst>
              <a:ext uri="{FF2B5EF4-FFF2-40B4-BE49-F238E27FC236}">
                <a16:creationId xmlns:a16="http://schemas.microsoft.com/office/drawing/2014/main" id="{E14D7AE5-830A-4398-861D-D61195BB7ACD}"/>
              </a:ext>
            </a:extLst>
          </p:cNvPr>
          <p:cNvSpPr>
            <a:spLocks/>
          </p:cNvSpPr>
          <p:nvPr/>
        </p:nvSpPr>
        <p:spPr bwMode="auto">
          <a:xfrm>
            <a:off x="4022773" y="2384569"/>
            <a:ext cx="1448912" cy="560162"/>
          </a:xfrm>
          <a:custGeom>
            <a:avLst/>
            <a:gdLst>
              <a:gd name="T0" fmla="*/ 0 w 1629"/>
              <a:gd name="T1" fmla="*/ 631 h 631"/>
              <a:gd name="T2" fmla="*/ 13 w 1629"/>
              <a:gd name="T3" fmla="*/ 0 h 631"/>
              <a:gd name="T4" fmla="*/ 1629 w 1629"/>
              <a:gd name="T5" fmla="*/ 0 h 631"/>
            </a:gdLst>
            <a:ahLst/>
            <a:cxnLst>
              <a:cxn ang="0">
                <a:pos x="T0" y="T1"/>
              </a:cxn>
              <a:cxn ang="0">
                <a:pos x="T2" y="T3"/>
              </a:cxn>
              <a:cxn ang="0">
                <a:pos x="T4" y="T5"/>
              </a:cxn>
            </a:cxnLst>
            <a:rect l="0" t="0" r="r" b="b"/>
            <a:pathLst>
              <a:path w="1629" h="631">
                <a:moveTo>
                  <a:pt x="0" y="631"/>
                </a:moveTo>
                <a:lnTo>
                  <a:pt x="13" y="0"/>
                </a:lnTo>
                <a:lnTo>
                  <a:pt x="1629" y="0"/>
                </a:lnTo>
              </a:path>
            </a:pathLst>
          </a:custGeom>
          <a:noFill/>
          <a:ln w="14288" cap="flat">
            <a:solidFill>
              <a:srgbClr val="0000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a:extLst>
              <a:ext uri="{FF2B5EF4-FFF2-40B4-BE49-F238E27FC236}">
                <a16:creationId xmlns:a16="http://schemas.microsoft.com/office/drawing/2014/main" id="{BAACB8F7-EB52-48F0-BFC1-BB86238B3C1D}"/>
              </a:ext>
            </a:extLst>
          </p:cNvPr>
          <p:cNvSpPr>
            <a:spLocks/>
          </p:cNvSpPr>
          <p:nvPr/>
        </p:nvSpPr>
        <p:spPr bwMode="auto">
          <a:xfrm>
            <a:off x="5290181" y="2332934"/>
            <a:ext cx="181505" cy="103270"/>
          </a:xfrm>
          <a:custGeom>
            <a:avLst/>
            <a:gdLst>
              <a:gd name="T0" fmla="*/ 58 w 204"/>
              <a:gd name="T1" fmla="*/ 58 h 117"/>
              <a:gd name="T2" fmla="*/ 0 w 204"/>
              <a:gd name="T3" fmla="*/ 117 h 117"/>
              <a:gd name="T4" fmla="*/ 204 w 204"/>
              <a:gd name="T5" fmla="*/ 58 h 117"/>
              <a:gd name="T6" fmla="*/ 0 w 204"/>
              <a:gd name="T7" fmla="*/ 0 h 117"/>
              <a:gd name="T8" fmla="*/ 58 w 204"/>
              <a:gd name="T9" fmla="*/ 58 h 117"/>
            </a:gdLst>
            <a:ahLst/>
            <a:cxnLst>
              <a:cxn ang="0">
                <a:pos x="T0" y="T1"/>
              </a:cxn>
              <a:cxn ang="0">
                <a:pos x="T2" y="T3"/>
              </a:cxn>
              <a:cxn ang="0">
                <a:pos x="T4" y="T5"/>
              </a:cxn>
              <a:cxn ang="0">
                <a:pos x="T6" y="T7"/>
              </a:cxn>
              <a:cxn ang="0">
                <a:pos x="T8" y="T9"/>
              </a:cxn>
            </a:cxnLst>
            <a:rect l="0" t="0" r="r" b="b"/>
            <a:pathLst>
              <a:path w="204" h="117">
                <a:moveTo>
                  <a:pt x="58" y="58"/>
                </a:moveTo>
                <a:lnTo>
                  <a:pt x="0" y="117"/>
                </a:lnTo>
                <a:lnTo>
                  <a:pt x="204" y="58"/>
                </a:lnTo>
                <a:lnTo>
                  <a:pt x="0" y="0"/>
                </a:lnTo>
                <a:lnTo>
                  <a:pt x="58" y="58"/>
                </a:lnTo>
                <a:close/>
              </a:path>
            </a:pathLst>
          </a:custGeom>
          <a:solidFill>
            <a:srgbClr val="000000"/>
          </a:solidFill>
          <a:ln w="1428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38">
            <a:extLst>
              <a:ext uri="{FF2B5EF4-FFF2-40B4-BE49-F238E27FC236}">
                <a16:creationId xmlns:a16="http://schemas.microsoft.com/office/drawing/2014/main" id="{C961BA4A-D356-4953-A319-22996256DEBA}"/>
              </a:ext>
            </a:extLst>
          </p:cNvPr>
          <p:cNvSpPr>
            <a:spLocks/>
          </p:cNvSpPr>
          <p:nvPr/>
        </p:nvSpPr>
        <p:spPr bwMode="auto">
          <a:xfrm>
            <a:off x="5482639" y="2137347"/>
            <a:ext cx="999843" cy="474104"/>
          </a:xfrm>
          <a:custGeom>
            <a:avLst/>
            <a:gdLst>
              <a:gd name="T0" fmla="*/ 188 w 1126"/>
              <a:gd name="T1" fmla="*/ 0 h 532"/>
              <a:gd name="T2" fmla="*/ 937 w 1126"/>
              <a:gd name="T3" fmla="*/ 0 h 532"/>
              <a:gd name="T4" fmla="*/ 1126 w 1126"/>
              <a:gd name="T5" fmla="*/ 188 h 532"/>
              <a:gd name="T6" fmla="*/ 1126 w 1126"/>
              <a:gd name="T7" fmla="*/ 344 h 532"/>
              <a:gd name="T8" fmla="*/ 937 w 1126"/>
              <a:gd name="T9" fmla="*/ 532 h 532"/>
              <a:gd name="T10" fmla="*/ 188 w 1126"/>
              <a:gd name="T11" fmla="*/ 532 h 532"/>
              <a:gd name="T12" fmla="*/ 0 w 1126"/>
              <a:gd name="T13" fmla="*/ 344 h 532"/>
              <a:gd name="T14" fmla="*/ 0 w 1126"/>
              <a:gd name="T15" fmla="*/ 188 h 532"/>
              <a:gd name="T16" fmla="*/ 188 w 1126"/>
              <a:gd name="T1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6" h="532">
                <a:moveTo>
                  <a:pt x="188" y="0"/>
                </a:moveTo>
                <a:lnTo>
                  <a:pt x="937" y="0"/>
                </a:lnTo>
                <a:cubicBezTo>
                  <a:pt x="1042" y="0"/>
                  <a:pt x="1126" y="84"/>
                  <a:pt x="1126" y="188"/>
                </a:cubicBezTo>
                <a:lnTo>
                  <a:pt x="1126" y="344"/>
                </a:lnTo>
                <a:cubicBezTo>
                  <a:pt x="1126" y="448"/>
                  <a:pt x="1042" y="532"/>
                  <a:pt x="937" y="532"/>
                </a:cubicBezTo>
                <a:lnTo>
                  <a:pt x="188" y="532"/>
                </a:lnTo>
                <a:cubicBezTo>
                  <a:pt x="84" y="532"/>
                  <a:pt x="0" y="448"/>
                  <a:pt x="0" y="344"/>
                </a:cubicBezTo>
                <a:lnTo>
                  <a:pt x="0" y="188"/>
                </a:lnTo>
                <a:cubicBezTo>
                  <a:pt x="0" y="84"/>
                  <a:pt x="84" y="0"/>
                  <a:pt x="188" y="0"/>
                </a:cubicBezTo>
                <a:close/>
              </a:path>
            </a:pathLst>
          </a:custGeom>
          <a:solidFill>
            <a:srgbClr val="FFE6D5"/>
          </a:solidFill>
          <a:ln w="1587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9">
            <a:extLst>
              <a:ext uri="{FF2B5EF4-FFF2-40B4-BE49-F238E27FC236}">
                <a16:creationId xmlns:a16="http://schemas.microsoft.com/office/drawing/2014/main" id="{43FBC734-90E3-4F42-B48B-3C56016927A1}"/>
              </a:ext>
            </a:extLst>
          </p:cNvPr>
          <p:cNvSpPr>
            <a:spLocks noChangeArrowheads="1"/>
          </p:cNvSpPr>
          <p:nvPr/>
        </p:nvSpPr>
        <p:spPr bwMode="auto">
          <a:xfrm>
            <a:off x="5740814" y="2262524"/>
            <a:ext cx="4135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latin typeface="Sans"/>
              </a:rPr>
              <a:t>Hash</a:t>
            </a:r>
            <a:endParaRPr lang="en-US" altLang="en-US"/>
          </a:p>
        </p:txBody>
      </p:sp>
      <p:sp>
        <p:nvSpPr>
          <p:cNvPr id="45" name="Freeform 40">
            <a:extLst>
              <a:ext uri="{FF2B5EF4-FFF2-40B4-BE49-F238E27FC236}">
                <a16:creationId xmlns:a16="http://schemas.microsoft.com/office/drawing/2014/main" id="{541F747A-9353-439A-9ADA-52EA690713E5}"/>
              </a:ext>
            </a:extLst>
          </p:cNvPr>
          <p:cNvSpPr>
            <a:spLocks/>
          </p:cNvSpPr>
          <p:nvPr/>
        </p:nvSpPr>
        <p:spPr bwMode="auto">
          <a:xfrm>
            <a:off x="6936245" y="2149864"/>
            <a:ext cx="1276795" cy="560162"/>
          </a:xfrm>
          <a:custGeom>
            <a:avLst/>
            <a:gdLst>
              <a:gd name="T0" fmla="*/ 223 w 1437"/>
              <a:gd name="T1" fmla="*/ 0 h 630"/>
              <a:gd name="T2" fmla="*/ 1215 w 1437"/>
              <a:gd name="T3" fmla="*/ 0 h 630"/>
              <a:gd name="T4" fmla="*/ 1437 w 1437"/>
              <a:gd name="T5" fmla="*/ 223 h 630"/>
              <a:gd name="T6" fmla="*/ 1437 w 1437"/>
              <a:gd name="T7" fmla="*/ 407 h 630"/>
              <a:gd name="T8" fmla="*/ 1215 w 1437"/>
              <a:gd name="T9" fmla="*/ 630 h 630"/>
              <a:gd name="T10" fmla="*/ 223 w 1437"/>
              <a:gd name="T11" fmla="*/ 630 h 630"/>
              <a:gd name="T12" fmla="*/ 0 w 1437"/>
              <a:gd name="T13" fmla="*/ 407 h 630"/>
              <a:gd name="T14" fmla="*/ 0 w 1437"/>
              <a:gd name="T15" fmla="*/ 223 h 630"/>
              <a:gd name="T16" fmla="*/ 223 w 1437"/>
              <a:gd name="T17"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7" h="630">
                <a:moveTo>
                  <a:pt x="223" y="0"/>
                </a:moveTo>
                <a:lnTo>
                  <a:pt x="1215" y="0"/>
                </a:lnTo>
                <a:cubicBezTo>
                  <a:pt x="1338" y="0"/>
                  <a:pt x="1437" y="100"/>
                  <a:pt x="1437" y="223"/>
                </a:cubicBezTo>
                <a:lnTo>
                  <a:pt x="1437" y="407"/>
                </a:lnTo>
                <a:cubicBezTo>
                  <a:pt x="1437" y="530"/>
                  <a:pt x="1338" y="630"/>
                  <a:pt x="1215" y="630"/>
                </a:cubicBezTo>
                <a:lnTo>
                  <a:pt x="223" y="630"/>
                </a:lnTo>
                <a:cubicBezTo>
                  <a:pt x="99" y="630"/>
                  <a:pt x="0" y="530"/>
                  <a:pt x="0" y="407"/>
                </a:cubicBezTo>
                <a:lnTo>
                  <a:pt x="0" y="223"/>
                </a:lnTo>
                <a:cubicBezTo>
                  <a:pt x="0" y="100"/>
                  <a:pt x="99" y="0"/>
                  <a:pt x="223" y="0"/>
                </a:cubicBezTo>
                <a:close/>
              </a:path>
            </a:pathLst>
          </a:custGeom>
          <a:solidFill>
            <a:srgbClr val="FFE6D5"/>
          </a:solidFill>
          <a:ln w="1905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Rectangle 41">
            <a:extLst>
              <a:ext uri="{FF2B5EF4-FFF2-40B4-BE49-F238E27FC236}">
                <a16:creationId xmlns:a16="http://schemas.microsoft.com/office/drawing/2014/main" id="{86025710-6999-4570-8DA6-90E240467CBE}"/>
              </a:ext>
            </a:extLst>
          </p:cNvPr>
          <p:cNvSpPr>
            <a:spLocks noChangeArrowheads="1"/>
          </p:cNvSpPr>
          <p:nvPr/>
        </p:nvSpPr>
        <p:spPr bwMode="auto">
          <a:xfrm>
            <a:off x="7070809" y="2206194"/>
            <a:ext cx="89941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latin typeface="Sans"/>
              </a:rPr>
              <a:t>Encryption</a:t>
            </a:r>
            <a:endParaRPr lang="en-US" altLang="en-US"/>
          </a:p>
        </p:txBody>
      </p:sp>
      <p:sp>
        <p:nvSpPr>
          <p:cNvPr id="47" name="Rectangle 42">
            <a:extLst>
              <a:ext uri="{FF2B5EF4-FFF2-40B4-BE49-F238E27FC236}">
                <a16:creationId xmlns:a16="http://schemas.microsoft.com/office/drawing/2014/main" id="{50593A45-B9EB-46F6-B69B-7C39B6EDE22A}"/>
              </a:ext>
            </a:extLst>
          </p:cNvPr>
          <p:cNvSpPr>
            <a:spLocks noChangeArrowheads="1"/>
          </p:cNvSpPr>
          <p:nvPr/>
        </p:nvSpPr>
        <p:spPr bwMode="auto">
          <a:xfrm>
            <a:off x="7070809" y="2454982"/>
            <a:ext cx="4424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a:solidFill>
                  <a:srgbClr val="000000"/>
                </a:solidFill>
                <a:latin typeface="Sans"/>
              </a:rPr>
              <a:t>block</a:t>
            </a:r>
            <a:endParaRPr lang="en-US" altLang="en-US"/>
          </a:p>
        </p:txBody>
      </p:sp>
      <p:sp>
        <p:nvSpPr>
          <p:cNvPr id="48" name="Line 43">
            <a:extLst>
              <a:ext uri="{FF2B5EF4-FFF2-40B4-BE49-F238E27FC236}">
                <a16:creationId xmlns:a16="http://schemas.microsoft.com/office/drawing/2014/main" id="{6641143D-B247-4CF9-8413-BAF0ADFFAFCA}"/>
              </a:ext>
            </a:extLst>
          </p:cNvPr>
          <p:cNvSpPr>
            <a:spLocks noChangeShapeType="1"/>
          </p:cNvSpPr>
          <p:nvPr/>
        </p:nvSpPr>
        <p:spPr bwMode="auto">
          <a:xfrm>
            <a:off x="6491870" y="2386134"/>
            <a:ext cx="405257" cy="0"/>
          </a:xfrm>
          <a:prstGeom prst="line">
            <a:avLst/>
          </a:prstGeom>
          <a:noFill/>
          <a:ln w="12700"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a:extLst>
              <a:ext uri="{FF2B5EF4-FFF2-40B4-BE49-F238E27FC236}">
                <a16:creationId xmlns:a16="http://schemas.microsoft.com/office/drawing/2014/main" id="{6FC69C6B-0870-4101-899F-C44AA1270BFB}"/>
              </a:ext>
            </a:extLst>
          </p:cNvPr>
          <p:cNvSpPr>
            <a:spLocks/>
          </p:cNvSpPr>
          <p:nvPr/>
        </p:nvSpPr>
        <p:spPr bwMode="auto">
          <a:xfrm>
            <a:off x="6717186" y="2334500"/>
            <a:ext cx="179940" cy="101705"/>
          </a:xfrm>
          <a:custGeom>
            <a:avLst/>
            <a:gdLst>
              <a:gd name="T0" fmla="*/ 58 w 202"/>
              <a:gd name="T1" fmla="*/ 58 h 115"/>
              <a:gd name="T2" fmla="*/ 0 w 202"/>
              <a:gd name="T3" fmla="*/ 115 h 115"/>
              <a:gd name="T4" fmla="*/ 202 w 202"/>
              <a:gd name="T5" fmla="*/ 58 h 115"/>
              <a:gd name="T6" fmla="*/ 0 w 202"/>
              <a:gd name="T7" fmla="*/ 0 h 115"/>
              <a:gd name="T8" fmla="*/ 58 w 202"/>
              <a:gd name="T9" fmla="*/ 58 h 115"/>
            </a:gdLst>
            <a:ahLst/>
            <a:cxnLst>
              <a:cxn ang="0">
                <a:pos x="T0" y="T1"/>
              </a:cxn>
              <a:cxn ang="0">
                <a:pos x="T2" y="T3"/>
              </a:cxn>
              <a:cxn ang="0">
                <a:pos x="T4" y="T5"/>
              </a:cxn>
              <a:cxn ang="0">
                <a:pos x="T6" y="T7"/>
              </a:cxn>
              <a:cxn ang="0">
                <a:pos x="T8" y="T9"/>
              </a:cxn>
            </a:cxnLst>
            <a:rect l="0" t="0" r="r" b="b"/>
            <a:pathLst>
              <a:path w="202" h="115">
                <a:moveTo>
                  <a:pt x="58" y="58"/>
                </a:moveTo>
                <a:lnTo>
                  <a:pt x="0" y="115"/>
                </a:lnTo>
                <a:lnTo>
                  <a:pt x="202" y="58"/>
                </a:lnTo>
                <a:lnTo>
                  <a:pt x="0" y="0"/>
                </a:lnTo>
                <a:lnTo>
                  <a:pt x="58" y="58"/>
                </a:lnTo>
                <a:close/>
              </a:path>
            </a:pathLst>
          </a:custGeom>
          <a:solidFill>
            <a:srgbClr val="000000"/>
          </a:solidFill>
          <a:ln w="1428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45">
            <a:extLst>
              <a:ext uri="{FF2B5EF4-FFF2-40B4-BE49-F238E27FC236}">
                <a16:creationId xmlns:a16="http://schemas.microsoft.com/office/drawing/2014/main" id="{FBE26F40-E790-4127-8CA4-AD1A049B4E1F}"/>
              </a:ext>
            </a:extLst>
          </p:cNvPr>
          <p:cNvSpPr>
            <a:spLocks/>
          </p:cNvSpPr>
          <p:nvPr/>
        </p:nvSpPr>
        <p:spPr bwMode="auto">
          <a:xfrm>
            <a:off x="5124323" y="1351868"/>
            <a:ext cx="1974651" cy="381787"/>
          </a:xfrm>
          <a:custGeom>
            <a:avLst/>
            <a:gdLst>
              <a:gd name="T0" fmla="*/ 0 w 2222"/>
              <a:gd name="T1" fmla="*/ 0 h 429"/>
              <a:gd name="T2" fmla="*/ 0 w 2222"/>
              <a:gd name="T3" fmla="*/ 429 h 429"/>
              <a:gd name="T4" fmla="*/ 2222 w 2222"/>
              <a:gd name="T5" fmla="*/ 429 h 429"/>
            </a:gdLst>
            <a:ahLst/>
            <a:cxnLst>
              <a:cxn ang="0">
                <a:pos x="T0" y="T1"/>
              </a:cxn>
              <a:cxn ang="0">
                <a:pos x="T2" y="T3"/>
              </a:cxn>
              <a:cxn ang="0">
                <a:pos x="T4" y="T5"/>
              </a:cxn>
            </a:cxnLst>
            <a:rect l="0" t="0" r="r" b="b"/>
            <a:pathLst>
              <a:path w="2222" h="429">
                <a:moveTo>
                  <a:pt x="0" y="0"/>
                </a:moveTo>
                <a:lnTo>
                  <a:pt x="0" y="429"/>
                </a:lnTo>
                <a:lnTo>
                  <a:pt x="2222" y="429"/>
                </a:lnTo>
              </a:path>
            </a:pathLst>
          </a:custGeom>
          <a:noFill/>
          <a:ln w="12700" cap="flat">
            <a:solidFill>
              <a:srgbClr val="0000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a:extLst>
              <a:ext uri="{FF2B5EF4-FFF2-40B4-BE49-F238E27FC236}">
                <a16:creationId xmlns:a16="http://schemas.microsoft.com/office/drawing/2014/main" id="{6449E3C9-69DE-4652-A43E-9E2AE73B5451}"/>
              </a:ext>
            </a:extLst>
          </p:cNvPr>
          <p:cNvSpPr>
            <a:spLocks/>
          </p:cNvSpPr>
          <p:nvPr/>
        </p:nvSpPr>
        <p:spPr bwMode="auto">
          <a:xfrm>
            <a:off x="6919032" y="1682020"/>
            <a:ext cx="179940" cy="101705"/>
          </a:xfrm>
          <a:custGeom>
            <a:avLst/>
            <a:gdLst>
              <a:gd name="T0" fmla="*/ 57 w 201"/>
              <a:gd name="T1" fmla="*/ 58 h 115"/>
              <a:gd name="T2" fmla="*/ 0 w 201"/>
              <a:gd name="T3" fmla="*/ 115 h 115"/>
              <a:gd name="T4" fmla="*/ 201 w 201"/>
              <a:gd name="T5" fmla="*/ 58 h 115"/>
              <a:gd name="T6" fmla="*/ 0 w 201"/>
              <a:gd name="T7" fmla="*/ 0 h 115"/>
              <a:gd name="T8" fmla="*/ 57 w 201"/>
              <a:gd name="T9" fmla="*/ 58 h 115"/>
            </a:gdLst>
            <a:ahLst/>
            <a:cxnLst>
              <a:cxn ang="0">
                <a:pos x="T0" y="T1"/>
              </a:cxn>
              <a:cxn ang="0">
                <a:pos x="T2" y="T3"/>
              </a:cxn>
              <a:cxn ang="0">
                <a:pos x="T4" y="T5"/>
              </a:cxn>
              <a:cxn ang="0">
                <a:pos x="T6" y="T7"/>
              </a:cxn>
              <a:cxn ang="0">
                <a:pos x="T8" y="T9"/>
              </a:cxn>
            </a:cxnLst>
            <a:rect l="0" t="0" r="r" b="b"/>
            <a:pathLst>
              <a:path w="201" h="115">
                <a:moveTo>
                  <a:pt x="57" y="58"/>
                </a:moveTo>
                <a:lnTo>
                  <a:pt x="0" y="115"/>
                </a:lnTo>
                <a:lnTo>
                  <a:pt x="201" y="58"/>
                </a:lnTo>
                <a:lnTo>
                  <a:pt x="0" y="0"/>
                </a:lnTo>
                <a:lnTo>
                  <a:pt x="57" y="58"/>
                </a:lnTo>
                <a:close/>
              </a:path>
            </a:pathLst>
          </a:custGeom>
          <a:solidFill>
            <a:srgbClr val="000000"/>
          </a:solidFill>
          <a:ln w="1428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47">
            <a:extLst>
              <a:ext uri="{FF2B5EF4-FFF2-40B4-BE49-F238E27FC236}">
                <a16:creationId xmlns:a16="http://schemas.microsoft.com/office/drawing/2014/main" id="{26890240-DE94-4A93-9EEC-7DEF02B990E1}"/>
              </a:ext>
            </a:extLst>
          </p:cNvPr>
          <p:cNvSpPr>
            <a:spLocks/>
          </p:cNvSpPr>
          <p:nvPr/>
        </p:nvSpPr>
        <p:spPr bwMode="auto">
          <a:xfrm>
            <a:off x="7502665" y="1319010"/>
            <a:ext cx="392740" cy="414645"/>
          </a:xfrm>
          <a:custGeom>
            <a:avLst/>
            <a:gdLst>
              <a:gd name="T0" fmla="*/ 442 w 442"/>
              <a:gd name="T1" fmla="*/ 0 h 467"/>
              <a:gd name="T2" fmla="*/ 442 w 442"/>
              <a:gd name="T3" fmla="*/ 467 h 467"/>
              <a:gd name="T4" fmla="*/ 0 w 442"/>
              <a:gd name="T5" fmla="*/ 467 h 467"/>
            </a:gdLst>
            <a:ahLst/>
            <a:cxnLst>
              <a:cxn ang="0">
                <a:pos x="T0" y="T1"/>
              </a:cxn>
              <a:cxn ang="0">
                <a:pos x="T2" y="T3"/>
              </a:cxn>
              <a:cxn ang="0">
                <a:pos x="T4" y="T5"/>
              </a:cxn>
            </a:cxnLst>
            <a:rect l="0" t="0" r="r" b="b"/>
            <a:pathLst>
              <a:path w="442" h="467">
                <a:moveTo>
                  <a:pt x="442" y="0"/>
                </a:moveTo>
                <a:lnTo>
                  <a:pt x="442" y="467"/>
                </a:lnTo>
                <a:lnTo>
                  <a:pt x="0" y="467"/>
                </a:lnTo>
              </a:path>
            </a:pathLst>
          </a:custGeom>
          <a:noFill/>
          <a:ln w="12700" cap="flat">
            <a:solidFill>
              <a:srgbClr val="0000E8"/>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48">
            <a:extLst>
              <a:ext uri="{FF2B5EF4-FFF2-40B4-BE49-F238E27FC236}">
                <a16:creationId xmlns:a16="http://schemas.microsoft.com/office/drawing/2014/main" id="{4AD7111B-4311-4EDA-AEB6-08CD614E214A}"/>
              </a:ext>
            </a:extLst>
          </p:cNvPr>
          <p:cNvSpPr>
            <a:spLocks/>
          </p:cNvSpPr>
          <p:nvPr/>
        </p:nvSpPr>
        <p:spPr bwMode="auto">
          <a:xfrm>
            <a:off x="7502665" y="1682020"/>
            <a:ext cx="178376" cy="101705"/>
          </a:xfrm>
          <a:custGeom>
            <a:avLst/>
            <a:gdLst>
              <a:gd name="T0" fmla="*/ 144 w 201"/>
              <a:gd name="T1" fmla="*/ 58 h 115"/>
              <a:gd name="T2" fmla="*/ 201 w 201"/>
              <a:gd name="T3" fmla="*/ 0 h 115"/>
              <a:gd name="T4" fmla="*/ 0 w 201"/>
              <a:gd name="T5" fmla="*/ 58 h 115"/>
              <a:gd name="T6" fmla="*/ 201 w 201"/>
              <a:gd name="T7" fmla="*/ 115 h 115"/>
              <a:gd name="T8" fmla="*/ 144 w 201"/>
              <a:gd name="T9" fmla="*/ 58 h 115"/>
            </a:gdLst>
            <a:ahLst/>
            <a:cxnLst>
              <a:cxn ang="0">
                <a:pos x="T0" y="T1"/>
              </a:cxn>
              <a:cxn ang="0">
                <a:pos x="T2" y="T3"/>
              </a:cxn>
              <a:cxn ang="0">
                <a:pos x="T4" y="T5"/>
              </a:cxn>
              <a:cxn ang="0">
                <a:pos x="T6" y="T7"/>
              </a:cxn>
              <a:cxn ang="0">
                <a:pos x="T8" y="T9"/>
              </a:cxn>
            </a:cxnLst>
            <a:rect l="0" t="0" r="r" b="b"/>
            <a:pathLst>
              <a:path w="201" h="115">
                <a:moveTo>
                  <a:pt x="144" y="58"/>
                </a:moveTo>
                <a:lnTo>
                  <a:pt x="201" y="0"/>
                </a:lnTo>
                <a:lnTo>
                  <a:pt x="0" y="58"/>
                </a:lnTo>
                <a:lnTo>
                  <a:pt x="201" y="115"/>
                </a:lnTo>
                <a:lnTo>
                  <a:pt x="144" y="58"/>
                </a:lnTo>
                <a:close/>
              </a:path>
            </a:pathLst>
          </a:custGeom>
          <a:solidFill>
            <a:srgbClr val="000000"/>
          </a:solidFill>
          <a:ln w="1428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4" name="Oval 49">
            <a:extLst>
              <a:ext uri="{FF2B5EF4-FFF2-40B4-BE49-F238E27FC236}">
                <a16:creationId xmlns:a16="http://schemas.microsoft.com/office/drawing/2014/main" id="{DFBFFD06-2E19-46CF-9F02-EA85F30A62EE}"/>
              </a:ext>
            </a:extLst>
          </p:cNvPr>
          <p:cNvSpPr>
            <a:spLocks noChangeArrowheads="1"/>
          </p:cNvSpPr>
          <p:nvPr/>
        </p:nvSpPr>
        <p:spPr bwMode="auto">
          <a:xfrm>
            <a:off x="7120878" y="1653854"/>
            <a:ext cx="370834" cy="192458"/>
          </a:xfrm>
          <a:prstGeom prst="ellipse">
            <a:avLst/>
          </a:prstGeom>
          <a:solidFill>
            <a:srgbClr val="FFE6D5"/>
          </a:solidFill>
          <a:ln w="17463" cap="flat">
            <a:solidFill>
              <a:srgbClr val="15111D"/>
            </a:solidFill>
            <a:prstDash val="solid"/>
            <a:bevel/>
            <a:headEnd/>
            <a:tailEnd/>
          </a:ln>
        </p:spPr>
        <p:txBody>
          <a:bodyPr vert="horz" wrap="square" lIns="91440" tIns="45720" rIns="91440" bIns="45720" numCol="1" anchor="t" anchorCtr="0" compatLnSpc="1">
            <a:prstTxWarp prst="textNoShape">
              <a:avLst/>
            </a:prstTxWarp>
          </a:bodyPr>
          <a:lstStyle/>
          <a:p>
            <a:endParaRPr lang="en-US"/>
          </a:p>
        </p:txBody>
      </p:sp>
      <p:sp>
        <p:nvSpPr>
          <p:cNvPr id="55" name="Line 50">
            <a:extLst>
              <a:ext uri="{FF2B5EF4-FFF2-40B4-BE49-F238E27FC236}">
                <a16:creationId xmlns:a16="http://schemas.microsoft.com/office/drawing/2014/main" id="{A9E60273-F174-4049-9853-008AAA50EE0C}"/>
              </a:ext>
            </a:extLst>
          </p:cNvPr>
          <p:cNvSpPr>
            <a:spLocks noChangeShapeType="1"/>
          </p:cNvSpPr>
          <p:nvPr/>
        </p:nvSpPr>
        <p:spPr bwMode="auto">
          <a:xfrm>
            <a:off x="7300819" y="1835361"/>
            <a:ext cx="0" cy="301987"/>
          </a:xfrm>
          <a:prstGeom prst="line">
            <a:avLst/>
          </a:prstGeom>
          <a:noFill/>
          <a:ln w="12700"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 name="Freeform 51">
            <a:extLst>
              <a:ext uri="{FF2B5EF4-FFF2-40B4-BE49-F238E27FC236}">
                <a16:creationId xmlns:a16="http://schemas.microsoft.com/office/drawing/2014/main" id="{10B76544-1326-4355-AB3B-A1C2788C10F5}"/>
              </a:ext>
            </a:extLst>
          </p:cNvPr>
          <p:cNvSpPr>
            <a:spLocks/>
          </p:cNvSpPr>
          <p:nvPr/>
        </p:nvSpPr>
        <p:spPr bwMode="auto">
          <a:xfrm>
            <a:off x="7249184" y="1958971"/>
            <a:ext cx="103270" cy="178376"/>
          </a:xfrm>
          <a:custGeom>
            <a:avLst/>
            <a:gdLst>
              <a:gd name="T0" fmla="*/ 57 w 115"/>
              <a:gd name="T1" fmla="*/ 58 h 201"/>
              <a:gd name="T2" fmla="*/ 0 w 115"/>
              <a:gd name="T3" fmla="*/ 0 h 201"/>
              <a:gd name="T4" fmla="*/ 57 w 115"/>
              <a:gd name="T5" fmla="*/ 201 h 201"/>
              <a:gd name="T6" fmla="*/ 115 w 115"/>
              <a:gd name="T7" fmla="*/ 0 h 201"/>
              <a:gd name="T8" fmla="*/ 57 w 115"/>
              <a:gd name="T9" fmla="*/ 58 h 201"/>
            </a:gdLst>
            <a:ahLst/>
            <a:cxnLst>
              <a:cxn ang="0">
                <a:pos x="T0" y="T1"/>
              </a:cxn>
              <a:cxn ang="0">
                <a:pos x="T2" y="T3"/>
              </a:cxn>
              <a:cxn ang="0">
                <a:pos x="T4" y="T5"/>
              </a:cxn>
              <a:cxn ang="0">
                <a:pos x="T6" y="T7"/>
              </a:cxn>
              <a:cxn ang="0">
                <a:pos x="T8" y="T9"/>
              </a:cxn>
            </a:cxnLst>
            <a:rect l="0" t="0" r="r" b="b"/>
            <a:pathLst>
              <a:path w="115" h="201">
                <a:moveTo>
                  <a:pt x="57" y="58"/>
                </a:moveTo>
                <a:lnTo>
                  <a:pt x="0" y="0"/>
                </a:lnTo>
                <a:lnTo>
                  <a:pt x="57" y="201"/>
                </a:lnTo>
                <a:lnTo>
                  <a:pt x="115" y="0"/>
                </a:lnTo>
                <a:lnTo>
                  <a:pt x="57" y="58"/>
                </a:lnTo>
                <a:close/>
              </a:path>
            </a:pathLst>
          </a:custGeom>
          <a:solidFill>
            <a:srgbClr val="000000"/>
          </a:solidFill>
          <a:ln w="1428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7" name="Line 52">
            <a:extLst>
              <a:ext uri="{FF2B5EF4-FFF2-40B4-BE49-F238E27FC236}">
                <a16:creationId xmlns:a16="http://schemas.microsoft.com/office/drawing/2014/main" id="{AFEC94BA-C188-4DED-BC50-CCE937D6B53A}"/>
              </a:ext>
            </a:extLst>
          </p:cNvPr>
          <p:cNvSpPr>
            <a:spLocks noChangeShapeType="1"/>
          </p:cNvSpPr>
          <p:nvPr/>
        </p:nvSpPr>
        <p:spPr bwMode="auto">
          <a:xfrm>
            <a:off x="7518312" y="2717851"/>
            <a:ext cx="0" cy="427163"/>
          </a:xfrm>
          <a:prstGeom prst="line">
            <a:avLst/>
          </a:prstGeom>
          <a:noFill/>
          <a:ln w="12700" cap="flat">
            <a:solidFill>
              <a:srgbClr val="0000E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Freeform 53">
            <a:extLst>
              <a:ext uri="{FF2B5EF4-FFF2-40B4-BE49-F238E27FC236}">
                <a16:creationId xmlns:a16="http://schemas.microsoft.com/office/drawing/2014/main" id="{F53D4FA9-62E9-4079-91F4-013F15C06F62}"/>
              </a:ext>
            </a:extLst>
          </p:cNvPr>
          <p:cNvSpPr>
            <a:spLocks/>
          </p:cNvSpPr>
          <p:nvPr/>
        </p:nvSpPr>
        <p:spPr bwMode="auto">
          <a:xfrm>
            <a:off x="7468242" y="2965073"/>
            <a:ext cx="101705" cy="179940"/>
          </a:xfrm>
          <a:custGeom>
            <a:avLst/>
            <a:gdLst>
              <a:gd name="T0" fmla="*/ 57 w 115"/>
              <a:gd name="T1" fmla="*/ 58 h 202"/>
              <a:gd name="T2" fmla="*/ 0 w 115"/>
              <a:gd name="T3" fmla="*/ 0 h 202"/>
              <a:gd name="T4" fmla="*/ 57 w 115"/>
              <a:gd name="T5" fmla="*/ 202 h 202"/>
              <a:gd name="T6" fmla="*/ 115 w 115"/>
              <a:gd name="T7" fmla="*/ 0 h 202"/>
              <a:gd name="T8" fmla="*/ 57 w 115"/>
              <a:gd name="T9" fmla="*/ 58 h 202"/>
            </a:gdLst>
            <a:ahLst/>
            <a:cxnLst>
              <a:cxn ang="0">
                <a:pos x="T0" y="T1"/>
              </a:cxn>
              <a:cxn ang="0">
                <a:pos x="T2" y="T3"/>
              </a:cxn>
              <a:cxn ang="0">
                <a:pos x="T4" y="T5"/>
              </a:cxn>
              <a:cxn ang="0">
                <a:pos x="T6" y="T7"/>
              </a:cxn>
              <a:cxn ang="0">
                <a:pos x="T8" y="T9"/>
              </a:cxn>
            </a:cxnLst>
            <a:rect l="0" t="0" r="r" b="b"/>
            <a:pathLst>
              <a:path w="115" h="202">
                <a:moveTo>
                  <a:pt x="57" y="58"/>
                </a:moveTo>
                <a:lnTo>
                  <a:pt x="0" y="0"/>
                </a:lnTo>
                <a:lnTo>
                  <a:pt x="57" y="202"/>
                </a:lnTo>
                <a:lnTo>
                  <a:pt x="115" y="0"/>
                </a:lnTo>
                <a:lnTo>
                  <a:pt x="57" y="58"/>
                </a:lnTo>
                <a:close/>
              </a:path>
            </a:pathLst>
          </a:custGeom>
          <a:solidFill>
            <a:srgbClr val="000000"/>
          </a:solidFill>
          <a:ln w="1428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9" name="TextBox 58">
            <a:extLst>
              <a:ext uri="{FF2B5EF4-FFF2-40B4-BE49-F238E27FC236}">
                <a16:creationId xmlns:a16="http://schemas.microsoft.com/office/drawing/2014/main" id="{7EF0B30E-F452-474E-A01F-1D743E1141F1}"/>
              </a:ext>
            </a:extLst>
          </p:cNvPr>
          <p:cNvSpPr txBox="1"/>
          <p:nvPr/>
        </p:nvSpPr>
        <p:spPr>
          <a:xfrm>
            <a:off x="2003156" y="4268928"/>
            <a:ext cx="8516799"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t>Every </a:t>
            </a:r>
            <a:r>
              <a:rPr lang="en-US" sz="2000" dirty="0">
                <a:solidFill>
                  <a:srgbClr val="00B050"/>
                </a:solidFill>
              </a:rPr>
              <a:t>node</a:t>
            </a:r>
            <a:r>
              <a:rPr lang="en-US" sz="2000" dirty="0"/>
              <a:t> has 64 children.</a:t>
            </a:r>
          </a:p>
          <a:p>
            <a:pPr marL="342900" indent="-342900">
              <a:buFont typeface="Arial" panose="020B0604020202020204" pitchFamily="34" charset="0"/>
              <a:buChar char="•"/>
            </a:pPr>
            <a:r>
              <a:rPr lang="en-US" sz="2000" dirty="0"/>
              <a:t>Contains one </a:t>
            </a:r>
            <a:r>
              <a:rPr lang="en-US" sz="2000" dirty="0">
                <a:solidFill>
                  <a:srgbClr val="C00000"/>
                </a:solidFill>
              </a:rPr>
              <a:t>major</a:t>
            </a:r>
            <a:r>
              <a:rPr lang="en-US" sz="2000" dirty="0"/>
              <a:t> counter and 64 </a:t>
            </a:r>
            <a:r>
              <a:rPr lang="en-US" sz="2000" dirty="0">
                <a:solidFill>
                  <a:srgbClr val="7030A0"/>
                </a:solidFill>
              </a:rPr>
              <a:t>minor</a:t>
            </a:r>
            <a:r>
              <a:rPr lang="en-US" sz="2000" dirty="0"/>
              <a:t> counters</a:t>
            </a:r>
          </a:p>
          <a:p>
            <a:pPr marL="342900" indent="-342900">
              <a:buFont typeface="Arial" panose="020B0604020202020204" pitchFamily="34" charset="0"/>
              <a:buChar char="•"/>
            </a:pPr>
            <a:r>
              <a:rPr lang="en-US" sz="2000" dirty="0"/>
              <a:t>The MAC is a </a:t>
            </a:r>
            <a:r>
              <a:rPr lang="en-US" sz="2000" dirty="0">
                <a:solidFill>
                  <a:srgbClr val="00B050"/>
                </a:solidFill>
              </a:rPr>
              <a:t>part</a:t>
            </a:r>
            <a:r>
              <a:rPr lang="en-US" sz="2000" dirty="0"/>
              <a:t> of the node (encrypted hash of its 448-bit contents)</a:t>
            </a:r>
          </a:p>
          <a:p>
            <a:pPr marL="342900" indent="-342900">
              <a:buFont typeface="Arial" panose="020B0604020202020204" pitchFamily="34" charset="0"/>
              <a:buChar char="•"/>
            </a:pPr>
            <a:r>
              <a:rPr lang="en-US" sz="2000" dirty="0"/>
              <a:t>The node is conceptually connected to its </a:t>
            </a:r>
            <a:r>
              <a:rPr lang="en-US" sz="2000" dirty="0">
                <a:solidFill>
                  <a:srgbClr val="0070C0"/>
                </a:solidFill>
              </a:rPr>
              <a:t>parent</a:t>
            </a:r>
            <a:r>
              <a:rPr lang="en-US" sz="2000" dirty="0"/>
              <a:t> </a:t>
            </a:r>
            <a:r>
              <a:rPr lang="en-US" sz="2000" dirty="0">
                <a:sym typeface="Wingdings" panose="05000000000000000000" pitchFamily="2" charset="2"/>
              </a:rPr>
              <a:t> the counters to </a:t>
            </a:r>
            <a:r>
              <a:rPr lang="en-US" sz="2000" dirty="0">
                <a:solidFill>
                  <a:srgbClr val="7030A0"/>
                </a:solidFill>
                <a:sym typeface="Wingdings" panose="05000000000000000000" pitchFamily="2" charset="2"/>
              </a:rPr>
              <a:t>create</a:t>
            </a:r>
            <a:r>
              <a:rPr lang="en-US" sz="2000" dirty="0">
                <a:sym typeface="Wingdings" panose="05000000000000000000" pitchFamily="2" charset="2"/>
              </a:rPr>
              <a:t> the MAC come from the </a:t>
            </a:r>
            <a:r>
              <a:rPr lang="en-US" sz="2000" dirty="0">
                <a:solidFill>
                  <a:srgbClr val="0070C0"/>
                </a:solidFill>
                <a:sym typeface="Wingdings" panose="05000000000000000000" pitchFamily="2" charset="2"/>
              </a:rPr>
              <a:t>parent</a:t>
            </a:r>
            <a:r>
              <a:rPr lang="en-US" sz="2000" dirty="0">
                <a:sym typeface="Wingdings" panose="05000000000000000000" pitchFamily="2" charset="2"/>
              </a:rPr>
              <a:t>. </a:t>
            </a:r>
            <a:r>
              <a:rPr lang="en-US" sz="2000" dirty="0"/>
              <a:t> </a:t>
            </a:r>
          </a:p>
          <a:p>
            <a:pPr marL="342900" indent="-342900">
              <a:buFont typeface="Arial" panose="020B0604020202020204" pitchFamily="34" charset="0"/>
              <a:buChar char="•"/>
            </a:pPr>
            <a:r>
              <a:rPr lang="en-US" sz="2000" dirty="0"/>
              <a:t>Every </a:t>
            </a:r>
            <a:r>
              <a:rPr lang="en-US" sz="2000" dirty="0">
                <a:solidFill>
                  <a:srgbClr val="00B050"/>
                </a:solidFill>
              </a:rPr>
              <a:t>eviction</a:t>
            </a:r>
            <a:r>
              <a:rPr lang="en-US" sz="2000" dirty="0"/>
              <a:t> </a:t>
            </a:r>
            <a:r>
              <a:rPr lang="en-US" sz="2000" dirty="0">
                <a:solidFill>
                  <a:srgbClr val="C00000"/>
                </a:solidFill>
              </a:rPr>
              <a:t>increments</a:t>
            </a:r>
            <a:r>
              <a:rPr lang="en-US" sz="2000" dirty="0"/>
              <a:t> the minor counter at its parent. </a:t>
            </a:r>
          </a:p>
        </p:txBody>
      </p:sp>
    </p:spTree>
    <p:extLst>
      <p:ext uri="{BB962C8B-B14F-4D97-AF65-F5344CB8AC3E}">
        <p14:creationId xmlns:p14="http://schemas.microsoft.com/office/powerpoint/2010/main" val="29860432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BF01-1DD1-4CB9-9A68-3AFB98DCC1DA}"/>
              </a:ext>
            </a:extLst>
          </p:cNvPr>
          <p:cNvSpPr>
            <a:spLocks noGrp="1"/>
          </p:cNvSpPr>
          <p:nvPr>
            <p:ph type="title"/>
          </p:nvPr>
        </p:nvSpPr>
        <p:spPr/>
        <p:txBody>
          <a:bodyPr/>
          <a:lstStyle/>
          <a:p>
            <a:r>
              <a:rPr lang="en-IN" dirty="0"/>
              <a:t>Continued ... </a:t>
            </a:r>
            <a:endParaRPr lang="en-US" dirty="0"/>
          </a:p>
        </p:txBody>
      </p:sp>
      <p:sp>
        <p:nvSpPr>
          <p:cNvPr id="4" name="Footer Placeholder 3">
            <a:extLst>
              <a:ext uri="{FF2B5EF4-FFF2-40B4-BE49-F238E27FC236}">
                <a16:creationId xmlns:a16="http://schemas.microsoft.com/office/drawing/2014/main" id="{8D5B4834-DA34-4FD8-9875-4D64DADA0B52}"/>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BE12D4ED-2BF3-4BA4-9A1D-B23986301C4A}"/>
              </a:ext>
            </a:extLst>
          </p:cNvPr>
          <p:cNvSpPr>
            <a:spLocks noGrp="1"/>
          </p:cNvSpPr>
          <p:nvPr>
            <p:ph type="sldNum" sz="quarter" idx="12"/>
          </p:nvPr>
        </p:nvSpPr>
        <p:spPr/>
        <p:txBody>
          <a:bodyPr/>
          <a:lstStyle/>
          <a:p>
            <a:fld id="{F919517F-009E-4769-83B0-88E0C9B89C50}" type="slidenum">
              <a:rPr lang="en-US" smtClean="0"/>
              <a:t>52</a:t>
            </a:fld>
            <a:endParaRPr lang="en-US"/>
          </a:p>
        </p:txBody>
      </p:sp>
      <p:sp>
        <p:nvSpPr>
          <p:cNvPr id="8" name="Content Placeholder 7">
            <a:extLst>
              <a:ext uri="{FF2B5EF4-FFF2-40B4-BE49-F238E27FC236}">
                <a16:creationId xmlns:a16="http://schemas.microsoft.com/office/drawing/2014/main" id="{FC06C88F-C04B-4818-8D59-B7E02F9C5DF1}"/>
              </a:ext>
            </a:extLst>
          </p:cNvPr>
          <p:cNvSpPr>
            <a:spLocks noGrp="1"/>
          </p:cNvSpPr>
          <p:nvPr>
            <p:ph idx="1"/>
          </p:nvPr>
        </p:nvSpPr>
        <p:spPr>
          <a:xfrm>
            <a:off x="1880616" y="1280160"/>
            <a:ext cx="7724938" cy="4351338"/>
          </a:xfrm>
        </p:spPr>
        <p:txBody>
          <a:bodyPr/>
          <a:lstStyle/>
          <a:p>
            <a:pPr marL="342900" indent="-342900">
              <a:buFont typeface="Arial" panose="020B0604020202020204" pitchFamily="34" charset="0"/>
              <a:buChar char="•"/>
            </a:pPr>
            <a:r>
              <a:rPr lang="en-IN" dirty="0"/>
              <a:t>All the </a:t>
            </a:r>
            <a:r>
              <a:rPr lang="en-IN" dirty="0">
                <a:solidFill>
                  <a:srgbClr val="00B050"/>
                </a:solidFill>
              </a:rPr>
              <a:t>nodes</a:t>
            </a:r>
            <a:r>
              <a:rPr lang="en-IN" dirty="0"/>
              <a:t> have a similar </a:t>
            </a:r>
            <a:r>
              <a:rPr lang="en-IN" dirty="0">
                <a:solidFill>
                  <a:srgbClr val="720F11"/>
                </a:solidFill>
              </a:rPr>
              <a:t>structure</a:t>
            </a:r>
          </a:p>
          <a:p>
            <a:pPr marL="342900" indent="-342900">
              <a:buFont typeface="Arial" panose="020B0604020202020204" pitchFamily="34" charset="0"/>
              <a:buChar char="•"/>
            </a:pPr>
            <a:r>
              <a:rPr lang="en-IN" dirty="0">
                <a:solidFill>
                  <a:schemeClr val="tx1"/>
                </a:solidFill>
              </a:rPr>
              <a:t>64-bit major counter + 64 * 6-bit minor counters + 64-bit MAC</a:t>
            </a:r>
          </a:p>
          <a:p>
            <a:pPr marL="342900" indent="-342900">
              <a:buFont typeface="Arial" panose="020B0604020202020204" pitchFamily="34" charset="0"/>
              <a:buChar char="•"/>
            </a:pPr>
            <a:r>
              <a:rPr lang="en-IN" dirty="0">
                <a:solidFill>
                  <a:schemeClr val="tx1"/>
                </a:solidFill>
              </a:rPr>
              <a:t>The parent and child are </a:t>
            </a:r>
            <a:r>
              <a:rPr lang="en-IN" dirty="0">
                <a:solidFill>
                  <a:srgbClr val="0070C0"/>
                </a:solidFill>
              </a:rPr>
              <a:t>connected</a:t>
            </a:r>
            <a:r>
              <a:rPr lang="en-IN" dirty="0">
                <a:solidFill>
                  <a:schemeClr val="tx1"/>
                </a:solidFill>
              </a:rPr>
              <a:t> via the MAC</a:t>
            </a:r>
          </a:p>
          <a:p>
            <a:pPr marL="342900" indent="-342900">
              <a:buFont typeface="Arial" panose="020B0604020202020204" pitchFamily="34" charset="0"/>
              <a:buChar char="•"/>
            </a:pPr>
            <a:r>
              <a:rPr lang="en-IN" dirty="0">
                <a:solidFill>
                  <a:schemeClr val="tx1"/>
                </a:solidFill>
              </a:rPr>
              <a:t>This means that every </a:t>
            </a:r>
            <a:r>
              <a:rPr lang="en-IN" dirty="0">
                <a:solidFill>
                  <a:srgbClr val="00B050"/>
                </a:solidFill>
              </a:rPr>
              <a:t>leaf</a:t>
            </a:r>
            <a:r>
              <a:rPr lang="en-IN" dirty="0">
                <a:solidFill>
                  <a:schemeClr val="tx1"/>
                </a:solidFill>
              </a:rPr>
              <a:t> (counters used to</a:t>
            </a:r>
            <a:br>
              <a:rPr lang="en-IN" dirty="0">
                <a:solidFill>
                  <a:schemeClr val="tx1"/>
                </a:solidFill>
              </a:rPr>
            </a:br>
            <a:r>
              <a:rPr lang="en-IN" dirty="0">
                <a:solidFill>
                  <a:schemeClr val="tx1"/>
                </a:solidFill>
              </a:rPr>
              <a:t>encrypt data) is connected to the </a:t>
            </a:r>
            <a:r>
              <a:rPr lang="en-IN" dirty="0">
                <a:solidFill>
                  <a:srgbClr val="E21A23"/>
                </a:solidFill>
              </a:rPr>
              <a:t>root</a:t>
            </a:r>
            <a:r>
              <a:rPr lang="en-IN" dirty="0">
                <a:solidFill>
                  <a:schemeClr val="tx1"/>
                </a:solidFill>
              </a:rPr>
              <a:t> of the tree</a:t>
            </a:r>
          </a:p>
          <a:p>
            <a:pPr marL="342900" indent="-342900">
              <a:buFont typeface="Arial" panose="020B0604020202020204" pitchFamily="34" charset="0"/>
              <a:buChar char="•"/>
            </a:pPr>
            <a:r>
              <a:rPr lang="en-IN" dirty="0">
                <a:solidFill>
                  <a:schemeClr val="tx1"/>
                </a:solidFill>
              </a:rPr>
              <a:t>The </a:t>
            </a:r>
            <a:r>
              <a:rPr lang="en-IN" dirty="0">
                <a:solidFill>
                  <a:srgbClr val="FF0000"/>
                </a:solidFill>
              </a:rPr>
              <a:t>root</a:t>
            </a:r>
            <a:r>
              <a:rPr lang="en-IN" dirty="0">
                <a:solidFill>
                  <a:schemeClr val="tx1"/>
                </a:solidFill>
              </a:rPr>
              <a:t> is always stored in the TCB (assumed to be correct)</a:t>
            </a:r>
          </a:p>
          <a:p>
            <a:pPr marL="342900" indent="-342900">
              <a:buFont typeface="Arial" panose="020B0604020202020204" pitchFamily="34" charset="0"/>
              <a:buChar char="•"/>
            </a:pPr>
            <a:r>
              <a:rPr lang="en-IN" dirty="0">
                <a:solidFill>
                  <a:schemeClr val="tx1"/>
                </a:solidFill>
              </a:rPr>
              <a:t>A 64-ary tree </a:t>
            </a:r>
            <a:r>
              <a:rPr lang="en-IN" dirty="0">
                <a:solidFill>
                  <a:srgbClr val="FF0000"/>
                </a:solidFill>
              </a:rPr>
              <a:t>reduces</a:t>
            </a:r>
            <a:r>
              <a:rPr lang="en-IN" dirty="0">
                <a:solidFill>
                  <a:schemeClr val="tx1"/>
                </a:solidFill>
              </a:rPr>
              <a:t> the number of </a:t>
            </a:r>
            <a:r>
              <a:rPr lang="en-IN" dirty="0">
                <a:solidFill>
                  <a:srgbClr val="00B050"/>
                </a:solidFill>
              </a:rPr>
              <a:t>cascaded</a:t>
            </a:r>
            <a:r>
              <a:rPr lang="en-IN" dirty="0">
                <a:solidFill>
                  <a:schemeClr val="tx1"/>
                </a:solidFill>
              </a:rPr>
              <a:t> levels, amount of </a:t>
            </a:r>
            <a:r>
              <a:rPr lang="en-IN" dirty="0">
                <a:solidFill>
                  <a:srgbClr val="0070C0"/>
                </a:solidFill>
              </a:rPr>
              <a:t>data</a:t>
            </a:r>
            <a:r>
              <a:rPr lang="en-IN" dirty="0">
                <a:solidFill>
                  <a:schemeClr val="tx1"/>
                </a:solidFill>
              </a:rPr>
              <a:t> that needs to be stored on-chip, and </a:t>
            </a:r>
            <a:r>
              <a:rPr lang="en-IN" dirty="0">
                <a:solidFill>
                  <a:schemeClr val="accent6">
                    <a:lumMod val="75000"/>
                  </a:schemeClr>
                </a:solidFill>
              </a:rPr>
              <a:t>read/write </a:t>
            </a:r>
            <a:r>
              <a:rPr lang="en-IN" dirty="0">
                <a:solidFill>
                  <a:schemeClr val="tx1"/>
                </a:solidFill>
              </a:rPr>
              <a:t>times</a:t>
            </a:r>
          </a:p>
          <a:p>
            <a:pPr marL="342900" indent="-342900">
              <a:buFont typeface="Arial" panose="020B0604020202020204" pitchFamily="34" charset="0"/>
              <a:buChar char="•"/>
            </a:pPr>
            <a:r>
              <a:rPr lang="en-US" dirty="0">
                <a:solidFill>
                  <a:schemeClr val="tx1"/>
                </a:solidFill>
              </a:rPr>
              <a:t>We can have a </a:t>
            </a:r>
            <a:r>
              <a:rPr lang="en-US" dirty="0">
                <a:solidFill>
                  <a:srgbClr val="00B050"/>
                </a:solidFill>
              </a:rPr>
              <a:t>dedicated</a:t>
            </a:r>
            <a:r>
              <a:rPr lang="en-US" dirty="0">
                <a:solidFill>
                  <a:schemeClr val="tx1"/>
                </a:solidFill>
              </a:rPr>
              <a:t> counter cache within the chip or just use the </a:t>
            </a:r>
            <a:r>
              <a:rPr lang="en-US" dirty="0">
                <a:solidFill>
                  <a:srgbClr val="720F11"/>
                </a:solidFill>
              </a:rPr>
              <a:t>regular</a:t>
            </a:r>
            <a:r>
              <a:rPr lang="en-US" dirty="0">
                <a:solidFill>
                  <a:schemeClr val="tx1"/>
                </a:solidFill>
              </a:rPr>
              <a:t> caches</a:t>
            </a:r>
          </a:p>
        </p:txBody>
      </p:sp>
      <p:sp>
        <p:nvSpPr>
          <p:cNvPr id="9" name="Rectangle: Rounded Corners 8">
            <a:extLst>
              <a:ext uri="{FF2B5EF4-FFF2-40B4-BE49-F238E27FC236}">
                <a16:creationId xmlns:a16="http://schemas.microsoft.com/office/drawing/2014/main" id="{81D3BC53-6877-47BA-BB03-E65260E839DF}"/>
              </a:ext>
            </a:extLst>
          </p:cNvPr>
          <p:cNvSpPr/>
          <p:nvPr/>
        </p:nvSpPr>
        <p:spPr>
          <a:xfrm>
            <a:off x="9351034" y="1785257"/>
            <a:ext cx="1195047" cy="36576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dirty="0"/>
              <a:t>512 bits</a:t>
            </a:r>
            <a:endParaRPr lang="en-US" sz="2000" dirty="0"/>
          </a:p>
        </p:txBody>
      </p:sp>
      <p:pic>
        <p:nvPicPr>
          <p:cNvPr id="10" name="Picture 9">
            <a:extLst>
              <a:ext uri="{FF2B5EF4-FFF2-40B4-BE49-F238E27FC236}">
                <a16:creationId xmlns:a16="http://schemas.microsoft.com/office/drawing/2014/main" id="{8371A88C-EA73-45BB-B022-A642472DEB1E}"/>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8065663" y="2246811"/>
            <a:ext cx="965127" cy="770134"/>
          </a:xfrm>
          <a:prstGeom prst="rect">
            <a:avLst/>
          </a:prstGeom>
        </p:spPr>
      </p:pic>
    </p:spTree>
    <p:extLst>
      <p:ext uri="{BB962C8B-B14F-4D97-AF65-F5344CB8AC3E}">
        <p14:creationId xmlns:p14="http://schemas.microsoft.com/office/powerpoint/2010/main" val="21059482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A048-4D5F-4018-8E63-CE4275E3E6CD}"/>
              </a:ext>
            </a:extLst>
          </p:cNvPr>
          <p:cNvSpPr>
            <a:spLocks noGrp="1"/>
          </p:cNvSpPr>
          <p:nvPr>
            <p:ph type="title"/>
          </p:nvPr>
        </p:nvSpPr>
        <p:spPr/>
        <p:txBody>
          <a:bodyPr/>
          <a:lstStyle/>
          <a:p>
            <a:r>
              <a:rPr lang="en-IN" dirty="0"/>
              <a:t>Creating and Managing Enclaves</a:t>
            </a:r>
            <a:endParaRPr lang="en-US" dirty="0"/>
          </a:p>
        </p:txBody>
      </p:sp>
      <p:sp>
        <p:nvSpPr>
          <p:cNvPr id="4" name="Footer Placeholder 3">
            <a:extLst>
              <a:ext uri="{FF2B5EF4-FFF2-40B4-BE49-F238E27FC236}">
                <a16:creationId xmlns:a16="http://schemas.microsoft.com/office/drawing/2014/main" id="{FA729CE1-05E9-4162-8797-93CD19D94C86}"/>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791451B4-3581-4D3A-B6F2-67491B94A2D5}"/>
              </a:ext>
            </a:extLst>
          </p:cNvPr>
          <p:cNvSpPr>
            <a:spLocks noGrp="1"/>
          </p:cNvSpPr>
          <p:nvPr>
            <p:ph type="sldNum" sz="quarter" idx="12"/>
          </p:nvPr>
        </p:nvSpPr>
        <p:spPr/>
        <p:txBody>
          <a:bodyPr/>
          <a:lstStyle/>
          <a:p>
            <a:fld id="{F919517F-009E-4769-83B0-88E0C9B89C50}" type="slidenum">
              <a:rPr lang="en-US" smtClean="0"/>
              <a:t>53</a:t>
            </a:fld>
            <a:endParaRPr lang="en-US"/>
          </a:p>
        </p:txBody>
      </p:sp>
      <p:sp>
        <p:nvSpPr>
          <p:cNvPr id="6" name="Rectangle: Rounded Corners 5">
            <a:extLst>
              <a:ext uri="{FF2B5EF4-FFF2-40B4-BE49-F238E27FC236}">
                <a16:creationId xmlns:a16="http://schemas.microsoft.com/office/drawing/2014/main" id="{7571AD84-75DF-4181-AAB5-F6B7C1A2AA10}"/>
              </a:ext>
            </a:extLst>
          </p:cNvPr>
          <p:cNvSpPr/>
          <p:nvPr/>
        </p:nvSpPr>
        <p:spPr>
          <a:xfrm>
            <a:off x="1785258" y="1308533"/>
            <a:ext cx="2142309" cy="452846"/>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000" dirty="0"/>
              <a:t>Boot time</a:t>
            </a:r>
            <a:endParaRPr lang="en-US" sz="2000" dirty="0"/>
          </a:p>
        </p:txBody>
      </p:sp>
      <p:sp>
        <p:nvSpPr>
          <p:cNvPr id="7" name="TextBox 6">
            <a:extLst>
              <a:ext uri="{FF2B5EF4-FFF2-40B4-BE49-F238E27FC236}">
                <a16:creationId xmlns:a16="http://schemas.microsoft.com/office/drawing/2014/main" id="{F0F1D965-D9FB-4871-9D16-CE967DAEF48C}"/>
              </a:ext>
            </a:extLst>
          </p:cNvPr>
          <p:cNvSpPr txBox="1"/>
          <p:nvPr/>
        </p:nvSpPr>
        <p:spPr>
          <a:xfrm>
            <a:off x="2987040" y="2037806"/>
            <a:ext cx="4442242" cy="400110"/>
          </a:xfrm>
          <a:prstGeom prst="rect">
            <a:avLst/>
          </a:prstGeom>
          <a:noFill/>
        </p:spPr>
        <p:txBody>
          <a:bodyPr wrap="none" rtlCol="0">
            <a:spAutoFit/>
          </a:bodyPr>
          <a:lstStyle/>
          <a:p>
            <a:pPr algn="l"/>
            <a:r>
              <a:rPr lang="en-IN" sz="2000" dirty="0">
                <a:solidFill>
                  <a:srgbClr val="0070C0"/>
                </a:solidFill>
              </a:rPr>
              <a:t>Partition</a:t>
            </a:r>
            <a:r>
              <a:rPr lang="en-IN" sz="2000" dirty="0"/>
              <a:t> the physical memory space. </a:t>
            </a:r>
            <a:endParaRPr lang="en-US" sz="2000" dirty="0" err="1"/>
          </a:p>
        </p:txBody>
      </p:sp>
      <p:sp>
        <p:nvSpPr>
          <p:cNvPr id="8" name="Rectangle 7">
            <a:extLst>
              <a:ext uri="{FF2B5EF4-FFF2-40B4-BE49-F238E27FC236}">
                <a16:creationId xmlns:a16="http://schemas.microsoft.com/office/drawing/2014/main" id="{3BDC3E33-725F-426D-9B4E-D6032A695A5B}"/>
              </a:ext>
            </a:extLst>
          </p:cNvPr>
          <p:cNvSpPr/>
          <p:nvPr/>
        </p:nvSpPr>
        <p:spPr>
          <a:xfrm>
            <a:off x="2728781" y="2724865"/>
            <a:ext cx="6540137" cy="496388"/>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000" dirty="0"/>
          </a:p>
        </p:txBody>
      </p:sp>
      <p:sp>
        <p:nvSpPr>
          <p:cNvPr id="9" name="Rectangle 8">
            <a:extLst>
              <a:ext uri="{FF2B5EF4-FFF2-40B4-BE49-F238E27FC236}">
                <a16:creationId xmlns:a16="http://schemas.microsoft.com/office/drawing/2014/main" id="{21E4DF80-5A8A-4E9A-A32B-7672C4038814}"/>
              </a:ext>
            </a:extLst>
          </p:cNvPr>
          <p:cNvSpPr/>
          <p:nvPr/>
        </p:nvSpPr>
        <p:spPr>
          <a:xfrm>
            <a:off x="6421215" y="2724865"/>
            <a:ext cx="2847702" cy="4963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Reserved memory</a:t>
            </a:r>
            <a:endParaRPr lang="en-US" sz="2000" dirty="0"/>
          </a:p>
        </p:txBody>
      </p:sp>
      <p:sp>
        <p:nvSpPr>
          <p:cNvPr id="10" name="Left Brace 9">
            <a:extLst>
              <a:ext uri="{FF2B5EF4-FFF2-40B4-BE49-F238E27FC236}">
                <a16:creationId xmlns:a16="http://schemas.microsoft.com/office/drawing/2014/main" id="{AD7B743D-668C-440A-8362-3F262F58D61B}"/>
              </a:ext>
            </a:extLst>
          </p:cNvPr>
          <p:cNvSpPr/>
          <p:nvPr/>
        </p:nvSpPr>
        <p:spPr>
          <a:xfrm rot="16200000">
            <a:off x="7731855" y="2001569"/>
            <a:ext cx="226423" cy="284770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E0C9F083-3A8B-41D3-A5E5-97FAFCCA04D7}"/>
              </a:ext>
            </a:extLst>
          </p:cNvPr>
          <p:cNvSpPr txBox="1"/>
          <p:nvPr/>
        </p:nvSpPr>
        <p:spPr>
          <a:xfrm>
            <a:off x="6957360" y="3568166"/>
            <a:ext cx="1781257" cy="400110"/>
          </a:xfrm>
          <a:prstGeom prst="rect">
            <a:avLst/>
          </a:prstGeom>
          <a:noFill/>
        </p:spPr>
        <p:txBody>
          <a:bodyPr wrap="none" rtlCol="0">
            <a:spAutoFit/>
          </a:bodyPr>
          <a:lstStyle/>
          <a:p>
            <a:pPr algn="l"/>
            <a:r>
              <a:rPr lang="en-IN" sz="2000" dirty="0"/>
              <a:t>Secure region</a:t>
            </a:r>
            <a:endParaRPr lang="en-US" sz="2000" dirty="0" err="1"/>
          </a:p>
        </p:txBody>
      </p:sp>
      <p:sp>
        <p:nvSpPr>
          <p:cNvPr id="12" name="TextBox 11">
            <a:extLst>
              <a:ext uri="{FF2B5EF4-FFF2-40B4-BE49-F238E27FC236}">
                <a16:creationId xmlns:a16="http://schemas.microsoft.com/office/drawing/2014/main" id="{51AB69BC-846F-4904-BC55-B3457221D49D}"/>
              </a:ext>
            </a:extLst>
          </p:cNvPr>
          <p:cNvSpPr txBox="1"/>
          <p:nvPr/>
        </p:nvSpPr>
        <p:spPr>
          <a:xfrm>
            <a:off x="1807029" y="4352081"/>
            <a:ext cx="8577943" cy="707886"/>
          </a:xfrm>
          <a:prstGeom prst="rect">
            <a:avLst/>
          </a:prstGeom>
          <a:noFill/>
          <a:ln w="19050">
            <a:solidFill>
              <a:schemeClr val="accent1"/>
            </a:solidFill>
          </a:ln>
        </p:spPr>
        <p:txBody>
          <a:bodyPr wrap="square" rtlCol="0">
            <a:spAutoFit/>
          </a:bodyPr>
          <a:lstStyle/>
          <a:p>
            <a:pPr algn="l"/>
            <a:r>
              <a:rPr lang="en-IN" sz="2000" dirty="0"/>
              <a:t>We can further </a:t>
            </a:r>
            <a:r>
              <a:rPr lang="en-IN" sz="2000" dirty="0">
                <a:solidFill>
                  <a:srgbClr val="00B050"/>
                </a:solidFill>
              </a:rPr>
              <a:t>partition</a:t>
            </a:r>
            <a:r>
              <a:rPr lang="en-IN" sz="2000" dirty="0"/>
              <a:t> the reserved memory: metadata and </a:t>
            </a:r>
            <a:r>
              <a:rPr lang="en-IN" sz="2000" dirty="0">
                <a:solidFill>
                  <a:srgbClr val="0070C0"/>
                </a:solidFill>
              </a:rPr>
              <a:t>secure</a:t>
            </a:r>
            <a:r>
              <a:rPr lang="en-IN" sz="2000" dirty="0"/>
              <a:t> data. </a:t>
            </a:r>
          </a:p>
          <a:p>
            <a:pPr algn="l"/>
            <a:r>
              <a:rPr lang="en-IN" sz="2000" dirty="0"/>
              <a:t>Intel SGX v1: Total </a:t>
            </a:r>
            <a:r>
              <a:rPr lang="en-IN" sz="2000" dirty="0">
                <a:solidFill>
                  <a:srgbClr val="692146"/>
                </a:solidFill>
              </a:rPr>
              <a:t>size</a:t>
            </a:r>
            <a:r>
              <a:rPr lang="en-IN" sz="2000" dirty="0"/>
              <a:t> of the PRM (128 MB), </a:t>
            </a:r>
            <a:r>
              <a:rPr lang="en-IN" sz="2000" dirty="0">
                <a:solidFill>
                  <a:srgbClr val="7030A0"/>
                </a:solidFill>
              </a:rPr>
              <a:t>usable</a:t>
            </a:r>
            <a:r>
              <a:rPr lang="en-IN" sz="2000" dirty="0"/>
              <a:t> space (92 MB)</a:t>
            </a:r>
            <a:endParaRPr lang="en-US" sz="2000" dirty="0" err="1"/>
          </a:p>
        </p:txBody>
      </p:sp>
      <p:sp>
        <p:nvSpPr>
          <p:cNvPr id="13" name="Rectangle: Rounded Corners 12">
            <a:extLst>
              <a:ext uri="{FF2B5EF4-FFF2-40B4-BE49-F238E27FC236}">
                <a16:creationId xmlns:a16="http://schemas.microsoft.com/office/drawing/2014/main" id="{A61EB531-DA54-46D3-911B-1A0FE179BF13}"/>
              </a:ext>
            </a:extLst>
          </p:cNvPr>
          <p:cNvSpPr/>
          <p:nvPr/>
        </p:nvSpPr>
        <p:spPr>
          <a:xfrm>
            <a:off x="5124994" y="1321526"/>
            <a:ext cx="4994366" cy="452846"/>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2000" dirty="0"/>
              <a:t>Processor Reserved Memory (PRM)</a:t>
            </a:r>
            <a:endParaRPr lang="en-US" sz="2000" dirty="0"/>
          </a:p>
        </p:txBody>
      </p:sp>
      <p:sp>
        <p:nvSpPr>
          <p:cNvPr id="14" name="Rectangle 13">
            <a:extLst>
              <a:ext uri="{FF2B5EF4-FFF2-40B4-BE49-F238E27FC236}">
                <a16:creationId xmlns:a16="http://schemas.microsoft.com/office/drawing/2014/main" id="{BE623DD3-0DAE-4AB2-9467-7FBC297E84F2}"/>
              </a:ext>
            </a:extLst>
          </p:cNvPr>
          <p:cNvSpPr/>
          <p:nvPr/>
        </p:nvSpPr>
        <p:spPr>
          <a:xfrm>
            <a:off x="1785257" y="4352082"/>
            <a:ext cx="8599714" cy="8556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5" name="Rectangle: Rounded Corners 14">
            <a:extLst>
              <a:ext uri="{FF2B5EF4-FFF2-40B4-BE49-F238E27FC236}">
                <a16:creationId xmlns:a16="http://schemas.microsoft.com/office/drawing/2014/main" id="{A70DAF8D-2663-4F0C-A899-D7B70872369A}"/>
              </a:ext>
            </a:extLst>
          </p:cNvPr>
          <p:cNvSpPr/>
          <p:nvPr/>
        </p:nvSpPr>
        <p:spPr>
          <a:xfrm>
            <a:off x="4270633" y="5624236"/>
            <a:ext cx="4301164" cy="50509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New instructions added to the ISA</a:t>
            </a:r>
            <a:endParaRPr lang="en-US" sz="2000" dirty="0"/>
          </a:p>
        </p:txBody>
      </p:sp>
      <p:pic>
        <p:nvPicPr>
          <p:cNvPr id="16" name="Picture 15" descr="Logo&#10;&#10;Description automatically generated">
            <a:extLst>
              <a:ext uri="{FF2B5EF4-FFF2-40B4-BE49-F238E27FC236}">
                <a16:creationId xmlns:a16="http://schemas.microsoft.com/office/drawing/2014/main" id="{09623763-8C48-4E47-9160-3B368CF03F9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rot="6121808">
            <a:off x="3080710" y="5354938"/>
            <a:ext cx="1004699" cy="1004699"/>
          </a:xfrm>
          <a:prstGeom prst="rect">
            <a:avLst/>
          </a:prstGeom>
        </p:spPr>
      </p:pic>
    </p:spTree>
    <p:extLst>
      <p:ext uri="{BB962C8B-B14F-4D97-AF65-F5344CB8AC3E}">
        <p14:creationId xmlns:p14="http://schemas.microsoft.com/office/powerpoint/2010/main" val="33405159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EF05-E67B-41D3-8BAE-5C7CE6F8BFCE}"/>
              </a:ext>
            </a:extLst>
          </p:cNvPr>
          <p:cNvSpPr>
            <a:spLocks noGrp="1"/>
          </p:cNvSpPr>
          <p:nvPr>
            <p:ph type="title"/>
          </p:nvPr>
        </p:nvSpPr>
        <p:spPr/>
        <p:txBody>
          <a:bodyPr/>
          <a:lstStyle/>
          <a:p>
            <a:r>
              <a:rPr lang="en-IN" dirty="0"/>
              <a:t>Setting up an Enclave</a:t>
            </a:r>
            <a:endParaRPr lang="en-US" dirty="0"/>
          </a:p>
        </p:txBody>
      </p:sp>
      <p:sp>
        <p:nvSpPr>
          <p:cNvPr id="3" name="Content Placeholder 2">
            <a:extLst>
              <a:ext uri="{FF2B5EF4-FFF2-40B4-BE49-F238E27FC236}">
                <a16:creationId xmlns:a16="http://schemas.microsoft.com/office/drawing/2014/main" id="{07E6C3BC-B165-4A4B-9990-8C00C81889C4}"/>
              </a:ext>
            </a:extLst>
          </p:cNvPr>
          <p:cNvSpPr>
            <a:spLocks noGrp="1"/>
          </p:cNvSpPr>
          <p:nvPr>
            <p:ph idx="1"/>
          </p:nvPr>
        </p:nvSpPr>
        <p:spPr>
          <a:xfrm>
            <a:off x="1950284" y="951412"/>
            <a:ext cx="7951361" cy="5555437"/>
          </a:xfrm>
        </p:spPr>
        <p:txBody>
          <a:bodyPr/>
          <a:lstStyle/>
          <a:p>
            <a:pPr marL="342900" indent="-342900">
              <a:buFont typeface="Arial" panose="020B0604020202020204" pitchFamily="34" charset="0"/>
              <a:buChar char="•"/>
            </a:pPr>
            <a:r>
              <a:rPr lang="en-IN" dirty="0"/>
              <a:t>ECREATE </a:t>
            </a:r>
            <a:r>
              <a:rPr lang="en-IN" dirty="0">
                <a:solidFill>
                  <a:srgbClr val="00B050"/>
                </a:solidFill>
              </a:rPr>
              <a:t>instruction</a:t>
            </a:r>
            <a:r>
              <a:rPr lang="en-IN" dirty="0"/>
              <a:t>:</a:t>
            </a:r>
          </a:p>
          <a:p>
            <a:pPr marL="573088" lvl="1" indent="-342900"/>
            <a:r>
              <a:rPr lang="en-US" dirty="0"/>
              <a:t>Create the </a:t>
            </a:r>
            <a:r>
              <a:rPr lang="en-US" dirty="0">
                <a:solidFill>
                  <a:srgbClr val="0070C0"/>
                </a:solidFill>
              </a:rPr>
              <a:t>data structures </a:t>
            </a:r>
            <a:r>
              <a:rPr lang="en-US" dirty="0"/>
              <a:t>for an enclave </a:t>
            </a:r>
          </a:p>
          <a:p>
            <a:pPr marL="573088" lvl="1" indent="-342900"/>
            <a:r>
              <a:rPr lang="en-US" dirty="0">
                <a:solidFill>
                  <a:schemeClr val="accent1"/>
                </a:solidFill>
              </a:rPr>
              <a:t>Partition</a:t>
            </a:r>
            <a:r>
              <a:rPr lang="en-US" dirty="0"/>
              <a:t> the physical and virtual address space between the secure and nonsecure regions</a:t>
            </a:r>
          </a:p>
          <a:p>
            <a:pPr marL="573088" lvl="1" indent="-342900"/>
            <a:r>
              <a:rPr lang="en-US" dirty="0"/>
              <a:t>The OS </a:t>
            </a:r>
            <a:r>
              <a:rPr lang="en-US" dirty="0">
                <a:solidFill>
                  <a:srgbClr val="7030A0"/>
                </a:solidFill>
              </a:rPr>
              <a:t>manages</a:t>
            </a:r>
            <a:r>
              <a:rPr lang="en-US" dirty="0"/>
              <a:t> the page tables and TLBs, even though it is </a:t>
            </a:r>
            <a:r>
              <a:rPr lang="en-US" dirty="0">
                <a:solidFill>
                  <a:schemeClr val="accent1"/>
                </a:solidFill>
              </a:rPr>
              <a:t>not</a:t>
            </a:r>
            <a:r>
              <a:rPr lang="en-US" dirty="0"/>
              <a:t> trusted. </a:t>
            </a:r>
          </a:p>
          <a:p>
            <a:pPr marL="342900" indent="-342900">
              <a:buFont typeface="Arial" panose="020B0604020202020204" pitchFamily="34" charset="0"/>
              <a:buChar char="•"/>
            </a:pPr>
            <a:r>
              <a:rPr lang="en-US" dirty="0"/>
              <a:t>EADD </a:t>
            </a:r>
            <a:r>
              <a:rPr lang="en-US" dirty="0">
                <a:solidFill>
                  <a:srgbClr val="00B050"/>
                </a:solidFill>
              </a:rPr>
              <a:t>instruction</a:t>
            </a:r>
            <a:r>
              <a:rPr lang="en-US" dirty="0"/>
              <a:t>:</a:t>
            </a:r>
          </a:p>
          <a:p>
            <a:pPr marL="573088" lvl="1" indent="-342900"/>
            <a:r>
              <a:rPr lang="en-US" dirty="0"/>
              <a:t>Adds code and data to the secure enclave</a:t>
            </a:r>
          </a:p>
          <a:p>
            <a:pPr marL="573088" lvl="1" indent="-342900"/>
            <a:r>
              <a:rPr lang="en-US" dirty="0">
                <a:solidFill>
                  <a:srgbClr val="002060"/>
                </a:solidFill>
              </a:rPr>
              <a:t>Copies</a:t>
            </a:r>
            <a:r>
              <a:rPr lang="en-US" dirty="0"/>
              <a:t> data into secure pages (within the enclave)</a:t>
            </a:r>
          </a:p>
          <a:p>
            <a:pPr marL="342900" indent="-342900">
              <a:buFont typeface="Arial" panose="020B0604020202020204" pitchFamily="34" charset="0"/>
              <a:buChar char="•"/>
            </a:pPr>
            <a:r>
              <a:rPr lang="en-US" dirty="0"/>
              <a:t>EINIT instruction:</a:t>
            </a:r>
          </a:p>
          <a:p>
            <a:pPr marL="573088" lvl="1" indent="-342900"/>
            <a:r>
              <a:rPr lang="en-US" dirty="0"/>
              <a:t>Compute a measurement and digitally sign it</a:t>
            </a:r>
          </a:p>
          <a:p>
            <a:pPr marL="573088" lvl="1" indent="-342900"/>
            <a:r>
              <a:rPr lang="en-US" dirty="0"/>
              <a:t>May use an additional </a:t>
            </a:r>
            <a:r>
              <a:rPr lang="en-US" dirty="0">
                <a:solidFill>
                  <a:srgbClr val="01708C"/>
                </a:solidFill>
              </a:rPr>
              <a:t>quoting</a:t>
            </a:r>
            <a:r>
              <a:rPr lang="en-US" dirty="0"/>
              <a:t> enclave to </a:t>
            </a:r>
            <a:r>
              <a:rPr lang="en-US" dirty="0">
                <a:solidFill>
                  <a:srgbClr val="7030A0"/>
                </a:solidFill>
              </a:rPr>
              <a:t>sign</a:t>
            </a:r>
            <a:r>
              <a:rPr lang="en-US" dirty="0"/>
              <a:t> the enclave and</a:t>
            </a:r>
            <a:br>
              <a:rPr lang="en-US" dirty="0"/>
            </a:br>
            <a:r>
              <a:rPr lang="en-US" dirty="0"/>
              <a:t>send it for </a:t>
            </a:r>
            <a:r>
              <a:rPr lang="en-US" dirty="0">
                <a:solidFill>
                  <a:srgbClr val="E21A23"/>
                </a:solidFill>
              </a:rPr>
              <a:t>remote</a:t>
            </a:r>
            <a:r>
              <a:rPr lang="en-US" dirty="0"/>
              <a:t> verification</a:t>
            </a:r>
          </a:p>
          <a:p>
            <a:pPr marL="573088" lvl="1" indent="-342900"/>
            <a:r>
              <a:rPr lang="en-US" dirty="0">
                <a:solidFill>
                  <a:schemeClr val="accent6">
                    <a:lumMod val="75000"/>
                  </a:schemeClr>
                </a:solidFill>
              </a:rPr>
              <a:t>Launch</a:t>
            </a:r>
            <a:r>
              <a:rPr lang="en-US" dirty="0"/>
              <a:t> the enclave</a:t>
            </a:r>
          </a:p>
          <a:p>
            <a:pPr marL="573088" lvl="1" indent="-342900"/>
            <a:endParaRPr lang="en-US" dirty="0"/>
          </a:p>
          <a:p>
            <a:pPr marL="573088" lvl="1" indent="-342900"/>
            <a:endParaRPr lang="en-US" dirty="0"/>
          </a:p>
          <a:p>
            <a:pPr marL="573088" lvl="1" indent="-342900"/>
            <a:endParaRPr lang="en-US" dirty="0"/>
          </a:p>
        </p:txBody>
      </p:sp>
      <p:sp>
        <p:nvSpPr>
          <p:cNvPr id="4" name="Footer Placeholder 3">
            <a:extLst>
              <a:ext uri="{FF2B5EF4-FFF2-40B4-BE49-F238E27FC236}">
                <a16:creationId xmlns:a16="http://schemas.microsoft.com/office/drawing/2014/main" id="{EB00FA10-293E-4411-B485-DA3ACBEDF3DB}"/>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506E5F15-CE6D-4E53-8F93-1BA8E60D959B}"/>
              </a:ext>
            </a:extLst>
          </p:cNvPr>
          <p:cNvSpPr>
            <a:spLocks noGrp="1"/>
          </p:cNvSpPr>
          <p:nvPr>
            <p:ph type="sldNum" sz="quarter" idx="12"/>
          </p:nvPr>
        </p:nvSpPr>
        <p:spPr/>
        <p:txBody>
          <a:bodyPr/>
          <a:lstStyle/>
          <a:p>
            <a:fld id="{F919517F-009E-4769-83B0-88E0C9B89C50}" type="slidenum">
              <a:rPr lang="en-US" smtClean="0"/>
              <a:t>54</a:t>
            </a:fld>
            <a:endParaRPr lang="en-US"/>
          </a:p>
        </p:txBody>
      </p:sp>
      <p:pic>
        <p:nvPicPr>
          <p:cNvPr id="6" name="Picture 5" descr="Icon&#10;&#10;Description automatically generated">
            <a:extLst>
              <a:ext uri="{FF2B5EF4-FFF2-40B4-BE49-F238E27FC236}">
                <a16:creationId xmlns:a16="http://schemas.microsoft.com/office/drawing/2014/main" id="{FA43D19E-C3EA-44E3-9901-F9864DCF87C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69452" y="2516778"/>
            <a:ext cx="413045" cy="413045"/>
          </a:xfrm>
          <a:prstGeom prst="rect">
            <a:avLst/>
          </a:prstGeom>
        </p:spPr>
      </p:pic>
    </p:spTree>
    <p:extLst>
      <p:ext uri="{BB962C8B-B14F-4D97-AF65-F5344CB8AC3E}">
        <p14:creationId xmlns:p14="http://schemas.microsoft.com/office/powerpoint/2010/main" val="3550006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50BA-3A57-4AD0-B5FA-18FEE91779B1}"/>
              </a:ext>
            </a:extLst>
          </p:cNvPr>
          <p:cNvSpPr>
            <a:spLocks noGrp="1"/>
          </p:cNvSpPr>
          <p:nvPr>
            <p:ph type="title"/>
          </p:nvPr>
        </p:nvSpPr>
        <p:spPr/>
        <p:txBody>
          <a:bodyPr/>
          <a:lstStyle/>
          <a:p>
            <a:r>
              <a:rPr lang="en-IN" dirty="0"/>
              <a:t>Memory Management</a:t>
            </a:r>
            <a:endParaRPr lang="en-US" dirty="0"/>
          </a:p>
        </p:txBody>
      </p:sp>
      <p:sp>
        <p:nvSpPr>
          <p:cNvPr id="3" name="Content Placeholder 2">
            <a:extLst>
              <a:ext uri="{FF2B5EF4-FFF2-40B4-BE49-F238E27FC236}">
                <a16:creationId xmlns:a16="http://schemas.microsoft.com/office/drawing/2014/main" id="{2038B7AD-16DA-4271-9C78-270E199230F1}"/>
              </a:ext>
            </a:extLst>
          </p:cNvPr>
          <p:cNvSpPr>
            <a:spLocks noGrp="1"/>
          </p:cNvSpPr>
          <p:nvPr>
            <p:ph idx="1"/>
          </p:nvPr>
        </p:nvSpPr>
        <p:spPr>
          <a:xfrm>
            <a:off x="1880616" y="1280161"/>
            <a:ext cx="8221327" cy="2490651"/>
          </a:xfrm>
        </p:spPr>
        <p:txBody>
          <a:bodyPr/>
          <a:lstStyle/>
          <a:p>
            <a:pPr marL="342900" indent="-342900">
              <a:buFont typeface="Arial" panose="020B0604020202020204" pitchFamily="34" charset="0"/>
              <a:buChar char="•"/>
            </a:pPr>
            <a:r>
              <a:rPr lang="en-IN" dirty="0"/>
              <a:t>The OS </a:t>
            </a:r>
            <a:r>
              <a:rPr lang="en-IN" dirty="0">
                <a:solidFill>
                  <a:srgbClr val="7030A0"/>
                </a:solidFill>
              </a:rPr>
              <a:t>manages</a:t>
            </a:r>
            <a:r>
              <a:rPr lang="en-IN" dirty="0"/>
              <a:t> the page tables and TLB entry</a:t>
            </a:r>
          </a:p>
          <a:p>
            <a:pPr marL="342900" indent="-342900">
              <a:buFont typeface="Arial" panose="020B0604020202020204" pitchFamily="34" charset="0"/>
              <a:buChar char="•"/>
            </a:pPr>
            <a:r>
              <a:rPr lang="en-IN" dirty="0"/>
              <a:t>It can deliberately </a:t>
            </a:r>
            <a:r>
              <a:rPr lang="en-IN" dirty="0">
                <a:solidFill>
                  <a:srgbClr val="002060"/>
                </a:solidFill>
              </a:rPr>
              <a:t>induce</a:t>
            </a:r>
            <a:r>
              <a:rPr lang="en-IN" dirty="0"/>
              <a:t> TLB misses and page faults.</a:t>
            </a:r>
          </a:p>
          <a:p>
            <a:pPr marL="573088" lvl="1" indent="-342900"/>
            <a:r>
              <a:rPr lang="en-IN" dirty="0"/>
              <a:t>This can </a:t>
            </a:r>
            <a:r>
              <a:rPr lang="en-IN" dirty="0">
                <a:solidFill>
                  <a:srgbClr val="00B050"/>
                </a:solidFill>
              </a:rPr>
              <a:t>provide</a:t>
            </a:r>
            <a:r>
              <a:rPr lang="en-IN" dirty="0"/>
              <a:t> the page address </a:t>
            </a:r>
            <a:r>
              <a:rPr lang="en-IN" dirty="0">
                <a:solidFill>
                  <a:srgbClr val="0070C0"/>
                </a:solidFill>
              </a:rPr>
              <a:t>sequence</a:t>
            </a:r>
          </a:p>
          <a:p>
            <a:pPr marL="573088" lvl="1" indent="-342900"/>
            <a:r>
              <a:rPr lang="en-IN" dirty="0"/>
              <a:t>The hardware </a:t>
            </a:r>
            <a:r>
              <a:rPr lang="en-IN" dirty="0">
                <a:solidFill>
                  <a:srgbClr val="C00000"/>
                </a:solidFill>
              </a:rPr>
              <a:t>zeros</a:t>
            </a:r>
            <a:r>
              <a:rPr lang="en-IN" dirty="0"/>
              <a:t> out the bits within the </a:t>
            </a:r>
            <a:r>
              <a:rPr lang="en-IN" dirty="0">
                <a:solidFill>
                  <a:srgbClr val="00B050"/>
                </a:solidFill>
              </a:rPr>
              <a:t>page offset </a:t>
            </a:r>
            <a:r>
              <a:rPr lang="en-IN" dirty="0"/>
              <a:t>(address that caused the TLB </a:t>
            </a:r>
            <a:r>
              <a:rPr lang="en-IN" dirty="0">
                <a:solidFill>
                  <a:srgbClr val="FF0000"/>
                </a:solidFill>
              </a:rPr>
              <a:t>miss</a:t>
            </a:r>
            <a:r>
              <a:rPr lang="en-IN" dirty="0"/>
              <a:t> or page fault)</a:t>
            </a:r>
          </a:p>
          <a:p>
            <a:pPr marL="573088" lvl="1" indent="-342900"/>
            <a:r>
              <a:rPr lang="en-IN" dirty="0"/>
              <a:t>Nonetheless, some information </a:t>
            </a:r>
            <a:r>
              <a:rPr lang="en-IN" dirty="0">
                <a:solidFill>
                  <a:srgbClr val="E21A23"/>
                </a:solidFill>
              </a:rPr>
              <a:t>leaks</a:t>
            </a:r>
            <a:r>
              <a:rPr lang="en-IN" dirty="0"/>
              <a:t> </a:t>
            </a:r>
            <a:endParaRPr lang="en-US" dirty="0"/>
          </a:p>
        </p:txBody>
      </p:sp>
      <p:sp>
        <p:nvSpPr>
          <p:cNvPr id="4" name="Footer Placeholder 3">
            <a:extLst>
              <a:ext uri="{FF2B5EF4-FFF2-40B4-BE49-F238E27FC236}">
                <a16:creationId xmlns:a16="http://schemas.microsoft.com/office/drawing/2014/main" id="{DB801A03-AA2B-4087-9D63-CBD707273253}"/>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F02944D7-FD04-4E49-9B00-E0EACEFAA57F}"/>
              </a:ext>
            </a:extLst>
          </p:cNvPr>
          <p:cNvSpPr>
            <a:spLocks noGrp="1"/>
          </p:cNvSpPr>
          <p:nvPr>
            <p:ph type="sldNum" sz="quarter" idx="12"/>
          </p:nvPr>
        </p:nvSpPr>
        <p:spPr/>
        <p:txBody>
          <a:bodyPr/>
          <a:lstStyle/>
          <a:p>
            <a:fld id="{F919517F-009E-4769-83B0-88E0C9B89C50}" type="slidenum">
              <a:rPr lang="en-US" smtClean="0"/>
              <a:t>55</a:t>
            </a:fld>
            <a:endParaRPr lang="en-US"/>
          </a:p>
        </p:txBody>
      </p:sp>
      <p:pic>
        <p:nvPicPr>
          <p:cNvPr id="6" name="Picture 5">
            <a:extLst>
              <a:ext uri="{FF2B5EF4-FFF2-40B4-BE49-F238E27FC236}">
                <a16:creationId xmlns:a16="http://schemas.microsoft.com/office/drawing/2014/main" id="{28D46B40-8DD0-4FAD-8D55-7D88D916A5A5}"/>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9095087" y="1830977"/>
            <a:ext cx="1297400" cy="1271452"/>
          </a:xfrm>
          <a:prstGeom prst="rect">
            <a:avLst/>
          </a:prstGeom>
        </p:spPr>
      </p:pic>
      <p:cxnSp>
        <p:nvCxnSpPr>
          <p:cNvPr id="8" name="Straight Connector 7">
            <a:extLst>
              <a:ext uri="{FF2B5EF4-FFF2-40B4-BE49-F238E27FC236}">
                <a16:creationId xmlns:a16="http://schemas.microsoft.com/office/drawing/2014/main" id="{4A71A3C0-8524-4A21-B8B1-3710C02F757E}"/>
              </a:ext>
            </a:extLst>
          </p:cNvPr>
          <p:cNvCxnSpPr/>
          <p:nvPr/>
        </p:nvCxnSpPr>
        <p:spPr>
          <a:xfrm>
            <a:off x="1805448" y="3866605"/>
            <a:ext cx="8581104"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a:extLst>
              <a:ext uri="{FF2B5EF4-FFF2-40B4-BE49-F238E27FC236}">
                <a16:creationId xmlns:a16="http://schemas.microsoft.com/office/drawing/2014/main" id="{F656D3F3-31AF-4601-A6F0-AA661E558C0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108084" y="4179016"/>
            <a:ext cx="365151" cy="365151"/>
          </a:xfrm>
          <a:prstGeom prst="rect">
            <a:avLst/>
          </a:prstGeom>
        </p:spPr>
      </p:pic>
      <p:sp>
        <p:nvSpPr>
          <p:cNvPr id="10" name="TextBox 9">
            <a:extLst>
              <a:ext uri="{FF2B5EF4-FFF2-40B4-BE49-F238E27FC236}">
                <a16:creationId xmlns:a16="http://schemas.microsoft.com/office/drawing/2014/main" id="{43FC2A29-CF9E-4BB3-9E0B-94C459170A5C}"/>
              </a:ext>
            </a:extLst>
          </p:cNvPr>
          <p:cNvSpPr txBox="1"/>
          <p:nvPr/>
        </p:nvSpPr>
        <p:spPr>
          <a:xfrm>
            <a:off x="2633236" y="4086252"/>
            <a:ext cx="8105296" cy="707886"/>
          </a:xfrm>
          <a:prstGeom prst="rect">
            <a:avLst/>
          </a:prstGeom>
          <a:noFill/>
        </p:spPr>
        <p:txBody>
          <a:bodyPr wrap="none" rtlCol="0">
            <a:spAutoFit/>
          </a:bodyPr>
          <a:lstStyle/>
          <a:p>
            <a:pPr algn="l"/>
            <a:r>
              <a:rPr lang="en-IN" sz="2000" dirty="0"/>
              <a:t>How do we </a:t>
            </a:r>
            <a:r>
              <a:rPr lang="en-IN" sz="2000" dirty="0">
                <a:solidFill>
                  <a:srgbClr val="E21A23"/>
                </a:solidFill>
              </a:rPr>
              <a:t>stop</a:t>
            </a:r>
            <a:r>
              <a:rPr lang="en-IN" sz="2000" dirty="0"/>
              <a:t> the OS from </a:t>
            </a:r>
            <a:r>
              <a:rPr lang="en-IN" sz="2000" dirty="0">
                <a:solidFill>
                  <a:srgbClr val="0070C0"/>
                </a:solidFill>
              </a:rPr>
              <a:t>redirecting</a:t>
            </a:r>
            <a:r>
              <a:rPr lang="en-IN" sz="2000" dirty="0"/>
              <a:t> writes to the nonsecure</a:t>
            </a:r>
            <a:br>
              <a:rPr lang="en-IN" sz="2000" dirty="0"/>
            </a:br>
            <a:r>
              <a:rPr lang="en-IN" sz="2000" dirty="0"/>
              <a:t>region? Can be easily achieved by creating a malicious TLB mapping.</a:t>
            </a:r>
            <a:endParaRPr lang="en-US" sz="2000" dirty="0" err="1"/>
          </a:p>
        </p:txBody>
      </p:sp>
      <p:sp>
        <p:nvSpPr>
          <p:cNvPr id="11" name="TextBox 10">
            <a:extLst>
              <a:ext uri="{FF2B5EF4-FFF2-40B4-BE49-F238E27FC236}">
                <a16:creationId xmlns:a16="http://schemas.microsoft.com/office/drawing/2014/main" id="{56013230-976B-49AE-B2E4-8A1C07427AB8}"/>
              </a:ext>
            </a:extLst>
          </p:cNvPr>
          <p:cNvSpPr txBox="1"/>
          <p:nvPr/>
        </p:nvSpPr>
        <p:spPr>
          <a:xfrm>
            <a:off x="1628732" y="4957996"/>
            <a:ext cx="1531399" cy="461665"/>
          </a:xfrm>
          <a:prstGeom prst="rect">
            <a:avLst/>
          </a:prstGeom>
          <a:noFill/>
        </p:spPr>
        <p:txBody>
          <a:bodyPr wrap="square" rtlCol="0">
            <a:spAutoFit/>
          </a:bodyPr>
          <a:lstStyle/>
          <a:p>
            <a:r>
              <a:rPr lang="en-US" sz="2400" b="1" dirty="0">
                <a:solidFill>
                  <a:srgbClr val="00B050"/>
                </a:solidFill>
                <a:latin typeface="Comic Sans MS" panose="030F0702030302020204" pitchFamily="66" charset="0"/>
              </a:rPr>
              <a:t>Answer: </a:t>
            </a:r>
          </a:p>
        </p:txBody>
      </p:sp>
      <p:sp>
        <p:nvSpPr>
          <p:cNvPr id="7" name="TextBox 6">
            <a:extLst>
              <a:ext uri="{FF2B5EF4-FFF2-40B4-BE49-F238E27FC236}">
                <a16:creationId xmlns:a16="http://schemas.microsoft.com/office/drawing/2014/main" id="{5F831450-97EF-4E3E-9E28-0B9220854522}"/>
              </a:ext>
            </a:extLst>
          </p:cNvPr>
          <p:cNvSpPr txBox="1"/>
          <p:nvPr/>
        </p:nvSpPr>
        <p:spPr>
          <a:xfrm>
            <a:off x="3026228" y="4997406"/>
            <a:ext cx="7283418" cy="707886"/>
          </a:xfrm>
          <a:prstGeom prst="rect">
            <a:avLst/>
          </a:prstGeom>
          <a:noFill/>
        </p:spPr>
        <p:txBody>
          <a:bodyPr wrap="square" rtlCol="0">
            <a:spAutoFit/>
          </a:bodyPr>
          <a:lstStyle/>
          <a:p>
            <a:pPr algn="l"/>
            <a:r>
              <a:rPr lang="en-IN" sz="2000" dirty="0"/>
              <a:t>In secure memory (</a:t>
            </a:r>
            <a:r>
              <a:rPr lang="en-IN" sz="2000" dirty="0">
                <a:solidFill>
                  <a:srgbClr val="720F11"/>
                </a:solidFill>
              </a:rPr>
              <a:t>metadata</a:t>
            </a:r>
            <a:r>
              <a:rPr lang="en-IN" sz="2000" dirty="0"/>
              <a:t> region), we maintain an </a:t>
            </a:r>
            <a:r>
              <a:rPr lang="en-IN" sz="2000" dirty="0">
                <a:solidFill>
                  <a:srgbClr val="625D9C"/>
                </a:solidFill>
              </a:rPr>
              <a:t>inverted</a:t>
            </a:r>
            <a:r>
              <a:rPr lang="en-IN" sz="2000" dirty="0"/>
              <a:t> </a:t>
            </a:r>
            <a:r>
              <a:rPr lang="en-IN" sz="2000" dirty="0">
                <a:solidFill>
                  <a:srgbClr val="625D9C"/>
                </a:solidFill>
              </a:rPr>
              <a:t>page table (IPT)</a:t>
            </a:r>
            <a:r>
              <a:rPr lang="en-IN" sz="2000" dirty="0"/>
              <a:t>. Physical frame </a:t>
            </a:r>
            <a:r>
              <a:rPr lang="en-IN" sz="2000" dirty="0" err="1"/>
              <a:t>num</a:t>
            </a:r>
            <a:r>
              <a:rPr lang="en-IN" sz="2000" dirty="0"/>
              <a:t> </a:t>
            </a:r>
            <a:r>
              <a:rPr lang="en-IN" sz="2000" dirty="0">
                <a:sym typeface="Wingdings" panose="05000000000000000000" pitchFamily="2" charset="2"/>
              </a:rPr>
              <a:t> virtual page </a:t>
            </a:r>
            <a:r>
              <a:rPr lang="en-IN" sz="2000" dirty="0" err="1">
                <a:sym typeface="Wingdings" panose="05000000000000000000" pitchFamily="2" charset="2"/>
              </a:rPr>
              <a:t>num</a:t>
            </a:r>
            <a:endParaRPr lang="en-US" sz="2000" dirty="0" err="1"/>
          </a:p>
        </p:txBody>
      </p:sp>
    </p:spTree>
    <p:extLst>
      <p:ext uri="{BB962C8B-B14F-4D97-AF65-F5344CB8AC3E}">
        <p14:creationId xmlns:p14="http://schemas.microsoft.com/office/powerpoint/2010/main" val="22466608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DDC2C-D2EC-49F1-A312-04E49D327F65}"/>
              </a:ext>
            </a:extLst>
          </p:cNvPr>
          <p:cNvSpPr>
            <a:spLocks noGrp="1"/>
          </p:cNvSpPr>
          <p:nvPr>
            <p:ph type="title"/>
          </p:nvPr>
        </p:nvSpPr>
        <p:spPr/>
        <p:txBody>
          <a:bodyPr/>
          <a:lstStyle/>
          <a:p>
            <a:r>
              <a:rPr lang="en-IN" dirty="0"/>
              <a:t>Managing Memory – II </a:t>
            </a:r>
            <a:endParaRPr lang="en-US" dirty="0"/>
          </a:p>
        </p:txBody>
      </p:sp>
      <p:sp>
        <p:nvSpPr>
          <p:cNvPr id="3" name="Content Placeholder 2">
            <a:extLst>
              <a:ext uri="{FF2B5EF4-FFF2-40B4-BE49-F238E27FC236}">
                <a16:creationId xmlns:a16="http://schemas.microsoft.com/office/drawing/2014/main" id="{CC2BCEA1-79F0-4B26-9B28-B2548753FA9B}"/>
              </a:ext>
            </a:extLst>
          </p:cNvPr>
          <p:cNvSpPr>
            <a:spLocks noGrp="1"/>
          </p:cNvSpPr>
          <p:nvPr>
            <p:ph idx="1"/>
          </p:nvPr>
        </p:nvSpPr>
        <p:spPr>
          <a:xfrm>
            <a:off x="1889325" y="978984"/>
            <a:ext cx="7461708" cy="4351338"/>
          </a:xfrm>
        </p:spPr>
        <p:txBody>
          <a:bodyPr/>
          <a:lstStyle/>
          <a:p>
            <a:pPr marL="342900" indent="-342900">
              <a:buFont typeface="Arial" panose="020B0604020202020204" pitchFamily="34" charset="0"/>
              <a:buChar char="•"/>
            </a:pPr>
            <a:r>
              <a:rPr lang="en-IN" dirty="0"/>
              <a:t>After an EADD </a:t>
            </a:r>
            <a:r>
              <a:rPr lang="en-IN" dirty="0">
                <a:solidFill>
                  <a:srgbClr val="00B050"/>
                </a:solidFill>
              </a:rPr>
              <a:t>instruction</a:t>
            </a:r>
            <a:r>
              <a:rPr lang="en-IN" dirty="0"/>
              <a:t> an entry in the IPT is created</a:t>
            </a:r>
          </a:p>
          <a:p>
            <a:pPr marL="342900" indent="-342900">
              <a:buFont typeface="Arial" panose="020B0604020202020204" pitchFamily="34" charset="0"/>
              <a:buChar char="•"/>
            </a:pPr>
            <a:r>
              <a:rPr lang="en-IN" dirty="0"/>
              <a:t>Before the enclave is </a:t>
            </a:r>
            <a:r>
              <a:rPr lang="en-IN" dirty="0">
                <a:solidFill>
                  <a:srgbClr val="C00000"/>
                </a:solidFill>
              </a:rPr>
              <a:t>launched</a:t>
            </a:r>
            <a:r>
              <a:rPr lang="en-IN" dirty="0"/>
              <a:t>, check whether all the mappings in the IPT are </a:t>
            </a:r>
            <a:r>
              <a:rPr lang="en-IN" dirty="0">
                <a:solidFill>
                  <a:srgbClr val="0070C0"/>
                </a:solidFill>
              </a:rPr>
              <a:t>valid</a:t>
            </a:r>
          </a:p>
          <a:p>
            <a:pPr marL="573088" lvl="1" indent="-342900"/>
            <a:r>
              <a:rPr lang="en-US" dirty="0"/>
              <a:t>A secure </a:t>
            </a:r>
            <a:r>
              <a:rPr lang="en-US" dirty="0">
                <a:solidFill>
                  <a:srgbClr val="00B050"/>
                </a:solidFill>
              </a:rPr>
              <a:t>page</a:t>
            </a:r>
            <a:r>
              <a:rPr lang="en-US" dirty="0"/>
              <a:t> should never be pointing to a </a:t>
            </a:r>
            <a:r>
              <a:rPr lang="en-US" dirty="0">
                <a:solidFill>
                  <a:srgbClr val="E21A23"/>
                </a:solidFill>
              </a:rPr>
              <a:t>nonsecure</a:t>
            </a:r>
            <a:r>
              <a:rPr lang="en-US" dirty="0"/>
              <a:t> memory region or vice-versa</a:t>
            </a:r>
          </a:p>
          <a:p>
            <a:pPr marL="342900" indent="-342900">
              <a:buFont typeface="Arial" panose="020B0604020202020204" pitchFamily="34" charset="0"/>
              <a:buChar char="•"/>
            </a:pPr>
            <a:r>
              <a:rPr lang="en-US" dirty="0"/>
              <a:t>All the </a:t>
            </a:r>
            <a:r>
              <a:rPr lang="en-US" dirty="0">
                <a:solidFill>
                  <a:srgbClr val="01708C"/>
                </a:solidFill>
              </a:rPr>
              <a:t>updates</a:t>
            </a:r>
            <a:r>
              <a:rPr lang="en-US" dirty="0"/>
              <a:t> to the TLB are </a:t>
            </a:r>
            <a:r>
              <a:rPr lang="en-US" dirty="0">
                <a:solidFill>
                  <a:srgbClr val="E21A23"/>
                </a:solidFill>
              </a:rPr>
              <a:t>monitored</a:t>
            </a:r>
          </a:p>
          <a:p>
            <a:pPr marL="573088" lvl="1" indent="-342900"/>
            <a:r>
              <a:rPr lang="en-US" dirty="0">
                <a:solidFill>
                  <a:schemeClr val="tx1"/>
                </a:solidFill>
              </a:rPr>
              <a:t>No </a:t>
            </a:r>
            <a:r>
              <a:rPr lang="en-US" dirty="0">
                <a:solidFill>
                  <a:srgbClr val="E21A23"/>
                </a:solidFill>
              </a:rPr>
              <a:t>illegal</a:t>
            </a:r>
            <a:r>
              <a:rPr lang="en-US" dirty="0">
                <a:solidFill>
                  <a:schemeClr val="tx1"/>
                </a:solidFill>
              </a:rPr>
              <a:t> mapping should be created</a:t>
            </a:r>
          </a:p>
          <a:p>
            <a:pPr marL="573088" lvl="1" indent="-342900"/>
            <a:r>
              <a:rPr lang="en-US" dirty="0">
                <a:solidFill>
                  <a:schemeClr val="tx1"/>
                </a:solidFill>
              </a:rPr>
              <a:t>The IPT is always deemed to be </a:t>
            </a:r>
            <a:r>
              <a:rPr lang="en-US" dirty="0">
                <a:solidFill>
                  <a:srgbClr val="00B050"/>
                </a:solidFill>
              </a:rPr>
              <a:t>correct</a:t>
            </a:r>
          </a:p>
          <a:p>
            <a:pPr marL="342900" indent="-342900">
              <a:buFont typeface="Arial" panose="020B0604020202020204" pitchFamily="34" charset="0"/>
              <a:buChar char="•"/>
            </a:pPr>
            <a:r>
              <a:rPr lang="en-US" dirty="0">
                <a:solidFill>
                  <a:schemeClr val="tx1"/>
                </a:solidFill>
              </a:rPr>
              <a:t>The OS </a:t>
            </a:r>
            <a:r>
              <a:rPr lang="en-US" dirty="0">
                <a:solidFill>
                  <a:srgbClr val="720F11"/>
                </a:solidFill>
              </a:rPr>
              <a:t>maintains</a:t>
            </a:r>
            <a:r>
              <a:rPr lang="en-US" dirty="0">
                <a:solidFill>
                  <a:schemeClr val="tx1"/>
                </a:solidFill>
              </a:rPr>
              <a:t> the page table</a:t>
            </a:r>
          </a:p>
          <a:p>
            <a:pPr marL="573088" lvl="1" indent="-342900"/>
            <a:r>
              <a:rPr lang="en-US" dirty="0">
                <a:solidFill>
                  <a:schemeClr val="tx1"/>
                </a:solidFill>
              </a:rPr>
              <a:t>This is </a:t>
            </a:r>
            <a:r>
              <a:rPr lang="en-US" dirty="0">
                <a:solidFill>
                  <a:srgbClr val="00B050"/>
                </a:solidFill>
              </a:rPr>
              <a:t>fine</a:t>
            </a:r>
            <a:r>
              <a:rPr lang="en-US" dirty="0">
                <a:solidFill>
                  <a:schemeClr val="tx1"/>
                </a:solidFill>
              </a:rPr>
              <a:t> because all TLB updates are </a:t>
            </a:r>
            <a:r>
              <a:rPr lang="en-US" dirty="0">
                <a:solidFill>
                  <a:srgbClr val="E21A23"/>
                </a:solidFill>
              </a:rPr>
              <a:t>monitored</a:t>
            </a:r>
          </a:p>
          <a:p>
            <a:pPr marL="573088" lvl="1" indent="-342900"/>
            <a:r>
              <a:rPr lang="en-US" dirty="0">
                <a:solidFill>
                  <a:schemeClr val="tx1"/>
                </a:solidFill>
              </a:rPr>
              <a:t>It can </a:t>
            </a:r>
            <a:r>
              <a:rPr lang="en-US" dirty="0">
                <a:solidFill>
                  <a:srgbClr val="625D9C"/>
                </a:solidFill>
              </a:rPr>
              <a:t>swap</a:t>
            </a:r>
            <a:r>
              <a:rPr lang="en-US" dirty="0">
                <a:solidFill>
                  <a:schemeClr val="tx1"/>
                </a:solidFill>
              </a:rPr>
              <a:t> out pages to the nonsecure memory or the disk  </a:t>
            </a:r>
          </a:p>
        </p:txBody>
      </p:sp>
      <p:sp>
        <p:nvSpPr>
          <p:cNvPr id="4" name="Footer Placeholder 3">
            <a:extLst>
              <a:ext uri="{FF2B5EF4-FFF2-40B4-BE49-F238E27FC236}">
                <a16:creationId xmlns:a16="http://schemas.microsoft.com/office/drawing/2014/main" id="{9E8D026C-F48C-4F7E-97A4-F50300DE1299}"/>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00A4EC57-60B5-45B9-9D7F-B98A0DD3CDFD}"/>
              </a:ext>
            </a:extLst>
          </p:cNvPr>
          <p:cNvSpPr>
            <a:spLocks noGrp="1"/>
          </p:cNvSpPr>
          <p:nvPr>
            <p:ph type="sldNum" sz="quarter" idx="12"/>
          </p:nvPr>
        </p:nvSpPr>
        <p:spPr/>
        <p:txBody>
          <a:bodyPr/>
          <a:lstStyle/>
          <a:p>
            <a:fld id="{F919517F-009E-4769-83B0-88E0C9B89C50}" type="slidenum">
              <a:rPr lang="en-US" smtClean="0"/>
              <a:t>56</a:t>
            </a:fld>
            <a:endParaRPr lang="en-US"/>
          </a:p>
        </p:txBody>
      </p:sp>
      <p:pic>
        <p:nvPicPr>
          <p:cNvPr id="6" name="Picture 5">
            <a:extLst>
              <a:ext uri="{FF2B5EF4-FFF2-40B4-BE49-F238E27FC236}">
                <a16:creationId xmlns:a16="http://schemas.microsoft.com/office/drawing/2014/main" id="{E14DC32D-3D39-4517-8293-AD90971F1E3E}"/>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7754597" y="2564575"/>
            <a:ext cx="1903209" cy="1922232"/>
          </a:xfrm>
          <a:prstGeom prst="rect">
            <a:avLst/>
          </a:prstGeom>
        </p:spPr>
      </p:pic>
      <p:sp>
        <p:nvSpPr>
          <p:cNvPr id="7" name="Rectangle: Rounded Corners 6">
            <a:extLst>
              <a:ext uri="{FF2B5EF4-FFF2-40B4-BE49-F238E27FC236}">
                <a16:creationId xmlns:a16="http://schemas.microsoft.com/office/drawing/2014/main" id="{053F6909-23F1-4975-9345-A20DC6225DD8}"/>
              </a:ext>
            </a:extLst>
          </p:cNvPr>
          <p:cNvSpPr/>
          <p:nvPr/>
        </p:nvSpPr>
        <p:spPr>
          <a:xfrm>
            <a:off x="3283131" y="5592309"/>
            <a:ext cx="6374674" cy="444137"/>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dirty="0"/>
              <a:t>Zero out page offset bits for secure pages</a:t>
            </a:r>
            <a:endParaRPr lang="en-US" sz="2000" dirty="0"/>
          </a:p>
        </p:txBody>
      </p:sp>
      <p:pic>
        <p:nvPicPr>
          <p:cNvPr id="8" name="Picture 7" descr="Icon&#10;&#10;Description automatically generated">
            <a:extLst>
              <a:ext uri="{FF2B5EF4-FFF2-40B4-BE49-F238E27FC236}">
                <a16:creationId xmlns:a16="http://schemas.microsoft.com/office/drawing/2014/main" id="{0092DA42-BAF7-4673-9472-50B852252FC3}"/>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2302617" y="5565523"/>
            <a:ext cx="536378" cy="536378"/>
          </a:xfrm>
          <a:prstGeom prst="rect">
            <a:avLst/>
          </a:prstGeom>
        </p:spPr>
      </p:pic>
      <p:sp>
        <p:nvSpPr>
          <p:cNvPr id="9" name="Speech Bubble: Rectangle 8">
            <a:extLst>
              <a:ext uri="{FF2B5EF4-FFF2-40B4-BE49-F238E27FC236}">
                <a16:creationId xmlns:a16="http://schemas.microsoft.com/office/drawing/2014/main" id="{DBA573F8-508B-4434-B74F-9A693DA751D2}"/>
              </a:ext>
            </a:extLst>
          </p:cNvPr>
          <p:cNvSpPr/>
          <p:nvPr/>
        </p:nvSpPr>
        <p:spPr>
          <a:xfrm>
            <a:off x="9466217" y="4538163"/>
            <a:ext cx="1175657" cy="803182"/>
          </a:xfrm>
          <a:prstGeom prst="wedgeRectCallout">
            <a:avLst>
              <a:gd name="adj1" fmla="val -67695"/>
              <a:gd name="adj2" fmla="val 4071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Provide ACIF</a:t>
            </a:r>
            <a:endParaRPr lang="en-US" sz="2000" dirty="0"/>
          </a:p>
        </p:txBody>
      </p:sp>
    </p:spTree>
    <p:extLst>
      <p:ext uri="{BB962C8B-B14F-4D97-AF65-F5344CB8AC3E}">
        <p14:creationId xmlns:p14="http://schemas.microsoft.com/office/powerpoint/2010/main" val="280561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0A5EB-397D-4D6D-85ED-FCDA547F1957}"/>
              </a:ext>
            </a:extLst>
          </p:cNvPr>
          <p:cNvSpPr>
            <a:spLocks noGrp="1"/>
          </p:cNvSpPr>
          <p:nvPr>
            <p:ph type="title"/>
          </p:nvPr>
        </p:nvSpPr>
        <p:spPr/>
        <p:txBody>
          <a:bodyPr/>
          <a:lstStyle/>
          <a:p>
            <a:r>
              <a:rPr lang="en-IN" dirty="0"/>
              <a:t>Interrupts and Enclave Entry/Exit</a:t>
            </a:r>
            <a:endParaRPr lang="en-US" dirty="0"/>
          </a:p>
        </p:txBody>
      </p:sp>
      <p:sp>
        <p:nvSpPr>
          <p:cNvPr id="3" name="Content Placeholder 2">
            <a:extLst>
              <a:ext uri="{FF2B5EF4-FFF2-40B4-BE49-F238E27FC236}">
                <a16:creationId xmlns:a16="http://schemas.microsoft.com/office/drawing/2014/main" id="{5EBFF95A-EBA3-4CAC-A836-DBB64219975A}"/>
              </a:ext>
            </a:extLst>
          </p:cNvPr>
          <p:cNvSpPr>
            <a:spLocks noGrp="1"/>
          </p:cNvSpPr>
          <p:nvPr>
            <p:ph idx="1"/>
          </p:nvPr>
        </p:nvSpPr>
        <p:spPr>
          <a:xfrm>
            <a:off x="1880616" y="1280160"/>
            <a:ext cx="8429030" cy="4929051"/>
          </a:xfrm>
        </p:spPr>
        <p:txBody>
          <a:bodyPr/>
          <a:lstStyle/>
          <a:p>
            <a:pPr marL="342900" indent="-342900">
              <a:buFont typeface="Arial" panose="020B0604020202020204" pitchFamily="34" charset="0"/>
              <a:buChar char="•"/>
            </a:pPr>
            <a:r>
              <a:rPr lang="en-IN" dirty="0">
                <a:solidFill>
                  <a:schemeClr val="tx1"/>
                </a:solidFill>
              </a:rPr>
              <a:t>Asynchronous Enclave Exit</a:t>
            </a:r>
          </a:p>
          <a:p>
            <a:pPr marL="573088" lvl="1" indent="-342900"/>
            <a:r>
              <a:rPr lang="en-IN" dirty="0"/>
              <a:t>An </a:t>
            </a:r>
            <a:r>
              <a:rPr lang="en-IN" dirty="0">
                <a:solidFill>
                  <a:srgbClr val="720F11"/>
                </a:solidFill>
              </a:rPr>
              <a:t>interrupt</a:t>
            </a:r>
            <a:r>
              <a:rPr lang="en-IN" dirty="0"/>
              <a:t> maybe delivered to a core that is </a:t>
            </a:r>
            <a:r>
              <a:rPr lang="en-IN" dirty="0">
                <a:solidFill>
                  <a:srgbClr val="01708C"/>
                </a:solidFill>
              </a:rPr>
              <a:t>running</a:t>
            </a:r>
            <a:r>
              <a:rPr lang="en-IN" dirty="0"/>
              <a:t> an enclave</a:t>
            </a:r>
          </a:p>
          <a:p>
            <a:pPr marL="573088" lvl="1" indent="-342900"/>
            <a:r>
              <a:rPr lang="en-IN" dirty="0"/>
              <a:t>The </a:t>
            </a:r>
            <a:r>
              <a:rPr lang="en-IN" dirty="0">
                <a:solidFill>
                  <a:srgbClr val="00B050"/>
                </a:solidFill>
              </a:rPr>
              <a:t>secure</a:t>
            </a:r>
            <a:r>
              <a:rPr lang="en-IN" dirty="0"/>
              <a:t> </a:t>
            </a:r>
            <a:r>
              <a:rPr lang="en-IN" dirty="0">
                <a:solidFill>
                  <a:srgbClr val="7030A0"/>
                </a:solidFill>
              </a:rPr>
              <a:t>context</a:t>
            </a:r>
            <a:r>
              <a:rPr lang="en-IN" dirty="0"/>
              <a:t> needs to be </a:t>
            </a:r>
            <a:r>
              <a:rPr lang="en-IN" dirty="0">
                <a:solidFill>
                  <a:srgbClr val="0070C0"/>
                </a:solidFill>
              </a:rPr>
              <a:t>stored</a:t>
            </a:r>
            <a:r>
              <a:rPr lang="en-IN" dirty="0"/>
              <a:t> in the secure memory region</a:t>
            </a:r>
          </a:p>
          <a:p>
            <a:pPr marL="573088" lvl="1" indent="-342900"/>
            <a:r>
              <a:rPr lang="en-IN" dirty="0">
                <a:solidFill>
                  <a:srgbClr val="00B050"/>
                </a:solidFill>
              </a:rPr>
              <a:t>Flush</a:t>
            </a:r>
            <a:r>
              <a:rPr lang="en-IN" dirty="0"/>
              <a:t> the TLB </a:t>
            </a:r>
            <a:r>
              <a:rPr lang="en-IN" dirty="0">
                <a:sym typeface="Wingdings" panose="05000000000000000000" pitchFamily="2" charset="2"/>
              </a:rPr>
              <a:t> the </a:t>
            </a:r>
            <a:r>
              <a:rPr lang="en-IN" dirty="0">
                <a:solidFill>
                  <a:schemeClr val="accent4">
                    <a:lumMod val="75000"/>
                  </a:schemeClr>
                </a:solidFill>
                <a:sym typeface="Wingdings" panose="05000000000000000000" pitchFamily="2" charset="2"/>
              </a:rPr>
              <a:t>secure</a:t>
            </a:r>
            <a:r>
              <a:rPr lang="en-IN" dirty="0">
                <a:sym typeface="Wingdings" panose="05000000000000000000" pitchFamily="2" charset="2"/>
              </a:rPr>
              <a:t> area should henceforth not be </a:t>
            </a:r>
            <a:r>
              <a:rPr lang="en-IN" dirty="0">
                <a:solidFill>
                  <a:srgbClr val="C00000"/>
                </a:solidFill>
                <a:sym typeface="Wingdings" panose="05000000000000000000" pitchFamily="2" charset="2"/>
              </a:rPr>
              <a:t>accessible</a:t>
            </a:r>
          </a:p>
          <a:p>
            <a:pPr marL="342900" indent="-342900">
              <a:buFont typeface="Arial" panose="020B0604020202020204" pitchFamily="34" charset="0"/>
              <a:buChar char="•"/>
            </a:pPr>
            <a:r>
              <a:rPr lang="en-IN" dirty="0">
                <a:solidFill>
                  <a:schemeClr val="tx1"/>
                </a:solidFill>
                <a:sym typeface="Wingdings" panose="05000000000000000000" pitchFamily="2" charset="2"/>
              </a:rPr>
              <a:t>Enclave Enter (EENTER)</a:t>
            </a:r>
          </a:p>
          <a:p>
            <a:pPr marL="573088" lvl="1" indent="-342900"/>
            <a:r>
              <a:rPr lang="en-US" dirty="0">
                <a:solidFill>
                  <a:schemeClr val="tx1"/>
                </a:solidFill>
              </a:rPr>
              <a:t>An </a:t>
            </a:r>
            <a:r>
              <a:rPr lang="en-US" dirty="0">
                <a:solidFill>
                  <a:srgbClr val="00B050"/>
                </a:solidFill>
              </a:rPr>
              <a:t>application</a:t>
            </a:r>
            <a:r>
              <a:rPr lang="en-US" dirty="0">
                <a:solidFill>
                  <a:schemeClr val="tx1"/>
                </a:solidFill>
              </a:rPr>
              <a:t> must call a </a:t>
            </a:r>
            <a:r>
              <a:rPr lang="en-US" dirty="0">
                <a:solidFill>
                  <a:srgbClr val="0070C0"/>
                </a:solidFill>
              </a:rPr>
              <a:t>secure</a:t>
            </a:r>
            <a:r>
              <a:rPr lang="en-US" dirty="0">
                <a:solidFill>
                  <a:schemeClr val="tx1"/>
                </a:solidFill>
              </a:rPr>
              <a:t> function (ECALL)</a:t>
            </a:r>
          </a:p>
          <a:p>
            <a:pPr marL="573088" lvl="1" indent="-342900"/>
            <a:r>
              <a:rPr lang="en-US" dirty="0">
                <a:solidFill>
                  <a:schemeClr val="tx1"/>
                </a:solidFill>
              </a:rPr>
              <a:t>The OS </a:t>
            </a:r>
            <a:r>
              <a:rPr lang="en-US" dirty="0">
                <a:solidFill>
                  <a:srgbClr val="C00000"/>
                </a:solidFill>
              </a:rPr>
              <a:t>treats</a:t>
            </a:r>
            <a:r>
              <a:rPr lang="en-US" dirty="0">
                <a:solidFill>
                  <a:schemeClr val="tx1"/>
                </a:solidFill>
              </a:rPr>
              <a:t> this as a </a:t>
            </a:r>
            <a:r>
              <a:rPr lang="en-US" dirty="0">
                <a:solidFill>
                  <a:srgbClr val="7030A0"/>
                </a:solidFill>
              </a:rPr>
              <a:t>regular</a:t>
            </a:r>
            <a:r>
              <a:rPr lang="en-US" dirty="0">
                <a:solidFill>
                  <a:schemeClr val="tx1"/>
                </a:solidFill>
              </a:rPr>
              <a:t> context switch</a:t>
            </a:r>
          </a:p>
          <a:p>
            <a:pPr marL="573088" lvl="1" indent="-342900"/>
            <a:r>
              <a:rPr lang="en-US" dirty="0">
                <a:solidFill>
                  <a:schemeClr val="tx1"/>
                </a:solidFill>
              </a:rPr>
              <a:t>The </a:t>
            </a:r>
            <a:r>
              <a:rPr lang="en-US" dirty="0">
                <a:solidFill>
                  <a:srgbClr val="0070C0"/>
                </a:solidFill>
              </a:rPr>
              <a:t>secure</a:t>
            </a:r>
            <a:r>
              <a:rPr lang="en-US" dirty="0">
                <a:solidFill>
                  <a:schemeClr val="tx1"/>
                </a:solidFill>
              </a:rPr>
              <a:t> mode gets turned on</a:t>
            </a:r>
          </a:p>
          <a:p>
            <a:pPr marL="342900" indent="-342900">
              <a:buFont typeface="Arial" panose="020B0604020202020204" pitchFamily="34" charset="0"/>
              <a:buChar char="•"/>
            </a:pPr>
            <a:r>
              <a:rPr lang="en-US" dirty="0">
                <a:solidFill>
                  <a:schemeClr val="tx1"/>
                </a:solidFill>
              </a:rPr>
              <a:t>Enclave Exit (EEXIT)</a:t>
            </a:r>
          </a:p>
          <a:p>
            <a:pPr marL="573088" lvl="1" indent="-342900"/>
            <a:r>
              <a:rPr lang="en-US" dirty="0">
                <a:solidFill>
                  <a:schemeClr val="tx1"/>
                </a:solidFill>
              </a:rPr>
              <a:t>The secure code calls a </a:t>
            </a:r>
            <a:r>
              <a:rPr lang="en-US" dirty="0">
                <a:solidFill>
                  <a:srgbClr val="C00000"/>
                </a:solidFill>
              </a:rPr>
              <a:t>nonsecure</a:t>
            </a:r>
            <a:r>
              <a:rPr lang="en-US" dirty="0">
                <a:solidFill>
                  <a:schemeClr val="tx1"/>
                </a:solidFill>
              </a:rPr>
              <a:t> function (OCALL)</a:t>
            </a:r>
          </a:p>
          <a:p>
            <a:pPr marL="573088" lvl="1" indent="-342900"/>
            <a:r>
              <a:rPr lang="en-US" dirty="0">
                <a:solidFill>
                  <a:schemeClr val="tx1"/>
                </a:solidFill>
              </a:rPr>
              <a:t>All arguments are </a:t>
            </a:r>
            <a:r>
              <a:rPr lang="en-US" dirty="0">
                <a:solidFill>
                  <a:srgbClr val="00B050"/>
                </a:solidFill>
              </a:rPr>
              <a:t>copied. </a:t>
            </a:r>
            <a:r>
              <a:rPr lang="en-US" dirty="0">
                <a:solidFill>
                  <a:schemeClr val="tx1"/>
                </a:solidFill>
              </a:rPr>
              <a:t>The TLB is </a:t>
            </a:r>
            <a:r>
              <a:rPr lang="en-US" dirty="0">
                <a:solidFill>
                  <a:srgbClr val="625D9C"/>
                </a:solidFill>
              </a:rPr>
              <a:t>flushed</a:t>
            </a:r>
            <a:r>
              <a:rPr lang="en-US" dirty="0">
                <a:solidFill>
                  <a:schemeClr val="tx1"/>
                </a:solidFill>
              </a:rPr>
              <a:t>.</a:t>
            </a:r>
          </a:p>
        </p:txBody>
      </p:sp>
      <p:sp>
        <p:nvSpPr>
          <p:cNvPr id="4" name="Footer Placeholder 3">
            <a:extLst>
              <a:ext uri="{FF2B5EF4-FFF2-40B4-BE49-F238E27FC236}">
                <a16:creationId xmlns:a16="http://schemas.microsoft.com/office/drawing/2014/main" id="{ABB36C64-BD54-4C0A-BB99-F71B2E4D821F}"/>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3C3ED0D1-A24E-4784-B0ED-C3338092521B}"/>
              </a:ext>
            </a:extLst>
          </p:cNvPr>
          <p:cNvSpPr>
            <a:spLocks noGrp="1"/>
          </p:cNvSpPr>
          <p:nvPr>
            <p:ph type="sldNum" sz="quarter" idx="12"/>
          </p:nvPr>
        </p:nvSpPr>
        <p:spPr/>
        <p:txBody>
          <a:bodyPr/>
          <a:lstStyle/>
          <a:p>
            <a:fld id="{F919517F-009E-4769-83B0-88E0C9B89C50}" type="slidenum">
              <a:rPr lang="en-US" smtClean="0"/>
              <a:t>57</a:t>
            </a:fld>
            <a:endParaRPr lang="en-US"/>
          </a:p>
        </p:txBody>
      </p:sp>
      <p:pic>
        <p:nvPicPr>
          <p:cNvPr id="6" name="Picture 5">
            <a:extLst>
              <a:ext uri="{FF2B5EF4-FFF2-40B4-BE49-F238E27FC236}">
                <a16:creationId xmlns:a16="http://schemas.microsoft.com/office/drawing/2014/main" id="{31B41E7C-53C5-4E1A-AAAB-9F4FC9010903}"/>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8943702" y="574767"/>
            <a:ext cx="1466822" cy="1036283"/>
          </a:xfrm>
          <a:prstGeom prst="rect">
            <a:avLst/>
          </a:prstGeom>
        </p:spPr>
      </p:pic>
    </p:spTree>
    <p:extLst>
      <p:ext uri="{BB962C8B-B14F-4D97-AF65-F5344CB8AC3E}">
        <p14:creationId xmlns:p14="http://schemas.microsoft.com/office/powerpoint/2010/main" val="8589969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DDC09-98E1-4A6F-80AC-5629A4EA020F}"/>
              </a:ext>
            </a:extLst>
          </p:cNvPr>
          <p:cNvSpPr>
            <a:spLocks noGrp="1"/>
          </p:cNvSpPr>
          <p:nvPr>
            <p:ph type="title"/>
          </p:nvPr>
        </p:nvSpPr>
        <p:spPr/>
        <p:txBody>
          <a:bodyPr/>
          <a:lstStyle/>
          <a:p>
            <a:r>
              <a:rPr lang="en-IN" dirty="0"/>
              <a:t>Enclave Removal and System Calls</a:t>
            </a:r>
            <a:endParaRPr lang="en-US" dirty="0"/>
          </a:p>
        </p:txBody>
      </p:sp>
      <p:sp>
        <p:nvSpPr>
          <p:cNvPr id="3" name="Content Placeholder 2">
            <a:extLst>
              <a:ext uri="{FF2B5EF4-FFF2-40B4-BE49-F238E27FC236}">
                <a16:creationId xmlns:a16="http://schemas.microsoft.com/office/drawing/2014/main" id="{F13F46EF-99C6-4946-B2DF-E4B704C180BC}"/>
              </a:ext>
            </a:extLst>
          </p:cNvPr>
          <p:cNvSpPr>
            <a:spLocks noGrp="1"/>
          </p:cNvSpPr>
          <p:nvPr>
            <p:ph idx="1"/>
          </p:nvPr>
        </p:nvSpPr>
        <p:spPr>
          <a:xfrm>
            <a:off x="1880616" y="1280161"/>
            <a:ext cx="8709007" cy="992777"/>
          </a:xfrm>
        </p:spPr>
        <p:txBody>
          <a:bodyPr/>
          <a:lstStyle/>
          <a:p>
            <a:pPr marL="342900" indent="-342900">
              <a:buFont typeface="Arial" panose="020B0604020202020204" pitchFamily="34" charset="0"/>
              <a:buChar char="•"/>
            </a:pPr>
            <a:r>
              <a:rPr lang="en-IN" dirty="0"/>
              <a:t>The EREMOVE </a:t>
            </a:r>
            <a:r>
              <a:rPr lang="en-IN" dirty="0">
                <a:solidFill>
                  <a:srgbClr val="0070C0"/>
                </a:solidFill>
              </a:rPr>
              <a:t>instruction</a:t>
            </a:r>
            <a:r>
              <a:rPr lang="en-IN" dirty="0"/>
              <a:t> is invoked to tear down an enclave.</a:t>
            </a:r>
          </a:p>
          <a:p>
            <a:pPr marL="342900" indent="-342900">
              <a:buFont typeface="Arial" panose="020B0604020202020204" pitchFamily="34" charset="0"/>
              <a:buChar char="•"/>
            </a:pPr>
            <a:r>
              <a:rPr lang="en-IN" dirty="0"/>
              <a:t> </a:t>
            </a:r>
            <a:r>
              <a:rPr lang="en-IN" dirty="0">
                <a:solidFill>
                  <a:srgbClr val="00B050"/>
                </a:solidFill>
              </a:rPr>
              <a:t>Clear</a:t>
            </a:r>
            <a:r>
              <a:rPr lang="en-IN" dirty="0"/>
              <a:t> all the state and pages in the memory and disk</a:t>
            </a:r>
          </a:p>
          <a:p>
            <a:pPr marL="342900" indent="-34290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76E84750-1D30-4B45-A353-F79A1F4EAD27}"/>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C1086E8D-0124-4B43-84C5-05B2CF7FC844}"/>
              </a:ext>
            </a:extLst>
          </p:cNvPr>
          <p:cNvSpPr>
            <a:spLocks noGrp="1"/>
          </p:cNvSpPr>
          <p:nvPr>
            <p:ph type="sldNum" sz="quarter" idx="12"/>
          </p:nvPr>
        </p:nvSpPr>
        <p:spPr/>
        <p:txBody>
          <a:bodyPr/>
          <a:lstStyle/>
          <a:p>
            <a:fld id="{F919517F-009E-4769-83B0-88E0C9B89C50}" type="slidenum">
              <a:rPr lang="en-US" smtClean="0"/>
              <a:t>58</a:t>
            </a:fld>
            <a:endParaRPr lang="en-US"/>
          </a:p>
        </p:txBody>
      </p:sp>
      <p:pic>
        <p:nvPicPr>
          <p:cNvPr id="6" name="Picture 5" descr="Icon&#10;&#10;Description automatically generated">
            <a:extLst>
              <a:ext uri="{FF2B5EF4-FFF2-40B4-BE49-F238E27FC236}">
                <a16:creationId xmlns:a16="http://schemas.microsoft.com/office/drawing/2014/main" id="{DBE683D6-C280-46B8-A0AC-F7168596929B}"/>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1880616" y="2741093"/>
            <a:ext cx="484127" cy="484127"/>
          </a:xfrm>
          <a:prstGeom prst="rect">
            <a:avLst/>
          </a:prstGeom>
        </p:spPr>
      </p:pic>
      <p:sp>
        <p:nvSpPr>
          <p:cNvPr id="7" name="TextBox 6">
            <a:extLst>
              <a:ext uri="{FF2B5EF4-FFF2-40B4-BE49-F238E27FC236}">
                <a16:creationId xmlns:a16="http://schemas.microsoft.com/office/drawing/2014/main" id="{3E3898AB-31B5-4885-AACA-692BC7BA46F8}"/>
              </a:ext>
            </a:extLst>
          </p:cNvPr>
          <p:cNvSpPr txBox="1"/>
          <p:nvPr/>
        </p:nvSpPr>
        <p:spPr>
          <a:xfrm>
            <a:off x="2490652" y="2629212"/>
            <a:ext cx="7622984" cy="707886"/>
          </a:xfrm>
          <a:prstGeom prst="rect">
            <a:avLst/>
          </a:prstGeom>
          <a:noFill/>
        </p:spPr>
        <p:txBody>
          <a:bodyPr wrap="none" rtlCol="0">
            <a:spAutoFit/>
          </a:bodyPr>
          <a:lstStyle/>
          <a:p>
            <a:pPr algn="l"/>
            <a:r>
              <a:rPr lang="en-IN" sz="2000" dirty="0"/>
              <a:t>We </a:t>
            </a:r>
            <a:r>
              <a:rPr lang="en-IN" sz="2000" dirty="0">
                <a:solidFill>
                  <a:srgbClr val="E21A23"/>
                </a:solidFill>
              </a:rPr>
              <a:t>cannot</a:t>
            </a:r>
            <a:r>
              <a:rPr lang="en-IN" sz="2000" dirty="0"/>
              <a:t> invoke system calls from secure mode. The OS will be</a:t>
            </a:r>
            <a:br>
              <a:rPr lang="en-IN" sz="2000" dirty="0"/>
            </a:br>
            <a:r>
              <a:rPr lang="en-IN" sz="2000" dirty="0"/>
              <a:t>able to </a:t>
            </a:r>
            <a:r>
              <a:rPr lang="en-IN" sz="2000" dirty="0">
                <a:solidFill>
                  <a:srgbClr val="0070C0"/>
                </a:solidFill>
              </a:rPr>
              <a:t>see</a:t>
            </a:r>
            <a:r>
              <a:rPr lang="en-IN" sz="2000" dirty="0"/>
              <a:t> the state of the secure program, which is not </a:t>
            </a:r>
            <a:r>
              <a:rPr lang="en-IN" sz="2000" dirty="0">
                <a:solidFill>
                  <a:srgbClr val="720F11"/>
                </a:solidFill>
              </a:rPr>
              <a:t>allowed</a:t>
            </a:r>
            <a:r>
              <a:rPr lang="en-IN" sz="2000" dirty="0"/>
              <a:t>. </a:t>
            </a:r>
            <a:endParaRPr lang="en-US" sz="2000" dirty="0" err="1"/>
          </a:p>
        </p:txBody>
      </p:sp>
      <p:sp>
        <p:nvSpPr>
          <p:cNvPr id="8" name="Freeform: Shape 7">
            <a:extLst>
              <a:ext uri="{FF2B5EF4-FFF2-40B4-BE49-F238E27FC236}">
                <a16:creationId xmlns:a16="http://schemas.microsoft.com/office/drawing/2014/main" id="{25F387D6-6F63-4D85-9CA0-2FA3DF7A7EA3}"/>
              </a:ext>
            </a:extLst>
          </p:cNvPr>
          <p:cNvSpPr/>
          <p:nvPr/>
        </p:nvSpPr>
        <p:spPr>
          <a:xfrm>
            <a:off x="3879976" y="3520904"/>
            <a:ext cx="483021" cy="1103348"/>
          </a:xfrm>
          <a:custGeom>
            <a:avLst/>
            <a:gdLst>
              <a:gd name="connsiteX0" fmla="*/ 239181 w 413511"/>
              <a:gd name="connsiteY0" fmla="*/ 0 h 2029097"/>
              <a:gd name="connsiteX1" fmla="*/ 4049 w 413511"/>
              <a:gd name="connsiteY1" fmla="*/ 661851 h 2029097"/>
              <a:gd name="connsiteX2" fmla="*/ 413352 w 413511"/>
              <a:gd name="connsiteY2" fmla="*/ 1018902 h 2029097"/>
              <a:gd name="connsiteX3" fmla="*/ 56301 w 413511"/>
              <a:gd name="connsiteY3" fmla="*/ 1619794 h 2029097"/>
              <a:gd name="connsiteX4" fmla="*/ 326267 w 413511"/>
              <a:gd name="connsiteY4" fmla="*/ 2029097 h 2029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511" h="2029097">
                <a:moveTo>
                  <a:pt x="239181" y="0"/>
                </a:moveTo>
                <a:cubicBezTo>
                  <a:pt x="107100" y="246017"/>
                  <a:pt x="-24980" y="492034"/>
                  <a:pt x="4049" y="661851"/>
                </a:cubicBezTo>
                <a:cubicBezTo>
                  <a:pt x="33077" y="831668"/>
                  <a:pt x="404643" y="859245"/>
                  <a:pt x="413352" y="1018902"/>
                </a:cubicBezTo>
                <a:cubicBezTo>
                  <a:pt x="422061" y="1178559"/>
                  <a:pt x="70815" y="1451428"/>
                  <a:pt x="56301" y="1619794"/>
                </a:cubicBezTo>
                <a:cubicBezTo>
                  <a:pt x="41787" y="1788160"/>
                  <a:pt x="184027" y="1908628"/>
                  <a:pt x="326267" y="2029097"/>
                </a:cubicBezTo>
              </a:path>
            </a:pathLst>
          </a:custGeom>
          <a:ln w="57150">
            <a:headEnd type="none" w="med" len="med"/>
            <a:tailEnd type="triangle" w="med" len="med"/>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9" name="Rectangle 8">
            <a:extLst>
              <a:ext uri="{FF2B5EF4-FFF2-40B4-BE49-F238E27FC236}">
                <a16:creationId xmlns:a16="http://schemas.microsoft.com/office/drawing/2014/main" id="{21811F92-0F56-415E-B5EA-6E9CE389626F}"/>
              </a:ext>
            </a:extLst>
          </p:cNvPr>
          <p:cNvSpPr/>
          <p:nvPr/>
        </p:nvSpPr>
        <p:spPr>
          <a:xfrm>
            <a:off x="2932680" y="5683039"/>
            <a:ext cx="2246811" cy="317863"/>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000" dirty="0"/>
              <a:t>Secure thread</a:t>
            </a:r>
            <a:endParaRPr lang="en-US" sz="2000" dirty="0"/>
          </a:p>
        </p:txBody>
      </p:sp>
      <p:sp>
        <p:nvSpPr>
          <p:cNvPr id="10" name="Freeform: Shape 9">
            <a:extLst>
              <a:ext uri="{FF2B5EF4-FFF2-40B4-BE49-F238E27FC236}">
                <a16:creationId xmlns:a16="http://schemas.microsoft.com/office/drawing/2014/main" id="{523E1C3A-D452-4F4D-AE4D-8311A0F94782}"/>
              </a:ext>
            </a:extLst>
          </p:cNvPr>
          <p:cNvSpPr/>
          <p:nvPr/>
        </p:nvSpPr>
        <p:spPr>
          <a:xfrm flipH="1">
            <a:off x="6622562" y="4525198"/>
            <a:ext cx="335587" cy="569316"/>
          </a:xfrm>
          <a:custGeom>
            <a:avLst/>
            <a:gdLst>
              <a:gd name="connsiteX0" fmla="*/ 239181 w 413511"/>
              <a:gd name="connsiteY0" fmla="*/ 0 h 2029097"/>
              <a:gd name="connsiteX1" fmla="*/ 4049 w 413511"/>
              <a:gd name="connsiteY1" fmla="*/ 661851 h 2029097"/>
              <a:gd name="connsiteX2" fmla="*/ 413352 w 413511"/>
              <a:gd name="connsiteY2" fmla="*/ 1018902 h 2029097"/>
              <a:gd name="connsiteX3" fmla="*/ 56301 w 413511"/>
              <a:gd name="connsiteY3" fmla="*/ 1619794 h 2029097"/>
              <a:gd name="connsiteX4" fmla="*/ 326267 w 413511"/>
              <a:gd name="connsiteY4" fmla="*/ 2029097 h 2029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511" h="2029097">
                <a:moveTo>
                  <a:pt x="239181" y="0"/>
                </a:moveTo>
                <a:cubicBezTo>
                  <a:pt x="107100" y="246017"/>
                  <a:pt x="-24980" y="492034"/>
                  <a:pt x="4049" y="661851"/>
                </a:cubicBezTo>
                <a:cubicBezTo>
                  <a:pt x="33077" y="831668"/>
                  <a:pt x="404643" y="859245"/>
                  <a:pt x="413352" y="1018902"/>
                </a:cubicBezTo>
                <a:cubicBezTo>
                  <a:pt x="422061" y="1178559"/>
                  <a:pt x="70815" y="1451428"/>
                  <a:pt x="56301" y="1619794"/>
                </a:cubicBezTo>
                <a:cubicBezTo>
                  <a:pt x="41787" y="1788160"/>
                  <a:pt x="184027" y="1908628"/>
                  <a:pt x="326267" y="2029097"/>
                </a:cubicBezTo>
              </a:path>
            </a:pathLst>
          </a:custGeom>
          <a:ln w="57150">
            <a:headEnd type="none" w="med" len="med"/>
            <a:tailEnd type="triangle" w="med" len="med"/>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11" name="Rectangle 10">
            <a:extLst>
              <a:ext uri="{FF2B5EF4-FFF2-40B4-BE49-F238E27FC236}">
                <a16:creationId xmlns:a16="http://schemas.microsoft.com/office/drawing/2014/main" id="{21DBE835-B950-4575-93EF-358B9547074A}"/>
              </a:ext>
            </a:extLst>
          </p:cNvPr>
          <p:cNvSpPr/>
          <p:nvPr/>
        </p:nvSpPr>
        <p:spPr>
          <a:xfrm>
            <a:off x="5889107" y="5683039"/>
            <a:ext cx="2246811" cy="317863"/>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000" dirty="0"/>
              <a:t>Proxy thread</a:t>
            </a:r>
            <a:endParaRPr lang="en-US" sz="2000" dirty="0"/>
          </a:p>
        </p:txBody>
      </p:sp>
      <p:cxnSp>
        <p:nvCxnSpPr>
          <p:cNvPr id="13" name="Straight Arrow Connector 12">
            <a:extLst>
              <a:ext uri="{FF2B5EF4-FFF2-40B4-BE49-F238E27FC236}">
                <a16:creationId xmlns:a16="http://schemas.microsoft.com/office/drawing/2014/main" id="{D6FEC7EA-D95F-46CC-824B-7BB00DE7550C}"/>
              </a:ext>
            </a:extLst>
          </p:cNvPr>
          <p:cNvCxnSpPr>
            <a:cxnSpLocks/>
          </p:cNvCxnSpPr>
          <p:nvPr/>
        </p:nvCxnSpPr>
        <p:spPr>
          <a:xfrm flipV="1">
            <a:off x="4308412" y="4573850"/>
            <a:ext cx="2314150" cy="233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6C20E52-284E-48AA-96C7-8309AD18CFA0}"/>
              </a:ext>
            </a:extLst>
          </p:cNvPr>
          <p:cNvSpPr/>
          <p:nvPr/>
        </p:nvSpPr>
        <p:spPr>
          <a:xfrm>
            <a:off x="5011478" y="4170299"/>
            <a:ext cx="1084522" cy="317863"/>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IN" sz="2000" dirty="0"/>
              <a:t>OCALL</a:t>
            </a:r>
            <a:endParaRPr lang="en-US" sz="2000" dirty="0"/>
          </a:p>
        </p:txBody>
      </p:sp>
      <p:cxnSp>
        <p:nvCxnSpPr>
          <p:cNvPr id="17" name="Straight Arrow Connector 16">
            <a:extLst>
              <a:ext uri="{FF2B5EF4-FFF2-40B4-BE49-F238E27FC236}">
                <a16:creationId xmlns:a16="http://schemas.microsoft.com/office/drawing/2014/main" id="{B0B2E7CB-205D-434B-AA88-E7E433BDB676}"/>
              </a:ext>
            </a:extLst>
          </p:cNvPr>
          <p:cNvCxnSpPr>
            <a:cxnSpLocks/>
          </p:cNvCxnSpPr>
          <p:nvPr/>
        </p:nvCxnSpPr>
        <p:spPr>
          <a:xfrm flipH="1">
            <a:off x="4299703" y="5108629"/>
            <a:ext cx="2322858" cy="1491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2B12A534-49AE-4BF3-8AB1-825B6FA0B2AA}"/>
              </a:ext>
            </a:extLst>
          </p:cNvPr>
          <p:cNvSpPr/>
          <p:nvPr/>
        </p:nvSpPr>
        <p:spPr>
          <a:xfrm flipV="1">
            <a:off x="4119156" y="5147615"/>
            <a:ext cx="131039" cy="452846"/>
          </a:xfrm>
          <a:custGeom>
            <a:avLst/>
            <a:gdLst>
              <a:gd name="connsiteX0" fmla="*/ 113212 w 131039"/>
              <a:gd name="connsiteY0" fmla="*/ 0 h 452846"/>
              <a:gd name="connsiteX1" fmla="*/ 43543 w 131039"/>
              <a:gd name="connsiteY1" fmla="*/ 165463 h 452846"/>
              <a:gd name="connsiteX2" fmla="*/ 130629 w 131039"/>
              <a:gd name="connsiteY2" fmla="*/ 330926 h 452846"/>
              <a:gd name="connsiteX3" fmla="*/ 0 w 131039"/>
              <a:gd name="connsiteY3" fmla="*/ 452846 h 452846"/>
            </a:gdLst>
            <a:ahLst/>
            <a:cxnLst>
              <a:cxn ang="0">
                <a:pos x="connsiteX0" y="connsiteY0"/>
              </a:cxn>
              <a:cxn ang="0">
                <a:pos x="connsiteX1" y="connsiteY1"/>
              </a:cxn>
              <a:cxn ang="0">
                <a:pos x="connsiteX2" y="connsiteY2"/>
              </a:cxn>
              <a:cxn ang="0">
                <a:pos x="connsiteX3" y="connsiteY3"/>
              </a:cxn>
            </a:cxnLst>
            <a:rect l="l" t="t" r="r" b="b"/>
            <a:pathLst>
              <a:path w="131039" h="452846">
                <a:moveTo>
                  <a:pt x="113212" y="0"/>
                </a:moveTo>
                <a:cubicBezTo>
                  <a:pt x="76926" y="55154"/>
                  <a:pt x="40640" y="110309"/>
                  <a:pt x="43543" y="165463"/>
                </a:cubicBezTo>
                <a:cubicBezTo>
                  <a:pt x="46446" y="220617"/>
                  <a:pt x="137886" y="283029"/>
                  <a:pt x="130629" y="330926"/>
                </a:cubicBezTo>
                <a:cubicBezTo>
                  <a:pt x="123372" y="378823"/>
                  <a:pt x="61686" y="415834"/>
                  <a:pt x="0" y="452846"/>
                </a:cubicBezTo>
              </a:path>
            </a:pathLst>
          </a:custGeom>
          <a:ln w="57150">
            <a:headEnd type="triangle"/>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332629C5-B1EB-4B46-A1C4-C6F72BE7955A}"/>
              </a:ext>
            </a:extLst>
          </p:cNvPr>
          <p:cNvSpPr/>
          <p:nvPr/>
        </p:nvSpPr>
        <p:spPr>
          <a:xfrm>
            <a:off x="5011478" y="5158880"/>
            <a:ext cx="1084522" cy="317863"/>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IN" sz="2000" dirty="0"/>
              <a:t>ECALL</a:t>
            </a:r>
            <a:endParaRPr lang="en-US" sz="2000" dirty="0"/>
          </a:p>
        </p:txBody>
      </p:sp>
      <p:sp>
        <p:nvSpPr>
          <p:cNvPr id="21" name="Rectangle 20">
            <a:extLst>
              <a:ext uri="{FF2B5EF4-FFF2-40B4-BE49-F238E27FC236}">
                <a16:creationId xmlns:a16="http://schemas.microsoft.com/office/drawing/2014/main" id="{6EC8AD00-FAB2-44F5-8EFA-1CF7A8662103}"/>
              </a:ext>
            </a:extLst>
          </p:cNvPr>
          <p:cNvSpPr/>
          <p:nvPr/>
        </p:nvSpPr>
        <p:spPr>
          <a:xfrm>
            <a:off x="7050998" y="4546768"/>
            <a:ext cx="1751468" cy="569316"/>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IN" sz="2000" dirty="0"/>
              <a:t>Execute a system call</a:t>
            </a:r>
            <a:endParaRPr lang="en-US" sz="2000" dirty="0"/>
          </a:p>
        </p:txBody>
      </p:sp>
    </p:spTree>
    <p:extLst>
      <p:ext uri="{BB962C8B-B14F-4D97-AF65-F5344CB8AC3E}">
        <p14:creationId xmlns:p14="http://schemas.microsoft.com/office/powerpoint/2010/main" val="1872645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392D08F-D7D2-4332-93AB-B97EAB55AA6B}"/>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5600076" y="1524126"/>
            <a:ext cx="918754" cy="918754"/>
          </a:xfrm>
          <a:prstGeom prst="rect">
            <a:avLst/>
          </a:prstGeom>
        </p:spPr>
      </p:pic>
      <p:sp>
        <p:nvSpPr>
          <p:cNvPr id="2" name="Title 1">
            <a:extLst>
              <a:ext uri="{FF2B5EF4-FFF2-40B4-BE49-F238E27FC236}">
                <a16:creationId xmlns:a16="http://schemas.microsoft.com/office/drawing/2014/main" id="{AA652050-610A-4357-A395-5B6B0DBDD5BF}"/>
              </a:ext>
            </a:extLst>
          </p:cNvPr>
          <p:cNvSpPr>
            <a:spLocks noGrp="1"/>
          </p:cNvSpPr>
          <p:nvPr>
            <p:ph type="title"/>
          </p:nvPr>
        </p:nvSpPr>
        <p:spPr>
          <a:xfrm>
            <a:off x="1681219" y="179762"/>
            <a:ext cx="6858000" cy="822960"/>
          </a:xfrm>
        </p:spPr>
        <p:txBody>
          <a:bodyPr/>
          <a:lstStyle/>
          <a:p>
            <a:r>
              <a:rPr lang="en-IN" dirty="0"/>
              <a:t>Oblivious RAM</a:t>
            </a:r>
            <a:endParaRPr lang="en-US" dirty="0"/>
          </a:p>
        </p:txBody>
      </p:sp>
      <p:sp>
        <p:nvSpPr>
          <p:cNvPr id="4" name="Footer Placeholder 3">
            <a:extLst>
              <a:ext uri="{FF2B5EF4-FFF2-40B4-BE49-F238E27FC236}">
                <a16:creationId xmlns:a16="http://schemas.microsoft.com/office/drawing/2014/main" id="{D67F67DD-3E85-46BE-A42A-63532D7A4751}"/>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E1C872DD-D5A9-440F-9292-DE8FBE502760}"/>
              </a:ext>
            </a:extLst>
          </p:cNvPr>
          <p:cNvSpPr>
            <a:spLocks noGrp="1"/>
          </p:cNvSpPr>
          <p:nvPr>
            <p:ph type="sldNum" sz="quarter" idx="12"/>
          </p:nvPr>
        </p:nvSpPr>
        <p:spPr/>
        <p:txBody>
          <a:bodyPr/>
          <a:lstStyle/>
          <a:p>
            <a:fld id="{F919517F-009E-4769-83B0-88E0C9B89C50}" type="slidenum">
              <a:rPr lang="en-US" smtClean="0"/>
              <a:t>59</a:t>
            </a:fld>
            <a:endParaRPr lang="en-US"/>
          </a:p>
        </p:txBody>
      </p:sp>
      <p:sp>
        <p:nvSpPr>
          <p:cNvPr id="6" name="Rectangle 5">
            <a:extLst>
              <a:ext uri="{FF2B5EF4-FFF2-40B4-BE49-F238E27FC236}">
                <a16:creationId xmlns:a16="http://schemas.microsoft.com/office/drawing/2014/main" id="{824C58FB-168A-4829-A70F-BD9F18E11E3A}"/>
              </a:ext>
            </a:extLst>
          </p:cNvPr>
          <p:cNvSpPr/>
          <p:nvPr/>
        </p:nvSpPr>
        <p:spPr>
          <a:xfrm>
            <a:off x="3115956" y="1062572"/>
            <a:ext cx="1863634" cy="822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CPU</a:t>
            </a:r>
            <a:endParaRPr lang="en-US" sz="2000" dirty="0"/>
          </a:p>
        </p:txBody>
      </p:sp>
      <p:sp>
        <p:nvSpPr>
          <p:cNvPr id="7" name="Arrow: Left-Right 6">
            <a:extLst>
              <a:ext uri="{FF2B5EF4-FFF2-40B4-BE49-F238E27FC236}">
                <a16:creationId xmlns:a16="http://schemas.microsoft.com/office/drawing/2014/main" id="{C3AA83A2-0BB3-4536-A59D-5C6B1BB76694}"/>
              </a:ext>
            </a:extLst>
          </p:cNvPr>
          <p:cNvSpPr/>
          <p:nvPr/>
        </p:nvSpPr>
        <p:spPr>
          <a:xfrm>
            <a:off x="5171180" y="1376082"/>
            <a:ext cx="1637211" cy="296091"/>
          </a:xfrm>
          <a:prstGeom prst="lef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en-US" sz="2000" dirty="0"/>
          </a:p>
        </p:txBody>
      </p:sp>
      <p:sp>
        <p:nvSpPr>
          <p:cNvPr id="9" name="Rectangle 8">
            <a:extLst>
              <a:ext uri="{FF2B5EF4-FFF2-40B4-BE49-F238E27FC236}">
                <a16:creationId xmlns:a16="http://schemas.microsoft.com/office/drawing/2014/main" id="{0F1EA46A-E770-4587-BFAD-A59A30957A49}"/>
              </a:ext>
            </a:extLst>
          </p:cNvPr>
          <p:cNvSpPr/>
          <p:nvPr/>
        </p:nvSpPr>
        <p:spPr>
          <a:xfrm>
            <a:off x="7056585" y="1062572"/>
            <a:ext cx="1863634" cy="82296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dirty="0"/>
              <a:t>Main memory</a:t>
            </a:r>
            <a:endParaRPr lang="en-US" sz="2000" dirty="0"/>
          </a:p>
        </p:txBody>
      </p:sp>
      <p:sp>
        <p:nvSpPr>
          <p:cNvPr id="11" name="TextBox 10">
            <a:extLst>
              <a:ext uri="{FF2B5EF4-FFF2-40B4-BE49-F238E27FC236}">
                <a16:creationId xmlns:a16="http://schemas.microsoft.com/office/drawing/2014/main" id="{691F55A3-85D2-4F76-8899-AAAD276DE053}"/>
              </a:ext>
            </a:extLst>
          </p:cNvPr>
          <p:cNvSpPr txBox="1"/>
          <p:nvPr/>
        </p:nvSpPr>
        <p:spPr>
          <a:xfrm>
            <a:off x="4817204" y="2421108"/>
            <a:ext cx="3982372" cy="707886"/>
          </a:xfrm>
          <a:prstGeom prst="rect">
            <a:avLst/>
          </a:prstGeom>
          <a:noFill/>
        </p:spPr>
        <p:txBody>
          <a:bodyPr wrap="none" rtlCol="0">
            <a:spAutoFit/>
          </a:bodyPr>
          <a:lstStyle/>
          <a:p>
            <a:pPr algn="l"/>
            <a:r>
              <a:rPr lang="en-IN" sz="2000" dirty="0"/>
              <a:t>We can see the </a:t>
            </a:r>
            <a:r>
              <a:rPr lang="en-IN" sz="2000" dirty="0">
                <a:solidFill>
                  <a:srgbClr val="625D9C"/>
                </a:solidFill>
              </a:rPr>
              <a:t>stream</a:t>
            </a:r>
            <a:r>
              <a:rPr lang="en-IN" sz="2000" dirty="0"/>
              <a:t> of </a:t>
            </a:r>
            <a:br>
              <a:rPr lang="en-IN" sz="2000" dirty="0"/>
            </a:br>
            <a:r>
              <a:rPr lang="en-IN" sz="2000" dirty="0">
                <a:solidFill>
                  <a:srgbClr val="E21A23"/>
                </a:solidFill>
              </a:rPr>
              <a:t>addresses</a:t>
            </a:r>
            <a:r>
              <a:rPr lang="en-IN" sz="2000" dirty="0"/>
              <a:t>. This can </a:t>
            </a:r>
            <a:r>
              <a:rPr lang="en-IN" sz="2000" dirty="0">
                <a:solidFill>
                  <a:srgbClr val="C00000"/>
                </a:solidFill>
              </a:rPr>
              <a:t>leak</a:t>
            </a:r>
            <a:r>
              <a:rPr lang="en-IN" sz="2000" dirty="0"/>
              <a:t> secrets.</a:t>
            </a:r>
            <a:endParaRPr lang="en-US" sz="2000" dirty="0" err="1"/>
          </a:p>
        </p:txBody>
      </p:sp>
      <p:pic>
        <p:nvPicPr>
          <p:cNvPr id="12" name="Picture 11" descr="Icon&#10;&#10;Description automatically generated">
            <a:extLst>
              <a:ext uri="{FF2B5EF4-FFF2-40B4-BE49-F238E27FC236}">
                <a16:creationId xmlns:a16="http://schemas.microsoft.com/office/drawing/2014/main" id="{2463BC56-86DC-44F2-8EFA-8DD6557CB845}"/>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1981747" y="3380089"/>
            <a:ext cx="466710" cy="466710"/>
          </a:xfrm>
          <a:prstGeom prst="rect">
            <a:avLst/>
          </a:prstGeom>
        </p:spPr>
      </p:pic>
      <p:sp>
        <p:nvSpPr>
          <p:cNvPr id="13" name="TextBox 12">
            <a:extLst>
              <a:ext uri="{FF2B5EF4-FFF2-40B4-BE49-F238E27FC236}">
                <a16:creationId xmlns:a16="http://schemas.microsoft.com/office/drawing/2014/main" id="{60689397-FAC9-4CA8-B9BA-64777FB984F5}"/>
              </a:ext>
            </a:extLst>
          </p:cNvPr>
          <p:cNvSpPr txBox="1"/>
          <p:nvPr/>
        </p:nvSpPr>
        <p:spPr>
          <a:xfrm>
            <a:off x="2621324" y="3453862"/>
            <a:ext cx="7688323" cy="400110"/>
          </a:xfrm>
          <a:prstGeom prst="rect">
            <a:avLst/>
          </a:prstGeom>
          <a:noFill/>
        </p:spPr>
        <p:txBody>
          <a:bodyPr wrap="none" rtlCol="0">
            <a:spAutoFit/>
          </a:bodyPr>
          <a:lstStyle/>
          <a:p>
            <a:pPr algn="l"/>
            <a:r>
              <a:rPr lang="en-IN" sz="2000" dirty="0"/>
              <a:t>The </a:t>
            </a:r>
            <a:r>
              <a:rPr lang="en-IN" sz="2000" dirty="0">
                <a:solidFill>
                  <a:schemeClr val="accent5">
                    <a:lumMod val="60000"/>
                    <a:lumOff val="40000"/>
                  </a:schemeClr>
                </a:solidFill>
              </a:rPr>
              <a:t>attacker</a:t>
            </a:r>
            <a:r>
              <a:rPr lang="en-IN" sz="2000" dirty="0"/>
              <a:t> should not be able to see the sequence of addresses.</a:t>
            </a:r>
            <a:endParaRPr lang="en-US" sz="2000" dirty="0" err="1"/>
          </a:p>
        </p:txBody>
      </p:sp>
      <p:pic>
        <p:nvPicPr>
          <p:cNvPr id="15" name="Picture 14" descr="Logo, icon&#10;&#10;Description automatically generated">
            <a:extLst>
              <a:ext uri="{FF2B5EF4-FFF2-40B4-BE49-F238E27FC236}">
                <a16:creationId xmlns:a16="http://schemas.microsoft.com/office/drawing/2014/main" id="{157F90B8-AA38-4B46-84DA-88F78E40C8D1}"/>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1805780" y="5102493"/>
            <a:ext cx="466710" cy="466710"/>
          </a:xfrm>
          <a:prstGeom prst="rect">
            <a:avLst/>
          </a:prstGeom>
        </p:spPr>
      </p:pic>
      <p:sp>
        <p:nvSpPr>
          <p:cNvPr id="16" name="TextBox 15">
            <a:extLst>
              <a:ext uri="{FF2B5EF4-FFF2-40B4-BE49-F238E27FC236}">
                <a16:creationId xmlns:a16="http://schemas.microsoft.com/office/drawing/2014/main" id="{2C1EE5C5-D12B-43C4-948D-E4CD882FDCC6}"/>
              </a:ext>
            </a:extLst>
          </p:cNvPr>
          <p:cNvSpPr txBox="1"/>
          <p:nvPr/>
        </p:nvSpPr>
        <p:spPr>
          <a:xfrm>
            <a:off x="2399477" y="5033778"/>
            <a:ext cx="3659976" cy="1323439"/>
          </a:xfrm>
          <a:prstGeom prst="rect">
            <a:avLst/>
          </a:prstGeom>
          <a:noFill/>
        </p:spPr>
        <p:txBody>
          <a:bodyPr wrap="none" rtlCol="0">
            <a:spAutoFit/>
          </a:bodyPr>
          <a:lstStyle/>
          <a:p>
            <a:pPr algn="l"/>
            <a:r>
              <a:rPr lang="en-IN" sz="2000" dirty="0"/>
              <a:t>Keep </a:t>
            </a:r>
            <a:r>
              <a:rPr lang="en-IN" sz="2000" dirty="0">
                <a:solidFill>
                  <a:srgbClr val="0070C0"/>
                </a:solidFill>
              </a:rPr>
              <a:t>migrating</a:t>
            </a:r>
            <a:r>
              <a:rPr lang="en-IN" sz="2000" dirty="0"/>
              <a:t> </a:t>
            </a:r>
            <a:r>
              <a:rPr lang="en-IN" sz="2000" dirty="0">
                <a:solidFill>
                  <a:srgbClr val="E21A23"/>
                </a:solidFill>
              </a:rPr>
              <a:t>memory</a:t>
            </a:r>
            <a:r>
              <a:rPr lang="en-IN" sz="2000" dirty="0"/>
              <a:t> words</a:t>
            </a:r>
            <a:br>
              <a:rPr lang="en-IN" sz="2000" dirty="0"/>
            </a:br>
            <a:r>
              <a:rPr lang="en-IN" sz="2000" dirty="0"/>
              <a:t>to new </a:t>
            </a:r>
            <a:r>
              <a:rPr lang="en-IN" sz="2000" dirty="0">
                <a:solidFill>
                  <a:srgbClr val="7030A0"/>
                </a:solidFill>
              </a:rPr>
              <a:t>locations</a:t>
            </a:r>
            <a:r>
              <a:rPr lang="en-IN" sz="2000" dirty="0"/>
              <a:t>. Make it </a:t>
            </a:r>
          </a:p>
          <a:p>
            <a:pPr algn="l"/>
            <a:r>
              <a:rPr lang="en-IN" sz="2000" dirty="0">
                <a:solidFill>
                  <a:schemeClr val="accent3">
                    <a:lumMod val="75000"/>
                  </a:schemeClr>
                </a:solidFill>
              </a:rPr>
              <a:t>harder</a:t>
            </a:r>
            <a:r>
              <a:rPr lang="en-IN" sz="2000" dirty="0"/>
              <a:t> to guess by such </a:t>
            </a:r>
            <a:br>
              <a:rPr lang="en-IN" sz="2000" dirty="0"/>
            </a:br>
            <a:r>
              <a:rPr lang="en-IN" sz="2000" dirty="0">
                <a:solidFill>
                  <a:srgbClr val="625D9C"/>
                </a:solidFill>
              </a:rPr>
              <a:t>random permutations</a:t>
            </a:r>
            <a:r>
              <a:rPr lang="en-IN" sz="2000" dirty="0"/>
              <a:t>.</a:t>
            </a:r>
            <a:endParaRPr lang="en-US" sz="2000" dirty="0" err="1"/>
          </a:p>
        </p:txBody>
      </p:sp>
      <p:cxnSp>
        <p:nvCxnSpPr>
          <p:cNvPr id="18" name="Straight Connector 17">
            <a:extLst>
              <a:ext uri="{FF2B5EF4-FFF2-40B4-BE49-F238E27FC236}">
                <a16:creationId xmlns:a16="http://schemas.microsoft.com/office/drawing/2014/main" id="{16EDC92D-E7C0-4CAD-9FD6-A39FC26D1605}"/>
              </a:ext>
            </a:extLst>
          </p:cNvPr>
          <p:cNvCxnSpPr>
            <a:cxnSpLocks/>
          </p:cNvCxnSpPr>
          <p:nvPr/>
        </p:nvCxnSpPr>
        <p:spPr>
          <a:xfrm>
            <a:off x="6252754" y="5101033"/>
            <a:ext cx="0" cy="1134304"/>
          </a:xfrm>
          <a:prstGeom prst="line">
            <a:avLst/>
          </a:prstGeom>
          <a:ln w="38100"/>
        </p:spPr>
        <p:style>
          <a:lnRef idx="1">
            <a:schemeClr val="dk1"/>
          </a:lnRef>
          <a:fillRef idx="0">
            <a:schemeClr val="dk1"/>
          </a:fillRef>
          <a:effectRef idx="0">
            <a:schemeClr val="dk1"/>
          </a:effectRef>
          <a:fontRef idx="minor">
            <a:schemeClr val="tx1"/>
          </a:fontRef>
        </p:style>
      </p:cxnSp>
      <p:pic>
        <p:nvPicPr>
          <p:cNvPr id="20" name="Picture 19" descr="Logo, icon&#10;&#10;Description automatically generated">
            <a:extLst>
              <a:ext uri="{FF2B5EF4-FFF2-40B4-BE49-F238E27FC236}">
                <a16:creationId xmlns:a16="http://schemas.microsoft.com/office/drawing/2014/main" id="{8165BF1E-0875-4147-9577-CCC47512112A}"/>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6504054" y="5101034"/>
            <a:ext cx="448027" cy="448027"/>
          </a:xfrm>
          <a:prstGeom prst="rect">
            <a:avLst/>
          </a:prstGeom>
        </p:spPr>
      </p:pic>
      <p:sp>
        <p:nvSpPr>
          <p:cNvPr id="21" name="TextBox 20">
            <a:extLst>
              <a:ext uri="{FF2B5EF4-FFF2-40B4-BE49-F238E27FC236}">
                <a16:creationId xmlns:a16="http://schemas.microsoft.com/office/drawing/2014/main" id="{2C900D0B-F82A-4932-B89E-9EC317D1DCA1}"/>
              </a:ext>
            </a:extLst>
          </p:cNvPr>
          <p:cNvSpPr txBox="1"/>
          <p:nvPr/>
        </p:nvSpPr>
        <p:spPr>
          <a:xfrm>
            <a:off x="6995626" y="5052834"/>
            <a:ext cx="3318537" cy="1015663"/>
          </a:xfrm>
          <a:prstGeom prst="rect">
            <a:avLst/>
          </a:prstGeom>
          <a:noFill/>
        </p:spPr>
        <p:txBody>
          <a:bodyPr wrap="none" rtlCol="0">
            <a:spAutoFit/>
          </a:bodyPr>
          <a:lstStyle/>
          <a:p>
            <a:pPr algn="l"/>
            <a:r>
              <a:rPr lang="en-IN" sz="2000" dirty="0"/>
              <a:t>Access more </a:t>
            </a:r>
            <a:r>
              <a:rPr lang="en-IN" sz="2000" dirty="0">
                <a:solidFill>
                  <a:srgbClr val="00B050"/>
                </a:solidFill>
              </a:rPr>
              <a:t>locations</a:t>
            </a:r>
            <a:r>
              <a:rPr lang="en-IN" sz="2000" dirty="0"/>
              <a:t> than</a:t>
            </a:r>
            <a:br>
              <a:rPr lang="en-IN" sz="2000" dirty="0"/>
            </a:br>
            <a:r>
              <a:rPr lang="en-IN" sz="2000" dirty="0"/>
              <a:t>needed. Give the attacker </a:t>
            </a:r>
            <a:br>
              <a:rPr lang="en-IN" sz="2000" dirty="0"/>
            </a:br>
            <a:r>
              <a:rPr lang="en-IN" sz="2000" dirty="0">
                <a:solidFill>
                  <a:srgbClr val="625D9C"/>
                </a:solidFill>
              </a:rPr>
              <a:t>redundant</a:t>
            </a:r>
            <a:r>
              <a:rPr lang="en-IN" sz="2000" dirty="0"/>
              <a:t> information. </a:t>
            </a:r>
            <a:endParaRPr lang="en-US" sz="2000" dirty="0" err="1"/>
          </a:p>
        </p:txBody>
      </p:sp>
      <p:sp>
        <p:nvSpPr>
          <p:cNvPr id="24" name="Rectangle: Rounded Corners 23">
            <a:extLst>
              <a:ext uri="{FF2B5EF4-FFF2-40B4-BE49-F238E27FC236}">
                <a16:creationId xmlns:a16="http://schemas.microsoft.com/office/drawing/2014/main" id="{FF140256-E643-40C6-BF9C-16369D530D6C}"/>
              </a:ext>
            </a:extLst>
          </p:cNvPr>
          <p:cNvSpPr/>
          <p:nvPr/>
        </p:nvSpPr>
        <p:spPr>
          <a:xfrm>
            <a:off x="4979591" y="4540667"/>
            <a:ext cx="2664815" cy="400110"/>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000" dirty="0"/>
              <a:t>Two strategies</a:t>
            </a:r>
            <a:endParaRPr lang="en-US" sz="2000" dirty="0"/>
          </a:p>
        </p:txBody>
      </p:sp>
    </p:spTree>
    <p:extLst>
      <p:ext uri="{BB962C8B-B14F-4D97-AF65-F5344CB8AC3E}">
        <p14:creationId xmlns:p14="http://schemas.microsoft.com/office/powerpoint/2010/main" val="372248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F0BA-3704-41AE-8AA5-AAD644874CA1}"/>
              </a:ext>
            </a:extLst>
          </p:cNvPr>
          <p:cNvSpPr>
            <a:spLocks noGrp="1"/>
          </p:cNvSpPr>
          <p:nvPr>
            <p:ph type="title"/>
          </p:nvPr>
        </p:nvSpPr>
        <p:spPr/>
        <p:txBody>
          <a:bodyPr/>
          <a:lstStyle/>
          <a:p>
            <a:r>
              <a:rPr lang="en-US" dirty="0"/>
              <a:t>Two Kinds of Ciphers</a:t>
            </a:r>
          </a:p>
        </p:txBody>
      </p:sp>
      <p:sp>
        <p:nvSpPr>
          <p:cNvPr id="3" name="Content Placeholder 2">
            <a:extLst>
              <a:ext uri="{FF2B5EF4-FFF2-40B4-BE49-F238E27FC236}">
                <a16:creationId xmlns:a16="http://schemas.microsoft.com/office/drawing/2014/main" id="{FD422EA2-3C0A-49D8-B5FC-112AC9329F8F}"/>
              </a:ext>
            </a:extLst>
          </p:cNvPr>
          <p:cNvSpPr>
            <a:spLocks noGrp="1"/>
          </p:cNvSpPr>
          <p:nvPr>
            <p:ph idx="1"/>
          </p:nvPr>
        </p:nvSpPr>
        <p:spPr>
          <a:xfrm>
            <a:off x="1964246" y="1080136"/>
            <a:ext cx="8263509" cy="2196465"/>
          </a:xfrm>
        </p:spPr>
        <p:style>
          <a:lnRef idx="2">
            <a:schemeClr val="accent3"/>
          </a:lnRef>
          <a:fillRef idx="1">
            <a:schemeClr val="lt1"/>
          </a:fillRef>
          <a:effectRef idx="0">
            <a:schemeClr val="accent3"/>
          </a:effectRef>
          <a:fontRef idx="minor">
            <a:schemeClr val="dk1"/>
          </a:fontRef>
        </p:style>
        <p:txBody>
          <a:bodyPr/>
          <a:lstStyle/>
          <a:p>
            <a:pPr marL="342900" indent="-342900">
              <a:buFont typeface="Arial" panose="020B0604020202020204" pitchFamily="34" charset="0"/>
              <a:buChar char="•"/>
            </a:pPr>
            <a:r>
              <a:rPr lang="en-US" sz="2400" dirty="0"/>
              <a:t>Block ciphers </a:t>
            </a:r>
            <a:r>
              <a:rPr lang="en-US" sz="2400" dirty="0">
                <a:sym typeface="Wingdings" panose="05000000000000000000" pitchFamily="2" charset="2"/>
              </a:rPr>
              <a:t> </a:t>
            </a:r>
            <a:r>
              <a:rPr lang="en-US" sz="2400" dirty="0">
                <a:solidFill>
                  <a:srgbClr val="00B050"/>
                </a:solidFill>
                <a:sym typeface="Wingdings" panose="05000000000000000000" pitchFamily="2" charset="2"/>
              </a:rPr>
              <a:t>Divide</a:t>
            </a:r>
            <a:r>
              <a:rPr lang="en-US" sz="2400" dirty="0">
                <a:sym typeface="Wingdings" panose="05000000000000000000" pitchFamily="2" charset="2"/>
              </a:rPr>
              <a:t> data into blocks of 128-256 bits. </a:t>
            </a:r>
            <a:r>
              <a:rPr lang="en-US" sz="2400" dirty="0">
                <a:solidFill>
                  <a:srgbClr val="0070C0"/>
                </a:solidFill>
                <a:sym typeface="Wingdings" panose="05000000000000000000" pitchFamily="2" charset="2"/>
              </a:rPr>
              <a:t>Encrypt</a:t>
            </a:r>
            <a:r>
              <a:rPr lang="en-US" sz="2400" dirty="0">
                <a:sym typeface="Wingdings" panose="05000000000000000000" pitchFamily="2" charset="2"/>
              </a:rPr>
              <a:t> the data block by block.</a:t>
            </a:r>
          </a:p>
          <a:p>
            <a:pPr marL="342900" indent="-342900">
              <a:buFont typeface="Arial" panose="020B0604020202020204" pitchFamily="34" charset="0"/>
              <a:buChar char="•"/>
            </a:pPr>
            <a:r>
              <a:rPr lang="en-US" sz="2400" dirty="0">
                <a:sym typeface="Wingdings" panose="05000000000000000000" pitchFamily="2" charset="2"/>
              </a:rPr>
              <a:t>Stream ciphers  Generate an infinite </a:t>
            </a:r>
            <a:r>
              <a:rPr lang="en-US" sz="2400" dirty="0">
                <a:solidFill>
                  <a:srgbClr val="7030A0"/>
                </a:solidFill>
                <a:sym typeface="Wingdings" panose="05000000000000000000" pitchFamily="2" charset="2"/>
              </a:rPr>
              <a:t>sequence</a:t>
            </a:r>
            <a:r>
              <a:rPr lang="en-US" sz="2400" dirty="0">
                <a:sym typeface="Wingdings" panose="05000000000000000000" pitchFamily="2" charset="2"/>
              </a:rPr>
              <a:t> of pseudorandom numbers. The </a:t>
            </a:r>
            <a:r>
              <a:rPr lang="en-US" sz="2400" dirty="0">
                <a:solidFill>
                  <a:schemeClr val="accent1"/>
                </a:solidFill>
                <a:sym typeface="Wingdings" panose="05000000000000000000" pitchFamily="2" charset="2"/>
              </a:rPr>
              <a:t>ciphertext</a:t>
            </a:r>
            <a:r>
              <a:rPr lang="en-US" sz="2400" dirty="0">
                <a:sym typeface="Wingdings" panose="05000000000000000000" pitchFamily="2" charset="2"/>
              </a:rPr>
              <a:t> is the XOR of the n</a:t>
            </a:r>
            <a:r>
              <a:rPr lang="en-US" sz="2400" baseline="30000" dirty="0">
                <a:sym typeface="Wingdings" panose="05000000000000000000" pitchFamily="2" charset="2"/>
              </a:rPr>
              <a:t>th</a:t>
            </a:r>
            <a:r>
              <a:rPr lang="en-US" sz="2400" dirty="0">
                <a:sym typeface="Wingdings" panose="05000000000000000000" pitchFamily="2" charset="2"/>
              </a:rPr>
              <a:t> plaintext byte and n</a:t>
            </a:r>
            <a:r>
              <a:rPr lang="en-US" sz="2400" baseline="30000" dirty="0">
                <a:sym typeface="Wingdings" panose="05000000000000000000" pitchFamily="2" charset="2"/>
              </a:rPr>
              <a:t>th</a:t>
            </a:r>
            <a:r>
              <a:rPr lang="en-US" sz="2400" dirty="0">
                <a:sym typeface="Wingdings" panose="05000000000000000000" pitchFamily="2" charset="2"/>
              </a:rPr>
              <a:t> </a:t>
            </a:r>
            <a:r>
              <a:rPr lang="en-US" sz="2400" dirty="0">
                <a:solidFill>
                  <a:schemeClr val="accent5"/>
                </a:solidFill>
                <a:sym typeface="Wingdings" panose="05000000000000000000" pitchFamily="2" charset="2"/>
              </a:rPr>
              <a:t>random number</a:t>
            </a:r>
            <a:r>
              <a:rPr lang="en-US" sz="2400" dirty="0">
                <a:sym typeface="Wingdings" panose="05000000000000000000" pitchFamily="2" charset="2"/>
              </a:rPr>
              <a:t>.</a:t>
            </a:r>
            <a:endParaRPr lang="en-US" sz="2400" dirty="0"/>
          </a:p>
        </p:txBody>
      </p:sp>
      <p:sp>
        <p:nvSpPr>
          <p:cNvPr id="4" name="Footer Placeholder 3">
            <a:extLst>
              <a:ext uri="{FF2B5EF4-FFF2-40B4-BE49-F238E27FC236}">
                <a16:creationId xmlns:a16="http://schemas.microsoft.com/office/drawing/2014/main" id="{4D1A20A5-08C1-4A25-8BA1-ED0FD6577A0B}"/>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905F8907-9458-475A-B7F9-CA790FEC916F}"/>
              </a:ext>
            </a:extLst>
          </p:cNvPr>
          <p:cNvSpPr>
            <a:spLocks noGrp="1"/>
          </p:cNvSpPr>
          <p:nvPr>
            <p:ph type="sldNum" sz="quarter" idx="12"/>
          </p:nvPr>
        </p:nvSpPr>
        <p:spPr/>
        <p:txBody>
          <a:bodyPr/>
          <a:lstStyle/>
          <a:p>
            <a:fld id="{F919517F-009E-4769-83B0-88E0C9B89C50}" type="slidenum">
              <a:rPr lang="en-US" smtClean="0"/>
              <a:t>6</a:t>
            </a:fld>
            <a:endParaRPr lang="en-US"/>
          </a:p>
        </p:txBody>
      </p:sp>
      <p:pic>
        <p:nvPicPr>
          <p:cNvPr id="6" name="Picture 5">
            <a:extLst>
              <a:ext uri="{FF2B5EF4-FFF2-40B4-BE49-F238E27FC236}">
                <a16:creationId xmlns:a16="http://schemas.microsoft.com/office/drawing/2014/main" id="{295C314E-A824-4040-8B7D-717314AD48FD}"/>
              </a:ext>
            </a:extLst>
          </p:cNvPr>
          <p:cNvPicPr>
            <a:picLocks noChangeAspect="1"/>
          </p:cNvPicPr>
          <p:nvPr/>
        </p:nvPicPr>
        <p:blipFill>
          <a:blip r:embed="rId2"/>
          <a:stretch>
            <a:fillRect/>
          </a:stretch>
        </p:blipFill>
        <p:spPr>
          <a:xfrm>
            <a:off x="1809752" y="3415667"/>
            <a:ext cx="2362199" cy="2362199"/>
          </a:xfrm>
          <a:prstGeom prst="rect">
            <a:avLst/>
          </a:prstGeom>
        </p:spPr>
      </p:pic>
      <p:sp>
        <p:nvSpPr>
          <p:cNvPr id="7" name="TextBox 6">
            <a:extLst>
              <a:ext uri="{FF2B5EF4-FFF2-40B4-BE49-F238E27FC236}">
                <a16:creationId xmlns:a16="http://schemas.microsoft.com/office/drawing/2014/main" id="{0104032F-ECDE-4FE6-B2F6-7F0751896944}"/>
              </a:ext>
            </a:extLst>
          </p:cNvPr>
          <p:cNvSpPr txBox="1"/>
          <p:nvPr/>
        </p:nvSpPr>
        <p:spPr>
          <a:xfrm>
            <a:off x="2059345" y="5680692"/>
            <a:ext cx="1946367" cy="461665"/>
          </a:xfrm>
          <a:prstGeom prst="rect">
            <a:avLst/>
          </a:prstGeom>
          <a:noFill/>
        </p:spPr>
        <p:txBody>
          <a:bodyPr wrap="none" rtlCol="0">
            <a:spAutoFit/>
          </a:bodyPr>
          <a:lstStyle/>
          <a:p>
            <a:r>
              <a:rPr lang="en-US" sz="2400" dirty="0">
                <a:solidFill>
                  <a:srgbClr val="01708C"/>
                </a:solidFill>
                <a:latin typeface="Comic Sans MS" panose="030F0702030302020204" pitchFamily="66" charset="0"/>
              </a:rPr>
              <a:t>Block cipher</a:t>
            </a:r>
          </a:p>
        </p:txBody>
      </p:sp>
      <p:sp>
        <p:nvSpPr>
          <p:cNvPr id="8" name="TextBox 7">
            <a:extLst>
              <a:ext uri="{FF2B5EF4-FFF2-40B4-BE49-F238E27FC236}">
                <a16:creationId xmlns:a16="http://schemas.microsoft.com/office/drawing/2014/main" id="{029E92F7-AA7F-4E38-A85B-4F42CBA566F8}"/>
              </a:ext>
            </a:extLst>
          </p:cNvPr>
          <p:cNvSpPr txBox="1"/>
          <p:nvPr/>
        </p:nvSpPr>
        <p:spPr>
          <a:xfrm>
            <a:off x="5348032" y="3343864"/>
            <a:ext cx="4961615" cy="1323439"/>
          </a:xfrm>
          <a:prstGeom prst="rect">
            <a:avLst/>
          </a:prstGeom>
          <a:noFill/>
        </p:spPr>
        <p:txBody>
          <a:bodyPr wrap="none" rtlCol="0">
            <a:spAutoFit/>
          </a:bodyPr>
          <a:lstStyle/>
          <a:p>
            <a:pPr marL="342900" indent="-342900">
              <a:buFont typeface="Arial" panose="020B0604020202020204" pitchFamily="34" charset="0"/>
              <a:buChar char="•"/>
            </a:pPr>
            <a:r>
              <a:rPr lang="en-US" sz="2000" dirty="0">
                <a:solidFill>
                  <a:srgbClr val="00B050"/>
                </a:solidFill>
              </a:rPr>
              <a:t>Key</a:t>
            </a:r>
            <a:r>
              <a:rPr lang="en-US" sz="2000" dirty="0"/>
              <a:t> </a:t>
            </a:r>
            <a:r>
              <a:rPr lang="en-US" sz="2000" dirty="0">
                <a:solidFill>
                  <a:srgbClr val="01708C"/>
                </a:solidFill>
              </a:rPr>
              <a:t>sizes</a:t>
            </a:r>
            <a:r>
              <a:rPr lang="en-US" sz="2000" dirty="0"/>
              <a:t>: 128, 192, or 256 bits</a:t>
            </a:r>
          </a:p>
          <a:p>
            <a:pPr marL="342900" indent="-342900">
              <a:buFont typeface="Arial" panose="020B0604020202020204" pitchFamily="34" charset="0"/>
              <a:buChar char="•"/>
            </a:pPr>
            <a:r>
              <a:rPr lang="en-US" sz="2000" dirty="0"/>
              <a:t>Divide plaintext into sizes equal to the </a:t>
            </a:r>
            <a:br>
              <a:rPr lang="en-US" sz="2000" dirty="0"/>
            </a:br>
            <a:r>
              <a:rPr lang="en-US" sz="2000" dirty="0"/>
              <a:t>&lt;key size&gt;</a:t>
            </a:r>
          </a:p>
          <a:p>
            <a:pPr marL="342900" indent="-342900">
              <a:buFont typeface="Arial" panose="020B0604020202020204" pitchFamily="34" charset="0"/>
              <a:buChar char="•"/>
            </a:pPr>
            <a:r>
              <a:rPr lang="en-US" sz="2000" dirty="0"/>
              <a:t>The algorithm runs in </a:t>
            </a:r>
            <a:r>
              <a:rPr lang="en-US" sz="2000" dirty="0">
                <a:solidFill>
                  <a:srgbClr val="720F11"/>
                </a:solidFill>
              </a:rPr>
              <a:t>rounds</a:t>
            </a:r>
          </a:p>
        </p:txBody>
      </p:sp>
      <p:graphicFrame>
        <p:nvGraphicFramePr>
          <p:cNvPr id="10" name="Table 10">
            <a:extLst>
              <a:ext uri="{FF2B5EF4-FFF2-40B4-BE49-F238E27FC236}">
                <a16:creationId xmlns:a16="http://schemas.microsoft.com/office/drawing/2014/main" id="{7DC9412C-F3ED-4129-A815-7136DCFAA749}"/>
              </a:ext>
            </a:extLst>
          </p:cNvPr>
          <p:cNvGraphicFramePr>
            <a:graphicFrameLocks noGrp="1"/>
          </p:cNvGraphicFramePr>
          <p:nvPr>
            <p:extLst>
              <p:ext uri="{D42A27DB-BD31-4B8C-83A1-F6EECF244321}">
                <p14:modId xmlns:p14="http://schemas.microsoft.com/office/powerpoint/2010/main" val="128795745"/>
              </p:ext>
            </p:extLst>
          </p:nvPr>
        </p:nvGraphicFramePr>
        <p:xfrm>
          <a:off x="6095999" y="4667302"/>
          <a:ext cx="3207800" cy="1584960"/>
        </p:xfrm>
        <a:graphic>
          <a:graphicData uri="http://schemas.openxmlformats.org/drawingml/2006/table">
            <a:tbl>
              <a:tblPr firstRow="1" bandRow="1">
                <a:tableStyleId>{F5AB1C69-6EDB-4FF4-983F-18BD219EF322}</a:tableStyleId>
              </a:tblPr>
              <a:tblGrid>
                <a:gridCol w="1603900">
                  <a:extLst>
                    <a:ext uri="{9D8B030D-6E8A-4147-A177-3AD203B41FA5}">
                      <a16:colId xmlns:a16="http://schemas.microsoft.com/office/drawing/2014/main" val="2065541195"/>
                    </a:ext>
                  </a:extLst>
                </a:gridCol>
                <a:gridCol w="1603900">
                  <a:extLst>
                    <a:ext uri="{9D8B030D-6E8A-4147-A177-3AD203B41FA5}">
                      <a16:colId xmlns:a16="http://schemas.microsoft.com/office/drawing/2014/main" val="3444514715"/>
                    </a:ext>
                  </a:extLst>
                </a:gridCol>
              </a:tblGrid>
              <a:tr h="350636">
                <a:tc>
                  <a:txBody>
                    <a:bodyPr/>
                    <a:lstStyle/>
                    <a:p>
                      <a:r>
                        <a:rPr lang="en-US" sz="2000" dirty="0"/>
                        <a:t>Key size</a:t>
                      </a:r>
                    </a:p>
                  </a:txBody>
                  <a:tcPr/>
                </a:tc>
                <a:tc>
                  <a:txBody>
                    <a:bodyPr/>
                    <a:lstStyle/>
                    <a:p>
                      <a:r>
                        <a:rPr lang="en-US" sz="2000" dirty="0"/>
                        <a:t>Rounds</a:t>
                      </a:r>
                    </a:p>
                  </a:txBody>
                  <a:tcPr/>
                </a:tc>
                <a:extLst>
                  <a:ext uri="{0D108BD9-81ED-4DB2-BD59-A6C34878D82A}">
                    <a16:rowId xmlns:a16="http://schemas.microsoft.com/office/drawing/2014/main" val="1257377616"/>
                  </a:ext>
                </a:extLst>
              </a:tr>
              <a:tr h="350636">
                <a:tc>
                  <a:txBody>
                    <a:bodyPr/>
                    <a:lstStyle/>
                    <a:p>
                      <a:r>
                        <a:rPr lang="en-US" sz="2000" dirty="0"/>
                        <a:t>128</a:t>
                      </a:r>
                    </a:p>
                  </a:txBody>
                  <a:tcPr/>
                </a:tc>
                <a:tc>
                  <a:txBody>
                    <a:bodyPr/>
                    <a:lstStyle/>
                    <a:p>
                      <a:r>
                        <a:rPr lang="en-US" sz="2000" dirty="0"/>
                        <a:t>10</a:t>
                      </a:r>
                    </a:p>
                  </a:txBody>
                  <a:tcPr/>
                </a:tc>
                <a:extLst>
                  <a:ext uri="{0D108BD9-81ED-4DB2-BD59-A6C34878D82A}">
                    <a16:rowId xmlns:a16="http://schemas.microsoft.com/office/drawing/2014/main" val="413539481"/>
                  </a:ext>
                </a:extLst>
              </a:tr>
              <a:tr h="350636">
                <a:tc>
                  <a:txBody>
                    <a:bodyPr/>
                    <a:lstStyle/>
                    <a:p>
                      <a:r>
                        <a:rPr lang="en-US" sz="2000" dirty="0"/>
                        <a:t>192</a:t>
                      </a:r>
                    </a:p>
                  </a:txBody>
                  <a:tcPr/>
                </a:tc>
                <a:tc>
                  <a:txBody>
                    <a:bodyPr/>
                    <a:lstStyle/>
                    <a:p>
                      <a:r>
                        <a:rPr lang="en-US" sz="2000" dirty="0"/>
                        <a:t>12</a:t>
                      </a:r>
                    </a:p>
                  </a:txBody>
                  <a:tcPr/>
                </a:tc>
                <a:extLst>
                  <a:ext uri="{0D108BD9-81ED-4DB2-BD59-A6C34878D82A}">
                    <a16:rowId xmlns:a16="http://schemas.microsoft.com/office/drawing/2014/main" val="932735911"/>
                  </a:ext>
                </a:extLst>
              </a:tr>
              <a:tr h="350636">
                <a:tc>
                  <a:txBody>
                    <a:bodyPr/>
                    <a:lstStyle/>
                    <a:p>
                      <a:r>
                        <a:rPr lang="en-US" sz="2000" dirty="0"/>
                        <a:t>256</a:t>
                      </a:r>
                    </a:p>
                  </a:txBody>
                  <a:tcPr/>
                </a:tc>
                <a:tc>
                  <a:txBody>
                    <a:bodyPr/>
                    <a:lstStyle/>
                    <a:p>
                      <a:r>
                        <a:rPr lang="en-US" sz="2000" dirty="0"/>
                        <a:t>14</a:t>
                      </a:r>
                    </a:p>
                  </a:txBody>
                  <a:tcPr/>
                </a:tc>
                <a:extLst>
                  <a:ext uri="{0D108BD9-81ED-4DB2-BD59-A6C34878D82A}">
                    <a16:rowId xmlns:a16="http://schemas.microsoft.com/office/drawing/2014/main" val="220985507"/>
                  </a:ext>
                </a:extLst>
              </a:tr>
            </a:tbl>
          </a:graphicData>
        </a:graphic>
      </p:graphicFrame>
    </p:spTree>
    <p:extLst>
      <p:ext uri="{BB962C8B-B14F-4D97-AF65-F5344CB8AC3E}">
        <p14:creationId xmlns:p14="http://schemas.microsoft.com/office/powerpoint/2010/main" val="27260507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A3F71-6844-45A3-B1DD-7175A8D1FC7D}"/>
              </a:ext>
            </a:extLst>
          </p:cNvPr>
          <p:cNvSpPr>
            <a:spLocks noGrp="1"/>
          </p:cNvSpPr>
          <p:nvPr>
            <p:ph type="title"/>
          </p:nvPr>
        </p:nvSpPr>
        <p:spPr/>
        <p:txBody>
          <a:bodyPr/>
          <a:lstStyle/>
          <a:p>
            <a:r>
              <a:rPr lang="en-IN" dirty="0"/>
              <a:t>Oblivious RAM – II </a:t>
            </a:r>
            <a:endParaRPr lang="en-US" dirty="0"/>
          </a:p>
        </p:txBody>
      </p:sp>
      <p:pic>
        <p:nvPicPr>
          <p:cNvPr id="6" name="Content Placeholder 5">
            <a:extLst>
              <a:ext uri="{FF2B5EF4-FFF2-40B4-BE49-F238E27FC236}">
                <a16:creationId xmlns:a16="http://schemas.microsoft.com/office/drawing/2014/main" id="{AD4135C6-9D33-4FE0-A690-681CD15DD702}"/>
              </a:ext>
            </a:extLst>
          </p:cNvPr>
          <p:cNvPicPr>
            <a:picLocks noGrp="1" noChangeAspect="1"/>
          </p:cNvPicPr>
          <p:nvPr>
            <p:ph idx="1"/>
          </p:nvPr>
        </p:nvPicPr>
        <p:blipFill>
          <a:blip r:embed="rId3" cstate="hqprint">
            <a:extLst>
              <a:ext uri="{28A0092B-C50C-407E-A947-70E740481C1C}">
                <a14:useLocalDpi xmlns:a14="http://schemas.microsoft.com/office/drawing/2010/main"/>
              </a:ext>
            </a:extLst>
          </a:blip>
          <a:stretch>
            <a:fillRect/>
          </a:stretch>
        </p:blipFill>
        <p:spPr>
          <a:xfrm>
            <a:off x="1880616" y="1000643"/>
            <a:ext cx="1136354" cy="1294837"/>
          </a:xfrm>
        </p:spPr>
      </p:pic>
      <p:sp>
        <p:nvSpPr>
          <p:cNvPr id="4" name="Footer Placeholder 3">
            <a:extLst>
              <a:ext uri="{FF2B5EF4-FFF2-40B4-BE49-F238E27FC236}">
                <a16:creationId xmlns:a16="http://schemas.microsoft.com/office/drawing/2014/main" id="{7A06C322-1252-47C8-B601-29C8CED2D59C}"/>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75E1A69D-32CD-4D65-A568-D91721C33503}"/>
              </a:ext>
            </a:extLst>
          </p:cNvPr>
          <p:cNvSpPr>
            <a:spLocks noGrp="1"/>
          </p:cNvSpPr>
          <p:nvPr>
            <p:ph type="sldNum" sz="quarter" idx="12"/>
          </p:nvPr>
        </p:nvSpPr>
        <p:spPr/>
        <p:txBody>
          <a:bodyPr/>
          <a:lstStyle/>
          <a:p>
            <a:fld id="{F919517F-009E-4769-83B0-88E0C9B89C50}" type="slidenum">
              <a:rPr lang="en-US" smtClean="0"/>
              <a:t>60</a:t>
            </a:fld>
            <a:endParaRPr lang="en-US"/>
          </a:p>
        </p:txBody>
      </p:sp>
      <p:sp>
        <p:nvSpPr>
          <p:cNvPr id="7" name="TextBox 6">
            <a:extLst>
              <a:ext uri="{FF2B5EF4-FFF2-40B4-BE49-F238E27FC236}">
                <a16:creationId xmlns:a16="http://schemas.microsoft.com/office/drawing/2014/main" id="{534A0818-2CC1-420E-A4FE-46F1278F31AB}"/>
              </a:ext>
            </a:extLst>
          </p:cNvPr>
          <p:cNvSpPr txBox="1"/>
          <p:nvPr/>
        </p:nvSpPr>
        <p:spPr>
          <a:xfrm>
            <a:off x="3352800" y="1140229"/>
            <a:ext cx="6689652" cy="1015663"/>
          </a:xfrm>
          <a:prstGeom prst="rect">
            <a:avLst/>
          </a:prstGeom>
          <a:noFill/>
        </p:spPr>
        <p:txBody>
          <a:bodyPr wrap="none" rtlCol="0">
            <a:spAutoFit/>
          </a:bodyPr>
          <a:lstStyle/>
          <a:p>
            <a:pPr algn="l"/>
            <a:r>
              <a:rPr lang="en-IN" sz="2000" dirty="0">
                <a:solidFill>
                  <a:srgbClr val="00B050"/>
                </a:solidFill>
              </a:rPr>
              <a:t>Naive</a:t>
            </a:r>
            <a:r>
              <a:rPr lang="en-IN" sz="2000" dirty="0"/>
              <a:t> </a:t>
            </a:r>
            <a:r>
              <a:rPr lang="en-IN" sz="2000" dirty="0">
                <a:solidFill>
                  <a:srgbClr val="00B050"/>
                </a:solidFill>
              </a:rPr>
              <a:t>solution</a:t>
            </a:r>
            <a:r>
              <a:rPr lang="en-IN" sz="2000" dirty="0"/>
              <a:t>: For every </a:t>
            </a:r>
            <a:r>
              <a:rPr lang="en-IN" sz="2000" dirty="0">
                <a:solidFill>
                  <a:srgbClr val="0070C0"/>
                </a:solidFill>
              </a:rPr>
              <a:t>memory</a:t>
            </a:r>
            <a:r>
              <a:rPr lang="en-IN" sz="2000" dirty="0"/>
              <a:t> access, just </a:t>
            </a:r>
            <a:r>
              <a:rPr lang="en-IN" sz="2000" dirty="0">
                <a:solidFill>
                  <a:srgbClr val="FF0000"/>
                </a:solidFill>
              </a:rPr>
              <a:t>access</a:t>
            </a:r>
            <a:r>
              <a:rPr lang="en-IN" sz="2000" dirty="0"/>
              <a:t> all</a:t>
            </a:r>
            <a:br>
              <a:rPr lang="en-IN" sz="2000" dirty="0"/>
            </a:br>
            <a:r>
              <a:rPr lang="en-IN" sz="2000" dirty="0"/>
              <a:t>the main memory </a:t>
            </a:r>
            <a:r>
              <a:rPr lang="en-IN" sz="2000" dirty="0">
                <a:solidFill>
                  <a:srgbClr val="9F2241"/>
                </a:solidFill>
              </a:rPr>
              <a:t>locations</a:t>
            </a:r>
            <a:r>
              <a:rPr lang="en-IN" sz="2000" dirty="0"/>
              <a:t>. Choose the </a:t>
            </a:r>
            <a:r>
              <a:rPr lang="en-IN" sz="2000" dirty="0">
                <a:solidFill>
                  <a:srgbClr val="01708C"/>
                </a:solidFill>
              </a:rPr>
              <a:t>correct</a:t>
            </a:r>
            <a:r>
              <a:rPr lang="en-IN" sz="2000" dirty="0"/>
              <a:t> value (for</a:t>
            </a:r>
            <a:br>
              <a:rPr lang="en-IN" sz="2000" dirty="0"/>
            </a:br>
            <a:r>
              <a:rPr lang="en-IN" sz="2000" dirty="0"/>
              <a:t>a </a:t>
            </a:r>
            <a:r>
              <a:rPr lang="en-IN" sz="2000" dirty="0">
                <a:solidFill>
                  <a:srgbClr val="E21A23"/>
                </a:solidFill>
              </a:rPr>
              <a:t>read</a:t>
            </a:r>
            <a:r>
              <a:rPr lang="en-IN" sz="2000" dirty="0"/>
              <a:t> within the CPU).</a:t>
            </a:r>
            <a:endParaRPr lang="en-US" sz="2000" dirty="0" err="1"/>
          </a:p>
        </p:txBody>
      </p:sp>
      <p:sp>
        <p:nvSpPr>
          <p:cNvPr id="8" name="TextBox 7">
            <a:extLst>
              <a:ext uri="{FF2B5EF4-FFF2-40B4-BE49-F238E27FC236}">
                <a16:creationId xmlns:a16="http://schemas.microsoft.com/office/drawing/2014/main" id="{FCC5BFB6-3B9A-458C-AE61-2519B63BAC99}"/>
              </a:ext>
            </a:extLst>
          </p:cNvPr>
          <p:cNvSpPr txBox="1"/>
          <p:nvPr/>
        </p:nvSpPr>
        <p:spPr>
          <a:xfrm>
            <a:off x="2053866" y="2514168"/>
            <a:ext cx="8250069" cy="400110"/>
          </a:xfrm>
          <a:prstGeom prst="rect">
            <a:avLst/>
          </a:prstGeom>
          <a:noFill/>
        </p:spPr>
        <p:txBody>
          <a:bodyPr wrap="square" rtlCol="0">
            <a:spAutoFit/>
          </a:bodyPr>
          <a:lstStyle/>
          <a:p>
            <a:pPr algn="l"/>
            <a:r>
              <a:rPr lang="en-IN" sz="2000" dirty="0">
                <a:solidFill>
                  <a:srgbClr val="720F11"/>
                </a:solidFill>
              </a:rPr>
              <a:t>Oblivious RAM</a:t>
            </a:r>
            <a:r>
              <a:rPr lang="en-IN" sz="2000" dirty="0"/>
              <a:t>: Use some </a:t>
            </a:r>
            <a:r>
              <a:rPr lang="en-IN" sz="2000" dirty="0">
                <a:solidFill>
                  <a:srgbClr val="00B050"/>
                </a:solidFill>
              </a:rPr>
              <a:t>degree</a:t>
            </a:r>
            <a:r>
              <a:rPr lang="en-IN" sz="2000" dirty="0"/>
              <a:t> of </a:t>
            </a:r>
            <a:r>
              <a:rPr lang="en-IN" sz="2000" dirty="0">
                <a:solidFill>
                  <a:srgbClr val="7030A0"/>
                </a:solidFill>
              </a:rPr>
              <a:t>permutation</a:t>
            </a:r>
            <a:r>
              <a:rPr lang="en-IN" sz="2000" dirty="0"/>
              <a:t> and </a:t>
            </a:r>
            <a:r>
              <a:rPr lang="en-IN" sz="2000" dirty="0">
                <a:solidFill>
                  <a:srgbClr val="01708C"/>
                </a:solidFill>
              </a:rPr>
              <a:t>redundancy</a:t>
            </a:r>
            <a:r>
              <a:rPr lang="en-IN" sz="2000" dirty="0"/>
              <a:t>. </a:t>
            </a:r>
            <a:endParaRPr lang="en-US" sz="2000" dirty="0" err="1"/>
          </a:p>
        </p:txBody>
      </p:sp>
      <p:sp>
        <p:nvSpPr>
          <p:cNvPr id="9" name="TextBox 8">
            <a:extLst>
              <a:ext uri="{FF2B5EF4-FFF2-40B4-BE49-F238E27FC236}">
                <a16:creationId xmlns:a16="http://schemas.microsoft.com/office/drawing/2014/main" id="{17381580-EBCA-4A4E-9F42-47372D4D0172}"/>
              </a:ext>
            </a:extLst>
          </p:cNvPr>
          <p:cNvSpPr txBox="1"/>
          <p:nvPr/>
        </p:nvSpPr>
        <p:spPr>
          <a:xfrm>
            <a:off x="1815737" y="3317135"/>
            <a:ext cx="5373779" cy="400110"/>
          </a:xfrm>
          <a:prstGeom prst="rect">
            <a:avLst/>
          </a:prstGeom>
          <a:noFill/>
        </p:spPr>
        <p:txBody>
          <a:bodyPr wrap="none" rtlCol="0">
            <a:spAutoFit/>
          </a:bodyPr>
          <a:lstStyle/>
          <a:p>
            <a:pPr algn="l"/>
            <a:r>
              <a:rPr lang="en-IN" sz="2000" dirty="0">
                <a:solidFill>
                  <a:srgbClr val="00B050"/>
                </a:solidFill>
              </a:rPr>
              <a:t>Path</a:t>
            </a:r>
            <a:r>
              <a:rPr lang="en-IN" sz="2000" dirty="0"/>
              <a:t> ORAM: Much more </a:t>
            </a:r>
            <a:r>
              <a:rPr lang="en-IN" sz="2000" dirty="0">
                <a:solidFill>
                  <a:schemeClr val="accent4">
                    <a:lumMod val="75000"/>
                  </a:schemeClr>
                </a:solidFill>
              </a:rPr>
              <a:t>efficient</a:t>
            </a:r>
            <a:r>
              <a:rPr lang="en-IN" sz="2000" dirty="0"/>
              <a:t> version of it.</a:t>
            </a:r>
            <a:endParaRPr lang="en-US" sz="2000" dirty="0" err="1"/>
          </a:p>
        </p:txBody>
      </p:sp>
      <p:cxnSp>
        <p:nvCxnSpPr>
          <p:cNvPr id="11" name="Straight Connector 10">
            <a:extLst>
              <a:ext uri="{FF2B5EF4-FFF2-40B4-BE49-F238E27FC236}">
                <a16:creationId xmlns:a16="http://schemas.microsoft.com/office/drawing/2014/main" id="{B12D74C0-D62A-4A00-989A-655C30B66A8D}"/>
              </a:ext>
            </a:extLst>
          </p:cNvPr>
          <p:cNvCxnSpPr/>
          <p:nvPr/>
        </p:nvCxnSpPr>
        <p:spPr>
          <a:xfrm>
            <a:off x="1880616" y="2995749"/>
            <a:ext cx="8423318" cy="0"/>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12" name="Rectangle 11">
            <a:extLst>
              <a:ext uri="{FF2B5EF4-FFF2-40B4-BE49-F238E27FC236}">
                <a16:creationId xmlns:a16="http://schemas.microsoft.com/office/drawing/2014/main" id="{68E44A41-0F65-49FE-8598-C313B14F3431}"/>
              </a:ext>
            </a:extLst>
          </p:cNvPr>
          <p:cNvSpPr/>
          <p:nvPr/>
        </p:nvSpPr>
        <p:spPr>
          <a:xfrm>
            <a:off x="3453700" y="4080051"/>
            <a:ext cx="396790" cy="39188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3" name="Rectangle 12">
            <a:extLst>
              <a:ext uri="{FF2B5EF4-FFF2-40B4-BE49-F238E27FC236}">
                <a16:creationId xmlns:a16="http://schemas.microsoft.com/office/drawing/2014/main" id="{B884A074-2986-4D48-BE37-E206D9A633DF}"/>
              </a:ext>
            </a:extLst>
          </p:cNvPr>
          <p:cNvSpPr/>
          <p:nvPr/>
        </p:nvSpPr>
        <p:spPr>
          <a:xfrm>
            <a:off x="3850490" y="4081252"/>
            <a:ext cx="396790" cy="39188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4" name="Rectangle 13">
            <a:extLst>
              <a:ext uri="{FF2B5EF4-FFF2-40B4-BE49-F238E27FC236}">
                <a16:creationId xmlns:a16="http://schemas.microsoft.com/office/drawing/2014/main" id="{BA1FEC73-32B0-4220-8373-2A776D83B9B2}"/>
              </a:ext>
            </a:extLst>
          </p:cNvPr>
          <p:cNvSpPr/>
          <p:nvPr/>
        </p:nvSpPr>
        <p:spPr>
          <a:xfrm>
            <a:off x="4247280" y="4080051"/>
            <a:ext cx="396790" cy="39188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5" name="Rectangle 14">
            <a:extLst>
              <a:ext uri="{FF2B5EF4-FFF2-40B4-BE49-F238E27FC236}">
                <a16:creationId xmlns:a16="http://schemas.microsoft.com/office/drawing/2014/main" id="{7533B29B-D6F1-4E32-97E0-F7A52F230B00}"/>
              </a:ext>
            </a:extLst>
          </p:cNvPr>
          <p:cNvSpPr/>
          <p:nvPr/>
        </p:nvSpPr>
        <p:spPr>
          <a:xfrm>
            <a:off x="4644070" y="4081252"/>
            <a:ext cx="396790" cy="39188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6" name="Rectangle 15">
            <a:extLst>
              <a:ext uri="{FF2B5EF4-FFF2-40B4-BE49-F238E27FC236}">
                <a16:creationId xmlns:a16="http://schemas.microsoft.com/office/drawing/2014/main" id="{6E271C42-6F92-44CB-80FC-38AB8E36AE41}"/>
              </a:ext>
            </a:extLst>
          </p:cNvPr>
          <p:cNvSpPr/>
          <p:nvPr/>
        </p:nvSpPr>
        <p:spPr>
          <a:xfrm>
            <a:off x="5040860" y="4086956"/>
            <a:ext cx="396790" cy="39188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7" name="Rectangle 16">
            <a:extLst>
              <a:ext uri="{FF2B5EF4-FFF2-40B4-BE49-F238E27FC236}">
                <a16:creationId xmlns:a16="http://schemas.microsoft.com/office/drawing/2014/main" id="{729FB03E-ECBE-45B8-8706-2470A5A3830C}"/>
              </a:ext>
            </a:extLst>
          </p:cNvPr>
          <p:cNvSpPr/>
          <p:nvPr/>
        </p:nvSpPr>
        <p:spPr>
          <a:xfrm>
            <a:off x="5437650" y="4088157"/>
            <a:ext cx="396790" cy="39188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8" name="Rectangle 17">
            <a:extLst>
              <a:ext uri="{FF2B5EF4-FFF2-40B4-BE49-F238E27FC236}">
                <a16:creationId xmlns:a16="http://schemas.microsoft.com/office/drawing/2014/main" id="{322E373C-E311-4436-BBC6-1885F83A9C34}"/>
              </a:ext>
            </a:extLst>
          </p:cNvPr>
          <p:cNvSpPr/>
          <p:nvPr/>
        </p:nvSpPr>
        <p:spPr>
          <a:xfrm>
            <a:off x="5834440" y="4086956"/>
            <a:ext cx="396790" cy="39188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9" name="Rectangle 18">
            <a:extLst>
              <a:ext uri="{FF2B5EF4-FFF2-40B4-BE49-F238E27FC236}">
                <a16:creationId xmlns:a16="http://schemas.microsoft.com/office/drawing/2014/main" id="{97766B1F-E847-462A-898E-CA7605DA69D9}"/>
              </a:ext>
            </a:extLst>
          </p:cNvPr>
          <p:cNvSpPr/>
          <p:nvPr/>
        </p:nvSpPr>
        <p:spPr>
          <a:xfrm>
            <a:off x="6231230" y="4088157"/>
            <a:ext cx="396790" cy="39188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20" name="Rectangle 19">
            <a:extLst>
              <a:ext uri="{FF2B5EF4-FFF2-40B4-BE49-F238E27FC236}">
                <a16:creationId xmlns:a16="http://schemas.microsoft.com/office/drawing/2014/main" id="{00F9258D-0AD5-4612-B8BD-7DA480875955}"/>
              </a:ext>
            </a:extLst>
          </p:cNvPr>
          <p:cNvSpPr/>
          <p:nvPr/>
        </p:nvSpPr>
        <p:spPr>
          <a:xfrm>
            <a:off x="6635837" y="4086956"/>
            <a:ext cx="396790" cy="39188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21" name="Rectangle 20">
            <a:extLst>
              <a:ext uri="{FF2B5EF4-FFF2-40B4-BE49-F238E27FC236}">
                <a16:creationId xmlns:a16="http://schemas.microsoft.com/office/drawing/2014/main" id="{91080DB5-A0C0-4DAE-8436-D280878FABA0}"/>
              </a:ext>
            </a:extLst>
          </p:cNvPr>
          <p:cNvSpPr/>
          <p:nvPr/>
        </p:nvSpPr>
        <p:spPr>
          <a:xfrm>
            <a:off x="7024810" y="4085123"/>
            <a:ext cx="396790" cy="39188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22" name="Rectangle 21">
            <a:extLst>
              <a:ext uri="{FF2B5EF4-FFF2-40B4-BE49-F238E27FC236}">
                <a16:creationId xmlns:a16="http://schemas.microsoft.com/office/drawing/2014/main" id="{9806FD70-5F3A-46B6-AB1B-6A825A912594}"/>
              </a:ext>
            </a:extLst>
          </p:cNvPr>
          <p:cNvSpPr/>
          <p:nvPr/>
        </p:nvSpPr>
        <p:spPr>
          <a:xfrm>
            <a:off x="7421600" y="4083922"/>
            <a:ext cx="396790" cy="39188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23" name="Rectangle 22">
            <a:extLst>
              <a:ext uri="{FF2B5EF4-FFF2-40B4-BE49-F238E27FC236}">
                <a16:creationId xmlns:a16="http://schemas.microsoft.com/office/drawing/2014/main" id="{D4B14208-629C-403D-B6D8-C0797E9F5DB0}"/>
              </a:ext>
            </a:extLst>
          </p:cNvPr>
          <p:cNvSpPr/>
          <p:nvPr/>
        </p:nvSpPr>
        <p:spPr>
          <a:xfrm>
            <a:off x="7818390" y="4085123"/>
            <a:ext cx="396790" cy="391884"/>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24" name="Left Brace 23">
            <a:extLst>
              <a:ext uri="{FF2B5EF4-FFF2-40B4-BE49-F238E27FC236}">
                <a16:creationId xmlns:a16="http://schemas.microsoft.com/office/drawing/2014/main" id="{3C24F739-3077-4C2A-A6B7-1A07407FA614}"/>
              </a:ext>
            </a:extLst>
          </p:cNvPr>
          <p:cNvSpPr/>
          <p:nvPr/>
        </p:nvSpPr>
        <p:spPr>
          <a:xfrm rot="16200000">
            <a:off x="5723131" y="2355709"/>
            <a:ext cx="217714" cy="47663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E0F8F751-4EE3-4047-A383-AE349A185C29}"/>
              </a:ext>
            </a:extLst>
          </p:cNvPr>
          <p:cNvSpPr txBox="1"/>
          <p:nvPr/>
        </p:nvSpPr>
        <p:spPr>
          <a:xfrm>
            <a:off x="4842466" y="4889227"/>
            <a:ext cx="2164375" cy="400110"/>
          </a:xfrm>
          <a:prstGeom prst="rect">
            <a:avLst/>
          </a:prstGeom>
          <a:noFill/>
        </p:spPr>
        <p:txBody>
          <a:bodyPr wrap="none" rtlCol="0">
            <a:spAutoFit/>
          </a:bodyPr>
          <a:lstStyle/>
          <a:p>
            <a:pPr algn="l"/>
            <a:r>
              <a:rPr lang="en-IN" sz="2000" dirty="0">
                <a:solidFill>
                  <a:srgbClr val="00B050"/>
                </a:solidFill>
              </a:rPr>
              <a:t>N</a:t>
            </a:r>
            <a:r>
              <a:rPr lang="en-IN" sz="2000" dirty="0"/>
              <a:t> memory blocks</a:t>
            </a:r>
            <a:endParaRPr lang="en-US" sz="2000" dirty="0" err="1"/>
          </a:p>
        </p:txBody>
      </p:sp>
      <p:sp>
        <p:nvSpPr>
          <p:cNvPr id="27" name="Rectangle 26">
            <a:extLst>
              <a:ext uri="{FF2B5EF4-FFF2-40B4-BE49-F238E27FC236}">
                <a16:creationId xmlns:a16="http://schemas.microsoft.com/office/drawing/2014/main" id="{A8CA5A94-13AA-4A82-AF76-F96181F7A767}"/>
              </a:ext>
            </a:extLst>
          </p:cNvPr>
          <p:cNvSpPr/>
          <p:nvPr/>
        </p:nvSpPr>
        <p:spPr>
          <a:xfrm>
            <a:off x="8903437" y="4052126"/>
            <a:ext cx="1510938" cy="75468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000" dirty="0"/>
              <a:t>Stash</a:t>
            </a:r>
            <a:endParaRPr lang="en-US" sz="2000" dirty="0"/>
          </a:p>
        </p:txBody>
      </p:sp>
      <p:sp>
        <p:nvSpPr>
          <p:cNvPr id="28" name="TextBox 27">
            <a:extLst>
              <a:ext uri="{FF2B5EF4-FFF2-40B4-BE49-F238E27FC236}">
                <a16:creationId xmlns:a16="http://schemas.microsoft.com/office/drawing/2014/main" id="{728390C8-414C-4959-BFB7-78424D3EE32F}"/>
              </a:ext>
            </a:extLst>
          </p:cNvPr>
          <p:cNvSpPr txBox="1"/>
          <p:nvPr/>
        </p:nvSpPr>
        <p:spPr>
          <a:xfrm>
            <a:off x="8882091" y="3651959"/>
            <a:ext cx="1553630" cy="400110"/>
          </a:xfrm>
          <a:prstGeom prst="rect">
            <a:avLst/>
          </a:prstGeom>
          <a:noFill/>
        </p:spPr>
        <p:txBody>
          <a:bodyPr wrap="none" rtlCol="0">
            <a:spAutoFit/>
          </a:bodyPr>
          <a:lstStyle/>
          <a:p>
            <a:pPr algn="l"/>
            <a:r>
              <a:rPr lang="en-IN" sz="2000" dirty="0">
                <a:solidFill>
                  <a:srgbClr val="625D9C"/>
                </a:solidFill>
                <a:latin typeface="Comic Sans MS" panose="030F0702030302020204" pitchFamily="66" charset="0"/>
              </a:rPr>
              <a:t>Local cache</a:t>
            </a:r>
            <a:endParaRPr lang="en-US" sz="2000" dirty="0" err="1">
              <a:solidFill>
                <a:srgbClr val="625D9C"/>
              </a:solidFill>
              <a:latin typeface="Comic Sans MS" panose="030F0702030302020204" pitchFamily="66" charset="0"/>
            </a:endParaRPr>
          </a:p>
        </p:txBody>
      </p:sp>
      <p:sp>
        <p:nvSpPr>
          <p:cNvPr id="29" name="Rectangle 28">
            <a:extLst>
              <a:ext uri="{FF2B5EF4-FFF2-40B4-BE49-F238E27FC236}">
                <a16:creationId xmlns:a16="http://schemas.microsoft.com/office/drawing/2014/main" id="{73F4A0DE-4E2C-4645-A1FD-7F8B1A7D3F9C}"/>
              </a:ext>
            </a:extLst>
          </p:cNvPr>
          <p:cNvSpPr/>
          <p:nvPr/>
        </p:nvSpPr>
        <p:spPr>
          <a:xfrm>
            <a:off x="5167428" y="5493213"/>
            <a:ext cx="1288868" cy="6079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err="1"/>
              <a:t>posMap</a:t>
            </a:r>
            <a:endParaRPr lang="en-US" sz="2000" dirty="0"/>
          </a:p>
        </p:txBody>
      </p:sp>
      <p:sp>
        <p:nvSpPr>
          <p:cNvPr id="30" name="Arrow: Right 29">
            <a:extLst>
              <a:ext uri="{FF2B5EF4-FFF2-40B4-BE49-F238E27FC236}">
                <a16:creationId xmlns:a16="http://schemas.microsoft.com/office/drawing/2014/main" id="{608079E0-BA20-4A4D-A15D-3FC862DFC529}"/>
              </a:ext>
            </a:extLst>
          </p:cNvPr>
          <p:cNvSpPr/>
          <p:nvPr/>
        </p:nvSpPr>
        <p:spPr>
          <a:xfrm>
            <a:off x="4233108" y="5730153"/>
            <a:ext cx="934320" cy="200831"/>
          </a:xfrm>
          <a:prstGeom prs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en-US" sz="2000" dirty="0"/>
          </a:p>
        </p:txBody>
      </p:sp>
      <p:sp>
        <p:nvSpPr>
          <p:cNvPr id="31" name="TextBox 30">
            <a:extLst>
              <a:ext uri="{FF2B5EF4-FFF2-40B4-BE49-F238E27FC236}">
                <a16:creationId xmlns:a16="http://schemas.microsoft.com/office/drawing/2014/main" id="{1C9EA933-7B3F-4BEB-9D06-B6F900ECF7FC}"/>
              </a:ext>
            </a:extLst>
          </p:cNvPr>
          <p:cNvSpPr txBox="1"/>
          <p:nvPr/>
        </p:nvSpPr>
        <p:spPr>
          <a:xfrm>
            <a:off x="3477920" y="5476624"/>
            <a:ext cx="1096775" cy="707886"/>
          </a:xfrm>
          <a:prstGeom prst="rect">
            <a:avLst/>
          </a:prstGeom>
          <a:noFill/>
        </p:spPr>
        <p:txBody>
          <a:bodyPr wrap="none" rtlCol="0">
            <a:spAutoFit/>
          </a:bodyPr>
          <a:lstStyle/>
          <a:p>
            <a:pPr algn="l"/>
            <a:r>
              <a:rPr lang="en-IN" sz="2000" dirty="0"/>
              <a:t>Block </a:t>
            </a:r>
          </a:p>
          <a:p>
            <a:pPr algn="l"/>
            <a:r>
              <a:rPr lang="en-IN" sz="2000" dirty="0"/>
              <a:t>address</a:t>
            </a:r>
            <a:endParaRPr lang="en-US" sz="2000" dirty="0" err="1"/>
          </a:p>
        </p:txBody>
      </p:sp>
      <p:sp>
        <p:nvSpPr>
          <p:cNvPr id="32" name="Arrow: Right 31">
            <a:extLst>
              <a:ext uri="{FF2B5EF4-FFF2-40B4-BE49-F238E27FC236}">
                <a16:creationId xmlns:a16="http://schemas.microsoft.com/office/drawing/2014/main" id="{288DBA43-66FD-4F61-99D0-47EDBDB9819D}"/>
              </a:ext>
            </a:extLst>
          </p:cNvPr>
          <p:cNvSpPr/>
          <p:nvPr/>
        </p:nvSpPr>
        <p:spPr>
          <a:xfrm>
            <a:off x="6456296" y="5730153"/>
            <a:ext cx="934320" cy="200831"/>
          </a:xfrm>
          <a:prstGeom prst="rightArrow">
            <a:avLst/>
          </a:prstGeom>
          <a:ln/>
        </p:spPr>
        <p:style>
          <a:lnRef idx="3">
            <a:schemeClr val="lt1"/>
          </a:lnRef>
          <a:fillRef idx="1">
            <a:schemeClr val="dk1"/>
          </a:fillRef>
          <a:effectRef idx="1">
            <a:schemeClr val="dk1"/>
          </a:effectRef>
          <a:fontRef idx="minor">
            <a:schemeClr val="lt1"/>
          </a:fontRef>
        </p:style>
        <p:txBody>
          <a:bodyPr rtlCol="0" anchor="ctr"/>
          <a:lstStyle/>
          <a:p>
            <a:pPr algn="ctr"/>
            <a:endParaRPr lang="en-US" sz="2000" dirty="0"/>
          </a:p>
        </p:txBody>
      </p:sp>
      <p:sp>
        <p:nvSpPr>
          <p:cNvPr id="33" name="TextBox 32">
            <a:extLst>
              <a:ext uri="{FF2B5EF4-FFF2-40B4-BE49-F238E27FC236}">
                <a16:creationId xmlns:a16="http://schemas.microsoft.com/office/drawing/2014/main" id="{927C74CB-6579-4627-9522-9FC64F50C9A5}"/>
              </a:ext>
            </a:extLst>
          </p:cNvPr>
          <p:cNvSpPr txBox="1"/>
          <p:nvPr/>
        </p:nvSpPr>
        <p:spPr>
          <a:xfrm>
            <a:off x="7390617" y="5928452"/>
            <a:ext cx="1234633" cy="400110"/>
          </a:xfrm>
          <a:prstGeom prst="rect">
            <a:avLst/>
          </a:prstGeom>
          <a:noFill/>
        </p:spPr>
        <p:txBody>
          <a:bodyPr wrap="none" rtlCol="0">
            <a:spAutoFit/>
          </a:bodyPr>
          <a:lstStyle/>
          <a:p>
            <a:pPr algn="l"/>
            <a:r>
              <a:rPr lang="en-IN" sz="2000" dirty="0"/>
              <a:t>[0 ... N-1]</a:t>
            </a:r>
            <a:endParaRPr lang="en-US" sz="2000" dirty="0" err="1"/>
          </a:p>
        </p:txBody>
      </p:sp>
      <p:sp>
        <p:nvSpPr>
          <p:cNvPr id="34" name="TextBox 33">
            <a:extLst>
              <a:ext uri="{FF2B5EF4-FFF2-40B4-BE49-F238E27FC236}">
                <a16:creationId xmlns:a16="http://schemas.microsoft.com/office/drawing/2014/main" id="{FBAD91BC-CB3D-41A3-AA68-ADB963383060}"/>
              </a:ext>
            </a:extLst>
          </p:cNvPr>
          <p:cNvSpPr txBox="1"/>
          <p:nvPr/>
        </p:nvSpPr>
        <p:spPr>
          <a:xfrm>
            <a:off x="7399023" y="5627709"/>
            <a:ext cx="2093843" cy="400110"/>
          </a:xfrm>
          <a:prstGeom prst="rect">
            <a:avLst/>
          </a:prstGeom>
          <a:noFill/>
        </p:spPr>
        <p:txBody>
          <a:bodyPr wrap="none" rtlCol="0">
            <a:spAutoFit/>
          </a:bodyPr>
          <a:lstStyle/>
          <a:p>
            <a:pPr algn="l"/>
            <a:r>
              <a:rPr lang="en-IN" sz="2000" dirty="0">
                <a:solidFill>
                  <a:srgbClr val="00B050"/>
                </a:solidFill>
              </a:rPr>
              <a:t>Mapped</a:t>
            </a:r>
            <a:r>
              <a:rPr lang="en-IN" sz="2000" dirty="0"/>
              <a:t> address</a:t>
            </a:r>
            <a:endParaRPr lang="en-US" sz="2000" dirty="0" err="1"/>
          </a:p>
        </p:txBody>
      </p:sp>
    </p:spTree>
    <p:extLst>
      <p:ext uri="{BB962C8B-B14F-4D97-AF65-F5344CB8AC3E}">
        <p14:creationId xmlns:p14="http://schemas.microsoft.com/office/powerpoint/2010/main" val="24238981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72AC-EEDC-4AC5-89BC-2B6C6B48272D}"/>
              </a:ext>
            </a:extLst>
          </p:cNvPr>
          <p:cNvSpPr>
            <a:spLocks noGrp="1"/>
          </p:cNvSpPr>
          <p:nvPr>
            <p:ph type="title"/>
          </p:nvPr>
        </p:nvSpPr>
        <p:spPr>
          <a:xfrm>
            <a:off x="1760319" y="211794"/>
            <a:ext cx="6858000" cy="822960"/>
          </a:xfrm>
        </p:spPr>
        <p:txBody>
          <a:bodyPr/>
          <a:lstStyle/>
          <a:p>
            <a:r>
              <a:rPr lang="en-IN" dirty="0"/>
              <a:t>Tree Stored in Main Memory</a:t>
            </a:r>
            <a:endParaRPr lang="en-US" dirty="0"/>
          </a:p>
        </p:txBody>
      </p:sp>
      <p:sp>
        <p:nvSpPr>
          <p:cNvPr id="4" name="Footer Placeholder 3">
            <a:extLst>
              <a:ext uri="{FF2B5EF4-FFF2-40B4-BE49-F238E27FC236}">
                <a16:creationId xmlns:a16="http://schemas.microsoft.com/office/drawing/2014/main" id="{46EABBB5-8AFB-4E0E-9D8F-DFD3526AB337}"/>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0F437A24-EAA7-4699-A1F8-15E6CD83A16B}"/>
              </a:ext>
            </a:extLst>
          </p:cNvPr>
          <p:cNvSpPr>
            <a:spLocks noGrp="1"/>
          </p:cNvSpPr>
          <p:nvPr>
            <p:ph type="sldNum" sz="quarter" idx="12"/>
          </p:nvPr>
        </p:nvSpPr>
        <p:spPr/>
        <p:txBody>
          <a:bodyPr/>
          <a:lstStyle/>
          <a:p>
            <a:fld id="{F919517F-009E-4769-83B0-88E0C9B89C50}" type="slidenum">
              <a:rPr lang="en-US" smtClean="0"/>
              <a:t>61</a:t>
            </a:fld>
            <a:endParaRPr lang="en-US"/>
          </a:p>
        </p:txBody>
      </p:sp>
      <p:sp>
        <p:nvSpPr>
          <p:cNvPr id="6" name="Rectangle 5">
            <a:extLst>
              <a:ext uri="{FF2B5EF4-FFF2-40B4-BE49-F238E27FC236}">
                <a16:creationId xmlns:a16="http://schemas.microsoft.com/office/drawing/2014/main" id="{15869633-14D1-4AC9-B9F8-2243E3B01F19}"/>
              </a:ext>
            </a:extLst>
          </p:cNvPr>
          <p:cNvSpPr/>
          <p:nvPr/>
        </p:nvSpPr>
        <p:spPr>
          <a:xfrm>
            <a:off x="5908830" y="1097281"/>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7" name="Rectangle 6">
            <a:extLst>
              <a:ext uri="{FF2B5EF4-FFF2-40B4-BE49-F238E27FC236}">
                <a16:creationId xmlns:a16="http://schemas.microsoft.com/office/drawing/2014/main" id="{BDEBB1D7-62DF-49F9-B8E4-8B66A9D39DC6}"/>
              </a:ext>
            </a:extLst>
          </p:cNvPr>
          <p:cNvSpPr/>
          <p:nvPr/>
        </p:nvSpPr>
        <p:spPr>
          <a:xfrm>
            <a:off x="4885514" y="1909498"/>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8" name="Rectangle 7">
            <a:extLst>
              <a:ext uri="{FF2B5EF4-FFF2-40B4-BE49-F238E27FC236}">
                <a16:creationId xmlns:a16="http://schemas.microsoft.com/office/drawing/2014/main" id="{4D618009-157B-4F83-8CA2-4FF19C55E692}"/>
              </a:ext>
            </a:extLst>
          </p:cNvPr>
          <p:cNvSpPr/>
          <p:nvPr/>
        </p:nvSpPr>
        <p:spPr>
          <a:xfrm>
            <a:off x="6975068" y="1909498"/>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9" name="Arrow: Right 8">
            <a:extLst>
              <a:ext uri="{FF2B5EF4-FFF2-40B4-BE49-F238E27FC236}">
                <a16:creationId xmlns:a16="http://schemas.microsoft.com/office/drawing/2014/main" id="{60451EAB-99D4-4DD8-8AC4-8FF76C9189B1}"/>
              </a:ext>
            </a:extLst>
          </p:cNvPr>
          <p:cNvSpPr/>
          <p:nvPr/>
        </p:nvSpPr>
        <p:spPr>
          <a:xfrm rot="8527498" flipV="1">
            <a:off x="5433434" y="1610507"/>
            <a:ext cx="609601"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10" name="Arrow: Right 9">
            <a:extLst>
              <a:ext uri="{FF2B5EF4-FFF2-40B4-BE49-F238E27FC236}">
                <a16:creationId xmlns:a16="http://schemas.microsoft.com/office/drawing/2014/main" id="{6BE99400-A5B0-4AC0-B91F-698AB96DBE7C}"/>
              </a:ext>
            </a:extLst>
          </p:cNvPr>
          <p:cNvSpPr/>
          <p:nvPr/>
        </p:nvSpPr>
        <p:spPr>
          <a:xfrm rot="2688996" flipV="1">
            <a:off x="6576536" y="1629796"/>
            <a:ext cx="609601"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15" name="Rectangle 14">
            <a:extLst>
              <a:ext uri="{FF2B5EF4-FFF2-40B4-BE49-F238E27FC236}">
                <a16:creationId xmlns:a16="http://schemas.microsoft.com/office/drawing/2014/main" id="{166A96CA-832B-4E2E-9CAE-77363D40AAEE}"/>
              </a:ext>
            </a:extLst>
          </p:cNvPr>
          <p:cNvSpPr/>
          <p:nvPr/>
        </p:nvSpPr>
        <p:spPr>
          <a:xfrm>
            <a:off x="3542050" y="2731889"/>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6" name="Rectangle 15">
            <a:extLst>
              <a:ext uri="{FF2B5EF4-FFF2-40B4-BE49-F238E27FC236}">
                <a16:creationId xmlns:a16="http://schemas.microsoft.com/office/drawing/2014/main" id="{B64E8ABA-2625-4942-A8E2-7894391DBB31}"/>
              </a:ext>
            </a:extLst>
          </p:cNvPr>
          <p:cNvSpPr/>
          <p:nvPr/>
        </p:nvSpPr>
        <p:spPr>
          <a:xfrm>
            <a:off x="5125248" y="2723453"/>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600" dirty="0"/>
              <a:t>P(k)[l]</a:t>
            </a:r>
            <a:endParaRPr lang="en-US" sz="1600" dirty="0"/>
          </a:p>
        </p:txBody>
      </p:sp>
      <p:sp>
        <p:nvSpPr>
          <p:cNvPr id="17" name="Arrow: Right 16">
            <a:extLst>
              <a:ext uri="{FF2B5EF4-FFF2-40B4-BE49-F238E27FC236}">
                <a16:creationId xmlns:a16="http://schemas.microsoft.com/office/drawing/2014/main" id="{2749C155-01D6-4FEC-AE32-321228D6E1A9}"/>
              </a:ext>
            </a:extLst>
          </p:cNvPr>
          <p:cNvSpPr/>
          <p:nvPr/>
        </p:nvSpPr>
        <p:spPr>
          <a:xfrm rot="8711236" flipV="1">
            <a:off x="4270784" y="2453868"/>
            <a:ext cx="706913"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23" name="Arrow: Right 22">
            <a:extLst>
              <a:ext uri="{FF2B5EF4-FFF2-40B4-BE49-F238E27FC236}">
                <a16:creationId xmlns:a16="http://schemas.microsoft.com/office/drawing/2014/main" id="{67A52FBA-9747-4A00-86D1-D621A6559BDF}"/>
              </a:ext>
            </a:extLst>
          </p:cNvPr>
          <p:cNvSpPr/>
          <p:nvPr/>
        </p:nvSpPr>
        <p:spPr>
          <a:xfrm rot="3663621" flipV="1">
            <a:off x="5260655" y="2460905"/>
            <a:ext cx="551400"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24" name="Rectangle 23">
            <a:extLst>
              <a:ext uri="{FF2B5EF4-FFF2-40B4-BE49-F238E27FC236}">
                <a16:creationId xmlns:a16="http://schemas.microsoft.com/office/drawing/2014/main" id="{97630CD0-AE71-4621-8760-3C4AF7909B8E}"/>
              </a:ext>
            </a:extLst>
          </p:cNvPr>
          <p:cNvSpPr/>
          <p:nvPr/>
        </p:nvSpPr>
        <p:spPr>
          <a:xfrm>
            <a:off x="6469308" y="2723453"/>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25" name="Rectangle 24">
            <a:extLst>
              <a:ext uri="{FF2B5EF4-FFF2-40B4-BE49-F238E27FC236}">
                <a16:creationId xmlns:a16="http://schemas.microsoft.com/office/drawing/2014/main" id="{EC279177-53C4-4377-9DC5-6C5AA0527DF3}"/>
              </a:ext>
            </a:extLst>
          </p:cNvPr>
          <p:cNvSpPr/>
          <p:nvPr/>
        </p:nvSpPr>
        <p:spPr>
          <a:xfrm>
            <a:off x="8217476" y="2723453"/>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26" name="Arrow: Right 25">
            <a:extLst>
              <a:ext uri="{FF2B5EF4-FFF2-40B4-BE49-F238E27FC236}">
                <a16:creationId xmlns:a16="http://schemas.microsoft.com/office/drawing/2014/main" id="{16DCB003-8A51-48AA-952B-20DBD6406232}"/>
              </a:ext>
            </a:extLst>
          </p:cNvPr>
          <p:cNvSpPr/>
          <p:nvPr/>
        </p:nvSpPr>
        <p:spPr>
          <a:xfrm rot="7215147" flipV="1">
            <a:off x="6637823" y="2453867"/>
            <a:ext cx="516589"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27" name="Arrow: Right 26">
            <a:extLst>
              <a:ext uri="{FF2B5EF4-FFF2-40B4-BE49-F238E27FC236}">
                <a16:creationId xmlns:a16="http://schemas.microsoft.com/office/drawing/2014/main" id="{84C20FD7-B1D6-486C-BFEA-4C9E92BE9F0A}"/>
              </a:ext>
            </a:extLst>
          </p:cNvPr>
          <p:cNvSpPr/>
          <p:nvPr/>
        </p:nvSpPr>
        <p:spPr>
          <a:xfrm rot="2594409" flipV="1">
            <a:off x="7653110" y="2435655"/>
            <a:ext cx="689491"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28" name="Rectangle 27">
            <a:extLst>
              <a:ext uri="{FF2B5EF4-FFF2-40B4-BE49-F238E27FC236}">
                <a16:creationId xmlns:a16="http://schemas.microsoft.com/office/drawing/2014/main" id="{D1CAE98C-0F73-4D9C-AB18-BF917C317721}"/>
              </a:ext>
            </a:extLst>
          </p:cNvPr>
          <p:cNvSpPr/>
          <p:nvPr/>
        </p:nvSpPr>
        <p:spPr>
          <a:xfrm>
            <a:off x="2582752" y="3537409"/>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29" name="Rectangle 28">
            <a:extLst>
              <a:ext uri="{FF2B5EF4-FFF2-40B4-BE49-F238E27FC236}">
                <a16:creationId xmlns:a16="http://schemas.microsoft.com/office/drawing/2014/main" id="{B45A89C5-FC7F-489D-B032-A0A6036479C9}"/>
              </a:ext>
            </a:extLst>
          </p:cNvPr>
          <p:cNvSpPr/>
          <p:nvPr/>
        </p:nvSpPr>
        <p:spPr>
          <a:xfrm>
            <a:off x="3489796" y="3537409"/>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32" name="Rectangle 31">
            <a:extLst>
              <a:ext uri="{FF2B5EF4-FFF2-40B4-BE49-F238E27FC236}">
                <a16:creationId xmlns:a16="http://schemas.microsoft.com/office/drawing/2014/main" id="{E9950399-F6BB-4710-BD16-9E2339AF8147}"/>
              </a:ext>
            </a:extLst>
          </p:cNvPr>
          <p:cNvSpPr/>
          <p:nvPr/>
        </p:nvSpPr>
        <p:spPr>
          <a:xfrm>
            <a:off x="4405549" y="3537409"/>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33" name="Rectangle 32">
            <a:extLst>
              <a:ext uri="{FF2B5EF4-FFF2-40B4-BE49-F238E27FC236}">
                <a16:creationId xmlns:a16="http://schemas.microsoft.com/office/drawing/2014/main" id="{B06B0798-5E62-469D-A5B5-7CB041BE6E6B}"/>
              </a:ext>
            </a:extLst>
          </p:cNvPr>
          <p:cNvSpPr/>
          <p:nvPr/>
        </p:nvSpPr>
        <p:spPr>
          <a:xfrm>
            <a:off x="5341400" y="3537409"/>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600" dirty="0"/>
              <a:t>k</a:t>
            </a:r>
            <a:r>
              <a:rPr lang="en-IN" sz="1600" baseline="30000" dirty="0"/>
              <a:t>th</a:t>
            </a:r>
            <a:r>
              <a:rPr lang="en-IN" sz="1600" dirty="0"/>
              <a:t> leaf</a:t>
            </a:r>
            <a:endParaRPr lang="en-US" sz="1600" dirty="0"/>
          </a:p>
        </p:txBody>
      </p:sp>
      <p:sp>
        <p:nvSpPr>
          <p:cNvPr id="36" name="Rectangle 35">
            <a:extLst>
              <a:ext uri="{FF2B5EF4-FFF2-40B4-BE49-F238E27FC236}">
                <a16:creationId xmlns:a16="http://schemas.microsoft.com/office/drawing/2014/main" id="{C2F22376-F8AD-4C3A-A5EF-33DFCC5A0E8B}"/>
              </a:ext>
            </a:extLst>
          </p:cNvPr>
          <p:cNvSpPr/>
          <p:nvPr/>
        </p:nvSpPr>
        <p:spPr>
          <a:xfrm>
            <a:off x="6262119" y="3530656"/>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37" name="Rectangle 36">
            <a:extLst>
              <a:ext uri="{FF2B5EF4-FFF2-40B4-BE49-F238E27FC236}">
                <a16:creationId xmlns:a16="http://schemas.microsoft.com/office/drawing/2014/main" id="{81057703-2E9B-4B51-8CE3-219C8A5039F5}"/>
              </a:ext>
            </a:extLst>
          </p:cNvPr>
          <p:cNvSpPr/>
          <p:nvPr/>
        </p:nvSpPr>
        <p:spPr>
          <a:xfrm>
            <a:off x="7230125" y="3530656"/>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38" name="Rectangle 37">
            <a:extLst>
              <a:ext uri="{FF2B5EF4-FFF2-40B4-BE49-F238E27FC236}">
                <a16:creationId xmlns:a16="http://schemas.microsoft.com/office/drawing/2014/main" id="{B48C3498-8B6E-458D-B1FA-301AFCBEAE6E}"/>
              </a:ext>
            </a:extLst>
          </p:cNvPr>
          <p:cNvSpPr/>
          <p:nvPr/>
        </p:nvSpPr>
        <p:spPr>
          <a:xfrm>
            <a:off x="8198132" y="3530656"/>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39" name="Rectangle 38">
            <a:extLst>
              <a:ext uri="{FF2B5EF4-FFF2-40B4-BE49-F238E27FC236}">
                <a16:creationId xmlns:a16="http://schemas.microsoft.com/office/drawing/2014/main" id="{9AAB1604-A49D-43CE-A61A-B79F95BCF244}"/>
              </a:ext>
            </a:extLst>
          </p:cNvPr>
          <p:cNvSpPr/>
          <p:nvPr/>
        </p:nvSpPr>
        <p:spPr>
          <a:xfrm>
            <a:off x="9142692" y="3530656"/>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40" name="Arrow: Right 39">
            <a:extLst>
              <a:ext uri="{FF2B5EF4-FFF2-40B4-BE49-F238E27FC236}">
                <a16:creationId xmlns:a16="http://schemas.microsoft.com/office/drawing/2014/main" id="{5A0200CE-9E24-439A-81EF-1A933170B361}"/>
              </a:ext>
            </a:extLst>
          </p:cNvPr>
          <p:cNvSpPr/>
          <p:nvPr/>
        </p:nvSpPr>
        <p:spPr>
          <a:xfrm rot="8711236" flipV="1">
            <a:off x="2971448" y="3215367"/>
            <a:ext cx="706913"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41" name="Arrow: Right 40">
            <a:extLst>
              <a:ext uri="{FF2B5EF4-FFF2-40B4-BE49-F238E27FC236}">
                <a16:creationId xmlns:a16="http://schemas.microsoft.com/office/drawing/2014/main" id="{253CB543-AC90-4746-884A-2FC7BDD30215}"/>
              </a:ext>
            </a:extLst>
          </p:cNvPr>
          <p:cNvSpPr/>
          <p:nvPr/>
        </p:nvSpPr>
        <p:spPr>
          <a:xfrm rot="2543093" flipV="1">
            <a:off x="8772352" y="3248637"/>
            <a:ext cx="689491"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42" name="Arrow: Right 41">
            <a:extLst>
              <a:ext uri="{FF2B5EF4-FFF2-40B4-BE49-F238E27FC236}">
                <a16:creationId xmlns:a16="http://schemas.microsoft.com/office/drawing/2014/main" id="{AE64973C-F90E-4AFA-ACBB-27475881B38C}"/>
              </a:ext>
            </a:extLst>
          </p:cNvPr>
          <p:cNvSpPr/>
          <p:nvPr/>
        </p:nvSpPr>
        <p:spPr>
          <a:xfrm rot="3663621" flipV="1">
            <a:off x="3909613" y="3283203"/>
            <a:ext cx="496592"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43" name="Arrow: Right 42">
            <a:extLst>
              <a:ext uri="{FF2B5EF4-FFF2-40B4-BE49-F238E27FC236}">
                <a16:creationId xmlns:a16="http://schemas.microsoft.com/office/drawing/2014/main" id="{195153A3-D774-498C-97A4-571774FE6110}"/>
              </a:ext>
            </a:extLst>
          </p:cNvPr>
          <p:cNvSpPr/>
          <p:nvPr/>
        </p:nvSpPr>
        <p:spPr>
          <a:xfrm rot="7234465" flipV="1">
            <a:off x="4819931" y="3235877"/>
            <a:ext cx="496592"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44" name="Arrow: Right 43">
            <a:extLst>
              <a:ext uri="{FF2B5EF4-FFF2-40B4-BE49-F238E27FC236}">
                <a16:creationId xmlns:a16="http://schemas.microsoft.com/office/drawing/2014/main" id="{01A40F93-2441-4C6E-AD6A-4231DAB1DD8B}"/>
              </a:ext>
            </a:extLst>
          </p:cNvPr>
          <p:cNvSpPr/>
          <p:nvPr/>
        </p:nvSpPr>
        <p:spPr>
          <a:xfrm rot="3663621" flipV="1">
            <a:off x="5591701" y="3235876"/>
            <a:ext cx="496592"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45" name="Arrow: Right 44">
            <a:extLst>
              <a:ext uri="{FF2B5EF4-FFF2-40B4-BE49-F238E27FC236}">
                <a16:creationId xmlns:a16="http://schemas.microsoft.com/office/drawing/2014/main" id="{2850DE72-DD32-4B8A-9837-7A8E6383D560}"/>
              </a:ext>
            </a:extLst>
          </p:cNvPr>
          <p:cNvSpPr/>
          <p:nvPr/>
        </p:nvSpPr>
        <p:spPr>
          <a:xfrm rot="6948134" flipV="1">
            <a:off x="6331833" y="3243880"/>
            <a:ext cx="435427"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46" name="Arrow: Right 45">
            <a:extLst>
              <a:ext uri="{FF2B5EF4-FFF2-40B4-BE49-F238E27FC236}">
                <a16:creationId xmlns:a16="http://schemas.microsoft.com/office/drawing/2014/main" id="{E2ABE646-7770-4E9F-BBA0-9E6931B5C5F1}"/>
              </a:ext>
            </a:extLst>
          </p:cNvPr>
          <p:cNvSpPr/>
          <p:nvPr/>
        </p:nvSpPr>
        <p:spPr>
          <a:xfrm rot="3204614" flipV="1">
            <a:off x="7112505" y="3240487"/>
            <a:ext cx="498000"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47" name="Arrow: Right 46">
            <a:extLst>
              <a:ext uri="{FF2B5EF4-FFF2-40B4-BE49-F238E27FC236}">
                <a16:creationId xmlns:a16="http://schemas.microsoft.com/office/drawing/2014/main" id="{FD49DC11-2283-4ECD-B3D4-11F82EFF29C5}"/>
              </a:ext>
            </a:extLst>
          </p:cNvPr>
          <p:cNvSpPr/>
          <p:nvPr/>
        </p:nvSpPr>
        <p:spPr>
          <a:xfrm rot="6673044" flipV="1">
            <a:off x="8143825" y="3251257"/>
            <a:ext cx="542893"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48" name="Rectangle 47">
            <a:extLst>
              <a:ext uri="{FF2B5EF4-FFF2-40B4-BE49-F238E27FC236}">
                <a16:creationId xmlns:a16="http://schemas.microsoft.com/office/drawing/2014/main" id="{17CF139D-9E57-4ECE-B666-67E908D365E9}"/>
              </a:ext>
            </a:extLst>
          </p:cNvPr>
          <p:cNvSpPr/>
          <p:nvPr/>
        </p:nvSpPr>
        <p:spPr>
          <a:xfrm>
            <a:off x="8326101" y="100586"/>
            <a:ext cx="2268630" cy="142848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000" dirty="0"/>
              <a:t>Tree with </a:t>
            </a:r>
            <a:r>
              <a:rPr lang="en-IN" sz="2000" i="1" dirty="0"/>
              <a:t>2</a:t>
            </a:r>
            <a:r>
              <a:rPr lang="en-IN" sz="2000" i="1" baseline="30000" dirty="0"/>
              <a:t>L</a:t>
            </a:r>
            <a:r>
              <a:rPr lang="en-IN" sz="2000" dirty="0"/>
              <a:t> leaves and L+1 levels</a:t>
            </a:r>
          </a:p>
          <a:p>
            <a:pPr algn="ctr"/>
            <a:r>
              <a:rPr lang="en-IN" sz="2000" dirty="0"/>
              <a:t>L = log</a:t>
            </a:r>
            <a:r>
              <a:rPr lang="en-IN" sz="2000" baseline="-25000" dirty="0"/>
              <a:t>2</a:t>
            </a:r>
            <a:r>
              <a:rPr lang="en-IN" sz="2000" dirty="0"/>
              <a:t>(N)</a:t>
            </a:r>
            <a:endParaRPr lang="en-US" sz="2000" dirty="0"/>
          </a:p>
        </p:txBody>
      </p:sp>
      <p:sp>
        <p:nvSpPr>
          <p:cNvPr id="49" name="Rectangle 48">
            <a:extLst>
              <a:ext uri="{FF2B5EF4-FFF2-40B4-BE49-F238E27FC236}">
                <a16:creationId xmlns:a16="http://schemas.microsoft.com/office/drawing/2014/main" id="{391CC8E2-12AD-48D5-A6EF-B585EEDA46DB}"/>
              </a:ext>
            </a:extLst>
          </p:cNvPr>
          <p:cNvSpPr/>
          <p:nvPr/>
        </p:nvSpPr>
        <p:spPr>
          <a:xfrm>
            <a:off x="2057235" y="4534699"/>
            <a:ext cx="12192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0" name="Rectangle 49">
            <a:extLst>
              <a:ext uri="{FF2B5EF4-FFF2-40B4-BE49-F238E27FC236}">
                <a16:creationId xmlns:a16="http://schemas.microsoft.com/office/drawing/2014/main" id="{6F670074-52FD-46DA-AB7F-E914C6CCD46F}"/>
              </a:ext>
            </a:extLst>
          </p:cNvPr>
          <p:cNvSpPr/>
          <p:nvPr/>
        </p:nvSpPr>
        <p:spPr>
          <a:xfrm>
            <a:off x="2057235" y="4780701"/>
            <a:ext cx="12192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1" name="Rectangle 50">
            <a:extLst>
              <a:ext uri="{FF2B5EF4-FFF2-40B4-BE49-F238E27FC236}">
                <a16:creationId xmlns:a16="http://schemas.microsoft.com/office/drawing/2014/main" id="{65C983B1-7C4F-468D-81C8-21A041DF82E6}"/>
              </a:ext>
            </a:extLst>
          </p:cNvPr>
          <p:cNvSpPr/>
          <p:nvPr/>
        </p:nvSpPr>
        <p:spPr>
          <a:xfrm>
            <a:off x="2057235" y="5024564"/>
            <a:ext cx="12192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2" name="Rectangle 51">
            <a:extLst>
              <a:ext uri="{FF2B5EF4-FFF2-40B4-BE49-F238E27FC236}">
                <a16:creationId xmlns:a16="http://schemas.microsoft.com/office/drawing/2014/main" id="{733606CA-8732-4031-AAFA-F19D727167DE}"/>
              </a:ext>
            </a:extLst>
          </p:cNvPr>
          <p:cNvSpPr/>
          <p:nvPr/>
        </p:nvSpPr>
        <p:spPr>
          <a:xfrm>
            <a:off x="2057235" y="5270566"/>
            <a:ext cx="1219200" cy="228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cxnSp>
        <p:nvCxnSpPr>
          <p:cNvPr id="54" name="Straight Connector 53">
            <a:extLst>
              <a:ext uri="{FF2B5EF4-FFF2-40B4-BE49-F238E27FC236}">
                <a16:creationId xmlns:a16="http://schemas.microsoft.com/office/drawing/2014/main" id="{C6B122F9-835E-4863-A631-4C577C5AC4FA}"/>
              </a:ext>
            </a:extLst>
          </p:cNvPr>
          <p:cNvCxnSpPr>
            <a:cxnSpLocks/>
            <a:endCxn id="49" idx="1"/>
          </p:cNvCxnSpPr>
          <p:nvPr/>
        </p:nvCxnSpPr>
        <p:spPr>
          <a:xfrm flipH="1">
            <a:off x="2057235" y="3972837"/>
            <a:ext cx="525516" cy="676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B3E3236-559F-410C-8713-2C69676E3A03}"/>
              </a:ext>
            </a:extLst>
          </p:cNvPr>
          <p:cNvCxnSpPr>
            <a:cxnSpLocks/>
          </p:cNvCxnSpPr>
          <p:nvPr/>
        </p:nvCxnSpPr>
        <p:spPr>
          <a:xfrm flipH="1">
            <a:off x="3210100" y="3966084"/>
            <a:ext cx="156423" cy="86173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113B3D99-56AF-49F6-8D1D-A5BA07EF92FA}"/>
              </a:ext>
            </a:extLst>
          </p:cNvPr>
          <p:cNvSpPr txBox="1"/>
          <p:nvPr/>
        </p:nvSpPr>
        <p:spPr>
          <a:xfrm>
            <a:off x="1891014" y="5539892"/>
            <a:ext cx="1495922" cy="707886"/>
          </a:xfrm>
          <a:prstGeom prst="rect">
            <a:avLst/>
          </a:prstGeom>
          <a:noFill/>
        </p:spPr>
        <p:txBody>
          <a:bodyPr wrap="none" rtlCol="0">
            <a:spAutoFit/>
          </a:bodyPr>
          <a:lstStyle/>
          <a:p>
            <a:pPr algn="l"/>
            <a:r>
              <a:rPr lang="en-IN" sz="2000" dirty="0"/>
              <a:t>Bucket with</a:t>
            </a:r>
            <a:br>
              <a:rPr lang="en-IN" sz="2000" dirty="0"/>
            </a:br>
            <a:r>
              <a:rPr lang="en-IN" sz="2000" dirty="0"/>
              <a:t> </a:t>
            </a:r>
            <a:r>
              <a:rPr lang="en-IN" sz="2000" i="1" dirty="0"/>
              <a:t>B</a:t>
            </a:r>
            <a:r>
              <a:rPr lang="en-IN" sz="2000" dirty="0"/>
              <a:t> blocks</a:t>
            </a:r>
            <a:endParaRPr lang="en-US" sz="2000" dirty="0" err="1"/>
          </a:p>
        </p:txBody>
      </p:sp>
      <p:cxnSp>
        <p:nvCxnSpPr>
          <p:cNvPr id="65" name="Straight Connector 64">
            <a:extLst>
              <a:ext uri="{FF2B5EF4-FFF2-40B4-BE49-F238E27FC236}">
                <a16:creationId xmlns:a16="http://schemas.microsoft.com/office/drawing/2014/main" id="{CF8BDC55-7BBF-4780-9514-F238DB48F0FC}"/>
              </a:ext>
            </a:extLst>
          </p:cNvPr>
          <p:cNvCxnSpPr>
            <a:cxnSpLocks/>
          </p:cNvCxnSpPr>
          <p:nvPr/>
        </p:nvCxnSpPr>
        <p:spPr>
          <a:xfrm flipH="1">
            <a:off x="5517132" y="1489994"/>
            <a:ext cx="809052" cy="5903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54B1131-14C3-42C3-9A4C-85D8FA60EBC8}"/>
              </a:ext>
            </a:extLst>
          </p:cNvPr>
          <p:cNvCxnSpPr>
            <a:cxnSpLocks/>
          </p:cNvCxnSpPr>
          <p:nvPr/>
        </p:nvCxnSpPr>
        <p:spPr>
          <a:xfrm>
            <a:off x="5536355" y="2080340"/>
            <a:ext cx="455284" cy="8747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A277A86-1F01-4F89-9939-FEBC6FBB3591}"/>
              </a:ext>
            </a:extLst>
          </p:cNvPr>
          <p:cNvCxnSpPr>
            <a:cxnSpLocks/>
          </p:cNvCxnSpPr>
          <p:nvPr/>
        </p:nvCxnSpPr>
        <p:spPr>
          <a:xfrm>
            <a:off x="5988746" y="2949603"/>
            <a:ext cx="158206" cy="11954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280B43B8-EFDC-4F21-B5DC-B5973F7F33B8}"/>
              </a:ext>
            </a:extLst>
          </p:cNvPr>
          <p:cNvSpPr txBox="1"/>
          <p:nvPr/>
        </p:nvSpPr>
        <p:spPr>
          <a:xfrm>
            <a:off x="5151917" y="4206669"/>
            <a:ext cx="1523174" cy="400110"/>
          </a:xfrm>
          <a:prstGeom prst="rect">
            <a:avLst/>
          </a:prstGeom>
          <a:noFill/>
        </p:spPr>
        <p:txBody>
          <a:bodyPr wrap="none" rtlCol="0">
            <a:spAutoFit/>
          </a:bodyPr>
          <a:lstStyle/>
          <a:p>
            <a:pPr algn="l"/>
            <a:r>
              <a:rPr lang="en-IN" sz="2000" i="1" dirty="0" err="1">
                <a:solidFill>
                  <a:srgbClr val="0070C0"/>
                </a:solidFill>
              </a:rPr>
              <a:t>readPath</a:t>
            </a:r>
            <a:r>
              <a:rPr lang="en-IN" sz="2000" dirty="0"/>
              <a:t>(</a:t>
            </a:r>
            <a:r>
              <a:rPr lang="en-IN" sz="2000" i="1" dirty="0">
                <a:solidFill>
                  <a:srgbClr val="720F11"/>
                </a:solidFill>
              </a:rPr>
              <a:t>k</a:t>
            </a:r>
            <a:r>
              <a:rPr lang="en-IN" sz="2000" dirty="0"/>
              <a:t>)</a:t>
            </a:r>
            <a:endParaRPr lang="en-US" sz="2000" dirty="0" err="1"/>
          </a:p>
        </p:txBody>
      </p:sp>
      <p:sp>
        <p:nvSpPr>
          <p:cNvPr id="72" name="TextBox 71">
            <a:extLst>
              <a:ext uri="{FF2B5EF4-FFF2-40B4-BE49-F238E27FC236}">
                <a16:creationId xmlns:a16="http://schemas.microsoft.com/office/drawing/2014/main" id="{13210394-1156-4B78-B743-BF77652D199E}"/>
              </a:ext>
            </a:extLst>
          </p:cNvPr>
          <p:cNvSpPr txBox="1"/>
          <p:nvPr/>
        </p:nvSpPr>
        <p:spPr>
          <a:xfrm>
            <a:off x="4774069" y="4645093"/>
            <a:ext cx="2658100" cy="1015663"/>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pPr algn="l"/>
            <a:r>
              <a:rPr lang="en-IN" sz="2000"/>
              <a:t>Returns the </a:t>
            </a:r>
            <a:r>
              <a:rPr lang="en-IN" sz="2000">
                <a:solidFill>
                  <a:srgbClr val="E21A23"/>
                </a:solidFill>
              </a:rPr>
              <a:t>contents</a:t>
            </a:r>
            <a:br>
              <a:rPr lang="en-IN" sz="2000"/>
            </a:br>
            <a:r>
              <a:rPr lang="en-IN" sz="2000"/>
              <a:t>of all the blocks from</a:t>
            </a:r>
            <a:br>
              <a:rPr lang="en-IN" sz="2000"/>
            </a:br>
            <a:r>
              <a:rPr lang="en-IN" sz="2000"/>
              <a:t>the root to the </a:t>
            </a:r>
            <a:r>
              <a:rPr lang="en-IN" sz="2000" i="1"/>
              <a:t>k</a:t>
            </a:r>
            <a:r>
              <a:rPr lang="en-IN" sz="2000" i="1" baseline="30000"/>
              <a:t>th</a:t>
            </a:r>
            <a:r>
              <a:rPr lang="en-IN" sz="2000"/>
              <a:t> </a:t>
            </a:r>
            <a:r>
              <a:rPr lang="en-IN" sz="2000">
                <a:solidFill>
                  <a:srgbClr val="00B050"/>
                </a:solidFill>
              </a:rPr>
              <a:t>leaf</a:t>
            </a:r>
            <a:endParaRPr lang="en-US" sz="2000" dirty="0" err="1">
              <a:solidFill>
                <a:srgbClr val="00B050"/>
              </a:solidFill>
            </a:endParaRPr>
          </a:p>
        </p:txBody>
      </p:sp>
      <p:sp>
        <p:nvSpPr>
          <p:cNvPr id="75" name="TextBox 74">
            <a:extLst>
              <a:ext uri="{FF2B5EF4-FFF2-40B4-BE49-F238E27FC236}">
                <a16:creationId xmlns:a16="http://schemas.microsoft.com/office/drawing/2014/main" id="{17C1761F-B60B-4F76-BD26-FA06B7DCAEC7}"/>
              </a:ext>
            </a:extLst>
          </p:cNvPr>
          <p:cNvSpPr txBox="1"/>
          <p:nvPr/>
        </p:nvSpPr>
        <p:spPr>
          <a:xfrm>
            <a:off x="5831739" y="1753345"/>
            <a:ext cx="654346" cy="400110"/>
          </a:xfrm>
          <a:prstGeom prst="rect">
            <a:avLst/>
          </a:prstGeom>
          <a:noFill/>
        </p:spPr>
        <p:txBody>
          <a:bodyPr wrap="none" rtlCol="0">
            <a:spAutoFit/>
          </a:bodyPr>
          <a:lstStyle/>
          <a:p>
            <a:pPr algn="l"/>
            <a:r>
              <a:rPr lang="en-IN" sz="2000" dirty="0">
                <a:solidFill>
                  <a:srgbClr val="625D9C"/>
                </a:solidFill>
              </a:rPr>
              <a:t>P(k)</a:t>
            </a:r>
            <a:endParaRPr lang="en-US" sz="2000" dirty="0" err="1">
              <a:solidFill>
                <a:srgbClr val="625D9C"/>
              </a:solidFill>
            </a:endParaRPr>
          </a:p>
        </p:txBody>
      </p:sp>
      <p:sp>
        <p:nvSpPr>
          <p:cNvPr id="76" name="TextBox 75">
            <a:extLst>
              <a:ext uri="{FF2B5EF4-FFF2-40B4-BE49-F238E27FC236}">
                <a16:creationId xmlns:a16="http://schemas.microsoft.com/office/drawing/2014/main" id="{5FEBD823-43D9-43C4-8C93-07AF237411D7}"/>
              </a:ext>
            </a:extLst>
          </p:cNvPr>
          <p:cNvSpPr txBox="1"/>
          <p:nvPr/>
        </p:nvSpPr>
        <p:spPr>
          <a:xfrm>
            <a:off x="4557302" y="2520248"/>
            <a:ext cx="1182947" cy="400110"/>
          </a:xfrm>
          <a:prstGeom prst="rect">
            <a:avLst/>
          </a:prstGeom>
          <a:noFill/>
        </p:spPr>
        <p:txBody>
          <a:bodyPr wrap="square" rtlCol="0">
            <a:spAutoFit/>
          </a:bodyPr>
          <a:lstStyle/>
          <a:p>
            <a:pPr algn="l"/>
            <a:r>
              <a:rPr lang="en-IN" sz="2000" dirty="0"/>
              <a:t>l</a:t>
            </a:r>
            <a:r>
              <a:rPr lang="en-IN" sz="2000" baseline="30000" dirty="0"/>
              <a:t>th</a:t>
            </a:r>
            <a:r>
              <a:rPr lang="en-IN" sz="2000" dirty="0"/>
              <a:t> level</a:t>
            </a:r>
            <a:endParaRPr lang="en-US" sz="2000" dirty="0" err="1"/>
          </a:p>
        </p:txBody>
      </p:sp>
      <p:sp>
        <p:nvSpPr>
          <p:cNvPr id="81" name="TextBox 80">
            <a:extLst>
              <a:ext uri="{FF2B5EF4-FFF2-40B4-BE49-F238E27FC236}">
                <a16:creationId xmlns:a16="http://schemas.microsoft.com/office/drawing/2014/main" id="{34BE534D-C2F3-4586-AECB-CB78AFFFB4D0}"/>
              </a:ext>
            </a:extLst>
          </p:cNvPr>
          <p:cNvSpPr txBox="1"/>
          <p:nvPr/>
        </p:nvSpPr>
        <p:spPr>
          <a:xfrm>
            <a:off x="7813641" y="4643038"/>
            <a:ext cx="2781090" cy="132343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l"/>
            <a:r>
              <a:rPr lang="en-IN" sz="2000" dirty="0"/>
              <a:t>The data for </a:t>
            </a:r>
            <a:r>
              <a:rPr lang="en-IN" sz="2000" dirty="0">
                <a:solidFill>
                  <a:srgbClr val="9F2241"/>
                </a:solidFill>
              </a:rPr>
              <a:t>address</a:t>
            </a:r>
            <a:r>
              <a:rPr lang="en-IN" sz="2000" dirty="0"/>
              <a:t> </a:t>
            </a:r>
            <a:r>
              <a:rPr lang="en-IN" sz="2000" i="1" dirty="0"/>
              <a:t>a</a:t>
            </a:r>
            <a:br>
              <a:rPr lang="en-IN" sz="2000" i="1" dirty="0"/>
            </a:br>
            <a:r>
              <a:rPr lang="en-IN" sz="2000" dirty="0"/>
              <a:t>can be </a:t>
            </a:r>
            <a:r>
              <a:rPr lang="en-IN" sz="2000" dirty="0">
                <a:solidFill>
                  <a:srgbClr val="00B050"/>
                </a:solidFill>
              </a:rPr>
              <a:t>present</a:t>
            </a:r>
            <a:r>
              <a:rPr lang="en-IN" sz="2000" dirty="0"/>
              <a:t> in any </a:t>
            </a:r>
            <a:br>
              <a:rPr lang="en-IN" sz="2000" dirty="0"/>
            </a:br>
            <a:r>
              <a:rPr lang="en-IN" sz="2000" dirty="0"/>
              <a:t>block in the path </a:t>
            </a:r>
            <a:br>
              <a:rPr lang="en-IN" sz="2000" dirty="0"/>
            </a:br>
            <a:r>
              <a:rPr lang="en-IN" sz="2000" dirty="0">
                <a:solidFill>
                  <a:srgbClr val="7030A0"/>
                </a:solidFill>
              </a:rPr>
              <a:t>P</a:t>
            </a:r>
            <a:r>
              <a:rPr lang="en-IN" sz="2000" dirty="0"/>
              <a:t>(</a:t>
            </a:r>
            <a:r>
              <a:rPr lang="en-IN" sz="2000" i="1" dirty="0" err="1">
                <a:solidFill>
                  <a:srgbClr val="0070C0"/>
                </a:solidFill>
              </a:rPr>
              <a:t>posMap</a:t>
            </a:r>
            <a:r>
              <a:rPr lang="en-IN" sz="2000" dirty="0"/>
              <a:t>[a]).</a:t>
            </a:r>
            <a:r>
              <a:rPr lang="en-IN" sz="2000" i="1" dirty="0"/>
              <a:t> </a:t>
            </a:r>
            <a:endParaRPr lang="en-US" sz="2000" dirty="0" err="1">
              <a:solidFill>
                <a:srgbClr val="00B050"/>
              </a:solidFill>
            </a:endParaRPr>
          </a:p>
        </p:txBody>
      </p:sp>
      <p:pic>
        <p:nvPicPr>
          <p:cNvPr id="82" name="Picture 81" descr="Background pattern, rectangle&#10;&#10;Description automatically generated">
            <a:extLst>
              <a:ext uri="{FF2B5EF4-FFF2-40B4-BE49-F238E27FC236}">
                <a16:creationId xmlns:a16="http://schemas.microsoft.com/office/drawing/2014/main" id="{BA392277-B3AD-404C-A073-ABB17CCF94C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9011" y="4396949"/>
            <a:ext cx="1297107" cy="322116"/>
          </a:xfrm>
          <a:prstGeom prst="rect">
            <a:avLst/>
          </a:prstGeom>
        </p:spPr>
      </p:pic>
    </p:spTree>
    <p:extLst>
      <p:ext uri="{BB962C8B-B14F-4D97-AF65-F5344CB8AC3E}">
        <p14:creationId xmlns:p14="http://schemas.microsoft.com/office/powerpoint/2010/main" val="10916685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3A4AD-0ED7-4A23-B183-6BEB23B05637}"/>
              </a:ext>
            </a:extLst>
          </p:cNvPr>
          <p:cNvSpPr>
            <a:spLocks noGrp="1"/>
          </p:cNvSpPr>
          <p:nvPr>
            <p:ph type="title"/>
          </p:nvPr>
        </p:nvSpPr>
        <p:spPr/>
        <p:txBody>
          <a:bodyPr/>
          <a:lstStyle/>
          <a:p>
            <a:r>
              <a:rPr lang="en-IN" dirty="0"/>
              <a:t>Few More Definitions</a:t>
            </a:r>
            <a:endParaRPr lang="en-US" dirty="0"/>
          </a:p>
        </p:txBody>
      </p:sp>
      <p:sp>
        <p:nvSpPr>
          <p:cNvPr id="4" name="Footer Placeholder 3">
            <a:extLst>
              <a:ext uri="{FF2B5EF4-FFF2-40B4-BE49-F238E27FC236}">
                <a16:creationId xmlns:a16="http://schemas.microsoft.com/office/drawing/2014/main" id="{8394EBA0-51C6-459D-A11C-22E442B55087}"/>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2A590E18-7B50-4997-BB12-86A20D5C5074}"/>
              </a:ext>
            </a:extLst>
          </p:cNvPr>
          <p:cNvSpPr>
            <a:spLocks noGrp="1"/>
          </p:cNvSpPr>
          <p:nvPr>
            <p:ph type="sldNum" sz="quarter" idx="12"/>
          </p:nvPr>
        </p:nvSpPr>
        <p:spPr/>
        <p:txBody>
          <a:bodyPr/>
          <a:lstStyle/>
          <a:p>
            <a:fld id="{F919517F-009E-4769-83B0-88E0C9B89C50}" type="slidenum">
              <a:rPr lang="en-US" smtClean="0"/>
              <a:t>62</a:t>
            </a:fld>
            <a:endParaRPr lang="en-US"/>
          </a:p>
        </p:txBody>
      </p:sp>
      <p:sp>
        <p:nvSpPr>
          <p:cNvPr id="6" name="Rectangle 5">
            <a:extLst>
              <a:ext uri="{FF2B5EF4-FFF2-40B4-BE49-F238E27FC236}">
                <a16:creationId xmlns:a16="http://schemas.microsoft.com/office/drawing/2014/main" id="{11DE5A6E-C0B4-46B0-9132-F526F6807112}"/>
              </a:ext>
            </a:extLst>
          </p:cNvPr>
          <p:cNvSpPr/>
          <p:nvPr/>
        </p:nvSpPr>
        <p:spPr>
          <a:xfrm>
            <a:off x="5908830" y="1097281"/>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7" name="Rectangle 6">
            <a:extLst>
              <a:ext uri="{FF2B5EF4-FFF2-40B4-BE49-F238E27FC236}">
                <a16:creationId xmlns:a16="http://schemas.microsoft.com/office/drawing/2014/main" id="{42A88F25-BEB2-4BC0-94B0-F9D37800C7D4}"/>
              </a:ext>
            </a:extLst>
          </p:cNvPr>
          <p:cNvSpPr/>
          <p:nvPr/>
        </p:nvSpPr>
        <p:spPr>
          <a:xfrm>
            <a:off x="4885514" y="1909498"/>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8" name="Rectangle 7">
            <a:extLst>
              <a:ext uri="{FF2B5EF4-FFF2-40B4-BE49-F238E27FC236}">
                <a16:creationId xmlns:a16="http://schemas.microsoft.com/office/drawing/2014/main" id="{FC1932FE-1190-41F6-A8CD-BF9B6B7BA527}"/>
              </a:ext>
            </a:extLst>
          </p:cNvPr>
          <p:cNvSpPr/>
          <p:nvPr/>
        </p:nvSpPr>
        <p:spPr>
          <a:xfrm>
            <a:off x="6975068" y="1909498"/>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9" name="Arrow: Right 8">
            <a:extLst>
              <a:ext uri="{FF2B5EF4-FFF2-40B4-BE49-F238E27FC236}">
                <a16:creationId xmlns:a16="http://schemas.microsoft.com/office/drawing/2014/main" id="{4B844A8A-4AE5-4FF7-B79E-00774FB41125}"/>
              </a:ext>
            </a:extLst>
          </p:cNvPr>
          <p:cNvSpPr/>
          <p:nvPr/>
        </p:nvSpPr>
        <p:spPr>
          <a:xfrm rot="8527498" flipV="1">
            <a:off x="5433434" y="1610507"/>
            <a:ext cx="609601"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10" name="Arrow: Right 9">
            <a:extLst>
              <a:ext uri="{FF2B5EF4-FFF2-40B4-BE49-F238E27FC236}">
                <a16:creationId xmlns:a16="http://schemas.microsoft.com/office/drawing/2014/main" id="{0481F336-75FE-4D60-B44A-3C6AD1D82EF2}"/>
              </a:ext>
            </a:extLst>
          </p:cNvPr>
          <p:cNvSpPr/>
          <p:nvPr/>
        </p:nvSpPr>
        <p:spPr>
          <a:xfrm rot="2688996" flipV="1">
            <a:off x="6576536" y="1629796"/>
            <a:ext cx="609601"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11" name="Rectangle 10">
            <a:extLst>
              <a:ext uri="{FF2B5EF4-FFF2-40B4-BE49-F238E27FC236}">
                <a16:creationId xmlns:a16="http://schemas.microsoft.com/office/drawing/2014/main" id="{D1A24368-F84C-448C-8376-4708FA9C7399}"/>
              </a:ext>
            </a:extLst>
          </p:cNvPr>
          <p:cNvSpPr/>
          <p:nvPr/>
        </p:nvSpPr>
        <p:spPr>
          <a:xfrm>
            <a:off x="3542050" y="2731889"/>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2" name="Rectangle 11">
            <a:extLst>
              <a:ext uri="{FF2B5EF4-FFF2-40B4-BE49-F238E27FC236}">
                <a16:creationId xmlns:a16="http://schemas.microsoft.com/office/drawing/2014/main" id="{CE59DCCC-890A-4DC5-BB8F-97B91F39B4D8}"/>
              </a:ext>
            </a:extLst>
          </p:cNvPr>
          <p:cNvSpPr/>
          <p:nvPr/>
        </p:nvSpPr>
        <p:spPr>
          <a:xfrm>
            <a:off x="5125248" y="2723453"/>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600" dirty="0"/>
              <a:t>P(k)[l]</a:t>
            </a:r>
            <a:endParaRPr lang="en-US" sz="1600" dirty="0"/>
          </a:p>
        </p:txBody>
      </p:sp>
      <p:sp>
        <p:nvSpPr>
          <p:cNvPr id="13" name="Arrow: Right 12">
            <a:extLst>
              <a:ext uri="{FF2B5EF4-FFF2-40B4-BE49-F238E27FC236}">
                <a16:creationId xmlns:a16="http://schemas.microsoft.com/office/drawing/2014/main" id="{6AE6C026-9EC1-418A-833C-FF884D7995D4}"/>
              </a:ext>
            </a:extLst>
          </p:cNvPr>
          <p:cNvSpPr/>
          <p:nvPr/>
        </p:nvSpPr>
        <p:spPr>
          <a:xfrm rot="8711236" flipV="1">
            <a:off x="4270784" y="2453868"/>
            <a:ext cx="706913"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14" name="Arrow: Right 13">
            <a:extLst>
              <a:ext uri="{FF2B5EF4-FFF2-40B4-BE49-F238E27FC236}">
                <a16:creationId xmlns:a16="http://schemas.microsoft.com/office/drawing/2014/main" id="{6608BDB3-33F3-4EA2-8F49-8848F9F734E1}"/>
              </a:ext>
            </a:extLst>
          </p:cNvPr>
          <p:cNvSpPr/>
          <p:nvPr/>
        </p:nvSpPr>
        <p:spPr>
          <a:xfrm rot="3663621" flipV="1">
            <a:off x="5260655" y="2460905"/>
            <a:ext cx="551400"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15" name="Rectangle 14">
            <a:extLst>
              <a:ext uri="{FF2B5EF4-FFF2-40B4-BE49-F238E27FC236}">
                <a16:creationId xmlns:a16="http://schemas.microsoft.com/office/drawing/2014/main" id="{720AC9A3-2DC5-467E-BACE-60262D3029B6}"/>
              </a:ext>
            </a:extLst>
          </p:cNvPr>
          <p:cNvSpPr/>
          <p:nvPr/>
        </p:nvSpPr>
        <p:spPr>
          <a:xfrm>
            <a:off x="6469308" y="2723453"/>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6" name="Rectangle 15">
            <a:extLst>
              <a:ext uri="{FF2B5EF4-FFF2-40B4-BE49-F238E27FC236}">
                <a16:creationId xmlns:a16="http://schemas.microsoft.com/office/drawing/2014/main" id="{E9ED2DEB-698A-49C5-9B1A-D22115F480C6}"/>
              </a:ext>
            </a:extLst>
          </p:cNvPr>
          <p:cNvSpPr/>
          <p:nvPr/>
        </p:nvSpPr>
        <p:spPr>
          <a:xfrm>
            <a:off x="8217476" y="2723453"/>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17" name="Arrow: Right 16">
            <a:extLst>
              <a:ext uri="{FF2B5EF4-FFF2-40B4-BE49-F238E27FC236}">
                <a16:creationId xmlns:a16="http://schemas.microsoft.com/office/drawing/2014/main" id="{54AF2C8F-EE18-4329-A867-3EBB3D301171}"/>
              </a:ext>
            </a:extLst>
          </p:cNvPr>
          <p:cNvSpPr/>
          <p:nvPr/>
        </p:nvSpPr>
        <p:spPr>
          <a:xfrm rot="7215147" flipV="1">
            <a:off x="6637823" y="2453867"/>
            <a:ext cx="516589"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18" name="Arrow: Right 17">
            <a:extLst>
              <a:ext uri="{FF2B5EF4-FFF2-40B4-BE49-F238E27FC236}">
                <a16:creationId xmlns:a16="http://schemas.microsoft.com/office/drawing/2014/main" id="{773984DF-B244-4D2A-B240-19A7D7062B4B}"/>
              </a:ext>
            </a:extLst>
          </p:cNvPr>
          <p:cNvSpPr/>
          <p:nvPr/>
        </p:nvSpPr>
        <p:spPr>
          <a:xfrm rot="2594409" flipV="1">
            <a:off x="7653110" y="2435655"/>
            <a:ext cx="689491"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19" name="Rectangle 18">
            <a:extLst>
              <a:ext uri="{FF2B5EF4-FFF2-40B4-BE49-F238E27FC236}">
                <a16:creationId xmlns:a16="http://schemas.microsoft.com/office/drawing/2014/main" id="{2FE7A1DB-B1BD-4262-B468-888D6FAD4131}"/>
              </a:ext>
            </a:extLst>
          </p:cNvPr>
          <p:cNvSpPr/>
          <p:nvPr/>
        </p:nvSpPr>
        <p:spPr>
          <a:xfrm>
            <a:off x="2582752" y="3537409"/>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20" name="Rectangle 19">
            <a:extLst>
              <a:ext uri="{FF2B5EF4-FFF2-40B4-BE49-F238E27FC236}">
                <a16:creationId xmlns:a16="http://schemas.microsoft.com/office/drawing/2014/main" id="{946D215F-54F6-48A3-813D-147A9546633E}"/>
              </a:ext>
            </a:extLst>
          </p:cNvPr>
          <p:cNvSpPr/>
          <p:nvPr/>
        </p:nvSpPr>
        <p:spPr>
          <a:xfrm>
            <a:off x="3489796" y="3537409"/>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21" name="Rectangle 20">
            <a:extLst>
              <a:ext uri="{FF2B5EF4-FFF2-40B4-BE49-F238E27FC236}">
                <a16:creationId xmlns:a16="http://schemas.microsoft.com/office/drawing/2014/main" id="{1E75AC37-E60D-47CF-BBCB-D86331AE7A45}"/>
              </a:ext>
            </a:extLst>
          </p:cNvPr>
          <p:cNvSpPr/>
          <p:nvPr/>
        </p:nvSpPr>
        <p:spPr>
          <a:xfrm>
            <a:off x="4405549" y="3537409"/>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600" dirty="0"/>
              <a:t>k</a:t>
            </a:r>
            <a:r>
              <a:rPr lang="en-IN" sz="1600" baseline="30000" dirty="0"/>
              <a:t>th</a:t>
            </a:r>
            <a:r>
              <a:rPr lang="en-IN" sz="1600" dirty="0"/>
              <a:t> leaf</a:t>
            </a:r>
            <a:endParaRPr lang="en-US" sz="1600" dirty="0"/>
          </a:p>
        </p:txBody>
      </p:sp>
      <p:sp>
        <p:nvSpPr>
          <p:cNvPr id="22" name="Rectangle 21">
            <a:extLst>
              <a:ext uri="{FF2B5EF4-FFF2-40B4-BE49-F238E27FC236}">
                <a16:creationId xmlns:a16="http://schemas.microsoft.com/office/drawing/2014/main" id="{0D8B8942-14DA-4A99-9E13-474D5373377D}"/>
              </a:ext>
            </a:extLst>
          </p:cNvPr>
          <p:cNvSpPr/>
          <p:nvPr/>
        </p:nvSpPr>
        <p:spPr>
          <a:xfrm>
            <a:off x="5341400" y="3537409"/>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600" dirty="0"/>
          </a:p>
        </p:txBody>
      </p:sp>
      <p:sp>
        <p:nvSpPr>
          <p:cNvPr id="23" name="Rectangle 22">
            <a:extLst>
              <a:ext uri="{FF2B5EF4-FFF2-40B4-BE49-F238E27FC236}">
                <a16:creationId xmlns:a16="http://schemas.microsoft.com/office/drawing/2014/main" id="{5167163D-6C15-415E-BEE8-0E4C632B269F}"/>
              </a:ext>
            </a:extLst>
          </p:cNvPr>
          <p:cNvSpPr/>
          <p:nvPr/>
        </p:nvSpPr>
        <p:spPr>
          <a:xfrm>
            <a:off x="6262119" y="3530656"/>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24" name="Rectangle 23">
            <a:extLst>
              <a:ext uri="{FF2B5EF4-FFF2-40B4-BE49-F238E27FC236}">
                <a16:creationId xmlns:a16="http://schemas.microsoft.com/office/drawing/2014/main" id="{80B99B45-8996-4FA9-B944-EE2E0F7B5F21}"/>
              </a:ext>
            </a:extLst>
          </p:cNvPr>
          <p:cNvSpPr/>
          <p:nvPr/>
        </p:nvSpPr>
        <p:spPr>
          <a:xfrm>
            <a:off x="7230125" y="3530656"/>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25" name="Rectangle 24">
            <a:extLst>
              <a:ext uri="{FF2B5EF4-FFF2-40B4-BE49-F238E27FC236}">
                <a16:creationId xmlns:a16="http://schemas.microsoft.com/office/drawing/2014/main" id="{A2A70556-8182-4EBE-AE4E-2E4CC2E10409}"/>
              </a:ext>
            </a:extLst>
          </p:cNvPr>
          <p:cNvSpPr/>
          <p:nvPr/>
        </p:nvSpPr>
        <p:spPr>
          <a:xfrm>
            <a:off x="8198132" y="3530656"/>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26" name="Rectangle 25">
            <a:extLst>
              <a:ext uri="{FF2B5EF4-FFF2-40B4-BE49-F238E27FC236}">
                <a16:creationId xmlns:a16="http://schemas.microsoft.com/office/drawing/2014/main" id="{70DE900F-36C2-4129-830E-D2C7FB6B71C9}"/>
              </a:ext>
            </a:extLst>
          </p:cNvPr>
          <p:cNvSpPr/>
          <p:nvPr/>
        </p:nvSpPr>
        <p:spPr>
          <a:xfrm>
            <a:off x="9142692" y="3530656"/>
            <a:ext cx="783771" cy="43542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2000" dirty="0"/>
          </a:p>
        </p:txBody>
      </p:sp>
      <p:sp>
        <p:nvSpPr>
          <p:cNvPr id="27" name="Arrow: Right 26">
            <a:extLst>
              <a:ext uri="{FF2B5EF4-FFF2-40B4-BE49-F238E27FC236}">
                <a16:creationId xmlns:a16="http://schemas.microsoft.com/office/drawing/2014/main" id="{1A5BE0B0-ED04-4DCD-926F-DADDA1345940}"/>
              </a:ext>
            </a:extLst>
          </p:cNvPr>
          <p:cNvSpPr/>
          <p:nvPr/>
        </p:nvSpPr>
        <p:spPr>
          <a:xfrm rot="8711236" flipV="1">
            <a:off x="2971448" y="3215367"/>
            <a:ext cx="706913"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28" name="Arrow: Right 27">
            <a:extLst>
              <a:ext uri="{FF2B5EF4-FFF2-40B4-BE49-F238E27FC236}">
                <a16:creationId xmlns:a16="http://schemas.microsoft.com/office/drawing/2014/main" id="{BF8D9071-C8E9-462F-AC54-8DDB80A488C3}"/>
              </a:ext>
            </a:extLst>
          </p:cNvPr>
          <p:cNvSpPr/>
          <p:nvPr/>
        </p:nvSpPr>
        <p:spPr>
          <a:xfrm rot="2543093" flipV="1">
            <a:off x="8772352" y="3248637"/>
            <a:ext cx="689491"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29" name="Arrow: Right 28">
            <a:extLst>
              <a:ext uri="{FF2B5EF4-FFF2-40B4-BE49-F238E27FC236}">
                <a16:creationId xmlns:a16="http://schemas.microsoft.com/office/drawing/2014/main" id="{40AB8991-B594-481A-B331-7206E7FCD49E}"/>
              </a:ext>
            </a:extLst>
          </p:cNvPr>
          <p:cNvSpPr/>
          <p:nvPr/>
        </p:nvSpPr>
        <p:spPr>
          <a:xfrm rot="3663621" flipV="1">
            <a:off x="3909613" y="3283203"/>
            <a:ext cx="496592"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30" name="Arrow: Right 29">
            <a:extLst>
              <a:ext uri="{FF2B5EF4-FFF2-40B4-BE49-F238E27FC236}">
                <a16:creationId xmlns:a16="http://schemas.microsoft.com/office/drawing/2014/main" id="{B993DFEC-3E3C-4B13-B815-E6275BB11936}"/>
              </a:ext>
            </a:extLst>
          </p:cNvPr>
          <p:cNvSpPr/>
          <p:nvPr/>
        </p:nvSpPr>
        <p:spPr>
          <a:xfrm rot="7234465" flipV="1">
            <a:off x="4819931" y="3235877"/>
            <a:ext cx="496592"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31" name="Arrow: Right 30">
            <a:extLst>
              <a:ext uri="{FF2B5EF4-FFF2-40B4-BE49-F238E27FC236}">
                <a16:creationId xmlns:a16="http://schemas.microsoft.com/office/drawing/2014/main" id="{1F1164B8-AEA7-464C-8D0B-772414CF0684}"/>
              </a:ext>
            </a:extLst>
          </p:cNvPr>
          <p:cNvSpPr/>
          <p:nvPr/>
        </p:nvSpPr>
        <p:spPr>
          <a:xfrm rot="3663621" flipV="1">
            <a:off x="5591701" y="3235876"/>
            <a:ext cx="496592"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32" name="Arrow: Right 31">
            <a:extLst>
              <a:ext uri="{FF2B5EF4-FFF2-40B4-BE49-F238E27FC236}">
                <a16:creationId xmlns:a16="http://schemas.microsoft.com/office/drawing/2014/main" id="{D88A8BEE-CF74-4FA6-AAD2-1880B2745DE3}"/>
              </a:ext>
            </a:extLst>
          </p:cNvPr>
          <p:cNvSpPr/>
          <p:nvPr/>
        </p:nvSpPr>
        <p:spPr>
          <a:xfrm rot="6948134" flipV="1">
            <a:off x="6331833" y="3243880"/>
            <a:ext cx="435427"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33" name="Arrow: Right 32">
            <a:extLst>
              <a:ext uri="{FF2B5EF4-FFF2-40B4-BE49-F238E27FC236}">
                <a16:creationId xmlns:a16="http://schemas.microsoft.com/office/drawing/2014/main" id="{E91CEE4A-8A27-47F1-87E7-BD223A92C105}"/>
              </a:ext>
            </a:extLst>
          </p:cNvPr>
          <p:cNvSpPr/>
          <p:nvPr/>
        </p:nvSpPr>
        <p:spPr>
          <a:xfrm rot="3204614" flipV="1">
            <a:off x="7112505" y="3240487"/>
            <a:ext cx="498000"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34" name="Arrow: Right 33">
            <a:extLst>
              <a:ext uri="{FF2B5EF4-FFF2-40B4-BE49-F238E27FC236}">
                <a16:creationId xmlns:a16="http://schemas.microsoft.com/office/drawing/2014/main" id="{DEB43976-FC30-435D-827A-DBB7F3236274}"/>
              </a:ext>
            </a:extLst>
          </p:cNvPr>
          <p:cNvSpPr/>
          <p:nvPr/>
        </p:nvSpPr>
        <p:spPr>
          <a:xfrm rot="6673044" flipV="1">
            <a:off x="8143825" y="3251257"/>
            <a:ext cx="542893" cy="210447"/>
          </a:xfrm>
          <a:prstGeom prst="right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sz="2000" dirty="0"/>
          </a:p>
        </p:txBody>
      </p:sp>
      <p:sp>
        <p:nvSpPr>
          <p:cNvPr id="35" name="Rectangle 34">
            <a:extLst>
              <a:ext uri="{FF2B5EF4-FFF2-40B4-BE49-F238E27FC236}">
                <a16:creationId xmlns:a16="http://schemas.microsoft.com/office/drawing/2014/main" id="{61C0919F-90A2-4B0E-93BA-930F16C0EFBE}"/>
              </a:ext>
            </a:extLst>
          </p:cNvPr>
          <p:cNvSpPr/>
          <p:nvPr/>
        </p:nvSpPr>
        <p:spPr>
          <a:xfrm>
            <a:off x="8326101" y="100586"/>
            <a:ext cx="2268630" cy="142848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000" dirty="0"/>
              <a:t>Tree with </a:t>
            </a:r>
            <a:r>
              <a:rPr lang="en-IN" sz="2000" i="1" dirty="0"/>
              <a:t>2</a:t>
            </a:r>
            <a:r>
              <a:rPr lang="en-IN" sz="2000" i="1" baseline="30000" dirty="0"/>
              <a:t>L</a:t>
            </a:r>
            <a:r>
              <a:rPr lang="en-IN" sz="2000" dirty="0"/>
              <a:t> leaves and L+1 levels</a:t>
            </a:r>
          </a:p>
          <a:p>
            <a:pPr algn="ctr"/>
            <a:r>
              <a:rPr lang="en-IN" sz="2000" dirty="0"/>
              <a:t>L = log</a:t>
            </a:r>
            <a:r>
              <a:rPr lang="en-IN" sz="2000" baseline="-25000" dirty="0"/>
              <a:t>2</a:t>
            </a:r>
            <a:r>
              <a:rPr lang="en-IN" sz="2000" dirty="0"/>
              <a:t>(N)</a:t>
            </a:r>
            <a:endParaRPr lang="en-US" sz="2000" dirty="0"/>
          </a:p>
        </p:txBody>
      </p:sp>
      <p:cxnSp>
        <p:nvCxnSpPr>
          <p:cNvPr id="36" name="Straight Connector 35">
            <a:extLst>
              <a:ext uri="{FF2B5EF4-FFF2-40B4-BE49-F238E27FC236}">
                <a16:creationId xmlns:a16="http://schemas.microsoft.com/office/drawing/2014/main" id="{ECC47A35-7ED7-4782-B28E-E69F262A839C}"/>
              </a:ext>
            </a:extLst>
          </p:cNvPr>
          <p:cNvCxnSpPr>
            <a:cxnSpLocks/>
          </p:cNvCxnSpPr>
          <p:nvPr/>
        </p:nvCxnSpPr>
        <p:spPr>
          <a:xfrm flipH="1">
            <a:off x="5517132" y="1489994"/>
            <a:ext cx="809052" cy="5903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295BF87-EDA2-44C4-B4D8-F2407A0F7189}"/>
              </a:ext>
            </a:extLst>
          </p:cNvPr>
          <p:cNvCxnSpPr>
            <a:cxnSpLocks/>
          </p:cNvCxnSpPr>
          <p:nvPr/>
        </p:nvCxnSpPr>
        <p:spPr>
          <a:xfrm flipH="1">
            <a:off x="5262449" y="2080341"/>
            <a:ext cx="273907" cy="76088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49AD5D2-F796-4327-B1DB-CBF3204510C7}"/>
              </a:ext>
            </a:extLst>
          </p:cNvPr>
          <p:cNvCxnSpPr>
            <a:cxnSpLocks/>
          </p:cNvCxnSpPr>
          <p:nvPr/>
        </p:nvCxnSpPr>
        <p:spPr>
          <a:xfrm flipH="1">
            <a:off x="4456457" y="2835169"/>
            <a:ext cx="789143" cy="8124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6FE6715-802E-4D69-A89E-DBCFA835CF97}"/>
              </a:ext>
            </a:extLst>
          </p:cNvPr>
          <p:cNvSpPr txBox="1"/>
          <p:nvPr/>
        </p:nvSpPr>
        <p:spPr>
          <a:xfrm>
            <a:off x="5831739" y="1753345"/>
            <a:ext cx="654346" cy="400110"/>
          </a:xfrm>
          <a:prstGeom prst="rect">
            <a:avLst/>
          </a:prstGeom>
          <a:noFill/>
        </p:spPr>
        <p:txBody>
          <a:bodyPr wrap="none" rtlCol="0">
            <a:spAutoFit/>
          </a:bodyPr>
          <a:lstStyle/>
          <a:p>
            <a:pPr algn="l"/>
            <a:r>
              <a:rPr lang="en-IN" sz="2000" dirty="0">
                <a:solidFill>
                  <a:srgbClr val="625D9C"/>
                </a:solidFill>
              </a:rPr>
              <a:t>P(k)</a:t>
            </a:r>
            <a:endParaRPr lang="en-US" sz="2000" dirty="0" err="1">
              <a:solidFill>
                <a:srgbClr val="625D9C"/>
              </a:solidFill>
            </a:endParaRPr>
          </a:p>
        </p:txBody>
      </p:sp>
      <p:sp>
        <p:nvSpPr>
          <p:cNvPr id="41" name="TextBox 40">
            <a:extLst>
              <a:ext uri="{FF2B5EF4-FFF2-40B4-BE49-F238E27FC236}">
                <a16:creationId xmlns:a16="http://schemas.microsoft.com/office/drawing/2014/main" id="{5F4ED11E-129E-4E3B-B632-80E6B78B119D}"/>
              </a:ext>
            </a:extLst>
          </p:cNvPr>
          <p:cNvSpPr txBox="1"/>
          <p:nvPr/>
        </p:nvSpPr>
        <p:spPr>
          <a:xfrm>
            <a:off x="1617572" y="5012676"/>
            <a:ext cx="1965603" cy="400110"/>
          </a:xfrm>
          <a:prstGeom prst="rect">
            <a:avLst/>
          </a:prstGeom>
          <a:noFill/>
        </p:spPr>
        <p:txBody>
          <a:bodyPr wrap="none" rtlCol="0">
            <a:spAutoFit/>
          </a:bodyPr>
          <a:lstStyle/>
          <a:p>
            <a:pPr algn="l"/>
            <a:r>
              <a:rPr lang="en-IN" sz="2000" dirty="0" err="1">
                <a:solidFill>
                  <a:srgbClr val="7030A0"/>
                </a:solidFill>
              </a:rPr>
              <a:t>getCousins</a:t>
            </a:r>
            <a:r>
              <a:rPr lang="en-IN" sz="2000" dirty="0"/>
              <a:t> (</a:t>
            </a:r>
            <a:r>
              <a:rPr lang="en-IN" sz="2000" dirty="0" err="1"/>
              <a:t>k,l</a:t>
            </a:r>
            <a:r>
              <a:rPr lang="en-IN" sz="2000" dirty="0"/>
              <a:t>)</a:t>
            </a:r>
            <a:endParaRPr lang="en-US" sz="2000" dirty="0" err="1"/>
          </a:p>
        </p:txBody>
      </p:sp>
      <p:sp>
        <p:nvSpPr>
          <p:cNvPr id="42" name="Rectangle 41">
            <a:extLst>
              <a:ext uri="{FF2B5EF4-FFF2-40B4-BE49-F238E27FC236}">
                <a16:creationId xmlns:a16="http://schemas.microsoft.com/office/drawing/2014/main" id="{AE484632-E045-47A7-80DF-8E01AE7C750F}"/>
              </a:ext>
            </a:extLst>
          </p:cNvPr>
          <p:cNvSpPr/>
          <p:nvPr/>
        </p:nvSpPr>
        <p:spPr>
          <a:xfrm>
            <a:off x="4133969" y="4537159"/>
            <a:ext cx="1385542" cy="263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3" name="Rectangle 42">
            <a:extLst>
              <a:ext uri="{FF2B5EF4-FFF2-40B4-BE49-F238E27FC236}">
                <a16:creationId xmlns:a16="http://schemas.microsoft.com/office/drawing/2014/main" id="{E2D1B4DC-C976-46C1-B672-A99262A51011}"/>
              </a:ext>
            </a:extLst>
          </p:cNvPr>
          <p:cNvSpPr/>
          <p:nvPr/>
        </p:nvSpPr>
        <p:spPr>
          <a:xfrm>
            <a:off x="4131590" y="4887928"/>
            <a:ext cx="1385542" cy="263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err="1"/>
              <a:t>a’</a:t>
            </a:r>
            <a:endParaRPr lang="en-US" sz="2000" dirty="0"/>
          </a:p>
        </p:txBody>
      </p:sp>
      <p:sp>
        <p:nvSpPr>
          <p:cNvPr id="44" name="Rectangle 43">
            <a:extLst>
              <a:ext uri="{FF2B5EF4-FFF2-40B4-BE49-F238E27FC236}">
                <a16:creationId xmlns:a16="http://schemas.microsoft.com/office/drawing/2014/main" id="{92A6C47F-EE50-4BD6-8F6A-C40AD68D0FFF}"/>
              </a:ext>
            </a:extLst>
          </p:cNvPr>
          <p:cNvSpPr/>
          <p:nvPr/>
        </p:nvSpPr>
        <p:spPr>
          <a:xfrm>
            <a:off x="4138387" y="5240546"/>
            <a:ext cx="1385542" cy="263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5" name="Rectangle 44">
            <a:extLst>
              <a:ext uri="{FF2B5EF4-FFF2-40B4-BE49-F238E27FC236}">
                <a16:creationId xmlns:a16="http://schemas.microsoft.com/office/drawing/2014/main" id="{7DFBEA64-F5CF-4CBE-903E-C3039DE24641}"/>
              </a:ext>
            </a:extLst>
          </p:cNvPr>
          <p:cNvSpPr/>
          <p:nvPr/>
        </p:nvSpPr>
        <p:spPr>
          <a:xfrm>
            <a:off x="4136008" y="5582606"/>
            <a:ext cx="1385542" cy="263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6" name="Rectangle 45">
            <a:extLst>
              <a:ext uri="{FF2B5EF4-FFF2-40B4-BE49-F238E27FC236}">
                <a16:creationId xmlns:a16="http://schemas.microsoft.com/office/drawing/2014/main" id="{6DC0BF14-494D-4CB9-B287-D3D6DD9BD7D8}"/>
              </a:ext>
            </a:extLst>
          </p:cNvPr>
          <p:cNvSpPr/>
          <p:nvPr/>
        </p:nvSpPr>
        <p:spPr>
          <a:xfrm>
            <a:off x="4131590" y="5934360"/>
            <a:ext cx="1385542" cy="263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cxnSp>
        <p:nvCxnSpPr>
          <p:cNvPr id="48" name="Straight Connector 47">
            <a:extLst>
              <a:ext uri="{FF2B5EF4-FFF2-40B4-BE49-F238E27FC236}">
                <a16:creationId xmlns:a16="http://schemas.microsoft.com/office/drawing/2014/main" id="{0D3AA84D-77F1-4CC9-B10C-EA00B02EB7A3}"/>
              </a:ext>
            </a:extLst>
          </p:cNvPr>
          <p:cNvCxnSpPr/>
          <p:nvPr/>
        </p:nvCxnSpPr>
        <p:spPr>
          <a:xfrm flipV="1">
            <a:off x="3467517" y="4537160"/>
            <a:ext cx="670870" cy="523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04AE231-C50A-4EC7-AB0C-90386DC94065}"/>
              </a:ext>
            </a:extLst>
          </p:cNvPr>
          <p:cNvCxnSpPr>
            <a:cxnSpLocks/>
          </p:cNvCxnSpPr>
          <p:nvPr/>
        </p:nvCxnSpPr>
        <p:spPr>
          <a:xfrm>
            <a:off x="3464120" y="5376746"/>
            <a:ext cx="667471" cy="803114"/>
          </a:xfrm>
          <a:prstGeom prst="line">
            <a:avLst/>
          </a:prstGeom>
        </p:spPr>
        <p:style>
          <a:lnRef idx="1">
            <a:schemeClr val="accent1"/>
          </a:lnRef>
          <a:fillRef idx="0">
            <a:schemeClr val="accent1"/>
          </a:fillRef>
          <a:effectRef idx="0">
            <a:schemeClr val="accent1"/>
          </a:effectRef>
          <a:fontRef idx="minor">
            <a:schemeClr val="tx1"/>
          </a:fontRef>
        </p:style>
      </p:cxnSp>
      <p:sp>
        <p:nvSpPr>
          <p:cNvPr id="51" name="Arrow: Right 50">
            <a:extLst>
              <a:ext uri="{FF2B5EF4-FFF2-40B4-BE49-F238E27FC236}">
                <a16:creationId xmlns:a16="http://schemas.microsoft.com/office/drawing/2014/main" id="{3B3D7F24-9D84-4AC5-A4AF-F7A5EAF7D002}"/>
              </a:ext>
            </a:extLst>
          </p:cNvPr>
          <p:cNvSpPr/>
          <p:nvPr/>
        </p:nvSpPr>
        <p:spPr>
          <a:xfrm rot="16200000">
            <a:off x="5519764" y="3795045"/>
            <a:ext cx="296524" cy="228600"/>
          </a:xfrm>
          <a:prstGeom prst="rightArrow">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000" dirty="0"/>
          </a:p>
        </p:txBody>
      </p:sp>
      <p:sp>
        <p:nvSpPr>
          <p:cNvPr id="52" name="TextBox 51">
            <a:extLst>
              <a:ext uri="{FF2B5EF4-FFF2-40B4-BE49-F238E27FC236}">
                <a16:creationId xmlns:a16="http://schemas.microsoft.com/office/drawing/2014/main" id="{26E87D2A-EDBA-4FFB-9DA8-20CFD981C0BA}"/>
              </a:ext>
            </a:extLst>
          </p:cNvPr>
          <p:cNvSpPr txBox="1"/>
          <p:nvPr/>
        </p:nvSpPr>
        <p:spPr>
          <a:xfrm>
            <a:off x="5002239" y="3975885"/>
            <a:ext cx="1438214" cy="400110"/>
          </a:xfrm>
          <a:prstGeom prst="rect">
            <a:avLst/>
          </a:prstGeom>
          <a:noFill/>
        </p:spPr>
        <p:txBody>
          <a:bodyPr wrap="none" rtlCol="0">
            <a:spAutoFit/>
          </a:bodyPr>
          <a:lstStyle/>
          <a:p>
            <a:pPr algn="l"/>
            <a:r>
              <a:rPr lang="en-IN" sz="2000" i="1" dirty="0" err="1"/>
              <a:t>posMap</a:t>
            </a:r>
            <a:r>
              <a:rPr lang="en-IN" sz="2000" dirty="0"/>
              <a:t>[</a:t>
            </a:r>
            <a:r>
              <a:rPr lang="en-IN" sz="2000" dirty="0" err="1"/>
              <a:t>a’</a:t>
            </a:r>
            <a:r>
              <a:rPr lang="en-IN" sz="2000" dirty="0"/>
              <a:t>]</a:t>
            </a:r>
            <a:endParaRPr lang="en-US" sz="2000" dirty="0" err="1"/>
          </a:p>
        </p:txBody>
      </p:sp>
      <p:sp>
        <p:nvSpPr>
          <p:cNvPr id="58" name="Left Brace 57">
            <a:extLst>
              <a:ext uri="{FF2B5EF4-FFF2-40B4-BE49-F238E27FC236}">
                <a16:creationId xmlns:a16="http://schemas.microsoft.com/office/drawing/2014/main" id="{A250BCA4-EF45-473D-881C-166E21521FE7}"/>
              </a:ext>
            </a:extLst>
          </p:cNvPr>
          <p:cNvSpPr/>
          <p:nvPr/>
        </p:nvSpPr>
        <p:spPr>
          <a:xfrm flipH="1">
            <a:off x="5578811" y="4546627"/>
            <a:ext cx="148406" cy="166023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a:extLst>
              <a:ext uri="{FF2B5EF4-FFF2-40B4-BE49-F238E27FC236}">
                <a16:creationId xmlns:a16="http://schemas.microsoft.com/office/drawing/2014/main" id="{4EF0E4B5-8D72-4622-8FBF-9B58EC1A0F12}"/>
              </a:ext>
            </a:extLst>
          </p:cNvPr>
          <p:cNvSpPr txBox="1"/>
          <p:nvPr/>
        </p:nvSpPr>
        <p:spPr>
          <a:xfrm>
            <a:off x="5618379" y="5865824"/>
            <a:ext cx="426720" cy="400110"/>
          </a:xfrm>
          <a:prstGeom prst="rect">
            <a:avLst/>
          </a:prstGeom>
          <a:noFill/>
        </p:spPr>
        <p:txBody>
          <a:bodyPr wrap="none" rtlCol="0">
            <a:spAutoFit/>
          </a:bodyPr>
          <a:lstStyle/>
          <a:p>
            <a:pPr algn="l"/>
            <a:r>
              <a:rPr lang="en-IN" sz="2000" b="1" i="1" dirty="0"/>
              <a:t>W</a:t>
            </a:r>
            <a:endParaRPr lang="en-US" sz="2000" b="1" i="1" dirty="0" err="1"/>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4F6886D-D86B-4F25-98A7-C3D797F7E010}"/>
                  </a:ext>
                </a:extLst>
              </p:cNvPr>
              <p:cNvSpPr txBox="1"/>
              <p:nvPr/>
            </p:nvSpPr>
            <p:spPr>
              <a:xfrm>
                <a:off x="5966787" y="5016379"/>
                <a:ext cx="4400499"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 </m:t>
                      </m:r>
                      <m:sSup>
                        <m:sSupPr>
                          <m:ctrlPr>
                            <a:rPr lang="en-IN" sz="2000" i="1">
                              <a:latin typeface="Cambria Math" panose="02040503050406030204" pitchFamily="18" charset="0"/>
                            </a:rPr>
                          </m:ctrlPr>
                        </m:sSupPr>
                        <m:e>
                          <m:r>
                            <a:rPr lang="en-IN" sz="2000" i="1">
                              <a:latin typeface="Cambria Math" panose="02040503050406030204" pitchFamily="18" charset="0"/>
                            </a:rPr>
                            <m:t>𝑎</m:t>
                          </m:r>
                        </m:e>
                        <m:sup>
                          <m:r>
                            <a:rPr lang="en-IN" sz="2000" i="1">
                              <a:latin typeface="Cambria Math" panose="02040503050406030204" pitchFamily="18" charset="0"/>
                            </a:rPr>
                            <m:t>′</m:t>
                          </m:r>
                        </m:sup>
                      </m:sSup>
                      <m:r>
                        <a:rPr lang="en-IN" sz="2000" i="1">
                          <a:latin typeface="Cambria Math" panose="02040503050406030204" pitchFamily="18" charset="0"/>
                        </a:rPr>
                        <m:t>∈</m:t>
                      </m:r>
                      <m:r>
                        <a:rPr lang="en-IN" sz="2000" i="1">
                          <a:latin typeface="Cambria Math" panose="02040503050406030204" pitchFamily="18" charset="0"/>
                        </a:rPr>
                        <m:t>𝑊</m:t>
                      </m:r>
                      <m:r>
                        <a:rPr lang="en-IN" sz="2000" i="1">
                          <a:latin typeface="Cambria Math" panose="02040503050406030204" pitchFamily="18" charset="0"/>
                        </a:rPr>
                        <m:t>, </m:t>
                      </m:r>
                      <m:r>
                        <a:rPr lang="en-IN" sz="2000" i="1">
                          <a:latin typeface="Cambria Math" panose="02040503050406030204" pitchFamily="18" charset="0"/>
                        </a:rPr>
                        <m:t>𝑃</m:t>
                      </m:r>
                      <m:d>
                        <m:dPr>
                          <m:ctrlPr>
                            <a:rPr lang="en-IN" sz="2000" i="1">
                              <a:latin typeface="Cambria Math" panose="02040503050406030204" pitchFamily="18" charset="0"/>
                            </a:rPr>
                          </m:ctrlPr>
                        </m:dPr>
                        <m:e>
                          <m:r>
                            <a:rPr lang="en-IN" sz="2000" i="1">
                              <a:latin typeface="Cambria Math" panose="02040503050406030204" pitchFamily="18" charset="0"/>
                            </a:rPr>
                            <m:t>𝑘</m:t>
                          </m:r>
                        </m:e>
                      </m:d>
                      <m:d>
                        <m:dPr>
                          <m:begChr m:val="["/>
                          <m:endChr m:val="]"/>
                          <m:ctrlPr>
                            <a:rPr lang="en-IN" sz="2000" i="1">
                              <a:latin typeface="Cambria Math" panose="02040503050406030204" pitchFamily="18" charset="0"/>
                            </a:rPr>
                          </m:ctrlPr>
                        </m:dPr>
                        <m:e>
                          <m:r>
                            <a:rPr lang="en-IN" sz="2000" i="1">
                              <a:latin typeface="Cambria Math" panose="02040503050406030204" pitchFamily="18" charset="0"/>
                            </a:rPr>
                            <m:t>𝑙</m:t>
                          </m:r>
                        </m:e>
                      </m:d>
                      <m:r>
                        <a:rPr lang="en-IN" sz="2000" i="1">
                          <a:latin typeface="Cambria Math" panose="02040503050406030204" pitchFamily="18" charset="0"/>
                        </a:rPr>
                        <m:t>=</m:t>
                      </m:r>
                      <m:r>
                        <a:rPr lang="en-IN" sz="2000" i="1">
                          <a:latin typeface="Cambria Math" panose="02040503050406030204" pitchFamily="18" charset="0"/>
                        </a:rPr>
                        <m:t>𝑃</m:t>
                      </m:r>
                      <m:r>
                        <a:rPr lang="en-IN" sz="2000" i="1">
                          <a:latin typeface="Cambria Math" panose="02040503050406030204" pitchFamily="18" charset="0"/>
                        </a:rPr>
                        <m:t>(</m:t>
                      </m:r>
                      <m:r>
                        <a:rPr lang="en-IN" sz="2000" i="1">
                          <a:latin typeface="Cambria Math" panose="02040503050406030204" pitchFamily="18" charset="0"/>
                        </a:rPr>
                        <m:t>𝑝𝑜𝑠𝑀𝑎𝑝</m:t>
                      </m:r>
                      <m:d>
                        <m:dPr>
                          <m:begChr m:val="["/>
                          <m:endChr m:val="]"/>
                          <m:ctrlPr>
                            <a:rPr lang="en-IN" sz="2000" i="1">
                              <a:latin typeface="Cambria Math" panose="02040503050406030204" pitchFamily="18" charset="0"/>
                            </a:rPr>
                          </m:ctrlPr>
                        </m:dPr>
                        <m:e>
                          <m:sSup>
                            <m:sSupPr>
                              <m:ctrlPr>
                                <a:rPr lang="en-IN" sz="2000" i="1">
                                  <a:latin typeface="Cambria Math" panose="02040503050406030204" pitchFamily="18" charset="0"/>
                                </a:rPr>
                              </m:ctrlPr>
                            </m:sSupPr>
                            <m:e>
                              <m:r>
                                <a:rPr lang="en-IN" sz="2000" i="1">
                                  <a:latin typeface="Cambria Math" panose="02040503050406030204" pitchFamily="18" charset="0"/>
                                </a:rPr>
                                <m:t>𝑎</m:t>
                              </m:r>
                            </m:e>
                            <m:sup>
                              <m:r>
                                <a:rPr lang="en-IN" sz="2000" i="1">
                                  <a:latin typeface="Cambria Math" panose="02040503050406030204" pitchFamily="18" charset="0"/>
                                </a:rPr>
                                <m:t>′</m:t>
                              </m:r>
                            </m:sup>
                          </m:sSup>
                        </m:e>
                      </m:d>
                      <m:r>
                        <a:rPr lang="en-IN" sz="2000" i="1">
                          <a:latin typeface="Cambria Math" panose="02040503050406030204" pitchFamily="18" charset="0"/>
                        </a:rPr>
                        <m:t>)[</m:t>
                      </m:r>
                      <m:r>
                        <a:rPr lang="en-IN" sz="2000" i="1">
                          <a:latin typeface="Cambria Math" panose="02040503050406030204" pitchFamily="18" charset="0"/>
                        </a:rPr>
                        <m:t>𝑙</m:t>
                      </m:r>
                      <m:r>
                        <a:rPr lang="en-IN" sz="2000" i="1">
                          <a:latin typeface="Cambria Math" panose="02040503050406030204" pitchFamily="18" charset="0"/>
                        </a:rPr>
                        <m:t>]</m:t>
                      </m:r>
                    </m:oMath>
                  </m:oMathPara>
                </a14:m>
                <a:endParaRPr lang="en-US" sz="2000" dirty="0" err="1"/>
              </a:p>
            </p:txBody>
          </p:sp>
        </mc:Choice>
        <mc:Fallback xmlns="">
          <p:sp>
            <p:nvSpPr>
              <p:cNvPr id="60" name="TextBox 59">
                <a:extLst>
                  <a:ext uri="{FF2B5EF4-FFF2-40B4-BE49-F238E27FC236}">
                    <a16:creationId xmlns:a16="http://schemas.microsoft.com/office/drawing/2014/main" id="{B4F6886D-D86B-4F25-98A7-C3D797F7E010}"/>
                  </a:ext>
                </a:extLst>
              </p:cNvPr>
              <p:cNvSpPr txBox="1">
                <a:spLocks noRot="1" noChangeAspect="1" noMove="1" noResize="1" noEditPoints="1" noAdjustHandles="1" noChangeArrowheads="1" noChangeShapeType="1" noTextEdit="1"/>
              </p:cNvSpPr>
              <p:nvPr/>
            </p:nvSpPr>
            <p:spPr>
              <a:xfrm>
                <a:off x="5966787" y="5016379"/>
                <a:ext cx="4400499" cy="307777"/>
              </a:xfrm>
              <a:prstGeom prst="rect">
                <a:avLst/>
              </a:prstGeom>
              <a:blipFill>
                <a:blip r:embed="rId3"/>
                <a:stretch>
                  <a:fillRect b="-4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5AB52DF-8741-44DC-887E-CB4BF82AA692}"/>
                  </a:ext>
                </a:extLst>
              </p:cNvPr>
              <p:cNvSpPr txBox="1"/>
              <p:nvPr/>
            </p:nvSpPr>
            <p:spPr>
              <a:xfrm>
                <a:off x="7339958" y="5451223"/>
                <a:ext cx="1133324"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𝑆</m:t>
                      </m:r>
                      <m:d>
                        <m:dPr>
                          <m:begChr m:val="["/>
                          <m:endChr m:val="]"/>
                          <m:ctrlPr>
                            <a:rPr lang="en-IN" sz="2000" i="1">
                              <a:latin typeface="Cambria Math" panose="02040503050406030204" pitchFamily="18" charset="0"/>
                            </a:rPr>
                          </m:ctrlPr>
                        </m:dPr>
                        <m:e>
                          <m:sSup>
                            <m:sSupPr>
                              <m:ctrlPr>
                                <a:rPr lang="en-IN" sz="2000" i="1">
                                  <a:latin typeface="Cambria Math" panose="02040503050406030204" pitchFamily="18" charset="0"/>
                                </a:rPr>
                              </m:ctrlPr>
                            </m:sSupPr>
                            <m:e>
                              <m:r>
                                <a:rPr lang="en-IN" sz="2000" i="1">
                                  <a:latin typeface="Cambria Math" panose="02040503050406030204" pitchFamily="18" charset="0"/>
                                </a:rPr>
                                <m:t>𝑎</m:t>
                              </m:r>
                            </m:e>
                            <m:sup>
                              <m:r>
                                <a:rPr lang="en-IN" sz="2000" i="1">
                                  <a:latin typeface="Cambria Math" panose="02040503050406030204" pitchFamily="18" charset="0"/>
                                </a:rPr>
                                <m:t>′</m:t>
                              </m:r>
                            </m:sup>
                          </m:sSup>
                        </m:e>
                      </m:d>
                      <m:r>
                        <a:rPr lang="en-IN" sz="2000" i="1">
                          <a:latin typeface="Cambria Math" panose="02040503050406030204" pitchFamily="18" charset="0"/>
                        </a:rPr>
                        <m:t>≠</m:t>
                      </m:r>
                      <m:r>
                        <a:rPr lang="en-IN" sz="2000" i="1">
                          <a:latin typeface="Cambria Math" panose="02040503050406030204" pitchFamily="18" charset="0"/>
                        </a:rPr>
                        <m:t>𝜙</m:t>
                      </m:r>
                    </m:oMath>
                  </m:oMathPara>
                </a14:m>
                <a:endParaRPr lang="en-US" sz="2000" dirty="0" err="1"/>
              </a:p>
            </p:txBody>
          </p:sp>
        </mc:Choice>
        <mc:Fallback xmlns="">
          <p:sp>
            <p:nvSpPr>
              <p:cNvPr id="61" name="TextBox 60">
                <a:extLst>
                  <a:ext uri="{FF2B5EF4-FFF2-40B4-BE49-F238E27FC236}">
                    <a16:creationId xmlns:a16="http://schemas.microsoft.com/office/drawing/2014/main" id="{D5AB52DF-8741-44DC-887E-CB4BF82AA692}"/>
                  </a:ext>
                </a:extLst>
              </p:cNvPr>
              <p:cNvSpPr txBox="1">
                <a:spLocks noRot="1" noChangeAspect="1" noMove="1" noResize="1" noEditPoints="1" noAdjustHandles="1" noChangeArrowheads="1" noChangeShapeType="1" noTextEdit="1"/>
              </p:cNvSpPr>
              <p:nvPr/>
            </p:nvSpPr>
            <p:spPr>
              <a:xfrm>
                <a:off x="7339958" y="5451223"/>
                <a:ext cx="1133324" cy="307777"/>
              </a:xfrm>
              <a:prstGeom prst="rect">
                <a:avLst/>
              </a:prstGeom>
              <a:blipFill>
                <a:blip r:embed="rId4"/>
                <a:stretch>
                  <a:fillRect l="-3763" r="-6452" b="-35294"/>
                </a:stretch>
              </a:blipFill>
            </p:spPr>
            <p:txBody>
              <a:bodyPr/>
              <a:lstStyle/>
              <a:p>
                <a:r>
                  <a:rPr lang="en-IN">
                    <a:noFill/>
                  </a:rPr>
                  <a:t> </a:t>
                </a:r>
              </a:p>
            </p:txBody>
          </p:sp>
        </mc:Fallback>
      </mc:AlternateContent>
      <p:sp>
        <p:nvSpPr>
          <p:cNvPr id="62" name="Rectangle 61">
            <a:extLst>
              <a:ext uri="{FF2B5EF4-FFF2-40B4-BE49-F238E27FC236}">
                <a16:creationId xmlns:a16="http://schemas.microsoft.com/office/drawing/2014/main" id="{AA94985B-96FA-4941-ABEC-918636F2079F}"/>
              </a:ext>
            </a:extLst>
          </p:cNvPr>
          <p:cNvSpPr/>
          <p:nvPr/>
        </p:nvSpPr>
        <p:spPr>
          <a:xfrm>
            <a:off x="5966787" y="4808018"/>
            <a:ext cx="4496787" cy="1070535"/>
          </a:xfrm>
          <a:prstGeom prst="rect">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2000" dirty="0"/>
          </a:p>
        </p:txBody>
      </p:sp>
      <p:sp>
        <p:nvSpPr>
          <p:cNvPr id="63" name="Rectangle 62">
            <a:extLst>
              <a:ext uri="{FF2B5EF4-FFF2-40B4-BE49-F238E27FC236}">
                <a16:creationId xmlns:a16="http://schemas.microsoft.com/office/drawing/2014/main" id="{AF1CE45A-4340-40D4-8D0E-9B0D4CB84C5C}"/>
              </a:ext>
            </a:extLst>
          </p:cNvPr>
          <p:cNvSpPr/>
          <p:nvPr/>
        </p:nvSpPr>
        <p:spPr>
          <a:xfrm>
            <a:off x="6480585" y="4433216"/>
            <a:ext cx="3552680" cy="600596"/>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IN" sz="2000" dirty="0"/>
              <a:t>Nodes share a common node and present in the stash</a:t>
            </a:r>
            <a:endParaRPr lang="en-US" sz="2000" dirty="0"/>
          </a:p>
        </p:txBody>
      </p:sp>
    </p:spTree>
    <p:extLst>
      <p:ext uri="{BB962C8B-B14F-4D97-AF65-F5344CB8AC3E}">
        <p14:creationId xmlns:p14="http://schemas.microsoft.com/office/powerpoint/2010/main" val="18485699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ED780-25B9-49CF-A1BC-4DD224838007}"/>
              </a:ext>
            </a:extLst>
          </p:cNvPr>
          <p:cNvSpPr>
            <a:spLocks noGrp="1"/>
          </p:cNvSpPr>
          <p:nvPr>
            <p:ph type="title"/>
          </p:nvPr>
        </p:nvSpPr>
        <p:spPr/>
        <p:txBody>
          <a:bodyPr/>
          <a:lstStyle/>
          <a:p>
            <a:r>
              <a:rPr lang="en-IN" dirty="0"/>
              <a:t>Path ORAM Algorithm</a:t>
            </a:r>
            <a:endParaRPr lang="en-US" dirty="0"/>
          </a:p>
        </p:txBody>
      </p:sp>
      <p:sp>
        <p:nvSpPr>
          <p:cNvPr id="4" name="Footer Placeholder 3">
            <a:extLst>
              <a:ext uri="{FF2B5EF4-FFF2-40B4-BE49-F238E27FC236}">
                <a16:creationId xmlns:a16="http://schemas.microsoft.com/office/drawing/2014/main" id="{42AA97EE-4E95-4251-8A26-E55E6542EA76}"/>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7C5878F7-BB9B-41D9-8087-5B15EAD450E5}"/>
              </a:ext>
            </a:extLst>
          </p:cNvPr>
          <p:cNvSpPr>
            <a:spLocks noGrp="1"/>
          </p:cNvSpPr>
          <p:nvPr>
            <p:ph type="sldNum" sz="quarter" idx="12"/>
          </p:nvPr>
        </p:nvSpPr>
        <p:spPr/>
        <p:txBody>
          <a:bodyPr/>
          <a:lstStyle/>
          <a:p>
            <a:fld id="{F919517F-009E-4769-83B0-88E0C9B89C50}" type="slidenum">
              <a:rPr lang="en-US" smtClean="0"/>
              <a:t>63</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048C04B-6CB8-407F-90C1-67BDE15AEBA3}"/>
                  </a:ext>
                </a:extLst>
              </p:cNvPr>
              <p:cNvSpPr txBox="1"/>
              <p:nvPr/>
            </p:nvSpPr>
            <p:spPr>
              <a:xfrm>
                <a:off x="2473976" y="1014499"/>
                <a:ext cx="7476310" cy="4524315"/>
              </a:xfrm>
              <a:prstGeom prst="rect">
                <a:avLst/>
              </a:prstGeom>
              <a:noFill/>
            </p:spPr>
            <p:txBody>
              <a:bodyPr wrap="square">
                <a:spAutoFit/>
              </a:bodyPr>
              <a:lstStyle/>
              <a:p>
                <a:pPr algn="l"/>
                <a:r>
                  <a:rPr lang="en-IN" dirty="0">
                    <a:solidFill>
                      <a:srgbClr val="C08040"/>
                    </a:solidFill>
                    <a:latin typeface="CMTT9"/>
                  </a:rPr>
                  <a:t>/* op is the operation , a is the address , </a:t>
                </a:r>
                <a:r>
                  <a:rPr lang="en-IN" dirty="0" err="1">
                    <a:solidFill>
                      <a:srgbClr val="C08040"/>
                    </a:solidFill>
                    <a:latin typeface="CMTT9"/>
                  </a:rPr>
                  <a:t>new_data</a:t>
                </a:r>
                <a:r>
                  <a:rPr lang="en-IN" dirty="0">
                    <a:solidFill>
                      <a:srgbClr val="C08040"/>
                    </a:solidFill>
                    <a:latin typeface="CMTT9"/>
                  </a:rPr>
                  <a:t> is the</a:t>
                </a:r>
              </a:p>
              <a:p>
                <a:pPr algn="l"/>
                <a:r>
                  <a:rPr lang="en-IN" dirty="0">
                    <a:solidFill>
                      <a:srgbClr val="C08040"/>
                    </a:solidFill>
                    <a:latin typeface="CMTT9"/>
                  </a:rPr>
                  <a:t>data to be written (if op == write ) */</a:t>
                </a:r>
              </a:p>
              <a:p>
                <a:pPr algn="l"/>
                <a:r>
                  <a:rPr lang="en-IN" i="1" dirty="0">
                    <a:solidFill>
                      <a:srgbClr val="0070C0"/>
                    </a:solidFill>
                    <a:latin typeface="CMBX9"/>
                  </a:rPr>
                  <a:t>function</a:t>
                </a:r>
                <a:r>
                  <a:rPr lang="en-IN" dirty="0">
                    <a:solidFill>
                      <a:srgbClr val="000000"/>
                    </a:solidFill>
                    <a:latin typeface="CMBX9"/>
                  </a:rPr>
                  <a:t> </a:t>
                </a:r>
                <a:r>
                  <a:rPr lang="en-IN" dirty="0">
                    <a:solidFill>
                      <a:srgbClr val="00B050"/>
                    </a:solidFill>
                    <a:latin typeface="CMBX9"/>
                  </a:rPr>
                  <a:t>access</a:t>
                </a:r>
                <a:r>
                  <a:rPr lang="en-IN" dirty="0">
                    <a:solidFill>
                      <a:srgbClr val="000000"/>
                    </a:solidFill>
                    <a:latin typeface="CMBX9"/>
                  </a:rPr>
                  <a:t> </a:t>
                </a:r>
                <a:r>
                  <a:rPr lang="en-IN" dirty="0">
                    <a:solidFill>
                      <a:srgbClr val="000000"/>
                    </a:solidFill>
                    <a:latin typeface="CMR9"/>
                  </a:rPr>
                  <a:t>(</a:t>
                </a:r>
                <a:r>
                  <a:rPr lang="en-IN" dirty="0">
                    <a:solidFill>
                      <a:srgbClr val="000000"/>
                    </a:solidFill>
                    <a:latin typeface="CMBX9"/>
                  </a:rPr>
                  <a:t>op</a:t>
                </a:r>
                <a:r>
                  <a:rPr lang="en-IN" dirty="0">
                    <a:solidFill>
                      <a:srgbClr val="000000"/>
                    </a:solidFill>
                    <a:latin typeface="CMMI9"/>
                  </a:rPr>
                  <a:t>, </a:t>
                </a:r>
                <a:r>
                  <a:rPr lang="en-IN" dirty="0">
                    <a:solidFill>
                      <a:srgbClr val="000000"/>
                    </a:solidFill>
                    <a:latin typeface="CMBX9"/>
                  </a:rPr>
                  <a:t>a</a:t>
                </a:r>
                <a:r>
                  <a:rPr lang="en-IN" dirty="0">
                    <a:solidFill>
                      <a:srgbClr val="000000"/>
                    </a:solidFill>
                    <a:latin typeface="CMMI9"/>
                  </a:rPr>
                  <a:t>, </a:t>
                </a:r>
                <a:r>
                  <a:rPr lang="en-IN" dirty="0" err="1">
                    <a:solidFill>
                      <a:srgbClr val="000000"/>
                    </a:solidFill>
                    <a:latin typeface="CMBX9"/>
                  </a:rPr>
                  <a:t>new_data</a:t>
                </a:r>
                <a:r>
                  <a:rPr lang="en-IN" dirty="0">
                    <a:solidFill>
                      <a:srgbClr val="000000"/>
                    </a:solidFill>
                    <a:latin typeface="CMR9"/>
                  </a:rPr>
                  <a:t>)</a:t>
                </a:r>
                <a:r>
                  <a:rPr lang="en-IN" dirty="0">
                    <a:solidFill>
                      <a:srgbClr val="000000"/>
                    </a:solidFill>
                    <a:latin typeface="CMTT9"/>
                  </a:rPr>
                  <a:t>:</a:t>
                </a:r>
              </a:p>
              <a:p>
                <a:pPr algn="l"/>
                <a:endParaRPr lang="en-US" dirty="0">
                  <a:solidFill>
                    <a:srgbClr val="000000"/>
                  </a:solidFill>
                  <a:latin typeface="CMTT9"/>
                </a:endParaRPr>
              </a:p>
              <a:p>
                <a:pPr algn="l"/>
                <a:r>
                  <a:rPr lang="en-IN" dirty="0">
                    <a:solidFill>
                      <a:srgbClr val="C08040"/>
                    </a:solidFill>
                    <a:latin typeface="CMTT9"/>
                  </a:rPr>
                  <a:t>/* Read the mapping of the address from </a:t>
                </a:r>
                <a:r>
                  <a:rPr lang="en-IN" dirty="0" err="1">
                    <a:solidFill>
                      <a:srgbClr val="C08040"/>
                    </a:solidFill>
                    <a:latin typeface="CMTT9"/>
                  </a:rPr>
                  <a:t>posMap</a:t>
                </a:r>
                <a:r>
                  <a:rPr lang="en-IN" dirty="0">
                    <a:solidFill>
                      <a:srgbClr val="C08040"/>
                    </a:solidFill>
                    <a:latin typeface="CMTT9"/>
                  </a:rPr>
                  <a:t> and compute</a:t>
                </a:r>
              </a:p>
              <a:p>
                <a:pPr algn="l"/>
                <a:r>
                  <a:rPr lang="en-US" dirty="0">
                    <a:solidFill>
                      <a:srgbClr val="C08040"/>
                    </a:solidFill>
                    <a:latin typeface="CMTT9"/>
                  </a:rPr>
                  <a:t>the new random position */</a:t>
                </a:r>
              </a:p>
              <a:p>
                <a:pPr algn="l"/>
                <a:r>
                  <a:rPr lang="en-US" dirty="0">
                    <a:solidFill>
                      <a:srgbClr val="000000"/>
                    </a:solidFill>
                    <a:latin typeface="CMTT9"/>
                  </a:rPr>
                  <a:t>pos  =</a:t>
                </a:r>
                <a:r>
                  <a:rPr lang="en-US" dirty="0">
                    <a:solidFill>
                      <a:srgbClr val="000000"/>
                    </a:solidFill>
                    <a:latin typeface="CMSY9"/>
                  </a:rPr>
                  <a:t>  </a:t>
                </a:r>
                <a:r>
                  <a:rPr lang="en-US" dirty="0" err="1">
                    <a:solidFill>
                      <a:srgbClr val="000000"/>
                    </a:solidFill>
                    <a:latin typeface="CMTT9"/>
                  </a:rPr>
                  <a:t>posMap</a:t>
                </a:r>
                <a:r>
                  <a:rPr lang="en-US" dirty="0">
                    <a:solidFill>
                      <a:srgbClr val="000000"/>
                    </a:solidFill>
                    <a:latin typeface="CMTT9"/>
                  </a:rPr>
                  <a:t> [a]</a:t>
                </a:r>
              </a:p>
              <a:p>
                <a:pPr algn="l"/>
                <a:r>
                  <a:rPr lang="pt-BR" dirty="0">
                    <a:solidFill>
                      <a:srgbClr val="000000"/>
                    </a:solidFill>
                    <a:latin typeface="CMTT9"/>
                  </a:rPr>
                  <a:t>posMap [a] </a:t>
                </a:r>
                <a:r>
                  <a:rPr lang="pt-BR" dirty="0">
                    <a:solidFill>
                      <a:srgbClr val="000000"/>
                    </a:solidFill>
                    <a:latin typeface="CMSY9"/>
                  </a:rPr>
                  <a:t> = </a:t>
                </a:r>
                <a:r>
                  <a:rPr lang="pt-BR" dirty="0">
                    <a:solidFill>
                      <a:srgbClr val="800080"/>
                    </a:solidFill>
                    <a:latin typeface="CMTT9"/>
                  </a:rPr>
                  <a:t>random </a:t>
                </a:r>
                <a:r>
                  <a:rPr lang="pt-BR" dirty="0">
                    <a:solidFill>
                      <a:srgbClr val="000000"/>
                    </a:solidFill>
                    <a:latin typeface="CMTT9"/>
                  </a:rPr>
                  <a:t>(0 ... (N -1))</a:t>
                </a:r>
              </a:p>
              <a:p>
                <a:pPr algn="l"/>
                <a:endParaRPr lang="en-US" dirty="0">
                  <a:solidFill>
                    <a:srgbClr val="000000"/>
                  </a:solidFill>
                  <a:latin typeface="CMTT9"/>
                </a:endParaRPr>
              </a:p>
              <a:p>
                <a:pPr algn="l"/>
                <a:r>
                  <a:rPr lang="en-IN" dirty="0">
                    <a:solidFill>
                      <a:srgbClr val="C08040"/>
                    </a:solidFill>
                    <a:latin typeface="CMTT9"/>
                  </a:rPr>
                  <a:t>/* Add all the blocks on the path (</a:t>
                </a:r>
                <a:r>
                  <a:rPr lang="en-IN" dirty="0" err="1">
                    <a:solidFill>
                      <a:srgbClr val="C08040"/>
                    </a:solidFill>
                    <a:latin typeface="CMTT9"/>
                  </a:rPr>
                  <a:t>pos</a:t>
                </a:r>
                <a:r>
                  <a:rPr lang="en-IN" dirty="0">
                    <a:solidFill>
                      <a:srgbClr val="C08040"/>
                    </a:solidFill>
                    <a:latin typeface="CMTT9"/>
                  </a:rPr>
                  <a:t> to root ) to the stash </a:t>
                </a:r>
                <a:r>
                  <a:rPr lang="en-US" dirty="0">
                    <a:solidFill>
                      <a:srgbClr val="C08040"/>
                    </a:solidFill>
                    <a:latin typeface="CMTT9"/>
                  </a:rPr>
                  <a:t>S */</a:t>
                </a:r>
              </a:p>
              <a:p>
                <a:pPr algn="l"/>
                <a:r>
                  <a:rPr lang="en-IN" dirty="0">
                    <a:solidFill>
                      <a:srgbClr val="000000"/>
                    </a:solidFill>
                    <a:latin typeface="CMTT9"/>
                  </a:rPr>
                  <a:t>S  =</a:t>
                </a:r>
                <a:r>
                  <a:rPr lang="en-IN" dirty="0">
                    <a:solidFill>
                      <a:srgbClr val="000000"/>
                    </a:solidFill>
                    <a:latin typeface="CMSY9"/>
                  </a:rPr>
                  <a:t>  </a:t>
                </a:r>
                <a:r>
                  <a:rPr lang="en-IN" dirty="0">
                    <a:solidFill>
                      <a:srgbClr val="000000"/>
                    </a:solidFill>
                    <a:latin typeface="CMTT9"/>
                  </a:rPr>
                  <a:t>S </a:t>
                </a:r>
                <a14:m>
                  <m:oMath xmlns:m="http://schemas.openxmlformats.org/officeDocument/2006/math">
                    <m:r>
                      <a:rPr lang="en-IN" i="1">
                        <a:solidFill>
                          <a:srgbClr val="000000"/>
                        </a:solidFill>
                        <a:latin typeface="Cambria Math" panose="02040503050406030204" pitchFamily="18" charset="0"/>
                        <a:ea typeface="Cambria Math" panose="02040503050406030204" pitchFamily="18" charset="0"/>
                      </a:rPr>
                      <m:t>∪</m:t>
                    </m:r>
                  </m:oMath>
                </a14:m>
                <a:r>
                  <a:rPr lang="en-IN" dirty="0">
                    <a:solidFill>
                      <a:srgbClr val="000000"/>
                    </a:solidFill>
                    <a:latin typeface="CMSY9"/>
                  </a:rPr>
                  <a:t> </a:t>
                </a:r>
                <a:r>
                  <a:rPr lang="en-IN" dirty="0" err="1">
                    <a:solidFill>
                      <a:srgbClr val="0070C0"/>
                    </a:solidFill>
                    <a:latin typeface="CMTT9"/>
                  </a:rPr>
                  <a:t>readPath</a:t>
                </a:r>
                <a:r>
                  <a:rPr lang="en-IN" dirty="0">
                    <a:solidFill>
                      <a:srgbClr val="000000"/>
                    </a:solidFill>
                    <a:latin typeface="CMTT9"/>
                  </a:rPr>
                  <a:t> (</a:t>
                </a:r>
                <a:r>
                  <a:rPr lang="en-IN" dirty="0" err="1">
                    <a:solidFill>
                      <a:srgbClr val="000000"/>
                    </a:solidFill>
                    <a:latin typeface="CMTT9"/>
                  </a:rPr>
                  <a:t>pos</a:t>
                </a:r>
                <a:r>
                  <a:rPr lang="en-IN" dirty="0">
                    <a:solidFill>
                      <a:srgbClr val="000000"/>
                    </a:solidFill>
                    <a:latin typeface="CMTT9"/>
                  </a:rPr>
                  <a:t>)</a:t>
                </a:r>
              </a:p>
              <a:p>
                <a:pPr algn="l"/>
                <a:endParaRPr lang="en-IN" dirty="0">
                  <a:solidFill>
                    <a:srgbClr val="C08040"/>
                  </a:solidFill>
                  <a:latin typeface="CMTT9"/>
                </a:endParaRPr>
              </a:p>
              <a:p>
                <a:pPr algn="l"/>
                <a:r>
                  <a:rPr lang="en-IN" dirty="0">
                    <a:solidFill>
                      <a:srgbClr val="C08040"/>
                    </a:solidFill>
                    <a:latin typeface="CMTT9"/>
                  </a:rPr>
                  <a:t>/* Implement the read or write . For a write add the &lt;address </a:t>
                </a:r>
                <a:r>
                  <a:rPr lang="en-US" dirty="0">
                    <a:solidFill>
                      <a:srgbClr val="C08040"/>
                    </a:solidFill>
                    <a:latin typeface="CMTT9"/>
                  </a:rPr>
                  <a:t>,data &gt; </a:t>
                </a:r>
                <a:br>
                  <a:rPr lang="en-US" dirty="0">
                    <a:solidFill>
                      <a:srgbClr val="C08040"/>
                    </a:solidFill>
                    <a:latin typeface="CMTT9"/>
                  </a:rPr>
                </a:br>
                <a:r>
                  <a:rPr lang="en-US" dirty="0">
                    <a:solidFill>
                      <a:srgbClr val="C08040"/>
                    </a:solidFill>
                    <a:latin typeface="CMTT9"/>
                  </a:rPr>
                  <a:t>     to the stash . */</a:t>
                </a:r>
              </a:p>
              <a:p>
                <a:pPr algn="l"/>
                <a:r>
                  <a:rPr lang="en-IN" dirty="0" err="1">
                    <a:solidFill>
                      <a:srgbClr val="000000"/>
                    </a:solidFill>
                    <a:latin typeface="CMTT9"/>
                  </a:rPr>
                  <a:t>old_data</a:t>
                </a:r>
                <a:r>
                  <a:rPr lang="en-IN" dirty="0">
                    <a:solidFill>
                      <a:srgbClr val="000000"/>
                    </a:solidFill>
                    <a:latin typeface="CMTT9"/>
                  </a:rPr>
                  <a:t>  =</a:t>
                </a:r>
                <a:r>
                  <a:rPr lang="en-IN" dirty="0">
                    <a:solidFill>
                      <a:srgbClr val="000000"/>
                    </a:solidFill>
                    <a:latin typeface="CMSY9"/>
                  </a:rPr>
                  <a:t>  </a:t>
                </a:r>
                <a:r>
                  <a:rPr lang="en-IN" dirty="0">
                    <a:solidFill>
                      <a:srgbClr val="000000"/>
                    </a:solidFill>
                    <a:latin typeface="CMTT9"/>
                  </a:rPr>
                  <a:t>S[a]                                 </a:t>
                </a:r>
                <a:r>
                  <a:rPr lang="en-IN" dirty="0">
                    <a:solidFill>
                      <a:schemeClr val="accent6">
                        <a:lumMod val="75000"/>
                      </a:schemeClr>
                    </a:solidFill>
                    <a:latin typeface="CMTT9"/>
                  </a:rPr>
                  <a:t>/* output of the read */</a:t>
                </a:r>
              </a:p>
              <a:p>
                <a:pPr algn="l"/>
                <a:r>
                  <a:rPr lang="en-IN" dirty="0">
                    <a:solidFill>
                      <a:srgbClr val="0000FF"/>
                    </a:solidFill>
                    <a:latin typeface="CMTT9"/>
                  </a:rPr>
                  <a:t>if </a:t>
                </a:r>
                <a:r>
                  <a:rPr lang="en-IN" dirty="0">
                    <a:solidFill>
                      <a:srgbClr val="000000"/>
                    </a:solidFill>
                    <a:latin typeface="CMTT9"/>
                  </a:rPr>
                  <a:t>(op == write ) S[a] =</a:t>
                </a:r>
                <a:r>
                  <a:rPr lang="en-IN" dirty="0">
                    <a:solidFill>
                      <a:srgbClr val="000000"/>
                    </a:solidFill>
                    <a:latin typeface="CMSY9"/>
                  </a:rPr>
                  <a:t> </a:t>
                </a:r>
                <a:r>
                  <a:rPr lang="en-IN" dirty="0" err="1">
                    <a:solidFill>
                      <a:srgbClr val="000000"/>
                    </a:solidFill>
                    <a:latin typeface="CMTT9"/>
                  </a:rPr>
                  <a:t>new_data</a:t>
                </a:r>
                <a:endParaRPr lang="en-US" dirty="0"/>
              </a:p>
            </p:txBody>
          </p:sp>
        </mc:Choice>
        <mc:Fallback xmlns="">
          <p:sp>
            <p:nvSpPr>
              <p:cNvPr id="7" name="TextBox 6">
                <a:extLst>
                  <a:ext uri="{FF2B5EF4-FFF2-40B4-BE49-F238E27FC236}">
                    <a16:creationId xmlns:a16="http://schemas.microsoft.com/office/drawing/2014/main" id="{2048C04B-6CB8-407F-90C1-67BDE15AEBA3}"/>
                  </a:ext>
                </a:extLst>
              </p:cNvPr>
              <p:cNvSpPr txBox="1">
                <a:spLocks noRot="1" noChangeAspect="1" noMove="1" noResize="1" noEditPoints="1" noAdjustHandles="1" noChangeArrowheads="1" noChangeShapeType="1" noTextEdit="1"/>
              </p:cNvSpPr>
              <p:nvPr/>
            </p:nvSpPr>
            <p:spPr>
              <a:xfrm>
                <a:off x="2473976" y="1014499"/>
                <a:ext cx="7476310" cy="4524315"/>
              </a:xfrm>
              <a:prstGeom prst="rect">
                <a:avLst/>
              </a:prstGeom>
              <a:blipFill>
                <a:blip r:embed="rId3"/>
                <a:stretch>
                  <a:fillRect l="-734" t="-673" b="-1077"/>
                </a:stretch>
              </a:blipFill>
            </p:spPr>
            <p:txBody>
              <a:bodyPr/>
              <a:lstStyle/>
              <a:p>
                <a:r>
                  <a:rPr lang="en-IN">
                    <a:noFill/>
                  </a:rPr>
                  <a:t> </a:t>
                </a:r>
              </a:p>
            </p:txBody>
          </p:sp>
        </mc:Fallback>
      </mc:AlternateContent>
    </p:spTree>
    <p:extLst>
      <p:ext uri="{BB962C8B-B14F-4D97-AF65-F5344CB8AC3E}">
        <p14:creationId xmlns:p14="http://schemas.microsoft.com/office/powerpoint/2010/main" val="4095791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872F928-FB29-A954-EEE3-7BA6745D2755}"/>
              </a:ext>
            </a:extLst>
          </p:cNvPr>
          <p:cNvSpPr/>
          <p:nvPr/>
        </p:nvSpPr>
        <p:spPr>
          <a:xfrm>
            <a:off x="6788989" y="3709358"/>
            <a:ext cx="2893305" cy="62110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sz="2000" dirty="0"/>
          </a:p>
        </p:txBody>
      </p:sp>
      <p:sp>
        <p:nvSpPr>
          <p:cNvPr id="2" name="Title 1">
            <a:extLst>
              <a:ext uri="{FF2B5EF4-FFF2-40B4-BE49-F238E27FC236}">
                <a16:creationId xmlns:a16="http://schemas.microsoft.com/office/drawing/2014/main" id="{9BE542AA-7579-470E-A260-BF45D9679520}"/>
              </a:ext>
            </a:extLst>
          </p:cNvPr>
          <p:cNvSpPr>
            <a:spLocks noGrp="1"/>
          </p:cNvSpPr>
          <p:nvPr>
            <p:ph type="title"/>
          </p:nvPr>
        </p:nvSpPr>
        <p:spPr/>
        <p:txBody>
          <a:bodyPr/>
          <a:lstStyle/>
          <a:p>
            <a:r>
              <a:rPr lang="en-IN" dirty="0"/>
              <a:t>Path ORAM Algorithm – II </a:t>
            </a:r>
            <a:endParaRPr lang="en-US" dirty="0"/>
          </a:p>
        </p:txBody>
      </p:sp>
      <p:sp>
        <p:nvSpPr>
          <p:cNvPr id="4" name="Footer Placeholder 3">
            <a:extLst>
              <a:ext uri="{FF2B5EF4-FFF2-40B4-BE49-F238E27FC236}">
                <a16:creationId xmlns:a16="http://schemas.microsoft.com/office/drawing/2014/main" id="{671AA022-9647-4266-BB40-2BA8486D29A9}"/>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A381C639-B515-4631-AF64-69291FE864BC}"/>
              </a:ext>
            </a:extLst>
          </p:cNvPr>
          <p:cNvSpPr>
            <a:spLocks noGrp="1"/>
          </p:cNvSpPr>
          <p:nvPr>
            <p:ph type="sldNum" sz="quarter" idx="12"/>
          </p:nvPr>
        </p:nvSpPr>
        <p:spPr/>
        <p:txBody>
          <a:bodyPr/>
          <a:lstStyle/>
          <a:p>
            <a:fld id="{F919517F-009E-4769-83B0-88E0C9B89C50}" type="slidenum">
              <a:rPr lang="en-US" smtClean="0"/>
              <a:t>64</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015EBB6-133A-4560-9838-4380B55C44A0}"/>
                  </a:ext>
                </a:extLst>
              </p:cNvPr>
              <p:cNvSpPr txBox="1"/>
              <p:nvPr/>
            </p:nvSpPr>
            <p:spPr>
              <a:xfrm>
                <a:off x="2380157" y="1997839"/>
                <a:ext cx="7302137" cy="3139321"/>
              </a:xfrm>
              <a:prstGeom prst="rect">
                <a:avLst/>
              </a:prstGeom>
              <a:noFill/>
            </p:spPr>
            <p:txBody>
              <a:bodyPr wrap="square">
                <a:spAutoFit/>
              </a:bodyPr>
              <a:lstStyle/>
              <a:p>
                <a:pPr algn="l"/>
                <a:r>
                  <a:rPr lang="en-US" dirty="0">
                    <a:solidFill>
                      <a:srgbClr val="0000FF"/>
                    </a:solidFill>
                    <a:latin typeface="CMTT9"/>
                  </a:rPr>
                  <a:t>for </a:t>
                </a:r>
                <a14:m>
                  <m:oMath xmlns:m="http://schemas.openxmlformats.org/officeDocument/2006/math">
                    <m:r>
                      <a:rPr lang="en-IN" i="1">
                        <a:latin typeface="Cambria Math" panose="02040503050406030204" pitchFamily="18" charset="0"/>
                      </a:rPr>
                      <m:t>𝑙</m:t>
                    </m:r>
                    <m:r>
                      <a:rPr lang="en-IN" i="1">
                        <a:latin typeface="Cambria Math" panose="02040503050406030204" pitchFamily="18" charset="0"/>
                      </a:rPr>
                      <m:t>∈(</m:t>
                    </m:r>
                    <m:r>
                      <a:rPr lang="en-IN" i="1">
                        <a:latin typeface="Cambria Math" panose="02040503050406030204" pitchFamily="18" charset="0"/>
                      </a:rPr>
                      <m:t>𝐿</m:t>
                    </m:r>
                    <m:r>
                      <a:rPr lang="en-IN" i="1">
                        <a:latin typeface="Cambria Math" panose="02040503050406030204" pitchFamily="18" charset="0"/>
                      </a:rPr>
                      <m:t>, </m:t>
                    </m:r>
                    <m:r>
                      <a:rPr lang="en-IN" i="1">
                        <a:latin typeface="Cambria Math" panose="02040503050406030204" pitchFamily="18" charset="0"/>
                      </a:rPr>
                      <m:t>𝐿</m:t>
                    </m:r>
                    <m:r>
                      <a:rPr lang="en-IN" i="1">
                        <a:latin typeface="Cambria Math" panose="02040503050406030204" pitchFamily="18" charset="0"/>
                      </a:rPr>
                      <m:t>−1, …, 1, 0)</m:t>
                    </m:r>
                  </m:oMath>
                </a14:m>
                <a:r>
                  <a:rPr lang="en-US" dirty="0">
                    <a:solidFill>
                      <a:srgbClr val="0000FF"/>
                    </a:solidFill>
                    <a:latin typeface="CMTT9"/>
                  </a:rPr>
                  <a:t>   </a:t>
                </a:r>
                <a:r>
                  <a:rPr lang="en-US" dirty="0">
                    <a:latin typeface="CMTT9"/>
                  </a:rPr>
                  <a:t>{</a:t>
                </a:r>
                <a:br>
                  <a:rPr lang="en-US" dirty="0">
                    <a:solidFill>
                      <a:srgbClr val="0000FF"/>
                    </a:solidFill>
                    <a:latin typeface="CMTT9"/>
                  </a:rPr>
                </a:br>
                <a:r>
                  <a:rPr lang="en-IN" dirty="0">
                    <a:solidFill>
                      <a:srgbClr val="000000"/>
                    </a:solidFill>
                    <a:latin typeface="CMTT9"/>
                  </a:rPr>
                  <a:t>	W  =</a:t>
                </a:r>
                <a:r>
                  <a:rPr lang="en-IN" dirty="0">
                    <a:solidFill>
                      <a:srgbClr val="000000"/>
                    </a:solidFill>
                    <a:latin typeface="CMSY9"/>
                  </a:rPr>
                  <a:t>  </a:t>
                </a:r>
                <a:r>
                  <a:rPr lang="en-IN" dirty="0" err="1">
                    <a:solidFill>
                      <a:srgbClr val="0070C0"/>
                    </a:solidFill>
                    <a:latin typeface="CMTT9"/>
                  </a:rPr>
                  <a:t>getCousins</a:t>
                </a:r>
                <a:r>
                  <a:rPr lang="en-IN" dirty="0">
                    <a:solidFill>
                      <a:srgbClr val="000000"/>
                    </a:solidFill>
                    <a:latin typeface="CMTT9"/>
                  </a:rPr>
                  <a:t> (</a:t>
                </a:r>
                <a:r>
                  <a:rPr lang="en-IN" dirty="0" err="1">
                    <a:solidFill>
                      <a:srgbClr val="000000"/>
                    </a:solidFill>
                    <a:latin typeface="CMTT9"/>
                  </a:rPr>
                  <a:t>pos</a:t>
                </a:r>
                <a:r>
                  <a:rPr lang="en-IN" dirty="0">
                    <a:solidFill>
                      <a:srgbClr val="000000"/>
                    </a:solidFill>
                    <a:latin typeface="CMTT9"/>
                  </a:rPr>
                  <a:t> , l) </a:t>
                </a:r>
                <a:r>
                  <a:rPr lang="en-IN" dirty="0">
                    <a:solidFill>
                      <a:srgbClr val="C08040"/>
                    </a:solidFill>
                    <a:latin typeface="CMTT9"/>
                  </a:rPr>
                  <a:t>/* get all cousin nodes that</a:t>
                </a:r>
              </a:p>
              <a:p>
                <a:pPr algn="l"/>
                <a:r>
                  <a:rPr lang="en-US" dirty="0">
                    <a:solidFill>
                      <a:srgbClr val="C08040"/>
                    </a:solidFill>
                    <a:latin typeface="CMTT9"/>
                  </a:rPr>
                  <a:t>					are in the stash */</a:t>
                </a:r>
              </a:p>
              <a:p>
                <a:pPr algn="l"/>
                <a:r>
                  <a:rPr lang="en-IN" dirty="0">
                    <a:solidFill>
                      <a:srgbClr val="000000"/>
                    </a:solidFill>
                    <a:latin typeface="CMTT9"/>
                  </a:rPr>
                  <a:t>	</a:t>
                </a:r>
                <a:r>
                  <a:rPr lang="pl-PL" dirty="0">
                    <a:solidFill>
                      <a:srgbClr val="000000"/>
                    </a:solidFill>
                    <a:latin typeface="CMTT9"/>
                  </a:rPr>
                  <a:t>W </a:t>
                </a:r>
                <a:r>
                  <a:rPr lang="en-IN" dirty="0">
                    <a:solidFill>
                      <a:srgbClr val="000000"/>
                    </a:solidFill>
                    <a:latin typeface="CMTT9"/>
                  </a:rPr>
                  <a:t> =</a:t>
                </a:r>
                <a:r>
                  <a:rPr lang="pl-PL" dirty="0">
                    <a:solidFill>
                      <a:srgbClr val="000000"/>
                    </a:solidFill>
                    <a:latin typeface="CMSY9"/>
                  </a:rPr>
                  <a:t>  </a:t>
                </a:r>
                <a:r>
                  <a:rPr lang="pl-PL" dirty="0">
                    <a:solidFill>
                      <a:srgbClr val="0070C0"/>
                    </a:solidFill>
                    <a:latin typeface="CMTT9"/>
                  </a:rPr>
                  <a:t>trim</a:t>
                </a:r>
                <a:r>
                  <a:rPr lang="pl-PL" dirty="0">
                    <a:solidFill>
                      <a:srgbClr val="000000"/>
                    </a:solidFill>
                    <a:latin typeface="CMTT9"/>
                  </a:rPr>
                  <a:t> (W) </a:t>
                </a:r>
                <a:r>
                  <a:rPr lang="en-IN" dirty="0">
                    <a:solidFill>
                      <a:srgbClr val="000000"/>
                    </a:solidFill>
                    <a:latin typeface="CMTT9"/>
                  </a:rPr>
                  <a:t>                  </a:t>
                </a:r>
                <a:r>
                  <a:rPr lang="pl-PL" dirty="0">
                    <a:solidFill>
                      <a:srgbClr val="C08040"/>
                    </a:solidFill>
                    <a:latin typeface="CMTT9"/>
                  </a:rPr>
                  <a:t>/* |W| = B </a:t>
                </a:r>
                <a:r>
                  <a:rPr lang="en-IN" dirty="0">
                    <a:solidFill>
                      <a:srgbClr val="C08040"/>
                    </a:solidFill>
                    <a:latin typeface="CMTT9"/>
                  </a:rPr>
                  <a:t>(block size) </a:t>
                </a:r>
                <a:r>
                  <a:rPr lang="pl-PL" dirty="0">
                    <a:solidFill>
                      <a:srgbClr val="C08040"/>
                    </a:solidFill>
                    <a:latin typeface="CMTT9"/>
                  </a:rPr>
                  <a:t>*/</a:t>
                </a:r>
              </a:p>
              <a:p>
                <a:pPr algn="l"/>
                <a:r>
                  <a:rPr lang="en-US" dirty="0">
                    <a:solidFill>
                      <a:srgbClr val="000000"/>
                    </a:solidFill>
                    <a:latin typeface="CMTT9"/>
                  </a:rPr>
                  <a:t>	</a:t>
                </a:r>
                <a:r>
                  <a:rPr lang="en-IN" dirty="0">
                    <a:solidFill>
                      <a:srgbClr val="C08040"/>
                    </a:solidFill>
                    <a:latin typeface="CMTT9"/>
                  </a:rPr>
                  <a:t>/* Add all the addresses in W to the bucket at level</a:t>
                </a:r>
              </a:p>
              <a:p>
                <a:pPr algn="l"/>
                <a:r>
                  <a:rPr lang="en-IN" dirty="0">
                    <a:solidFill>
                      <a:srgbClr val="C08040"/>
                    </a:solidFill>
                    <a:latin typeface="CMTT9"/>
                  </a:rPr>
                  <a:t>				l in P(</a:t>
                </a:r>
                <a:r>
                  <a:rPr lang="en-IN" dirty="0" err="1">
                    <a:solidFill>
                      <a:srgbClr val="C08040"/>
                    </a:solidFill>
                    <a:latin typeface="CMTT9"/>
                  </a:rPr>
                  <a:t>pos</a:t>
                </a:r>
                <a:r>
                  <a:rPr lang="en-IN" dirty="0">
                    <a:solidFill>
                      <a:srgbClr val="C08040"/>
                    </a:solidFill>
                    <a:latin typeface="CMTT9"/>
                  </a:rPr>
                  <a:t>), along with their data */</a:t>
                </a:r>
              </a:p>
              <a:p>
                <a:pPr algn="l"/>
                <a:r>
                  <a:rPr lang="en-US" dirty="0">
                    <a:solidFill>
                      <a:srgbClr val="000000"/>
                    </a:solidFill>
                    <a:latin typeface="CMSY9"/>
                  </a:rPr>
                  <a:t>	</a:t>
                </a:r>
                <a14:m>
                  <m:oMath xmlns:m="http://schemas.openxmlformats.org/officeDocument/2006/math">
                    <m:r>
                      <a:rPr lang="en-IN" i="1">
                        <a:solidFill>
                          <a:srgbClr val="000000"/>
                        </a:solidFill>
                        <a:latin typeface="Cambria Math" panose="02040503050406030204" pitchFamily="18" charset="0"/>
                      </a:rPr>
                      <m:t>∀ </m:t>
                    </m:r>
                    <m:sSup>
                      <m:sSupPr>
                        <m:ctrlPr>
                          <a:rPr lang="en-IN" i="1">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𝑎</m:t>
                        </m:r>
                      </m:e>
                      <m:sup>
                        <m:r>
                          <a:rPr lang="en-IN" i="1">
                            <a:solidFill>
                              <a:srgbClr val="000000"/>
                            </a:solidFill>
                            <a:latin typeface="Cambria Math" panose="02040503050406030204" pitchFamily="18" charset="0"/>
                          </a:rPr>
                          <m:t>′</m:t>
                        </m:r>
                      </m:sup>
                    </m:sSup>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𝑊</m:t>
                    </m:r>
                    <m:r>
                      <a:rPr lang="en-IN" i="1">
                        <a:solidFill>
                          <a:srgbClr val="000000"/>
                        </a:solidFill>
                        <a:latin typeface="Cambria Math" panose="02040503050406030204" pitchFamily="18" charset="0"/>
                      </a:rPr>
                      <m:t>, </m:t>
                    </m:r>
                  </m:oMath>
                </a14:m>
                <a:r>
                  <a:rPr lang="en-US" dirty="0">
                    <a:solidFill>
                      <a:srgbClr val="000000"/>
                    </a:solidFill>
                    <a:latin typeface="CMMI9"/>
                  </a:rPr>
                  <a:t> </a:t>
                </a:r>
                <a:r>
                  <a:rPr lang="en-US" dirty="0">
                    <a:solidFill>
                      <a:srgbClr val="000000"/>
                    </a:solidFill>
                    <a:latin typeface="CMTT9"/>
                  </a:rPr>
                  <a:t>P(pos)[l]. add (</a:t>
                </a:r>
                <a:r>
                  <a:rPr lang="en-US" dirty="0">
                    <a:solidFill>
                      <a:srgbClr val="000000"/>
                    </a:solidFill>
                    <a:latin typeface="CMMI9"/>
                  </a:rPr>
                  <a:t>a’</a:t>
                </a:r>
                <a:r>
                  <a:rPr lang="en-US" dirty="0">
                    <a:solidFill>
                      <a:srgbClr val="000000"/>
                    </a:solidFill>
                    <a:latin typeface="CMTT9"/>
                  </a:rPr>
                  <a:t>, S[</a:t>
                </a:r>
                <a:r>
                  <a:rPr lang="en-US" dirty="0" err="1">
                    <a:solidFill>
                      <a:srgbClr val="000000"/>
                    </a:solidFill>
                    <a:latin typeface="CMMI9"/>
                  </a:rPr>
                  <a:t>a’</a:t>
                </a:r>
                <a:r>
                  <a:rPr lang="en-US" dirty="0">
                    <a:solidFill>
                      <a:srgbClr val="000000"/>
                    </a:solidFill>
                    <a:latin typeface="CMTT9"/>
                  </a:rPr>
                  <a:t>])</a:t>
                </a:r>
              </a:p>
              <a:p>
                <a:pPr algn="l"/>
                <a:endParaRPr lang="en-US" dirty="0">
                  <a:solidFill>
                    <a:srgbClr val="000000"/>
                  </a:solidFill>
                  <a:latin typeface="CMTT9"/>
                </a:endParaRPr>
              </a:p>
              <a:p>
                <a:pPr algn="l"/>
                <a:endParaRPr lang="en-US" dirty="0">
                  <a:solidFill>
                    <a:srgbClr val="000000"/>
                  </a:solidFill>
                  <a:latin typeface="CMTT9"/>
                </a:endParaRPr>
              </a:p>
              <a:p>
                <a:pPr algn="l"/>
                <a:r>
                  <a:rPr lang="en-US" dirty="0">
                    <a:solidFill>
                      <a:srgbClr val="000000"/>
                    </a:solidFill>
                    <a:latin typeface="CMTT9"/>
                  </a:rPr>
                  <a:t>	S </a:t>
                </a:r>
                <a:r>
                  <a:rPr lang="en-US" dirty="0">
                    <a:solidFill>
                      <a:srgbClr val="000000"/>
                    </a:solidFill>
                    <a:latin typeface="CMSY9"/>
                  </a:rPr>
                  <a:t>   =  </a:t>
                </a:r>
                <a:r>
                  <a:rPr lang="en-US" dirty="0">
                    <a:solidFill>
                      <a:srgbClr val="000000"/>
                    </a:solidFill>
                    <a:latin typeface="CMTT9"/>
                  </a:rPr>
                  <a:t>S - W                        </a:t>
                </a:r>
                <a:r>
                  <a:rPr lang="en-US" dirty="0">
                    <a:solidFill>
                      <a:srgbClr val="C08040"/>
                    </a:solidFill>
                    <a:latin typeface="CMTT9"/>
                  </a:rPr>
                  <a:t>/* remove W from S */</a:t>
                </a:r>
                <a:endParaRPr lang="en-US" dirty="0">
                  <a:solidFill>
                    <a:srgbClr val="000000"/>
                  </a:solidFill>
                  <a:latin typeface="CMTT9"/>
                </a:endParaRPr>
              </a:p>
              <a:p>
                <a:pPr algn="l"/>
                <a:r>
                  <a:rPr lang="en-US" dirty="0">
                    <a:solidFill>
                      <a:srgbClr val="000000"/>
                    </a:solidFill>
                    <a:latin typeface="CMTT9"/>
                  </a:rPr>
                  <a:t>}</a:t>
                </a:r>
                <a:endParaRPr lang="en-US" dirty="0"/>
              </a:p>
            </p:txBody>
          </p:sp>
        </mc:Choice>
        <mc:Fallback xmlns="">
          <p:sp>
            <p:nvSpPr>
              <p:cNvPr id="7" name="TextBox 6">
                <a:extLst>
                  <a:ext uri="{FF2B5EF4-FFF2-40B4-BE49-F238E27FC236}">
                    <a16:creationId xmlns:a16="http://schemas.microsoft.com/office/drawing/2014/main" id="{5015EBB6-133A-4560-9838-4380B55C44A0}"/>
                  </a:ext>
                </a:extLst>
              </p:cNvPr>
              <p:cNvSpPr txBox="1">
                <a:spLocks noRot="1" noChangeAspect="1" noMove="1" noResize="1" noEditPoints="1" noAdjustHandles="1" noChangeArrowheads="1" noChangeShapeType="1" noTextEdit="1"/>
              </p:cNvSpPr>
              <p:nvPr/>
            </p:nvSpPr>
            <p:spPr>
              <a:xfrm>
                <a:off x="2380157" y="1997839"/>
                <a:ext cx="7302137" cy="3139321"/>
              </a:xfrm>
              <a:prstGeom prst="rect">
                <a:avLst/>
              </a:prstGeom>
              <a:blipFill>
                <a:blip r:embed="rId3"/>
                <a:stretch>
                  <a:fillRect l="-668" t="-1165" b="-2136"/>
                </a:stretch>
              </a:blipFill>
            </p:spPr>
            <p:txBody>
              <a:bodyPr/>
              <a:lstStyle/>
              <a:p>
                <a:r>
                  <a:rPr lang="en-IN">
                    <a:noFill/>
                  </a:rPr>
                  <a:t> </a:t>
                </a:r>
              </a:p>
            </p:txBody>
          </p:sp>
        </mc:Fallback>
      </mc:AlternateContent>
      <p:sp>
        <p:nvSpPr>
          <p:cNvPr id="3" name="Rectangle: Rounded Corners 2">
            <a:extLst>
              <a:ext uri="{FF2B5EF4-FFF2-40B4-BE49-F238E27FC236}">
                <a16:creationId xmlns:a16="http://schemas.microsoft.com/office/drawing/2014/main" id="{343518F2-35B1-4DE0-B7EE-03C7BE892953}"/>
              </a:ext>
            </a:extLst>
          </p:cNvPr>
          <p:cNvSpPr/>
          <p:nvPr/>
        </p:nvSpPr>
        <p:spPr>
          <a:xfrm>
            <a:off x="4145280" y="1297578"/>
            <a:ext cx="3448594" cy="40059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Permute Operation</a:t>
            </a:r>
            <a:endParaRPr lang="en-US" sz="2000" dirty="0"/>
          </a:p>
        </p:txBody>
      </p:sp>
      <p:sp>
        <p:nvSpPr>
          <p:cNvPr id="8" name="TextBox 7">
            <a:extLst>
              <a:ext uri="{FF2B5EF4-FFF2-40B4-BE49-F238E27FC236}">
                <a16:creationId xmlns:a16="http://schemas.microsoft.com/office/drawing/2014/main" id="{48FCFA34-3FBE-4DA3-AEAD-BCFCA367AF07}"/>
              </a:ext>
            </a:extLst>
          </p:cNvPr>
          <p:cNvSpPr txBox="1"/>
          <p:nvPr/>
        </p:nvSpPr>
        <p:spPr>
          <a:xfrm>
            <a:off x="6859775" y="3666330"/>
            <a:ext cx="2795958" cy="584775"/>
          </a:xfrm>
          <a:prstGeom prst="rect">
            <a:avLst/>
          </a:prstGeom>
          <a:noFill/>
        </p:spPr>
        <p:txBody>
          <a:bodyPr wrap="none" rtlCol="0">
            <a:spAutoFit/>
          </a:bodyPr>
          <a:lstStyle/>
          <a:p>
            <a:pPr algn="l"/>
            <a:r>
              <a:rPr lang="en-IN" sz="1600" dirty="0"/>
              <a:t>Add all cousins to the bucket</a:t>
            </a:r>
            <a:br>
              <a:rPr lang="en-IN" sz="1600" dirty="0"/>
            </a:br>
            <a:r>
              <a:rPr lang="en-IN" sz="1600" dirty="0"/>
              <a:t>at </a:t>
            </a:r>
            <a:r>
              <a:rPr lang="en-IN" sz="1600" i="1" dirty="0">
                <a:solidFill>
                  <a:srgbClr val="0070C0"/>
                </a:solidFill>
              </a:rPr>
              <a:t>P(</a:t>
            </a:r>
            <a:r>
              <a:rPr lang="en-IN" sz="1600" i="1" dirty="0" err="1">
                <a:solidFill>
                  <a:srgbClr val="0070C0"/>
                </a:solidFill>
              </a:rPr>
              <a:t>pos</a:t>
            </a:r>
            <a:r>
              <a:rPr lang="en-IN" sz="1600" i="1" dirty="0">
                <a:solidFill>
                  <a:srgbClr val="0070C0"/>
                </a:solidFill>
              </a:rPr>
              <a:t>)[l]</a:t>
            </a:r>
            <a:endParaRPr lang="en-US" sz="1600" i="1" dirty="0" err="1">
              <a:solidFill>
                <a:srgbClr val="0070C0"/>
              </a:solidFill>
            </a:endParaRPr>
          </a:p>
        </p:txBody>
      </p:sp>
      <p:sp>
        <p:nvSpPr>
          <p:cNvPr id="9" name="TextBox 8">
            <a:extLst>
              <a:ext uri="{FF2B5EF4-FFF2-40B4-BE49-F238E27FC236}">
                <a16:creationId xmlns:a16="http://schemas.microsoft.com/office/drawing/2014/main" id="{AC42756E-ECA6-4434-B036-715DF5F0E8E1}"/>
              </a:ext>
            </a:extLst>
          </p:cNvPr>
          <p:cNvSpPr txBox="1"/>
          <p:nvPr/>
        </p:nvSpPr>
        <p:spPr>
          <a:xfrm>
            <a:off x="2728779" y="5586701"/>
            <a:ext cx="7881711" cy="707886"/>
          </a:xfrm>
          <a:prstGeom prst="rect">
            <a:avLst/>
          </a:prstGeom>
          <a:noFill/>
        </p:spPr>
        <p:txBody>
          <a:bodyPr wrap="square" rtlCol="0">
            <a:spAutoFit/>
          </a:bodyPr>
          <a:lstStyle/>
          <a:p>
            <a:pPr algn="l"/>
            <a:r>
              <a:rPr lang="en-IN" sz="2000" dirty="0">
                <a:solidFill>
                  <a:srgbClr val="7030A0"/>
                </a:solidFill>
              </a:rPr>
              <a:t>Read</a:t>
            </a:r>
            <a:r>
              <a:rPr lang="en-IN" sz="2000" dirty="0"/>
              <a:t> the path </a:t>
            </a:r>
            <a:r>
              <a:rPr lang="en-IN" sz="2000" dirty="0">
                <a:sym typeface="Wingdings" panose="05000000000000000000" pitchFamily="2" charset="2"/>
              </a:rPr>
              <a:t> </a:t>
            </a:r>
            <a:r>
              <a:rPr lang="en-IN" sz="2000" dirty="0">
                <a:solidFill>
                  <a:srgbClr val="00B050"/>
                </a:solidFill>
                <a:sym typeface="Wingdings" panose="05000000000000000000" pitchFamily="2" charset="2"/>
              </a:rPr>
              <a:t>Add</a:t>
            </a:r>
            <a:r>
              <a:rPr lang="en-IN" sz="2000" dirty="0">
                <a:sym typeface="Wingdings" panose="05000000000000000000" pitchFamily="2" charset="2"/>
              </a:rPr>
              <a:t> them to the tree at possibly a </a:t>
            </a:r>
            <a:r>
              <a:rPr lang="en-IN" sz="2000" dirty="0">
                <a:solidFill>
                  <a:schemeClr val="accent4"/>
                </a:solidFill>
                <a:sym typeface="Wingdings" panose="05000000000000000000" pitchFamily="2" charset="2"/>
              </a:rPr>
              <a:t>new location</a:t>
            </a:r>
            <a:r>
              <a:rPr lang="en-IN" sz="2000" dirty="0">
                <a:sym typeface="Wingdings" panose="05000000000000000000" pitchFamily="2" charset="2"/>
              </a:rPr>
              <a:t> </a:t>
            </a:r>
            <a:r>
              <a:rPr lang="en-IN" sz="2000" dirty="0">
                <a:solidFill>
                  <a:schemeClr val="accent4"/>
                </a:solidFill>
                <a:sym typeface="Wingdings" panose="05000000000000000000" pitchFamily="2" charset="2"/>
              </a:rPr>
              <a:t> </a:t>
            </a:r>
            <a:r>
              <a:rPr lang="en-IN" sz="2000" dirty="0">
                <a:solidFill>
                  <a:srgbClr val="E21A23"/>
                </a:solidFill>
                <a:sym typeface="Wingdings" panose="05000000000000000000" pitchFamily="2" charset="2"/>
              </a:rPr>
              <a:t>Remove</a:t>
            </a:r>
            <a:r>
              <a:rPr lang="en-IN" sz="2000" dirty="0">
                <a:sym typeface="Wingdings" panose="05000000000000000000" pitchFamily="2" charset="2"/>
              </a:rPr>
              <a:t> the cousins from the stash</a:t>
            </a:r>
            <a:endParaRPr lang="en-US" sz="2000" dirty="0" err="1">
              <a:solidFill>
                <a:schemeClr val="accent4"/>
              </a:solidFill>
            </a:endParaRPr>
          </a:p>
        </p:txBody>
      </p:sp>
      <p:pic>
        <p:nvPicPr>
          <p:cNvPr id="10" name="Picture 9" descr="A picture containing text&#10;&#10;Description automatically generated">
            <a:extLst>
              <a:ext uri="{FF2B5EF4-FFF2-40B4-BE49-F238E27FC236}">
                <a16:creationId xmlns:a16="http://schemas.microsoft.com/office/drawing/2014/main" id="{66F204F6-53BF-48F0-AA61-6545CD86AD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0616" y="5374441"/>
            <a:ext cx="957526" cy="896883"/>
          </a:xfrm>
          <a:prstGeom prst="rect">
            <a:avLst/>
          </a:prstGeom>
        </p:spPr>
      </p:pic>
    </p:spTree>
    <p:extLst>
      <p:ext uri="{BB962C8B-B14F-4D97-AF65-F5344CB8AC3E}">
        <p14:creationId xmlns:p14="http://schemas.microsoft.com/office/powerpoint/2010/main" val="18029985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A334A1-F5A8-454D-9123-FA2E104EBEEB}"/>
              </a:ext>
            </a:extLst>
          </p:cNvPr>
          <p:cNvSpPr txBox="1"/>
          <p:nvPr/>
        </p:nvSpPr>
        <p:spPr>
          <a:xfrm>
            <a:off x="5702803" y="1285462"/>
            <a:ext cx="1529586" cy="523220"/>
          </a:xfrm>
          <a:prstGeom prst="rect">
            <a:avLst/>
          </a:prstGeom>
          <a:noFill/>
        </p:spPr>
        <p:txBody>
          <a:bodyPr wrap="none" rtlCol="0">
            <a:spAutoFit/>
          </a:bodyPr>
          <a:lstStyle/>
          <a:p>
            <a:pPr algn="ctr"/>
            <a:r>
              <a:rPr lang="en-US" sz="2800" b="1" dirty="0">
                <a:solidFill>
                  <a:srgbClr val="000000"/>
                </a:solidFill>
                <a:latin typeface="Poppins" pitchFamily="2" charset="77"/>
                <a:cs typeface="Poppins" pitchFamily="2" charset="77"/>
              </a:rPr>
              <a:t>Outline</a:t>
            </a:r>
          </a:p>
        </p:txBody>
      </p:sp>
      <p:pic>
        <p:nvPicPr>
          <p:cNvPr id="33" name="Picture 32" descr="Shape, arrow&#10;&#10;Description automatically generated">
            <a:extLst>
              <a:ext uri="{FF2B5EF4-FFF2-40B4-BE49-F238E27FC236}">
                <a16:creationId xmlns:a16="http://schemas.microsoft.com/office/drawing/2014/main" id="{720B12FF-CA6E-41D6-BD5D-1D381B696C5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3154838" y="3955583"/>
            <a:ext cx="750155" cy="627001"/>
          </a:xfrm>
          <a:prstGeom prst="rect">
            <a:avLst/>
          </a:prstGeom>
        </p:spPr>
      </p:pic>
      <p:sp>
        <p:nvSpPr>
          <p:cNvPr id="35" name="Slide Number Placeholder 34">
            <a:extLst>
              <a:ext uri="{FF2B5EF4-FFF2-40B4-BE49-F238E27FC236}">
                <a16:creationId xmlns:a16="http://schemas.microsoft.com/office/drawing/2014/main" id="{28F3E43D-B7D8-44C3-B409-592BB599339B}"/>
              </a:ext>
            </a:extLst>
          </p:cNvPr>
          <p:cNvSpPr>
            <a:spLocks noGrp="1"/>
          </p:cNvSpPr>
          <p:nvPr>
            <p:ph type="sldNum" sz="quarter" idx="12"/>
          </p:nvPr>
        </p:nvSpPr>
        <p:spPr/>
        <p:txBody>
          <a:bodyPr/>
          <a:lstStyle/>
          <a:p>
            <a:fld id="{F919517F-009E-4769-83B0-88E0C9B89C50}" type="slidenum">
              <a:rPr lang="en-US" smtClean="0"/>
              <a:t>65</a:t>
            </a:fld>
            <a:endParaRPr lang="en-US"/>
          </a:p>
        </p:txBody>
      </p:sp>
      <p:sp>
        <p:nvSpPr>
          <p:cNvPr id="36" name="Footer Placeholder 35">
            <a:extLst>
              <a:ext uri="{FF2B5EF4-FFF2-40B4-BE49-F238E27FC236}">
                <a16:creationId xmlns:a16="http://schemas.microsoft.com/office/drawing/2014/main" id="{8A570817-234C-4177-A0A9-EBCB9DBD8B49}"/>
              </a:ext>
            </a:extLst>
          </p:cNvPr>
          <p:cNvSpPr>
            <a:spLocks noGrp="1"/>
          </p:cNvSpPr>
          <p:nvPr>
            <p:ph type="ftr" sz="quarter" idx="11"/>
          </p:nvPr>
        </p:nvSpPr>
        <p:spPr/>
        <p:txBody>
          <a:bodyPr/>
          <a:lstStyle/>
          <a:p>
            <a:r>
              <a:rPr lang="en-US" dirty="0"/>
              <a:t>Next-Gen Computer Architecture | Smruti R. Sarangi</a:t>
            </a:r>
          </a:p>
        </p:txBody>
      </p:sp>
      <p:sp>
        <p:nvSpPr>
          <p:cNvPr id="19" name="Round Same Side Corner Rectangle 3">
            <a:extLst>
              <a:ext uri="{FF2B5EF4-FFF2-40B4-BE49-F238E27FC236}">
                <a16:creationId xmlns:a16="http://schemas.microsoft.com/office/drawing/2014/main" id="{BABD4351-0C08-4766-BE81-3DA733F5C5F6}"/>
              </a:ext>
            </a:extLst>
          </p:cNvPr>
          <p:cNvSpPr/>
          <p:nvPr/>
        </p:nvSpPr>
        <p:spPr>
          <a:xfrm rot="16200000">
            <a:off x="4206900" y="2104023"/>
            <a:ext cx="553389" cy="771568"/>
          </a:xfrm>
          <a:prstGeom prst="round2SameRect">
            <a:avLst>
              <a:gd name="adj1" fmla="val 50000"/>
              <a:gd name="adj2" fmla="val 0"/>
            </a:avLst>
          </a:prstGeom>
          <a:solidFill>
            <a:srgbClr val="E21A23">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20" name="TextBox 5">
            <a:extLst>
              <a:ext uri="{FF2B5EF4-FFF2-40B4-BE49-F238E27FC236}">
                <a16:creationId xmlns:a16="http://schemas.microsoft.com/office/drawing/2014/main" id="{D63426B6-3207-49E8-8E7A-318CE5AC1753}"/>
              </a:ext>
            </a:extLst>
          </p:cNvPr>
          <p:cNvSpPr txBox="1"/>
          <p:nvPr/>
        </p:nvSpPr>
        <p:spPr>
          <a:xfrm>
            <a:off x="4360063" y="2300750"/>
            <a:ext cx="341760" cy="378117"/>
          </a:xfrm>
          <a:prstGeom prst="rect">
            <a:avLst/>
          </a:prstGeom>
          <a:noFill/>
        </p:spPr>
        <p:txBody>
          <a:bodyPr wrap="non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57" b="1" dirty="0">
                <a:solidFill>
                  <a:srgbClr val="FFFFFF"/>
                </a:solidFill>
                <a:latin typeface="Poppins" pitchFamily="2" charset="77"/>
                <a:ea typeface="League Spartan" charset="0"/>
                <a:cs typeface="Poppins" pitchFamily="2" charset="77"/>
              </a:rPr>
              <a:t>1.</a:t>
            </a:r>
          </a:p>
        </p:txBody>
      </p:sp>
      <p:sp>
        <p:nvSpPr>
          <p:cNvPr id="21" name="Rectangle 20">
            <a:extLst>
              <a:ext uri="{FF2B5EF4-FFF2-40B4-BE49-F238E27FC236}">
                <a16:creationId xmlns:a16="http://schemas.microsoft.com/office/drawing/2014/main" id="{9C13BD94-432E-49F8-994F-EAAF0AE084BC}"/>
              </a:ext>
            </a:extLst>
          </p:cNvPr>
          <p:cNvSpPr/>
          <p:nvPr/>
        </p:nvSpPr>
        <p:spPr>
          <a:xfrm>
            <a:off x="4913096" y="2213114"/>
            <a:ext cx="4437937" cy="553389"/>
          </a:xfrm>
          <a:prstGeom prst="rect">
            <a:avLst/>
          </a:prstGeom>
          <a:solidFill>
            <a:srgbClr val="E21A23"/>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22" name="TextBox 7">
            <a:extLst>
              <a:ext uri="{FF2B5EF4-FFF2-40B4-BE49-F238E27FC236}">
                <a16:creationId xmlns:a16="http://schemas.microsoft.com/office/drawing/2014/main" id="{EDAFA707-E2BC-4B10-86EB-612EA2C36383}"/>
              </a:ext>
            </a:extLst>
          </p:cNvPr>
          <p:cNvSpPr txBox="1"/>
          <p:nvPr/>
        </p:nvSpPr>
        <p:spPr>
          <a:xfrm>
            <a:off x="5051710" y="2312483"/>
            <a:ext cx="2308645" cy="400110"/>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FFFF"/>
                </a:solidFill>
                <a:latin typeface="Poppins" pitchFamily="2" charset="77"/>
                <a:ea typeface="League Spartan" charset="0"/>
                <a:cs typeface="Poppins" pitchFamily="2" charset="77"/>
              </a:rPr>
              <a:t>Data Encryption</a:t>
            </a:r>
          </a:p>
        </p:txBody>
      </p:sp>
      <p:sp>
        <p:nvSpPr>
          <p:cNvPr id="23" name="Round Same Side Corner Rectangle 19">
            <a:extLst>
              <a:ext uri="{FF2B5EF4-FFF2-40B4-BE49-F238E27FC236}">
                <a16:creationId xmlns:a16="http://schemas.microsoft.com/office/drawing/2014/main" id="{F28551BB-C70F-4CF7-A482-B8F1CE1D5A53}"/>
              </a:ext>
            </a:extLst>
          </p:cNvPr>
          <p:cNvSpPr/>
          <p:nvPr/>
        </p:nvSpPr>
        <p:spPr>
          <a:xfrm rot="16200000">
            <a:off x="4206900" y="2695749"/>
            <a:ext cx="553389" cy="771568"/>
          </a:xfrm>
          <a:prstGeom prst="round2SameRect">
            <a:avLst>
              <a:gd name="adj1" fmla="val 50000"/>
              <a:gd name="adj2" fmla="val 0"/>
            </a:avLst>
          </a:prstGeom>
          <a:solidFill>
            <a:srgbClr val="FFB600">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24" name="TextBox 9">
            <a:extLst>
              <a:ext uri="{FF2B5EF4-FFF2-40B4-BE49-F238E27FC236}">
                <a16:creationId xmlns:a16="http://schemas.microsoft.com/office/drawing/2014/main" id="{E2B0FB8F-4718-4EB7-89C9-4E1C2C7BEFB0}"/>
              </a:ext>
            </a:extLst>
          </p:cNvPr>
          <p:cNvSpPr txBox="1"/>
          <p:nvPr/>
        </p:nvSpPr>
        <p:spPr>
          <a:xfrm>
            <a:off x="4336819" y="2892475"/>
            <a:ext cx="388248" cy="378117"/>
          </a:xfrm>
          <a:prstGeom prst="rect">
            <a:avLst/>
          </a:prstGeom>
          <a:noFill/>
        </p:spPr>
        <p:txBody>
          <a:bodyPr wrap="non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57" b="1" dirty="0">
                <a:solidFill>
                  <a:srgbClr val="FFFFFF"/>
                </a:solidFill>
                <a:latin typeface="Poppins" pitchFamily="2" charset="77"/>
                <a:ea typeface="League Spartan" charset="0"/>
                <a:cs typeface="Poppins" pitchFamily="2" charset="77"/>
              </a:rPr>
              <a:t>2.</a:t>
            </a:r>
          </a:p>
        </p:txBody>
      </p:sp>
      <p:sp>
        <p:nvSpPr>
          <p:cNvPr id="25" name="Rectangle 24">
            <a:extLst>
              <a:ext uri="{FF2B5EF4-FFF2-40B4-BE49-F238E27FC236}">
                <a16:creationId xmlns:a16="http://schemas.microsoft.com/office/drawing/2014/main" id="{110E42B5-FBE8-4918-BF15-433D2716BFE0}"/>
              </a:ext>
            </a:extLst>
          </p:cNvPr>
          <p:cNvSpPr/>
          <p:nvPr/>
        </p:nvSpPr>
        <p:spPr>
          <a:xfrm>
            <a:off x="4913096" y="2804839"/>
            <a:ext cx="4437937" cy="553389"/>
          </a:xfrm>
          <a:prstGeom prst="rect">
            <a:avLst/>
          </a:prstGeom>
          <a:solidFill>
            <a:srgbClr val="FFB600"/>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26" name="TextBox 11">
            <a:extLst>
              <a:ext uri="{FF2B5EF4-FFF2-40B4-BE49-F238E27FC236}">
                <a16:creationId xmlns:a16="http://schemas.microsoft.com/office/drawing/2014/main" id="{8E410488-04BF-4D5D-A7DA-E5F8EAAA5C8D}"/>
              </a:ext>
            </a:extLst>
          </p:cNvPr>
          <p:cNvSpPr txBox="1"/>
          <p:nvPr/>
        </p:nvSpPr>
        <p:spPr>
          <a:xfrm>
            <a:off x="4964080" y="2921213"/>
            <a:ext cx="184732" cy="369333"/>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b="1" dirty="0">
              <a:solidFill>
                <a:srgbClr val="FFFFFF"/>
              </a:solidFill>
              <a:latin typeface="Poppins" pitchFamily="2" charset="77"/>
              <a:ea typeface="League Spartan" charset="0"/>
              <a:cs typeface="Poppins" pitchFamily="2" charset="77"/>
            </a:endParaRPr>
          </a:p>
        </p:txBody>
      </p:sp>
      <p:sp>
        <p:nvSpPr>
          <p:cNvPr id="27" name="Round Same Side Corner Rectangle 27">
            <a:extLst>
              <a:ext uri="{FF2B5EF4-FFF2-40B4-BE49-F238E27FC236}">
                <a16:creationId xmlns:a16="http://schemas.microsoft.com/office/drawing/2014/main" id="{79248E22-BAEB-4C8A-A15F-AF1D32AF8D13}"/>
              </a:ext>
            </a:extLst>
          </p:cNvPr>
          <p:cNvSpPr/>
          <p:nvPr/>
        </p:nvSpPr>
        <p:spPr>
          <a:xfrm rot="16200000">
            <a:off x="4206900" y="3287474"/>
            <a:ext cx="553389" cy="771568"/>
          </a:xfrm>
          <a:prstGeom prst="round2SameRect">
            <a:avLst>
              <a:gd name="adj1" fmla="val 50000"/>
              <a:gd name="adj2" fmla="val 0"/>
            </a:avLst>
          </a:prstGeom>
          <a:solidFill>
            <a:srgbClr val="625D9C">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28" name="TextBox 13">
            <a:extLst>
              <a:ext uri="{FF2B5EF4-FFF2-40B4-BE49-F238E27FC236}">
                <a16:creationId xmlns:a16="http://schemas.microsoft.com/office/drawing/2014/main" id="{E835409B-E2F1-4530-A5A2-3CBAD6D1859A}"/>
              </a:ext>
            </a:extLst>
          </p:cNvPr>
          <p:cNvSpPr txBox="1"/>
          <p:nvPr/>
        </p:nvSpPr>
        <p:spPr>
          <a:xfrm>
            <a:off x="4332812" y="3484201"/>
            <a:ext cx="396262" cy="378117"/>
          </a:xfrm>
          <a:prstGeom prst="rect">
            <a:avLst/>
          </a:prstGeom>
          <a:noFill/>
        </p:spPr>
        <p:txBody>
          <a:bodyPr wrap="non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57" b="1" dirty="0">
                <a:solidFill>
                  <a:srgbClr val="FFFFFF"/>
                </a:solidFill>
                <a:latin typeface="Poppins" pitchFamily="2" charset="77"/>
                <a:ea typeface="League Spartan" charset="0"/>
                <a:cs typeface="Poppins" pitchFamily="2" charset="77"/>
              </a:rPr>
              <a:t>3.</a:t>
            </a:r>
          </a:p>
        </p:txBody>
      </p:sp>
      <p:sp>
        <p:nvSpPr>
          <p:cNvPr id="29" name="Rectangle 28">
            <a:extLst>
              <a:ext uri="{FF2B5EF4-FFF2-40B4-BE49-F238E27FC236}">
                <a16:creationId xmlns:a16="http://schemas.microsoft.com/office/drawing/2014/main" id="{BB8CDCA8-6093-47E9-903D-9F228DCF85D0}"/>
              </a:ext>
            </a:extLst>
          </p:cNvPr>
          <p:cNvSpPr/>
          <p:nvPr/>
        </p:nvSpPr>
        <p:spPr>
          <a:xfrm>
            <a:off x="4913096" y="3396564"/>
            <a:ext cx="4437937" cy="553389"/>
          </a:xfrm>
          <a:prstGeom prst="rect">
            <a:avLst/>
          </a:prstGeom>
          <a:solidFill>
            <a:srgbClr val="625D9C"/>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30" name="TextBox 15">
            <a:extLst>
              <a:ext uri="{FF2B5EF4-FFF2-40B4-BE49-F238E27FC236}">
                <a16:creationId xmlns:a16="http://schemas.microsoft.com/office/drawing/2014/main" id="{D407BA0C-52C9-406C-8489-50BE8D80FA27}"/>
              </a:ext>
            </a:extLst>
          </p:cNvPr>
          <p:cNvSpPr txBox="1"/>
          <p:nvPr/>
        </p:nvSpPr>
        <p:spPr>
          <a:xfrm>
            <a:off x="5051709" y="3440912"/>
            <a:ext cx="184732" cy="230832"/>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b="1" dirty="0">
              <a:solidFill>
                <a:srgbClr val="FFFFFF"/>
              </a:solidFill>
              <a:latin typeface="Poppins" pitchFamily="2" charset="77"/>
              <a:ea typeface="League Spartan" charset="0"/>
              <a:cs typeface="Poppins" pitchFamily="2" charset="77"/>
            </a:endParaRPr>
          </a:p>
        </p:txBody>
      </p:sp>
      <p:sp>
        <p:nvSpPr>
          <p:cNvPr id="31" name="Subtitle 2">
            <a:extLst>
              <a:ext uri="{FF2B5EF4-FFF2-40B4-BE49-F238E27FC236}">
                <a16:creationId xmlns:a16="http://schemas.microsoft.com/office/drawing/2014/main" id="{2C104788-E86C-472E-800C-69E3322D3087}"/>
              </a:ext>
            </a:extLst>
          </p:cNvPr>
          <p:cNvSpPr txBox="1">
            <a:spLocks/>
          </p:cNvSpPr>
          <p:nvPr/>
        </p:nvSpPr>
        <p:spPr>
          <a:xfrm>
            <a:off x="5051709" y="3705928"/>
            <a:ext cx="4160708" cy="140623"/>
          </a:xfrm>
          <a:prstGeom prst="rect">
            <a:avLst/>
          </a:prstGeom>
        </p:spPr>
        <p:txBody>
          <a:bodyPr vert="horz" wrap="square" lIns="25724" tIns="12862" rIns="25724" bIns="12862"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85"/>
              </a:lnSpc>
            </a:pPr>
            <a:endParaRPr lang="en-US" sz="675" dirty="0">
              <a:solidFill>
                <a:srgbClr val="FFFFFF"/>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32" name="Round Same Side Corner Rectangle 35">
            <a:extLst>
              <a:ext uri="{FF2B5EF4-FFF2-40B4-BE49-F238E27FC236}">
                <a16:creationId xmlns:a16="http://schemas.microsoft.com/office/drawing/2014/main" id="{75461693-8E2F-4907-BA80-9443242518B7}"/>
              </a:ext>
            </a:extLst>
          </p:cNvPr>
          <p:cNvSpPr/>
          <p:nvPr/>
        </p:nvSpPr>
        <p:spPr>
          <a:xfrm rot="16200000">
            <a:off x="4206900" y="3879200"/>
            <a:ext cx="553389" cy="771568"/>
          </a:xfrm>
          <a:prstGeom prst="round2SameRect">
            <a:avLst>
              <a:gd name="adj1" fmla="val 50000"/>
              <a:gd name="adj2" fmla="val 0"/>
            </a:avLst>
          </a:prstGeom>
          <a:solidFill>
            <a:srgbClr val="AF1858">
              <a:lumMod val="75000"/>
            </a:srgbClr>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37" name="TextBox 18">
            <a:extLst>
              <a:ext uri="{FF2B5EF4-FFF2-40B4-BE49-F238E27FC236}">
                <a16:creationId xmlns:a16="http://schemas.microsoft.com/office/drawing/2014/main" id="{939A06BB-56ED-4174-925E-12A87E6D31F3}"/>
              </a:ext>
            </a:extLst>
          </p:cNvPr>
          <p:cNvSpPr txBox="1"/>
          <p:nvPr/>
        </p:nvSpPr>
        <p:spPr>
          <a:xfrm>
            <a:off x="4323995" y="4075926"/>
            <a:ext cx="413896" cy="378117"/>
          </a:xfrm>
          <a:prstGeom prst="rect">
            <a:avLst/>
          </a:prstGeom>
          <a:noFill/>
        </p:spPr>
        <p:txBody>
          <a:bodyPr wrap="none" rtlCol="0" anchor="ctr"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57" b="1" dirty="0">
                <a:solidFill>
                  <a:srgbClr val="FFFFFF"/>
                </a:solidFill>
                <a:latin typeface="Poppins" pitchFamily="2" charset="77"/>
                <a:ea typeface="League Spartan" charset="0"/>
                <a:cs typeface="Poppins" pitchFamily="2" charset="77"/>
              </a:rPr>
              <a:t>4.</a:t>
            </a:r>
          </a:p>
        </p:txBody>
      </p:sp>
      <p:sp>
        <p:nvSpPr>
          <p:cNvPr id="38" name="Rectangle 37">
            <a:extLst>
              <a:ext uri="{FF2B5EF4-FFF2-40B4-BE49-F238E27FC236}">
                <a16:creationId xmlns:a16="http://schemas.microsoft.com/office/drawing/2014/main" id="{5A33289B-2C33-40AD-8BC8-E054DA087F50}"/>
              </a:ext>
            </a:extLst>
          </p:cNvPr>
          <p:cNvSpPr/>
          <p:nvPr/>
        </p:nvSpPr>
        <p:spPr>
          <a:xfrm>
            <a:off x="4913096" y="3988291"/>
            <a:ext cx="4437937" cy="553389"/>
          </a:xfrm>
          <a:prstGeom prst="rect">
            <a:avLst/>
          </a:prstGeom>
          <a:solidFill>
            <a:srgbClr val="AF1858"/>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endParaRPr lang="en-US" sz="506" kern="0">
              <a:solidFill>
                <a:srgbClr val="FFFFFF"/>
              </a:solidFill>
              <a:latin typeface="Arial" panose="020B0604020202020204"/>
            </a:endParaRPr>
          </a:p>
        </p:txBody>
      </p:sp>
      <p:sp>
        <p:nvSpPr>
          <p:cNvPr id="39" name="TextBox 20">
            <a:extLst>
              <a:ext uri="{FF2B5EF4-FFF2-40B4-BE49-F238E27FC236}">
                <a16:creationId xmlns:a16="http://schemas.microsoft.com/office/drawing/2014/main" id="{D3D3C69D-66F4-41C5-9E75-C8473AC5634B}"/>
              </a:ext>
            </a:extLst>
          </p:cNvPr>
          <p:cNvSpPr txBox="1"/>
          <p:nvPr/>
        </p:nvSpPr>
        <p:spPr>
          <a:xfrm>
            <a:off x="5051709" y="4032638"/>
            <a:ext cx="184732" cy="230832"/>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900" b="1" dirty="0">
              <a:solidFill>
                <a:srgbClr val="FFFFFF"/>
              </a:solidFill>
              <a:latin typeface="Poppins" pitchFamily="2" charset="77"/>
              <a:ea typeface="League Spartan" charset="0"/>
              <a:cs typeface="Poppins" pitchFamily="2" charset="77"/>
            </a:endParaRPr>
          </a:p>
        </p:txBody>
      </p:sp>
      <p:sp>
        <p:nvSpPr>
          <p:cNvPr id="40" name="Subtitle 2">
            <a:extLst>
              <a:ext uri="{FF2B5EF4-FFF2-40B4-BE49-F238E27FC236}">
                <a16:creationId xmlns:a16="http://schemas.microsoft.com/office/drawing/2014/main" id="{20428E2D-2351-4C87-9104-240E7753C5A0}"/>
              </a:ext>
            </a:extLst>
          </p:cNvPr>
          <p:cNvSpPr txBox="1">
            <a:spLocks/>
          </p:cNvSpPr>
          <p:nvPr/>
        </p:nvSpPr>
        <p:spPr>
          <a:xfrm>
            <a:off x="5051709" y="4297653"/>
            <a:ext cx="4160708" cy="140623"/>
          </a:xfrm>
          <a:prstGeom prst="rect">
            <a:avLst/>
          </a:prstGeom>
        </p:spPr>
        <p:txBody>
          <a:bodyPr vert="horz" wrap="square" lIns="25724" tIns="12862" rIns="25724" bIns="12862"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985"/>
              </a:lnSpc>
            </a:pPr>
            <a:endParaRPr lang="en-US" sz="675" dirty="0">
              <a:solidFill>
                <a:srgbClr val="FFFFFF"/>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51" name="TextBox 7">
            <a:extLst>
              <a:ext uri="{FF2B5EF4-FFF2-40B4-BE49-F238E27FC236}">
                <a16:creationId xmlns:a16="http://schemas.microsoft.com/office/drawing/2014/main" id="{E5836593-0D8D-4A56-B259-178A2718F001}"/>
              </a:ext>
            </a:extLst>
          </p:cNvPr>
          <p:cNvSpPr txBox="1"/>
          <p:nvPr/>
        </p:nvSpPr>
        <p:spPr>
          <a:xfrm>
            <a:off x="5051662" y="2853530"/>
            <a:ext cx="3748142" cy="400110"/>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Poppins" pitchFamily="2" charset="77"/>
                <a:ea typeface="League Spartan" charset="0"/>
                <a:cs typeface="Poppins" pitchFamily="2" charset="77"/>
              </a:rPr>
              <a:t>Hashing and Data Integrity</a:t>
            </a:r>
          </a:p>
        </p:txBody>
      </p:sp>
      <p:sp>
        <p:nvSpPr>
          <p:cNvPr id="52" name="TextBox 7">
            <a:extLst>
              <a:ext uri="{FF2B5EF4-FFF2-40B4-BE49-F238E27FC236}">
                <a16:creationId xmlns:a16="http://schemas.microsoft.com/office/drawing/2014/main" id="{3773F028-9384-423E-9964-3555C277DF4C}"/>
              </a:ext>
            </a:extLst>
          </p:cNvPr>
          <p:cNvSpPr txBox="1"/>
          <p:nvPr/>
        </p:nvSpPr>
        <p:spPr>
          <a:xfrm>
            <a:off x="5051663" y="3455409"/>
            <a:ext cx="2959465" cy="400110"/>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FFFF"/>
                </a:solidFill>
                <a:latin typeface="Poppins" pitchFamily="2" charset="77"/>
                <a:ea typeface="League Spartan" charset="0"/>
                <a:cs typeface="Poppins" pitchFamily="2" charset="77"/>
              </a:rPr>
              <a:t>Secure Architectures</a:t>
            </a:r>
          </a:p>
        </p:txBody>
      </p:sp>
      <p:sp>
        <p:nvSpPr>
          <p:cNvPr id="53" name="TextBox 7">
            <a:extLst>
              <a:ext uri="{FF2B5EF4-FFF2-40B4-BE49-F238E27FC236}">
                <a16:creationId xmlns:a16="http://schemas.microsoft.com/office/drawing/2014/main" id="{E903C88C-BA75-4E2E-8DBF-90B063D88B24}"/>
              </a:ext>
            </a:extLst>
          </p:cNvPr>
          <p:cNvSpPr txBox="1"/>
          <p:nvPr/>
        </p:nvSpPr>
        <p:spPr>
          <a:xfrm>
            <a:off x="5051663" y="4053353"/>
            <a:ext cx="3106941" cy="400110"/>
          </a:xfrm>
          <a:prstGeom prst="rect">
            <a:avLst/>
          </a:prstGeom>
          <a:noFill/>
        </p:spPr>
        <p:txBody>
          <a:bodyPr wrap="none" rtlCol="0" anchor="b" anchorCtr="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rgbClr val="FFFFFF"/>
                </a:solidFill>
                <a:latin typeface="Poppins" pitchFamily="2" charset="77"/>
                <a:ea typeface="League Spartan" charset="0"/>
                <a:cs typeface="Poppins" pitchFamily="2" charset="77"/>
              </a:rPr>
              <a:t>Side-Channel Attacks</a:t>
            </a:r>
          </a:p>
        </p:txBody>
      </p:sp>
    </p:spTree>
    <p:extLst>
      <p:ext uri="{BB962C8B-B14F-4D97-AF65-F5344CB8AC3E}">
        <p14:creationId xmlns:p14="http://schemas.microsoft.com/office/powerpoint/2010/main" val="18734766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ECF3-C8F7-48CA-88F4-2B523E1CD9EB}"/>
              </a:ext>
            </a:extLst>
          </p:cNvPr>
          <p:cNvSpPr>
            <a:spLocks noGrp="1"/>
          </p:cNvSpPr>
          <p:nvPr>
            <p:ph type="title"/>
          </p:nvPr>
        </p:nvSpPr>
        <p:spPr/>
        <p:txBody>
          <a:bodyPr/>
          <a:lstStyle/>
          <a:p>
            <a:r>
              <a:rPr lang="en-IN" dirty="0"/>
              <a:t>Side Channel Attack</a:t>
            </a:r>
            <a:endParaRPr lang="en-US" dirty="0"/>
          </a:p>
        </p:txBody>
      </p:sp>
      <p:sp>
        <p:nvSpPr>
          <p:cNvPr id="4" name="Footer Placeholder 3">
            <a:extLst>
              <a:ext uri="{FF2B5EF4-FFF2-40B4-BE49-F238E27FC236}">
                <a16:creationId xmlns:a16="http://schemas.microsoft.com/office/drawing/2014/main" id="{F5E240C8-3770-41FA-AC8B-A1DA576470F9}"/>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67EFA0C7-7C64-46FE-819B-AF975137CEF9}"/>
              </a:ext>
            </a:extLst>
          </p:cNvPr>
          <p:cNvSpPr>
            <a:spLocks noGrp="1"/>
          </p:cNvSpPr>
          <p:nvPr>
            <p:ph type="sldNum" sz="quarter" idx="12"/>
          </p:nvPr>
        </p:nvSpPr>
        <p:spPr/>
        <p:txBody>
          <a:bodyPr/>
          <a:lstStyle/>
          <a:p>
            <a:fld id="{F919517F-009E-4769-83B0-88E0C9B89C50}" type="slidenum">
              <a:rPr lang="en-US" smtClean="0"/>
              <a:t>66</a:t>
            </a:fld>
            <a:endParaRPr lang="en-US"/>
          </a:p>
        </p:txBody>
      </p:sp>
      <p:sp>
        <p:nvSpPr>
          <p:cNvPr id="6" name="TextBox 5">
            <a:extLst>
              <a:ext uri="{FF2B5EF4-FFF2-40B4-BE49-F238E27FC236}">
                <a16:creationId xmlns:a16="http://schemas.microsoft.com/office/drawing/2014/main" id="{1F36E813-A70E-4EFB-BE83-F26951B05C71}"/>
              </a:ext>
            </a:extLst>
          </p:cNvPr>
          <p:cNvSpPr txBox="1"/>
          <p:nvPr/>
        </p:nvSpPr>
        <p:spPr>
          <a:xfrm>
            <a:off x="2381163" y="2512531"/>
            <a:ext cx="7074373" cy="1015663"/>
          </a:xfrm>
          <a:prstGeom prst="rect">
            <a:avLst/>
          </a:prstGeom>
          <a:noFill/>
        </p:spPr>
        <p:txBody>
          <a:bodyPr wrap="none" rtlCol="0">
            <a:spAutoFit/>
          </a:bodyPr>
          <a:lstStyle/>
          <a:p>
            <a:pPr algn="l"/>
            <a:r>
              <a:rPr lang="en-IN" sz="2000" dirty="0"/>
              <a:t>An L2 </a:t>
            </a:r>
            <a:r>
              <a:rPr lang="en-IN" sz="2000" dirty="0">
                <a:solidFill>
                  <a:srgbClr val="E21A23"/>
                </a:solidFill>
              </a:rPr>
              <a:t>miss</a:t>
            </a:r>
            <a:r>
              <a:rPr lang="en-IN" sz="2000" dirty="0"/>
              <a:t> </a:t>
            </a:r>
            <a:r>
              <a:rPr lang="en-IN" sz="2000" dirty="0">
                <a:solidFill>
                  <a:schemeClr val="accent4"/>
                </a:solidFill>
              </a:rPr>
              <a:t>makes</a:t>
            </a:r>
            <a:r>
              <a:rPr lang="en-IN" sz="2000" dirty="0"/>
              <a:t> the processor </a:t>
            </a:r>
            <a:r>
              <a:rPr lang="en-IN" sz="2000" dirty="0">
                <a:solidFill>
                  <a:srgbClr val="0070C0"/>
                </a:solidFill>
              </a:rPr>
              <a:t>stall</a:t>
            </a:r>
            <a:r>
              <a:rPr lang="en-IN" sz="2000" dirty="0"/>
              <a:t> for hundreds of cycles.</a:t>
            </a:r>
          </a:p>
          <a:p>
            <a:pPr algn="l"/>
            <a:r>
              <a:rPr lang="en-IN" sz="2000" dirty="0"/>
              <a:t>An L1 or i-cache </a:t>
            </a:r>
            <a:r>
              <a:rPr lang="en-IN" sz="2000" dirty="0">
                <a:solidFill>
                  <a:srgbClr val="E21A23"/>
                </a:solidFill>
              </a:rPr>
              <a:t>miss</a:t>
            </a:r>
            <a:r>
              <a:rPr lang="en-IN" sz="2000" dirty="0"/>
              <a:t> induces a </a:t>
            </a:r>
            <a:r>
              <a:rPr lang="en-IN" sz="2000" dirty="0">
                <a:solidFill>
                  <a:srgbClr val="720F11"/>
                </a:solidFill>
              </a:rPr>
              <a:t>smaller</a:t>
            </a:r>
            <a:r>
              <a:rPr lang="en-IN" sz="2000" dirty="0"/>
              <a:t> penalty, which may</a:t>
            </a:r>
            <a:br>
              <a:rPr lang="en-IN" sz="2000" dirty="0"/>
            </a:br>
            <a:r>
              <a:rPr lang="en-IN" sz="2000" dirty="0"/>
              <a:t>be </a:t>
            </a:r>
            <a:r>
              <a:rPr lang="en-IN" sz="2000" dirty="0">
                <a:solidFill>
                  <a:srgbClr val="00B050"/>
                </a:solidFill>
              </a:rPr>
              <a:t>detectable.</a:t>
            </a:r>
            <a:endParaRPr lang="en-IN" sz="2000" dirty="0"/>
          </a:p>
        </p:txBody>
      </p:sp>
      <p:sp>
        <p:nvSpPr>
          <p:cNvPr id="7" name="TextBox 6">
            <a:extLst>
              <a:ext uri="{FF2B5EF4-FFF2-40B4-BE49-F238E27FC236}">
                <a16:creationId xmlns:a16="http://schemas.microsoft.com/office/drawing/2014/main" id="{6FF5A8C7-7388-480D-8B70-2CF2B1E1BF42}"/>
              </a:ext>
            </a:extLst>
          </p:cNvPr>
          <p:cNvSpPr txBox="1"/>
          <p:nvPr/>
        </p:nvSpPr>
        <p:spPr>
          <a:xfrm>
            <a:off x="3573512" y="1419982"/>
            <a:ext cx="5370381" cy="707886"/>
          </a:xfrm>
          <a:prstGeom prst="rect">
            <a:avLst/>
          </a:prstGeom>
          <a:noFill/>
        </p:spPr>
        <p:txBody>
          <a:bodyPr wrap="none" rtlCol="0">
            <a:spAutoFit/>
          </a:bodyPr>
          <a:lstStyle/>
          <a:p>
            <a:pPr algn="l"/>
            <a:r>
              <a:rPr lang="en-IN" sz="2000" dirty="0"/>
              <a:t>Modern </a:t>
            </a:r>
            <a:r>
              <a:rPr lang="en-IN" sz="2000" dirty="0">
                <a:solidFill>
                  <a:srgbClr val="00B050"/>
                </a:solidFill>
              </a:rPr>
              <a:t>processors</a:t>
            </a:r>
            <a:r>
              <a:rPr lang="en-IN" sz="2000" dirty="0"/>
              <a:t> have a </a:t>
            </a:r>
            <a:r>
              <a:rPr lang="en-IN" sz="2000" dirty="0">
                <a:solidFill>
                  <a:srgbClr val="0070C0"/>
                </a:solidFill>
              </a:rPr>
              <a:t>nanosecond-level</a:t>
            </a:r>
            <a:r>
              <a:rPr lang="en-IN" sz="2000" dirty="0"/>
              <a:t> </a:t>
            </a:r>
            <a:br>
              <a:rPr lang="en-IN" sz="2000" dirty="0"/>
            </a:br>
            <a:r>
              <a:rPr lang="en-IN" sz="2000" dirty="0">
                <a:solidFill>
                  <a:schemeClr val="accent1"/>
                </a:solidFill>
              </a:rPr>
              <a:t>high-resolution</a:t>
            </a:r>
            <a:r>
              <a:rPr lang="en-IN" sz="2000" dirty="0"/>
              <a:t> timer.</a:t>
            </a:r>
            <a:endParaRPr lang="en-US" sz="2000" dirty="0" err="1"/>
          </a:p>
        </p:txBody>
      </p:sp>
      <p:pic>
        <p:nvPicPr>
          <p:cNvPr id="8" name="Picture 7">
            <a:extLst>
              <a:ext uri="{FF2B5EF4-FFF2-40B4-BE49-F238E27FC236}">
                <a16:creationId xmlns:a16="http://schemas.microsoft.com/office/drawing/2014/main" id="{3D00FCB2-2F13-4910-A361-EE2EC7A94B23}"/>
              </a:ext>
            </a:extLst>
          </p:cNvPr>
          <p:cNvPicPr>
            <a:picLocks noChangeAspect="1"/>
          </p:cNvPicPr>
          <p:nvPr/>
        </p:nvPicPr>
        <p:blipFill>
          <a:blip r:embed="rId3"/>
          <a:stretch>
            <a:fillRect/>
          </a:stretch>
        </p:blipFill>
        <p:spPr>
          <a:xfrm>
            <a:off x="1950284" y="781064"/>
            <a:ext cx="1376390" cy="1835187"/>
          </a:xfrm>
          <a:prstGeom prst="rect">
            <a:avLst/>
          </a:prstGeom>
        </p:spPr>
      </p:pic>
      <p:pic>
        <p:nvPicPr>
          <p:cNvPr id="9" name="Picture 8" descr="Icon&#10;&#10;Description automatically generated">
            <a:extLst>
              <a:ext uri="{FF2B5EF4-FFF2-40B4-BE49-F238E27FC236}">
                <a16:creationId xmlns:a16="http://schemas.microsoft.com/office/drawing/2014/main" id="{B371060A-5610-4D01-8E50-662FD2A838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0616" y="3875881"/>
            <a:ext cx="518676" cy="518676"/>
          </a:xfrm>
          <a:prstGeom prst="rect">
            <a:avLst/>
          </a:prstGeom>
        </p:spPr>
      </p:pic>
      <p:sp>
        <p:nvSpPr>
          <p:cNvPr id="10" name="TextBox 9">
            <a:extLst>
              <a:ext uri="{FF2B5EF4-FFF2-40B4-BE49-F238E27FC236}">
                <a16:creationId xmlns:a16="http://schemas.microsoft.com/office/drawing/2014/main" id="{9D23C41B-B802-457D-92F7-497634EAD3B0}"/>
              </a:ext>
            </a:extLst>
          </p:cNvPr>
          <p:cNvSpPr txBox="1"/>
          <p:nvPr/>
        </p:nvSpPr>
        <p:spPr>
          <a:xfrm>
            <a:off x="2549371" y="3875882"/>
            <a:ext cx="6906164" cy="1015663"/>
          </a:xfrm>
          <a:prstGeom prst="rect">
            <a:avLst/>
          </a:prstGeom>
          <a:noFill/>
        </p:spPr>
        <p:txBody>
          <a:bodyPr wrap="square" rtlCol="0">
            <a:spAutoFit/>
          </a:bodyPr>
          <a:lstStyle/>
          <a:p>
            <a:pPr algn="l"/>
            <a:r>
              <a:rPr lang="en-IN" sz="2000" dirty="0"/>
              <a:t>Is it </a:t>
            </a:r>
            <a:r>
              <a:rPr lang="en-IN" sz="2000" dirty="0">
                <a:solidFill>
                  <a:srgbClr val="0070C0"/>
                </a:solidFill>
              </a:rPr>
              <a:t>possible</a:t>
            </a:r>
            <a:r>
              <a:rPr lang="en-IN" sz="2000" dirty="0"/>
              <a:t> for a </a:t>
            </a:r>
            <a:r>
              <a:rPr lang="en-IN" sz="2000" dirty="0">
                <a:solidFill>
                  <a:srgbClr val="00B050"/>
                </a:solidFill>
              </a:rPr>
              <a:t>process</a:t>
            </a:r>
            <a:r>
              <a:rPr lang="en-IN" sz="2000" dirty="0"/>
              <a:t> to look at its </a:t>
            </a:r>
            <a:r>
              <a:rPr lang="en-IN" sz="2000" dirty="0">
                <a:solidFill>
                  <a:schemeClr val="accent1">
                    <a:lumMod val="75000"/>
                  </a:schemeClr>
                </a:solidFill>
              </a:rPr>
              <a:t>cache</a:t>
            </a:r>
            <a:r>
              <a:rPr lang="en-IN" sz="2000" dirty="0"/>
              <a:t> hit/miss behaviour and figure out the </a:t>
            </a:r>
            <a:r>
              <a:rPr lang="en-IN" sz="2000" dirty="0">
                <a:solidFill>
                  <a:srgbClr val="FF0000"/>
                </a:solidFill>
              </a:rPr>
              <a:t>memory address </a:t>
            </a:r>
            <a:r>
              <a:rPr lang="en-IN" sz="2000" dirty="0"/>
              <a:t>sequence of another </a:t>
            </a:r>
            <a:r>
              <a:rPr lang="en-IN" sz="2000" dirty="0">
                <a:solidFill>
                  <a:srgbClr val="7030A0"/>
                </a:solidFill>
              </a:rPr>
              <a:t>processor</a:t>
            </a:r>
            <a:r>
              <a:rPr lang="en-IN" sz="2000" dirty="0"/>
              <a:t>?</a:t>
            </a:r>
            <a:endParaRPr lang="en-US" sz="2000" dirty="0" err="1"/>
          </a:p>
        </p:txBody>
      </p:sp>
      <p:sp>
        <p:nvSpPr>
          <p:cNvPr id="11" name="TextBox 10">
            <a:extLst>
              <a:ext uri="{FF2B5EF4-FFF2-40B4-BE49-F238E27FC236}">
                <a16:creationId xmlns:a16="http://schemas.microsoft.com/office/drawing/2014/main" id="{25E6B6E3-E9A0-4E5A-A4E4-E1A0C247BB57}"/>
              </a:ext>
            </a:extLst>
          </p:cNvPr>
          <p:cNvSpPr txBox="1"/>
          <p:nvPr/>
        </p:nvSpPr>
        <p:spPr>
          <a:xfrm>
            <a:off x="1615463" y="5017683"/>
            <a:ext cx="1531399" cy="461665"/>
          </a:xfrm>
          <a:prstGeom prst="rect">
            <a:avLst/>
          </a:prstGeom>
          <a:noFill/>
        </p:spPr>
        <p:txBody>
          <a:bodyPr wrap="square" rtlCol="0">
            <a:spAutoFit/>
          </a:bodyPr>
          <a:lstStyle/>
          <a:p>
            <a:r>
              <a:rPr lang="en-US" sz="2400" b="1" dirty="0">
                <a:solidFill>
                  <a:srgbClr val="00B050"/>
                </a:solidFill>
                <a:latin typeface="Comic Sans MS" panose="030F0702030302020204" pitchFamily="66" charset="0"/>
              </a:rPr>
              <a:t>Answer: </a:t>
            </a:r>
          </a:p>
        </p:txBody>
      </p:sp>
      <p:sp>
        <p:nvSpPr>
          <p:cNvPr id="12" name="TextBox 11">
            <a:extLst>
              <a:ext uri="{FF2B5EF4-FFF2-40B4-BE49-F238E27FC236}">
                <a16:creationId xmlns:a16="http://schemas.microsoft.com/office/drawing/2014/main" id="{409392B7-DBD1-49AB-8C6A-AD22C76A28F4}"/>
              </a:ext>
            </a:extLst>
          </p:cNvPr>
          <p:cNvSpPr txBox="1"/>
          <p:nvPr/>
        </p:nvSpPr>
        <p:spPr>
          <a:xfrm>
            <a:off x="3021367" y="5061274"/>
            <a:ext cx="6906164" cy="400110"/>
          </a:xfrm>
          <a:prstGeom prst="rect">
            <a:avLst/>
          </a:prstGeom>
          <a:noFill/>
        </p:spPr>
        <p:txBody>
          <a:bodyPr wrap="square" rtlCol="0">
            <a:spAutoFit/>
          </a:bodyPr>
          <a:lstStyle/>
          <a:p>
            <a:pPr algn="l"/>
            <a:r>
              <a:rPr lang="en-IN" sz="2000" b="1" dirty="0">
                <a:solidFill>
                  <a:srgbClr val="00B050"/>
                </a:solidFill>
              </a:rPr>
              <a:t>Yes</a:t>
            </a:r>
            <a:r>
              <a:rPr lang="en-IN" sz="2000" dirty="0"/>
              <a:t>, by measuring the nature of destructive interference.</a:t>
            </a:r>
            <a:endParaRPr lang="en-US" sz="2000" dirty="0" err="1"/>
          </a:p>
        </p:txBody>
      </p:sp>
      <p:sp>
        <p:nvSpPr>
          <p:cNvPr id="13" name="Rectangle: Rounded Corners 12">
            <a:extLst>
              <a:ext uri="{FF2B5EF4-FFF2-40B4-BE49-F238E27FC236}">
                <a16:creationId xmlns:a16="http://schemas.microsoft.com/office/drawing/2014/main" id="{92274B00-504F-4671-93BE-8E9AB811F079}"/>
              </a:ext>
            </a:extLst>
          </p:cNvPr>
          <p:cNvSpPr/>
          <p:nvPr/>
        </p:nvSpPr>
        <p:spPr>
          <a:xfrm>
            <a:off x="3081691" y="5848214"/>
            <a:ext cx="6354020" cy="400110"/>
          </a:xfrm>
          <a:prstGeom prst="roundRect">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2000" dirty="0"/>
              <a:t>There is information leakage through a side channel</a:t>
            </a:r>
            <a:endParaRPr lang="en-US" sz="2000" dirty="0"/>
          </a:p>
        </p:txBody>
      </p:sp>
    </p:spTree>
    <p:extLst>
      <p:ext uri="{BB962C8B-B14F-4D97-AF65-F5344CB8AC3E}">
        <p14:creationId xmlns:p14="http://schemas.microsoft.com/office/powerpoint/2010/main" val="16420269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F6AD-F287-4A7C-AC3D-2A944CF490A0}"/>
              </a:ext>
            </a:extLst>
          </p:cNvPr>
          <p:cNvSpPr>
            <a:spLocks noGrp="1"/>
          </p:cNvSpPr>
          <p:nvPr>
            <p:ph type="title"/>
          </p:nvPr>
        </p:nvSpPr>
        <p:spPr/>
        <p:txBody>
          <a:bodyPr/>
          <a:lstStyle/>
          <a:p>
            <a:r>
              <a:rPr lang="en-IN" dirty="0"/>
              <a:t>Space of Side-Channel Attacks</a:t>
            </a:r>
            <a:endParaRPr lang="en-US" dirty="0"/>
          </a:p>
        </p:txBody>
      </p:sp>
      <p:sp>
        <p:nvSpPr>
          <p:cNvPr id="80" name="Freeform: Shape 79">
            <a:extLst>
              <a:ext uri="{FF2B5EF4-FFF2-40B4-BE49-F238E27FC236}">
                <a16:creationId xmlns:a16="http://schemas.microsoft.com/office/drawing/2014/main" id="{FA1FA615-E5AC-4E76-B5CC-D87C89B964D0}"/>
              </a:ext>
            </a:extLst>
          </p:cNvPr>
          <p:cNvSpPr/>
          <p:nvPr/>
        </p:nvSpPr>
        <p:spPr>
          <a:xfrm>
            <a:off x="3744046" y="2140335"/>
            <a:ext cx="1463254" cy="1004153"/>
          </a:xfrm>
          <a:custGeom>
            <a:avLst/>
            <a:gdLst>
              <a:gd name="connsiteX0" fmla="*/ 1141809 w 1140844"/>
              <a:gd name="connsiteY0" fmla="*/ -633 h 883054"/>
              <a:gd name="connsiteX1" fmla="*/ 1141809 w 1140844"/>
              <a:gd name="connsiteY1" fmla="*/ 121368 h 883054"/>
              <a:gd name="connsiteX2" fmla="*/ 1141809 w 1140844"/>
              <a:gd name="connsiteY2" fmla="*/ 760421 h 883054"/>
              <a:gd name="connsiteX3" fmla="*/ 1141809 w 1140844"/>
              <a:gd name="connsiteY3" fmla="*/ 882421 h 883054"/>
              <a:gd name="connsiteX4" fmla="*/ 964 w 1140844"/>
              <a:gd name="connsiteY4" fmla="*/ 882421 h 883054"/>
              <a:gd name="connsiteX5" fmla="*/ 964 w 1140844"/>
              <a:gd name="connsiteY5" fmla="*/ 760421 h 883054"/>
              <a:gd name="connsiteX6" fmla="*/ 964 w 1140844"/>
              <a:gd name="connsiteY6" fmla="*/ 121368 h 883054"/>
              <a:gd name="connsiteX7" fmla="*/ 964 w 1140844"/>
              <a:gd name="connsiteY7" fmla="*/ -633 h 883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0844" h="883054">
                <a:moveTo>
                  <a:pt x="1141809" y="-633"/>
                </a:moveTo>
                <a:cubicBezTo>
                  <a:pt x="1141809" y="-633"/>
                  <a:pt x="1141809" y="53989"/>
                  <a:pt x="1141809" y="121368"/>
                </a:cubicBezTo>
                <a:lnTo>
                  <a:pt x="1141809" y="760421"/>
                </a:lnTo>
                <a:cubicBezTo>
                  <a:pt x="1141809" y="827800"/>
                  <a:pt x="1141809" y="882421"/>
                  <a:pt x="1141809" y="882421"/>
                </a:cubicBezTo>
                <a:lnTo>
                  <a:pt x="964" y="882421"/>
                </a:lnTo>
                <a:cubicBezTo>
                  <a:pt x="964" y="882421"/>
                  <a:pt x="964" y="827799"/>
                  <a:pt x="964" y="760421"/>
                </a:cubicBezTo>
                <a:lnTo>
                  <a:pt x="964" y="121368"/>
                </a:lnTo>
                <a:cubicBezTo>
                  <a:pt x="964" y="53988"/>
                  <a:pt x="964" y="-633"/>
                  <a:pt x="964" y="-633"/>
                </a:cubicBezTo>
                <a:close/>
              </a:path>
            </a:pathLst>
          </a:custGeom>
          <a:solidFill>
            <a:srgbClr val="FFE6D5"/>
          </a:solidFill>
          <a:ln w="12403" cap="flat">
            <a:solidFill>
              <a:srgbClr val="15111D"/>
            </a:solidFill>
            <a:prstDash val="solid"/>
            <a:round/>
          </a:ln>
        </p:spPr>
        <p:txBody>
          <a:bodyPr rtlCol="0" anchor="ctr"/>
          <a:lstStyle/>
          <a:p>
            <a:endParaRPr lang="en-US"/>
          </a:p>
        </p:txBody>
      </p:sp>
      <p:sp>
        <p:nvSpPr>
          <p:cNvPr id="81" name="Freeform: Shape 80">
            <a:extLst>
              <a:ext uri="{FF2B5EF4-FFF2-40B4-BE49-F238E27FC236}">
                <a16:creationId xmlns:a16="http://schemas.microsoft.com/office/drawing/2014/main" id="{ADF10E50-EB1F-476E-9683-C3E8C1393261}"/>
              </a:ext>
            </a:extLst>
          </p:cNvPr>
          <p:cNvSpPr/>
          <p:nvPr/>
        </p:nvSpPr>
        <p:spPr>
          <a:xfrm>
            <a:off x="5346775" y="2147228"/>
            <a:ext cx="1583832" cy="1003589"/>
          </a:xfrm>
          <a:custGeom>
            <a:avLst/>
            <a:gdLst>
              <a:gd name="connsiteX0" fmla="*/ 1235819 w 1234854"/>
              <a:gd name="connsiteY0" fmla="*/ -633 h 882558"/>
              <a:gd name="connsiteX1" fmla="*/ 1235819 w 1234854"/>
              <a:gd name="connsiteY1" fmla="*/ 121300 h 882558"/>
              <a:gd name="connsiteX2" fmla="*/ 1235819 w 1234854"/>
              <a:gd name="connsiteY2" fmla="*/ 759993 h 882558"/>
              <a:gd name="connsiteX3" fmla="*/ 1235819 w 1234854"/>
              <a:gd name="connsiteY3" fmla="*/ 881926 h 882558"/>
              <a:gd name="connsiteX4" fmla="*/ 964 w 1234854"/>
              <a:gd name="connsiteY4" fmla="*/ 881926 h 882558"/>
              <a:gd name="connsiteX5" fmla="*/ 964 w 1234854"/>
              <a:gd name="connsiteY5" fmla="*/ 759993 h 882558"/>
              <a:gd name="connsiteX6" fmla="*/ 964 w 1234854"/>
              <a:gd name="connsiteY6" fmla="*/ 121300 h 882558"/>
              <a:gd name="connsiteX7" fmla="*/ 964 w 1234854"/>
              <a:gd name="connsiteY7" fmla="*/ -633 h 882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4854" h="882558">
                <a:moveTo>
                  <a:pt x="1235819" y="-633"/>
                </a:moveTo>
                <a:cubicBezTo>
                  <a:pt x="1235819" y="-633"/>
                  <a:pt x="1235819" y="53958"/>
                  <a:pt x="1235819" y="121300"/>
                </a:cubicBezTo>
                <a:lnTo>
                  <a:pt x="1235819" y="759993"/>
                </a:lnTo>
                <a:cubicBezTo>
                  <a:pt x="1235819" y="827335"/>
                  <a:pt x="1235819" y="881926"/>
                  <a:pt x="1235819" y="881926"/>
                </a:cubicBezTo>
                <a:lnTo>
                  <a:pt x="964" y="881926"/>
                </a:lnTo>
                <a:cubicBezTo>
                  <a:pt x="964" y="881926"/>
                  <a:pt x="964" y="827335"/>
                  <a:pt x="964" y="759993"/>
                </a:cubicBezTo>
                <a:lnTo>
                  <a:pt x="964" y="121300"/>
                </a:lnTo>
                <a:cubicBezTo>
                  <a:pt x="964" y="53958"/>
                  <a:pt x="964" y="-633"/>
                  <a:pt x="964" y="-633"/>
                </a:cubicBezTo>
                <a:close/>
              </a:path>
            </a:pathLst>
          </a:custGeom>
          <a:solidFill>
            <a:srgbClr val="FFE6D5"/>
          </a:solidFill>
          <a:ln w="12900" cap="flat">
            <a:solidFill>
              <a:srgbClr val="15111D"/>
            </a:solidFill>
            <a:prstDash val="solid"/>
            <a:round/>
          </a:ln>
        </p:spPr>
        <p:txBody>
          <a:bodyPr rtlCol="0" anchor="ctr"/>
          <a:lstStyle/>
          <a:p>
            <a:endParaRPr lang="en-US"/>
          </a:p>
        </p:txBody>
      </p:sp>
      <p:sp>
        <p:nvSpPr>
          <p:cNvPr id="82" name="Freeform: Shape 81">
            <a:extLst>
              <a:ext uri="{FF2B5EF4-FFF2-40B4-BE49-F238E27FC236}">
                <a16:creationId xmlns:a16="http://schemas.microsoft.com/office/drawing/2014/main" id="{C0F8B75A-8A7D-4CE4-9DA4-474468C8DF41}"/>
              </a:ext>
            </a:extLst>
          </p:cNvPr>
          <p:cNvSpPr/>
          <p:nvPr/>
        </p:nvSpPr>
        <p:spPr>
          <a:xfrm>
            <a:off x="3739070" y="3300208"/>
            <a:ext cx="1468043" cy="1291366"/>
          </a:xfrm>
          <a:custGeom>
            <a:avLst/>
            <a:gdLst>
              <a:gd name="connsiteX0" fmla="*/ 1145543 w 1144578"/>
              <a:gd name="connsiteY0" fmla="*/ -633 h 934973"/>
              <a:gd name="connsiteX1" fmla="*/ 1145543 w 1144578"/>
              <a:gd name="connsiteY1" fmla="*/ 128541 h 934973"/>
              <a:gd name="connsiteX2" fmla="*/ 1145543 w 1144578"/>
              <a:gd name="connsiteY2" fmla="*/ 805167 h 934973"/>
              <a:gd name="connsiteX3" fmla="*/ 1145543 w 1144578"/>
              <a:gd name="connsiteY3" fmla="*/ 934341 h 934973"/>
              <a:gd name="connsiteX4" fmla="*/ 965 w 1144578"/>
              <a:gd name="connsiteY4" fmla="*/ 934341 h 934973"/>
              <a:gd name="connsiteX5" fmla="*/ 965 w 1144578"/>
              <a:gd name="connsiteY5" fmla="*/ 805167 h 934973"/>
              <a:gd name="connsiteX6" fmla="*/ 965 w 1144578"/>
              <a:gd name="connsiteY6" fmla="*/ 128541 h 934973"/>
              <a:gd name="connsiteX7" fmla="*/ 965 w 1144578"/>
              <a:gd name="connsiteY7" fmla="*/ -633 h 934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4578" h="934973">
                <a:moveTo>
                  <a:pt x="1145543" y="-633"/>
                </a:moveTo>
                <a:cubicBezTo>
                  <a:pt x="1145543" y="-633"/>
                  <a:pt x="1145543" y="57200"/>
                  <a:pt x="1145543" y="128541"/>
                </a:cubicBezTo>
                <a:lnTo>
                  <a:pt x="1145543" y="805167"/>
                </a:lnTo>
                <a:cubicBezTo>
                  <a:pt x="1145543" y="876508"/>
                  <a:pt x="1145543" y="934341"/>
                  <a:pt x="1145543" y="934341"/>
                </a:cubicBezTo>
                <a:lnTo>
                  <a:pt x="965" y="934341"/>
                </a:lnTo>
                <a:cubicBezTo>
                  <a:pt x="965" y="934341"/>
                  <a:pt x="965" y="876508"/>
                  <a:pt x="965" y="805167"/>
                </a:cubicBezTo>
                <a:lnTo>
                  <a:pt x="965" y="128541"/>
                </a:lnTo>
                <a:cubicBezTo>
                  <a:pt x="965" y="57200"/>
                  <a:pt x="965" y="-633"/>
                  <a:pt x="965" y="-633"/>
                </a:cubicBezTo>
                <a:close/>
              </a:path>
            </a:pathLst>
          </a:custGeom>
          <a:solidFill>
            <a:srgbClr val="FFE6D5"/>
          </a:solidFill>
          <a:ln w="12783" cap="flat">
            <a:solidFill>
              <a:srgbClr val="15111D"/>
            </a:solidFill>
            <a:prstDash val="solid"/>
            <a:round/>
          </a:ln>
        </p:spPr>
        <p:txBody>
          <a:bodyPr rtlCol="0" anchor="ctr"/>
          <a:lstStyle/>
          <a:p>
            <a:endParaRPr lang="en-US" dirty="0"/>
          </a:p>
        </p:txBody>
      </p:sp>
      <p:sp>
        <p:nvSpPr>
          <p:cNvPr id="83" name="Freeform: Shape 82">
            <a:extLst>
              <a:ext uri="{FF2B5EF4-FFF2-40B4-BE49-F238E27FC236}">
                <a16:creationId xmlns:a16="http://schemas.microsoft.com/office/drawing/2014/main" id="{99516ABD-5E06-4B97-91BA-57DCA431A42A}"/>
              </a:ext>
            </a:extLst>
          </p:cNvPr>
          <p:cNvSpPr/>
          <p:nvPr/>
        </p:nvSpPr>
        <p:spPr>
          <a:xfrm>
            <a:off x="5341737" y="3307045"/>
            <a:ext cx="1562389" cy="1284530"/>
          </a:xfrm>
          <a:custGeom>
            <a:avLst/>
            <a:gdLst>
              <a:gd name="connsiteX0" fmla="*/ 1219102 w 1218136"/>
              <a:gd name="connsiteY0" fmla="*/ -633 h 934567"/>
              <a:gd name="connsiteX1" fmla="*/ 1219102 w 1218136"/>
              <a:gd name="connsiteY1" fmla="*/ 128485 h 934567"/>
              <a:gd name="connsiteX2" fmla="*/ 1219102 w 1218136"/>
              <a:gd name="connsiteY2" fmla="*/ 804815 h 934567"/>
              <a:gd name="connsiteX3" fmla="*/ 1219102 w 1218136"/>
              <a:gd name="connsiteY3" fmla="*/ 933934 h 934567"/>
              <a:gd name="connsiteX4" fmla="*/ 965 w 1218136"/>
              <a:gd name="connsiteY4" fmla="*/ 933934 h 934567"/>
              <a:gd name="connsiteX5" fmla="*/ 965 w 1218136"/>
              <a:gd name="connsiteY5" fmla="*/ 804815 h 934567"/>
              <a:gd name="connsiteX6" fmla="*/ 965 w 1218136"/>
              <a:gd name="connsiteY6" fmla="*/ 128485 h 934567"/>
              <a:gd name="connsiteX7" fmla="*/ 965 w 1218136"/>
              <a:gd name="connsiteY7" fmla="*/ -633 h 934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136" h="934567">
                <a:moveTo>
                  <a:pt x="1219102" y="-633"/>
                </a:moveTo>
                <a:cubicBezTo>
                  <a:pt x="1219102" y="-633"/>
                  <a:pt x="1219102" y="57175"/>
                  <a:pt x="1219102" y="128485"/>
                </a:cubicBezTo>
                <a:lnTo>
                  <a:pt x="1219102" y="804815"/>
                </a:lnTo>
                <a:cubicBezTo>
                  <a:pt x="1219102" y="876125"/>
                  <a:pt x="1219102" y="933934"/>
                  <a:pt x="1219102" y="933934"/>
                </a:cubicBezTo>
                <a:lnTo>
                  <a:pt x="965" y="933934"/>
                </a:lnTo>
                <a:cubicBezTo>
                  <a:pt x="965" y="933934"/>
                  <a:pt x="965" y="876126"/>
                  <a:pt x="965" y="804815"/>
                </a:cubicBezTo>
                <a:lnTo>
                  <a:pt x="965" y="128485"/>
                </a:lnTo>
                <a:cubicBezTo>
                  <a:pt x="965" y="57175"/>
                  <a:pt x="965" y="-633"/>
                  <a:pt x="965" y="-633"/>
                </a:cubicBezTo>
                <a:close/>
              </a:path>
            </a:pathLst>
          </a:custGeom>
          <a:solidFill>
            <a:srgbClr val="FFE6D5"/>
          </a:solidFill>
          <a:ln w="13185" cap="flat">
            <a:solidFill>
              <a:srgbClr val="15111D"/>
            </a:solidFill>
            <a:prstDash val="solid"/>
            <a:round/>
          </a:ln>
        </p:spPr>
        <p:txBody>
          <a:bodyPr rtlCol="0" anchor="ctr"/>
          <a:lstStyle/>
          <a:p>
            <a:endParaRPr lang="en-US"/>
          </a:p>
        </p:txBody>
      </p:sp>
      <p:sp>
        <p:nvSpPr>
          <p:cNvPr id="84" name="Freeform: Shape 83">
            <a:extLst>
              <a:ext uri="{FF2B5EF4-FFF2-40B4-BE49-F238E27FC236}">
                <a16:creationId xmlns:a16="http://schemas.microsoft.com/office/drawing/2014/main" id="{0DCD5E1A-E25B-4921-827A-85DA10694530}"/>
              </a:ext>
            </a:extLst>
          </p:cNvPr>
          <p:cNvSpPr/>
          <p:nvPr/>
        </p:nvSpPr>
        <p:spPr>
          <a:xfrm>
            <a:off x="3341449" y="1889128"/>
            <a:ext cx="3443318" cy="185017"/>
          </a:xfrm>
          <a:custGeom>
            <a:avLst/>
            <a:gdLst>
              <a:gd name="connsiteX0" fmla="*/ 964 w 2684626"/>
              <a:gd name="connsiteY0" fmla="*/ -633 h 162704"/>
              <a:gd name="connsiteX1" fmla="*/ 233396 w 2684626"/>
              <a:gd name="connsiteY1" fmla="*/ 162071 h 162704"/>
              <a:gd name="connsiteX2" fmla="*/ 2685591 w 2684626"/>
              <a:gd name="connsiteY2" fmla="*/ 162071 h 162704"/>
            </a:gdLst>
            <a:ahLst/>
            <a:cxnLst>
              <a:cxn ang="0">
                <a:pos x="connsiteX0" y="connsiteY0"/>
              </a:cxn>
              <a:cxn ang="0">
                <a:pos x="connsiteX1" y="connsiteY1"/>
              </a:cxn>
              <a:cxn ang="0">
                <a:pos x="connsiteX2" y="connsiteY2"/>
              </a:cxn>
            </a:cxnLst>
            <a:rect l="l" t="t" r="r" b="b"/>
            <a:pathLst>
              <a:path w="2684626" h="162704">
                <a:moveTo>
                  <a:pt x="964" y="-633"/>
                </a:moveTo>
                <a:lnTo>
                  <a:pt x="233396" y="162071"/>
                </a:lnTo>
                <a:lnTo>
                  <a:pt x="2685591" y="162071"/>
                </a:lnTo>
              </a:path>
            </a:pathLst>
          </a:custGeom>
          <a:noFill/>
          <a:ln w="9364" cap="flat">
            <a:solidFill>
              <a:srgbClr val="0000E8"/>
            </a:solid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A547ED1-733D-472F-BF69-11214A18C611}"/>
              </a:ext>
            </a:extLst>
          </p:cNvPr>
          <p:cNvSpPr/>
          <p:nvPr/>
        </p:nvSpPr>
        <p:spPr>
          <a:xfrm>
            <a:off x="3632659" y="1637628"/>
            <a:ext cx="111340" cy="3073408"/>
          </a:xfrm>
          <a:custGeom>
            <a:avLst/>
            <a:gdLst>
              <a:gd name="connsiteX0" fmla="*/ 964 w 8135"/>
              <a:gd name="connsiteY0" fmla="*/ -633 h 1946646"/>
              <a:gd name="connsiteX1" fmla="*/ 964 w 8135"/>
              <a:gd name="connsiteY1" fmla="*/ 1946013 h 1946646"/>
            </a:gdLst>
            <a:ahLst/>
            <a:cxnLst>
              <a:cxn ang="0">
                <a:pos x="connsiteX0" y="connsiteY0"/>
              </a:cxn>
              <a:cxn ang="0">
                <a:pos x="connsiteX1" y="connsiteY1"/>
              </a:cxn>
            </a:cxnLst>
            <a:rect l="l" t="t" r="r" b="b"/>
            <a:pathLst>
              <a:path w="8135" h="1946646">
                <a:moveTo>
                  <a:pt x="964" y="-633"/>
                </a:moveTo>
                <a:lnTo>
                  <a:pt x="964" y="1946013"/>
                </a:lnTo>
              </a:path>
            </a:pathLst>
          </a:custGeom>
          <a:noFill/>
          <a:ln w="9364" cap="flat">
            <a:solidFill>
              <a:srgbClr val="0000E8"/>
            </a:solid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4A37CD2-AE3B-4859-BD75-D701BED85A51}"/>
              </a:ext>
            </a:extLst>
          </p:cNvPr>
          <p:cNvSpPr/>
          <p:nvPr/>
        </p:nvSpPr>
        <p:spPr>
          <a:xfrm>
            <a:off x="2119144" y="3237108"/>
            <a:ext cx="4903682" cy="9251"/>
          </a:xfrm>
          <a:custGeom>
            <a:avLst/>
            <a:gdLst>
              <a:gd name="connsiteX0" fmla="*/ 964 w 3823217"/>
              <a:gd name="connsiteY0" fmla="*/ -633 h 8135"/>
              <a:gd name="connsiteX1" fmla="*/ 3824182 w 3823217"/>
              <a:gd name="connsiteY1" fmla="*/ -633 h 8135"/>
            </a:gdLst>
            <a:ahLst/>
            <a:cxnLst>
              <a:cxn ang="0">
                <a:pos x="connsiteX0" y="connsiteY0"/>
              </a:cxn>
              <a:cxn ang="0">
                <a:pos x="connsiteX1" y="connsiteY1"/>
              </a:cxn>
            </a:cxnLst>
            <a:rect l="l" t="t" r="r" b="b"/>
            <a:pathLst>
              <a:path w="3823217" h="8135">
                <a:moveTo>
                  <a:pt x="964" y="-633"/>
                </a:moveTo>
                <a:lnTo>
                  <a:pt x="3824182" y="-633"/>
                </a:lnTo>
              </a:path>
            </a:pathLst>
          </a:custGeom>
          <a:noFill/>
          <a:ln w="10951" cap="flat">
            <a:solidFill>
              <a:srgbClr val="0000E8"/>
            </a:solid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B9E68E2-C191-49D2-B147-33B400CE4276}"/>
              </a:ext>
            </a:extLst>
          </p:cNvPr>
          <p:cNvSpPr/>
          <p:nvPr/>
        </p:nvSpPr>
        <p:spPr>
          <a:xfrm flipH="1">
            <a:off x="5218835" y="1532303"/>
            <a:ext cx="45719" cy="3178733"/>
          </a:xfrm>
          <a:custGeom>
            <a:avLst/>
            <a:gdLst>
              <a:gd name="connsiteX0" fmla="*/ 964 w 8135"/>
              <a:gd name="connsiteY0" fmla="*/ -633 h 2475436"/>
              <a:gd name="connsiteX1" fmla="*/ 964 w 8135"/>
              <a:gd name="connsiteY1" fmla="*/ 2474803 h 2475436"/>
            </a:gdLst>
            <a:ahLst/>
            <a:cxnLst>
              <a:cxn ang="0">
                <a:pos x="connsiteX0" y="connsiteY0"/>
              </a:cxn>
              <a:cxn ang="0">
                <a:pos x="connsiteX1" y="connsiteY1"/>
              </a:cxn>
            </a:cxnLst>
            <a:rect l="l" t="t" r="r" b="b"/>
            <a:pathLst>
              <a:path w="8135" h="2475436">
                <a:moveTo>
                  <a:pt x="964" y="-633"/>
                </a:moveTo>
                <a:lnTo>
                  <a:pt x="964" y="2474803"/>
                </a:lnTo>
              </a:path>
            </a:pathLst>
          </a:custGeom>
          <a:noFill/>
          <a:ln w="10172" cap="flat">
            <a:solidFill>
              <a:srgbClr val="0000E8"/>
            </a:solidFill>
            <a:prstDash val="solid"/>
            <a:miter/>
          </a:ln>
        </p:spPr>
        <p:txBody>
          <a:bodyPr rtlCol="0" anchor="ctr"/>
          <a:lstStyle/>
          <a:p>
            <a:endParaRPr lang="en-US"/>
          </a:p>
        </p:txBody>
      </p:sp>
      <p:sp>
        <p:nvSpPr>
          <p:cNvPr id="88" name="TextBox 87">
            <a:extLst>
              <a:ext uri="{FF2B5EF4-FFF2-40B4-BE49-F238E27FC236}">
                <a16:creationId xmlns:a16="http://schemas.microsoft.com/office/drawing/2014/main" id="{A2CC23E5-80E9-445D-B452-AF8882C51D80}"/>
              </a:ext>
            </a:extLst>
          </p:cNvPr>
          <p:cNvSpPr txBox="1"/>
          <p:nvPr/>
        </p:nvSpPr>
        <p:spPr>
          <a:xfrm>
            <a:off x="1493727" y="2122027"/>
            <a:ext cx="1196161" cy="338554"/>
          </a:xfrm>
          <a:prstGeom prst="rect">
            <a:avLst/>
          </a:prstGeom>
          <a:noFill/>
        </p:spPr>
        <p:txBody>
          <a:bodyPr wrap="none" rtlCol="0">
            <a:spAutoFit/>
          </a:bodyPr>
          <a:lstStyle/>
          <a:p>
            <a:pPr algn="l"/>
            <a:r>
              <a:rPr lang="en-US" sz="1600" dirty="0" err="1">
                <a:solidFill>
                  <a:srgbClr val="000000"/>
                </a:solidFill>
                <a:latin typeface="Arial"/>
                <a:cs typeface="Arial"/>
                <a:sym typeface="Arial"/>
                <a:rtl val="0"/>
              </a:rPr>
              <a:t>           </a:t>
            </a:r>
            <a:r>
              <a:rPr lang="en-US" sz="1600" b="1" dirty="0" err="1">
                <a:solidFill>
                  <a:srgbClr val="000000"/>
                </a:solidFill>
                <a:latin typeface="Arial"/>
                <a:cs typeface="Arial"/>
                <a:sym typeface="Arial"/>
                <a:rtl val="0"/>
              </a:rPr>
              <a:t>Self</a:t>
            </a:r>
          </a:p>
        </p:txBody>
      </p:sp>
      <p:sp>
        <p:nvSpPr>
          <p:cNvPr id="89" name="TextBox 88">
            <a:extLst>
              <a:ext uri="{FF2B5EF4-FFF2-40B4-BE49-F238E27FC236}">
                <a16:creationId xmlns:a16="http://schemas.microsoft.com/office/drawing/2014/main" id="{94B55111-5005-4FEA-BBCD-634AE5A5BC5D}"/>
              </a:ext>
            </a:extLst>
          </p:cNvPr>
          <p:cNvSpPr txBox="1"/>
          <p:nvPr/>
        </p:nvSpPr>
        <p:spPr>
          <a:xfrm>
            <a:off x="1770470" y="2420525"/>
            <a:ext cx="1677062" cy="307777"/>
          </a:xfrm>
          <a:prstGeom prst="rect">
            <a:avLst/>
          </a:prstGeom>
          <a:noFill/>
        </p:spPr>
        <p:txBody>
          <a:bodyPr wrap="none" rtlCol="0">
            <a:spAutoFit/>
          </a:bodyPr>
          <a:lstStyle/>
          <a:p>
            <a:pPr algn="l"/>
            <a:r>
              <a:rPr lang="en-US" sz="1400" dirty="0" err="1">
                <a:solidFill>
                  <a:srgbClr val="000000"/>
                </a:solidFill>
                <a:latin typeface="Arial"/>
                <a:cs typeface="Arial"/>
                <a:sym typeface="Arial"/>
                <a:rtl val="0"/>
              </a:rPr>
              <a:t>(Attacker observes</a:t>
            </a:r>
          </a:p>
        </p:txBody>
      </p:sp>
      <p:sp>
        <p:nvSpPr>
          <p:cNvPr id="90" name="TextBox 89">
            <a:extLst>
              <a:ext uri="{FF2B5EF4-FFF2-40B4-BE49-F238E27FC236}">
                <a16:creationId xmlns:a16="http://schemas.microsoft.com/office/drawing/2014/main" id="{F86394FF-34C5-4483-8887-4DE0114D8960}"/>
              </a:ext>
            </a:extLst>
          </p:cNvPr>
          <p:cNvSpPr txBox="1"/>
          <p:nvPr/>
        </p:nvSpPr>
        <p:spPr>
          <a:xfrm>
            <a:off x="1786881" y="2708173"/>
            <a:ext cx="1617751" cy="307777"/>
          </a:xfrm>
          <a:prstGeom prst="rect">
            <a:avLst/>
          </a:prstGeom>
          <a:noFill/>
        </p:spPr>
        <p:txBody>
          <a:bodyPr wrap="none" rtlCol="0">
            <a:spAutoFit/>
          </a:bodyPr>
          <a:lstStyle/>
          <a:p>
            <a:pPr algn="l"/>
            <a:r>
              <a:rPr lang="en-US" sz="1400" dirty="0" err="1">
                <a:solidFill>
                  <a:srgbClr val="000000"/>
                </a:solidFill>
                <a:latin typeface="Arial"/>
                <a:cs typeface="Arial"/>
                <a:sym typeface="Arial"/>
                <a:rtl val="0"/>
              </a:rPr>
              <a:t>its own execution)</a:t>
            </a:r>
          </a:p>
        </p:txBody>
      </p:sp>
      <p:sp>
        <p:nvSpPr>
          <p:cNvPr id="91" name="TextBox 90">
            <a:extLst>
              <a:ext uri="{FF2B5EF4-FFF2-40B4-BE49-F238E27FC236}">
                <a16:creationId xmlns:a16="http://schemas.microsoft.com/office/drawing/2014/main" id="{00CE3208-425C-430A-8146-C0EB30BCFF45}"/>
              </a:ext>
            </a:extLst>
          </p:cNvPr>
          <p:cNvSpPr txBox="1"/>
          <p:nvPr/>
        </p:nvSpPr>
        <p:spPr>
          <a:xfrm>
            <a:off x="5306435" y="1207642"/>
            <a:ext cx="1016625" cy="338554"/>
          </a:xfrm>
          <a:prstGeom prst="rect">
            <a:avLst/>
          </a:prstGeom>
          <a:noFill/>
        </p:spPr>
        <p:txBody>
          <a:bodyPr wrap="none" rtlCol="0">
            <a:spAutoFit/>
          </a:bodyPr>
          <a:lstStyle/>
          <a:p>
            <a:pPr algn="l"/>
            <a:r>
              <a:rPr lang="en-US" sz="1600" b="1" dirty="0" err="1">
                <a:solidFill>
                  <a:srgbClr val="000000"/>
                </a:solidFill>
                <a:latin typeface="Arial"/>
                <a:cs typeface="Arial"/>
                <a:sym typeface="Arial"/>
                <a:rtl val="0"/>
              </a:rPr>
              <a:t>Physical</a:t>
            </a:r>
          </a:p>
        </p:txBody>
      </p:sp>
      <p:sp>
        <p:nvSpPr>
          <p:cNvPr id="92" name="TextBox 91">
            <a:extLst>
              <a:ext uri="{FF2B5EF4-FFF2-40B4-BE49-F238E27FC236}">
                <a16:creationId xmlns:a16="http://schemas.microsoft.com/office/drawing/2014/main" id="{0663967C-DD45-4041-B9A5-E9CE72F8F369}"/>
              </a:ext>
            </a:extLst>
          </p:cNvPr>
          <p:cNvSpPr txBox="1"/>
          <p:nvPr/>
        </p:nvSpPr>
        <p:spPr>
          <a:xfrm>
            <a:off x="5289102" y="1564886"/>
            <a:ext cx="1436611" cy="307777"/>
          </a:xfrm>
          <a:prstGeom prst="rect">
            <a:avLst/>
          </a:prstGeom>
          <a:noFill/>
        </p:spPr>
        <p:txBody>
          <a:bodyPr wrap="none" rtlCol="0">
            <a:spAutoFit/>
          </a:bodyPr>
          <a:lstStyle/>
          <a:p>
            <a:pPr algn="l"/>
            <a:r>
              <a:rPr lang="en-US" sz="1400" dirty="0" err="1">
                <a:solidFill>
                  <a:srgbClr val="000000"/>
                </a:solidFill>
                <a:latin typeface="Arial"/>
                <a:cs typeface="Arial"/>
                <a:sym typeface="Arial"/>
                <a:rtl val="0"/>
              </a:rPr>
              <a:t>(external agent)</a:t>
            </a:r>
          </a:p>
        </p:txBody>
      </p:sp>
      <p:sp>
        <p:nvSpPr>
          <p:cNvPr id="93" name="TextBox 92">
            <a:extLst>
              <a:ext uri="{FF2B5EF4-FFF2-40B4-BE49-F238E27FC236}">
                <a16:creationId xmlns:a16="http://schemas.microsoft.com/office/drawing/2014/main" id="{A323AB24-F136-45CF-8F1A-B09E150324DC}"/>
              </a:ext>
            </a:extLst>
          </p:cNvPr>
          <p:cNvSpPr txBox="1"/>
          <p:nvPr/>
        </p:nvSpPr>
        <p:spPr>
          <a:xfrm>
            <a:off x="3739070" y="1212617"/>
            <a:ext cx="902811" cy="338554"/>
          </a:xfrm>
          <a:prstGeom prst="rect">
            <a:avLst/>
          </a:prstGeom>
          <a:noFill/>
        </p:spPr>
        <p:txBody>
          <a:bodyPr wrap="none" rtlCol="0">
            <a:spAutoFit/>
          </a:bodyPr>
          <a:lstStyle/>
          <a:p>
            <a:pPr algn="l"/>
            <a:r>
              <a:rPr lang="en-US" sz="1600" b="1" dirty="0" err="1">
                <a:solidFill>
                  <a:srgbClr val="000000"/>
                </a:solidFill>
                <a:latin typeface="Arial"/>
                <a:cs typeface="Arial"/>
                <a:sym typeface="Arial"/>
                <a:rtl val="0"/>
              </a:rPr>
              <a:t>Logical</a:t>
            </a:r>
          </a:p>
        </p:txBody>
      </p:sp>
      <p:sp>
        <p:nvSpPr>
          <p:cNvPr id="94" name="TextBox 93">
            <a:extLst>
              <a:ext uri="{FF2B5EF4-FFF2-40B4-BE49-F238E27FC236}">
                <a16:creationId xmlns:a16="http://schemas.microsoft.com/office/drawing/2014/main" id="{076A907D-282A-43CA-9054-2E22697DC918}"/>
              </a:ext>
            </a:extLst>
          </p:cNvPr>
          <p:cNvSpPr txBox="1"/>
          <p:nvPr/>
        </p:nvSpPr>
        <p:spPr>
          <a:xfrm>
            <a:off x="3637864" y="1519764"/>
            <a:ext cx="1606530" cy="523221"/>
          </a:xfrm>
          <a:prstGeom prst="rect">
            <a:avLst/>
          </a:prstGeom>
          <a:noFill/>
        </p:spPr>
        <p:txBody>
          <a:bodyPr wrap="none" rtlCol="0">
            <a:spAutoFit/>
          </a:bodyPr>
          <a:lstStyle/>
          <a:p>
            <a:pPr algn="l"/>
            <a:r>
              <a:rPr lang="en-US" sz="1400" dirty="0">
                <a:solidFill>
                  <a:srgbClr val="000000"/>
                </a:solidFill>
                <a:latin typeface="Arial"/>
                <a:cs typeface="Arial"/>
                <a:sym typeface="Arial"/>
                <a:rtl val="0"/>
              </a:rPr>
              <a:t>(internal software </a:t>
            </a:r>
            <a:br>
              <a:rPr lang="en-US" sz="1400" dirty="0">
                <a:solidFill>
                  <a:srgbClr val="000000"/>
                </a:solidFill>
                <a:latin typeface="Arial"/>
                <a:cs typeface="Arial"/>
                <a:sym typeface="Arial"/>
                <a:rtl val="0"/>
              </a:rPr>
            </a:br>
            <a:r>
              <a:rPr lang="en-US" sz="1400" dirty="0">
                <a:solidFill>
                  <a:srgbClr val="000000"/>
                </a:solidFill>
                <a:latin typeface="Arial"/>
                <a:cs typeface="Arial"/>
                <a:sym typeface="Arial"/>
                <a:rtl val="0"/>
              </a:rPr>
              <a:t> entity)</a:t>
            </a:r>
          </a:p>
        </p:txBody>
      </p:sp>
      <p:sp>
        <p:nvSpPr>
          <p:cNvPr id="95" name="TextBox 94">
            <a:extLst>
              <a:ext uri="{FF2B5EF4-FFF2-40B4-BE49-F238E27FC236}">
                <a16:creationId xmlns:a16="http://schemas.microsoft.com/office/drawing/2014/main" id="{9339F0A4-1845-4C74-8AB7-29ECF672D4E7}"/>
              </a:ext>
            </a:extLst>
          </p:cNvPr>
          <p:cNvSpPr txBox="1"/>
          <p:nvPr/>
        </p:nvSpPr>
        <p:spPr>
          <a:xfrm>
            <a:off x="3433502" y="1753500"/>
            <a:ext cx="184731" cy="307777"/>
          </a:xfrm>
          <a:prstGeom prst="rect">
            <a:avLst/>
          </a:prstGeom>
          <a:noFill/>
        </p:spPr>
        <p:txBody>
          <a:bodyPr wrap="none" rtlCol="0">
            <a:spAutoFit/>
          </a:bodyPr>
          <a:lstStyle/>
          <a:p>
            <a:pPr algn="l"/>
            <a:endParaRPr lang="en-US" sz="1400" dirty="0" err="1">
              <a:solidFill>
                <a:srgbClr val="000000"/>
              </a:solidFill>
              <a:latin typeface="Arial"/>
              <a:cs typeface="Arial"/>
              <a:sym typeface="Arial"/>
              <a:rtl val="0"/>
            </a:endParaRPr>
          </a:p>
        </p:txBody>
      </p:sp>
      <p:sp>
        <p:nvSpPr>
          <p:cNvPr id="96" name="TextBox 95">
            <a:extLst>
              <a:ext uri="{FF2B5EF4-FFF2-40B4-BE49-F238E27FC236}">
                <a16:creationId xmlns:a16="http://schemas.microsoft.com/office/drawing/2014/main" id="{10D4D210-EB86-441E-918B-58F4FBDB6F52}"/>
              </a:ext>
            </a:extLst>
          </p:cNvPr>
          <p:cNvSpPr txBox="1"/>
          <p:nvPr/>
        </p:nvSpPr>
        <p:spPr>
          <a:xfrm>
            <a:off x="1417275" y="3309208"/>
            <a:ext cx="1367682" cy="338554"/>
          </a:xfrm>
          <a:prstGeom prst="rect">
            <a:avLst/>
          </a:prstGeom>
          <a:noFill/>
        </p:spPr>
        <p:txBody>
          <a:bodyPr wrap="none" rtlCol="0">
            <a:spAutoFit/>
          </a:bodyPr>
          <a:lstStyle/>
          <a:p>
            <a:pPr algn="l"/>
            <a:r>
              <a:rPr lang="en-US" sz="1600" dirty="0" err="1">
                <a:solidFill>
                  <a:srgbClr val="000000"/>
                </a:solidFill>
                <a:latin typeface="Arial"/>
                <a:cs typeface="Arial"/>
                <a:sym typeface="Arial"/>
                <a:rtl val="0"/>
              </a:rPr>
              <a:t>           </a:t>
            </a:r>
            <a:r>
              <a:rPr lang="en-US" sz="1600" b="1" dirty="0" err="1">
                <a:solidFill>
                  <a:srgbClr val="000000"/>
                </a:solidFill>
                <a:latin typeface="Arial"/>
                <a:cs typeface="Arial"/>
                <a:sym typeface="Arial"/>
                <a:rtl val="0"/>
              </a:rPr>
              <a:t>Other</a:t>
            </a:r>
          </a:p>
        </p:txBody>
      </p:sp>
      <p:sp>
        <p:nvSpPr>
          <p:cNvPr id="97" name="TextBox 96">
            <a:extLst>
              <a:ext uri="{FF2B5EF4-FFF2-40B4-BE49-F238E27FC236}">
                <a16:creationId xmlns:a16="http://schemas.microsoft.com/office/drawing/2014/main" id="{52709EF6-3B10-4946-9A45-05A782055E61}"/>
              </a:ext>
            </a:extLst>
          </p:cNvPr>
          <p:cNvSpPr txBox="1"/>
          <p:nvPr/>
        </p:nvSpPr>
        <p:spPr>
          <a:xfrm>
            <a:off x="1676761" y="3617812"/>
            <a:ext cx="1896673" cy="738664"/>
          </a:xfrm>
          <a:prstGeom prst="rect">
            <a:avLst/>
          </a:prstGeom>
          <a:noFill/>
        </p:spPr>
        <p:txBody>
          <a:bodyPr wrap="none" rtlCol="0">
            <a:spAutoFit/>
          </a:bodyPr>
          <a:lstStyle/>
          <a:p>
            <a:r>
              <a:rPr lang="en-US" sz="1400" dirty="0">
                <a:solidFill>
                  <a:srgbClr val="000000"/>
                </a:solidFill>
                <a:latin typeface="Arial"/>
                <a:cs typeface="Arial"/>
                <a:sym typeface="Arial"/>
                <a:rtl val="0"/>
              </a:rPr>
              <a:t>(Attacker observes +</a:t>
            </a:r>
            <a:br>
              <a:rPr lang="en-US" sz="1400" dirty="0">
                <a:solidFill>
                  <a:srgbClr val="000000"/>
                </a:solidFill>
                <a:latin typeface="Arial"/>
                <a:cs typeface="Arial"/>
                <a:sym typeface="Arial"/>
                <a:rtl val="0"/>
              </a:rPr>
            </a:br>
            <a:r>
              <a:rPr lang="en-US" sz="1400" dirty="0">
                <a:solidFill>
                  <a:srgbClr val="000000"/>
                </a:solidFill>
                <a:latin typeface="Arial"/>
                <a:cs typeface="Arial"/>
                <a:sym typeface="Arial"/>
                <a:rtl val="0"/>
              </a:rPr>
              <a:t>possibly modifies the </a:t>
            </a:r>
          </a:p>
          <a:p>
            <a:pPr algn="l"/>
            <a:r>
              <a:rPr lang="en-US" sz="1400" dirty="0">
                <a:solidFill>
                  <a:srgbClr val="000000"/>
                </a:solidFill>
                <a:latin typeface="Arial"/>
                <a:cs typeface="Arial"/>
                <a:sym typeface="Arial"/>
                <a:rtl val="0"/>
              </a:rPr>
              <a:t>victim’s execution) </a:t>
            </a:r>
          </a:p>
        </p:txBody>
      </p:sp>
      <p:sp>
        <p:nvSpPr>
          <p:cNvPr id="98" name="TextBox 97">
            <a:extLst>
              <a:ext uri="{FF2B5EF4-FFF2-40B4-BE49-F238E27FC236}">
                <a16:creationId xmlns:a16="http://schemas.microsoft.com/office/drawing/2014/main" id="{DC2254A5-D7B4-4268-84DB-6E251E75CCBF}"/>
              </a:ext>
            </a:extLst>
          </p:cNvPr>
          <p:cNvSpPr txBox="1"/>
          <p:nvPr/>
        </p:nvSpPr>
        <p:spPr>
          <a:xfrm>
            <a:off x="1641665" y="3799889"/>
            <a:ext cx="184731" cy="270395"/>
          </a:xfrm>
          <a:prstGeom prst="rect">
            <a:avLst/>
          </a:prstGeom>
          <a:noFill/>
        </p:spPr>
        <p:txBody>
          <a:bodyPr wrap="none" rtlCol="0">
            <a:spAutoFit/>
          </a:bodyPr>
          <a:lstStyle/>
          <a:p>
            <a:pPr algn="l"/>
            <a:endParaRPr lang="en-US" sz="1157" dirty="0" err="1">
              <a:solidFill>
                <a:srgbClr val="000000"/>
              </a:solidFill>
              <a:latin typeface="Arial"/>
              <a:cs typeface="Arial"/>
              <a:sym typeface="Arial"/>
              <a:rtl val="0"/>
            </a:endParaRPr>
          </a:p>
        </p:txBody>
      </p:sp>
      <p:sp>
        <p:nvSpPr>
          <p:cNvPr id="99" name="TextBox 98">
            <a:extLst>
              <a:ext uri="{FF2B5EF4-FFF2-40B4-BE49-F238E27FC236}">
                <a16:creationId xmlns:a16="http://schemas.microsoft.com/office/drawing/2014/main" id="{1918EFC2-4925-4B92-A6D3-FE781418A292}"/>
              </a:ext>
            </a:extLst>
          </p:cNvPr>
          <p:cNvSpPr txBox="1"/>
          <p:nvPr/>
        </p:nvSpPr>
        <p:spPr>
          <a:xfrm>
            <a:off x="1641665" y="4027013"/>
            <a:ext cx="184731" cy="270395"/>
          </a:xfrm>
          <a:prstGeom prst="rect">
            <a:avLst/>
          </a:prstGeom>
          <a:noFill/>
        </p:spPr>
        <p:txBody>
          <a:bodyPr wrap="none" rtlCol="0">
            <a:spAutoFit/>
          </a:bodyPr>
          <a:lstStyle/>
          <a:p>
            <a:pPr algn="l"/>
            <a:endParaRPr lang="en-US" sz="1157" dirty="0" err="1">
              <a:solidFill>
                <a:srgbClr val="000000"/>
              </a:solidFill>
              <a:latin typeface="Arial"/>
              <a:cs typeface="Arial"/>
              <a:sym typeface="Arial"/>
              <a:rtl val="0"/>
            </a:endParaRPr>
          </a:p>
        </p:txBody>
      </p:sp>
      <p:sp>
        <p:nvSpPr>
          <p:cNvPr id="100" name="Freeform: Shape 99">
            <a:extLst>
              <a:ext uri="{FF2B5EF4-FFF2-40B4-BE49-F238E27FC236}">
                <a16:creationId xmlns:a16="http://schemas.microsoft.com/office/drawing/2014/main" id="{71C9A820-4B2D-43DF-8647-9CD842969135}"/>
              </a:ext>
            </a:extLst>
          </p:cNvPr>
          <p:cNvSpPr/>
          <p:nvPr/>
        </p:nvSpPr>
        <p:spPr>
          <a:xfrm>
            <a:off x="5958913" y="2645951"/>
            <a:ext cx="380100" cy="9251"/>
          </a:xfrm>
          <a:custGeom>
            <a:avLst/>
            <a:gdLst>
              <a:gd name="connsiteX0" fmla="*/ 964 w 296350"/>
              <a:gd name="connsiteY0" fmla="*/ -633 h 8135"/>
              <a:gd name="connsiteX1" fmla="*/ 297315 w 296350"/>
              <a:gd name="connsiteY1" fmla="*/ -633 h 8135"/>
            </a:gdLst>
            <a:ahLst/>
            <a:cxnLst>
              <a:cxn ang="0">
                <a:pos x="connsiteX0" y="connsiteY0"/>
              </a:cxn>
              <a:cxn ang="0">
                <a:pos x="connsiteX1" y="connsiteY1"/>
              </a:cxn>
            </a:cxnLst>
            <a:rect l="l" t="t" r="r" b="b"/>
            <a:pathLst>
              <a:path w="296350" h="8135">
                <a:moveTo>
                  <a:pt x="964" y="-633"/>
                </a:moveTo>
                <a:lnTo>
                  <a:pt x="297315" y="-633"/>
                </a:lnTo>
              </a:path>
            </a:pathLst>
          </a:custGeom>
          <a:noFill/>
          <a:ln w="15872" cap="flat">
            <a:solidFill>
              <a:srgbClr val="171723"/>
            </a:solidFill>
            <a:prstDash val="solid"/>
            <a:miter/>
          </a:ln>
        </p:spPr>
        <p:txBody>
          <a:bodyPr rtlCol="0" anchor="ctr"/>
          <a:lstStyle/>
          <a:p>
            <a:endParaRPr lang="en-US"/>
          </a:p>
        </p:txBody>
      </p:sp>
      <p:sp>
        <p:nvSpPr>
          <p:cNvPr id="101" name="TextBox 100">
            <a:extLst>
              <a:ext uri="{FF2B5EF4-FFF2-40B4-BE49-F238E27FC236}">
                <a16:creationId xmlns:a16="http://schemas.microsoft.com/office/drawing/2014/main" id="{5E7B543D-6FA7-4416-A7C3-C663FD2EBC7E}"/>
              </a:ext>
            </a:extLst>
          </p:cNvPr>
          <p:cNvSpPr txBox="1"/>
          <p:nvPr/>
        </p:nvSpPr>
        <p:spPr>
          <a:xfrm>
            <a:off x="3672224" y="2195310"/>
            <a:ext cx="1239441" cy="307777"/>
          </a:xfrm>
          <a:prstGeom prst="rect">
            <a:avLst/>
          </a:prstGeom>
          <a:noFill/>
        </p:spPr>
        <p:txBody>
          <a:bodyPr wrap="none" rtlCol="0">
            <a:spAutoFit/>
          </a:bodyPr>
          <a:lstStyle/>
          <a:p>
            <a:pPr algn="l"/>
            <a:r>
              <a:rPr lang="en-US" sz="1400" dirty="0" err="1">
                <a:solidFill>
                  <a:srgbClr val="000000"/>
                </a:solidFill>
                <a:latin typeface="Arial"/>
                <a:cs typeface="Arial"/>
                <a:sym typeface="Arial"/>
                <a:rtl val="0"/>
              </a:rPr>
              <a:t>Contention in</a:t>
            </a:r>
          </a:p>
        </p:txBody>
      </p:sp>
      <p:sp>
        <p:nvSpPr>
          <p:cNvPr id="102" name="TextBox 101">
            <a:extLst>
              <a:ext uri="{FF2B5EF4-FFF2-40B4-BE49-F238E27FC236}">
                <a16:creationId xmlns:a16="http://schemas.microsoft.com/office/drawing/2014/main" id="{38340E90-D361-4248-9A27-800880A2628D}"/>
              </a:ext>
            </a:extLst>
          </p:cNvPr>
          <p:cNvSpPr txBox="1"/>
          <p:nvPr/>
        </p:nvSpPr>
        <p:spPr>
          <a:xfrm>
            <a:off x="3653871" y="2470363"/>
            <a:ext cx="1430200" cy="276999"/>
          </a:xfrm>
          <a:prstGeom prst="rect">
            <a:avLst/>
          </a:prstGeom>
          <a:noFill/>
        </p:spPr>
        <p:txBody>
          <a:bodyPr wrap="none" rtlCol="0">
            <a:spAutoFit/>
          </a:bodyPr>
          <a:lstStyle/>
          <a:p>
            <a:pPr algn="l"/>
            <a:r>
              <a:rPr lang="en-US" sz="1200" dirty="0" err="1">
                <a:solidFill>
                  <a:srgbClr val="000000"/>
                </a:solidFill>
                <a:latin typeface="Arial"/>
                <a:cs typeface="Arial"/>
                <a:sym typeface="Arial"/>
                <a:rtl val="0"/>
              </a:rPr>
              <a:t>1. Functional units</a:t>
            </a:r>
          </a:p>
        </p:txBody>
      </p:sp>
      <p:sp>
        <p:nvSpPr>
          <p:cNvPr id="103" name="TextBox 102">
            <a:extLst>
              <a:ext uri="{FF2B5EF4-FFF2-40B4-BE49-F238E27FC236}">
                <a16:creationId xmlns:a16="http://schemas.microsoft.com/office/drawing/2014/main" id="{61C4E6B9-FF27-4A5A-806A-705D8D49115F}"/>
              </a:ext>
            </a:extLst>
          </p:cNvPr>
          <p:cNvSpPr txBox="1"/>
          <p:nvPr/>
        </p:nvSpPr>
        <p:spPr>
          <a:xfrm>
            <a:off x="3669699" y="2695847"/>
            <a:ext cx="1484701" cy="276999"/>
          </a:xfrm>
          <a:prstGeom prst="rect">
            <a:avLst/>
          </a:prstGeom>
          <a:noFill/>
        </p:spPr>
        <p:txBody>
          <a:bodyPr wrap="none" rtlCol="0">
            <a:spAutoFit/>
          </a:bodyPr>
          <a:lstStyle/>
          <a:p>
            <a:pPr algn="l"/>
            <a:r>
              <a:rPr lang="en-US" sz="1200" dirty="0" err="1">
                <a:solidFill>
                  <a:srgbClr val="000000"/>
                </a:solidFill>
                <a:latin typeface="Arial"/>
                <a:cs typeface="Arial"/>
                <a:sym typeface="Arial"/>
                <a:rtl val="0"/>
              </a:rPr>
              <a:t>2. Memory system </a:t>
            </a:r>
          </a:p>
        </p:txBody>
      </p:sp>
      <p:sp>
        <p:nvSpPr>
          <p:cNvPr id="114" name="Freeform: Shape 113">
            <a:extLst>
              <a:ext uri="{FF2B5EF4-FFF2-40B4-BE49-F238E27FC236}">
                <a16:creationId xmlns:a16="http://schemas.microsoft.com/office/drawing/2014/main" id="{5F1C1489-D2FA-444E-9516-D08DE32CE21F}"/>
              </a:ext>
            </a:extLst>
          </p:cNvPr>
          <p:cNvSpPr/>
          <p:nvPr/>
        </p:nvSpPr>
        <p:spPr>
          <a:xfrm>
            <a:off x="7110464" y="1525697"/>
            <a:ext cx="10434" cy="3356724"/>
          </a:xfrm>
          <a:custGeom>
            <a:avLst/>
            <a:gdLst>
              <a:gd name="connsiteX0" fmla="*/ 964 w 8135"/>
              <a:gd name="connsiteY0" fmla="*/ -633 h 2951909"/>
              <a:gd name="connsiteX1" fmla="*/ 964 w 8135"/>
              <a:gd name="connsiteY1" fmla="*/ 2951276 h 2951909"/>
            </a:gdLst>
            <a:ahLst/>
            <a:cxnLst>
              <a:cxn ang="0">
                <a:pos x="connsiteX0" y="connsiteY0"/>
              </a:cxn>
              <a:cxn ang="0">
                <a:pos x="connsiteX1" y="connsiteY1"/>
              </a:cxn>
            </a:cxnLst>
            <a:rect l="l" t="t" r="r" b="b"/>
            <a:pathLst>
              <a:path w="8135" h="2951909">
                <a:moveTo>
                  <a:pt x="964" y="-633"/>
                </a:moveTo>
                <a:lnTo>
                  <a:pt x="964" y="2951276"/>
                </a:lnTo>
              </a:path>
            </a:pathLst>
          </a:custGeom>
          <a:noFill/>
          <a:ln w="9593" cap="flat">
            <a:solidFill>
              <a:srgbClr val="15151A"/>
            </a:solidFill>
            <a:prstDash val="solid"/>
            <a:miter/>
          </a:ln>
        </p:spPr>
        <p:txBody>
          <a:bodyPr rtlCol="0" anchor="ctr"/>
          <a:lstStyle/>
          <a:p>
            <a:endParaRPr lang="en-US"/>
          </a:p>
        </p:txBody>
      </p:sp>
      <p:sp>
        <p:nvSpPr>
          <p:cNvPr id="115" name="TextBox 114">
            <a:extLst>
              <a:ext uri="{FF2B5EF4-FFF2-40B4-BE49-F238E27FC236}">
                <a16:creationId xmlns:a16="http://schemas.microsoft.com/office/drawing/2014/main" id="{5BF64013-9347-482D-9122-C8542343B0E8}"/>
              </a:ext>
            </a:extLst>
          </p:cNvPr>
          <p:cNvSpPr txBox="1"/>
          <p:nvPr/>
        </p:nvSpPr>
        <p:spPr>
          <a:xfrm>
            <a:off x="8488471" y="1176685"/>
            <a:ext cx="615874" cy="338554"/>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l"/>
            <a:r>
              <a:rPr lang="en-US" sz="1600" b="1" dirty="0" err="1">
                <a:solidFill>
                  <a:srgbClr val="000000"/>
                </a:solidFill>
                <a:latin typeface="Arial"/>
                <a:cs typeface="Arial"/>
                <a:sym typeface="Arial"/>
                <a:rtl val="0"/>
              </a:rPr>
              <a:t>RSA</a:t>
            </a:r>
          </a:p>
        </p:txBody>
      </p:sp>
      <p:sp>
        <p:nvSpPr>
          <p:cNvPr id="117" name="TextBox 116">
            <a:extLst>
              <a:ext uri="{FF2B5EF4-FFF2-40B4-BE49-F238E27FC236}">
                <a16:creationId xmlns:a16="http://schemas.microsoft.com/office/drawing/2014/main" id="{52F5428B-7920-4EFF-94A0-711A79F10918}"/>
              </a:ext>
            </a:extLst>
          </p:cNvPr>
          <p:cNvSpPr txBox="1"/>
          <p:nvPr/>
        </p:nvSpPr>
        <p:spPr>
          <a:xfrm>
            <a:off x="8834221" y="1682454"/>
            <a:ext cx="1252266" cy="307777"/>
          </a:xfrm>
          <a:prstGeom prst="rect">
            <a:avLst/>
          </a:prstGeom>
          <a:noFill/>
        </p:spPr>
        <p:txBody>
          <a:bodyPr wrap="none" rtlCol="0" anchor="b">
            <a:spAutoFit/>
          </a:bodyPr>
          <a:lstStyle/>
          <a:p>
            <a:pPr algn="l"/>
            <a:r>
              <a:rPr lang="en-US" sz="1400" dirty="0" err="1">
                <a:solidFill>
                  <a:srgbClr val="000000"/>
                </a:solidFill>
                <a:latin typeface="Arial"/>
                <a:cs typeface="Arial"/>
                <a:sym typeface="Arial"/>
                <a:rtl val="0"/>
              </a:rPr>
              <a:t>C = P</a:t>
            </a:r>
            <a:r>
              <a:rPr lang="en-US" sz="1400" baseline="45514" dirty="0" err="1">
                <a:solidFill>
                  <a:srgbClr val="000000"/>
                </a:solidFill>
                <a:latin typeface="Arial"/>
                <a:cs typeface="Arial"/>
                <a:sym typeface="Arial"/>
                <a:rtl val="0"/>
              </a:rPr>
              <a:t>e</a:t>
            </a:r>
            <a:r>
              <a:rPr lang="en-US" sz="1400" dirty="0" err="1">
                <a:solidFill>
                  <a:srgbClr val="000000"/>
                </a:solidFill>
                <a:latin typeface="Arial"/>
                <a:cs typeface="Arial"/>
                <a:sym typeface="Arial"/>
                <a:rtl val="0"/>
              </a:rPr>
              <a:t> mod n</a:t>
            </a:r>
          </a:p>
        </p:txBody>
      </p:sp>
      <p:sp>
        <p:nvSpPr>
          <p:cNvPr id="118" name="TextBox 117">
            <a:extLst>
              <a:ext uri="{FF2B5EF4-FFF2-40B4-BE49-F238E27FC236}">
                <a16:creationId xmlns:a16="http://schemas.microsoft.com/office/drawing/2014/main" id="{D7F745A9-6533-49FB-B3B5-8DDB3636BA99}"/>
              </a:ext>
            </a:extLst>
          </p:cNvPr>
          <p:cNvSpPr txBox="1"/>
          <p:nvPr/>
        </p:nvSpPr>
        <p:spPr>
          <a:xfrm>
            <a:off x="8833959" y="1967783"/>
            <a:ext cx="1248996" cy="307777"/>
          </a:xfrm>
          <a:prstGeom prst="rect">
            <a:avLst/>
          </a:prstGeom>
          <a:noFill/>
        </p:spPr>
        <p:txBody>
          <a:bodyPr wrap="none" rtlCol="0" anchor="b">
            <a:spAutoFit/>
          </a:bodyPr>
          <a:lstStyle/>
          <a:p>
            <a:pPr algn="l"/>
            <a:r>
              <a:rPr lang="en-US" sz="1400" dirty="0" err="1">
                <a:solidFill>
                  <a:srgbClr val="000000"/>
                </a:solidFill>
                <a:latin typeface="Arial"/>
                <a:cs typeface="Arial"/>
                <a:sym typeface="Arial"/>
                <a:rtl val="0"/>
              </a:rPr>
              <a:t>P = C</a:t>
            </a:r>
            <a:r>
              <a:rPr lang="en-US" sz="1400" baseline="45514" dirty="0" err="1">
                <a:solidFill>
                  <a:srgbClr val="000000"/>
                </a:solidFill>
                <a:latin typeface="Arial"/>
                <a:cs typeface="Arial"/>
                <a:sym typeface="Arial"/>
                <a:rtl val="0"/>
              </a:rPr>
              <a:t>d</a:t>
            </a:r>
            <a:r>
              <a:rPr lang="en-US" sz="1400" dirty="0" err="1">
                <a:solidFill>
                  <a:srgbClr val="000000"/>
                </a:solidFill>
                <a:latin typeface="Arial"/>
                <a:cs typeface="Arial"/>
                <a:sym typeface="Arial"/>
                <a:rtl val="0"/>
              </a:rPr>
              <a:t> mod n</a:t>
            </a:r>
          </a:p>
        </p:txBody>
      </p:sp>
      <p:grpSp>
        <p:nvGrpSpPr>
          <p:cNvPr id="119" name="Content Placeholder 6">
            <a:extLst>
              <a:ext uri="{FF2B5EF4-FFF2-40B4-BE49-F238E27FC236}">
                <a16:creationId xmlns:a16="http://schemas.microsoft.com/office/drawing/2014/main" id="{808B292C-4CE8-4855-B1EB-1BF3FE2F4A02}"/>
              </a:ext>
            </a:extLst>
          </p:cNvPr>
          <p:cNvGrpSpPr/>
          <p:nvPr/>
        </p:nvGrpSpPr>
        <p:grpSpPr>
          <a:xfrm>
            <a:off x="7205724" y="1738196"/>
            <a:ext cx="1189749" cy="307777"/>
            <a:chOff x="5215689" y="1902310"/>
            <a:chExt cx="927602" cy="270659"/>
          </a:xfrm>
        </p:grpSpPr>
        <p:sp>
          <p:nvSpPr>
            <p:cNvPr id="120" name="Freeform: Shape 119">
              <a:extLst>
                <a:ext uri="{FF2B5EF4-FFF2-40B4-BE49-F238E27FC236}">
                  <a16:creationId xmlns:a16="http://schemas.microsoft.com/office/drawing/2014/main" id="{7E4823A1-1EE3-42B8-9C01-7C140FDA6391}"/>
                </a:ext>
              </a:extLst>
            </p:cNvPr>
            <p:cNvSpPr/>
            <p:nvPr/>
          </p:nvSpPr>
          <p:spPr>
            <a:xfrm>
              <a:off x="5236676" y="1918193"/>
              <a:ext cx="861271" cy="193017"/>
            </a:xfrm>
            <a:custGeom>
              <a:avLst/>
              <a:gdLst>
                <a:gd name="connsiteX0" fmla="*/ 862175 w 861271"/>
                <a:gd name="connsiteY0" fmla="*/ -700 h 193017"/>
                <a:gd name="connsiteX1" fmla="*/ 862175 w 861271"/>
                <a:gd name="connsiteY1" fmla="*/ 89375 h 193017"/>
                <a:gd name="connsiteX2" fmla="*/ 862175 w 861271"/>
                <a:gd name="connsiteY2" fmla="*/ 102243 h 193017"/>
                <a:gd name="connsiteX3" fmla="*/ 862175 w 861271"/>
                <a:gd name="connsiteY3" fmla="*/ 192317 h 193017"/>
                <a:gd name="connsiteX4" fmla="*/ 903 w 861271"/>
                <a:gd name="connsiteY4" fmla="*/ 192317 h 193017"/>
                <a:gd name="connsiteX5" fmla="*/ 903 w 861271"/>
                <a:gd name="connsiteY5" fmla="*/ 102243 h 193017"/>
                <a:gd name="connsiteX6" fmla="*/ 903 w 861271"/>
                <a:gd name="connsiteY6" fmla="*/ 89375 h 193017"/>
                <a:gd name="connsiteX7" fmla="*/ 903 w 861271"/>
                <a:gd name="connsiteY7" fmla="*/ -700 h 19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1271" h="193017">
                  <a:moveTo>
                    <a:pt x="862175" y="-700"/>
                  </a:moveTo>
                  <a:cubicBezTo>
                    <a:pt x="862175" y="-700"/>
                    <a:pt x="862175" y="39628"/>
                    <a:pt x="862175" y="89375"/>
                  </a:cubicBezTo>
                  <a:lnTo>
                    <a:pt x="862175" y="102243"/>
                  </a:lnTo>
                  <a:cubicBezTo>
                    <a:pt x="862175" y="151990"/>
                    <a:pt x="862175" y="192317"/>
                    <a:pt x="862175" y="192317"/>
                  </a:cubicBezTo>
                  <a:lnTo>
                    <a:pt x="903" y="192317"/>
                  </a:lnTo>
                  <a:cubicBezTo>
                    <a:pt x="903" y="192317"/>
                    <a:pt x="903" y="151990"/>
                    <a:pt x="903" y="102243"/>
                  </a:cubicBezTo>
                  <a:lnTo>
                    <a:pt x="903" y="89375"/>
                  </a:lnTo>
                  <a:cubicBezTo>
                    <a:pt x="903" y="39628"/>
                    <a:pt x="903" y="-700"/>
                    <a:pt x="903" y="-700"/>
                  </a:cubicBezTo>
                  <a:close/>
                </a:path>
              </a:pathLst>
            </a:custGeom>
            <a:solidFill>
              <a:srgbClr val="FFE6D5"/>
            </a:solidFill>
            <a:ln w="10947" cap="flat">
              <a:solidFill>
                <a:srgbClr val="15111D"/>
              </a:solidFill>
              <a:prstDash val="solid"/>
              <a:round/>
            </a:ln>
          </p:spPr>
          <p:txBody>
            <a:bodyPr rtlCol="0" anchor="ctr"/>
            <a:lstStyle/>
            <a:p>
              <a:endParaRPr lang="en-US"/>
            </a:p>
          </p:txBody>
        </p:sp>
        <p:sp>
          <p:nvSpPr>
            <p:cNvPr id="121" name="TextBox 120">
              <a:extLst>
                <a:ext uri="{FF2B5EF4-FFF2-40B4-BE49-F238E27FC236}">
                  <a16:creationId xmlns:a16="http://schemas.microsoft.com/office/drawing/2014/main" id="{01788E2E-BC4D-4090-A3CF-60AE2FB80ECF}"/>
                </a:ext>
              </a:extLst>
            </p:cNvPr>
            <p:cNvSpPr txBox="1"/>
            <p:nvPr/>
          </p:nvSpPr>
          <p:spPr>
            <a:xfrm>
              <a:off x="5215689" y="1902310"/>
              <a:ext cx="927602" cy="270659"/>
            </a:xfrm>
            <a:prstGeom prst="rect">
              <a:avLst/>
            </a:prstGeom>
            <a:noFill/>
          </p:spPr>
          <p:txBody>
            <a:bodyPr wrap="none" rtlCol="0">
              <a:spAutoFit/>
            </a:bodyPr>
            <a:lstStyle/>
            <a:p>
              <a:pPr algn="l"/>
              <a:r>
                <a:rPr lang="en-US" sz="1400" dirty="0" err="1">
                  <a:solidFill>
                    <a:srgbClr val="000000"/>
                  </a:solidFill>
                  <a:latin typeface="Arial"/>
                  <a:cs typeface="Arial"/>
                  <a:sym typeface="Arial"/>
                  <a:rtl val="0"/>
                </a:rPr>
                <a:t>C: ciphertext</a:t>
              </a:r>
            </a:p>
          </p:txBody>
        </p:sp>
      </p:grpSp>
      <p:grpSp>
        <p:nvGrpSpPr>
          <p:cNvPr id="122" name="Content Placeholder 6">
            <a:extLst>
              <a:ext uri="{FF2B5EF4-FFF2-40B4-BE49-F238E27FC236}">
                <a16:creationId xmlns:a16="http://schemas.microsoft.com/office/drawing/2014/main" id="{38324F49-B332-44F2-8A6E-508653FEDE27}"/>
              </a:ext>
            </a:extLst>
          </p:cNvPr>
          <p:cNvGrpSpPr/>
          <p:nvPr/>
        </p:nvGrpSpPr>
        <p:grpSpPr>
          <a:xfrm>
            <a:off x="7205720" y="2025630"/>
            <a:ext cx="1131590" cy="307777"/>
            <a:chOff x="5215689" y="2155079"/>
            <a:chExt cx="882258" cy="270659"/>
          </a:xfrm>
        </p:grpSpPr>
        <p:sp>
          <p:nvSpPr>
            <p:cNvPr id="123" name="Freeform: Shape 122">
              <a:extLst>
                <a:ext uri="{FF2B5EF4-FFF2-40B4-BE49-F238E27FC236}">
                  <a16:creationId xmlns:a16="http://schemas.microsoft.com/office/drawing/2014/main" id="{19C2E022-08B0-4A21-8C2B-DE5084274E07}"/>
                </a:ext>
              </a:extLst>
            </p:cNvPr>
            <p:cNvSpPr/>
            <p:nvPr/>
          </p:nvSpPr>
          <p:spPr>
            <a:xfrm>
              <a:off x="5236676" y="2170962"/>
              <a:ext cx="861271" cy="193017"/>
            </a:xfrm>
            <a:custGeom>
              <a:avLst/>
              <a:gdLst>
                <a:gd name="connsiteX0" fmla="*/ 862175 w 861271"/>
                <a:gd name="connsiteY0" fmla="*/ -669 h 193017"/>
                <a:gd name="connsiteX1" fmla="*/ 862175 w 861271"/>
                <a:gd name="connsiteY1" fmla="*/ 89406 h 193017"/>
                <a:gd name="connsiteX2" fmla="*/ 862175 w 861271"/>
                <a:gd name="connsiteY2" fmla="*/ 102274 h 193017"/>
                <a:gd name="connsiteX3" fmla="*/ 862175 w 861271"/>
                <a:gd name="connsiteY3" fmla="*/ 192348 h 193017"/>
                <a:gd name="connsiteX4" fmla="*/ 903 w 861271"/>
                <a:gd name="connsiteY4" fmla="*/ 192348 h 193017"/>
                <a:gd name="connsiteX5" fmla="*/ 903 w 861271"/>
                <a:gd name="connsiteY5" fmla="*/ 102274 h 193017"/>
                <a:gd name="connsiteX6" fmla="*/ 903 w 861271"/>
                <a:gd name="connsiteY6" fmla="*/ 89406 h 193017"/>
                <a:gd name="connsiteX7" fmla="*/ 903 w 861271"/>
                <a:gd name="connsiteY7" fmla="*/ -669 h 19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1271" h="193017">
                  <a:moveTo>
                    <a:pt x="862175" y="-669"/>
                  </a:moveTo>
                  <a:cubicBezTo>
                    <a:pt x="862175" y="-669"/>
                    <a:pt x="862175" y="39659"/>
                    <a:pt x="862175" y="89406"/>
                  </a:cubicBezTo>
                  <a:lnTo>
                    <a:pt x="862175" y="102274"/>
                  </a:lnTo>
                  <a:cubicBezTo>
                    <a:pt x="862175" y="152021"/>
                    <a:pt x="862175" y="192348"/>
                    <a:pt x="862175" y="192348"/>
                  </a:cubicBezTo>
                  <a:lnTo>
                    <a:pt x="903" y="192348"/>
                  </a:lnTo>
                  <a:cubicBezTo>
                    <a:pt x="903" y="192348"/>
                    <a:pt x="903" y="152021"/>
                    <a:pt x="903" y="102274"/>
                  </a:cubicBezTo>
                  <a:lnTo>
                    <a:pt x="903" y="89406"/>
                  </a:lnTo>
                  <a:cubicBezTo>
                    <a:pt x="903" y="39659"/>
                    <a:pt x="903" y="-669"/>
                    <a:pt x="903" y="-669"/>
                  </a:cubicBezTo>
                  <a:close/>
                </a:path>
              </a:pathLst>
            </a:custGeom>
            <a:solidFill>
              <a:srgbClr val="FFE6D5"/>
            </a:solidFill>
            <a:ln w="10947" cap="flat">
              <a:solidFill>
                <a:srgbClr val="15111D"/>
              </a:solidFill>
              <a:prstDash val="solid"/>
              <a:round/>
            </a:ln>
          </p:spPr>
          <p:txBody>
            <a:bodyPr rtlCol="0" anchor="ctr"/>
            <a:lstStyle/>
            <a:p>
              <a:endParaRPr lang="en-US"/>
            </a:p>
          </p:txBody>
        </p:sp>
        <p:sp>
          <p:nvSpPr>
            <p:cNvPr id="124" name="TextBox 123">
              <a:extLst>
                <a:ext uri="{FF2B5EF4-FFF2-40B4-BE49-F238E27FC236}">
                  <a16:creationId xmlns:a16="http://schemas.microsoft.com/office/drawing/2014/main" id="{4580A484-9C31-4431-9A8D-31C8CFE47227}"/>
                </a:ext>
              </a:extLst>
            </p:cNvPr>
            <p:cNvSpPr txBox="1"/>
            <p:nvPr/>
          </p:nvSpPr>
          <p:spPr>
            <a:xfrm>
              <a:off x="5215689" y="2155079"/>
              <a:ext cx="835117" cy="270659"/>
            </a:xfrm>
            <a:prstGeom prst="rect">
              <a:avLst/>
            </a:prstGeom>
            <a:noFill/>
          </p:spPr>
          <p:txBody>
            <a:bodyPr wrap="none" rtlCol="0">
              <a:spAutoFit/>
            </a:bodyPr>
            <a:lstStyle/>
            <a:p>
              <a:pPr algn="l"/>
              <a:r>
                <a:rPr lang="en-US" sz="1400" dirty="0" err="1">
                  <a:solidFill>
                    <a:srgbClr val="000000"/>
                  </a:solidFill>
                  <a:latin typeface="Arial"/>
                  <a:cs typeface="Arial"/>
                  <a:sym typeface="Arial"/>
                  <a:rtl val="0"/>
                </a:rPr>
                <a:t>P: plaintext</a:t>
              </a:r>
            </a:p>
          </p:txBody>
        </p:sp>
      </p:grpSp>
      <p:grpSp>
        <p:nvGrpSpPr>
          <p:cNvPr id="125" name="Content Placeholder 6">
            <a:extLst>
              <a:ext uri="{FF2B5EF4-FFF2-40B4-BE49-F238E27FC236}">
                <a16:creationId xmlns:a16="http://schemas.microsoft.com/office/drawing/2014/main" id="{3E544A93-FC00-4F6F-86F2-35723B13CF80}"/>
              </a:ext>
            </a:extLst>
          </p:cNvPr>
          <p:cNvGrpSpPr/>
          <p:nvPr/>
        </p:nvGrpSpPr>
        <p:grpSpPr>
          <a:xfrm>
            <a:off x="7024704" y="2302559"/>
            <a:ext cx="3525633" cy="2552569"/>
            <a:chOff x="5074556" y="2413092"/>
            <a:chExt cx="2748804" cy="2244734"/>
          </a:xfrm>
        </p:grpSpPr>
        <p:grpSp>
          <p:nvGrpSpPr>
            <p:cNvPr id="126" name="Content Placeholder 6">
              <a:extLst>
                <a:ext uri="{FF2B5EF4-FFF2-40B4-BE49-F238E27FC236}">
                  <a16:creationId xmlns:a16="http://schemas.microsoft.com/office/drawing/2014/main" id="{83CEF6E6-5039-494C-9F3E-AFF087D6B8F9}"/>
                </a:ext>
              </a:extLst>
            </p:cNvPr>
            <p:cNvGrpSpPr/>
            <p:nvPr/>
          </p:nvGrpSpPr>
          <p:grpSpPr>
            <a:xfrm>
              <a:off x="5074556" y="2413092"/>
              <a:ext cx="2550395" cy="2244734"/>
              <a:chOff x="5074556" y="2413092"/>
              <a:chExt cx="2550395" cy="2244734"/>
            </a:xfrm>
          </p:grpSpPr>
          <p:sp>
            <p:nvSpPr>
              <p:cNvPr id="127" name="Freeform: Shape 126">
                <a:extLst>
                  <a:ext uri="{FF2B5EF4-FFF2-40B4-BE49-F238E27FC236}">
                    <a16:creationId xmlns:a16="http://schemas.microsoft.com/office/drawing/2014/main" id="{AA4D4365-D37B-4BEC-8B73-E0B237FC4804}"/>
                  </a:ext>
                </a:extLst>
              </p:cNvPr>
              <p:cNvSpPr/>
              <p:nvPr/>
            </p:nvSpPr>
            <p:spPr>
              <a:xfrm>
                <a:off x="5441740" y="3108980"/>
                <a:ext cx="2183211" cy="1286013"/>
              </a:xfrm>
              <a:custGeom>
                <a:avLst/>
                <a:gdLst>
                  <a:gd name="connsiteX0" fmla="*/ 961 w 2183211"/>
                  <a:gd name="connsiteY0" fmla="*/ -634 h 1032759"/>
                  <a:gd name="connsiteX1" fmla="*/ 2184172 w 2183211"/>
                  <a:gd name="connsiteY1" fmla="*/ -634 h 1032759"/>
                  <a:gd name="connsiteX2" fmla="*/ 2184172 w 2183211"/>
                  <a:gd name="connsiteY2" fmla="*/ 1032125 h 1032759"/>
                  <a:gd name="connsiteX3" fmla="*/ 961 w 2183211"/>
                  <a:gd name="connsiteY3" fmla="*/ 1032125 h 1032759"/>
                </a:gdLst>
                <a:ahLst/>
                <a:cxnLst>
                  <a:cxn ang="0">
                    <a:pos x="connsiteX0" y="connsiteY0"/>
                  </a:cxn>
                  <a:cxn ang="0">
                    <a:pos x="connsiteX1" y="connsiteY1"/>
                  </a:cxn>
                  <a:cxn ang="0">
                    <a:pos x="connsiteX2" y="connsiteY2"/>
                  </a:cxn>
                  <a:cxn ang="0">
                    <a:pos x="connsiteX3" y="connsiteY3"/>
                  </a:cxn>
                </a:cxnLst>
                <a:rect l="l" t="t" r="r" b="b"/>
                <a:pathLst>
                  <a:path w="2183211" h="1032759">
                    <a:moveTo>
                      <a:pt x="961" y="-634"/>
                    </a:moveTo>
                    <a:lnTo>
                      <a:pt x="2184172" y="-634"/>
                    </a:lnTo>
                    <a:lnTo>
                      <a:pt x="2184172" y="1032125"/>
                    </a:lnTo>
                    <a:lnTo>
                      <a:pt x="961" y="1032125"/>
                    </a:lnTo>
                    <a:close/>
                  </a:path>
                </a:pathLst>
              </a:custGeom>
              <a:solidFill>
                <a:srgbClr val="FFE6D5">
                  <a:alpha val="30000"/>
                </a:srgbClr>
              </a:solidFill>
              <a:ln w="12341" cap="flat">
                <a:solidFill>
                  <a:srgbClr val="15111D"/>
                </a:solidFill>
                <a:prstDash val="solid"/>
                <a:round/>
              </a:ln>
            </p:spPr>
            <p:txBody>
              <a:bodyPr rtlCol="0" anchor="ctr"/>
              <a:lstStyle/>
              <a:p>
                <a:endParaRPr lang="en-US"/>
              </a:p>
            </p:txBody>
          </p:sp>
          <p:sp>
            <p:nvSpPr>
              <p:cNvPr id="128" name="Freeform: Shape 127">
                <a:extLst>
                  <a:ext uri="{FF2B5EF4-FFF2-40B4-BE49-F238E27FC236}">
                    <a16:creationId xmlns:a16="http://schemas.microsoft.com/office/drawing/2014/main" id="{B208DE60-9897-484E-BD08-A6DAE4FF49EE}"/>
                  </a:ext>
                </a:extLst>
              </p:cNvPr>
              <p:cNvSpPr/>
              <p:nvPr/>
            </p:nvSpPr>
            <p:spPr>
              <a:xfrm>
                <a:off x="5622927" y="3317559"/>
                <a:ext cx="1975047" cy="434647"/>
              </a:xfrm>
              <a:custGeom>
                <a:avLst/>
                <a:gdLst>
                  <a:gd name="connsiteX0" fmla="*/ 1976008 w 1975047"/>
                  <a:gd name="connsiteY0" fmla="*/ -634 h 380861"/>
                  <a:gd name="connsiteX1" fmla="*/ 1976008 w 1975047"/>
                  <a:gd name="connsiteY1" fmla="*/ 92823 h 380861"/>
                  <a:gd name="connsiteX2" fmla="*/ 1976008 w 1975047"/>
                  <a:gd name="connsiteY2" fmla="*/ 286769 h 380861"/>
                  <a:gd name="connsiteX3" fmla="*/ 1976008 w 1975047"/>
                  <a:gd name="connsiteY3" fmla="*/ 380227 h 380861"/>
                  <a:gd name="connsiteX4" fmla="*/ 961 w 1975047"/>
                  <a:gd name="connsiteY4" fmla="*/ 380227 h 380861"/>
                  <a:gd name="connsiteX5" fmla="*/ 961 w 1975047"/>
                  <a:gd name="connsiteY5" fmla="*/ 286769 h 380861"/>
                  <a:gd name="connsiteX6" fmla="*/ 961 w 1975047"/>
                  <a:gd name="connsiteY6" fmla="*/ 92823 h 380861"/>
                  <a:gd name="connsiteX7" fmla="*/ 961 w 1975047"/>
                  <a:gd name="connsiteY7" fmla="*/ -634 h 380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75047" h="380861">
                    <a:moveTo>
                      <a:pt x="1976008" y="-634"/>
                    </a:moveTo>
                    <a:cubicBezTo>
                      <a:pt x="1976008" y="-634"/>
                      <a:pt x="1976008" y="41209"/>
                      <a:pt x="1976008" y="92823"/>
                    </a:cubicBezTo>
                    <a:lnTo>
                      <a:pt x="1976008" y="286769"/>
                    </a:lnTo>
                    <a:cubicBezTo>
                      <a:pt x="1976008" y="338385"/>
                      <a:pt x="1976008" y="380227"/>
                      <a:pt x="1976008" y="380227"/>
                    </a:cubicBezTo>
                    <a:lnTo>
                      <a:pt x="961" y="380227"/>
                    </a:lnTo>
                    <a:cubicBezTo>
                      <a:pt x="961" y="380227"/>
                      <a:pt x="961" y="338384"/>
                      <a:pt x="961" y="286769"/>
                    </a:cubicBezTo>
                    <a:lnTo>
                      <a:pt x="961" y="92823"/>
                    </a:lnTo>
                    <a:cubicBezTo>
                      <a:pt x="961" y="41208"/>
                      <a:pt x="961" y="-634"/>
                      <a:pt x="961" y="-634"/>
                    </a:cubicBezTo>
                    <a:close/>
                  </a:path>
                </a:pathLst>
              </a:custGeom>
              <a:solidFill>
                <a:srgbClr val="D5F6FF"/>
              </a:solidFill>
              <a:ln w="13424" cap="flat">
                <a:solidFill>
                  <a:srgbClr val="15111D"/>
                </a:solidFill>
                <a:prstDash val="solid"/>
                <a:round/>
              </a:ln>
            </p:spPr>
            <p:txBody>
              <a:bodyPr rtlCol="0" anchor="ctr"/>
              <a:lstStyle/>
              <a:p>
                <a:endParaRPr lang="en-US"/>
              </a:p>
            </p:txBody>
          </p:sp>
          <p:sp>
            <p:nvSpPr>
              <p:cNvPr id="129" name="TextBox 128">
                <a:extLst>
                  <a:ext uri="{FF2B5EF4-FFF2-40B4-BE49-F238E27FC236}">
                    <a16:creationId xmlns:a16="http://schemas.microsoft.com/office/drawing/2014/main" id="{335DF2DF-32F8-4148-A409-8F12FF813AD0}"/>
                  </a:ext>
                </a:extLst>
              </p:cNvPr>
              <p:cNvSpPr txBox="1"/>
              <p:nvPr/>
            </p:nvSpPr>
            <p:spPr>
              <a:xfrm>
                <a:off x="5074556" y="2678586"/>
                <a:ext cx="144028" cy="237222"/>
              </a:xfrm>
              <a:prstGeom prst="rect">
                <a:avLst/>
              </a:prstGeom>
              <a:noFill/>
            </p:spPr>
            <p:txBody>
              <a:bodyPr wrap="none" rtlCol="0">
                <a:spAutoFit/>
              </a:bodyPr>
              <a:lstStyle/>
              <a:p>
                <a:pPr algn="l"/>
                <a:endParaRPr lang="en-US" sz="1153" dirty="0" err="1">
                  <a:solidFill>
                    <a:srgbClr val="000000"/>
                  </a:solidFill>
                  <a:latin typeface="Arial"/>
                  <a:cs typeface="Arial"/>
                  <a:sym typeface="Arial"/>
                  <a:rtl val="0"/>
                </a:endParaRPr>
              </a:p>
            </p:txBody>
          </p:sp>
          <p:sp>
            <p:nvSpPr>
              <p:cNvPr id="130" name="TextBox 129">
                <a:extLst>
                  <a:ext uri="{FF2B5EF4-FFF2-40B4-BE49-F238E27FC236}">
                    <a16:creationId xmlns:a16="http://schemas.microsoft.com/office/drawing/2014/main" id="{A03BB261-B423-48D3-98B0-7BCB080B447E}"/>
                  </a:ext>
                </a:extLst>
              </p:cNvPr>
              <p:cNvSpPr txBox="1"/>
              <p:nvPr/>
            </p:nvSpPr>
            <p:spPr>
              <a:xfrm>
                <a:off x="5185194" y="2413092"/>
                <a:ext cx="1693731" cy="433055"/>
              </a:xfrm>
              <a:prstGeom prst="rect">
                <a:avLst/>
              </a:prstGeom>
              <a:noFill/>
            </p:spPr>
            <p:txBody>
              <a:bodyPr wrap="none" rtlCol="0" anchor="b">
                <a:spAutoFit/>
              </a:bodyPr>
              <a:lstStyle/>
              <a:p>
                <a:r>
                  <a:rPr lang="en-US" sz="1200" dirty="0">
                    <a:solidFill>
                      <a:srgbClr val="800000"/>
                    </a:solidFill>
                    <a:latin typeface="Arial"/>
                    <a:cs typeface="Arial"/>
                    <a:sym typeface="Arial"/>
                    <a:rtl val="0"/>
                  </a:rPr>
                  <a:t>/* computes z = </a:t>
                </a:r>
                <a:r>
                  <a:rPr lang="en-US" sz="1200" dirty="0" err="1">
                    <a:solidFill>
                      <a:srgbClr val="800000"/>
                    </a:solidFill>
                    <a:latin typeface="Arial"/>
                    <a:cs typeface="Arial"/>
                    <a:sym typeface="Arial"/>
                    <a:rtl val="0"/>
                  </a:rPr>
                  <a:t>x</a:t>
                </a:r>
                <a:r>
                  <a:rPr lang="en-US" sz="1400" baseline="42493" dirty="0" err="1">
                    <a:solidFill>
                      <a:srgbClr val="800000"/>
                    </a:solidFill>
                    <a:latin typeface="Arial"/>
                    <a:cs typeface="Arial"/>
                    <a:sym typeface="Arial"/>
                    <a:rtl val="0"/>
                  </a:rPr>
                  <a:t>e</a:t>
                </a:r>
                <a:r>
                  <a:rPr lang="en-US" sz="1200" dirty="0">
                    <a:solidFill>
                      <a:srgbClr val="800000"/>
                    </a:solidFill>
                    <a:latin typeface="Arial"/>
                    <a:cs typeface="Arial"/>
                    <a:sym typeface="Arial"/>
                    <a:rtl val="0"/>
                  </a:rPr>
                  <a:t> mod n */</a:t>
                </a:r>
                <a:br>
                  <a:rPr lang="en-US" sz="1200" dirty="0">
                    <a:solidFill>
                      <a:srgbClr val="800000"/>
                    </a:solidFill>
                    <a:latin typeface="Arial"/>
                    <a:cs typeface="Arial"/>
                    <a:sym typeface="Arial"/>
                    <a:rtl val="0"/>
                  </a:rPr>
                </a:br>
                <a:r>
                  <a:rPr lang="en-US" sz="1400" dirty="0" err="1">
                    <a:solidFill>
                      <a:srgbClr val="000000"/>
                    </a:solidFill>
                    <a:latin typeface="Arial"/>
                    <a:cs typeface="Arial"/>
                    <a:sym typeface="Arial"/>
                    <a:rtl val="0"/>
                  </a:rPr>
                  <a:t>compute_mod_n</a:t>
                </a:r>
                <a:r>
                  <a:rPr lang="en-US" sz="1400" dirty="0">
                    <a:solidFill>
                      <a:srgbClr val="000000"/>
                    </a:solidFill>
                    <a:latin typeface="Arial"/>
                    <a:cs typeface="Arial"/>
                    <a:sym typeface="Arial"/>
                    <a:rtl val="0"/>
                  </a:rPr>
                  <a:t>(x, e, n):</a:t>
                </a:r>
              </a:p>
            </p:txBody>
          </p:sp>
          <p:sp>
            <p:nvSpPr>
              <p:cNvPr id="131" name="TextBox 130">
                <a:extLst>
                  <a:ext uri="{FF2B5EF4-FFF2-40B4-BE49-F238E27FC236}">
                    <a16:creationId xmlns:a16="http://schemas.microsoft.com/office/drawing/2014/main" id="{C54E8A0D-1FCB-465C-890C-3579666B89D2}"/>
                  </a:ext>
                </a:extLst>
              </p:cNvPr>
              <p:cNvSpPr txBox="1"/>
              <p:nvPr/>
            </p:nvSpPr>
            <p:spPr>
              <a:xfrm>
                <a:off x="5379459" y="2834289"/>
                <a:ext cx="488923" cy="270660"/>
              </a:xfrm>
              <a:prstGeom prst="rect">
                <a:avLst/>
              </a:prstGeom>
              <a:noFill/>
            </p:spPr>
            <p:txBody>
              <a:bodyPr wrap="none" rtlCol="0">
                <a:spAutoFit/>
              </a:bodyPr>
              <a:lstStyle/>
              <a:p>
                <a:pPr algn="l"/>
                <a:r>
                  <a:rPr lang="en-US" sz="1400" dirty="0" err="1">
                    <a:solidFill>
                      <a:srgbClr val="000000"/>
                    </a:solidFill>
                    <a:latin typeface="Arial"/>
                    <a:cs typeface="Arial"/>
                    <a:sym typeface="Arial"/>
                    <a:rtl val="0"/>
                  </a:rPr>
                  <a:t>z = 1;</a:t>
                </a:r>
              </a:p>
            </p:txBody>
          </p:sp>
          <p:sp>
            <p:nvSpPr>
              <p:cNvPr id="132" name="TextBox 131">
                <a:extLst>
                  <a:ext uri="{FF2B5EF4-FFF2-40B4-BE49-F238E27FC236}">
                    <a16:creationId xmlns:a16="http://schemas.microsoft.com/office/drawing/2014/main" id="{BC4F099C-09AF-4C4C-858B-2C3459920A3A}"/>
                  </a:ext>
                </a:extLst>
              </p:cNvPr>
              <p:cNvSpPr txBox="1"/>
              <p:nvPr/>
            </p:nvSpPr>
            <p:spPr>
              <a:xfrm>
                <a:off x="5388348" y="3070826"/>
                <a:ext cx="941351" cy="270660"/>
              </a:xfrm>
              <a:prstGeom prst="rect">
                <a:avLst/>
              </a:prstGeom>
              <a:noFill/>
            </p:spPr>
            <p:txBody>
              <a:bodyPr wrap="none" rtlCol="0">
                <a:spAutoFit/>
              </a:bodyPr>
              <a:lstStyle/>
              <a:p>
                <a:pPr algn="l"/>
                <a:r>
                  <a:rPr lang="en-US" sz="1400" dirty="0">
                    <a:solidFill>
                      <a:srgbClr val="0070C0"/>
                    </a:solidFill>
                    <a:latin typeface="Arial"/>
                    <a:cs typeface="Arial"/>
                    <a:sym typeface="Arial"/>
                    <a:rtl val="0"/>
                  </a:rPr>
                  <a:t>while</a:t>
                </a:r>
                <a:r>
                  <a:rPr lang="en-US" sz="1400" dirty="0">
                    <a:solidFill>
                      <a:srgbClr val="000000"/>
                    </a:solidFill>
                    <a:latin typeface="Arial"/>
                    <a:cs typeface="Arial"/>
                    <a:sym typeface="Arial"/>
                    <a:rtl val="0"/>
                  </a:rPr>
                  <a:t> (e ≠ 0) </a:t>
                </a:r>
              </a:p>
            </p:txBody>
          </p:sp>
          <p:sp>
            <p:nvSpPr>
              <p:cNvPr id="134" name="TextBox 133">
                <a:extLst>
                  <a:ext uri="{FF2B5EF4-FFF2-40B4-BE49-F238E27FC236}">
                    <a16:creationId xmlns:a16="http://schemas.microsoft.com/office/drawing/2014/main" id="{80F51215-4780-477C-940A-1298D3C96261}"/>
                  </a:ext>
                </a:extLst>
              </p:cNvPr>
              <p:cNvSpPr txBox="1"/>
              <p:nvPr/>
            </p:nvSpPr>
            <p:spPr>
              <a:xfrm>
                <a:off x="5597537" y="3292218"/>
                <a:ext cx="1058832" cy="270660"/>
              </a:xfrm>
              <a:prstGeom prst="rect">
                <a:avLst/>
              </a:prstGeom>
              <a:noFill/>
            </p:spPr>
            <p:txBody>
              <a:bodyPr wrap="none" rtlCol="0">
                <a:spAutoFit/>
              </a:bodyPr>
              <a:lstStyle/>
              <a:p>
                <a:pPr algn="l"/>
                <a:r>
                  <a:rPr lang="en-US" sz="1400" dirty="0" err="1">
                    <a:solidFill>
                      <a:srgbClr val="000000"/>
                    </a:solidFill>
                    <a:latin typeface="Arial"/>
                    <a:cs typeface="Arial"/>
                    <a:sym typeface="Arial"/>
                    <a:rtl val="0"/>
                  </a:rPr>
                  <a:t>if (e % 2 == 1) </a:t>
                </a:r>
              </a:p>
            </p:txBody>
          </p:sp>
          <p:sp>
            <p:nvSpPr>
              <p:cNvPr id="135" name="TextBox 134">
                <a:extLst>
                  <a:ext uri="{FF2B5EF4-FFF2-40B4-BE49-F238E27FC236}">
                    <a16:creationId xmlns:a16="http://schemas.microsoft.com/office/drawing/2014/main" id="{AD41F204-A68C-4EFE-A2E8-472D3E5A8A13}"/>
                  </a:ext>
                </a:extLst>
              </p:cNvPr>
              <p:cNvSpPr txBox="1"/>
              <p:nvPr/>
            </p:nvSpPr>
            <p:spPr>
              <a:xfrm>
                <a:off x="6005072" y="3506158"/>
                <a:ext cx="1133820" cy="270660"/>
              </a:xfrm>
              <a:prstGeom prst="rect">
                <a:avLst/>
              </a:prstGeom>
              <a:noFill/>
            </p:spPr>
            <p:txBody>
              <a:bodyPr wrap="none" rtlCol="0">
                <a:spAutoFit/>
              </a:bodyPr>
              <a:lstStyle/>
              <a:p>
                <a:pPr algn="l"/>
                <a:r>
                  <a:rPr lang="en-US" sz="1400" dirty="0" err="1">
                    <a:solidFill>
                      <a:srgbClr val="000000"/>
                    </a:solidFill>
                    <a:latin typeface="Arial"/>
                    <a:cs typeface="Arial"/>
                    <a:sym typeface="Arial"/>
                    <a:rtl val="0"/>
                  </a:rPr>
                  <a:t>z = (z * x) % n;  </a:t>
                </a:r>
              </a:p>
            </p:txBody>
          </p:sp>
          <p:sp>
            <p:nvSpPr>
              <p:cNvPr id="136" name="Freeform: Shape 135">
                <a:extLst>
                  <a:ext uri="{FF2B5EF4-FFF2-40B4-BE49-F238E27FC236}">
                    <a16:creationId xmlns:a16="http://schemas.microsoft.com/office/drawing/2014/main" id="{47619730-D299-4F9B-90BD-D10E9BFA75AD}"/>
                  </a:ext>
                </a:extLst>
              </p:cNvPr>
              <p:cNvSpPr/>
              <p:nvPr/>
            </p:nvSpPr>
            <p:spPr>
              <a:xfrm>
                <a:off x="5609499" y="4137120"/>
                <a:ext cx="1985557" cy="190031"/>
              </a:xfrm>
              <a:custGeom>
                <a:avLst/>
                <a:gdLst>
                  <a:gd name="connsiteX0" fmla="*/ 1986518 w 1985557"/>
                  <a:gd name="connsiteY0" fmla="*/ -634 h 190031"/>
                  <a:gd name="connsiteX1" fmla="*/ 1986518 w 1985557"/>
                  <a:gd name="connsiteY1" fmla="*/ 56536 h 190031"/>
                  <a:gd name="connsiteX2" fmla="*/ 1986518 w 1985557"/>
                  <a:gd name="connsiteY2" fmla="*/ 132228 h 190031"/>
                  <a:gd name="connsiteX3" fmla="*/ 1986518 w 1985557"/>
                  <a:gd name="connsiteY3" fmla="*/ 189398 h 190031"/>
                  <a:gd name="connsiteX4" fmla="*/ 961 w 1985557"/>
                  <a:gd name="connsiteY4" fmla="*/ 189398 h 190031"/>
                  <a:gd name="connsiteX5" fmla="*/ 961 w 1985557"/>
                  <a:gd name="connsiteY5" fmla="*/ 132228 h 190031"/>
                  <a:gd name="connsiteX6" fmla="*/ 961 w 1985557"/>
                  <a:gd name="connsiteY6" fmla="*/ 56536 h 190031"/>
                  <a:gd name="connsiteX7" fmla="*/ 961 w 1985557"/>
                  <a:gd name="connsiteY7" fmla="*/ -634 h 19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85557" h="190031">
                    <a:moveTo>
                      <a:pt x="1986518" y="-634"/>
                    </a:moveTo>
                    <a:cubicBezTo>
                      <a:pt x="1986518" y="-634"/>
                      <a:pt x="1986518" y="24961"/>
                      <a:pt x="1986518" y="56536"/>
                    </a:cubicBezTo>
                    <a:lnTo>
                      <a:pt x="1986518" y="132228"/>
                    </a:lnTo>
                    <a:cubicBezTo>
                      <a:pt x="1986518" y="163802"/>
                      <a:pt x="1986518" y="189398"/>
                      <a:pt x="1986518" y="189398"/>
                    </a:cubicBezTo>
                    <a:lnTo>
                      <a:pt x="961" y="189398"/>
                    </a:lnTo>
                    <a:cubicBezTo>
                      <a:pt x="961" y="189398"/>
                      <a:pt x="961" y="163802"/>
                      <a:pt x="961" y="132228"/>
                    </a:cubicBezTo>
                    <a:lnTo>
                      <a:pt x="961" y="56536"/>
                    </a:lnTo>
                    <a:cubicBezTo>
                      <a:pt x="961" y="24962"/>
                      <a:pt x="961" y="-634"/>
                      <a:pt x="961" y="-634"/>
                    </a:cubicBezTo>
                    <a:close/>
                  </a:path>
                </a:pathLst>
              </a:custGeom>
              <a:solidFill>
                <a:srgbClr val="D5F6FF"/>
              </a:solidFill>
              <a:ln w="15243" cap="flat">
                <a:solidFill>
                  <a:srgbClr val="15111D"/>
                </a:solidFill>
                <a:prstDash val="solid"/>
                <a:round/>
              </a:ln>
            </p:spPr>
            <p:txBody>
              <a:bodyPr rtlCol="0" anchor="ctr"/>
              <a:lstStyle/>
              <a:p>
                <a:endParaRPr lang="en-US"/>
              </a:p>
            </p:txBody>
          </p:sp>
          <p:sp>
            <p:nvSpPr>
              <p:cNvPr id="137" name="TextBox 136">
                <a:extLst>
                  <a:ext uri="{FF2B5EF4-FFF2-40B4-BE49-F238E27FC236}">
                    <a16:creationId xmlns:a16="http://schemas.microsoft.com/office/drawing/2014/main" id="{C663B839-0344-4A01-875F-B5CB3082E8DC}"/>
                  </a:ext>
                </a:extLst>
              </p:cNvPr>
              <p:cNvSpPr txBox="1"/>
              <p:nvPr/>
            </p:nvSpPr>
            <p:spPr>
              <a:xfrm>
                <a:off x="5596960" y="3768991"/>
                <a:ext cx="813871" cy="270660"/>
              </a:xfrm>
              <a:prstGeom prst="rect">
                <a:avLst/>
              </a:prstGeom>
              <a:noFill/>
            </p:spPr>
            <p:txBody>
              <a:bodyPr wrap="none" rtlCol="0">
                <a:spAutoFit/>
              </a:bodyPr>
              <a:lstStyle/>
              <a:p>
                <a:pPr algn="l"/>
                <a:r>
                  <a:rPr lang="en-US" sz="1400" dirty="0" err="1">
                    <a:solidFill>
                      <a:srgbClr val="000000"/>
                    </a:solidFill>
                    <a:latin typeface="Arial"/>
                    <a:cs typeface="Arial"/>
                    <a:sym typeface="Arial"/>
                    <a:rtl val="0"/>
                  </a:rPr>
                  <a:t>e = e &gt;&gt; 1;</a:t>
                </a:r>
              </a:p>
            </p:txBody>
          </p:sp>
          <p:sp>
            <p:nvSpPr>
              <p:cNvPr id="138" name="TextBox 137">
                <a:extLst>
                  <a:ext uri="{FF2B5EF4-FFF2-40B4-BE49-F238E27FC236}">
                    <a16:creationId xmlns:a16="http://schemas.microsoft.com/office/drawing/2014/main" id="{6464D30A-84D9-471C-BB15-DE8C25CA8C26}"/>
                  </a:ext>
                </a:extLst>
              </p:cNvPr>
              <p:cNvSpPr txBox="1"/>
              <p:nvPr/>
            </p:nvSpPr>
            <p:spPr>
              <a:xfrm>
                <a:off x="5617016" y="4101846"/>
                <a:ext cx="1056332" cy="270660"/>
              </a:xfrm>
              <a:prstGeom prst="rect">
                <a:avLst/>
              </a:prstGeom>
              <a:noFill/>
            </p:spPr>
            <p:txBody>
              <a:bodyPr wrap="none" rtlCol="0">
                <a:spAutoFit/>
              </a:bodyPr>
              <a:lstStyle/>
              <a:p>
                <a:pPr algn="l"/>
                <a:r>
                  <a:rPr lang="en-US" sz="1400" dirty="0" err="1">
                    <a:solidFill>
                      <a:srgbClr val="000000"/>
                    </a:solidFill>
                    <a:latin typeface="Arial"/>
                    <a:cs typeface="Arial"/>
                    <a:sym typeface="Arial"/>
                    <a:rtl val="0"/>
                  </a:rPr>
                  <a:t>x = (x * x) % n;</a:t>
                </a:r>
              </a:p>
            </p:txBody>
          </p:sp>
          <p:sp>
            <p:nvSpPr>
              <p:cNvPr id="139" name="Freeform: Shape 138">
                <a:extLst>
                  <a:ext uri="{FF2B5EF4-FFF2-40B4-BE49-F238E27FC236}">
                    <a16:creationId xmlns:a16="http://schemas.microsoft.com/office/drawing/2014/main" id="{C044B7E0-E433-4F38-A560-2E6B1063F431}"/>
                  </a:ext>
                </a:extLst>
              </p:cNvPr>
              <p:cNvSpPr/>
              <p:nvPr/>
            </p:nvSpPr>
            <p:spPr>
              <a:xfrm>
                <a:off x="5520463" y="3322831"/>
                <a:ext cx="35645" cy="989204"/>
              </a:xfrm>
              <a:custGeom>
                <a:avLst/>
                <a:gdLst>
                  <a:gd name="connsiteX0" fmla="*/ 961 w 8135"/>
                  <a:gd name="connsiteY0" fmla="*/ -634 h 732170"/>
                  <a:gd name="connsiteX1" fmla="*/ 961 w 8135"/>
                  <a:gd name="connsiteY1" fmla="*/ 731536 h 732170"/>
                </a:gdLst>
                <a:ahLst/>
                <a:cxnLst>
                  <a:cxn ang="0">
                    <a:pos x="connsiteX0" y="connsiteY0"/>
                  </a:cxn>
                  <a:cxn ang="0">
                    <a:pos x="connsiteX1" y="connsiteY1"/>
                  </a:cxn>
                </a:cxnLst>
                <a:rect l="l" t="t" r="r" b="b"/>
                <a:pathLst>
                  <a:path w="8135" h="732170">
                    <a:moveTo>
                      <a:pt x="961" y="-634"/>
                    </a:moveTo>
                    <a:lnTo>
                      <a:pt x="961" y="731536"/>
                    </a:lnTo>
                  </a:path>
                </a:pathLst>
              </a:custGeom>
              <a:noFill/>
              <a:ln w="16685" cap="flat">
                <a:solidFill>
                  <a:srgbClr val="0C0C13"/>
                </a:solidFill>
                <a:prstDash val="solid"/>
                <a:miter/>
              </a:ln>
            </p:spPr>
            <p:txBody>
              <a:bodyPr rtlCol="0" anchor="ctr"/>
              <a:lstStyle/>
              <a:p>
                <a:endParaRPr lang="en-US"/>
              </a:p>
            </p:txBody>
          </p:sp>
          <p:sp>
            <p:nvSpPr>
              <p:cNvPr id="140" name="TextBox 139">
                <a:extLst>
                  <a:ext uri="{FF2B5EF4-FFF2-40B4-BE49-F238E27FC236}">
                    <a16:creationId xmlns:a16="http://schemas.microsoft.com/office/drawing/2014/main" id="{6DA3A537-6EE3-4C62-BD46-20C985B62119}"/>
                  </a:ext>
                </a:extLst>
              </p:cNvPr>
              <p:cNvSpPr txBox="1"/>
              <p:nvPr/>
            </p:nvSpPr>
            <p:spPr>
              <a:xfrm>
                <a:off x="5388348" y="4387166"/>
                <a:ext cx="655147" cy="270660"/>
              </a:xfrm>
              <a:prstGeom prst="rect">
                <a:avLst/>
              </a:prstGeom>
              <a:noFill/>
            </p:spPr>
            <p:txBody>
              <a:bodyPr wrap="none" rtlCol="0">
                <a:spAutoFit/>
              </a:bodyPr>
              <a:lstStyle/>
              <a:p>
                <a:pPr algn="l"/>
                <a:r>
                  <a:rPr lang="en-US" sz="1400" i="1" dirty="0" err="1">
                    <a:solidFill>
                      <a:srgbClr val="FF0000"/>
                    </a:solidFill>
                    <a:latin typeface="Arial"/>
                    <a:cs typeface="Arial"/>
                    <a:sym typeface="Arial"/>
                    <a:rtl val="0"/>
                  </a:rPr>
                  <a:t>return</a:t>
                </a:r>
                <a:r>
                  <a:rPr lang="en-US" sz="1400" dirty="0" err="1">
                    <a:solidFill>
                      <a:srgbClr val="000000"/>
                    </a:solidFill>
                    <a:latin typeface="Arial"/>
                    <a:cs typeface="Arial"/>
                    <a:sym typeface="Arial"/>
                    <a:rtl val="0"/>
                  </a:rPr>
                  <a:t> z;</a:t>
                </a:r>
              </a:p>
            </p:txBody>
          </p:sp>
        </p:grpSp>
        <p:grpSp>
          <p:nvGrpSpPr>
            <p:cNvPr id="141" name="Content Placeholder 6">
              <a:extLst>
                <a:ext uri="{FF2B5EF4-FFF2-40B4-BE49-F238E27FC236}">
                  <a16:creationId xmlns:a16="http://schemas.microsoft.com/office/drawing/2014/main" id="{551B10B1-A710-4143-BE4D-105103D25445}"/>
                </a:ext>
              </a:extLst>
            </p:cNvPr>
            <p:cNvGrpSpPr/>
            <p:nvPr/>
          </p:nvGrpSpPr>
          <p:grpSpPr>
            <a:xfrm>
              <a:off x="7108410" y="3179732"/>
              <a:ext cx="714950" cy="246747"/>
              <a:chOff x="7108410" y="3179732"/>
              <a:chExt cx="714950" cy="246747"/>
            </a:xfrm>
          </p:grpSpPr>
          <p:sp>
            <p:nvSpPr>
              <p:cNvPr id="142" name="Freeform: Shape 141">
                <a:extLst>
                  <a:ext uri="{FF2B5EF4-FFF2-40B4-BE49-F238E27FC236}">
                    <a16:creationId xmlns:a16="http://schemas.microsoft.com/office/drawing/2014/main" id="{9F89A11B-13A4-4819-A0CB-4A3EFBA4A3DE}"/>
                  </a:ext>
                </a:extLst>
              </p:cNvPr>
              <p:cNvSpPr/>
              <p:nvPr/>
            </p:nvSpPr>
            <p:spPr>
              <a:xfrm>
                <a:off x="7108410" y="3196380"/>
                <a:ext cx="714950" cy="230099"/>
              </a:xfrm>
              <a:custGeom>
                <a:avLst/>
                <a:gdLst>
                  <a:gd name="connsiteX0" fmla="*/ 716160 w 714950"/>
                  <a:gd name="connsiteY0" fmla="*/ -664 h 230099"/>
                  <a:gd name="connsiteX1" fmla="*/ 716160 w 714950"/>
                  <a:gd name="connsiteY1" fmla="*/ 114385 h 230099"/>
                  <a:gd name="connsiteX2" fmla="*/ 716160 w 714950"/>
                  <a:gd name="connsiteY2" fmla="*/ 114386 h 230099"/>
                  <a:gd name="connsiteX3" fmla="*/ 716160 w 714950"/>
                  <a:gd name="connsiteY3" fmla="*/ 229435 h 230099"/>
                  <a:gd name="connsiteX4" fmla="*/ 1209 w 714950"/>
                  <a:gd name="connsiteY4" fmla="*/ 229435 h 230099"/>
                  <a:gd name="connsiteX5" fmla="*/ 1209 w 714950"/>
                  <a:gd name="connsiteY5" fmla="*/ 114386 h 230099"/>
                  <a:gd name="connsiteX6" fmla="*/ 1209 w 714950"/>
                  <a:gd name="connsiteY6" fmla="*/ 114385 h 230099"/>
                  <a:gd name="connsiteX7" fmla="*/ 1209 w 714950"/>
                  <a:gd name="connsiteY7" fmla="*/ -664 h 230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4950" h="230099">
                    <a:moveTo>
                      <a:pt x="716160" y="-664"/>
                    </a:moveTo>
                    <a:cubicBezTo>
                      <a:pt x="716160" y="-664"/>
                      <a:pt x="716160" y="50845"/>
                      <a:pt x="716160" y="114385"/>
                    </a:cubicBezTo>
                    <a:lnTo>
                      <a:pt x="716160" y="114386"/>
                    </a:lnTo>
                    <a:cubicBezTo>
                      <a:pt x="716160" y="177926"/>
                      <a:pt x="716160" y="229435"/>
                      <a:pt x="716160" y="229435"/>
                    </a:cubicBezTo>
                    <a:lnTo>
                      <a:pt x="1209" y="229435"/>
                    </a:lnTo>
                    <a:cubicBezTo>
                      <a:pt x="1209" y="229435"/>
                      <a:pt x="1209" y="177926"/>
                      <a:pt x="1209" y="114386"/>
                    </a:cubicBezTo>
                    <a:lnTo>
                      <a:pt x="1209" y="114385"/>
                    </a:lnTo>
                    <a:cubicBezTo>
                      <a:pt x="1209" y="50845"/>
                      <a:pt x="1209" y="-664"/>
                      <a:pt x="1209" y="-664"/>
                    </a:cubicBezTo>
                    <a:close/>
                  </a:path>
                </a:pathLst>
              </a:custGeom>
              <a:solidFill>
                <a:srgbClr val="FFE6D5"/>
              </a:solidFill>
              <a:ln w="12203" cap="flat">
                <a:solidFill>
                  <a:srgbClr val="15111D"/>
                </a:solidFill>
                <a:prstDash val="solid"/>
                <a:round/>
              </a:ln>
            </p:spPr>
            <p:txBody>
              <a:bodyPr rtlCol="0" anchor="ctr"/>
              <a:lstStyle/>
              <a:p>
                <a:endParaRPr lang="en-US"/>
              </a:p>
            </p:txBody>
          </p:sp>
          <p:sp>
            <p:nvSpPr>
              <p:cNvPr id="143" name="TextBox 142">
                <a:extLst>
                  <a:ext uri="{FF2B5EF4-FFF2-40B4-BE49-F238E27FC236}">
                    <a16:creationId xmlns:a16="http://schemas.microsoft.com/office/drawing/2014/main" id="{5A122455-CB06-4E34-AFB5-044A690A2BC6}"/>
                  </a:ext>
                </a:extLst>
              </p:cNvPr>
              <p:cNvSpPr txBox="1"/>
              <p:nvPr/>
            </p:nvSpPr>
            <p:spPr>
              <a:xfrm>
                <a:off x="7155776" y="3179732"/>
                <a:ext cx="586407" cy="237503"/>
              </a:xfrm>
              <a:prstGeom prst="rect">
                <a:avLst/>
              </a:prstGeom>
              <a:noFill/>
            </p:spPr>
            <p:txBody>
              <a:bodyPr wrap="none" rtlCol="0">
                <a:spAutoFit/>
              </a:bodyPr>
              <a:lstStyle/>
              <a:p>
                <a:pPr algn="l"/>
                <a:r>
                  <a:rPr lang="en-US" sz="1155" b="1" dirty="0" err="1">
                    <a:solidFill>
                      <a:srgbClr val="000000"/>
                    </a:solidFill>
                    <a:latin typeface="Arial"/>
                    <a:cs typeface="Arial"/>
                    <a:sym typeface="Arial"/>
                    <a:rtl val="0"/>
                  </a:rPr>
                  <a:t>multiply</a:t>
                </a:r>
              </a:p>
            </p:txBody>
          </p:sp>
        </p:grpSp>
        <p:grpSp>
          <p:nvGrpSpPr>
            <p:cNvPr id="144" name="Content Placeholder 6">
              <a:extLst>
                <a:ext uri="{FF2B5EF4-FFF2-40B4-BE49-F238E27FC236}">
                  <a16:creationId xmlns:a16="http://schemas.microsoft.com/office/drawing/2014/main" id="{5CEB53B5-F902-450E-8045-4CF61428AAE2}"/>
                </a:ext>
              </a:extLst>
            </p:cNvPr>
            <p:cNvGrpSpPr/>
            <p:nvPr/>
          </p:nvGrpSpPr>
          <p:grpSpPr>
            <a:xfrm>
              <a:off x="7132315" y="3992421"/>
              <a:ext cx="665643" cy="259030"/>
              <a:chOff x="7132315" y="3992421"/>
              <a:chExt cx="665643" cy="259030"/>
            </a:xfrm>
          </p:grpSpPr>
          <p:sp>
            <p:nvSpPr>
              <p:cNvPr id="145" name="Freeform: Shape 144">
                <a:extLst>
                  <a:ext uri="{FF2B5EF4-FFF2-40B4-BE49-F238E27FC236}">
                    <a16:creationId xmlns:a16="http://schemas.microsoft.com/office/drawing/2014/main" id="{F09A0023-0CB4-4F4E-B014-ACCEAF57037E}"/>
                  </a:ext>
                </a:extLst>
              </p:cNvPr>
              <p:cNvSpPr/>
              <p:nvPr/>
            </p:nvSpPr>
            <p:spPr>
              <a:xfrm>
                <a:off x="7132315" y="4013135"/>
                <a:ext cx="665643" cy="238316"/>
              </a:xfrm>
              <a:custGeom>
                <a:avLst/>
                <a:gdLst>
                  <a:gd name="connsiteX0" fmla="*/ 666857 w 665643"/>
                  <a:gd name="connsiteY0" fmla="*/ -650 h 238316"/>
                  <a:gd name="connsiteX1" fmla="*/ 666857 w 665643"/>
                  <a:gd name="connsiteY1" fmla="*/ 114400 h 238316"/>
                  <a:gd name="connsiteX2" fmla="*/ 666857 w 665643"/>
                  <a:gd name="connsiteY2" fmla="*/ 122618 h 238316"/>
                  <a:gd name="connsiteX3" fmla="*/ 666857 w 665643"/>
                  <a:gd name="connsiteY3" fmla="*/ 237667 h 238316"/>
                  <a:gd name="connsiteX4" fmla="*/ 1214 w 665643"/>
                  <a:gd name="connsiteY4" fmla="*/ 237667 h 238316"/>
                  <a:gd name="connsiteX5" fmla="*/ 1214 w 665643"/>
                  <a:gd name="connsiteY5" fmla="*/ 122618 h 238316"/>
                  <a:gd name="connsiteX6" fmla="*/ 1214 w 665643"/>
                  <a:gd name="connsiteY6" fmla="*/ 114400 h 238316"/>
                  <a:gd name="connsiteX7" fmla="*/ 1214 w 665643"/>
                  <a:gd name="connsiteY7" fmla="*/ -650 h 23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43" h="238316">
                    <a:moveTo>
                      <a:pt x="666857" y="-650"/>
                    </a:moveTo>
                    <a:cubicBezTo>
                      <a:pt x="666857" y="-650"/>
                      <a:pt x="666857" y="50859"/>
                      <a:pt x="666857" y="114400"/>
                    </a:cubicBezTo>
                    <a:lnTo>
                      <a:pt x="666857" y="122618"/>
                    </a:lnTo>
                    <a:cubicBezTo>
                      <a:pt x="666857" y="186158"/>
                      <a:pt x="666857" y="237667"/>
                      <a:pt x="666857" y="237667"/>
                    </a:cubicBezTo>
                    <a:lnTo>
                      <a:pt x="1214" y="237667"/>
                    </a:lnTo>
                    <a:cubicBezTo>
                      <a:pt x="1214" y="237667"/>
                      <a:pt x="1214" y="186158"/>
                      <a:pt x="1214" y="122618"/>
                    </a:cubicBezTo>
                    <a:lnTo>
                      <a:pt x="1214" y="114400"/>
                    </a:lnTo>
                    <a:cubicBezTo>
                      <a:pt x="1214" y="50859"/>
                      <a:pt x="1214" y="-650"/>
                      <a:pt x="1214" y="-650"/>
                    </a:cubicBezTo>
                    <a:close/>
                  </a:path>
                </a:pathLst>
              </a:custGeom>
              <a:solidFill>
                <a:srgbClr val="FFE6D5"/>
              </a:solidFill>
              <a:ln w="12203" cap="flat">
                <a:solidFill>
                  <a:srgbClr val="15111D"/>
                </a:solidFill>
                <a:prstDash val="solid"/>
                <a:round/>
              </a:ln>
            </p:spPr>
            <p:txBody>
              <a:bodyPr rtlCol="0" anchor="ctr"/>
              <a:lstStyle/>
              <a:p>
                <a:endParaRPr lang="en-US"/>
              </a:p>
            </p:txBody>
          </p:sp>
          <p:sp>
            <p:nvSpPr>
              <p:cNvPr id="146" name="TextBox 145">
                <a:extLst>
                  <a:ext uri="{FF2B5EF4-FFF2-40B4-BE49-F238E27FC236}">
                    <a16:creationId xmlns:a16="http://schemas.microsoft.com/office/drawing/2014/main" id="{53CFEEDD-7877-4ADC-AE9F-FED1D81F41FA}"/>
                  </a:ext>
                </a:extLst>
              </p:cNvPr>
              <p:cNvSpPr txBox="1"/>
              <p:nvPr/>
            </p:nvSpPr>
            <p:spPr>
              <a:xfrm>
                <a:off x="7198158" y="3992421"/>
                <a:ext cx="520167" cy="237503"/>
              </a:xfrm>
              <a:prstGeom prst="rect">
                <a:avLst/>
              </a:prstGeom>
              <a:noFill/>
            </p:spPr>
            <p:txBody>
              <a:bodyPr wrap="none" rtlCol="0">
                <a:spAutoFit/>
              </a:bodyPr>
              <a:lstStyle/>
              <a:p>
                <a:pPr algn="l"/>
                <a:r>
                  <a:rPr lang="en-US" sz="1155" b="1" dirty="0" err="1">
                    <a:solidFill>
                      <a:srgbClr val="000000"/>
                    </a:solidFill>
                    <a:latin typeface="Arial"/>
                    <a:cs typeface="Arial"/>
                    <a:sym typeface="Arial"/>
                    <a:rtl val="0"/>
                  </a:rPr>
                  <a:t>square</a:t>
                </a:r>
              </a:p>
            </p:txBody>
          </p:sp>
        </p:grpSp>
      </p:grpSp>
      <p:sp>
        <p:nvSpPr>
          <p:cNvPr id="147" name="TextBox 146">
            <a:extLst>
              <a:ext uri="{FF2B5EF4-FFF2-40B4-BE49-F238E27FC236}">
                <a16:creationId xmlns:a16="http://schemas.microsoft.com/office/drawing/2014/main" id="{27A0C5A6-C910-4777-BDB5-68C7E8C4E5E5}"/>
              </a:ext>
            </a:extLst>
          </p:cNvPr>
          <p:cNvSpPr txBox="1"/>
          <p:nvPr/>
        </p:nvSpPr>
        <p:spPr>
          <a:xfrm>
            <a:off x="4514679" y="4582605"/>
            <a:ext cx="184731" cy="329001"/>
          </a:xfrm>
          <a:prstGeom prst="rect">
            <a:avLst/>
          </a:prstGeom>
          <a:noFill/>
        </p:spPr>
        <p:txBody>
          <a:bodyPr wrap="none" rtlCol="0">
            <a:spAutoFit/>
          </a:bodyPr>
          <a:lstStyle/>
          <a:p>
            <a:pPr algn="l"/>
            <a:endParaRPr lang="en-US" sz="1538" dirty="0" err="1">
              <a:solidFill>
                <a:srgbClr val="000000"/>
              </a:solidFill>
              <a:latin typeface="Arial"/>
              <a:cs typeface="Arial"/>
              <a:sym typeface="Arial"/>
              <a:rtl val="0"/>
            </a:endParaRPr>
          </a:p>
        </p:txBody>
      </p:sp>
      <p:sp>
        <p:nvSpPr>
          <p:cNvPr id="148" name="TextBox 147">
            <a:extLst>
              <a:ext uri="{FF2B5EF4-FFF2-40B4-BE49-F238E27FC236}">
                <a16:creationId xmlns:a16="http://schemas.microsoft.com/office/drawing/2014/main" id="{78D5E61E-1ECC-4B5D-8F9C-4AF901277F00}"/>
              </a:ext>
            </a:extLst>
          </p:cNvPr>
          <p:cNvSpPr txBox="1"/>
          <p:nvPr/>
        </p:nvSpPr>
        <p:spPr>
          <a:xfrm>
            <a:off x="8611678" y="4578740"/>
            <a:ext cx="184731" cy="329001"/>
          </a:xfrm>
          <a:prstGeom prst="rect">
            <a:avLst/>
          </a:prstGeom>
          <a:noFill/>
        </p:spPr>
        <p:txBody>
          <a:bodyPr wrap="none" rtlCol="0">
            <a:spAutoFit/>
          </a:bodyPr>
          <a:lstStyle/>
          <a:p>
            <a:pPr algn="l"/>
            <a:endParaRPr lang="en-US" sz="1538" dirty="0" err="1">
              <a:solidFill>
                <a:srgbClr val="000000"/>
              </a:solidFill>
              <a:latin typeface="Arial"/>
              <a:cs typeface="Arial"/>
              <a:sym typeface="Arial"/>
              <a:rtl val="0"/>
            </a:endParaRPr>
          </a:p>
        </p:txBody>
      </p:sp>
      <p:sp>
        <p:nvSpPr>
          <p:cNvPr id="4" name="Footer Placeholder 3">
            <a:extLst>
              <a:ext uri="{FF2B5EF4-FFF2-40B4-BE49-F238E27FC236}">
                <a16:creationId xmlns:a16="http://schemas.microsoft.com/office/drawing/2014/main" id="{C88513C5-440C-4332-8467-923E5B41A65F}"/>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507D1A3D-A3BE-41CF-AE6E-A33EE4DF42D6}"/>
              </a:ext>
            </a:extLst>
          </p:cNvPr>
          <p:cNvSpPr>
            <a:spLocks noGrp="1"/>
          </p:cNvSpPr>
          <p:nvPr>
            <p:ph type="sldNum" sz="quarter" idx="12"/>
          </p:nvPr>
        </p:nvSpPr>
        <p:spPr/>
        <p:txBody>
          <a:bodyPr/>
          <a:lstStyle/>
          <a:p>
            <a:fld id="{F919517F-009E-4769-83B0-88E0C9B89C50}" type="slidenum">
              <a:rPr lang="en-US" smtClean="0"/>
              <a:t>67</a:t>
            </a:fld>
            <a:endParaRPr lang="en-US"/>
          </a:p>
        </p:txBody>
      </p:sp>
      <p:sp>
        <p:nvSpPr>
          <p:cNvPr id="150" name="TextBox 149">
            <a:extLst>
              <a:ext uri="{FF2B5EF4-FFF2-40B4-BE49-F238E27FC236}">
                <a16:creationId xmlns:a16="http://schemas.microsoft.com/office/drawing/2014/main" id="{07EC076A-BCC0-4E70-B95E-7DDAEC60930E}"/>
              </a:ext>
            </a:extLst>
          </p:cNvPr>
          <p:cNvSpPr txBox="1"/>
          <p:nvPr/>
        </p:nvSpPr>
        <p:spPr>
          <a:xfrm>
            <a:off x="3654089" y="3399378"/>
            <a:ext cx="1651414" cy="1015663"/>
          </a:xfrm>
          <a:prstGeom prst="rect">
            <a:avLst/>
          </a:prstGeom>
          <a:noFill/>
        </p:spPr>
        <p:txBody>
          <a:bodyPr wrap="none" rtlCol="0">
            <a:spAutoFit/>
          </a:bodyPr>
          <a:lstStyle/>
          <a:p>
            <a:pPr algn="l"/>
            <a:r>
              <a:rPr lang="en-IN" sz="1200" dirty="0"/>
              <a:t>1. Execution timing</a:t>
            </a:r>
          </a:p>
          <a:p>
            <a:pPr algn="l"/>
            <a:r>
              <a:rPr lang="en-IN" sz="1200" dirty="0"/>
              <a:t>2. Performance </a:t>
            </a:r>
            <a:br>
              <a:rPr lang="en-IN" sz="1200" dirty="0"/>
            </a:br>
            <a:r>
              <a:rPr lang="en-IN" sz="1200" dirty="0"/>
              <a:t>counters and sensors</a:t>
            </a:r>
          </a:p>
          <a:p>
            <a:pPr algn="l"/>
            <a:r>
              <a:rPr lang="en-IN" sz="1200" dirty="0"/>
              <a:t>3. Memory access</a:t>
            </a:r>
            <a:br>
              <a:rPr lang="en-IN" sz="1200" dirty="0"/>
            </a:br>
            <a:r>
              <a:rPr lang="en-IN" sz="1200" dirty="0"/>
              <a:t>patterns</a:t>
            </a:r>
            <a:endParaRPr lang="en-US" sz="1200" dirty="0" err="1"/>
          </a:p>
        </p:txBody>
      </p:sp>
      <p:sp>
        <p:nvSpPr>
          <p:cNvPr id="151" name="TextBox 150">
            <a:extLst>
              <a:ext uri="{FF2B5EF4-FFF2-40B4-BE49-F238E27FC236}">
                <a16:creationId xmlns:a16="http://schemas.microsoft.com/office/drawing/2014/main" id="{67A2F254-E5C1-4CCD-A0E7-7304BE287156}"/>
              </a:ext>
            </a:extLst>
          </p:cNvPr>
          <p:cNvSpPr txBox="1"/>
          <p:nvPr/>
        </p:nvSpPr>
        <p:spPr>
          <a:xfrm>
            <a:off x="5291997" y="3393659"/>
            <a:ext cx="1661032" cy="1015663"/>
          </a:xfrm>
          <a:prstGeom prst="rect">
            <a:avLst/>
          </a:prstGeom>
          <a:noFill/>
        </p:spPr>
        <p:txBody>
          <a:bodyPr wrap="none" rtlCol="0">
            <a:spAutoFit/>
          </a:bodyPr>
          <a:lstStyle/>
          <a:p>
            <a:pPr algn="l"/>
            <a:r>
              <a:rPr lang="en-IN" sz="1200" dirty="0"/>
              <a:t>1. Power</a:t>
            </a:r>
            <a:br>
              <a:rPr lang="en-IN" sz="1200" dirty="0"/>
            </a:br>
            <a:r>
              <a:rPr lang="en-IN" sz="1200" dirty="0"/>
              <a:t>2. EM radiation</a:t>
            </a:r>
          </a:p>
          <a:p>
            <a:pPr algn="l"/>
            <a:r>
              <a:rPr lang="en-US" sz="1200" dirty="0"/>
              <a:t>3. Temperature</a:t>
            </a:r>
            <a:br>
              <a:rPr lang="en-US" sz="1200" dirty="0"/>
            </a:br>
            <a:r>
              <a:rPr lang="en-US" sz="1200" dirty="0"/>
              <a:t>4. Memory addresses</a:t>
            </a:r>
            <a:br>
              <a:rPr lang="en-US" sz="1200" dirty="0"/>
            </a:br>
            <a:r>
              <a:rPr lang="en-US" sz="1200" dirty="0"/>
              <a:t>    and values</a:t>
            </a:r>
          </a:p>
        </p:txBody>
      </p:sp>
      <p:sp>
        <p:nvSpPr>
          <p:cNvPr id="3" name="TextBox 2">
            <a:extLst>
              <a:ext uri="{FF2B5EF4-FFF2-40B4-BE49-F238E27FC236}">
                <a16:creationId xmlns:a16="http://schemas.microsoft.com/office/drawing/2014/main" id="{A2DEBACC-37FE-4380-AB86-C8BCD21F5167}"/>
              </a:ext>
            </a:extLst>
          </p:cNvPr>
          <p:cNvSpPr txBox="1"/>
          <p:nvPr/>
        </p:nvSpPr>
        <p:spPr>
          <a:xfrm>
            <a:off x="2462792" y="5042530"/>
            <a:ext cx="7752443" cy="1323439"/>
          </a:xfrm>
          <a:prstGeom prst="rect">
            <a:avLst/>
          </a:prstGeom>
          <a:noFill/>
        </p:spPr>
        <p:txBody>
          <a:bodyPr wrap="none" rtlCol="0">
            <a:spAutoFit/>
          </a:bodyPr>
          <a:lstStyle/>
          <a:p>
            <a:pPr marL="342900" indent="-342900">
              <a:buFont typeface="Arial" panose="020B0604020202020204" pitchFamily="34" charset="0"/>
              <a:buChar char="•"/>
            </a:pPr>
            <a:r>
              <a:rPr lang="en-IN" sz="2000" dirty="0"/>
              <a:t>Whenever some </a:t>
            </a:r>
            <a:r>
              <a:rPr lang="en-IN" sz="2000" dirty="0">
                <a:solidFill>
                  <a:srgbClr val="0070C0"/>
                </a:solidFill>
              </a:rPr>
              <a:t>artefact</a:t>
            </a:r>
            <a:r>
              <a:rPr lang="en-IN" sz="2000" dirty="0"/>
              <a:t> of program </a:t>
            </a:r>
            <a:r>
              <a:rPr lang="en-IN" sz="2000" dirty="0">
                <a:solidFill>
                  <a:srgbClr val="00B050"/>
                </a:solidFill>
              </a:rPr>
              <a:t>execution</a:t>
            </a:r>
            <a:r>
              <a:rPr lang="en-IN" sz="2000" dirty="0"/>
              <a:t> is measurable,</a:t>
            </a:r>
            <a:br>
              <a:rPr lang="en-IN" sz="2000" dirty="0"/>
            </a:br>
            <a:r>
              <a:rPr lang="en-IN" sz="2000" dirty="0"/>
              <a:t>we have a </a:t>
            </a:r>
            <a:r>
              <a:rPr lang="en-IN" sz="2000" dirty="0">
                <a:solidFill>
                  <a:srgbClr val="FF0000"/>
                </a:solidFill>
              </a:rPr>
              <a:t>side channel</a:t>
            </a:r>
            <a:r>
              <a:rPr lang="en-IN" sz="2000" dirty="0"/>
              <a:t>. Some information can </a:t>
            </a:r>
            <a:r>
              <a:rPr lang="en-IN" sz="2000" dirty="0">
                <a:solidFill>
                  <a:srgbClr val="E21A23"/>
                </a:solidFill>
              </a:rPr>
              <a:t>leak</a:t>
            </a:r>
            <a:r>
              <a:rPr lang="en-IN" sz="2000" dirty="0"/>
              <a:t> out.</a:t>
            </a:r>
          </a:p>
          <a:p>
            <a:pPr marL="342900" indent="-342900">
              <a:buFont typeface="Arial" panose="020B0604020202020204" pitchFamily="34" charset="0"/>
              <a:buChar char="•"/>
            </a:pPr>
            <a:r>
              <a:rPr lang="en-IN" sz="2000" dirty="0"/>
              <a:t>See the </a:t>
            </a:r>
            <a:r>
              <a:rPr lang="en-IN" sz="2000" dirty="0">
                <a:solidFill>
                  <a:srgbClr val="00B050"/>
                </a:solidFill>
              </a:rPr>
              <a:t>case</a:t>
            </a:r>
            <a:r>
              <a:rPr lang="en-IN" sz="2000" dirty="0"/>
              <a:t> of RSA, where we have a </a:t>
            </a:r>
            <a:r>
              <a:rPr lang="en-IN" sz="2000" dirty="0">
                <a:solidFill>
                  <a:srgbClr val="7030A0"/>
                </a:solidFill>
              </a:rPr>
              <a:t>data-dependent</a:t>
            </a:r>
            <a:r>
              <a:rPr lang="en-IN" sz="2000" dirty="0"/>
              <a:t> i-cache</a:t>
            </a:r>
            <a:br>
              <a:rPr lang="en-IN" sz="2000" dirty="0"/>
            </a:br>
            <a:r>
              <a:rPr lang="en-IN" sz="2000" dirty="0"/>
              <a:t>access.</a:t>
            </a:r>
            <a:endParaRPr lang="en-US" sz="2000" dirty="0" err="1"/>
          </a:p>
        </p:txBody>
      </p:sp>
      <p:pic>
        <p:nvPicPr>
          <p:cNvPr id="65" name="Picture 64" descr="A picture containing seat&#10;&#10;Description automatically generated">
            <a:extLst>
              <a:ext uri="{FF2B5EF4-FFF2-40B4-BE49-F238E27FC236}">
                <a16:creationId xmlns:a16="http://schemas.microsoft.com/office/drawing/2014/main" id="{EBB130EB-ADBC-4539-A184-2732A3F4BE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1" y="5204579"/>
            <a:ext cx="1020071" cy="1034018"/>
          </a:xfrm>
          <a:prstGeom prst="rect">
            <a:avLst/>
          </a:prstGeom>
        </p:spPr>
      </p:pic>
    </p:spTree>
    <p:extLst>
      <p:ext uri="{BB962C8B-B14F-4D97-AF65-F5344CB8AC3E}">
        <p14:creationId xmlns:p14="http://schemas.microsoft.com/office/powerpoint/2010/main" val="40972053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DB8D-0CBA-4B75-8965-524EA688F887}"/>
              </a:ext>
            </a:extLst>
          </p:cNvPr>
          <p:cNvSpPr>
            <a:spLocks noGrp="1"/>
          </p:cNvSpPr>
          <p:nvPr>
            <p:ph type="title"/>
          </p:nvPr>
        </p:nvSpPr>
        <p:spPr/>
        <p:txBody>
          <a:bodyPr/>
          <a:lstStyle/>
          <a:p>
            <a:r>
              <a:rPr lang="en-IN" dirty="0" err="1"/>
              <a:t>Prime+Probe</a:t>
            </a:r>
            <a:r>
              <a:rPr lang="en-IN" dirty="0"/>
              <a:t> Attack</a:t>
            </a:r>
            <a:endParaRPr lang="en-US" dirty="0"/>
          </a:p>
        </p:txBody>
      </p:sp>
      <p:sp>
        <p:nvSpPr>
          <p:cNvPr id="3" name="Content Placeholder 2">
            <a:extLst>
              <a:ext uri="{FF2B5EF4-FFF2-40B4-BE49-F238E27FC236}">
                <a16:creationId xmlns:a16="http://schemas.microsoft.com/office/drawing/2014/main" id="{F719D81F-C259-4B9A-AFF8-9D2598FC2694}"/>
              </a:ext>
            </a:extLst>
          </p:cNvPr>
          <p:cNvSpPr>
            <a:spLocks noGrp="1"/>
          </p:cNvSpPr>
          <p:nvPr>
            <p:ph idx="1"/>
          </p:nvPr>
        </p:nvSpPr>
        <p:spPr>
          <a:xfrm>
            <a:off x="1880616" y="1280160"/>
            <a:ext cx="7986195" cy="3257006"/>
          </a:xfrm>
        </p:spPr>
        <p:txBody>
          <a:bodyPr/>
          <a:lstStyle/>
          <a:p>
            <a:pPr marL="457200" indent="-457200">
              <a:buFont typeface="+mj-lt"/>
              <a:buAutoNum type="arabicPeriod"/>
            </a:pPr>
            <a:r>
              <a:rPr lang="en-IN" dirty="0"/>
              <a:t>The </a:t>
            </a:r>
            <a:r>
              <a:rPr lang="en-IN" dirty="0">
                <a:solidFill>
                  <a:srgbClr val="625D9C"/>
                </a:solidFill>
              </a:rPr>
              <a:t>attacker</a:t>
            </a:r>
            <a:r>
              <a:rPr lang="en-IN" dirty="0"/>
              <a:t> thread </a:t>
            </a:r>
            <a:r>
              <a:rPr lang="en-IN" dirty="0">
                <a:solidFill>
                  <a:srgbClr val="00B050"/>
                </a:solidFill>
              </a:rPr>
              <a:t>accesses</a:t>
            </a:r>
            <a:r>
              <a:rPr lang="en-IN" dirty="0"/>
              <a:t> all the lines in the cache (Prime phase) </a:t>
            </a:r>
          </a:p>
          <a:p>
            <a:pPr marL="457200" indent="-457200">
              <a:buFont typeface="+mj-lt"/>
              <a:buAutoNum type="arabicPeriod"/>
            </a:pPr>
            <a:r>
              <a:rPr lang="en-IN" dirty="0">
                <a:solidFill>
                  <a:srgbClr val="C00000"/>
                </a:solidFill>
              </a:rPr>
              <a:t>Yield</a:t>
            </a:r>
            <a:r>
              <a:rPr lang="en-IN" dirty="0"/>
              <a:t> the processor to the </a:t>
            </a:r>
            <a:r>
              <a:rPr lang="en-IN" dirty="0">
                <a:solidFill>
                  <a:srgbClr val="E21A23"/>
                </a:solidFill>
              </a:rPr>
              <a:t>victim</a:t>
            </a:r>
            <a:r>
              <a:rPr lang="en-IN" dirty="0"/>
              <a:t> process</a:t>
            </a:r>
          </a:p>
          <a:p>
            <a:pPr marL="457200" indent="-457200">
              <a:buFont typeface="+mj-lt"/>
              <a:buAutoNum type="arabicPeriod"/>
            </a:pPr>
            <a:r>
              <a:rPr lang="en-IN" dirty="0"/>
              <a:t>The victim thread </a:t>
            </a:r>
            <a:r>
              <a:rPr lang="en-IN" dirty="0">
                <a:solidFill>
                  <a:srgbClr val="0070C0"/>
                </a:solidFill>
              </a:rPr>
              <a:t>executes</a:t>
            </a:r>
            <a:r>
              <a:rPr lang="en-IN" dirty="0"/>
              <a:t>. If it needs </a:t>
            </a:r>
            <a:r>
              <a:rPr lang="en-IN" dirty="0">
                <a:solidFill>
                  <a:srgbClr val="002060"/>
                </a:solidFill>
              </a:rPr>
              <a:t>access</a:t>
            </a:r>
            <a:r>
              <a:rPr lang="en-IN" dirty="0"/>
              <a:t> to a cache block (</a:t>
            </a:r>
            <a:r>
              <a:rPr lang="en-IN" dirty="0">
                <a:solidFill>
                  <a:srgbClr val="00B050"/>
                </a:solidFill>
              </a:rPr>
              <a:t>code</a:t>
            </a:r>
            <a:r>
              <a:rPr lang="en-IN" dirty="0"/>
              <a:t> or </a:t>
            </a:r>
            <a:r>
              <a:rPr lang="en-IN" dirty="0">
                <a:solidFill>
                  <a:srgbClr val="625D9C"/>
                </a:solidFill>
              </a:rPr>
              <a:t>data</a:t>
            </a:r>
            <a:r>
              <a:rPr lang="en-IN" dirty="0"/>
              <a:t>), it will have a </a:t>
            </a:r>
            <a:r>
              <a:rPr lang="en-IN" dirty="0">
                <a:solidFill>
                  <a:srgbClr val="E21A23"/>
                </a:solidFill>
              </a:rPr>
              <a:t>miss</a:t>
            </a:r>
            <a:r>
              <a:rPr lang="en-IN" dirty="0"/>
              <a:t> and fetch it from the </a:t>
            </a:r>
            <a:r>
              <a:rPr lang="en-IN" dirty="0">
                <a:solidFill>
                  <a:srgbClr val="720F11"/>
                </a:solidFill>
              </a:rPr>
              <a:t>lower level</a:t>
            </a:r>
          </a:p>
          <a:p>
            <a:pPr marL="457200" indent="-457200">
              <a:buFont typeface="+mj-lt"/>
              <a:buAutoNum type="arabicPeriod"/>
            </a:pPr>
            <a:r>
              <a:rPr lang="en-IN" dirty="0"/>
              <a:t>The attacker </a:t>
            </a:r>
            <a:r>
              <a:rPr lang="en-IN" dirty="0">
                <a:solidFill>
                  <a:srgbClr val="00B050"/>
                </a:solidFill>
              </a:rPr>
              <a:t>resumes</a:t>
            </a:r>
            <a:r>
              <a:rPr lang="en-IN" dirty="0"/>
              <a:t> control. It </a:t>
            </a:r>
            <a:r>
              <a:rPr lang="en-IN" dirty="0">
                <a:solidFill>
                  <a:srgbClr val="7030A0"/>
                </a:solidFill>
              </a:rPr>
              <a:t>measures</a:t>
            </a:r>
            <a:r>
              <a:rPr lang="en-IN" dirty="0"/>
              <a:t> the time required to </a:t>
            </a:r>
            <a:r>
              <a:rPr lang="en-IN" dirty="0">
                <a:solidFill>
                  <a:srgbClr val="0070C0"/>
                </a:solidFill>
              </a:rPr>
              <a:t>access</a:t>
            </a:r>
            <a:r>
              <a:rPr lang="en-IN" dirty="0"/>
              <a:t> every cache line. Based on the measured times, it gets an idea of the memory access </a:t>
            </a:r>
            <a:r>
              <a:rPr lang="en-IN" dirty="0" err="1"/>
              <a:t>behavior</a:t>
            </a:r>
            <a:r>
              <a:rPr lang="en-IN" dirty="0"/>
              <a:t> of the </a:t>
            </a:r>
            <a:r>
              <a:rPr lang="en-IN" dirty="0">
                <a:solidFill>
                  <a:srgbClr val="E21A23"/>
                </a:solidFill>
              </a:rPr>
              <a:t>victim </a:t>
            </a:r>
            <a:r>
              <a:rPr lang="en-IN" dirty="0"/>
              <a:t>process. </a:t>
            </a:r>
            <a:endParaRPr lang="en-US" dirty="0"/>
          </a:p>
        </p:txBody>
      </p:sp>
      <p:sp>
        <p:nvSpPr>
          <p:cNvPr id="4" name="Footer Placeholder 3">
            <a:extLst>
              <a:ext uri="{FF2B5EF4-FFF2-40B4-BE49-F238E27FC236}">
                <a16:creationId xmlns:a16="http://schemas.microsoft.com/office/drawing/2014/main" id="{5F6A9F63-B355-4CB1-9A30-10EB139BDB82}"/>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6E654F46-780A-49C6-80FC-B23ED50C2575}"/>
              </a:ext>
            </a:extLst>
          </p:cNvPr>
          <p:cNvSpPr>
            <a:spLocks noGrp="1"/>
          </p:cNvSpPr>
          <p:nvPr>
            <p:ph type="sldNum" sz="quarter" idx="12"/>
          </p:nvPr>
        </p:nvSpPr>
        <p:spPr/>
        <p:txBody>
          <a:bodyPr/>
          <a:lstStyle/>
          <a:p>
            <a:fld id="{F919517F-009E-4769-83B0-88E0C9B89C50}" type="slidenum">
              <a:rPr lang="en-US" smtClean="0"/>
              <a:t>68</a:t>
            </a:fld>
            <a:endParaRPr lang="en-US"/>
          </a:p>
        </p:txBody>
      </p:sp>
      <p:sp>
        <p:nvSpPr>
          <p:cNvPr id="6" name="Rectangle 5">
            <a:extLst>
              <a:ext uri="{FF2B5EF4-FFF2-40B4-BE49-F238E27FC236}">
                <a16:creationId xmlns:a16="http://schemas.microsoft.com/office/drawing/2014/main" id="{BBA95B8C-2951-47EA-9A8C-80A046BF8DB1}"/>
              </a:ext>
            </a:extLst>
          </p:cNvPr>
          <p:cNvSpPr/>
          <p:nvPr/>
        </p:nvSpPr>
        <p:spPr>
          <a:xfrm>
            <a:off x="2351314" y="4537166"/>
            <a:ext cx="7062652" cy="1471748"/>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r>
              <a:rPr lang="en-IN" sz="2000" dirty="0"/>
              <a:t>RSA has a </a:t>
            </a:r>
            <a:r>
              <a:rPr lang="en-IN" sz="2000" dirty="0">
                <a:solidFill>
                  <a:srgbClr val="01708C"/>
                </a:solidFill>
              </a:rPr>
              <a:t>data-dependent</a:t>
            </a:r>
            <a:r>
              <a:rPr lang="en-IN" sz="2000" dirty="0"/>
              <a:t> i-cache access (</a:t>
            </a:r>
            <a:r>
              <a:rPr lang="en-IN" sz="2000" dirty="0">
                <a:solidFill>
                  <a:srgbClr val="7030A0"/>
                </a:solidFill>
              </a:rPr>
              <a:t>modular</a:t>
            </a:r>
            <a:r>
              <a:rPr lang="en-IN" sz="2000" dirty="0"/>
              <a:t> multiply </a:t>
            </a:r>
            <a:r>
              <a:rPr lang="en-IN" sz="2000" dirty="0">
                <a:solidFill>
                  <a:srgbClr val="00B050"/>
                </a:solidFill>
              </a:rPr>
              <a:t>function</a:t>
            </a:r>
            <a:r>
              <a:rPr lang="en-IN" sz="2000" dirty="0"/>
              <a:t>). We can </a:t>
            </a:r>
            <a:r>
              <a:rPr lang="en-IN" sz="2000" dirty="0">
                <a:solidFill>
                  <a:srgbClr val="E21A23"/>
                </a:solidFill>
              </a:rPr>
              <a:t>track</a:t>
            </a:r>
            <a:r>
              <a:rPr lang="en-IN" sz="2000" dirty="0"/>
              <a:t> if this instruction was </a:t>
            </a:r>
            <a:r>
              <a:rPr lang="en-IN" sz="2000" dirty="0">
                <a:solidFill>
                  <a:srgbClr val="0070C0"/>
                </a:solidFill>
              </a:rPr>
              <a:t>fetched</a:t>
            </a:r>
            <a:r>
              <a:rPr lang="en-IN" sz="2000" dirty="0"/>
              <a:t> or not. This will </a:t>
            </a:r>
            <a:r>
              <a:rPr lang="en-IN" sz="2000" dirty="0">
                <a:solidFill>
                  <a:srgbClr val="C00000"/>
                </a:solidFill>
              </a:rPr>
              <a:t>tell</a:t>
            </a:r>
            <a:r>
              <a:rPr lang="en-IN" sz="2000" dirty="0"/>
              <a:t> us about the </a:t>
            </a:r>
            <a:r>
              <a:rPr lang="en-IN" sz="2000" i="1" dirty="0"/>
              <a:t>i</a:t>
            </a:r>
            <a:r>
              <a:rPr lang="en-IN" sz="2000" i="1" baseline="30000" dirty="0"/>
              <a:t>th</a:t>
            </a:r>
            <a:r>
              <a:rPr lang="en-IN" sz="2000" dirty="0"/>
              <a:t> bit in the </a:t>
            </a:r>
            <a:r>
              <a:rPr lang="en-IN" sz="2000" dirty="0">
                <a:solidFill>
                  <a:schemeClr val="accent4">
                    <a:lumMod val="60000"/>
                    <a:lumOff val="40000"/>
                  </a:schemeClr>
                </a:solidFill>
              </a:rPr>
              <a:t>key</a:t>
            </a:r>
            <a:r>
              <a:rPr lang="en-IN" sz="2000" dirty="0"/>
              <a:t> !!!  </a:t>
            </a:r>
            <a:endParaRPr lang="en-US" sz="2000" dirty="0"/>
          </a:p>
        </p:txBody>
      </p:sp>
      <p:sp>
        <p:nvSpPr>
          <p:cNvPr id="7" name="Rectangle: Rounded Corners 6">
            <a:extLst>
              <a:ext uri="{FF2B5EF4-FFF2-40B4-BE49-F238E27FC236}">
                <a16:creationId xmlns:a16="http://schemas.microsoft.com/office/drawing/2014/main" id="{82DC9AB2-5322-4450-B5C9-2DA77E031DC2}"/>
              </a:ext>
            </a:extLst>
          </p:cNvPr>
          <p:cNvSpPr/>
          <p:nvPr/>
        </p:nvSpPr>
        <p:spPr>
          <a:xfrm>
            <a:off x="5181600" y="4389121"/>
            <a:ext cx="1611086" cy="330925"/>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Example</a:t>
            </a:r>
            <a:endParaRPr lang="en-US" sz="2000" dirty="0"/>
          </a:p>
        </p:txBody>
      </p:sp>
    </p:spTree>
    <p:extLst>
      <p:ext uri="{BB962C8B-B14F-4D97-AF65-F5344CB8AC3E}">
        <p14:creationId xmlns:p14="http://schemas.microsoft.com/office/powerpoint/2010/main" val="41441192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F27A-7FE9-485E-AEB0-F8DDED09065B}"/>
              </a:ext>
            </a:extLst>
          </p:cNvPr>
          <p:cNvSpPr>
            <a:spLocks noGrp="1"/>
          </p:cNvSpPr>
          <p:nvPr>
            <p:ph type="title"/>
          </p:nvPr>
        </p:nvSpPr>
        <p:spPr/>
        <p:txBody>
          <a:bodyPr/>
          <a:lstStyle/>
          <a:p>
            <a:r>
              <a:rPr lang="en-IN" dirty="0" err="1"/>
              <a:t>Flush+Reload</a:t>
            </a:r>
            <a:r>
              <a:rPr lang="en-IN" dirty="0"/>
              <a:t> Attack</a:t>
            </a:r>
            <a:endParaRPr lang="en-US" dirty="0"/>
          </a:p>
        </p:txBody>
      </p:sp>
      <p:sp>
        <p:nvSpPr>
          <p:cNvPr id="3" name="Content Placeholder 2">
            <a:extLst>
              <a:ext uri="{FF2B5EF4-FFF2-40B4-BE49-F238E27FC236}">
                <a16:creationId xmlns:a16="http://schemas.microsoft.com/office/drawing/2014/main" id="{9AA9BC7B-6C45-470B-99AF-EF242D49F6F5}"/>
              </a:ext>
            </a:extLst>
          </p:cNvPr>
          <p:cNvSpPr>
            <a:spLocks noGrp="1"/>
          </p:cNvSpPr>
          <p:nvPr>
            <p:ph idx="1"/>
          </p:nvPr>
        </p:nvSpPr>
        <p:spPr>
          <a:xfrm>
            <a:off x="2147483" y="1896362"/>
            <a:ext cx="6858000" cy="1917993"/>
          </a:xfrm>
        </p:spPr>
        <p:txBody>
          <a:bodyPr/>
          <a:lstStyle/>
          <a:p>
            <a:pPr marL="457200" indent="-457200">
              <a:buAutoNum type="arabicPeriod"/>
            </a:pPr>
            <a:r>
              <a:rPr lang="en-IN" dirty="0"/>
              <a:t>The </a:t>
            </a:r>
            <a:r>
              <a:rPr lang="en-IN" dirty="0">
                <a:solidFill>
                  <a:schemeClr val="accent1">
                    <a:lumMod val="75000"/>
                  </a:schemeClr>
                </a:solidFill>
              </a:rPr>
              <a:t>attacker</a:t>
            </a:r>
            <a:r>
              <a:rPr lang="en-IN" dirty="0"/>
              <a:t> first </a:t>
            </a:r>
            <a:r>
              <a:rPr lang="en-IN" dirty="0">
                <a:solidFill>
                  <a:srgbClr val="00B050"/>
                </a:solidFill>
              </a:rPr>
              <a:t>flushes</a:t>
            </a:r>
            <a:r>
              <a:rPr lang="en-IN" dirty="0"/>
              <a:t> a given set of </a:t>
            </a:r>
            <a:r>
              <a:rPr lang="en-IN" dirty="0">
                <a:solidFill>
                  <a:srgbClr val="720F11"/>
                </a:solidFill>
              </a:rPr>
              <a:t>cache</a:t>
            </a:r>
            <a:r>
              <a:rPr lang="en-IN" dirty="0"/>
              <a:t> lines. </a:t>
            </a:r>
          </a:p>
          <a:p>
            <a:pPr marL="457200" indent="-457200">
              <a:buAutoNum type="arabicPeriod"/>
            </a:pPr>
            <a:r>
              <a:rPr lang="en-IN" dirty="0"/>
              <a:t>Allow the </a:t>
            </a:r>
            <a:r>
              <a:rPr lang="en-IN" dirty="0">
                <a:solidFill>
                  <a:srgbClr val="FF0000"/>
                </a:solidFill>
              </a:rPr>
              <a:t>victim</a:t>
            </a:r>
            <a:r>
              <a:rPr lang="en-IN" dirty="0"/>
              <a:t> to run for some </a:t>
            </a:r>
            <a:r>
              <a:rPr lang="en-IN" dirty="0">
                <a:solidFill>
                  <a:srgbClr val="692146"/>
                </a:solidFill>
              </a:rPr>
              <a:t>time</a:t>
            </a:r>
            <a:r>
              <a:rPr lang="en-IN" dirty="0"/>
              <a:t>.</a:t>
            </a:r>
          </a:p>
          <a:p>
            <a:pPr marL="457200" indent="-457200">
              <a:buAutoNum type="arabicPeriod"/>
            </a:pPr>
            <a:r>
              <a:rPr lang="en-IN" dirty="0"/>
              <a:t>The </a:t>
            </a:r>
            <a:r>
              <a:rPr lang="en-IN" dirty="0">
                <a:solidFill>
                  <a:schemeClr val="accent1">
                    <a:lumMod val="75000"/>
                  </a:schemeClr>
                </a:solidFill>
              </a:rPr>
              <a:t>attacker</a:t>
            </a:r>
            <a:r>
              <a:rPr lang="en-IN" dirty="0"/>
              <a:t> accesses the </a:t>
            </a:r>
            <a:r>
              <a:rPr lang="en-IN" dirty="0">
                <a:solidFill>
                  <a:srgbClr val="00B050"/>
                </a:solidFill>
              </a:rPr>
              <a:t>same</a:t>
            </a:r>
            <a:r>
              <a:rPr lang="en-IN" dirty="0"/>
              <a:t> set of lines again.</a:t>
            </a:r>
          </a:p>
          <a:p>
            <a:pPr marL="457200" indent="-457200">
              <a:buAutoNum type="arabicPeriod"/>
            </a:pPr>
            <a:r>
              <a:rPr lang="en-IN" dirty="0"/>
              <a:t>Check if they are </a:t>
            </a:r>
            <a:r>
              <a:rPr lang="en-IN" dirty="0">
                <a:solidFill>
                  <a:srgbClr val="720F11"/>
                </a:solidFill>
              </a:rPr>
              <a:t>back</a:t>
            </a:r>
            <a:r>
              <a:rPr lang="en-IN" dirty="0"/>
              <a:t>.</a:t>
            </a:r>
            <a:endParaRPr lang="en-US" dirty="0"/>
          </a:p>
        </p:txBody>
      </p:sp>
      <p:sp>
        <p:nvSpPr>
          <p:cNvPr id="4" name="Footer Placeholder 3">
            <a:extLst>
              <a:ext uri="{FF2B5EF4-FFF2-40B4-BE49-F238E27FC236}">
                <a16:creationId xmlns:a16="http://schemas.microsoft.com/office/drawing/2014/main" id="{19422BBD-EEAB-44DA-8D2D-39D313B651A1}"/>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EC9443F7-859F-4B21-AAD1-4171A76F84F7}"/>
              </a:ext>
            </a:extLst>
          </p:cNvPr>
          <p:cNvSpPr>
            <a:spLocks noGrp="1"/>
          </p:cNvSpPr>
          <p:nvPr>
            <p:ph type="sldNum" sz="quarter" idx="12"/>
          </p:nvPr>
        </p:nvSpPr>
        <p:spPr/>
        <p:txBody>
          <a:bodyPr/>
          <a:lstStyle/>
          <a:p>
            <a:fld id="{F919517F-009E-4769-83B0-88E0C9B89C50}" type="slidenum">
              <a:rPr lang="en-US" smtClean="0"/>
              <a:t>69</a:t>
            </a:fld>
            <a:endParaRPr lang="en-US"/>
          </a:p>
        </p:txBody>
      </p:sp>
      <p:sp>
        <p:nvSpPr>
          <p:cNvPr id="6" name="Rectangle 5">
            <a:extLst>
              <a:ext uri="{FF2B5EF4-FFF2-40B4-BE49-F238E27FC236}">
                <a16:creationId xmlns:a16="http://schemas.microsoft.com/office/drawing/2014/main" id="{AB68109D-730D-47D4-B0C4-0B79E0284C6D}"/>
              </a:ext>
            </a:extLst>
          </p:cNvPr>
          <p:cNvSpPr/>
          <p:nvPr/>
        </p:nvSpPr>
        <p:spPr>
          <a:xfrm>
            <a:off x="3108091" y="880267"/>
            <a:ext cx="5599611" cy="60089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000" dirty="0"/>
              <a:t>Assume code pages are shared between the attacker and victim threads/processes</a:t>
            </a:r>
            <a:endParaRPr lang="en-US" sz="2000" dirty="0"/>
          </a:p>
        </p:txBody>
      </p:sp>
      <p:sp>
        <p:nvSpPr>
          <p:cNvPr id="7" name="Rectangle 6">
            <a:extLst>
              <a:ext uri="{FF2B5EF4-FFF2-40B4-BE49-F238E27FC236}">
                <a16:creationId xmlns:a16="http://schemas.microsoft.com/office/drawing/2014/main" id="{7777990B-8C19-42A5-A18D-C0EB9E8895F1}"/>
              </a:ext>
            </a:extLst>
          </p:cNvPr>
          <p:cNvSpPr/>
          <p:nvPr/>
        </p:nvSpPr>
        <p:spPr>
          <a:xfrm>
            <a:off x="3396343" y="4040777"/>
            <a:ext cx="6087291" cy="122790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2000" dirty="0"/>
              <a:t>Same idea as the </a:t>
            </a:r>
            <a:r>
              <a:rPr lang="en-IN" sz="2000" dirty="0" err="1"/>
              <a:t>Prime+Probe</a:t>
            </a:r>
            <a:r>
              <a:rPr lang="en-IN" sz="2000" dirty="0"/>
              <a:t> </a:t>
            </a:r>
            <a:r>
              <a:rPr lang="en-IN" sz="2000" dirty="0">
                <a:solidFill>
                  <a:schemeClr val="accent4">
                    <a:lumMod val="60000"/>
                    <a:lumOff val="40000"/>
                  </a:schemeClr>
                </a:solidFill>
              </a:rPr>
              <a:t>attack</a:t>
            </a:r>
            <a:r>
              <a:rPr lang="en-IN" sz="2000" dirty="0"/>
              <a:t>. Get an </a:t>
            </a:r>
            <a:r>
              <a:rPr lang="en-IN" sz="2000" dirty="0">
                <a:solidFill>
                  <a:srgbClr val="00B050"/>
                </a:solidFill>
              </a:rPr>
              <a:t>idea</a:t>
            </a:r>
            <a:r>
              <a:rPr lang="en-IN" sz="2000" dirty="0"/>
              <a:t> of the </a:t>
            </a:r>
            <a:r>
              <a:rPr lang="en-IN" sz="2000" dirty="0">
                <a:solidFill>
                  <a:srgbClr val="7030A0"/>
                </a:solidFill>
              </a:rPr>
              <a:t>memory</a:t>
            </a:r>
            <a:r>
              <a:rPr lang="en-IN" sz="2000" dirty="0"/>
              <a:t> addresses </a:t>
            </a:r>
            <a:r>
              <a:rPr lang="en-IN" sz="2000" dirty="0">
                <a:solidFill>
                  <a:srgbClr val="0070C0"/>
                </a:solidFill>
              </a:rPr>
              <a:t>accessed</a:t>
            </a:r>
            <a:r>
              <a:rPr lang="en-IN" sz="2000" dirty="0"/>
              <a:t> by the </a:t>
            </a:r>
            <a:r>
              <a:rPr lang="en-IN" sz="2000" dirty="0">
                <a:solidFill>
                  <a:srgbClr val="C00000"/>
                </a:solidFill>
              </a:rPr>
              <a:t>victim</a:t>
            </a:r>
            <a:r>
              <a:rPr lang="en-IN" sz="2000" dirty="0"/>
              <a:t> in critical code </a:t>
            </a:r>
            <a:r>
              <a:rPr lang="en-IN" sz="2000" dirty="0">
                <a:solidFill>
                  <a:srgbClr val="E21A23"/>
                </a:solidFill>
              </a:rPr>
              <a:t>regions</a:t>
            </a:r>
            <a:r>
              <a:rPr lang="en-IN" sz="2000" dirty="0"/>
              <a:t>.</a:t>
            </a:r>
            <a:endParaRPr lang="en-US" sz="2000" dirty="0"/>
          </a:p>
        </p:txBody>
      </p:sp>
      <p:pic>
        <p:nvPicPr>
          <p:cNvPr id="8" name="Picture 7" descr="Shape, circle&#10;&#10;Description automatically generated">
            <a:extLst>
              <a:ext uri="{FF2B5EF4-FFF2-40B4-BE49-F238E27FC236}">
                <a16:creationId xmlns:a16="http://schemas.microsoft.com/office/drawing/2014/main" id="{971BE98D-72A9-435B-AE49-667C2CE4D1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3636" y="4229557"/>
            <a:ext cx="1239001" cy="1039129"/>
          </a:xfrm>
          <a:prstGeom prst="rect">
            <a:avLst/>
          </a:prstGeom>
        </p:spPr>
      </p:pic>
    </p:spTree>
    <p:extLst>
      <p:ext uri="{BB962C8B-B14F-4D97-AF65-F5344CB8AC3E}">
        <p14:creationId xmlns:p14="http://schemas.microsoft.com/office/powerpoint/2010/main" val="77428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AFF0-931F-408F-BF84-5B534B5A5F37}"/>
              </a:ext>
            </a:extLst>
          </p:cNvPr>
          <p:cNvSpPr>
            <a:spLocks noGrp="1"/>
          </p:cNvSpPr>
          <p:nvPr>
            <p:ph type="title"/>
          </p:nvPr>
        </p:nvSpPr>
        <p:spPr/>
        <p:txBody>
          <a:bodyPr/>
          <a:lstStyle/>
          <a:p>
            <a:r>
              <a:rPr lang="en-US" dirty="0"/>
              <a:t>Steps in AES</a:t>
            </a:r>
          </a:p>
        </p:txBody>
      </p:sp>
      <p:sp>
        <p:nvSpPr>
          <p:cNvPr id="3" name="Content Placeholder 2">
            <a:extLst>
              <a:ext uri="{FF2B5EF4-FFF2-40B4-BE49-F238E27FC236}">
                <a16:creationId xmlns:a16="http://schemas.microsoft.com/office/drawing/2014/main" id="{A93CB7F8-FA6B-4A40-A3F0-8A642808D103}"/>
              </a:ext>
            </a:extLst>
          </p:cNvPr>
          <p:cNvSpPr>
            <a:spLocks noGrp="1"/>
          </p:cNvSpPr>
          <p:nvPr>
            <p:ph idx="1"/>
          </p:nvPr>
        </p:nvSpPr>
        <p:spPr>
          <a:xfrm>
            <a:off x="2042980" y="1012328"/>
            <a:ext cx="6858000" cy="1392906"/>
          </a:xfrm>
        </p:spPr>
        <p:txBody>
          <a:bodyPr/>
          <a:lstStyle/>
          <a:p>
            <a:pPr marL="342900" indent="-342900">
              <a:buFont typeface="Arial" panose="020B0604020202020204" pitchFamily="34" charset="0"/>
              <a:buChar char="•"/>
            </a:pPr>
            <a:r>
              <a:rPr lang="en-US" dirty="0">
                <a:solidFill>
                  <a:srgbClr val="00B050"/>
                </a:solidFill>
              </a:rPr>
              <a:t>Running example</a:t>
            </a:r>
            <a:r>
              <a:rPr lang="en-US" dirty="0"/>
              <a:t>: Key with 128 bits</a:t>
            </a:r>
          </a:p>
          <a:p>
            <a:pPr marL="342900" indent="-342900">
              <a:buFont typeface="Arial" panose="020B0604020202020204" pitchFamily="34" charset="0"/>
              <a:buChar char="•"/>
            </a:pPr>
            <a:r>
              <a:rPr lang="en-US" dirty="0"/>
              <a:t>Consider a piece of </a:t>
            </a:r>
            <a:r>
              <a:rPr lang="en-US" dirty="0">
                <a:solidFill>
                  <a:srgbClr val="9F2241"/>
                </a:solidFill>
              </a:rPr>
              <a:t>text</a:t>
            </a:r>
            <a:r>
              <a:rPr lang="en-US" dirty="0"/>
              <a:t> with the same </a:t>
            </a:r>
            <a:r>
              <a:rPr lang="en-US" dirty="0">
                <a:solidFill>
                  <a:srgbClr val="625D9C"/>
                </a:solidFill>
              </a:rPr>
              <a:t>length</a:t>
            </a:r>
          </a:p>
          <a:p>
            <a:pPr marL="342900" indent="-342900">
              <a:buFont typeface="Arial" panose="020B0604020202020204" pitchFamily="34" charset="0"/>
              <a:buChar char="•"/>
            </a:pPr>
            <a:r>
              <a:rPr lang="en-US" dirty="0">
                <a:solidFill>
                  <a:srgbClr val="0070C0"/>
                </a:solidFill>
              </a:rPr>
              <a:t>Divide</a:t>
            </a:r>
            <a:r>
              <a:rPr lang="en-US" dirty="0"/>
              <a:t> it into 16 blocks: 1 byte each </a:t>
            </a:r>
          </a:p>
        </p:txBody>
      </p:sp>
      <p:sp>
        <p:nvSpPr>
          <p:cNvPr id="4" name="Footer Placeholder 3">
            <a:extLst>
              <a:ext uri="{FF2B5EF4-FFF2-40B4-BE49-F238E27FC236}">
                <a16:creationId xmlns:a16="http://schemas.microsoft.com/office/drawing/2014/main" id="{5470E443-33FD-4653-B199-C9226F1BF6F1}"/>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BCA9C3D2-2A77-4F56-A19B-445F2743636D}"/>
              </a:ext>
            </a:extLst>
          </p:cNvPr>
          <p:cNvSpPr>
            <a:spLocks noGrp="1"/>
          </p:cNvSpPr>
          <p:nvPr>
            <p:ph type="sldNum" sz="quarter" idx="12"/>
          </p:nvPr>
        </p:nvSpPr>
        <p:spPr/>
        <p:txBody>
          <a:bodyPr/>
          <a:lstStyle/>
          <a:p>
            <a:fld id="{F919517F-009E-4769-83B0-88E0C9B89C50}" type="slidenum">
              <a:rPr lang="en-US" smtClean="0"/>
              <a:t>7</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A3082C8-6593-4515-8365-01239A64EB38}"/>
                  </a:ext>
                </a:extLst>
              </p:cNvPr>
              <p:cNvSpPr txBox="1"/>
              <p:nvPr/>
            </p:nvSpPr>
            <p:spPr>
              <a:xfrm>
                <a:off x="4713326" y="2707348"/>
                <a:ext cx="2368982" cy="1183594"/>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m>
                                  <m:mPr>
                                    <m:mcs>
                                      <m:mc>
                                        <m:mcPr>
                                          <m:count m:val="2"/>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0</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4</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5</m:t>
                                          </m:r>
                                        </m:sub>
                                      </m:sSub>
                                    </m:e>
                                  </m:mr>
                                </m:m>
                              </m:e>
                              <m:e>
                                <m:m>
                                  <m:mPr>
                                    <m:mcs>
                                      <m:mc>
                                        <m:mcPr>
                                          <m:count m:val="2"/>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m:rPr>
                                              <m:brk m:alnAt="7"/>
                                            </m:rPr>
                                            <a:rPr lang="en-US" sz="2000" i="1">
                                              <a:latin typeface="Cambria Math" panose="02040503050406030204" pitchFamily="18" charset="0"/>
                                            </a:rPr>
                                            <m:t>𝐵</m:t>
                                          </m:r>
                                        </m:e>
                                        <m:sub>
                                          <m:r>
                                            <m:rPr>
                                              <m:brk m:alnAt="7"/>
                                            </m:rPr>
                                            <a:rPr lang="en-US" sz="2000" i="1">
                                              <a:latin typeface="Cambria Math" panose="02040503050406030204" pitchFamily="18" charset="0"/>
                                            </a:rPr>
                                            <m:t>8</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12</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9</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13</m:t>
                                          </m:r>
                                        </m:sub>
                                      </m:sSub>
                                    </m:e>
                                  </m:mr>
                                </m:m>
                              </m:e>
                            </m:mr>
                            <m:mr>
                              <m:e>
                                <m:m>
                                  <m:mPr>
                                    <m:mcs>
                                      <m:mc>
                                        <m:mcPr>
                                          <m:count m:val="2"/>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m:rPr>
                                              <m:brk m:alnAt="7"/>
                                            </m:rPr>
                                            <a:rPr lang="en-US" sz="2000" i="1">
                                              <a:latin typeface="Cambria Math" panose="02040503050406030204" pitchFamily="18" charset="0"/>
                                            </a:rPr>
                                            <m:t>𝐵</m:t>
                                          </m:r>
                                        </m:e>
                                        <m:sub>
                                          <m:r>
                                            <m:rPr>
                                              <m:brk m:alnAt="7"/>
                                            </m:rPr>
                                            <a:rPr lang="en-US" sz="2000" i="1">
                                              <a:latin typeface="Cambria Math" panose="02040503050406030204" pitchFamily="18" charset="0"/>
                                            </a:rPr>
                                            <m:t>2</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6</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3</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7</m:t>
                                          </m:r>
                                        </m:sub>
                                      </m:sSub>
                                    </m:e>
                                  </m:mr>
                                </m:m>
                              </m:e>
                              <m:e>
                                <m:m>
                                  <m:mPr>
                                    <m:mcs>
                                      <m:mc>
                                        <m:mcPr>
                                          <m:count m:val="2"/>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m:rPr>
                                              <m:brk m:alnAt="7"/>
                                            </m:rPr>
                                            <a:rPr lang="en-US" sz="2000" i="1">
                                              <a:latin typeface="Cambria Math" panose="02040503050406030204" pitchFamily="18" charset="0"/>
                                            </a:rPr>
                                            <m:t>𝐵</m:t>
                                          </m:r>
                                        </m:e>
                                        <m:sub>
                                          <m:r>
                                            <m:rPr>
                                              <m:brk m:alnAt="7"/>
                                            </m:rPr>
                                            <a:rPr lang="en-US" sz="2000" i="1">
                                              <a:latin typeface="Cambria Math" panose="02040503050406030204" pitchFamily="18" charset="0"/>
                                            </a:rPr>
                                            <m:t>1</m:t>
                                          </m:r>
                                          <m:r>
                                            <a:rPr lang="en-US" sz="2000" i="1">
                                              <a:latin typeface="Cambria Math" panose="02040503050406030204" pitchFamily="18" charset="0"/>
                                            </a:rPr>
                                            <m:t>0</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14</m:t>
                                          </m:r>
                                        </m:sub>
                                      </m:sSub>
                                    </m:e>
                                  </m:mr>
                                  <m:mr>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11</m:t>
                                          </m:r>
                                        </m:sub>
                                      </m:sSub>
                                    </m:e>
                                    <m:e>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15</m:t>
                                          </m:r>
                                        </m:sub>
                                      </m:sSub>
                                    </m:e>
                                  </m:mr>
                                </m:m>
                              </m:e>
                            </m:mr>
                          </m:m>
                        </m:e>
                      </m:d>
                    </m:oMath>
                  </m:oMathPara>
                </a14:m>
                <a:endParaRPr lang="en-US" sz="2000" dirty="0" err="1"/>
              </a:p>
            </p:txBody>
          </p:sp>
        </mc:Choice>
        <mc:Fallback xmlns="">
          <p:sp>
            <p:nvSpPr>
              <p:cNvPr id="6" name="TextBox 5">
                <a:extLst>
                  <a:ext uri="{FF2B5EF4-FFF2-40B4-BE49-F238E27FC236}">
                    <a16:creationId xmlns:a16="http://schemas.microsoft.com/office/drawing/2014/main" id="{3A3082C8-6593-4515-8365-01239A64EB38}"/>
                  </a:ext>
                </a:extLst>
              </p:cNvPr>
              <p:cNvSpPr txBox="1">
                <a:spLocks noRot="1" noChangeAspect="1" noMove="1" noResize="1" noEditPoints="1" noAdjustHandles="1" noChangeArrowheads="1" noChangeShapeType="1" noTextEdit="1"/>
              </p:cNvSpPr>
              <p:nvPr/>
            </p:nvSpPr>
            <p:spPr>
              <a:xfrm>
                <a:off x="4713326" y="2707348"/>
                <a:ext cx="2368982" cy="1183594"/>
              </a:xfrm>
              <a:prstGeom prst="rect">
                <a:avLst/>
              </a:prstGeom>
              <a:blipFill>
                <a:blip r:embed="rId2"/>
                <a:stretch>
                  <a:fillRect/>
                </a:stretch>
              </a:blipFill>
            </p:spPr>
            <p:txBody>
              <a:bodyPr/>
              <a:lstStyle/>
              <a:p>
                <a:r>
                  <a:rPr lang="en-IN">
                    <a:noFill/>
                  </a:rPr>
                  <a:t> </a:t>
                </a:r>
              </a:p>
            </p:txBody>
          </p:sp>
        </mc:Fallback>
      </mc:AlternateContent>
      <p:sp>
        <p:nvSpPr>
          <p:cNvPr id="7" name="Rectangle: Rounded Corners 6">
            <a:extLst>
              <a:ext uri="{FF2B5EF4-FFF2-40B4-BE49-F238E27FC236}">
                <a16:creationId xmlns:a16="http://schemas.microsoft.com/office/drawing/2014/main" id="{01CCB95C-73E1-4BC0-8C73-69E47CC10FAA}"/>
              </a:ext>
            </a:extLst>
          </p:cNvPr>
          <p:cNvSpPr/>
          <p:nvPr/>
        </p:nvSpPr>
        <p:spPr>
          <a:xfrm>
            <a:off x="2042980" y="4234650"/>
            <a:ext cx="3156376" cy="59480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Operation 1: </a:t>
            </a:r>
            <a:r>
              <a:rPr lang="en-US" sz="2000" dirty="0" err="1"/>
              <a:t>SubBytes</a:t>
            </a:r>
            <a:endParaRPr lang="en-US" sz="2000" dirty="0"/>
          </a:p>
        </p:txBody>
      </p:sp>
      <p:sp>
        <p:nvSpPr>
          <p:cNvPr id="8" name="TextBox 7">
            <a:extLst>
              <a:ext uri="{FF2B5EF4-FFF2-40B4-BE49-F238E27FC236}">
                <a16:creationId xmlns:a16="http://schemas.microsoft.com/office/drawing/2014/main" id="{EFEB9032-5991-4B50-8112-4FF56A09AAAE}"/>
              </a:ext>
            </a:extLst>
          </p:cNvPr>
          <p:cNvSpPr txBox="1"/>
          <p:nvPr/>
        </p:nvSpPr>
        <p:spPr>
          <a:xfrm>
            <a:off x="5471980" y="4186701"/>
            <a:ext cx="4281620" cy="707886"/>
          </a:xfrm>
          <a:prstGeom prst="rect">
            <a:avLst/>
          </a:prstGeom>
          <a:noFill/>
        </p:spPr>
        <p:txBody>
          <a:bodyPr wrap="square" rtlCol="0">
            <a:spAutoFit/>
          </a:bodyPr>
          <a:lstStyle/>
          <a:p>
            <a:pPr algn="l"/>
            <a:r>
              <a:rPr lang="en-US" sz="2000" dirty="0"/>
              <a:t>Each byte </a:t>
            </a:r>
            <a:r>
              <a:rPr lang="en-US" sz="2000" i="1" dirty="0"/>
              <a:t>B</a:t>
            </a:r>
            <a:r>
              <a:rPr lang="en-US" sz="2000" i="1" baseline="-25000" dirty="0"/>
              <a:t>i</a:t>
            </a:r>
            <a:r>
              <a:rPr lang="en-US" sz="2000" i="1" dirty="0"/>
              <a:t> </a:t>
            </a:r>
            <a:r>
              <a:rPr lang="en-US" sz="2000" dirty="0"/>
              <a:t>is </a:t>
            </a:r>
            <a:r>
              <a:rPr lang="en-US" sz="2000" dirty="0">
                <a:solidFill>
                  <a:srgbClr val="FF0000"/>
                </a:solidFill>
              </a:rPr>
              <a:t>replaced</a:t>
            </a:r>
            <a:r>
              <a:rPr lang="en-US" sz="2000" dirty="0"/>
              <a:t> by a byte </a:t>
            </a:r>
            <a:r>
              <a:rPr lang="en-US" sz="2000" i="1" dirty="0"/>
              <a:t>C</a:t>
            </a:r>
            <a:r>
              <a:rPr lang="en-US" sz="2000" i="1" baseline="-25000" dirty="0"/>
              <a:t>i</a:t>
            </a:r>
          </a:p>
          <a:p>
            <a:pPr algn="l"/>
            <a:r>
              <a:rPr lang="en-US" sz="2000" dirty="0">
                <a:solidFill>
                  <a:srgbClr val="00B050"/>
                </a:solidFill>
              </a:rPr>
              <a:t>Use</a:t>
            </a:r>
            <a:r>
              <a:rPr lang="en-US" sz="2000" dirty="0"/>
              <a:t> a lookup table: S-box</a:t>
            </a:r>
          </a:p>
        </p:txBody>
      </p:sp>
      <p:sp>
        <p:nvSpPr>
          <p:cNvPr id="9" name="Rectangle: Rounded Corners 8">
            <a:extLst>
              <a:ext uri="{FF2B5EF4-FFF2-40B4-BE49-F238E27FC236}">
                <a16:creationId xmlns:a16="http://schemas.microsoft.com/office/drawing/2014/main" id="{D9D95952-3506-47FE-9AAE-9EFFDFAC219F}"/>
              </a:ext>
            </a:extLst>
          </p:cNvPr>
          <p:cNvSpPr/>
          <p:nvPr/>
        </p:nvSpPr>
        <p:spPr>
          <a:xfrm>
            <a:off x="2042980" y="5205802"/>
            <a:ext cx="3156376" cy="639871"/>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Operation 2: </a:t>
            </a:r>
            <a:r>
              <a:rPr lang="en-US" sz="2000" dirty="0" err="1"/>
              <a:t>ShiftRows</a:t>
            </a:r>
            <a:endParaRPr lang="en-US" sz="2000" dirty="0"/>
          </a:p>
        </p:txBody>
      </p:sp>
      <p:sp>
        <p:nvSpPr>
          <p:cNvPr id="10" name="TextBox 9">
            <a:extLst>
              <a:ext uri="{FF2B5EF4-FFF2-40B4-BE49-F238E27FC236}">
                <a16:creationId xmlns:a16="http://schemas.microsoft.com/office/drawing/2014/main" id="{B9C7BA01-C174-4AAC-9127-6ABC99C011D2}"/>
              </a:ext>
            </a:extLst>
          </p:cNvPr>
          <p:cNvSpPr txBox="1"/>
          <p:nvPr/>
        </p:nvSpPr>
        <p:spPr>
          <a:xfrm>
            <a:off x="5471980" y="5049982"/>
            <a:ext cx="4677040" cy="1015663"/>
          </a:xfrm>
          <a:prstGeom prst="rect">
            <a:avLst/>
          </a:prstGeom>
          <a:noFill/>
        </p:spPr>
        <p:txBody>
          <a:bodyPr wrap="square" rtlCol="0">
            <a:spAutoFit/>
          </a:bodyPr>
          <a:lstStyle/>
          <a:p>
            <a:pPr algn="l"/>
            <a:r>
              <a:rPr lang="en-US" sz="2000" dirty="0">
                <a:solidFill>
                  <a:srgbClr val="01708C"/>
                </a:solidFill>
              </a:rPr>
              <a:t>Left-rotate</a:t>
            </a:r>
            <a:r>
              <a:rPr lang="en-US" sz="2000" dirty="0"/>
              <a:t> the </a:t>
            </a:r>
            <a:r>
              <a:rPr lang="en-US" sz="2000" i="1" dirty="0"/>
              <a:t>i</a:t>
            </a:r>
            <a:r>
              <a:rPr lang="en-US" sz="2000" i="1" baseline="30000" dirty="0"/>
              <a:t>th</a:t>
            </a:r>
            <a:r>
              <a:rPr lang="en-US" sz="2000" dirty="0"/>
              <a:t> row by </a:t>
            </a:r>
            <a:r>
              <a:rPr lang="en-US" sz="2000" i="1" dirty="0" err="1"/>
              <a:t>i</a:t>
            </a:r>
            <a:r>
              <a:rPr lang="en-US" sz="2000" dirty="0"/>
              <a:t> positions </a:t>
            </a:r>
            <a:r>
              <a:rPr lang="en-US" sz="2000" dirty="0">
                <a:sym typeface="Wingdings" panose="05000000000000000000" pitchFamily="2" charset="2"/>
              </a:rPr>
              <a:t> </a:t>
            </a:r>
            <a:endParaRPr lang="en-US" sz="2000" dirty="0"/>
          </a:p>
          <a:p>
            <a:pPr algn="l"/>
            <a:r>
              <a:rPr lang="en-US" sz="2000" dirty="0"/>
              <a:t>Left-shift and then </a:t>
            </a:r>
            <a:r>
              <a:rPr lang="en-US" sz="2000" dirty="0">
                <a:solidFill>
                  <a:srgbClr val="0070C0"/>
                </a:solidFill>
              </a:rPr>
              <a:t>move</a:t>
            </a:r>
            <a:r>
              <a:rPr lang="en-US" sz="2000" dirty="0"/>
              <a:t> the byte that was </a:t>
            </a:r>
            <a:r>
              <a:rPr lang="en-US" sz="2000" dirty="0">
                <a:solidFill>
                  <a:srgbClr val="00B050"/>
                </a:solidFill>
              </a:rPr>
              <a:t>shifted</a:t>
            </a:r>
            <a:r>
              <a:rPr lang="en-US" sz="2000" dirty="0"/>
              <a:t> out to the rightmost position </a:t>
            </a:r>
          </a:p>
        </p:txBody>
      </p:sp>
      <p:sp>
        <p:nvSpPr>
          <p:cNvPr id="11" name="TextBox 10">
            <a:extLst>
              <a:ext uri="{FF2B5EF4-FFF2-40B4-BE49-F238E27FC236}">
                <a16:creationId xmlns:a16="http://schemas.microsoft.com/office/drawing/2014/main" id="{95CB9825-0D76-4679-BCEE-90B2433558A5}"/>
              </a:ext>
            </a:extLst>
          </p:cNvPr>
          <p:cNvSpPr txBox="1"/>
          <p:nvPr/>
        </p:nvSpPr>
        <p:spPr>
          <a:xfrm>
            <a:off x="2216459" y="3660110"/>
            <a:ext cx="2172390" cy="461665"/>
          </a:xfrm>
          <a:prstGeom prst="rect">
            <a:avLst/>
          </a:prstGeom>
          <a:noFill/>
        </p:spPr>
        <p:txBody>
          <a:bodyPr wrap="none" rtlCol="0">
            <a:spAutoFit/>
          </a:bodyPr>
          <a:lstStyle/>
          <a:p>
            <a:pPr algn="l"/>
            <a:r>
              <a:rPr lang="en-US" sz="2400" dirty="0">
                <a:solidFill>
                  <a:srgbClr val="0070C0"/>
                </a:solidFill>
                <a:latin typeface="Comic Sans MS" panose="030F0702030302020204" pitchFamily="66" charset="0"/>
              </a:rPr>
              <a:t>In each round</a:t>
            </a:r>
          </a:p>
        </p:txBody>
      </p:sp>
      <p:sp>
        <p:nvSpPr>
          <p:cNvPr id="12" name="Rectangle: Rounded Corners 11">
            <a:extLst>
              <a:ext uri="{FF2B5EF4-FFF2-40B4-BE49-F238E27FC236}">
                <a16:creationId xmlns:a16="http://schemas.microsoft.com/office/drawing/2014/main" id="{FD7A79F0-455E-4028-8F03-14B35E4B5B18}"/>
              </a:ext>
            </a:extLst>
          </p:cNvPr>
          <p:cNvSpPr/>
          <p:nvPr/>
        </p:nvSpPr>
        <p:spPr>
          <a:xfrm>
            <a:off x="7543800" y="3001437"/>
            <a:ext cx="2605220" cy="570438"/>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dirty="0"/>
              <a:t>State of the algorithm</a:t>
            </a:r>
          </a:p>
        </p:txBody>
      </p:sp>
      <p:sp>
        <p:nvSpPr>
          <p:cNvPr id="13" name="Rectangle 12">
            <a:extLst>
              <a:ext uri="{FF2B5EF4-FFF2-40B4-BE49-F238E27FC236}">
                <a16:creationId xmlns:a16="http://schemas.microsoft.com/office/drawing/2014/main" id="{9E16CE2A-02A2-473A-9C70-899211DBD003}"/>
              </a:ext>
            </a:extLst>
          </p:cNvPr>
          <p:cNvSpPr/>
          <p:nvPr/>
        </p:nvSpPr>
        <p:spPr>
          <a:xfrm>
            <a:off x="7794172" y="4537167"/>
            <a:ext cx="714102" cy="322217"/>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5645793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7119-0255-4ECE-9E95-178849C32D61}"/>
              </a:ext>
            </a:extLst>
          </p:cNvPr>
          <p:cNvSpPr>
            <a:spLocks noGrp="1"/>
          </p:cNvSpPr>
          <p:nvPr>
            <p:ph type="title"/>
          </p:nvPr>
        </p:nvSpPr>
        <p:spPr/>
        <p:txBody>
          <a:bodyPr/>
          <a:lstStyle/>
          <a:p>
            <a:r>
              <a:rPr lang="en-IN" dirty="0"/>
              <a:t>Other Side Channels</a:t>
            </a:r>
            <a:endParaRPr lang="en-US" dirty="0"/>
          </a:p>
        </p:txBody>
      </p:sp>
      <p:sp>
        <p:nvSpPr>
          <p:cNvPr id="3" name="Content Placeholder 2">
            <a:extLst>
              <a:ext uri="{FF2B5EF4-FFF2-40B4-BE49-F238E27FC236}">
                <a16:creationId xmlns:a16="http://schemas.microsoft.com/office/drawing/2014/main" id="{AE1D3170-BC37-44B8-9717-9618B7D019E6}"/>
              </a:ext>
            </a:extLst>
          </p:cNvPr>
          <p:cNvSpPr>
            <a:spLocks noGrp="1"/>
          </p:cNvSpPr>
          <p:nvPr>
            <p:ph idx="1"/>
          </p:nvPr>
        </p:nvSpPr>
        <p:spPr>
          <a:xfrm>
            <a:off x="2333462" y="1253331"/>
            <a:ext cx="7245967" cy="4842669"/>
          </a:xfrm>
        </p:spPr>
        <p:txBody>
          <a:bodyPr/>
          <a:lstStyle/>
          <a:p>
            <a:r>
              <a:rPr lang="en-IN" dirty="0"/>
              <a:t>Basically, whenever there is </a:t>
            </a:r>
            <a:r>
              <a:rPr lang="en-IN" dirty="0">
                <a:solidFill>
                  <a:srgbClr val="FF0000"/>
                </a:solidFill>
              </a:rPr>
              <a:t>contention</a:t>
            </a:r>
            <a:r>
              <a:rPr lang="en-IN" dirty="0"/>
              <a:t> and the same is </a:t>
            </a:r>
            <a:r>
              <a:rPr lang="en-IN" dirty="0">
                <a:solidFill>
                  <a:srgbClr val="00B050"/>
                </a:solidFill>
              </a:rPr>
              <a:t>measurable</a:t>
            </a:r>
            <a:r>
              <a:rPr lang="en-IN" dirty="0"/>
              <a:t>, we have a side channel</a:t>
            </a:r>
          </a:p>
          <a:p>
            <a:pPr marL="342900" indent="-342900">
              <a:buFont typeface="Arial" panose="020B0604020202020204" pitchFamily="34" charset="0"/>
              <a:buChar char="•"/>
            </a:pPr>
            <a:r>
              <a:rPr lang="en-IN" dirty="0"/>
              <a:t>Functional units</a:t>
            </a:r>
          </a:p>
          <a:p>
            <a:pPr marL="342900" indent="-342900">
              <a:buFont typeface="Arial" panose="020B0604020202020204" pitchFamily="34" charset="0"/>
              <a:buChar char="•"/>
            </a:pPr>
            <a:r>
              <a:rPr lang="en-IN" dirty="0"/>
              <a:t>Architectural structures</a:t>
            </a:r>
          </a:p>
          <a:p>
            <a:pPr marL="342900" indent="-342900">
              <a:buFont typeface="Arial" panose="020B0604020202020204" pitchFamily="34" charset="0"/>
              <a:buChar char="•"/>
            </a:pPr>
            <a:r>
              <a:rPr lang="en-IN" dirty="0"/>
              <a:t>Even </a:t>
            </a:r>
            <a:r>
              <a:rPr lang="en-IN" dirty="0">
                <a:solidFill>
                  <a:schemeClr val="accent4">
                    <a:lumMod val="60000"/>
                    <a:lumOff val="40000"/>
                  </a:schemeClr>
                </a:solidFill>
              </a:rPr>
              <a:t>DRAM</a:t>
            </a:r>
            <a:r>
              <a:rPr lang="en-IN" dirty="0"/>
              <a:t> rows </a:t>
            </a:r>
          </a:p>
          <a:p>
            <a:pPr marL="573088" lvl="1" indent="-342900"/>
            <a:r>
              <a:rPr lang="en-IN" dirty="0"/>
              <a:t>Read disturbance </a:t>
            </a:r>
            <a:r>
              <a:rPr lang="en-IN" dirty="0">
                <a:sym typeface="Wingdings" panose="05000000000000000000" pitchFamily="2" charset="2"/>
              </a:rPr>
              <a:t> Reading a row repeatedly can </a:t>
            </a:r>
            <a:r>
              <a:rPr lang="en-IN" dirty="0">
                <a:solidFill>
                  <a:srgbClr val="E21A23"/>
                </a:solidFill>
                <a:sym typeface="Wingdings" panose="05000000000000000000" pitchFamily="2" charset="2"/>
              </a:rPr>
              <a:t>disturb</a:t>
            </a:r>
            <a:r>
              <a:rPr lang="en-IN" dirty="0">
                <a:sym typeface="Wingdings" panose="05000000000000000000" pitchFamily="2" charset="2"/>
              </a:rPr>
              <a:t> the contents of the adjoining rows</a:t>
            </a:r>
          </a:p>
          <a:p>
            <a:pPr marL="573088" lvl="1" indent="-342900"/>
            <a:r>
              <a:rPr lang="en-IN" dirty="0">
                <a:sym typeface="Wingdings" panose="05000000000000000000" pitchFamily="2" charset="2"/>
              </a:rPr>
              <a:t>The </a:t>
            </a:r>
            <a:r>
              <a:rPr lang="en-IN" dirty="0">
                <a:solidFill>
                  <a:schemeClr val="accent4">
                    <a:lumMod val="60000"/>
                    <a:lumOff val="40000"/>
                  </a:schemeClr>
                </a:solidFill>
                <a:sym typeface="Wingdings" panose="05000000000000000000" pitchFamily="2" charset="2"/>
              </a:rPr>
              <a:t>attacker</a:t>
            </a:r>
            <a:r>
              <a:rPr lang="en-IN" dirty="0">
                <a:sym typeface="Wingdings" panose="05000000000000000000" pitchFamily="2" charset="2"/>
              </a:rPr>
              <a:t> can deliberately </a:t>
            </a:r>
            <a:r>
              <a:rPr lang="en-IN" dirty="0">
                <a:solidFill>
                  <a:srgbClr val="00B050"/>
                </a:solidFill>
                <a:sym typeface="Wingdings" panose="05000000000000000000" pitchFamily="2" charset="2"/>
              </a:rPr>
              <a:t>perturb</a:t>
            </a:r>
            <a:r>
              <a:rPr lang="en-IN" dirty="0">
                <a:sym typeface="Wingdings" panose="05000000000000000000" pitchFamily="2" charset="2"/>
              </a:rPr>
              <a:t> a nearby row. </a:t>
            </a:r>
          </a:p>
          <a:p>
            <a:pPr marL="573088" lvl="1" indent="-342900"/>
            <a:r>
              <a:rPr lang="en-IN" dirty="0"/>
              <a:t>After the victim </a:t>
            </a:r>
            <a:r>
              <a:rPr lang="en-IN" dirty="0">
                <a:solidFill>
                  <a:srgbClr val="FF0000"/>
                </a:solidFill>
              </a:rPr>
              <a:t>accesses</a:t>
            </a:r>
            <a:r>
              <a:rPr lang="en-IN" dirty="0"/>
              <a:t> its row a </a:t>
            </a:r>
            <a:r>
              <a:rPr lang="en-IN" dirty="0">
                <a:solidFill>
                  <a:srgbClr val="7030A0"/>
                </a:solidFill>
              </a:rPr>
              <a:t>sufficient</a:t>
            </a:r>
            <a:r>
              <a:rPr lang="en-IN" dirty="0"/>
              <a:t> number of times, the attacker’s </a:t>
            </a:r>
            <a:r>
              <a:rPr lang="en-IN" dirty="0">
                <a:solidFill>
                  <a:schemeClr val="accent1">
                    <a:lumMod val="75000"/>
                  </a:schemeClr>
                </a:solidFill>
              </a:rPr>
              <a:t>row</a:t>
            </a:r>
            <a:r>
              <a:rPr lang="en-IN" dirty="0"/>
              <a:t> will have a bit flip</a:t>
            </a:r>
          </a:p>
          <a:p>
            <a:pPr marL="573088" lvl="1" indent="-342900"/>
            <a:r>
              <a:rPr lang="en-IN" dirty="0"/>
              <a:t>This can be </a:t>
            </a:r>
            <a:r>
              <a:rPr lang="en-IN" dirty="0">
                <a:solidFill>
                  <a:srgbClr val="00B050"/>
                </a:solidFill>
              </a:rPr>
              <a:t>detected</a:t>
            </a:r>
            <a:r>
              <a:rPr lang="en-IN" dirty="0"/>
              <a:t> with an HRT</a:t>
            </a:r>
          </a:p>
          <a:p>
            <a:pPr marL="573088" lvl="1" indent="-342900"/>
            <a:r>
              <a:rPr lang="en-IN" dirty="0"/>
              <a:t>The </a:t>
            </a:r>
            <a:r>
              <a:rPr lang="en-IN" dirty="0">
                <a:solidFill>
                  <a:srgbClr val="625D9C"/>
                </a:solidFill>
              </a:rPr>
              <a:t>address</a:t>
            </a:r>
            <a:r>
              <a:rPr lang="en-IN" dirty="0"/>
              <a:t> accessed by the attacker can be </a:t>
            </a:r>
            <a:r>
              <a:rPr lang="en-IN" dirty="0">
                <a:solidFill>
                  <a:srgbClr val="00B050"/>
                </a:solidFill>
              </a:rPr>
              <a:t>detected</a:t>
            </a:r>
          </a:p>
          <a:p>
            <a:pPr marL="573088" lvl="1" indent="-342900"/>
            <a:endParaRPr lang="en-US" dirty="0"/>
          </a:p>
        </p:txBody>
      </p:sp>
      <p:sp>
        <p:nvSpPr>
          <p:cNvPr id="4" name="Footer Placeholder 3">
            <a:extLst>
              <a:ext uri="{FF2B5EF4-FFF2-40B4-BE49-F238E27FC236}">
                <a16:creationId xmlns:a16="http://schemas.microsoft.com/office/drawing/2014/main" id="{734260F4-398C-4EDE-9F9F-2D414589F3EA}"/>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6F30083B-07BF-457A-9746-960AD81D04E1}"/>
              </a:ext>
            </a:extLst>
          </p:cNvPr>
          <p:cNvSpPr>
            <a:spLocks noGrp="1"/>
          </p:cNvSpPr>
          <p:nvPr>
            <p:ph type="sldNum" sz="quarter" idx="12"/>
          </p:nvPr>
        </p:nvSpPr>
        <p:spPr/>
        <p:txBody>
          <a:bodyPr/>
          <a:lstStyle/>
          <a:p>
            <a:fld id="{F919517F-009E-4769-83B0-88E0C9B89C50}" type="slidenum">
              <a:rPr lang="en-US" smtClean="0"/>
              <a:t>70</a:t>
            </a:fld>
            <a:endParaRPr lang="en-US"/>
          </a:p>
        </p:txBody>
      </p:sp>
      <p:pic>
        <p:nvPicPr>
          <p:cNvPr id="6" name="Picture 5" descr="Icon&#10;&#10;Description automatically generated">
            <a:extLst>
              <a:ext uri="{FF2B5EF4-FFF2-40B4-BE49-F238E27FC236}">
                <a16:creationId xmlns:a16="http://schemas.microsoft.com/office/drawing/2014/main" id="{6DAE2D54-9B79-4215-A44E-008FC24CFD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67999" y="3429000"/>
            <a:ext cx="467034" cy="467034"/>
          </a:xfrm>
          <a:prstGeom prst="rect">
            <a:avLst/>
          </a:prstGeom>
        </p:spPr>
      </p:pic>
    </p:spTree>
    <p:extLst>
      <p:ext uri="{BB962C8B-B14F-4D97-AF65-F5344CB8AC3E}">
        <p14:creationId xmlns:p14="http://schemas.microsoft.com/office/powerpoint/2010/main" val="38167717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BFFC-9E05-4EF2-97F7-90E5002A1D06}"/>
              </a:ext>
            </a:extLst>
          </p:cNvPr>
          <p:cNvSpPr>
            <a:spLocks noGrp="1"/>
          </p:cNvSpPr>
          <p:nvPr>
            <p:ph type="title"/>
          </p:nvPr>
        </p:nvSpPr>
        <p:spPr/>
        <p:txBody>
          <a:bodyPr/>
          <a:lstStyle/>
          <a:p>
            <a:r>
              <a:rPr lang="en-IN" dirty="0"/>
              <a:t>Evict + Time Attack</a:t>
            </a:r>
            <a:endParaRPr lang="en-US" dirty="0"/>
          </a:p>
        </p:txBody>
      </p:sp>
      <p:sp>
        <p:nvSpPr>
          <p:cNvPr id="3" name="Content Placeholder 2">
            <a:extLst>
              <a:ext uri="{FF2B5EF4-FFF2-40B4-BE49-F238E27FC236}">
                <a16:creationId xmlns:a16="http://schemas.microsoft.com/office/drawing/2014/main" id="{11002251-4B49-4EC5-BCFA-17558CB49B00}"/>
              </a:ext>
            </a:extLst>
          </p:cNvPr>
          <p:cNvSpPr>
            <a:spLocks noGrp="1"/>
          </p:cNvSpPr>
          <p:nvPr>
            <p:ph idx="1"/>
          </p:nvPr>
        </p:nvSpPr>
        <p:spPr>
          <a:xfrm>
            <a:off x="1880616" y="1280161"/>
            <a:ext cx="7907818" cy="2734491"/>
          </a:xfrm>
        </p:spPr>
        <p:txBody>
          <a:bodyPr/>
          <a:lstStyle/>
          <a:p>
            <a:pPr marL="457200" indent="-457200">
              <a:buFont typeface="+mj-lt"/>
              <a:buAutoNum type="arabicPeriod"/>
            </a:pPr>
            <a:r>
              <a:rPr lang="en-IN" dirty="0"/>
              <a:t>The </a:t>
            </a:r>
            <a:r>
              <a:rPr lang="en-IN" dirty="0">
                <a:solidFill>
                  <a:srgbClr val="FF0000"/>
                </a:solidFill>
              </a:rPr>
              <a:t>attacker</a:t>
            </a:r>
            <a:r>
              <a:rPr lang="en-IN" dirty="0"/>
              <a:t> deliberately </a:t>
            </a:r>
            <a:r>
              <a:rPr lang="en-IN" dirty="0">
                <a:solidFill>
                  <a:srgbClr val="0070C0"/>
                </a:solidFill>
              </a:rPr>
              <a:t>evicts</a:t>
            </a:r>
            <a:r>
              <a:rPr lang="en-IN" dirty="0"/>
              <a:t> some cache lines</a:t>
            </a:r>
            <a:br>
              <a:rPr lang="en-IN" dirty="0"/>
            </a:br>
            <a:r>
              <a:rPr lang="en-IN" dirty="0"/>
              <a:t>(carefully crafted accesses)</a:t>
            </a:r>
          </a:p>
          <a:p>
            <a:pPr marL="457200" indent="-457200">
              <a:buFont typeface="+mj-lt"/>
              <a:buAutoNum type="arabicPeriod"/>
            </a:pPr>
            <a:r>
              <a:rPr lang="en-US" dirty="0"/>
              <a:t>It </a:t>
            </a:r>
            <a:r>
              <a:rPr lang="en-US" dirty="0">
                <a:solidFill>
                  <a:srgbClr val="0070C0"/>
                </a:solidFill>
              </a:rPr>
              <a:t>runs</a:t>
            </a:r>
            <a:r>
              <a:rPr lang="en-US" dirty="0"/>
              <a:t> the victim </a:t>
            </a:r>
          </a:p>
          <a:p>
            <a:pPr marL="457200" indent="-457200">
              <a:buFont typeface="+mj-lt"/>
              <a:buAutoNum type="arabicPeriod"/>
            </a:pPr>
            <a:r>
              <a:rPr lang="en-US" dirty="0"/>
              <a:t>It carefully </a:t>
            </a:r>
            <a:r>
              <a:rPr lang="en-US" dirty="0">
                <a:solidFill>
                  <a:srgbClr val="720F11"/>
                </a:solidFill>
              </a:rPr>
              <a:t>measures</a:t>
            </a:r>
            <a:r>
              <a:rPr lang="en-US" dirty="0"/>
              <a:t> the time the victim task took</a:t>
            </a:r>
          </a:p>
          <a:p>
            <a:pPr marL="457200" indent="-457200">
              <a:buFont typeface="+mj-lt"/>
              <a:buAutoNum type="arabicPeriod"/>
            </a:pPr>
            <a:r>
              <a:rPr lang="en-US" dirty="0"/>
              <a:t>If there have been cache </a:t>
            </a:r>
            <a:r>
              <a:rPr lang="en-US" dirty="0">
                <a:solidFill>
                  <a:srgbClr val="E21A23"/>
                </a:solidFill>
              </a:rPr>
              <a:t>misses</a:t>
            </a:r>
            <a:r>
              <a:rPr lang="en-US" dirty="0"/>
              <a:t>, the </a:t>
            </a:r>
            <a:r>
              <a:rPr lang="en-US" dirty="0">
                <a:solidFill>
                  <a:srgbClr val="00B050"/>
                </a:solidFill>
              </a:rPr>
              <a:t>victim</a:t>
            </a:r>
            <a:r>
              <a:rPr lang="en-US" dirty="0"/>
              <a:t> will take more time. </a:t>
            </a:r>
          </a:p>
          <a:p>
            <a:pPr marL="457200" indent="-457200">
              <a:buFont typeface="+mj-lt"/>
              <a:buAutoNum type="arabicPeriod"/>
            </a:pPr>
            <a:r>
              <a:rPr lang="en-US" dirty="0"/>
              <a:t>The </a:t>
            </a:r>
            <a:r>
              <a:rPr lang="en-US" dirty="0">
                <a:solidFill>
                  <a:schemeClr val="accent1">
                    <a:lumMod val="75000"/>
                  </a:schemeClr>
                </a:solidFill>
              </a:rPr>
              <a:t>address</a:t>
            </a:r>
            <a:r>
              <a:rPr lang="en-US" dirty="0"/>
              <a:t> sequence will thus be </a:t>
            </a:r>
            <a:r>
              <a:rPr lang="en-US" dirty="0">
                <a:solidFill>
                  <a:srgbClr val="0070C0"/>
                </a:solidFill>
              </a:rPr>
              <a:t>visible</a:t>
            </a:r>
            <a:r>
              <a:rPr lang="en-US" dirty="0"/>
              <a:t>.</a:t>
            </a:r>
          </a:p>
        </p:txBody>
      </p:sp>
      <p:sp>
        <p:nvSpPr>
          <p:cNvPr id="4" name="Footer Placeholder 3">
            <a:extLst>
              <a:ext uri="{FF2B5EF4-FFF2-40B4-BE49-F238E27FC236}">
                <a16:creationId xmlns:a16="http://schemas.microsoft.com/office/drawing/2014/main" id="{0023B200-435A-4D79-BD12-CC7DDBFBE144}"/>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776F8336-3436-459D-B8D8-E66459975CED}"/>
              </a:ext>
            </a:extLst>
          </p:cNvPr>
          <p:cNvSpPr>
            <a:spLocks noGrp="1"/>
          </p:cNvSpPr>
          <p:nvPr>
            <p:ph type="sldNum" sz="quarter" idx="12"/>
          </p:nvPr>
        </p:nvSpPr>
        <p:spPr/>
        <p:txBody>
          <a:bodyPr/>
          <a:lstStyle/>
          <a:p>
            <a:fld id="{F919517F-009E-4769-83B0-88E0C9B89C50}" type="slidenum">
              <a:rPr lang="en-US" smtClean="0"/>
              <a:t>71</a:t>
            </a:fld>
            <a:endParaRPr lang="en-US"/>
          </a:p>
        </p:txBody>
      </p:sp>
      <p:pic>
        <p:nvPicPr>
          <p:cNvPr id="6" name="Picture 5">
            <a:extLst>
              <a:ext uri="{FF2B5EF4-FFF2-40B4-BE49-F238E27FC236}">
                <a16:creationId xmlns:a16="http://schemas.microsoft.com/office/drawing/2014/main" id="{E462634C-F294-4ED7-8D34-FD5226B819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0616" y="4467005"/>
            <a:ext cx="486920" cy="486920"/>
          </a:xfrm>
          <a:prstGeom prst="rect">
            <a:avLst/>
          </a:prstGeom>
        </p:spPr>
      </p:pic>
      <p:sp>
        <p:nvSpPr>
          <p:cNvPr id="7" name="TextBox 6">
            <a:extLst>
              <a:ext uri="{FF2B5EF4-FFF2-40B4-BE49-F238E27FC236}">
                <a16:creationId xmlns:a16="http://schemas.microsoft.com/office/drawing/2014/main" id="{7F129DAF-99E3-44D4-ABE8-9E93DE140E12}"/>
              </a:ext>
            </a:extLst>
          </p:cNvPr>
          <p:cNvSpPr txBox="1"/>
          <p:nvPr/>
        </p:nvSpPr>
        <p:spPr>
          <a:xfrm>
            <a:off x="2516334" y="4354842"/>
            <a:ext cx="7159332" cy="707886"/>
          </a:xfrm>
          <a:prstGeom prst="rect">
            <a:avLst/>
          </a:prstGeom>
          <a:noFill/>
        </p:spPr>
        <p:txBody>
          <a:bodyPr wrap="none" rtlCol="0">
            <a:spAutoFit/>
          </a:bodyPr>
          <a:lstStyle/>
          <a:p>
            <a:pPr algn="l"/>
            <a:r>
              <a:rPr lang="en-IN" sz="2000" dirty="0"/>
              <a:t>The </a:t>
            </a:r>
            <a:r>
              <a:rPr lang="en-IN" sz="2000" dirty="0">
                <a:solidFill>
                  <a:srgbClr val="625D9C"/>
                </a:solidFill>
              </a:rPr>
              <a:t>attacker</a:t>
            </a:r>
            <a:r>
              <a:rPr lang="en-IN" sz="2000" dirty="0"/>
              <a:t> can also take a look at </a:t>
            </a:r>
            <a:r>
              <a:rPr lang="en-IN" sz="2000" dirty="0">
                <a:solidFill>
                  <a:srgbClr val="00B050"/>
                </a:solidFill>
              </a:rPr>
              <a:t>performance</a:t>
            </a:r>
            <a:r>
              <a:rPr lang="en-IN" sz="2000" dirty="0"/>
              <a:t> counter and</a:t>
            </a:r>
            <a:br>
              <a:rPr lang="en-IN" sz="2000" dirty="0"/>
            </a:br>
            <a:r>
              <a:rPr lang="en-IN" sz="2000" dirty="0">
                <a:solidFill>
                  <a:srgbClr val="9F2241"/>
                </a:solidFill>
              </a:rPr>
              <a:t>page fault </a:t>
            </a:r>
            <a:r>
              <a:rPr lang="en-IN" sz="2000" dirty="0"/>
              <a:t>data (in the case of an </a:t>
            </a:r>
            <a:r>
              <a:rPr lang="en-IN" sz="2000" dirty="0">
                <a:solidFill>
                  <a:schemeClr val="accent6">
                    <a:lumMod val="75000"/>
                  </a:schemeClr>
                </a:solidFill>
              </a:rPr>
              <a:t>OS</a:t>
            </a:r>
            <a:r>
              <a:rPr lang="en-IN" sz="2000" dirty="0"/>
              <a:t>).</a:t>
            </a:r>
            <a:endParaRPr lang="en-US" sz="2000" dirty="0" err="1"/>
          </a:p>
        </p:txBody>
      </p:sp>
      <p:pic>
        <p:nvPicPr>
          <p:cNvPr id="8" name="Picture 7" descr="Shape, circle&#10;&#10;Description automatically generated">
            <a:extLst>
              <a:ext uri="{FF2B5EF4-FFF2-40B4-BE49-F238E27FC236}">
                <a16:creationId xmlns:a16="http://schemas.microsoft.com/office/drawing/2014/main" id="{369BF182-030E-4B63-ACFE-8A7A8FF876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616" y="5368835"/>
            <a:ext cx="486920" cy="486920"/>
          </a:xfrm>
          <a:prstGeom prst="rect">
            <a:avLst/>
          </a:prstGeom>
        </p:spPr>
      </p:pic>
      <p:sp>
        <p:nvSpPr>
          <p:cNvPr id="9" name="TextBox 8">
            <a:extLst>
              <a:ext uri="{FF2B5EF4-FFF2-40B4-BE49-F238E27FC236}">
                <a16:creationId xmlns:a16="http://schemas.microsoft.com/office/drawing/2014/main" id="{8D35BF30-C59C-44F1-9709-066338AE32C8}"/>
              </a:ext>
            </a:extLst>
          </p:cNvPr>
          <p:cNvSpPr txBox="1"/>
          <p:nvPr/>
        </p:nvSpPr>
        <p:spPr>
          <a:xfrm>
            <a:off x="2510707" y="5258352"/>
            <a:ext cx="7319632" cy="707886"/>
          </a:xfrm>
          <a:prstGeom prst="rect">
            <a:avLst/>
          </a:prstGeom>
          <a:noFill/>
        </p:spPr>
        <p:txBody>
          <a:bodyPr wrap="none" rtlCol="0">
            <a:spAutoFit/>
          </a:bodyPr>
          <a:lstStyle/>
          <a:p>
            <a:pPr algn="l"/>
            <a:r>
              <a:rPr lang="en-IN" sz="2000" dirty="0"/>
              <a:t>Many other </a:t>
            </a:r>
            <a:r>
              <a:rPr lang="en-IN" sz="2000" dirty="0">
                <a:solidFill>
                  <a:srgbClr val="01708C"/>
                </a:solidFill>
              </a:rPr>
              <a:t>sources</a:t>
            </a:r>
            <a:r>
              <a:rPr lang="en-IN" sz="2000" dirty="0"/>
              <a:t> of information </a:t>
            </a:r>
            <a:r>
              <a:rPr lang="en-IN" sz="2000" dirty="0">
                <a:solidFill>
                  <a:srgbClr val="E21A23"/>
                </a:solidFill>
              </a:rPr>
              <a:t>leakage</a:t>
            </a:r>
            <a:r>
              <a:rPr lang="en-IN" sz="2000" dirty="0"/>
              <a:t> are possible: </a:t>
            </a:r>
            <a:r>
              <a:rPr lang="en-IN" sz="2000" dirty="0">
                <a:solidFill>
                  <a:srgbClr val="00B050"/>
                </a:solidFill>
              </a:rPr>
              <a:t>power</a:t>
            </a:r>
            <a:br>
              <a:rPr lang="en-IN" sz="2000" dirty="0"/>
            </a:br>
            <a:r>
              <a:rPr lang="en-IN" sz="2000" dirty="0"/>
              <a:t>consumption, EM </a:t>
            </a:r>
            <a:r>
              <a:rPr lang="en-IN" sz="2000" dirty="0">
                <a:solidFill>
                  <a:srgbClr val="7030A0"/>
                </a:solidFill>
              </a:rPr>
              <a:t>radiation</a:t>
            </a:r>
            <a:r>
              <a:rPr lang="en-IN" sz="2000" dirty="0"/>
              <a:t>, </a:t>
            </a:r>
            <a:r>
              <a:rPr lang="en-IN" sz="2000" dirty="0">
                <a:solidFill>
                  <a:srgbClr val="9F2241"/>
                </a:solidFill>
              </a:rPr>
              <a:t>temperature</a:t>
            </a:r>
            <a:r>
              <a:rPr lang="en-IN" sz="2000" dirty="0"/>
              <a:t>, etc.  </a:t>
            </a:r>
            <a:endParaRPr lang="en-US" sz="2000" dirty="0" err="1"/>
          </a:p>
        </p:txBody>
      </p:sp>
    </p:spTree>
    <p:extLst>
      <p:ext uri="{BB962C8B-B14F-4D97-AF65-F5344CB8AC3E}">
        <p14:creationId xmlns:p14="http://schemas.microsoft.com/office/powerpoint/2010/main" val="334406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Text, whiteboard&#10;&#10;Description automatically generated">
            <a:extLst>
              <a:ext uri="{FF2B5EF4-FFF2-40B4-BE49-F238E27FC236}">
                <a16:creationId xmlns:a16="http://schemas.microsoft.com/office/drawing/2014/main" id="{1AB1E392-3FB4-4A6B-9E4E-1C3166878C1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258085" y="14138"/>
            <a:ext cx="1234440" cy="822960"/>
          </a:xfrm>
          <a:prstGeom prst="rect">
            <a:avLst/>
          </a:prstGeom>
        </p:spPr>
      </p:pic>
      <p:sp>
        <p:nvSpPr>
          <p:cNvPr id="2" name="Title 1">
            <a:extLst>
              <a:ext uri="{FF2B5EF4-FFF2-40B4-BE49-F238E27FC236}">
                <a16:creationId xmlns:a16="http://schemas.microsoft.com/office/drawing/2014/main" id="{AB839914-3631-4BE0-93F3-1D4BAE1EF683}"/>
              </a:ext>
            </a:extLst>
          </p:cNvPr>
          <p:cNvSpPr>
            <a:spLocks noGrp="1"/>
          </p:cNvSpPr>
          <p:nvPr>
            <p:ph type="title"/>
          </p:nvPr>
        </p:nvSpPr>
        <p:spPr>
          <a:xfrm>
            <a:off x="1845782" y="232700"/>
            <a:ext cx="6858000" cy="822960"/>
          </a:xfrm>
        </p:spPr>
        <p:txBody>
          <a:bodyPr/>
          <a:lstStyle/>
          <a:p>
            <a:r>
              <a:rPr lang="en-IN" dirty="0"/>
              <a:t>Transient Execution Attacks</a:t>
            </a:r>
            <a:endParaRPr lang="en-US" dirty="0"/>
          </a:p>
        </p:txBody>
      </p:sp>
      <p:sp>
        <p:nvSpPr>
          <p:cNvPr id="4" name="Footer Placeholder 3">
            <a:extLst>
              <a:ext uri="{FF2B5EF4-FFF2-40B4-BE49-F238E27FC236}">
                <a16:creationId xmlns:a16="http://schemas.microsoft.com/office/drawing/2014/main" id="{16A741F4-09AA-4C57-B277-3C428EEFDE57}"/>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2B68DB47-0B84-420A-BE1D-1B14B7F119CE}"/>
              </a:ext>
            </a:extLst>
          </p:cNvPr>
          <p:cNvSpPr>
            <a:spLocks noGrp="1"/>
          </p:cNvSpPr>
          <p:nvPr>
            <p:ph type="sldNum" sz="quarter" idx="12"/>
          </p:nvPr>
        </p:nvSpPr>
        <p:spPr/>
        <p:txBody>
          <a:bodyPr/>
          <a:lstStyle/>
          <a:p>
            <a:fld id="{F919517F-009E-4769-83B0-88E0C9B89C50}" type="slidenum">
              <a:rPr lang="en-US" smtClean="0"/>
              <a:t>72</a:t>
            </a:fld>
            <a:endParaRPr lang="en-US"/>
          </a:p>
        </p:txBody>
      </p:sp>
      <p:sp>
        <p:nvSpPr>
          <p:cNvPr id="6" name="Rectangle 5">
            <a:extLst>
              <a:ext uri="{FF2B5EF4-FFF2-40B4-BE49-F238E27FC236}">
                <a16:creationId xmlns:a16="http://schemas.microsoft.com/office/drawing/2014/main" id="{909E0DDA-ED7B-41BD-B064-7180EE2EA45C}"/>
              </a:ext>
            </a:extLst>
          </p:cNvPr>
          <p:cNvSpPr/>
          <p:nvPr/>
        </p:nvSpPr>
        <p:spPr>
          <a:xfrm>
            <a:off x="4183112" y="1431674"/>
            <a:ext cx="4032068" cy="914400"/>
          </a:xfrm>
          <a:prstGeom prst="rect">
            <a:avLst/>
          </a:prstGeom>
          <a:ln/>
        </p:spPr>
        <p:style>
          <a:lnRef idx="2">
            <a:schemeClr val="accent4"/>
          </a:lnRef>
          <a:fillRef idx="1">
            <a:schemeClr val="lt1"/>
          </a:fillRef>
          <a:effectRef idx="0">
            <a:schemeClr val="accent4"/>
          </a:effectRef>
          <a:fontRef idx="minor">
            <a:schemeClr val="dk1"/>
          </a:fontRef>
        </p:style>
        <p:txBody>
          <a:bodyPr rtlCol="0" anchor="ctr"/>
          <a:lstStyle/>
          <a:p>
            <a:pPr algn="l"/>
            <a:r>
              <a:rPr lang="en-US" sz="2000" dirty="0">
                <a:solidFill>
                  <a:srgbClr val="0000FF"/>
                </a:solidFill>
                <a:latin typeface="CMTT9"/>
              </a:rPr>
              <a:t>if </a:t>
            </a:r>
            <a:r>
              <a:rPr lang="en-US" sz="2000" dirty="0">
                <a:solidFill>
                  <a:srgbClr val="000000"/>
                </a:solidFill>
                <a:latin typeface="CMTT9"/>
              </a:rPr>
              <a:t>( </a:t>
            </a:r>
            <a:r>
              <a:rPr lang="en-US" sz="2000" dirty="0" err="1">
                <a:solidFill>
                  <a:srgbClr val="000000"/>
                </a:solidFill>
                <a:latin typeface="CMTT9"/>
              </a:rPr>
              <a:t>val</a:t>
            </a:r>
            <a:r>
              <a:rPr lang="en-US" sz="2000" dirty="0">
                <a:solidFill>
                  <a:srgbClr val="000000"/>
                </a:solidFill>
                <a:latin typeface="CMTT9"/>
              </a:rPr>
              <a:t> &lt; </a:t>
            </a:r>
            <a:r>
              <a:rPr lang="en-US" sz="2000" dirty="0">
                <a:solidFill>
                  <a:srgbClr val="FF0000"/>
                </a:solidFill>
                <a:latin typeface="CMTT9"/>
              </a:rPr>
              <a:t>threshold</a:t>
            </a:r>
            <a:r>
              <a:rPr lang="en-US" sz="2000" dirty="0">
                <a:solidFill>
                  <a:srgbClr val="000000"/>
                </a:solidFill>
                <a:latin typeface="CMTT9"/>
              </a:rPr>
              <a:t> )</a:t>
            </a:r>
            <a:br>
              <a:rPr lang="en-US" sz="2000" dirty="0">
                <a:solidFill>
                  <a:srgbClr val="000000"/>
                </a:solidFill>
                <a:latin typeface="CMTT9"/>
              </a:rPr>
            </a:br>
            <a:r>
              <a:rPr lang="en-US" sz="2000" dirty="0">
                <a:solidFill>
                  <a:srgbClr val="000000"/>
                </a:solidFill>
                <a:latin typeface="CMTT9"/>
              </a:rPr>
              <a:t>           v = array1 [array2 [x]];</a:t>
            </a:r>
          </a:p>
        </p:txBody>
      </p:sp>
      <p:pic>
        <p:nvPicPr>
          <p:cNvPr id="7" name="Picture 6" descr="Shape, icon&#10;&#10;Description automatically generated">
            <a:extLst>
              <a:ext uri="{FF2B5EF4-FFF2-40B4-BE49-F238E27FC236}">
                <a16:creationId xmlns:a16="http://schemas.microsoft.com/office/drawing/2014/main" id="{FC42CE07-C67B-41C7-BB05-896BECA549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15669" y="895703"/>
            <a:ext cx="319695" cy="319695"/>
          </a:xfrm>
          <a:prstGeom prst="rect">
            <a:avLst/>
          </a:prstGeom>
        </p:spPr>
      </p:pic>
      <p:sp>
        <p:nvSpPr>
          <p:cNvPr id="8" name="TextBox 7">
            <a:extLst>
              <a:ext uri="{FF2B5EF4-FFF2-40B4-BE49-F238E27FC236}">
                <a16:creationId xmlns:a16="http://schemas.microsoft.com/office/drawing/2014/main" id="{B1F2C1CA-ADF4-444E-BE54-4382FF98D1E9}"/>
              </a:ext>
            </a:extLst>
          </p:cNvPr>
          <p:cNvSpPr txBox="1"/>
          <p:nvPr/>
        </p:nvSpPr>
        <p:spPr>
          <a:xfrm>
            <a:off x="4331159" y="831267"/>
            <a:ext cx="3276859" cy="400110"/>
          </a:xfrm>
          <a:prstGeom prst="rect">
            <a:avLst/>
          </a:prstGeom>
          <a:noFill/>
        </p:spPr>
        <p:txBody>
          <a:bodyPr wrap="none" rtlCol="0">
            <a:spAutoFit/>
          </a:bodyPr>
          <a:lstStyle/>
          <a:p>
            <a:pPr algn="l"/>
            <a:r>
              <a:rPr lang="en-IN" sz="2000" dirty="0">
                <a:solidFill>
                  <a:srgbClr val="00B050"/>
                </a:solidFill>
              </a:rPr>
              <a:t>Consider</a:t>
            </a:r>
            <a:r>
              <a:rPr lang="en-IN" sz="2000" dirty="0"/>
              <a:t> this piece of code</a:t>
            </a:r>
            <a:endParaRPr lang="en-US" sz="2000" dirty="0" err="1"/>
          </a:p>
        </p:txBody>
      </p:sp>
      <p:sp>
        <p:nvSpPr>
          <p:cNvPr id="9" name="Content Placeholder 2">
            <a:extLst>
              <a:ext uri="{FF2B5EF4-FFF2-40B4-BE49-F238E27FC236}">
                <a16:creationId xmlns:a16="http://schemas.microsoft.com/office/drawing/2014/main" id="{9E5398CB-B18D-48B4-901F-C3D6FED6DE44}"/>
              </a:ext>
            </a:extLst>
          </p:cNvPr>
          <p:cNvSpPr>
            <a:spLocks noGrp="1"/>
          </p:cNvSpPr>
          <p:nvPr>
            <p:ph idx="1"/>
          </p:nvPr>
        </p:nvSpPr>
        <p:spPr>
          <a:xfrm>
            <a:off x="2632705" y="2628553"/>
            <a:ext cx="7337307" cy="3127813"/>
          </a:xfrm>
        </p:spPr>
        <p:txBody>
          <a:bodyPr/>
          <a:lstStyle/>
          <a:p>
            <a:pPr marL="457200" indent="-457200">
              <a:buFont typeface="+mj-lt"/>
              <a:buAutoNum type="arabicPeriod"/>
            </a:pPr>
            <a:r>
              <a:rPr lang="en-IN" dirty="0">
                <a:solidFill>
                  <a:srgbClr val="00B050"/>
                </a:solidFill>
              </a:rPr>
              <a:t>Consider</a:t>
            </a:r>
            <a:r>
              <a:rPr lang="en-IN" dirty="0"/>
              <a:t> an OOO </a:t>
            </a:r>
            <a:r>
              <a:rPr lang="en-IN" dirty="0">
                <a:solidFill>
                  <a:srgbClr val="0070C0"/>
                </a:solidFill>
              </a:rPr>
              <a:t>processor</a:t>
            </a:r>
            <a:r>
              <a:rPr lang="en-IN" dirty="0"/>
              <a:t> with branch prediction</a:t>
            </a:r>
          </a:p>
          <a:p>
            <a:pPr marL="457200" indent="-457200">
              <a:buFont typeface="+mj-lt"/>
              <a:buAutoNum type="arabicPeriod"/>
            </a:pPr>
            <a:r>
              <a:rPr lang="en-US" dirty="0"/>
              <a:t>It </a:t>
            </a:r>
            <a:r>
              <a:rPr lang="en-US" dirty="0">
                <a:solidFill>
                  <a:srgbClr val="FF0000"/>
                </a:solidFill>
              </a:rPr>
              <a:t>speculatively</a:t>
            </a:r>
            <a:r>
              <a:rPr lang="en-US" dirty="0"/>
              <a:t> accesses the address: </a:t>
            </a:r>
            <a:br>
              <a:rPr lang="en-US" dirty="0"/>
            </a:br>
            <a:r>
              <a:rPr lang="en-US" dirty="0"/>
              <a:t>                    array1_base + array2[x] * 4; </a:t>
            </a:r>
          </a:p>
          <a:p>
            <a:pPr marL="457200" indent="-457200">
              <a:buFont typeface="+mj-lt"/>
              <a:buAutoNum type="arabicPeriod"/>
            </a:pPr>
            <a:r>
              <a:rPr lang="en-US" dirty="0"/>
              <a:t>Later on, the </a:t>
            </a:r>
            <a:r>
              <a:rPr lang="en-US" dirty="0">
                <a:solidFill>
                  <a:srgbClr val="00B050"/>
                </a:solidFill>
              </a:rPr>
              <a:t>pipeline</a:t>
            </a:r>
            <a:r>
              <a:rPr lang="en-US" dirty="0"/>
              <a:t> is flushed.</a:t>
            </a:r>
          </a:p>
          <a:p>
            <a:pPr marL="457200" indent="-457200">
              <a:buFont typeface="+mj-lt"/>
              <a:buAutoNum type="arabicPeriod"/>
            </a:pPr>
            <a:r>
              <a:rPr lang="en-US" dirty="0"/>
              <a:t>This </a:t>
            </a:r>
            <a:r>
              <a:rPr lang="en-US" dirty="0">
                <a:solidFill>
                  <a:srgbClr val="C00000"/>
                </a:solidFill>
              </a:rPr>
              <a:t>address</a:t>
            </a:r>
            <a:r>
              <a:rPr lang="en-US" dirty="0"/>
              <a:t> can be detected using a </a:t>
            </a:r>
            <a:r>
              <a:rPr lang="en-US" dirty="0" err="1"/>
              <a:t>Prime+Probe</a:t>
            </a:r>
            <a:r>
              <a:rPr lang="en-US" dirty="0"/>
              <a:t> attack</a:t>
            </a:r>
          </a:p>
          <a:p>
            <a:pPr marL="457200" indent="-457200">
              <a:buFont typeface="+mj-lt"/>
              <a:buAutoNum type="arabicPeriod"/>
            </a:pPr>
            <a:r>
              <a:rPr lang="en-US" dirty="0"/>
              <a:t>We will get to know </a:t>
            </a:r>
            <a:r>
              <a:rPr lang="en-US" dirty="0">
                <a:solidFill>
                  <a:srgbClr val="0070C0"/>
                </a:solidFill>
              </a:rPr>
              <a:t>array2[x]</a:t>
            </a:r>
            <a:r>
              <a:rPr lang="en-US" dirty="0"/>
              <a:t> if we know </a:t>
            </a:r>
            <a:r>
              <a:rPr lang="en-US" dirty="0">
                <a:solidFill>
                  <a:srgbClr val="9F2241"/>
                </a:solidFill>
              </a:rPr>
              <a:t>array1_base</a:t>
            </a:r>
          </a:p>
          <a:p>
            <a:pPr marL="457200" indent="-457200">
              <a:buFont typeface="+mj-lt"/>
              <a:buAutoNum type="arabicPeriod"/>
            </a:pPr>
            <a:r>
              <a:rPr lang="en-US" dirty="0"/>
              <a:t>If we can control </a:t>
            </a:r>
            <a:r>
              <a:rPr lang="en-US" i="1" dirty="0">
                <a:solidFill>
                  <a:srgbClr val="01708C"/>
                </a:solidFill>
              </a:rPr>
              <a:t>x</a:t>
            </a:r>
            <a:r>
              <a:rPr lang="en-US" dirty="0"/>
              <a:t>, we have </a:t>
            </a:r>
            <a:r>
              <a:rPr lang="en-US" dirty="0">
                <a:solidFill>
                  <a:srgbClr val="E21A23"/>
                </a:solidFill>
              </a:rPr>
              <a:t>access</a:t>
            </a:r>
            <a:r>
              <a:rPr lang="en-US" dirty="0"/>
              <a:t> to the entire </a:t>
            </a:r>
            <a:r>
              <a:rPr lang="en-US" dirty="0">
                <a:solidFill>
                  <a:srgbClr val="7030A0"/>
                </a:solidFill>
              </a:rPr>
              <a:t>memory</a:t>
            </a:r>
            <a:r>
              <a:rPr lang="en-US" dirty="0"/>
              <a:t> !!!</a:t>
            </a:r>
          </a:p>
        </p:txBody>
      </p:sp>
      <p:sp>
        <p:nvSpPr>
          <p:cNvPr id="10" name="Rectangle 9">
            <a:extLst>
              <a:ext uri="{FF2B5EF4-FFF2-40B4-BE49-F238E27FC236}">
                <a16:creationId xmlns:a16="http://schemas.microsoft.com/office/drawing/2014/main" id="{06ED2C54-17C4-4B78-8D07-5407CD2208A7}"/>
              </a:ext>
            </a:extLst>
          </p:cNvPr>
          <p:cNvSpPr/>
          <p:nvPr/>
        </p:nvSpPr>
        <p:spPr>
          <a:xfrm>
            <a:off x="8734702" y="513806"/>
            <a:ext cx="1331109" cy="3818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Spectre</a:t>
            </a:r>
            <a:endParaRPr lang="en-US" sz="2000" dirty="0"/>
          </a:p>
        </p:txBody>
      </p:sp>
      <p:sp>
        <p:nvSpPr>
          <p:cNvPr id="11" name="Rectangle 10">
            <a:extLst>
              <a:ext uri="{FF2B5EF4-FFF2-40B4-BE49-F238E27FC236}">
                <a16:creationId xmlns:a16="http://schemas.microsoft.com/office/drawing/2014/main" id="{937EF984-7882-46F8-B7C3-4704FCB345CB}"/>
              </a:ext>
            </a:extLst>
          </p:cNvPr>
          <p:cNvSpPr/>
          <p:nvPr/>
        </p:nvSpPr>
        <p:spPr>
          <a:xfrm>
            <a:off x="8734702" y="957763"/>
            <a:ext cx="1331109" cy="381896"/>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IN" sz="2000" dirty="0"/>
              <a:t>Meltdown</a:t>
            </a:r>
            <a:endParaRPr lang="en-US" sz="2000" dirty="0"/>
          </a:p>
        </p:txBody>
      </p:sp>
      <p:sp>
        <p:nvSpPr>
          <p:cNvPr id="12" name="Rectangle 11">
            <a:extLst>
              <a:ext uri="{FF2B5EF4-FFF2-40B4-BE49-F238E27FC236}">
                <a16:creationId xmlns:a16="http://schemas.microsoft.com/office/drawing/2014/main" id="{3CCDA513-511C-4C51-9583-29E66606437B}"/>
              </a:ext>
            </a:extLst>
          </p:cNvPr>
          <p:cNvSpPr/>
          <p:nvPr/>
        </p:nvSpPr>
        <p:spPr>
          <a:xfrm>
            <a:off x="8734701" y="1401720"/>
            <a:ext cx="1611087" cy="38189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2000" dirty="0"/>
              <a:t>Foreshadow</a:t>
            </a:r>
            <a:endParaRPr lang="en-US" sz="2000" dirty="0"/>
          </a:p>
        </p:txBody>
      </p:sp>
    </p:spTree>
    <p:extLst>
      <p:ext uri="{BB962C8B-B14F-4D97-AF65-F5344CB8AC3E}">
        <p14:creationId xmlns:p14="http://schemas.microsoft.com/office/powerpoint/2010/main" val="20371447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0A990-75ED-475F-A398-8882E1A4C83A}"/>
              </a:ext>
            </a:extLst>
          </p:cNvPr>
          <p:cNvSpPr>
            <a:spLocks noGrp="1"/>
          </p:cNvSpPr>
          <p:nvPr>
            <p:ph type="title"/>
          </p:nvPr>
        </p:nvSpPr>
        <p:spPr/>
        <p:txBody>
          <a:bodyPr/>
          <a:lstStyle/>
          <a:p>
            <a:r>
              <a:rPr lang="en-IN" dirty="0"/>
              <a:t>Countermeasures</a:t>
            </a:r>
            <a:endParaRPr lang="en-US" dirty="0"/>
          </a:p>
        </p:txBody>
      </p:sp>
      <p:sp>
        <p:nvSpPr>
          <p:cNvPr id="3" name="Content Placeholder 2">
            <a:extLst>
              <a:ext uri="{FF2B5EF4-FFF2-40B4-BE49-F238E27FC236}">
                <a16:creationId xmlns:a16="http://schemas.microsoft.com/office/drawing/2014/main" id="{E43265A1-A489-4E99-913F-313DB1381A9B}"/>
              </a:ext>
            </a:extLst>
          </p:cNvPr>
          <p:cNvSpPr>
            <a:spLocks noGrp="1"/>
          </p:cNvSpPr>
          <p:nvPr>
            <p:ph idx="1"/>
          </p:nvPr>
        </p:nvSpPr>
        <p:spPr>
          <a:xfrm>
            <a:off x="1880616" y="1280160"/>
            <a:ext cx="7986195" cy="4351338"/>
          </a:xfrm>
        </p:spPr>
        <p:txBody>
          <a:bodyPr/>
          <a:lstStyle/>
          <a:p>
            <a:pPr marL="342900" indent="-342900">
              <a:buFont typeface="Arial" panose="020B0604020202020204" pitchFamily="34" charset="0"/>
              <a:buChar char="•"/>
            </a:pPr>
            <a:r>
              <a:rPr lang="en-IN" dirty="0"/>
              <a:t>Strictly </a:t>
            </a:r>
            <a:r>
              <a:rPr lang="en-IN" dirty="0">
                <a:solidFill>
                  <a:srgbClr val="0070C0"/>
                </a:solidFill>
              </a:rPr>
              <a:t>partition</a:t>
            </a:r>
            <a:r>
              <a:rPr lang="en-IN" dirty="0"/>
              <a:t> the </a:t>
            </a:r>
            <a:r>
              <a:rPr lang="en-IN" dirty="0">
                <a:solidFill>
                  <a:srgbClr val="9F2241"/>
                </a:solidFill>
              </a:rPr>
              <a:t>resources</a:t>
            </a:r>
            <a:r>
              <a:rPr lang="en-IN" dirty="0"/>
              <a:t> such as cache sets between </a:t>
            </a:r>
            <a:r>
              <a:rPr lang="en-IN" dirty="0">
                <a:solidFill>
                  <a:srgbClr val="FF0000"/>
                </a:solidFill>
              </a:rPr>
              <a:t>threads</a:t>
            </a:r>
            <a:r>
              <a:rPr lang="en-IN" dirty="0"/>
              <a:t>. This will eliminate interference. </a:t>
            </a:r>
          </a:p>
          <a:p>
            <a:pPr marL="573088" lvl="1" indent="-342900"/>
            <a:r>
              <a:rPr lang="en-IN" dirty="0"/>
              <a:t>Can lead to a </a:t>
            </a:r>
            <a:r>
              <a:rPr lang="en-IN" dirty="0">
                <a:solidFill>
                  <a:srgbClr val="625D9C"/>
                </a:solidFill>
              </a:rPr>
              <a:t>suboptimal</a:t>
            </a:r>
            <a:r>
              <a:rPr lang="en-IN" dirty="0"/>
              <a:t> use of resources</a:t>
            </a:r>
          </a:p>
          <a:p>
            <a:pPr marL="342900" indent="-342900">
              <a:buFont typeface="Arial" panose="020B0604020202020204" pitchFamily="34" charset="0"/>
              <a:buChar char="•"/>
            </a:pPr>
            <a:r>
              <a:rPr lang="en-IN" dirty="0"/>
              <a:t>Deliberately add </a:t>
            </a:r>
            <a:r>
              <a:rPr lang="en-IN" dirty="0">
                <a:solidFill>
                  <a:srgbClr val="FF0000"/>
                </a:solidFill>
              </a:rPr>
              <a:t>noise</a:t>
            </a:r>
          </a:p>
          <a:p>
            <a:pPr marL="573088" lvl="1" indent="-342900"/>
            <a:r>
              <a:rPr lang="en-IN" dirty="0"/>
              <a:t>Again, can cause </a:t>
            </a:r>
            <a:r>
              <a:rPr lang="en-IN" dirty="0">
                <a:solidFill>
                  <a:srgbClr val="C00000"/>
                </a:solidFill>
              </a:rPr>
              <a:t>slowdowns</a:t>
            </a:r>
          </a:p>
          <a:p>
            <a:pPr marL="342900" indent="-342900">
              <a:buFont typeface="Arial" panose="020B0604020202020204" pitchFamily="34" charset="0"/>
              <a:buChar char="•"/>
            </a:pPr>
            <a:r>
              <a:rPr lang="en-IN" dirty="0"/>
              <a:t>Turn </a:t>
            </a:r>
            <a:r>
              <a:rPr lang="en-IN" dirty="0">
                <a:solidFill>
                  <a:srgbClr val="625D9C"/>
                </a:solidFill>
              </a:rPr>
              <a:t>off</a:t>
            </a:r>
            <a:r>
              <a:rPr lang="en-IN" dirty="0"/>
              <a:t> or </a:t>
            </a:r>
            <a:r>
              <a:rPr lang="en-IN" dirty="0">
                <a:solidFill>
                  <a:srgbClr val="0070C0"/>
                </a:solidFill>
              </a:rPr>
              <a:t>decrease</a:t>
            </a:r>
            <a:r>
              <a:rPr lang="en-IN" dirty="0"/>
              <a:t> the resolution of the </a:t>
            </a:r>
            <a:r>
              <a:rPr lang="en-IN" dirty="0">
                <a:solidFill>
                  <a:schemeClr val="accent5">
                    <a:lumMod val="60000"/>
                    <a:lumOff val="40000"/>
                  </a:schemeClr>
                </a:solidFill>
              </a:rPr>
              <a:t>timer</a:t>
            </a:r>
          </a:p>
          <a:p>
            <a:pPr marL="573088" lvl="1" indent="-342900"/>
            <a:r>
              <a:rPr lang="en-IN" dirty="0"/>
              <a:t>Some network and gaming applications may </a:t>
            </a:r>
            <a:r>
              <a:rPr lang="en-IN" dirty="0">
                <a:solidFill>
                  <a:srgbClr val="FF0000"/>
                </a:solidFill>
              </a:rPr>
              <a:t>cease</a:t>
            </a:r>
            <a:r>
              <a:rPr lang="en-IN" dirty="0"/>
              <a:t> to work </a:t>
            </a:r>
            <a:endParaRPr lang="en-US" dirty="0"/>
          </a:p>
        </p:txBody>
      </p:sp>
      <p:sp>
        <p:nvSpPr>
          <p:cNvPr id="4" name="Footer Placeholder 3">
            <a:extLst>
              <a:ext uri="{FF2B5EF4-FFF2-40B4-BE49-F238E27FC236}">
                <a16:creationId xmlns:a16="http://schemas.microsoft.com/office/drawing/2014/main" id="{D10EFB8C-9B04-45D7-A3F9-813588BDE06B}"/>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9C3BF397-9C05-4087-8EE6-0E32D9EA2B01}"/>
              </a:ext>
            </a:extLst>
          </p:cNvPr>
          <p:cNvSpPr>
            <a:spLocks noGrp="1"/>
          </p:cNvSpPr>
          <p:nvPr>
            <p:ph type="sldNum" sz="quarter" idx="12"/>
          </p:nvPr>
        </p:nvSpPr>
        <p:spPr/>
        <p:txBody>
          <a:bodyPr/>
          <a:lstStyle/>
          <a:p>
            <a:fld id="{F919517F-009E-4769-83B0-88E0C9B89C50}" type="slidenum">
              <a:rPr lang="en-US" smtClean="0"/>
              <a:t>73</a:t>
            </a:fld>
            <a:endParaRPr lang="en-US"/>
          </a:p>
        </p:txBody>
      </p:sp>
    </p:spTree>
    <p:extLst>
      <p:ext uri="{BB962C8B-B14F-4D97-AF65-F5344CB8AC3E}">
        <p14:creationId xmlns:p14="http://schemas.microsoft.com/office/powerpoint/2010/main" val="27534785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17">
            <a:extLst>
              <a:ext uri="{FF2B5EF4-FFF2-40B4-BE49-F238E27FC236}">
                <a16:creationId xmlns:a16="http://schemas.microsoft.com/office/drawing/2014/main" id="{94ACFA09-1A3A-451A-9BF0-45FFE10CE6EF}"/>
              </a:ext>
            </a:extLst>
          </p:cNvPr>
          <p:cNvSpPr>
            <a:spLocks noGrp="1"/>
          </p:cNvSpPr>
          <p:nvPr>
            <p:ph type="ftr" sz="quarter" idx="11"/>
          </p:nvPr>
        </p:nvSpPr>
        <p:spPr/>
        <p:txBody>
          <a:bodyPr/>
          <a:lstStyle/>
          <a:p>
            <a:r>
              <a:rPr lang="en-US" dirty="0"/>
              <a:t>Next-Gen Computer Architecture | Smruti R. Sarangi</a:t>
            </a:r>
          </a:p>
        </p:txBody>
      </p:sp>
      <p:sp>
        <p:nvSpPr>
          <p:cNvPr id="19" name="Slide Number Placeholder 18">
            <a:extLst>
              <a:ext uri="{FF2B5EF4-FFF2-40B4-BE49-F238E27FC236}">
                <a16:creationId xmlns:a16="http://schemas.microsoft.com/office/drawing/2014/main" id="{3B8B6D01-B7D4-4DAC-9126-5A0A645598CB}"/>
              </a:ext>
            </a:extLst>
          </p:cNvPr>
          <p:cNvSpPr>
            <a:spLocks noGrp="1"/>
          </p:cNvSpPr>
          <p:nvPr>
            <p:ph type="sldNum" sz="quarter" idx="12"/>
          </p:nvPr>
        </p:nvSpPr>
        <p:spPr/>
        <p:txBody>
          <a:bodyPr/>
          <a:lstStyle/>
          <a:p>
            <a:fld id="{F919517F-009E-4769-83B0-88E0C9B89C50}" type="slidenum">
              <a:rPr lang="en-US" smtClean="0"/>
              <a:t>74</a:t>
            </a:fld>
            <a:endParaRPr lang="en-US"/>
          </a:p>
        </p:txBody>
      </p:sp>
      <p:sp>
        <p:nvSpPr>
          <p:cNvPr id="16" name="Shape 46250">
            <a:extLst>
              <a:ext uri="{FF2B5EF4-FFF2-40B4-BE49-F238E27FC236}">
                <a16:creationId xmlns:a16="http://schemas.microsoft.com/office/drawing/2014/main" id="{F16C3C76-4D4C-42C9-AFD0-02DC1E7E9E90}"/>
              </a:ext>
            </a:extLst>
          </p:cNvPr>
          <p:cNvSpPr/>
          <p:nvPr/>
        </p:nvSpPr>
        <p:spPr>
          <a:xfrm>
            <a:off x="7589680" y="1286314"/>
            <a:ext cx="2660263" cy="45901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3523" y="10800"/>
                </a:lnTo>
                <a:lnTo>
                  <a:pt x="0" y="21600"/>
                </a:lnTo>
                <a:lnTo>
                  <a:pt x="8079" y="21600"/>
                </a:lnTo>
                <a:lnTo>
                  <a:pt x="21600" y="10800"/>
                </a:lnTo>
                <a:lnTo>
                  <a:pt x="8079" y="0"/>
                </a:lnTo>
                <a:lnTo>
                  <a:pt x="0" y="0"/>
                </a:lnTo>
                <a:close/>
              </a:path>
            </a:pathLst>
          </a:custGeom>
          <a:solidFill>
            <a:schemeClr val="accent6">
              <a:lumMod val="75000"/>
            </a:schemeClr>
          </a:solidFill>
          <a:ln w="12700" cap="flat">
            <a:noFill/>
            <a:miter lim="400000"/>
          </a:ln>
          <a:effectLst/>
        </p:spPr>
        <p:txBody>
          <a:bodyPr wrap="square" lIns="0" tIns="0" rIns="0" bIns="0" numCol="1" anchor="t">
            <a:noAutofit/>
          </a:bodyPr>
          <a:lstStyle/>
          <a:p>
            <a:endParaRPr sz="1899" dirty="0">
              <a:latin typeface="Lato Light" panose="020F0502020204030203" pitchFamily="34" charset="0"/>
            </a:endParaRPr>
          </a:p>
        </p:txBody>
      </p:sp>
      <p:sp>
        <p:nvSpPr>
          <p:cNvPr id="20" name="Freeform 47">
            <a:extLst>
              <a:ext uri="{FF2B5EF4-FFF2-40B4-BE49-F238E27FC236}">
                <a16:creationId xmlns:a16="http://schemas.microsoft.com/office/drawing/2014/main" id="{25ADE31B-22A3-49E8-B7CF-E7CD7BF180FE}"/>
              </a:ext>
            </a:extLst>
          </p:cNvPr>
          <p:cNvSpPr/>
          <p:nvPr/>
        </p:nvSpPr>
        <p:spPr>
          <a:xfrm>
            <a:off x="2120284" y="4097996"/>
            <a:ext cx="6490519" cy="727886"/>
          </a:xfrm>
          <a:custGeom>
            <a:avLst/>
            <a:gdLst>
              <a:gd name="connsiteX0" fmla="*/ 0 w 16789154"/>
              <a:gd name="connsiteY0" fmla="*/ 0 h 1940525"/>
              <a:gd name="connsiteX1" fmla="*/ 3159006 w 16789154"/>
              <a:gd name="connsiteY1" fmla="*/ 0 h 1940525"/>
              <a:gd name="connsiteX2" fmla="*/ 3159006 w 16789154"/>
              <a:gd name="connsiteY2" fmla="*/ 1 h 1940525"/>
              <a:gd name="connsiteX3" fmla="*/ 16789154 w 16789154"/>
              <a:gd name="connsiteY3" fmla="*/ 1 h 1940525"/>
              <a:gd name="connsiteX4" fmla="*/ 15380704 w 16789154"/>
              <a:gd name="connsiteY4" fmla="*/ 1940525 h 1940525"/>
              <a:gd name="connsiteX5" fmla="*/ 3159006 w 16789154"/>
              <a:gd name="connsiteY5" fmla="*/ 1940525 h 1940525"/>
              <a:gd name="connsiteX6" fmla="*/ 3159006 w 16789154"/>
              <a:gd name="connsiteY6" fmla="*/ 1940522 h 1940525"/>
              <a:gd name="connsiteX7" fmla="*/ 0 w 16789154"/>
              <a:gd name="connsiteY7" fmla="*/ 1940522 h 194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89154" h="1940525">
                <a:moveTo>
                  <a:pt x="0" y="0"/>
                </a:moveTo>
                <a:lnTo>
                  <a:pt x="3159006" y="0"/>
                </a:lnTo>
                <a:lnTo>
                  <a:pt x="3159006" y="1"/>
                </a:lnTo>
                <a:lnTo>
                  <a:pt x="16789154" y="1"/>
                </a:lnTo>
                <a:lnTo>
                  <a:pt x="15380704" y="1940525"/>
                </a:lnTo>
                <a:lnTo>
                  <a:pt x="3159006" y="1940525"/>
                </a:lnTo>
                <a:lnTo>
                  <a:pt x="3159006" y="1940522"/>
                </a:lnTo>
                <a:lnTo>
                  <a:pt x="0" y="1940522"/>
                </a:lnTo>
                <a:close/>
              </a:path>
            </a:pathLst>
          </a:custGeom>
          <a:solidFill>
            <a:schemeClr val="accent4"/>
          </a:solidFill>
          <a:ln w="12700" cap="flat">
            <a:noFill/>
            <a:miter lim="400000"/>
          </a:ln>
          <a:effectLst/>
        </p:spPr>
        <p:txBody>
          <a:bodyPr wrap="square" lIns="0" tIns="0" rIns="0" bIns="0" numCol="1" anchor="t">
            <a:noAutofit/>
          </a:bodyPr>
          <a:lstStyle/>
          <a:p>
            <a:r>
              <a:rPr lang="en-IN" sz="1899" b="1" dirty="0">
                <a:solidFill>
                  <a:schemeClr val="bg1"/>
                </a:solidFill>
                <a:latin typeface="Lato Light" panose="020F0502020204030203" pitchFamily="34" charset="0"/>
              </a:rPr>
              <a:t>A secure architecture just needs to store the counters </a:t>
            </a:r>
            <a:br>
              <a:rPr lang="en-IN" sz="1899" b="1" dirty="0">
                <a:solidFill>
                  <a:schemeClr val="bg1"/>
                </a:solidFill>
                <a:latin typeface="Lato Light" panose="020F0502020204030203" pitchFamily="34" charset="0"/>
              </a:rPr>
            </a:br>
            <a:r>
              <a:rPr lang="en-IN" sz="1899" b="1" dirty="0">
                <a:solidFill>
                  <a:schemeClr val="bg1"/>
                </a:solidFill>
                <a:latin typeface="Lato Light" panose="020F0502020204030203" pitchFamily="34" charset="0"/>
              </a:rPr>
              <a:t>securely. A Merkle tree of counters is typically used. </a:t>
            </a:r>
            <a:endParaRPr sz="1899" b="1" dirty="0">
              <a:solidFill>
                <a:schemeClr val="bg1"/>
              </a:solidFill>
              <a:latin typeface="Lato Light" panose="020F0502020204030203" pitchFamily="34" charset="0"/>
            </a:endParaRPr>
          </a:p>
        </p:txBody>
      </p:sp>
      <p:sp>
        <p:nvSpPr>
          <p:cNvPr id="21" name="Freeform 48">
            <a:extLst>
              <a:ext uri="{FF2B5EF4-FFF2-40B4-BE49-F238E27FC236}">
                <a16:creationId xmlns:a16="http://schemas.microsoft.com/office/drawing/2014/main" id="{AF12EF64-C39E-41DE-8E1A-5AF0242D1E3E}"/>
              </a:ext>
            </a:extLst>
          </p:cNvPr>
          <p:cNvSpPr/>
          <p:nvPr/>
        </p:nvSpPr>
        <p:spPr>
          <a:xfrm>
            <a:off x="2120284" y="4978535"/>
            <a:ext cx="5926877" cy="727886"/>
          </a:xfrm>
          <a:custGeom>
            <a:avLst/>
            <a:gdLst>
              <a:gd name="connsiteX0" fmla="*/ 0 w 15085132"/>
              <a:gd name="connsiteY0" fmla="*/ 0 h 1940524"/>
              <a:gd name="connsiteX1" fmla="*/ 3159005 w 15085132"/>
              <a:gd name="connsiteY1" fmla="*/ 0 h 1940524"/>
              <a:gd name="connsiteX2" fmla="*/ 3159005 w 15085132"/>
              <a:gd name="connsiteY2" fmla="*/ 2 h 1940524"/>
              <a:gd name="connsiteX3" fmla="*/ 15085132 w 15085132"/>
              <a:gd name="connsiteY3" fmla="*/ 2 h 1940524"/>
              <a:gd name="connsiteX4" fmla="*/ 13676634 w 15085132"/>
              <a:gd name="connsiteY4" fmla="*/ 1940524 h 1940524"/>
              <a:gd name="connsiteX5" fmla="*/ 3159005 w 15085132"/>
              <a:gd name="connsiteY5" fmla="*/ 1940524 h 1940524"/>
              <a:gd name="connsiteX6" fmla="*/ 3159005 w 15085132"/>
              <a:gd name="connsiteY6" fmla="*/ 1940522 h 1940524"/>
              <a:gd name="connsiteX7" fmla="*/ 0 w 15085132"/>
              <a:gd name="connsiteY7" fmla="*/ 1940522 h 194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085132" h="1940524">
                <a:moveTo>
                  <a:pt x="0" y="0"/>
                </a:moveTo>
                <a:lnTo>
                  <a:pt x="3159005" y="0"/>
                </a:lnTo>
                <a:lnTo>
                  <a:pt x="3159005" y="2"/>
                </a:lnTo>
                <a:lnTo>
                  <a:pt x="15085132" y="2"/>
                </a:lnTo>
                <a:lnTo>
                  <a:pt x="13676634" y="1940524"/>
                </a:lnTo>
                <a:lnTo>
                  <a:pt x="3159005" y="1940524"/>
                </a:lnTo>
                <a:lnTo>
                  <a:pt x="3159005" y="1940522"/>
                </a:lnTo>
                <a:lnTo>
                  <a:pt x="0" y="1940522"/>
                </a:lnTo>
                <a:close/>
              </a:path>
            </a:pathLst>
          </a:custGeom>
          <a:solidFill>
            <a:schemeClr val="accent5"/>
          </a:solidFill>
          <a:ln w="12700" cap="flat">
            <a:noFill/>
            <a:miter lim="400000"/>
          </a:ln>
          <a:effectLst/>
        </p:spPr>
        <p:txBody>
          <a:bodyPr wrap="square" lIns="0" tIns="0" rIns="0" bIns="0" numCol="1" anchor="t">
            <a:noAutofit/>
          </a:bodyPr>
          <a:lstStyle/>
          <a:p>
            <a:r>
              <a:rPr lang="en-IN" sz="1899" b="1" dirty="0">
                <a:solidFill>
                  <a:schemeClr val="bg1"/>
                </a:solidFill>
                <a:latin typeface="Lato Light" panose="020F0502020204030203" pitchFamily="34" charset="0"/>
              </a:rPr>
              <a:t>Modern processors are prone to side-channel attacks.</a:t>
            </a:r>
            <a:br>
              <a:rPr lang="en-IN" sz="1899" b="1" dirty="0">
                <a:solidFill>
                  <a:schemeClr val="bg1"/>
                </a:solidFill>
                <a:latin typeface="Lato Light" panose="020F0502020204030203" pitchFamily="34" charset="0"/>
              </a:rPr>
            </a:br>
            <a:r>
              <a:rPr lang="en-IN" sz="1899" b="1" dirty="0">
                <a:solidFill>
                  <a:schemeClr val="bg1"/>
                </a:solidFill>
                <a:latin typeface="Lato Light" panose="020F0502020204030203" pitchFamily="34" charset="0"/>
              </a:rPr>
              <a:t>Whenever there is contention, some information leaks. </a:t>
            </a:r>
            <a:endParaRPr sz="1899" b="1" dirty="0">
              <a:solidFill>
                <a:schemeClr val="bg1"/>
              </a:solidFill>
              <a:latin typeface="Lato Light" panose="020F0502020204030203" pitchFamily="34" charset="0"/>
            </a:endParaRPr>
          </a:p>
        </p:txBody>
      </p:sp>
      <p:sp>
        <p:nvSpPr>
          <p:cNvPr id="22" name="Freeform 46">
            <a:extLst>
              <a:ext uri="{FF2B5EF4-FFF2-40B4-BE49-F238E27FC236}">
                <a16:creationId xmlns:a16="http://schemas.microsoft.com/office/drawing/2014/main" id="{A8CAC5DA-13E1-46A7-801B-4D9F34E4F4B8}"/>
              </a:ext>
            </a:extLst>
          </p:cNvPr>
          <p:cNvSpPr/>
          <p:nvPr/>
        </p:nvSpPr>
        <p:spPr>
          <a:xfrm>
            <a:off x="2120284" y="3217457"/>
            <a:ext cx="6940861" cy="727886"/>
          </a:xfrm>
          <a:custGeom>
            <a:avLst/>
            <a:gdLst>
              <a:gd name="connsiteX0" fmla="*/ 0 w 17788386"/>
              <a:gd name="connsiteY0" fmla="*/ 0 h 1940523"/>
              <a:gd name="connsiteX1" fmla="*/ 3159006 w 17788386"/>
              <a:gd name="connsiteY1" fmla="*/ 0 h 1940523"/>
              <a:gd name="connsiteX2" fmla="*/ 3159006 w 17788386"/>
              <a:gd name="connsiteY2" fmla="*/ 1 h 1940523"/>
              <a:gd name="connsiteX3" fmla="*/ 17084006 w 17788386"/>
              <a:gd name="connsiteY3" fmla="*/ 1 h 1940523"/>
              <a:gd name="connsiteX4" fmla="*/ 17788386 w 17788386"/>
              <a:gd name="connsiteY4" fmla="*/ 970262 h 1940523"/>
              <a:gd name="connsiteX5" fmla="*/ 17084006 w 17788386"/>
              <a:gd name="connsiteY5" fmla="*/ 1940523 h 1940523"/>
              <a:gd name="connsiteX6" fmla="*/ 3159006 w 17788386"/>
              <a:gd name="connsiteY6" fmla="*/ 1940523 h 1940523"/>
              <a:gd name="connsiteX7" fmla="*/ 3159006 w 17788386"/>
              <a:gd name="connsiteY7" fmla="*/ 1940522 h 1940523"/>
              <a:gd name="connsiteX8" fmla="*/ 0 w 17788386"/>
              <a:gd name="connsiteY8" fmla="*/ 1940522 h 194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8386" h="1940523">
                <a:moveTo>
                  <a:pt x="0" y="0"/>
                </a:moveTo>
                <a:lnTo>
                  <a:pt x="3159006" y="0"/>
                </a:lnTo>
                <a:lnTo>
                  <a:pt x="3159006" y="1"/>
                </a:lnTo>
                <a:lnTo>
                  <a:pt x="17084006" y="1"/>
                </a:lnTo>
                <a:lnTo>
                  <a:pt x="17788386" y="970262"/>
                </a:lnTo>
                <a:lnTo>
                  <a:pt x="17084006" y="1940523"/>
                </a:lnTo>
                <a:lnTo>
                  <a:pt x="3159006" y="1940523"/>
                </a:lnTo>
                <a:lnTo>
                  <a:pt x="3159006" y="1940522"/>
                </a:lnTo>
                <a:lnTo>
                  <a:pt x="0" y="1940522"/>
                </a:lnTo>
                <a:close/>
              </a:path>
            </a:pathLst>
          </a:custGeom>
          <a:solidFill>
            <a:schemeClr val="accent3"/>
          </a:solidFill>
          <a:ln w="12700" cap="flat">
            <a:noFill/>
            <a:miter lim="400000"/>
          </a:ln>
          <a:effectLst/>
        </p:spPr>
        <p:txBody>
          <a:bodyPr wrap="square" lIns="0" tIns="0" rIns="0" bIns="0" numCol="1" anchor="t">
            <a:noAutofit/>
          </a:bodyPr>
          <a:lstStyle/>
          <a:p>
            <a:r>
              <a:rPr lang="en-IN" sz="1899" b="1" dirty="0">
                <a:solidFill>
                  <a:schemeClr val="bg1"/>
                </a:solidFill>
                <a:latin typeface="Lato Light" panose="020F0502020204030203" pitchFamily="34" charset="0"/>
              </a:rPr>
              <a:t>Any secure architecture has to provide the ACIF guarantees. </a:t>
            </a:r>
            <a:br>
              <a:rPr lang="en-IN" sz="1899" b="1" dirty="0">
                <a:solidFill>
                  <a:schemeClr val="bg1"/>
                </a:solidFill>
                <a:latin typeface="Lato Light" panose="020F0502020204030203" pitchFamily="34" charset="0"/>
              </a:rPr>
            </a:br>
            <a:r>
              <a:rPr lang="en-IN" sz="1899" b="1" dirty="0">
                <a:solidFill>
                  <a:schemeClr val="bg1"/>
                </a:solidFill>
                <a:latin typeface="Lato Light" panose="020F0502020204030203" pitchFamily="34" charset="0"/>
              </a:rPr>
              <a:t>ACIF </a:t>
            </a:r>
            <a:r>
              <a:rPr lang="en-IN" sz="1899" b="1" dirty="0">
                <a:solidFill>
                  <a:schemeClr val="bg1"/>
                </a:solidFill>
                <a:latin typeface="Lato Light" panose="020F0502020204030203" pitchFamily="34" charset="0"/>
                <a:sym typeface="Wingdings" panose="05000000000000000000" pitchFamily="2" charset="2"/>
              </a:rPr>
              <a:t> Authenticity, Confidentiality, Integrity, and Freshness</a:t>
            </a:r>
            <a:endParaRPr sz="1899" b="1" dirty="0">
              <a:solidFill>
                <a:schemeClr val="bg1"/>
              </a:solidFill>
              <a:latin typeface="Lato Light" panose="020F0502020204030203" pitchFamily="34" charset="0"/>
            </a:endParaRPr>
          </a:p>
        </p:txBody>
      </p:sp>
      <p:sp>
        <p:nvSpPr>
          <p:cNvPr id="23" name="Freeform 45">
            <a:extLst>
              <a:ext uri="{FF2B5EF4-FFF2-40B4-BE49-F238E27FC236}">
                <a16:creationId xmlns:a16="http://schemas.microsoft.com/office/drawing/2014/main" id="{B724766D-5108-4A61-BF4E-C4AE74242807}"/>
              </a:ext>
            </a:extLst>
          </p:cNvPr>
          <p:cNvSpPr/>
          <p:nvPr/>
        </p:nvSpPr>
        <p:spPr>
          <a:xfrm>
            <a:off x="2120284" y="2336918"/>
            <a:ext cx="6566053" cy="727886"/>
          </a:xfrm>
          <a:custGeom>
            <a:avLst/>
            <a:gdLst>
              <a:gd name="connsiteX0" fmla="*/ 0 w 16789154"/>
              <a:gd name="connsiteY0" fmla="*/ 0 h 1940524"/>
              <a:gd name="connsiteX1" fmla="*/ 3159006 w 16789154"/>
              <a:gd name="connsiteY1" fmla="*/ 0 h 1940524"/>
              <a:gd name="connsiteX2" fmla="*/ 15380704 w 16789154"/>
              <a:gd name="connsiteY2" fmla="*/ 0 h 1940524"/>
              <a:gd name="connsiteX3" fmla="*/ 16789154 w 16789154"/>
              <a:gd name="connsiteY3" fmla="*/ 1940524 h 1940524"/>
              <a:gd name="connsiteX4" fmla="*/ 3159006 w 16789154"/>
              <a:gd name="connsiteY4" fmla="*/ 1940524 h 1940524"/>
              <a:gd name="connsiteX5" fmla="*/ 3159006 w 16789154"/>
              <a:gd name="connsiteY5" fmla="*/ 1940522 h 1940524"/>
              <a:gd name="connsiteX6" fmla="*/ 0 w 16789154"/>
              <a:gd name="connsiteY6" fmla="*/ 1940522 h 194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89154" h="1940524">
                <a:moveTo>
                  <a:pt x="0" y="0"/>
                </a:moveTo>
                <a:lnTo>
                  <a:pt x="3159006" y="0"/>
                </a:lnTo>
                <a:lnTo>
                  <a:pt x="15380704" y="0"/>
                </a:lnTo>
                <a:lnTo>
                  <a:pt x="16789154" y="1940524"/>
                </a:lnTo>
                <a:lnTo>
                  <a:pt x="3159006" y="1940524"/>
                </a:lnTo>
                <a:lnTo>
                  <a:pt x="3159006" y="1940522"/>
                </a:lnTo>
                <a:lnTo>
                  <a:pt x="0" y="1940522"/>
                </a:lnTo>
                <a:close/>
              </a:path>
            </a:pathLst>
          </a:custGeom>
          <a:solidFill>
            <a:schemeClr val="accent2"/>
          </a:solidFill>
          <a:ln w="12700" cap="flat">
            <a:noFill/>
            <a:miter lim="400000"/>
          </a:ln>
          <a:effectLst/>
        </p:spPr>
        <p:txBody>
          <a:bodyPr wrap="square" lIns="0" tIns="0" rIns="0" bIns="0" numCol="1" anchor="t">
            <a:noAutofit/>
          </a:bodyPr>
          <a:lstStyle/>
          <a:p>
            <a:r>
              <a:rPr lang="en-IN" sz="1899" b="1" dirty="0">
                <a:latin typeface="Lato Light" panose="020F0502020204030203" pitchFamily="34" charset="0"/>
              </a:rPr>
              <a:t>For encrypting a block of data, counter mode encryption</a:t>
            </a:r>
            <a:br>
              <a:rPr lang="en-IN" sz="1899" b="1" dirty="0">
                <a:latin typeface="Lato Light" panose="020F0502020204030203" pitchFamily="34" charset="0"/>
              </a:rPr>
            </a:br>
            <a:r>
              <a:rPr lang="en-IN" sz="1899" b="1" dirty="0">
                <a:latin typeface="Lato Light" panose="020F0502020204030203" pitchFamily="34" charset="0"/>
              </a:rPr>
              <a:t>is a very useful method.</a:t>
            </a:r>
            <a:endParaRPr sz="1899" b="1" dirty="0">
              <a:latin typeface="Lato Light" panose="020F0502020204030203" pitchFamily="34" charset="0"/>
            </a:endParaRPr>
          </a:p>
        </p:txBody>
      </p:sp>
      <p:sp>
        <p:nvSpPr>
          <p:cNvPr id="24" name="Freeform 69">
            <a:extLst>
              <a:ext uri="{FF2B5EF4-FFF2-40B4-BE49-F238E27FC236}">
                <a16:creationId xmlns:a16="http://schemas.microsoft.com/office/drawing/2014/main" id="{F034036C-2C97-42E3-9343-440707F20E55}"/>
              </a:ext>
            </a:extLst>
          </p:cNvPr>
          <p:cNvSpPr/>
          <p:nvPr/>
        </p:nvSpPr>
        <p:spPr>
          <a:xfrm>
            <a:off x="2120284" y="1456381"/>
            <a:ext cx="5926877" cy="727885"/>
          </a:xfrm>
          <a:custGeom>
            <a:avLst/>
            <a:gdLst>
              <a:gd name="connsiteX0" fmla="*/ 0 w 15085132"/>
              <a:gd name="connsiteY0" fmla="*/ 0 h 1940522"/>
              <a:gd name="connsiteX1" fmla="*/ 3159005 w 15085132"/>
              <a:gd name="connsiteY1" fmla="*/ 0 h 1940522"/>
              <a:gd name="connsiteX2" fmla="*/ 13676634 w 15085132"/>
              <a:gd name="connsiteY2" fmla="*/ 0 h 1940522"/>
              <a:gd name="connsiteX3" fmla="*/ 15085132 w 15085132"/>
              <a:gd name="connsiteY3" fmla="*/ 1940522 h 1940522"/>
              <a:gd name="connsiteX4" fmla="*/ 3159005 w 15085132"/>
              <a:gd name="connsiteY4" fmla="*/ 1940522 h 1940522"/>
              <a:gd name="connsiteX5" fmla="*/ 0 w 15085132"/>
              <a:gd name="connsiteY5" fmla="*/ 1940522 h 194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85132" h="1940522">
                <a:moveTo>
                  <a:pt x="0" y="0"/>
                </a:moveTo>
                <a:lnTo>
                  <a:pt x="3159005" y="0"/>
                </a:lnTo>
                <a:lnTo>
                  <a:pt x="13676634" y="0"/>
                </a:lnTo>
                <a:lnTo>
                  <a:pt x="15085132" y="1940522"/>
                </a:lnTo>
                <a:lnTo>
                  <a:pt x="3159005" y="1940522"/>
                </a:lnTo>
                <a:lnTo>
                  <a:pt x="0" y="1940522"/>
                </a:lnTo>
                <a:close/>
              </a:path>
            </a:pathLst>
          </a:custGeom>
          <a:solidFill>
            <a:schemeClr val="accent1"/>
          </a:solidFill>
          <a:ln w="12700" cap="flat">
            <a:noFill/>
            <a:miter lim="400000"/>
          </a:ln>
          <a:effectLst/>
        </p:spPr>
        <p:txBody>
          <a:bodyPr wrap="square" lIns="0" tIns="0" rIns="0" bIns="0" numCol="1" anchor="t">
            <a:noAutofit/>
          </a:bodyPr>
          <a:lstStyle/>
          <a:p>
            <a:r>
              <a:rPr lang="en-IN" sz="1899" b="1" dirty="0">
                <a:solidFill>
                  <a:schemeClr val="bg1"/>
                </a:solidFill>
                <a:latin typeface="Lato Light" panose="020F0502020204030203" pitchFamily="34" charset="0"/>
              </a:rPr>
              <a:t>We can encrypt data using either block ciphers</a:t>
            </a:r>
            <a:br>
              <a:rPr lang="en-IN" sz="1899" b="1" dirty="0">
                <a:solidFill>
                  <a:schemeClr val="bg1"/>
                </a:solidFill>
                <a:latin typeface="Lato Light" panose="020F0502020204030203" pitchFamily="34" charset="0"/>
              </a:rPr>
            </a:br>
            <a:r>
              <a:rPr lang="en-IN" sz="1899" b="1" dirty="0">
                <a:solidFill>
                  <a:schemeClr val="bg1"/>
                </a:solidFill>
                <a:latin typeface="Lato Light" panose="020F0502020204030203" pitchFamily="34" charset="0"/>
              </a:rPr>
              <a:t>or stream ciphers. AES is the most common block cipher.</a:t>
            </a:r>
            <a:endParaRPr sz="1899" b="1" dirty="0">
              <a:solidFill>
                <a:schemeClr val="bg1"/>
              </a:solidFill>
              <a:latin typeface="Lato Light" panose="020F0502020204030203" pitchFamily="34" charset="0"/>
            </a:endParaRPr>
          </a:p>
        </p:txBody>
      </p:sp>
      <p:sp>
        <p:nvSpPr>
          <p:cNvPr id="30" name="Title 1">
            <a:extLst>
              <a:ext uri="{FF2B5EF4-FFF2-40B4-BE49-F238E27FC236}">
                <a16:creationId xmlns:a16="http://schemas.microsoft.com/office/drawing/2014/main" id="{87C765DC-BD3B-4D13-91DF-76557C7F82DC}"/>
              </a:ext>
            </a:extLst>
          </p:cNvPr>
          <p:cNvSpPr txBox="1">
            <a:spLocks/>
          </p:cNvSpPr>
          <p:nvPr/>
        </p:nvSpPr>
        <p:spPr>
          <a:xfrm>
            <a:off x="2033016" y="426721"/>
            <a:ext cx="6858000" cy="822960"/>
          </a:xfrm>
          <a:prstGeom prst="rect">
            <a:avLst/>
          </a:prstGeom>
        </p:spPr>
        <p:txBody>
          <a:bodyPr/>
          <a:lst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a:lstStyle>
          <a:p>
            <a:r>
              <a:rPr lang="en-US" dirty="0"/>
              <a:t>Conclusion</a:t>
            </a:r>
          </a:p>
        </p:txBody>
      </p:sp>
    </p:spTree>
    <p:extLst>
      <p:ext uri="{BB962C8B-B14F-4D97-AF65-F5344CB8AC3E}">
        <p14:creationId xmlns:p14="http://schemas.microsoft.com/office/powerpoint/2010/main" val="1691953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40BFEAB2-FD83-41F2-9787-AD5D1A1760CD}" type="slidenum">
              <a:rPr lang="en-US" smtClean="0"/>
              <a:pPr/>
              <a:t>75</a:t>
            </a:fld>
            <a:endParaRPr lang="en-US" dirty="0"/>
          </a:p>
        </p:txBody>
      </p:sp>
      <p:sp>
        <p:nvSpPr>
          <p:cNvPr id="6" name="Footer Placeholder 5">
            <a:extLst>
              <a:ext uri="{FF2B5EF4-FFF2-40B4-BE49-F238E27FC236}">
                <a16:creationId xmlns:a16="http://schemas.microsoft.com/office/drawing/2014/main" id="{93DF0CCA-3085-4BF3-904E-22304EA1AB37}"/>
              </a:ext>
            </a:extLst>
          </p:cNvPr>
          <p:cNvSpPr>
            <a:spLocks noGrp="1"/>
          </p:cNvSpPr>
          <p:nvPr>
            <p:ph type="ftr" sz="quarter" idx="3"/>
          </p:nvPr>
        </p:nvSpPr>
        <p:spPr/>
        <p:txBody>
          <a:bodyPr/>
          <a:lstStyle/>
          <a:p>
            <a:r>
              <a:rPr lang="en-US" dirty="0"/>
              <a:t>Next-Gen Computer Architecture | Smruti R. Sarangi</a:t>
            </a:r>
          </a:p>
        </p:txBody>
      </p:sp>
      <p:sp>
        <p:nvSpPr>
          <p:cNvPr id="11" name="Rectangle 10">
            <a:extLst>
              <a:ext uri="{FF2B5EF4-FFF2-40B4-BE49-F238E27FC236}">
                <a16:creationId xmlns:a16="http://schemas.microsoft.com/office/drawing/2014/main" id="{AA21FC12-3A21-46F6-95A6-B6C9D77E65F7}"/>
              </a:ext>
            </a:extLst>
          </p:cNvPr>
          <p:cNvSpPr/>
          <p:nvPr/>
        </p:nvSpPr>
        <p:spPr>
          <a:xfrm>
            <a:off x="2401339" y="1851645"/>
            <a:ext cx="6837551" cy="31547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9900" b="1" dirty="0">
                <a:ln/>
                <a:solidFill>
                  <a:schemeClr val="accent3">
                    <a:lumMod val="50000"/>
                  </a:schemeClr>
                </a:solidFill>
                <a:latin typeface="Freestyle Script" panose="030804020302050B0404" pitchFamily="66" charset="0"/>
              </a:rPr>
              <a:t>The End</a:t>
            </a:r>
          </a:p>
        </p:txBody>
      </p:sp>
    </p:spTree>
    <p:extLst>
      <p:ext uri="{BB962C8B-B14F-4D97-AF65-F5344CB8AC3E}">
        <p14:creationId xmlns:p14="http://schemas.microsoft.com/office/powerpoint/2010/main" val="323006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A2B5-6075-453F-BD16-C422C30A5D57}"/>
              </a:ext>
            </a:extLst>
          </p:cNvPr>
          <p:cNvSpPr>
            <a:spLocks noGrp="1"/>
          </p:cNvSpPr>
          <p:nvPr>
            <p:ph type="title"/>
          </p:nvPr>
        </p:nvSpPr>
        <p:spPr/>
        <p:txBody>
          <a:bodyPr/>
          <a:lstStyle/>
          <a:p>
            <a:r>
              <a:rPr lang="en-US" dirty="0"/>
              <a:t>AES Operations – II </a:t>
            </a:r>
          </a:p>
        </p:txBody>
      </p:sp>
      <p:sp>
        <p:nvSpPr>
          <p:cNvPr id="4" name="Footer Placeholder 3">
            <a:extLst>
              <a:ext uri="{FF2B5EF4-FFF2-40B4-BE49-F238E27FC236}">
                <a16:creationId xmlns:a16="http://schemas.microsoft.com/office/drawing/2014/main" id="{779D1247-716A-43A1-95DC-5FD843959E2D}"/>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70219E12-BAFF-40E5-BC62-F4D2702C17E9}"/>
              </a:ext>
            </a:extLst>
          </p:cNvPr>
          <p:cNvSpPr>
            <a:spLocks noGrp="1"/>
          </p:cNvSpPr>
          <p:nvPr>
            <p:ph type="sldNum" sz="quarter" idx="12"/>
          </p:nvPr>
        </p:nvSpPr>
        <p:spPr/>
        <p:txBody>
          <a:bodyPr/>
          <a:lstStyle/>
          <a:p>
            <a:fld id="{F919517F-009E-4769-83B0-88E0C9B89C50}" type="slidenum">
              <a:rPr lang="en-US" smtClean="0"/>
              <a:t>8</a:t>
            </a:fld>
            <a:endParaRPr lang="en-US"/>
          </a:p>
        </p:txBody>
      </p:sp>
      <p:sp>
        <p:nvSpPr>
          <p:cNvPr id="6" name="Rectangle: Rounded Corners 5">
            <a:extLst>
              <a:ext uri="{FF2B5EF4-FFF2-40B4-BE49-F238E27FC236}">
                <a16:creationId xmlns:a16="http://schemas.microsoft.com/office/drawing/2014/main" id="{450F5F19-32F7-41BA-BB2D-C883CC9C6064}"/>
              </a:ext>
            </a:extLst>
          </p:cNvPr>
          <p:cNvSpPr/>
          <p:nvPr/>
        </p:nvSpPr>
        <p:spPr>
          <a:xfrm>
            <a:off x="1880616" y="2169436"/>
            <a:ext cx="3156376" cy="59480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Operation 3: </a:t>
            </a:r>
            <a:r>
              <a:rPr lang="en-US" sz="2000" dirty="0" err="1"/>
              <a:t>MixColumns</a:t>
            </a:r>
            <a:endParaRPr lang="en-US" sz="2000" dirty="0"/>
          </a:p>
        </p:txBody>
      </p:sp>
      <p:sp>
        <p:nvSpPr>
          <p:cNvPr id="7" name="TextBox 6">
            <a:extLst>
              <a:ext uri="{FF2B5EF4-FFF2-40B4-BE49-F238E27FC236}">
                <a16:creationId xmlns:a16="http://schemas.microsoft.com/office/drawing/2014/main" id="{9A08C677-4ADE-4D96-9231-C16303790253}"/>
              </a:ext>
            </a:extLst>
          </p:cNvPr>
          <p:cNvSpPr txBox="1"/>
          <p:nvPr/>
        </p:nvSpPr>
        <p:spPr>
          <a:xfrm>
            <a:off x="5640656" y="2174764"/>
            <a:ext cx="4668990" cy="1015663"/>
          </a:xfrm>
          <a:prstGeom prst="rect">
            <a:avLst/>
          </a:prstGeom>
          <a:noFill/>
        </p:spPr>
        <p:txBody>
          <a:bodyPr wrap="square" rtlCol="0">
            <a:spAutoFit/>
          </a:bodyPr>
          <a:lstStyle/>
          <a:p>
            <a:pPr algn="l"/>
            <a:r>
              <a:rPr lang="en-US" sz="2000" dirty="0"/>
              <a:t>Take the four bytes in each </a:t>
            </a:r>
            <a:r>
              <a:rPr lang="en-US" sz="2000" dirty="0">
                <a:solidFill>
                  <a:srgbClr val="00B050"/>
                </a:solidFill>
              </a:rPr>
              <a:t>column</a:t>
            </a:r>
            <a:br>
              <a:rPr lang="en-US" sz="2000" dirty="0"/>
            </a:br>
            <a:r>
              <a:rPr lang="en-US" sz="2000" dirty="0"/>
              <a:t>and (modular) </a:t>
            </a:r>
            <a:r>
              <a:rPr lang="en-US" sz="2000" dirty="0">
                <a:solidFill>
                  <a:srgbClr val="C00000"/>
                </a:solidFill>
              </a:rPr>
              <a:t>multiply</a:t>
            </a:r>
            <a:r>
              <a:rPr lang="en-US" sz="2000" dirty="0"/>
              <a:t> it with a matrix. Last two operations </a:t>
            </a:r>
            <a:r>
              <a:rPr lang="en-US" sz="2000" i="1" dirty="0">
                <a:solidFill>
                  <a:srgbClr val="002060"/>
                </a:solidFill>
              </a:rPr>
              <a:t>diffuse</a:t>
            </a:r>
            <a:r>
              <a:rPr lang="en-US" sz="2000" dirty="0"/>
              <a:t> bits.</a:t>
            </a:r>
          </a:p>
        </p:txBody>
      </p:sp>
      <p:sp>
        <p:nvSpPr>
          <p:cNvPr id="8" name="Rectangle: Rounded Corners 7">
            <a:extLst>
              <a:ext uri="{FF2B5EF4-FFF2-40B4-BE49-F238E27FC236}">
                <a16:creationId xmlns:a16="http://schemas.microsoft.com/office/drawing/2014/main" id="{1054259F-094E-4C96-866C-CA7B1C722793}"/>
              </a:ext>
            </a:extLst>
          </p:cNvPr>
          <p:cNvSpPr/>
          <p:nvPr/>
        </p:nvSpPr>
        <p:spPr>
          <a:xfrm>
            <a:off x="1880616" y="3697874"/>
            <a:ext cx="3156376" cy="65134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Operation 4: </a:t>
            </a:r>
            <a:r>
              <a:rPr lang="en-US" sz="2000" dirty="0" err="1"/>
              <a:t>AddRoundKey</a:t>
            </a:r>
            <a:endParaRPr lang="en-US" sz="2000" dirty="0"/>
          </a:p>
        </p:txBody>
      </p:sp>
      <p:sp>
        <p:nvSpPr>
          <p:cNvPr id="9" name="TextBox 8">
            <a:extLst>
              <a:ext uri="{FF2B5EF4-FFF2-40B4-BE49-F238E27FC236}">
                <a16:creationId xmlns:a16="http://schemas.microsoft.com/office/drawing/2014/main" id="{9D66F8BD-875C-44BF-B015-54C084E6D27A}"/>
              </a:ext>
            </a:extLst>
          </p:cNvPr>
          <p:cNvSpPr txBox="1"/>
          <p:nvPr/>
        </p:nvSpPr>
        <p:spPr>
          <a:xfrm>
            <a:off x="5640656" y="3641332"/>
            <a:ext cx="4668990" cy="707886"/>
          </a:xfrm>
          <a:prstGeom prst="rect">
            <a:avLst/>
          </a:prstGeom>
          <a:noFill/>
        </p:spPr>
        <p:txBody>
          <a:bodyPr wrap="square" rtlCol="0">
            <a:spAutoFit/>
          </a:bodyPr>
          <a:lstStyle/>
          <a:p>
            <a:pPr algn="l"/>
            <a:r>
              <a:rPr lang="en-US" sz="2000" dirty="0">
                <a:solidFill>
                  <a:srgbClr val="00B050"/>
                </a:solidFill>
              </a:rPr>
              <a:t>Compute</a:t>
            </a:r>
            <a:r>
              <a:rPr lang="en-US" sz="2000" dirty="0"/>
              <a:t> a bitwise XOR with the </a:t>
            </a:r>
            <a:br>
              <a:rPr lang="en-US" sz="2000" dirty="0"/>
            </a:br>
            <a:r>
              <a:rPr lang="en-US" sz="2000" b="1" dirty="0">
                <a:solidFill>
                  <a:srgbClr val="002060"/>
                </a:solidFill>
              </a:rPr>
              <a:t>round key </a:t>
            </a:r>
            <a:r>
              <a:rPr lang="en-US" sz="2000" dirty="0"/>
              <a:t>(128-bit block)</a:t>
            </a:r>
          </a:p>
        </p:txBody>
      </p:sp>
      <p:pic>
        <p:nvPicPr>
          <p:cNvPr id="3" name="Picture 2">
            <a:extLst>
              <a:ext uri="{FF2B5EF4-FFF2-40B4-BE49-F238E27FC236}">
                <a16:creationId xmlns:a16="http://schemas.microsoft.com/office/drawing/2014/main" id="{DD91186F-D8C9-48AC-920B-282F71B072D5}"/>
              </a:ext>
            </a:extLst>
          </p:cNvPr>
          <p:cNvPicPr>
            <a:picLocks noChangeAspect="1"/>
          </p:cNvPicPr>
          <p:nvPr/>
        </p:nvPicPr>
        <p:blipFill>
          <a:blip r:embed="rId2"/>
          <a:stretch>
            <a:fillRect/>
          </a:stretch>
        </p:blipFill>
        <p:spPr>
          <a:xfrm>
            <a:off x="6810099" y="-418184"/>
            <a:ext cx="3291847" cy="3291847"/>
          </a:xfrm>
          <a:prstGeom prst="rect">
            <a:avLst/>
          </a:prstGeom>
        </p:spPr>
      </p:pic>
    </p:spTree>
    <p:extLst>
      <p:ext uri="{BB962C8B-B14F-4D97-AF65-F5344CB8AC3E}">
        <p14:creationId xmlns:p14="http://schemas.microsoft.com/office/powerpoint/2010/main" val="54833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8DFAA-6384-417E-AAA9-E48944DBDFD7}"/>
              </a:ext>
            </a:extLst>
          </p:cNvPr>
          <p:cNvSpPr>
            <a:spLocks noGrp="1"/>
          </p:cNvSpPr>
          <p:nvPr>
            <p:ph type="title"/>
          </p:nvPr>
        </p:nvSpPr>
        <p:spPr/>
        <p:txBody>
          <a:bodyPr/>
          <a:lstStyle/>
          <a:p>
            <a:r>
              <a:rPr lang="en-US" dirty="0"/>
              <a:t>Generating Round Keys</a:t>
            </a:r>
          </a:p>
        </p:txBody>
      </p:sp>
      <p:sp>
        <p:nvSpPr>
          <p:cNvPr id="4" name="Footer Placeholder 3">
            <a:extLst>
              <a:ext uri="{FF2B5EF4-FFF2-40B4-BE49-F238E27FC236}">
                <a16:creationId xmlns:a16="http://schemas.microsoft.com/office/drawing/2014/main" id="{A87631B4-8E2B-4992-9A56-B4980584B2F1}"/>
              </a:ext>
            </a:extLst>
          </p:cNvPr>
          <p:cNvSpPr>
            <a:spLocks noGrp="1"/>
          </p:cNvSpPr>
          <p:nvPr>
            <p:ph type="ftr" sz="quarter" idx="11"/>
          </p:nvPr>
        </p:nvSpPr>
        <p:spPr/>
        <p:txBody>
          <a:bodyPr/>
          <a:lstStyle/>
          <a:p>
            <a:r>
              <a:rPr lang="en-US" dirty="0"/>
              <a:t>Next-Gen Computer Architecture | Smruti R. Sarangi</a:t>
            </a:r>
          </a:p>
        </p:txBody>
      </p:sp>
      <p:sp>
        <p:nvSpPr>
          <p:cNvPr id="5" name="Slide Number Placeholder 4">
            <a:extLst>
              <a:ext uri="{FF2B5EF4-FFF2-40B4-BE49-F238E27FC236}">
                <a16:creationId xmlns:a16="http://schemas.microsoft.com/office/drawing/2014/main" id="{5D7F4F74-454A-47DA-8B99-9D1077C2671B}"/>
              </a:ext>
            </a:extLst>
          </p:cNvPr>
          <p:cNvSpPr>
            <a:spLocks noGrp="1"/>
          </p:cNvSpPr>
          <p:nvPr>
            <p:ph type="sldNum" sz="quarter" idx="12"/>
          </p:nvPr>
        </p:nvSpPr>
        <p:spPr/>
        <p:txBody>
          <a:bodyPr/>
          <a:lstStyle/>
          <a:p>
            <a:fld id="{F919517F-009E-4769-83B0-88E0C9B89C50}" type="slidenum">
              <a:rPr lang="en-US" smtClean="0"/>
              <a:t>9</a:t>
            </a:fld>
            <a:endParaRPr lang="en-US"/>
          </a:p>
        </p:txBody>
      </p:sp>
      <p:cxnSp>
        <p:nvCxnSpPr>
          <p:cNvPr id="6" name="Straight Connector 5">
            <a:extLst>
              <a:ext uri="{FF2B5EF4-FFF2-40B4-BE49-F238E27FC236}">
                <a16:creationId xmlns:a16="http://schemas.microsoft.com/office/drawing/2014/main" id="{47FC10A8-3957-43F4-97D0-8F81AEC79E33}"/>
              </a:ext>
            </a:extLst>
          </p:cNvPr>
          <p:cNvCxnSpPr/>
          <p:nvPr/>
        </p:nvCxnSpPr>
        <p:spPr>
          <a:xfrm>
            <a:off x="1762843" y="1438606"/>
            <a:ext cx="853880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ABDEEBE3-EA27-43D3-ADAA-9C2D7FAB228C}"/>
              </a:ext>
            </a:extLst>
          </p:cNvPr>
          <p:cNvSpPr/>
          <p:nvPr/>
        </p:nvSpPr>
        <p:spPr>
          <a:xfrm>
            <a:off x="4699842" y="1234420"/>
            <a:ext cx="3258104" cy="470517"/>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Basic Operations</a:t>
            </a:r>
          </a:p>
        </p:txBody>
      </p:sp>
      <p:sp>
        <p:nvSpPr>
          <p:cNvPr id="8" name="Rectangle: Rounded Corners 7">
            <a:extLst>
              <a:ext uri="{FF2B5EF4-FFF2-40B4-BE49-F238E27FC236}">
                <a16:creationId xmlns:a16="http://schemas.microsoft.com/office/drawing/2014/main" id="{99606B21-B34D-46D7-A5C9-9CED0D739DE2}"/>
              </a:ext>
            </a:extLst>
          </p:cNvPr>
          <p:cNvSpPr/>
          <p:nvPr/>
        </p:nvSpPr>
        <p:spPr>
          <a:xfrm>
            <a:off x="1661114" y="2061524"/>
            <a:ext cx="3356512" cy="59480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Operation 1: </a:t>
            </a:r>
            <a:r>
              <a:rPr lang="en-US" sz="2000" dirty="0" err="1"/>
              <a:t>RotWord</a:t>
            </a:r>
            <a:r>
              <a:rPr lang="en-US" sz="2000" dirty="0"/>
              <a:t> (R)</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6697CC9-7A71-4281-ABF3-6B939CB97627}"/>
                  </a:ext>
                </a:extLst>
              </p:cNvPr>
              <p:cNvSpPr txBox="1"/>
              <p:nvPr/>
            </p:nvSpPr>
            <p:spPr>
              <a:xfrm>
                <a:off x="5444463" y="2174258"/>
                <a:ext cx="314817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0</m:t>
                          </m:r>
                        </m:sub>
                      </m:sSub>
                      <m:sSub>
                        <m:sSubPr>
                          <m:ctrlPr>
                            <a:rPr lang="en-US"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3</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𝐵</m:t>
                          </m:r>
                        </m:e>
                        <m:sub>
                          <m:r>
                            <a:rPr lang="en-US" sz="2400" i="1">
                              <a:latin typeface="Cambria Math" panose="02040503050406030204" pitchFamily="18" charset="0"/>
                              <a:ea typeface="Cambria Math" panose="02040503050406030204" pitchFamily="18" charset="0"/>
                            </a:rPr>
                            <m:t>1</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𝐵</m:t>
                          </m:r>
                        </m:e>
                        <m:sub>
                          <m:r>
                            <a:rPr lang="en-US" sz="2400" i="1">
                              <a:latin typeface="Cambria Math" panose="02040503050406030204" pitchFamily="18" charset="0"/>
                              <a:ea typeface="Cambria Math" panose="02040503050406030204" pitchFamily="18" charset="0"/>
                            </a:rPr>
                            <m:t>2</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𝐵</m:t>
                          </m:r>
                        </m:e>
                        <m:sub>
                          <m:r>
                            <a:rPr lang="en-US" sz="2400" i="1">
                              <a:latin typeface="Cambria Math" panose="02040503050406030204" pitchFamily="18" charset="0"/>
                              <a:ea typeface="Cambria Math" panose="02040503050406030204" pitchFamily="18" charset="0"/>
                            </a:rPr>
                            <m:t>3</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𝐵</m:t>
                          </m:r>
                        </m:e>
                        <m:sub>
                          <m:r>
                            <a:rPr lang="en-US" sz="2400" i="1">
                              <a:latin typeface="Cambria Math" panose="02040503050406030204" pitchFamily="18" charset="0"/>
                              <a:ea typeface="Cambria Math" panose="02040503050406030204" pitchFamily="18" charset="0"/>
                            </a:rPr>
                            <m:t>0</m:t>
                          </m:r>
                        </m:sub>
                      </m:sSub>
                    </m:oMath>
                  </m:oMathPara>
                </a14:m>
                <a:endParaRPr lang="en-US" sz="2400" dirty="0" err="1"/>
              </a:p>
            </p:txBody>
          </p:sp>
        </mc:Choice>
        <mc:Fallback xmlns="">
          <p:sp>
            <p:nvSpPr>
              <p:cNvPr id="9" name="TextBox 8">
                <a:extLst>
                  <a:ext uri="{FF2B5EF4-FFF2-40B4-BE49-F238E27FC236}">
                    <a16:creationId xmlns:a16="http://schemas.microsoft.com/office/drawing/2014/main" id="{06697CC9-7A71-4281-ABF3-6B939CB97627}"/>
                  </a:ext>
                </a:extLst>
              </p:cNvPr>
              <p:cNvSpPr txBox="1">
                <a:spLocks noRot="1" noChangeAspect="1" noMove="1" noResize="1" noEditPoints="1" noAdjustHandles="1" noChangeArrowheads="1" noChangeShapeType="1" noTextEdit="1"/>
              </p:cNvSpPr>
              <p:nvPr/>
            </p:nvSpPr>
            <p:spPr>
              <a:xfrm>
                <a:off x="5444463" y="2174258"/>
                <a:ext cx="3148170" cy="369332"/>
              </a:xfrm>
              <a:prstGeom prst="rect">
                <a:avLst/>
              </a:prstGeom>
              <a:blipFill>
                <a:blip r:embed="rId2"/>
                <a:stretch>
                  <a:fillRect l="-1547" r="-193" b="-18333"/>
                </a:stretch>
              </a:blipFill>
            </p:spPr>
            <p:txBody>
              <a:bodyPr/>
              <a:lstStyle/>
              <a:p>
                <a:r>
                  <a:rPr lang="en-IN">
                    <a:noFill/>
                  </a:rPr>
                  <a:t> </a:t>
                </a:r>
              </a:p>
            </p:txBody>
          </p:sp>
        </mc:Fallback>
      </mc:AlternateContent>
      <p:sp>
        <p:nvSpPr>
          <p:cNvPr id="10" name="Rectangle: Rounded Corners 9">
            <a:extLst>
              <a:ext uri="{FF2B5EF4-FFF2-40B4-BE49-F238E27FC236}">
                <a16:creationId xmlns:a16="http://schemas.microsoft.com/office/drawing/2014/main" id="{576D2B09-069F-4C5C-944A-734E64AD7162}"/>
              </a:ext>
            </a:extLst>
          </p:cNvPr>
          <p:cNvSpPr/>
          <p:nvPr/>
        </p:nvSpPr>
        <p:spPr>
          <a:xfrm>
            <a:off x="1664434" y="2836782"/>
            <a:ext cx="3356513" cy="59480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Operation 2: </a:t>
            </a:r>
            <a:r>
              <a:rPr lang="en-US" sz="2000" dirty="0" err="1"/>
              <a:t>SubWord</a:t>
            </a:r>
            <a:r>
              <a:rPr lang="en-US" sz="2000" dirty="0"/>
              <a:t> (S)</a:t>
            </a:r>
          </a:p>
        </p:txBody>
      </p:sp>
      <p:sp>
        <p:nvSpPr>
          <p:cNvPr id="11" name="TextBox 10">
            <a:extLst>
              <a:ext uri="{FF2B5EF4-FFF2-40B4-BE49-F238E27FC236}">
                <a16:creationId xmlns:a16="http://schemas.microsoft.com/office/drawing/2014/main" id="{499C9F23-F68E-4078-9FB8-69327C133A3B}"/>
              </a:ext>
            </a:extLst>
          </p:cNvPr>
          <p:cNvSpPr txBox="1"/>
          <p:nvPr/>
        </p:nvSpPr>
        <p:spPr>
          <a:xfrm>
            <a:off x="5444463" y="2780240"/>
            <a:ext cx="4668990" cy="707886"/>
          </a:xfrm>
          <a:prstGeom prst="rect">
            <a:avLst/>
          </a:prstGeom>
          <a:noFill/>
        </p:spPr>
        <p:txBody>
          <a:bodyPr wrap="square" rtlCol="0">
            <a:spAutoFit/>
          </a:bodyPr>
          <a:lstStyle/>
          <a:p>
            <a:pPr algn="l"/>
            <a:r>
              <a:rPr lang="en-US" sz="2000" dirty="0">
                <a:solidFill>
                  <a:srgbClr val="625D9C"/>
                </a:solidFill>
              </a:rPr>
              <a:t>Substitute</a:t>
            </a:r>
            <a:r>
              <a:rPr lang="en-US" sz="2000" dirty="0"/>
              <a:t> each byte in a word using the </a:t>
            </a:r>
            <a:r>
              <a:rPr lang="en-US" sz="2000" dirty="0" err="1"/>
              <a:t>SubBytes</a:t>
            </a:r>
            <a:r>
              <a:rPr lang="en-US" sz="2000" dirty="0"/>
              <a:t> function. </a:t>
            </a:r>
          </a:p>
        </p:txBody>
      </p:sp>
      <p:sp>
        <p:nvSpPr>
          <p:cNvPr id="12" name="Rectangle: Rounded Corners 11">
            <a:extLst>
              <a:ext uri="{FF2B5EF4-FFF2-40B4-BE49-F238E27FC236}">
                <a16:creationId xmlns:a16="http://schemas.microsoft.com/office/drawing/2014/main" id="{6A1DCDEA-B81C-41F4-A8AD-0FAD2A1CCF76}"/>
              </a:ext>
            </a:extLst>
          </p:cNvPr>
          <p:cNvSpPr/>
          <p:nvPr/>
        </p:nvSpPr>
        <p:spPr>
          <a:xfrm>
            <a:off x="1664434" y="3606623"/>
            <a:ext cx="3356513" cy="59480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Operation 3: </a:t>
            </a:r>
            <a:r>
              <a:rPr lang="en-US" sz="2000" dirty="0" err="1"/>
              <a:t>XORWord</a:t>
            </a:r>
            <a:r>
              <a:rPr lang="en-US" sz="2000" dirty="0"/>
              <a:t> (X)</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CF6AF3-95F0-4DE1-8910-75A6E2B42AB9}"/>
                  </a:ext>
                </a:extLst>
              </p:cNvPr>
              <p:cNvSpPr txBox="1"/>
              <p:nvPr/>
            </p:nvSpPr>
            <p:spPr>
              <a:xfrm>
                <a:off x="5408227" y="3562780"/>
                <a:ext cx="4991834" cy="1015663"/>
              </a:xfrm>
              <a:prstGeom prst="rect">
                <a:avLst/>
              </a:prstGeom>
              <a:noFill/>
            </p:spPr>
            <p:txBody>
              <a:bodyPr wrap="square" rtlCol="0">
                <a:spAutoFit/>
              </a:bodyPr>
              <a:lstStyle/>
              <a:p>
                <a:pPr algn="l"/>
                <a:r>
                  <a:rPr lang="en-US" sz="2000" dirty="0"/>
                  <a:t>For a </a:t>
                </a:r>
                <a:r>
                  <a:rPr lang="en-US" sz="2000" dirty="0">
                    <a:solidFill>
                      <a:srgbClr val="01708C"/>
                    </a:solidFill>
                  </a:rPr>
                  <a:t>word</a:t>
                </a:r>
                <a:r>
                  <a:rPr lang="en-US" sz="2000" dirty="0"/>
                  <a:t> of the form: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0</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3</m:t>
                        </m:r>
                      </m:sub>
                    </m:sSub>
                  </m:oMath>
                </a14:m>
                <a:endParaRPr lang="en-US" sz="2000" dirty="0"/>
              </a:p>
              <a:p>
                <a:pPr algn="l"/>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𝐵</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𝑅𝐶</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𝑖</m:t>
                          </m:r>
                        </m:e>
                      </m:d>
                    </m:oMath>
                  </m:oMathPara>
                </a14:m>
                <a:endParaRPr lang="en-US" sz="2000" dirty="0"/>
              </a:p>
              <a:p>
                <a:pPr algn="l"/>
                <a14:m>
                  <m:oMathPara xmlns:m="http://schemas.openxmlformats.org/officeDocument/2006/math">
                    <m:oMathParaPr>
                      <m:jc m:val="left"/>
                    </m:oMathParaPr>
                    <m:oMath xmlns:m="http://schemas.openxmlformats.org/officeDocument/2006/math">
                      <m:r>
                        <a:rPr lang="en-US" sz="2000" i="1" dirty="0">
                          <a:latin typeface="Cambria Math" panose="02040503050406030204" pitchFamily="18" charset="0"/>
                        </a:rPr>
                        <m:t>𝑅𝐶</m:t>
                      </m:r>
                      <m:d>
                        <m:dPr>
                          <m:begChr m:val="["/>
                          <m:endChr m:val="]"/>
                          <m:ctrlPr>
                            <a:rPr lang="en-US" sz="2000" i="1" dirty="0">
                              <a:latin typeface="Cambria Math" panose="02040503050406030204" pitchFamily="18" charset="0"/>
                            </a:rPr>
                          </m:ctrlPr>
                        </m:dPr>
                        <m:e>
                          <m:r>
                            <a:rPr lang="en-US" sz="2000" i="1" dirty="0">
                              <a:latin typeface="Cambria Math" panose="02040503050406030204" pitchFamily="18" charset="0"/>
                            </a:rPr>
                            <m:t>1</m:t>
                          </m:r>
                        </m:e>
                      </m:d>
                      <m:r>
                        <a:rPr lang="en-US" sz="2000" i="1" dirty="0">
                          <a:latin typeface="Cambria Math" panose="02040503050406030204" pitchFamily="18" charset="0"/>
                        </a:rPr>
                        <m:t>=1, </m:t>
                      </m:r>
                      <m:r>
                        <a:rPr lang="en-US" sz="2000" i="1" dirty="0">
                          <a:latin typeface="Cambria Math" panose="02040503050406030204" pitchFamily="18" charset="0"/>
                        </a:rPr>
                        <m:t>𝑅𝐶</m:t>
                      </m:r>
                      <m:d>
                        <m:dPr>
                          <m:begChr m:val="["/>
                          <m:endChr m:val="]"/>
                          <m:ctrlPr>
                            <a:rPr lang="en-US" sz="2000" i="1" dirty="0">
                              <a:latin typeface="Cambria Math" panose="02040503050406030204" pitchFamily="18" charset="0"/>
                            </a:rPr>
                          </m:ctrlPr>
                        </m:dPr>
                        <m:e>
                          <m:r>
                            <a:rPr lang="en-US" sz="2000" i="1" dirty="0">
                              <a:latin typeface="Cambria Math" panose="02040503050406030204" pitchFamily="18" charset="0"/>
                            </a:rPr>
                            <m:t>𝑖</m:t>
                          </m:r>
                        </m:e>
                      </m:d>
                      <m:r>
                        <a:rPr lang="en-US" sz="2000" i="1" dirty="0">
                          <a:latin typeface="Cambria Math" panose="02040503050406030204" pitchFamily="18" charset="0"/>
                        </a:rPr>
                        <m:t>=2 ∗</m:t>
                      </m:r>
                      <m:r>
                        <a:rPr lang="en-US" sz="2000" i="1" dirty="0">
                          <a:latin typeface="Cambria Math" panose="02040503050406030204" pitchFamily="18" charset="0"/>
                        </a:rPr>
                        <m:t>𝑅𝐶</m:t>
                      </m:r>
                      <m:d>
                        <m:dPr>
                          <m:begChr m:val="["/>
                          <m:endChr m:val="]"/>
                          <m:ctrlPr>
                            <a:rPr lang="en-US" sz="2000" i="1" dirty="0">
                              <a:latin typeface="Cambria Math" panose="02040503050406030204" pitchFamily="18" charset="0"/>
                            </a:rPr>
                          </m:ctrlPr>
                        </m:dPr>
                        <m:e>
                          <m:r>
                            <a:rPr lang="en-US" sz="2000" i="1" dirty="0">
                              <a:latin typeface="Cambria Math" panose="02040503050406030204" pitchFamily="18" charset="0"/>
                            </a:rPr>
                            <m:t>𝑖</m:t>
                          </m:r>
                          <m:r>
                            <a:rPr lang="en-US" sz="2000" i="1" dirty="0">
                              <a:latin typeface="Cambria Math" panose="02040503050406030204" pitchFamily="18" charset="0"/>
                            </a:rPr>
                            <m:t>−1</m:t>
                          </m:r>
                        </m:e>
                      </m:d>
                      <m:r>
                        <a:rPr lang="en-US" sz="2000" i="1" dirty="0">
                          <a:latin typeface="Cambria Math" panose="02040503050406030204" pitchFamily="18" charset="0"/>
                        </a:rPr>
                        <m:t> (</m:t>
                      </m:r>
                      <m:r>
                        <a:rPr lang="en-US" sz="2000" i="1" dirty="0">
                          <a:latin typeface="Cambria Math" panose="02040503050406030204" pitchFamily="18" charset="0"/>
                        </a:rPr>
                        <m:t>𝑖</m:t>
                      </m:r>
                      <m:r>
                        <a:rPr lang="en-US" sz="2000" i="1" dirty="0">
                          <a:latin typeface="Cambria Math" panose="02040503050406030204" pitchFamily="18" charset="0"/>
                        </a:rPr>
                        <m:t>&gt;1) </m:t>
                      </m:r>
                    </m:oMath>
                  </m:oMathPara>
                </a14:m>
                <a:endParaRPr lang="en-US" sz="2000" dirty="0"/>
              </a:p>
            </p:txBody>
          </p:sp>
        </mc:Choice>
        <mc:Fallback xmlns="">
          <p:sp>
            <p:nvSpPr>
              <p:cNvPr id="13" name="TextBox 12">
                <a:extLst>
                  <a:ext uri="{FF2B5EF4-FFF2-40B4-BE49-F238E27FC236}">
                    <a16:creationId xmlns:a16="http://schemas.microsoft.com/office/drawing/2014/main" id="{9BCF6AF3-95F0-4DE1-8910-75A6E2B42AB9}"/>
                  </a:ext>
                </a:extLst>
              </p:cNvPr>
              <p:cNvSpPr txBox="1">
                <a:spLocks noRot="1" noChangeAspect="1" noMove="1" noResize="1" noEditPoints="1" noAdjustHandles="1" noChangeArrowheads="1" noChangeShapeType="1" noTextEdit="1"/>
              </p:cNvSpPr>
              <p:nvPr/>
            </p:nvSpPr>
            <p:spPr>
              <a:xfrm>
                <a:off x="5408227" y="3562780"/>
                <a:ext cx="4991834" cy="1015663"/>
              </a:xfrm>
              <a:prstGeom prst="rect">
                <a:avLst/>
              </a:prstGeom>
              <a:blipFill>
                <a:blip r:embed="rId3"/>
                <a:stretch>
                  <a:fillRect l="-1221" t="-2395" b="-6587"/>
                </a:stretch>
              </a:blipFill>
            </p:spPr>
            <p:txBody>
              <a:bodyPr/>
              <a:lstStyle/>
              <a:p>
                <a:r>
                  <a:rPr lang="en-IN">
                    <a:noFill/>
                  </a:rPr>
                  <a:t> </a:t>
                </a:r>
              </a:p>
            </p:txBody>
          </p:sp>
        </mc:Fallback>
      </mc:AlternateContent>
      <p:sp>
        <p:nvSpPr>
          <p:cNvPr id="14" name="TextBox 13">
            <a:extLst>
              <a:ext uri="{FF2B5EF4-FFF2-40B4-BE49-F238E27FC236}">
                <a16:creationId xmlns:a16="http://schemas.microsoft.com/office/drawing/2014/main" id="{101C57A1-A068-4F65-B0EE-6CCECB4CBDD3}"/>
              </a:ext>
            </a:extLst>
          </p:cNvPr>
          <p:cNvSpPr txBox="1"/>
          <p:nvPr/>
        </p:nvSpPr>
        <p:spPr>
          <a:xfrm>
            <a:off x="5408228" y="4578442"/>
            <a:ext cx="5259773" cy="400110"/>
          </a:xfrm>
          <a:prstGeom prst="rect">
            <a:avLst/>
          </a:prstGeom>
          <a:noFill/>
        </p:spPr>
        <p:txBody>
          <a:bodyPr wrap="none" rtlCol="0">
            <a:spAutoFit/>
          </a:bodyPr>
          <a:lstStyle/>
          <a:p>
            <a:pPr algn="l"/>
            <a:r>
              <a:rPr lang="en-US" sz="2000" dirty="0"/>
              <a:t>RC </a:t>
            </a:r>
            <a:r>
              <a:rPr lang="en-US" sz="2000" dirty="0">
                <a:sym typeface="Wingdings" panose="05000000000000000000" pitchFamily="2" charset="2"/>
              </a:rPr>
              <a:t> </a:t>
            </a:r>
            <a:r>
              <a:rPr lang="en-US" sz="2000" dirty="0">
                <a:solidFill>
                  <a:srgbClr val="692146"/>
                </a:solidFill>
                <a:sym typeface="Wingdings" panose="05000000000000000000" pitchFamily="2" charset="2"/>
              </a:rPr>
              <a:t>array</a:t>
            </a:r>
            <a:r>
              <a:rPr lang="en-US" sz="2000" dirty="0">
                <a:sym typeface="Wingdings" panose="05000000000000000000" pitchFamily="2" charset="2"/>
              </a:rPr>
              <a:t> of round constants (1 per round)</a:t>
            </a:r>
            <a:endParaRPr lang="en-US" sz="2000" dirty="0"/>
          </a:p>
        </p:txBody>
      </p:sp>
    </p:spTree>
    <p:extLst>
      <p:ext uri="{BB962C8B-B14F-4D97-AF65-F5344CB8AC3E}">
        <p14:creationId xmlns:p14="http://schemas.microsoft.com/office/powerpoint/2010/main" val="3451468397"/>
      </p:ext>
    </p:extLst>
  </p:cSld>
  <p:clrMapOvr>
    <a:masterClrMapping/>
  </p:clrMapOvr>
</p:sld>
</file>

<file path=ppt/theme/theme1.xml><?xml version="1.0" encoding="utf-8"?>
<a:theme xmlns:a="http://schemas.openxmlformats.org/drawingml/2006/main" name="Office Theme">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2000"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2000" dirty="0" err="1" smtClean="0"/>
        </a:defPPr>
      </a:lstStyle>
    </a:txDef>
  </a:objectDefaults>
  <a:extraClrSchemeLst/>
  <a:extLst>
    <a:ext uri="{05A4C25C-085E-4340-85A3-A5531E510DB2}">
      <thm15:themeFamily xmlns:thm15="http://schemas.microsoft.com/office/thememl/2012/main" name="MH 4x3 CORP PPT Template_V8-FNL_Compressed.potx_MAR-1-2019" id="{08DE2090-B8B5-4033-89C1-B4DDE1363E23}" vid="{41A9A413-2957-419E-84E7-5E9AF06433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5DFFE5A-C502-4C70-BB7F-E202020796FE}">
  <we:reference id="f12c312d-282a-4734-8843-05915fdfef0b" version="4.3.3.0" store="EXCatalog" storeType="EXCatalog"/>
  <we:alternateReferences>
    <we:reference id="WA104178141" version="4.3.3.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2928</TotalTime>
  <Words>6821</Words>
  <Application>Microsoft Office PowerPoint</Application>
  <PresentationFormat>Widescreen</PresentationFormat>
  <Paragraphs>930</Paragraphs>
  <Slides>75</Slides>
  <Notes>17</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75</vt:i4>
      </vt:variant>
    </vt:vector>
  </HeadingPairs>
  <TitlesOfParts>
    <vt:vector size="93" baseType="lpstr">
      <vt:lpstr>Adobe Devanagari</vt:lpstr>
      <vt:lpstr>Arial</vt:lpstr>
      <vt:lpstr>Calibri</vt:lpstr>
      <vt:lpstr>Cambria Math</vt:lpstr>
      <vt:lpstr>Caveat</vt:lpstr>
      <vt:lpstr>CMBX9</vt:lpstr>
      <vt:lpstr>CMMI9</vt:lpstr>
      <vt:lpstr>CMR9</vt:lpstr>
      <vt:lpstr>CMSY9</vt:lpstr>
      <vt:lpstr>CMTT9</vt:lpstr>
      <vt:lpstr>Comic Sans MS</vt:lpstr>
      <vt:lpstr>Freestyle Script</vt:lpstr>
      <vt:lpstr>Lato Light</vt:lpstr>
      <vt:lpstr>Lucida Console</vt:lpstr>
      <vt:lpstr>Poppins</vt:lpstr>
      <vt:lpstr>Sans</vt:lpstr>
      <vt:lpstr>Wingdings</vt:lpstr>
      <vt:lpstr>Office Theme</vt:lpstr>
      <vt:lpstr>PowerPoint Presentation</vt:lpstr>
      <vt:lpstr>Background Required to Understand this Chapter</vt:lpstr>
      <vt:lpstr>PowerPoint Presentation</vt:lpstr>
      <vt:lpstr>How to keep a secret? </vt:lpstr>
      <vt:lpstr>Data Encryption</vt:lpstr>
      <vt:lpstr>Two Kinds of Ciphers</vt:lpstr>
      <vt:lpstr>Steps in AES</vt:lpstr>
      <vt:lpstr>AES Operations – II </vt:lpstr>
      <vt:lpstr>Generating Round Keys</vt:lpstr>
      <vt:lpstr>Generating Round Keys – II </vt:lpstr>
      <vt:lpstr>Full AES Algorithm (Assume N rounds)</vt:lpstr>
      <vt:lpstr>Encryption Modes</vt:lpstr>
      <vt:lpstr>Cipher Block Chaining</vt:lpstr>
      <vt:lpstr>Output Feedback Mode</vt:lpstr>
      <vt:lpstr>Counter Mode Encryption</vt:lpstr>
      <vt:lpstr>RC4 Stream Cipher</vt:lpstr>
      <vt:lpstr>The Phases of the RC4 Algorithm</vt:lpstr>
      <vt:lpstr>Illustration</vt:lpstr>
      <vt:lpstr>Hardware Implementation</vt:lpstr>
      <vt:lpstr>Asymmetric Encryption: RSA</vt:lpstr>
      <vt:lpstr>Properties of RSA</vt:lpstr>
      <vt:lpstr>Digital Signatures</vt:lpstr>
      <vt:lpstr>Digital Signatures – II </vt:lpstr>
      <vt:lpstr>Session Keys</vt:lpstr>
      <vt:lpstr>PowerPoint Presentation</vt:lpstr>
      <vt:lpstr>Common Cryptographic Attacks</vt:lpstr>
      <vt:lpstr>Common Cryptographic Attacks – II </vt:lpstr>
      <vt:lpstr>SHA-based Hashing</vt:lpstr>
      <vt:lpstr>Replay Attacks are still Possible</vt:lpstr>
      <vt:lpstr>PowerPoint Presentation</vt:lpstr>
      <vt:lpstr>PowerPoint Presentation</vt:lpstr>
      <vt:lpstr>Traditional Attacks in Software</vt:lpstr>
      <vt:lpstr>Code Reuse Attack</vt:lpstr>
      <vt:lpstr>Buffer Overflow Attacks</vt:lpstr>
      <vt:lpstr>Hardware Security: Key Concepts</vt:lpstr>
      <vt:lpstr>Some More Definitions</vt:lpstr>
      <vt:lpstr>Notion of Measurements</vt:lpstr>
      <vt:lpstr>Design of a Secure Processor (inspired by Intel SGX) </vt:lpstr>
      <vt:lpstr>Outline of a Solution</vt:lpstr>
      <vt:lpstr>Use Counter-Mode Encryption</vt:lpstr>
      <vt:lpstr>Process of Encryption/Decryption</vt:lpstr>
      <vt:lpstr>Read Operation</vt:lpstr>
      <vt:lpstr>Writes and Evicts</vt:lpstr>
      <vt:lpstr>ACIF Properties</vt:lpstr>
      <vt:lpstr>Integrity of Data</vt:lpstr>
      <vt:lpstr>Authenticity and Freshness</vt:lpstr>
      <vt:lpstr>Moral of the Story</vt:lpstr>
      <vt:lpstr>Where do we store the counters? </vt:lpstr>
      <vt:lpstr>Simple Tree-based Method for Storing Counters</vt:lpstr>
      <vt:lpstr>Criticism of this Approach</vt:lpstr>
      <vt:lpstr>Efficient Scheme: 64-ary Tree</vt:lpstr>
      <vt:lpstr>Continued ... </vt:lpstr>
      <vt:lpstr>Creating and Managing Enclaves</vt:lpstr>
      <vt:lpstr>Setting up an Enclave</vt:lpstr>
      <vt:lpstr>Memory Management</vt:lpstr>
      <vt:lpstr>Managing Memory – II </vt:lpstr>
      <vt:lpstr>Interrupts and Enclave Entry/Exit</vt:lpstr>
      <vt:lpstr>Enclave Removal and System Calls</vt:lpstr>
      <vt:lpstr>Oblivious RAM</vt:lpstr>
      <vt:lpstr>Oblivious RAM – II </vt:lpstr>
      <vt:lpstr>Tree Stored in Main Memory</vt:lpstr>
      <vt:lpstr>Few More Definitions</vt:lpstr>
      <vt:lpstr>Path ORAM Algorithm</vt:lpstr>
      <vt:lpstr>Path ORAM Algorithm – II </vt:lpstr>
      <vt:lpstr>PowerPoint Presentation</vt:lpstr>
      <vt:lpstr>Side Channel Attack</vt:lpstr>
      <vt:lpstr>Space of Side-Channel Attacks</vt:lpstr>
      <vt:lpstr>Prime+Probe Attack</vt:lpstr>
      <vt:lpstr>Flush+Reload Attack</vt:lpstr>
      <vt:lpstr>Other Side Channels</vt:lpstr>
      <vt:lpstr>Evict + Time Attack</vt:lpstr>
      <vt:lpstr>Transient Execution Attacks</vt:lpstr>
      <vt:lpstr>Countermeasures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Smruti Ranjan Sarangi</dc:creator>
  <cp:lastModifiedBy>Smruti Ranjan Sarangi</cp:lastModifiedBy>
  <cp:revision>354</cp:revision>
  <dcterms:created xsi:type="dcterms:W3CDTF">2020-09-30T13:31:44Z</dcterms:created>
  <dcterms:modified xsi:type="dcterms:W3CDTF">2024-07-15T13:54:34Z</dcterms:modified>
</cp:coreProperties>
</file>