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74" r:id="rId2"/>
    <p:sldId id="343" r:id="rId3"/>
    <p:sldId id="257" r:id="rId4"/>
    <p:sldId id="346" r:id="rId5"/>
    <p:sldId id="336" r:id="rId6"/>
    <p:sldId id="347" r:id="rId7"/>
    <p:sldId id="337" r:id="rId8"/>
    <p:sldId id="348" r:id="rId9"/>
    <p:sldId id="349" r:id="rId10"/>
    <p:sldId id="351" r:id="rId11"/>
    <p:sldId id="350" r:id="rId12"/>
    <p:sldId id="352" r:id="rId13"/>
    <p:sldId id="353" r:id="rId14"/>
    <p:sldId id="259" r:id="rId15"/>
    <p:sldId id="338" r:id="rId16"/>
    <p:sldId id="262" r:id="rId17"/>
    <p:sldId id="344" r:id="rId18"/>
    <p:sldId id="264" r:id="rId19"/>
    <p:sldId id="265" r:id="rId20"/>
    <p:sldId id="266" r:id="rId21"/>
    <p:sldId id="339" r:id="rId22"/>
    <p:sldId id="268" r:id="rId23"/>
    <p:sldId id="340" r:id="rId24"/>
    <p:sldId id="271" r:id="rId25"/>
    <p:sldId id="272" r:id="rId26"/>
    <p:sldId id="341" r:id="rId27"/>
    <p:sldId id="273" r:id="rId28"/>
    <p:sldId id="270" r:id="rId29"/>
    <p:sldId id="275" r:id="rId30"/>
    <p:sldId id="276" r:id="rId31"/>
    <p:sldId id="277" r:id="rId32"/>
    <p:sldId id="34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4096" r:id="rId41"/>
    <p:sldId id="355" r:id="rId42"/>
    <p:sldId id="356" r:id="rId43"/>
    <p:sldId id="4094" r:id="rId44"/>
    <p:sldId id="354" r:id="rId45"/>
    <p:sldId id="285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4095" r:id="rId62"/>
    <p:sldId id="335" r:id="rId6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0F11"/>
    <a:srgbClr val="E21A23"/>
    <a:srgbClr val="01708C"/>
    <a:srgbClr val="FFDFCA"/>
    <a:srgbClr val="625D9C"/>
    <a:srgbClr val="692146"/>
    <a:srgbClr val="9F2241"/>
    <a:srgbClr val="E2DFCA"/>
    <a:srgbClr val="FFB600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4788" autoAdjust="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2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Assembly Languages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Basic Processor Design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Basic Pipeline Design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30BCF6-180E-4496-B69C-BC07D530B97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C30A2-DCE8-4680-8456-3792C515BE51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Forwarding</a:t>
          </a:r>
          <a:endParaRPr lang="en-US" sz="1200" dirty="0"/>
        </a:p>
      </dgm:t>
    </dgm:pt>
    <dgm:pt modelId="{F41CB3F4-2075-42AA-854E-66E566C92704}" type="parTrans" cxnId="{BE640E42-082B-4400-98E8-C08B45877AC4}">
      <dgm:prSet/>
      <dgm:spPr/>
      <dgm:t>
        <a:bodyPr/>
        <a:lstStyle/>
        <a:p>
          <a:endParaRPr lang="en-US"/>
        </a:p>
      </dgm:t>
    </dgm:pt>
    <dgm:pt modelId="{02F23130-27E1-456B-8F93-7F13974A4FCD}" type="sibTrans" cxnId="{BE640E42-082B-4400-98E8-C08B45877AC4}">
      <dgm:prSet/>
      <dgm:spPr/>
      <dgm:t>
        <a:bodyPr/>
        <a:lstStyle/>
        <a:p>
          <a:endParaRPr lang="en-US"/>
        </a:p>
      </dgm:t>
    </dgm:pt>
    <dgm:pt modelId="{67DF2993-D4A8-4C07-9C0D-236A3C84880D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Having more not-taken branches in the code</a:t>
          </a:r>
        </a:p>
      </dgm:t>
    </dgm:pt>
    <dgm:pt modelId="{84E4B1AD-AB65-48FE-8E87-4F6E05F4E94F}" type="parTrans" cxnId="{2988A5EE-EA70-4553-BD47-EABDFEF3E6F1}">
      <dgm:prSet/>
      <dgm:spPr/>
      <dgm:t>
        <a:bodyPr/>
        <a:lstStyle/>
        <a:p>
          <a:endParaRPr lang="en-US"/>
        </a:p>
      </dgm:t>
    </dgm:pt>
    <dgm:pt modelId="{C61DE807-E777-4F78-B087-A713B16DF52F}" type="sibTrans" cxnId="{2988A5EE-EA70-4553-BD47-EABDFEF3E6F1}">
      <dgm:prSet/>
      <dgm:spPr/>
      <dgm:t>
        <a:bodyPr/>
        <a:lstStyle/>
        <a:p>
          <a:endParaRPr lang="en-US"/>
        </a:p>
      </dgm:t>
    </dgm:pt>
    <dgm:pt modelId="{63AEA025-939D-490B-A39B-47A31E7FF203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dirty="0"/>
            <a:t>Faster instruction and data memories</a:t>
          </a:r>
        </a:p>
      </dgm:t>
    </dgm:pt>
    <dgm:pt modelId="{D125118A-2475-4791-B18E-088D76636004}" type="parTrans" cxnId="{E29B1431-F62A-420B-B11E-9720F434A1C4}">
      <dgm:prSet/>
      <dgm:spPr/>
      <dgm:t>
        <a:bodyPr/>
        <a:lstStyle/>
        <a:p>
          <a:endParaRPr lang="en-US"/>
        </a:p>
      </dgm:t>
    </dgm:pt>
    <dgm:pt modelId="{7C927017-CBCD-4B09-BB8D-15C7BFEE8DF5}" type="sibTrans" cxnId="{E29B1431-F62A-420B-B11E-9720F434A1C4}">
      <dgm:prSet/>
      <dgm:spPr/>
      <dgm:t>
        <a:bodyPr/>
        <a:lstStyle/>
        <a:p>
          <a:endParaRPr lang="en-US"/>
        </a:p>
      </dgm:t>
    </dgm:pt>
    <dgm:pt modelId="{65306C72-75C0-4BE9-B7B4-7E092FCC992F}" type="pres">
      <dgm:prSet presAssocID="{1F30BCF6-180E-4496-B69C-BC07D530B97A}" presName="linear" presStyleCnt="0">
        <dgm:presLayoutVars>
          <dgm:dir/>
          <dgm:animLvl val="lvl"/>
          <dgm:resizeHandles val="exact"/>
        </dgm:presLayoutVars>
      </dgm:prSet>
      <dgm:spPr/>
    </dgm:pt>
    <dgm:pt modelId="{0E34B921-08B7-48D3-A4A9-BB8E1E6B9D72}" type="pres">
      <dgm:prSet presAssocID="{E6FC30A2-DCE8-4680-8456-3792C515BE51}" presName="parentLin" presStyleCnt="0"/>
      <dgm:spPr/>
    </dgm:pt>
    <dgm:pt modelId="{3A37C09B-F7E0-43E0-8E03-A67A8D6605B7}" type="pres">
      <dgm:prSet presAssocID="{E6FC30A2-DCE8-4680-8456-3792C515BE51}" presName="parentLeftMargin" presStyleLbl="node1" presStyleIdx="0" presStyleCnt="3"/>
      <dgm:spPr/>
    </dgm:pt>
    <dgm:pt modelId="{45E914E6-ABCF-4B96-B47A-FF9A190DAEEB}" type="pres">
      <dgm:prSet presAssocID="{E6FC30A2-DCE8-4680-8456-3792C515BE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1E73ED-EBD8-4B51-AF7B-77DC124A4B48}" type="pres">
      <dgm:prSet presAssocID="{E6FC30A2-DCE8-4680-8456-3792C515BE51}" presName="negativeSpace" presStyleCnt="0"/>
      <dgm:spPr/>
    </dgm:pt>
    <dgm:pt modelId="{EF23C689-6501-4EE9-A0F3-F5E606F50342}" type="pres">
      <dgm:prSet presAssocID="{E6FC30A2-DCE8-4680-8456-3792C515BE51}" presName="childText" presStyleLbl="conFgAcc1" presStyleIdx="0" presStyleCnt="3">
        <dgm:presLayoutVars>
          <dgm:bulletEnabled val="1"/>
        </dgm:presLayoutVars>
      </dgm:prSet>
      <dgm:spPr/>
    </dgm:pt>
    <dgm:pt modelId="{D86570DF-4342-4798-99E2-FD862F85EF89}" type="pres">
      <dgm:prSet presAssocID="{02F23130-27E1-456B-8F93-7F13974A4FCD}" presName="spaceBetweenRectangles" presStyleCnt="0"/>
      <dgm:spPr/>
    </dgm:pt>
    <dgm:pt modelId="{CF84C0B9-8B75-4168-B8D3-3933ECFBDBDA}" type="pres">
      <dgm:prSet presAssocID="{67DF2993-D4A8-4C07-9C0D-236A3C84880D}" presName="parentLin" presStyleCnt="0"/>
      <dgm:spPr/>
    </dgm:pt>
    <dgm:pt modelId="{ACB57A3C-59EB-4DE5-859C-EAA546587456}" type="pres">
      <dgm:prSet presAssocID="{67DF2993-D4A8-4C07-9C0D-236A3C84880D}" presName="parentLeftMargin" presStyleLbl="node1" presStyleIdx="0" presStyleCnt="3"/>
      <dgm:spPr/>
    </dgm:pt>
    <dgm:pt modelId="{1A2D9FA8-2B91-4D59-ACDA-F62ED23B433B}" type="pres">
      <dgm:prSet presAssocID="{67DF2993-D4A8-4C07-9C0D-236A3C84880D}" presName="parentText" presStyleLbl="node1" presStyleIdx="1" presStyleCnt="3" custScaleX="142785">
        <dgm:presLayoutVars>
          <dgm:chMax val="0"/>
          <dgm:bulletEnabled val="1"/>
        </dgm:presLayoutVars>
      </dgm:prSet>
      <dgm:spPr/>
    </dgm:pt>
    <dgm:pt modelId="{15944EE5-07A4-4657-92D4-420C008FCEC5}" type="pres">
      <dgm:prSet presAssocID="{67DF2993-D4A8-4C07-9C0D-236A3C84880D}" presName="negativeSpace" presStyleCnt="0"/>
      <dgm:spPr/>
    </dgm:pt>
    <dgm:pt modelId="{EA7AF6F2-AB1F-425F-A901-800A00944ECB}" type="pres">
      <dgm:prSet presAssocID="{67DF2993-D4A8-4C07-9C0D-236A3C84880D}" presName="childText" presStyleLbl="conFgAcc1" presStyleIdx="1" presStyleCnt="3">
        <dgm:presLayoutVars>
          <dgm:bulletEnabled val="1"/>
        </dgm:presLayoutVars>
      </dgm:prSet>
      <dgm:spPr/>
    </dgm:pt>
    <dgm:pt modelId="{944907B7-77CF-4F50-884B-541FBDA389CC}" type="pres">
      <dgm:prSet presAssocID="{C61DE807-E777-4F78-B087-A713B16DF52F}" presName="spaceBetweenRectangles" presStyleCnt="0"/>
      <dgm:spPr/>
    </dgm:pt>
    <dgm:pt modelId="{6178C001-1EB2-4F41-B2EF-A3FF335E03D2}" type="pres">
      <dgm:prSet presAssocID="{63AEA025-939D-490B-A39B-47A31E7FF203}" presName="parentLin" presStyleCnt="0"/>
      <dgm:spPr/>
    </dgm:pt>
    <dgm:pt modelId="{631A2DBD-E7E0-47E8-831C-96B526FA1F65}" type="pres">
      <dgm:prSet presAssocID="{63AEA025-939D-490B-A39B-47A31E7FF203}" presName="parentLeftMargin" presStyleLbl="node1" presStyleIdx="1" presStyleCnt="3"/>
      <dgm:spPr/>
    </dgm:pt>
    <dgm:pt modelId="{839E91DC-D6FD-4650-AB4D-ACEE7344602D}" type="pres">
      <dgm:prSet presAssocID="{63AEA025-939D-490B-A39B-47A31E7FF203}" presName="parentText" presStyleLbl="node1" presStyleIdx="2" presStyleCnt="3" custScaleX="127140">
        <dgm:presLayoutVars>
          <dgm:chMax val="0"/>
          <dgm:bulletEnabled val="1"/>
        </dgm:presLayoutVars>
      </dgm:prSet>
      <dgm:spPr/>
    </dgm:pt>
    <dgm:pt modelId="{99193202-7F51-493B-AD23-85123A6206E5}" type="pres">
      <dgm:prSet presAssocID="{63AEA025-939D-490B-A39B-47A31E7FF203}" presName="negativeSpace" presStyleCnt="0"/>
      <dgm:spPr/>
    </dgm:pt>
    <dgm:pt modelId="{AB2DA9E5-88E8-4455-B791-9EA4DE328C9B}" type="pres">
      <dgm:prSet presAssocID="{63AEA025-939D-490B-A39B-47A31E7FF2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5E57309-BB5C-461F-BD3D-FC79DF526116}" type="presOf" srcId="{E6FC30A2-DCE8-4680-8456-3792C515BE51}" destId="{45E914E6-ABCF-4B96-B47A-FF9A190DAEEB}" srcOrd="1" destOrd="0" presId="urn:microsoft.com/office/officeart/2005/8/layout/list1"/>
    <dgm:cxn modelId="{7BEA1D27-1FB3-4800-9DD0-DECBCE27752F}" type="presOf" srcId="{67DF2993-D4A8-4C07-9C0D-236A3C84880D}" destId="{ACB57A3C-59EB-4DE5-859C-EAA546587456}" srcOrd="0" destOrd="0" presId="urn:microsoft.com/office/officeart/2005/8/layout/list1"/>
    <dgm:cxn modelId="{E29B1431-F62A-420B-B11E-9720F434A1C4}" srcId="{1F30BCF6-180E-4496-B69C-BC07D530B97A}" destId="{63AEA025-939D-490B-A39B-47A31E7FF203}" srcOrd="2" destOrd="0" parTransId="{D125118A-2475-4791-B18E-088D76636004}" sibTransId="{7C927017-CBCD-4B09-BB8D-15C7BFEE8DF5}"/>
    <dgm:cxn modelId="{99751234-2CD7-42E7-ACB3-447A424EF71E}" type="presOf" srcId="{63AEA025-939D-490B-A39B-47A31E7FF203}" destId="{631A2DBD-E7E0-47E8-831C-96B526FA1F65}" srcOrd="0" destOrd="0" presId="urn:microsoft.com/office/officeart/2005/8/layout/list1"/>
    <dgm:cxn modelId="{BE640E42-082B-4400-98E8-C08B45877AC4}" srcId="{1F30BCF6-180E-4496-B69C-BC07D530B97A}" destId="{E6FC30A2-DCE8-4680-8456-3792C515BE51}" srcOrd="0" destOrd="0" parTransId="{F41CB3F4-2075-42AA-854E-66E566C92704}" sibTransId="{02F23130-27E1-456B-8F93-7F13974A4FCD}"/>
    <dgm:cxn modelId="{CEB9444B-63EE-4E5E-BAF4-1AC63A80541A}" type="presOf" srcId="{63AEA025-939D-490B-A39B-47A31E7FF203}" destId="{839E91DC-D6FD-4650-AB4D-ACEE7344602D}" srcOrd="1" destOrd="0" presId="urn:microsoft.com/office/officeart/2005/8/layout/list1"/>
    <dgm:cxn modelId="{D2A1CB76-6045-425F-8F74-FA0F9F3D1A56}" type="presOf" srcId="{E6FC30A2-DCE8-4680-8456-3792C515BE51}" destId="{3A37C09B-F7E0-43E0-8E03-A67A8D6605B7}" srcOrd="0" destOrd="0" presId="urn:microsoft.com/office/officeart/2005/8/layout/list1"/>
    <dgm:cxn modelId="{F1889894-78F5-42A8-9E33-9A0D2A64CD96}" type="presOf" srcId="{67DF2993-D4A8-4C07-9C0D-236A3C84880D}" destId="{1A2D9FA8-2B91-4D59-ACDA-F62ED23B433B}" srcOrd="1" destOrd="0" presId="urn:microsoft.com/office/officeart/2005/8/layout/list1"/>
    <dgm:cxn modelId="{0CF844AF-CEAF-48DF-8DED-087354F32811}" type="presOf" srcId="{1F30BCF6-180E-4496-B69C-BC07D530B97A}" destId="{65306C72-75C0-4BE9-B7B4-7E092FCC992F}" srcOrd="0" destOrd="0" presId="urn:microsoft.com/office/officeart/2005/8/layout/list1"/>
    <dgm:cxn modelId="{2988A5EE-EA70-4553-BD47-EABDFEF3E6F1}" srcId="{1F30BCF6-180E-4496-B69C-BC07D530B97A}" destId="{67DF2993-D4A8-4C07-9C0D-236A3C84880D}" srcOrd="1" destOrd="0" parTransId="{84E4B1AD-AB65-48FE-8E87-4F6E05F4E94F}" sibTransId="{C61DE807-E777-4F78-B087-A713B16DF52F}"/>
    <dgm:cxn modelId="{6876305D-3DAC-4150-8BA8-C6121029827C}" type="presParOf" srcId="{65306C72-75C0-4BE9-B7B4-7E092FCC992F}" destId="{0E34B921-08B7-48D3-A4A9-BB8E1E6B9D72}" srcOrd="0" destOrd="0" presId="urn:microsoft.com/office/officeart/2005/8/layout/list1"/>
    <dgm:cxn modelId="{1FB3C9B9-B131-4C23-8ECC-EBF817A84431}" type="presParOf" srcId="{0E34B921-08B7-48D3-A4A9-BB8E1E6B9D72}" destId="{3A37C09B-F7E0-43E0-8E03-A67A8D6605B7}" srcOrd="0" destOrd="0" presId="urn:microsoft.com/office/officeart/2005/8/layout/list1"/>
    <dgm:cxn modelId="{14D3E1EF-A2B6-4801-8043-DE784EEC2848}" type="presParOf" srcId="{0E34B921-08B7-48D3-A4A9-BB8E1E6B9D72}" destId="{45E914E6-ABCF-4B96-B47A-FF9A190DAEEB}" srcOrd="1" destOrd="0" presId="urn:microsoft.com/office/officeart/2005/8/layout/list1"/>
    <dgm:cxn modelId="{306B68CC-0B8F-4CBA-832A-1C352CB050FF}" type="presParOf" srcId="{65306C72-75C0-4BE9-B7B4-7E092FCC992F}" destId="{9E1E73ED-EBD8-4B51-AF7B-77DC124A4B48}" srcOrd="1" destOrd="0" presId="urn:microsoft.com/office/officeart/2005/8/layout/list1"/>
    <dgm:cxn modelId="{B886B36F-8809-4422-A133-A32C835F1787}" type="presParOf" srcId="{65306C72-75C0-4BE9-B7B4-7E092FCC992F}" destId="{EF23C689-6501-4EE9-A0F3-F5E606F50342}" srcOrd="2" destOrd="0" presId="urn:microsoft.com/office/officeart/2005/8/layout/list1"/>
    <dgm:cxn modelId="{DA762DE4-5536-4B30-8DBA-E4D0A2A9C76B}" type="presParOf" srcId="{65306C72-75C0-4BE9-B7B4-7E092FCC992F}" destId="{D86570DF-4342-4798-99E2-FD862F85EF89}" srcOrd="3" destOrd="0" presId="urn:microsoft.com/office/officeart/2005/8/layout/list1"/>
    <dgm:cxn modelId="{1FE93D01-DE5F-4156-B8E4-50DE7D32D03A}" type="presParOf" srcId="{65306C72-75C0-4BE9-B7B4-7E092FCC992F}" destId="{CF84C0B9-8B75-4168-B8D3-3933ECFBDBDA}" srcOrd="4" destOrd="0" presId="urn:microsoft.com/office/officeart/2005/8/layout/list1"/>
    <dgm:cxn modelId="{7990B7DD-3E3A-4541-AD97-D09779318A81}" type="presParOf" srcId="{CF84C0B9-8B75-4168-B8D3-3933ECFBDBDA}" destId="{ACB57A3C-59EB-4DE5-859C-EAA546587456}" srcOrd="0" destOrd="0" presId="urn:microsoft.com/office/officeart/2005/8/layout/list1"/>
    <dgm:cxn modelId="{0ADD1651-3DE8-4881-9332-CCD247C92DD2}" type="presParOf" srcId="{CF84C0B9-8B75-4168-B8D3-3933ECFBDBDA}" destId="{1A2D9FA8-2B91-4D59-ACDA-F62ED23B433B}" srcOrd="1" destOrd="0" presId="urn:microsoft.com/office/officeart/2005/8/layout/list1"/>
    <dgm:cxn modelId="{E5FFD3C6-1DEB-4F6E-8442-D8B7DD0D1A27}" type="presParOf" srcId="{65306C72-75C0-4BE9-B7B4-7E092FCC992F}" destId="{15944EE5-07A4-4657-92D4-420C008FCEC5}" srcOrd="5" destOrd="0" presId="urn:microsoft.com/office/officeart/2005/8/layout/list1"/>
    <dgm:cxn modelId="{F9DE6B28-D47B-417F-B921-69201897F580}" type="presParOf" srcId="{65306C72-75C0-4BE9-B7B4-7E092FCC992F}" destId="{EA7AF6F2-AB1F-425F-A901-800A00944ECB}" srcOrd="6" destOrd="0" presId="urn:microsoft.com/office/officeart/2005/8/layout/list1"/>
    <dgm:cxn modelId="{9A827CE1-E06D-41D7-BB39-E6AA3367C587}" type="presParOf" srcId="{65306C72-75C0-4BE9-B7B4-7E092FCC992F}" destId="{944907B7-77CF-4F50-884B-541FBDA389CC}" srcOrd="7" destOrd="0" presId="urn:microsoft.com/office/officeart/2005/8/layout/list1"/>
    <dgm:cxn modelId="{D2AF77B8-68D7-4720-B03C-A6BC7C17C1D2}" type="presParOf" srcId="{65306C72-75C0-4BE9-B7B4-7E092FCC992F}" destId="{6178C001-1EB2-4F41-B2EF-A3FF335E03D2}" srcOrd="8" destOrd="0" presId="urn:microsoft.com/office/officeart/2005/8/layout/list1"/>
    <dgm:cxn modelId="{9BA1DD73-3965-4A49-8F1C-28F9FA25F4DC}" type="presParOf" srcId="{6178C001-1EB2-4F41-B2EF-A3FF335E03D2}" destId="{631A2DBD-E7E0-47E8-831C-96B526FA1F65}" srcOrd="0" destOrd="0" presId="urn:microsoft.com/office/officeart/2005/8/layout/list1"/>
    <dgm:cxn modelId="{7824B1E9-A6CD-434B-81DA-7C9D5490881B}" type="presParOf" srcId="{6178C001-1EB2-4F41-B2EF-A3FF335E03D2}" destId="{839E91DC-D6FD-4650-AB4D-ACEE7344602D}" srcOrd="1" destOrd="0" presId="urn:microsoft.com/office/officeart/2005/8/layout/list1"/>
    <dgm:cxn modelId="{F9BA18F5-B59D-4EE9-AC34-4DEC0F0AE99A}" type="presParOf" srcId="{65306C72-75C0-4BE9-B7B4-7E092FCC992F}" destId="{99193202-7F51-493B-AD23-85123A6206E5}" srcOrd="9" destOrd="0" presId="urn:microsoft.com/office/officeart/2005/8/layout/list1"/>
    <dgm:cxn modelId="{1661C82B-6648-42AD-B90A-FCDDC406B467}" type="presParOf" srcId="{65306C72-75C0-4BE9-B7B4-7E092FCC992F}" destId="{AB2DA9E5-88E8-4455-B791-9EA4DE328C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669CB-2E5B-4F9D-90B5-8BD4C67BF0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154F0-BFE9-4F05-B5DE-3662C9C7EB85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0A8832EF-C1EC-420A-9833-B58ED1BC8561}" type="parTrans" cxnId="{BDB8E21B-3B09-477E-B3F1-DCC38D4BA040}">
      <dgm:prSet/>
      <dgm:spPr/>
      <dgm:t>
        <a:bodyPr/>
        <a:lstStyle/>
        <a:p>
          <a:endParaRPr lang="en-US"/>
        </a:p>
      </dgm:t>
    </dgm:pt>
    <dgm:pt modelId="{8000BADC-A2CF-431D-B108-332E7E4ECE53}" type="sibTrans" cxnId="{BDB8E21B-3B09-477E-B3F1-DCC38D4BA040}">
      <dgm:prSet/>
      <dgm:spPr/>
      <dgm:t>
        <a:bodyPr/>
        <a:lstStyle/>
        <a:p>
          <a:endParaRPr lang="en-US"/>
        </a:p>
      </dgm:t>
    </dgm:pt>
    <dgm:pt modelId="{88D7C4D3-0810-4C90-B45B-74F2F0DFAAA4}">
      <dgm:prSet phldrT="[Text]"/>
      <dgm:spPr/>
      <dgm:t>
        <a:bodyPr/>
        <a:lstStyle/>
        <a:p>
          <a:r>
            <a:rPr lang="en-US" dirty="0"/>
            <a:t>Temperature</a:t>
          </a:r>
        </a:p>
      </dgm:t>
    </dgm:pt>
    <dgm:pt modelId="{46C52086-0BBF-4CF2-AA8F-DE47C915C1DC}" type="parTrans" cxnId="{C4259445-AB59-4C3F-BF9A-8E5C543CEC35}">
      <dgm:prSet/>
      <dgm:spPr/>
      <dgm:t>
        <a:bodyPr/>
        <a:lstStyle/>
        <a:p>
          <a:endParaRPr lang="en-US"/>
        </a:p>
      </dgm:t>
    </dgm:pt>
    <dgm:pt modelId="{8F56439B-57A8-46A0-B464-D9CF37D406C0}" type="sibTrans" cxnId="{C4259445-AB59-4C3F-BF9A-8E5C543CEC35}">
      <dgm:prSet/>
      <dgm:spPr/>
      <dgm:t>
        <a:bodyPr/>
        <a:lstStyle/>
        <a:p>
          <a:endParaRPr lang="en-US"/>
        </a:p>
      </dgm:t>
    </dgm:pt>
    <dgm:pt modelId="{7706DBAE-DC46-4C84-B293-35F3ABB93875}">
      <dgm:prSet phldrT="[Text]"/>
      <dgm:spPr/>
      <dgm:t>
        <a:bodyPr/>
        <a:lstStyle/>
        <a:p>
          <a:r>
            <a:rPr lang="en-US" dirty="0"/>
            <a:t>Effect of the Latch Delay</a:t>
          </a:r>
        </a:p>
      </dgm:t>
    </dgm:pt>
    <dgm:pt modelId="{0FEF3FB0-5D15-4753-9C32-EAB38E31C467}" type="parTrans" cxnId="{204E6C0D-3958-4B32-AB36-1D171F573E64}">
      <dgm:prSet/>
      <dgm:spPr/>
      <dgm:t>
        <a:bodyPr/>
        <a:lstStyle/>
        <a:p>
          <a:endParaRPr lang="en-US"/>
        </a:p>
      </dgm:t>
    </dgm:pt>
    <dgm:pt modelId="{CB5EF4AF-3B04-418B-9D4D-C81F91959A8B}" type="sibTrans" cxnId="{204E6C0D-3958-4B32-AB36-1D171F573E64}">
      <dgm:prSet/>
      <dgm:spPr/>
      <dgm:t>
        <a:bodyPr/>
        <a:lstStyle/>
        <a:p>
          <a:endParaRPr lang="en-US"/>
        </a:p>
      </dgm:t>
    </dgm:pt>
    <dgm:pt modelId="{4257E944-0BD8-4717-B80C-DAB91CD48527}">
      <dgm:prSet phldrT="[Text]"/>
      <dgm:spPr/>
      <dgm:t>
        <a:bodyPr/>
        <a:lstStyle/>
        <a:p>
          <a:r>
            <a:rPr lang="en-US" dirty="0"/>
            <a:t>Stall penalties will increase</a:t>
          </a:r>
        </a:p>
      </dgm:t>
    </dgm:pt>
    <dgm:pt modelId="{CDB04F13-DB0E-4DCF-8F15-28C4935C3CDB}" type="sibTrans" cxnId="{9EBB180E-FAC8-4E98-921F-312BEEFA5B86}">
      <dgm:prSet/>
      <dgm:spPr/>
      <dgm:t>
        <a:bodyPr/>
        <a:lstStyle/>
        <a:p>
          <a:endParaRPr lang="en-US"/>
        </a:p>
      </dgm:t>
    </dgm:pt>
    <dgm:pt modelId="{E85E38AE-4010-4E57-B987-A9B724617924}" type="parTrans" cxnId="{9EBB180E-FAC8-4E98-921F-312BEEFA5B86}">
      <dgm:prSet/>
      <dgm:spPr/>
      <dgm:t>
        <a:bodyPr/>
        <a:lstStyle/>
        <a:p>
          <a:endParaRPr lang="en-US"/>
        </a:p>
      </dgm:t>
    </dgm:pt>
    <dgm:pt modelId="{4E6292EC-FEF9-497A-BC53-111F77359F5F}" type="pres">
      <dgm:prSet presAssocID="{A29669CB-2E5B-4F9D-90B5-8BD4C67BF015}" presName="linear" presStyleCnt="0">
        <dgm:presLayoutVars>
          <dgm:dir/>
          <dgm:animLvl val="lvl"/>
          <dgm:resizeHandles val="exact"/>
        </dgm:presLayoutVars>
      </dgm:prSet>
      <dgm:spPr/>
    </dgm:pt>
    <dgm:pt modelId="{A014BD4B-5224-46CC-BFAF-3E69DC96AC2E}" type="pres">
      <dgm:prSet presAssocID="{8DD154F0-BFE9-4F05-B5DE-3662C9C7EB85}" presName="parentLin" presStyleCnt="0"/>
      <dgm:spPr/>
    </dgm:pt>
    <dgm:pt modelId="{C00CDB9A-71DC-40AB-8BCD-37D543416E2E}" type="pres">
      <dgm:prSet presAssocID="{8DD154F0-BFE9-4F05-B5DE-3662C9C7EB85}" presName="parentLeftMargin" presStyleLbl="node1" presStyleIdx="0" presStyleCnt="4"/>
      <dgm:spPr/>
    </dgm:pt>
    <dgm:pt modelId="{9BC67CE4-938E-4224-931D-7653EE0EB214}" type="pres">
      <dgm:prSet presAssocID="{8DD154F0-BFE9-4F05-B5DE-3662C9C7EB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C675E2-C92C-491B-B809-CC4F0238F84E}" type="pres">
      <dgm:prSet presAssocID="{8DD154F0-BFE9-4F05-B5DE-3662C9C7EB85}" presName="negativeSpace" presStyleCnt="0"/>
      <dgm:spPr/>
    </dgm:pt>
    <dgm:pt modelId="{65E7E11E-DEA7-47FE-B61A-2C846916681E}" type="pres">
      <dgm:prSet presAssocID="{8DD154F0-BFE9-4F05-B5DE-3662C9C7EB85}" presName="childText" presStyleLbl="conFgAcc1" presStyleIdx="0" presStyleCnt="4">
        <dgm:presLayoutVars>
          <dgm:bulletEnabled val="1"/>
        </dgm:presLayoutVars>
      </dgm:prSet>
      <dgm:spPr/>
    </dgm:pt>
    <dgm:pt modelId="{DBA593F9-E009-48B5-B08F-EAFF4AECD188}" type="pres">
      <dgm:prSet presAssocID="{8000BADC-A2CF-431D-B108-332E7E4ECE53}" presName="spaceBetweenRectangles" presStyleCnt="0"/>
      <dgm:spPr/>
    </dgm:pt>
    <dgm:pt modelId="{4D698F28-D696-449C-B7DB-DF7EC6E0C49D}" type="pres">
      <dgm:prSet presAssocID="{88D7C4D3-0810-4C90-B45B-74F2F0DFAAA4}" presName="parentLin" presStyleCnt="0"/>
      <dgm:spPr/>
    </dgm:pt>
    <dgm:pt modelId="{89C45852-22FD-48EF-BB64-C9580C23F285}" type="pres">
      <dgm:prSet presAssocID="{88D7C4D3-0810-4C90-B45B-74F2F0DFAAA4}" presName="parentLeftMargin" presStyleLbl="node1" presStyleIdx="0" presStyleCnt="4"/>
      <dgm:spPr/>
    </dgm:pt>
    <dgm:pt modelId="{C3AAC2A4-A2D5-4EAC-9D8E-CD458B1AF704}" type="pres">
      <dgm:prSet presAssocID="{88D7C4D3-0810-4C90-B45B-74F2F0DFAA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C8E199-71CE-453A-9011-514E3BF26DC1}" type="pres">
      <dgm:prSet presAssocID="{88D7C4D3-0810-4C90-B45B-74F2F0DFAAA4}" presName="negativeSpace" presStyleCnt="0"/>
      <dgm:spPr/>
    </dgm:pt>
    <dgm:pt modelId="{B619C7FB-44EA-4F74-80CF-F138A2676C9A}" type="pres">
      <dgm:prSet presAssocID="{88D7C4D3-0810-4C90-B45B-74F2F0DFAAA4}" presName="childText" presStyleLbl="conFgAcc1" presStyleIdx="1" presStyleCnt="4">
        <dgm:presLayoutVars>
          <dgm:bulletEnabled val="1"/>
        </dgm:presLayoutVars>
      </dgm:prSet>
      <dgm:spPr/>
    </dgm:pt>
    <dgm:pt modelId="{E4CE04CD-9DCC-4868-89DC-4CC3D8D13C28}" type="pres">
      <dgm:prSet presAssocID="{8F56439B-57A8-46A0-B464-D9CF37D406C0}" presName="spaceBetweenRectangles" presStyleCnt="0"/>
      <dgm:spPr/>
    </dgm:pt>
    <dgm:pt modelId="{6BBE3553-E528-47CB-B9DB-CA89D8BCC1F7}" type="pres">
      <dgm:prSet presAssocID="{7706DBAE-DC46-4C84-B293-35F3ABB93875}" presName="parentLin" presStyleCnt="0"/>
      <dgm:spPr/>
    </dgm:pt>
    <dgm:pt modelId="{2764E513-23D0-4D6D-8EC9-E8B6D8370E81}" type="pres">
      <dgm:prSet presAssocID="{7706DBAE-DC46-4C84-B293-35F3ABB93875}" presName="parentLeftMargin" presStyleLbl="node1" presStyleIdx="1" presStyleCnt="4"/>
      <dgm:spPr/>
    </dgm:pt>
    <dgm:pt modelId="{F3804EAC-C7F9-4603-B702-0BF30F01331F}" type="pres">
      <dgm:prSet presAssocID="{7706DBAE-DC46-4C84-B293-35F3ABB9387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85B3790-9149-420D-8BB1-B21EAE5B3DBD}" type="pres">
      <dgm:prSet presAssocID="{7706DBAE-DC46-4C84-B293-35F3ABB93875}" presName="negativeSpace" presStyleCnt="0"/>
      <dgm:spPr/>
    </dgm:pt>
    <dgm:pt modelId="{BA3E0213-4BEA-44A2-921B-7B041E8B483B}" type="pres">
      <dgm:prSet presAssocID="{7706DBAE-DC46-4C84-B293-35F3ABB93875}" presName="childText" presStyleLbl="conFgAcc1" presStyleIdx="2" presStyleCnt="4">
        <dgm:presLayoutVars>
          <dgm:bulletEnabled val="1"/>
        </dgm:presLayoutVars>
      </dgm:prSet>
      <dgm:spPr/>
    </dgm:pt>
    <dgm:pt modelId="{5B53E2A4-534F-4448-8F26-2D051E546CF9}" type="pres">
      <dgm:prSet presAssocID="{CB5EF4AF-3B04-418B-9D4D-C81F91959A8B}" presName="spaceBetweenRectangles" presStyleCnt="0"/>
      <dgm:spPr/>
    </dgm:pt>
    <dgm:pt modelId="{A35D4689-F969-4AC9-9EAE-5AA0FB0ABF36}" type="pres">
      <dgm:prSet presAssocID="{4257E944-0BD8-4717-B80C-DAB91CD48527}" presName="parentLin" presStyleCnt="0"/>
      <dgm:spPr/>
    </dgm:pt>
    <dgm:pt modelId="{4B377FD1-F4FF-4CD2-9D55-043DBFE852B5}" type="pres">
      <dgm:prSet presAssocID="{4257E944-0BD8-4717-B80C-DAB91CD48527}" presName="parentLeftMargin" presStyleLbl="node1" presStyleIdx="2" presStyleCnt="4"/>
      <dgm:spPr/>
    </dgm:pt>
    <dgm:pt modelId="{987E4E64-E029-48D6-9B9E-FFCACB8C741C}" type="pres">
      <dgm:prSet presAssocID="{4257E944-0BD8-4717-B80C-DAB91CD4852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9B1603-B0E0-4283-BFED-B7875FB24537}" type="pres">
      <dgm:prSet presAssocID="{4257E944-0BD8-4717-B80C-DAB91CD48527}" presName="negativeSpace" presStyleCnt="0"/>
      <dgm:spPr/>
    </dgm:pt>
    <dgm:pt modelId="{CF63F2A0-1155-405E-B981-D767878E7DA4}" type="pres">
      <dgm:prSet presAssocID="{4257E944-0BD8-4717-B80C-DAB91CD485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E80608-DF35-433F-99CD-977A2519421B}" type="presOf" srcId="{7706DBAE-DC46-4C84-B293-35F3ABB93875}" destId="{2764E513-23D0-4D6D-8EC9-E8B6D8370E81}" srcOrd="0" destOrd="0" presId="urn:microsoft.com/office/officeart/2005/8/layout/list1"/>
    <dgm:cxn modelId="{204E6C0D-3958-4B32-AB36-1D171F573E64}" srcId="{A29669CB-2E5B-4F9D-90B5-8BD4C67BF015}" destId="{7706DBAE-DC46-4C84-B293-35F3ABB93875}" srcOrd="2" destOrd="0" parTransId="{0FEF3FB0-5D15-4753-9C32-EAB38E31C467}" sibTransId="{CB5EF4AF-3B04-418B-9D4D-C81F91959A8B}"/>
    <dgm:cxn modelId="{9EBB180E-FAC8-4E98-921F-312BEEFA5B86}" srcId="{A29669CB-2E5B-4F9D-90B5-8BD4C67BF015}" destId="{4257E944-0BD8-4717-B80C-DAB91CD48527}" srcOrd="3" destOrd="0" parTransId="{E85E38AE-4010-4E57-B987-A9B724617924}" sibTransId="{CDB04F13-DB0E-4DCF-8F15-28C4935C3CDB}"/>
    <dgm:cxn modelId="{DA5C3C17-B9C4-4362-ABBE-8A16CF5F9D7B}" type="presOf" srcId="{88D7C4D3-0810-4C90-B45B-74F2F0DFAAA4}" destId="{C3AAC2A4-A2D5-4EAC-9D8E-CD458B1AF704}" srcOrd="1" destOrd="0" presId="urn:microsoft.com/office/officeart/2005/8/layout/list1"/>
    <dgm:cxn modelId="{BDB8E21B-3B09-477E-B3F1-DCC38D4BA040}" srcId="{A29669CB-2E5B-4F9D-90B5-8BD4C67BF015}" destId="{8DD154F0-BFE9-4F05-B5DE-3662C9C7EB85}" srcOrd="0" destOrd="0" parTransId="{0A8832EF-C1EC-420A-9833-B58ED1BC8561}" sibTransId="{8000BADC-A2CF-431D-B108-332E7E4ECE53}"/>
    <dgm:cxn modelId="{9F30081D-2388-4415-8B84-FD7729EC02B5}" type="presOf" srcId="{88D7C4D3-0810-4C90-B45B-74F2F0DFAAA4}" destId="{89C45852-22FD-48EF-BB64-C9580C23F285}" srcOrd="0" destOrd="0" presId="urn:microsoft.com/office/officeart/2005/8/layout/list1"/>
    <dgm:cxn modelId="{ED83DF30-BB6E-48A1-87D8-B4286BCAAB71}" type="presOf" srcId="{4257E944-0BD8-4717-B80C-DAB91CD48527}" destId="{4B377FD1-F4FF-4CD2-9D55-043DBFE852B5}" srcOrd="0" destOrd="0" presId="urn:microsoft.com/office/officeart/2005/8/layout/list1"/>
    <dgm:cxn modelId="{1E128333-9C2C-488D-8121-6F0676D296F0}" type="presOf" srcId="{8DD154F0-BFE9-4F05-B5DE-3662C9C7EB85}" destId="{9BC67CE4-938E-4224-931D-7653EE0EB214}" srcOrd="1" destOrd="0" presId="urn:microsoft.com/office/officeart/2005/8/layout/list1"/>
    <dgm:cxn modelId="{C4259445-AB59-4C3F-BF9A-8E5C543CEC35}" srcId="{A29669CB-2E5B-4F9D-90B5-8BD4C67BF015}" destId="{88D7C4D3-0810-4C90-B45B-74F2F0DFAAA4}" srcOrd="1" destOrd="0" parTransId="{46C52086-0BBF-4CF2-AA8F-DE47C915C1DC}" sibTransId="{8F56439B-57A8-46A0-B464-D9CF37D406C0}"/>
    <dgm:cxn modelId="{06FCF16E-1C1A-47A9-99FB-45F2E6EFB60E}" type="presOf" srcId="{7706DBAE-DC46-4C84-B293-35F3ABB93875}" destId="{F3804EAC-C7F9-4603-B702-0BF30F01331F}" srcOrd="1" destOrd="0" presId="urn:microsoft.com/office/officeart/2005/8/layout/list1"/>
    <dgm:cxn modelId="{DDFE288D-BDCB-4226-8204-AF2905AC420A}" type="presOf" srcId="{8DD154F0-BFE9-4F05-B5DE-3662C9C7EB85}" destId="{C00CDB9A-71DC-40AB-8BCD-37D543416E2E}" srcOrd="0" destOrd="0" presId="urn:microsoft.com/office/officeart/2005/8/layout/list1"/>
    <dgm:cxn modelId="{F3596CC2-7684-492A-9A48-CD314E83C4AB}" type="presOf" srcId="{4257E944-0BD8-4717-B80C-DAB91CD48527}" destId="{987E4E64-E029-48D6-9B9E-FFCACB8C741C}" srcOrd="1" destOrd="0" presId="urn:microsoft.com/office/officeart/2005/8/layout/list1"/>
    <dgm:cxn modelId="{F0D04FCE-4CEE-40F0-A1AB-513BBC071C64}" type="presOf" srcId="{A29669CB-2E5B-4F9D-90B5-8BD4C67BF015}" destId="{4E6292EC-FEF9-497A-BC53-111F77359F5F}" srcOrd="0" destOrd="0" presId="urn:microsoft.com/office/officeart/2005/8/layout/list1"/>
    <dgm:cxn modelId="{247E3316-749A-433E-BEB2-426BADA3E1CA}" type="presParOf" srcId="{4E6292EC-FEF9-497A-BC53-111F77359F5F}" destId="{A014BD4B-5224-46CC-BFAF-3E69DC96AC2E}" srcOrd="0" destOrd="0" presId="urn:microsoft.com/office/officeart/2005/8/layout/list1"/>
    <dgm:cxn modelId="{1184DCC7-69C2-4DFA-B3BA-D829518BCF88}" type="presParOf" srcId="{A014BD4B-5224-46CC-BFAF-3E69DC96AC2E}" destId="{C00CDB9A-71DC-40AB-8BCD-37D543416E2E}" srcOrd="0" destOrd="0" presId="urn:microsoft.com/office/officeart/2005/8/layout/list1"/>
    <dgm:cxn modelId="{3DE938F4-E3FD-4273-9756-E7E647C04EA0}" type="presParOf" srcId="{A014BD4B-5224-46CC-BFAF-3E69DC96AC2E}" destId="{9BC67CE4-938E-4224-931D-7653EE0EB214}" srcOrd="1" destOrd="0" presId="urn:microsoft.com/office/officeart/2005/8/layout/list1"/>
    <dgm:cxn modelId="{4694A7B0-FD16-45FA-9032-320A4C35E178}" type="presParOf" srcId="{4E6292EC-FEF9-497A-BC53-111F77359F5F}" destId="{3BC675E2-C92C-491B-B809-CC4F0238F84E}" srcOrd="1" destOrd="0" presId="urn:microsoft.com/office/officeart/2005/8/layout/list1"/>
    <dgm:cxn modelId="{BCF63BB8-A236-4DE1-B097-41437F76D4C7}" type="presParOf" srcId="{4E6292EC-FEF9-497A-BC53-111F77359F5F}" destId="{65E7E11E-DEA7-47FE-B61A-2C846916681E}" srcOrd="2" destOrd="0" presId="urn:microsoft.com/office/officeart/2005/8/layout/list1"/>
    <dgm:cxn modelId="{2F972E94-A4D0-41C1-8390-FA69F807BB40}" type="presParOf" srcId="{4E6292EC-FEF9-497A-BC53-111F77359F5F}" destId="{DBA593F9-E009-48B5-B08F-EAFF4AECD188}" srcOrd="3" destOrd="0" presId="urn:microsoft.com/office/officeart/2005/8/layout/list1"/>
    <dgm:cxn modelId="{278EF725-C3C2-4E14-A4CB-F71243D105A3}" type="presParOf" srcId="{4E6292EC-FEF9-497A-BC53-111F77359F5F}" destId="{4D698F28-D696-449C-B7DB-DF7EC6E0C49D}" srcOrd="4" destOrd="0" presId="urn:microsoft.com/office/officeart/2005/8/layout/list1"/>
    <dgm:cxn modelId="{2349FD9D-3439-468D-BDC6-B780518EDD1B}" type="presParOf" srcId="{4D698F28-D696-449C-B7DB-DF7EC6E0C49D}" destId="{89C45852-22FD-48EF-BB64-C9580C23F285}" srcOrd="0" destOrd="0" presId="urn:microsoft.com/office/officeart/2005/8/layout/list1"/>
    <dgm:cxn modelId="{698AD910-7A05-4508-972B-70BF946209F1}" type="presParOf" srcId="{4D698F28-D696-449C-B7DB-DF7EC6E0C49D}" destId="{C3AAC2A4-A2D5-4EAC-9D8E-CD458B1AF704}" srcOrd="1" destOrd="0" presId="urn:microsoft.com/office/officeart/2005/8/layout/list1"/>
    <dgm:cxn modelId="{B8195705-FA1E-4B2E-8F26-048E81EF6634}" type="presParOf" srcId="{4E6292EC-FEF9-497A-BC53-111F77359F5F}" destId="{5BC8E199-71CE-453A-9011-514E3BF26DC1}" srcOrd="5" destOrd="0" presId="urn:microsoft.com/office/officeart/2005/8/layout/list1"/>
    <dgm:cxn modelId="{B9AFAABF-5D5D-457B-86DA-03E09C926D73}" type="presParOf" srcId="{4E6292EC-FEF9-497A-BC53-111F77359F5F}" destId="{B619C7FB-44EA-4F74-80CF-F138A2676C9A}" srcOrd="6" destOrd="0" presId="urn:microsoft.com/office/officeart/2005/8/layout/list1"/>
    <dgm:cxn modelId="{02DD5216-A45F-485C-B946-3388B7C246AF}" type="presParOf" srcId="{4E6292EC-FEF9-497A-BC53-111F77359F5F}" destId="{E4CE04CD-9DCC-4868-89DC-4CC3D8D13C28}" srcOrd="7" destOrd="0" presId="urn:microsoft.com/office/officeart/2005/8/layout/list1"/>
    <dgm:cxn modelId="{AFC72D80-71AB-4F2F-9360-1ABE03EB036A}" type="presParOf" srcId="{4E6292EC-FEF9-497A-BC53-111F77359F5F}" destId="{6BBE3553-E528-47CB-B9DB-CA89D8BCC1F7}" srcOrd="8" destOrd="0" presId="urn:microsoft.com/office/officeart/2005/8/layout/list1"/>
    <dgm:cxn modelId="{29A33648-E829-47C3-A053-D719A3171210}" type="presParOf" srcId="{6BBE3553-E528-47CB-B9DB-CA89D8BCC1F7}" destId="{2764E513-23D0-4D6D-8EC9-E8B6D8370E81}" srcOrd="0" destOrd="0" presId="urn:microsoft.com/office/officeart/2005/8/layout/list1"/>
    <dgm:cxn modelId="{568DB729-69DB-424D-A860-607C20ADE10B}" type="presParOf" srcId="{6BBE3553-E528-47CB-B9DB-CA89D8BCC1F7}" destId="{F3804EAC-C7F9-4603-B702-0BF30F01331F}" srcOrd="1" destOrd="0" presId="urn:microsoft.com/office/officeart/2005/8/layout/list1"/>
    <dgm:cxn modelId="{74D0EAF4-259C-460F-A23D-DABFC04A1B40}" type="presParOf" srcId="{4E6292EC-FEF9-497A-BC53-111F77359F5F}" destId="{785B3790-9149-420D-8BB1-B21EAE5B3DBD}" srcOrd="9" destOrd="0" presId="urn:microsoft.com/office/officeart/2005/8/layout/list1"/>
    <dgm:cxn modelId="{6331FD5B-6ECF-4EC0-9CDF-15AB62A22C18}" type="presParOf" srcId="{4E6292EC-FEF9-497A-BC53-111F77359F5F}" destId="{BA3E0213-4BEA-44A2-921B-7B041E8B483B}" srcOrd="10" destOrd="0" presId="urn:microsoft.com/office/officeart/2005/8/layout/list1"/>
    <dgm:cxn modelId="{9C1855A7-E621-43C2-A17C-699991D3B151}" type="presParOf" srcId="{4E6292EC-FEF9-497A-BC53-111F77359F5F}" destId="{5B53E2A4-534F-4448-8F26-2D051E546CF9}" srcOrd="11" destOrd="0" presId="urn:microsoft.com/office/officeart/2005/8/layout/list1"/>
    <dgm:cxn modelId="{4517AE67-7CD2-4325-97CE-6FBD851D9F92}" type="presParOf" srcId="{4E6292EC-FEF9-497A-BC53-111F77359F5F}" destId="{A35D4689-F969-4AC9-9EAE-5AA0FB0ABF36}" srcOrd="12" destOrd="0" presId="urn:microsoft.com/office/officeart/2005/8/layout/list1"/>
    <dgm:cxn modelId="{876C499E-B56D-40AC-A47A-826EAEF110B6}" type="presParOf" srcId="{A35D4689-F969-4AC9-9EAE-5AA0FB0ABF36}" destId="{4B377FD1-F4FF-4CD2-9D55-043DBFE852B5}" srcOrd="0" destOrd="0" presId="urn:microsoft.com/office/officeart/2005/8/layout/list1"/>
    <dgm:cxn modelId="{6097DF46-BED6-442B-9233-1EB26D100BD9}" type="presParOf" srcId="{A35D4689-F969-4AC9-9EAE-5AA0FB0ABF36}" destId="{987E4E64-E029-48D6-9B9E-FFCACB8C741C}" srcOrd="1" destOrd="0" presId="urn:microsoft.com/office/officeart/2005/8/layout/list1"/>
    <dgm:cxn modelId="{37DCEA87-BA05-4013-8496-EB92AE8B2F80}" type="presParOf" srcId="{4E6292EC-FEF9-497A-BC53-111F77359F5F}" destId="{EF9B1603-B0E0-4283-BFED-B7875FB24537}" srcOrd="13" destOrd="0" presId="urn:microsoft.com/office/officeart/2005/8/layout/list1"/>
    <dgm:cxn modelId="{60FC358E-70D5-4A47-8C62-91EA8B0FBA56}" type="presParOf" srcId="{4E6292EC-FEF9-497A-BC53-111F77359F5F}" destId="{CF63F2A0-1155-405E-B981-D767878E7D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283DB2-70A0-4916-A449-C9CFF1EC9EE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90DF-3499-4BAB-8D04-DC10A31458E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Create a pool of instructions</a:t>
          </a:r>
        </a:p>
      </dgm:t>
    </dgm:pt>
    <dgm:pt modelId="{6B09C7DA-AA76-49FD-9DCD-B528D8B4C13F}" type="parTrans" cxnId="{E0D23E37-CB17-4886-BC80-FAD2DA4445E4}">
      <dgm:prSet/>
      <dgm:spPr/>
      <dgm:t>
        <a:bodyPr/>
        <a:lstStyle/>
        <a:p>
          <a:endParaRPr lang="en-US"/>
        </a:p>
      </dgm:t>
    </dgm:pt>
    <dgm:pt modelId="{67C16130-725F-4A3C-BC3D-9A87A4F9B0B8}" type="sibTrans" cxnId="{E0D23E37-CB17-4886-BC80-FAD2DA4445E4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1E91F88C-3C37-463F-81DE-05488B28D46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Find instructions that are mutually independent and have all their operands ready</a:t>
          </a:r>
        </a:p>
      </dgm:t>
    </dgm:pt>
    <dgm:pt modelId="{761E9BD9-4D30-4F48-BA38-7C5B1D700957}" type="parTrans" cxnId="{46CAB82D-D39E-470C-957D-EB2AB959AF96}">
      <dgm:prSet/>
      <dgm:spPr/>
      <dgm:t>
        <a:bodyPr/>
        <a:lstStyle/>
        <a:p>
          <a:endParaRPr lang="en-US"/>
        </a:p>
      </dgm:t>
    </dgm:pt>
    <dgm:pt modelId="{01A74AD4-28E5-4809-8DA8-E68640A4C2F4}" type="sibTrans" cxnId="{46CAB82D-D39E-470C-957D-EB2AB959AF96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C5EE6757-4916-4F72-BD38-9C1ABC62EB9D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Execute them out-of-order</a:t>
          </a:r>
        </a:p>
      </dgm:t>
    </dgm:pt>
    <dgm:pt modelId="{81EC860A-7E1A-4CCB-924E-5813A0DEA652}" type="parTrans" cxnId="{AA62ABDC-A59B-45B6-BFD7-8CDAF24BCB56}">
      <dgm:prSet/>
      <dgm:spPr/>
      <dgm:t>
        <a:bodyPr/>
        <a:lstStyle/>
        <a:p>
          <a:endParaRPr lang="en-US"/>
        </a:p>
      </dgm:t>
    </dgm:pt>
    <dgm:pt modelId="{98293888-7DA6-4254-958A-16EC345D166A}" type="sibTrans" cxnId="{AA62ABDC-A59B-45B6-BFD7-8CDAF24BCB56}">
      <dgm:prSet/>
      <dgm:spPr/>
      <dgm:t>
        <a:bodyPr/>
        <a:lstStyle/>
        <a:p>
          <a:endParaRPr lang="en-US"/>
        </a:p>
      </dgm:t>
    </dgm:pt>
    <dgm:pt modelId="{57F4638D-D695-4ACD-A9A3-21E5D3360D0B}" type="pres">
      <dgm:prSet presAssocID="{DF283DB2-70A0-4916-A449-C9CFF1EC9EE8}" presName="outerComposite" presStyleCnt="0">
        <dgm:presLayoutVars>
          <dgm:chMax val="5"/>
          <dgm:dir/>
          <dgm:resizeHandles val="exact"/>
        </dgm:presLayoutVars>
      </dgm:prSet>
      <dgm:spPr/>
    </dgm:pt>
    <dgm:pt modelId="{57A57336-7B8E-42EC-B6FB-7756392C57FF}" type="pres">
      <dgm:prSet presAssocID="{DF283DB2-70A0-4916-A449-C9CFF1EC9EE8}" presName="dummyMaxCanvas" presStyleCnt="0">
        <dgm:presLayoutVars/>
      </dgm:prSet>
      <dgm:spPr/>
    </dgm:pt>
    <dgm:pt modelId="{1F56CBEB-DA39-4CAA-9C70-EF5CF624DD10}" type="pres">
      <dgm:prSet presAssocID="{DF283DB2-70A0-4916-A449-C9CFF1EC9EE8}" presName="ThreeNodes_1" presStyleLbl="node1" presStyleIdx="0" presStyleCnt="3" custLinFactNeighborX="204" custLinFactNeighborY="-13034">
        <dgm:presLayoutVars>
          <dgm:bulletEnabled val="1"/>
        </dgm:presLayoutVars>
      </dgm:prSet>
      <dgm:spPr/>
    </dgm:pt>
    <dgm:pt modelId="{96F3F510-FB9B-4A5A-B465-3812B21671B7}" type="pres">
      <dgm:prSet presAssocID="{DF283DB2-70A0-4916-A449-C9CFF1EC9EE8}" presName="ThreeNodes_2" presStyleLbl="node1" presStyleIdx="1" presStyleCnt="3">
        <dgm:presLayoutVars>
          <dgm:bulletEnabled val="1"/>
        </dgm:presLayoutVars>
      </dgm:prSet>
      <dgm:spPr/>
    </dgm:pt>
    <dgm:pt modelId="{B118EBA5-A6A5-41B8-B78D-77C85B767C9E}" type="pres">
      <dgm:prSet presAssocID="{DF283DB2-70A0-4916-A449-C9CFF1EC9EE8}" presName="ThreeNodes_3" presStyleLbl="node1" presStyleIdx="2" presStyleCnt="3">
        <dgm:presLayoutVars>
          <dgm:bulletEnabled val="1"/>
        </dgm:presLayoutVars>
      </dgm:prSet>
      <dgm:spPr/>
    </dgm:pt>
    <dgm:pt modelId="{F6F5349F-B95E-46A8-86BD-532AA638BEF8}" type="pres">
      <dgm:prSet presAssocID="{DF283DB2-70A0-4916-A449-C9CFF1EC9EE8}" presName="ThreeConn_1-2" presStyleLbl="fgAccFollowNode1" presStyleIdx="0" presStyleCnt="2">
        <dgm:presLayoutVars>
          <dgm:bulletEnabled val="1"/>
        </dgm:presLayoutVars>
      </dgm:prSet>
      <dgm:spPr/>
    </dgm:pt>
    <dgm:pt modelId="{F9142E28-DF87-4721-B31B-6ECD51294F05}" type="pres">
      <dgm:prSet presAssocID="{DF283DB2-70A0-4916-A449-C9CFF1EC9EE8}" presName="ThreeConn_2-3" presStyleLbl="fgAccFollowNode1" presStyleIdx="1" presStyleCnt="2">
        <dgm:presLayoutVars>
          <dgm:bulletEnabled val="1"/>
        </dgm:presLayoutVars>
      </dgm:prSet>
      <dgm:spPr/>
    </dgm:pt>
    <dgm:pt modelId="{91B3DD2E-C6EB-41ED-AD9F-0C998246ACB2}" type="pres">
      <dgm:prSet presAssocID="{DF283DB2-70A0-4916-A449-C9CFF1EC9EE8}" presName="ThreeNodes_1_text" presStyleLbl="node1" presStyleIdx="2" presStyleCnt="3">
        <dgm:presLayoutVars>
          <dgm:bulletEnabled val="1"/>
        </dgm:presLayoutVars>
      </dgm:prSet>
      <dgm:spPr/>
    </dgm:pt>
    <dgm:pt modelId="{FA8FB7A4-556D-490C-9FB7-FD16E0C57C44}" type="pres">
      <dgm:prSet presAssocID="{DF283DB2-70A0-4916-A449-C9CFF1EC9EE8}" presName="ThreeNodes_2_text" presStyleLbl="node1" presStyleIdx="2" presStyleCnt="3">
        <dgm:presLayoutVars>
          <dgm:bulletEnabled val="1"/>
        </dgm:presLayoutVars>
      </dgm:prSet>
      <dgm:spPr/>
    </dgm:pt>
    <dgm:pt modelId="{981F02C5-860A-4B2B-9232-93624E0D9039}" type="pres">
      <dgm:prSet presAssocID="{DF283DB2-70A0-4916-A449-C9CFF1EC9EE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63DF0F-97C2-42E7-9591-632934930E44}" type="presOf" srcId="{608090DF-3499-4BAB-8D04-DC10A31458E2}" destId="{91B3DD2E-C6EB-41ED-AD9F-0C998246ACB2}" srcOrd="1" destOrd="0" presId="urn:microsoft.com/office/officeart/2005/8/layout/vProcess5"/>
    <dgm:cxn modelId="{46CAB82D-D39E-470C-957D-EB2AB959AF96}" srcId="{DF283DB2-70A0-4916-A449-C9CFF1EC9EE8}" destId="{1E91F88C-3C37-463F-81DE-05488B28D466}" srcOrd="1" destOrd="0" parTransId="{761E9BD9-4D30-4F48-BA38-7C5B1D700957}" sibTransId="{01A74AD4-28E5-4809-8DA8-E68640A4C2F4}"/>
    <dgm:cxn modelId="{E0D23E37-CB17-4886-BC80-FAD2DA4445E4}" srcId="{DF283DB2-70A0-4916-A449-C9CFF1EC9EE8}" destId="{608090DF-3499-4BAB-8D04-DC10A31458E2}" srcOrd="0" destOrd="0" parTransId="{6B09C7DA-AA76-49FD-9DCD-B528D8B4C13F}" sibTransId="{67C16130-725F-4A3C-BC3D-9A87A4F9B0B8}"/>
    <dgm:cxn modelId="{24920538-6C3D-427F-A79C-59016BA1168D}" type="presOf" srcId="{C5EE6757-4916-4F72-BD38-9C1ABC62EB9D}" destId="{981F02C5-860A-4B2B-9232-93624E0D9039}" srcOrd="1" destOrd="0" presId="urn:microsoft.com/office/officeart/2005/8/layout/vProcess5"/>
    <dgm:cxn modelId="{C5C7F53F-47EA-463F-9E03-796975CB921D}" type="presOf" srcId="{DF283DB2-70A0-4916-A449-C9CFF1EC9EE8}" destId="{57F4638D-D695-4ACD-A9A3-21E5D3360D0B}" srcOrd="0" destOrd="0" presId="urn:microsoft.com/office/officeart/2005/8/layout/vProcess5"/>
    <dgm:cxn modelId="{7087ED7D-5B5E-4C2E-88D4-CEBB5B3ACAFB}" type="presOf" srcId="{1E91F88C-3C37-463F-81DE-05488B28D466}" destId="{FA8FB7A4-556D-490C-9FB7-FD16E0C57C44}" srcOrd="1" destOrd="0" presId="urn:microsoft.com/office/officeart/2005/8/layout/vProcess5"/>
    <dgm:cxn modelId="{F3D2C797-5D1F-4602-A5D7-D54BA8F38C4F}" type="presOf" srcId="{C5EE6757-4916-4F72-BD38-9C1ABC62EB9D}" destId="{B118EBA5-A6A5-41B8-B78D-77C85B767C9E}" srcOrd="0" destOrd="0" presId="urn:microsoft.com/office/officeart/2005/8/layout/vProcess5"/>
    <dgm:cxn modelId="{6502BAB6-DC3D-4659-BF3C-FB162ED43F5A}" type="presOf" srcId="{01A74AD4-28E5-4809-8DA8-E68640A4C2F4}" destId="{F9142E28-DF87-4721-B31B-6ECD51294F05}" srcOrd="0" destOrd="0" presId="urn:microsoft.com/office/officeart/2005/8/layout/vProcess5"/>
    <dgm:cxn modelId="{806930B8-7984-4AF3-BF77-93A6F8B220D8}" type="presOf" srcId="{67C16130-725F-4A3C-BC3D-9A87A4F9B0B8}" destId="{F6F5349F-B95E-46A8-86BD-532AA638BEF8}" srcOrd="0" destOrd="0" presId="urn:microsoft.com/office/officeart/2005/8/layout/vProcess5"/>
    <dgm:cxn modelId="{E3DDDDC6-65B9-43F6-BCFB-1F159DAB6799}" type="presOf" srcId="{1E91F88C-3C37-463F-81DE-05488B28D466}" destId="{96F3F510-FB9B-4A5A-B465-3812B21671B7}" srcOrd="0" destOrd="0" presId="urn:microsoft.com/office/officeart/2005/8/layout/vProcess5"/>
    <dgm:cxn modelId="{F8BAADD0-A164-43B0-AD86-B9A0E9E70B9D}" type="presOf" srcId="{608090DF-3499-4BAB-8D04-DC10A31458E2}" destId="{1F56CBEB-DA39-4CAA-9C70-EF5CF624DD10}" srcOrd="0" destOrd="0" presId="urn:microsoft.com/office/officeart/2005/8/layout/vProcess5"/>
    <dgm:cxn modelId="{AA62ABDC-A59B-45B6-BFD7-8CDAF24BCB56}" srcId="{DF283DB2-70A0-4916-A449-C9CFF1EC9EE8}" destId="{C5EE6757-4916-4F72-BD38-9C1ABC62EB9D}" srcOrd="2" destOrd="0" parTransId="{81EC860A-7E1A-4CCB-924E-5813A0DEA652}" sibTransId="{98293888-7DA6-4254-958A-16EC345D166A}"/>
    <dgm:cxn modelId="{5AB84058-C81B-47CF-8697-11A814F1D461}" type="presParOf" srcId="{57F4638D-D695-4ACD-A9A3-21E5D3360D0B}" destId="{57A57336-7B8E-42EC-B6FB-7756392C57FF}" srcOrd="0" destOrd="0" presId="urn:microsoft.com/office/officeart/2005/8/layout/vProcess5"/>
    <dgm:cxn modelId="{D63036A6-1B7E-4D9D-92BD-DEE075903B39}" type="presParOf" srcId="{57F4638D-D695-4ACD-A9A3-21E5D3360D0B}" destId="{1F56CBEB-DA39-4CAA-9C70-EF5CF624DD10}" srcOrd="1" destOrd="0" presId="urn:microsoft.com/office/officeart/2005/8/layout/vProcess5"/>
    <dgm:cxn modelId="{11808E78-1FF6-4C2B-AE34-35A801EAC210}" type="presParOf" srcId="{57F4638D-D695-4ACD-A9A3-21E5D3360D0B}" destId="{96F3F510-FB9B-4A5A-B465-3812B21671B7}" srcOrd="2" destOrd="0" presId="urn:microsoft.com/office/officeart/2005/8/layout/vProcess5"/>
    <dgm:cxn modelId="{FE312079-3E51-4E72-AB2F-069658733E58}" type="presParOf" srcId="{57F4638D-D695-4ACD-A9A3-21E5D3360D0B}" destId="{B118EBA5-A6A5-41B8-B78D-77C85B767C9E}" srcOrd="3" destOrd="0" presId="urn:microsoft.com/office/officeart/2005/8/layout/vProcess5"/>
    <dgm:cxn modelId="{2AA62538-DB23-4E4A-926C-37E51B5B9CB3}" type="presParOf" srcId="{57F4638D-D695-4ACD-A9A3-21E5D3360D0B}" destId="{F6F5349F-B95E-46A8-86BD-532AA638BEF8}" srcOrd="4" destOrd="0" presId="urn:microsoft.com/office/officeart/2005/8/layout/vProcess5"/>
    <dgm:cxn modelId="{2DBCF581-2A28-4706-B5AF-87547C15DD7B}" type="presParOf" srcId="{57F4638D-D695-4ACD-A9A3-21E5D3360D0B}" destId="{F9142E28-DF87-4721-B31B-6ECD51294F05}" srcOrd="5" destOrd="0" presId="urn:microsoft.com/office/officeart/2005/8/layout/vProcess5"/>
    <dgm:cxn modelId="{F2ACA295-8D95-47D5-A5FC-88DB53A84C0E}" type="presParOf" srcId="{57F4638D-D695-4ACD-A9A3-21E5D3360D0B}" destId="{91B3DD2E-C6EB-41ED-AD9F-0C998246ACB2}" srcOrd="6" destOrd="0" presId="urn:microsoft.com/office/officeart/2005/8/layout/vProcess5"/>
    <dgm:cxn modelId="{AC43FBB5-CE1C-4779-87F2-8B99A62213DD}" type="presParOf" srcId="{57F4638D-D695-4ACD-A9A3-21E5D3360D0B}" destId="{FA8FB7A4-556D-490C-9FB7-FD16E0C57C44}" srcOrd="7" destOrd="0" presId="urn:microsoft.com/office/officeart/2005/8/layout/vProcess5"/>
    <dgm:cxn modelId="{37858A57-8354-428A-AB36-4CB1CD3528FB}" type="presParOf" srcId="{57F4638D-D695-4ACD-A9A3-21E5D3360D0B}" destId="{981F02C5-860A-4B2B-9232-93624E0D903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Assembly Languages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Basic Processor Design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Basic Pipeline Design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3C689-6501-4EE9-A0F3-F5E606F50342}">
      <dsp:nvSpPr>
        <dsp:cNvPr id="0" name=""/>
        <dsp:cNvSpPr/>
      </dsp:nvSpPr>
      <dsp:spPr>
        <a:xfrm>
          <a:off x="0" y="239233"/>
          <a:ext cx="4951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914E6-ABCF-4B96-B47A-FF9A190DAEEB}">
      <dsp:nvSpPr>
        <dsp:cNvPr id="0" name=""/>
        <dsp:cNvSpPr/>
      </dsp:nvSpPr>
      <dsp:spPr>
        <a:xfrm>
          <a:off x="247574" y="62113"/>
          <a:ext cx="3466043" cy="35424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1008" tIns="0" rIns="13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Forwarding</a:t>
          </a:r>
          <a:endParaRPr lang="en-US" sz="1200" kern="1200" dirty="0"/>
        </a:p>
      </dsp:txBody>
      <dsp:txXfrm>
        <a:off x="264867" y="79406"/>
        <a:ext cx="3431457" cy="319654"/>
      </dsp:txXfrm>
    </dsp:sp>
    <dsp:sp modelId="{EA7AF6F2-AB1F-425F-A901-800A00944ECB}">
      <dsp:nvSpPr>
        <dsp:cNvPr id="0" name=""/>
        <dsp:cNvSpPr/>
      </dsp:nvSpPr>
      <dsp:spPr>
        <a:xfrm>
          <a:off x="0" y="783553"/>
          <a:ext cx="4951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D9FA8-2B91-4D59-ACDA-F62ED23B433B}">
      <dsp:nvSpPr>
        <dsp:cNvPr id="0" name=""/>
        <dsp:cNvSpPr/>
      </dsp:nvSpPr>
      <dsp:spPr>
        <a:xfrm>
          <a:off x="235727" y="606433"/>
          <a:ext cx="4712173" cy="35424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1008" tIns="0" rIns="13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Having more not-taken branches in the code</a:t>
          </a:r>
        </a:p>
      </dsp:txBody>
      <dsp:txXfrm>
        <a:off x="253020" y="623726"/>
        <a:ext cx="4677587" cy="319654"/>
      </dsp:txXfrm>
    </dsp:sp>
    <dsp:sp modelId="{AB2DA9E5-88E8-4455-B791-9EA4DE328C9B}">
      <dsp:nvSpPr>
        <dsp:cNvPr id="0" name=""/>
        <dsp:cNvSpPr/>
      </dsp:nvSpPr>
      <dsp:spPr>
        <a:xfrm>
          <a:off x="0" y="1327873"/>
          <a:ext cx="495149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E91DC-D6FD-4650-AB4D-ACEE7344602D}">
      <dsp:nvSpPr>
        <dsp:cNvPr id="0" name=""/>
        <dsp:cNvSpPr/>
      </dsp:nvSpPr>
      <dsp:spPr>
        <a:xfrm>
          <a:off x="247332" y="1150753"/>
          <a:ext cx="4402424" cy="35424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31008" tIns="0" rIns="13100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Faster instruction and data memories</a:t>
          </a:r>
        </a:p>
      </dsp:txBody>
      <dsp:txXfrm>
        <a:off x="264625" y="1168046"/>
        <a:ext cx="4367838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7E11E-DEA7-47FE-B61A-2C846916681E}">
      <dsp:nvSpPr>
        <dsp:cNvPr id="0" name=""/>
        <dsp:cNvSpPr/>
      </dsp:nvSpPr>
      <dsp:spPr>
        <a:xfrm>
          <a:off x="0" y="341846"/>
          <a:ext cx="55694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67CE4-938E-4224-931D-7653EE0EB214}">
      <dsp:nvSpPr>
        <dsp:cNvPr id="0" name=""/>
        <dsp:cNvSpPr/>
      </dsp:nvSpPr>
      <dsp:spPr>
        <a:xfrm>
          <a:off x="278471" y="61406"/>
          <a:ext cx="38985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58" tIns="0" rIns="14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Power</a:t>
          </a:r>
        </a:p>
      </dsp:txBody>
      <dsp:txXfrm>
        <a:off x="305851" y="88786"/>
        <a:ext cx="3843836" cy="506120"/>
      </dsp:txXfrm>
    </dsp:sp>
    <dsp:sp modelId="{B619C7FB-44EA-4F74-80CF-F138A2676C9A}">
      <dsp:nvSpPr>
        <dsp:cNvPr id="0" name=""/>
        <dsp:cNvSpPr/>
      </dsp:nvSpPr>
      <dsp:spPr>
        <a:xfrm>
          <a:off x="0" y="1203687"/>
          <a:ext cx="55694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AC2A4-A2D5-4EAC-9D8E-CD458B1AF704}">
      <dsp:nvSpPr>
        <dsp:cNvPr id="0" name=""/>
        <dsp:cNvSpPr/>
      </dsp:nvSpPr>
      <dsp:spPr>
        <a:xfrm>
          <a:off x="278471" y="923247"/>
          <a:ext cx="38985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58" tIns="0" rIns="14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Temperature</a:t>
          </a:r>
        </a:p>
      </dsp:txBody>
      <dsp:txXfrm>
        <a:off x="305851" y="950627"/>
        <a:ext cx="3843836" cy="506120"/>
      </dsp:txXfrm>
    </dsp:sp>
    <dsp:sp modelId="{BA3E0213-4BEA-44A2-921B-7B041E8B483B}">
      <dsp:nvSpPr>
        <dsp:cNvPr id="0" name=""/>
        <dsp:cNvSpPr/>
      </dsp:nvSpPr>
      <dsp:spPr>
        <a:xfrm>
          <a:off x="0" y="2065527"/>
          <a:ext cx="55694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4EAC-C7F9-4603-B702-0BF30F01331F}">
      <dsp:nvSpPr>
        <dsp:cNvPr id="0" name=""/>
        <dsp:cNvSpPr/>
      </dsp:nvSpPr>
      <dsp:spPr>
        <a:xfrm>
          <a:off x="278471" y="1785087"/>
          <a:ext cx="38985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58" tIns="0" rIns="14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Effect of the Latch Delay</a:t>
          </a:r>
        </a:p>
      </dsp:txBody>
      <dsp:txXfrm>
        <a:off x="305851" y="1812467"/>
        <a:ext cx="3843836" cy="506120"/>
      </dsp:txXfrm>
    </dsp:sp>
    <dsp:sp modelId="{CF63F2A0-1155-405E-B981-D767878E7DA4}">
      <dsp:nvSpPr>
        <dsp:cNvPr id="0" name=""/>
        <dsp:cNvSpPr/>
      </dsp:nvSpPr>
      <dsp:spPr>
        <a:xfrm>
          <a:off x="0" y="2927367"/>
          <a:ext cx="5569423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E4E64-E029-48D6-9B9E-FFCACB8C741C}">
      <dsp:nvSpPr>
        <dsp:cNvPr id="0" name=""/>
        <dsp:cNvSpPr/>
      </dsp:nvSpPr>
      <dsp:spPr>
        <a:xfrm>
          <a:off x="278471" y="2646927"/>
          <a:ext cx="389859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58" tIns="0" rIns="14735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Stall penalties will increase</a:t>
          </a:r>
        </a:p>
      </dsp:txBody>
      <dsp:txXfrm>
        <a:off x="305851" y="2674307"/>
        <a:ext cx="3843836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6CBEB-DA39-4CAA-9C70-EF5CF624DD10}">
      <dsp:nvSpPr>
        <dsp:cNvPr id="0" name=""/>
        <dsp:cNvSpPr/>
      </dsp:nvSpPr>
      <dsp:spPr>
        <a:xfrm>
          <a:off x="13653" y="0"/>
          <a:ext cx="6692819" cy="10662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a pool of instructions</a:t>
          </a:r>
        </a:p>
      </dsp:txBody>
      <dsp:txXfrm>
        <a:off x="44882" y="31229"/>
        <a:ext cx="5542250" cy="1003794"/>
      </dsp:txXfrm>
    </dsp:sp>
    <dsp:sp modelId="{96F3F510-FB9B-4A5A-B465-3812B21671B7}">
      <dsp:nvSpPr>
        <dsp:cNvPr id="0" name=""/>
        <dsp:cNvSpPr/>
      </dsp:nvSpPr>
      <dsp:spPr>
        <a:xfrm>
          <a:off x="590542" y="1243961"/>
          <a:ext cx="6692819" cy="10662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Find instructions that are mutually independent and have all their operands ready</a:t>
          </a:r>
        </a:p>
      </dsp:txBody>
      <dsp:txXfrm>
        <a:off x="621771" y="1275190"/>
        <a:ext cx="5346754" cy="1003794"/>
      </dsp:txXfrm>
    </dsp:sp>
    <dsp:sp modelId="{B118EBA5-A6A5-41B8-B78D-77C85B767C9E}">
      <dsp:nvSpPr>
        <dsp:cNvPr id="0" name=""/>
        <dsp:cNvSpPr/>
      </dsp:nvSpPr>
      <dsp:spPr>
        <a:xfrm>
          <a:off x="1181085" y="2487922"/>
          <a:ext cx="6692819" cy="106625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 them out-of-order</a:t>
          </a:r>
        </a:p>
      </dsp:txBody>
      <dsp:txXfrm>
        <a:off x="1212314" y="2519151"/>
        <a:ext cx="5346754" cy="1003794"/>
      </dsp:txXfrm>
    </dsp:sp>
    <dsp:sp modelId="{F6F5349F-B95E-46A8-86BD-532AA638BEF8}">
      <dsp:nvSpPr>
        <dsp:cNvPr id="0" name=""/>
        <dsp:cNvSpPr/>
      </dsp:nvSpPr>
      <dsp:spPr>
        <a:xfrm>
          <a:off x="5999755" y="808574"/>
          <a:ext cx="693064" cy="69306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155694" y="808574"/>
        <a:ext cx="381186" cy="521531"/>
      </dsp:txXfrm>
    </dsp:sp>
    <dsp:sp modelId="{F9142E28-DF87-4721-B31B-6ECD51294F05}">
      <dsp:nvSpPr>
        <dsp:cNvPr id="0" name=""/>
        <dsp:cNvSpPr/>
      </dsp:nvSpPr>
      <dsp:spPr>
        <a:xfrm>
          <a:off x="6590297" y="2045427"/>
          <a:ext cx="693064" cy="69306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746236" y="2045427"/>
        <a:ext cx="381186" cy="52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5:04:57.89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1 0 592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79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4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1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33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01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97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60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01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68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99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9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0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0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8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4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5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04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38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0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17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8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0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7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6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02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7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21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02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01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65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678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62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56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9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90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63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379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619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90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256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795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58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576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84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5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723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421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4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0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9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9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FDDF79B-EC16-4D64-BB8F-31CA7644D797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E9A4657-960C-43DE-81AE-18CA143A438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06E4E2-02E1-49AB-BCC5-A8B1C1D9B871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2FC0A7D-C449-4E7F-9213-3874E5CFF3D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78BD2ED-4CD4-4A08-A1AB-BE9089BBD0EC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70A54C8-3BEB-479C-8132-ED850D71891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ABEF75F3-1711-489F-A08C-9328DE9AC7F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7297892F-1D9D-4774-8AC6-7E730C2C93C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6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2155297" y="2679174"/>
            <a:ext cx="65325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Caveat" panose="00000500000000000000" pitchFamily="2" charset="0"/>
              </a:rPr>
              <a:t>Chapter 2:</a:t>
            </a:r>
            <a:endParaRPr lang="en-US" sz="6600" dirty="0">
              <a:latin typeface="Caveat" panose="00000500000000000000" pitchFamily="2" charset="0"/>
            </a:endParaRPr>
          </a:p>
          <a:p>
            <a:r>
              <a:rPr lang="en-US" sz="6600" dirty="0">
                <a:latin typeface="Caveat" panose="00000500000000000000" pitchFamily="2" charset="0"/>
              </a:rPr>
              <a:t>Out-of-Order Pipelines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0684259-936A-497A-8E75-A52ABFBF7859}"/>
                  </a:ext>
                </a:extLst>
              </p14:cNvPr>
              <p14:cNvContentPartPr/>
              <p14:nvPr/>
            </p14:nvContentPartPr>
            <p14:xfrm>
              <a:off x="-133550" y="223586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0684259-936A-497A-8E75-A52ABFBF78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1550" y="2217866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62FA-709D-4570-B902-DACA6286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8063484" cy="822960"/>
          </a:xfrm>
        </p:spPr>
        <p:txBody>
          <a:bodyPr/>
          <a:lstStyle/>
          <a:p>
            <a:r>
              <a:rPr lang="en-US" dirty="0"/>
              <a:t>Forwarding from the MA to the EX stage </a:t>
            </a:r>
            <a:r>
              <a:rPr lang="en-US" dirty="0">
                <a:sym typeface="Wingdings" panose="05000000000000000000" pitchFamily="2" charset="2"/>
              </a:rPr>
              <a:t> No stalls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01408-9162-4894-A587-8F6E4A97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4903-BA10-470A-B1B8-589586B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D7DDA76C-0CC3-4327-9FF1-9FE3EE9152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80616" y="1592264"/>
            <a:ext cx="6858000" cy="2909887"/>
            <a:chOff x="225" y="1273"/>
            <a:chExt cx="4320" cy="1833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8E2F6BBB-3657-4BCC-8077-527C71C257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5" y="1273"/>
              <a:ext cx="4320" cy="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A7A7B7E-2C09-4166-9737-7CD9D63EC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" y="1507"/>
              <a:ext cx="266" cy="150"/>
            </a:xfrm>
            <a:custGeom>
              <a:avLst/>
              <a:gdLst>
                <a:gd name="T0" fmla="*/ 54 w 983"/>
                <a:gd name="T1" fmla="*/ 0 h 552"/>
                <a:gd name="T2" fmla="*/ 930 w 983"/>
                <a:gd name="T3" fmla="*/ 0 h 552"/>
                <a:gd name="T4" fmla="*/ 983 w 983"/>
                <a:gd name="T5" fmla="*/ 54 h 552"/>
                <a:gd name="T6" fmla="*/ 983 w 983"/>
                <a:gd name="T7" fmla="*/ 498 h 552"/>
                <a:gd name="T8" fmla="*/ 930 w 983"/>
                <a:gd name="T9" fmla="*/ 552 h 552"/>
                <a:gd name="T10" fmla="*/ 54 w 983"/>
                <a:gd name="T11" fmla="*/ 552 h 552"/>
                <a:gd name="T12" fmla="*/ 0 w 983"/>
                <a:gd name="T13" fmla="*/ 498 h 552"/>
                <a:gd name="T14" fmla="*/ 0 w 983"/>
                <a:gd name="T15" fmla="*/ 54 h 552"/>
                <a:gd name="T16" fmla="*/ 54 w 983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3" h="552">
                  <a:moveTo>
                    <a:pt x="54" y="0"/>
                  </a:moveTo>
                  <a:lnTo>
                    <a:pt x="930" y="0"/>
                  </a:lnTo>
                  <a:cubicBezTo>
                    <a:pt x="959" y="0"/>
                    <a:pt x="983" y="24"/>
                    <a:pt x="983" y="54"/>
                  </a:cubicBezTo>
                  <a:lnTo>
                    <a:pt x="983" y="498"/>
                  </a:lnTo>
                  <a:cubicBezTo>
                    <a:pt x="983" y="528"/>
                    <a:pt x="959" y="552"/>
                    <a:pt x="930" y="552"/>
                  </a:cubicBezTo>
                  <a:lnTo>
                    <a:pt x="54" y="552"/>
                  </a:lnTo>
                  <a:cubicBezTo>
                    <a:pt x="24" y="552"/>
                    <a:pt x="0" y="528"/>
                    <a:pt x="0" y="498"/>
                  </a:cubicBez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A4E178E0-1C41-4147-89BF-50442BA6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1532"/>
              <a:ext cx="6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IF</a:t>
              </a:r>
              <a:endParaRPr lang="en-US" alt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6E5633F-5675-4A51-9F96-0CD2348F2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" y="1764"/>
              <a:ext cx="267" cy="149"/>
            </a:xfrm>
            <a:custGeom>
              <a:avLst/>
              <a:gdLst>
                <a:gd name="T0" fmla="*/ 54 w 983"/>
                <a:gd name="T1" fmla="*/ 0 h 552"/>
                <a:gd name="T2" fmla="*/ 929 w 983"/>
                <a:gd name="T3" fmla="*/ 0 h 552"/>
                <a:gd name="T4" fmla="*/ 983 w 983"/>
                <a:gd name="T5" fmla="*/ 54 h 552"/>
                <a:gd name="T6" fmla="*/ 983 w 983"/>
                <a:gd name="T7" fmla="*/ 498 h 552"/>
                <a:gd name="T8" fmla="*/ 929 w 983"/>
                <a:gd name="T9" fmla="*/ 552 h 552"/>
                <a:gd name="T10" fmla="*/ 54 w 983"/>
                <a:gd name="T11" fmla="*/ 552 h 552"/>
                <a:gd name="T12" fmla="*/ 0 w 983"/>
                <a:gd name="T13" fmla="*/ 498 h 552"/>
                <a:gd name="T14" fmla="*/ 0 w 983"/>
                <a:gd name="T15" fmla="*/ 54 h 552"/>
                <a:gd name="T16" fmla="*/ 54 w 983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3" h="552">
                  <a:moveTo>
                    <a:pt x="54" y="0"/>
                  </a:moveTo>
                  <a:lnTo>
                    <a:pt x="929" y="0"/>
                  </a:lnTo>
                  <a:cubicBezTo>
                    <a:pt x="959" y="0"/>
                    <a:pt x="983" y="24"/>
                    <a:pt x="983" y="54"/>
                  </a:cubicBezTo>
                  <a:lnTo>
                    <a:pt x="983" y="498"/>
                  </a:lnTo>
                  <a:cubicBezTo>
                    <a:pt x="983" y="528"/>
                    <a:pt x="959" y="552"/>
                    <a:pt x="929" y="552"/>
                  </a:cubicBezTo>
                  <a:lnTo>
                    <a:pt x="54" y="552"/>
                  </a:lnTo>
                  <a:cubicBezTo>
                    <a:pt x="24" y="552"/>
                    <a:pt x="0" y="528"/>
                    <a:pt x="0" y="498"/>
                  </a:cubicBez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766FCD2E-5FFF-4360-95D4-C8B8F9298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789"/>
              <a:ext cx="9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OF</a:t>
              </a:r>
              <a:endParaRPr lang="en-US" alt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31749634-3BC3-4B46-9CE7-3175CD2D1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2054"/>
              <a:ext cx="267" cy="150"/>
            </a:xfrm>
            <a:custGeom>
              <a:avLst/>
              <a:gdLst>
                <a:gd name="T0" fmla="*/ 54 w 984"/>
                <a:gd name="T1" fmla="*/ 0 h 552"/>
                <a:gd name="T2" fmla="*/ 930 w 984"/>
                <a:gd name="T3" fmla="*/ 0 h 552"/>
                <a:gd name="T4" fmla="*/ 984 w 984"/>
                <a:gd name="T5" fmla="*/ 54 h 552"/>
                <a:gd name="T6" fmla="*/ 984 w 984"/>
                <a:gd name="T7" fmla="*/ 499 h 552"/>
                <a:gd name="T8" fmla="*/ 930 w 984"/>
                <a:gd name="T9" fmla="*/ 552 h 552"/>
                <a:gd name="T10" fmla="*/ 54 w 984"/>
                <a:gd name="T11" fmla="*/ 552 h 552"/>
                <a:gd name="T12" fmla="*/ 0 w 984"/>
                <a:gd name="T13" fmla="*/ 499 h 552"/>
                <a:gd name="T14" fmla="*/ 0 w 984"/>
                <a:gd name="T15" fmla="*/ 54 h 552"/>
                <a:gd name="T16" fmla="*/ 54 w 984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4" h="552">
                  <a:moveTo>
                    <a:pt x="54" y="0"/>
                  </a:moveTo>
                  <a:lnTo>
                    <a:pt x="930" y="0"/>
                  </a:lnTo>
                  <a:cubicBezTo>
                    <a:pt x="960" y="0"/>
                    <a:pt x="984" y="24"/>
                    <a:pt x="984" y="54"/>
                  </a:cubicBezTo>
                  <a:lnTo>
                    <a:pt x="984" y="499"/>
                  </a:lnTo>
                  <a:cubicBezTo>
                    <a:pt x="984" y="528"/>
                    <a:pt x="960" y="552"/>
                    <a:pt x="930" y="552"/>
                  </a:cubicBezTo>
                  <a:lnTo>
                    <a:pt x="54" y="552"/>
                  </a:lnTo>
                  <a:cubicBezTo>
                    <a:pt x="24" y="552"/>
                    <a:pt x="0" y="528"/>
                    <a:pt x="0" y="499"/>
                  </a:cubicBez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EBFD0B7D-00BE-4020-A186-A77FF736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079"/>
              <a:ext cx="9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EX</a:t>
              </a:r>
              <a:endParaRPr lang="en-US" alt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59C646-13D0-4679-957F-45277AFFD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2330"/>
              <a:ext cx="266" cy="149"/>
            </a:xfrm>
            <a:custGeom>
              <a:avLst/>
              <a:gdLst>
                <a:gd name="T0" fmla="*/ 54 w 983"/>
                <a:gd name="T1" fmla="*/ 0 h 552"/>
                <a:gd name="T2" fmla="*/ 929 w 983"/>
                <a:gd name="T3" fmla="*/ 0 h 552"/>
                <a:gd name="T4" fmla="*/ 983 w 983"/>
                <a:gd name="T5" fmla="*/ 54 h 552"/>
                <a:gd name="T6" fmla="*/ 983 w 983"/>
                <a:gd name="T7" fmla="*/ 498 h 552"/>
                <a:gd name="T8" fmla="*/ 929 w 983"/>
                <a:gd name="T9" fmla="*/ 552 h 552"/>
                <a:gd name="T10" fmla="*/ 54 w 983"/>
                <a:gd name="T11" fmla="*/ 552 h 552"/>
                <a:gd name="T12" fmla="*/ 0 w 983"/>
                <a:gd name="T13" fmla="*/ 498 h 552"/>
                <a:gd name="T14" fmla="*/ 0 w 983"/>
                <a:gd name="T15" fmla="*/ 54 h 552"/>
                <a:gd name="T16" fmla="*/ 54 w 983"/>
                <a:gd name="T17" fmla="*/ 0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3" h="552">
                  <a:moveTo>
                    <a:pt x="54" y="0"/>
                  </a:moveTo>
                  <a:lnTo>
                    <a:pt x="929" y="0"/>
                  </a:lnTo>
                  <a:cubicBezTo>
                    <a:pt x="959" y="0"/>
                    <a:pt x="983" y="24"/>
                    <a:pt x="983" y="54"/>
                  </a:cubicBezTo>
                  <a:lnTo>
                    <a:pt x="983" y="498"/>
                  </a:lnTo>
                  <a:cubicBezTo>
                    <a:pt x="983" y="528"/>
                    <a:pt x="959" y="552"/>
                    <a:pt x="929" y="552"/>
                  </a:cubicBezTo>
                  <a:lnTo>
                    <a:pt x="54" y="552"/>
                  </a:lnTo>
                  <a:cubicBezTo>
                    <a:pt x="24" y="552"/>
                    <a:pt x="0" y="528"/>
                    <a:pt x="0" y="498"/>
                  </a:cubicBez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43DEFDAC-E15A-4A2E-84D4-148BBCCD4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355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MA</a:t>
              </a:r>
              <a:endParaRPr lang="en-US" alt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CCC2FB19-4D5B-4270-8DD8-B10C460A0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" y="2583"/>
              <a:ext cx="267" cy="150"/>
            </a:xfrm>
            <a:custGeom>
              <a:avLst/>
              <a:gdLst>
                <a:gd name="T0" fmla="*/ 54 w 983"/>
                <a:gd name="T1" fmla="*/ 0 h 553"/>
                <a:gd name="T2" fmla="*/ 930 w 983"/>
                <a:gd name="T3" fmla="*/ 0 h 553"/>
                <a:gd name="T4" fmla="*/ 983 w 983"/>
                <a:gd name="T5" fmla="*/ 54 h 553"/>
                <a:gd name="T6" fmla="*/ 983 w 983"/>
                <a:gd name="T7" fmla="*/ 499 h 553"/>
                <a:gd name="T8" fmla="*/ 930 w 983"/>
                <a:gd name="T9" fmla="*/ 553 h 553"/>
                <a:gd name="T10" fmla="*/ 54 w 983"/>
                <a:gd name="T11" fmla="*/ 553 h 553"/>
                <a:gd name="T12" fmla="*/ 0 w 983"/>
                <a:gd name="T13" fmla="*/ 499 h 553"/>
                <a:gd name="T14" fmla="*/ 0 w 983"/>
                <a:gd name="T15" fmla="*/ 54 h 553"/>
                <a:gd name="T16" fmla="*/ 54 w 983"/>
                <a:gd name="T17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3" h="553">
                  <a:moveTo>
                    <a:pt x="54" y="0"/>
                  </a:moveTo>
                  <a:lnTo>
                    <a:pt x="930" y="0"/>
                  </a:lnTo>
                  <a:cubicBezTo>
                    <a:pt x="959" y="0"/>
                    <a:pt x="983" y="24"/>
                    <a:pt x="983" y="54"/>
                  </a:cubicBezTo>
                  <a:lnTo>
                    <a:pt x="983" y="499"/>
                  </a:lnTo>
                  <a:cubicBezTo>
                    <a:pt x="983" y="529"/>
                    <a:pt x="959" y="553"/>
                    <a:pt x="930" y="553"/>
                  </a:cubicBezTo>
                  <a:lnTo>
                    <a:pt x="54" y="553"/>
                  </a:lnTo>
                  <a:cubicBezTo>
                    <a:pt x="24" y="553"/>
                    <a:pt x="0" y="529"/>
                    <a:pt x="0" y="499"/>
                  </a:cubicBezTo>
                  <a:lnTo>
                    <a:pt x="0" y="54"/>
                  </a:lnTo>
                  <a:cubicBezTo>
                    <a:pt x="0" y="24"/>
                    <a:pt x="24" y="0"/>
                    <a:pt x="54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F04FA2FB-FE13-40A6-AB85-756E1110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609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RW</a:t>
              </a:r>
              <a:endParaRPr lang="en-US" alt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73215C83-5375-4491-8B13-72D2384B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481"/>
              <a:ext cx="2371" cy="220"/>
            </a:xfrm>
            <a:prstGeom prst="rect">
              <a:avLst/>
            </a:prstGeom>
            <a:solidFill>
              <a:srgbClr val="FDFDE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44AA4FF7-B391-4364-AB2D-C5F3E883E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1494"/>
              <a:ext cx="223" cy="188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2C5A7B23-FD7B-4AE7-932F-F5BA6BE7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525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F64AD75F-7C8B-418A-A128-C5797FDE4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53"/>
              <a:ext cx="2377" cy="221"/>
            </a:xfrm>
            <a:prstGeom prst="rect">
              <a:avLst/>
            </a:prstGeom>
            <a:solidFill>
              <a:srgbClr val="FDFDE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001EBD1D-F726-46F3-8B01-5D9137437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026"/>
              <a:ext cx="2371" cy="221"/>
            </a:xfrm>
            <a:prstGeom prst="rect">
              <a:avLst/>
            </a:prstGeom>
            <a:solidFill>
              <a:srgbClr val="FDFDE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791B08E7-AF0F-4037-B412-69B16D02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299"/>
              <a:ext cx="2369" cy="220"/>
            </a:xfrm>
            <a:prstGeom prst="rect">
              <a:avLst/>
            </a:prstGeom>
            <a:solidFill>
              <a:srgbClr val="FDFDE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D341432F-C790-4B5D-A10E-905A0FD0A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2571"/>
              <a:ext cx="2368" cy="221"/>
            </a:xfrm>
            <a:prstGeom prst="rect">
              <a:avLst/>
            </a:prstGeom>
            <a:solidFill>
              <a:srgbClr val="FDFDE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D5A71434-D854-414B-BBD0-CDA09B093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477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959EDCB7-BD8B-4436-A8E3-642177AB7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" y="1481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2AAC490C-88E2-46BC-A75B-97D1B319F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1477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AD52068D-F0DC-4637-9569-989BCC42D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1484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D4051E91-E2D2-4BF5-8336-61176F44A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1750"/>
              <a:ext cx="0" cy="22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957634F1-D3F9-4186-AC9F-9561C5742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" y="1754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D255D3C5-A35E-4189-9ED1-974DECC80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1750"/>
              <a:ext cx="0" cy="22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4D8829A6-A384-4523-9F70-AC8AABC80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1758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C0907105-6FF9-4E2C-91D8-80B36B7A2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2022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BA38051F-1413-420F-BF27-B8D55AC02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7" y="2025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C50A3110-AB6E-4EFD-A67D-CDAD6441B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2022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4D0D68B1-22FA-4918-A1C1-0C99B9B4F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2029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F42258EE-FAB6-433E-BF79-34AD75A14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2293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5C52311A-A644-4344-993C-7396123FC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3" y="2297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C81495F4-BC7C-4552-97C7-69AF830C7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293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E16E5442-BF72-40C2-B250-D60A5DFB7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300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91BAC385-A4F4-4C40-B407-3474249A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8" y="2571"/>
              <a:ext cx="0" cy="22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C7AE5B8E-4D35-4FA4-ACE5-089DCBE26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9" y="2575"/>
              <a:ext cx="0" cy="224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0142BF3-9D74-4A63-9F00-F4C9104B3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571"/>
              <a:ext cx="0" cy="225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979F3C6-7E0F-4CCE-A8C8-EC5240D6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579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D38596FA-65CE-4A44-AE06-D3682EE77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770"/>
              <a:ext cx="222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1BBB589A-0482-4216-84E0-5AAEB533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802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65B4D1CF-0702-4242-AD38-F33BB31DC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2041"/>
              <a:ext cx="223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A59CD7BC-0508-4D0F-959A-EE83C3E2D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073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1FA8AD39-722F-4E58-AB2D-0D2F2138F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309"/>
              <a:ext cx="223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>
              <a:extLst>
                <a:ext uri="{FF2B5EF4-FFF2-40B4-BE49-F238E27FC236}">
                  <a16:creationId xmlns:a16="http://schemas.microsoft.com/office/drawing/2014/main" id="{056D6E09-CD6E-4056-A054-4405B401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341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0DD662D6-853D-4AF3-985C-4C934D077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2591"/>
              <a:ext cx="222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BAC99B41-70EE-4CA6-B790-0591444EC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3" y="2623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55" name="Oval 50">
              <a:extLst>
                <a:ext uri="{FF2B5EF4-FFF2-40B4-BE49-F238E27FC236}">
                  <a16:creationId xmlns:a16="http://schemas.microsoft.com/office/drawing/2014/main" id="{6925E44F-E924-4594-BC76-68FFE51E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98"/>
              <a:ext cx="222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04400BE1-C4BE-49F6-A5C7-A941D437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1530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57" name="Oval 52">
              <a:extLst>
                <a:ext uri="{FF2B5EF4-FFF2-40B4-BE49-F238E27FC236}">
                  <a16:creationId xmlns:a16="http://schemas.microsoft.com/office/drawing/2014/main" id="{41CDC185-FA3B-42DF-881C-CA1853605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593"/>
              <a:ext cx="223" cy="189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2BCE423E-C5B1-4F6B-90FB-184A81FE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619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59" name="Oval 54">
              <a:extLst>
                <a:ext uri="{FF2B5EF4-FFF2-40B4-BE49-F238E27FC236}">
                  <a16:creationId xmlns:a16="http://schemas.microsoft.com/office/drawing/2014/main" id="{134CE78E-C88E-4675-8848-4958AD3D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" y="1770"/>
              <a:ext cx="223" cy="188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DA781781-52A9-4BC4-BC41-6476001D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1794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61" name="Line 56">
              <a:extLst>
                <a:ext uri="{FF2B5EF4-FFF2-40B4-BE49-F238E27FC236}">
                  <a16:creationId xmlns:a16="http://schemas.microsoft.com/office/drawing/2014/main" id="{F9C1BB6D-DD5E-43CF-920C-1CCCC4402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756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7">
              <a:extLst>
                <a:ext uri="{FF2B5EF4-FFF2-40B4-BE49-F238E27FC236}">
                  <a16:creationId xmlns:a16="http://schemas.microsoft.com/office/drawing/2014/main" id="{90E75CF4-B0E2-4D49-88C3-5C3FEB236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5" y="1480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8">
              <a:extLst>
                <a:ext uri="{FF2B5EF4-FFF2-40B4-BE49-F238E27FC236}">
                  <a16:creationId xmlns:a16="http://schemas.microsoft.com/office/drawing/2014/main" id="{2306AF62-84E5-4FED-97A4-1B1D78D8E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2033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9">
              <a:extLst>
                <a:ext uri="{FF2B5EF4-FFF2-40B4-BE49-F238E27FC236}">
                  <a16:creationId xmlns:a16="http://schemas.microsoft.com/office/drawing/2014/main" id="{D562291B-2EB2-4E21-B722-143EE43BE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6" y="2304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0">
              <a:extLst>
                <a:ext uri="{FF2B5EF4-FFF2-40B4-BE49-F238E27FC236}">
                  <a16:creationId xmlns:a16="http://schemas.microsoft.com/office/drawing/2014/main" id="{0B9F1581-5A4D-4999-A9ED-5D8348D7A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2576"/>
              <a:ext cx="0" cy="217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4218080E-0F1D-4906-898C-936724580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280"/>
              <a:ext cx="136" cy="140"/>
            </a:xfrm>
            <a:custGeom>
              <a:avLst/>
              <a:gdLst>
                <a:gd name="T0" fmla="*/ 133 w 502"/>
                <a:gd name="T1" fmla="*/ 0 h 514"/>
                <a:gd name="T2" fmla="*/ 369 w 502"/>
                <a:gd name="T3" fmla="*/ 0 h 514"/>
                <a:gd name="T4" fmla="*/ 502 w 502"/>
                <a:gd name="T5" fmla="*/ 133 h 514"/>
                <a:gd name="T6" fmla="*/ 502 w 502"/>
                <a:gd name="T7" fmla="*/ 380 h 514"/>
                <a:gd name="T8" fmla="*/ 369 w 502"/>
                <a:gd name="T9" fmla="*/ 514 h 514"/>
                <a:gd name="T10" fmla="*/ 133 w 502"/>
                <a:gd name="T11" fmla="*/ 514 h 514"/>
                <a:gd name="T12" fmla="*/ 0 w 502"/>
                <a:gd name="T13" fmla="*/ 380 h 514"/>
                <a:gd name="T14" fmla="*/ 0 w 502"/>
                <a:gd name="T15" fmla="*/ 133 h 514"/>
                <a:gd name="T16" fmla="*/ 133 w 502"/>
                <a:gd name="T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4">
                  <a:moveTo>
                    <a:pt x="133" y="0"/>
                  </a:moveTo>
                  <a:lnTo>
                    <a:pt x="369" y="0"/>
                  </a:lnTo>
                  <a:cubicBezTo>
                    <a:pt x="442" y="0"/>
                    <a:pt x="502" y="59"/>
                    <a:pt x="502" y="133"/>
                  </a:cubicBezTo>
                  <a:lnTo>
                    <a:pt x="502" y="380"/>
                  </a:lnTo>
                  <a:cubicBezTo>
                    <a:pt x="502" y="454"/>
                    <a:pt x="442" y="514"/>
                    <a:pt x="369" y="514"/>
                  </a:cubicBezTo>
                  <a:lnTo>
                    <a:pt x="133" y="514"/>
                  </a:lnTo>
                  <a:cubicBezTo>
                    <a:pt x="59" y="514"/>
                    <a:pt x="0" y="454"/>
                    <a:pt x="0" y="380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09F117E0-A3AA-4B27-BABD-AA9E39F68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30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68" name="Freeform 63">
              <a:extLst>
                <a:ext uri="{FF2B5EF4-FFF2-40B4-BE49-F238E27FC236}">
                  <a16:creationId xmlns:a16="http://schemas.microsoft.com/office/drawing/2014/main" id="{92363E3C-EAB6-4C1D-9CC0-F3F7A0247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281"/>
              <a:ext cx="137" cy="140"/>
            </a:xfrm>
            <a:custGeom>
              <a:avLst/>
              <a:gdLst>
                <a:gd name="T0" fmla="*/ 134 w 502"/>
                <a:gd name="T1" fmla="*/ 0 h 513"/>
                <a:gd name="T2" fmla="*/ 369 w 502"/>
                <a:gd name="T3" fmla="*/ 0 h 513"/>
                <a:gd name="T4" fmla="*/ 502 w 502"/>
                <a:gd name="T5" fmla="*/ 133 h 513"/>
                <a:gd name="T6" fmla="*/ 502 w 502"/>
                <a:gd name="T7" fmla="*/ 380 h 513"/>
                <a:gd name="T8" fmla="*/ 369 w 502"/>
                <a:gd name="T9" fmla="*/ 513 h 513"/>
                <a:gd name="T10" fmla="*/ 134 w 502"/>
                <a:gd name="T11" fmla="*/ 513 h 513"/>
                <a:gd name="T12" fmla="*/ 0 w 502"/>
                <a:gd name="T13" fmla="*/ 380 h 513"/>
                <a:gd name="T14" fmla="*/ 0 w 502"/>
                <a:gd name="T15" fmla="*/ 133 h 513"/>
                <a:gd name="T16" fmla="*/ 134 w 502"/>
                <a:gd name="T1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3">
                  <a:moveTo>
                    <a:pt x="134" y="0"/>
                  </a:moveTo>
                  <a:lnTo>
                    <a:pt x="369" y="0"/>
                  </a:lnTo>
                  <a:cubicBezTo>
                    <a:pt x="443" y="0"/>
                    <a:pt x="502" y="59"/>
                    <a:pt x="502" y="133"/>
                  </a:cubicBezTo>
                  <a:lnTo>
                    <a:pt x="502" y="380"/>
                  </a:lnTo>
                  <a:cubicBezTo>
                    <a:pt x="502" y="454"/>
                    <a:pt x="443" y="513"/>
                    <a:pt x="369" y="513"/>
                  </a:cubicBezTo>
                  <a:lnTo>
                    <a:pt x="134" y="513"/>
                  </a:lnTo>
                  <a:cubicBezTo>
                    <a:pt x="60" y="513"/>
                    <a:pt x="0" y="454"/>
                    <a:pt x="0" y="380"/>
                  </a:cubicBezTo>
                  <a:lnTo>
                    <a:pt x="0" y="133"/>
                  </a:ln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FF513EC7-9D1A-433B-A0C9-5E0CB74A6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1307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47553DE9-DA87-45FF-9B2D-19B7B6C8F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1" y="1279"/>
              <a:ext cx="136" cy="140"/>
            </a:xfrm>
            <a:custGeom>
              <a:avLst/>
              <a:gdLst>
                <a:gd name="T0" fmla="*/ 133 w 502"/>
                <a:gd name="T1" fmla="*/ 0 h 514"/>
                <a:gd name="T2" fmla="*/ 369 w 502"/>
                <a:gd name="T3" fmla="*/ 0 h 514"/>
                <a:gd name="T4" fmla="*/ 502 w 502"/>
                <a:gd name="T5" fmla="*/ 133 h 514"/>
                <a:gd name="T6" fmla="*/ 502 w 502"/>
                <a:gd name="T7" fmla="*/ 380 h 514"/>
                <a:gd name="T8" fmla="*/ 369 w 502"/>
                <a:gd name="T9" fmla="*/ 514 h 514"/>
                <a:gd name="T10" fmla="*/ 133 w 502"/>
                <a:gd name="T11" fmla="*/ 514 h 514"/>
                <a:gd name="T12" fmla="*/ 0 w 502"/>
                <a:gd name="T13" fmla="*/ 380 h 514"/>
                <a:gd name="T14" fmla="*/ 0 w 502"/>
                <a:gd name="T15" fmla="*/ 133 h 514"/>
                <a:gd name="T16" fmla="*/ 133 w 502"/>
                <a:gd name="T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4">
                  <a:moveTo>
                    <a:pt x="133" y="0"/>
                  </a:moveTo>
                  <a:lnTo>
                    <a:pt x="369" y="0"/>
                  </a:lnTo>
                  <a:cubicBezTo>
                    <a:pt x="442" y="0"/>
                    <a:pt x="502" y="59"/>
                    <a:pt x="502" y="133"/>
                  </a:cubicBezTo>
                  <a:lnTo>
                    <a:pt x="502" y="380"/>
                  </a:lnTo>
                  <a:cubicBezTo>
                    <a:pt x="502" y="454"/>
                    <a:pt x="442" y="514"/>
                    <a:pt x="369" y="514"/>
                  </a:cubicBezTo>
                  <a:lnTo>
                    <a:pt x="133" y="514"/>
                  </a:lnTo>
                  <a:cubicBezTo>
                    <a:pt x="59" y="514"/>
                    <a:pt x="0" y="454"/>
                    <a:pt x="0" y="380"/>
                  </a:cubicBezTo>
                  <a:lnTo>
                    <a:pt x="0" y="133"/>
                  </a:lnTo>
                  <a:cubicBezTo>
                    <a:pt x="0" y="59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F3273057-15E4-4374-A03E-82720C63E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1305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3</a:t>
              </a:r>
              <a:endParaRPr lang="en-US" altLang="en-US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34112BCF-A97F-46F8-ABE9-87129F61C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279"/>
              <a:ext cx="136" cy="139"/>
            </a:xfrm>
            <a:custGeom>
              <a:avLst/>
              <a:gdLst>
                <a:gd name="T0" fmla="*/ 133 w 502"/>
                <a:gd name="T1" fmla="*/ 0 h 514"/>
                <a:gd name="T2" fmla="*/ 368 w 502"/>
                <a:gd name="T3" fmla="*/ 0 h 514"/>
                <a:gd name="T4" fmla="*/ 502 w 502"/>
                <a:gd name="T5" fmla="*/ 134 h 514"/>
                <a:gd name="T6" fmla="*/ 502 w 502"/>
                <a:gd name="T7" fmla="*/ 381 h 514"/>
                <a:gd name="T8" fmla="*/ 368 w 502"/>
                <a:gd name="T9" fmla="*/ 514 h 514"/>
                <a:gd name="T10" fmla="*/ 133 w 502"/>
                <a:gd name="T11" fmla="*/ 514 h 514"/>
                <a:gd name="T12" fmla="*/ 0 w 502"/>
                <a:gd name="T13" fmla="*/ 381 h 514"/>
                <a:gd name="T14" fmla="*/ 0 w 502"/>
                <a:gd name="T15" fmla="*/ 134 h 514"/>
                <a:gd name="T16" fmla="*/ 133 w 502"/>
                <a:gd name="T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4">
                  <a:moveTo>
                    <a:pt x="133" y="0"/>
                  </a:moveTo>
                  <a:lnTo>
                    <a:pt x="368" y="0"/>
                  </a:lnTo>
                  <a:cubicBezTo>
                    <a:pt x="442" y="0"/>
                    <a:pt x="502" y="60"/>
                    <a:pt x="502" y="134"/>
                  </a:cubicBezTo>
                  <a:lnTo>
                    <a:pt x="502" y="381"/>
                  </a:lnTo>
                  <a:cubicBezTo>
                    <a:pt x="502" y="455"/>
                    <a:pt x="442" y="514"/>
                    <a:pt x="368" y="514"/>
                  </a:cubicBezTo>
                  <a:lnTo>
                    <a:pt x="133" y="514"/>
                  </a:lnTo>
                  <a:cubicBezTo>
                    <a:pt x="59" y="514"/>
                    <a:pt x="0" y="455"/>
                    <a:pt x="0" y="381"/>
                  </a:cubicBezTo>
                  <a:lnTo>
                    <a:pt x="0" y="134"/>
                  </a:lnTo>
                  <a:cubicBezTo>
                    <a:pt x="0" y="60"/>
                    <a:pt x="59" y="0"/>
                    <a:pt x="133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4BE49244-0D8A-478E-8E6C-5D0743AEB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130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4</a:t>
              </a:r>
              <a:endParaRPr lang="en-US" altLang="en-US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BA3B60CC-5094-497F-B977-A418EAEF6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1278"/>
              <a:ext cx="136" cy="139"/>
            </a:xfrm>
            <a:custGeom>
              <a:avLst/>
              <a:gdLst>
                <a:gd name="T0" fmla="*/ 134 w 502"/>
                <a:gd name="T1" fmla="*/ 0 h 513"/>
                <a:gd name="T2" fmla="*/ 369 w 502"/>
                <a:gd name="T3" fmla="*/ 0 h 513"/>
                <a:gd name="T4" fmla="*/ 502 w 502"/>
                <a:gd name="T5" fmla="*/ 133 h 513"/>
                <a:gd name="T6" fmla="*/ 502 w 502"/>
                <a:gd name="T7" fmla="*/ 380 h 513"/>
                <a:gd name="T8" fmla="*/ 369 w 502"/>
                <a:gd name="T9" fmla="*/ 513 h 513"/>
                <a:gd name="T10" fmla="*/ 134 w 502"/>
                <a:gd name="T11" fmla="*/ 513 h 513"/>
                <a:gd name="T12" fmla="*/ 0 w 502"/>
                <a:gd name="T13" fmla="*/ 380 h 513"/>
                <a:gd name="T14" fmla="*/ 0 w 502"/>
                <a:gd name="T15" fmla="*/ 133 h 513"/>
                <a:gd name="T16" fmla="*/ 134 w 502"/>
                <a:gd name="T1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3">
                  <a:moveTo>
                    <a:pt x="134" y="0"/>
                  </a:moveTo>
                  <a:lnTo>
                    <a:pt x="369" y="0"/>
                  </a:lnTo>
                  <a:cubicBezTo>
                    <a:pt x="443" y="0"/>
                    <a:pt x="502" y="59"/>
                    <a:pt x="502" y="133"/>
                  </a:cubicBezTo>
                  <a:lnTo>
                    <a:pt x="502" y="380"/>
                  </a:lnTo>
                  <a:cubicBezTo>
                    <a:pt x="502" y="454"/>
                    <a:pt x="443" y="513"/>
                    <a:pt x="369" y="513"/>
                  </a:cubicBezTo>
                  <a:lnTo>
                    <a:pt x="134" y="513"/>
                  </a:lnTo>
                  <a:cubicBezTo>
                    <a:pt x="60" y="513"/>
                    <a:pt x="0" y="454"/>
                    <a:pt x="0" y="380"/>
                  </a:cubicBezTo>
                  <a:lnTo>
                    <a:pt x="0" y="133"/>
                  </a:ln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57F637D4-EF5E-4618-92C8-34B912452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31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5</a:t>
              </a:r>
              <a:endParaRPr lang="en-US" alt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2257D904-2C3F-446B-A8A3-25E29BB1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1" y="1276"/>
              <a:ext cx="136" cy="139"/>
            </a:xfrm>
            <a:custGeom>
              <a:avLst/>
              <a:gdLst>
                <a:gd name="T0" fmla="*/ 134 w 502"/>
                <a:gd name="T1" fmla="*/ 0 h 514"/>
                <a:gd name="T2" fmla="*/ 369 w 502"/>
                <a:gd name="T3" fmla="*/ 0 h 514"/>
                <a:gd name="T4" fmla="*/ 502 w 502"/>
                <a:gd name="T5" fmla="*/ 133 h 514"/>
                <a:gd name="T6" fmla="*/ 502 w 502"/>
                <a:gd name="T7" fmla="*/ 380 h 514"/>
                <a:gd name="T8" fmla="*/ 369 w 502"/>
                <a:gd name="T9" fmla="*/ 514 h 514"/>
                <a:gd name="T10" fmla="*/ 134 w 502"/>
                <a:gd name="T11" fmla="*/ 514 h 514"/>
                <a:gd name="T12" fmla="*/ 0 w 502"/>
                <a:gd name="T13" fmla="*/ 380 h 514"/>
                <a:gd name="T14" fmla="*/ 0 w 502"/>
                <a:gd name="T15" fmla="*/ 133 h 514"/>
                <a:gd name="T16" fmla="*/ 134 w 502"/>
                <a:gd name="T17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514">
                  <a:moveTo>
                    <a:pt x="134" y="0"/>
                  </a:moveTo>
                  <a:lnTo>
                    <a:pt x="369" y="0"/>
                  </a:lnTo>
                  <a:cubicBezTo>
                    <a:pt x="443" y="0"/>
                    <a:pt x="502" y="59"/>
                    <a:pt x="502" y="133"/>
                  </a:cubicBezTo>
                  <a:lnTo>
                    <a:pt x="502" y="380"/>
                  </a:lnTo>
                  <a:cubicBezTo>
                    <a:pt x="502" y="454"/>
                    <a:pt x="443" y="514"/>
                    <a:pt x="369" y="514"/>
                  </a:cubicBezTo>
                  <a:lnTo>
                    <a:pt x="134" y="514"/>
                  </a:lnTo>
                  <a:cubicBezTo>
                    <a:pt x="60" y="514"/>
                    <a:pt x="0" y="454"/>
                    <a:pt x="0" y="380"/>
                  </a:cubicBezTo>
                  <a:lnTo>
                    <a:pt x="0" y="133"/>
                  </a:lnTo>
                  <a:cubicBezTo>
                    <a:pt x="0" y="59"/>
                    <a:pt x="60" y="0"/>
                    <a:pt x="134" y="0"/>
                  </a:cubicBezTo>
                  <a:close/>
                </a:path>
              </a:pathLst>
            </a:custGeom>
            <a:solidFill>
              <a:srgbClr val="A3E4B8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BC979859-D5C2-43E9-A612-DB85C9427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1308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6</a:t>
              </a:r>
              <a:endParaRPr lang="en-US" altLang="en-US"/>
            </a:p>
          </p:txBody>
        </p:sp>
        <p:sp>
          <p:nvSpPr>
            <p:cNvPr id="78" name="Line 73">
              <a:extLst>
                <a:ext uri="{FF2B5EF4-FFF2-40B4-BE49-F238E27FC236}">
                  <a16:creationId xmlns:a16="http://schemas.microsoft.com/office/drawing/2014/main" id="{7C7F5BC7-1A52-4247-AF61-8FB42C166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2" y="2081"/>
              <a:ext cx="2" cy="408"/>
            </a:xfrm>
            <a:prstGeom prst="line">
              <a:avLst/>
            </a:prstGeom>
            <a:noFill/>
            <a:ln w="12700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8906A54-F36A-4AFB-9ED0-F06E14B35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081"/>
              <a:ext cx="62" cy="110"/>
            </a:xfrm>
            <a:custGeom>
              <a:avLst/>
              <a:gdLst>
                <a:gd name="T0" fmla="*/ 114 w 229"/>
                <a:gd name="T1" fmla="*/ 287 h 402"/>
                <a:gd name="T2" fmla="*/ 229 w 229"/>
                <a:gd name="T3" fmla="*/ 401 h 402"/>
                <a:gd name="T4" fmla="*/ 113 w 229"/>
                <a:gd name="T5" fmla="*/ 0 h 402"/>
                <a:gd name="T6" fmla="*/ 0 w 229"/>
                <a:gd name="T7" fmla="*/ 402 h 402"/>
                <a:gd name="T8" fmla="*/ 114 w 229"/>
                <a:gd name="T9" fmla="*/ 287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402">
                  <a:moveTo>
                    <a:pt x="114" y="287"/>
                  </a:moveTo>
                  <a:lnTo>
                    <a:pt x="229" y="401"/>
                  </a:lnTo>
                  <a:lnTo>
                    <a:pt x="113" y="0"/>
                  </a:lnTo>
                  <a:lnTo>
                    <a:pt x="0" y="402"/>
                  </a:lnTo>
                  <a:lnTo>
                    <a:pt x="114" y="28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5">
              <a:extLst>
                <a:ext uri="{FF2B5EF4-FFF2-40B4-BE49-F238E27FC236}">
                  <a16:creationId xmlns:a16="http://schemas.microsoft.com/office/drawing/2014/main" id="{E2B8B1F1-6C9B-4A83-9EEC-71EE5984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036"/>
              <a:ext cx="222" cy="188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07E09E89-0220-463B-93A4-B3B9415D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054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82" name="Oval 77">
              <a:extLst>
                <a:ext uri="{FF2B5EF4-FFF2-40B4-BE49-F238E27FC236}">
                  <a16:creationId xmlns:a16="http://schemas.microsoft.com/office/drawing/2014/main" id="{02D457C5-EFF3-4D69-A938-90F6E00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" y="2319"/>
              <a:ext cx="222" cy="188"/>
            </a:xfrm>
            <a:prstGeom prst="ellipse">
              <a:avLst/>
            </a:prstGeom>
            <a:solidFill>
              <a:srgbClr val="EDD4CD"/>
            </a:solidFill>
            <a:ln w="1905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CFD786EF-903B-4076-B9CD-12BC3754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2344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6DD25A89-DA0E-458F-8690-CEB54E468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" y="1670"/>
              <a:ext cx="1443" cy="474"/>
            </a:xfrm>
            <a:custGeom>
              <a:avLst/>
              <a:gdLst>
                <a:gd name="T0" fmla="*/ 171 w 5317"/>
                <a:gd name="T1" fmla="*/ 0 h 1746"/>
                <a:gd name="T2" fmla="*/ 5146 w 5317"/>
                <a:gd name="T3" fmla="*/ 0 h 1746"/>
                <a:gd name="T4" fmla="*/ 5317 w 5317"/>
                <a:gd name="T5" fmla="*/ 171 h 1746"/>
                <a:gd name="T6" fmla="*/ 5317 w 5317"/>
                <a:gd name="T7" fmla="*/ 1575 h 1746"/>
                <a:gd name="T8" fmla="*/ 5146 w 5317"/>
                <a:gd name="T9" fmla="*/ 1746 h 1746"/>
                <a:gd name="T10" fmla="*/ 171 w 5317"/>
                <a:gd name="T11" fmla="*/ 1746 h 1746"/>
                <a:gd name="T12" fmla="*/ 0 w 5317"/>
                <a:gd name="T13" fmla="*/ 1575 h 1746"/>
                <a:gd name="T14" fmla="*/ 0 w 5317"/>
                <a:gd name="T15" fmla="*/ 171 h 1746"/>
                <a:gd name="T16" fmla="*/ 171 w 5317"/>
                <a:gd name="T17" fmla="*/ 0 h 1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17" h="1746">
                  <a:moveTo>
                    <a:pt x="171" y="0"/>
                  </a:moveTo>
                  <a:lnTo>
                    <a:pt x="5146" y="0"/>
                  </a:lnTo>
                  <a:cubicBezTo>
                    <a:pt x="5241" y="0"/>
                    <a:pt x="5317" y="76"/>
                    <a:pt x="5317" y="171"/>
                  </a:cubicBezTo>
                  <a:lnTo>
                    <a:pt x="5317" y="1575"/>
                  </a:lnTo>
                  <a:cubicBezTo>
                    <a:pt x="5317" y="1669"/>
                    <a:pt x="5241" y="1746"/>
                    <a:pt x="5146" y="1746"/>
                  </a:cubicBezTo>
                  <a:lnTo>
                    <a:pt x="171" y="1746"/>
                  </a:lnTo>
                  <a:cubicBezTo>
                    <a:pt x="77" y="1746"/>
                    <a:pt x="0" y="1669"/>
                    <a:pt x="0" y="1575"/>
                  </a:cubicBezTo>
                  <a:lnTo>
                    <a:pt x="0" y="171"/>
                  </a:lnTo>
                  <a:cubicBezTo>
                    <a:pt x="0" y="76"/>
                    <a:pt x="77" y="0"/>
                    <a:pt x="171" y="0"/>
                  </a:cubicBezTo>
                  <a:close/>
                </a:path>
              </a:pathLst>
            </a:cu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4E43147D-7B31-4B7D-97BE-691373149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718"/>
              <a:ext cx="9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ans"/>
                </a:rPr>
                <a:t>1: add r1, r2, r3</a:t>
              </a:r>
              <a:endParaRPr lang="en-US" altLang="en-US"/>
            </a:p>
          </p:txBody>
        </p:sp>
        <p:sp>
          <p:nvSpPr>
            <p:cNvPr id="86" name="Rectangle 81">
              <a:extLst>
                <a:ext uri="{FF2B5EF4-FFF2-40B4-BE49-F238E27FC236}">
                  <a16:creationId xmlns:a16="http://schemas.microsoft.com/office/drawing/2014/main" id="{9AC79D5C-DD23-4F3F-9D31-E6C7D7188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" y="1913"/>
              <a:ext cx="9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Sans"/>
                </a:rPr>
                <a:t>2: add r5, r1, r4</a:t>
              </a:r>
              <a:endParaRPr lang="en-US" altLang="en-US"/>
            </a:p>
          </p:txBody>
        </p:sp>
        <p:sp>
          <p:nvSpPr>
            <p:cNvPr id="87" name="Rectangle 82">
              <a:extLst>
                <a:ext uri="{FF2B5EF4-FFF2-40B4-BE49-F238E27FC236}">
                  <a16:creationId xmlns:a16="http://schemas.microsoft.com/office/drawing/2014/main" id="{382BAD6A-540A-4D61-AF02-C4A0823D8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276"/>
              <a:ext cx="20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(a)</a:t>
              </a:r>
              <a:endParaRPr lang="en-US" altLang="en-US"/>
            </a:p>
          </p:txBody>
        </p:sp>
        <p:sp>
          <p:nvSpPr>
            <p:cNvPr id="88" name="Rectangle 83">
              <a:extLst>
                <a:ext uri="{FF2B5EF4-FFF2-40B4-BE49-F238E27FC236}">
                  <a16:creationId xmlns:a16="http://schemas.microsoft.com/office/drawing/2014/main" id="{EB08E08E-14AF-4222-8226-A91948D20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2883"/>
              <a:ext cx="211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(b)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12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CD37-DE48-4D67-B5FA-AF040D6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Multiplexers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9D0EF-31AE-49C1-809B-E5D72BFC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52192-3767-47AB-906F-00674534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11</a:t>
            </a:fld>
            <a:endParaRPr lang="en-US"/>
          </a:p>
        </p:txBody>
      </p:sp>
      <p:sp>
        <p:nvSpPr>
          <p:cNvPr id="166" name="Rectangle 160">
            <a:extLst>
              <a:ext uri="{FF2B5EF4-FFF2-40B4-BE49-F238E27FC236}">
                <a16:creationId xmlns:a16="http://schemas.microsoft.com/office/drawing/2014/main" id="{2C1A9FA9-5ECD-4990-A352-4833474F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382" y="2500885"/>
            <a:ext cx="1396138" cy="952563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Rectangle 161">
            <a:extLst>
              <a:ext uri="{FF2B5EF4-FFF2-40B4-BE49-F238E27FC236}">
                <a16:creationId xmlns:a16="http://schemas.microsoft.com/office/drawing/2014/main" id="{8B76FE08-4714-49BA-80C4-A95FB1A6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9603" y="1718566"/>
            <a:ext cx="299034" cy="2709738"/>
          </a:xfrm>
          <a:prstGeom prst="rect">
            <a:avLst/>
          </a:prstGeom>
          <a:solidFill>
            <a:srgbClr val="D5F6FF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Rectangle 162">
            <a:extLst>
              <a:ext uri="{FF2B5EF4-FFF2-40B4-BE49-F238E27FC236}">
                <a16:creationId xmlns:a16="http://schemas.microsoft.com/office/drawing/2014/main" id="{41F5FECD-BA76-4103-8B71-3E3EB009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292" y="2813000"/>
            <a:ext cx="2911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ALU</a:t>
            </a:r>
            <a:endParaRPr lang="en-US" altLang="en-US"/>
          </a:p>
        </p:txBody>
      </p:sp>
      <p:sp>
        <p:nvSpPr>
          <p:cNvPr id="169" name="Rectangle 163">
            <a:extLst>
              <a:ext uri="{FF2B5EF4-FFF2-40B4-BE49-F238E27FC236}">
                <a16:creationId xmlns:a16="http://schemas.microsoft.com/office/drawing/2014/main" id="{2244F204-6B90-4B64-98D8-4576D7AA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40" y="1434824"/>
            <a:ext cx="3888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Latch</a:t>
            </a:r>
            <a:endParaRPr lang="en-US" altLang="en-US"/>
          </a:p>
        </p:txBody>
      </p:sp>
      <p:sp>
        <p:nvSpPr>
          <p:cNvPr id="170" name="Line 164">
            <a:extLst>
              <a:ext uri="{FF2B5EF4-FFF2-40B4-BE49-F238E27FC236}">
                <a16:creationId xmlns:a16="http://schemas.microsoft.com/office/drawing/2014/main" id="{AE56014E-BFC7-4954-9321-F419B42AF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1344" y="2924470"/>
            <a:ext cx="440784" cy="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65">
            <a:extLst>
              <a:ext uri="{FF2B5EF4-FFF2-40B4-BE49-F238E27FC236}">
                <a16:creationId xmlns:a16="http://schemas.microsoft.com/office/drawing/2014/main" id="{5B0D7BBC-41ED-4B47-9AB2-E9AC6123192C}"/>
              </a:ext>
            </a:extLst>
          </p:cNvPr>
          <p:cNvSpPr>
            <a:spLocks/>
          </p:cNvSpPr>
          <p:nvPr/>
        </p:nvSpPr>
        <p:spPr bwMode="auto">
          <a:xfrm>
            <a:off x="6605717" y="2869749"/>
            <a:ext cx="186411" cy="111471"/>
          </a:xfrm>
          <a:custGeom>
            <a:avLst/>
            <a:gdLst>
              <a:gd name="T0" fmla="*/ 57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7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7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66">
            <a:extLst>
              <a:ext uri="{FF2B5EF4-FFF2-40B4-BE49-F238E27FC236}">
                <a16:creationId xmlns:a16="http://schemas.microsoft.com/office/drawing/2014/main" id="{03669EE1-7766-41A3-B20E-49F964AE0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423" y="2513045"/>
            <a:ext cx="1681578" cy="946483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67">
            <a:extLst>
              <a:ext uri="{FF2B5EF4-FFF2-40B4-BE49-F238E27FC236}">
                <a16:creationId xmlns:a16="http://schemas.microsoft.com/office/drawing/2014/main" id="{6D7A393B-54C4-4279-9167-CF5F567C2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39" y="2733957"/>
            <a:ext cx="666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"/>
              </a:rPr>
              <a:t>Memory </a:t>
            </a:r>
            <a:endParaRPr lang="en-US" altLang="en-US" dirty="0"/>
          </a:p>
        </p:txBody>
      </p:sp>
      <p:sp>
        <p:nvSpPr>
          <p:cNvPr id="174" name="Rectangle 168">
            <a:extLst>
              <a:ext uri="{FF2B5EF4-FFF2-40B4-BE49-F238E27FC236}">
                <a16:creationId xmlns:a16="http://schemas.microsoft.com/office/drawing/2014/main" id="{04E0DFAF-938B-440B-9034-1C78EF32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40" y="3005539"/>
            <a:ext cx="79989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access unit</a:t>
            </a:r>
            <a:endParaRPr lang="en-US" altLang="en-US"/>
          </a:p>
        </p:txBody>
      </p:sp>
      <p:sp>
        <p:nvSpPr>
          <p:cNvPr id="175" name="Line 169">
            <a:extLst>
              <a:ext uri="{FF2B5EF4-FFF2-40B4-BE49-F238E27FC236}">
                <a16:creationId xmlns:a16="http://schemas.microsoft.com/office/drawing/2014/main" id="{6458B33E-816E-48CC-9068-B318B6F62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69" y="2950818"/>
            <a:ext cx="615544" cy="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0">
            <a:extLst>
              <a:ext uri="{FF2B5EF4-FFF2-40B4-BE49-F238E27FC236}">
                <a16:creationId xmlns:a16="http://schemas.microsoft.com/office/drawing/2014/main" id="{2474CA6E-DE72-4D8F-BFFD-99E73CDA5234}"/>
              </a:ext>
            </a:extLst>
          </p:cNvPr>
          <p:cNvSpPr>
            <a:spLocks/>
          </p:cNvSpPr>
          <p:nvPr/>
        </p:nvSpPr>
        <p:spPr bwMode="auto">
          <a:xfrm>
            <a:off x="7528061" y="2896096"/>
            <a:ext cx="188353" cy="111471"/>
          </a:xfrm>
          <a:custGeom>
            <a:avLst/>
            <a:gdLst>
              <a:gd name="T0" fmla="*/ 58 w 202"/>
              <a:gd name="T1" fmla="*/ 57 h 115"/>
              <a:gd name="T2" fmla="*/ 0 w 202"/>
              <a:gd name="T3" fmla="*/ 115 h 115"/>
              <a:gd name="T4" fmla="*/ 202 w 202"/>
              <a:gd name="T5" fmla="*/ 57 h 115"/>
              <a:gd name="T6" fmla="*/ 0 w 202"/>
              <a:gd name="T7" fmla="*/ 0 h 115"/>
              <a:gd name="T8" fmla="*/ 58 w 202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7"/>
                </a:moveTo>
                <a:lnTo>
                  <a:pt x="0" y="115"/>
                </a:lnTo>
                <a:lnTo>
                  <a:pt x="202" y="57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71">
            <a:extLst>
              <a:ext uri="{FF2B5EF4-FFF2-40B4-BE49-F238E27FC236}">
                <a16:creationId xmlns:a16="http://schemas.microsoft.com/office/drawing/2014/main" id="{5647DEA0-8639-4CF3-BF7D-7D9618685725}"/>
              </a:ext>
            </a:extLst>
          </p:cNvPr>
          <p:cNvSpPr>
            <a:spLocks/>
          </p:cNvSpPr>
          <p:nvPr/>
        </p:nvSpPr>
        <p:spPr bwMode="auto">
          <a:xfrm>
            <a:off x="3720238" y="3149437"/>
            <a:ext cx="429133" cy="810692"/>
          </a:xfrm>
          <a:custGeom>
            <a:avLst/>
            <a:gdLst>
              <a:gd name="T0" fmla="*/ 7 w 461"/>
              <a:gd name="T1" fmla="*/ 271 h 835"/>
              <a:gd name="T2" fmla="*/ 7 w 461"/>
              <a:gd name="T3" fmla="*/ 0 h 835"/>
              <a:gd name="T4" fmla="*/ 461 w 461"/>
              <a:gd name="T5" fmla="*/ 304 h 835"/>
              <a:gd name="T6" fmla="*/ 461 w 461"/>
              <a:gd name="T7" fmla="*/ 535 h 835"/>
              <a:gd name="T8" fmla="*/ 0 w 461"/>
              <a:gd name="T9" fmla="*/ 835 h 835"/>
              <a:gd name="T10" fmla="*/ 5 w 461"/>
              <a:gd name="T11" fmla="*/ 559 h 835"/>
              <a:gd name="T12" fmla="*/ 284 w 461"/>
              <a:gd name="T13" fmla="*/ 417 h 835"/>
              <a:gd name="T14" fmla="*/ 7 w 461"/>
              <a:gd name="T15" fmla="*/ 271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1" h="835">
                <a:moveTo>
                  <a:pt x="7" y="271"/>
                </a:moveTo>
                <a:lnTo>
                  <a:pt x="7" y="0"/>
                </a:lnTo>
                <a:lnTo>
                  <a:pt x="461" y="304"/>
                </a:lnTo>
                <a:lnTo>
                  <a:pt x="461" y="535"/>
                </a:lnTo>
                <a:lnTo>
                  <a:pt x="0" y="835"/>
                </a:lnTo>
                <a:lnTo>
                  <a:pt x="5" y="559"/>
                </a:lnTo>
                <a:lnTo>
                  <a:pt x="284" y="417"/>
                </a:lnTo>
                <a:lnTo>
                  <a:pt x="7" y="271"/>
                </a:lnTo>
                <a:close/>
              </a:path>
            </a:pathLst>
          </a:custGeom>
          <a:solidFill>
            <a:srgbClr val="F4D7E3"/>
          </a:solidFill>
          <a:ln w="15875" cap="flat">
            <a:solidFill>
              <a:srgbClr val="0000E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172">
            <a:extLst>
              <a:ext uri="{FF2B5EF4-FFF2-40B4-BE49-F238E27FC236}">
                <a16:creationId xmlns:a16="http://schemas.microsoft.com/office/drawing/2014/main" id="{1B5EDF41-F31B-4960-9C44-7093200C9ACB}"/>
              </a:ext>
            </a:extLst>
          </p:cNvPr>
          <p:cNvSpPr>
            <a:spLocks/>
          </p:cNvSpPr>
          <p:nvPr/>
        </p:nvSpPr>
        <p:spPr bwMode="auto">
          <a:xfrm>
            <a:off x="3741598" y="2101618"/>
            <a:ext cx="429133" cy="812719"/>
          </a:xfrm>
          <a:custGeom>
            <a:avLst/>
            <a:gdLst>
              <a:gd name="T0" fmla="*/ 7 w 460"/>
              <a:gd name="T1" fmla="*/ 271 h 836"/>
              <a:gd name="T2" fmla="*/ 7 w 460"/>
              <a:gd name="T3" fmla="*/ 0 h 836"/>
              <a:gd name="T4" fmla="*/ 460 w 460"/>
              <a:gd name="T5" fmla="*/ 304 h 836"/>
              <a:gd name="T6" fmla="*/ 460 w 460"/>
              <a:gd name="T7" fmla="*/ 535 h 836"/>
              <a:gd name="T8" fmla="*/ 0 w 460"/>
              <a:gd name="T9" fmla="*/ 836 h 836"/>
              <a:gd name="T10" fmla="*/ 1 w 460"/>
              <a:gd name="T11" fmla="*/ 556 h 836"/>
              <a:gd name="T12" fmla="*/ 283 w 460"/>
              <a:gd name="T13" fmla="*/ 417 h 836"/>
              <a:gd name="T14" fmla="*/ 7 w 460"/>
              <a:gd name="T15" fmla="*/ 271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0" h="836">
                <a:moveTo>
                  <a:pt x="7" y="271"/>
                </a:moveTo>
                <a:lnTo>
                  <a:pt x="7" y="0"/>
                </a:lnTo>
                <a:lnTo>
                  <a:pt x="460" y="304"/>
                </a:lnTo>
                <a:lnTo>
                  <a:pt x="460" y="535"/>
                </a:lnTo>
                <a:lnTo>
                  <a:pt x="0" y="836"/>
                </a:lnTo>
                <a:lnTo>
                  <a:pt x="1" y="556"/>
                </a:lnTo>
                <a:lnTo>
                  <a:pt x="283" y="417"/>
                </a:lnTo>
                <a:lnTo>
                  <a:pt x="7" y="271"/>
                </a:lnTo>
                <a:close/>
              </a:path>
            </a:pathLst>
          </a:custGeom>
          <a:solidFill>
            <a:srgbClr val="F4D7E3"/>
          </a:solidFill>
          <a:ln w="15875" cap="flat">
            <a:solidFill>
              <a:srgbClr val="0000E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74">
            <a:extLst>
              <a:ext uri="{FF2B5EF4-FFF2-40B4-BE49-F238E27FC236}">
                <a16:creationId xmlns:a16="http://schemas.microsoft.com/office/drawing/2014/main" id="{F4115867-4D2B-46B0-A832-13FEBDCBC797}"/>
              </a:ext>
            </a:extLst>
          </p:cNvPr>
          <p:cNvSpPr>
            <a:spLocks/>
          </p:cNvSpPr>
          <p:nvPr/>
        </p:nvSpPr>
        <p:spPr bwMode="auto">
          <a:xfrm>
            <a:off x="3514409" y="3777724"/>
            <a:ext cx="188353" cy="111471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9 h 115"/>
              <a:gd name="T6" fmla="*/ 1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9"/>
                </a:lnTo>
                <a:lnTo>
                  <a:pt x="1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75">
            <a:extLst>
              <a:ext uri="{FF2B5EF4-FFF2-40B4-BE49-F238E27FC236}">
                <a16:creationId xmlns:a16="http://schemas.microsoft.com/office/drawing/2014/main" id="{C1BCCAA4-9EB0-4329-A5B2-F48DD98AB479}"/>
              </a:ext>
            </a:extLst>
          </p:cNvPr>
          <p:cNvSpPr>
            <a:spLocks/>
          </p:cNvSpPr>
          <p:nvPr/>
        </p:nvSpPr>
        <p:spPr bwMode="auto">
          <a:xfrm>
            <a:off x="3052266" y="2770438"/>
            <a:ext cx="677680" cy="1059980"/>
          </a:xfrm>
          <a:custGeom>
            <a:avLst/>
            <a:gdLst>
              <a:gd name="T0" fmla="*/ 0 w 728"/>
              <a:gd name="T1" fmla="*/ 1089 h 1089"/>
              <a:gd name="T2" fmla="*/ 0 w 728"/>
              <a:gd name="T3" fmla="*/ 18 h 1089"/>
              <a:gd name="T4" fmla="*/ 728 w 728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8" h="1089">
                <a:moveTo>
                  <a:pt x="0" y="1089"/>
                </a:moveTo>
                <a:lnTo>
                  <a:pt x="0" y="18"/>
                </a:lnTo>
                <a:lnTo>
                  <a:pt x="728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76">
            <a:extLst>
              <a:ext uri="{FF2B5EF4-FFF2-40B4-BE49-F238E27FC236}">
                <a16:creationId xmlns:a16="http://schemas.microsoft.com/office/drawing/2014/main" id="{88DE3AC7-5AA4-476D-B00C-2A48F321079B}"/>
              </a:ext>
            </a:extLst>
          </p:cNvPr>
          <p:cNvSpPr>
            <a:spLocks/>
          </p:cNvSpPr>
          <p:nvPr/>
        </p:nvSpPr>
        <p:spPr bwMode="auto">
          <a:xfrm>
            <a:off x="3541594" y="2719772"/>
            <a:ext cx="188353" cy="111471"/>
          </a:xfrm>
          <a:custGeom>
            <a:avLst/>
            <a:gdLst>
              <a:gd name="T0" fmla="*/ 59 w 203"/>
              <a:gd name="T1" fmla="*/ 56 h 115"/>
              <a:gd name="T2" fmla="*/ 3 w 203"/>
              <a:gd name="T3" fmla="*/ 115 h 115"/>
              <a:gd name="T4" fmla="*/ 203 w 203"/>
              <a:gd name="T5" fmla="*/ 53 h 115"/>
              <a:gd name="T6" fmla="*/ 0 w 203"/>
              <a:gd name="T7" fmla="*/ 0 h 115"/>
              <a:gd name="T8" fmla="*/ 59 w 203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115">
                <a:moveTo>
                  <a:pt x="59" y="56"/>
                </a:moveTo>
                <a:lnTo>
                  <a:pt x="3" y="115"/>
                </a:lnTo>
                <a:lnTo>
                  <a:pt x="203" y="53"/>
                </a:lnTo>
                <a:lnTo>
                  <a:pt x="0" y="0"/>
                </a:lnTo>
                <a:lnTo>
                  <a:pt x="59" y="56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Oval 177">
            <a:extLst>
              <a:ext uri="{FF2B5EF4-FFF2-40B4-BE49-F238E27FC236}">
                <a16:creationId xmlns:a16="http://schemas.microsoft.com/office/drawing/2014/main" id="{169CF1D7-38FD-41FF-A762-02F3CE15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723" y="3775414"/>
            <a:ext cx="114565" cy="105669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Rectangle 178">
            <a:extLst>
              <a:ext uri="{FF2B5EF4-FFF2-40B4-BE49-F238E27FC236}">
                <a16:creationId xmlns:a16="http://schemas.microsoft.com/office/drawing/2014/main" id="{015A34A4-5A4E-4A3C-891F-1266BBE1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832" y="4934985"/>
            <a:ext cx="12155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Forwarded input</a:t>
            </a:r>
            <a:endParaRPr lang="en-US" altLang="en-US"/>
          </a:p>
        </p:txBody>
      </p:sp>
      <p:sp>
        <p:nvSpPr>
          <p:cNvPr id="185" name="Line 179">
            <a:extLst>
              <a:ext uri="{FF2B5EF4-FFF2-40B4-BE49-F238E27FC236}">
                <a16:creationId xmlns:a16="http://schemas.microsoft.com/office/drawing/2014/main" id="{15EA899B-7477-467F-851E-8B6D753C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8862" y="3264960"/>
            <a:ext cx="1011666" cy="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80">
            <a:extLst>
              <a:ext uri="{FF2B5EF4-FFF2-40B4-BE49-F238E27FC236}">
                <a16:creationId xmlns:a16="http://schemas.microsoft.com/office/drawing/2014/main" id="{B6A4BCF9-DA00-450F-B7B3-786AD49384EA}"/>
              </a:ext>
            </a:extLst>
          </p:cNvPr>
          <p:cNvSpPr>
            <a:spLocks/>
          </p:cNvSpPr>
          <p:nvPr/>
        </p:nvSpPr>
        <p:spPr bwMode="auto">
          <a:xfrm>
            <a:off x="3522177" y="3208213"/>
            <a:ext cx="188353" cy="113497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81">
            <a:extLst>
              <a:ext uri="{FF2B5EF4-FFF2-40B4-BE49-F238E27FC236}">
                <a16:creationId xmlns:a16="http://schemas.microsoft.com/office/drawing/2014/main" id="{CDDB6452-EA0B-41D1-905B-DF994575D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572" y="2286050"/>
            <a:ext cx="1009724" cy="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82">
            <a:extLst>
              <a:ext uri="{FF2B5EF4-FFF2-40B4-BE49-F238E27FC236}">
                <a16:creationId xmlns:a16="http://schemas.microsoft.com/office/drawing/2014/main" id="{4385BCB3-2939-4809-A398-8337F991BE0B}"/>
              </a:ext>
            </a:extLst>
          </p:cNvPr>
          <p:cNvSpPr>
            <a:spLocks/>
          </p:cNvSpPr>
          <p:nvPr/>
        </p:nvSpPr>
        <p:spPr bwMode="auto">
          <a:xfrm>
            <a:off x="3531886" y="2229303"/>
            <a:ext cx="186411" cy="111471"/>
          </a:xfrm>
          <a:custGeom>
            <a:avLst/>
            <a:gdLst>
              <a:gd name="T0" fmla="*/ 58 w 201"/>
              <a:gd name="T1" fmla="*/ 58 h 115"/>
              <a:gd name="T2" fmla="*/ 0 w 201"/>
              <a:gd name="T3" fmla="*/ 115 h 115"/>
              <a:gd name="T4" fmla="*/ 201 w 201"/>
              <a:gd name="T5" fmla="*/ 58 h 115"/>
              <a:gd name="T6" fmla="*/ 0 w 201"/>
              <a:gd name="T7" fmla="*/ 0 h 115"/>
              <a:gd name="T8" fmla="*/ 58 w 201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8" y="58"/>
                </a:moveTo>
                <a:lnTo>
                  <a:pt x="0" y="115"/>
                </a:lnTo>
                <a:lnTo>
                  <a:pt x="201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183">
            <a:extLst>
              <a:ext uri="{FF2B5EF4-FFF2-40B4-BE49-F238E27FC236}">
                <a16:creationId xmlns:a16="http://schemas.microsoft.com/office/drawing/2014/main" id="{E4E698BF-09F3-4B90-B775-AC7FB7529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535" y="2004334"/>
            <a:ext cx="5209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Input 1</a:t>
            </a:r>
            <a:endParaRPr lang="en-US" altLang="en-US"/>
          </a:p>
        </p:txBody>
      </p:sp>
      <p:sp>
        <p:nvSpPr>
          <p:cNvPr id="190" name="Rectangle 184">
            <a:extLst>
              <a:ext uri="{FF2B5EF4-FFF2-40B4-BE49-F238E27FC236}">
                <a16:creationId xmlns:a16="http://schemas.microsoft.com/office/drawing/2014/main" id="{A7F0247A-2052-4AFE-9303-2F4C7F29F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176" y="3003513"/>
            <a:ext cx="5209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Input 2</a:t>
            </a:r>
            <a:endParaRPr lang="en-US" altLang="en-US"/>
          </a:p>
        </p:txBody>
      </p:sp>
      <p:sp>
        <p:nvSpPr>
          <p:cNvPr id="191" name="Freeform 185">
            <a:extLst>
              <a:ext uri="{FF2B5EF4-FFF2-40B4-BE49-F238E27FC236}">
                <a16:creationId xmlns:a16="http://schemas.microsoft.com/office/drawing/2014/main" id="{9E25FF61-ACF9-4167-ADFC-EEB890308C95}"/>
              </a:ext>
            </a:extLst>
          </p:cNvPr>
          <p:cNvSpPr>
            <a:spLocks/>
          </p:cNvSpPr>
          <p:nvPr/>
        </p:nvSpPr>
        <p:spPr bwMode="auto">
          <a:xfrm>
            <a:off x="4178497" y="2498857"/>
            <a:ext cx="768943" cy="289823"/>
          </a:xfrm>
          <a:custGeom>
            <a:avLst/>
            <a:gdLst>
              <a:gd name="T0" fmla="*/ 0 w 825"/>
              <a:gd name="T1" fmla="*/ 0 h 299"/>
              <a:gd name="T2" fmla="*/ 250 w 825"/>
              <a:gd name="T3" fmla="*/ 0 h 299"/>
              <a:gd name="T4" fmla="*/ 250 w 825"/>
              <a:gd name="T5" fmla="*/ 299 h 299"/>
              <a:gd name="T6" fmla="*/ 825 w 825"/>
              <a:gd name="T7" fmla="*/ 29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5" h="299">
                <a:moveTo>
                  <a:pt x="0" y="0"/>
                </a:moveTo>
                <a:lnTo>
                  <a:pt x="250" y="0"/>
                </a:lnTo>
                <a:lnTo>
                  <a:pt x="250" y="299"/>
                </a:lnTo>
                <a:lnTo>
                  <a:pt x="825" y="299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86">
            <a:extLst>
              <a:ext uri="{FF2B5EF4-FFF2-40B4-BE49-F238E27FC236}">
                <a16:creationId xmlns:a16="http://schemas.microsoft.com/office/drawing/2014/main" id="{CEF1A5BA-205E-4558-9A7B-0F8550C386DB}"/>
              </a:ext>
            </a:extLst>
          </p:cNvPr>
          <p:cNvSpPr>
            <a:spLocks/>
          </p:cNvSpPr>
          <p:nvPr/>
        </p:nvSpPr>
        <p:spPr bwMode="auto">
          <a:xfrm>
            <a:off x="4759088" y="2733958"/>
            <a:ext cx="188353" cy="111471"/>
          </a:xfrm>
          <a:custGeom>
            <a:avLst/>
            <a:gdLst>
              <a:gd name="T0" fmla="*/ 58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8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8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87">
            <a:extLst>
              <a:ext uri="{FF2B5EF4-FFF2-40B4-BE49-F238E27FC236}">
                <a16:creationId xmlns:a16="http://schemas.microsoft.com/office/drawing/2014/main" id="{9EAD58B9-0FCF-45AD-BEFB-52B9F9B50E14}"/>
              </a:ext>
            </a:extLst>
          </p:cNvPr>
          <p:cNvSpPr>
            <a:spLocks/>
          </p:cNvSpPr>
          <p:nvPr/>
        </p:nvSpPr>
        <p:spPr bwMode="auto">
          <a:xfrm>
            <a:off x="4131894" y="3266988"/>
            <a:ext cx="807779" cy="277663"/>
          </a:xfrm>
          <a:custGeom>
            <a:avLst/>
            <a:gdLst>
              <a:gd name="T0" fmla="*/ 0 w 867"/>
              <a:gd name="T1" fmla="*/ 286 h 286"/>
              <a:gd name="T2" fmla="*/ 353 w 867"/>
              <a:gd name="T3" fmla="*/ 286 h 286"/>
              <a:gd name="T4" fmla="*/ 353 w 867"/>
              <a:gd name="T5" fmla="*/ 0 h 286"/>
              <a:gd name="T6" fmla="*/ 867 w 867"/>
              <a:gd name="T7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7" h="286">
                <a:moveTo>
                  <a:pt x="0" y="286"/>
                </a:moveTo>
                <a:lnTo>
                  <a:pt x="353" y="286"/>
                </a:lnTo>
                <a:lnTo>
                  <a:pt x="353" y="0"/>
                </a:lnTo>
                <a:lnTo>
                  <a:pt x="867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88">
            <a:extLst>
              <a:ext uri="{FF2B5EF4-FFF2-40B4-BE49-F238E27FC236}">
                <a16:creationId xmlns:a16="http://schemas.microsoft.com/office/drawing/2014/main" id="{570C9309-0D7C-4464-B0D2-C2E797214C24}"/>
              </a:ext>
            </a:extLst>
          </p:cNvPr>
          <p:cNvSpPr>
            <a:spLocks/>
          </p:cNvSpPr>
          <p:nvPr/>
        </p:nvSpPr>
        <p:spPr bwMode="auto">
          <a:xfrm>
            <a:off x="4751321" y="3210240"/>
            <a:ext cx="188353" cy="113497"/>
          </a:xfrm>
          <a:custGeom>
            <a:avLst/>
            <a:gdLst>
              <a:gd name="T0" fmla="*/ 58 w 202"/>
              <a:gd name="T1" fmla="*/ 57 h 115"/>
              <a:gd name="T2" fmla="*/ 0 w 202"/>
              <a:gd name="T3" fmla="*/ 115 h 115"/>
              <a:gd name="T4" fmla="*/ 202 w 202"/>
              <a:gd name="T5" fmla="*/ 57 h 115"/>
              <a:gd name="T6" fmla="*/ 0 w 202"/>
              <a:gd name="T7" fmla="*/ 0 h 115"/>
              <a:gd name="T8" fmla="*/ 58 w 202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7"/>
                </a:moveTo>
                <a:lnTo>
                  <a:pt x="0" y="115"/>
                </a:lnTo>
                <a:lnTo>
                  <a:pt x="202" y="57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89">
            <a:extLst>
              <a:ext uri="{FF2B5EF4-FFF2-40B4-BE49-F238E27FC236}">
                <a16:creationId xmlns:a16="http://schemas.microsoft.com/office/drawing/2014/main" id="{FE13B8E1-A1A9-4403-AA1A-197AAF64D92F}"/>
              </a:ext>
            </a:extLst>
          </p:cNvPr>
          <p:cNvSpPr>
            <a:spLocks/>
          </p:cNvSpPr>
          <p:nvPr/>
        </p:nvSpPr>
        <p:spPr bwMode="auto">
          <a:xfrm>
            <a:off x="4115804" y="1546293"/>
            <a:ext cx="1648568" cy="405346"/>
          </a:xfrm>
          <a:custGeom>
            <a:avLst/>
            <a:gdLst>
              <a:gd name="T0" fmla="*/ 208 w 1768"/>
              <a:gd name="T1" fmla="*/ 0 h 416"/>
              <a:gd name="T2" fmla="*/ 1559 w 1768"/>
              <a:gd name="T3" fmla="*/ 0 h 416"/>
              <a:gd name="T4" fmla="*/ 1768 w 1768"/>
              <a:gd name="T5" fmla="*/ 208 h 416"/>
              <a:gd name="T6" fmla="*/ 1559 w 1768"/>
              <a:gd name="T7" fmla="*/ 416 h 416"/>
              <a:gd name="T8" fmla="*/ 208 w 1768"/>
              <a:gd name="T9" fmla="*/ 416 h 416"/>
              <a:gd name="T10" fmla="*/ 0 w 1768"/>
              <a:gd name="T11" fmla="*/ 208 h 416"/>
              <a:gd name="T12" fmla="*/ 208 w 1768"/>
              <a:gd name="T13" fmla="*/ 0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416">
                <a:moveTo>
                  <a:pt x="208" y="0"/>
                </a:moveTo>
                <a:lnTo>
                  <a:pt x="1559" y="0"/>
                </a:lnTo>
                <a:cubicBezTo>
                  <a:pt x="1675" y="0"/>
                  <a:pt x="1768" y="92"/>
                  <a:pt x="1768" y="208"/>
                </a:cubicBezTo>
                <a:cubicBezTo>
                  <a:pt x="1768" y="323"/>
                  <a:pt x="1675" y="416"/>
                  <a:pt x="1559" y="416"/>
                </a:cubicBezTo>
                <a:lnTo>
                  <a:pt x="208" y="416"/>
                </a:lnTo>
                <a:cubicBezTo>
                  <a:pt x="93" y="416"/>
                  <a:pt x="0" y="323"/>
                  <a:pt x="0" y="208"/>
                </a:cubicBezTo>
                <a:cubicBezTo>
                  <a:pt x="0" y="92"/>
                  <a:pt x="93" y="0"/>
                  <a:pt x="208" y="0"/>
                </a:cubicBezTo>
                <a:close/>
              </a:path>
            </a:pathLst>
          </a:custGeom>
          <a:solidFill>
            <a:srgbClr val="FCFF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Rectangle 190">
            <a:extLst>
              <a:ext uri="{FF2B5EF4-FFF2-40B4-BE49-F238E27FC236}">
                <a16:creationId xmlns:a16="http://schemas.microsoft.com/office/drawing/2014/main" id="{E190CF81-417E-4F61-A90F-30C8DB64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464" y="1627363"/>
            <a:ext cx="60830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"/>
              </a:rPr>
              <a:t>EX stage</a:t>
            </a:r>
            <a:endParaRPr lang="en-US" altLang="en-US" dirty="0"/>
          </a:p>
        </p:txBody>
      </p:sp>
      <p:sp>
        <p:nvSpPr>
          <p:cNvPr id="197" name="Freeform 191">
            <a:extLst>
              <a:ext uri="{FF2B5EF4-FFF2-40B4-BE49-F238E27FC236}">
                <a16:creationId xmlns:a16="http://schemas.microsoft.com/office/drawing/2014/main" id="{53534327-1D3F-4B92-8A3F-B168105F2733}"/>
              </a:ext>
            </a:extLst>
          </p:cNvPr>
          <p:cNvSpPr>
            <a:spLocks/>
          </p:cNvSpPr>
          <p:nvPr/>
        </p:nvSpPr>
        <p:spPr bwMode="auto">
          <a:xfrm>
            <a:off x="7715794" y="1705428"/>
            <a:ext cx="1648568" cy="405346"/>
          </a:xfrm>
          <a:custGeom>
            <a:avLst/>
            <a:gdLst>
              <a:gd name="T0" fmla="*/ 208 w 1768"/>
              <a:gd name="T1" fmla="*/ 0 h 417"/>
              <a:gd name="T2" fmla="*/ 1559 w 1768"/>
              <a:gd name="T3" fmla="*/ 0 h 417"/>
              <a:gd name="T4" fmla="*/ 1768 w 1768"/>
              <a:gd name="T5" fmla="*/ 209 h 417"/>
              <a:gd name="T6" fmla="*/ 1559 w 1768"/>
              <a:gd name="T7" fmla="*/ 417 h 417"/>
              <a:gd name="T8" fmla="*/ 208 w 1768"/>
              <a:gd name="T9" fmla="*/ 417 h 417"/>
              <a:gd name="T10" fmla="*/ 0 w 1768"/>
              <a:gd name="T11" fmla="*/ 209 h 417"/>
              <a:gd name="T12" fmla="*/ 208 w 1768"/>
              <a:gd name="T1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68" h="417">
                <a:moveTo>
                  <a:pt x="208" y="0"/>
                </a:moveTo>
                <a:lnTo>
                  <a:pt x="1559" y="0"/>
                </a:lnTo>
                <a:cubicBezTo>
                  <a:pt x="1675" y="0"/>
                  <a:pt x="1768" y="93"/>
                  <a:pt x="1768" y="209"/>
                </a:cubicBezTo>
                <a:cubicBezTo>
                  <a:pt x="1768" y="324"/>
                  <a:pt x="1675" y="417"/>
                  <a:pt x="1559" y="417"/>
                </a:cubicBezTo>
                <a:lnTo>
                  <a:pt x="208" y="417"/>
                </a:lnTo>
                <a:cubicBezTo>
                  <a:pt x="93" y="417"/>
                  <a:pt x="0" y="324"/>
                  <a:pt x="0" y="209"/>
                </a:cubicBezTo>
                <a:cubicBezTo>
                  <a:pt x="0" y="93"/>
                  <a:pt x="93" y="0"/>
                  <a:pt x="208" y="0"/>
                </a:cubicBezTo>
                <a:close/>
              </a:path>
            </a:pathLst>
          </a:custGeom>
          <a:solidFill>
            <a:srgbClr val="FCFF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192">
            <a:extLst>
              <a:ext uri="{FF2B5EF4-FFF2-40B4-BE49-F238E27FC236}">
                <a16:creationId xmlns:a16="http://schemas.microsoft.com/office/drawing/2014/main" id="{304A24DE-01AE-4E7F-90D8-7F66C56F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72" y="1784469"/>
            <a:ext cx="6852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"/>
              </a:rPr>
              <a:t>MA stage</a:t>
            </a:r>
            <a:endParaRPr lang="en-US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347A1-FD55-4C2D-A99B-56E44588D38E}"/>
              </a:ext>
            </a:extLst>
          </p:cNvPr>
          <p:cNvCxnSpPr>
            <a:cxnSpLocks/>
          </p:cNvCxnSpPr>
          <p:nvPr/>
        </p:nvCxnSpPr>
        <p:spPr>
          <a:xfrm>
            <a:off x="7345533" y="2950819"/>
            <a:ext cx="0" cy="18644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B00F1D-F137-408D-A4C7-76F10EA7EC55}"/>
              </a:ext>
            </a:extLst>
          </p:cNvPr>
          <p:cNvCxnSpPr>
            <a:cxnSpLocks/>
          </p:cNvCxnSpPr>
          <p:nvPr/>
        </p:nvCxnSpPr>
        <p:spPr>
          <a:xfrm flipH="1">
            <a:off x="3052266" y="4815281"/>
            <a:ext cx="4293268" cy="3199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69FD87-2DC3-4A18-81E2-A95C6857CEFF}"/>
              </a:ext>
            </a:extLst>
          </p:cNvPr>
          <p:cNvCxnSpPr>
            <a:cxnSpLocks/>
          </p:cNvCxnSpPr>
          <p:nvPr/>
        </p:nvCxnSpPr>
        <p:spPr>
          <a:xfrm>
            <a:off x="3043528" y="3830419"/>
            <a:ext cx="8738" cy="10168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0B8354-2CE2-4786-B332-055360A974F3}"/>
              </a:ext>
            </a:extLst>
          </p:cNvPr>
          <p:cNvCxnSpPr>
            <a:stCxn id="183" idx="2"/>
            <a:endCxn id="180" idx="0"/>
          </p:cNvCxnSpPr>
          <p:nvPr/>
        </p:nvCxnSpPr>
        <p:spPr>
          <a:xfrm>
            <a:off x="3003722" y="3828249"/>
            <a:ext cx="564768" cy="56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4E38766-D2CD-4B25-8C5B-E1986B4C41F2}"/>
              </a:ext>
            </a:extLst>
          </p:cNvPr>
          <p:cNvSpPr/>
          <p:nvPr/>
        </p:nvSpPr>
        <p:spPr>
          <a:xfrm>
            <a:off x="7303588" y="2896096"/>
            <a:ext cx="96315" cy="91996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79CD-D9F8-4093-BC68-1254E3A2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4 Forwarding Paths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8D581-0543-4707-89F1-3655D73C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7271-0EC4-4AF0-AAAC-DCAA9F8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7096CC-EEA0-45D2-8076-137CACDE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32667"/>
              </p:ext>
            </p:extLst>
          </p:nvPr>
        </p:nvGraphicFramePr>
        <p:xfrm>
          <a:off x="2423979" y="970613"/>
          <a:ext cx="5514470" cy="42974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7235">
                  <a:extLst>
                    <a:ext uri="{9D8B030D-6E8A-4147-A177-3AD203B41FA5}">
                      <a16:colId xmlns:a16="http://schemas.microsoft.com/office/drawing/2014/main" val="2726336374"/>
                    </a:ext>
                  </a:extLst>
                </a:gridCol>
                <a:gridCol w="2757235">
                  <a:extLst>
                    <a:ext uri="{9D8B030D-6E8A-4147-A177-3AD203B41FA5}">
                      <a16:colId xmlns:a16="http://schemas.microsoft.com/office/drawing/2014/main" val="3202584149"/>
                    </a:ext>
                  </a:extLst>
                </a:gridCol>
              </a:tblGrid>
              <a:tr h="389704">
                <a:tc>
                  <a:txBody>
                    <a:bodyPr/>
                    <a:lstStyle/>
                    <a:p>
                      <a:r>
                        <a:rPr lang="en-US" dirty="0"/>
                        <a:t>Forwarding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06226"/>
                  </a:ext>
                </a:extLst>
              </a:tr>
              <a:tr h="736701">
                <a:tc>
                  <a:txBody>
                    <a:bodyPr/>
                    <a:lstStyle/>
                    <a:p>
                      <a:r>
                        <a:rPr lang="en-US" sz="2000" dirty="0"/>
                        <a:t>RW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MA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ld</a:t>
                      </a:r>
                      <a:r>
                        <a:rPr lang="en-US" sz="2000" dirty="0"/>
                        <a:t> r1, 8[r2]</a:t>
                      </a:r>
                    </a:p>
                    <a:p>
                      <a:r>
                        <a:rPr lang="en-US" sz="2000" dirty="0" err="1"/>
                        <a:t>st</a:t>
                      </a:r>
                      <a:r>
                        <a:rPr lang="en-US" sz="2000" dirty="0"/>
                        <a:t> r1, 8[r3]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93926"/>
                  </a:ext>
                </a:extLst>
              </a:tr>
              <a:tr h="1057006">
                <a:tc>
                  <a:txBody>
                    <a:bodyPr/>
                    <a:lstStyle/>
                    <a:p>
                      <a:r>
                        <a:rPr lang="en-US" sz="2000" dirty="0"/>
                        <a:t>RW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ld</a:t>
                      </a:r>
                      <a:r>
                        <a:rPr lang="en-US" sz="2000" dirty="0"/>
                        <a:t> r1, 8[r2]</a:t>
                      </a:r>
                    </a:p>
                    <a:p>
                      <a:r>
                        <a:rPr lang="en-US" sz="2000" dirty="0"/>
                        <a:t>sub r5, r6, r7</a:t>
                      </a:r>
                    </a:p>
                    <a:p>
                      <a:r>
                        <a:rPr lang="en-US" sz="2000" dirty="0"/>
                        <a:t>add r3, r2,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17663"/>
                  </a:ext>
                </a:extLst>
              </a:tr>
              <a:tr h="1377311">
                <a:tc>
                  <a:txBody>
                    <a:bodyPr/>
                    <a:lstStyle/>
                    <a:p>
                      <a:r>
                        <a:rPr lang="en-US" sz="2000" dirty="0"/>
                        <a:t>RW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OF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ld</a:t>
                      </a:r>
                      <a:r>
                        <a:rPr lang="en-US" sz="2000" dirty="0"/>
                        <a:t> r1, 8[r2]</a:t>
                      </a:r>
                    </a:p>
                    <a:p>
                      <a:r>
                        <a:rPr lang="en-US" sz="2000" dirty="0"/>
                        <a:t>sub r5, r6, r7</a:t>
                      </a:r>
                    </a:p>
                    <a:p>
                      <a:r>
                        <a:rPr lang="en-US" sz="2000" dirty="0"/>
                        <a:t>sub r8, r9, r10</a:t>
                      </a:r>
                    </a:p>
                    <a:p>
                      <a:r>
                        <a:rPr lang="en-US" sz="2000" dirty="0"/>
                        <a:t>add r3, r2,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43466"/>
                  </a:ext>
                </a:extLst>
              </a:tr>
              <a:tr h="736701">
                <a:tc>
                  <a:txBody>
                    <a:bodyPr/>
                    <a:lstStyle/>
                    <a:p>
                      <a:r>
                        <a:rPr lang="en-US" sz="2000" dirty="0"/>
                        <a:t>MA 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 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r1, r2, r3</a:t>
                      </a:r>
                    </a:p>
                    <a:p>
                      <a:r>
                        <a:rPr lang="en-US" sz="2000" dirty="0"/>
                        <a:t>sub r5, r1, 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6820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CF85B8-83F1-4C4F-B7F1-79EC9C4C70DC}"/>
              </a:ext>
            </a:extLst>
          </p:cNvPr>
          <p:cNvSpPr/>
          <p:nvPr/>
        </p:nvSpPr>
        <p:spPr>
          <a:xfrm>
            <a:off x="2233369" y="5519415"/>
            <a:ext cx="5705080" cy="6539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Forward as late as possible</a:t>
            </a:r>
          </a:p>
        </p:txBody>
      </p:sp>
    </p:spTree>
    <p:extLst>
      <p:ext uri="{BB962C8B-B14F-4D97-AF65-F5344CB8AC3E}">
        <p14:creationId xmlns:p14="http://schemas.microsoft.com/office/powerpoint/2010/main" val="307225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EA0D-394A-4658-9766-B9D92833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View of the Pipelined Processor with Forwarding Multiplexers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B5E1D-75BA-45C6-88FF-25655909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366C7-7619-4D0D-A120-43C4F9BD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3A1CCCD2-46C0-4434-BAD5-9F430DF2A7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4813" y="1728789"/>
            <a:ext cx="8634412" cy="2909887"/>
            <a:chOff x="95" y="1089"/>
            <a:chExt cx="5439" cy="1833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F70834E6-C85B-4AB5-B008-EC426CC2C0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5" y="1089"/>
              <a:ext cx="5439" cy="1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E4EA71D-5C1F-46C6-963D-E360A33C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" y="1726"/>
              <a:ext cx="426" cy="331"/>
            </a:xfrm>
            <a:prstGeom prst="rect">
              <a:avLst/>
            </a:prstGeom>
            <a:solidFill>
              <a:srgbClr val="FFE6D5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71B0016B-9187-4B88-8804-AA5EA3719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" y="2212"/>
              <a:ext cx="475" cy="308"/>
            </a:xfrm>
            <a:prstGeom prst="rect">
              <a:avLst/>
            </a:prstGeom>
            <a:solidFill>
              <a:srgbClr val="F4D7E3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646A366-7311-44D0-84B3-08E769A0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" y="1473"/>
              <a:ext cx="112" cy="1236"/>
            </a:xfrm>
            <a:prstGeom prst="rect">
              <a:avLst/>
            </a:prstGeom>
            <a:solidFill>
              <a:srgbClr val="AAFFCC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6937FA5-96B3-47D9-809B-11487F34A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" y="1338"/>
              <a:ext cx="270" cy="105"/>
            </a:xfrm>
            <a:custGeom>
              <a:avLst/>
              <a:gdLst>
                <a:gd name="T0" fmla="*/ 45 w 424"/>
                <a:gd name="T1" fmla="*/ 0 h 165"/>
                <a:gd name="T2" fmla="*/ 380 w 424"/>
                <a:gd name="T3" fmla="*/ 0 h 165"/>
                <a:gd name="T4" fmla="*/ 424 w 424"/>
                <a:gd name="T5" fmla="*/ 44 h 165"/>
                <a:gd name="T6" fmla="*/ 424 w 424"/>
                <a:gd name="T7" fmla="*/ 121 h 165"/>
                <a:gd name="T8" fmla="*/ 380 w 424"/>
                <a:gd name="T9" fmla="*/ 165 h 165"/>
                <a:gd name="T10" fmla="*/ 45 w 424"/>
                <a:gd name="T11" fmla="*/ 165 h 165"/>
                <a:gd name="T12" fmla="*/ 0 w 424"/>
                <a:gd name="T13" fmla="*/ 121 h 165"/>
                <a:gd name="T14" fmla="*/ 0 w 424"/>
                <a:gd name="T15" fmla="*/ 44 h 165"/>
                <a:gd name="T16" fmla="*/ 45 w 424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165">
                  <a:moveTo>
                    <a:pt x="45" y="0"/>
                  </a:moveTo>
                  <a:lnTo>
                    <a:pt x="380" y="0"/>
                  </a:lnTo>
                  <a:cubicBezTo>
                    <a:pt x="405" y="0"/>
                    <a:pt x="424" y="20"/>
                    <a:pt x="424" y="44"/>
                  </a:cubicBezTo>
                  <a:lnTo>
                    <a:pt x="424" y="121"/>
                  </a:lnTo>
                  <a:cubicBezTo>
                    <a:pt x="424" y="145"/>
                    <a:pt x="405" y="165"/>
                    <a:pt x="380" y="165"/>
                  </a:cubicBezTo>
                  <a:lnTo>
                    <a:pt x="45" y="165"/>
                  </a:lnTo>
                  <a:cubicBezTo>
                    <a:pt x="20" y="165"/>
                    <a:pt x="0" y="145"/>
                    <a:pt x="0" y="121"/>
                  </a:cubicBezTo>
                  <a:lnTo>
                    <a:pt x="0" y="44"/>
                  </a:lnTo>
                  <a:cubicBezTo>
                    <a:pt x="0" y="20"/>
                    <a:pt x="20" y="0"/>
                    <a:pt x="45" y="0"/>
                  </a:cubicBezTo>
                  <a:close/>
                </a:path>
              </a:pathLst>
            </a:custGeom>
            <a:solidFill>
              <a:srgbClr val="AFDDE9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58F4337-68A2-4BFD-A509-C7F9AD5C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352"/>
              <a:ext cx="1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IF-OF</a:t>
              </a:r>
              <a:endParaRPr lang="en-US" alt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92564E2F-90C9-40A8-B0E0-65100EBE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1788"/>
              <a:ext cx="19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Fetch</a:t>
              </a:r>
              <a:endParaRPr lang="en-US" alt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F5C4363-BBF6-4EB4-8BF4-4C2D6F5C2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900"/>
              <a:ext cx="1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E09365BB-B812-4758-B71F-37FF65DA8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" y="1831"/>
              <a:ext cx="157" cy="126"/>
            </a:xfrm>
            <a:custGeom>
              <a:avLst/>
              <a:gdLst>
                <a:gd name="T0" fmla="*/ 164 w 247"/>
                <a:gd name="T1" fmla="*/ 1 h 199"/>
                <a:gd name="T2" fmla="*/ 163 w 247"/>
                <a:gd name="T3" fmla="*/ 1 h 199"/>
                <a:gd name="T4" fmla="*/ 168 w 247"/>
                <a:gd name="T5" fmla="*/ 52 h 199"/>
                <a:gd name="T6" fmla="*/ 6 w 247"/>
                <a:gd name="T7" fmla="*/ 53 h 199"/>
                <a:gd name="T8" fmla="*/ 6 w 247"/>
                <a:gd name="T9" fmla="*/ 143 h 199"/>
                <a:gd name="T10" fmla="*/ 168 w 247"/>
                <a:gd name="T11" fmla="*/ 143 h 199"/>
                <a:gd name="T12" fmla="*/ 163 w 247"/>
                <a:gd name="T13" fmla="*/ 195 h 199"/>
                <a:gd name="T14" fmla="*/ 247 w 247"/>
                <a:gd name="T15" fmla="*/ 99 h 199"/>
                <a:gd name="T16" fmla="*/ 247 w 247"/>
                <a:gd name="T17" fmla="*/ 99 h 199"/>
                <a:gd name="T18" fmla="*/ 247 w 247"/>
                <a:gd name="T19" fmla="*/ 96 h 199"/>
                <a:gd name="T20" fmla="*/ 164 w 247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199">
                  <a:moveTo>
                    <a:pt x="164" y="1"/>
                  </a:moveTo>
                  <a:cubicBezTo>
                    <a:pt x="164" y="1"/>
                    <a:pt x="163" y="1"/>
                    <a:pt x="163" y="1"/>
                  </a:cubicBezTo>
                  <a:cubicBezTo>
                    <a:pt x="153" y="5"/>
                    <a:pt x="168" y="52"/>
                    <a:pt x="168" y="52"/>
                  </a:cubicBezTo>
                  <a:cubicBezTo>
                    <a:pt x="168" y="52"/>
                    <a:pt x="13" y="49"/>
                    <a:pt x="6" y="53"/>
                  </a:cubicBezTo>
                  <a:cubicBezTo>
                    <a:pt x="0" y="56"/>
                    <a:pt x="0" y="139"/>
                    <a:pt x="6" y="143"/>
                  </a:cubicBezTo>
                  <a:cubicBezTo>
                    <a:pt x="13" y="146"/>
                    <a:pt x="168" y="143"/>
                    <a:pt x="168" y="143"/>
                  </a:cubicBezTo>
                  <a:cubicBezTo>
                    <a:pt x="168" y="143"/>
                    <a:pt x="153" y="190"/>
                    <a:pt x="163" y="195"/>
                  </a:cubicBezTo>
                  <a:cubicBezTo>
                    <a:pt x="173" y="199"/>
                    <a:pt x="246" y="144"/>
                    <a:pt x="247" y="99"/>
                  </a:cubicBezTo>
                  <a:lnTo>
                    <a:pt x="247" y="99"/>
                  </a:lnTo>
                  <a:cubicBezTo>
                    <a:pt x="247" y="98"/>
                    <a:pt x="247" y="97"/>
                    <a:pt x="247" y="96"/>
                  </a:cubicBezTo>
                  <a:cubicBezTo>
                    <a:pt x="246" y="53"/>
                    <a:pt x="177" y="0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1B0B9AD-3525-4909-A580-8EFBF6E7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1830"/>
              <a:ext cx="158" cy="125"/>
            </a:xfrm>
            <a:custGeom>
              <a:avLst/>
              <a:gdLst>
                <a:gd name="T0" fmla="*/ 165 w 248"/>
                <a:gd name="T1" fmla="*/ 0 h 198"/>
                <a:gd name="T2" fmla="*/ 164 w 248"/>
                <a:gd name="T3" fmla="*/ 0 h 198"/>
                <a:gd name="T4" fmla="*/ 169 w 248"/>
                <a:gd name="T5" fmla="*/ 52 h 198"/>
                <a:gd name="T6" fmla="*/ 7 w 248"/>
                <a:gd name="T7" fmla="*/ 52 h 198"/>
                <a:gd name="T8" fmla="*/ 7 w 248"/>
                <a:gd name="T9" fmla="*/ 142 h 198"/>
                <a:gd name="T10" fmla="*/ 169 w 248"/>
                <a:gd name="T11" fmla="*/ 143 h 198"/>
                <a:gd name="T12" fmla="*/ 164 w 248"/>
                <a:gd name="T13" fmla="*/ 194 h 198"/>
                <a:gd name="T14" fmla="*/ 248 w 248"/>
                <a:gd name="T15" fmla="*/ 99 h 198"/>
                <a:gd name="T16" fmla="*/ 248 w 248"/>
                <a:gd name="T17" fmla="*/ 99 h 198"/>
                <a:gd name="T18" fmla="*/ 248 w 248"/>
                <a:gd name="T19" fmla="*/ 96 h 198"/>
                <a:gd name="T20" fmla="*/ 165 w 248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98">
                  <a:moveTo>
                    <a:pt x="16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4" y="5"/>
                    <a:pt x="169" y="52"/>
                    <a:pt x="169" y="52"/>
                  </a:cubicBezTo>
                  <a:cubicBezTo>
                    <a:pt x="169" y="52"/>
                    <a:pt x="14" y="49"/>
                    <a:pt x="7" y="52"/>
                  </a:cubicBezTo>
                  <a:cubicBezTo>
                    <a:pt x="0" y="56"/>
                    <a:pt x="0" y="138"/>
                    <a:pt x="7" y="142"/>
                  </a:cubicBezTo>
                  <a:cubicBezTo>
                    <a:pt x="14" y="146"/>
                    <a:pt x="169" y="143"/>
                    <a:pt x="169" y="143"/>
                  </a:cubicBezTo>
                  <a:cubicBezTo>
                    <a:pt x="169" y="143"/>
                    <a:pt x="154" y="190"/>
                    <a:pt x="164" y="194"/>
                  </a:cubicBezTo>
                  <a:cubicBezTo>
                    <a:pt x="173" y="198"/>
                    <a:pt x="247" y="144"/>
                    <a:pt x="248" y="99"/>
                  </a:cubicBezTo>
                  <a:lnTo>
                    <a:pt x="248" y="99"/>
                  </a:lnTo>
                  <a:cubicBezTo>
                    <a:pt x="248" y="98"/>
                    <a:pt x="248" y="97"/>
                    <a:pt x="248" y="96"/>
                  </a:cubicBezTo>
                  <a:cubicBezTo>
                    <a:pt x="247" y="5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3C8D421C-1E69-4127-B775-6790C656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" y="1866"/>
              <a:ext cx="89" cy="52"/>
            </a:xfrm>
            <a:custGeom>
              <a:avLst/>
              <a:gdLst>
                <a:gd name="T0" fmla="*/ 8 w 139"/>
                <a:gd name="T1" fmla="*/ 0 h 82"/>
                <a:gd name="T2" fmla="*/ 10 w 139"/>
                <a:gd name="T3" fmla="*/ 81 h 82"/>
                <a:gd name="T4" fmla="*/ 139 w 139"/>
                <a:gd name="T5" fmla="*/ 46 h 82"/>
                <a:gd name="T6" fmla="*/ 8 w 1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82">
                  <a:moveTo>
                    <a:pt x="8" y="0"/>
                  </a:moveTo>
                  <a:cubicBezTo>
                    <a:pt x="4" y="9"/>
                    <a:pt x="0" y="61"/>
                    <a:pt x="10" y="81"/>
                  </a:cubicBezTo>
                  <a:cubicBezTo>
                    <a:pt x="14" y="82"/>
                    <a:pt x="45" y="42"/>
                    <a:pt x="139" y="46"/>
                  </a:cubicBezTo>
                  <a:cubicBezTo>
                    <a:pt x="50" y="35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E60FF415-C5A3-45A0-B27D-57B7DC97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2269"/>
              <a:ext cx="3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Instruction</a:t>
              </a:r>
              <a:endParaRPr lang="en-US" altLang="en-US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BB3AEB94-B0BE-4DD9-B8EF-C649F15F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2374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memory</a:t>
              </a:r>
              <a:endParaRPr lang="en-US" alt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E23E0AB4-F8C1-4056-83AD-47E82CFDB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" y="2049"/>
              <a:ext cx="126" cy="158"/>
            </a:xfrm>
            <a:custGeom>
              <a:avLst/>
              <a:gdLst>
                <a:gd name="T0" fmla="*/ 0 w 198"/>
                <a:gd name="T1" fmla="*/ 83 h 248"/>
                <a:gd name="T2" fmla="*/ 0 w 198"/>
                <a:gd name="T3" fmla="*/ 84 h 248"/>
                <a:gd name="T4" fmla="*/ 52 w 198"/>
                <a:gd name="T5" fmla="*/ 79 h 248"/>
                <a:gd name="T6" fmla="*/ 52 w 198"/>
                <a:gd name="T7" fmla="*/ 241 h 248"/>
                <a:gd name="T8" fmla="*/ 142 w 198"/>
                <a:gd name="T9" fmla="*/ 241 h 248"/>
                <a:gd name="T10" fmla="*/ 143 w 198"/>
                <a:gd name="T11" fmla="*/ 79 h 248"/>
                <a:gd name="T12" fmla="*/ 194 w 198"/>
                <a:gd name="T13" fmla="*/ 84 h 248"/>
                <a:gd name="T14" fmla="*/ 99 w 198"/>
                <a:gd name="T15" fmla="*/ 0 h 248"/>
                <a:gd name="T16" fmla="*/ 99 w 198"/>
                <a:gd name="T17" fmla="*/ 0 h 248"/>
                <a:gd name="T18" fmla="*/ 96 w 198"/>
                <a:gd name="T19" fmla="*/ 0 h 248"/>
                <a:gd name="T20" fmla="*/ 0 w 198"/>
                <a:gd name="T21" fmla="*/ 8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248">
                  <a:moveTo>
                    <a:pt x="0" y="83"/>
                  </a:moveTo>
                  <a:cubicBezTo>
                    <a:pt x="0" y="83"/>
                    <a:pt x="0" y="84"/>
                    <a:pt x="0" y="84"/>
                  </a:cubicBezTo>
                  <a:cubicBezTo>
                    <a:pt x="5" y="94"/>
                    <a:pt x="52" y="79"/>
                    <a:pt x="52" y="79"/>
                  </a:cubicBezTo>
                  <a:cubicBezTo>
                    <a:pt x="52" y="79"/>
                    <a:pt x="49" y="234"/>
                    <a:pt x="52" y="241"/>
                  </a:cubicBezTo>
                  <a:cubicBezTo>
                    <a:pt x="56" y="248"/>
                    <a:pt x="138" y="248"/>
                    <a:pt x="142" y="241"/>
                  </a:cubicBezTo>
                  <a:cubicBezTo>
                    <a:pt x="145" y="234"/>
                    <a:pt x="143" y="79"/>
                    <a:pt x="143" y="79"/>
                  </a:cubicBezTo>
                  <a:cubicBezTo>
                    <a:pt x="143" y="79"/>
                    <a:pt x="190" y="94"/>
                    <a:pt x="194" y="84"/>
                  </a:cubicBezTo>
                  <a:cubicBezTo>
                    <a:pt x="198" y="74"/>
                    <a:pt x="144" y="1"/>
                    <a:pt x="99" y="0"/>
                  </a:cubicBezTo>
                  <a:lnTo>
                    <a:pt x="99" y="0"/>
                  </a:lnTo>
                  <a:cubicBezTo>
                    <a:pt x="98" y="0"/>
                    <a:pt x="97" y="0"/>
                    <a:pt x="96" y="0"/>
                  </a:cubicBezTo>
                  <a:cubicBezTo>
                    <a:pt x="52" y="1"/>
                    <a:pt x="0" y="70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76852DF4-58DB-40CF-8892-40D60EE54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2053"/>
              <a:ext cx="126" cy="158"/>
            </a:xfrm>
            <a:custGeom>
              <a:avLst/>
              <a:gdLst>
                <a:gd name="T0" fmla="*/ 1 w 199"/>
                <a:gd name="T1" fmla="*/ 83 h 248"/>
                <a:gd name="T2" fmla="*/ 1 w 199"/>
                <a:gd name="T3" fmla="*/ 84 h 248"/>
                <a:gd name="T4" fmla="*/ 52 w 199"/>
                <a:gd name="T5" fmla="*/ 79 h 248"/>
                <a:gd name="T6" fmla="*/ 53 w 199"/>
                <a:gd name="T7" fmla="*/ 241 h 248"/>
                <a:gd name="T8" fmla="*/ 142 w 199"/>
                <a:gd name="T9" fmla="*/ 241 h 248"/>
                <a:gd name="T10" fmla="*/ 143 w 199"/>
                <a:gd name="T11" fmla="*/ 79 h 248"/>
                <a:gd name="T12" fmla="*/ 194 w 199"/>
                <a:gd name="T13" fmla="*/ 84 h 248"/>
                <a:gd name="T14" fmla="*/ 99 w 199"/>
                <a:gd name="T15" fmla="*/ 0 h 248"/>
                <a:gd name="T16" fmla="*/ 99 w 199"/>
                <a:gd name="T17" fmla="*/ 0 h 248"/>
                <a:gd name="T18" fmla="*/ 96 w 199"/>
                <a:gd name="T19" fmla="*/ 0 h 248"/>
                <a:gd name="T20" fmla="*/ 1 w 199"/>
                <a:gd name="T21" fmla="*/ 8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248">
                  <a:moveTo>
                    <a:pt x="1" y="83"/>
                  </a:moveTo>
                  <a:cubicBezTo>
                    <a:pt x="1" y="84"/>
                    <a:pt x="1" y="84"/>
                    <a:pt x="1" y="84"/>
                  </a:cubicBezTo>
                  <a:cubicBezTo>
                    <a:pt x="5" y="94"/>
                    <a:pt x="52" y="79"/>
                    <a:pt x="52" y="79"/>
                  </a:cubicBezTo>
                  <a:cubicBezTo>
                    <a:pt x="52" y="79"/>
                    <a:pt x="49" y="234"/>
                    <a:pt x="53" y="241"/>
                  </a:cubicBezTo>
                  <a:cubicBezTo>
                    <a:pt x="56" y="248"/>
                    <a:pt x="139" y="248"/>
                    <a:pt x="142" y="241"/>
                  </a:cubicBezTo>
                  <a:cubicBezTo>
                    <a:pt x="146" y="234"/>
                    <a:pt x="143" y="79"/>
                    <a:pt x="143" y="79"/>
                  </a:cubicBezTo>
                  <a:cubicBezTo>
                    <a:pt x="143" y="79"/>
                    <a:pt x="190" y="94"/>
                    <a:pt x="194" y="84"/>
                  </a:cubicBezTo>
                  <a:cubicBezTo>
                    <a:pt x="199" y="75"/>
                    <a:pt x="144" y="1"/>
                    <a:pt x="99" y="0"/>
                  </a:cubicBezTo>
                  <a:lnTo>
                    <a:pt x="99" y="0"/>
                  </a:lnTo>
                  <a:cubicBezTo>
                    <a:pt x="98" y="0"/>
                    <a:pt x="97" y="0"/>
                    <a:pt x="96" y="0"/>
                  </a:cubicBezTo>
                  <a:cubicBezTo>
                    <a:pt x="52" y="1"/>
                    <a:pt x="0" y="70"/>
                    <a:pt x="1" y="83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78C18EE-C36D-4648-9D83-156D89B61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" y="2121"/>
              <a:ext cx="52" cy="88"/>
            </a:xfrm>
            <a:custGeom>
              <a:avLst/>
              <a:gdLst>
                <a:gd name="T0" fmla="*/ 0 w 82"/>
                <a:gd name="T1" fmla="*/ 131 h 139"/>
                <a:gd name="T2" fmla="*/ 81 w 82"/>
                <a:gd name="T3" fmla="*/ 129 h 139"/>
                <a:gd name="T4" fmla="*/ 46 w 82"/>
                <a:gd name="T5" fmla="*/ 0 h 139"/>
                <a:gd name="T6" fmla="*/ 0 w 82"/>
                <a:gd name="T7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39">
                  <a:moveTo>
                    <a:pt x="0" y="131"/>
                  </a:moveTo>
                  <a:cubicBezTo>
                    <a:pt x="9" y="136"/>
                    <a:pt x="61" y="139"/>
                    <a:pt x="81" y="129"/>
                  </a:cubicBezTo>
                  <a:cubicBezTo>
                    <a:pt x="82" y="125"/>
                    <a:pt x="42" y="94"/>
                    <a:pt x="46" y="0"/>
                  </a:cubicBezTo>
                  <a:cubicBezTo>
                    <a:pt x="36" y="89"/>
                    <a:pt x="0" y="131"/>
                    <a:pt x="0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948ADD7F-6E73-41A5-BA2E-0BD3A26B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752"/>
              <a:ext cx="570" cy="330"/>
            </a:xfrm>
            <a:prstGeom prst="rect">
              <a:avLst/>
            </a:prstGeom>
            <a:solidFill>
              <a:srgbClr val="FFE6D5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080F98EB-78D2-48FF-91F8-5B8CAF20F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" y="2195"/>
              <a:ext cx="581" cy="342"/>
            </a:xfrm>
            <a:prstGeom prst="rect">
              <a:avLst/>
            </a:prstGeom>
            <a:solidFill>
              <a:srgbClr val="F4D7E3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31AFCD20-3991-4797-A889-219234331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794"/>
              <a:ext cx="28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ans-serif"/>
                </a:rPr>
                <a:t>Immediate</a:t>
              </a:r>
              <a:endParaRPr lang="en-US" alt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0BAED83D-AB29-492A-9ED0-9E25FAA23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874"/>
              <a:ext cx="29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ans-serif"/>
                </a:rPr>
                <a:t>and branch</a:t>
              </a:r>
              <a:endParaRPr lang="en-US" alt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E81EBC63-0477-4B46-8B8E-FDDE6FE27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1953"/>
              <a:ext cx="10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D3365EF9-015F-48E9-91F9-54D8EE7E3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1863"/>
              <a:ext cx="158" cy="126"/>
            </a:xfrm>
            <a:custGeom>
              <a:avLst/>
              <a:gdLst>
                <a:gd name="T0" fmla="*/ 165 w 248"/>
                <a:gd name="T1" fmla="*/ 0 h 198"/>
                <a:gd name="T2" fmla="*/ 164 w 248"/>
                <a:gd name="T3" fmla="*/ 0 h 198"/>
                <a:gd name="T4" fmla="*/ 169 w 248"/>
                <a:gd name="T5" fmla="*/ 52 h 198"/>
                <a:gd name="T6" fmla="*/ 7 w 248"/>
                <a:gd name="T7" fmla="*/ 52 h 198"/>
                <a:gd name="T8" fmla="*/ 7 w 248"/>
                <a:gd name="T9" fmla="*/ 142 h 198"/>
                <a:gd name="T10" fmla="*/ 169 w 248"/>
                <a:gd name="T11" fmla="*/ 143 h 198"/>
                <a:gd name="T12" fmla="*/ 164 w 248"/>
                <a:gd name="T13" fmla="*/ 194 h 198"/>
                <a:gd name="T14" fmla="*/ 248 w 248"/>
                <a:gd name="T15" fmla="*/ 99 h 198"/>
                <a:gd name="T16" fmla="*/ 248 w 248"/>
                <a:gd name="T17" fmla="*/ 99 h 198"/>
                <a:gd name="T18" fmla="*/ 248 w 248"/>
                <a:gd name="T19" fmla="*/ 96 h 198"/>
                <a:gd name="T20" fmla="*/ 165 w 248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98">
                  <a:moveTo>
                    <a:pt x="16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4" y="5"/>
                    <a:pt x="169" y="52"/>
                    <a:pt x="169" y="52"/>
                  </a:cubicBezTo>
                  <a:cubicBezTo>
                    <a:pt x="169" y="52"/>
                    <a:pt x="14" y="49"/>
                    <a:pt x="7" y="52"/>
                  </a:cubicBezTo>
                  <a:cubicBezTo>
                    <a:pt x="0" y="56"/>
                    <a:pt x="0" y="138"/>
                    <a:pt x="7" y="142"/>
                  </a:cubicBezTo>
                  <a:cubicBezTo>
                    <a:pt x="14" y="145"/>
                    <a:pt x="169" y="143"/>
                    <a:pt x="169" y="143"/>
                  </a:cubicBezTo>
                  <a:cubicBezTo>
                    <a:pt x="169" y="143"/>
                    <a:pt x="154" y="190"/>
                    <a:pt x="164" y="194"/>
                  </a:cubicBezTo>
                  <a:cubicBezTo>
                    <a:pt x="173" y="198"/>
                    <a:pt x="247" y="144"/>
                    <a:pt x="248" y="99"/>
                  </a:cubicBezTo>
                  <a:lnTo>
                    <a:pt x="248" y="99"/>
                  </a:lnTo>
                  <a:cubicBezTo>
                    <a:pt x="248" y="98"/>
                    <a:pt x="248" y="97"/>
                    <a:pt x="248" y="96"/>
                  </a:cubicBezTo>
                  <a:cubicBezTo>
                    <a:pt x="247" y="5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D43C89C-6BCA-470D-B4F7-32DA79880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1861"/>
              <a:ext cx="157" cy="126"/>
            </a:xfrm>
            <a:custGeom>
              <a:avLst/>
              <a:gdLst>
                <a:gd name="T0" fmla="*/ 164 w 247"/>
                <a:gd name="T1" fmla="*/ 1 h 199"/>
                <a:gd name="T2" fmla="*/ 163 w 247"/>
                <a:gd name="T3" fmla="*/ 1 h 199"/>
                <a:gd name="T4" fmla="*/ 169 w 247"/>
                <a:gd name="T5" fmla="*/ 52 h 199"/>
                <a:gd name="T6" fmla="*/ 7 w 247"/>
                <a:gd name="T7" fmla="*/ 53 h 199"/>
                <a:gd name="T8" fmla="*/ 7 w 247"/>
                <a:gd name="T9" fmla="*/ 142 h 199"/>
                <a:gd name="T10" fmla="*/ 169 w 247"/>
                <a:gd name="T11" fmla="*/ 143 h 199"/>
                <a:gd name="T12" fmla="*/ 163 w 247"/>
                <a:gd name="T13" fmla="*/ 194 h 199"/>
                <a:gd name="T14" fmla="*/ 247 w 247"/>
                <a:gd name="T15" fmla="*/ 99 h 199"/>
                <a:gd name="T16" fmla="*/ 247 w 247"/>
                <a:gd name="T17" fmla="*/ 99 h 199"/>
                <a:gd name="T18" fmla="*/ 247 w 247"/>
                <a:gd name="T19" fmla="*/ 96 h 199"/>
                <a:gd name="T20" fmla="*/ 164 w 247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199">
                  <a:moveTo>
                    <a:pt x="164" y="1"/>
                  </a:moveTo>
                  <a:cubicBezTo>
                    <a:pt x="164" y="1"/>
                    <a:pt x="163" y="1"/>
                    <a:pt x="163" y="1"/>
                  </a:cubicBezTo>
                  <a:cubicBezTo>
                    <a:pt x="153" y="5"/>
                    <a:pt x="169" y="52"/>
                    <a:pt x="169" y="52"/>
                  </a:cubicBezTo>
                  <a:cubicBezTo>
                    <a:pt x="169" y="52"/>
                    <a:pt x="13" y="49"/>
                    <a:pt x="7" y="53"/>
                  </a:cubicBezTo>
                  <a:cubicBezTo>
                    <a:pt x="0" y="56"/>
                    <a:pt x="0" y="139"/>
                    <a:pt x="7" y="142"/>
                  </a:cubicBezTo>
                  <a:cubicBezTo>
                    <a:pt x="13" y="146"/>
                    <a:pt x="169" y="143"/>
                    <a:pt x="169" y="143"/>
                  </a:cubicBezTo>
                  <a:cubicBezTo>
                    <a:pt x="169" y="143"/>
                    <a:pt x="153" y="190"/>
                    <a:pt x="163" y="194"/>
                  </a:cubicBezTo>
                  <a:cubicBezTo>
                    <a:pt x="173" y="199"/>
                    <a:pt x="246" y="144"/>
                    <a:pt x="247" y="99"/>
                  </a:cubicBezTo>
                  <a:lnTo>
                    <a:pt x="247" y="99"/>
                  </a:lnTo>
                  <a:cubicBezTo>
                    <a:pt x="247" y="98"/>
                    <a:pt x="247" y="97"/>
                    <a:pt x="247" y="96"/>
                  </a:cubicBezTo>
                  <a:cubicBezTo>
                    <a:pt x="246" y="52"/>
                    <a:pt x="177" y="0"/>
                    <a:pt x="164" y="1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076EA1C1-AB1C-4EFF-BE7E-18A2BABE6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1897"/>
              <a:ext cx="89" cy="52"/>
            </a:xfrm>
            <a:custGeom>
              <a:avLst/>
              <a:gdLst>
                <a:gd name="T0" fmla="*/ 9 w 139"/>
                <a:gd name="T1" fmla="*/ 0 h 82"/>
                <a:gd name="T2" fmla="*/ 11 w 139"/>
                <a:gd name="T3" fmla="*/ 81 h 82"/>
                <a:gd name="T4" fmla="*/ 139 w 139"/>
                <a:gd name="T5" fmla="*/ 46 h 82"/>
                <a:gd name="T6" fmla="*/ 9 w 1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82">
                  <a:moveTo>
                    <a:pt x="9" y="0"/>
                  </a:moveTo>
                  <a:cubicBezTo>
                    <a:pt x="4" y="9"/>
                    <a:pt x="0" y="61"/>
                    <a:pt x="11" y="81"/>
                  </a:cubicBezTo>
                  <a:cubicBezTo>
                    <a:pt x="15" y="82"/>
                    <a:pt x="45" y="42"/>
                    <a:pt x="139" y="46"/>
                  </a:cubicBezTo>
                  <a:cubicBezTo>
                    <a:pt x="51" y="3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5DA50E4-A55E-41E6-8FEE-A3AF149FE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" y="2266"/>
              <a:ext cx="158" cy="126"/>
            </a:xfrm>
            <a:custGeom>
              <a:avLst/>
              <a:gdLst>
                <a:gd name="T0" fmla="*/ 165 w 248"/>
                <a:gd name="T1" fmla="*/ 0 h 198"/>
                <a:gd name="T2" fmla="*/ 164 w 248"/>
                <a:gd name="T3" fmla="*/ 0 h 198"/>
                <a:gd name="T4" fmla="*/ 169 w 248"/>
                <a:gd name="T5" fmla="*/ 52 h 198"/>
                <a:gd name="T6" fmla="*/ 7 w 248"/>
                <a:gd name="T7" fmla="*/ 52 h 198"/>
                <a:gd name="T8" fmla="*/ 7 w 248"/>
                <a:gd name="T9" fmla="*/ 142 h 198"/>
                <a:gd name="T10" fmla="*/ 169 w 248"/>
                <a:gd name="T11" fmla="*/ 143 h 198"/>
                <a:gd name="T12" fmla="*/ 164 w 248"/>
                <a:gd name="T13" fmla="*/ 194 h 198"/>
                <a:gd name="T14" fmla="*/ 248 w 248"/>
                <a:gd name="T15" fmla="*/ 99 h 198"/>
                <a:gd name="T16" fmla="*/ 248 w 248"/>
                <a:gd name="T17" fmla="*/ 99 h 198"/>
                <a:gd name="T18" fmla="*/ 248 w 248"/>
                <a:gd name="T19" fmla="*/ 96 h 198"/>
                <a:gd name="T20" fmla="*/ 165 w 248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98">
                  <a:moveTo>
                    <a:pt x="165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54" y="4"/>
                    <a:pt x="169" y="52"/>
                    <a:pt x="169" y="52"/>
                  </a:cubicBezTo>
                  <a:cubicBezTo>
                    <a:pt x="169" y="52"/>
                    <a:pt x="14" y="49"/>
                    <a:pt x="7" y="52"/>
                  </a:cubicBezTo>
                  <a:cubicBezTo>
                    <a:pt x="0" y="56"/>
                    <a:pt x="0" y="138"/>
                    <a:pt x="7" y="142"/>
                  </a:cubicBezTo>
                  <a:cubicBezTo>
                    <a:pt x="14" y="145"/>
                    <a:pt x="169" y="143"/>
                    <a:pt x="169" y="143"/>
                  </a:cubicBezTo>
                  <a:cubicBezTo>
                    <a:pt x="169" y="143"/>
                    <a:pt x="154" y="190"/>
                    <a:pt x="164" y="194"/>
                  </a:cubicBezTo>
                  <a:cubicBezTo>
                    <a:pt x="173" y="198"/>
                    <a:pt x="247" y="144"/>
                    <a:pt x="248" y="99"/>
                  </a:cubicBezTo>
                  <a:lnTo>
                    <a:pt x="248" y="99"/>
                  </a:lnTo>
                  <a:cubicBezTo>
                    <a:pt x="248" y="98"/>
                    <a:pt x="248" y="97"/>
                    <a:pt x="248" y="96"/>
                  </a:cubicBezTo>
                  <a:cubicBezTo>
                    <a:pt x="247" y="5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EBA4D05-7796-4633-A762-273793E04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2264"/>
              <a:ext cx="157" cy="127"/>
            </a:xfrm>
            <a:custGeom>
              <a:avLst/>
              <a:gdLst>
                <a:gd name="T0" fmla="*/ 164 w 247"/>
                <a:gd name="T1" fmla="*/ 0 h 199"/>
                <a:gd name="T2" fmla="*/ 163 w 247"/>
                <a:gd name="T3" fmla="*/ 1 h 199"/>
                <a:gd name="T4" fmla="*/ 169 w 247"/>
                <a:gd name="T5" fmla="*/ 52 h 199"/>
                <a:gd name="T6" fmla="*/ 7 w 247"/>
                <a:gd name="T7" fmla="*/ 53 h 199"/>
                <a:gd name="T8" fmla="*/ 7 w 247"/>
                <a:gd name="T9" fmla="*/ 142 h 199"/>
                <a:gd name="T10" fmla="*/ 169 w 247"/>
                <a:gd name="T11" fmla="*/ 143 h 199"/>
                <a:gd name="T12" fmla="*/ 163 w 247"/>
                <a:gd name="T13" fmla="*/ 194 h 199"/>
                <a:gd name="T14" fmla="*/ 247 w 247"/>
                <a:gd name="T15" fmla="*/ 99 h 199"/>
                <a:gd name="T16" fmla="*/ 247 w 247"/>
                <a:gd name="T17" fmla="*/ 99 h 199"/>
                <a:gd name="T18" fmla="*/ 247 w 247"/>
                <a:gd name="T19" fmla="*/ 96 h 199"/>
                <a:gd name="T20" fmla="*/ 164 w 247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199">
                  <a:moveTo>
                    <a:pt x="164" y="0"/>
                  </a:moveTo>
                  <a:cubicBezTo>
                    <a:pt x="164" y="0"/>
                    <a:pt x="163" y="1"/>
                    <a:pt x="163" y="1"/>
                  </a:cubicBezTo>
                  <a:cubicBezTo>
                    <a:pt x="153" y="5"/>
                    <a:pt x="169" y="52"/>
                    <a:pt x="169" y="52"/>
                  </a:cubicBezTo>
                  <a:cubicBezTo>
                    <a:pt x="169" y="52"/>
                    <a:pt x="13" y="49"/>
                    <a:pt x="7" y="53"/>
                  </a:cubicBezTo>
                  <a:cubicBezTo>
                    <a:pt x="0" y="56"/>
                    <a:pt x="0" y="139"/>
                    <a:pt x="7" y="142"/>
                  </a:cubicBezTo>
                  <a:cubicBezTo>
                    <a:pt x="13" y="146"/>
                    <a:pt x="169" y="143"/>
                    <a:pt x="169" y="143"/>
                  </a:cubicBezTo>
                  <a:cubicBezTo>
                    <a:pt x="169" y="143"/>
                    <a:pt x="153" y="190"/>
                    <a:pt x="163" y="194"/>
                  </a:cubicBezTo>
                  <a:cubicBezTo>
                    <a:pt x="173" y="199"/>
                    <a:pt x="246" y="144"/>
                    <a:pt x="247" y="99"/>
                  </a:cubicBezTo>
                  <a:lnTo>
                    <a:pt x="247" y="99"/>
                  </a:lnTo>
                  <a:cubicBezTo>
                    <a:pt x="247" y="98"/>
                    <a:pt x="247" y="97"/>
                    <a:pt x="247" y="96"/>
                  </a:cubicBezTo>
                  <a:cubicBezTo>
                    <a:pt x="246" y="52"/>
                    <a:pt x="177" y="0"/>
                    <a:pt x="164" y="0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1C6FE45B-BAF2-4F34-A4CA-0AA59990F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" y="2300"/>
              <a:ext cx="89" cy="52"/>
            </a:xfrm>
            <a:custGeom>
              <a:avLst/>
              <a:gdLst>
                <a:gd name="T0" fmla="*/ 9 w 139"/>
                <a:gd name="T1" fmla="*/ 0 h 82"/>
                <a:gd name="T2" fmla="*/ 11 w 139"/>
                <a:gd name="T3" fmla="*/ 81 h 82"/>
                <a:gd name="T4" fmla="*/ 139 w 139"/>
                <a:gd name="T5" fmla="*/ 46 h 82"/>
                <a:gd name="T6" fmla="*/ 9 w 1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82">
                  <a:moveTo>
                    <a:pt x="9" y="0"/>
                  </a:moveTo>
                  <a:cubicBezTo>
                    <a:pt x="4" y="9"/>
                    <a:pt x="0" y="61"/>
                    <a:pt x="11" y="81"/>
                  </a:cubicBezTo>
                  <a:cubicBezTo>
                    <a:pt x="15" y="82"/>
                    <a:pt x="45" y="42"/>
                    <a:pt x="139" y="46"/>
                  </a:cubicBezTo>
                  <a:cubicBezTo>
                    <a:pt x="51" y="3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D9B6BAF3-09B4-45FC-94D9-C1A4EF99A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271"/>
              <a:ext cx="26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Register</a:t>
              </a:r>
              <a:endParaRPr lang="en-US" altLang="en-US"/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E6FB918-5E64-46CF-8424-5F6859351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374"/>
              <a:ext cx="1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file</a:t>
              </a:r>
              <a:endParaRPr lang="en-US" alt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70E50916-A4D5-4505-ABF0-A3407F93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385"/>
              <a:ext cx="554" cy="308"/>
            </a:xfrm>
            <a:prstGeom prst="rect">
              <a:avLst/>
            </a:prstGeom>
            <a:solidFill>
              <a:srgbClr val="D5F6FF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CC3B6F40-3559-4312-89F4-8FBFFB375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1453"/>
              <a:ext cx="2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Control</a:t>
              </a:r>
              <a:endParaRPr lang="en-US" altLang="en-US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CCD115A6-41B8-4DC0-95C2-BE08322C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556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39831DA0-D9DD-4A39-8C2B-B34599324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" y="1510"/>
              <a:ext cx="158" cy="127"/>
            </a:xfrm>
            <a:custGeom>
              <a:avLst/>
              <a:gdLst>
                <a:gd name="T0" fmla="*/ 165 w 248"/>
                <a:gd name="T1" fmla="*/ 0 h 199"/>
                <a:gd name="T2" fmla="*/ 164 w 248"/>
                <a:gd name="T3" fmla="*/ 1 h 199"/>
                <a:gd name="T4" fmla="*/ 169 w 248"/>
                <a:gd name="T5" fmla="*/ 52 h 199"/>
                <a:gd name="T6" fmla="*/ 7 w 248"/>
                <a:gd name="T7" fmla="*/ 53 h 199"/>
                <a:gd name="T8" fmla="*/ 7 w 248"/>
                <a:gd name="T9" fmla="*/ 142 h 199"/>
                <a:gd name="T10" fmla="*/ 169 w 248"/>
                <a:gd name="T11" fmla="*/ 143 h 199"/>
                <a:gd name="T12" fmla="*/ 163 w 248"/>
                <a:gd name="T13" fmla="*/ 194 h 199"/>
                <a:gd name="T14" fmla="*/ 247 w 248"/>
                <a:gd name="T15" fmla="*/ 99 h 199"/>
                <a:gd name="T16" fmla="*/ 248 w 248"/>
                <a:gd name="T17" fmla="*/ 99 h 199"/>
                <a:gd name="T18" fmla="*/ 248 w 248"/>
                <a:gd name="T19" fmla="*/ 96 h 199"/>
                <a:gd name="T20" fmla="*/ 165 w 248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8" h="199">
                  <a:moveTo>
                    <a:pt x="165" y="0"/>
                  </a:moveTo>
                  <a:cubicBezTo>
                    <a:pt x="164" y="1"/>
                    <a:pt x="164" y="1"/>
                    <a:pt x="164" y="1"/>
                  </a:cubicBezTo>
                  <a:cubicBezTo>
                    <a:pt x="154" y="5"/>
                    <a:pt x="169" y="52"/>
                    <a:pt x="169" y="52"/>
                  </a:cubicBezTo>
                  <a:cubicBezTo>
                    <a:pt x="169" y="52"/>
                    <a:pt x="14" y="49"/>
                    <a:pt x="7" y="53"/>
                  </a:cubicBezTo>
                  <a:cubicBezTo>
                    <a:pt x="0" y="56"/>
                    <a:pt x="0" y="139"/>
                    <a:pt x="7" y="142"/>
                  </a:cubicBezTo>
                  <a:cubicBezTo>
                    <a:pt x="14" y="146"/>
                    <a:pt x="169" y="143"/>
                    <a:pt x="169" y="143"/>
                  </a:cubicBezTo>
                  <a:cubicBezTo>
                    <a:pt x="169" y="143"/>
                    <a:pt x="154" y="190"/>
                    <a:pt x="163" y="194"/>
                  </a:cubicBezTo>
                  <a:cubicBezTo>
                    <a:pt x="173" y="199"/>
                    <a:pt x="246" y="144"/>
                    <a:pt x="247" y="99"/>
                  </a:cubicBezTo>
                  <a:lnTo>
                    <a:pt x="248" y="99"/>
                  </a:lnTo>
                  <a:cubicBezTo>
                    <a:pt x="248" y="98"/>
                    <a:pt x="248" y="97"/>
                    <a:pt x="248" y="96"/>
                  </a:cubicBezTo>
                  <a:cubicBezTo>
                    <a:pt x="247" y="52"/>
                    <a:pt x="178" y="0"/>
                    <a:pt x="1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5710FC4-808C-436C-9EBE-2C09550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508"/>
              <a:ext cx="157" cy="127"/>
            </a:xfrm>
            <a:custGeom>
              <a:avLst/>
              <a:gdLst>
                <a:gd name="T0" fmla="*/ 164 w 247"/>
                <a:gd name="T1" fmla="*/ 1 h 199"/>
                <a:gd name="T2" fmla="*/ 163 w 247"/>
                <a:gd name="T3" fmla="*/ 1 h 199"/>
                <a:gd name="T4" fmla="*/ 168 w 247"/>
                <a:gd name="T5" fmla="*/ 52 h 199"/>
                <a:gd name="T6" fmla="*/ 6 w 247"/>
                <a:gd name="T7" fmla="*/ 53 h 199"/>
                <a:gd name="T8" fmla="*/ 6 w 247"/>
                <a:gd name="T9" fmla="*/ 143 h 199"/>
                <a:gd name="T10" fmla="*/ 168 w 247"/>
                <a:gd name="T11" fmla="*/ 144 h 199"/>
                <a:gd name="T12" fmla="*/ 163 w 247"/>
                <a:gd name="T13" fmla="*/ 195 h 199"/>
                <a:gd name="T14" fmla="*/ 247 w 247"/>
                <a:gd name="T15" fmla="*/ 99 h 199"/>
                <a:gd name="T16" fmla="*/ 247 w 247"/>
                <a:gd name="T17" fmla="*/ 99 h 199"/>
                <a:gd name="T18" fmla="*/ 247 w 247"/>
                <a:gd name="T19" fmla="*/ 97 h 199"/>
                <a:gd name="T20" fmla="*/ 164 w 247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7" h="199">
                  <a:moveTo>
                    <a:pt x="164" y="1"/>
                  </a:moveTo>
                  <a:cubicBezTo>
                    <a:pt x="164" y="1"/>
                    <a:pt x="163" y="1"/>
                    <a:pt x="163" y="1"/>
                  </a:cubicBezTo>
                  <a:cubicBezTo>
                    <a:pt x="153" y="5"/>
                    <a:pt x="168" y="52"/>
                    <a:pt x="168" y="52"/>
                  </a:cubicBezTo>
                  <a:cubicBezTo>
                    <a:pt x="168" y="52"/>
                    <a:pt x="13" y="50"/>
                    <a:pt x="6" y="53"/>
                  </a:cubicBezTo>
                  <a:cubicBezTo>
                    <a:pt x="0" y="57"/>
                    <a:pt x="0" y="139"/>
                    <a:pt x="6" y="143"/>
                  </a:cubicBezTo>
                  <a:cubicBezTo>
                    <a:pt x="13" y="146"/>
                    <a:pt x="168" y="144"/>
                    <a:pt x="168" y="144"/>
                  </a:cubicBezTo>
                  <a:cubicBezTo>
                    <a:pt x="168" y="144"/>
                    <a:pt x="153" y="191"/>
                    <a:pt x="163" y="195"/>
                  </a:cubicBezTo>
                  <a:cubicBezTo>
                    <a:pt x="173" y="199"/>
                    <a:pt x="246" y="145"/>
                    <a:pt x="247" y="99"/>
                  </a:cubicBezTo>
                  <a:lnTo>
                    <a:pt x="247" y="99"/>
                  </a:lnTo>
                  <a:cubicBezTo>
                    <a:pt x="247" y="98"/>
                    <a:pt x="247" y="98"/>
                    <a:pt x="247" y="97"/>
                  </a:cubicBezTo>
                  <a:cubicBezTo>
                    <a:pt x="246" y="53"/>
                    <a:pt x="177" y="0"/>
                    <a:pt x="164" y="1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65E11AB1-5D3F-4393-847D-0FC4786DC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1545"/>
              <a:ext cx="88" cy="52"/>
            </a:xfrm>
            <a:custGeom>
              <a:avLst/>
              <a:gdLst>
                <a:gd name="T0" fmla="*/ 9 w 139"/>
                <a:gd name="T1" fmla="*/ 0 h 82"/>
                <a:gd name="T2" fmla="*/ 11 w 139"/>
                <a:gd name="T3" fmla="*/ 82 h 82"/>
                <a:gd name="T4" fmla="*/ 139 w 139"/>
                <a:gd name="T5" fmla="*/ 47 h 82"/>
                <a:gd name="T6" fmla="*/ 9 w 13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82">
                  <a:moveTo>
                    <a:pt x="9" y="0"/>
                  </a:moveTo>
                  <a:cubicBezTo>
                    <a:pt x="4" y="10"/>
                    <a:pt x="0" y="62"/>
                    <a:pt x="11" y="82"/>
                  </a:cubicBezTo>
                  <a:cubicBezTo>
                    <a:pt x="15" y="82"/>
                    <a:pt x="45" y="42"/>
                    <a:pt x="139" y="47"/>
                  </a:cubicBezTo>
                  <a:cubicBezTo>
                    <a:pt x="51" y="3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8FC32B3D-ECDF-4C3D-BD46-FED0CA031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464"/>
              <a:ext cx="111" cy="1247"/>
            </a:xfrm>
            <a:prstGeom prst="rect">
              <a:avLst/>
            </a:prstGeom>
            <a:solidFill>
              <a:srgbClr val="AAFFCC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685AFACA-1C93-4848-8B2A-391380EB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1328"/>
              <a:ext cx="269" cy="105"/>
            </a:xfrm>
            <a:custGeom>
              <a:avLst/>
              <a:gdLst>
                <a:gd name="T0" fmla="*/ 45 w 424"/>
                <a:gd name="T1" fmla="*/ 0 h 165"/>
                <a:gd name="T2" fmla="*/ 380 w 424"/>
                <a:gd name="T3" fmla="*/ 0 h 165"/>
                <a:gd name="T4" fmla="*/ 424 w 424"/>
                <a:gd name="T5" fmla="*/ 44 h 165"/>
                <a:gd name="T6" fmla="*/ 424 w 424"/>
                <a:gd name="T7" fmla="*/ 121 h 165"/>
                <a:gd name="T8" fmla="*/ 380 w 424"/>
                <a:gd name="T9" fmla="*/ 165 h 165"/>
                <a:gd name="T10" fmla="*/ 45 w 424"/>
                <a:gd name="T11" fmla="*/ 165 h 165"/>
                <a:gd name="T12" fmla="*/ 0 w 424"/>
                <a:gd name="T13" fmla="*/ 121 h 165"/>
                <a:gd name="T14" fmla="*/ 0 w 424"/>
                <a:gd name="T15" fmla="*/ 44 h 165"/>
                <a:gd name="T16" fmla="*/ 45 w 424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165">
                  <a:moveTo>
                    <a:pt x="45" y="0"/>
                  </a:moveTo>
                  <a:lnTo>
                    <a:pt x="380" y="0"/>
                  </a:lnTo>
                  <a:cubicBezTo>
                    <a:pt x="405" y="0"/>
                    <a:pt x="424" y="20"/>
                    <a:pt x="424" y="44"/>
                  </a:cubicBezTo>
                  <a:lnTo>
                    <a:pt x="424" y="121"/>
                  </a:lnTo>
                  <a:cubicBezTo>
                    <a:pt x="424" y="145"/>
                    <a:pt x="405" y="165"/>
                    <a:pt x="380" y="165"/>
                  </a:cubicBezTo>
                  <a:lnTo>
                    <a:pt x="45" y="165"/>
                  </a:lnTo>
                  <a:cubicBezTo>
                    <a:pt x="20" y="165"/>
                    <a:pt x="0" y="145"/>
                    <a:pt x="0" y="121"/>
                  </a:cubicBezTo>
                  <a:lnTo>
                    <a:pt x="0" y="44"/>
                  </a:lnTo>
                  <a:cubicBezTo>
                    <a:pt x="0" y="20"/>
                    <a:pt x="20" y="0"/>
                    <a:pt x="45" y="0"/>
                  </a:cubicBezTo>
                  <a:close/>
                </a:path>
              </a:pathLst>
            </a:custGeom>
            <a:solidFill>
              <a:srgbClr val="AFDDE9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3B17B62E-E506-4F4A-8110-FD7392C5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1337"/>
              <a:ext cx="1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OF-EX</a:t>
              </a:r>
              <a:endParaRPr lang="en-US" alt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75FD067C-0DD2-4601-A331-532A82BE7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1" y="1838"/>
              <a:ext cx="675" cy="120"/>
            </a:xfrm>
            <a:custGeom>
              <a:avLst/>
              <a:gdLst>
                <a:gd name="T0" fmla="*/ 706 w 1061"/>
                <a:gd name="T1" fmla="*/ 1 h 189"/>
                <a:gd name="T2" fmla="*/ 701 w 1061"/>
                <a:gd name="T3" fmla="*/ 1 h 189"/>
                <a:gd name="T4" fmla="*/ 724 w 1061"/>
                <a:gd name="T5" fmla="*/ 50 h 189"/>
                <a:gd name="T6" fmla="*/ 30 w 1061"/>
                <a:gd name="T7" fmla="*/ 51 h 189"/>
                <a:gd name="T8" fmla="*/ 30 w 1061"/>
                <a:gd name="T9" fmla="*/ 136 h 189"/>
                <a:gd name="T10" fmla="*/ 724 w 1061"/>
                <a:gd name="T11" fmla="*/ 136 h 189"/>
                <a:gd name="T12" fmla="*/ 701 w 1061"/>
                <a:gd name="T13" fmla="*/ 185 h 189"/>
                <a:gd name="T14" fmla="*/ 1061 w 1061"/>
                <a:gd name="T15" fmla="*/ 95 h 189"/>
                <a:gd name="T16" fmla="*/ 1061 w 1061"/>
                <a:gd name="T17" fmla="*/ 95 h 189"/>
                <a:gd name="T18" fmla="*/ 1061 w 1061"/>
                <a:gd name="T19" fmla="*/ 92 h 189"/>
                <a:gd name="T20" fmla="*/ 706 w 1061"/>
                <a:gd name="T2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1" h="189">
                  <a:moveTo>
                    <a:pt x="706" y="1"/>
                  </a:moveTo>
                  <a:cubicBezTo>
                    <a:pt x="704" y="1"/>
                    <a:pt x="702" y="1"/>
                    <a:pt x="701" y="1"/>
                  </a:cubicBezTo>
                  <a:cubicBezTo>
                    <a:pt x="659" y="5"/>
                    <a:pt x="724" y="50"/>
                    <a:pt x="724" y="50"/>
                  </a:cubicBezTo>
                  <a:cubicBezTo>
                    <a:pt x="724" y="50"/>
                    <a:pt x="59" y="47"/>
                    <a:pt x="30" y="51"/>
                  </a:cubicBezTo>
                  <a:cubicBezTo>
                    <a:pt x="0" y="54"/>
                    <a:pt x="0" y="132"/>
                    <a:pt x="30" y="136"/>
                  </a:cubicBezTo>
                  <a:cubicBezTo>
                    <a:pt x="59" y="139"/>
                    <a:pt x="724" y="136"/>
                    <a:pt x="724" y="136"/>
                  </a:cubicBezTo>
                  <a:cubicBezTo>
                    <a:pt x="724" y="136"/>
                    <a:pt x="658" y="181"/>
                    <a:pt x="701" y="185"/>
                  </a:cubicBezTo>
                  <a:cubicBezTo>
                    <a:pt x="743" y="189"/>
                    <a:pt x="1057" y="137"/>
                    <a:pt x="1061" y="95"/>
                  </a:cubicBezTo>
                  <a:lnTo>
                    <a:pt x="1061" y="95"/>
                  </a:lnTo>
                  <a:cubicBezTo>
                    <a:pt x="1061" y="94"/>
                    <a:pt x="1061" y="93"/>
                    <a:pt x="1061" y="92"/>
                  </a:cubicBezTo>
                  <a:cubicBezTo>
                    <a:pt x="1057" y="50"/>
                    <a:pt x="762" y="0"/>
                    <a:pt x="7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5359A74-2BB9-45D4-AE7B-F4C045D69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" y="1837"/>
              <a:ext cx="674" cy="120"/>
            </a:xfrm>
            <a:custGeom>
              <a:avLst/>
              <a:gdLst>
                <a:gd name="T0" fmla="*/ 705 w 1061"/>
                <a:gd name="T1" fmla="*/ 1 h 189"/>
                <a:gd name="T2" fmla="*/ 701 w 1061"/>
                <a:gd name="T3" fmla="*/ 1 h 189"/>
                <a:gd name="T4" fmla="*/ 724 w 1061"/>
                <a:gd name="T5" fmla="*/ 49 h 189"/>
                <a:gd name="T6" fmla="*/ 29 w 1061"/>
                <a:gd name="T7" fmla="*/ 50 h 189"/>
                <a:gd name="T8" fmla="*/ 29 w 1061"/>
                <a:gd name="T9" fmla="*/ 135 h 189"/>
                <a:gd name="T10" fmla="*/ 724 w 1061"/>
                <a:gd name="T11" fmla="*/ 136 h 189"/>
                <a:gd name="T12" fmla="*/ 701 w 1061"/>
                <a:gd name="T13" fmla="*/ 185 h 189"/>
                <a:gd name="T14" fmla="*/ 1061 w 1061"/>
                <a:gd name="T15" fmla="*/ 94 h 189"/>
                <a:gd name="T16" fmla="*/ 1061 w 1061"/>
                <a:gd name="T17" fmla="*/ 94 h 189"/>
                <a:gd name="T18" fmla="*/ 1061 w 1061"/>
                <a:gd name="T19" fmla="*/ 91 h 189"/>
                <a:gd name="T20" fmla="*/ 705 w 1061"/>
                <a:gd name="T2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1" h="189">
                  <a:moveTo>
                    <a:pt x="705" y="1"/>
                  </a:moveTo>
                  <a:cubicBezTo>
                    <a:pt x="704" y="1"/>
                    <a:pt x="702" y="1"/>
                    <a:pt x="701" y="1"/>
                  </a:cubicBezTo>
                  <a:cubicBezTo>
                    <a:pt x="658" y="5"/>
                    <a:pt x="724" y="49"/>
                    <a:pt x="724" y="49"/>
                  </a:cubicBezTo>
                  <a:cubicBezTo>
                    <a:pt x="724" y="49"/>
                    <a:pt x="59" y="47"/>
                    <a:pt x="29" y="50"/>
                  </a:cubicBezTo>
                  <a:cubicBezTo>
                    <a:pt x="0" y="54"/>
                    <a:pt x="0" y="132"/>
                    <a:pt x="29" y="135"/>
                  </a:cubicBezTo>
                  <a:cubicBezTo>
                    <a:pt x="59" y="139"/>
                    <a:pt x="724" y="136"/>
                    <a:pt x="724" y="136"/>
                  </a:cubicBezTo>
                  <a:cubicBezTo>
                    <a:pt x="724" y="136"/>
                    <a:pt x="658" y="181"/>
                    <a:pt x="701" y="185"/>
                  </a:cubicBezTo>
                  <a:cubicBezTo>
                    <a:pt x="742" y="189"/>
                    <a:pt x="1056" y="137"/>
                    <a:pt x="1061" y="94"/>
                  </a:cubicBezTo>
                  <a:lnTo>
                    <a:pt x="1061" y="94"/>
                  </a:lnTo>
                  <a:cubicBezTo>
                    <a:pt x="1061" y="93"/>
                    <a:pt x="1061" y="92"/>
                    <a:pt x="1061" y="91"/>
                  </a:cubicBezTo>
                  <a:cubicBezTo>
                    <a:pt x="1057" y="50"/>
                    <a:pt x="762" y="0"/>
                    <a:pt x="705" y="1"/>
                  </a:cubicBezTo>
                  <a:close/>
                </a:path>
              </a:pathLst>
            </a:custGeom>
            <a:solidFill>
              <a:srgbClr val="0000FF"/>
            </a:solidFill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EEE6DB20-31B5-44A8-857F-AE1E68DFC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1871"/>
              <a:ext cx="379" cy="49"/>
            </a:xfrm>
            <a:custGeom>
              <a:avLst/>
              <a:gdLst>
                <a:gd name="T0" fmla="*/ 36 w 596"/>
                <a:gd name="T1" fmla="*/ 0 h 78"/>
                <a:gd name="T2" fmla="*/ 46 w 596"/>
                <a:gd name="T3" fmla="*/ 77 h 78"/>
                <a:gd name="T4" fmla="*/ 596 w 596"/>
                <a:gd name="T5" fmla="*/ 44 h 78"/>
                <a:gd name="T6" fmla="*/ 36 w 596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6" h="78">
                  <a:moveTo>
                    <a:pt x="36" y="0"/>
                  </a:moveTo>
                  <a:cubicBezTo>
                    <a:pt x="17" y="9"/>
                    <a:pt x="0" y="58"/>
                    <a:pt x="46" y="77"/>
                  </a:cubicBezTo>
                  <a:cubicBezTo>
                    <a:pt x="63" y="78"/>
                    <a:pt x="194" y="40"/>
                    <a:pt x="596" y="44"/>
                  </a:cubicBezTo>
                  <a:cubicBezTo>
                    <a:pt x="217" y="3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0363028E-BCFA-4BE8-AF10-012BCD8D3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2011"/>
              <a:ext cx="93" cy="313"/>
            </a:xfrm>
            <a:custGeom>
              <a:avLst/>
              <a:gdLst>
                <a:gd name="T0" fmla="*/ 0 w 146"/>
                <a:gd name="T1" fmla="*/ 0 h 493"/>
                <a:gd name="T2" fmla="*/ 0 w 146"/>
                <a:gd name="T3" fmla="*/ 493 h 493"/>
                <a:gd name="T4" fmla="*/ 146 w 146"/>
                <a:gd name="T5" fmla="*/ 391 h 493"/>
                <a:gd name="T6" fmla="*/ 146 w 146"/>
                <a:gd name="T7" fmla="*/ 86 h 493"/>
                <a:gd name="T8" fmla="*/ 0 w 146"/>
                <a:gd name="T9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93">
                  <a:moveTo>
                    <a:pt x="0" y="0"/>
                  </a:moveTo>
                  <a:lnTo>
                    <a:pt x="0" y="493"/>
                  </a:lnTo>
                  <a:lnTo>
                    <a:pt x="146" y="391"/>
                  </a:lnTo>
                  <a:lnTo>
                    <a:pt x="146" y="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7E3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E7350B37-5EE3-4019-B9E3-1F05228C0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3" y="2249"/>
              <a:ext cx="11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11685C54-6F83-49F9-8119-FE0AEC3FC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2235"/>
              <a:ext cx="51" cy="29"/>
            </a:xfrm>
            <a:custGeom>
              <a:avLst/>
              <a:gdLst>
                <a:gd name="T0" fmla="*/ 23 w 80"/>
                <a:gd name="T1" fmla="*/ 22 h 45"/>
                <a:gd name="T2" fmla="*/ 0 w 80"/>
                <a:gd name="T3" fmla="*/ 45 h 45"/>
                <a:gd name="T4" fmla="*/ 80 w 80"/>
                <a:gd name="T5" fmla="*/ 22 h 45"/>
                <a:gd name="T6" fmla="*/ 0 w 80"/>
                <a:gd name="T7" fmla="*/ 0 h 45"/>
                <a:gd name="T8" fmla="*/ 23 w 80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23" y="22"/>
                  </a:moveTo>
                  <a:lnTo>
                    <a:pt x="0" y="45"/>
                  </a:lnTo>
                  <a:lnTo>
                    <a:pt x="80" y="22"/>
                  </a:lnTo>
                  <a:lnTo>
                    <a:pt x="0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99FDF663-64FC-4D48-BD8C-4C9F1816E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2128"/>
              <a:ext cx="108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C74AA399-1DFA-4CBF-B837-EAEF28019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" y="2112"/>
              <a:ext cx="55" cy="32"/>
            </a:xfrm>
            <a:custGeom>
              <a:avLst/>
              <a:gdLst>
                <a:gd name="T0" fmla="*/ 25 w 87"/>
                <a:gd name="T1" fmla="*/ 25 h 50"/>
                <a:gd name="T2" fmla="*/ 0 w 87"/>
                <a:gd name="T3" fmla="*/ 50 h 50"/>
                <a:gd name="T4" fmla="*/ 87 w 87"/>
                <a:gd name="T5" fmla="*/ 25 h 50"/>
                <a:gd name="T6" fmla="*/ 0 w 87"/>
                <a:gd name="T7" fmla="*/ 0 h 50"/>
                <a:gd name="T8" fmla="*/ 25 w 87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50">
                  <a:moveTo>
                    <a:pt x="25" y="25"/>
                  </a:moveTo>
                  <a:lnTo>
                    <a:pt x="0" y="50"/>
                  </a:lnTo>
                  <a:lnTo>
                    <a:pt x="87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9ABDBCAC-4696-4427-84BA-016BCFE34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8" y="2485"/>
              <a:ext cx="341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2CB1C904-6E69-4D21-A615-AC4D360FE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2468"/>
              <a:ext cx="58" cy="33"/>
            </a:xfrm>
            <a:custGeom>
              <a:avLst/>
              <a:gdLst>
                <a:gd name="T0" fmla="*/ 26 w 91"/>
                <a:gd name="T1" fmla="*/ 26 h 52"/>
                <a:gd name="T2" fmla="*/ 0 w 91"/>
                <a:gd name="T3" fmla="*/ 52 h 52"/>
                <a:gd name="T4" fmla="*/ 91 w 91"/>
                <a:gd name="T5" fmla="*/ 26 h 52"/>
                <a:gd name="T6" fmla="*/ 0 w 91"/>
                <a:gd name="T7" fmla="*/ 0 h 52"/>
                <a:gd name="T8" fmla="*/ 26 w 91"/>
                <a:gd name="T9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2">
                  <a:moveTo>
                    <a:pt x="26" y="26"/>
                  </a:moveTo>
                  <a:lnTo>
                    <a:pt x="0" y="52"/>
                  </a:lnTo>
                  <a:lnTo>
                    <a:pt x="91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76871C44-AF4F-4F4A-9489-5901BD53B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2218"/>
              <a:ext cx="134" cy="119"/>
            </a:xfrm>
            <a:prstGeom prst="rect">
              <a:avLst/>
            </a:prstGeom>
            <a:solidFill>
              <a:srgbClr val="F4D7E3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93D5319D-C31C-481D-A9FC-DA190BF66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238"/>
              <a:ext cx="1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sans-serif"/>
                </a:rPr>
                <a:t>op2</a:t>
              </a:r>
              <a:endParaRPr lang="en-US" altLang="en-US"/>
            </a:p>
          </p:txBody>
        </p:sp>
        <p:sp>
          <p:nvSpPr>
            <p:cNvPr id="59" name="Rectangle 54">
              <a:extLst>
                <a:ext uri="{FF2B5EF4-FFF2-40B4-BE49-F238E27FC236}">
                  <a16:creationId xmlns:a16="http://schemas.microsoft.com/office/drawing/2014/main" id="{6EA88DE9-B56F-4C88-AB95-6569238EA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2392"/>
              <a:ext cx="129" cy="119"/>
            </a:xfrm>
            <a:prstGeom prst="rect">
              <a:avLst/>
            </a:prstGeom>
            <a:solidFill>
              <a:srgbClr val="F4D7E3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740152ED-E47D-445A-B472-72A3B4278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2413"/>
              <a:ext cx="101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sans-serif"/>
                </a:rPr>
                <a:t>op1</a:t>
              </a:r>
              <a:endParaRPr lang="en-US" altLang="en-US"/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18AB53C2-1BD2-4D2C-A9AB-F9C9A60D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7" y="2060"/>
              <a:ext cx="440" cy="378"/>
            </a:xfrm>
            <a:prstGeom prst="rect">
              <a:avLst/>
            </a:prstGeom>
            <a:solidFill>
              <a:srgbClr val="FFE6D5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0BE1C260-AA7D-4CE1-8436-69F0FFE9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198"/>
              <a:ext cx="11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sans-serif"/>
                </a:rPr>
                <a:t>ALU</a:t>
              </a:r>
              <a:endParaRPr lang="en-US" altLang="en-US"/>
            </a:p>
          </p:txBody>
        </p:sp>
        <p:sp>
          <p:nvSpPr>
            <p:cNvPr id="63" name="Rectangle 58">
              <a:extLst>
                <a:ext uri="{FF2B5EF4-FFF2-40B4-BE49-F238E27FC236}">
                  <a16:creationId xmlns:a16="http://schemas.microsoft.com/office/drawing/2014/main" id="{97FBC9E4-D960-49E2-B2DB-344E53309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2285"/>
              <a:ext cx="1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A71AA5AC-EC92-43A6-BE1C-BF8AED90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1475"/>
              <a:ext cx="481" cy="308"/>
            </a:xfrm>
            <a:prstGeom prst="rect">
              <a:avLst/>
            </a:prstGeom>
            <a:solidFill>
              <a:srgbClr val="D5F6FF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7D918337-E1B1-4EBD-8DF9-B99DB6BF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1525"/>
              <a:ext cx="2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Branch</a:t>
              </a:r>
              <a:endParaRPr lang="en-US" altLang="en-US"/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DD8FF571-0962-48CD-9E8A-0BBE933A9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29"/>
              <a:ext cx="1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DC0F84AD-C40A-438C-85B7-3F41BFA26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2" y="1855"/>
              <a:ext cx="400" cy="114"/>
            </a:xfrm>
            <a:custGeom>
              <a:avLst/>
              <a:gdLst>
                <a:gd name="T0" fmla="*/ 89 w 630"/>
                <a:gd name="T1" fmla="*/ 0 h 179"/>
                <a:gd name="T2" fmla="*/ 540 w 630"/>
                <a:gd name="T3" fmla="*/ 0 h 179"/>
                <a:gd name="T4" fmla="*/ 630 w 630"/>
                <a:gd name="T5" fmla="*/ 89 h 179"/>
                <a:gd name="T6" fmla="*/ 540 w 630"/>
                <a:gd name="T7" fmla="*/ 179 h 179"/>
                <a:gd name="T8" fmla="*/ 89 w 630"/>
                <a:gd name="T9" fmla="*/ 179 h 179"/>
                <a:gd name="T10" fmla="*/ 0 w 630"/>
                <a:gd name="T11" fmla="*/ 89 h 179"/>
                <a:gd name="T12" fmla="*/ 89 w 630"/>
                <a:gd name="T13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0" h="179">
                  <a:moveTo>
                    <a:pt x="89" y="0"/>
                  </a:moveTo>
                  <a:lnTo>
                    <a:pt x="540" y="0"/>
                  </a:lnTo>
                  <a:cubicBezTo>
                    <a:pt x="590" y="0"/>
                    <a:pt x="630" y="40"/>
                    <a:pt x="630" y="89"/>
                  </a:cubicBezTo>
                  <a:cubicBezTo>
                    <a:pt x="630" y="139"/>
                    <a:pt x="590" y="179"/>
                    <a:pt x="540" y="179"/>
                  </a:cubicBezTo>
                  <a:lnTo>
                    <a:pt x="89" y="179"/>
                  </a:lnTo>
                  <a:cubicBezTo>
                    <a:pt x="40" y="179"/>
                    <a:pt x="0" y="139"/>
                    <a:pt x="0" y="89"/>
                  </a:cubicBezTo>
                  <a:cubicBezTo>
                    <a:pt x="0" y="40"/>
                    <a:pt x="40" y="0"/>
                    <a:pt x="89" y="0"/>
                  </a:cubicBezTo>
                  <a:close/>
                </a:path>
              </a:pathLst>
            </a:custGeom>
            <a:solidFill>
              <a:srgbClr val="AAFFCC"/>
            </a:solidFill>
            <a:ln w="9525" cap="flat">
              <a:solidFill>
                <a:srgbClr val="1620F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99B4F1B2-977B-4220-A75E-E058C28C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857"/>
              <a:ext cx="18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-serif"/>
                </a:rPr>
                <a:t>flags</a:t>
              </a:r>
              <a:endParaRPr lang="en-US" altLang="en-US"/>
            </a:p>
          </p:txBody>
        </p:sp>
        <p:sp>
          <p:nvSpPr>
            <p:cNvPr id="69" name="Freeform 64">
              <a:extLst>
                <a:ext uri="{FF2B5EF4-FFF2-40B4-BE49-F238E27FC236}">
                  <a16:creationId xmlns:a16="http://schemas.microsoft.com/office/drawing/2014/main" id="{B6BE02DC-374F-4CE9-94B8-73FBC7AE7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" y="1774"/>
              <a:ext cx="104" cy="75"/>
            </a:xfrm>
            <a:custGeom>
              <a:avLst/>
              <a:gdLst>
                <a:gd name="T0" fmla="*/ 0 w 163"/>
                <a:gd name="T1" fmla="*/ 39 h 118"/>
                <a:gd name="T2" fmla="*/ 1 w 163"/>
                <a:gd name="T3" fmla="*/ 40 h 118"/>
                <a:gd name="T4" fmla="*/ 43 w 163"/>
                <a:gd name="T5" fmla="*/ 37 h 118"/>
                <a:gd name="T6" fmla="*/ 43 w 163"/>
                <a:gd name="T7" fmla="*/ 114 h 118"/>
                <a:gd name="T8" fmla="*/ 117 w 163"/>
                <a:gd name="T9" fmla="*/ 114 h 118"/>
                <a:gd name="T10" fmla="*/ 117 w 163"/>
                <a:gd name="T11" fmla="*/ 37 h 118"/>
                <a:gd name="T12" fmla="*/ 159 w 163"/>
                <a:gd name="T13" fmla="*/ 40 h 118"/>
                <a:gd name="T14" fmla="*/ 81 w 163"/>
                <a:gd name="T15" fmla="*/ 0 h 118"/>
                <a:gd name="T16" fmla="*/ 81 w 163"/>
                <a:gd name="T17" fmla="*/ 0 h 118"/>
                <a:gd name="T18" fmla="*/ 79 w 163"/>
                <a:gd name="T19" fmla="*/ 0 h 118"/>
                <a:gd name="T20" fmla="*/ 0 w 163"/>
                <a:gd name="T2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18">
                  <a:moveTo>
                    <a:pt x="0" y="39"/>
                  </a:moveTo>
                  <a:cubicBezTo>
                    <a:pt x="1" y="39"/>
                    <a:pt x="1" y="40"/>
                    <a:pt x="1" y="40"/>
                  </a:cubicBezTo>
                  <a:cubicBezTo>
                    <a:pt x="4" y="44"/>
                    <a:pt x="43" y="37"/>
                    <a:pt x="43" y="37"/>
                  </a:cubicBezTo>
                  <a:cubicBezTo>
                    <a:pt x="43" y="37"/>
                    <a:pt x="40" y="111"/>
                    <a:pt x="43" y="114"/>
                  </a:cubicBezTo>
                  <a:cubicBezTo>
                    <a:pt x="46" y="118"/>
                    <a:pt x="114" y="118"/>
                    <a:pt x="117" y="114"/>
                  </a:cubicBezTo>
                  <a:cubicBezTo>
                    <a:pt x="120" y="111"/>
                    <a:pt x="117" y="37"/>
                    <a:pt x="117" y="37"/>
                  </a:cubicBezTo>
                  <a:cubicBezTo>
                    <a:pt x="117" y="37"/>
                    <a:pt x="156" y="44"/>
                    <a:pt x="159" y="40"/>
                  </a:cubicBezTo>
                  <a:cubicBezTo>
                    <a:pt x="163" y="35"/>
                    <a:pt x="118" y="0"/>
                    <a:pt x="81" y="0"/>
                  </a:cubicBezTo>
                  <a:lnTo>
                    <a:pt x="81" y="0"/>
                  </a:lnTo>
                  <a:cubicBezTo>
                    <a:pt x="80" y="0"/>
                    <a:pt x="80" y="0"/>
                    <a:pt x="79" y="0"/>
                  </a:cubicBezTo>
                  <a:cubicBezTo>
                    <a:pt x="43" y="0"/>
                    <a:pt x="0" y="33"/>
                    <a:pt x="0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>
              <a:extLst>
                <a:ext uri="{FF2B5EF4-FFF2-40B4-BE49-F238E27FC236}">
                  <a16:creationId xmlns:a16="http://schemas.microsoft.com/office/drawing/2014/main" id="{AF77EC89-D02B-45EA-A28E-145A33052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" y="1776"/>
              <a:ext cx="103" cy="75"/>
            </a:xfrm>
            <a:custGeom>
              <a:avLst/>
              <a:gdLst>
                <a:gd name="T0" fmla="*/ 0 w 163"/>
                <a:gd name="T1" fmla="*/ 39 h 118"/>
                <a:gd name="T2" fmla="*/ 1 w 163"/>
                <a:gd name="T3" fmla="*/ 40 h 118"/>
                <a:gd name="T4" fmla="*/ 43 w 163"/>
                <a:gd name="T5" fmla="*/ 37 h 118"/>
                <a:gd name="T6" fmla="*/ 43 w 163"/>
                <a:gd name="T7" fmla="*/ 114 h 118"/>
                <a:gd name="T8" fmla="*/ 117 w 163"/>
                <a:gd name="T9" fmla="*/ 114 h 118"/>
                <a:gd name="T10" fmla="*/ 117 w 163"/>
                <a:gd name="T11" fmla="*/ 37 h 118"/>
                <a:gd name="T12" fmla="*/ 159 w 163"/>
                <a:gd name="T13" fmla="*/ 40 h 118"/>
                <a:gd name="T14" fmla="*/ 81 w 163"/>
                <a:gd name="T15" fmla="*/ 0 h 118"/>
                <a:gd name="T16" fmla="*/ 81 w 163"/>
                <a:gd name="T17" fmla="*/ 0 h 118"/>
                <a:gd name="T18" fmla="*/ 79 w 163"/>
                <a:gd name="T19" fmla="*/ 0 h 118"/>
                <a:gd name="T20" fmla="*/ 0 w 163"/>
                <a:gd name="T21" fmla="*/ 3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18">
                  <a:moveTo>
                    <a:pt x="0" y="39"/>
                  </a:moveTo>
                  <a:cubicBezTo>
                    <a:pt x="0" y="39"/>
                    <a:pt x="0" y="40"/>
                    <a:pt x="1" y="40"/>
                  </a:cubicBezTo>
                  <a:cubicBezTo>
                    <a:pt x="4" y="45"/>
                    <a:pt x="43" y="37"/>
                    <a:pt x="43" y="37"/>
                  </a:cubicBezTo>
                  <a:cubicBezTo>
                    <a:pt x="43" y="37"/>
                    <a:pt x="40" y="111"/>
                    <a:pt x="43" y="114"/>
                  </a:cubicBezTo>
                  <a:cubicBezTo>
                    <a:pt x="46" y="118"/>
                    <a:pt x="114" y="118"/>
                    <a:pt x="117" y="114"/>
                  </a:cubicBezTo>
                  <a:cubicBezTo>
                    <a:pt x="119" y="111"/>
                    <a:pt x="117" y="37"/>
                    <a:pt x="117" y="37"/>
                  </a:cubicBezTo>
                  <a:cubicBezTo>
                    <a:pt x="117" y="37"/>
                    <a:pt x="156" y="45"/>
                    <a:pt x="159" y="40"/>
                  </a:cubicBezTo>
                  <a:cubicBezTo>
                    <a:pt x="163" y="35"/>
                    <a:pt x="118" y="0"/>
                    <a:pt x="81" y="0"/>
                  </a:cubicBezTo>
                  <a:lnTo>
                    <a:pt x="81" y="0"/>
                  </a:lnTo>
                  <a:cubicBezTo>
                    <a:pt x="80" y="0"/>
                    <a:pt x="79" y="0"/>
                    <a:pt x="79" y="0"/>
                  </a:cubicBezTo>
                  <a:cubicBezTo>
                    <a:pt x="43" y="0"/>
                    <a:pt x="0" y="33"/>
                    <a:pt x="0" y="39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389DF7E2-EB30-46AF-84D0-007807EEE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0" y="1809"/>
              <a:ext cx="42" cy="42"/>
            </a:xfrm>
            <a:custGeom>
              <a:avLst/>
              <a:gdLst>
                <a:gd name="T0" fmla="*/ 0 w 67"/>
                <a:gd name="T1" fmla="*/ 62 h 66"/>
                <a:gd name="T2" fmla="*/ 66 w 67"/>
                <a:gd name="T3" fmla="*/ 61 h 66"/>
                <a:gd name="T4" fmla="*/ 38 w 67"/>
                <a:gd name="T5" fmla="*/ 0 h 66"/>
                <a:gd name="T6" fmla="*/ 0 w 67"/>
                <a:gd name="T7" fmla="*/ 6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66">
                  <a:moveTo>
                    <a:pt x="0" y="62"/>
                  </a:moveTo>
                  <a:cubicBezTo>
                    <a:pt x="7" y="64"/>
                    <a:pt x="50" y="66"/>
                    <a:pt x="66" y="61"/>
                  </a:cubicBezTo>
                  <a:cubicBezTo>
                    <a:pt x="67" y="59"/>
                    <a:pt x="34" y="44"/>
                    <a:pt x="38" y="0"/>
                  </a:cubicBezTo>
                  <a:cubicBezTo>
                    <a:pt x="29" y="42"/>
                    <a:pt x="0" y="62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>
              <a:extLst>
                <a:ext uri="{FF2B5EF4-FFF2-40B4-BE49-F238E27FC236}">
                  <a16:creationId xmlns:a16="http://schemas.microsoft.com/office/drawing/2014/main" id="{49E83F6E-4FCF-4326-AC0D-2152CFCCA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" y="1973"/>
              <a:ext cx="103" cy="80"/>
            </a:xfrm>
            <a:custGeom>
              <a:avLst/>
              <a:gdLst>
                <a:gd name="T0" fmla="*/ 1 w 163"/>
                <a:gd name="T1" fmla="*/ 42 h 126"/>
                <a:gd name="T2" fmla="*/ 1 w 163"/>
                <a:gd name="T3" fmla="*/ 43 h 126"/>
                <a:gd name="T4" fmla="*/ 43 w 163"/>
                <a:gd name="T5" fmla="*/ 40 h 126"/>
                <a:gd name="T6" fmla="*/ 43 w 163"/>
                <a:gd name="T7" fmla="*/ 123 h 126"/>
                <a:gd name="T8" fmla="*/ 117 w 163"/>
                <a:gd name="T9" fmla="*/ 123 h 126"/>
                <a:gd name="T10" fmla="*/ 117 w 163"/>
                <a:gd name="T11" fmla="*/ 40 h 126"/>
                <a:gd name="T12" fmla="*/ 159 w 163"/>
                <a:gd name="T13" fmla="*/ 43 h 126"/>
                <a:gd name="T14" fmla="*/ 81 w 163"/>
                <a:gd name="T15" fmla="*/ 0 h 126"/>
                <a:gd name="T16" fmla="*/ 81 w 163"/>
                <a:gd name="T17" fmla="*/ 0 h 126"/>
                <a:gd name="T18" fmla="*/ 79 w 163"/>
                <a:gd name="T19" fmla="*/ 0 h 126"/>
                <a:gd name="T20" fmla="*/ 1 w 163"/>
                <a:gd name="T21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26">
                  <a:moveTo>
                    <a:pt x="1" y="42"/>
                  </a:moveTo>
                  <a:cubicBezTo>
                    <a:pt x="1" y="42"/>
                    <a:pt x="1" y="43"/>
                    <a:pt x="1" y="43"/>
                  </a:cubicBezTo>
                  <a:cubicBezTo>
                    <a:pt x="4" y="48"/>
                    <a:pt x="43" y="40"/>
                    <a:pt x="43" y="40"/>
                  </a:cubicBezTo>
                  <a:cubicBezTo>
                    <a:pt x="43" y="40"/>
                    <a:pt x="40" y="119"/>
                    <a:pt x="43" y="123"/>
                  </a:cubicBezTo>
                  <a:cubicBezTo>
                    <a:pt x="46" y="126"/>
                    <a:pt x="114" y="126"/>
                    <a:pt x="117" y="123"/>
                  </a:cubicBezTo>
                  <a:cubicBezTo>
                    <a:pt x="120" y="119"/>
                    <a:pt x="117" y="40"/>
                    <a:pt x="117" y="40"/>
                  </a:cubicBezTo>
                  <a:cubicBezTo>
                    <a:pt x="117" y="40"/>
                    <a:pt x="156" y="48"/>
                    <a:pt x="159" y="43"/>
                  </a:cubicBezTo>
                  <a:cubicBezTo>
                    <a:pt x="163" y="38"/>
                    <a:pt x="118" y="0"/>
                    <a:pt x="81" y="0"/>
                  </a:cubicBezTo>
                  <a:lnTo>
                    <a:pt x="81" y="0"/>
                  </a:lnTo>
                  <a:cubicBezTo>
                    <a:pt x="80" y="0"/>
                    <a:pt x="80" y="0"/>
                    <a:pt x="79" y="0"/>
                  </a:cubicBezTo>
                  <a:cubicBezTo>
                    <a:pt x="43" y="0"/>
                    <a:pt x="0" y="35"/>
                    <a:pt x="1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id="{ECD43333-72E7-4A94-9BB9-60C7768A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1975"/>
              <a:ext cx="103" cy="80"/>
            </a:xfrm>
            <a:custGeom>
              <a:avLst/>
              <a:gdLst>
                <a:gd name="T0" fmla="*/ 1 w 163"/>
                <a:gd name="T1" fmla="*/ 43 h 127"/>
                <a:gd name="T2" fmla="*/ 1 w 163"/>
                <a:gd name="T3" fmla="*/ 43 h 127"/>
                <a:gd name="T4" fmla="*/ 43 w 163"/>
                <a:gd name="T5" fmla="*/ 40 h 127"/>
                <a:gd name="T6" fmla="*/ 43 w 163"/>
                <a:gd name="T7" fmla="*/ 123 h 127"/>
                <a:gd name="T8" fmla="*/ 117 w 163"/>
                <a:gd name="T9" fmla="*/ 123 h 127"/>
                <a:gd name="T10" fmla="*/ 117 w 163"/>
                <a:gd name="T11" fmla="*/ 40 h 127"/>
                <a:gd name="T12" fmla="*/ 159 w 163"/>
                <a:gd name="T13" fmla="*/ 43 h 127"/>
                <a:gd name="T14" fmla="*/ 81 w 163"/>
                <a:gd name="T15" fmla="*/ 0 h 127"/>
                <a:gd name="T16" fmla="*/ 81 w 163"/>
                <a:gd name="T17" fmla="*/ 0 h 127"/>
                <a:gd name="T18" fmla="*/ 79 w 163"/>
                <a:gd name="T19" fmla="*/ 0 h 127"/>
                <a:gd name="T20" fmla="*/ 1 w 163"/>
                <a:gd name="T21" fmla="*/ 4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3" h="127">
                  <a:moveTo>
                    <a:pt x="1" y="43"/>
                  </a:moveTo>
                  <a:cubicBezTo>
                    <a:pt x="1" y="43"/>
                    <a:pt x="1" y="43"/>
                    <a:pt x="1" y="43"/>
                  </a:cubicBezTo>
                  <a:cubicBezTo>
                    <a:pt x="4" y="48"/>
                    <a:pt x="43" y="40"/>
                    <a:pt x="43" y="40"/>
                  </a:cubicBezTo>
                  <a:cubicBezTo>
                    <a:pt x="43" y="40"/>
                    <a:pt x="40" y="120"/>
                    <a:pt x="43" y="123"/>
                  </a:cubicBezTo>
                  <a:cubicBezTo>
                    <a:pt x="46" y="127"/>
                    <a:pt x="114" y="127"/>
                    <a:pt x="117" y="123"/>
                  </a:cubicBezTo>
                  <a:cubicBezTo>
                    <a:pt x="120" y="120"/>
                    <a:pt x="117" y="40"/>
                    <a:pt x="117" y="40"/>
                  </a:cubicBezTo>
                  <a:cubicBezTo>
                    <a:pt x="117" y="40"/>
                    <a:pt x="156" y="48"/>
                    <a:pt x="159" y="43"/>
                  </a:cubicBezTo>
                  <a:cubicBezTo>
                    <a:pt x="163" y="38"/>
                    <a:pt x="118" y="1"/>
                    <a:pt x="81" y="0"/>
                  </a:cubicBezTo>
                  <a:lnTo>
                    <a:pt x="81" y="0"/>
                  </a:lnTo>
                  <a:cubicBezTo>
                    <a:pt x="80" y="0"/>
                    <a:pt x="80" y="0"/>
                    <a:pt x="79" y="0"/>
                  </a:cubicBezTo>
                  <a:cubicBezTo>
                    <a:pt x="43" y="1"/>
                    <a:pt x="0" y="36"/>
                    <a:pt x="1" y="43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B8F142F0-9A36-4485-93D4-3B665BB29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010"/>
              <a:ext cx="43" cy="45"/>
            </a:xfrm>
            <a:custGeom>
              <a:avLst/>
              <a:gdLst>
                <a:gd name="T0" fmla="*/ 0 w 67"/>
                <a:gd name="T1" fmla="*/ 67 h 71"/>
                <a:gd name="T2" fmla="*/ 66 w 67"/>
                <a:gd name="T3" fmla="*/ 65 h 71"/>
                <a:gd name="T4" fmla="*/ 38 w 67"/>
                <a:gd name="T5" fmla="*/ 0 h 71"/>
                <a:gd name="T6" fmla="*/ 0 w 67"/>
                <a:gd name="T7" fmla="*/ 6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1">
                  <a:moveTo>
                    <a:pt x="0" y="67"/>
                  </a:moveTo>
                  <a:cubicBezTo>
                    <a:pt x="7" y="69"/>
                    <a:pt x="50" y="71"/>
                    <a:pt x="66" y="65"/>
                  </a:cubicBezTo>
                  <a:cubicBezTo>
                    <a:pt x="67" y="63"/>
                    <a:pt x="34" y="48"/>
                    <a:pt x="38" y="0"/>
                  </a:cubicBezTo>
                  <a:cubicBezTo>
                    <a:pt x="29" y="45"/>
                    <a:pt x="0" y="67"/>
                    <a:pt x="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386DB0C7-6598-4240-88FC-0910A29EE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1454"/>
              <a:ext cx="110" cy="1239"/>
            </a:xfrm>
            <a:prstGeom prst="rect">
              <a:avLst/>
            </a:prstGeom>
            <a:solidFill>
              <a:srgbClr val="AAFFCC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>
              <a:extLst>
                <a:ext uri="{FF2B5EF4-FFF2-40B4-BE49-F238E27FC236}">
                  <a16:creationId xmlns:a16="http://schemas.microsoft.com/office/drawing/2014/main" id="{4A9404A6-43FE-4C15-8117-4ABAA94B9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1317"/>
              <a:ext cx="289" cy="105"/>
            </a:xfrm>
            <a:custGeom>
              <a:avLst/>
              <a:gdLst>
                <a:gd name="T0" fmla="*/ 44 w 453"/>
                <a:gd name="T1" fmla="*/ 0 h 165"/>
                <a:gd name="T2" fmla="*/ 409 w 453"/>
                <a:gd name="T3" fmla="*/ 0 h 165"/>
                <a:gd name="T4" fmla="*/ 453 w 453"/>
                <a:gd name="T5" fmla="*/ 44 h 165"/>
                <a:gd name="T6" fmla="*/ 453 w 453"/>
                <a:gd name="T7" fmla="*/ 121 h 165"/>
                <a:gd name="T8" fmla="*/ 409 w 453"/>
                <a:gd name="T9" fmla="*/ 165 h 165"/>
                <a:gd name="T10" fmla="*/ 44 w 453"/>
                <a:gd name="T11" fmla="*/ 165 h 165"/>
                <a:gd name="T12" fmla="*/ 0 w 453"/>
                <a:gd name="T13" fmla="*/ 121 h 165"/>
                <a:gd name="T14" fmla="*/ 0 w 453"/>
                <a:gd name="T15" fmla="*/ 44 h 165"/>
                <a:gd name="T16" fmla="*/ 44 w 453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3" h="165">
                  <a:moveTo>
                    <a:pt x="44" y="0"/>
                  </a:moveTo>
                  <a:lnTo>
                    <a:pt x="409" y="0"/>
                  </a:lnTo>
                  <a:cubicBezTo>
                    <a:pt x="433" y="0"/>
                    <a:pt x="453" y="20"/>
                    <a:pt x="453" y="44"/>
                  </a:cubicBezTo>
                  <a:lnTo>
                    <a:pt x="453" y="121"/>
                  </a:lnTo>
                  <a:cubicBezTo>
                    <a:pt x="453" y="146"/>
                    <a:pt x="433" y="165"/>
                    <a:pt x="409" y="165"/>
                  </a:cubicBezTo>
                  <a:lnTo>
                    <a:pt x="44" y="165"/>
                  </a:lnTo>
                  <a:cubicBezTo>
                    <a:pt x="19" y="165"/>
                    <a:pt x="0" y="146"/>
                    <a:pt x="0" y="121"/>
                  </a:cubicBezTo>
                  <a:lnTo>
                    <a:pt x="0" y="44"/>
                  </a:lnTo>
                  <a:cubicBezTo>
                    <a:pt x="0" y="20"/>
                    <a:pt x="19" y="0"/>
                    <a:pt x="44" y="0"/>
                  </a:cubicBezTo>
                  <a:close/>
                </a:path>
              </a:pathLst>
            </a:custGeom>
            <a:solidFill>
              <a:srgbClr val="AFDDE9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700D01B3-98FE-496B-A5AA-CA81410D3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332"/>
              <a:ext cx="22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EX-MA</a:t>
              </a:r>
              <a:endParaRPr lang="en-US" altLang="en-US"/>
            </a:p>
          </p:txBody>
        </p:sp>
        <p:sp>
          <p:nvSpPr>
            <p:cNvPr id="78" name="Freeform 73">
              <a:extLst>
                <a:ext uri="{FF2B5EF4-FFF2-40B4-BE49-F238E27FC236}">
                  <a16:creationId xmlns:a16="http://schemas.microsoft.com/office/drawing/2014/main" id="{66D1A55C-C701-4683-A728-A193B2DB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2149"/>
              <a:ext cx="320" cy="126"/>
            </a:xfrm>
            <a:custGeom>
              <a:avLst/>
              <a:gdLst>
                <a:gd name="T0" fmla="*/ 335 w 504"/>
                <a:gd name="T1" fmla="*/ 0 h 198"/>
                <a:gd name="T2" fmla="*/ 333 w 504"/>
                <a:gd name="T3" fmla="*/ 0 h 198"/>
                <a:gd name="T4" fmla="*/ 344 w 504"/>
                <a:gd name="T5" fmla="*/ 52 h 198"/>
                <a:gd name="T6" fmla="*/ 14 w 504"/>
                <a:gd name="T7" fmla="*/ 52 h 198"/>
                <a:gd name="T8" fmla="*/ 14 w 504"/>
                <a:gd name="T9" fmla="*/ 142 h 198"/>
                <a:gd name="T10" fmla="*/ 344 w 504"/>
                <a:gd name="T11" fmla="*/ 143 h 198"/>
                <a:gd name="T12" fmla="*/ 333 w 504"/>
                <a:gd name="T13" fmla="*/ 194 h 198"/>
                <a:gd name="T14" fmla="*/ 504 w 504"/>
                <a:gd name="T15" fmla="*/ 99 h 198"/>
                <a:gd name="T16" fmla="*/ 504 w 504"/>
                <a:gd name="T17" fmla="*/ 99 h 198"/>
                <a:gd name="T18" fmla="*/ 504 w 504"/>
                <a:gd name="T19" fmla="*/ 96 h 198"/>
                <a:gd name="T20" fmla="*/ 335 w 504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98">
                  <a:moveTo>
                    <a:pt x="335" y="0"/>
                  </a:moveTo>
                  <a:cubicBezTo>
                    <a:pt x="334" y="0"/>
                    <a:pt x="334" y="0"/>
                    <a:pt x="333" y="0"/>
                  </a:cubicBezTo>
                  <a:cubicBezTo>
                    <a:pt x="313" y="5"/>
                    <a:pt x="344" y="52"/>
                    <a:pt x="344" y="52"/>
                  </a:cubicBezTo>
                  <a:cubicBezTo>
                    <a:pt x="344" y="52"/>
                    <a:pt x="28" y="49"/>
                    <a:pt x="14" y="52"/>
                  </a:cubicBezTo>
                  <a:cubicBezTo>
                    <a:pt x="0" y="56"/>
                    <a:pt x="0" y="138"/>
                    <a:pt x="14" y="142"/>
                  </a:cubicBezTo>
                  <a:cubicBezTo>
                    <a:pt x="28" y="145"/>
                    <a:pt x="344" y="143"/>
                    <a:pt x="344" y="143"/>
                  </a:cubicBezTo>
                  <a:cubicBezTo>
                    <a:pt x="344" y="143"/>
                    <a:pt x="313" y="190"/>
                    <a:pt x="333" y="194"/>
                  </a:cubicBezTo>
                  <a:cubicBezTo>
                    <a:pt x="353" y="198"/>
                    <a:pt x="502" y="144"/>
                    <a:pt x="504" y="99"/>
                  </a:cubicBezTo>
                  <a:lnTo>
                    <a:pt x="504" y="99"/>
                  </a:lnTo>
                  <a:cubicBezTo>
                    <a:pt x="504" y="98"/>
                    <a:pt x="504" y="97"/>
                    <a:pt x="504" y="96"/>
                  </a:cubicBezTo>
                  <a:cubicBezTo>
                    <a:pt x="502" y="52"/>
                    <a:pt x="362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>
              <a:extLst>
                <a:ext uri="{FF2B5EF4-FFF2-40B4-BE49-F238E27FC236}">
                  <a16:creationId xmlns:a16="http://schemas.microsoft.com/office/drawing/2014/main" id="{23B943D9-6260-4AAE-8348-D4469586B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" y="2148"/>
              <a:ext cx="320" cy="126"/>
            </a:xfrm>
            <a:custGeom>
              <a:avLst/>
              <a:gdLst>
                <a:gd name="T0" fmla="*/ 335 w 504"/>
                <a:gd name="T1" fmla="*/ 0 h 199"/>
                <a:gd name="T2" fmla="*/ 333 w 504"/>
                <a:gd name="T3" fmla="*/ 1 h 199"/>
                <a:gd name="T4" fmla="*/ 344 w 504"/>
                <a:gd name="T5" fmla="*/ 52 h 199"/>
                <a:gd name="T6" fmla="*/ 14 w 504"/>
                <a:gd name="T7" fmla="*/ 53 h 199"/>
                <a:gd name="T8" fmla="*/ 14 w 504"/>
                <a:gd name="T9" fmla="*/ 142 h 199"/>
                <a:gd name="T10" fmla="*/ 344 w 504"/>
                <a:gd name="T11" fmla="*/ 143 h 199"/>
                <a:gd name="T12" fmla="*/ 333 w 504"/>
                <a:gd name="T13" fmla="*/ 194 h 199"/>
                <a:gd name="T14" fmla="*/ 504 w 504"/>
                <a:gd name="T15" fmla="*/ 99 h 199"/>
                <a:gd name="T16" fmla="*/ 504 w 504"/>
                <a:gd name="T17" fmla="*/ 99 h 199"/>
                <a:gd name="T18" fmla="*/ 504 w 504"/>
                <a:gd name="T19" fmla="*/ 96 h 199"/>
                <a:gd name="T20" fmla="*/ 335 w 504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99">
                  <a:moveTo>
                    <a:pt x="335" y="0"/>
                  </a:moveTo>
                  <a:cubicBezTo>
                    <a:pt x="334" y="0"/>
                    <a:pt x="334" y="1"/>
                    <a:pt x="333" y="1"/>
                  </a:cubicBezTo>
                  <a:cubicBezTo>
                    <a:pt x="313" y="5"/>
                    <a:pt x="344" y="52"/>
                    <a:pt x="344" y="52"/>
                  </a:cubicBezTo>
                  <a:cubicBezTo>
                    <a:pt x="344" y="52"/>
                    <a:pt x="28" y="49"/>
                    <a:pt x="14" y="53"/>
                  </a:cubicBezTo>
                  <a:cubicBezTo>
                    <a:pt x="0" y="56"/>
                    <a:pt x="0" y="139"/>
                    <a:pt x="14" y="142"/>
                  </a:cubicBezTo>
                  <a:cubicBezTo>
                    <a:pt x="28" y="146"/>
                    <a:pt x="344" y="143"/>
                    <a:pt x="344" y="143"/>
                  </a:cubicBezTo>
                  <a:cubicBezTo>
                    <a:pt x="344" y="143"/>
                    <a:pt x="313" y="190"/>
                    <a:pt x="333" y="194"/>
                  </a:cubicBezTo>
                  <a:cubicBezTo>
                    <a:pt x="353" y="199"/>
                    <a:pt x="502" y="144"/>
                    <a:pt x="504" y="99"/>
                  </a:cubicBezTo>
                  <a:lnTo>
                    <a:pt x="504" y="99"/>
                  </a:lnTo>
                  <a:cubicBezTo>
                    <a:pt x="504" y="98"/>
                    <a:pt x="504" y="97"/>
                    <a:pt x="504" y="96"/>
                  </a:cubicBezTo>
                  <a:cubicBezTo>
                    <a:pt x="502" y="52"/>
                    <a:pt x="362" y="0"/>
                    <a:pt x="335" y="0"/>
                  </a:cubicBezTo>
                  <a:close/>
                </a:path>
              </a:pathLst>
            </a:custGeom>
            <a:solidFill>
              <a:srgbClr val="0000FF"/>
            </a:solidFill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>
              <a:extLst>
                <a:ext uri="{FF2B5EF4-FFF2-40B4-BE49-F238E27FC236}">
                  <a16:creationId xmlns:a16="http://schemas.microsoft.com/office/drawing/2014/main" id="{0F5EFE4F-88C2-4C03-A859-0EE0D4439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2184"/>
              <a:ext cx="180" cy="52"/>
            </a:xfrm>
            <a:custGeom>
              <a:avLst/>
              <a:gdLst>
                <a:gd name="T0" fmla="*/ 17 w 283"/>
                <a:gd name="T1" fmla="*/ 0 h 82"/>
                <a:gd name="T2" fmla="*/ 22 w 283"/>
                <a:gd name="T3" fmla="*/ 81 h 82"/>
                <a:gd name="T4" fmla="*/ 283 w 283"/>
                <a:gd name="T5" fmla="*/ 46 h 82"/>
                <a:gd name="T6" fmla="*/ 17 w 283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3" h="82">
                  <a:moveTo>
                    <a:pt x="17" y="0"/>
                  </a:moveTo>
                  <a:cubicBezTo>
                    <a:pt x="8" y="9"/>
                    <a:pt x="0" y="61"/>
                    <a:pt x="22" y="81"/>
                  </a:cubicBezTo>
                  <a:cubicBezTo>
                    <a:pt x="30" y="82"/>
                    <a:pt x="92" y="42"/>
                    <a:pt x="283" y="46"/>
                  </a:cubicBezTo>
                  <a:cubicBezTo>
                    <a:pt x="103" y="36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5028DECD-FFE0-4E5B-8C22-329A077F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476"/>
              <a:ext cx="427" cy="331"/>
            </a:xfrm>
            <a:prstGeom prst="rect">
              <a:avLst/>
            </a:prstGeom>
            <a:solidFill>
              <a:srgbClr val="FFE6D5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993F60DE-8395-4BA4-99D4-0BC2EF90F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2" y="1962"/>
              <a:ext cx="475" cy="308"/>
            </a:xfrm>
            <a:prstGeom prst="rect">
              <a:avLst/>
            </a:prstGeom>
            <a:solidFill>
              <a:srgbClr val="F4D7E3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D3584FAD-6157-4C07-8CE8-C307B3DE2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538"/>
              <a:ext cx="3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Memory</a:t>
              </a:r>
              <a:endParaRPr lang="en-US" altLang="en-US"/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52363C48-3383-47D4-9B2C-234657A8C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9" y="1651"/>
              <a:ext cx="1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/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3B7F3247-C682-4537-9CE8-5FE24312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020"/>
              <a:ext cx="1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Data</a:t>
              </a:r>
              <a:endParaRPr lang="en-US" altLang="en-US"/>
            </a:p>
          </p:txBody>
        </p:sp>
        <p:sp>
          <p:nvSpPr>
            <p:cNvPr id="86" name="Rectangle 81">
              <a:extLst>
                <a:ext uri="{FF2B5EF4-FFF2-40B4-BE49-F238E27FC236}">
                  <a16:creationId xmlns:a16="http://schemas.microsoft.com/office/drawing/2014/main" id="{E8719FFB-75C2-4444-A0F2-1A341E88B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2125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memory</a:t>
              </a:r>
              <a:endParaRPr lang="en-US" altLang="en-US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A35FA612-A806-4710-B9DD-A88032119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1800"/>
              <a:ext cx="126" cy="157"/>
            </a:xfrm>
            <a:custGeom>
              <a:avLst/>
              <a:gdLst>
                <a:gd name="T0" fmla="*/ 1 w 199"/>
                <a:gd name="T1" fmla="*/ 83 h 247"/>
                <a:gd name="T2" fmla="*/ 1 w 199"/>
                <a:gd name="T3" fmla="*/ 84 h 247"/>
                <a:gd name="T4" fmla="*/ 52 w 199"/>
                <a:gd name="T5" fmla="*/ 78 h 247"/>
                <a:gd name="T6" fmla="*/ 53 w 199"/>
                <a:gd name="T7" fmla="*/ 240 h 247"/>
                <a:gd name="T8" fmla="*/ 143 w 199"/>
                <a:gd name="T9" fmla="*/ 240 h 247"/>
                <a:gd name="T10" fmla="*/ 143 w 199"/>
                <a:gd name="T11" fmla="*/ 78 h 247"/>
                <a:gd name="T12" fmla="*/ 195 w 199"/>
                <a:gd name="T13" fmla="*/ 84 h 247"/>
                <a:gd name="T14" fmla="*/ 99 w 199"/>
                <a:gd name="T15" fmla="*/ 0 h 247"/>
                <a:gd name="T16" fmla="*/ 99 w 199"/>
                <a:gd name="T17" fmla="*/ 0 h 247"/>
                <a:gd name="T18" fmla="*/ 96 w 199"/>
                <a:gd name="T19" fmla="*/ 0 h 247"/>
                <a:gd name="T20" fmla="*/ 1 w 199"/>
                <a:gd name="T2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247">
                  <a:moveTo>
                    <a:pt x="1" y="83"/>
                  </a:moveTo>
                  <a:cubicBezTo>
                    <a:pt x="1" y="83"/>
                    <a:pt x="1" y="83"/>
                    <a:pt x="1" y="84"/>
                  </a:cubicBezTo>
                  <a:cubicBezTo>
                    <a:pt x="5" y="94"/>
                    <a:pt x="52" y="78"/>
                    <a:pt x="52" y="78"/>
                  </a:cubicBezTo>
                  <a:cubicBezTo>
                    <a:pt x="52" y="78"/>
                    <a:pt x="49" y="233"/>
                    <a:pt x="53" y="240"/>
                  </a:cubicBezTo>
                  <a:cubicBezTo>
                    <a:pt x="56" y="247"/>
                    <a:pt x="139" y="247"/>
                    <a:pt x="143" y="240"/>
                  </a:cubicBezTo>
                  <a:cubicBezTo>
                    <a:pt x="146" y="233"/>
                    <a:pt x="143" y="78"/>
                    <a:pt x="143" y="78"/>
                  </a:cubicBezTo>
                  <a:cubicBezTo>
                    <a:pt x="143" y="78"/>
                    <a:pt x="190" y="94"/>
                    <a:pt x="195" y="84"/>
                  </a:cubicBezTo>
                  <a:cubicBezTo>
                    <a:pt x="199" y="74"/>
                    <a:pt x="144" y="1"/>
                    <a:pt x="99" y="0"/>
                  </a:cubicBezTo>
                  <a:lnTo>
                    <a:pt x="99" y="0"/>
                  </a:lnTo>
                  <a:cubicBezTo>
                    <a:pt x="98" y="0"/>
                    <a:pt x="97" y="0"/>
                    <a:pt x="96" y="0"/>
                  </a:cubicBezTo>
                  <a:cubicBezTo>
                    <a:pt x="53" y="1"/>
                    <a:pt x="0" y="69"/>
                    <a:pt x="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41388951-15FE-4074-9C25-8986C749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803"/>
              <a:ext cx="126" cy="158"/>
            </a:xfrm>
            <a:custGeom>
              <a:avLst/>
              <a:gdLst>
                <a:gd name="T0" fmla="*/ 0 w 198"/>
                <a:gd name="T1" fmla="*/ 83 h 248"/>
                <a:gd name="T2" fmla="*/ 0 w 198"/>
                <a:gd name="T3" fmla="*/ 84 h 248"/>
                <a:gd name="T4" fmla="*/ 52 w 198"/>
                <a:gd name="T5" fmla="*/ 79 h 248"/>
                <a:gd name="T6" fmla="*/ 52 w 198"/>
                <a:gd name="T7" fmla="*/ 241 h 248"/>
                <a:gd name="T8" fmla="*/ 142 w 198"/>
                <a:gd name="T9" fmla="*/ 241 h 248"/>
                <a:gd name="T10" fmla="*/ 143 w 198"/>
                <a:gd name="T11" fmla="*/ 79 h 248"/>
                <a:gd name="T12" fmla="*/ 194 w 198"/>
                <a:gd name="T13" fmla="*/ 84 h 248"/>
                <a:gd name="T14" fmla="*/ 99 w 198"/>
                <a:gd name="T15" fmla="*/ 0 h 248"/>
                <a:gd name="T16" fmla="*/ 99 w 198"/>
                <a:gd name="T17" fmla="*/ 0 h 248"/>
                <a:gd name="T18" fmla="*/ 96 w 198"/>
                <a:gd name="T19" fmla="*/ 0 h 248"/>
                <a:gd name="T20" fmla="*/ 0 w 198"/>
                <a:gd name="T21" fmla="*/ 8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248">
                  <a:moveTo>
                    <a:pt x="0" y="83"/>
                  </a:moveTo>
                  <a:cubicBezTo>
                    <a:pt x="0" y="83"/>
                    <a:pt x="0" y="84"/>
                    <a:pt x="0" y="84"/>
                  </a:cubicBezTo>
                  <a:cubicBezTo>
                    <a:pt x="5" y="94"/>
                    <a:pt x="52" y="79"/>
                    <a:pt x="52" y="79"/>
                  </a:cubicBezTo>
                  <a:cubicBezTo>
                    <a:pt x="52" y="79"/>
                    <a:pt x="49" y="234"/>
                    <a:pt x="52" y="241"/>
                  </a:cubicBezTo>
                  <a:cubicBezTo>
                    <a:pt x="56" y="248"/>
                    <a:pt x="138" y="248"/>
                    <a:pt x="142" y="241"/>
                  </a:cubicBezTo>
                  <a:cubicBezTo>
                    <a:pt x="146" y="234"/>
                    <a:pt x="143" y="79"/>
                    <a:pt x="143" y="79"/>
                  </a:cubicBezTo>
                  <a:cubicBezTo>
                    <a:pt x="143" y="79"/>
                    <a:pt x="190" y="94"/>
                    <a:pt x="194" y="84"/>
                  </a:cubicBezTo>
                  <a:cubicBezTo>
                    <a:pt x="198" y="74"/>
                    <a:pt x="144" y="1"/>
                    <a:pt x="99" y="0"/>
                  </a:cubicBezTo>
                  <a:lnTo>
                    <a:pt x="99" y="0"/>
                  </a:lnTo>
                  <a:cubicBezTo>
                    <a:pt x="98" y="0"/>
                    <a:pt x="97" y="0"/>
                    <a:pt x="96" y="0"/>
                  </a:cubicBezTo>
                  <a:cubicBezTo>
                    <a:pt x="52" y="1"/>
                    <a:pt x="0" y="70"/>
                    <a:pt x="0" y="83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4">
              <a:extLst>
                <a:ext uri="{FF2B5EF4-FFF2-40B4-BE49-F238E27FC236}">
                  <a16:creationId xmlns:a16="http://schemas.microsoft.com/office/drawing/2014/main" id="{04E8B34A-C046-46CC-9F0A-3F96BBA48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871"/>
              <a:ext cx="52" cy="89"/>
            </a:xfrm>
            <a:custGeom>
              <a:avLst/>
              <a:gdLst>
                <a:gd name="T0" fmla="*/ 0 w 82"/>
                <a:gd name="T1" fmla="*/ 131 h 139"/>
                <a:gd name="T2" fmla="*/ 81 w 82"/>
                <a:gd name="T3" fmla="*/ 128 h 139"/>
                <a:gd name="T4" fmla="*/ 46 w 82"/>
                <a:gd name="T5" fmla="*/ 0 h 139"/>
                <a:gd name="T6" fmla="*/ 0 w 82"/>
                <a:gd name="T7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39">
                  <a:moveTo>
                    <a:pt x="0" y="131"/>
                  </a:moveTo>
                  <a:cubicBezTo>
                    <a:pt x="9" y="135"/>
                    <a:pt x="61" y="139"/>
                    <a:pt x="81" y="128"/>
                  </a:cubicBezTo>
                  <a:cubicBezTo>
                    <a:pt x="82" y="125"/>
                    <a:pt x="42" y="94"/>
                    <a:pt x="46" y="0"/>
                  </a:cubicBezTo>
                  <a:cubicBezTo>
                    <a:pt x="35" y="89"/>
                    <a:pt x="0" y="131"/>
                    <a:pt x="0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5">
              <a:extLst>
                <a:ext uri="{FF2B5EF4-FFF2-40B4-BE49-F238E27FC236}">
                  <a16:creationId xmlns:a16="http://schemas.microsoft.com/office/drawing/2014/main" id="{A33C23D9-4912-4B1D-86A6-DA167483E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1406"/>
              <a:ext cx="112" cy="1292"/>
            </a:xfrm>
            <a:prstGeom prst="rect">
              <a:avLst/>
            </a:prstGeom>
            <a:solidFill>
              <a:srgbClr val="AAFFCC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6">
              <a:extLst>
                <a:ext uri="{FF2B5EF4-FFF2-40B4-BE49-F238E27FC236}">
                  <a16:creationId xmlns:a16="http://schemas.microsoft.com/office/drawing/2014/main" id="{D7367794-7434-4B44-9F87-2AA259267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" y="1270"/>
              <a:ext cx="301" cy="105"/>
            </a:xfrm>
            <a:custGeom>
              <a:avLst/>
              <a:gdLst>
                <a:gd name="T0" fmla="*/ 44 w 473"/>
                <a:gd name="T1" fmla="*/ 0 h 165"/>
                <a:gd name="T2" fmla="*/ 429 w 473"/>
                <a:gd name="T3" fmla="*/ 0 h 165"/>
                <a:gd name="T4" fmla="*/ 473 w 473"/>
                <a:gd name="T5" fmla="*/ 45 h 165"/>
                <a:gd name="T6" fmla="*/ 473 w 473"/>
                <a:gd name="T7" fmla="*/ 121 h 165"/>
                <a:gd name="T8" fmla="*/ 429 w 473"/>
                <a:gd name="T9" fmla="*/ 165 h 165"/>
                <a:gd name="T10" fmla="*/ 44 w 473"/>
                <a:gd name="T11" fmla="*/ 165 h 165"/>
                <a:gd name="T12" fmla="*/ 0 w 473"/>
                <a:gd name="T13" fmla="*/ 121 h 165"/>
                <a:gd name="T14" fmla="*/ 0 w 473"/>
                <a:gd name="T15" fmla="*/ 45 h 165"/>
                <a:gd name="T16" fmla="*/ 44 w 473"/>
                <a:gd name="T1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165">
                  <a:moveTo>
                    <a:pt x="44" y="0"/>
                  </a:moveTo>
                  <a:lnTo>
                    <a:pt x="429" y="0"/>
                  </a:lnTo>
                  <a:cubicBezTo>
                    <a:pt x="453" y="0"/>
                    <a:pt x="473" y="20"/>
                    <a:pt x="473" y="45"/>
                  </a:cubicBezTo>
                  <a:lnTo>
                    <a:pt x="473" y="121"/>
                  </a:lnTo>
                  <a:cubicBezTo>
                    <a:pt x="473" y="146"/>
                    <a:pt x="453" y="165"/>
                    <a:pt x="429" y="165"/>
                  </a:cubicBezTo>
                  <a:lnTo>
                    <a:pt x="44" y="165"/>
                  </a:lnTo>
                  <a:cubicBezTo>
                    <a:pt x="20" y="165"/>
                    <a:pt x="0" y="146"/>
                    <a:pt x="0" y="121"/>
                  </a:cubicBezTo>
                  <a:lnTo>
                    <a:pt x="0" y="45"/>
                  </a:lnTo>
                  <a:cubicBezTo>
                    <a:pt x="0" y="20"/>
                    <a:pt x="20" y="0"/>
                    <a:pt x="44" y="0"/>
                  </a:cubicBezTo>
                  <a:close/>
                </a:path>
              </a:pathLst>
            </a:custGeom>
            <a:solidFill>
              <a:srgbClr val="AFDDE9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7">
              <a:extLst>
                <a:ext uri="{FF2B5EF4-FFF2-40B4-BE49-F238E27FC236}">
                  <a16:creationId xmlns:a16="http://schemas.microsoft.com/office/drawing/2014/main" id="{58ED5597-AE3E-458E-B751-7A1487C2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1285"/>
              <a:ext cx="2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sans-serif"/>
                </a:rPr>
                <a:t>MA-RW</a:t>
              </a:r>
              <a:endParaRPr lang="en-US" altLang="en-US"/>
            </a:p>
          </p:txBody>
        </p:sp>
        <p:sp>
          <p:nvSpPr>
            <p:cNvPr id="93" name="Rectangle 88">
              <a:extLst>
                <a:ext uri="{FF2B5EF4-FFF2-40B4-BE49-F238E27FC236}">
                  <a16:creationId xmlns:a16="http://schemas.microsoft.com/office/drawing/2014/main" id="{03EC38CF-CAA6-4902-8492-83050C741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1674"/>
              <a:ext cx="546" cy="330"/>
            </a:xfrm>
            <a:prstGeom prst="rect">
              <a:avLst/>
            </a:prstGeom>
            <a:solidFill>
              <a:srgbClr val="FFE6D5"/>
            </a:solidFill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9">
              <a:extLst>
                <a:ext uri="{FF2B5EF4-FFF2-40B4-BE49-F238E27FC236}">
                  <a16:creationId xmlns:a16="http://schemas.microsoft.com/office/drawing/2014/main" id="{705F249D-04C0-4F32-861D-C69C10D84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1713"/>
              <a:ext cx="29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Register</a:t>
              </a:r>
              <a:endParaRPr lang="en-US" altLang="en-US"/>
            </a:p>
          </p:txBody>
        </p:sp>
        <p:sp>
          <p:nvSpPr>
            <p:cNvPr id="95" name="Rectangle 90">
              <a:extLst>
                <a:ext uri="{FF2B5EF4-FFF2-40B4-BE49-F238E27FC236}">
                  <a16:creationId xmlns:a16="http://schemas.microsoft.com/office/drawing/2014/main" id="{28ADE0D8-BACF-4E86-B355-CB39344E6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8" y="1825"/>
              <a:ext cx="3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sans-serif"/>
                </a:rPr>
                <a:t>write unit</a:t>
              </a:r>
              <a:endParaRPr lang="en-US" altLang="en-US"/>
            </a:p>
          </p:txBody>
        </p:sp>
        <p:sp>
          <p:nvSpPr>
            <p:cNvPr id="96" name="Freeform 91">
              <a:extLst>
                <a:ext uri="{FF2B5EF4-FFF2-40B4-BE49-F238E27FC236}">
                  <a16:creationId xmlns:a16="http://schemas.microsoft.com/office/drawing/2014/main" id="{A78CF699-5E72-4C73-8AF7-CDD64D866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" y="1773"/>
              <a:ext cx="169" cy="126"/>
            </a:xfrm>
            <a:custGeom>
              <a:avLst/>
              <a:gdLst>
                <a:gd name="T0" fmla="*/ 176 w 265"/>
                <a:gd name="T1" fmla="*/ 1 h 199"/>
                <a:gd name="T2" fmla="*/ 175 w 265"/>
                <a:gd name="T3" fmla="*/ 1 h 199"/>
                <a:gd name="T4" fmla="*/ 181 w 265"/>
                <a:gd name="T5" fmla="*/ 52 h 199"/>
                <a:gd name="T6" fmla="*/ 7 w 265"/>
                <a:gd name="T7" fmla="*/ 53 h 199"/>
                <a:gd name="T8" fmla="*/ 7 w 265"/>
                <a:gd name="T9" fmla="*/ 143 h 199"/>
                <a:gd name="T10" fmla="*/ 181 w 265"/>
                <a:gd name="T11" fmla="*/ 144 h 199"/>
                <a:gd name="T12" fmla="*/ 175 w 265"/>
                <a:gd name="T13" fmla="*/ 195 h 199"/>
                <a:gd name="T14" fmla="*/ 265 w 265"/>
                <a:gd name="T15" fmla="*/ 99 h 199"/>
                <a:gd name="T16" fmla="*/ 265 w 265"/>
                <a:gd name="T17" fmla="*/ 99 h 199"/>
                <a:gd name="T18" fmla="*/ 265 w 265"/>
                <a:gd name="T19" fmla="*/ 97 h 199"/>
                <a:gd name="T20" fmla="*/ 176 w 265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199">
                  <a:moveTo>
                    <a:pt x="176" y="1"/>
                  </a:moveTo>
                  <a:cubicBezTo>
                    <a:pt x="176" y="1"/>
                    <a:pt x="175" y="1"/>
                    <a:pt x="175" y="1"/>
                  </a:cubicBezTo>
                  <a:cubicBezTo>
                    <a:pt x="164" y="5"/>
                    <a:pt x="181" y="52"/>
                    <a:pt x="181" y="52"/>
                  </a:cubicBezTo>
                  <a:cubicBezTo>
                    <a:pt x="181" y="52"/>
                    <a:pt x="15" y="50"/>
                    <a:pt x="7" y="53"/>
                  </a:cubicBezTo>
                  <a:cubicBezTo>
                    <a:pt x="0" y="57"/>
                    <a:pt x="0" y="139"/>
                    <a:pt x="7" y="143"/>
                  </a:cubicBezTo>
                  <a:cubicBezTo>
                    <a:pt x="15" y="146"/>
                    <a:pt x="181" y="144"/>
                    <a:pt x="181" y="144"/>
                  </a:cubicBezTo>
                  <a:cubicBezTo>
                    <a:pt x="181" y="144"/>
                    <a:pt x="164" y="191"/>
                    <a:pt x="175" y="195"/>
                  </a:cubicBezTo>
                  <a:cubicBezTo>
                    <a:pt x="186" y="199"/>
                    <a:pt x="264" y="145"/>
                    <a:pt x="265" y="99"/>
                  </a:cubicBezTo>
                  <a:lnTo>
                    <a:pt x="265" y="99"/>
                  </a:lnTo>
                  <a:cubicBezTo>
                    <a:pt x="265" y="98"/>
                    <a:pt x="265" y="98"/>
                    <a:pt x="265" y="97"/>
                  </a:cubicBezTo>
                  <a:cubicBezTo>
                    <a:pt x="264" y="53"/>
                    <a:pt x="190" y="0"/>
                    <a:pt x="1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2">
              <a:extLst>
                <a:ext uri="{FF2B5EF4-FFF2-40B4-BE49-F238E27FC236}">
                  <a16:creationId xmlns:a16="http://schemas.microsoft.com/office/drawing/2014/main" id="{3E47C051-E6AB-45BE-B3A9-E96F2FAE4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" y="1772"/>
              <a:ext cx="169" cy="126"/>
            </a:xfrm>
            <a:custGeom>
              <a:avLst/>
              <a:gdLst>
                <a:gd name="T0" fmla="*/ 176 w 265"/>
                <a:gd name="T1" fmla="*/ 0 h 198"/>
                <a:gd name="T2" fmla="*/ 175 w 265"/>
                <a:gd name="T3" fmla="*/ 1 h 198"/>
                <a:gd name="T4" fmla="*/ 181 w 265"/>
                <a:gd name="T5" fmla="*/ 52 h 198"/>
                <a:gd name="T6" fmla="*/ 7 w 265"/>
                <a:gd name="T7" fmla="*/ 53 h 198"/>
                <a:gd name="T8" fmla="*/ 7 w 265"/>
                <a:gd name="T9" fmla="*/ 142 h 198"/>
                <a:gd name="T10" fmla="*/ 181 w 265"/>
                <a:gd name="T11" fmla="*/ 143 h 198"/>
                <a:gd name="T12" fmla="*/ 175 w 265"/>
                <a:gd name="T13" fmla="*/ 194 h 198"/>
                <a:gd name="T14" fmla="*/ 265 w 265"/>
                <a:gd name="T15" fmla="*/ 99 h 198"/>
                <a:gd name="T16" fmla="*/ 265 w 265"/>
                <a:gd name="T17" fmla="*/ 99 h 198"/>
                <a:gd name="T18" fmla="*/ 265 w 265"/>
                <a:gd name="T19" fmla="*/ 96 h 198"/>
                <a:gd name="T20" fmla="*/ 176 w 265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5" h="198">
                  <a:moveTo>
                    <a:pt x="176" y="0"/>
                  </a:moveTo>
                  <a:cubicBezTo>
                    <a:pt x="176" y="0"/>
                    <a:pt x="176" y="1"/>
                    <a:pt x="175" y="1"/>
                  </a:cubicBezTo>
                  <a:cubicBezTo>
                    <a:pt x="165" y="5"/>
                    <a:pt x="181" y="52"/>
                    <a:pt x="181" y="52"/>
                  </a:cubicBezTo>
                  <a:cubicBezTo>
                    <a:pt x="181" y="52"/>
                    <a:pt x="15" y="49"/>
                    <a:pt x="7" y="53"/>
                  </a:cubicBezTo>
                  <a:cubicBezTo>
                    <a:pt x="0" y="56"/>
                    <a:pt x="0" y="139"/>
                    <a:pt x="7" y="142"/>
                  </a:cubicBezTo>
                  <a:cubicBezTo>
                    <a:pt x="15" y="146"/>
                    <a:pt x="181" y="143"/>
                    <a:pt x="181" y="143"/>
                  </a:cubicBezTo>
                  <a:cubicBezTo>
                    <a:pt x="181" y="143"/>
                    <a:pt x="165" y="190"/>
                    <a:pt x="175" y="194"/>
                  </a:cubicBezTo>
                  <a:cubicBezTo>
                    <a:pt x="186" y="198"/>
                    <a:pt x="264" y="144"/>
                    <a:pt x="265" y="99"/>
                  </a:cubicBezTo>
                  <a:lnTo>
                    <a:pt x="265" y="99"/>
                  </a:lnTo>
                  <a:cubicBezTo>
                    <a:pt x="265" y="98"/>
                    <a:pt x="265" y="97"/>
                    <a:pt x="265" y="96"/>
                  </a:cubicBezTo>
                  <a:cubicBezTo>
                    <a:pt x="264" y="52"/>
                    <a:pt x="191" y="0"/>
                    <a:pt x="176" y="0"/>
                  </a:cubicBezTo>
                  <a:close/>
                </a:path>
              </a:pathLst>
            </a:custGeom>
            <a:solidFill>
              <a:srgbClr val="0000FF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3">
              <a:extLst>
                <a:ext uri="{FF2B5EF4-FFF2-40B4-BE49-F238E27FC236}">
                  <a16:creationId xmlns:a16="http://schemas.microsoft.com/office/drawing/2014/main" id="{503A0EC8-E503-4FE2-8110-6F4B3218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3" y="1808"/>
              <a:ext cx="95" cy="52"/>
            </a:xfrm>
            <a:custGeom>
              <a:avLst/>
              <a:gdLst>
                <a:gd name="T0" fmla="*/ 9 w 149"/>
                <a:gd name="T1" fmla="*/ 0 h 82"/>
                <a:gd name="T2" fmla="*/ 11 w 149"/>
                <a:gd name="T3" fmla="*/ 81 h 82"/>
                <a:gd name="T4" fmla="*/ 149 w 149"/>
                <a:gd name="T5" fmla="*/ 46 h 82"/>
                <a:gd name="T6" fmla="*/ 9 w 14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2">
                  <a:moveTo>
                    <a:pt x="9" y="0"/>
                  </a:moveTo>
                  <a:cubicBezTo>
                    <a:pt x="4" y="9"/>
                    <a:pt x="0" y="61"/>
                    <a:pt x="11" y="81"/>
                  </a:cubicBezTo>
                  <a:cubicBezTo>
                    <a:pt x="15" y="82"/>
                    <a:pt x="48" y="42"/>
                    <a:pt x="149" y="46"/>
                  </a:cubicBezTo>
                  <a:cubicBezTo>
                    <a:pt x="54" y="3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4">
              <a:extLst>
                <a:ext uri="{FF2B5EF4-FFF2-40B4-BE49-F238E27FC236}">
                  <a16:creationId xmlns:a16="http://schemas.microsoft.com/office/drawing/2014/main" id="{E2D2F762-A0F5-423E-81A4-7BE1A23F2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1493"/>
              <a:ext cx="667" cy="120"/>
            </a:xfrm>
            <a:custGeom>
              <a:avLst/>
              <a:gdLst>
                <a:gd name="T0" fmla="*/ 697 w 1048"/>
                <a:gd name="T1" fmla="*/ 1 h 189"/>
                <a:gd name="T2" fmla="*/ 692 w 1048"/>
                <a:gd name="T3" fmla="*/ 1 h 189"/>
                <a:gd name="T4" fmla="*/ 715 w 1048"/>
                <a:gd name="T5" fmla="*/ 50 h 189"/>
                <a:gd name="T6" fmla="*/ 29 w 1048"/>
                <a:gd name="T7" fmla="*/ 51 h 189"/>
                <a:gd name="T8" fmla="*/ 29 w 1048"/>
                <a:gd name="T9" fmla="*/ 136 h 189"/>
                <a:gd name="T10" fmla="*/ 715 w 1048"/>
                <a:gd name="T11" fmla="*/ 136 h 189"/>
                <a:gd name="T12" fmla="*/ 692 w 1048"/>
                <a:gd name="T13" fmla="*/ 185 h 189"/>
                <a:gd name="T14" fmla="*/ 1048 w 1048"/>
                <a:gd name="T15" fmla="*/ 95 h 189"/>
                <a:gd name="T16" fmla="*/ 1048 w 1048"/>
                <a:gd name="T17" fmla="*/ 95 h 189"/>
                <a:gd name="T18" fmla="*/ 1048 w 1048"/>
                <a:gd name="T19" fmla="*/ 92 h 189"/>
                <a:gd name="T20" fmla="*/ 697 w 1048"/>
                <a:gd name="T2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8" h="189">
                  <a:moveTo>
                    <a:pt x="697" y="1"/>
                  </a:moveTo>
                  <a:cubicBezTo>
                    <a:pt x="695" y="1"/>
                    <a:pt x="693" y="1"/>
                    <a:pt x="692" y="1"/>
                  </a:cubicBezTo>
                  <a:cubicBezTo>
                    <a:pt x="650" y="5"/>
                    <a:pt x="715" y="50"/>
                    <a:pt x="715" y="50"/>
                  </a:cubicBezTo>
                  <a:cubicBezTo>
                    <a:pt x="715" y="50"/>
                    <a:pt x="58" y="47"/>
                    <a:pt x="29" y="51"/>
                  </a:cubicBezTo>
                  <a:cubicBezTo>
                    <a:pt x="0" y="54"/>
                    <a:pt x="0" y="132"/>
                    <a:pt x="29" y="136"/>
                  </a:cubicBezTo>
                  <a:cubicBezTo>
                    <a:pt x="58" y="139"/>
                    <a:pt x="715" y="136"/>
                    <a:pt x="715" y="136"/>
                  </a:cubicBezTo>
                  <a:cubicBezTo>
                    <a:pt x="715" y="136"/>
                    <a:pt x="650" y="181"/>
                    <a:pt x="692" y="185"/>
                  </a:cubicBezTo>
                  <a:cubicBezTo>
                    <a:pt x="733" y="189"/>
                    <a:pt x="1044" y="137"/>
                    <a:pt x="1048" y="95"/>
                  </a:cubicBezTo>
                  <a:lnTo>
                    <a:pt x="1048" y="95"/>
                  </a:lnTo>
                  <a:cubicBezTo>
                    <a:pt x="1048" y="94"/>
                    <a:pt x="1048" y="93"/>
                    <a:pt x="1048" y="92"/>
                  </a:cubicBezTo>
                  <a:cubicBezTo>
                    <a:pt x="1044" y="50"/>
                    <a:pt x="753" y="0"/>
                    <a:pt x="6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5">
              <a:extLst>
                <a:ext uri="{FF2B5EF4-FFF2-40B4-BE49-F238E27FC236}">
                  <a16:creationId xmlns:a16="http://schemas.microsoft.com/office/drawing/2014/main" id="{E7E7FBAB-7495-4267-BEE1-7BF15C35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5" y="1492"/>
              <a:ext cx="668" cy="120"/>
            </a:xfrm>
            <a:custGeom>
              <a:avLst/>
              <a:gdLst>
                <a:gd name="T0" fmla="*/ 698 w 1049"/>
                <a:gd name="T1" fmla="*/ 1 h 189"/>
                <a:gd name="T2" fmla="*/ 693 w 1049"/>
                <a:gd name="T3" fmla="*/ 1 h 189"/>
                <a:gd name="T4" fmla="*/ 716 w 1049"/>
                <a:gd name="T5" fmla="*/ 49 h 189"/>
                <a:gd name="T6" fmla="*/ 30 w 1049"/>
                <a:gd name="T7" fmla="*/ 50 h 189"/>
                <a:gd name="T8" fmla="*/ 30 w 1049"/>
                <a:gd name="T9" fmla="*/ 135 h 189"/>
                <a:gd name="T10" fmla="*/ 716 w 1049"/>
                <a:gd name="T11" fmla="*/ 136 h 189"/>
                <a:gd name="T12" fmla="*/ 693 w 1049"/>
                <a:gd name="T13" fmla="*/ 185 h 189"/>
                <a:gd name="T14" fmla="*/ 1049 w 1049"/>
                <a:gd name="T15" fmla="*/ 94 h 189"/>
                <a:gd name="T16" fmla="*/ 1049 w 1049"/>
                <a:gd name="T17" fmla="*/ 94 h 189"/>
                <a:gd name="T18" fmla="*/ 1049 w 1049"/>
                <a:gd name="T19" fmla="*/ 91 h 189"/>
                <a:gd name="T20" fmla="*/ 698 w 1049"/>
                <a:gd name="T2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9" h="189">
                  <a:moveTo>
                    <a:pt x="698" y="1"/>
                  </a:moveTo>
                  <a:cubicBezTo>
                    <a:pt x="696" y="1"/>
                    <a:pt x="694" y="1"/>
                    <a:pt x="693" y="1"/>
                  </a:cubicBezTo>
                  <a:cubicBezTo>
                    <a:pt x="651" y="5"/>
                    <a:pt x="716" y="49"/>
                    <a:pt x="716" y="49"/>
                  </a:cubicBezTo>
                  <a:cubicBezTo>
                    <a:pt x="716" y="49"/>
                    <a:pt x="59" y="47"/>
                    <a:pt x="30" y="50"/>
                  </a:cubicBezTo>
                  <a:cubicBezTo>
                    <a:pt x="1" y="54"/>
                    <a:pt x="0" y="132"/>
                    <a:pt x="30" y="135"/>
                  </a:cubicBezTo>
                  <a:cubicBezTo>
                    <a:pt x="59" y="139"/>
                    <a:pt x="716" y="136"/>
                    <a:pt x="716" y="136"/>
                  </a:cubicBezTo>
                  <a:cubicBezTo>
                    <a:pt x="716" y="136"/>
                    <a:pt x="651" y="181"/>
                    <a:pt x="693" y="185"/>
                  </a:cubicBezTo>
                  <a:cubicBezTo>
                    <a:pt x="734" y="189"/>
                    <a:pt x="1045" y="137"/>
                    <a:pt x="1049" y="94"/>
                  </a:cubicBezTo>
                  <a:lnTo>
                    <a:pt x="1049" y="94"/>
                  </a:lnTo>
                  <a:cubicBezTo>
                    <a:pt x="1049" y="93"/>
                    <a:pt x="1049" y="92"/>
                    <a:pt x="1049" y="91"/>
                  </a:cubicBezTo>
                  <a:cubicBezTo>
                    <a:pt x="1045" y="50"/>
                    <a:pt x="754" y="0"/>
                    <a:pt x="698" y="1"/>
                  </a:cubicBezTo>
                  <a:close/>
                </a:path>
              </a:pathLst>
            </a:custGeom>
            <a:solidFill>
              <a:srgbClr val="0000FF"/>
            </a:solidFill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">
              <a:extLst>
                <a:ext uri="{FF2B5EF4-FFF2-40B4-BE49-F238E27FC236}">
                  <a16:creationId xmlns:a16="http://schemas.microsoft.com/office/drawing/2014/main" id="{11B75AB5-E32E-4349-AE36-DB729E365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1526"/>
              <a:ext cx="375" cy="50"/>
            </a:xfrm>
            <a:custGeom>
              <a:avLst/>
              <a:gdLst>
                <a:gd name="T0" fmla="*/ 36 w 589"/>
                <a:gd name="T1" fmla="*/ 0 h 78"/>
                <a:gd name="T2" fmla="*/ 45 w 589"/>
                <a:gd name="T3" fmla="*/ 77 h 78"/>
                <a:gd name="T4" fmla="*/ 589 w 589"/>
                <a:gd name="T5" fmla="*/ 44 h 78"/>
                <a:gd name="T6" fmla="*/ 36 w 589"/>
                <a:gd name="T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9" h="78">
                  <a:moveTo>
                    <a:pt x="36" y="0"/>
                  </a:moveTo>
                  <a:cubicBezTo>
                    <a:pt x="16" y="9"/>
                    <a:pt x="0" y="58"/>
                    <a:pt x="45" y="77"/>
                  </a:cubicBezTo>
                  <a:cubicBezTo>
                    <a:pt x="62" y="78"/>
                    <a:pt x="191" y="40"/>
                    <a:pt x="589" y="44"/>
                  </a:cubicBezTo>
                  <a:cubicBezTo>
                    <a:pt x="214" y="34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7">
              <a:extLst>
                <a:ext uri="{FF2B5EF4-FFF2-40B4-BE49-F238E27FC236}">
                  <a16:creationId xmlns:a16="http://schemas.microsoft.com/office/drawing/2014/main" id="{5A1F92C8-597C-4FD3-B898-3DB48D71C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2510"/>
              <a:ext cx="145" cy="365"/>
            </a:xfrm>
            <a:custGeom>
              <a:avLst/>
              <a:gdLst>
                <a:gd name="T0" fmla="*/ 210 w 228"/>
                <a:gd name="T1" fmla="*/ 336 h 575"/>
                <a:gd name="T2" fmla="*/ 168 w 228"/>
                <a:gd name="T3" fmla="*/ 336 h 575"/>
                <a:gd name="T4" fmla="*/ 168 w 228"/>
                <a:gd name="T5" fmla="*/ 433 h 575"/>
                <a:gd name="T6" fmla="*/ 163 w 228"/>
                <a:gd name="T7" fmla="*/ 548 h 575"/>
                <a:gd name="T8" fmla="*/ 121 w 228"/>
                <a:gd name="T9" fmla="*/ 564 h 575"/>
                <a:gd name="T10" fmla="*/ 76 w 228"/>
                <a:gd name="T11" fmla="*/ 564 h 575"/>
                <a:gd name="T12" fmla="*/ 58 w 228"/>
                <a:gd name="T13" fmla="*/ 475 h 575"/>
                <a:gd name="T14" fmla="*/ 58 w 228"/>
                <a:gd name="T15" fmla="*/ 343 h 575"/>
                <a:gd name="T16" fmla="*/ 50 w 228"/>
                <a:gd name="T17" fmla="*/ 336 h 575"/>
                <a:gd name="T18" fmla="*/ 23 w 228"/>
                <a:gd name="T19" fmla="*/ 336 h 575"/>
                <a:gd name="T20" fmla="*/ 11 w 228"/>
                <a:gd name="T21" fmla="*/ 267 h 575"/>
                <a:gd name="T22" fmla="*/ 40 w 228"/>
                <a:gd name="T23" fmla="*/ 193 h 575"/>
                <a:gd name="T24" fmla="*/ 102 w 228"/>
                <a:gd name="T25" fmla="*/ 34 h 575"/>
                <a:gd name="T26" fmla="*/ 136 w 228"/>
                <a:gd name="T27" fmla="*/ 58 h 575"/>
                <a:gd name="T28" fmla="*/ 174 w 228"/>
                <a:gd name="T29" fmla="*/ 154 h 575"/>
                <a:gd name="T30" fmla="*/ 210 w 228"/>
                <a:gd name="T31" fmla="*/ 250 h 575"/>
                <a:gd name="T32" fmla="*/ 218 w 228"/>
                <a:gd name="T33" fmla="*/ 326 h 575"/>
                <a:gd name="T34" fmla="*/ 210 w 228"/>
                <a:gd name="T35" fmla="*/ 33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575">
                  <a:moveTo>
                    <a:pt x="210" y="336"/>
                  </a:moveTo>
                  <a:lnTo>
                    <a:pt x="168" y="336"/>
                  </a:lnTo>
                  <a:cubicBezTo>
                    <a:pt x="167" y="336"/>
                    <a:pt x="168" y="425"/>
                    <a:pt x="168" y="433"/>
                  </a:cubicBezTo>
                  <a:cubicBezTo>
                    <a:pt x="168" y="464"/>
                    <a:pt x="172" y="522"/>
                    <a:pt x="163" y="548"/>
                  </a:cubicBezTo>
                  <a:cubicBezTo>
                    <a:pt x="155" y="575"/>
                    <a:pt x="133" y="564"/>
                    <a:pt x="121" y="564"/>
                  </a:cubicBezTo>
                  <a:lnTo>
                    <a:pt x="76" y="564"/>
                  </a:lnTo>
                  <a:cubicBezTo>
                    <a:pt x="56" y="564"/>
                    <a:pt x="58" y="511"/>
                    <a:pt x="58" y="475"/>
                  </a:cubicBezTo>
                  <a:lnTo>
                    <a:pt x="58" y="343"/>
                  </a:lnTo>
                  <a:cubicBezTo>
                    <a:pt x="58" y="331"/>
                    <a:pt x="54" y="336"/>
                    <a:pt x="50" y="336"/>
                  </a:cubicBezTo>
                  <a:lnTo>
                    <a:pt x="23" y="336"/>
                  </a:lnTo>
                  <a:cubicBezTo>
                    <a:pt x="8" y="336"/>
                    <a:pt x="0" y="296"/>
                    <a:pt x="11" y="267"/>
                  </a:cubicBezTo>
                  <a:cubicBezTo>
                    <a:pt x="21" y="243"/>
                    <a:pt x="30" y="218"/>
                    <a:pt x="40" y="193"/>
                  </a:cubicBezTo>
                  <a:cubicBezTo>
                    <a:pt x="60" y="141"/>
                    <a:pt x="80" y="81"/>
                    <a:pt x="102" y="34"/>
                  </a:cubicBezTo>
                  <a:cubicBezTo>
                    <a:pt x="115" y="0"/>
                    <a:pt x="127" y="34"/>
                    <a:pt x="136" y="58"/>
                  </a:cubicBezTo>
                  <a:cubicBezTo>
                    <a:pt x="149" y="90"/>
                    <a:pt x="161" y="122"/>
                    <a:pt x="174" y="154"/>
                  </a:cubicBezTo>
                  <a:cubicBezTo>
                    <a:pt x="186" y="186"/>
                    <a:pt x="198" y="218"/>
                    <a:pt x="210" y="250"/>
                  </a:cubicBezTo>
                  <a:cubicBezTo>
                    <a:pt x="218" y="270"/>
                    <a:pt x="228" y="296"/>
                    <a:pt x="218" y="326"/>
                  </a:cubicBezTo>
                  <a:cubicBezTo>
                    <a:pt x="216" y="333"/>
                    <a:pt x="213" y="336"/>
                    <a:pt x="210" y="336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8">
              <a:extLst>
                <a:ext uri="{FF2B5EF4-FFF2-40B4-BE49-F238E27FC236}">
                  <a16:creationId xmlns:a16="http://schemas.microsoft.com/office/drawing/2014/main" id="{C1E954BB-48A3-4CC3-9CD0-762B98224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522"/>
              <a:ext cx="137" cy="174"/>
            </a:xfrm>
            <a:custGeom>
              <a:avLst/>
              <a:gdLst>
                <a:gd name="T0" fmla="*/ 25 w 216"/>
                <a:gd name="T1" fmla="*/ 236 h 273"/>
                <a:gd name="T2" fmla="*/ 108 w 216"/>
                <a:gd name="T3" fmla="*/ 20 h 273"/>
                <a:gd name="T4" fmla="*/ 155 w 216"/>
                <a:gd name="T5" fmla="*/ 141 h 273"/>
                <a:gd name="T6" fmla="*/ 183 w 216"/>
                <a:gd name="T7" fmla="*/ 213 h 273"/>
                <a:gd name="T8" fmla="*/ 196 w 216"/>
                <a:gd name="T9" fmla="*/ 273 h 273"/>
                <a:gd name="T10" fmla="*/ 216 w 216"/>
                <a:gd name="T11" fmla="*/ 273 h 273"/>
                <a:gd name="T12" fmla="*/ 200 w 216"/>
                <a:gd name="T13" fmla="*/ 218 h 273"/>
                <a:gd name="T14" fmla="*/ 164 w 216"/>
                <a:gd name="T15" fmla="*/ 126 h 273"/>
                <a:gd name="T16" fmla="*/ 130 w 216"/>
                <a:gd name="T17" fmla="*/ 38 h 273"/>
                <a:gd name="T18" fmla="*/ 108 w 216"/>
                <a:gd name="T19" fmla="*/ 0 h 273"/>
                <a:gd name="T20" fmla="*/ 87 w 216"/>
                <a:gd name="T21" fmla="*/ 35 h 273"/>
                <a:gd name="T22" fmla="*/ 54 w 216"/>
                <a:gd name="T23" fmla="*/ 121 h 273"/>
                <a:gd name="T24" fmla="*/ 18 w 216"/>
                <a:gd name="T25" fmla="*/ 215 h 273"/>
                <a:gd name="T26" fmla="*/ 0 w 216"/>
                <a:gd name="T27" fmla="*/ 273 h 273"/>
                <a:gd name="T28" fmla="*/ 21 w 216"/>
                <a:gd name="T29" fmla="*/ 273 h 273"/>
                <a:gd name="T30" fmla="*/ 25 w 216"/>
                <a:gd name="T31" fmla="*/ 236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273">
                  <a:moveTo>
                    <a:pt x="25" y="236"/>
                  </a:moveTo>
                  <a:cubicBezTo>
                    <a:pt x="33" y="215"/>
                    <a:pt x="108" y="19"/>
                    <a:pt x="108" y="20"/>
                  </a:cubicBezTo>
                  <a:cubicBezTo>
                    <a:pt x="124" y="60"/>
                    <a:pt x="140" y="100"/>
                    <a:pt x="155" y="141"/>
                  </a:cubicBezTo>
                  <a:cubicBezTo>
                    <a:pt x="165" y="165"/>
                    <a:pt x="174" y="189"/>
                    <a:pt x="183" y="213"/>
                  </a:cubicBezTo>
                  <a:cubicBezTo>
                    <a:pt x="189" y="227"/>
                    <a:pt x="200" y="249"/>
                    <a:pt x="196" y="273"/>
                  </a:cubicBezTo>
                  <a:lnTo>
                    <a:pt x="216" y="273"/>
                  </a:lnTo>
                  <a:cubicBezTo>
                    <a:pt x="215" y="250"/>
                    <a:pt x="205" y="233"/>
                    <a:pt x="200" y="218"/>
                  </a:cubicBezTo>
                  <a:cubicBezTo>
                    <a:pt x="188" y="187"/>
                    <a:pt x="176" y="156"/>
                    <a:pt x="164" y="126"/>
                  </a:cubicBezTo>
                  <a:cubicBezTo>
                    <a:pt x="152" y="96"/>
                    <a:pt x="141" y="67"/>
                    <a:pt x="130" y="38"/>
                  </a:cubicBezTo>
                  <a:cubicBezTo>
                    <a:pt x="123" y="22"/>
                    <a:pt x="117" y="0"/>
                    <a:pt x="108" y="0"/>
                  </a:cubicBezTo>
                  <a:cubicBezTo>
                    <a:pt x="99" y="0"/>
                    <a:pt x="93" y="20"/>
                    <a:pt x="87" y="35"/>
                  </a:cubicBezTo>
                  <a:cubicBezTo>
                    <a:pt x="76" y="64"/>
                    <a:pt x="65" y="93"/>
                    <a:pt x="54" y="121"/>
                  </a:cubicBezTo>
                  <a:cubicBezTo>
                    <a:pt x="42" y="152"/>
                    <a:pt x="30" y="184"/>
                    <a:pt x="18" y="215"/>
                  </a:cubicBezTo>
                  <a:cubicBezTo>
                    <a:pt x="12" y="230"/>
                    <a:pt x="1" y="250"/>
                    <a:pt x="0" y="273"/>
                  </a:cubicBezTo>
                  <a:lnTo>
                    <a:pt x="21" y="273"/>
                  </a:lnTo>
                  <a:cubicBezTo>
                    <a:pt x="19" y="260"/>
                    <a:pt x="21" y="245"/>
                    <a:pt x="25" y="236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9">
              <a:extLst>
                <a:ext uri="{FF2B5EF4-FFF2-40B4-BE49-F238E27FC236}">
                  <a16:creationId xmlns:a16="http://schemas.microsoft.com/office/drawing/2014/main" id="{C92F0C83-3632-4B2C-98C7-265CF80DB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3" y="2693"/>
              <a:ext cx="140" cy="179"/>
            </a:xfrm>
            <a:custGeom>
              <a:avLst/>
              <a:gdLst>
                <a:gd name="T0" fmla="*/ 15 w 220"/>
                <a:gd name="T1" fmla="*/ 47 h 280"/>
                <a:gd name="T2" fmla="*/ 52 w 220"/>
                <a:gd name="T3" fmla="*/ 47 h 280"/>
                <a:gd name="T4" fmla="*/ 53 w 220"/>
                <a:gd name="T5" fmla="*/ 126 h 280"/>
                <a:gd name="T6" fmla="*/ 53 w 220"/>
                <a:gd name="T7" fmla="*/ 228 h 280"/>
                <a:gd name="T8" fmla="*/ 82 w 220"/>
                <a:gd name="T9" fmla="*/ 275 h 280"/>
                <a:gd name="T10" fmla="*/ 130 w 220"/>
                <a:gd name="T11" fmla="*/ 275 h 280"/>
                <a:gd name="T12" fmla="*/ 163 w 220"/>
                <a:gd name="T13" fmla="*/ 238 h 280"/>
                <a:gd name="T14" fmla="*/ 163 w 220"/>
                <a:gd name="T15" fmla="*/ 144 h 280"/>
                <a:gd name="T16" fmla="*/ 163 w 220"/>
                <a:gd name="T17" fmla="*/ 47 h 280"/>
                <a:gd name="T18" fmla="*/ 203 w 220"/>
                <a:gd name="T19" fmla="*/ 47 h 280"/>
                <a:gd name="T20" fmla="*/ 215 w 220"/>
                <a:gd name="T21" fmla="*/ 30 h 280"/>
                <a:gd name="T22" fmla="*/ 216 w 220"/>
                <a:gd name="T23" fmla="*/ 4 h 280"/>
                <a:gd name="T24" fmla="*/ 204 w 220"/>
                <a:gd name="T25" fmla="*/ 4 h 280"/>
                <a:gd name="T26" fmla="*/ 194 w 220"/>
                <a:gd name="T27" fmla="*/ 12 h 280"/>
                <a:gd name="T28" fmla="*/ 174 w 220"/>
                <a:gd name="T29" fmla="*/ 18 h 280"/>
                <a:gd name="T30" fmla="*/ 150 w 220"/>
                <a:gd name="T31" fmla="*/ 18 h 280"/>
                <a:gd name="T32" fmla="*/ 149 w 220"/>
                <a:gd name="T33" fmla="*/ 116 h 280"/>
                <a:gd name="T34" fmla="*/ 146 w 220"/>
                <a:gd name="T35" fmla="*/ 229 h 280"/>
                <a:gd name="T36" fmla="*/ 102 w 220"/>
                <a:gd name="T37" fmla="*/ 245 h 280"/>
                <a:gd name="T38" fmla="*/ 66 w 220"/>
                <a:gd name="T39" fmla="*/ 200 h 280"/>
                <a:gd name="T40" fmla="*/ 66 w 220"/>
                <a:gd name="T41" fmla="*/ 85 h 280"/>
                <a:gd name="T42" fmla="*/ 66 w 220"/>
                <a:gd name="T43" fmla="*/ 19 h 280"/>
                <a:gd name="T44" fmla="*/ 41 w 220"/>
                <a:gd name="T45" fmla="*/ 18 h 280"/>
                <a:gd name="T46" fmla="*/ 29 w 220"/>
                <a:gd name="T47" fmla="*/ 17 h 280"/>
                <a:gd name="T48" fmla="*/ 22 w 220"/>
                <a:gd name="T49" fmla="*/ 4 h 280"/>
                <a:gd name="T50" fmla="*/ 15 w 220"/>
                <a:gd name="T51" fmla="*/ 4 h 280"/>
                <a:gd name="T52" fmla="*/ 1 w 220"/>
                <a:gd name="T53" fmla="*/ 4 h 280"/>
                <a:gd name="T54" fmla="*/ 15 w 220"/>
                <a:gd name="T55" fmla="*/ 4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280">
                  <a:moveTo>
                    <a:pt x="15" y="47"/>
                  </a:moveTo>
                  <a:lnTo>
                    <a:pt x="52" y="47"/>
                  </a:lnTo>
                  <a:cubicBezTo>
                    <a:pt x="53" y="47"/>
                    <a:pt x="53" y="119"/>
                    <a:pt x="53" y="126"/>
                  </a:cubicBezTo>
                  <a:lnTo>
                    <a:pt x="53" y="228"/>
                  </a:lnTo>
                  <a:cubicBezTo>
                    <a:pt x="53" y="273"/>
                    <a:pt x="69" y="275"/>
                    <a:pt x="82" y="275"/>
                  </a:cubicBezTo>
                  <a:lnTo>
                    <a:pt x="130" y="275"/>
                  </a:lnTo>
                  <a:cubicBezTo>
                    <a:pt x="143" y="275"/>
                    <a:pt x="160" y="280"/>
                    <a:pt x="163" y="238"/>
                  </a:cubicBezTo>
                  <a:cubicBezTo>
                    <a:pt x="165" y="208"/>
                    <a:pt x="163" y="174"/>
                    <a:pt x="163" y="144"/>
                  </a:cubicBezTo>
                  <a:cubicBezTo>
                    <a:pt x="163" y="112"/>
                    <a:pt x="163" y="80"/>
                    <a:pt x="163" y="47"/>
                  </a:cubicBezTo>
                  <a:lnTo>
                    <a:pt x="203" y="47"/>
                  </a:lnTo>
                  <a:cubicBezTo>
                    <a:pt x="208" y="47"/>
                    <a:pt x="213" y="42"/>
                    <a:pt x="215" y="30"/>
                  </a:cubicBezTo>
                  <a:cubicBezTo>
                    <a:pt x="217" y="25"/>
                    <a:pt x="220" y="4"/>
                    <a:pt x="216" y="4"/>
                  </a:cubicBezTo>
                  <a:lnTo>
                    <a:pt x="204" y="4"/>
                  </a:lnTo>
                  <a:cubicBezTo>
                    <a:pt x="198" y="4"/>
                    <a:pt x="199" y="4"/>
                    <a:pt x="194" y="12"/>
                  </a:cubicBezTo>
                  <a:cubicBezTo>
                    <a:pt x="189" y="22"/>
                    <a:pt x="180" y="18"/>
                    <a:pt x="174" y="18"/>
                  </a:cubicBezTo>
                  <a:lnTo>
                    <a:pt x="150" y="18"/>
                  </a:lnTo>
                  <a:cubicBezTo>
                    <a:pt x="148" y="18"/>
                    <a:pt x="149" y="107"/>
                    <a:pt x="149" y="116"/>
                  </a:cubicBezTo>
                  <a:cubicBezTo>
                    <a:pt x="149" y="146"/>
                    <a:pt x="153" y="201"/>
                    <a:pt x="146" y="229"/>
                  </a:cubicBezTo>
                  <a:cubicBezTo>
                    <a:pt x="140" y="258"/>
                    <a:pt x="112" y="245"/>
                    <a:pt x="102" y="245"/>
                  </a:cubicBezTo>
                  <a:cubicBezTo>
                    <a:pt x="87" y="245"/>
                    <a:pt x="66" y="255"/>
                    <a:pt x="66" y="200"/>
                  </a:cubicBezTo>
                  <a:lnTo>
                    <a:pt x="66" y="85"/>
                  </a:lnTo>
                  <a:lnTo>
                    <a:pt x="66" y="19"/>
                  </a:lnTo>
                  <a:cubicBezTo>
                    <a:pt x="66" y="17"/>
                    <a:pt x="43" y="18"/>
                    <a:pt x="41" y="18"/>
                  </a:cubicBezTo>
                  <a:cubicBezTo>
                    <a:pt x="37" y="18"/>
                    <a:pt x="33" y="19"/>
                    <a:pt x="29" y="17"/>
                  </a:cubicBezTo>
                  <a:cubicBezTo>
                    <a:pt x="26" y="16"/>
                    <a:pt x="23" y="12"/>
                    <a:pt x="22" y="4"/>
                  </a:cubicBezTo>
                  <a:cubicBezTo>
                    <a:pt x="20" y="2"/>
                    <a:pt x="17" y="4"/>
                    <a:pt x="15" y="4"/>
                  </a:cubicBezTo>
                  <a:cubicBezTo>
                    <a:pt x="13" y="4"/>
                    <a:pt x="3" y="0"/>
                    <a:pt x="1" y="4"/>
                  </a:cubicBezTo>
                  <a:cubicBezTo>
                    <a:pt x="0" y="27"/>
                    <a:pt x="6" y="47"/>
                    <a:pt x="15" y="47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9F23F545-A18B-4ECE-A2C9-40589692C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2" y="2508"/>
              <a:ext cx="141" cy="363"/>
            </a:xfrm>
            <a:custGeom>
              <a:avLst/>
              <a:gdLst>
                <a:gd name="T0" fmla="*/ 98 w 222"/>
                <a:gd name="T1" fmla="*/ 34 h 571"/>
                <a:gd name="T2" fmla="*/ 36 w 222"/>
                <a:gd name="T3" fmla="*/ 194 h 571"/>
                <a:gd name="T4" fmla="*/ 7 w 222"/>
                <a:gd name="T5" fmla="*/ 268 h 571"/>
                <a:gd name="T6" fmla="*/ 3 w 222"/>
                <a:gd name="T7" fmla="*/ 320 h 571"/>
                <a:gd name="T8" fmla="*/ 26 w 222"/>
                <a:gd name="T9" fmla="*/ 343 h 571"/>
                <a:gd name="T10" fmla="*/ 52 w 222"/>
                <a:gd name="T11" fmla="*/ 343 h 571"/>
                <a:gd name="T12" fmla="*/ 53 w 222"/>
                <a:gd name="T13" fmla="*/ 378 h 571"/>
                <a:gd name="T14" fmla="*/ 53 w 222"/>
                <a:gd name="T15" fmla="*/ 514 h 571"/>
                <a:gd name="T16" fmla="*/ 81 w 222"/>
                <a:gd name="T17" fmla="*/ 571 h 571"/>
                <a:gd name="T18" fmla="*/ 135 w 222"/>
                <a:gd name="T19" fmla="*/ 571 h 571"/>
                <a:gd name="T20" fmla="*/ 166 w 222"/>
                <a:gd name="T21" fmla="*/ 521 h 571"/>
                <a:gd name="T22" fmla="*/ 166 w 222"/>
                <a:gd name="T23" fmla="*/ 406 h 571"/>
                <a:gd name="T24" fmla="*/ 166 w 222"/>
                <a:gd name="T25" fmla="*/ 352 h 571"/>
                <a:gd name="T26" fmla="*/ 176 w 222"/>
                <a:gd name="T27" fmla="*/ 343 h 571"/>
                <a:gd name="T28" fmla="*/ 221 w 222"/>
                <a:gd name="T29" fmla="*/ 300 h 571"/>
                <a:gd name="T30" fmla="*/ 204 w 222"/>
                <a:gd name="T31" fmla="*/ 238 h 571"/>
                <a:gd name="T32" fmla="*/ 166 w 222"/>
                <a:gd name="T33" fmla="*/ 142 h 571"/>
                <a:gd name="T34" fmla="*/ 133 w 222"/>
                <a:gd name="T35" fmla="*/ 55 h 571"/>
                <a:gd name="T36" fmla="*/ 98 w 222"/>
                <a:gd name="T37" fmla="*/ 34 h 571"/>
                <a:gd name="T38" fmla="*/ 6 w 222"/>
                <a:gd name="T39" fmla="*/ 317 h 571"/>
                <a:gd name="T40" fmla="*/ 22 w 222"/>
                <a:gd name="T41" fmla="*/ 240 h 571"/>
                <a:gd name="T42" fmla="*/ 61 w 222"/>
                <a:gd name="T43" fmla="*/ 138 h 571"/>
                <a:gd name="T44" fmla="*/ 95 w 222"/>
                <a:gd name="T45" fmla="*/ 51 h 571"/>
                <a:gd name="T46" fmla="*/ 124 w 222"/>
                <a:gd name="T47" fmla="*/ 43 h 571"/>
                <a:gd name="T48" fmla="*/ 194 w 222"/>
                <a:gd name="T49" fmla="*/ 223 h 571"/>
                <a:gd name="T50" fmla="*/ 215 w 222"/>
                <a:gd name="T51" fmla="*/ 277 h 571"/>
                <a:gd name="T52" fmla="*/ 207 w 222"/>
                <a:gd name="T53" fmla="*/ 336 h 571"/>
                <a:gd name="T54" fmla="*/ 183 w 222"/>
                <a:gd name="T55" fmla="*/ 336 h 571"/>
                <a:gd name="T56" fmla="*/ 163 w 222"/>
                <a:gd name="T57" fmla="*/ 336 h 571"/>
                <a:gd name="T58" fmla="*/ 163 w 222"/>
                <a:gd name="T59" fmla="*/ 363 h 571"/>
                <a:gd name="T60" fmla="*/ 163 w 222"/>
                <a:gd name="T61" fmla="*/ 502 h 571"/>
                <a:gd name="T62" fmla="*/ 142 w 222"/>
                <a:gd name="T63" fmla="*/ 564 h 571"/>
                <a:gd name="T64" fmla="*/ 90 w 222"/>
                <a:gd name="T65" fmla="*/ 564 h 571"/>
                <a:gd name="T66" fmla="*/ 56 w 222"/>
                <a:gd name="T67" fmla="*/ 521 h 571"/>
                <a:gd name="T68" fmla="*/ 56 w 222"/>
                <a:gd name="T69" fmla="*/ 407 h 571"/>
                <a:gd name="T70" fmla="*/ 56 w 222"/>
                <a:gd name="T71" fmla="*/ 348 h 571"/>
                <a:gd name="T72" fmla="*/ 52 w 222"/>
                <a:gd name="T73" fmla="*/ 336 h 571"/>
                <a:gd name="T74" fmla="*/ 6 w 222"/>
                <a:gd name="T75" fmla="*/ 317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571">
                  <a:moveTo>
                    <a:pt x="98" y="34"/>
                  </a:moveTo>
                  <a:lnTo>
                    <a:pt x="36" y="194"/>
                  </a:lnTo>
                  <a:cubicBezTo>
                    <a:pt x="26" y="218"/>
                    <a:pt x="17" y="243"/>
                    <a:pt x="7" y="268"/>
                  </a:cubicBezTo>
                  <a:cubicBezTo>
                    <a:pt x="2" y="282"/>
                    <a:pt x="0" y="301"/>
                    <a:pt x="3" y="320"/>
                  </a:cubicBezTo>
                  <a:cubicBezTo>
                    <a:pt x="7" y="345"/>
                    <a:pt x="17" y="343"/>
                    <a:pt x="26" y="343"/>
                  </a:cubicBezTo>
                  <a:lnTo>
                    <a:pt x="52" y="343"/>
                  </a:lnTo>
                  <a:cubicBezTo>
                    <a:pt x="55" y="343"/>
                    <a:pt x="53" y="371"/>
                    <a:pt x="53" y="378"/>
                  </a:cubicBezTo>
                  <a:lnTo>
                    <a:pt x="53" y="514"/>
                  </a:lnTo>
                  <a:cubicBezTo>
                    <a:pt x="53" y="560"/>
                    <a:pt x="66" y="571"/>
                    <a:pt x="81" y="571"/>
                  </a:cubicBezTo>
                  <a:lnTo>
                    <a:pt x="135" y="571"/>
                  </a:lnTo>
                  <a:cubicBezTo>
                    <a:pt x="148" y="571"/>
                    <a:pt x="166" y="569"/>
                    <a:pt x="166" y="521"/>
                  </a:cubicBezTo>
                  <a:cubicBezTo>
                    <a:pt x="166" y="483"/>
                    <a:pt x="166" y="445"/>
                    <a:pt x="166" y="406"/>
                  </a:cubicBezTo>
                  <a:lnTo>
                    <a:pt x="166" y="352"/>
                  </a:lnTo>
                  <a:cubicBezTo>
                    <a:pt x="166" y="337"/>
                    <a:pt x="170" y="343"/>
                    <a:pt x="176" y="343"/>
                  </a:cubicBezTo>
                  <a:cubicBezTo>
                    <a:pt x="191" y="343"/>
                    <a:pt x="221" y="359"/>
                    <a:pt x="221" y="300"/>
                  </a:cubicBezTo>
                  <a:cubicBezTo>
                    <a:pt x="221" y="274"/>
                    <a:pt x="210" y="255"/>
                    <a:pt x="204" y="238"/>
                  </a:cubicBezTo>
                  <a:cubicBezTo>
                    <a:pt x="191" y="206"/>
                    <a:pt x="179" y="174"/>
                    <a:pt x="166" y="142"/>
                  </a:cubicBezTo>
                  <a:cubicBezTo>
                    <a:pt x="155" y="113"/>
                    <a:pt x="144" y="84"/>
                    <a:pt x="133" y="55"/>
                  </a:cubicBezTo>
                  <a:cubicBezTo>
                    <a:pt x="124" y="31"/>
                    <a:pt x="111" y="0"/>
                    <a:pt x="98" y="34"/>
                  </a:cubicBezTo>
                  <a:close/>
                  <a:moveTo>
                    <a:pt x="6" y="317"/>
                  </a:moveTo>
                  <a:cubicBezTo>
                    <a:pt x="0" y="285"/>
                    <a:pt x="14" y="260"/>
                    <a:pt x="22" y="240"/>
                  </a:cubicBezTo>
                  <a:cubicBezTo>
                    <a:pt x="35" y="206"/>
                    <a:pt x="48" y="172"/>
                    <a:pt x="61" y="138"/>
                  </a:cubicBezTo>
                  <a:cubicBezTo>
                    <a:pt x="73" y="109"/>
                    <a:pt x="84" y="80"/>
                    <a:pt x="95" y="51"/>
                  </a:cubicBezTo>
                  <a:cubicBezTo>
                    <a:pt x="104" y="29"/>
                    <a:pt x="114" y="16"/>
                    <a:pt x="124" y="43"/>
                  </a:cubicBezTo>
                  <a:cubicBezTo>
                    <a:pt x="147" y="103"/>
                    <a:pt x="171" y="163"/>
                    <a:pt x="194" y="223"/>
                  </a:cubicBezTo>
                  <a:cubicBezTo>
                    <a:pt x="200" y="240"/>
                    <a:pt x="209" y="257"/>
                    <a:pt x="215" y="277"/>
                  </a:cubicBezTo>
                  <a:cubicBezTo>
                    <a:pt x="222" y="295"/>
                    <a:pt x="217" y="336"/>
                    <a:pt x="207" y="336"/>
                  </a:cubicBezTo>
                  <a:lnTo>
                    <a:pt x="183" y="336"/>
                  </a:lnTo>
                  <a:lnTo>
                    <a:pt x="163" y="336"/>
                  </a:lnTo>
                  <a:cubicBezTo>
                    <a:pt x="163" y="336"/>
                    <a:pt x="163" y="361"/>
                    <a:pt x="163" y="363"/>
                  </a:cubicBezTo>
                  <a:cubicBezTo>
                    <a:pt x="163" y="410"/>
                    <a:pt x="163" y="456"/>
                    <a:pt x="163" y="502"/>
                  </a:cubicBezTo>
                  <a:cubicBezTo>
                    <a:pt x="163" y="539"/>
                    <a:pt x="158" y="564"/>
                    <a:pt x="142" y="564"/>
                  </a:cubicBezTo>
                  <a:lnTo>
                    <a:pt x="90" y="564"/>
                  </a:lnTo>
                  <a:cubicBezTo>
                    <a:pt x="77" y="564"/>
                    <a:pt x="56" y="571"/>
                    <a:pt x="56" y="521"/>
                  </a:cubicBezTo>
                  <a:lnTo>
                    <a:pt x="56" y="407"/>
                  </a:lnTo>
                  <a:lnTo>
                    <a:pt x="56" y="348"/>
                  </a:lnTo>
                  <a:cubicBezTo>
                    <a:pt x="56" y="335"/>
                    <a:pt x="57" y="336"/>
                    <a:pt x="52" y="336"/>
                  </a:cubicBezTo>
                  <a:cubicBezTo>
                    <a:pt x="41" y="336"/>
                    <a:pt x="11" y="350"/>
                    <a:pt x="6" y="317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1">
              <a:extLst>
                <a:ext uri="{FF2B5EF4-FFF2-40B4-BE49-F238E27FC236}">
                  <a16:creationId xmlns:a16="http://schemas.microsoft.com/office/drawing/2014/main" id="{B55C8396-01C1-481D-916D-A7EE9664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2004"/>
              <a:ext cx="52" cy="871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2">
              <a:extLst>
                <a:ext uri="{FF2B5EF4-FFF2-40B4-BE49-F238E27FC236}">
                  <a16:creationId xmlns:a16="http://schemas.microsoft.com/office/drawing/2014/main" id="{B3AAF602-40A7-40A2-A0B7-CD8AEECF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2826"/>
              <a:ext cx="3913" cy="4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3">
              <a:extLst>
                <a:ext uri="{FF2B5EF4-FFF2-40B4-BE49-F238E27FC236}">
                  <a16:creationId xmlns:a16="http://schemas.microsoft.com/office/drawing/2014/main" id="{4BA81CB3-25B8-4E64-B04E-5EC91896D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" y="1515"/>
              <a:ext cx="145" cy="223"/>
            </a:xfrm>
            <a:custGeom>
              <a:avLst/>
              <a:gdLst>
                <a:gd name="T0" fmla="*/ 18 w 228"/>
                <a:gd name="T1" fmla="*/ 145 h 350"/>
                <a:gd name="T2" fmla="*/ 60 w 228"/>
                <a:gd name="T3" fmla="*/ 145 h 350"/>
                <a:gd name="T4" fmla="*/ 60 w 228"/>
                <a:gd name="T5" fmla="*/ 86 h 350"/>
                <a:gd name="T6" fmla="*/ 65 w 228"/>
                <a:gd name="T7" fmla="*/ 16 h 350"/>
                <a:gd name="T8" fmla="*/ 107 w 228"/>
                <a:gd name="T9" fmla="*/ 6 h 350"/>
                <a:gd name="T10" fmla="*/ 152 w 228"/>
                <a:gd name="T11" fmla="*/ 6 h 350"/>
                <a:gd name="T12" fmla="*/ 170 w 228"/>
                <a:gd name="T13" fmla="*/ 61 h 350"/>
                <a:gd name="T14" fmla="*/ 170 w 228"/>
                <a:gd name="T15" fmla="*/ 141 h 350"/>
                <a:gd name="T16" fmla="*/ 178 w 228"/>
                <a:gd name="T17" fmla="*/ 145 h 350"/>
                <a:gd name="T18" fmla="*/ 205 w 228"/>
                <a:gd name="T19" fmla="*/ 145 h 350"/>
                <a:gd name="T20" fmla="*/ 217 w 228"/>
                <a:gd name="T21" fmla="*/ 187 h 350"/>
                <a:gd name="T22" fmla="*/ 188 w 228"/>
                <a:gd name="T23" fmla="*/ 232 h 350"/>
                <a:gd name="T24" fmla="*/ 126 w 228"/>
                <a:gd name="T25" fmla="*/ 329 h 350"/>
                <a:gd name="T26" fmla="*/ 92 w 228"/>
                <a:gd name="T27" fmla="*/ 315 h 350"/>
                <a:gd name="T28" fmla="*/ 54 w 228"/>
                <a:gd name="T29" fmla="*/ 256 h 350"/>
                <a:gd name="T30" fmla="*/ 18 w 228"/>
                <a:gd name="T31" fmla="*/ 198 h 350"/>
                <a:gd name="T32" fmla="*/ 10 w 228"/>
                <a:gd name="T33" fmla="*/ 151 h 350"/>
                <a:gd name="T34" fmla="*/ 18 w 228"/>
                <a:gd name="T35" fmla="*/ 14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" h="350">
                  <a:moveTo>
                    <a:pt x="18" y="145"/>
                  </a:moveTo>
                  <a:lnTo>
                    <a:pt x="60" y="145"/>
                  </a:lnTo>
                  <a:cubicBezTo>
                    <a:pt x="61" y="145"/>
                    <a:pt x="60" y="91"/>
                    <a:pt x="60" y="86"/>
                  </a:cubicBezTo>
                  <a:cubicBezTo>
                    <a:pt x="60" y="68"/>
                    <a:pt x="56" y="32"/>
                    <a:pt x="65" y="16"/>
                  </a:cubicBezTo>
                  <a:cubicBezTo>
                    <a:pt x="73" y="0"/>
                    <a:pt x="95" y="6"/>
                    <a:pt x="107" y="6"/>
                  </a:cubicBezTo>
                  <a:lnTo>
                    <a:pt x="152" y="6"/>
                  </a:lnTo>
                  <a:cubicBezTo>
                    <a:pt x="172" y="6"/>
                    <a:pt x="170" y="39"/>
                    <a:pt x="170" y="61"/>
                  </a:cubicBezTo>
                  <a:lnTo>
                    <a:pt x="170" y="141"/>
                  </a:lnTo>
                  <a:cubicBezTo>
                    <a:pt x="170" y="148"/>
                    <a:pt x="174" y="145"/>
                    <a:pt x="178" y="145"/>
                  </a:cubicBezTo>
                  <a:lnTo>
                    <a:pt x="205" y="145"/>
                  </a:lnTo>
                  <a:cubicBezTo>
                    <a:pt x="220" y="145"/>
                    <a:pt x="228" y="170"/>
                    <a:pt x="217" y="187"/>
                  </a:cubicBezTo>
                  <a:cubicBezTo>
                    <a:pt x="207" y="202"/>
                    <a:pt x="198" y="217"/>
                    <a:pt x="188" y="232"/>
                  </a:cubicBezTo>
                  <a:cubicBezTo>
                    <a:pt x="168" y="264"/>
                    <a:pt x="148" y="300"/>
                    <a:pt x="126" y="329"/>
                  </a:cubicBezTo>
                  <a:cubicBezTo>
                    <a:pt x="113" y="350"/>
                    <a:pt x="101" y="329"/>
                    <a:pt x="92" y="315"/>
                  </a:cubicBezTo>
                  <a:cubicBezTo>
                    <a:pt x="79" y="295"/>
                    <a:pt x="67" y="275"/>
                    <a:pt x="54" y="256"/>
                  </a:cubicBezTo>
                  <a:cubicBezTo>
                    <a:pt x="42" y="237"/>
                    <a:pt x="30" y="217"/>
                    <a:pt x="18" y="198"/>
                  </a:cubicBezTo>
                  <a:cubicBezTo>
                    <a:pt x="10" y="185"/>
                    <a:pt x="0" y="170"/>
                    <a:pt x="10" y="151"/>
                  </a:cubicBezTo>
                  <a:cubicBezTo>
                    <a:pt x="12" y="147"/>
                    <a:pt x="15" y="145"/>
                    <a:pt x="18" y="145"/>
                  </a:cubicBezTo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4">
              <a:extLst>
                <a:ext uri="{FF2B5EF4-FFF2-40B4-BE49-F238E27FC236}">
                  <a16:creationId xmlns:a16="http://schemas.microsoft.com/office/drawing/2014/main" id="{F3D350EC-15E5-4869-A2CC-CF345A612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" y="1625"/>
              <a:ext cx="137" cy="105"/>
            </a:xfrm>
            <a:custGeom>
              <a:avLst/>
              <a:gdLst>
                <a:gd name="T0" fmla="*/ 191 w 216"/>
                <a:gd name="T1" fmla="*/ 22 h 166"/>
                <a:gd name="T2" fmla="*/ 108 w 216"/>
                <a:gd name="T3" fmla="*/ 154 h 166"/>
                <a:gd name="T4" fmla="*/ 61 w 216"/>
                <a:gd name="T5" fmla="*/ 80 h 166"/>
                <a:gd name="T6" fmla="*/ 33 w 216"/>
                <a:gd name="T7" fmla="*/ 36 h 166"/>
                <a:gd name="T8" fmla="*/ 20 w 216"/>
                <a:gd name="T9" fmla="*/ 0 h 166"/>
                <a:gd name="T10" fmla="*/ 0 w 216"/>
                <a:gd name="T11" fmla="*/ 0 h 166"/>
                <a:gd name="T12" fmla="*/ 16 w 216"/>
                <a:gd name="T13" fmla="*/ 33 h 166"/>
                <a:gd name="T14" fmla="*/ 52 w 216"/>
                <a:gd name="T15" fmla="*/ 89 h 166"/>
                <a:gd name="T16" fmla="*/ 86 w 216"/>
                <a:gd name="T17" fmla="*/ 143 h 166"/>
                <a:gd name="T18" fmla="*/ 108 w 216"/>
                <a:gd name="T19" fmla="*/ 165 h 166"/>
                <a:gd name="T20" fmla="*/ 129 w 216"/>
                <a:gd name="T21" fmla="*/ 144 h 166"/>
                <a:gd name="T22" fmla="*/ 162 w 216"/>
                <a:gd name="T23" fmla="*/ 92 h 166"/>
                <a:gd name="T24" fmla="*/ 198 w 216"/>
                <a:gd name="T25" fmla="*/ 35 h 166"/>
                <a:gd name="T26" fmla="*/ 216 w 216"/>
                <a:gd name="T27" fmla="*/ 0 h 166"/>
                <a:gd name="T28" fmla="*/ 195 w 216"/>
                <a:gd name="T29" fmla="*/ 0 h 166"/>
                <a:gd name="T30" fmla="*/ 191 w 216"/>
                <a:gd name="T31" fmla="*/ 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" h="166">
                  <a:moveTo>
                    <a:pt x="191" y="22"/>
                  </a:moveTo>
                  <a:cubicBezTo>
                    <a:pt x="183" y="35"/>
                    <a:pt x="108" y="154"/>
                    <a:pt x="108" y="154"/>
                  </a:cubicBezTo>
                  <a:cubicBezTo>
                    <a:pt x="92" y="129"/>
                    <a:pt x="76" y="105"/>
                    <a:pt x="61" y="80"/>
                  </a:cubicBezTo>
                  <a:cubicBezTo>
                    <a:pt x="51" y="65"/>
                    <a:pt x="42" y="51"/>
                    <a:pt x="33" y="36"/>
                  </a:cubicBezTo>
                  <a:cubicBezTo>
                    <a:pt x="27" y="27"/>
                    <a:pt x="16" y="14"/>
                    <a:pt x="20" y="0"/>
                  </a:cubicBezTo>
                  <a:lnTo>
                    <a:pt x="0" y="0"/>
                  </a:lnTo>
                  <a:cubicBezTo>
                    <a:pt x="1" y="13"/>
                    <a:pt x="11" y="24"/>
                    <a:pt x="16" y="33"/>
                  </a:cubicBezTo>
                  <a:cubicBezTo>
                    <a:pt x="28" y="52"/>
                    <a:pt x="40" y="70"/>
                    <a:pt x="52" y="89"/>
                  </a:cubicBezTo>
                  <a:cubicBezTo>
                    <a:pt x="64" y="107"/>
                    <a:pt x="75" y="125"/>
                    <a:pt x="86" y="143"/>
                  </a:cubicBezTo>
                  <a:cubicBezTo>
                    <a:pt x="92" y="152"/>
                    <a:pt x="99" y="166"/>
                    <a:pt x="108" y="165"/>
                  </a:cubicBezTo>
                  <a:cubicBezTo>
                    <a:pt x="117" y="166"/>
                    <a:pt x="123" y="154"/>
                    <a:pt x="129" y="144"/>
                  </a:cubicBezTo>
                  <a:cubicBezTo>
                    <a:pt x="140" y="127"/>
                    <a:pt x="151" y="109"/>
                    <a:pt x="162" y="92"/>
                  </a:cubicBezTo>
                  <a:cubicBezTo>
                    <a:pt x="174" y="73"/>
                    <a:pt x="186" y="54"/>
                    <a:pt x="198" y="35"/>
                  </a:cubicBezTo>
                  <a:cubicBezTo>
                    <a:pt x="204" y="26"/>
                    <a:pt x="215" y="14"/>
                    <a:pt x="216" y="0"/>
                  </a:cubicBezTo>
                  <a:lnTo>
                    <a:pt x="195" y="0"/>
                  </a:lnTo>
                  <a:cubicBezTo>
                    <a:pt x="197" y="7"/>
                    <a:pt x="195" y="17"/>
                    <a:pt x="191" y="22"/>
                  </a:cubicBezTo>
                  <a:close/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05">
              <a:extLst>
                <a:ext uri="{FF2B5EF4-FFF2-40B4-BE49-F238E27FC236}">
                  <a16:creationId xmlns:a16="http://schemas.microsoft.com/office/drawing/2014/main" id="{7793DF57-F64F-451E-A7F0-7F81C0E5B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" y="1518"/>
              <a:ext cx="140" cy="108"/>
            </a:xfrm>
            <a:custGeom>
              <a:avLst/>
              <a:gdLst>
                <a:gd name="T0" fmla="*/ 205 w 220"/>
                <a:gd name="T1" fmla="*/ 141 h 170"/>
                <a:gd name="T2" fmla="*/ 168 w 220"/>
                <a:gd name="T3" fmla="*/ 141 h 170"/>
                <a:gd name="T4" fmla="*/ 167 w 220"/>
                <a:gd name="T5" fmla="*/ 93 h 170"/>
                <a:gd name="T6" fmla="*/ 167 w 220"/>
                <a:gd name="T7" fmla="*/ 31 h 170"/>
                <a:gd name="T8" fmla="*/ 138 w 220"/>
                <a:gd name="T9" fmla="*/ 2 h 170"/>
                <a:gd name="T10" fmla="*/ 90 w 220"/>
                <a:gd name="T11" fmla="*/ 2 h 170"/>
                <a:gd name="T12" fmla="*/ 57 w 220"/>
                <a:gd name="T13" fmla="*/ 25 h 170"/>
                <a:gd name="T14" fmla="*/ 57 w 220"/>
                <a:gd name="T15" fmla="*/ 82 h 170"/>
                <a:gd name="T16" fmla="*/ 57 w 220"/>
                <a:gd name="T17" fmla="*/ 141 h 170"/>
                <a:gd name="T18" fmla="*/ 17 w 220"/>
                <a:gd name="T19" fmla="*/ 141 h 170"/>
                <a:gd name="T20" fmla="*/ 4 w 220"/>
                <a:gd name="T21" fmla="*/ 152 h 170"/>
                <a:gd name="T22" fmla="*/ 4 w 220"/>
                <a:gd name="T23" fmla="*/ 168 h 170"/>
                <a:gd name="T24" fmla="*/ 16 w 220"/>
                <a:gd name="T25" fmla="*/ 168 h 170"/>
                <a:gd name="T26" fmla="*/ 26 w 220"/>
                <a:gd name="T27" fmla="*/ 162 h 170"/>
                <a:gd name="T28" fmla="*/ 46 w 220"/>
                <a:gd name="T29" fmla="*/ 159 h 170"/>
                <a:gd name="T30" fmla="*/ 70 w 220"/>
                <a:gd name="T31" fmla="*/ 159 h 170"/>
                <a:gd name="T32" fmla="*/ 71 w 220"/>
                <a:gd name="T33" fmla="*/ 100 h 170"/>
                <a:gd name="T34" fmla="*/ 74 w 220"/>
                <a:gd name="T35" fmla="*/ 31 h 170"/>
                <a:gd name="T36" fmla="*/ 118 w 220"/>
                <a:gd name="T37" fmla="*/ 21 h 170"/>
                <a:gd name="T38" fmla="*/ 154 w 220"/>
                <a:gd name="T39" fmla="*/ 48 h 170"/>
                <a:gd name="T40" fmla="*/ 154 w 220"/>
                <a:gd name="T41" fmla="*/ 118 h 170"/>
                <a:gd name="T42" fmla="*/ 154 w 220"/>
                <a:gd name="T43" fmla="*/ 158 h 170"/>
                <a:gd name="T44" fmla="*/ 179 w 220"/>
                <a:gd name="T45" fmla="*/ 159 h 170"/>
                <a:gd name="T46" fmla="*/ 191 w 220"/>
                <a:gd name="T47" fmla="*/ 159 h 170"/>
                <a:gd name="T48" fmla="*/ 198 w 220"/>
                <a:gd name="T49" fmla="*/ 168 h 170"/>
                <a:gd name="T50" fmla="*/ 205 w 220"/>
                <a:gd name="T51" fmla="*/ 168 h 170"/>
                <a:gd name="T52" fmla="*/ 219 w 220"/>
                <a:gd name="T53" fmla="*/ 168 h 170"/>
                <a:gd name="T54" fmla="*/ 205 w 220"/>
                <a:gd name="T55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0" h="170">
                  <a:moveTo>
                    <a:pt x="205" y="141"/>
                  </a:moveTo>
                  <a:lnTo>
                    <a:pt x="168" y="141"/>
                  </a:lnTo>
                  <a:cubicBezTo>
                    <a:pt x="167" y="141"/>
                    <a:pt x="167" y="98"/>
                    <a:pt x="167" y="93"/>
                  </a:cubicBezTo>
                  <a:lnTo>
                    <a:pt x="167" y="31"/>
                  </a:lnTo>
                  <a:cubicBezTo>
                    <a:pt x="167" y="4"/>
                    <a:pt x="151" y="2"/>
                    <a:pt x="138" y="2"/>
                  </a:cubicBezTo>
                  <a:lnTo>
                    <a:pt x="90" y="2"/>
                  </a:lnTo>
                  <a:cubicBezTo>
                    <a:pt x="77" y="2"/>
                    <a:pt x="60" y="0"/>
                    <a:pt x="57" y="25"/>
                  </a:cubicBezTo>
                  <a:cubicBezTo>
                    <a:pt x="55" y="43"/>
                    <a:pt x="57" y="64"/>
                    <a:pt x="57" y="82"/>
                  </a:cubicBezTo>
                  <a:cubicBezTo>
                    <a:pt x="57" y="102"/>
                    <a:pt x="57" y="122"/>
                    <a:pt x="57" y="141"/>
                  </a:cubicBezTo>
                  <a:lnTo>
                    <a:pt x="17" y="141"/>
                  </a:lnTo>
                  <a:cubicBezTo>
                    <a:pt x="12" y="141"/>
                    <a:pt x="7" y="145"/>
                    <a:pt x="4" y="152"/>
                  </a:cubicBezTo>
                  <a:cubicBezTo>
                    <a:pt x="3" y="155"/>
                    <a:pt x="0" y="168"/>
                    <a:pt x="4" y="168"/>
                  </a:cubicBezTo>
                  <a:lnTo>
                    <a:pt x="16" y="168"/>
                  </a:lnTo>
                  <a:cubicBezTo>
                    <a:pt x="22" y="168"/>
                    <a:pt x="21" y="167"/>
                    <a:pt x="26" y="162"/>
                  </a:cubicBezTo>
                  <a:cubicBezTo>
                    <a:pt x="31" y="157"/>
                    <a:pt x="40" y="159"/>
                    <a:pt x="46" y="159"/>
                  </a:cubicBezTo>
                  <a:lnTo>
                    <a:pt x="70" y="159"/>
                  </a:lnTo>
                  <a:cubicBezTo>
                    <a:pt x="72" y="159"/>
                    <a:pt x="71" y="105"/>
                    <a:pt x="71" y="100"/>
                  </a:cubicBezTo>
                  <a:cubicBezTo>
                    <a:pt x="71" y="81"/>
                    <a:pt x="67" y="48"/>
                    <a:pt x="74" y="31"/>
                  </a:cubicBezTo>
                  <a:cubicBezTo>
                    <a:pt x="80" y="13"/>
                    <a:pt x="108" y="21"/>
                    <a:pt x="118" y="21"/>
                  </a:cubicBezTo>
                  <a:cubicBezTo>
                    <a:pt x="133" y="21"/>
                    <a:pt x="154" y="15"/>
                    <a:pt x="154" y="48"/>
                  </a:cubicBezTo>
                  <a:lnTo>
                    <a:pt x="154" y="118"/>
                  </a:lnTo>
                  <a:lnTo>
                    <a:pt x="154" y="158"/>
                  </a:lnTo>
                  <a:cubicBezTo>
                    <a:pt x="154" y="160"/>
                    <a:pt x="177" y="159"/>
                    <a:pt x="179" y="159"/>
                  </a:cubicBezTo>
                  <a:cubicBezTo>
                    <a:pt x="183" y="159"/>
                    <a:pt x="187" y="158"/>
                    <a:pt x="191" y="159"/>
                  </a:cubicBezTo>
                  <a:cubicBezTo>
                    <a:pt x="194" y="160"/>
                    <a:pt x="197" y="163"/>
                    <a:pt x="198" y="168"/>
                  </a:cubicBezTo>
                  <a:cubicBezTo>
                    <a:pt x="200" y="169"/>
                    <a:pt x="203" y="168"/>
                    <a:pt x="205" y="168"/>
                  </a:cubicBezTo>
                  <a:cubicBezTo>
                    <a:pt x="207" y="168"/>
                    <a:pt x="217" y="170"/>
                    <a:pt x="219" y="168"/>
                  </a:cubicBezTo>
                  <a:cubicBezTo>
                    <a:pt x="220" y="154"/>
                    <a:pt x="214" y="141"/>
                    <a:pt x="205" y="141"/>
                  </a:cubicBezTo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6">
              <a:extLst>
                <a:ext uri="{FF2B5EF4-FFF2-40B4-BE49-F238E27FC236}">
                  <a16:creationId xmlns:a16="http://schemas.microsoft.com/office/drawing/2014/main" id="{2B19BF61-D519-4D3C-ABE8-5AB32BCC1F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" y="1518"/>
              <a:ext cx="141" cy="221"/>
            </a:xfrm>
            <a:custGeom>
              <a:avLst/>
              <a:gdLst>
                <a:gd name="T0" fmla="*/ 124 w 222"/>
                <a:gd name="T1" fmla="*/ 327 h 348"/>
                <a:gd name="T2" fmla="*/ 186 w 222"/>
                <a:gd name="T3" fmla="*/ 230 h 348"/>
                <a:gd name="T4" fmla="*/ 215 w 222"/>
                <a:gd name="T5" fmla="*/ 185 h 348"/>
                <a:gd name="T6" fmla="*/ 219 w 222"/>
                <a:gd name="T7" fmla="*/ 153 h 348"/>
                <a:gd name="T8" fmla="*/ 196 w 222"/>
                <a:gd name="T9" fmla="*/ 139 h 348"/>
                <a:gd name="T10" fmla="*/ 170 w 222"/>
                <a:gd name="T11" fmla="*/ 139 h 348"/>
                <a:gd name="T12" fmla="*/ 169 w 222"/>
                <a:gd name="T13" fmla="*/ 118 h 348"/>
                <a:gd name="T14" fmla="*/ 169 w 222"/>
                <a:gd name="T15" fmla="*/ 35 h 348"/>
                <a:gd name="T16" fmla="*/ 141 w 222"/>
                <a:gd name="T17" fmla="*/ 0 h 348"/>
                <a:gd name="T18" fmla="*/ 87 w 222"/>
                <a:gd name="T19" fmla="*/ 0 h 348"/>
                <a:gd name="T20" fmla="*/ 56 w 222"/>
                <a:gd name="T21" fmla="*/ 31 h 348"/>
                <a:gd name="T22" fmla="*/ 56 w 222"/>
                <a:gd name="T23" fmla="*/ 100 h 348"/>
                <a:gd name="T24" fmla="*/ 56 w 222"/>
                <a:gd name="T25" fmla="*/ 133 h 348"/>
                <a:gd name="T26" fmla="*/ 46 w 222"/>
                <a:gd name="T27" fmla="*/ 139 h 348"/>
                <a:gd name="T28" fmla="*/ 1 w 222"/>
                <a:gd name="T29" fmla="*/ 165 h 348"/>
                <a:gd name="T30" fmla="*/ 18 w 222"/>
                <a:gd name="T31" fmla="*/ 203 h 348"/>
                <a:gd name="T32" fmla="*/ 56 w 222"/>
                <a:gd name="T33" fmla="*/ 261 h 348"/>
                <a:gd name="T34" fmla="*/ 89 w 222"/>
                <a:gd name="T35" fmla="*/ 314 h 348"/>
                <a:gd name="T36" fmla="*/ 124 w 222"/>
                <a:gd name="T37" fmla="*/ 327 h 348"/>
                <a:gd name="T38" fmla="*/ 216 w 222"/>
                <a:gd name="T39" fmla="*/ 155 h 348"/>
                <a:gd name="T40" fmla="*/ 200 w 222"/>
                <a:gd name="T41" fmla="*/ 201 h 348"/>
                <a:gd name="T42" fmla="*/ 161 w 222"/>
                <a:gd name="T43" fmla="*/ 264 h 348"/>
                <a:gd name="T44" fmla="*/ 127 w 222"/>
                <a:gd name="T45" fmla="*/ 317 h 348"/>
                <a:gd name="T46" fmla="*/ 98 w 222"/>
                <a:gd name="T47" fmla="*/ 322 h 348"/>
                <a:gd name="T48" fmla="*/ 28 w 222"/>
                <a:gd name="T49" fmla="*/ 212 h 348"/>
                <a:gd name="T50" fmla="*/ 7 w 222"/>
                <a:gd name="T51" fmla="*/ 179 h 348"/>
                <a:gd name="T52" fmla="*/ 15 w 222"/>
                <a:gd name="T53" fmla="*/ 144 h 348"/>
                <a:gd name="T54" fmla="*/ 39 w 222"/>
                <a:gd name="T55" fmla="*/ 144 h 348"/>
                <a:gd name="T56" fmla="*/ 59 w 222"/>
                <a:gd name="T57" fmla="*/ 144 h 348"/>
                <a:gd name="T58" fmla="*/ 59 w 222"/>
                <a:gd name="T59" fmla="*/ 127 h 348"/>
                <a:gd name="T60" fmla="*/ 59 w 222"/>
                <a:gd name="T61" fmla="*/ 42 h 348"/>
                <a:gd name="T62" fmla="*/ 80 w 222"/>
                <a:gd name="T63" fmla="*/ 5 h 348"/>
                <a:gd name="T64" fmla="*/ 132 w 222"/>
                <a:gd name="T65" fmla="*/ 5 h 348"/>
                <a:gd name="T66" fmla="*/ 166 w 222"/>
                <a:gd name="T67" fmla="*/ 31 h 348"/>
                <a:gd name="T68" fmla="*/ 166 w 222"/>
                <a:gd name="T69" fmla="*/ 100 h 348"/>
                <a:gd name="T70" fmla="*/ 166 w 222"/>
                <a:gd name="T71" fmla="*/ 136 h 348"/>
                <a:gd name="T72" fmla="*/ 170 w 222"/>
                <a:gd name="T73" fmla="*/ 144 h 348"/>
                <a:gd name="T74" fmla="*/ 216 w 222"/>
                <a:gd name="T75" fmla="*/ 15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48">
                  <a:moveTo>
                    <a:pt x="124" y="327"/>
                  </a:moveTo>
                  <a:lnTo>
                    <a:pt x="186" y="230"/>
                  </a:lnTo>
                  <a:cubicBezTo>
                    <a:pt x="196" y="215"/>
                    <a:pt x="205" y="200"/>
                    <a:pt x="215" y="185"/>
                  </a:cubicBezTo>
                  <a:cubicBezTo>
                    <a:pt x="220" y="176"/>
                    <a:pt x="222" y="164"/>
                    <a:pt x="219" y="153"/>
                  </a:cubicBezTo>
                  <a:cubicBezTo>
                    <a:pt x="215" y="138"/>
                    <a:pt x="205" y="139"/>
                    <a:pt x="196" y="139"/>
                  </a:cubicBezTo>
                  <a:lnTo>
                    <a:pt x="170" y="139"/>
                  </a:lnTo>
                  <a:cubicBezTo>
                    <a:pt x="167" y="139"/>
                    <a:pt x="169" y="122"/>
                    <a:pt x="169" y="118"/>
                  </a:cubicBezTo>
                  <a:lnTo>
                    <a:pt x="169" y="35"/>
                  </a:lnTo>
                  <a:cubicBezTo>
                    <a:pt x="169" y="7"/>
                    <a:pt x="156" y="0"/>
                    <a:pt x="141" y="0"/>
                  </a:cubicBezTo>
                  <a:lnTo>
                    <a:pt x="87" y="0"/>
                  </a:lnTo>
                  <a:cubicBezTo>
                    <a:pt x="74" y="0"/>
                    <a:pt x="56" y="1"/>
                    <a:pt x="56" y="31"/>
                  </a:cubicBezTo>
                  <a:cubicBezTo>
                    <a:pt x="56" y="54"/>
                    <a:pt x="56" y="77"/>
                    <a:pt x="56" y="100"/>
                  </a:cubicBezTo>
                  <a:lnTo>
                    <a:pt x="56" y="133"/>
                  </a:lnTo>
                  <a:cubicBezTo>
                    <a:pt x="56" y="142"/>
                    <a:pt x="52" y="139"/>
                    <a:pt x="46" y="139"/>
                  </a:cubicBezTo>
                  <a:cubicBezTo>
                    <a:pt x="31" y="139"/>
                    <a:pt x="1" y="129"/>
                    <a:pt x="1" y="165"/>
                  </a:cubicBezTo>
                  <a:cubicBezTo>
                    <a:pt x="1" y="181"/>
                    <a:pt x="12" y="192"/>
                    <a:pt x="18" y="203"/>
                  </a:cubicBezTo>
                  <a:cubicBezTo>
                    <a:pt x="31" y="222"/>
                    <a:pt x="43" y="242"/>
                    <a:pt x="56" y="261"/>
                  </a:cubicBezTo>
                  <a:cubicBezTo>
                    <a:pt x="67" y="279"/>
                    <a:pt x="78" y="296"/>
                    <a:pt x="89" y="314"/>
                  </a:cubicBezTo>
                  <a:cubicBezTo>
                    <a:pt x="98" y="329"/>
                    <a:pt x="111" y="348"/>
                    <a:pt x="124" y="327"/>
                  </a:cubicBezTo>
                  <a:close/>
                  <a:moveTo>
                    <a:pt x="216" y="155"/>
                  </a:moveTo>
                  <a:cubicBezTo>
                    <a:pt x="222" y="174"/>
                    <a:pt x="208" y="189"/>
                    <a:pt x="200" y="201"/>
                  </a:cubicBezTo>
                  <a:cubicBezTo>
                    <a:pt x="187" y="222"/>
                    <a:pt x="174" y="243"/>
                    <a:pt x="161" y="264"/>
                  </a:cubicBezTo>
                  <a:cubicBezTo>
                    <a:pt x="149" y="281"/>
                    <a:pt x="138" y="299"/>
                    <a:pt x="127" y="317"/>
                  </a:cubicBezTo>
                  <a:cubicBezTo>
                    <a:pt x="118" y="330"/>
                    <a:pt x="108" y="338"/>
                    <a:pt x="98" y="322"/>
                  </a:cubicBezTo>
                  <a:cubicBezTo>
                    <a:pt x="75" y="285"/>
                    <a:pt x="51" y="249"/>
                    <a:pt x="28" y="212"/>
                  </a:cubicBezTo>
                  <a:cubicBezTo>
                    <a:pt x="22" y="202"/>
                    <a:pt x="13" y="191"/>
                    <a:pt x="7" y="179"/>
                  </a:cubicBezTo>
                  <a:cubicBezTo>
                    <a:pt x="0" y="168"/>
                    <a:pt x="5" y="144"/>
                    <a:pt x="15" y="144"/>
                  </a:cubicBezTo>
                  <a:lnTo>
                    <a:pt x="39" y="144"/>
                  </a:lnTo>
                  <a:lnTo>
                    <a:pt x="59" y="144"/>
                  </a:lnTo>
                  <a:cubicBezTo>
                    <a:pt x="59" y="144"/>
                    <a:pt x="59" y="128"/>
                    <a:pt x="59" y="127"/>
                  </a:cubicBezTo>
                  <a:cubicBezTo>
                    <a:pt x="59" y="98"/>
                    <a:pt x="59" y="70"/>
                    <a:pt x="59" y="42"/>
                  </a:cubicBezTo>
                  <a:cubicBezTo>
                    <a:pt x="59" y="20"/>
                    <a:pt x="64" y="5"/>
                    <a:pt x="80" y="5"/>
                  </a:cubicBezTo>
                  <a:lnTo>
                    <a:pt x="132" y="5"/>
                  </a:lnTo>
                  <a:cubicBezTo>
                    <a:pt x="145" y="5"/>
                    <a:pt x="166" y="0"/>
                    <a:pt x="166" y="31"/>
                  </a:cubicBezTo>
                  <a:lnTo>
                    <a:pt x="166" y="100"/>
                  </a:lnTo>
                  <a:lnTo>
                    <a:pt x="166" y="136"/>
                  </a:lnTo>
                  <a:cubicBezTo>
                    <a:pt x="166" y="144"/>
                    <a:pt x="165" y="144"/>
                    <a:pt x="170" y="144"/>
                  </a:cubicBezTo>
                  <a:cubicBezTo>
                    <a:pt x="181" y="144"/>
                    <a:pt x="211" y="135"/>
                    <a:pt x="216" y="155"/>
                  </a:cubicBezTo>
                </a:path>
              </a:pathLst>
            </a:cu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7">
              <a:extLst>
                <a:ext uri="{FF2B5EF4-FFF2-40B4-BE49-F238E27FC236}">
                  <a16:creationId xmlns:a16="http://schemas.microsoft.com/office/drawing/2014/main" id="{D300EDFA-71D9-43F3-BE20-3844DADB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145"/>
              <a:ext cx="48" cy="342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8">
              <a:extLst>
                <a:ext uri="{FF2B5EF4-FFF2-40B4-BE49-F238E27FC236}">
                  <a16:creationId xmlns:a16="http://schemas.microsoft.com/office/drawing/2014/main" id="{B1A593AD-9746-4077-8FE2-69E13179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" y="1137"/>
              <a:ext cx="2624" cy="48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9">
              <a:extLst>
                <a:ext uri="{FF2B5EF4-FFF2-40B4-BE49-F238E27FC236}">
                  <a16:creationId xmlns:a16="http://schemas.microsoft.com/office/drawing/2014/main" id="{728F6A59-87AE-4AC2-8A2B-18F864DFF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1153"/>
              <a:ext cx="71" cy="376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10">
              <a:extLst>
                <a:ext uri="{FF2B5EF4-FFF2-40B4-BE49-F238E27FC236}">
                  <a16:creationId xmlns:a16="http://schemas.microsoft.com/office/drawing/2014/main" id="{95C10F3F-D561-4129-8E27-194A8215D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2155"/>
              <a:ext cx="93" cy="262"/>
            </a:xfrm>
            <a:custGeom>
              <a:avLst/>
              <a:gdLst>
                <a:gd name="T0" fmla="*/ 0 w 146"/>
                <a:gd name="T1" fmla="*/ 0 h 411"/>
                <a:gd name="T2" fmla="*/ 0 w 146"/>
                <a:gd name="T3" fmla="*/ 411 h 411"/>
                <a:gd name="T4" fmla="*/ 146 w 146"/>
                <a:gd name="T5" fmla="*/ 326 h 411"/>
                <a:gd name="T6" fmla="*/ 146 w 146"/>
                <a:gd name="T7" fmla="*/ 71 h 411"/>
                <a:gd name="T8" fmla="*/ 0 w 146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11">
                  <a:moveTo>
                    <a:pt x="0" y="0"/>
                  </a:moveTo>
                  <a:lnTo>
                    <a:pt x="0" y="411"/>
                  </a:lnTo>
                  <a:lnTo>
                    <a:pt x="146" y="326"/>
                  </a:lnTo>
                  <a:lnTo>
                    <a:pt x="14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3F3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11">
              <a:extLst>
                <a:ext uri="{FF2B5EF4-FFF2-40B4-BE49-F238E27FC236}">
                  <a16:creationId xmlns:a16="http://schemas.microsoft.com/office/drawing/2014/main" id="{8C01DE44-4B1A-4DBD-89BD-90BBC89F1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2045"/>
              <a:ext cx="469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12">
              <a:extLst>
                <a:ext uri="{FF2B5EF4-FFF2-40B4-BE49-F238E27FC236}">
                  <a16:creationId xmlns:a16="http://schemas.microsoft.com/office/drawing/2014/main" id="{DDB3C66D-857C-4C19-BAB7-4096AD16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025"/>
              <a:ext cx="71" cy="40"/>
            </a:xfrm>
            <a:custGeom>
              <a:avLst/>
              <a:gdLst>
                <a:gd name="T0" fmla="*/ 32 w 111"/>
                <a:gd name="T1" fmla="*/ 32 h 63"/>
                <a:gd name="T2" fmla="*/ 0 w 111"/>
                <a:gd name="T3" fmla="*/ 63 h 63"/>
                <a:gd name="T4" fmla="*/ 111 w 111"/>
                <a:gd name="T5" fmla="*/ 32 h 63"/>
                <a:gd name="T6" fmla="*/ 0 w 111"/>
                <a:gd name="T7" fmla="*/ 0 h 63"/>
                <a:gd name="T8" fmla="*/ 32 w 111"/>
                <a:gd name="T9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32" y="32"/>
                  </a:moveTo>
                  <a:lnTo>
                    <a:pt x="0" y="63"/>
                  </a:lnTo>
                  <a:lnTo>
                    <a:pt x="111" y="32"/>
                  </a:lnTo>
                  <a:lnTo>
                    <a:pt x="0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3">
              <a:extLst>
                <a:ext uri="{FF2B5EF4-FFF2-40B4-BE49-F238E27FC236}">
                  <a16:creationId xmlns:a16="http://schemas.microsoft.com/office/drawing/2014/main" id="{CECE3401-DE84-49DD-8B68-B7DCC67E8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2262"/>
              <a:ext cx="218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4">
              <a:extLst>
                <a:ext uri="{FF2B5EF4-FFF2-40B4-BE49-F238E27FC236}">
                  <a16:creationId xmlns:a16="http://schemas.microsoft.com/office/drawing/2014/main" id="{2CDBCA93-3B49-446D-84F9-32003064A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" y="2241"/>
              <a:ext cx="73" cy="41"/>
            </a:xfrm>
            <a:custGeom>
              <a:avLst/>
              <a:gdLst>
                <a:gd name="T0" fmla="*/ 33 w 115"/>
                <a:gd name="T1" fmla="*/ 33 h 65"/>
                <a:gd name="T2" fmla="*/ 0 w 115"/>
                <a:gd name="T3" fmla="*/ 65 h 65"/>
                <a:gd name="T4" fmla="*/ 115 w 115"/>
                <a:gd name="T5" fmla="*/ 33 h 65"/>
                <a:gd name="T6" fmla="*/ 0 w 115"/>
                <a:gd name="T7" fmla="*/ 0 h 65"/>
                <a:gd name="T8" fmla="*/ 33 w 115"/>
                <a:gd name="T9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5">
                  <a:moveTo>
                    <a:pt x="33" y="33"/>
                  </a:moveTo>
                  <a:lnTo>
                    <a:pt x="0" y="65"/>
                  </a:lnTo>
                  <a:lnTo>
                    <a:pt x="115" y="33"/>
                  </a:lnTo>
                  <a:lnTo>
                    <a:pt x="0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5">
              <a:extLst>
                <a:ext uri="{FF2B5EF4-FFF2-40B4-BE49-F238E27FC236}">
                  <a16:creationId xmlns:a16="http://schemas.microsoft.com/office/drawing/2014/main" id="{C678BFCC-543C-4A1C-9FC1-F422E657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2380"/>
              <a:ext cx="93" cy="261"/>
            </a:xfrm>
            <a:custGeom>
              <a:avLst/>
              <a:gdLst>
                <a:gd name="T0" fmla="*/ 0 w 146"/>
                <a:gd name="T1" fmla="*/ 0 h 410"/>
                <a:gd name="T2" fmla="*/ 0 w 146"/>
                <a:gd name="T3" fmla="*/ 410 h 410"/>
                <a:gd name="T4" fmla="*/ 146 w 146"/>
                <a:gd name="T5" fmla="*/ 326 h 410"/>
                <a:gd name="T6" fmla="*/ 146 w 146"/>
                <a:gd name="T7" fmla="*/ 71 h 410"/>
                <a:gd name="T8" fmla="*/ 0 w 146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10">
                  <a:moveTo>
                    <a:pt x="0" y="0"/>
                  </a:moveTo>
                  <a:lnTo>
                    <a:pt x="0" y="410"/>
                  </a:lnTo>
                  <a:lnTo>
                    <a:pt x="146" y="326"/>
                  </a:lnTo>
                  <a:lnTo>
                    <a:pt x="14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4EE4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6">
              <a:extLst>
                <a:ext uri="{FF2B5EF4-FFF2-40B4-BE49-F238E27FC236}">
                  <a16:creationId xmlns:a16="http://schemas.microsoft.com/office/drawing/2014/main" id="{4D9076AA-88CC-4E84-A3B7-45FCF44C3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4" y="2507"/>
              <a:ext cx="218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7">
              <a:extLst>
                <a:ext uri="{FF2B5EF4-FFF2-40B4-BE49-F238E27FC236}">
                  <a16:creationId xmlns:a16="http://schemas.microsoft.com/office/drawing/2014/main" id="{B45ACEFD-4060-44C0-85A3-F8A211824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486"/>
              <a:ext cx="73" cy="42"/>
            </a:xfrm>
            <a:custGeom>
              <a:avLst/>
              <a:gdLst>
                <a:gd name="T0" fmla="*/ 33 w 115"/>
                <a:gd name="T1" fmla="*/ 33 h 66"/>
                <a:gd name="T2" fmla="*/ 0 w 115"/>
                <a:gd name="T3" fmla="*/ 66 h 66"/>
                <a:gd name="T4" fmla="*/ 115 w 115"/>
                <a:gd name="T5" fmla="*/ 33 h 66"/>
                <a:gd name="T6" fmla="*/ 0 w 115"/>
                <a:gd name="T7" fmla="*/ 0 h 66"/>
                <a:gd name="T8" fmla="*/ 33 w 115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33" y="33"/>
                  </a:moveTo>
                  <a:lnTo>
                    <a:pt x="0" y="66"/>
                  </a:lnTo>
                  <a:lnTo>
                    <a:pt x="115" y="33"/>
                  </a:lnTo>
                  <a:lnTo>
                    <a:pt x="0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18">
              <a:extLst>
                <a:ext uri="{FF2B5EF4-FFF2-40B4-BE49-F238E27FC236}">
                  <a16:creationId xmlns:a16="http://schemas.microsoft.com/office/drawing/2014/main" id="{A4C8CAB9-C6EB-4CC6-BE2F-7435D7B5A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2262"/>
              <a:ext cx="333" cy="96"/>
            </a:xfrm>
            <a:custGeom>
              <a:avLst/>
              <a:gdLst>
                <a:gd name="T0" fmla="*/ 0 w 524"/>
                <a:gd name="T1" fmla="*/ 0 h 151"/>
                <a:gd name="T2" fmla="*/ 0 w 524"/>
                <a:gd name="T3" fmla="*/ 151 h 151"/>
                <a:gd name="T4" fmla="*/ 524 w 524"/>
                <a:gd name="T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4" h="151">
                  <a:moveTo>
                    <a:pt x="0" y="0"/>
                  </a:moveTo>
                  <a:lnTo>
                    <a:pt x="0" y="151"/>
                  </a:lnTo>
                  <a:lnTo>
                    <a:pt x="524" y="151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9">
              <a:extLst>
                <a:ext uri="{FF2B5EF4-FFF2-40B4-BE49-F238E27FC236}">
                  <a16:creationId xmlns:a16="http://schemas.microsoft.com/office/drawing/2014/main" id="{334941A5-9F5A-4EBD-A601-47FDB50C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2342"/>
              <a:ext cx="56" cy="32"/>
            </a:xfrm>
            <a:custGeom>
              <a:avLst/>
              <a:gdLst>
                <a:gd name="T0" fmla="*/ 26 w 89"/>
                <a:gd name="T1" fmla="*/ 25 h 50"/>
                <a:gd name="T2" fmla="*/ 0 w 89"/>
                <a:gd name="T3" fmla="*/ 50 h 50"/>
                <a:gd name="T4" fmla="*/ 89 w 89"/>
                <a:gd name="T5" fmla="*/ 25 h 50"/>
                <a:gd name="T6" fmla="*/ 0 w 89"/>
                <a:gd name="T7" fmla="*/ 0 h 50"/>
                <a:gd name="T8" fmla="*/ 26 w 8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0">
                  <a:moveTo>
                    <a:pt x="26" y="25"/>
                  </a:moveTo>
                  <a:lnTo>
                    <a:pt x="0" y="50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6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0">
              <a:extLst>
                <a:ext uri="{FF2B5EF4-FFF2-40B4-BE49-F238E27FC236}">
                  <a16:creationId xmlns:a16="http://schemas.microsoft.com/office/drawing/2014/main" id="{CC4675F2-8A54-46D4-B71F-C69EA13E5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2105"/>
              <a:ext cx="169" cy="748"/>
            </a:xfrm>
            <a:custGeom>
              <a:avLst/>
              <a:gdLst>
                <a:gd name="T0" fmla="*/ 0 w 266"/>
                <a:gd name="T1" fmla="*/ 1176 h 1176"/>
                <a:gd name="T2" fmla="*/ 2 w 266"/>
                <a:gd name="T3" fmla="*/ 0 h 1176"/>
                <a:gd name="T4" fmla="*/ 266 w 266"/>
                <a:gd name="T5" fmla="*/ 0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6" h="1176">
                  <a:moveTo>
                    <a:pt x="0" y="1176"/>
                  </a:moveTo>
                  <a:lnTo>
                    <a:pt x="2" y="0"/>
                  </a:lnTo>
                  <a:lnTo>
                    <a:pt x="266" y="0"/>
                  </a:lnTo>
                </a:path>
              </a:pathLst>
            </a:custGeom>
            <a:noFill/>
            <a:ln w="14288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1">
              <a:extLst>
                <a:ext uri="{FF2B5EF4-FFF2-40B4-BE49-F238E27FC236}">
                  <a16:creationId xmlns:a16="http://schemas.microsoft.com/office/drawing/2014/main" id="{FD936ABA-6829-4E15-BA5B-7B798100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4" y="2087"/>
              <a:ext cx="64" cy="36"/>
            </a:xfrm>
            <a:custGeom>
              <a:avLst/>
              <a:gdLst>
                <a:gd name="T0" fmla="*/ 29 w 100"/>
                <a:gd name="T1" fmla="*/ 28 h 57"/>
                <a:gd name="T2" fmla="*/ 0 w 100"/>
                <a:gd name="T3" fmla="*/ 57 h 57"/>
                <a:gd name="T4" fmla="*/ 100 w 100"/>
                <a:gd name="T5" fmla="*/ 28 h 57"/>
                <a:gd name="T6" fmla="*/ 0 w 100"/>
                <a:gd name="T7" fmla="*/ 0 h 57"/>
                <a:gd name="T8" fmla="*/ 29 w 100"/>
                <a:gd name="T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7">
                  <a:moveTo>
                    <a:pt x="29" y="28"/>
                  </a:moveTo>
                  <a:lnTo>
                    <a:pt x="0" y="57"/>
                  </a:lnTo>
                  <a:lnTo>
                    <a:pt x="100" y="28"/>
                  </a:lnTo>
                  <a:lnTo>
                    <a:pt x="0" y="0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2">
              <a:extLst>
                <a:ext uri="{FF2B5EF4-FFF2-40B4-BE49-F238E27FC236}">
                  <a16:creationId xmlns:a16="http://schemas.microsoft.com/office/drawing/2014/main" id="{B92BFCFA-1EFD-43DB-8B49-041285B82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579"/>
              <a:ext cx="304" cy="0"/>
            </a:xfrm>
            <a:prstGeom prst="line">
              <a:avLst/>
            </a:prstGeom>
            <a:noFill/>
            <a:ln w="14288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3">
              <a:extLst>
                <a:ext uri="{FF2B5EF4-FFF2-40B4-BE49-F238E27FC236}">
                  <a16:creationId xmlns:a16="http://schemas.microsoft.com/office/drawing/2014/main" id="{3A42331F-82D4-407A-8140-93856A46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1" y="2561"/>
              <a:ext cx="64" cy="36"/>
            </a:xfrm>
            <a:custGeom>
              <a:avLst/>
              <a:gdLst>
                <a:gd name="T0" fmla="*/ 29 w 101"/>
                <a:gd name="T1" fmla="*/ 28 h 57"/>
                <a:gd name="T2" fmla="*/ 0 w 101"/>
                <a:gd name="T3" fmla="*/ 57 h 57"/>
                <a:gd name="T4" fmla="*/ 101 w 101"/>
                <a:gd name="T5" fmla="*/ 28 h 57"/>
                <a:gd name="T6" fmla="*/ 0 w 101"/>
                <a:gd name="T7" fmla="*/ 0 h 57"/>
                <a:gd name="T8" fmla="*/ 29 w 101"/>
                <a:gd name="T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7">
                  <a:moveTo>
                    <a:pt x="29" y="28"/>
                  </a:moveTo>
                  <a:lnTo>
                    <a:pt x="0" y="57"/>
                  </a:lnTo>
                  <a:lnTo>
                    <a:pt x="101" y="28"/>
                  </a:lnTo>
                  <a:lnTo>
                    <a:pt x="0" y="0"/>
                  </a:lnTo>
                  <a:lnTo>
                    <a:pt x="29" y="28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4">
              <a:extLst>
                <a:ext uri="{FF2B5EF4-FFF2-40B4-BE49-F238E27FC236}">
                  <a16:creationId xmlns:a16="http://schemas.microsoft.com/office/drawing/2014/main" id="{6BFE4AC0-3AD1-4090-ADED-73CF21725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" y="1968"/>
              <a:ext cx="93" cy="261"/>
            </a:xfrm>
            <a:custGeom>
              <a:avLst/>
              <a:gdLst>
                <a:gd name="T0" fmla="*/ 0 w 146"/>
                <a:gd name="T1" fmla="*/ 0 h 411"/>
                <a:gd name="T2" fmla="*/ 0 w 146"/>
                <a:gd name="T3" fmla="*/ 411 h 411"/>
                <a:gd name="T4" fmla="*/ 146 w 146"/>
                <a:gd name="T5" fmla="*/ 326 h 411"/>
                <a:gd name="T6" fmla="*/ 146 w 146"/>
                <a:gd name="T7" fmla="*/ 72 h 411"/>
                <a:gd name="T8" fmla="*/ 0 w 146"/>
                <a:gd name="T9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11">
                  <a:moveTo>
                    <a:pt x="0" y="0"/>
                  </a:moveTo>
                  <a:lnTo>
                    <a:pt x="0" y="411"/>
                  </a:lnTo>
                  <a:lnTo>
                    <a:pt x="146" y="326"/>
                  </a:lnTo>
                  <a:lnTo>
                    <a:pt x="146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3F3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25">
              <a:extLst>
                <a:ext uri="{FF2B5EF4-FFF2-40B4-BE49-F238E27FC236}">
                  <a16:creationId xmlns:a16="http://schemas.microsoft.com/office/drawing/2014/main" id="{4F81DCB3-B8D8-4403-B093-23051C26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2292"/>
              <a:ext cx="94" cy="261"/>
            </a:xfrm>
            <a:custGeom>
              <a:avLst/>
              <a:gdLst>
                <a:gd name="T0" fmla="*/ 0 w 147"/>
                <a:gd name="T1" fmla="*/ 0 h 410"/>
                <a:gd name="T2" fmla="*/ 0 w 147"/>
                <a:gd name="T3" fmla="*/ 410 h 410"/>
                <a:gd name="T4" fmla="*/ 147 w 147"/>
                <a:gd name="T5" fmla="*/ 326 h 410"/>
                <a:gd name="T6" fmla="*/ 147 w 147"/>
                <a:gd name="T7" fmla="*/ 71 h 410"/>
                <a:gd name="T8" fmla="*/ 0 w 147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10">
                  <a:moveTo>
                    <a:pt x="0" y="0"/>
                  </a:moveTo>
                  <a:lnTo>
                    <a:pt x="0" y="410"/>
                  </a:lnTo>
                  <a:lnTo>
                    <a:pt x="147" y="326"/>
                  </a:lnTo>
                  <a:lnTo>
                    <a:pt x="147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3F3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26">
              <a:extLst>
                <a:ext uri="{FF2B5EF4-FFF2-40B4-BE49-F238E27FC236}">
                  <a16:creationId xmlns:a16="http://schemas.microsoft.com/office/drawing/2014/main" id="{E6DE102F-353A-4999-BB78-8ADD0E06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41"/>
              <a:ext cx="194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7">
              <a:extLst>
                <a:ext uri="{FF2B5EF4-FFF2-40B4-BE49-F238E27FC236}">
                  <a16:creationId xmlns:a16="http://schemas.microsoft.com/office/drawing/2014/main" id="{0DBE1F36-AA59-4540-AF62-7EA1D7CA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024"/>
              <a:ext cx="59" cy="34"/>
            </a:xfrm>
            <a:custGeom>
              <a:avLst/>
              <a:gdLst>
                <a:gd name="T0" fmla="*/ 26 w 92"/>
                <a:gd name="T1" fmla="*/ 26 h 53"/>
                <a:gd name="T2" fmla="*/ 0 w 92"/>
                <a:gd name="T3" fmla="*/ 53 h 53"/>
                <a:gd name="T4" fmla="*/ 92 w 92"/>
                <a:gd name="T5" fmla="*/ 26 h 53"/>
                <a:gd name="T6" fmla="*/ 0 w 92"/>
                <a:gd name="T7" fmla="*/ 0 h 53"/>
                <a:gd name="T8" fmla="*/ 26 w 92"/>
                <a:gd name="T9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3">
                  <a:moveTo>
                    <a:pt x="26" y="26"/>
                  </a:moveTo>
                  <a:lnTo>
                    <a:pt x="0" y="53"/>
                  </a:lnTo>
                  <a:lnTo>
                    <a:pt x="92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28">
              <a:extLst>
                <a:ext uri="{FF2B5EF4-FFF2-40B4-BE49-F238E27FC236}">
                  <a16:creationId xmlns:a16="http://schemas.microsoft.com/office/drawing/2014/main" id="{942CFDC4-723E-4CFE-B6C4-A0C25F312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2342"/>
              <a:ext cx="192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29">
              <a:extLst>
                <a:ext uri="{FF2B5EF4-FFF2-40B4-BE49-F238E27FC236}">
                  <a16:creationId xmlns:a16="http://schemas.microsoft.com/office/drawing/2014/main" id="{477BF90F-DED6-49C7-93F2-DB9B5F3B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2326"/>
              <a:ext cx="57" cy="32"/>
            </a:xfrm>
            <a:custGeom>
              <a:avLst/>
              <a:gdLst>
                <a:gd name="T0" fmla="*/ 26 w 89"/>
                <a:gd name="T1" fmla="*/ 26 h 51"/>
                <a:gd name="T2" fmla="*/ 0 w 89"/>
                <a:gd name="T3" fmla="*/ 51 h 51"/>
                <a:gd name="T4" fmla="*/ 89 w 89"/>
                <a:gd name="T5" fmla="*/ 26 h 51"/>
                <a:gd name="T6" fmla="*/ 0 w 89"/>
                <a:gd name="T7" fmla="*/ 0 h 51"/>
                <a:gd name="T8" fmla="*/ 26 w 89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6" y="26"/>
                  </a:moveTo>
                  <a:lnTo>
                    <a:pt x="0" y="51"/>
                  </a:lnTo>
                  <a:lnTo>
                    <a:pt x="89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0">
              <a:extLst>
                <a:ext uri="{FF2B5EF4-FFF2-40B4-BE49-F238E27FC236}">
                  <a16:creationId xmlns:a16="http://schemas.microsoft.com/office/drawing/2014/main" id="{FEEAB524-1641-4EE9-A918-09BE9678C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2109"/>
              <a:ext cx="124" cy="0"/>
            </a:xfrm>
            <a:custGeom>
              <a:avLst/>
              <a:gdLst>
                <a:gd name="T0" fmla="*/ 0 w 196"/>
                <a:gd name="T1" fmla="*/ 196 w 196"/>
                <a:gd name="T2" fmla="*/ 196 w 196"/>
                <a:gd name="T3" fmla="*/ 196 w 1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96">
                  <a:moveTo>
                    <a:pt x="0" y="0"/>
                  </a:move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1">
              <a:extLst>
                <a:ext uri="{FF2B5EF4-FFF2-40B4-BE49-F238E27FC236}">
                  <a16:creationId xmlns:a16="http://schemas.microsoft.com/office/drawing/2014/main" id="{932566AB-5BD9-46CB-9D1D-760579574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3" y="2093"/>
              <a:ext cx="57" cy="32"/>
            </a:xfrm>
            <a:custGeom>
              <a:avLst/>
              <a:gdLst>
                <a:gd name="T0" fmla="*/ 25 w 89"/>
                <a:gd name="T1" fmla="*/ 26 h 51"/>
                <a:gd name="T2" fmla="*/ 0 w 89"/>
                <a:gd name="T3" fmla="*/ 51 h 51"/>
                <a:gd name="T4" fmla="*/ 89 w 89"/>
                <a:gd name="T5" fmla="*/ 26 h 51"/>
                <a:gd name="T6" fmla="*/ 0 w 89"/>
                <a:gd name="T7" fmla="*/ 0 h 51"/>
                <a:gd name="T8" fmla="*/ 25 w 89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6"/>
                  </a:moveTo>
                  <a:lnTo>
                    <a:pt x="0" y="51"/>
                  </a:lnTo>
                  <a:lnTo>
                    <a:pt x="89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32">
              <a:extLst>
                <a:ext uri="{FF2B5EF4-FFF2-40B4-BE49-F238E27FC236}">
                  <a16:creationId xmlns:a16="http://schemas.microsoft.com/office/drawing/2014/main" id="{2734EED0-55CF-4049-B334-4C5677FD3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374"/>
              <a:ext cx="125" cy="0"/>
            </a:xfrm>
            <a:custGeom>
              <a:avLst/>
              <a:gdLst>
                <a:gd name="T0" fmla="*/ 0 w 196"/>
                <a:gd name="T1" fmla="*/ 196 w 196"/>
                <a:gd name="T2" fmla="*/ 196 w 196"/>
                <a:gd name="T3" fmla="*/ 196 w 1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96">
                  <a:moveTo>
                    <a:pt x="0" y="0"/>
                  </a:move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3">
              <a:extLst>
                <a:ext uri="{FF2B5EF4-FFF2-40B4-BE49-F238E27FC236}">
                  <a16:creationId xmlns:a16="http://schemas.microsoft.com/office/drawing/2014/main" id="{FBD0B364-A55D-4310-A6DF-E7CA352F4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" y="2358"/>
              <a:ext cx="57" cy="33"/>
            </a:xfrm>
            <a:custGeom>
              <a:avLst/>
              <a:gdLst>
                <a:gd name="T0" fmla="*/ 25 w 89"/>
                <a:gd name="T1" fmla="*/ 25 h 51"/>
                <a:gd name="T2" fmla="*/ 0 w 89"/>
                <a:gd name="T3" fmla="*/ 51 h 51"/>
                <a:gd name="T4" fmla="*/ 89 w 89"/>
                <a:gd name="T5" fmla="*/ 25 h 51"/>
                <a:gd name="T6" fmla="*/ 0 w 89"/>
                <a:gd name="T7" fmla="*/ 0 h 51"/>
                <a:gd name="T8" fmla="*/ 25 w 89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5"/>
                  </a:moveTo>
                  <a:lnTo>
                    <a:pt x="0" y="51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34">
              <a:extLst>
                <a:ext uri="{FF2B5EF4-FFF2-40B4-BE49-F238E27FC236}">
                  <a16:creationId xmlns:a16="http://schemas.microsoft.com/office/drawing/2014/main" id="{03607E30-CC00-4732-A266-68B429253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1586"/>
              <a:ext cx="431" cy="126"/>
            </a:xfrm>
            <a:custGeom>
              <a:avLst/>
              <a:gdLst>
                <a:gd name="T0" fmla="*/ 450 w 677"/>
                <a:gd name="T1" fmla="*/ 1 h 199"/>
                <a:gd name="T2" fmla="*/ 447 w 677"/>
                <a:gd name="T3" fmla="*/ 1 h 199"/>
                <a:gd name="T4" fmla="*/ 461 w 677"/>
                <a:gd name="T5" fmla="*/ 52 h 199"/>
                <a:gd name="T6" fmla="*/ 18 w 677"/>
                <a:gd name="T7" fmla="*/ 53 h 199"/>
                <a:gd name="T8" fmla="*/ 18 w 677"/>
                <a:gd name="T9" fmla="*/ 143 h 199"/>
                <a:gd name="T10" fmla="*/ 461 w 677"/>
                <a:gd name="T11" fmla="*/ 143 h 199"/>
                <a:gd name="T12" fmla="*/ 447 w 677"/>
                <a:gd name="T13" fmla="*/ 195 h 199"/>
                <a:gd name="T14" fmla="*/ 677 w 677"/>
                <a:gd name="T15" fmla="*/ 99 h 199"/>
                <a:gd name="T16" fmla="*/ 677 w 677"/>
                <a:gd name="T17" fmla="*/ 99 h 199"/>
                <a:gd name="T18" fmla="*/ 677 w 677"/>
                <a:gd name="T19" fmla="*/ 96 h 199"/>
                <a:gd name="T20" fmla="*/ 450 w 677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7" h="199">
                  <a:moveTo>
                    <a:pt x="450" y="1"/>
                  </a:moveTo>
                  <a:cubicBezTo>
                    <a:pt x="449" y="1"/>
                    <a:pt x="448" y="1"/>
                    <a:pt x="447" y="1"/>
                  </a:cubicBezTo>
                  <a:cubicBezTo>
                    <a:pt x="420" y="5"/>
                    <a:pt x="461" y="52"/>
                    <a:pt x="461" y="52"/>
                  </a:cubicBezTo>
                  <a:cubicBezTo>
                    <a:pt x="461" y="52"/>
                    <a:pt x="37" y="50"/>
                    <a:pt x="18" y="53"/>
                  </a:cubicBezTo>
                  <a:cubicBezTo>
                    <a:pt x="0" y="57"/>
                    <a:pt x="0" y="139"/>
                    <a:pt x="18" y="143"/>
                  </a:cubicBezTo>
                  <a:cubicBezTo>
                    <a:pt x="37" y="146"/>
                    <a:pt x="461" y="143"/>
                    <a:pt x="461" y="143"/>
                  </a:cubicBezTo>
                  <a:cubicBezTo>
                    <a:pt x="461" y="143"/>
                    <a:pt x="420" y="190"/>
                    <a:pt x="447" y="195"/>
                  </a:cubicBezTo>
                  <a:cubicBezTo>
                    <a:pt x="473" y="199"/>
                    <a:pt x="674" y="144"/>
                    <a:pt x="677" y="99"/>
                  </a:cubicBezTo>
                  <a:lnTo>
                    <a:pt x="677" y="99"/>
                  </a:lnTo>
                  <a:cubicBezTo>
                    <a:pt x="677" y="98"/>
                    <a:pt x="677" y="97"/>
                    <a:pt x="677" y="96"/>
                  </a:cubicBezTo>
                  <a:cubicBezTo>
                    <a:pt x="674" y="53"/>
                    <a:pt x="486" y="0"/>
                    <a:pt x="4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35">
              <a:extLst>
                <a:ext uri="{FF2B5EF4-FFF2-40B4-BE49-F238E27FC236}">
                  <a16:creationId xmlns:a16="http://schemas.microsoft.com/office/drawing/2014/main" id="{E6494CCD-C88E-4726-9F1F-CC79188C9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1585"/>
              <a:ext cx="431" cy="126"/>
            </a:xfrm>
            <a:custGeom>
              <a:avLst/>
              <a:gdLst>
                <a:gd name="T0" fmla="*/ 450 w 677"/>
                <a:gd name="T1" fmla="*/ 0 h 198"/>
                <a:gd name="T2" fmla="*/ 447 w 677"/>
                <a:gd name="T3" fmla="*/ 1 h 198"/>
                <a:gd name="T4" fmla="*/ 462 w 677"/>
                <a:gd name="T5" fmla="*/ 52 h 198"/>
                <a:gd name="T6" fmla="*/ 19 w 677"/>
                <a:gd name="T7" fmla="*/ 53 h 198"/>
                <a:gd name="T8" fmla="*/ 19 w 677"/>
                <a:gd name="T9" fmla="*/ 142 h 198"/>
                <a:gd name="T10" fmla="*/ 462 w 677"/>
                <a:gd name="T11" fmla="*/ 143 h 198"/>
                <a:gd name="T12" fmla="*/ 447 w 677"/>
                <a:gd name="T13" fmla="*/ 194 h 198"/>
                <a:gd name="T14" fmla="*/ 677 w 677"/>
                <a:gd name="T15" fmla="*/ 99 h 198"/>
                <a:gd name="T16" fmla="*/ 677 w 677"/>
                <a:gd name="T17" fmla="*/ 99 h 198"/>
                <a:gd name="T18" fmla="*/ 677 w 677"/>
                <a:gd name="T19" fmla="*/ 96 h 198"/>
                <a:gd name="T20" fmla="*/ 450 w 677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7" h="198">
                  <a:moveTo>
                    <a:pt x="450" y="0"/>
                  </a:moveTo>
                  <a:cubicBezTo>
                    <a:pt x="449" y="0"/>
                    <a:pt x="448" y="0"/>
                    <a:pt x="447" y="1"/>
                  </a:cubicBezTo>
                  <a:cubicBezTo>
                    <a:pt x="420" y="5"/>
                    <a:pt x="462" y="52"/>
                    <a:pt x="462" y="52"/>
                  </a:cubicBezTo>
                  <a:cubicBezTo>
                    <a:pt x="462" y="52"/>
                    <a:pt x="38" y="49"/>
                    <a:pt x="19" y="53"/>
                  </a:cubicBezTo>
                  <a:cubicBezTo>
                    <a:pt x="0" y="56"/>
                    <a:pt x="0" y="139"/>
                    <a:pt x="19" y="142"/>
                  </a:cubicBezTo>
                  <a:cubicBezTo>
                    <a:pt x="38" y="146"/>
                    <a:pt x="462" y="143"/>
                    <a:pt x="462" y="143"/>
                  </a:cubicBezTo>
                  <a:cubicBezTo>
                    <a:pt x="462" y="143"/>
                    <a:pt x="420" y="190"/>
                    <a:pt x="447" y="194"/>
                  </a:cubicBezTo>
                  <a:cubicBezTo>
                    <a:pt x="474" y="198"/>
                    <a:pt x="674" y="144"/>
                    <a:pt x="677" y="99"/>
                  </a:cubicBezTo>
                  <a:lnTo>
                    <a:pt x="677" y="99"/>
                  </a:lnTo>
                  <a:cubicBezTo>
                    <a:pt x="677" y="98"/>
                    <a:pt x="677" y="97"/>
                    <a:pt x="677" y="96"/>
                  </a:cubicBezTo>
                  <a:cubicBezTo>
                    <a:pt x="674" y="52"/>
                    <a:pt x="486" y="0"/>
                    <a:pt x="450" y="0"/>
                  </a:cubicBezTo>
                  <a:close/>
                </a:path>
              </a:pathLst>
            </a:custGeom>
            <a:solidFill>
              <a:srgbClr val="0000FF"/>
            </a:solidFill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36">
              <a:extLst>
                <a:ext uri="{FF2B5EF4-FFF2-40B4-BE49-F238E27FC236}">
                  <a16:creationId xmlns:a16="http://schemas.microsoft.com/office/drawing/2014/main" id="{1C8F6B8F-2C8C-4B23-8EFE-FD811891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621"/>
              <a:ext cx="243" cy="52"/>
            </a:xfrm>
            <a:custGeom>
              <a:avLst/>
              <a:gdLst>
                <a:gd name="T0" fmla="*/ 23 w 381"/>
                <a:gd name="T1" fmla="*/ 0 h 82"/>
                <a:gd name="T2" fmla="*/ 30 w 381"/>
                <a:gd name="T3" fmla="*/ 81 h 82"/>
                <a:gd name="T4" fmla="*/ 381 w 381"/>
                <a:gd name="T5" fmla="*/ 46 h 82"/>
                <a:gd name="T6" fmla="*/ 23 w 381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1" h="82">
                  <a:moveTo>
                    <a:pt x="23" y="0"/>
                  </a:moveTo>
                  <a:cubicBezTo>
                    <a:pt x="11" y="9"/>
                    <a:pt x="0" y="61"/>
                    <a:pt x="30" y="81"/>
                  </a:cubicBezTo>
                  <a:cubicBezTo>
                    <a:pt x="40" y="82"/>
                    <a:pt x="124" y="42"/>
                    <a:pt x="381" y="46"/>
                  </a:cubicBezTo>
                  <a:cubicBezTo>
                    <a:pt x="138" y="35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37">
              <a:extLst>
                <a:ext uri="{FF2B5EF4-FFF2-40B4-BE49-F238E27FC236}">
                  <a16:creationId xmlns:a16="http://schemas.microsoft.com/office/drawing/2014/main" id="{859C6C34-4727-40E1-BA6B-4156556F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2329"/>
              <a:ext cx="96" cy="516"/>
            </a:xfrm>
            <a:custGeom>
              <a:avLst/>
              <a:gdLst>
                <a:gd name="T0" fmla="*/ 6 w 152"/>
                <a:gd name="T1" fmla="*/ 812 h 812"/>
                <a:gd name="T2" fmla="*/ 0 w 152"/>
                <a:gd name="T3" fmla="*/ 0 h 812"/>
                <a:gd name="T4" fmla="*/ 152 w 152"/>
                <a:gd name="T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812">
                  <a:moveTo>
                    <a:pt x="6" y="812"/>
                  </a:moveTo>
                  <a:lnTo>
                    <a:pt x="0" y="0"/>
                  </a:lnTo>
                  <a:lnTo>
                    <a:pt x="152" y="0"/>
                  </a:lnTo>
                </a:path>
              </a:pathLst>
            </a:custGeom>
            <a:noFill/>
            <a:ln w="15875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38">
              <a:extLst>
                <a:ext uri="{FF2B5EF4-FFF2-40B4-BE49-F238E27FC236}">
                  <a16:creationId xmlns:a16="http://schemas.microsoft.com/office/drawing/2014/main" id="{8C69C61C-1272-4F9F-9A2F-AB8711C6D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2310"/>
              <a:ext cx="67" cy="38"/>
            </a:xfrm>
            <a:custGeom>
              <a:avLst/>
              <a:gdLst>
                <a:gd name="T0" fmla="*/ 30 w 105"/>
                <a:gd name="T1" fmla="*/ 30 h 60"/>
                <a:gd name="T2" fmla="*/ 0 w 105"/>
                <a:gd name="T3" fmla="*/ 60 h 60"/>
                <a:gd name="T4" fmla="*/ 105 w 105"/>
                <a:gd name="T5" fmla="*/ 30 h 60"/>
                <a:gd name="T6" fmla="*/ 0 w 105"/>
                <a:gd name="T7" fmla="*/ 0 h 60"/>
                <a:gd name="T8" fmla="*/ 30 w 105"/>
                <a:gd name="T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0">
                  <a:moveTo>
                    <a:pt x="30" y="30"/>
                  </a:moveTo>
                  <a:lnTo>
                    <a:pt x="0" y="60"/>
                  </a:lnTo>
                  <a:lnTo>
                    <a:pt x="105" y="30"/>
                  </a:lnTo>
                  <a:lnTo>
                    <a:pt x="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39">
              <a:extLst>
                <a:ext uri="{FF2B5EF4-FFF2-40B4-BE49-F238E27FC236}">
                  <a16:creationId xmlns:a16="http://schemas.microsoft.com/office/drawing/2014/main" id="{F59E2E76-8913-4A6C-AE2F-AAA2176D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417"/>
              <a:ext cx="14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Line 140">
              <a:extLst>
                <a:ext uri="{FF2B5EF4-FFF2-40B4-BE49-F238E27FC236}">
                  <a16:creationId xmlns:a16="http://schemas.microsoft.com/office/drawing/2014/main" id="{548EE71D-D54E-4A74-B4AF-D7CF18F28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" y="2417"/>
              <a:ext cx="149" cy="0"/>
            </a:xfrm>
            <a:prstGeom prst="line">
              <a:avLst/>
            </a:prstGeom>
            <a:noFill/>
            <a:ln w="11113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1">
              <a:extLst>
                <a:ext uri="{FF2B5EF4-FFF2-40B4-BE49-F238E27FC236}">
                  <a16:creationId xmlns:a16="http://schemas.microsoft.com/office/drawing/2014/main" id="{5153ED35-023B-48AD-A4DA-EA52DD47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" y="2403"/>
              <a:ext cx="49" cy="28"/>
            </a:xfrm>
            <a:custGeom>
              <a:avLst/>
              <a:gdLst>
                <a:gd name="T0" fmla="*/ 21 w 76"/>
                <a:gd name="T1" fmla="*/ 22 h 44"/>
                <a:gd name="T2" fmla="*/ 0 w 76"/>
                <a:gd name="T3" fmla="*/ 44 h 44"/>
                <a:gd name="T4" fmla="*/ 76 w 76"/>
                <a:gd name="T5" fmla="*/ 22 h 44"/>
                <a:gd name="T6" fmla="*/ 0 w 76"/>
                <a:gd name="T7" fmla="*/ 0 h 44"/>
                <a:gd name="T8" fmla="*/ 21 w 76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21" y="22"/>
                  </a:moveTo>
                  <a:lnTo>
                    <a:pt x="0" y="44"/>
                  </a:lnTo>
                  <a:lnTo>
                    <a:pt x="76" y="22"/>
                  </a:lnTo>
                  <a:lnTo>
                    <a:pt x="0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2">
              <a:extLst>
                <a:ext uri="{FF2B5EF4-FFF2-40B4-BE49-F238E27FC236}">
                  <a16:creationId xmlns:a16="http://schemas.microsoft.com/office/drawing/2014/main" id="{BCB6B8C6-0063-499E-B6C5-7DD5BE29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1744"/>
              <a:ext cx="201" cy="0"/>
            </a:xfrm>
            <a:custGeom>
              <a:avLst/>
              <a:gdLst>
                <a:gd name="T0" fmla="*/ 0 w 316"/>
                <a:gd name="T1" fmla="*/ 196 w 316"/>
                <a:gd name="T2" fmla="*/ 196 w 316"/>
                <a:gd name="T3" fmla="*/ 316 w 3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16">
                  <a:moveTo>
                    <a:pt x="0" y="0"/>
                  </a:moveTo>
                  <a:lnTo>
                    <a:pt x="196" y="0"/>
                  </a:lnTo>
                  <a:lnTo>
                    <a:pt x="196" y="0"/>
                  </a:lnTo>
                  <a:lnTo>
                    <a:pt x="31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3">
              <a:extLst>
                <a:ext uri="{FF2B5EF4-FFF2-40B4-BE49-F238E27FC236}">
                  <a16:creationId xmlns:a16="http://schemas.microsoft.com/office/drawing/2014/main" id="{28245454-FE37-49EB-A442-49167D96E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728"/>
              <a:ext cx="57" cy="32"/>
            </a:xfrm>
            <a:custGeom>
              <a:avLst/>
              <a:gdLst>
                <a:gd name="T0" fmla="*/ 25 w 89"/>
                <a:gd name="T1" fmla="*/ 25 h 50"/>
                <a:gd name="T2" fmla="*/ 0 w 89"/>
                <a:gd name="T3" fmla="*/ 50 h 50"/>
                <a:gd name="T4" fmla="*/ 89 w 89"/>
                <a:gd name="T5" fmla="*/ 25 h 50"/>
                <a:gd name="T6" fmla="*/ 0 w 89"/>
                <a:gd name="T7" fmla="*/ 0 h 50"/>
                <a:gd name="T8" fmla="*/ 25 w 8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0">
                  <a:moveTo>
                    <a:pt x="25" y="25"/>
                  </a:moveTo>
                  <a:lnTo>
                    <a:pt x="0" y="50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44">
              <a:extLst>
                <a:ext uri="{FF2B5EF4-FFF2-40B4-BE49-F238E27FC236}">
                  <a16:creationId xmlns:a16="http://schemas.microsoft.com/office/drawing/2014/main" id="{4FBE8C93-67E3-4B7F-8F77-091DE40F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1613"/>
              <a:ext cx="94" cy="261"/>
            </a:xfrm>
            <a:custGeom>
              <a:avLst/>
              <a:gdLst>
                <a:gd name="T0" fmla="*/ 0 w 147"/>
                <a:gd name="T1" fmla="*/ 0 h 410"/>
                <a:gd name="T2" fmla="*/ 0 w 147"/>
                <a:gd name="T3" fmla="*/ 410 h 410"/>
                <a:gd name="T4" fmla="*/ 147 w 147"/>
                <a:gd name="T5" fmla="*/ 326 h 410"/>
                <a:gd name="T6" fmla="*/ 147 w 147"/>
                <a:gd name="T7" fmla="*/ 71 h 410"/>
                <a:gd name="T8" fmla="*/ 0 w 147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410">
                  <a:moveTo>
                    <a:pt x="0" y="0"/>
                  </a:moveTo>
                  <a:lnTo>
                    <a:pt x="0" y="410"/>
                  </a:lnTo>
                  <a:lnTo>
                    <a:pt x="147" y="326"/>
                  </a:lnTo>
                  <a:lnTo>
                    <a:pt x="147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3F3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5">
              <a:extLst>
                <a:ext uri="{FF2B5EF4-FFF2-40B4-BE49-F238E27FC236}">
                  <a16:creationId xmlns:a16="http://schemas.microsoft.com/office/drawing/2014/main" id="{FBD1B868-4485-4A57-A4FC-3E031D29A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671"/>
              <a:ext cx="179" cy="0"/>
            </a:xfrm>
            <a:custGeom>
              <a:avLst/>
              <a:gdLst>
                <a:gd name="T0" fmla="*/ 0 w 282"/>
                <a:gd name="T1" fmla="*/ 175 w 282"/>
                <a:gd name="T2" fmla="*/ 175 w 282"/>
                <a:gd name="T3" fmla="*/ 282 w 28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82">
                  <a:moveTo>
                    <a:pt x="0" y="0"/>
                  </a:moveTo>
                  <a:lnTo>
                    <a:pt x="175" y="0"/>
                  </a:lnTo>
                  <a:lnTo>
                    <a:pt x="175" y="0"/>
                  </a:lnTo>
                  <a:lnTo>
                    <a:pt x="282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6">
              <a:extLst>
                <a:ext uri="{FF2B5EF4-FFF2-40B4-BE49-F238E27FC236}">
                  <a16:creationId xmlns:a16="http://schemas.microsoft.com/office/drawing/2014/main" id="{F10AD664-3334-4D23-B3F3-860BAF8D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" y="1656"/>
              <a:ext cx="53" cy="30"/>
            </a:xfrm>
            <a:custGeom>
              <a:avLst/>
              <a:gdLst>
                <a:gd name="T0" fmla="*/ 24 w 84"/>
                <a:gd name="T1" fmla="*/ 24 h 48"/>
                <a:gd name="T2" fmla="*/ 0 w 84"/>
                <a:gd name="T3" fmla="*/ 48 h 48"/>
                <a:gd name="T4" fmla="*/ 84 w 84"/>
                <a:gd name="T5" fmla="*/ 24 h 48"/>
                <a:gd name="T6" fmla="*/ 0 w 84"/>
                <a:gd name="T7" fmla="*/ 0 h 48"/>
                <a:gd name="T8" fmla="*/ 24 w 84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8">
                  <a:moveTo>
                    <a:pt x="24" y="24"/>
                  </a:moveTo>
                  <a:lnTo>
                    <a:pt x="0" y="48"/>
                  </a:lnTo>
                  <a:lnTo>
                    <a:pt x="84" y="24"/>
                  </a:lnTo>
                  <a:lnTo>
                    <a:pt x="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7">
              <a:extLst>
                <a:ext uri="{FF2B5EF4-FFF2-40B4-BE49-F238E27FC236}">
                  <a16:creationId xmlns:a16="http://schemas.microsoft.com/office/drawing/2014/main" id="{F438117F-C313-42DB-8E91-F304CB4B6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" y="1808"/>
              <a:ext cx="109" cy="1030"/>
            </a:xfrm>
            <a:custGeom>
              <a:avLst/>
              <a:gdLst>
                <a:gd name="T0" fmla="*/ 0 w 171"/>
                <a:gd name="T1" fmla="*/ 1619 h 1619"/>
                <a:gd name="T2" fmla="*/ 15 w 171"/>
                <a:gd name="T3" fmla="*/ 0 h 1619"/>
                <a:gd name="T4" fmla="*/ 171 w 171"/>
                <a:gd name="T5" fmla="*/ 8 h 1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1619">
                  <a:moveTo>
                    <a:pt x="0" y="1619"/>
                  </a:moveTo>
                  <a:lnTo>
                    <a:pt x="15" y="0"/>
                  </a:lnTo>
                  <a:lnTo>
                    <a:pt x="171" y="8"/>
                  </a:lnTo>
                </a:path>
              </a:pathLst>
            </a:custGeom>
            <a:noFill/>
            <a:ln w="14288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8">
              <a:extLst>
                <a:ext uri="{FF2B5EF4-FFF2-40B4-BE49-F238E27FC236}">
                  <a16:creationId xmlns:a16="http://schemas.microsoft.com/office/drawing/2014/main" id="{13F54E12-DFD5-4CE6-BD4B-0E1DBDB74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793"/>
              <a:ext cx="61" cy="35"/>
            </a:xfrm>
            <a:custGeom>
              <a:avLst/>
              <a:gdLst>
                <a:gd name="T0" fmla="*/ 28 w 96"/>
                <a:gd name="T1" fmla="*/ 29 h 55"/>
                <a:gd name="T2" fmla="*/ 0 w 96"/>
                <a:gd name="T3" fmla="*/ 55 h 55"/>
                <a:gd name="T4" fmla="*/ 96 w 96"/>
                <a:gd name="T5" fmla="*/ 32 h 55"/>
                <a:gd name="T6" fmla="*/ 2 w 96"/>
                <a:gd name="T7" fmla="*/ 0 h 55"/>
                <a:gd name="T8" fmla="*/ 28 w 96"/>
                <a:gd name="T9" fmla="*/ 2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28" y="29"/>
                  </a:moveTo>
                  <a:lnTo>
                    <a:pt x="0" y="55"/>
                  </a:lnTo>
                  <a:lnTo>
                    <a:pt x="96" y="32"/>
                  </a:lnTo>
                  <a:lnTo>
                    <a:pt x="2" y="0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9">
              <a:extLst>
                <a:ext uri="{FF2B5EF4-FFF2-40B4-BE49-F238E27FC236}">
                  <a16:creationId xmlns:a16="http://schemas.microsoft.com/office/drawing/2014/main" id="{F11C9A39-DB2B-477A-A32A-2F8EA116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" y="1559"/>
              <a:ext cx="444" cy="0"/>
            </a:xfrm>
            <a:custGeom>
              <a:avLst/>
              <a:gdLst>
                <a:gd name="T0" fmla="*/ 0 w 699"/>
                <a:gd name="T1" fmla="*/ 175 w 699"/>
                <a:gd name="T2" fmla="*/ 175 w 699"/>
                <a:gd name="T3" fmla="*/ 699 w 6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99">
                  <a:moveTo>
                    <a:pt x="0" y="0"/>
                  </a:moveTo>
                  <a:lnTo>
                    <a:pt x="175" y="0"/>
                  </a:lnTo>
                  <a:lnTo>
                    <a:pt x="175" y="0"/>
                  </a:lnTo>
                  <a:lnTo>
                    <a:pt x="699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50">
              <a:extLst>
                <a:ext uri="{FF2B5EF4-FFF2-40B4-BE49-F238E27FC236}">
                  <a16:creationId xmlns:a16="http://schemas.microsoft.com/office/drawing/2014/main" id="{B235A0E9-5EC6-4FBF-BBBE-01013CF14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9" y="1544"/>
              <a:ext cx="53" cy="30"/>
            </a:xfrm>
            <a:custGeom>
              <a:avLst/>
              <a:gdLst>
                <a:gd name="T0" fmla="*/ 24 w 84"/>
                <a:gd name="T1" fmla="*/ 24 h 48"/>
                <a:gd name="T2" fmla="*/ 0 w 84"/>
                <a:gd name="T3" fmla="*/ 48 h 48"/>
                <a:gd name="T4" fmla="*/ 84 w 84"/>
                <a:gd name="T5" fmla="*/ 24 h 48"/>
                <a:gd name="T6" fmla="*/ 0 w 84"/>
                <a:gd name="T7" fmla="*/ 0 h 48"/>
                <a:gd name="T8" fmla="*/ 24 w 84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8">
                  <a:moveTo>
                    <a:pt x="24" y="24"/>
                  </a:moveTo>
                  <a:lnTo>
                    <a:pt x="0" y="48"/>
                  </a:lnTo>
                  <a:lnTo>
                    <a:pt x="84" y="24"/>
                  </a:lnTo>
                  <a:lnTo>
                    <a:pt x="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1">
              <a:extLst>
                <a:ext uri="{FF2B5EF4-FFF2-40B4-BE49-F238E27FC236}">
                  <a16:creationId xmlns:a16="http://schemas.microsoft.com/office/drawing/2014/main" id="{89FA8E4E-476D-4A86-913D-F90354B19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2177"/>
              <a:ext cx="120" cy="561"/>
            </a:xfrm>
            <a:custGeom>
              <a:avLst/>
              <a:gdLst>
                <a:gd name="T0" fmla="*/ 4 w 188"/>
                <a:gd name="T1" fmla="*/ 881 h 881"/>
                <a:gd name="T2" fmla="*/ 0 w 188"/>
                <a:gd name="T3" fmla="*/ 0 h 881"/>
                <a:gd name="T4" fmla="*/ 188 w 188"/>
                <a:gd name="T5" fmla="*/ 0 h 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881">
                  <a:moveTo>
                    <a:pt x="4" y="881"/>
                  </a:moveTo>
                  <a:lnTo>
                    <a:pt x="0" y="0"/>
                  </a:lnTo>
                  <a:lnTo>
                    <a:pt x="188" y="0"/>
                  </a:lnTo>
                </a:path>
              </a:pathLst>
            </a:custGeom>
            <a:noFill/>
            <a:ln w="28575" cap="flat">
              <a:solidFill>
                <a:srgbClr val="2B703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52">
              <a:extLst>
                <a:ext uri="{FF2B5EF4-FFF2-40B4-BE49-F238E27FC236}">
                  <a16:creationId xmlns:a16="http://schemas.microsoft.com/office/drawing/2014/main" id="{C6149AA5-2DCC-4E8E-8A7B-9A807FEE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" y="2156"/>
              <a:ext cx="57" cy="42"/>
            </a:xfrm>
            <a:custGeom>
              <a:avLst/>
              <a:gdLst>
                <a:gd name="T0" fmla="*/ 0 w 90"/>
                <a:gd name="T1" fmla="*/ 0 h 66"/>
                <a:gd name="T2" fmla="*/ 90 w 90"/>
                <a:gd name="T3" fmla="*/ 33 h 66"/>
                <a:gd name="T4" fmla="*/ 0 w 90"/>
                <a:gd name="T5" fmla="*/ 66 h 66"/>
                <a:gd name="T6" fmla="*/ 0 w 90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66">
                  <a:moveTo>
                    <a:pt x="0" y="0"/>
                  </a:moveTo>
                  <a:lnTo>
                    <a:pt x="90" y="33"/>
                  </a:lnTo>
                  <a:lnTo>
                    <a:pt x="0" y="66"/>
                  </a:lnTo>
                  <a:cubicBezTo>
                    <a:pt x="14" y="47"/>
                    <a:pt x="14" y="20"/>
                    <a:pt x="0" y="0"/>
                  </a:cubicBezTo>
                  <a:close/>
                </a:path>
              </a:pathLst>
            </a:custGeom>
            <a:solidFill>
              <a:srgbClr val="2B7034"/>
            </a:solidFill>
            <a:ln w="4763" cap="flat">
              <a:solidFill>
                <a:srgbClr val="2B70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3">
              <a:extLst>
                <a:ext uri="{FF2B5EF4-FFF2-40B4-BE49-F238E27FC236}">
                  <a16:creationId xmlns:a16="http://schemas.microsoft.com/office/drawing/2014/main" id="{BEBA01F3-1DA5-482D-898C-892329376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8" y="2499"/>
              <a:ext cx="101" cy="4"/>
            </a:xfrm>
            <a:custGeom>
              <a:avLst/>
              <a:gdLst>
                <a:gd name="T0" fmla="*/ 0 w 158"/>
                <a:gd name="T1" fmla="*/ 6 h 6"/>
                <a:gd name="T2" fmla="*/ 158 w 15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8" h="6">
                  <a:moveTo>
                    <a:pt x="0" y="6"/>
                  </a:moveTo>
                  <a:cubicBezTo>
                    <a:pt x="152" y="0"/>
                    <a:pt x="158" y="0"/>
                    <a:pt x="158" y="0"/>
                  </a:cubicBezTo>
                </a:path>
              </a:pathLst>
            </a:custGeom>
            <a:noFill/>
            <a:ln w="12700" cap="flat">
              <a:solidFill>
                <a:srgbClr val="2B703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54">
              <a:extLst>
                <a:ext uri="{FF2B5EF4-FFF2-40B4-BE49-F238E27FC236}">
                  <a16:creationId xmlns:a16="http://schemas.microsoft.com/office/drawing/2014/main" id="{C7D598CF-B9BC-46AA-925D-BDD25301A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0" y="2483"/>
              <a:ext cx="57" cy="32"/>
            </a:xfrm>
            <a:custGeom>
              <a:avLst/>
              <a:gdLst>
                <a:gd name="T0" fmla="*/ 25 w 89"/>
                <a:gd name="T1" fmla="*/ 25 h 50"/>
                <a:gd name="T2" fmla="*/ 0 w 89"/>
                <a:gd name="T3" fmla="*/ 50 h 50"/>
                <a:gd name="T4" fmla="*/ 89 w 89"/>
                <a:gd name="T5" fmla="*/ 25 h 50"/>
                <a:gd name="T6" fmla="*/ 0 w 89"/>
                <a:gd name="T7" fmla="*/ 0 h 50"/>
                <a:gd name="T8" fmla="*/ 25 w 89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0">
                  <a:moveTo>
                    <a:pt x="25" y="25"/>
                  </a:moveTo>
                  <a:lnTo>
                    <a:pt x="0" y="50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55">
              <a:extLst>
                <a:ext uri="{FF2B5EF4-FFF2-40B4-BE49-F238E27FC236}">
                  <a16:creationId xmlns:a16="http://schemas.microsoft.com/office/drawing/2014/main" id="{4576BB5F-6CD6-4BF5-92D5-F489DBF3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2433"/>
              <a:ext cx="93" cy="260"/>
            </a:xfrm>
            <a:custGeom>
              <a:avLst/>
              <a:gdLst>
                <a:gd name="T0" fmla="*/ 0 w 146"/>
                <a:gd name="T1" fmla="*/ 0 h 410"/>
                <a:gd name="T2" fmla="*/ 0 w 146"/>
                <a:gd name="T3" fmla="*/ 410 h 410"/>
                <a:gd name="T4" fmla="*/ 146 w 146"/>
                <a:gd name="T5" fmla="*/ 326 h 410"/>
                <a:gd name="T6" fmla="*/ 146 w 146"/>
                <a:gd name="T7" fmla="*/ 71 h 410"/>
                <a:gd name="T8" fmla="*/ 0 w 146"/>
                <a:gd name="T9" fmla="*/ 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10">
                  <a:moveTo>
                    <a:pt x="0" y="0"/>
                  </a:moveTo>
                  <a:lnTo>
                    <a:pt x="0" y="410"/>
                  </a:lnTo>
                  <a:lnTo>
                    <a:pt x="146" y="326"/>
                  </a:lnTo>
                  <a:lnTo>
                    <a:pt x="14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3F3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Line 156">
              <a:extLst>
                <a:ext uri="{FF2B5EF4-FFF2-40B4-BE49-F238E27FC236}">
                  <a16:creationId xmlns:a16="http://schemas.microsoft.com/office/drawing/2014/main" id="{3C42485C-F4D7-4F08-B52C-F6100060F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4" y="2740"/>
              <a:ext cx="1250" cy="0"/>
            </a:xfrm>
            <a:prstGeom prst="line">
              <a:avLst/>
            </a:prstGeom>
            <a:noFill/>
            <a:ln w="28575" cap="flat">
              <a:solidFill>
                <a:srgbClr val="2B703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Line 157">
              <a:extLst>
                <a:ext uri="{FF2B5EF4-FFF2-40B4-BE49-F238E27FC236}">
                  <a16:creationId xmlns:a16="http://schemas.microsoft.com/office/drawing/2014/main" id="{9B33F779-8EBA-457B-8CA4-811A555A2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559"/>
              <a:ext cx="0" cy="1180"/>
            </a:xfrm>
            <a:prstGeom prst="line">
              <a:avLst/>
            </a:prstGeom>
            <a:noFill/>
            <a:ln w="28575" cap="flat">
              <a:solidFill>
                <a:srgbClr val="2B703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58">
              <a:extLst>
                <a:ext uri="{FF2B5EF4-FFF2-40B4-BE49-F238E27FC236}">
                  <a16:creationId xmlns:a16="http://schemas.microsoft.com/office/drawing/2014/main" id="{93333F5A-5B30-49DC-B728-9D9B0261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4" y="1556"/>
              <a:ext cx="170" cy="127"/>
            </a:xfrm>
            <a:custGeom>
              <a:avLst/>
              <a:gdLst>
                <a:gd name="T0" fmla="*/ 177 w 266"/>
                <a:gd name="T1" fmla="*/ 0 h 199"/>
                <a:gd name="T2" fmla="*/ 176 w 266"/>
                <a:gd name="T3" fmla="*/ 1 h 199"/>
                <a:gd name="T4" fmla="*/ 181 w 266"/>
                <a:gd name="T5" fmla="*/ 52 h 199"/>
                <a:gd name="T6" fmla="*/ 8 w 266"/>
                <a:gd name="T7" fmla="*/ 53 h 199"/>
                <a:gd name="T8" fmla="*/ 8 w 266"/>
                <a:gd name="T9" fmla="*/ 142 h 199"/>
                <a:gd name="T10" fmla="*/ 181 w 266"/>
                <a:gd name="T11" fmla="*/ 143 h 199"/>
                <a:gd name="T12" fmla="*/ 176 w 266"/>
                <a:gd name="T13" fmla="*/ 194 h 199"/>
                <a:gd name="T14" fmla="*/ 266 w 266"/>
                <a:gd name="T15" fmla="*/ 99 h 199"/>
                <a:gd name="T16" fmla="*/ 266 w 266"/>
                <a:gd name="T17" fmla="*/ 99 h 199"/>
                <a:gd name="T18" fmla="*/ 266 w 266"/>
                <a:gd name="T19" fmla="*/ 96 h 199"/>
                <a:gd name="T20" fmla="*/ 177 w 266"/>
                <a:gd name="T2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199">
                  <a:moveTo>
                    <a:pt x="177" y="0"/>
                  </a:moveTo>
                  <a:cubicBezTo>
                    <a:pt x="176" y="0"/>
                    <a:pt x="176" y="1"/>
                    <a:pt x="176" y="1"/>
                  </a:cubicBezTo>
                  <a:cubicBezTo>
                    <a:pt x="165" y="5"/>
                    <a:pt x="181" y="52"/>
                    <a:pt x="181" y="52"/>
                  </a:cubicBezTo>
                  <a:cubicBezTo>
                    <a:pt x="181" y="52"/>
                    <a:pt x="15" y="49"/>
                    <a:pt x="8" y="53"/>
                  </a:cubicBezTo>
                  <a:cubicBezTo>
                    <a:pt x="0" y="56"/>
                    <a:pt x="0" y="139"/>
                    <a:pt x="8" y="142"/>
                  </a:cubicBezTo>
                  <a:cubicBezTo>
                    <a:pt x="15" y="146"/>
                    <a:pt x="181" y="143"/>
                    <a:pt x="181" y="143"/>
                  </a:cubicBezTo>
                  <a:cubicBezTo>
                    <a:pt x="181" y="143"/>
                    <a:pt x="165" y="190"/>
                    <a:pt x="176" y="194"/>
                  </a:cubicBezTo>
                  <a:cubicBezTo>
                    <a:pt x="186" y="199"/>
                    <a:pt x="265" y="144"/>
                    <a:pt x="266" y="99"/>
                  </a:cubicBezTo>
                  <a:lnTo>
                    <a:pt x="266" y="99"/>
                  </a:lnTo>
                  <a:cubicBezTo>
                    <a:pt x="266" y="98"/>
                    <a:pt x="266" y="97"/>
                    <a:pt x="266" y="96"/>
                  </a:cubicBezTo>
                  <a:cubicBezTo>
                    <a:pt x="265" y="52"/>
                    <a:pt x="191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59">
              <a:extLst>
                <a:ext uri="{FF2B5EF4-FFF2-40B4-BE49-F238E27FC236}">
                  <a16:creationId xmlns:a16="http://schemas.microsoft.com/office/drawing/2014/main" id="{0FE4E628-77D4-418A-A1D0-5820C4A1F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" y="1554"/>
              <a:ext cx="169" cy="127"/>
            </a:xfrm>
            <a:custGeom>
              <a:avLst/>
              <a:gdLst>
                <a:gd name="T0" fmla="*/ 177 w 266"/>
                <a:gd name="T1" fmla="*/ 1 h 199"/>
                <a:gd name="T2" fmla="*/ 176 w 266"/>
                <a:gd name="T3" fmla="*/ 1 h 199"/>
                <a:gd name="T4" fmla="*/ 181 w 266"/>
                <a:gd name="T5" fmla="*/ 52 h 199"/>
                <a:gd name="T6" fmla="*/ 8 w 266"/>
                <a:gd name="T7" fmla="*/ 53 h 199"/>
                <a:gd name="T8" fmla="*/ 8 w 266"/>
                <a:gd name="T9" fmla="*/ 143 h 199"/>
                <a:gd name="T10" fmla="*/ 181 w 266"/>
                <a:gd name="T11" fmla="*/ 144 h 199"/>
                <a:gd name="T12" fmla="*/ 176 w 266"/>
                <a:gd name="T13" fmla="*/ 195 h 199"/>
                <a:gd name="T14" fmla="*/ 266 w 266"/>
                <a:gd name="T15" fmla="*/ 99 h 199"/>
                <a:gd name="T16" fmla="*/ 266 w 266"/>
                <a:gd name="T17" fmla="*/ 99 h 199"/>
                <a:gd name="T18" fmla="*/ 266 w 266"/>
                <a:gd name="T19" fmla="*/ 97 h 199"/>
                <a:gd name="T20" fmla="*/ 177 w 266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199">
                  <a:moveTo>
                    <a:pt x="177" y="1"/>
                  </a:moveTo>
                  <a:cubicBezTo>
                    <a:pt x="176" y="1"/>
                    <a:pt x="176" y="1"/>
                    <a:pt x="176" y="1"/>
                  </a:cubicBezTo>
                  <a:cubicBezTo>
                    <a:pt x="165" y="5"/>
                    <a:pt x="181" y="52"/>
                    <a:pt x="181" y="52"/>
                  </a:cubicBezTo>
                  <a:cubicBezTo>
                    <a:pt x="181" y="52"/>
                    <a:pt x="15" y="50"/>
                    <a:pt x="8" y="53"/>
                  </a:cubicBezTo>
                  <a:cubicBezTo>
                    <a:pt x="0" y="57"/>
                    <a:pt x="0" y="139"/>
                    <a:pt x="8" y="143"/>
                  </a:cubicBezTo>
                  <a:cubicBezTo>
                    <a:pt x="15" y="146"/>
                    <a:pt x="181" y="144"/>
                    <a:pt x="181" y="144"/>
                  </a:cubicBezTo>
                  <a:cubicBezTo>
                    <a:pt x="181" y="144"/>
                    <a:pt x="165" y="191"/>
                    <a:pt x="176" y="195"/>
                  </a:cubicBezTo>
                  <a:cubicBezTo>
                    <a:pt x="186" y="199"/>
                    <a:pt x="265" y="145"/>
                    <a:pt x="266" y="99"/>
                  </a:cubicBezTo>
                  <a:lnTo>
                    <a:pt x="266" y="99"/>
                  </a:lnTo>
                  <a:cubicBezTo>
                    <a:pt x="266" y="98"/>
                    <a:pt x="266" y="97"/>
                    <a:pt x="266" y="97"/>
                  </a:cubicBezTo>
                  <a:cubicBezTo>
                    <a:pt x="265" y="53"/>
                    <a:pt x="191" y="0"/>
                    <a:pt x="177" y="1"/>
                  </a:cubicBezTo>
                  <a:close/>
                </a:path>
              </a:pathLst>
            </a:custGeom>
            <a:solidFill>
              <a:srgbClr val="0000FF"/>
            </a:solidFill>
            <a:ln w="635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0">
              <a:extLst>
                <a:ext uri="{FF2B5EF4-FFF2-40B4-BE49-F238E27FC236}">
                  <a16:creationId xmlns:a16="http://schemas.microsoft.com/office/drawing/2014/main" id="{43E579B8-557E-4CB0-A298-B6906BC43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1" y="1590"/>
              <a:ext cx="95" cy="52"/>
            </a:xfrm>
            <a:custGeom>
              <a:avLst/>
              <a:gdLst>
                <a:gd name="T0" fmla="*/ 9 w 149"/>
                <a:gd name="T1" fmla="*/ 0 h 82"/>
                <a:gd name="T2" fmla="*/ 12 w 149"/>
                <a:gd name="T3" fmla="*/ 82 h 82"/>
                <a:gd name="T4" fmla="*/ 149 w 149"/>
                <a:gd name="T5" fmla="*/ 47 h 82"/>
                <a:gd name="T6" fmla="*/ 9 w 149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2">
                  <a:moveTo>
                    <a:pt x="9" y="0"/>
                  </a:moveTo>
                  <a:cubicBezTo>
                    <a:pt x="4" y="10"/>
                    <a:pt x="0" y="62"/>
                    <a:pt x="12" y="82"/>
                  </a:cubicBezTo>
                  <a:cubicBezTo>
                    <a:pt x="16" y="82"/>
                    <a:pt x="48" y="42"/>
                    <a:pt x="149" y="47"/>
                  </a:cubicBezTo>
                  <a:cubicBezTo>
                    <a:pt x="54" y="36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61">
              <a:extLst>
                <a:ext uri="{FF2B5EF4-FFF2-40B4-BE49-F238E27FC236}">
                  <a16:creationId xmlns:a16="http://schemas.microsoft.com/office/drawing/2014/main" id="{9809D552-B37B-4C10-BEAA-AFCEFB95D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" y="2591"/>
              <a:ext cx="903" cy="0"/>
            </a:xfrm>
            <a:prstGeom prst="line">
              <a:avLst/>
            </a:prstGeom>
            <a:noFill/>
            <a:ln w="11113" cap="flat">
              <a:solidFill>
                <a:srgbClr val="FF00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2">
              <a:extLst>
                <a:ext uri="{FF2B5EF4-FFF2-40B4-BE49-F238E27FC236}">
                  <a16:creationId xmlns:a16="http://schemas.microsoft.com/office/drawing/2014/main" id="{90601E73-CF81-46C7-BEDA-A855C75FB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1" y="2577"/>
              <a:ext cx="49" cy="28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3">
              <a:extLst>
                <a:ext uri="{FF2B5EF4-FFF2-40B4-BE49-F238E27FC236}">
                  <a16:creationId xmlns:a16="http://schemas.microsoft.com/office/drawing/2014/main" id="{7EE1BBE5-EDB8-4886-8207-1AF0FF031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" y="2567"/>
              <a:ext cx="125" cy="0"/>
            </a:xfrm>
            <a:custGeom>
              <a:avLst/>
              <a:gdLst>
                <a:gd name="T0" fmla="*/ 0 w 196"/>
                <a:gd name="T1" fmla="*/ 196 w 196"/>
                <a:gd name="T2" fmla="*/ 196 w 196"/>
                <a:gd name="T3" fmla="*/ 196 w 1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96">
                  <a:moveTo>
                    <a:pt x="0" y="0"/>
                  </a:moveTo>
                  <a:lnTo>
                    <a:pt x="196" y="0"/>
                  </a:lnTo>
                  <a:lnTo>
                    <a:pt x="196" y="0"/>
                  </a:lnTo>
                  <a:lnTo>
                    <a:pt x="19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4">
              <a:extLst>
                <a:ext uri="{FF2B5EF4-FFF2-40B4-BE49-F238E27FC236}">
                  <a16:creationId xmlns:a16="http://schemas.microsoft.com/office/drawing/2014/main" id="{48BB2626-306D-41A9-96A1-6A6FBA5C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6" y="2551"/>
              <a:ext cx="57" cy="32"/>
            </a:xfrm>
            <a:custGeom>
              <a:avLst/>
              <a:gdLst>
                <a:gd name="T0" fmla="*/ 25 w 89"/>
                <a:gd name="T1" fmla="*/ 25 h 51"/>
                <a:gd name="T2" fmla="*/ 0 w 89"/>
                <a:gd name="T3" fmla="*/ 51 h 51"/>
                <a:gd name="T4" fmla="*/ 89 w 89"/>
                <a:gd name="T5" fmla="*/ 25 h 51"/>
                <a:gd name="T6" fmla="*/ 0 w 89"/>
                <a:gd name="T7" fmla="*/ 0 h 51"/>
                <a:gd name="T8" fmla="*/ 25 w 89"/>
                <a:gd name="T9" fmla="*/ 2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5"/>
                  </a:moveTo>
                  <a:lnTo>
                    <a:pt x="0" y="51"/>
                  </a:lnTo>
                  <a:lnTo>
                    <a:pt x="89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Oval 165">
              <a:extLst>
                <a:ext uri="{FF2B5EF4-FFF2-40B4-BE49-F238E27FC236}">
                  <a16:creationId xmlns:a16="http://schemas.microsoft.com/office/drawing/2014/main" id="{8FE19419-8CDE-4D8B-A648-74C11B660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394"/>
              <a:ext cx="40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Oval 166">
              <a:extLst>
                <a:ext uri="{FF2B5EF4-FFF2-40B4-BE49-F238E27FC236}">
                  <a16:creationId xmlns:a16="http://schemas.microsoft.com/office/drawing/2014/main" id="{F3BACB01-BF8F-487D-A01E-6E76033F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563"/>
              <a:ext cx="40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67">
              <a:extLst>
                <a:ext uri="{FF2B5EF4-FFF2-40B4-BE49-F238E27FC236}">
                  <a16:creationId xmlns:a16="http://schemas.microsoft.com/office/drawing/2014/main" id="{E69B1AD9-35F5-4607-B980-7DF95DAC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483"/>
              <a:ext cx="40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8">
              <a:extLst>
                <a:ext uri="{FF2B5EF4-FFF2-40B4-BE49-F238E27FC236}">
                  <a16:creationId xmlns:a16="http://schemas.microsoft.com/office/drawing/2014/main" id="{DE9A08B3-8045-4D2C-981A-454B430B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507"/>
              <a:ext cx="386" cy="0"/>
            </a:xfrm>
            <a:custGeom>
              <a:avLst/>
              <a:gdLst>
                <a:gd name="T0" fmla="*/ 0 w 606"/>
                <a:gd name="T1" fmla="*/ 606 w 606"/>
                <a:gd name="T2" fmla="*/ 606 w 606"/>
                <a:gd name="T3" fmla="*/ 606 w 60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06">
                  <a:moveTo>
                    <a:pt x="0" y="0"/>
                  </a:moveTo>
                  <a:lnTo>
                    <a:pt x="606" y="0"/>
                  </a:lnTo>
                  <a:lnTo>
                    <a:pt x="606" y="0"/>
                  </a:lnTo>
                  <a:lnTo>
                    <a:pt x="606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69">
              <a:extLst>
                <a:ext uri="{FF2B5EF4-FFF2-40B4-BE49-F238E27FC236}">
                  <a16:creationId xmlns:a16="http://schemas.microsoft.com/office/drawing/2014/main" id="{576824FC-054F-496B-8AD1-008273FA8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" y="2490"/>
              <a:ext cx="57" cy="33"/>
            </a:xfrm>
            <a:custGeom>
              <a:avLst/>
              <a:gdLst>
                <a:gd name="T0" fmla="*/ 25 w 89"/>
                <a:gd name="T1" fmla="*/ 26 h 51"/>
                <a:gd name="T2" fmla="*/ 0 w 89"/>
                <a:gd name="T3" fmla="*/ 51 h 51"/>
                <a:gd name="T4" fmla="*/ 89 w 89"/>
                <a:gd name="T5" fmla="*/ 26 h 51"/>
                <a:gd name="T6" fmla="*/ 0 w 89"/>
                <a:gd name="T7" fmla="*/ 0 h 51"/>
                <a:gd name="T8" fmla="*/ 25 w 89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1">
                  <a:moveTo>
                    <a:pt x="25" y="26"/>
                  </a:moveTo>
                  <a:lnTo>
                    <a:pt x="0" y="51"/>
                  </a:lnTo>
                  <a:lnTo>
                    <a:pt x="89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70">
              <a:extLst>
                <a:ext uri="{FF2B5EF4-FFF2-40B4-BE49-F238E27FC236}">
                  <a16:creationId xmlns:a16="http://schemas.microsoft.com/office/drawing/2014/main" id="{30BAAE4E-8FEE-4743-800F-93D00B4F3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450"/>
              <a:ext cx="153" cy="117"/>
            </a:xfrm>
            <a:prstGeom prst="rect">
              <a:avLst/>
            </a:prstGeom>
            <a:solidFill>
              <a:srgbClr val="AAFFCC"/>
            </a:solidFill>
            <a:ln w="12700" cap="flat">
              <a:solidFill>
                <a:srgbClr val="2B703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1">
              <a:extLst>
                <a:ext uri="{FF2B5EF4-FFF2-40B4-BE49-F238E27FC236}">
                  <a16:creationId xmlns:a16="http://schemas.microsoft.com/office/drawing/2014/main" id="{E3247BF2-F62A-4109-95CB-1789C65C2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471"/>
              <a:ext cx="11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900">
                  <a:solidFill>
                    <a:srgbClr val="000000"/>
                  </a:solidFill>
                  <a:latin typeface="sans-serif"/>
                </a:rPr>
                <a:t>op2</a:t>
              </a:r>
              <a:endParaRPr lang="en-US" altLang="en-US"/>
            </a:p>
          </p:txBody>
        </p:sp>
        <p:sp>
          <p:nvSpPr>
            <p:cNvPr id="177" name="Oval 172">
              <a:extLst>
                <a:ext uri="{FF2B5EF4-FFF2-40B4-BE49-F238E27FC236}">
                  <a16:creationId xmlns:a16="http://schemas.microsoft.com/office/drawing/2014/main" id="{CA5C1DC3-7C06-4D63-A832-3D27E66B9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59"/>
              <a:ext cx="40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3">
              <a:extLst>
                <a:ext uri="{FF2B5EF4-FFF2-40B4-BE49-F238E27FC236}">
                  <a16:creationId xmlns:a16="http://schemas.microsoft.com/office/drawing/2014/main" id="{F2AEE4EF-4F96-495E-9D7B-DD481DCEA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1745"/>
              <a:ext cx="91" cy="368"/>
            </a:xfrm>
            <a:custGeom>
              <a:avLst/>
              <a:gdLst>
                <a:gd name="T0" fmla="*/ 0 w 142"/>
                <a:gd name="T1" fmla="*/ 579 h 579"/>
                <a:gd name="T2" fmla="*/ 0 w 142"/>
                <a:gd name="T3" fmla="*/ 0 h 579"/>
                <a:gd name="T4" fmla="*/ 142 w 142"/>
                <a:gd name="T5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" h="579">
                  <a:moveTo>
                    <a:pt x="0" y="579"/>
                  </a:moveTo>
                  <a:lnTo>
                    <a:pt x="0" y="0"/>
                  </a:lnTo>
                  <a:lnTo>
                    <a:pt x="142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74">
              <a:extLst>
                <a:ext uri="{FF2B5EF4-FFF2-40B4-BE49-F238E27FC236}">
                  <a16:creationId xmlns:a16="http://schemas.microsoft.com/office/drawing/2014/main" id="{B33C1284-F097-4A01-9D23-B7A4D82EE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723"/>
              <a:ext cx="76" cy="44"/>
            </a:xfrm>
            <a:custGeom>
              <a:avLst/>
              <a:gdLst>
                <a:gd name="T0" fmla="*/ 34 w 118"/>
                <a:gd name="T1" fmla="*/ 34 h 68"/>
                <a:gd name="T2" fmla="*/ 0 w 118"/>
                <a:gd name="T3" fmla="*/ 68 h 68"/>
                <a:gd name="T4" fmla="*/ 118 w 118"/>
                <a:gd name="T5" fmla="*/ 34 h 68"/>
                <a:gd name="T6" fmla="*/ 0 w 118"/>
                <a:gd name="T7" fmla="*/ 0 h 68"/>
                <a:gd name="T8" fmla="*/ 34 w 118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8">
                  <a:moveTo>
                    <a:pt x="34" y="34"/>
                  </a:moveTo>
                  <a:lnTo>
                    <a:pt x="0" y="68"/>
                  </a:lnTo>
                  <a:lnTo>
                    <a:pt x="118" y="34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Oval 175">
              <a:extLst>
                <a:ext uri="{FF2B5EF4-FFF2-40B4-BE49-F238E27FC236}">
                  <a16:creationId xmlns:a16="http://schemas.microsoft.com/office/drawing/2014/main" id="{C187730D-D1DE-4C5F-8EF8-333D69084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9" y="2094"/>
              <a:ext cx="40" cy="4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6">
              <a:extLst>
                <a:ext uri="{FF2B5EF4-FFF2-40B4-BE49-F238E27FC236}">
                  <a16:creationId xmlns:a16="http://schemas.microsoft.com/office/drawing/2014/main" id="{70825EDD-71A7-4D39-8D26-8AC7A2F3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" y="1810"/>
              <a:ext cx="126" cy="158"/>
            </a:xfrm>
            <a:custGeom>
              <a:avLst/>
              <a:gdLst>
                <a:gd name="T0" fmla="*/ 0 w 198"/>
                <a:gd name="T1" fmla="*/ 164 h 247"/>
                <a:gd name="T2" fmla="*/ 0 w 198"/>
                <a:gd name="T3" fmla="*/ 163 h 247"/>
                <a:gd name="T4" fmla="*/ 52 w 198"/>
                <a:gd name="T5" fmla="*/ 169 h 247"/>
                <a:gd name="T6" fmla="*/ 52 w 198"/>
                <a:gd name="T7" fmla="*/ 7 h 247"/>
                <a:gd name="T8" fmla="*/ 142 w 198"/>
                <a:gd name="T9" fmla="*/ 7 h 247"/>
                <a:gd name="T10" fmla="*/ 143 w 198"/>
                <a:gd name="T11" fmla="*/ 169 h 247"/>
                <a:gd name="T12" fmla="*/ 194 w 198"/>
                <a:gd name="T13" fmla="*/ 163 h 247"/>
                <a:gd name="T14" fmla="*/ 99 w 198"/>
                <a:gd name="T15" fmla="*/ 247 h 247"/>
                <a:gd name="T16" fmla="*/ 99 w 198"/>
                <a:gd name="T17" fmla="*/ 247 h 247"/>
                <a:gd name="T18" fmla="*/ 96 w 198"/>
                <a:gd name="T19" fmla="*/ 247 h 247"/>
                <a:gd name="T20" fmla="*/ 0 w 198"/>
                <a:gd name="T21" fmla="*/ 164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" h="247">
                  <a:moveTo>
                    <a:pt x="0" y="164"/>
                  </a:moveTo>
                  <a:cubicBezTo>
                    <a:pt x="0" y="164"/>
                    <a:pt x="0" y="164"/>
                    <a:pt x="0" y="163"/>
                  </a:cubicBezTo>
                  <a:cubicBezTo>
                    <a:pt x="5" y="153"/>
                    <a:pt x="52" y="169"/>
                    <a:pt x="52" y="169"/>
                  </a:cubicBezTo>
                  <a:cubicBezTo>
                    <a:pt x="52" y="169"/>
                    <a:pt x="49" y="14"/>
                    <a:pt x="52" y="7"/>
                  </a:cubicBezTo>
                  <a:cubicBezTo>
                    <a:pt x="56" y="0"/>
                    <a:pt x="138" y="0"/>
                    <a:pt x="142" y="7"/>
                  </a:cubicBezTo>
                  <a:cubicBezTo>
                    <a:pt x="145" y="14"/>
                    <a:pt x="143" y="169"/>
                    <a:pt x="143" y="169"/>
                  </a:cubicBezTo>
                  <a:cubicBezTo>
                    <a:pt x="143" y="169"/>
                    <a:pt x="190" y="153"/>
                    <a:pt x="194" y="163"/>
                  </a:cubicBezTo>
                  <a:cubicBezTo>
                    <a:pt x="198" y="173"/>
                    <a:pt x="144" y="246"/>
                    <a:pt x="99" y="247"/>
                  </a:cubicBezTo>
                  <a:lnTo>
                    <a:pt x="99" y="247"/>
                  </a:lnTo>
                  <a:cubicBezTo>
                    <a:pt x="98" y="247"/>
                    <a:pt x="97" y="247"/>
                    <a:pt x="96" y="247"/>
                  </a:cubicBezTo>
                  <a:cubicBezTo>
                    <a:pt x="52" y="246"/>
                    <a:pt x="0" y="178"/>
                    <a:pt x="0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7">
              <a:extLst>
                <a:ext uri="{FF2B5EF4-FFF2-40B4-BE49-F238E27FC236}">
                  <a16:creationId xmlns:a16="http://schemas.microsoft.com/office/drawing/2014/main" id="{C7C38FEA-66F8-44BC-98B2-EC75F9043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1" y="1806"/>
              <a:ext cx="126" cy="158"/>
            </a:xfrm>
            <a:custGeom>
              <a:avLst/>
              <a:gdLst>
                <a:gd name="T0" fmla="*/ 1 w 199"/>
                <a:gd name="T1" fmla="*/ 165 h 248"/>
                <a:gd name="T2" fmla="*/ 1 w 199"/>
                <a:gd name="T3" fmla="*/ 164 h 248"/>
                <a:gd name="T4" fmla="*/ 52 w 199"/>
                <a:gd name="T5" fmla="*/ 169 h 248"/>
                <a:gd name="T6" fmla="*/ 53 w 199"/>
                <a:gd name="T7" fmla="*/ 7 h 248"/>
                <a:gd name="T8" fmla="*/ 142 w 199"/>
                <a:gd name="T9" fmla="*/ 7 h 248"/>
                <a:gd name="T10" fmla="*/ 143 w 199"/>
                <a:gd name="T11" fmla="*/ 169 h 248"/>
                <a:gd name="T12" fmla="*/ 194 w 199"/>
                <a:gd name="T13" fmla="*/ 164 h 248"/>
                <a:gd name="T14" fmla="*/ 99 w 199"/>
                <a:gd name="T15" fmla="*/ 248 h 248"/>
                <a:gd name="T16" fmla="*/ 99 w 199"/>
                <a:gd name="T17" fmla="*/ 248 h 248"/>
                <a:gd name="T18" fmla="*/ 96 w 199"/>
                <a:gd name="T19" fmla="*/ 248 h 248"/>
                <a:gd name="T20" fmla="*/ 1 w 199"/>
                <a:gd name="T21" fmla="*/ 16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248">
                  <a:moveTo>
                    <a:pt x="1" y="165"/>
                  </a:moveTo>
                  <a:cubicBezTo>
                    <a:pt x="1" y="165"/>
                    <a:pt x="1" y="164"/>
                    <a:pt x="1" y="164"/>
                  </a:cubicBezTo>
                  <a:cubicBezTo>
                    <a:pt x="5" y="154"/>
                    <a:pt x="52" y="169"/>
                    <a:pt x="52" y="169"/>
                  </a:cubicBezTo>
                  <a:cubicBezTo>
                    <a:pt x="52" y="169"/>
                    <a:pt x="49" y="14"/>
                    <a:pt x="53" y="7"/>
                  </a:cubicBezTo>
                  <a:cubicBezTo>
                    <a:pt x="56" y="0"/>
                    <a:pt x="139" y="0"/>
                    <a:pt x="142" y="7"/>
                  </a:cubicBezTo>
                  <a:cubicBezTo>
                    <a:pt x="146" y="14"/>
                    <a:pt x="143" y="169"/>
                    <a:pt x="143" y="169"/>
                  </a:cubicBezTo>
                  <a:cubicBezTo>
                    <a:pt x="143" y="169"/>
                    <a:pt x="190" y="154"/>
                    <a:pt x="194" y="164"/>
                  </a:cubicBezTo>
                  <a:cubicBezTo>
                    <a:pt x="199" y="174"/>
                    <a:pt x="144" y="247"/>
                    <a:pt x="99" y="248"/>
                  </a:cubicBezTo>
                  <a:lnTo>
                    <a:pt x="99" y="248"/>
                  </a:lnTo>
                  <a:cubicBezTo>
                    <a:pt x="98" y="248"/>
                    <a:pt x="97" y="248"/>
                    <a:pt x="96" y="248"/>
                  </a:cubicBezTo>
                  <a:cubicBezTo>
                    <a:pt x="52" y="247"/>
                    <a:pt x="0" y="178"/>
                    <a:pt x="1" y="165"/>
                  </a:cubicBezTo>
                  <a:close/>
                </a:path>
              </a:pathLst>
            </a:custGeom>
            <a:solidFill>
              <a:srgbClr val="0000F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8">
              <a:extLst>
                <a:ext uri="{FF2B5EF4-FFF2-40B4-BE49-F238E27FC236}">
                  <a16:creationId xmlns:a16="http://schemas.microsoft.com/office/drawing/2014/main" id="{C264A6F3-CC63-491F-AC56-E4E323336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" y="1807"/>
              <a:ext cx="52" cy="89"/>
            </a:xfrm>
            <a:custGeom>
              <a:avLst/>
              <a:gdLst>
                <a:gd name="T0" fmla="*/ 0 w 82"/>
                <a:gd name="T1" fmla="*/ 8 h 139"/>
                <a:gd name="T2" fmla="*/ 81 w 82"/>
                <a:gd name="T3" fmla="*/ 11 h 139"/>
                <a:gd name="T4" fmla="*/ 46 w 82"/>
                <a:gd name="T5" fmla="*/ 139 h 139"/>
                <a:gd name="T6" fmla="*/ 0 w 82"/>
                <a:gd name="T7" fmla="*/ 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39">
                  <a:moveTo>
                    <a:pt x="0" y="8"/>
                  </a:moveTo>
                  <a:cubicBezTo>
                    <a:pt x="9" y="4"/>
                    <a:pt x="61" y="0"/>
                    <a:pt x="81" y="11"/>
                  </a:cubicBezTo>
                  <a:cubicBezTo>
                    <a:pt x="82" y="15"/>
                    <a:pt x="42" y="45"/>
                    <a:pt x="46" y="139"/>
                  </a:cubicBezTo>
                  <a:cubicBezTo>
                    <a:pt x="36" y="50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79">
              <a:extLst>
                <a:ext uri="{FF2B5EF4-FFF2-40B4-BE49-F238E27FC236}">
                  <a16:creationId xmlns:a16="http://schemas.microsoft.com/office/drawing/2014/main" id="{7225D24D-0B9C-4183-95AD-66E218326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551"/>
              <a:ext cx="18" cy="18"/>
            </a:xfrm>
            <a:prstGeom prst="ellipse">
              <a:avLst/>
            </a:prstGeom>
            <a:solidFill>
              <a:srgbClr val="000080"/>
            </a:solidFill>
            <a:ln w="25400" cap="flat">
              <a:solidFill>
                <a:srgbClr val="131B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BBA36C45-B45F-4596-9501-E344CEEAEB82}"/>
              </a:ext>
            </a:extLst>
          </p:cNvPr>
          <p:cNvSpPr/>
          <p:nvPr/>
        </p:nvSpPr>
        <p:spPr>
          <a:xfrm>
            <a:off x="2328333" y="5030506"/>
            <a:ext cx="5705080" cy="6539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add 6 forwarding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8149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077700" cy="822960"/>
          </a:xfrm>
        </p:spPr>
        <p:txBody>
          <a:bodyPr/>
          <a:lstStyle/>
          <a:p>
            <a:r>
              <a:rPr lang="en-US" dirty="0"/>
              <a:t>Data Hazards in In-order Pipelines with Forwarding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677309" y="2542577"/>
            <a:ext cx="1198076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110580" y="2562415"/>
            <a:ext cx="1198077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sz="13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 flipH="1">
            <a:off x="4711042" y="2942684"/>
            <a:ext cx="910584" cy="14804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15" idx="2"/>
          </p:cNvCxnSpPr>
          <p:nvPr/>
        </p:nvCxnSpPr>
        <p:spPr>
          <a:xfrm flipH="1">
            <a:off x="6086789" y="2879008"/>
            <a:ext cx="1189558" cy="1554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4513977" y="3143975"/>
            <a:ext cx="1555727" cy="725779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Need the value in </a:t>
            </a:r>
            <a:r>
              <a:rPr lang="en-US" sz="1350" i="1" dirty="0"/>
              <a:t>r4</a:t>
            </a:r>
            <a:r>
              <a:rPr lang="en-US" sz="1350" dirty="0"/>
              <a:t> now</a:t>
            </a:r>
            <a:endParaRPr lang="en-IN" sz="1350" dirty="0"/>
          </a:p>
        </p:txBody>
      </p:sp>
      <p:sp>
        <p:nvSpPr>
          <p:cNvPr id="39" name="Cloud Callout 38"/>
          <p:cNvSpPr/>
          <p:nvPr/>
        </p:nvSpPr>
        <p:spPr>
          <a:xfrm>
            <a:off x="6550953" y="3128736"/>
            <a:ext cx="1773342" cy="776378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Earliest it can be generated</a:t>
            </a:r>
            <a:endParaRPr lang="en-IN" sz="1350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59375" y="4475926"/>
            <a:ext cx="1688123" cy="962758"/>
            <a:chOff x="4070838" y="5345723"/>
            <a:chExt cx="2250831" cy="12836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237892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73062" y="6101862"/>
              <a:ext cx="911413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84475" y="5358910"/>
              <a:ext cx="0" cy="7561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195976" y="5358910"/>
              <a:ext cx="911413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10319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070838" y="6233746"/>
              <a:ext cx="2250831" cy="395654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clock</a:t>
              </a:r>
              <a:endParaRPr lang="en-IN" sz="1350" dirty="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8437290" y="3905114"/>
            <a:ext cx="1773341" cy="7023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Load-use Hazard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95AF61B5-AD9F-471A-8894-537F5D540386}"/>
              </a:ext>
            </a:extLst>
          </p:cNvPr>
          <p:cNvSpPr/>
          <p:nvPr/>
        </p:nvSpPr>
        <p:spPr>
          <a:xfrm>
            <a:off x="2170877" y="1693387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0D857A7A-29AE-42C1-9603-507D8CD808DA}"/>
              </a:ext>
            </a:extLst>
          </p:cNvPr>
          <p:cNvSpPr/>
          <p:nvPr/>
        </p:nvSpPr>
        <p:spPr>
          <a:xfrm>
            <a:off x="3723631" y="1693387"/>
            <a:ext cx="93381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96C54912-2E10-4CCB-BDAF-D935029ECCD2}"/>
              </a:ext>
            </a:extLst>
          </p:cNvPr>
          <p:cNvSpPr/>
          <p:nvPr/>
        </p:nvSpPr>
        <p:spPr>
          <a:xfrm>
            <a:off x="5261218" y="1693387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5318F7FC-7222-4DB8-A882-58F024B90F24}"/>
              </a:ext>
            </a:extLst>
          </p:cNvPr>
          <p:cNvSpPr/>
          <p:nvPr/>
        </p:nvSpPr>
        <p:spPr>
          <a:xfrm>
            <a:off x="6754666" y="1693387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3B7ECCEF-919F-43AB-A3D3-F6E759A98DCD}"/>
              </a:ext>
            </a:extLst>
          </p:cNvPr>
          <p:cNvSpPr/>
          <p:nvPr/>
        </p:nvSpPr>
        <p:spPr>
          <a:xfrm>
            <a:off x="8256740" y="1693387"/>
            <a:ext cx="1132908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8AC0B22-C371-43BA-A3A6-2A1F1764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42" y="1939241"/>
            <a:ext cx="578849" cy="40331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BCD9689-2B16-49FE-B439-D3E541F08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954" y="1939241"/>
            <a:ext cx="559638" cy="4033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1517438-3FBE-44DD-917B-D00653B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55" y="1939241"/>
            <a:ext cx="559638" cy="4033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5BE657D-E344-41E6-8A4F-58AA5022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30" y="1939241"/>
            <a:ext cx="508958" cy="403319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2196D9-6CE4-4F58-8385-E6F0ABA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55B34-3B9F-47CB-96F8-979B7AC2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Stall the Pipeline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5420983" y="3039126"/>
            <a:ext cx="1015276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24018" y="3039126"/>
            <a:ext cx="1171151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16835" y="3885123"/>
            <a:ext cx="1138687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Cycle N</a:t>
            </a:r>
            <a:endParaRPr lang="en-IN" sz="1350" dirty="0"/>
          </a:p>
        </p:txBody>
      </p:sp>
      <p:sp>
        <p:nvSpPr>
          <p:cNvPr id="18" name="Rectangle 17"/>
          <p:cNvSpPr/>
          <p:nvPr/>
        </p:nvSpPr>
        <p:spPr>
          <a:xfrm>
            <a:off x="2416835" y="3885123"/>
            <a:ext cx="1138687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Cycle N+1</a:t>
            </a:r>
            <a:endParaRPr lang="en-IN" sz="135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519277" y="3243913"/>
            <a:ext cx="4394326" cy="2585389"/>
            <a:chOff x="3993702" y="3182215"/>
            <a:chExt cx="5859101" cy="344718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284564" y="3428079"/>
              <a:ext cx="1285224" cy="182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351697" y="3182215"/>
              <a:ext cx="5501106" cy="207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>
            <a:xfrm>
              <a:off x="3993702" y="3603604"/>
              <a:ext cx="2374862" cy="944985"/>
            </a:xfrm>
            <a:prstGeom prst="cloudCallou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Need the value of r4 now</a:t>
              </a:r>
              <a:endParaRPr lang="en-IN" sz="1350" dirty="0"/>
            </a:p>
          </p:txBody>
        </p:sp>
        <p:sp>
          <p:nvSpPr>
            <p:cNvPr id="39" name="Cloud Callout 38"/>
            <p:cNvSpPr/>
            <p:nvPr/>
          </p:nvSpPr>
          <p:spPr>
            <a:xfrm>
              <a:off x="7625524" y="3895737"/>
              <a:ext cx="2227279" cy="783179"/>
            </a:xfrm>
            <a:prstGeom prst="cloudCallout">
              <a:avLst>
                <a:gd name="adj1" fmla="val -63349"/>
                <a:gd name="adj2" fmla="val -1609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Here is the data</a:t>
              </a:r>
              <a:endParaRPr lang="en-IN" sz="1350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70838" y="5345723"/>
              <a:ext cx="2250831" cy="1283677"/>
              <a:chOff x="4070838" y="5345723"/>
              <a:chExt cx="2250831" cy="128367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237892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273062" y="6101862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184475" y="5358910"/>
                <a:ext cx="0" cy="75614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195976" y="5358910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10319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4070838" y="6233746"/>
                <a:ext cx="2250831" cy="395654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0" dirty="0"/>
                  <a:t>clock</a:t>
                </a:r>
                <a:endParaRPr lang="en-IN" sz="1350" dirty="0"/>
              </a:p>
            </p:txBody>
          </p:sp>
        </p:grpSp>
      </p:grpSp>
      <p:sp>
        <p:nvSpPr>
          <p:cNvPr id="34" name="Rounded Rectangle 33"/>
          <p:cNvSpPr/>
          <p:nvPr/>
        </p:nvSpPr>
        <p:spPr>
          <a:xfrm>
            <a:off x="6891248" y="3037610"/>
            <a:ext cx="1071887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03482" y="3885122"/>
            <a:ext cx="1138687" cy="375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Cycle N+2</a:t>
            </a:r>
            <a:endParaRPr lang="en-IN" sz="13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2D98-F162-4E47-A81B-B0C46984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A0A484D1-D472-4AF8-B87C-6094A85A122C}"/>
              </a:ext>
            </a:extLst>
          </p:cNvPr>
          <p:cNvSpPr/>
          <p:nvPr/>
        </p:nvSpPr>
        <p:spPr>
          <a:xfrm>
            <a:off x="2403481" y="21201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0DB66126-04F7-4326-9B1D-AD5E7F5D66DB}"/>
              </a:ext>
            </a:extLst>
          </p:cNvPr>
          <p:cNvSpPr/>
          <p:nvPr/>
        </p:nvSpPr>
        <p:spPr>
          <a:xfrm>
            <a:off x="3956235" y="2120121"/>
            <a:ext cx="93381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02909006-B8AF-4B7A-84BD-9A11B6C26078}"/>
              </a:ext>
            </a:extLst>
          </p:cNvPr>
          <p:cNvSpPr/>
          <p:nvPr/>
        </p:nvSpPr>
        <p:spPr>
          <a:xfrm>
            <a:off x="5493822" y="21201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42" name="Rounded Rectangle 7">
            <a:extLst>
              <a:ext uri="{FF2B5EF4-FFF2-40B4-BE49-F238E27FC236}">
                <a16:creationId xmlns:a16="http://schemas.microsoft.com/office/drawing/2014/main" id="{6CEBC628-A82C-4E23-86D2-ABAEAAAF2261}"/>
              </a:ext>
            </a:extLst>
          </p:cNvPr>
          <p:cNvSpPr/>
          <p:nvPr/>
        </p:nvSpPr>
        <p:spPr>
          <a:xfrm>
            <a:off x="6987270" y="21201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45" name="Rounded Rectangle 8">
            <a:extLst>
              <a:ext uri="{FF2B5EF4-FFF2-40B4-BE49-F238E27FC236}">
                <a16:creationId xmlns:a16="http://schemas.microsoft.com/office/drawing/2014/main" id="{4B63C53E-21C9-4C35-9218-5D956AC83FB2}"/>
              </a:ext>
            </a:extLst>
          </p:cNvPr>
          <p:cNvSpPr/>
          <p:nvPr/>
        </p:nvSpPr>
        <p:spPr>
          <a:xfrm>
            <a:off x="8489344" y="2120121"/>
            <a:ext cx="1132908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5ACF540-0EA8-4117-8615-C8C26E6D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46" y="2365975"/>
            <a:ext cx="578849" cy="4033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D90E56-334E-49D2-9A01-9E34C372D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558" y="2365975"/>
            <a:ext cx="559638" cy="40331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B750971-F1C4-476C-B477-4FEEFA697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259" y="2365975"/>
            <a:ext cx="559638" cy="40331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A8CDE38-4EB9-47B6-9565-4D6178F9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134" y="2365975"/>
            <a:ext cx="508958" cy="4033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A5760-F1D4-4252-BE29-F7ECEB99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16354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17153 0.0064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76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11111E-6 L 0.16805 -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34" grpId="0" animBg="1"/>
      <p:bldP spid="34" grpId="1" animBg="1"/>
      <p:bldP spid="34" grpId="2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365076" y="3046127"/>
            <a:ext cx="1028700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352593" y="3046127"/>
            <a:ext cx="1248783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add r1, r2, r3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67149" y="3066956"/>
            <a:ext cx="1028700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342357" y="3046126"/>
            <a:ext cx="1259018" cy="3364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  <a:sym typeface="Wingdings" panose="05000000000000000000" pitchFamily="2" charset="2"/>
              </a:rPr>
              <a:t>sub r5, r6, r7</a:t>
            </a:r>
            <a:endParaRPr lang="en-IN" sz="1350" dirty="0">
              <a:solidFill>
                <a:schemeClr val="tx1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577129" y="3903785"/>
            <a:ext cx="2896365" cy="82296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We know the status of the branch now. Assume it is taken.</a:t>
            </a:r>
            <a:endParaRPr lang="en-IN" sz="135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97056" y="3382557"/>
            <a:ext cx="10235" cy="5212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2729595" y="3001922"/>
            <a:ext cx="348018" cy="401465"/>
            <a:chOff x="1514901" y="4059602"/>
            <a:chExt cx="464024" cy="5352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203808" y="2989797"/>
            <a:ext cx="348018" cy="401465"/>
            <a:chOff x="1514901" y="4059602"/>
            <a:chExt cx="464024" cy="53528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Cloud Callout 32"/>
          <p:cNvSpPr/>
          <p:nvPr/>
        </p:nvSpPr>
        <p:spPr>
          <a:xfrm>
            <a:off x="2335402" y="3722746"/>
            <a:ext cx="2116748" cy="666017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Cancel these instructions</a:t>
            </a:r>
            <a:endParaRPr lang="en-IN" sz="1350" dirty="0"/>
          </a:p>
        </p:txBody>
      </p:sp>
      <p:sp>
        <p:nvSpPr>
          <p:cNvPr id="35" name="Rounded Rectangle 34"/>
          <p:cNvSpPr/>
          <p:nvPr/>
        </p:nvSpPr>
        <p:spPr>
          <a:xfrm>
            <a:off x="4203808" y="5053936"/>
            <a:ext cx="5486400" cy="5834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>
                <a:ln w="0"/>
                <a:solidFill>
                  <a:srgbClr val="E21A2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instruction slots are wasted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7E3AE-B718-4A6F-B489-0BD49408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CE0026B2-A8E5-4AB9-A6EE-B2E3687DAA5F}"/>
              </a:ext>
            </a:extLst>
          </p:cNvPr>
          <p:cNvSpPr/>
          <p:nvPr/>
        </p:nvSpPr>
        <p:spPr>
          <a:xfrm>
            <a:off x="2409285" y="2099654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D03A57CD-5C88-43E6-865B-31195DF0093A}"/>
              </a:ext>
            </a:extLst>
          </p:cNvPr>
          <p:cNvSpPr/>
          <p:nvPr/>
        </p:nvSpPr>
        <p:spPr>
          <a:xfrm>
            <a:off x="3962039" y="2099654"/>
            <a:ext cx="93381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03E46A01-E5FB-48A4-8724-DB3E6791A52C}"/>
              </a:ext>
            </a:extLst>
          </p:cNvPr>
          <p:cNvSpPr/>
          <p:nvPr/>
        </p:nvSpPr>
        <p:spPr>
          <a:xfrm>
            <a:off x="5499626" y="2099654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8122663A-737C-4A7E-ACB0-DC8ABB8373DC}"/>
              </a:ext>
            </a:extLst>
          </p:cNvPr>
          <p:cNvSpPr/>
          <p:nvPr/>
        </p:nvSpPr>
        <p:spPr>
          <a:xfrm>
            <a:off x="6993074" y="2099654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138C88C2-D6D7-4E48-809A-6A7C246C318D}"/>
              </a:ext>
            </a:extLst>
          </p:cNvPr>
          <p:cNvSpPr/>
          <p:nvPr/>
        </p:nvSpPr>
        <p:spPr>
          <a:xfrm>
            <a:off x="8495148" y="2099654"/>
            <a:ext cx="1132908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CEE70D7-AAB0-4ABF-9A90-81D1A8EF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50" y="2345508"/>
            <a:ext cx="578849" cy="4033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827D170-7CF1-4B35-8324-7A2C2522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62" y="2345508"/>
            <a:ext cx="559638" cy="4033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4E101F6-16C3-4B31-8F8C-56BD602CB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63" y="2345508"/>
            <a:ext cx="559638" cy="4033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87A62DF-5CF7-4AD0-80C6-6920F914B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38" y="2345508"/>
            <a:ext cx="508958" cy="40331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0A0E6-8F81-460F-98E4-1C52FF86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16263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93 L 0.15938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16129 0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33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478A1C-3858-4C86-9FFB-4D1BB3F6FDBC}"/>
              </a:ext>
            </a:extLst>
          </p:cNvPr>
          <p:cNvGrpSpPr/>
          <p:nvPr/>
        </p:nvGrpSpPr>
        <p:grpSpPr>
          <a:xfrm>
            <a:off x="3288339" y="1490011"/>
            <a:ext cx="5265859" cy="2918216"/>
            <a:chOff x="1972238" y="1612841"/>
            <a:chExt cx="4498401" cy="22672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A334A1-F5A8-454D-9123-FA2E104EBEEB}"/>
                </a:ext>
              </a:extLst>
            </p:cNvPr>
            <p:cNvSpPr txBox="1"/>
            <p:nvPr/>
          </p:nvSpPr>
          <p:spPr>
            <a:xfrm>
              <a:off x="3983045" y="1612841"/>
              <a:ext cx="1306661" cy="406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Poppins" pitchFamily="2" charset="77"/>
                  <a:cs typeface="Poppins" pitchFamily="2" charset="77"/>
                </a:rPr>
                <a:t>Outline</a:t>
              </a:r>
            </a:p>
          </p:txBody>
        </p:sp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64975" y="240607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79385" y="2542936"/>
              <a:ext cx="291951" cy="2937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206441" y="2464264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308360" y="2584076"/>
              <a:ext cx="2002304" cy="286948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In-Order Pipelines</a:t>
              </a:r>
            </a:p>
          </p:txBody>
        </p:sp>
        <p:sp>
          <p:nvSpPr>
            <p:cNvPr id="9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64975" y="288843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59529" y="3025304"/>
              <a:ext cx="331664" cy="2937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206441" y="2946632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43942" y="3055625"/>
              <a:ext cx="3085482" cy="286948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Performance Considerations</a:t>
              </a:r>
            </a:p>
          </p:txBody>
        </p:sp>
        <p:sp>
          <p:nvSpPr>
            <p:cNvPr id="13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64975" y="3370806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56106" y="3507673"/>
              <a:ext cx="338510" cy="29377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206441" y="3429000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49436" y="3517561"/>
              <a:ext cx="2491172" cy="286948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Out-of-Order Pipelines</a:t>
              </a:r>
            </a:p>
          </p:txBody>
        </p:sp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720B12FF-CA6E-41D6-BD5D-1D381B69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238" y="2932349"/>
              <a:ext cx="567506" cy="451118"/>
            </a:xfrm>
            <a:prstGeom prst="rect">
              <a:avLst/>
            </a:prstGeom>
          </p:spPr>
        </p:pic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69864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Equation - 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3266" y="1846384"/>
            <a:ext cx="7886700" cy="4270331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Is Computer A faster that Computer B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</a:rPr>
              <a:t>Wrong Answers: </a:t>
            </a:r>
          </a:p>
          <a:p>
            <a:pPr lvl="2"/>
            <a:r>
              <a:rPr lang="en-US" sz="3400" dirty="0"/>
              <a:t>More is the clock speed, faster is the computer</a:t>
            </a:r>
          </a:p>
          <a:p>
            <a:pPr lvl="2"/>
            <a:r>
              <a:rPr lang="en-US" sz="3400" dirty="0"/>
              <a:t>More is the RAM, faster is the computer</a:t>
            </a:r>
          </a:p>
          <a:p>
            <a:pPr lvl="1"/>
            <a:endParaRPr lang="en-US" sz="3600" dirty="0"/>
          </a:p>
          <a:p>
            <a:r>
              <a:rPr lang="en-US" sz="3600" dirty="0"/>
              <a:t>What does it mean for computer A to be faster than computer B</a:t>
            </a:r>
          </a:p>
          <a:p>
            <a:r>
              <a:rPr lang="en-US" sz="3600" dirty="0"/>
              <a:t>Short Answer: </a:t>
            </a:r>
            <a:r>
              <a:rPr lang="en-US" sz="3600" b="1" dirty="0">
                <a:solidFill>
                  <a:srgbClr val="FF0000"/>
                </a:solidFill>
              </a:rPr>
              <a:t>NOTHING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Performance is always with respect to a program. You can say that a certain program runs faster on computer A as compared to computer B. </a:t>
            </a:r>
          </a:p>
          <a:p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39D8CC-7435-4082-812E-5FCACFBB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CF3D9-04C5-4114-8D60-A5612DC6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984500"/>
            <a:ext cx="812307" cy="8123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DF306-7C9E-4EFD-8ED5-2C4A5757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Equation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49" y="3993238"/>
            <a:ext cx="7886700" cy="106042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IPC is the number of instructions per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us loosely refer to the reciprocal of the time per program as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0538" y="1915942"/>
                <a:ext cx="6550925" cy="16949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2400" dirty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𝑖𝑛𝑠𝑡𝑠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</m:oMath>
                </a14:m>
                <a:r>
                  <a:rPr lang="en-US" sz="2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𝑖𝑛𝑠𝑡𝑠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 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2400" dirty="0"/>
                  <a:t>   (assume just 1 program)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538" y="1915942"/>
                <a:ext cx="6550925" cy="1694951"/>
              </a:xfrm>
              <a:prstGeom prst="rect">
                <a:avLst/>
              </a:prstGeom>
              <a:blipFill>
                <a:blip r:embed="rId3"/>
                <a:stretch>
                  <a:fillRect l="-93" t="-360" r="-2607" b="-5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E61A9-5783-4FF8-96F8-51088098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40A25-DF92-4CF2-8DE0-2B9C3D83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05234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does performance depend 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921946"/>
            <a:ext cx="6858000" cy="535456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#instructions in the program</a:t>
            </a:r>
          </a:p>
          <a:p>
            <a:pPr lvl="1"/>
            <a:r>
              <a:rPr lang="en-US" dirty="0"/>
              <a:t>Depends on the compiler</a:t>
            </a:r>
          </a:p>
          <a:p>
            <a:r>
              <a:rPr lang="en-US" b="1" dirty="0">
                <a:solidFill>
                  <a:srgbClr val="FF0000"/>
                </a:solidFill>
              </a:rPr>
              <a:t>Frequency </a:t>
            </a:r>
          </a:p>
          <a:p>
            <a:pPr lvl="1"/>
            <a:r>
              <a:rPr lang="en-US" dirty="0"/>
              <a:t>Depends on the transistor technology and the architecture</a:t>
            </a:r>
          </a:p>
          <a:p>
            <a:pPr lvl="2"/>
            <a:r>
              <a:rPr lang="en-US" dirty="0"/>
              <a:t>If we have more pipeline stages, then the time to</a:t>
            </a:r>
            <a:br>
              <a:rPr lang="en-US" dirty="0"/>
            </a:br>
            <a:r>
              <a:rPr lang="en-US" dirty="0"/>
              <a:t>traverse each stage reduces roughly proportionally</a:t>
            </a:r>
          </a:p>
          <a:p>
            <a:pPr lvl="2"/>
            <a:r>
              <a:rPr lang="en-US" dirty="0"/>
              <a:t>Given that each stage needs to be </a:t>
            </a:r>
            <a:r>
              <a:rPr lang="en-US" dirty="0">
                <a:solidFill>
                  <a:srgbClr val="00B050"/>
                </a:solidFill>
              </a:rPr>
              <a:t>processed</a:t>
            </a:r>
            <a:r>
              <a:rPr lang="en-US" dirty="0"/>
              <a:t> in </a:t>
            </a:r>
            <a:br>
              <a:rPr lang="en-US" dirty="0"/>
            </a:br>
            <a:r>
              <a:rPr lang="en-US" dirty="0"/>
              <a:t>one clock cycle, </a:t>
            </a:r>
            <a:r>
              <a:rPr lang="en-US" dirty="0">
                <a:solidFill>
                  <a:srgbClr val="0070C0"/>
                </a:solidFill>
              </a:rPr>
              <a:t>smaller</a:t>
            </a:r>
            <a:r>
              <a:rPr lang="en-US" dirty="0"/>
              <a:t> the stage, </a:t>
            </a:r>
            <a:r>
              <a:rPr lang="en-US" dirty="0">
                <a:solidFill>
                  <a:srgbClr val="E21A23"/>
                </a:solidFill>
              </a:rPr>
              <a:t>higher</a:t>
            </a:r>
            <a:r>
              <a:rPr lang="en-US" dirty="0"/>
              <a:t> the frequency</a:t>
            </a:r>
          </a:p>
          <a:p>
            <a:pPr lvl="2"/>
            <a:r>
              <a:rPr lang="en-US" dirty="0"/>
              <a:t>To increase the frequency, we simply need to increase the number of pipeline stages</a:t>
            </a:r>
          </a:p>
          <a:p>
            <a:r>
              <a:rPr lang="en-US" b="1" dirty="0">
                <a:solidFill>
                  <a:srgbClr val="0070C0"/>
                </a:solidFill>
              </a:rPr>
              <a:t>IPC</a:t>
            </a:r>
          </a:p>
          <a:p>
            <a:pPr lvl="1"/>
            <a:r>
              <a:rPr lang="en-US" dirty="0"/>
              <a:t>Depends on the architecture and the compiler</a:t>
            </a:r>
          </a:p>
          <a:p>
            <a:pPr lvl="1"/>
            <a:r>
              <a:rPr lang="en-US" dirty="0"/>
              <a:t>A large part of this book is devoted to this aspect.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436" y="1563554"/>
            <a:ext cx="2535552" cy="214200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2D53-4F27-43BD-97EE-702474AA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689-2B05-46A7-A3AD-0470ABD5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performance?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501" y="974719"/>
            <a:ext cx="8426573" cy="2172375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factors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IPC, #instructions, and frequency</a:t>
            </a:r>
          </a:p>
          <a:p>
            <a:pPr lvl="1"/>
            <a:r>
              <a:rPr lang="en-US" dirty="0"/>
              <a:t>#instructions is dependent on the compiler </a:t>
            </a:r>
            <a:r>
              <a:rPr lang="en-US" dirty="0">
                <a:sym typeface="Wingdings" panose="05000000000000000000" pitchFamily="2" charset="2"/>
              </a:rPr>
              <a:t> not on the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       Let us look at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IPC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frequency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IPC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IPC of an in-order pipeline?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475996" y="3697509"/>
            <a:ext cx="4739185" cy="42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 if there are no stalls, otherwise &lt;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75D9-CB42-4180-B890-7194C902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8D15E99-AE1B-4FE9-B72A-CCE2EE308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487062"/>
              </p:ext>
            </p:extLst>
          </p:nvPr>
        </p:nvGraphicFramePr>
        <p:xfrm>
          <a:off x="3980532" y="4445546"/>
          <a:ext cx="4951491" cy="169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5329F83-DA9A-4F99-9409-DFE078B98515}"/>
              </a:ext>
            </a:extLst>
          </p:cNvPr>
          <p:cNvSpPr/>
          <p:nvPr/>
        </p:nvSpPr>
        <p:spPr>
          <a:xfrm>
            <a:off x="1747501" y="4758431"/>
            <a:ext cx="1728495" cy="10209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Methods to increase IPC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9E9BD8-D3D0-445A-AA76-B414B81A2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7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frequency?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00848"/>
            <a:ext cx="8311164" cy="3535137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What is frequency dependent on …</a:t>
            </a:r>
          </a:p>
          <a:p>
            <a:r>
              <a:rPr lang="en-US" sz="2600" b="1" dirty="0">
                <a:solidFill>
                  <a:schemeClr val="accent6"/>
                </a:solidFill>
              </a:rPr>
              <a:t>              Frequency = 1 / clock period</a:t>
            </a:r>
          </a:p>
          <a:p>
            <a:r>
              <a:rPr lang="en-US" sz="2600" dirty="0"/>
              <a:t>Clock Period: </a:t>
            </a:r>
          </a:p>
          <a:p>
            <a:pPr lvl="1"/>
            <a:r>
              <a:rPr lang="en-US" sz="2600" dirty="0"/>
              <a:t>1 </a:t>
            </a:r>
            <a:r>
              <a:rPr lang="en-US" sz="2600" dirty="0">
                <a:solidFill>
                  <a:schemeClr val="accent5"/>
                </a:solidFill>
              </a:rPr>
              <a:t>pipeline stage </a:t>
            </a:r>
            <a:r>
              <a:rPr lang="en-US" sz="2600" dirty="0"/>
              <a:t>is expected to take 1 clock cycle</a:t>
            </a:r>
          </a:p>
          <a:p>
            <a:pPr lvl="1"/>
            <a:r>
              <a:rPr lang="en-US" sz="2600" dirty="0"/>
              <a:t>Clock period = maximum latency of the pipeline stages</a:t>
            </a:r>
          </a:p>
          <a:p>
            <a:r>
              <a:rPr lang="en-US" sz="2600" dirty="0"/>
              <a:t>How to reduce the clock period?</a:t>
            </a:r>
          </a:p>
          <a:p>
            <a:pPr lvl="1"/>
            <a:r>
              <a:rPr lang="en-US" sz="2600" dirty="0"/>
              <a:t>Make each stage of the pipeline </a:t>
            </a:r>
            <a:r>
              <a:rPr lang="en-US" sz="2600" dirty="0">
                <a:solidFill>
                  <a:srgbClr val="FF0000"/>
                </a:solidFill>
              </a:rPr>
              <a:t>smaller</a:t>
            </a:r>
            <a:r>
              <a:rPr lang="en-US" sz="2600" dirty="0"/>
              <a:t> by increasing the number of pipeline stages</a:t>
            </a:r>
          </a:p>
          <a:p>
            <a:pPr lvl="1"/>
            <a:r>
              <a:rPr lang="en-US" sz="2600" dirty="0"/>
              <a:t>Use faster transistors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BBEF3-2DF4-4C7C-8EAC-E59C62AD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1C2D4-8C0B-4B02-A3CA-0B2E18D6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Increasing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2172375"/>
          </a:xfrm>
        </p:spPr>
        <p:txBody>
          <a:bodyPr/>
          <a:lstStyle/>
          <a:p>
            <a:r>
              <a:rPr lang="en-US" dirty="0"/>
              <a:t>Assume that we have the fastest possible transistors</a:t>
            </a:r>
          </a:p>
          <a:p>
            <a:r>
              <a:rPr lang="en-US" dirty="0"/>
              <a:t>Can we increase the frequency to 100 GHz?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370" y="2604931"/>
            <a:ext cx="1522685" cy="12007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152651" y="3487858"/>
            <a:ext cx="2523983" cy="624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/>
              <a:t>Reasons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E902F-E6A2-4963-B44B-80B1B358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5B2D8-6174-47EA-A906-1AA30A9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increasing frequency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042226"/>
            <a:ext cx="7886700" cy="1015727"/>
          </a:xfrm>
        </p:spPr>
        <p:txBody>
          <a:bodyPr>
            <a:normAutofit/>
          </a:bodyPr>
          <a:lstStyle/>
          <a:p>
            <a:r>
              <a:rPr lang="en-US" dirty="0"/>
              <a:t>What does it mean to have a very high frequency? </a:t>
            </a:r>
          </a:p>
          <a:p>
            <a:r>
              <a:rPr lang="en-US" dirty="0"/>
              <a:t>Before answering, keep these facts in mind: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423849" y="3365026"/>
                <a:ext cx="181174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49" y="3365026"/>
                <a:ext cx="1811741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847532" y="3375262"/>
            <a:ext cx="1412544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Thumb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4786" y="3242914"/>
            <a:ext cx="2093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 </a:t>
            </a:r>
            <a:r>
              <a:rPr lang="en-US" sz="2400" dirty="0">
                <a:sym typeface="Wingdings" panose="05000000000000000000" pitchFamily="2" charset="2"/>
              </a:rPr>
              <a:t> power</a:t>
            </a:r>
          </a:p>
          <a:p>
            <a:r>
              <a:rPr lang="en-US" sz="2400" dirty="0">
                <a:sym typeface="Wingdings" panose="05000000000000000000" pitchFamily="2" charset="2"/>
              </a:rPr>
              <a:t>f  frequency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23849" y="4235786"/>
                <a:ext cx="1811741" cy="685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49" y="4235786"/>
                <a:ext cx="1811741" cy="685800"/>
              </a:xfrm>
              <a:prstGeom prst="roundRect">
                <a:avLst/>
              </a:prstGeom>
              <a:blipFill>
                <a:blip r:embed="rId4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68003" y="4246022"/>
            <a:ext cx="1392072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Thermo-dynamics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4786" y="4113674"/>
            <a:ext cx="256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T  Temperature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868004" y="5238896"/>
            <a:ext cx="6171347" cy="670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We need to increase the number of pipeline stages </a:t>
            </a:r>
            <a:r>
              <a:rPr lang="en-US" sz="2100" dirty="0">
                <a:sym typeface="Wingdings" panose="05000000000000000000" pitchFamily="2" charset="2"/>
              </a:rPr>
              <a:t> more hazards, more forwarding paths</a:t>
            </a:r>
            <a:endParaRPr lang="en-US" sz="2100" dirty="0"/>
          </a:p>
        </p:txBody>
      </p:sp>
      <p:sp>
        <p:nvSpPr>
          <p:cNvPr id="11" name="Oval 10"/>
          <p:cNvSpPr/>
          <p:nvPr/>
        </p:nvSpPr>
        <p:spPr>
          <a:xfrm>
            <a:off x="2803479" y="3528800"/>
            <a:ext cx="644857" cy="5220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2823951" y="4317673"/>
            <a:ext cx="644857" cy="5220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2834186" y="5233779"/>
            <a:ext cx="644857" cy="52202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300" dirty="0"/>
              <a:t>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202264F-104B-45DC-ADEC-F4BD1F9B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4BC6E1-13FA-4D1B-ACB5-67A0C380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pipeline stages can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118" y="3858565"/>
            <a:ext cx="7886700" cy="1187356"/>
          </a:xfrm>
        </p:spPr>
        <p:txBody>
          <a:bodyPr>
            <a:normAutofit/>
          </a:bodyPr>
          <a:lstStyle/>
          <a:p>
            <a:r>
              <a:rPr lang="en-US" dirty="0"/>
              <a:t>We are limited by the latch delay</a:t>
            </a:r>
          </a:p>
          <a:p>
            <a:r>
              <a:rPr lang="en-US" dirty="0"/>
              <a:t>Even with an infinite number of stages, the minimum clock period will be equal to the latch delay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37539" y="1842109"/>
            <a:ext cx="1924334" cy="910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3694940" y="1842109"/>
            <a:ext cx="867485" cy="9109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8474754" y="1842109"/>
            <a:ext cx="288309" cy="910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8896128" y="1842109"/>
            <a:ext cx="892984" cy="9109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317058" y="1842109"/>
            <a:ext cx="1136176" cy="910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  <a:endParaRPr lang="en-US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6586300" y="1842109"/>
            <a:ext cx="885738" cy="9109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6118" y="2911148"/>
            <a:ext cx="200801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Few stages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3772" y="2900108"/>
            <a:ext cx="187904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More stages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95354" y="2894589"/>
            <a:ext cx="266611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Even more stages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CB4C3FC-0BA6-4587-BEF9-ACBCA18C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00CFE6-6DFB-4A8A-B672-6C9035F3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80616" y="3837515"/>
            <a:ext cx="226508" cy="4616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ECAB10-13F9-4A7C-9904-36C4D102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880616" y="4327819"/>
            <a:ext cx="226508" cy="461666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B7E7FA-ED75-4AE9-9685-C4A5B372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2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Stages </a:t>
            </a:r>
            <a:r>
              <a:rPr lang="en-US" dirty="0" err="1"/>
              <a:t>vs</a:t>
            </a:r>
            <a:r>
              <a:rPr lang="en-US" dirty="0"/>
              <a:t> IPC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0373" y="1018367"/>
                <a:ext cx="7886700" cy="53464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𝐼𝑃𝐶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373" y="1018367"/>
                <a:ext cx="7886700" cy="534644"/>
              </a:xfrm>
              <a:blipFill>
                <a:blip r:embed="rId3"/>
                <a:stretch>
                  <a:fillRect b="-5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2728781" y="2285040"/>
            <a:ext cx="6817057" cy="7062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00" dirty="0"/>
              <a:t>CPI = </a:t>
            </a:r>
            <a:r>
              <a:rPr lang="en-US" sz="2700" dirty="0" err="1"/>
              <a:t>CPI</a:t>
            </a:r>
            <a:r>
              <a:rPr lang="en-US" sz="2700" baseline="-25000" dirty="0" err="1"/>
              <a:t>ideal</a:t>
            </a:r>
            <a:r>
              <a:rPr lang="en-US" sz="2700" dirty="0"/>
              <a:t> + </a:t>
            </a:r>
            <a:r>
              <a:rPr lang="en-US" sz="2700" dirty="0" err="1"/>
              <a:t>stall_rate</a:t>
            </a:r>
            <a:r>
              <a:rPr lang="en-US" sz="2700" dirty="0"/>
              <a:t> * </a:t>
            </a:r>
            <a:r>
              <a:rPr lang="en-US" sz="2700" dirty="0" err="1"/>
              <a:t>stall_penalty</a:t>
            </a:r>
            <a:endParaRPr lang="en-US" sz="2700" dirty="0"/>
          </a:p>
        </p:txBody>
      </p:sp>
      <p:sp>
        <p:nvSpPr>
          <p:cNvPr id="6" name="TextBox 5"/>
          <p:cNvSpPr txBox="1"/>
          <p:nvPr/>
        </p:nvSpPr>
        <p:spPr>
          <a:xfrm>
            <a:off x="1751973" y="3244894"/>
            <a:ext cx="8770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1708C"/>
                </a:solidFill>
              </a:rPr>
              <a:t>stall rate </a:t>
            </a:r>
            <a:r>
              <a:rPr lang="en-US" sz="2400" dirty="0"/>
              <a:t>will remain more or less constant per instruction</a:t>
            </a:r>
            <a:br>
              <a:rPr lang="en-US" sz="2400" dirty="0"/>
            </a:br>
            <a:r>
              <a:rPr lang="en-US" sz="2400" dirty="0"/>
              <a:t> with the number of pipeline stages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stall penalty </a:t>
            </a:r>
            <a:r>
              <a:rPr lang="en-US" sz="2400" dirty="0"/>
              <a:t>(in terms of cycles) will however </a:t>
            </a:r>
            <a:r>
              <a:rPr lang="en-US" sz="2400" b="1" dirty="0">
                <a:solidFill>
                  <a:schemeClr val="tx2"/>
                </a:solidFill>
              </a:rPr>
              <a:t>increase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This will lead to a net </a:t>
            </a:r>
            <a:r>
              <a:rPr lang="en-US" sz="2400" dirty="0">
                <a:solidFill>
                  <a:srgbClr val="01708C"/>
                </a:solidFill>
              </a:rPr>
              <a:t>increase</a:t>
            </a:r>
            <a:r>
              <a:rPr lang="en-US" sz="2400" dirty="0"/>
              <a:t> in CPI and </a:t>
            </a:r>
            <a:r>
              <a:rPr lang="en-US" sz="2400" b="1" dirty="0">
                <a:solidFill>
                  <a:srgbClr val="FF0000"/>
                </a:solidFill>
              </a:rPr>
              <a:t>loss</a:t>
            </a:r>
            <a:r>
              <a:rPr lang="en-US" sz="2400" dirty="0"/>
              <a:t> in IPC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C3CB3-EB36-4E91-BA45-AA120B18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DE08B-458D-44AD-8DCB-19D9432A0422}"/>
              </a:ext>
            </a:extLst>
          </p:cNvPr>
          <p:cNvSpPr/>
          <p:nvPr/>
        </p:nvSpPr>
        <p:spPr>
          <a:xfrm>
            <a:off x="3596639" y="5175530"/>
            <a:ext cx="5486400" cy="86139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 we increase the number of stages, the IPC goes down.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F87C19-D4B2-4F80-8B97-61D0517DF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118" y="4867301"/>
            <a:ext cx="1834464" cy="14778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C89B46-69B7-4F25-A07E-845F14D8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0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Why we cannot increase frequency by increasing the number of pipeline stages?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3488140" y="2280029"/>
          <a:ext cx="5569424" cy="346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6E983-4E97-4507-A2BA-6FA8867F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B11F4-6C98-4EC0-AF5E-EEFA140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19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we cannot increase frequency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48" y="1989535"/>
            <a:ext cx="1643063" cy="35004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631676" y="3017009"/>
            <a:ext cx="2814851" cy="10133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Increase IPC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8A05-B804-4547-8FB3-8A440054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024B-5129-4B6B-90C7-282A388A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IPC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969" y="2326950"/>
            <a:ext cx="8290063" cy="2540178"/>
          </a:xfrm>
        </p:spPr>
        <p:txBody>
          <a:bodyPr/>
          <a:lstStyle/>
          <a:p>
            <a:r>
              <a:rPr lang="en-US" sz="2800" dirty="0"/>
              <a:t>Issue </a:t>
            </a:r>
            <a:r>
              <a:rPr lang="en-US" sz="2800" dirty="0">
                <a:solidFill>
                  <a:srgbClr val="FF0000"/>
                </a:solidFill>
              </a:rPr>
              <a:t>more</a:t>
            </a:r>
            <a:r>
              <a:rPr lang="en-US" sz="2800" dirty="0"/>
              <a:t> instructions per cycle</a:t>
            </a:r>
          </a:p>
          <a:p>
            <a:r>
              <a:rPr lang="en-US" sz="2800" dirty="0"/>
              <a:t>2, 4, or 8 instructions</a:t>
            </a:r>
          </a:p>
          <a:p>
            <a:r>
              <a:rPr lang="en-US" sz="2800" dirty="0"/>
              <a:t>Make it a </a:t>
            </a:r>
            <a:r>
              <a:rPr lang="en-US" sz="2800" b="1" dirty="0">
                <a:solidFill>
                  <a:srgbClr val="625D9C"/>
                </a:solidFill>
              </a:rPr>
              <a:t>superscalar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/>
              <a:t>processor </a:t>
            </a:r>
            <a:r>
              <a:rPr lang="en-US" sz="2800" dirty="0">
                <a:sym typeface="Wingdings" panose="05000000000000000000" pitchFamily="2" charset="2"/>
              </a:rPr>
              <a:t> A processor that can execute multiple instructions per cycle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0FD62-F767-4DD6-BE19-475ED469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51230-9A76-4B16-AC74-50BEE8A3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4442BC-DF81-4160-B5A4-EEDBABDE7A05}"/>
              </a:ext>
            </a:extLst>
          </p:cNvPr>
          <p:cNvGrpSpPr/>
          <p:nvPr/>
        </p:nvGrpSpPr>
        <p:grpSpPr>
          <a:xfrm>
            <a:off x="2893346" y="1431237"/>
            <a:ext cx="5972359" cy="3151247"/>
            <a:chOff x="1952441" y="1612841"/>
            <a:chExt cx="4518198" cy="22672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A334A1-F5A8-454D-9123-FA2E104EBEEB}"/>
                </a:ext>
              </a:extLst>
            </p:cNvPr>
            <p:cNvSpPr txBox="1"/>
            <p:nvPr/>
          </p:nvSpPr>
          <p:spPr>
            <a:xfrm>
              <a:off x="4057796" y="1612841"/>
              <a:ext cx="1157160" cy="376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Poppins" pitchFamily="2" charset="77"/>
                  <a:cs typeface="Poppins" pitchFamily="2" charset="77"/>
                </a:rPr>
                <a:t>Outline</a:t>
              </a:r>
            </a:p>
          </p:txBody>
        </p:sp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64975" y="240607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796087" y="2553798"/>
              <a:ext cx="258548" cy="27205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206441" y="2464264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308360" y="2605296"/>
              <a:ext cx="1773211" cy="26572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In-Order Pipelines</a:t>
              </a:r>
            </a:p>
          </p:txBody>
        </p:sp>
        <p:sp>
          <p:nvSpPr>
            <p:cNvPr id="9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64975" y="288843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78502" y="3036165"/>
              <a:ext cx="293717" cy="27205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206441" y="2946632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43942" y="3076845"/>
              <a:ext cx="2732457" cy="26572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Performance Considerations</a:t>
              </a:r>
            </a:p>
          </p:txBody>
        </p:sp>
        <p:sp>
          <p:nvSpPr>
            <p:cNvPr id="13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64975" y="3370806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75471" y="3518535"/>
              <a:ext cx="299779" cy="27205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206441" y="3429000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49436" y="3538781"/>
              <a:ext cx="2206145" cy="265729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Out-of-Order Pipelines</a:t>
              </a:r>
            </a:p>
          </p:txBody>
        </p:sp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720B12FF-CA6E-41D6-BD5D-1D381B69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441" y="2492653"/>
              <a:ext cx="567506" cy="451118"/>
            </a:xfrm>
            <a:prstGeom prst="rect">
              <a:avLst/>
            </a:prstGeom>
          </p:spPr>
        </p:pic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192098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836" y="1290134"/>
            <a:ext cx="7886700" cy="732875"/>
          </a:xfrm>
        </p:spPr>
        <p:txBody>
          <a:bodyPr/>
          <a:lstStyle/>
          <a:p>
            <a:r>
              <a:rPr lang="en-US" dirty="0"/>
              <a:t>Have multiple in-order pipelines.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454916" y="2181116"/>
            <a:ext cx="925184" cy="77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956990" y="2181116"/>
            <a:ext cx="933809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6" name="Rounded Rectangle 5"/>
          <p:cNvSpPr/>
          <p:nvPr/>
        </p:nvSpPr>
        <p:spPr>
          <a:xfrm>
            <a:off x="6485568" y="2181116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7979016" y="2181116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8" name="Rounded Rectangle 7"/>
          <p:cNvSpPr/>
          <p:nvPr/>
        </p:nvSpPr>
        <p:spPr>
          <a:xfrm>
            <a:off x="9481091" y="2181116"/>
            <a:ext cx="117507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01" y="2426970"/>
            <a:ext cx="578849" cy="4033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05" y="2426970"/>
            <a:ext cx="559638" cy="4033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005" y="2426970"/>
            <a:ext cx="559638" cy="4033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80" y="2426970"/>
            <a:ext cx="508958" cy="403319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454915" y="3171426"/>
            <a:ext cx="925184" cy="77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14" name="Rounded Rectangle 13"/>
          <p:cNvSpPr/>
          <p:nvPr/>
        </p:nvSpPr>
        <p:spPr>
          <a:xfrm>
            <a:off x="4956989" y="3171426"/>
            <a:ext cx="933809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15" name="Rounded Rectangle 14"/>
          <p:cNvSpPr/>
          <p:nvPr/>
        </p:nvSpPr>
        <p:spPr>
          <a:xfrm>
            <a:off x="6485568" y="3171426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7979016" y="3171426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17" name="Rounded Rectangle 16"/>
          <p:cNvSpPr/>
          <p:nvPr/>
        </p:nvSpPr>
        <p:spPr>
          <a:xfrm>
            <a:off x="9481090" y="3171426"/>
            <a:ext cx="117507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100" y="3417280"/>
            <a:ext cx="578849" cy="4033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04" y="3417280"/>
            <a:ext cx="559638" cy="4033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004" y="3417280"/>
            <a:ext cx="559638" cy="4033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80" y="3417280"/>
            <a:ext cx="508958" cy="403319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454915" y="4116281"/>
            <a:ext cx="925184" cy="776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23" name="Rounded Rectangle 22"/>
          <p:cNvSpPr/>
          <p:nvPr/>
        </p:nvSpPr>
        <p:spPr>
          <a:xfrm>
            <a:off x="4956988" y="4116281"/>
            <a:ext cx="933809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24" name="Rounded Rectangle 23"/>
          <p:cNvSpPr/>
          <p:nvPr/>
        </p:nvSpPr>
        <p:spPr>
          <a:xfrm>
            <a:off x="6485567" y="411628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25" name="Rounded Rectangle 24"/>
          <p:cNvSpPr/>
          <p:nvPr/>
        </p:nvSpPr>
        <p:spPr>
          <a:xfrm>
            <a:off x="7979015" y="411628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26" name="Rounded Rectangle 25"/>
          <p:cNvSpPr/>
          <p:nvPr/>
        </p:nvSpPr>
        <p:spPr>
          <a:xfrm>
            <a:off x="9481089" y="4116281"/>
            <a:ext cx="117507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099" y="4362135"/>
            <a:ext cx="578849" cy="40331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03" y="4362135"/>
            <a:ext cx="559638" cy="4033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004" y="4362135"/>
            <a:ext cx="559638" cy="4033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79" y="4362135"/>
            <a:ext cx="508958" cy="40331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35838" y="2349557"/>
            <a:ext cx="1635384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Instruction </a:t>
            </a:r>
            <a:r>
              <a:rPr lang="en-US" sz="2100" dirty="0" err="1"/>
              <a:t>i</a:t>
            </a:r>
            <a:r>
              <a:rPr lang="en-US" sz="21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1" y="3363407"/>
            <a:ext cx="1941557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Instruction i+1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48738" y="4302090"/>
            <a:ext cx="1941557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Instruction i+2 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E8F580EA-CE49-4EB8-A1CF-8CCB85CF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FB8D49AD-F56C-47A3-9315-694EC017CC20}"/>
              </a:ext>
            </a:extLst>
          </p:cNvPr>
          <p:cNvSpPr/>
          <p:nvPr/>
        </p:nvSpPr>
        <p:spPr>
          <a:xfrm>
            <a:off x="3465558" y="2207435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CA455A12-FFFC-40FA-BF76-706AF38ECF8C}"/>
              </a:ext>
            </a:extLst>
          </p:cNvPr>
          <p:cNvSpPr/>
          <p:nvPr/>
        </p:nvSpPr>
        <p:spPr>
          <a:xfrm>
            <a:off x="3465557" y="3197745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37" name="Rounded Rectangle 21">
            <a:extLst>
              <a:ext uri="{FF2B5EF4-FFF2-40B4-BE49-F238E27FC236}">
                <a16:creationId xmlns:a16="http://schemas.microsoft.com/office/drawing/2014/main" id="{C9C183AA-E551-47FA-BA51-3BA6D9EC91F6}"/>
              </a:ext>
            </a:extLst>
          </p:cNvPr>
          <p:cNvSpPr/>
          <p:nvPr/>
        </p:nvSpPr>
        <p:spPr>
          <a:xfrm>
            <a:off x="3465557" y="4142600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7265E75-6B66-4B75-979E-357F13A3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Superscalar Processor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914401"/>
            <a:ext cx="8430768" cy="485604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can be </a:t>
            </a:r>
            <a:r>
              <a:rPr lang="en-US" sz="2400" dirty="0">
                <a:solidFill>
                  <a:srgbClr val="01708C"/>
                </a:solidFill>
              </a:rPr>
              <a:t>dependences</a:t>
            </a:r>
            <a:r>
              <a:rPr lang="en-US" sz="2400" dirty="0"/>
              <a:t> between instructions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Have O(n</a:t>
            </a:r>
            <a:r>
              <a:rPr lang="en-US" sz="2400" baseline="30000" dirty="0"/>
              <a:t>2</a:t>
            </a:r>
            <a:r>
              <a:rPr lang="en-US" sz="2400" dirty="0"/>
              <a:t>) forwarding paths for an </a:t>
            </a:r>
            <a:r>
              <a:rPr lang="en-US" sz="2400" i="1" dirty="0"/>
              <a:t>n</a:t>
            </a:r>
            <a:r>
              <a:rPr lang="en-US" sz="2400" dirty="0"/>
              <a:t>-issue </a:t>
            </a:r>
            <a:r>
              <a:rPr lang="en-US" sz="2400" dirty="0">
                <a:solidFill>
                  <a:srgbClr val="00B050"/>
                </a:solidFill>
              </a:rPr>
              <a:t>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Complicated logic for detecting dependences, hazards, and forwarding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Still might not be </a:t>
            </a:r>
            <a:r>
              <a:rPr lang="en-US" sz="2400" dirty="0">
                <a:solidFill>
                  <a:srgbClr val="FF0000"/>
                </a:solidFill>
              </a:rPr>
              <a:t>enough</a:t>
            </a:r>
            <a:r>
              <a:rPr lang="en-US" sz="2400" dirty="0"/>
              <a:t> ...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get the peak IPC (= n) in an </a:t>
            </a:r>
            <a:r>
              <a:rPr lang="en-US" sz="2400" i="1" dirty="0"/>
              <a:t>n</a:t>
            </a:r>
            <a:r>
              <a:rPr lang="en-US" sz="2400" dirty="0"/>
              <a:t>-issue pipeline, we need to ensure that there are no </a:t>
            </a:r>
            <a:r>
              <a:rPr lang="en-US" sz="2400" dirty="0">
                <a:solidFill>
                  <a:srgbClr val="E21A23"/>
                </a:solidFill>
              </a:rPr>
              <a:t>stalls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will be no stalls if there are no </a:t>
            </a:r>
            <a:r>
              <a:rPr lang="en-US" sz="2400" dirty="0">
                <a:solidFill>
                  <a:srgbClr val="FF0000"/>
                </a:solidFill>
              </a:rPr>
              <a:t>taken branches</a:t>
            </a:r>
            <a:r>
              <a:rPr lang="en-US" sz="2400" dirty="0"/>
              <a:t>, and no </a:t>
            </a:r>
            <a:r>
              <a:rPr lang="en-US" sz="2400" dirty="0">
                <a:solidFill>
                  <a:schemeClr val="accent6"/>
                </a:solidFill>
              </a:rPr>
              <a:t>data dependences </a:t>
            </a:r>
            <a:r>
              <a:rPr lang="en-US" sz="2400" dirty="0"/>
              <a:t>between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Programs typically do </a:t>
            </a:r>
            <a:r>
              <a:rPr lang="en-US" sz="2400" dirty="0">
                <a:solidFill>
                  <a:srgbClr val="FF0000"/>
                </a:solidFill>
              </a:rPr>
              <a:t>not have </a:t>
            </a:r>
            <a:r>
              <a:rPr lang="en-US" sz="2400" dirty="0"/>
              <a:t>such long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sequences</a:t>
            </a:r>
            <a:r>
              <a:rPr lang="en-US" sz="2400" dirty="0"/>
              <a:t> of instructions without dependences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7EB3C-4373-4CBE-81D6-8D3B6A9B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3EF2C-868A-4DA0-9AA7-76C088A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CB05B-6183-4BA1-A5FA-D56FA6640A22}"/>
              </a:ext>
            </a:extLst>
          </p:cNvPr>
          <p:cNvGrpSpPr/>
          <p:nvPr/>
        </p:nvGrpSpPr>
        <p:grpSpPr>
          <a:xfrm>
            <a:off x="2728781" y="1774208"/>
            <a:ext cx="6172857" cy="3047604"/>
            <a:chOff x="1974856" y="1612841"/>
            <a:chExt cx="4495783" cy="22672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A334A1-F5A8-454D-9123-FA2E104EBEEB}"/>
                </a:ext>
              </a:extLst>
            </p:cNvPr>
            <p:cNvSpPr txBox="1"/>
            <p:nvPr/>
          </p:nvSpPr>
          <p:spPr>
            <a:xfrm>
              <a:off x="4079365" y="1612841"/>
              <a:ext cx="1114020" cy="389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Poppins" pitchFamily="2" charset="77"/>
                  <a:cs typeface="Poppins" pitchFamily="2" charset="77"/>
                </a:rPr>
                <a:t>Outline</a:t>
              </a:r>
            </a:p>
          </p:txBody>
        </p:sp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BABD4351-0C08-4766-BE81-3DA733F5C5F6}"/>
                </a:ext>
              </a:extLst>
            </p:cNvPr>
            <p:cNvSpPr/>
            <p:nvPr/>
          </p:nvSpPr>
          <p:spPr>
            <a:xfrm rot="16200000">
              <a:off x="2664975" y="2406070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21A23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426B6-3207-49E8-8E7A-318CE5AC1753}"/>
                </a:ext>
              </a:extLst>
            </p:cNvPr>
            <p:cNvSpPr txBox="1"/>
            <p:nvPr/>
          </p:nvSpPr>
          <p:spPr>
            <a:xfrm>
              <a:off x="2800907" y="2549171"/>
              <a:ext cx="248909" cy="28130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1.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13BD94-432E-49F8-994F-EAAF0AE084BC}"/>
                </a:ext>
              </a:extLst>
            </p:cNvPr>
            <p:cNvSpPr/>
            <p:nvPr/>
          </p:nvSpPr>
          <p:spPr>
            <a:xfrm>
              <a:off x="3206441" y="2464264"/>
              <a:ext cx="3264198" cy="451117"/>
            </a:xfrm>
            <a:prstGeom prst="rect">
              <a:avLst/>
            </a:prstGeom>
            <a:solidFill>
              <a:srgbClr val="E21A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AFA707-E2BC-4B10-86EB-612EA2C36383}"/>
                </a:ext>
              </a:extLst>
            </p:cNvPr>
            <p:cNvSpPr txBox="1"/>
            <p:nvPr/>
          </p:nvSpPr>
          <p:spPr>
            <a:xfrm>
              <a:off x="3308360" y="2596259"/>
              <a:ext cx="1707105" cy="27476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In-Order Pipelines</a:t>
              </a:r>
            </a:p>
          </p:txBody>
        </p:sp>
        <p:sp>
          <p:nvSpPr>
            <p:cNvPr id="9" name="Round Same Side Corner Rectangle 19">
              <a:extLst>
                <a:ext uri="{FF2B5EF4-FFF2-40B4-BE49-F238E27FC236}">
                  <a16:creationId xmlns:a16="http://schemas.microsoft.com/office/drawing/2014/main" id="{F28551BB-C70F-4CF7-A482-B8F1CE1D5A53}"/>
                </a:ext>
              </a:extLst>
            </p:cNvPr>
            <p:cNvSpPr/>
            <p:nvPr/>
          </p:nvSpPr>
          <p:spPr>
            <a:xfrm rot="16200000">
              <a:off x="2664975" y="2888438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B600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B0FB8F-4718-4EB7-89C9-4E1C2C7BEFB0}"/>
                </a:ext>
              </a:extLst>
            </p:cNvPr>
            <p:cNvSpPr txBox="1"/>
            <p:nvPr/>
          </p:nvSpPr>
          <p:spPr>
            <a:xfrm>
              <a:off x="2783978" y="3031540"/>
              <a:ext cx="282767" cy="28130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2.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0E42B5-FBE8-4918-BF15-433D2716BFE0}"/>
                </a:ext>
              </a:extLst>
            </p:cNvPr>
            <p:cNvSpPr/>
            <p:nvPr/>
          </p:nvSpPr>
          <p:spPr>
            <a:xfrm>
              <a:off x="3206441" y="2946632"/>
              <a:ext cx="3264198" cy="451117"/>
            </a:xfrm>
            <a:prstGeom prst="rect">
              <a:avLst/>
            </a:prstGeom>
            <a:solidFill>
              <a:srgbClr val="FFB6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410488-04BF-4D5D-A7DA-E5F8EAAA5C8D}"/>
                </a:ext>
              </a:extLst>
            </p:cNvPr>
            <p:cNvSpPr txBox="1"/>
            <p:nvPr/>
          </p:nvSpPr>
          <p:spPr>
            <a:xfrm>
              <a:off x="3243942" y="3067808"/>
              <a:ext cx="2630590" cy="27476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Performance Considerations</a:t>
              </a:r>
            </a:p>
          </p:txBody>
        </p:sp>
        <p:sp>
          <p:nvSpPr>
            <p:cNvPr id="13" name="Round Same Side Corner Rectangle 27">
              <a:extLst>
                <a:ext uri="{FF2B5EF4-FFF2-40B4-BE49-F238E27FC236}">
                  <a16:creationId xmlns:a16="http://schemas.microsoft.com/office/drawing/2014/main" id="{79248E22-BAEB-4C8A-A15F-AF1D32AF8D13}"/>
                </a:ext>
              </a:extLst>
            </p:cNvPr>
            <p:cNvSpPr/>
            <p:nvPr/>
          </p:nvSpPr>
          <p:spPr>
            <a:xfrm rot="16200000">
              <a:off x="2664975" y="3370806"/>
              <a:ext cx="451117" cy="5675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625D9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5409B-E2F1-4530-A5A2-3CBAD6D1859A}"/>
                </a:ext>
              </a:extLst>
            </p:cNvPr>
            <p:cNvSpPr txBox="1"/>
            <p:nvPr/>
          </p:nvSpPr>
          <p:spPr>
            <a:xfrm>
              <a:off x="2781060" y="3513909"/>
              <a:ext cx="288603" cy="28130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857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3.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8CDCA8-6093-47E9-903D-9F228DCF85D0}"/>
                </a:ext>
              </a:extLst>
            </p:cNvPr>
            <p:cNvSpPr/>
            <p:nvPr/>
          </p:nvSpPr>
          <p:spPr>
            <a:xfrm>
              <a:off x="3206441" y="3429000"/>
              <a:ext cx="3264198" cy="451117"/>
            </a:xfrm>
            <a:prstGeom prst="rect">
              <a:avLst/>
            </a:prstGeom>
            <a:solidFill>
              <a:srgbClr val="625D9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506" kern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07BA0C-52C9-406C-8489-50BE8D80FA27}"/>
                </a:ext>
              </a:extLst>
            </p:cNvPr>
            <p:cNvSpPr txBox="1"/>
            <p:nvPr/>
          </p:nvSpPr>
          <p:spPr>
            <a:xfrm>
              <a:off x="3249436" y="3529744"/>
              <a:ext cx="2123899" cy="274766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Out-of-Order Pipelines</a:t>
              </a:r>
            </a:p>
          </p:txBody>
        </p:sp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720B12FF-CA6E-41D6-BD5D-1D381B69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856" y="3428999"/>
              <a:ext cx="567506" cy="451118"/>
            </a:xfrm>
            <a:prstGeom prst="rect">
              <a:avLst/>
            </a:prstGeom>
          </p:spPr>
        </p:pic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32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1664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0" y="1449710"/>
            <a:ext cx="7886700" cy="483465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Don’t follow program order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12861" y="5218919"/>
            <a:ext cx="3787253" cy="3429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Too many dependences</a:t>
            </a:r>
            <a:endParaRPr lang="en-US" sz="1350" dirty="0"/>
          </a:p>
        </p:txBody>
      </p:sp>
      <p:sp>
        <p:nvSpPr>
          <p:cNvPr id="7" name="Rectangle 6"/>
          <p:cNvSpPr/>
          <p:nvPr/>
        </p:nvSpPr>
        <p:spPr>
          <a:xfrm>
            <a:off x="4937835" y="2507348"/>
            <a:ext cx="4572000" cy="25160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r1</a:t>
            </a:r>
            <a:r>
              <a:rPr lang="en-US" sz="2400" dirty="0"/>
              <a:t>, 1</a:t>
            </a:r>
          </a:p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r3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r1</a:t>
            </a:r>
            <a:r>
              <a:rPr lang="en-US" sz="2400" dirty="0"/>
              <a:t>, r2</a:t>
            </a:r>
          </a:p>
          <a:p>
            <a:r>
              <a:rPr lang="en-US" sz="2400" dirty="0"/>
              <a:t>add r4, </a:t>
            </a:r>
            <a:r>
              <a:rPr lang="en-US" sz="2400" dirty="0">
                <a:solidFill>
                  <a:srgbClr val="FF0000"/>
                </a:solidFill>
              </a:rPr>
              <a:t>r3</a:t>
            </a:r>
            <a:r>
              <a:rPr lang="en-US" sz="2400" dirty="0"/>
              <a:t>, r2</a:t>
            </a:r>
          </a:p>
          <a:p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r5</a:t>
            </a:r>
            <a:r>
              <a:rPr lang="en-US" sz="2400" dirty="0"/>
              <a:t>, 1</a:t>
            </a:r>
          </a:p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r6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r5</a:t>
            </a:r>
            <a:r>
              <a:rPr lang="en-US" sz="2400" dirty="0"/>
              <a:t>, 1</a:t>
            </a:r>
          </a:p>
          <a:p>
            <a:r>
              <a:rPr lang="en-US" sz="2400" dirty="0"/>
              <a:t>add r8, r7, </a:t>
            </a:r>
            <a:r>
              <a:rPr lang="en-US" sz="2400" dirty="0">
                <a:solidFill>
                  <a:srgbClr val="FF0000"/>
                </a:solidFill>
              </a:rPr>
              <a:t>r6</a:t>
            </a:r>
          </a:p>
          <a:p>
            <a:endParaRPr lang="en-US" sz="13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DB335-EACB-42BB-8280-5C2256AF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D36B01-CE7F-4804-8111-49673406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30" y="1373454"/>
            <a:ext cx="3254040" cy="3254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9733B-E881-4D53-A388-8B85760A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5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out of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83621" y="2828836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r1</a:t>
            </a:r>
            <a:r>
              <a:rPr lang="en-US" sz="2400" dirty="0"/>
              <a:t>, 1</a:t>
            </a:r>
          </a:p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r3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r1</a:t>
            </a:r>
            <a:r>
              <a:rPr lang="en-US" sz="2400" dirty="0"/>
              <a:t>, r2</a:t>
            </a:r>
          </a:p>
          <a:p>
            <a:r>
              <a:rPr lang="en-US" sz="2400" dirty="0"/>
              <a:t>add r4, </a:t>
            </a:r>
            <a:r>
              <a:rPr lang="en-US" sz="2400" dirty="0">
                <a:solidFill>
                  <a:srgbClr val="FF0000"/>
                </a:solidFill>
              </a:rPr>
              <a:t>r3</a:t>
            </a:r>
            <a:r>
              <a:rPr lang="en-US" sz="2400" dirty="0"/>
              <a:t>,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8309" y="2828836"/>
            <a:ext cx="24074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r5</a:t>
            </a:r>
            <a:r>
              <a:rPr lang="en-US" sz="2400" dirty="0"/>
              <a:t>, 1</a:t>
            </a:r>
          </a:p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r6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r5</a:t>
            </a:r>
            <a:r>
              <a:rPr lang="en-US" sz="2400" dirty="0"/>
              <a:t>, 1</a:t>
            </a:r>
          </a:p>
          <a:p>
            <a:r>
              <a:rPr lang="en-US" sz="2400" dirty="0"/>
              <a:t>add r8, r7, </a:t>
            </a:r>
            <a:r>
              <a:rPr lang="en-US" sz="2400" dirty="0">
                <a:solidFill>
                  <a:srgbClr val="FF0000"/>
                </a:solidFill>
              </a:rPr>
              <a:t>r6</a:t>
            </a:r>
          </a:p>
        </p:txBody>
      </p:sp>
      <p:sp>
        <p:nvSpPr>
          <p:cNvPr id="7" name="Rectangle 6"/>
          <p:cNvSpPr/>
          <p:nvPr/>
        </p:nvSpPr>
        <p:spPr>
          <a:xfrm>
            <a:off x="2956200" y="1718286"/>
            <a:ext cx="5031560" cy="6178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Execute on a 2-issue OOO processor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36D8-0AAC-4665-AD46-56B1F671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BC118AE-9D24-4F5C-B39E-D70D8D3AE845}"/>
              </a:ext>
            </a:extLst>
          </p:cNvPr>
          <p:cNvSpPr/>
          <p:nvPr/>
        </p:nvSpPr>
        <p:spPr>
          <a:xfrm rot="5400000">
            <a:off x="5271658" y="1805776"/>
            <a:ext cx="400643" cy="50315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DB0CB-5315-45D6-8D1D-92719FBE7A84}"/>
              </a:ext>
            </a:extLst>
          </p:cNvPr>
          <p:cNvSpPr txBox="1"/>
          <p:nvPr/>
        </p:nvSpPr>
        <p:spPr>
          <a:xfrm>
            <a:off x="3939654" y="4751807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2 instructions in parallel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262C3-9F43-40A7-9B6B-093FCBFF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4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0943" y="1974453"/>
            <a:ext cx="2057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/>
              <a:t>mov</a:t>
            </a:r>
            <a:r>
              <a:rPr lang="en-US" sz="2100" dirty="0"/>
              <a:t> r1, 1            </a:t>
            </a:r>
          </a:p>
          <a:p>
            <a:r>
              <a:rPr lang="en-US" sz="2100" dirty="0"/>
              <a:t>add r3, r1, r2</a:t>
            </a:r>
          </a:p>
          <a:p>
            <a:r>
              <a:rPr lang="en-US" sz="2100" dirty="0"/>
              <a:t>add r4, r3, 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3157" y="1974453"/>
            <a:ext cx="23844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mov</a:t>
            </a:r>
            <a:r>
              <a:rPr lang="en-US" sz="2100" dirty="0"/>
              <a:t> r5, 1</a:t>
            </a:r>
          </a:p>
          <a:p>
            <a:r>
              <a:rPr lang="en-US" sz="2100" dirty="0"/>
              <a:t>add r6, r5, 1</a:t>
            </a:r>
          </a:p>
          <a:p>
            <a:r>
              <a:rPr lang="en-US" sz="2100" dirty="0"/>
              <a:t>add r8, r7, r6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6793" y="1940761"/>
            <a:ext cx="4585648" cy="368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3016792" y="2309471"/>
            <a:ext cx="4585648" cy="368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3016792" y="2686639"/>
            <a:ext cx="4585648" cy="368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2059032" y="1940760"/>
            <a:ext cx="10214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cycle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9032" y="2309470"/>
            <a:ext cx="10214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cycle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1255" y="2624878"/>
            <a:ext cx="10214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cycle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75048" y="1561918"/>
            <a:ext cx="1760561" cy="327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issue slot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70344" y="1561918"/>
            <a:ext cx="1760561" cy="327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issue slot 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943DC2-0359-4F51-A905-FD267088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6F9646-B488-4B30-A859-8032F3B7B736}"/>
              </a:ext>
            </a:extLst>
          </p:cNvPr>
          <p:cNvSpPr/>
          <p:nvPr/>
        </p:nvSpPr>
        <p:spPr>
          <a:xfrm>
            <a:off x="2059032" y="4004588"/>
            <a:ext cx="8188657" cy="1351128"/>
          </a:xfrm>
          <a:prstGeom prst="roundRect">
            <a:avLst/>
          </a:prstGeom>
          <a:solidFill>
            <a:srgbClr val="FFD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In Out-of-order (OOO) processors, the execution is not as per program order. It is as per the data dependence order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the consumer is executed always after the producer.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A463C-5283-4CA4-81C8-3F62033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1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Principle of OOO Processors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732549"/>
              </p:ext>
            </p:extLst>
          </p:nvPr>
        </p:nvGraphicFramePr>
        <p:xfrm>
          <a:off x="2159048" y="976877"/>
          <a:ext cx="7873905" cy="355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B3B6B-7FD7-4C21-9347-B9C44AAE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0CAEB3-1AB2-4A1F-BF33-7A39BC45FFB5}"/>
              </a:ext>
            </a:extLst>
          </p:cNvPr>
          <p:cNvSpPr/>
          <p:nvPr/>
        </p:nvSpPr>
        <p:spPr>
          <a:xfrm>
            <a:off x="1619534" y="5308979"/>
            <a:ext cx="1487606" cy="822960"/>
          </a:xfrm>
          <a:prstGeom prst="roundRect">
            <a:avLst/>
          </a:prstGeom>
          <a:solidFill>
            <a:srgbClr val="FFD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ILP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032F6-B0D0-4645-BC45-7243EF372EE8}"/>
              </a:ext>
            </a:extLst>
          </p:cNvPr>
          <p:cNvSpPr txBox="1"/>
          <p:nvPr/>
        </p:nvSpPr>
        <p:spPr>
          <a:xfrm>
            <a:off x="3311858" y="5150800"/>
            <a:ext cx="7067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Instruction level parallelism</a:t>
            </a:r>
          </a:p>
          <a:p>
            <a:r>
              <a:rPr lang="en-US" sz="2400" dirty="0"/>
              <a:t>The number of ready and independent instructions</a:t>
            </a:r>
          </a:p>
          <a:p>
            <a:r>
              <a:rPr lang="en-US" sz="2400" dirty="0"/>
              <a:t>we can simultaneously execute</a:t>
            </a:r>
            <a:r>
              <a:rPr lang="en-US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46C8-E29E-41AE-9B8A-790F13A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2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82254" y="1724572"/>
            <a:ext cx="1224886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r1,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61946" y="1724572"/>
            <a:ext cx="1562477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r3, r1, r2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7195" y="1724572"/>
            <a:ext cx="1562477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r4, r3, r2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12442" y="1724572"/>
            <a:ext cx="1224886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mov</a:t>
            </a:r>
            <a:r>
              <a:rPr lang="en-US" dirty="0">
                <a:solidFill>
                  <a:schemeClr val="tx1"/>
                </a:solidFill>
              </a:rPr>
              <a:t> r5,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27521" y="1727796"/>
            <a:ext cx="1562477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r6, r5,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50099" y="1724572"/>
            <a:ext cx="1562477" cy="4401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 r8, r7, r6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37195" y="1143852"/>
            <a:ext cx="3266081" cy="429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Pool of Instructions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6595" y="3283139"/>
            <a:ext cx="2364475" cy="89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 ready and mutually independent instructions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8FB28-6720-4851-865E-57307F9D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00D1-ADB0-4B91-A90F-AEDC434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32621 0.2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2" y="1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2605 0.2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4723 0.413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61" y="2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4895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-0.01615 0.5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" y="2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-0.30521 0.5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of Instructions: Instruction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097282"/>
            <a:ext cx="8787384" cy="269679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Needs to be </a:t>
            </a:r>
            <a:r>
              <a:rPr lang="en-US" sz="2400" dirty="0">
                <a:solidFill>
                  <a:srgbClr val="00B050"/>
                </a:solidFill>
              </a:rPr>
              <a:t>large enough </a:t>
            </a:r>
            <a:r>
              <a:rPr lang="en-US" sz="2400" dirty="0"/>
              <a:t>such that the requisite number of mutually independent instructions can be found.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 instruction window sizes: 64 to 128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do we create a large pool of instructions in a program with branches? We need to be sure that </a:t>
            </a:r>
            <a:r>
              <a:rPr lang="en-US" sz="2400" b="1" dirty="0">
                <a:solidFill>
                  <a:srgbClr val="01708C"/>
                </a:solidFill>
              </a:rPr>
              <a:t>all the instructions</a:t>
            </a:r>
            <a:r>
              <a:rPr lang="en-US" sz="2400" dirty="0"/>
              <a:t> are on the</a:t>
            </a:r>
            <a:r>
              <a:rPr lang="en-US" sz="2400" dirty="0">
                <a:solidFill>
                  <a:srgbClr val="FF0000"/>
                </a:solidFill>
              </a:rPr>
              <a:t> correct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6386" y="4134801"/>
            <a:ext cx="47227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for (</a:t>
            </a:r>
            <a:r>
              <a:rPr lang="en-US" sz="2100" dirty="0" err="1"/>
              <a:t>i</a:t>
            </a:r>
            <a:r>
              <a:rPr lang="en-US" sz="2100" dirty="0"/>
              <a:t> = 1; </a:t>
            </a:r>
            <a:r>
              <a:rPr lang="en-US" sz="2100" dirty="0" err="1"/>
              <a:t>i</a:t>
            </a:r>
            <a:r>
              <a:rPr lang="en-US" sz="2100" dirty="0"/>
              <a:t> &lt; m;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r>
              <a:rPr lang="en-US" sz="2100" dirty="0"/>
              <a:t>	for (j = 1; j &lt; </a:t>
            </a:r>
            <a:r>
              <a:rPr lang="en-US" sz="2100" dirty="0" err="1"/>
              <a:t>i</a:t>
            </a:r>
            <a:r>
              <a:rPr lang="en-US" sz="2100" dirty="0"/>
              <a:t>; j ++ ) {</a:t>
            </a:r>
          </a:p>
          <a:p>
            <a:r>
              <a:rPr lang="en-US" sz="2100" dirty="0"/>
              <a:t>		if (j %2 == 0) </a:t>
            </a:r>
            <a:r>
              <a:rPr lang="en-US" sz="2100" dirty="0">
                <a:solidFill>
                  <a:srgbClr val="00B050"/>
                </a:solidFill>
              </a:rPr>
              <a:t>continue</a:t>
            </a:r>
            <a:r>
              <a:rPr lang="en-US" sz="2100" dirty="0"/>
              <a:t>;</a:t>
            </a:r>
          </a:p>
          <a:p>
            <a:r>
              <a:rPr lang="en-US" sz="2100" dirty="0"/>
              <a:t>		....</a:t>
            </a:r>
          </a:p>
          <a:p>
            <a:r>
              <a:rPr lang="en-US" sz="2100" dirty="0"/>
              <a:t>	}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FF41-E6EC-4C45-9FA4-CC94960C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B0F731-AB1F-4454-8162-6E89E4D461F1}"/>
              </a:ext>
            </a:extLst>
          </p:cNvPr>
          <p:cNvSpPr/>
          <p:nvPr/>
        </p:nvSpPr>
        <p:spPr>
          <a:xfrm>
            <a:off x="3370226" y="5971266"/>
            <a:ext cx="2101755" cy="36522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49486-9FA0-497B-B8EE-C9D69846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74" y="2831370"/>
            <a:ext cx="822960" cy="8229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6892D6-E7A6-4DCD-B945-AD48B1F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1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creating an Instruction Pool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2168" y="1894962"/>
            <a:ext cx="1593056" cy="15644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65594" y="2331210"/>
            <a:ext cx="3981734" cy="72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Typically 1 in 5 instructions is a branch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473" y="3665386"/>
            <a:ext cx="2800350" cy="17502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07441" y="4083242"/>
            <a:ext cx="3981734" cy="726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 the directions of the branches, and their targets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AC29E-9465-4331-B358-5E8B19C1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AB406-D523-46F6-856F-F082B9E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497-9E4B-49B9-9F86-8DA2828B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7969822" cy="822960"/>
          </a:xfrm>
        </p:spPr>
        <p:txBody>
          <a:bodyPr/>
          <a:lstStyle/>
          <a:p>
            <a:r>
              <a:rPr lang="en-US" dirty="0"/>
              <a:t>A Simplified Diagram of a Processor with 5 Stages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0EAA9-AE3E-48F3-AA56-C231DFD1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03BF7-F10A-4369-9196-F1847FE2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</a:t>
            </a:fld>
            <a:endParaRPr lang="en-US"/>
          </a:p>
        </p:txBody>
      </p:sp>
      <p:sp>
        <p:nvSpPr>
          <p:cNvPr id="2469" name="AutoShape 2461">
            <a:extLst>
              <a:ext uri="{FF2B5EF4-FFF2-40B4-BE49-F238E27FC236}">
                <a16:creationId xmlns:a16="http://schemas.microsoft.com/office/drawing/2014/main" id="{04165060-005D-4F67-B095-EF781EB2FBF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24000" y="1093789"/>
            <a:ext cx="91440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0" name="Rectangle 2463">
            <a:extLst>
              <a:ext uri="{FF2B5EF4-FFF2-40B4-BE49-F238E27FC236}">
                <a16:creationId xmlns:a16="http://schemas.microsoft.com/office/drawing/2014/main" id="{5EF67072-6707-4D7A-9C23-695DFCD3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1" y="2290763"/>
            <a:ext cx="854075" cy="660400"/>
          </a:xfrm>
          <a:prstGeom prst="rect">
            <a:avLst/>
          </a:pr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1" name="Rectangle 2464">
            <a:extLst>
              <a:ext uri="{FF2B5EF4-FFF2-40B4-BE49-F238E27FC236}">
                <a16:creationId xmlns:a16="http://schemas.microsoft.com/office/drawing/2014/main" id="{6DEB1998-AD1C-4D62-85ED-1BE4C1A8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4" y="3262313"/>
            <a:ext cx="950913" cy="617538"/>
          </a:xfrm>
          <a:prstGeom prst="rect">
            <a:avLst/>
          </a:prstGeom>
          <a:solidFill>
            <a:srgbClr val="F4D7E3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2" name="Rectangle 2465">
            <a:extLst>
              <a:ext uri="{FF2B5EF4-FFF2-40B4-BE49-F238E27FC236}">
                <a16:creationId xmlns:a16="http://schemas.microsoft.com/office/drawing/2014/main" id="{9989BB92-0CA0-4656-BB33-607D9F76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4" y="2413001"/>
            <a:ext cx="396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Fetch</a:t>
            </a:r>
            <a:endParaRPr lang="en-US" altLang="en-US"/>
          </a:p>
        </p:txBody>
      </p:sp>
      <p:sp>
        <p:nvSpPr>
          <p:cNvPr id="2473" name="Rectangle 2466">
            <a:extLst>
              <a:ext uri="{FF2B5EF4-FFF2-40B4-BE49-F238E27FC236}">
                <a16:creationId xmlns:a16="http://schemas.microsoft.com/office/drawing/2014/main" id="{ABB9CFA9-8AFA-49CE-896E-A271C097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2638426"/>
            <a:ext cx="291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2474" name="Freeform 2467">
            <a:extLst>
              <a:ext uri="{FF2B5EF4-FFF2-40B4-BE49-F238E27FC236}">
                <a16:creationId xmlns:a16="http://schemas.microsoft.com/office/drawing/2014/main" id="{FD4ECEF8-3E88-45AA-AAB1-F7CE5FE0E17E}"/>
              </a:ext>
            </a:extLst>
          </p:cNvPr>
          <p:cNvSpPr>
            <a:spLocks/>
          </p:cNvSpPr>
          <p:nvPr/>
        </p:nvSpPr>
        <p:spPr bwMode="auto">
          <a:xfrm>
            <a:off x="2495551" y="2498726"/>
            <a:ext cx="314325" cy="254000"/>
          </a:xfrm>
          <a:custGeom>
            <a:avLst/>
            <a:gdLst>
              <a:gd name="T0" fmla="*/ 164 w 247"/>
              <a:gd name="T1" fmla="*/ 1 h 199"/>
              <a:gd name="T2" fmla="*/ 163 w 247"/>
              <a:gd name="T3" fmla="*/ 1 h 199"/>
              <a:gd name="T4" fmla="*/ 169 w 247"/>
              <a:gd name="T5" fmla="*/ 52 h 199"/>
              <a:gd name="T6" fmla="*/ 7 w 247"/>
              <a:gd name="T7" fmla="*/ 53 h 199"/>
              <a:gd name="T8" fmla="*/ 7 w 247"/>
              <a:gd name="T9" fmla="*/ 142 h 199"/>
              <a:gd name="T10" fmla="*/ 169 w 247"/>
              <a:gd name="T11" fmla="*/ 143 h 199"/>
              <a:gd name="T12" fmla="*/ 163 w 247"/>
              <a:gd name="T13" fmla="*/ 194 h 199"/>
              <a:gd name="T14" fmla="*/ 247 w 247"/>
              <a:gd name="T15" fmla="*/ 99 h 199"/>
              <a:gd name="T16" fmla="*/ 247 w 247"/>
              <a:gd name="T17" fmla="*/ 99 h 199"/>
              <a:gd name="T18" fmla="*/ 247 w 247"/>
              <a:gd name="T19" fmla="*/ 96 h 199"/>
              <a:gd name="T20" fmla="*/ 164 w 247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9">
                <a:moveTo>
                  <a:pt x="164" y="1"/>
                </a:moveTo>
                <a:cubicBezTo>
                  <a:pt x="164" y="1"/>
                  <a:pt x="164" y="1"/>
                  <a:pt x="163" y="1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3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4"/>
                </a:cubicBezTo>
                <a:cubicBezTo>
                  <a:pt x="173" y="199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3"/>
                  <a:pt x="178" y="0"/>
                  <a:pt x="16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5" name="Freeform 2468">
            <a:extLst>
              <a:ext uri="{FF2B5EF4-FFF2-40B4-BE49-F238E27FC236}">
                <a16:creationId xmlns:a16="http://schemas.microsoft.com/office/drawing/2014/main" id="{B4394368-C6F4-43BB-AA91-910301CD7C08}"/>
              </a:ext>
            </a:extLst>
          </p:cNvPr>
          <p:cNvSpPr>
            <a:spLocks/>
          </p:cNvSpPr>
          <p:nvPr/>
        </p:nvSpPr>
        <p:spPr bwMode="auto">
          <a:xfrm>
            <a:off x="2486026" y="2497139"/>
            <a:ext cx="315913" cy="252413"/>
          </a:xfrm>
          <a:custGeom>
            <a:avLst/>
            <a:gdLst>
              <a:gd name="T0" fmla="*/ 165 w 248"/>
              <a:gd name="T1" fmla="*/ 0 h 198"/>
              <a:gd name="T2" fmla="*/ 164 w 248"/>
              <a:gd name="T3" fmla="*/ 0 h 198"/>
              <a:gd name="T4" fmla="*/ 169 w 248"/>
              <a:gd name="T5" fmla="*/ 52 h 198"/>
              <a:gd name="T6" fmla="*/ 7 w 248"/>
              <a:gd name="T7" fmla="*/ 52 h 198"/>
              <a:gd name="T8" fmla="*/ 7 w 248"/>
              <a:gd name="T9" fmla="*/ 142 h 198"/>
              <a:gd name="T10" fmla="*/ 169 w 248"/>
              <a:gd name="T11" fmla="*/ 143 h 198"/>
              <a:gd name="T12" fmla="*/ 164 w 248"/>
              <a:gd name="T13" fmla="*/ 194 h 198"/>
              <a:gd name="T14" fmla="*/ 248 w 248"/>
              <a:gd name="T15" fmla="*/ 99 h 198"/>
              <a:gd name="T16" fmla="*/ 248 w 248"/>
              <a:gd name="T17" fmla="*/ 99 h 198"/>
              <a:gd name="T18" fmla="*/ 248 w 248"/>
              <a:gd name="T19" fmla="*/ 96 h 198"/>
              <a:gd name="T20" fmla="*/ 165 w 248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8">
                <a:moveTo>
                  <a:pt x="165" y="0"/>
                </a:moveTo>
                <a:cubicBezTo>
                  <a:pt x="165" y="0"/>
                  <a:pt x="164" y="0"/>
                  <a:pt x="164" y="0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49"/>
                  <a:pt x="7" y="52"/>
                </a:cubicBezTo>
                <a:cubicBezTo>
                  <a:pt x="0" y="56"/>
                  <a:pt x="0" y="138"/>
                  <a:pt x="7" y="142"/>
                </a:cubicBezTo>
                <a:cubicBezTo>
                  <a:pt x="14" y="145"/>
                  <a:pt x="169" y="143"/>
                  <a:pt x="169" y="143"/>
                </a:cubicBezTo>
                <a:cubicBezTo>
                  <a:pt x="169" y="143"/>
                  <a:pt x="154" y="190"/>
                  <a:pt x="164" y="194"/>
                </a:cubicBezTo>
                <a:cubicBezTo>
                  <a:pt x="174" y="198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2"/>
                  <a:pt x="178" y="0"/>
                  <a:pt x="165" y="0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6" name="Freeform 2469">
            <a:extLst>
              <a:ext uri="{FF2B5EF4-FFF2-40B4-BE49-F238E27FC236}">
                <a16:creationId xmlns:a16="http://schemas.microsoft.com/office/drawing/2014/main" id="{6FB08AD4-1539-4E69-8FF2-C9DD06C667AE}"/>
              </a:ext>
            </a:extLst>
          </p:cNvPr>
          <p:cNvSpPr>
            <a:spLocks/>
          </p:cNvSpPr>
          <p:nvPr/>
        </p:nvSpPr>
        <p:spPr bwMode="auto">
          <a:xfrm>
            <a:off x="2489200" y="2568577"/>
            <a:ext cx="177800" cy="104775"/>
          </a:xfrm>
          <a:custGeom>
            <a:avLst/>
            <a:gdLst>
              <a:gd name="T0" fmla="*/ 8 w 139"/>
              <a:gd name="T1" fmla="*/ 0 h 81"/>
              <a:gd name="T2" fmla="*/ 11 w 139"/>
              <a:gd name="T3" fmla="*/ 81 h 81"/>
              <a:gd name="T4" fmla="*/ 139 w 139"/>
              <a:gd name="T5" fmla="*/ 46 h 81"/>
              <a:gd name="T6" fmla="*/ 8 w 13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1">
                <a:moveTo>
                  <a:pt x="8" y="0"/>
                </a:moveTo>
                <a:cubicBezTo>
                  <a:pt x="4" y="9"/>
                  <a:pt x="0" y="61"/>
                  <a:pt x="11" y="81"/>
                </a:cubicBezTo>
                <a:cubicBezTo>
                  <a:pt x="14" y="81"/>
                  <a:pt x="45" y="42"/>
                  <a:pt x="139" y="46"/>
                </a:cubicBezTo>
                <a:cubicBezTo>
                  <a:pt x="50" y="35"/>
                  <a:pt x="8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7" name="Rectangle 2470">
            <a:extLst>
              <a:ext uri="{FF2B5EF4-FFF2-40B4-BE49-F238E27FC236}">
                <a16:creationId xmlns:a16="http://schemas.microsoft.com/office/drawing/2014/main" id="{E8D060F5-459E-4990-83D0-E9030A12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4" y="3376614"/>
            <a:ext cx="73712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Instruction</a:t>
            </a:r>
            <a:endParaRPr lang="en-US" altLang="en-US"/>
          </a:p>
        </p:txBody>
      </p:sp>
      <p:sp>
        <p:nvSpPr>
          <p:cNvPr id="2478" name="Rectangle 2471">
            <a:extLst>
              <a:ext uri="{FF2B5EF4-FFF2-40B4-BE49-F238E27FC236}">
                <a16:creationId xmlns:a16="http://schemas.microsoft.com/office/drawing/2014/main" id="{6FC00F8C-CC91-4034-A38C-D3FB4BD29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6" y="3586164"/>
            <a:ext cx="57150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2479" name="Freeform 2472">
            <a:extLst>
              <a:ext uri="{FF2B5EF4-FFF2-40B4-BE49-F238E27FC236}">
                <a16:creationId xmlns:a16="http://schemas.microsoft.com/office/drawing/2014/main" id="{90AFC1A6-FF8C-4B97-A54D-D0F58285AB96}"/>
              </a:ext>
            </a:extLst>
          </p:cNvPr>
          <p:cNvSpPr>
            <a:spLocks/>
          </p:cNvSpPr>
          <p:nvPr/>
        </p:nvSpPr>
        <p:spPr bwMode="auto">
          <a:xfrm>
            <a:off x="1970089" y="2936877"/>
            <a:ext cx="252413" cy="315913"/>
          </a:xfrm>
          <a:custGeom>
            <a:avLst/>
            <a:gdLst>
              <a:gd name="T0" fmla="*/ 0 w 198"/>
              <a:gd name="T1" fmla="*/ 83 h 248"/>
              <a:gd name="T2" fmla="*/ 0 w 198"/>
              <a:gd name="T3" fmla="*/ 84 h 248"/>
              <a:gd name="T4" fmla="*/ 52 w 198"/>
              <a:gd name="T5" fmla="*/ 79 h 248"/>
              <a:gd name="T6" fmla="*/ 52 w 198"/>
              <a:gd name="T7" fmla="*/ 241 h 248"/>
              <a:gd name="T8" fmla="*/ 142 w 198"/>
              <a:gd name="T9" fmla="*/ 241 h 248"/>
              <a:gd name="T10" fmla="*/ 143 w 198"/>
              <a:gd name="T11" fmla="*/ 79 h 248"/>
              <a:gd name="T12" fmla="*/ 194 w 198"/>
              <a:gd name="T13" fmla="*/ 84 h 248"/>
              <a:gd name="T14" fmla="*/ 99 w 198"/>
              <a:gd name="T15" fmla="*/ 0 h 248"/>
              <a:gd name="T16" fmla="*/ 99 w 198"/>
              <a:gd name="T17" fmla="*/ 0 h 248"/>
              <a:gd name="T18" fmla="*/ 96 w 198"/>
              <a:gd name="T19" fmla="*/ 0 h 248"/>
              <a:gd name="T20" fmla="*/ 0 w 198"/>
              <a:gd name="T21" fmla="*/ 8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48">
                <a:moveTo>
                  <a:pt x="0" y="83"/>
                </a:moveTo>
                <a:cubicBezTo>
                  <a:pt x="0" y="83"/>
                  <a:pt x="0" y="84"/>
                  <a:pt x="0" y="84"/>
                </a:cubicBezTo>
                <a:cubicBezTo>
                  <a:pt x="5" y="94"/>
                  <a:pt x="52" y="79"/>
                  <a:pt x="52" y="79"/>
                </a:cubicBezTo>
                <a:cubicBezTo>
                  <a:pt x="52" y="79"/>
                  <a:pt x="49" y="234"/>
                  <a:pt x="52" y="241"/>
                </a:cubicBezTo>
                <a:cubicBezTo>
                  <a:pt x="56" y="247"/>
                  <a:pt x="139" y="248"/>
                  <a:pt x="142" y="241"/>
                </a:cubicBezTo>
                <a:cubicBezTo>
                  <a:pt x="146" y="234"/>
                  <a:pt x="143" y="79"/>
                  <a:pt x="143" y="79"/>
                </a:cubicBezTo>
                <a:cubicBezTo>
                  <a:pt x="143" y="79"/>
                  <a:pt x="190" y="94"/>
                  <a:pt x="194" y="84"/>
                </a:cubicBezTo>
                <a:cubicBezTo>
                  <a:pt x="198" y="74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2" y="1"/>
                  <a:pt x="0" y="70"/>
                  <a:pt x="0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0" name="Freeform 2473">
            <a:extLst>
              <a:ext uri="{FF2B5EF4-FFF2-40B4-BE49-F238E27FC236}">
                <a16:creationId xmlns:a16="http://schemas.microsoft.com/office/drawing/2014/main" id="{A1D23D6F-5F4F-40DF-90DE-30C6C8E7878D}"/>
              </a:ext>
            </a:extLst>
          </p:cNvPr>
          <p:cNvSpPr>
            <a:spLocks/>
          </p:cNvSpPr>
          <p:nvPr/>
        </p:nvSpPr>
        <p:spPr bwMode="auto">
          <a:xfrm>
            <a:off x="1965325" y="2943226"/>
            <a:ext cx="254000" cy="317500"/>
          </a:xfrm>
          <a:custGeom>
            <a:avLst/>
            <a:gdLst>
              <a:gd name="T0" fmla="*/ 1 w 199"/>
              <a:gd name="T1" fmla="*/ 83 h 248"/>
              <a:gd name="T2" fmla="*/ 1 w 199"/>
              <a:gd name="T3" fmla="*/ 84 h 248"/>
              <a:gd name="T4" fmla="*/ 52 w 199"/>
              <a:gd name="T5" fmla="*/ 79 h 248"/>
              <a:gd name="T6" fmla="*/ 53 w 199"/>
              <a:gd name="T7" fmla="*/ 241 h 248"/>
              <a:gd name="T8" fmla="*/ 143 w 199"/>
              <a:gd name="T9" fmla="*/ 241 h 248"/>
              <a:gd name="T10" fmla="*/ 143 w 199"/>
              <a:gd name="T11" fmla="*/ 79 h 248"/>
              <a:gd name="T12" fmla="*/ 195 w 199"/>
              <a:gd name="T13" fmla="*/ 84 h 248"/>
              <a:gd name="T14" fmla="*/ 99 w 199"/>
              <a:gd name="T15" fmla="*/ 0 h 248"/>
              <a:gd name="T16" fmla="*/ 99 w 199"/>
              <a:gd name="T17" fmla="*/ 0 h 248"/>
              <a:gd name="T18" fmla="*/ 96 w 199"/>
              <a:gd name="T19" fmla="*/ 0 h 248"/>
              <a:gd name="T20" fmla="*/ 1 w 199"/>
              <a:gd name="T21" fmla="*/ 8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48">
                <a:moveTo>
                  <a:pt x="1" y="83"/>
                </a:moveTo>
                <a:cubicBezTo>
                  <a:pt x="1" y="84"/>
                  <a:pt x="1" y="84"/>
                  <a:pt x="1" y="84"/>
                </a:cubicBezTo>
                <a:cubicBezTo>
                  <a:pt x="5" y="94"/>
                  <a:pt x="52" y="79"/>
                  <a:pt x="52" y="79"/>
                </a:cubicBezTo>
                <a:cubicBezTo>
                  <a:pt x="52" y="79"/>
                  <a:pt x="49" y="234"/>
                  <a:pt x="53" y="241"/>
                </a:cubicBezTo>
                <a:cubicBezTo>
                  <a:pt x="56" y="248"/>
                  <a:pt x="139" y="248"/>
                  <a:pt x="143" y="241"/>
                </a:cubicBezTo>
                <a:cubicBezTo>
                  <a:pt x="146" y="234"/>
                  <a:pt x="143" y="79"/>
                  <a:pt x="143" y="79"/>
                </a:cubicBezTo>
                <a:cubicBezTo>
                  <a:pt x="143" y="79"/>
                  <a:pt x="190" y="94"/>
                  <a:pt x="195" y="84"/>
                </a:cubicBezTo>
                <a:cubicBezTo>
                  <a:pt x="199" y="75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3" y="1"/>
                  <a:pt x="0" y="70"/>
                  <a:pt x="1" y="83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1" name="Freeform 2474">
            <a:extLst>
              <a:ext uri="{FF2B5EF4-FFF2-40B4-BE49-F238E27FC236}">
                <a16:creationId xmlns:a16="http://schemas.microsoft.com/office/drawing/2014/main" id="{58F464B7-3C91-4D42-9E87-1105501B3DFF}"/>
              </a:ext>
            </a:extLst>
          </p:cNvPr>
          <p:cNvSpPr>
            <a:spLocks/>
          </p:cNvSpPr>
          <p:nvPr/>
        </p:nvSpPr>
        <p:spPr bwMode="auto">
          <a:xfrm>
            <a:off x="2038351" y="3079751"/>
            <a:ext cx="104775" cy="177800"/>
          </a:xfrm>
          <a:custGeom>
            <a:avLst/>
            <a:gdLst>
              <a:gd name="T0" fmla="*/ 0 w 82"/>
              <a:gd name="T1" fmla="*/ 131 h 139"/>
              <a:gd name="T2" fmla="*/ 81 w 82"/>
              <a:gd name="T3" fmla="*/ 129 h 139"/>
              <a:gd name="T4" fmla="*/ 47 w 82"/>
              <a:gd name="T5" fmla="*/ 0 h 139"/>
              <a:gd name="T6" fmla="*/ 0 w 82"/>
              <a:gd name="T7" fmla="*/ 1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39">
                <a:moveTo>
                  <a:pt x="0" y="131"/>
                </a:moveTo>
                <a:cubicBezTo>
                  <a:pt x="9" y="136"/>
                  <a:pt x="61" y="139"/>
                  <a:pt x="81" y="129"/>
                </a:cubicBezTo>
                <a:cubicBezTo>
                  <a:pt x="82" y="125"/>
                  <a:pt x="42" y="94"/>
                  <a:pt x="47" y="0"/>
                </a:cubicBezTo>
                <a:cubicBezTo>
                  <a:pt x="36" y="89"/>
                  <a:pt x="0" y="131"/>
                  <a:pt x="0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2" name="Rectangle 2475">
            <a:extLst>
              <a:ext uri="{FF2B5EF4-FFF2-40B4-BE49-F238E27FC236}">
                <a16:creationId xmlns:a16="http://schemas.microsoft.com/office/drawing/2014/main" id="{F933E050-9BA7-42B1-9C36-4C35E2968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4" y="2341563"/>
            <a:ext cx="1141413" cy="660400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3" name="Rectangle 2476">
            <a:extLst>
              <a:ext uri="{FF2B5EF4-FFF2-40B4-BE49-F238E27FC236}">
                <a16:creationId xmlns:a16="http://schemas.microsoft.com/office/drawing/2014/main" id="{B13071BF-89A5-4751-BF2D-61E931FA5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3227388"/>
            <a:ext cx="1163638" cy="685800"/>
          </a:xfrm>
          <a:prstGeom prst="rect">
            <a:avLst/>
          </a:prstGeom>
          <a:solidFill>
            <a:srgbClr val="F4D7E3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4" name="Rectangle 2477">
            <a:extLst>
              <a:ext uri="{FF2B5EF4-FFF2-40B4-BE49-F238E27FC236}">
                <a16:creationId xmlns:a16="http://schemas.microsoft.com/office/drawing/2014/main" id="{EAE64A88-E2D1-40A3-9CC4-6405FCA3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427288"/>
            <a:ext cx="7898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-serif"/>
              </a:rPr>
              <a:t>Immediate</a:t>
            </a:r>
            <a:endParaRPr lang="en-US" altLang="en-US" dirty="0"/>
          </a:p>
        </p:txBody>
      </p:sp>
      <p:sp>
        <p:nvSpPr>
          <p:cNvPr id="2485" name="Rectangle 2478">
            <a:extLst>
              <a:ext uri="{FF2B5EF4-FFF2-40B4-BE49-F238E27FC236}">
                <a16:creationId xmlns:a16="http://schemas.microsoft.com/office/drawing/2014/main" id="{78109457-E394-4888-ABAF-C80116B6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468" y="2623086"/>
            <a:ext cx="82028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-serif"/>
              </a:rPr>
              <a:t>and branch</a:t>
            </a:r>
            <a:endParaRPr lang="en-US" altLang="en-US" sz="3200" dirty="0"/>
          </a:p>
        </p:txBody>
      </p:sp>
      <p:sp>
        <p:nvSpPr>
          <p:cNvPr id="2486" name="Rectangle 2479">
            <a:extLst>
              <a:ext uri="{FF2B5EF4-FFF2-40B4-BE49-F238E27FC236}">
                <a16:creationId xmlns:a16="http://schemas.microsoft.com/office/drawing/2014/main" id="{EA007C23-2BD7-42F4-A006-E83F3D1F3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6" y="2773010"/>
            <a:ext cx="291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 dirty="0"/>
          </a:p>
        </p:txBody>
      </p:sp>
      <p:sp>
        <p:nvSpPr>
          <p:cNvPr id="2487" name="Freeform 2480">
            <a:extLst>
              <a:ext uri="{FF2B5EF4-FFF2-40B4-BE49-F238E27FC236}">
                <a16:creationId xmlns:a16="http://schemas.microsoft.com/office/drawing/2014/main" id="{7EC31A8F-5521-4C5F-B28F-0877FB0606F9}"/>
              </a:ext>
            </a:extLst>
          </p:cNvPr>
          <p:cNvSpPr>
            <a:spLocks/>
          </p:cNvSpPr>
          <p:nvPr/>
        </p:nvSpPr>
        <p:spPr bwMode="auto">
          <a:xfrm>
            <a:off x="3033714" y="2562227"/>
            <a:ext cx="315913" cy="252413"/>
          </a:xfrm>
          <a:custGeom>
            <a:avLst/>
            <a:gdLst>
              <a:gd name="T0" fmla="*/ 165 w 248"/>
              <a:gd name="T1" fmla="*/ 0 h 198"/>
              <a:gd name="T2" fmla="*/ 164 w 248"/>
              <a:gd name="T3" fmla="*/ 0 h 198"/>
              <a:gd name="T4" fmla="*/ 169 w 248"/>
              <a:gd name="T5" fmla="*/ 52 h 198"/>
              <a:gd name="T6" fmla="*/ 7 w 248"/>
              <a:gd name="T7" fmla="*/ 52 h 198"/>
              <a:gd name="T8" fmla="*/ 7 w 248"/>
              <a:gd name="T9" fmla="*/ 142 h 198"/>
              <a:gd name="T10" fmla="*/ 169 w 248"/>
              <a:gd name="T11" fmla="*/ 143 h 198"/>
              <a:gd name="T12" fmla="*/ 164 w 248"/>
              <a:gd name="T13" fmla="*/ 194 h 198"/>
              <a:gd name="T14" fmla="*/ 248 w 248"/>
              <a:gd name="T15" fmla="*/ 99 h 198"/>
              <a:gd name="T16" fmla="*/ 248 w 248"/>
              <a:gd name="T17" fmla="*/ 99 h 198"/>
              <a:gd name="T18" fmla="*/ 248 w 248"/>
              <a:gd name="T19" fmla="*/ 96 h 198"/>
              <a:gd name="T20" fmla="*/ 165 w 248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8">
                <a:moveTo>
                  <a:pt x="165" y="0"/>
                </a:moveTo>
                <a:cubicBezTo>
                  <a:pt x="164" y="0"/>
                  <a:pt x="164" y="0"/>
                  <a:pt x="164" y="0"/>
                </a:cubicBezTo>
                <a:cubicBezTo>
                  <a:pt x="154" y="4"/>
                  <a:pt x="169" y="52"/>
                  <a:pt x="169" y="52"/>
                </a:cubicBezTo>
                <a:cubicBezTo>
                  <a:pt x="169" y="52"/>
                  <a:pt x="14" y="49"/>
                  <a:pt x="7" y="52"/>
                </a:cubicBezTo>
                <a:cubicBezTo>
                  <a:pt x="0" y="56"/>
                  <a:pt x="0" y="138"/>
                  <a:pt x="7" y="142"/>
                </a:cubicBezTo>
                <a:cubicBezTo>
                  <a:pt x="14" y="145"/>
                  <a:pt x="169" y="143"/>
                  <a:pt x="169" y="143"/>
                </a:cubicBezTo>
                <a:cubicBezTo>
                  <a:pt x="169" y="143"/>
                  <a:pt x="154" y="190"/>
                  <a:pt x="164" y="194"/>
                </a:cubicBezTo>
                <a:cubicBezTo>
                  <a:pt x="173" y="198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2"/>
                  <a:pt x="178" y="0"/>
                  <a:pt x="1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" name="Freeform 2481">
            <a:extLst>
              <a:ext uri="{FF2B5EF4-FFF2-40B4-BE49-F238E27FC236}">
                <a16:creationId xmlns:a16="http://schemas.microsoft.com/office/drawing/2014/main" id="{83C31532-4E30-45ED-A6BF-2F9B8F31818E}"/>
              </a:ext>
            </a:extLst>
          </p:cNvPr>
          <p:cNvSpPr>
            <a:spLocks/>
          </p:cNvSpPr>
          <p:nvPr/>
        </p:nvSpPr>
        <p:spPr bwMode="auto">
          <a:xfrm>
            <a:off x="3027364" y="2559051"/>
            <a:ext cx="314325" cy="254000"/>
          </a:xfrm>
          <a:custGeom>
            <a:avLst/>
            <a:gdLst>
              <a:gd name="T0" fmla="*/ 164 w 247"/>
              <a:gd name="T1" fmla="*/ 0 h 199"/>
              <a:gd name="T2" fmla="*/ 163 w 247"/>
              <a:gd name="T3" fmla="*/ 1 h 199"/>
              <a:gd name="T4" fmla="*/ 169 w 247"/>
              <a:gd name="T5" fmla="*/ 52 h 199"/>
              <a:gd name="T6" fmla="*/ 7 w 247"/>
              <a:gd name="T7" fmla="*/ 53 h 199"/>
              <a:gd name="T8" fmla="*/ 7 w 247"/>
              <a:gd name="T9" fmla="*/ 142 h 199"/>
              <a:gd name="T10" fmla="*/ 169 w 247"/>
              <a:gd name="T11" fmla="*/ 143 h 199"/>
              <a:gd name="T12" fmla="*/ 163 w 247"/>
              <a:gd name="T13" fmla="*/ 194 h 199"/>
              <a:gd name="T14" fmla="*/ 247 w 247"/>
              <a:gd name="T15" fmla="*/ 99 h 199"/>
              <a:gd name="T16" fmla="*/ 247 w 247"/>
              <a:gd name="T17" fmla="*/ 99 h 199"/>
              <a:gd name="T18" fmla="*/ 247 w 247"/>
              <a:gd name="T19" fmla="*/ 96 h 199"/>
              <a:gd name="T20" fmla="*/ 164 w 247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9">
                <a:moveTo>
                  <a:pt x="164" y="0"/>
                </a:moveTo>
                <a:cubicBezTo>
                  <a:pt x="164" y="0"/>
                  <a:pt x="164" y="1"/>
                  <a:pt x="163" y="1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4"/>
                </a:cubicBezTo>
                <a:cubicBezTo>
                  <a:pt x="173" y="199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2"/>
                  <a:pt x="178" y="0"/>
                  <a:pt x="164" y="0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9" name="Freeform 2482">
            <a:extLst>
              <a:ext uri="{FF2B5EF4-FFF2-40B4-BE49-F238E27FC236}">
                <a16:creationId xmlns:a16="http://schemas.microsoft.com/office/drawing/2014/main" id="{8DAA31E7-B65C-49E2-87C9-DF40D168071C}"/>
              </a:ext>
            </a:extLst>
          </p:cNvPr>
          <p:cNvSpPr>
            <a:spLocks/>
          </p:cNvSpPr>
          <p:nvPr/>
        </p:nvSpPr>
        <p:spPr bwMode="auto">
          <a:xfrm>
            <a:off x="3027363" y="2632077"/>
            <a:ext cx="177800" cy="104775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1 h 82"/>
              <a:gd name="T4" fmla="*/ 139 w 139"/>
              <a:gd name="T5" fmla="*/ 46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2"/>
                  <a:pt x="45" y="42"/>
                  <a:pt x="139" y="46"/>
                </a:cubicBezTo>
                <a:cubicBezTo>
                  <a:pt x="51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0" name="Freeform 2483">
            <a:extLst>
              <a:ext uri="{FF2B5EF4-FFF2-40B4-BE49-F238E27FC236}">
                <a16:creationId xmlns:a16="http://schemas.microsoft.com/office/drawing/2014/main" id="{B2C44403-9FD3-4904-AF90-580C54EB1BE8}"/>
              </a:ext>
            </a:extLst>
          </p:cNvPr>
          <p:cNvSpPr>
            <a:spLocks/>
          </p:cNvSpPr>
          <p:nvPr/>
        </p:nvSpPr>
        <p:spPr bwMode="auto">
          <a:xfrm>
            <a:off x="3033714" y="3370264"/>
            <a:ext cx="315913" cy="252413"/>
          </a:xfrm>
          <a:custGeom>
            <a:avLst/>
            <a:gdLst>
              <a:gd name="T0" fmla="*/ 165 w 248"/>
              <a:gd name="T1" fmla="*/ 1 h 199"/>
              <a:gd name="T2" fmla="*/ 164 w 248"/>
              <a:gd name="T3" fmla="*/ 1 h 199"/>
              <a:gd name="T4" fmla="*/ 169 w 248"/>
              <a:gd name="T5" fmla="*/ 52 h 199"/>
              <a:gd name="T6" fmla="*/ 7 w 248"/>
              <a:gd name="T7" fmla="*/ 53 h 199"/>
              <a:gd name="T8" fmla="*/ 7 w 248"/>
              <a:gd name="T9" fmla="*/ 143 h 199"/>
              <a:gd name="T10" fmla="*/ 169 w 248"/>
              <a:gd name="T11" fmla="*/ 144 h 199"/>
              <a:gd name="T12" fmla="*/ 164 w 248"/>
              <a:gd name="T13" fmla="*/ 195 h 199"/>
              <a:gd name="T14" fmla="*/ 248 w 248"/>
              <a:gd name="T15" fmla="*/ 99 h 199"/>
              <a:gd name="T16" fmla="*/ 248 w 248"/>
              <a:gd name="T17" fmla="*/ 99 h 199"/>
              <a:gd name="T18" fmla="*/ 248 w 248"/>
              <a:gd name="T19" fmla="*/ 96 h 199"/>
              <a:gd name="T20" fmla="*/ 165 w 248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9">
                <a:moveTo>
                  <a:pt x="165" y="1"/>
                </a:moveTo>
                <a:cubicBezTo>
                  <a:pt x="164" y="1"/>
                  <a:pt x="164" y="1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50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69" y="144"/>
                  <a:pt x="169" y="144"/>
                </a:cubicBezTo>
                <a:cubicBezTo>
                  <a:pt x="169" y="144"/>
                  <a:pt x="154" y="191"/>
                  <a:pt x="164" y="195"/>
                </a:cubicBezTo>
                <a:cubicBezTo>
                  <a:pt x="173" y="199"/>
                  <a:pt x="247" y="145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3"/>
                  <a:pt x="178" y="0"/>
                  <a:pt x="16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1" name="Freeform 2484">
            <a:extLst>
              <a:ext uri="{FF2B5EF4-FFF2-40B4-BE49-F238E27FC236}">
                <a16:creationId xmlns:a16="http://schemas.microsoft.com/office/drawing/2014/main" id="{DC4A3391-9BC9-48DA-A07C-F41F6950E784}"/>
              </a:ext>
            </a:extLst>
          </p:cNvPr>
          <p:cNvSpPr>
            <a:spLocks/>
          </p:cNvSpPr>
          <p:nvPr/>
        </p:nvSpPr>
        <p:spPr bwMode="auto">
          <a:xfrm>
            <a:off x="3027364" y="3367089"/>
            <a:ext cx="314325" cy="252413"/>
          </a:xfrm>
          <a:custGeom>
            <a:avLst/>
            <a:gdLst>
              <a:gd name="T0" fmla="*/ 164 w 247"/>
              <a:gd name="T1" fmla="*/ 0 h 198"/>
              <a:gd name="T2" fmla="*/ 163 w 247"/>
              <a:gd name="T3" fmla="*/ 1 h 198"/>
              <a:gd name="T4" fmla="*/ 169 w 247"/>
              <a:gd name="T5" fmla="*/ 52 h 198"/>
              <a:gd name="T6" fmla="*/ 7 w 247"/>
              <a:gd name="T7" fmla="*/ 53 h 198"/>
              <a:gd name="T8" fmla="*/ 7 w 247"/>
              <a:gd name="T9" fmla="*/ 142 h 198"/>
              <a:gd name="T10" fmla="*/ 169 w 247"/>
              <a:gd name="T11" fmla="*/ 143 h 198"/>
              <a:gd name="T12" fmla="*/ 163 w 247"/>
              <a:gd name="T13" fmla="*/ 194 h 198"/>
              <a:gd name="T14" fmla="*/ 247 w 247"/>
              <a:gd name="T15" fmla="*/ 99 h 198"/>
              <a:gd name="T16" fmla="*/ 247 w 247"/>
              <a:gd name="T17" fmla="*/ 99 h 198"/>
              <a:gd name="T18" fmla="*/ 247 w 247"/>
              <a:gd name="T19" fmla="*/ 96 h 198"/>
              <a:gd name="T20" fmla="*/ 164 w 247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8">
                <a:moveTo>
                  <a:pt x="164" y="0"/>
                </a:moveTo>
                <a:cubicBezTo>
                  <a:pt x="164" y="0"/>
                  <a:pt x="164" y="0"/>
                  <a:pt x="163" y="1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4"/>
                </a:cubicBezTo>
                <a:cubicBezTo>
                  <a:pt x="173" y="198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2"/>
                  <a:pt x="178" y="0"/>
                  <a:pt x="164" y="0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2" name="Freeform 2485">
            <a:extLst>
              <a:ext uri="{FF2B5EF4-FFF2-40B4-BE49-F238E27FC236}">
                <a16:creationId xmlns:a16="http://schemas.microsoft.com/office/drawing/2014/main" id="{DBA6B93E-B36D-4C88-AA54-76ABC4E468C6}"/>
              </a:ext>
            </a:extLst>
          </p:cNvPr>
          <p:cNvSpPr>
            <a:spLocks/>
          </p:cNvSpPr>
          <p:nvPr/>
        </p:nvSpPr>
        <p:spPr bwMode="auto">
          <a:xfrm>
            <a:off x="3027363" y="3440114"/>
            <a:ext cx="177800" cy="104775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1 h 82"/>
              <a:gd name="T4" fmla="*/ 139 w 139"/>
              <a:gd name="T5" fmla="*/ 46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2"/>
                  <a:pt x="45" y="42"/>
                  <a:pt x="139" y="46"/>
                </a:cubicBezTo>
                <a:cubicBezTo>
                  <a:pt x="51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3" name="Rectangle 2486">
            <a:extLst>
              <a:ext uri="{FF2B5EF4-FFF2-40B4-BE49-F238E27FC236}">
                <a16:creationId xmlns:a16="http://schemas.microsoft.com/office/drawing/2014/main" id="{16E471C4-E5A5-4327-9192-D51E74F8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3379789"/>
            <a:ext cx="5464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Register</a:t>
            </a:r>
            <a:endParaRPr lang="en-US" altLang="en-US"/>
          </a:p>
        </p:txBody>
      </p:sp>
      <p:sp>
        <p:nvSpPr>
          <p:cNvPr id="2494" name="Rectangle 2487">
            <a:extLst>
              <a:ext uri="{FF2B5EF4-FFF2-40B4-BE49-F238E27FC236}">
                <a16:creationId xmlns:a16="http://schemas.microsoft.com/office/drawing/2014/main" id="{9A1A7A8E-6B55-47D3-AF1C-FD58D558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013" y="3586164"/>
            <a:ext cx="21159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file</a:t>
            </a:r>
            <a:endParaRPr lang="en-US" altLang="en-US"/>
          </a:p>
        </p:txBody>
      </p:sp>
      <p:sp>
        <p:nvSpPr>
          <p:cNvPr id="2495" name="Rectangle 2488">
            <a:extLst>
              <a:ext uri="{FF2B5EF4-FFF2-40B4-BE49-F238E27FC236}">
                <a16:creationId xmlns:a16="http://schemas.microsoft.com/office/drawing/2014/main" id="{65DD7F0A-F6E1-485B-A968-D9C7C91B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1" y="1606551"/>
            <a:ext cx="1109663" cy="617538"/>
          </a:xfrm>
          <a:prstGeom prst="rect">
            <a:avLst/>
          </a:prstGeom>
          <a:solidFill>
            <a:srgbClr val="D5F6FF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6" name="Rectangle 2489">
            <a:extLst>
              <a:ext uri="{FF2B5EF4-FFF2-40B4-BE49-F238E27FC236}">
                <a16:creationId xmlns:a16="http://schemas.microsoft.com/office/drawing/2014/main" id="{D3A42E76-F12D-458B-AB3B-0A53C99A1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4" y="1741489"/>
            <a:ext cx="50071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Control</a:t>
            </a:r>
            <a:endParaRPr lang="en-US" altLang="en-US"/>
          </a:p>
        </p:txBody>
      </p:sp>
      <p:sp>
        <p:nvSpPr>
          <p:cNvPr id="2497" name="Rectangle 2490">
            <a:extLst>
              <a:ext uri="{FF2B5EF4-FFF2-40B4-BE49-F238E27FC236}">
                <a16:creationId xmlns:a16="http://schemas.microsoft.com/office/drawing/2014/main" id="{98925A51-BFFE-41B6-82FE-1FC8058C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49452"/>
            <a:ext cx="27090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2498" name="Freeform 2491">
            <a:extLst>
              <a:ext uri="{FF2B5EF4-FFF2-40B4-BE49-F238E27FC236}">
                <a16:creationId xmlns:a16="http://schemas.microsoft.com/office/drawing/2014/main" id="{7ACD92DE-2490-4573-8C35-360038FF32F1}"/>
              </a:ext>
            </a:extLst>
          </p:cNvPr>
          <p:cNvSpPr>
            <a:spLocks/>
          </p:cNvSpPr>
          <p:nvPr/>
        </p:nvSpPr>
        <p:spPr bwMode="auto">
          <a:xfrm>
            <a:off x="3046414" y="1857377"/>
            <a:ext cx="315913" cy="252413"/>
          </a:xfrm>
          <a:custGeom>
            <a:avLst/>
            <a:gdLst>
              <a:gd name="T0" fmla="*/ 165 w 248"/>
              <a:gd name="T1" fmla="*/ 0 h 198"/>
              <a:gd name="T2" fmla="*/ 164 w 248"/>
              <a:gd name="T3" fmla="*/ 1 h 198"/>
              <a:gd name="T4" fmla="*/ 169 w 248"/>
              <a:gd name="T5" fmla="*/ 52 h 198"/>
              <a:gd name="T6" fmla="*/ 7 w 248"/>
              <a:gd name="T7" fmla="*/ 53 h 198"/>
              <a:gd name="T8" fmla="*/ 7 w 248"/>
              <a:gd name="T9" fmla="*/ 142 h 198"/>
              <a:gd name="T10" fmla="*/ 169 w 248"/>
              <a:gd name="T11" fmla="*/ 143 h 198"/>
              <a:gd name="T12" fmla="*/ 164 w 248"/>
              <a:gd name="T13" fmla="*/ 194 h 198"/>
              <a:gd name="T14" fmla="*/ 248 w 248"/>
              <a:gd name="T15" fmla="*/ 99 h 198"/>
              <a:gd name="T16" fmla="*/ 248 w 248"/>
              <a:gd name="T17" fmla="*/ 99 h 198"/>
              <a:gd name="T18" fmla="*/ 248 w 248"/>
              <a:gd name="T19" fmla="*/ 96 h 198"/>
              <a:gd name="T20" fmla="*/ 165 w 248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8">
                <a:moveTo>
                  <a:pt x="165" y="0"/>
                </a:moveTo>
                <a:cubicBezTo>
                  <a:pt x="164" y="0"/>
                  <a:pt x="164" y="1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4" y="190"/>
                  <a:pt x="164" y="194"/>
                </a:cubicBezTo>
                <a:cubicBezTo>
                  <a:pt x="173" y="198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2"/>
                  <a:pt x="178" y="0"/>
                  <a:pt x="1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9" name="Freeform 2492">
            <a:extLst>
              <a:ext uri="{FF2B5EF4-FFF2-40B4-BE49-F238E27FC236}">
                <a16:creationId xmlns:a16="http://schemas.microsoft.com/office/drawing/2014/main" id="{2E0EC3F4-49E6-482F-8B59-EFE0C3634742}"/>
              </a:ext>
            </a:extLst>
          </p:cNvPr>
          <p:cNvSpPr>
            <a:spLocks/>
          </p:cNvSpPr>
          <p:nvPr/>
        </p:nvSpPr>
        <p:spPr bwMode="auto">
          <a:xfrm>
            <a:off x="3038476" y="1852613"/>
            <a:ext cx="314325" cy="254000"/>
          </a:xfrm>
          <a:custGeom>
            <a:avLst/>
            <a:gdLst>
              <a:gd name="T0" fmla="*/ 164 w 247"/>
              <a:gd name="T1" fmla="*/ 1 h 199"/>
              <a:gd name="T2" fmla="*/ 163 w 247"/>
              <a:gd name="T3" fmla="*/ 1 h 199"/>
              <a:gd name="T4" fmla="*/ 169 w 247"/>
              <a:gd name="T5" fmla="*/ 52 h 199"/>
              <a:gd name="T6" fmla="*/ 7 w 247"/>
              <a:gd name="T7" fmla="*/ 53 h 199"/>
              <a:gd name="T8" fmla="*/ 7 w 247"/>
              <a:gd name="T9" fmla="*/ 143 h 199"/>
              <a:gd name="T10" fmla="*/ 169 w 247"/>
              <a:gd name="T11" fmla="*/ 143 h 199"/>
              <a:gd name="T12" fmla="*/ 163 w 247"/>
              <a:gd name="T13" fmla="*/ 195 h 199"/>
              <a:gd name="T14" fmla="*/ 247 w 247"/>
              <a:gd name="T15" fmla="*/ 99 h 199"/>
              <a:gd name="T16" fmla="*/ 247 w 247"/>
              <a:gd name="T17" fmla="*/ 99 h 199"/>
              <a:gd name="T18" fmla="*/ 247 w 247"/>
              <a:gd name="T19" fmla="*/ 96 h 199"/>
              <a:gd name="T20" fmla="*/ 164 w 247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9">
                <a:moveTo>
                  <a:pt x="164" y="1"/>
                </a:moveTo>
                <a:cubicBezTo>
                  <a:pt x="164" y="1"/>
                  <a:pt x="164" y="1"/>
                  <a:pt x="163" y="1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4" y="50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5"/>
                </a:cubicBezTo>
                <a:cubicBezTo>
                  <a:pt x="173" y="199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3"/>
                  <a:pt x="178" y="0"/>
                  <a:pt x="164" y="1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0" name="Freeform 2493">
            <a:extLst>
              <a:ext uri="{FF2B5EF4-FFF2-40B4-BE49-F238E27FC236}">
                <a16:creationId xmlns:a16="http://schemas.microsoft.com/office/drawing/2014/main" id="{4E8DADB7-3BFD-4ED2-8F9F-EB03586CBFB1}"/>
              </a:ext>
            </a:extLst>
          </p:cNvPr>
          <p:cNvSpPr>
            <a:spLocks/>
          </p:cNvSpPr>
          <p:nvPr/>
        </p:nvSpPr>
        <p:spPr bwMode="auto">
          <a:xfrm>
            <a:off x="3040064" y="1925639"/>
            <a:ext cx="176213" cy="104775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2 h 82"/>
              <a:gd name="T4" fmla="*/ 139 w 139"/>
              <a:gd name="T5" fmla="*/ 47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10"/>
                  <a:pt x="0" y="62"/>
                  <a:pt x="11" y="82"/>
                </a:cubicBezTo>
                <a:cubicBezTo>
                  <a:pt x="15" y="82"/>
                  <a:pt x="45" y="42"/>
                  <a:pt x="139" y="47"/>
                </a:cubicBezTo>
                <a:cubicBezTo>
                  <a:pt x="51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1" name="Freeform 2494">
            <a:extLst>
              <a:ext uri="{FF2B5EF4-FFF2-40B4-BE49-F238E27FC236}">
                <a16:creationId xmlns:a16="http://schemas.microsoft.com/office/drawing/2014/main" id="{72B4149B-7BCC-4603-B9D1-E21F4F96AF40}"/>
              </a:ext>
            </a:extLst>
          </p:cNvPr>
          <p:cNvSpPr>
            <a:spLocks/>
          </p:cNvSpPr>
          <p:nvPr/>
        </p:nvSpPr>
        <p:spPr bwMode="auto">
          <a:xfrm>
            <a:off x="4503738" y="2513013"/>
            <a:ext cx="730250" cy="241300"/>
          </a:xfrm>
          <a:custGeom>
            <a:avLst/>
            <a:gdLst>
              <a:gd name="T0" fmla="*/ 382 w 574"/>
              <a:gd name="T1" fmla="*/ 1 h 189"/>
              <a:gd name="T2" fmla="*/ 380 w 574"/>
              <a:gd name="T3" fmla="*/ 1 h 189"/>
              <a:gd name="T4" fmla="*/ 392 w 574"/>
              <a:gd name="T5" fmla="*/ 50 h 189"/>
              <a:gd name="T6" fmla="*/ 16 w 574"/>
              <a:gd name="T7" fmla="*/ 51 h 189"/>
              <a:gd name="T8" fmla="*/ 16 w 574"/>
              <a:gd name="T9" fmla="*/ 136 h 189"/>
              <a:gd name="T10" fmla="*/ 392 w 574"/>
              <a:gd name="T11" fmla="*/ 136 h 189"/>
              <a:gd name="T12" fmla="*/ 379 w 574"/>
              <a:gd name="T13" fmla="*/ 185 h 189"/>
              <a:gd name="T14" fmla="*/ 574 w 574"/>
              <a:gd name="T15" fmla="*/ 95 h 189"/>
              <a:gd name="T16" fmla="*/ 574 w 574"/>
              <a:gd name="T17" fmla="*/ 95 h 189"/>
              <a:gd name="T18" fmla="*/ 574 w 574"/>
              <a:gd name="T19" fmla="*/ 92 h 189"/>
              <a:gd name="T20" fmla="*/ 382 w 574"/>
              <a:gd name="T21" fmla="*/ 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2" y="1"/>
                </a:moveTo>
                <a:cubicBezTo>
                  <a:pt x="381" y="1"/>
                  <a:pt x="380" y="1"/>
                  <a:pt x="380" y="1"/>
                </a:cubicBezTo>
                <a:cubicBezTo>
                  <a:pt x="357" y="5"/>
                  <a:pt x="392" y="50"/>
                  <a:pt x="392" y="50"/>
                </a:cubicBezTo>
                <a:cubicBezTo>
                  <a:pt x="392" y="50"/>
                  <a:pt x="32" y="47"/>
                  <a:pt x="16" y="51"/>
                </a:cubicBezTo>
                <a:cubicBezTo>
                  <a:pt x="0" y="54"/>
                  <a:pt x="0" y="132"/>
                  <a:pt x="16" y="136"/>
                </a:cubicBezTo>
                <a:cubicBezTo>
                  <a:pt x="32" y="139"/>
                  <a:pt x="392" y="136"/>
                  <a:pt x="392" y="136"/>
                </a:cubicBezTo>
                <a:cubicBezTo>
                  <a:pt x="392" y="136"/>
                  <a:pt x="356" y="181"/>
                  <a:pt x="379" y="185"/>
                </a:cubicBezTo>
                <a:cubicBezTo>
                  <a:pt x="402" y="189"/>
                  <a:pt x="572" y="137"/>
                  <a:pt x="574" y="95"/>
                </a:cubicBezTo>
                <a:lnTo>
                  <a:pt x="574" y="95"/>
                </a:lnTo>
                <a:cubicBezTo>
                  <a:pt x="574" y="94"/>
                  <a:pt x="574" y="93"/>
                  <a:pt x="574" y="92"/>
                </a:cubicBezTo>
                <a:cubicBezTo>
                  <a:pt x="572" y="50"/>
                  <a:pt x="413" y="0"/>
                  <a:pt x="3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2" name="Freeform 2495">
            <a:extLst>
              <a:ext uri="{FF2B5EF4-FFF2-40B4-BE49-F238E27FC236}">
                <a16:creationId xmlns:a16="http://schemas.microsoft.com/office/drawing/2014/main" id="{EEBFCF28-0BFD-4859-96FF-A2CBAD338664}"/>
              </a:ext>
            </a:extLst>
          </p:cNvPr>
          <p:cNvSpPr>
            <a:spLocks/>
          </p:cNvSpPr>
          <p:nvPr/>
        </p:nvSpPr>
        <p:spPr bwMode="auto">
          <a:xfrm>
            <a:off x="4486275" y="2511427"/>
            <a:ext cx="730250" cy="239713"/>
          </a:xfrm>
          <a:custGeom>
            <a:avLst/>
            <a:gdLst>
              <a:gd name="T0" fmla="*/ 381 w 574"/>
              <a:gd name="T1" fmla="*/ 0 h 189"/>
              <a:gd name="T2" fmla="*/ 379 w 574"/>
              <a:gd name="T3" fmla="*/ 1 h 189"/>
              <a:gd name="T4" fmla="*/ 391 w 574"/>
              <a:gd name="T5" fmla="*/ 49 h 189"/>
              <a:gd name="T6" fmla="*/ 16 w 574"/>
              <a:gd name="T7" fmla="*/ 50 h 189"/>
              <a:gd name="T8" fmla="*/ 15 w 574"/>
              <a:gd name="T9" fmla="*/ 135 h 189"/>
              <a:gd name="T10" fmla="*/ 391 w 574"/>
              <a:gd name="T11" fmla="*/ 136 h 189"/>
              <a:gd name="T12" fmla="*/ 379 w 574"/>
              <a:gd name="T13" fmla="*/ 185 h 189"/>
              <a:gd name="T14" fmla="*/ 573 w 574"/>
              <a:gd name="T15" fmla="*/ 94 h 189"/>
              <a:gd name="T16" fmla="*/ 574 w 574"/>
              <a:gd name="T17" fmla="*/ 94 h 189"/>
              <a:gd name="T18" fmla="*/ 574 w 574"/>
              <a:gd name="T19" fmla="*/ 91 h 189"/>
              <a:gd name="T20" fmla="*/ 381 w 574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1" y="0"/>
                </a:moveTo>
                <a:cubicBezTo>
                  <a:pt x="380" y="0"/>
                  <a:pt x="379" y="1"/>
                  <a:pt x="379" y="1"/>
                </a:cubicBezTo>
                <a:cubicBezTo>
                  <a:pt x="356" y="5"/>
                  <a:pt x="391" y="49"/>
                  <a:pt x="391" y="49"/>
                </a:cubicBezTo>
                <a:cubicBezTo>
                  <a:pt x="391" y="49"/>
                  <a:pt x="31" y="47"/>
                  <a:pt x="16" y="50"/>
                </a:cubicBezTo>
                <a:cubicBezTo>
                  <a:pt x="0" y="53"/>
                  <a:pt x="0" y="132"/>
                  <a:pt x="15" y="135"/>
                </a:cubicBezTo>
                <a:cubicBezTo>
                  <a:pt x="31" y="139"/>
                  <a:pt x="391" y="136"/>
                  <a:pt x="391" y="136"/>
                </a:cubicBezTo>
                <a:cubicBezTo>
                  <a:pt x="391" y="136"/>
                  <a:pt x="356" y="181"/>
                  <a:pt x="379" y="185"/>
                </a:cubicBezTo>
                <a:cubicBezTo>
                  <a:pt x="401" y="189"/>
                  <a:pt x="571" y="137"/>
                  <a:pt x="573" y="94"/>
                </a:cubicBezTo>
                <a:lnTo>
                  <a:pt x="574" y="94"/>
                </a:lnTo>
                <a:cubicBezTo>
                  <a:pt x="574" y="93"/>
                  <a:pt x="574" y="92"/>
                  <a:pt x="574" y="91"/>
                </a:cubicBezTo>
                <a:cubicBezTo>
                  <a:pt x="571" y="50"/>
                  <a:pt x="412" y="0"/>
                  <a:pt x="381" y="0"/>
                </a:cubicBezTo>
                <a:close/>
              </a:path>
            </a:pathLst>
          </a:custGeom>
          <a:solidFill>
            <a:srgbClr val="0000FF"/>
          </a:solidFill>
          <a:ln w="1270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3" name="Freeform 2496">
            <a:extLst>
              <a:ext uri="{FF2B5EF4-FFF2-40B4-BE49-F238E27FC236}">
                <a16:creationId xmlns:a16="http://schemas.microsoft.com/office/drawing/2014/main" id="{D7A087EB-015D-4558-ADCD-A5BAF1968176}"/>
              </a:ext>
            </a:extLst>
          </p:cNvPr>
          <p:cNvSpPr>
            <a:spLocks/>
          </p:cNvSpPr>
          <p:nvPr/>
        </p:nvSpPr>
        <p:spPr bwMode="auto">
          <a:xfrm>
            <a:off x="4489451" y="2579689"/>
            <a:ext cx="411163" cy="100013"/>
          </a:xfrm>
          <a:custGeom>
            <a:avLst/>
            <a:gdLst>
              <a:gd name="T0" fmla="*/ 20 w 323"/>
              <a:gd name="T1" fmla="*/ 0 h 78"/>
              <a:gd name="T2" fmla="*/ 25 w 323"/>
              <a:gd name="T3" fmla="*/ 77 h 78"/>
              <a:gd name="T4" fmla="*/ 323 w 323"/>
              <a:gd name="T5" fmla="*/ 44 h 78"/>
              <a:gd name="T6" fmla="*/ 20 w 323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" h="78">
                <a:moveTo>
                  <a:pt x="20" y="0"/>
                </a:moveTo>
                <a:cubicBezTo>
                  <a:pt x="9" y="9"/>
                  <a:pt x="0" y="58"/>
                  <a:pt x="25" y="77"/>
                </a:cubicBezTo>
                <a:cubicBezTo>
                  <a:pt x="34" y="78"/>
                  <a:pt x="105" y="40"/>
                  <a:pt x="323" y="44"/>
                </a:cubicBezTo>
                <a:cubicBezTo>
                  <a:pt x="117" y="34"/>
                  <a:pt x="20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4" name="Freeform 2497">
            <a:extLst>
              <a:ext uri="{FF2B5EF4-FFF2-40B4-BE49-F238E27FC236}">
                <a16:creationId xmlns:a16="http://schemas.microsoft.com/office/drawing/2014/main" id="{D0E6120B-314C-4BA1-86E4-0476211A7259}"/>
              </a:ext>
            </a:extLst>
          </p:cNvPr>
          <p:cNvSpPr>
            <a:spLocks/>
          </p:cNvSpPr>
          <p:nvPr/>
        </p:nvSpPr>
        <p:spPr bwMode="auto">
          <a:xfrm>
            <a:off x="4773613" y="2955927"/>
            <a:ext cx="185738" cy="523875"/>
          </a:xfrm>
          <a:custGeom>
            <a:avLst/>
            <a:gdLst>
              <a:gd name="T0" fmla="*/ 0 w 146"/>
              <a:gd name="T1" fmla="*/ 0 h 411"/>
              <a:gd name="T2" fmla="*/ 0 w 146"/>
              <a:gd name="T3" fmla="*/ 411 h 411"/>
              <a:gd name="T4" fmla="*/ 146 w 146"/>
              <a:gd name="T5" fmla="*/ 326 h 411"/>
              <a:gd name="T6" fmla="*/ 146 w 146"/>
              <a:gd name="T7" fmla="*/ 71 h 411"/>
              <a:gd name="T8" fmla="*/ 0 w 146"/>
              <a:gd name="T9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411">
                <a:moveTo>
                  <a:pt x="0" y="0"/>
                </a:moveTo>
                <a:lnTo>
                  <a:pt x="0" y="411"/>
                </a:lnTo>
                <a:lnTo>
                  <a:pt x="146" y="326"/>
                </a:lnTo>
                <a:lnTo>
                  <a:pt x="14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4D7E3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5" name="Freeform 2498">
            <a:extLst>
              <a:ext uri="{FF2B5EF4-FFF2-40B4-BE49-F238E27FC236}">
                <a16:creationId xmlns:a16="http://schemas.microsoft.com/office/drawing/2014/main" id="{1F00FC94-9B6B-4518-9168-70078A8A8AC7}"/>
              </a:ext>
            </a:extLst>
          </p:cNvPr>
          <p:cNvSpPr>
            <a:spLocks/>
          </p:cNvSpPr>
          <p:nvPr/>
        </p:nvSpPr>
        <p:spPr bwMode="auto">
          <a:xfrm>
            <a:off x="4471988" y="2882901"/>
            <a:ext cx="279400" cy="203200"/>
          </a:xfrm>
          <a:custGeom>
            <a:avLst/>
            <a:gdLst>
              <a:gd name="T0" fmla="*/ 0 w 219"/>
              <a:gd name="T1" fmla="*/ 0 h 160"/>
              <a:gd name="T2" fmla="*/ 85 w 219"/>
              <a:gd name="T3" fmla="*/ 0 h 160"/>
              <a:gd name="T4" fmla="*/ 85 w 219"/>
              <a:gd name="T5" fmla="*/ 160 h 160"/>
              <a:gd name="T6" fmla="*/ 219 w 219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9" h="160">
                <a:moveTo>
                  <a:pt x="0" y="0"/>
                </a:moveTo>
                <a:lnTo>
                  <a:pt x="85" y="0"/>
                </a:lnTo>
                <a:lnTo>
                  <a:pt x="85" y="160"/>
                </a:lnTo>
                <a:lnTo>
                  <a:pt x="219" y="16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6" name="Freeform 2499">
            <a:extLst>
              <a:ext uri="{FF2B5EF4-FFF2-40B4-BE49-F238E27FC236}">
                <a16:creationId xmlns:a16="http://schemas.microsoft.com/office/drawing/2014/main" id="{490EC31D-6640-4DB2-94FF-906377134496}"/>
              </a:ext>
            </a:extLst>
          </p:cNvPr>
          <p:cNvSpPr>
            <a:spLocks/>
          </p:cNvSpPr>
          <p:nvPr/>
        </p:nvSpPr>
        <p:spPr bwMode="auto">
          <a:xfrm>
            <a:off x="4654551" y="3054351"/>
            <a:ext cx="112713" cy="63500"/>
          </a:xfrm>
          <a:custGeom>
            <a:avLst/>
            <a:gdLst>
              <a:gd name="T0" fmla="*/ 25 w 88"/>
              <a:gd name="T1" fmla="*/ 25 h 50"/>
              <a:gd name="T2" fmla="*/ 0 w 88"/>
              <a:gd name="T3" fmla="*/ 50 h 50"/>
              <a:gd name="T4" fmla="*/ 88 w 88"/>
              <a:gd name="T5" fmla="*/ 25 h 50"/>
              <a:gd name="T6" fmla="*/ 0 w 88"/>
              <a:gd name="T7" fmla="*/ 0 h 50"/>
              <a:gd name="T8" fmla="*/ 25 w 88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0">
                <a:moveTo>
                  <a:pt x="25" y="25"/>
                </a:moveTo>
                <a:lnTo>
                  <a:pt x="0" y="50"/>
                </a:lnTo>
                <a:lnTo>
                  <a:pt x="88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7" name="Line 2500">
            <a:extLst>
              <a:ext uri="{FF2B5EF4-FFF2-40B4-BE49-F238E27FC236}">
                <a16:creationId xmlns:a16="http://schemas.microsoft.com/office/drawing/2014/main" id="{60304D94-009B-42A6-9432-B3EAA9664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9138" y="3395663"/>
            <a:ext cx="22860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8" name="Freeform 2501">
            <a:extLst>
              <a:ext uri="{FF2B5EF4-FFF2-40B4-BE49-F238E27FC236}">
                <a16:creationId xmlns:a16="http://schemas.microsoft.com/office/drawing/2014/main" id="{AEA55D36-6E36-41D1-8501-E545E4F699A6}"/>
              </a:ext>
            </a:extLst>
          </p:cNvPr>
          <p:cNvSpPr>
            <a:spLocks/>
          </p:cNvSpPr>
          <p:nvPr/>
        </p:nvSpPr>
        <p:spPr bwMode="auto">
          <a:xfrm>
            <a:off x="4668838" y="3365501"/>
            <a:ext cx="101600" cy="57150"/>
          </a:xfrm>
          <a:custGeom>
            <a:avLst/>
            <a:gdLst>
              <a:gd name="T0" fmla="*/ 23 w 80"/>
              <a:gd name="T1" fmla="*/ 23 h 45"/>
              <a:gd name="T2" fmla="*/ 0 w 80"/>
              <a:gd name="T3" fmla="*/ 45 h 45"/>
              <a:gd name="T4" fmla="*/ 80 w 80"/>
              <a:gd name="T5" fmla="*/ 23 h 45"/>
              <a:gd name="T6" fmla="*/ 0 w 80"/>
              <a:gd name="T7" fmla="*/ 0 h 45"/>
              <a:gd name="T8" fmla="*/ 23 w 80"/>
              <a:gd name="T9" fmla="*/ 2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45">
                <a:moveTo>
                  <a:pt x="23" y="23"/>
                </a:moveTo>
                <a:lnTo>
                  <a:pt x="0" y="45"/>
                </a:lnTo>
                <a:lnTo>
                  <a:pt x="80" y="23"/>
                </a:lnTo>
                <a:lnTo>
                  <a:pt x="0" y="0"/>
                </a:lnTo>
                <a:lnTo>
                  <a:pt x="23" y="23"/>
                </a:lnTo>
                <a:close/>
              </a:path>
            </a:pathLst>
          </a:custGeom>
          <a:solidFill>
            <a:srgbClr val="000000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9" name="Freeform 2502">
            <a:extLst>
              <a:ext uri="{FF2B5EF4-FFF2-40B4-BE49-F238E27FC236}">
                <a16:creationId xmlns:a16="http://schemas.microsoft.com/office/drawing/2014/main" id="{FB6E00C4-491A-4AAD-B840-EABAF7A8C2D0}"/>
              </a:ext>
            </a:extLst>
          </p:cNvPr>
          <p:cNvSpPr>
            <a:spLocks/>
          </p:cNvSpPr>
          <p:nvPr/>
        </p:nvSpPr>
        <p:spPr bwMode="auto">
          <a:xfrm>
            <a:off x="4597400" y="3400426"/>
            <a:ext cx="596900" cy="153988"/>
          </a:xfrm>
          <a:custGeom>
            <a:avLst/>
            <a:gdLst>
              <a:gd name="T0" fmla="*/ 0 w 468"/>
              <a:gd name="T1" fmla="*/ 0 h 121"/>
              <a:gd name="T2" fmla="*/ 0 w 468"/>
              <a:gd name="T3" fmla="*/ 121 h 121"/>
              <a:gd name="T4" fmla="*/ 468 w 468"/>
              <a:gd name="T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8" h="121">
                <a:moveTo>
                  <a:pt x="0" y="0"/>
                </a:moveTo>
                <a:lnTo>
                  <a:pt x="0" y="121"/>
                </a:lnTo>
                <a:lnTo>
                  <a:pt x="468" y="121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0" name="Freeform 2503">
            <a:extLst>
              <a:ext uri="{FF2B5EF4-FFF2-40B4-BE49-F238E27FC236}">
                <a16:creationId xmlns:a16="http://schemas.microsoft.com/office/drawing/2014/main" id="{6EF9CC94-7029-4E81-A313-BD49D21A97A1}"/>
              </a:ext>
            </a:extLst>
          </p:cNvPr>
          <p:cNvSpPr>
            <a:spLocks/>
          </p:cNvSpPr>
          <p:nvPr/>
        </p:nvSpPr>
        <p:spPr bwMode="auto">
          <a:xfrm>
            <a:off x="5099051" y="3522663"/>
            <a:ext cx="111125" cy="63500"/>
          </a:xfrm>
          <a:custGeom>
            <a:avLst/>
            <a:gdLst>
              <a:gd name="T0" fmla="*/ 25 w 88"/>
              <a:gd name="T1" fmla="*/ 25 h 50"/>
              <a:gd name="T2" fmla="*/ 0 w 88"/>
              <a:gd name="T3" fmla="*/ 50 h 50"/>
              <a:gd name="T4" fmla="*/ 88 w 88"/>
              <a:gd name="T5" fmla="*/ 25 h 50"/>
              <a:gd name="T6" fmla="*/ 0 w 88"/>
              <a:gd name="T7" fmla="*/ 0 h 50"/>
              <a:gd name="T8" fmla="*/ 25 w 88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0">
                <a:moveTo>
                  <a:pt x="25" y="25"/>
                </a:moveTo>
                <a:lnTo>
                  <a:pt x="0" y="50"/>
                </a:lnTo>
                <a:lnTo>
                  <a:pt x="88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1" name="Line 2504">
            <a:extLst>
              <a:ext uri="{FF2B5EF4-FFF2-40B4-BE49-F238E27FC236}">
                <a16:creationId xmlns:a16="http://schemas.microsoft.com/office/drawing/2014/main" id="{6EA2338F-D628-41BA-B41B-5B47A333D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3206751"/>
            <a:ext cx="21748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2" name="Freeform 2505">
            <a:extLst>
              <a:ext uri="{FF2B5EF4-FFF2-40B4-BE49-F238E27FC236}">
                <a16:creationId xmlns:a16="http://schemas.microsoft.com/office/drawing/2014/main" id="{D952D4B9-6DA3-42B6-B30C-F15B769640F8}"/>
              </a:ext>
            </a:extLst>
          </p:cNvPr>
          <p:cNvSpPr>
            <a:spLocks/>
          </p:cNvSpPr>
          <p:nvPr/>
        </p:nvSpPr>
        <p:spPr bwMode="auto">
          <a:xfrm>
            <a:off x="5092701" y="3175001"/>
            <a:ext cx="111125" cy="63500"/>
          </a:xfrm>
          <a:custGeom>
            <a:avLst/>
            <a:gdLst>
              <a:gd name="T0" fmla="*/ 25 w 87"/>
              <a:gd name="T1" fmla="*/ 25 h 50"/>
              <a:gd name="T2" fmla="*/ 0 w 87"/>
              <a:gd name="T3" fmla="*/ 50 h 50"/>
              <a:gd name="T4" fmla="*/ 87 w 87"/>
              <a:gd name="T5" fmla="*/ 25 h 50"/>
              <a:gd name="T6" fmla="*/ 0 w 87"/>
              <a:gd name="T7" fmla="*/ 0 h 50"/>
              <a:gd name="T8" fmla="*/ 25 w 87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0">
                <a:moveTo>
                  <a:pt x="25" y="25"/>
                </a:moveTo>
                <a:lnTo>
                  <a:pt x="0" y="50"/>
                </a:lnTo>
                <a:lnTo>
                  <a:pt x="87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3" name="Line 2506">
            <a:extLst>
              <a:ext uri="{FF2B5EF4-FFF2-40B4-BE49-F238E27FC236}">
                <a16:creationId xmlns:a16="http://schemas.microsoft.com/office/drawing/2014/main" id="{D096165A-FC53-4139-A3D8-1FC2F1205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3752851"/>
            <a:ext cx="68103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4" name="Freeform 2507">
            <a:extLst>
              <a:ext uri="{FF2B5EF4-FFF2-40B4-BE49-F238E27FC236}">
                <a16:creationId xmlns:a16="http://schemas.microsoft.com/office/drawing/2014/main" id="{4A937A1A-1C8B-439A-A6AA-B554BCA51579}"/>
              </a:ext>
            </a:extLst>
          </p:cNvPr>
          <p:cNvSpPr>
            <a:spLocks/>
          </p:cNvSpPr>
          <p:nvPr/>
        </p:nvSpPr>
        <p:spPr bwMode="auto">
          <a:xfrm>
            <a:off x="5100638" y="3719514"/>
            <a:ext cx="114300" cy="66675"/>
          </a:xfrm>
          <a:custGeom>
            <a:avLst/>
            <a:gdLst>
              <a:gd name="T0" fmla="*/ 26 w 90"/>
              <a:gd name="T1" fmla="*/ 26 h 52"/>
              <a:gd name="T2" fmla="*/ 0 w 90"/>
              <a:gd name="T3" fmla="*/ 52 h 52"/>
              <a:gd name="T4" fmla="*/ 90 w 90"/>
              <a:gd name="T5" fmla="*/ 26 h 52"/>
              <a:gd name="T6" fmla="*/ 0 w 90"/>
              <a:gd name="T7" fmla="*/ 0 h 52"/>
              <a:gd name="T8" fmla="*/ 26 w 90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52">
                <a:moveTo>
                  <a:pt x="26" y="26"/>
                </a:moveTo>
                <a:lnTo>
                  <a:pt x="0" y="52"/>
                </a:lnTo>
                <a:lnTo>
                  <a:pt x="90" y="26"/>
                </a:lnTo>
                <a:lnTo>
                  <a:pt x="0" y="0"/>
                </a:lnTo>
                <a:lnTo>
                  <a:pt x="26" y="2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5" name="Rectangle 2508">
            <a:extLst>
              <a:ext uri="{FF2B5EF4-FFF2-40B4-BE49-F238E27FC236}">
                <a16:creationId xmlns:a16="http://schemas.microsoft.com/office/drawing/2014/main" id="{E324DD53-2999-4DBB-94C6-E28F077AF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275014"/>
            <a:ext cx="266700" cy="238125"/>
          </a:xfrm>
          <a:prstGeom prst="rect">
            <a:avLst/>
          </a:prstGeom>
          <a:solidFill>
            <a:srgbClr val="F4D7E3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6" name="Rectangle 2509">
            <a:extLst>
              <a:ext uri="{FF2B5EF4-FFF2-40B4-BE49-F238E27FC236}">
                <a16:creationId xmlns:a16="http://schemas.microsoft.com/office/drawing/2014/main" id="{F2EC9196-1E35-477A-A28B-077F2C13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3314702"/>
            <a:ext cx="2196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op2</a:t>
            </a:r>
            <a:endParaRPr lang="en-US" altLang="en-US"/>
          </a:p>
        </p:txBody>
      </p:sp>
      <p:sp>
        <p:nvSpPr>
          <p:cNvPr id="2517" name="Rectangle 2510">
            <a:extLst>
              <a:ext uri="{FF2B5EF4-FFF2-40B4-BE49-F238E27FC236}">
                <a16:creationId xmlns:a16="http://schemas.microsoft.com/office/drawing/2014/main" id="{E3D1D825-D8DC-4B05-8106-66377AD1A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4" y="3622677"/>
            <a:ext cx="257175" cy="238125"/>
          </a:xfrm>
          <a:prstGeom prst="rect">
            <a:avLst/>
          </a:prstGeom>
          <a:solidFill>
            <a:srgbClr val="F4D7E3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8" name="Rectangle 2511">
            <a:extLst>
              <a:ext uri="{FF2B5EF4-FFF2-40B4-BE49-F238E27FC236}">
                <a16:creationId xmlns:a16="http://schemas.microsoft.com/office/drawing/2014/main" id="{181D0EF5-2BE4-4F7A-A448-E02FFF08C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3668714"/>
            <a:ext cx="2196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op1</a:t>
            </a:r>
            <a:endParaRPr lang="en-US" altLang="en-US"/>
          </a:p>
        </p:txBody>
      </p:sp>
      <p:sp>
        <p:nvSpPr>
          <p:cNvPr id="2519" name="Rectangle 2512">
            <a:extLst>
              <a:ext uri="{FF2B5EF4-FFF2-40B4-BE49-F238E27FC236}">
                <a16:creationId xmlns:a16="http://schemas.microsoft.com/office/drawing/2014/main" id="{98547551-5B11-40E6-8727-2CDDA216E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2974976"/>
            <a:ext cx="952500" cy="661988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0" name="Rectangle 2513">
            <a:extLst>
              <a:ext uri="{FF2B5EF4-FFF2-40B4-BE49-F238E27FC236}">
                <a16:creationId xmlns:a16="http://schemas.microsoft.com/office/drawing/2014/main" id="{ED3896BC-0C5C-4E4E-BB70-F52CC355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1" y="3121027"/>
            <a:ext cx="2917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solidFill>
                  <a:srgbClr val="000000"/>
                </a:solidFill>
                <a:latin typeface="sans-serif"/>
              </a:rPr>
              <a:t>ALU</a:t>
            </a:r>
          </a:p>
          <a:p>
            <a:r>
              <a:rPr lang="en-US" altLang="en-US" sz="1400" dirty="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 sz="2400" dirty="0"/>
          </a:p>
        </p:txBody>
      </p:sp>
      <p:sp>
        <p:nvSpPr>
          <p:cNvPr id="2522" name="Rectangle 2515">
            <a:extLst>
              <a:ext uri="{FF2B5EF4-FFF2-40B4-BE49-F238E27FC236}">
                <a16:creationId xmlns:a16="http://schemas.microsoft.com/office/drawing/2014/main" id="{AD448362-4DF8-49DF-A5FA-95606F945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26" y="1803401"/>
            <a:ext cx="963613" cy="615950"/>
          </a:xfrm>
          <a:prstGeom prst="rect">
            <a:avLst/>
          </a:prstGeom>
          <a:solidFill>
            <a:srgbClr val="D5F6FF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3" name="Rectangle 2516">
            <a:extLst>
              <a:ext uri="{FF2B5EF4-FFF2-40B4-BE49-F238E27FC236}">
                <a16:creationId xmlns:a16="http://schemas.microsoft.com/office/drawing/2014/main" id="{94C449A7-0E99-4B13-AA9A-B223B22B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03414"/>
            <a:ext cx="47269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Branch</a:t>
            </a:r>
            <a:endParaRPr lang="en-US" altLang="en-US"/>
          </a:p>
        </p:txBody>
      </p:sp>
      <p:sp>
        <p:nvSpPr>
          <p:cNvPr id="2524" name="Rectangle 2517">
            <a:extLst>
              <a:ext uri="{FF2B5EF4-FFF2-40B4-BE49-F238E27FC236}">
                <a16:creationId xmlns:a16="http://schemas.microsoft.com/office/drawing/2014/main" id="{7BDE6506-1B85-41B7-9CA5-CD8545B08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111377"/>
            <a:ext cx="27090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2525" name="Freeform 2518">
            <a:extLst>
              <a:ext uri="{FF2B5EF4-FFF2-40B4-BE49-F238E27FC236}">
                <a16:creationId xmlns:a16="http://schemas.microsoft.com/office/drawing/2014/main" id="{C07CC7A2-77B5-4503-9F47-6B872F90E1B5}"/>
              </a:ext>
            </a:extLst>
          </p:cNvPr>
          <p:cNvSpPr>
            <a:spLocks/>
          </p:cNvSpPr>
          <p:nvPr/>
        </p:nvSpPr>
        <p:spPr bwMode="auto">
          <a:xfrm>
            <a:off x="5826125" y="2563814"/>
            <a:ext cx="800100" cy="227013"/>
          </a:xfrm>
          <a:custGeom>
            <a:avLst/>
            <a:gdLst>
              <a:gd name="T0" fmla="*/ 89 w 629"/>
              <a:gd name="T1" fmla="*/ 0 h 178"/>
              <a:gd name="T2" fmla="*/ 540 w 629"/>
              <a:gd name="T3" fmla="*/ 0 h 178"/>
              <a:gd name="T4" fmla="*/ 629 w 629"/>
              <a:gd name="T5" fmla="*/ 89 h 178"/>
              <a:gd name="T6" fmla="*/ 540 w 629"/>
              <a:gd name="T7" fmla="*/ 178 h 178"/>
              <a:gd name="T8" fmla="*/ 89 w 629"/>
              <a:gd name="T9" fmla="*/ 178 h 178"/>
              <a:gd name="T10" fmla="*/ 0 w 629"/>
              <a:gd name="T11" fmla="*/ 89 h 178"/>
              <a:gd name="T12" fmla="*/ 89 w 629"/>
              <a:gd name="T1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9" h="178">
                <a:moveTo>
                  <a:pt x="89" y="0"/>
                </a:moveTo>
                <a:lnTo>
                  <a:pt x="540" y="0"/>
                </a:lnTo>
                <a:cubicBezTo>
                  <a:pt x="589" y="0"/>
                  <a:pt x="629" y="40"/>
                  <a:pt x="629" y="89"/>
                </a:cubicBezTo>
                <a:cubicBezTo>
                  <a:pt x="629" y="139"/>
                  <a:pt x="589" y="178"/>
                  <a:pt x="540" y="178"/>
                </a:cubicBezTo>
                <a:lnTo>
                  <a:pt x="89" y="178"/>
                </a:lnTo>
                <a:cubicBezTo>
                  <a:pt x="40" y="178"/>
                  <a:pt x="0" y="139"/>
                  <a:pt x="0" y="89"/>
                </a:cubicBezTo>
                <a:cubicBezTo>
                  <a:pt x="0" y="40"/>
                  <a:pt x="40" y="0"/>
                  <a:pt x="89" y="0"/>
                </a:cubicBezTo>
                <a:close/>
              </a:path>
            </a:pathLst>
          </a:custGeom>
          <a:solidFill>
            <a:srgbClr val="AAFFCC"/>
          </a:solidFill>
          <a:ln w="12700" cap="flat">
            <a:solidFill>
              <a:srgbClr val="1620F7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6" name="Rectangle 2519">
            <a:extLst>
              <a:ext uri="{FF2B5EF4-FFF2-40B4-BE49-F238E27FC236}">
                <a16:creationId xmlns:a16="http://schemas.microsoft.com/office/drawing/2014/main" id="{A986E797-5B6E-4382-8A45-E50163B9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38" y="2568577"/>
            <a:ext cx="38311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  <a:latin typeface="sans-serif"/>
              </a:rPr>
              <a:t>flags</a:t>
            </a:r>
            <a:endParaRPr lang="en-US" altLang="en-US"/>
          </a:p>
        </p:txBody>
      </p:sp>
      <p:sp>
        <p:nvSpPr>
          <p:cNvPr id="2527" name="Freeform 2520">
            <a:extLst>
              <a:ext uri="{FF2B5EF4-FFF2-40B4-BE49-F238E27FC236}">
                <a16:creationId xmlns:a16="http://schemas.microsoft.com/office/drawing/2014/main" id="{6F2E808A-7E25-4456-AB93-3D17C234DCE2}"/>
              </a:ext>
            </a:extLst>
          </p:cNvPr>
          <p:cNvSpPr>
            <a:spLocks/>
          </p:cNvSpPr>
          <p:nvPr/>
        </p:nvSpPr>
        <p:spPr bwMode="auto">
          <a:xfrm>
            <a:off x="6124576" y="2401889"/>
            <a:ext cx="206375" cy="149225"/>
          </a:xfrm>
          <a:custGeom>
            <a:avLst/>
            <a:gdLst>
              <a:gd name="T0" fmla="*/ 0 w 162"/>
              <a:gd name="T1" fmla="*/ 40 h 118"/>
              <a:gd name="T2" fmla="*/ 0 w 162"/>
              <a:gd name="T3" fmla="*/ 40 h 118"/>
              <a:gd name="T4" fmla="*/ 42 w 162"/>
              <a:gd name="T5" fmla="*/ 38 h 118"/>
              <a:gd name="T6" fmla="*/ 43 w 162"/>
              <a:gd name="T7" fmla="*/ 115 h 118"/>
              <a:gd name="T8" fmla="*/ 116 w 162"/>
              <a:gd name="T9" fmla="*/ 115 h 118"/>
              <a:gd name="T10" fmla="*/ 117 w 162"/>
              <a:gd name="T11" fmla="*/ 38 h 118"/>
              <a:gd name="T12" fmla="*/ 159 w 162"/>
              <a:gd name="T13" fmla="*/ 40 h 118"/>
              <a:gd name="T14" fmla="*/ 81 w 162"/>
              <a:gd name="T15" fmla="*/ 0 h 118"/>
              <a:gd name="T16" fmla="*/ 81 w 162"/>
              <a:gd name="T17" fmla="*/ 0 h 118"/>
              <a:gd name="T18" fmla="*/ 78 w 162"/>
              <a:gd name="T19" fmla="*/ 0 h 118"/>
              <a:gd name="T20" fmla="*/ 0 w 162"/>
              <a:gd name="T21" fmla="*/ 4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8"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4" y="45"/>
                  <a:pt x="42" y="38"/>
                  <a:pt x="42" y="38"/>
                </a:cubicBezTo>
                <a:cubicBezTo>
                  <a:pt x="42" y="38"/>
                  <a:pt x="40" y="112"/>
                  <a:pt x="43" y="115"/>
                </a:cubicBezTo>
                <a:cubicBezTo>
                  <a:pt x="46" y="118"/>
                  <a:pt x="113" y="118"/>
                  <a:pt x="116" y="115"/>
                </a:cubicBezTo>
                <a:cubicBezTo>
                  <a:pt x="119" y="112"/>
                  <a:pt x="117" y="38"/>
                  <a:pt x="117" y="38"/>
                </a:cubicBezTo>
                <a:cubicBezTo>
                  <a:pt x="117" y="38"/>
                  <a:pt x="155" y="45"/>
                  <a:pt x="159" y="40"/>
                </a:cubicBezTo>
                <a:cubicBezTo>
                  <a:pt x="162" y="36"/>
                  <a:pt x="118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1"/>
                  <a:pt x="0" y="33"/>
                  <a:pt x="0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8" name="Freeform 2521">
            <a:extLst>
              <a:ext uri="{FF2B5EF4-FFF2-40B4-BE49-F238E27FC236}">
                <a16:creationId xmlns:a16="http://schemas.microsoft.com/office/drawing/2014/main" id="{FC4198E7-7154-4B4E-98F6-5279C93B274C}"/>
              </a:ext>
            </a:extLst>
          </p:cNvPr>
          <p:cNvSpPr>
            <a:spLocks/>
          </p:cNvSpPr>
          <p:nvPr/>
        </p:nvSpPr>
        <p:spPr bwMode="auto">
          <a:xfrm>
            <a:off x="6122988" y="2405064"/>
            <a:ext cx="204788" cy="150813"/>
          </a:xfrm>
          <a:custGeom>
            <a:avLst/>
            <a:gdLst>
              <a:gd name="T0" fmla="*/ 0 w 162"/>
              <a:gd name="T1" fmla="*/ 40 h 118"/>
              <a:gd name="T2" fmla="*/ 0 w 162"/>
              <a:gd name="T3" fmla="*/ 40 h 118"/>
              <a:gd name="T4" fmla="*/ 42 w 162"/>
              <a:gd name="T5" fmla="*/ 38 h 118"/>
              <a:gd name="T6" fmla="*/ 43 w 162"/>
              <a:gd name="T7" fmla="*/ 115 h 118"/>
              <a:gd name="T8" fmla="*/ 116 w 162"/>
              <a:gd name="T9" fmla="*/ 115 h 118"/>
              <a:gd name="T10" fmla="*/ 117 w 162"/>
              <a:gd name="T11" fmla="*/ 38 h 118"/>
              <a:gd name="T12" fmla="*/ 159 w 162"/>
              <a:gd name="T13" fmla="*/ 40 h 118"/>
              <a:gd name="T14" fmla="*/ 81 w 162"/>
              <a:gd name="T15" fmla="*/ 0 h 118"/>
              <a:gd name="T16" fmla="*/ 81 w 162"/>
              <a:gd name="T17" fmla="*/ 0 h 118"/>
              <a:gd name="T18" fmla="*/ 78 w 162"/>
              <a:gd name="T19" fmla="*/ 0 h 118"/>
              <a:gd name="T20" fmla="*/ 0 w 162"/>
              <a:gd name="T21" fmla="*/ 4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8"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4" y="45"/>
                  <a:pt x="42" y="38"/>
                  <a:pt x="42" y="38"/>
                </a:cubicBezTo>
                <a:cubicBezTo>
                  <a:pt x="42" y="38"/>
                  <a:pt x="40" y="112"/>
                  <a:pt x="43" y="115"/>
                </a:cubicBezTo>
                <a:cubicBezTo>
                  <a:pt x="46" y="118"/>
                  <a:pt x="113" y="118"/>
                  <a:pt x="116" y="115"/>
                </a:cubicBezTo>
                <a:cubicBezTo>
                  <a:pt x="119" y="112"/>
                  <a:pt x="117" y="38"/>
                  <a:pt x="117" y="38"/>
                </a:cubicBezTo>
                <a:cubicBezTo>
                  <a:pt x="117" y="38"/>
                  <a:pt x="155" y="45"/>
                  <a:pt x="159" y="40"/>
                </a:cubicBezTo>
                <a:cubicBezTo>
                  <a:pt x="162" y="36"/>
                  <a:pt x="118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1"/>
                  <a:pt x="0" y="34"/>
                  <a:pt x="0" y="40"/>
                </a:cubicBezTo>
                <a:close/>
              </a:path>
            </a:pathLst>
          </a:custGeom>
          <a:solidFill>
            <a:srgbClr val="0000F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9" name="Freeform 2522">
            <a:extLst>
              <a:ext uri="{FF2B5EF4-FFF2-40B4-BE49-F238E27FC236}">
                <a16:creationId xmlns:a16="http://schemas.microsoft.com/office/drawing/2014/main" id="{7AD5CD52-CCF5-471A-814E-DCDDD64556E7}"/>
              </a:ext>
            </a:extLst>
          </p:cNvPr>
          <p:cNvSpPr>
            <a:spLocks/>
          </p:cNvSpPr>
          <p:nvPr/>
        </p:nvSpPr>
        <p:spPr bwMode="auto">
          <a:xfrm>
            <a:off x="6180139" y="2470151"/>
            <a:ext cx="85725" cy="84138"/>
          </a:xfrm>
          <a:custGeom>
            <a:avLst/>
            <a:gdLst>
              <a:gd name="T0" fmla="*/ 0 w 67"/>
              <a:gd name="T1" fmla="*/ 62 h 66"/>
              <a:gd name="T2" fmla="*/ 67 w 67"/>
              <a:gd name="T3" fmla="*/ 61 h 66"/>
              <a:gd name="T4" fmla="*/ 38 w 67"/>
              <a:gd name="T5" fmla="*/ 0 h 66"/>
              <a:gd name="T6" fmla="*/ 0 w 67"/>
              <a:gd name="T7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66">
                <a:moveTo>
                  <a:pt x="0" y="62"/>
                </a:moveTo>
                <a:cubicBezTo>
                  <a:pt x="8" y="65"/>
                  <a:pt x="50" y="66"/>
                  <a:pt x="67" y="61"/>
                </a:cubicBezTo>
                <a:cubicBezTo>
                  <a:pt x="67" y="60"/>
                  <a:pt x="35" y="45"/>
                  <a:pt x="38" y="0"/>
                </a:cubicBezTo>
                <a:cubicBezTo>
                  <a:pt x="29" y="42"/>
                  <a:pt x="0" y="62"/>
                  <a:pt x="0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0" name="Freeform 2523">
            <a:extLst>
              <a:ext uri="{FF2B5EF4-FFF2-40B4-BE49-F238E27FC236}">
                <a16:creationId xmlns:a16="http://schemas.microsoft.com/office/drawing/2014/main" id="{16945043-33E1-4617-B380-7089C23DDBC4}"/>
              </a:ext>
            </a:extLst>
          </p:cNvPr>
          <p:cNvSpPr>
            <a:spLocks/>
          </p:cNvSpPr>
          <p:nvPr/>
        </p:nvSpPr>
        <p:spPr bwMode="auto">
          <a:xfrm>
            <a:off x="6118226" y="2798764"/>
            <a:ext cx="206375" cy="161925"/>
          </a:xfrm>
          <a:custGeom>
            <a:avLst/>
            <a:gdLst>
              <a:gd name="T0" fmla="*/ 0 w 162"/>
              <a:gd name="T1" fmla="*/ 43 h 127"/>
              <a:gd name="T2" fmla="*/ 0 w 162"/>
              <a:gd name="T3" fmla="*/ 43 h 127"/>
              <a:gd name="T4" fmla="*/ 42 w 162"/>
              <a:gd name="T5" fmla="*/ 41 h 127"/>
              <a:gd name="T6" fmla="*/ 43 w 162"/>
              <a:gd name="T7" fmla="*/ 123 h 127"/>
              <a:gd name="T8" fmla="*/ 116 w 162"/>
              <a:gd name="T9" fmla="*/ 123 h 127"/>
              <a:gd name="T10" fmla="*/ 117 w 162"/>
              <a:gd name="T11" fmla="*/ 41 h 127"/>
              <a:gd name="T12" fmla="*/ 159 w 162"/>
              <a:gd name="T13" fmla="*/ 43 h 127"/>
              <a:gd name="T14" fmla="*/ 81 w 162"/>
              <a:gd name="T15" fmla="*/ 0 h 127"/>
              <a:gd name="T16" fmla="*/ 81 w 162"/>
              <a:gd name="T17" fmla="*/ 0 h 127"/>
              <a:gd name="T18" fmla="*/ 78 w 162"/>
              <a:gd name="T19" fmla="*/ 0 h 127"/>
              <a:gd name="T20" fmla="*/ 0 w 162"/>
              <a:gd name="T21" fmla="*/ 4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27">
                <a:moveTo>
                  <a:pt x="0" y="43"/>
                </a:moveTo>
                <a:cubicBezTo>
                  <a:pt x="0" y="43"/>
                  <a:pt x="0" y="43"/>
                  <a:pt x="0" y="43"/>
                </a:cubicBezTo>
                <a:cubicBezTo>
                  <a:pt x="4" y="48"/>
                  <a:pt x="42" y="41"/>
                  <a:pt x="42" y="41"/>
                </a:cubicBezTo>
                <a:cubicBezTo>
                  <a:pt x="42" y="41"/>
                  <a:pt x="40" y="120"/>
                  <a:pt x="43" y="123"/>
                </a:cubicBezTo>
                <a:cubicBezTo>
                  <a:pt x="46" y="127"/>
                  <a:pt x="113" y="127"/>
                  <a:pt x="116" y="123"/>
                </a:cubicBezTo>
                <a:cubicBezTo>
                  <a:pt x="119" y="120"/>
                  <a:pt x="117" y="41"/>
                  <a:pt x="117" y="41"/>
                </a:cubicBezTo>
                <a:cubicBezTo>
                  <a:pt x="117" y="41"/>
                  <a:pt x="155" y="48"/>
                  <a:pt x="159" y="43"/>
                </a:cubicBezTo>
                <a:cubicBezTo>
                  <a:pt x="162" y="38"/>
                  <a:pt x="118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1"/>
                  <a:pt x="0" y="36"/>
                  <a:pt x="0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1" name="Freeform 2524">
            <a:extLst>
              <a:ext uri="{FF2B5EF4-FFF2-40B4-BE49-F238E27FC236}">
                <a16:creationId xmlns:a16="http://schemas.microsoft.com/office/drawing/2014/main" id="{E1B6319C-5CE8-4EFA-AAB9-5E573073A203}"/>
              </a:ext>
            </a:extLst>
          </p:cNvPr>
          <p:cNvSpPr>
            <a:spLocks/>
          </p:cNvSpPr>
          <p:nvPr/>
        </p:nvSpPr>
        <p:spPr bwMode="auto">
          <a:xfrm>
            <a:off x="6116638" y="2803526"/>
            <a:ext cx="204788" cy="160338"/>
          </a:xfrm>
          <a:custGeom>
            <a:avLst/>
            <a:gdLst>
              <a:gd name="T0" fmla="*/ 0 w 162"/>
              <a:gd name="T1" fmla="*/ 42 h 126"/>
              <a:gd name="T2" fmla="*/ 0 w 162"/>
              <a:gd name="T3" fmla="*/ 43 h 126"/>
              <a:gd name="T4" fmla="*/ 42 w 162"/>
              <a:gd name="T5" fmla="*/ 40 h 126"/>
              <a:gd name="T6" fmla="*/ 43 w 162"/>
              <a:gd name="T7" fmla="*/ 123 h 126"/>
              <a:gd name="T8" fmla="*/ 116 w 162"/>
              <a:gd name="T9" fmla="*/ 123 h 126"/>
              <a:gd name="T10" fmla="*/ 117 w 162"/>
              <a:gd name="T11" fmla="*/ 40 h 126"/>
              <a:gd name="T12" fmla="*/ 159 w 162"/>
              <a:gd name="T13" fmla="*/ 43 h 126"/>
              <a:gd name="T14" fmla="*/ 81 w 162"/>
              <a:gd name="T15" fmla="*/ 0 h 126"/>
              <a:gd name="T16" fmla="*/ 81 w 162"/>
              <a:gd name="T17" fmla="*/ 0 h 126"/>
              <a:gd name="T18" fmla="*/ 78 w 162"/>
              <a:gd name="T19" fmla="*/ 0 h 126"/>
              <a:gd name="T20" fmla="*/ 0 w 162"/>
              <a:gd name="T21" fmla="*/ 4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26">
                <a:moveTo>
                  <a:pt x="0" y="42"/>
                </a:moveTo>
                <a:cubicBezTo>
                  <a:pt x="0" y="42"/>
                  <a:pt x="0" y="42"/>
                  <a:pt x="0" y="43"/>
                </a:cubicBezTo>
                <a:cubicBezTo>
                  <a:pt x="4" y="48"/>
                  <a:pt x="42" y="40"/>
                  <a:pt x="42" y="40"/>
                </a:cubicBezTo>
                <a:cubicBezTo>
                  <a:pt x="42" y="40"/>
                  <a:pt x="40" y="119"/>
                  <a:pt x="43" y="123"/>
                </a:cubicBezTo>
                <a:cubicBezTo>
                  <a:pt x="46" y="126"/>
                  <a:pt x="113" y="126"/>
                  <a:pt x="116" y="123"/>
                </a:cubicBezTo>
                <a:cubicBezTo>
                  <a:pt x="119" y="119"/>
                  <a:pt x="117" y="40"/>
                  <a:pt x="117" y="40"/>
                </a:cubicBezTo>
                <a:cubicBezTo>
                  <a:pt x="117" y="40"/>
                  <a:pt x="155" y="48"/>
                  <a:pt x="159" y="43"/>
                </a:cubicBezTo>
                <a:cubicBezTo>
                  <a:pt x="162" y="38"/>
                  <a:pt x="118" y="0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0"/>
                  <a:pt x="0" y="35"/>
                  <a:pt x="0" y="42"/>
                </a:cubicBezTo>
                <a:close/>
              </a:path>
            </a:pathLst>
          </a:custGeom>
          <a:solidFill>
            <a:srgbClr val="0000F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2" name="Freeform 2525">
            <a:extLst>
              <a:ext uri="{FF2B5EF4-FFF2-40B4-BE49-F238E27FC236}">
                <a16:creationId xmlns:a16="http://schemas.microsoft.com/office/drawing/2014/main" id="{0E2AF833-4C0E-4785-80B9-334D0810CD34}"/>
              </a:ext>
            </a:extLst>
          </p:cNvPr>
          <p:cNvSpPr>
            <a:spLocks/>
          </p:cNvSpPr>
          <p:nvPr/>
        </p:nvSpPr>
        <p:spPr bwMode="auto">
          <a:xfrm>
            <a:off x="6173789" y="2873376"/>
            <a:ext cx="85725" cy="90488"/>
          </a:xfrm>
          <a:custGeom>
            <a:avLst/>
            <a:gdLst>
              <a:gd name="T0" fmla="*/ 0 w 67"/>
              <a:gd name="T1" fmla="*/ 67 h 71"/>
              <a:gd name="T2" fmla="*/ 67 w 67"/>
              <a:gd name="T3" fmla="*/ 66 h 71"/>
              <a:gd name="T4" fmla="*/ 38 w 67"/>
              <a:gd name="T5" fmla="*/ 0 h 71"/>
              <a:gd name="T6" fmla="*/ 0 w 67"/>
              <a:gd name="T7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1">
                <a:moveTo>
                  <a:pt x="0" y="67"/>
                </a:moveTo>
                <a:cubicBezTo>
                  <a:pt x="8" y="69"/>
                  <a:pt x="51" y="71"/>
                  <a:pt x="67" y="66"/>
                </a:cubicBezTo>
                <a:cubicBezTo>
                  <a:pt x="67" y="64"/>
                  <a:pt x="35" y="48"/>
                  <a:pt x="38" y="0"/>
                </a:cubicBezTo>
                <a:cubicBezTo>
                  <a:pt x="30" y="46"/>
                  <a:pt x="0" y="67"/>
                  <a:pt x="0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3" name="Freeform 2526">
            <a:extLst>
              <a:ext uri="{FF2B5EF4-FFF2-40B4-BE49-F238E27FC236}">
                <a16:creationId xmlns:a16="http://schemas.microsoft.com/office/drawing/2014/main" id="{A0B6CDD0-56B4-43AD-89FA-ADD19A6BD407}"/>
              </a:ext>
            </a:extLst>
          </p:cNvPr>
          <p:cNvSpPr>
            <a:spLocks/>
          </p:cNvSpPr>
          <p:nvPr/>
        </p:nvSpPr>
        <p:spPr bwMode="auto">
          <a:xfrm>
            <a:off x="5445125" y="1970088"/>
            <a:ext cx="338138" cy="254000"/>
          </a:xfrm>
          <a:custGeom>
            <a:avLst/>
            <a:gdLst>
              <a:gd name="T0" fmla="*/ 177 w 266"/>
              <a:gd name="T1" fmla="*/ 1 h 199"/>
              <a:gd name="T2" fmla="*/ 175 w 266"/>
              <a:gd name="T3" fmla="*/ 1 h 199"/>
              <a:gd name="T4" fmla="*/ 181 w 266"/>
              <a:gd name="T5" fmla="*/ 52 h 199"/>
              <a:gd name="T6" fmla="*/ 7 w 266"/>
              <a:gd name="T7" fmla="*/ 53 h 199"/>
              <a:gd name="T8" fmla="*/ 7 w 266"/>
              <a:gd name="T9" fmla="*/ 143 h 199"/>
              <a:gd name="T10" fmla="*/ 181 w 266"/>
              <a:gd name="T11" fmla="*/ 143 h 199"/>
              <a:gd name="T12" fmla="*/ 175 w 266"/>
              <a:gd name="T13" fmla="*/ 195 h 199"/>
              <a:gd name="T14" fmla="*/ 265 w 266"/>
              <a:gd name="T15" fmla="*/ 99 h 199"/>
              <a:gd name="T16" fmla="*/ 266 w 266"/>
              <a:gd name="T17" fmla="*/ 99 h 199"/>
              <a:gd name="T18" fmla="*/ 265 w 266"/>
              <a:gd name="T19" fmla="*/ 96 h 199"/>
              <a:gd name="T20" fmla="*/ 177 w 266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9">
                <a:moveTo>
                  <a:pt x="177" y="1"/>
                </a:moveTo>
                <a:cubicBezTo>
                  <a:pt x="176" y="1"/>
                  <a:pt x="176" y="1"/>
                  <a:pt x="175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6"/>
                  <a:pt x="0" y="139"/>
                  <a:pt x="7" y="143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5" y="195"/>
                </a:cubicBezTo>
                <a:cubicBezTo>
                  <a:pt x="186" y="199"/>
                  <a:pt x="264" y="144"/>
                  <a:pt x="265" y="99"/>
                </a:cubicBezTo>
                <a:lnTo>
                  <a:pt x="266" y="99"/>
                </a:lnTo>
                <a:cubicBezTo>
                  <a:pt x="266" y="98"/>
                  <a:pt x="266" y="97"/>
                  <a:pt x="265" y="96"/>
                </a:cubicBezTo>
                <a:cubicBezTo>
                  <a:pt x="264" y="53"/>
                  <a:pt x="191" y="0"/>
                  <a:pt x="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4" name="Freeform 2527">
            <a:extLst>
              <a:ext uri="{FF2B5EF4-FFF2-40B4-BE49-F238E27FC236}">
                <a16:creationId xmlns:a16="http://schemas.microsoft.com/office/drawing/2014/main" id="{3F2D014E-4250-4E1D-B57D-9351ACCFD021}"/>
              </a:ext>
            </a:extLst>
          </p:cNvPr>
          <p:cNvSpPr>
            <a:spLocks/>
          </p:cNvSpPr>
          <p:nvPr/>
        </p:nvSpPr>
        <p:spPr bwMode="auto">
          <a:xfrm>
            <a:off x="5435601" y="1968502"/>
            <a:ext cx="339725" cy="252413"/>
          </a:xfrm>
          <a:custGeom>
            <a:avLst/>
            <a:gdLst>
              <a:gd name="T0" fmla="*/ 177 w 266"/>
              <a:gd name="T1" fmla="*/ 0 h 198"/>
              <a:gd name="T2" fmla="*/ 176 w 266"/>
              <a:gd name="T3" fmla="*/ 0 h 198"/>
              <a:gd name="T4" fmla="*/ 181 w 266"/>
              <a:gd name="T5" fmla="*/ 52 h 198"/>
              <a:gd name="T6" fmla="*/ 8 w 266"/>
              <a:gd name="T7" fmla="*/ 52 h 198"/>
              <a:gd name="T8" fmla="*/ 8 w 266"/>
              <a:gd name="T9" fmla="*/ 142 h 198"/>
              <a:gd name="T10" fmla="*/ 181 w 266"/>
              <a:gd name="T11" fmla="*/ 143 h 198"/>
              <a:gd name="T12" fmla="*/ 176 w 266"/>
              <a:gd name="T13" fmla="*/ 194 h 198"/>
              <a:gd name="T14" fmla="*/ 266 w 266"/>
              <a:gd name="T15" fmla="*/ 99 h 198"/>
              <a:gd name="T16" fmla="*/ 266 w 266"/>
              <a:gd name="T17" fmla="*/ 99 h 198"/>
              <a:gd name="T18" fmla="*/ 266 w 266"/>
              <a:gd name="T19" fmla="*/ 96 h 198"/>
              <a:gd name="T20" fmla="*/ 177 w 266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8">
                <a:moveTo>
                  <a:pt x="177" y="0"/>
                </a:moveTo>
                <a:cubicBezTo>
                  <a:pt x="176" y="0"/>
                  <a:pt x="176" y="0"/>
                  <a:pt x="176" y="0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8" y="52"/>
                </a:cubicBezTo>
                <a:cubicBezTo>
                  <a:pt x="0" y="56"/>
                  <a:pt x="0" y="138"/>
                  <a:pt x="8" y="142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6" y="194"/>
                </a:cubicBezTo>
                <a:cubicBezTo>
                  <a:pt x="186" y="198"/>
                  <a:pt x="265" y="144"/>
                  <a:pt x="266" y="99"/>
                </a:cubicBezTo>
                <a:lnTo>
                  <a:pt x="266" y="99"/>
                </a:lnTo>
                <a:cubicBezTo>
                  <a:pt x="266" y="98"/>
                  <a:pt x="266" y="97"/>
                  <a:pt x="266" y="96"/>
                </a:cubicBezTo>
                <a:cubicBezTo>
                  <a:pt x="265" y="52"/>
                  <a:pt x="191" y="0"/>
                  <a:pt x="177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5" name="Freeform 2528">
            <a:extLst>
              <a:ext uri="{FF2B5EF4-FFF2-40B4-BE49-F238E27FC236}">
                <a16:creationId xmlns:a16="http://schemas.microsoft.com/office/drawing/2014/main" id="{A0E9AA03-EBD3-4673-A5E9-9581832720B9}"/>
              </a:ext>
            </a:extLst>
          </p:cNvPr>
          <p:cNvSpPr>
            <a:spLocks/>
          </p:cNvSpPr>
          <p:nvPr/>
        </p:nvSpPr>
        <p:spPr bwMode="auto">
          <a:xfrm>
            <a:off x="5438776" y="2039939"/>
            <a:ext cx="188913" cy="104775"/>
          </a:xfrm>
          <a:custGeom>
            <a:avLst/>
            <a:gdLst>
              <a:gd name="T0" fmla="*/ 9 w 149"/>
              <a:gd name="T1" fmla="*/ 0 h 82"/>
              <a:gd name="T2" fmla="*/ 11 w 149"/>
              <a:gd name="T3" fmla="*/ 81 h 82"/>
              <a:gd name="T4" fmla="*/ 149 w 149"/>
              <a:gd name="T5" fmla="*/ 46 h 82"/>
              <a:gd name="T6" fmla="*/ 9 w 14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2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2"/>
                  <a:pt x="48" y="42"/>
                  <a:pt x="149" y="46"/>
                </a:cubicBezTo>
                <a:cubicBezTo>
                  <a:pt x="54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6" name="Rectangle 2529">
            <a:extLst>
              <a:ext uri="{FF2B5EF4-FFF2-40B4-BE49-F238E27FC236}">
                <a16:creationId xmlns:a16="http://schemas.microsoft.com/office/drawing/2014/main" id="{76158C6C-F069-4264-8436-E527559F5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1727201"/>
            <a:ext cx="223838" cy="2082800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7" name="Freeform 2530">
            <a:extLst>
              <a:ext uri="{FF2B5EF4-FFF2-40B4-BE49-F238E27FC236}">
                <a16:creationId xmlns:a16="http://schemas.microsoft.com/office/drawing/2014/main" id="{12117EBA-66B1-407E-9EB3-4D1344AE1921}"/>
              </a:ext>
            </a:extLst>
          </p:cNvPr>
          <p:cNvSpPr>
            <a:spLocks/>
          </p:cNvSpPr>
          <p:nvPr/>
        </p:nvSpPr>
        <p:spPr bwMode="auto">
          <a:xfrm>
            <a:off x="6715126" y="3184526"/>
            <a:ext cx="366713" cy="254000"/>
          </a:xfrm>
          <a:custGeom>
            <a:avLst/>
            <a:gdLst>
              <a:gd name="T0" fmla="*/ 191 w 288"/>
              <a:gd name="T1" fmla="*/ 1 h 199"/>
              <a:gd name="T2" fmla="*/ 190 w 288"/>
              <a:gd name="T3" fmla="*/ 1 h 199"/>
              <a:gd name="T4" fmla="*/ 196 w 288"/>
              <a:gd name="T5" fmla="*/ 52 h 199"/>
              <a:gd name="T6" fmla="*/ 8 w 288"/>
              <a:gd name="T7" fmla="*/ 53 h 199"/>
              <a:gd name="T8" fmla="*/ 8 w 288"/>
              <a:gd name="T9" fmla="*/ 143 h 199"/>
              <a:gd name="T10" fmla="*/ 196 w 288"/>
              <a:gd name="T11" fmla="*/ 143 h 199"/>
              <a:gd name="T12" fmla="*/ 190 w 288"/>
              <a:gd name="T13" fmla="*/ 195 h 199"/>
              <a:gd name="T14" fmla="*/ 288 w 288"/>
              <a:gd name="T15" fmla="*/ 99 h 199"/>
              <a:gd name="T16" fmla="*/ 288 w 288"/>
              <a:gd name="T17" fmla="*/ 99 h 199"/>
              <a:gd name="T18" fmla="*/ 288 w 288"/>
              <a:gd name="T19" fmla="*/ 96 h 199"/>
              <a:gd name="T20" fmla="*/ 191 w 288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8" h="199">
                <a:moveTo>
                  <a:pt x="191" y="1"/>
                </a:moveTo>
                <a:cubicBezTo>
                  <a:pt x="191" y="1"/>
                  <a:pt x="190" y="1"/>
                  <a:pt x="190" y="1"/>
                </a:cubicBezTo>
                <a:cubicBezTo>
                  <a:pt x="179" y="5"/>
                  <a:pt x="196" y="52"/>
                  <a:pt x="196" y="52"/>
                </a:cubicBezTo>
                <a:cubicBezTo>
                  <a:pt x="196" y="52"/>
                  <a:pt x="16" y="49"/>
                  <a:pt x="8" y="53"/>
                </a:cubicBezTo>
                <a:cubicBezTo>
                  <a:pt x="0" y="57"/>
                  <a:pt x="0" y="139"/>
                  <a:pt x="8" y="143"/>
                </a:cubicBezTo>
                <a:cubicBezTo>
                  <a:pt x="16" y="146"/>
                  <a:pt x="196" y="143"/>
                  <a:pt x="196" y="143"/>
                </a:cubicBezTo>
                <a:cubicBezTo>
                  <a:pt x="196" y="143"/>
                  <a:pt x="179" y="190"/>
                  <a:pt x="190" y="195"/>
                </a:cubicBezTo>
                <a:cubicBezTo>
                  <a:pt x="201" y="199"/>
                  <a:pt x="287" y="144"/>
                  <a:pt x="288" y="99"/>
                </a:cubicBezTo>
                <a:lnTo>
                  <a:pt x="288" y="99"/>
                </a:lnTo>
                <a:cubicBezTo>
                  <a:pt x="288" y="98"/>
                  <a:pt x="288" y="97"/>
                  <a:pt x="288" y="96"/>
                </a:cubicBezTo>
                <a:cubicBezTo>
                  <a:pt x="287" y="53"/>
                  <a:pt x="207" y="0"/>
                  <a:pt x="19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8" name="Freeform 2531">
            <a:extLst>
              <a:ext uri="{FF2B5EF4-FFF2-40B4-BE49-F238E27FC236}">
                <a16:creationId xmlns:a16="http://schemas.microsoft.com/office/drawing/2014/main" id="{16CA51E2-7BD5-48CC-82BA-B7366A0A8343}"/>
              </a:ext>
            </a:extLst>
          </p:cNvPr>
          <p:cNvSpPr>
            <a:spLocks/>
          </p:cNvSpPr>
          <p:nvPr/>
        </p:nvSpPr>
        <p:spPr bwMode="auto">
          <a:xfrm>
            <a:off x="6705600" y="3182939"/>
            <a:ext cx="368300" cy="250825"/>
          </a:xfrm>
          <a:custGeom>
            <a:avLst/>
            <a:gdLst>
              <a:gd name="T0" fmla="*/ 192 w 289"/>
              <a:gd name="T1" fmla="*/ 0 h 198"/>
              <a:gd name="T2" fmla="*/ 191 w 289"/>
              <a:gd name="T3" fmla="*/ 0 h 198"/>
              <a:gd name="T4" fmla="*/ 197 w 289"/>
              <a:gd name="T5" fmla="*/ 52 h 198"/>
              <a:gd name="T6" fmla="*/ 8 w 289"/>
              <a:gd name="T7" fmla="*/ 52 h 198"/>
              <a:gd name="T8" fmla="*/ 8 w 289"/>
              <a:gd name="T9" fmla="*/ 142 h 198"/>
              <a:gd name="T10" fmla="*/ 197 w 289"/>
              <a:gd name="T11" fmla="*/ 143 h 198"/>
              <a:gd name="T12" fmla="*/ 191 w 289"/>
              <a:gd name="T13" fmla="*/ 194 h 198"/>
              <a:gd name="T14" fmla="*/ 288 w 289"/>
              <a:gd name="T15" fmla="*/ 99 h 198"/>
              <a:gd name="T16" fmla="*/ 288 w 289"/>
              <a:gd name="T17" fmla="*/ 99 h 198"/>
              <a:gd name="T18" fmla="*/ 288 w 289"/>
              <a:gd name="T19" fmla="*/ 96 h 198"/>
              <a:gd name="T20" fmla="*/ 192 w 289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9" h="198">
                <a:moveTo>
                  <a:pt x="192" y="0"/>
                </a:moveTo>
                <a:cubicBezTo>
                  <a:pt x="191" y="0"/>
                  <a:pt x="191" y="0"/>
                  <a:pt x="191" y="0"/>
                </a:cubicBezTo>
                <a:cubicBezTo>
                  <a:pt x="179" y="5"/>
                  <a:pt x="197" y="52"/>
                  <a:pt x="197" y="52"/>
                </a:cubicBezTo>
                <a:cubicBezTo>
                  <a:pt x="197" y="52"/>
                  <a:pt x="16" y="49"/>
                  <a:pt x="8" y="52"/>
                </a:cubicBezTo>
                <a:cubicBezTo>
                  <a:pt x="0" y="56"/>
                  <a:pt x="0" y="139"/>
                  <a:pt x="8" y="142"/>
                </a:cubicBezTo>
                <a:cubicBezTo>
                  <a:pt x="16" y="146"/>
                  <a:pt x="197" y="143"/>
                  <a:pt x="197" y="143"/>
                </a:cubicBezTo>
                <a:cubicBezTo>
                  <a:pt x="197" y="143"/>
                  <a:pt x="179" y="190"/>
                  <a:pt x="191" y="194"/>
                </a:cubicBezTo>
                <a:cubicBezTo>
                  <a:pt x="202" y="198"/>
                  <a:pt x="287" y="144"/>
                  <a:pt x="288" y="99"/>
                </a:cubicBezTo>
                <a:lnTo>
                  <a:pt x="288" y="99"/>
                </a:lnTo>
                <a:cubicBezTo>
                  <a:pt x="289" y="98"/>
                  <a:pt x="288" y="97"/>
                  <a:pt x="288" y="96"/>
                </a:cubicBezTo>
                <a:cubicBezTo>
                  <a:pt x="287" y="52"/>
                  <a:pt x="207" y="0"/>
                  <a:pt x="192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9" name="Freeform 2532">
            <a:extLst>
              <a:ext uri="{FF2B5EF4-FFF2-40B4-BE49-F238E27FC236}">
                <a16:creationId xmlns:a16="http://schemas.microsoft.com/office/drawing/2014/main" id="{158D1FFC-796D-4B90-A6A6-53262E70E8BF}"/>
              </a:ext>
            </a:extLst>
          </p:cNvPr>
          <p:cNvSpPr>
            <a:spLocks/>
          </p:cNvSpPr>
          <p:nvPr/>
        </p:nvSpPr>
        <p:spPr bwMode="auto">
          <a:xfrm>
            <a:off x="6708775" y="3254377"/>
            <a:ext cx="204788" cy="104775"/>
          </a:xfrm>
          <a:custGeom>
            <a:avLst/>
            <a:gdLst>
              <a:gd name="T0" fmla="*/ 10 w 162"/>
              <a:gd name="T1" fmla="*/ 0 h 82"/>
              <a:gd name="T2" fmla="*/ 13 w 162"/>
              <a:gd name="T3" fmla="*/ 81 h 82"/>
              <a:gd name="T4" fmla="*/ 162 w 162"/>
              <a:gd name="T5" fmla="*/ 46 h 82"/>
              <a:gd name="T6" fmla="*/ 10 w 162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" h="82">
                <a:moveTo>
                  <a:pt x="10" y="0"/>
                </a:moveTo>
                <a:cubicBezTo>
                  <a:pt x="5" y="9"/>
                  <a:pt x="0" y="61"/>
                  <a:pt x="13" y="81"/>
                </a:cubicBezTo>
                <a:cubicBezTo>
                  <a:pt x="17" y="82"/>
                  <a:pt x="53" y="42"/>
                  <a:pt x="162" y="46"/>
                </a:cubicBezTo>
                <a:cubicBezTo>
                  <a:pt x="59" y="35"/>
                  <a:pt x="10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0" name="Rectangle 2533">
            <a:extLst>
              <a:ext uri="{FF2B5EF4-FFF2-40B4-BE49-F238E27FC236}">
                <a16:creationId xmlns:a16="http://schemas.microsoft.com/office/drawing/2014/main" id="{D3EC2B20-644F-4E53-B9CD-24D67A6E5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1893888"/>
            <a:ext cx="854075" cy="661988"/>
          </a:xfrm>
          <a:prstGeom prst="rect">
            <a:avLst/>
          </a:pr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1" name="Rectangle 2534">
            <a:extLst>
              <a:ext uri="{FF2B5EF4-FFF2-40B4-BE49-F238E27FC236}">
                <a16:creationId xmlns:a16="http://schemas.microsoft.com/office/drawing/2014/main" id="{E1E9FAAB-E637-498D-B07E-249C5663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867026"/>
            <a:ext cx="952500" cy="615950"/>
          </a:xfrm>
          <a:prstGeom prst="rect">
            <a:avLst/>
          </a:prstGeom>
          <a:solidFill>
            <a:srgbClr val="F4D7E3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2" name="Rectangle 2535">
            <a:extLst>
              <a:ext uri="{FF2B5EF4-FFF2-40B4-BE49-F238E27FC236}">
                <a16:creationId xmlns:a16="http://schemas.microsoft.com/office/drawing/2014/main" id="{5F082D89-54CC-4F4F-BE68-A26B3940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6" y="2017713"/>
            <a:ext cx="6260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2543" name="Rectangle 2536">
            <a:extLst>
              <a:ext uri="{FF2B5EF4-FFF2-40B4-BE49-F238E27FC236}">
                <a16:creationId xmlns:a16="http://schemas.microsoft.com/office/drawing/2014/main" id="{0553B558-1EC1-4BF5-8C69-F906678BB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26" y="2243138"/>
            <a:ext cx="291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2544" name="Rectangle 2537">
            <a:extLst>
              <a:ext uri="{FF2B5EF4-FFF2-40B4-BE49-F238E27FC236}">
                <a16:creationId xmlns:a16="http://schemas.microsoft.com/office/drawing/2014/main" id="{866108CD-55CA-4805-9FEE-C1CF24D04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064" y="2981327"/>
            <a:ext cx="3154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Data</a:t>
            </a:r>
            <a:endParaRPr lang="en-US" altLang="en-US"/>
          </a:p>
        </p:txBody>
      </p:sp>
      <p:sp>
        <p:nvSpPr>
          <p:cNvPr id="2545" name="Rectangle 2538">
            <a:extLst>
              <a:ext uri="{FF2B5EF4-FFF2-40B4-BE49-F238E27FC236}">
                <a16:creationId xmlns:a16="http://schemas.microsoft.com/office/drawing/2014/main" id="{923D2E08-10A8-428C-B3CA-167CA5C2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189" y="3192464"/>
            <a:ext cx="57150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2546" name="Freeform 2539">
            <a:extLst>
              <a:ext uri="{FF2B5EF4-FFF2-40B4-BE49-F238E27FC236}">
                <a16:creationId xmlns:a16="http://schemas.microsoft.com/office/drawing/2014/main" id="{5E111582-C5A2-4215-95DB-78ECDD90E925}"/>
              </a:ext>
            </a:extLst>
          </p:cNvPr>
          <p:cNvSpPr>
            <a:spLocks/>
          </p:cNvSpPr>
          <p:nvPr/>
        </p:nvSpPr>
        <p:spPr bwMode="auto">
          <a:xfrm>
            <a:off x="7800976" y="2552701"/>
            <a:ext cx="252413" cy="293688"/>
          </a:xfrm>
          <a:custGeom>
            <a:avLst/>
            <a:gdLst>
              <a:gd name="T0" fmla="*/ 0 w 198"/>
              <a:gd name="T1" fmla="*/ 77 h 230"/>
              <a:gd name="T2" fmla="*/ 1 w 198"/>
              <a:gd name="T3" fmla="*/ 78 h 230"/>
              <a:gd name="T4" fmla="*/ 52 w 198"/>
              <a:gd name="T5" fmla="*/ 73 h 230"/>
              <a:gd name="T6" fmla="*/ 53 w 198"/>
              <a:gd name="T7" fmla="*/ 223 h 230"/>
              <a:gd name="T8" fmla="*/ 142 w 198"/>
              <a:gd name="T9" fmla="*/ 223 h 230"/>
              <a:gd name="T10" fmla="*/ 143 w 198"/>
              <a:gd name="T11" fmla="*/ 73 h 230"/>
              <a:gd name="T12" fmla="*/ 194 w 198"/>
              <a:gd name="T13" fmla="*/ 78 h 230"/>
              <a:gd name="T14" fmla="*/ 99 w 198"/>
              <a:gd name="T15" fmla="*/ 0 h 230"/>
              <a:gd name="T16" fmla="*/ 99 w 198"/>
              <a:gd name="T17" fmla="*/ 0 h 230"/>
              <a:gd name="T18" fmla="*/ 96 w 198"/>
              <a:gd name="T19" fmla="*/ 0 h 230"/>
              <a:gd name="T20" fmla="*/ 0 w 198"/>
              <a:gd name="T21" fmla="*/ 7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30">
                <a:moveTo>
                  <a:pt x="0" y="77"/>
                </a:moveTo>
                <a:cubicBezTo>
                  <a:pt x="0" y="77"/>
                  <a:pt x="0" y="77"/>
                  <a:pt x="1" y="78"/>
                </a:cubicBezTo>
                <a:cubicBezTo>
                  <a:pt x="5" y="87"/>
                  <a:pt x="52" y="73"/>
                  <a:pt x="52" y="73"/>
                </a:cubicBezTo>
                <a:cubicBezTo>
                  <a:pt x="52" y="73"/>
                  <a:pt x="49" y="217"/>
                  <a:pt x="53" y="223"/>
                </a:cubicBezTo>
                <a:cubicBezTo>
                  <a:pt x="56" y="230"/>
                  <a:pt x="139" y="230"/>
                  <a:pt x="142" y="223"/>
                </a:cubicBezTo>
                <a:cubicBezTo>
                  <a:pt x="146" y="217"/>
                  <a:pt x="143" y="73"/>
                  <a:pt x="143" y="73"/>
                </a:cubicBezTo>
                <a:cubicBezTo>
                  <a:pt x="143" y="73"/>
                  <a:pt x="190" y="87"/>
                  <a:pt x="194" y="78"/>
                </a:cubicBezTo>
                <a:cubicBezTo>
                  <a:pt x="198" y="69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2" y="1"/>
                  <a:pt x="0" y="64"/>
                  <a:pt x="0" y="7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7" name="Freeform 2540">
            <a:extLst>
              <a:ext uri="{FF2B5EF4-FFF2-40B4-BE49-F238E27FC236}">
                <a16:creationId xmlns:a16="http://schemas.microsoft.com/office/drawing/2014/main" id="{C94B8C58-1B29-4855-BA60-A83FEFDC901A}"/>
              </a:ext>
            </a:extLst>
          </p:cNvPr>
          <p:cNvSpPr>
            <a:spLocks/>
          </p:cNvSpPr>
          <p:nvPr/>
        </p:nvSpPr>
        <p:spPr bwMode="auto">
          <a:xfrm>
            <a:off x="7796213" y="2560638"/>
            <a:ext cx="254000" cy="292100"/>
          </a:xfrm>
          <a:custGeom>
            <a:avLst/>
            <a:gdLst>
              <a:gd name="T0" fmla="*/ 1 w 199"/>
              <a:gd name="T1" fmla="*/ 77 h 230"/>
              <a:gd name="T2" fmla="*/ 1 w 199"/>
              <a:gd name="T3" fmla="*/ 78 h 230"/>
              <a:gd name="T4" fmla="*/ 52 w 199"/>
              <a:gd name="T5" fmla="*/ 73 h 230"/>
              <a:gd name="T6" fmla="*/ 53 w 199"/>
              <a:gd name="T7" fmla="*/ 223 h 230"/>
              <a:gd name="T8" fmla="*/ 143 w 199"/>
              <a:gd name="T9" fmla="*/ 223 h 230"/>
              <a:gd name="T10" fmla="*/ 143 w 199"/>
              <a:gd name="T11" fmla="*/ 73 h 230"/>
              <a:gd name="T12" fmla="*/ 195 w 199"/>
              <a:gd name="T13" fmla="*/ 78 h 230"/>
              <a:gd name="T14" fmla="*/ 99 w 199"/>
              <a:gd name="T15" fmla="*/ 0 h 230"/>
              <a:gd name="T16" fmla="*/ 99 w 199"/>
              <a:gd name="T17" fmla="*/ 0 h 230"/>
              <a:gd name="T18" fmla="*/ 96 w 199"/>
              <a:gd name="T19" fmla="*/ 0 h 230"/>
              <a:gd name="T20" fmla="*/ 1 w 199"/>
              <a:gd name="T21" fmla="*/ 7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30">
                <a:moveTo>
                  <a:pt x="1" y="77"/>
                </a:moveTo>
                <a:cubicBezTo>
                  <a:pt x="1" y="77"/>
                  <a:pt x="1" y="77"/>
                  <a:pt x="1" y="78"/>
                </a:cubicBezTo>
                <a:cubicBezTo>
                  <a:pt x="5" y="87"/>
                  <a:pt x="52" y="73"/>
                  <a:pt x="52" y="73"/>
                </a:cubicBezTo>
                <a:cubicBezTo>
                  <a:pt x="52" y="73"/>
                  <a:pt x="49" y="217"/>
                  <a:pt x="53" y="223"/>
                </a:cubicBezTo>
                <a:cubicBezTo>
                  <a:pt x="57" y="230"/>
                  <a:pt x="139" y="230"/>
                  <a:pt x="143" y="223"/>
                </a:cubicBezTo>
                <a:cubicBezTo>
                  <a:pt x="146" y="217"/>
                  <a:pt x="143" y="73"/>
                  <a:pt x="143" y="73"/>
                </a:cubicBezTo>
                <a:cubicBezTo>
                  <a:pt x="143" y="73"/>
                  <a:pt x="190" y="87"/>
                  <a:pt x="195" y="78"/>
                </a:cubicBezTo>
                <a:cubicBezTo>
                  <a:pt x="199" y="69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3" y="1"/>
                  <a:pt x="0" y="64"/>
                  <a:pt x="1" y="77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8" name="Freeform 2541">
            <a:extLst>
              <a:ext uri="{FF2B5EF4-FFF2-40B4-BE49-F238E27FC236}">
                <a16:creationId xmlns:a16="http://schemas.microsoft.com/office/drawing/2014/main" id="{F3BEB4FD-E038-4148-B4F1-60FA6B855C49}"/>
              </a:ext>
            </a:extLst>
          </p:cNvPr>
          <p:cNvSpPr>
            <a:spLocks/>
          </p:cNvSpPr>
          <p:nvPr/>
        </p:nvSpPr>
        <p:spPr bwMode="auto">
          <a:xfrm>
            <a:off x="7869239" y="2686051"/>
            <a:ext cx="104775" cy="165100"/>
          </a:xfrm>
          <a:custGeom>
            <a:avLst/>
            <a:gdLst>
              <a:gd name="T0" fmla="*/ 0 w 82"/>
              <a:gd name="T1" fmla="*/ 121 h 129"/>
              <a:gd name="T2" fmla="*/ 82 w 82"/>
              <a:gd name="T3" fmla="*/ 119 h 129"/>
              <a:gd name="T4" fmla="*/ 47 w 82"/>
              <a:gd name="T5" fmla="*/ 0 h 129"/>
              <a:gd name="T6" fmla="*/ 0 w 82"/>
              <a:gd name="T7" fmla="*/ 12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29">
                <a:moveTo>
                  <a:pt x="0" y="121"/>
                </a:moveTo>
                <a:cubicBezTo>
                  <a:pt x="10" y="126"/>
                  <a:pt x="62" y="129"/>
                  <a:pt x="82" y="119"/>
                </a:cubicBezTo>
                <a:cubicBezTo>
                  <a:pt x="82" y="116"/>
                  <a:pt x="42" y="87"/>
                  <a:pt x="47" y="0"/>
                </a:cubicBezTo>
                <a:cubicBezTo>
                  <a:pt x="36" y="82"/>
                  <a:pt x="0" y="121"/>
                  <a:pt x="0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9" name="Rectangle 2542">
            <a:extLst>
              <a:ext uri="{FF2B5EF4-FFF2-40B4-BE49-F238E27FC236}">
                <a16:creationId xmlns:a16="http://schemas.microsoft.com/office/drawing/2014/main" id="{E8233354-FB2E-4ECE-8208-C2C472D51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6975" y="1722439"/>
            <a:ext cx="222250" cy="2081213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0" name="Freeform 2543">
            <a:extLst>
              <a:ext uri="{FF2B5EF4-FFF2-40B4-BE49-F238E27FC236}">
                <a16:creationId xmlns:a16="http://schemas.microsoft.com/office/drawing/2014/main" id="{F009CBCC-B803-4A33-96AE-D1EDBEB46EC9}"/>
              </a:ext>
            </a:extLst>
          </p:cNvPr>
          <p:cNvSpPr>
            <a:spLocks/>
          </p:cNvSpPr>
          <p:nvPr/>
        </p:nvSpPr>
        <p:spPr bwMode="auto">
          <a:xfrm>
            <a:off x="8477250" y="2052638"/>
            <a:ext cx="338138" cy="254000"/>
          </a:xfrm>
          <a:custGeom>
            <a:avLst/>
            <a:gdLst>
              <a:gd name="T0" fmla="*/ 177 w 266"/>
              <a:gd name="T1" fmla="*/ 0 h 199"/>
              <a:gd name="T2" fmla="*/ 175 w 266"/>
              <a:gd name="T3" fmla="*/ 1 h 199"/>
              <a:gd name="T4" fmla="*/ 181 w 266"/>
              <a:gd name="T5" fmla="*/ 52 h 199"/>
              <a:gd name="T6" fmla="*/ 7 w 266"/>
              <a:gd name="T7" fmla="*/ 53 h 199"/>
              <a:gd name="T8" fmla="*/ 7 w 266"/>
              <a:gd name="T9" fmla="*/ 142 h 199"/>
              <a:gd name="T10" fmla="*/ 181 w 266"/>
              <a:gd name="T11" fmla="*/ 143 h 199"/>
              <a:gd name="T12" fmla="*/ 175 w 266"/>
              <a:gd name="T13" fmla="*/ 194 h 199"/>
              <a:gd name="T14" fmla="*/ 265 w 266"/>
              <a:gd name="T15" fmla="*/ 99 h 199"/>
              <a:gd name="T16" fmla="*/ 266 w 266"/>
              <a:gd name="T17" fmla="*/ 99 h 199"/>
              <a:gd name="T18" fmla="*/ 266 w 266"/>
              <a:gd name="T19" fmla="*/ 96 h 199"/>
              <a:gd name="T20" fmla="*/ 177 w 266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9">
                <a:moveTo>
                  <a:pt x="177" y="0"/>
                </a:moveTo>
                <a:cubicBezTo>
                  <a:pt x="176" y="0"/>
                  <a:pt x="176" y="1"/>
                  <a:pt x="175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5" y="194"/>
                </a:cubicBezTo>
                <a:cubicBezTo>
                  <a:pt x="186" y="199"/>
                  <a:pt x="264" y="144"/>
                  <a:pt x="265" y="99"/>
                </a:cubicBezTo>
                <a:lnTo>
                  <a:pt x="266" y="99"/>
                </a:lnTo>
                <a:cubicBezTo>
                  <a:pt x="266" y="98"/>
                  <a:pt x="266" y="97"/>
                  <a:pt x="266" y="96"/>
                </a:cubicBezTo>
                <a:cubicBezTo>
                  <a:pt x="264" y="52"/>
                  <a:pt x="191" y="0"/>
                  <a:pt x="1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1" name="Freeform 2544">
            <a:extLst>
              <a:ext uri="{FF2B5EF4-FFF2-40B4-BE49-F238E27FC236}">
                <a16:creationId xmlns:a16="http://schemas.microsoft.com/office/drawing/2014/main" id="{C47A98B3-13FE-47DD-988F-576C4B4313D0}"/>
              </a:ext>
            </a:extLst>
          </p:cNvPr>
          <p:cNvSpPr>
            <a:spLocks/>
          </p:cNvSpPr>
          <p:nvPr/>
        </p:nvSpPr>
        <p:spPr bwMode="auto">
          <a:xfrm>
            <a:off x="8467725" y="2049463"/>
            <a:ext cx="338138" cy="254000"/>
          </a:xfrm>
          <a:custGeom>
            <a:avLst/>
            <a:gdLst>
              <a:gd name="T0" fmla="*/ 177 w 266"/>
              <a:gd name="T1" fmla="*/ 1 h 199"/>
              <a:gd name="T2" fmla="*/ 176 w 266"/>
              <a:gd name="T3" fmla="*/ 1 h 199"/>
              <a:gd name="T4" fmla="*/ 181 w 266"/>
              <a:gd name="T5" fmla="*/ 52 h 199"/>
              <a:gd name="T6" fmla="*/ 8 w 266"/>
              <a:gd name="T7" fmla="*/ 53 h 199"/>
              <a:gd name="T8" fmla="*/ 8 w 266"/>
              <a:gd name="T9" fmla="*/ 143 h 199"/>
              <a:gd name="T10" fmla="*/ 181 w 266"/>
              <a:gd name="T11" fmla="*/ 144 h 199"/>
              <a:gd name="T12" fmla="*/ 176 w 266"/>
              <a:gd name="T13" fmla="*/ 195 h 199"/>
              <a:gd name="T14" fmla="*/ 266 w 266"/>
              <a:gd name="T15" fmla="*/ 99 h 199"/>
              <a:gd name="T16" fmla="*/ 266 w 266"/>
              <a:gd name="T17" fmla="*/ 99 h 199"/>
              <a:gd name="T18" fmla="*/ 266 w 266"/>
              <a:gd name="T19" fmla="*/ 97 h 199"/>
              <a:gd name="T20" fmla="*/ 177 w 266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9">
                <a:moveTo>
                  <a:pt x="177" y="1"/>
                </a:moveTo>
                <a:cubicBezTo>
                  <a:pt x="176" y="1"/>
                  <a:pt x="176" y="1"/>
                  <a:pt x="176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50"/>
                  <a:pt x="8" y="53"/>
                </a:cubicBezTo>
                <a:cubicBezTo>
                  <a:pt x="0" y="57"/>
                  <a:pt x="0" y="139"/>
                  <a:pt x="8" y="143"/>
                </a:cubicBezTo>
                <a:cubicBezTo>
                  <a:pt x="15" y="146"/>
                  <a:pt x="181" y="144"/>
                  <a:pt x="181" y="144"/>
                </a:cubicBezTo>
                <a:cubicBezTo>
                  <a:pt x="181" y="144"/>
                  <a:pt x="165" y="191"/>
                  <a:pt x="176" y="195"/>
                </a:cubicBezTo>
                <a:cubicBezTo>
                  <a:pt x="186" y="199"/>
                  <a:pt x="265" y="145"/>
                  <a:pt x="266" y="99"/>
                </a:cubicBezTo>
                <a:lnTo>
                  <a:pt x="266" y="99"/>
                </a:lnTo>
                <a:cubicBezTo>
                  <a:pt x="266" y="98"/>
                  <a:pt x="266" y="97"/>
                  <a:pt x="266" y="97"/>
                </a:cubicBezTo>
                <a:cubicBezTo>
                  <a:pt x="265" y="53"/>
                  <a:pt x="191" y="0"/>
                  <a:pt x="177" y="1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2" name="Freeform 2545">
            <a:extLst>
              <a:ext uri="{FF2B5EF4-FFF2-40B4-BE49-F238E27FC236}">
                <a16:creationId xmlns:a16="http://schemas.microsoft.com/office/drawing/2014/main" id="{0A648D91-FDA7-4224-830A-1DF229D9992D}"/>
              </a:ext>
            </a:extLst>
          </p:cNvPr>
          <p:cNvSpPr>
            <a:spLocks/>
          </p:cNvSpPr>
          <p:nvPr/>
        </p:nvSpPr>
        <p:spPr bwMode="auto">
          <a:xfrm>
            <a:off x="8470901" y="2122489"/>
            <a:ext cx="188913" cy="104775"/>
          </a:xfrm>
          <a:custGeom>
            <a:avLst/>
            <a:gdLst>
              <a:gd name="T0" fmla="*/ 9 w 149"/>
              <a:gd name="T1" fmla="*/ 0 h 82"/>
              <a:gd name="T2" fmla="*/ 11 w 149"/>
              <a:gd name="T3" fmla="*/ 82 h 82"/>
              <a:gd name="T4" fmla="*/ 149 w 149"/>
              <a:gd name="T5" fmla="*/ 47 h 82"/>
              <a:gd name="T6" fmla="*/ 9 w 14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2">
                <a:moveTo>
                  <a:pt x="9" y="0"/>
                </a:moveTo>
                <a:cubicBezTo>
                  <a:pt x="4" y="10"/>
                  <a:pt x="0" y="62"/>
                  <a:pt x="11" y="82"/>
                </a:cubicBezTo>
                <a:cubicBezTo>
                  <a:pt x="15" y="82"/>
                  <a:pt x="48" y="42"/>
                  <a:pt x="149" y="47"/>
                </a:cubicBezTo>
                <a:cubicBezTo>
                  <a:pt x="54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3" name="Rectangle 2546">
            <a:extLst>
              <a:ext uri="{FF2B5EF4-FFF2-40B4-BE49-F238E27FC236}">
                <a16:creationId xmlns:a16="http://schemas.microsoft.com/office/drawing/2014/main" id="{4F75124A-FACD-4775-84E3-E836EF8A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826" y="2290763"/>
            <a:ext cx="1090613" cy="660400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4" name="Rectangle 2547">
            <a:extLst>
              <a:ext uri="{FF2B5EF4-FFF2-40B4-BE49-F238E27FC236}">
                <a16:creationId xmlns:a16="http://schemas.microsoft.com/office/drawing/2014/main" id="{DD90F893-C1D5-4195-8CB1-0B3646E5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226" y="2368551"/>
            <a:ext cx="5908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Register</a:t>
            </a:r>
            <a:endParaRPr lang="en-US" altLang="en-US"/>
          </a:p>
        </p:txBody>
      </p:sp>
      <p:sp>
        <p:nvSpPr>
          <p:cNvPr id="2555" name="Rectangle 2548">
            <a:extLst>
              <a:ext uri="{FF2B5EF4-FFF2-40B4-BE49-F238E27FC236}">
                <a16:creationId xmlns:a16="http://schemas.microsoft.com/office/drawing/2014/main" id="{93BD5FD2-37C8-46E1-97B8-9BFEBB1E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725" y="2592388"/>
            <a:ext cx="7130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write unit</a:t>
            </a:r>
            <a:endParaRPr lang="en-US" altLang="en-US"/>
          </a:p>
        </p:txBody>
      </p:sp>
      <p:sp>
        <p:nvSpPr>
          <p:cNvPr id="2556" name="Freeform 2549">
            <a:extLst>
              <a:ext uri="{FF2B5EF4-FFF2-40B4-BE49-F238E27FC236}">
                <a16:creationId xmlns:a16="http://schemas.microsoft.com/office/drawing/2014/main" id="{026A8432-BE64-4D98-9DE5-4039CFE6E912}"/>
              </a:ext>
            </a:extLst>
          </p:cNvPr>
          <p:cNvSpPr>
            <a:spLocks/>
          </p:cNvSpPr>
          <p:nvPr/>
        </p:nvSpPr>
        <p:spPr bwMode="auto">
          <a:xfrm>
            <a:off x="9061450" y="2487613"/>
            <a:ext cx="336550" cy="254000"/>
          </a:xfrm>
          <a:custGeom>
            <a:avLst/>
            <a:gdLst>
              <a:gd name="T0" fmla="*/ 176 w 265"/>
              <a:gd name="T1" fmla="*/ 1 h 199"/>
              <a:gd name="T2" fmla="*/ 175 w 265"/>
              <a:gd name="T3" fmla="*/ 1 h 199"/>
              <a:gd name="T4" fmla="*/ 181 w 265"/>
              <a:gd name="T5" fmla="*/ 52 h 199"/>
              <a:gd name="T6" fmla="*/ 7 w 265"/>
              <a:gd name="T7" fmla="*/ 53 h 199"/>
              <a:gd name="T8" fmla="*/ 7 w 265"/>
              <a:gd name="T9" fmla="*/ 143 h 199"/>
              <a:gd name="T10" fmla="*/ 181 w 265"/>
              <a:gd name="T11" fmla="*/ 144 h 199"/>
              <a:gd name="T12" fmla="*/ 175 w 265"/>
              <a:gd name="T13" fmla="*/ 195 h 199"/>
              <a:gd name="T14" fmla="*/ 265 w 265"/>
              <a:gd name="T15" fmla="*/ 99 h 199"/>
              <a:gd name="T16" fmla="*/ 265 w 265"/>
              <a:gd name="T17" fmla="*/ 99 h 199"/>
              <a:gd name="T18" fmla="*/ 265 w 265"/>
              <a:gd name="T19" fmla="*/ 97 h 199"/>
              <a:gd name="T20" fmla="*/ 176 w 265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99">
                <a:moveTo>
                  <a:pt x="176" y="1"/>
                </a:moveTo>
                <a:cubicBezTo>
                  <a:pt x="176" y="1"/>
                  <a:pt x="175" y="1"/>
                  <a:pt x="175" y="1"/>
                </a:cubicBezTo>
                <a:cubicBezTo>
                  <a:pt x="164" y="5"/>
                  <a:pt x="181" y="52"/>
                  <a:pt x="181" y="52"/>
                </a:cubicBezTo>
                <a:cubicBezTo>
                  <a:pt x="181" y="52"/>
                  <a:pt x="14" y="50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81" y="144"/>
                  <a:pt x="181" y="144"/>
                </a:cubicBezTo>
                <a:cubicBezTo>
                  <a:pt x="181" y="144"/>
                  <a:pt x="164" y="191"/>
                  <a:pt x="175" y="195"/>
                </a:cubicBezTo>
                <a:cubicBezTo>
                  <a:pt x="185" y="199"/>
                  <a:pt x="264" y="145"/>
                  <a:pt x="265" y="99"/>
                </a:cubicBezTo>
                <a:lnTo>
                  <a:pt x="265" y="99"/>
                </a:lnTo>
                <a:cubicBezTo>
                  <a:pt x="265" y="99"/>
                  <a:pt x="265" y="98"/>
                  <a:pt x="265" y="97"/>
                </a:cubicBezTo>
                <a:cubicBezTo>
                  <a:pt x="264" y="53"/>
                  <a:pt x="190" y="0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7" name="Freeform 2550">
            <a:extLst>
              <a:ext uri="{FF2B5EF4-FFF2-40B4-BE49-F238E27FC236}">
                <a16:creationId xmlns:a16="http://schemas.microsoft.com/office/drawing/2014/main" id="{34BBE1C3-677A-435A-AA1B-F46431EDAF06}"/>
              </a:ext>
            </a:extLst>
          </p:cNvPr>
          <p:cNvSpPr>
            <a:spLocks/>
          </p:cNvSpPr>
          <p:nvPr/>
        </p:nvSpPr>
        <p:spPr bwMode="auto">
          <a:xfrm>
            <a:off x="9051925" y="2486027"/>
            <a:ext cx="338138" cy="250825"/>
          </a:xfrm>
          <a:custGeom>
            <a:avLst/>
            <a:gdLst>
              <a:gd name="T0" fmla="*/ 176 w 265"/>
              <a:gd name="T1" fmla="*/ 0 h 198"/>
              <a:gd name="T2" fmla="*/ 175 w 265"/>
              <a:gd name="T3" fmla="*/ 1 h 198"/>
              <a:gd name="T4" fmla="*/ 181 w 265"/>
              <a:gd name="T5" fmla="*/ 52 h 198"/>
              <a:gd name="T6" fmla="*/ 7 w 265"/>
              <a:gd name="T7" fmla="*/ 53 h 198"/>
              <a:gd name="T8" fmla="*/ 7 w 265"/>
              <a:gd name="T9" fmla="*/ 142 h 198"/>
              <a:gd name="T10" fmla="*/ 181 w 265"/>
              <a:gd name="T11" fmla="*/ 143 h 198"/>
              <a:gd name="T12" fmla="*/ 175 w 265"/>
              <a:gd name="T13" fmla="*/ 194 h 198"/>
              <a:gd name="T14" fmla="*/ 265 w 265"/>
              <a:gd name="T15" fmla="*/ 99 h 198"/>
              <a:gd name="T16" fmla="*/ 265 w 265"/>
              <a:gd name="T17" fmla="*/ 99 h 198"/>
              <a:gd name="T18" fmla="*/ 265 w 265"/>
              <a:gd name="T19" fmla="*/ 96 h 198"/>
              <a:gd name="T20" fmla="*/ 176 w 265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98">
                <a:moveTo>
                  <a:pt x="176" y="0"/>
                </a:moveTo>
                <a:cubicBezTo>
                  <a:pt x="176" y="0"/>
                  <a:pt x="175" y="1"/>
                  <a:pt x="175" y="1"/>
                </a:cubicBezTo>
                <a:cubicBezTo>
                  <a:pt x="164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81" y="143"/>
                  <a:pt x="181" y="143"/>
                </a:cubicBezTo>
                <a:cubicBezTo>
                  <a:pt x="181" y="143"/>
                  <a:pt x="164" y="190"/>
                  <a:pt x="175" y="194"/>
                </a:cubicBezTo>
                <a:cubicBezTo>
                  <a:pt x="185" y="198"/>
                  <a:pt x="264" y="144"/>
                  <a:pt x="265" y="99"/>
                </a:cubicBezTo>
                <a:lnTo>
                  <a:pt x="265" y="99"/>
                </a:lnTo>
                <a:cubicBezTo>
                  <a:pt x="265" y="98"/>
                  <a:pt x="265" y="97"/>
                  <a:pt x="265" y="96"/>
                </a:cubicBezTo>
                <a:cubicBezTo>
                  <a:pt x="264" y="52"/>
                  <a:pt x="190" y="0"/>
                  <a:pt x="176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8" name="Freeform 2551">
            <a:extLst>
              <a:ext uri="{FF2B5EF4-FFF2-40B4-BE49-F238E27FC236}">
                <a16:creationId xmlns:a16="http://schemas.microsoft.com/office/drawing/2014/main" id="{8FC4E85C-53B3-4474-BD10-8C1CE45180E4}"/>
              </a:ext>
            </a:extLst>
          </p:cNvPr>
          <p:cNvSpPr>
            <a:spLocks/>
          </p:cNvSpPr>
          <p:nvPr/>
        </p:nvSpPr>
        <p:spPr bwMode="auto">
          <a:xfrm>
            <a:off x="9053513" y="2557464"/>
            <a:ext cx="190500" cy="104775"/>
          </a:xfrm>
          <a:custGeom>
            <a:avLst/>
            <a:gdLst>
              <a:gd name="T0" fmla="*/ 9 w 149"/>
              <a:gd name="T1" fmla="*/ 0 h 82"/>
              <a:gd name="T2" fmla="*/ 12 w 149"/>
              <a:gd name="T3" fmla="*/ 81 h 82"/>
              <a:gd name="T4" fmla="*/ 149 w 149"/>
              <a:gd name="T5" fmla="*/ 46 h 82"/>
              <a:gd name="T6" fmla="*/ 9 w 14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2">
                <a:moveTo>
                  <a:pt x="9" y="0"/>
                </a:moveTo>
                <a:cubicBezTo>
                  <a:pt x="5" y="9"/>
                  <a:pt x="0" y="61"/>
                  <a:pt x="12" y="81"/>
                </a:cubicBezTo>
                <a:cubicBezTo>
                  <a:pt x="16" y="82"/>
                  <a:pt x="49" y="42"/>
                  <a:pt x="149" y="46"/>
                </a:cubicBezTo>
                <a:cubicBezTo>
                  <a:pt x="54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9" name="Freeform 2552">
            <a:extLst>
              <a:ext uri="{FF2B5EF4-FFF2-40B4-BE49-F238E27FC236}">
                <a16:creationId xmlns:a16="http://schemas.microsoft.com/office/drawing/2014/main" id="{3D46CE3F-C0F2-45C6-9E1D-21760F3925E9}"/>
              </a:ext>
            </a:extLst>
          </p:cNvPr>
          <p:cNvSpPr>
            <a:spLocks/>
          </p:cNvSpPr>
          <p:nvPr/>
        </p:nvSpPr>
        <p:spPr bwMode="auto">
          <a:xfrm>
            <a:off x="4508500" y="1822451"/>
            <a:ext cx="731838" cy="241300"/>
          </a:xfrm>
          <a:custGeom>
            <a:avLst/>
            <a:gdLst>
              <a:gd name="T0" fmla="*/ 381 w 574"/>
              <a:gd name="T1" fmla="*/ 1 h 189"/>
              <a:gd name="T2" fmla="*/ 379 w 574"/>
              <a:gd name="T3" fmla="*/ 1 h 189"/>
              <a:gd name="T4" fmla="*/ 391 w 574"/>
              <a:gd name="T5" fmla="*/ 50 h 189"/>
              <a:gd name="T6" fmla="*/ 16 w 574"/>
              <a:gd name="T7" fmla="*/ 50 h 189"/>
              <a:gd name="T8" fmla="*/ 16 w 574"/>
              <a:gd name="T9" fmla="*/ 136 h 189"/>
              <a:gd name="T10" fmla="*/ 391 w 574"/>
              <a:gd name="T11" fmla="*/ 136 h 189"/>
              <a:gd name="T12" fmla="*/ 379 w 574"/>
              <a:gd name="T13" fmla="*/ 185 h 189"/>
              <a:gd name="T14" fmla="*/ 574 w 574"/>
              <a:gd name="T15" fmla="*/ 94 h 189"/>
              <a:gd name="T16" fmla="*/ 574 w 574"/>
              <a:gd name="T17" fmla="*/ 94 h 189"/>
              <a:gd name="T18" fmla="*/ 574 w 574"/>
              <a:gd name="T19" fmla="*/ 92 h 189"/>
              <a:gd name="T20" fmla="*/ 381 w 574"/>
              <a:gd name="T21" fmla="*/ 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1" y="1"/>
                </a:moveTo>
                <a:cubicBezTo>
                  <a:pt x="380" y="1"/>
                  <a:pt x="380" y="1"/>
                  <a:pt x="379" y="1"/>
                </a:cubicBezTo>
                <a:cubicBezTo>
                  <a:pt x="356" y="5"/>
                  <a:pt x="391" y="50"/>
                  <a:pt x="391" y="50"/>
                </a:cubicBezTo>
                <a:cubicBezTo>
                  <a:pt x="391" y="50"/>
                  <a:pt x="32" y="47"/>
                  <a:pt x="16" y="50"/>
                </a:cubicBezTo>
                <a:cubicBezTo>
                  <a:pt x="0" y="54"/>
                  <a:pt x="0" y="132"/>
                  <a:pt x="16" y="136"/>
                </a:cubicBezTo>
                <a:cubicBezTo>
                  <a:pt x="32" y="139"/>
                  <a:pt x="391" y="136"/>
                  <a:pt x="391" y="136"/>
                </a:cubicBezTo>
                <a:cubicBezTo>
                  <a:pt x="391" y="136"/>
                  <a:pt x="356" y="181"/>
                  <a:pt x="379" y="185"/>
                </a:cubicBezTo>
                <a:cubicBezTo>
                  <a:pt x="401" y="189"/>
                  <a:pt x="571" y="137"/>
                  <a:pt x="574" y="94"/>
                </a:cubicBezTo>
                <a:lnTo>
                  <a:pt x="574" y="94"/>
                </a:lnTo>
                <a:cubicBezTo>
                  <a:pt x="574" y="94"/>
                  <a:pt x="574" y="93"/>
                  <a:pt x="574" y="92"/>
                </a:cubicBezTo>
                <a:cubicBezTo>
                  <a:pt x="571" y="50"/>
                  <a:pt x="412" y="0"/>
                  <a:pt x="38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" name="Freeform 2553">
            <a:extLst>
              <a:ext uri="{FF2B5EF4-FFF2-40B4-BE49-F238E27FC236}">
                <a16:creationId xmlns:a16="http://schemas.microsoft.com/office/drawing/2014/main" id="{B6440DA7-EC4B-41EF-BC6A-69AE3ED7420D}"/>
              </a:ext>
            </a:extLst>
          </p:cNvPr>
          <p:cNvSpPr>
            <a:spLocks/>
          </p:cNvSpPr>
          <p:nvPr/>
        </p:nvSpPr>
        <p:spPr bwMode="auto">
          <a:xfrm>
            <a:off x="4489450" y="1820864"/>
            <a:ext cx="731838" cy="239713"/>
          </a:xfrm>
          <a:custGeom>
            <a:avLst/>
            <a:gdLst>
              <a:gd name="T0" fmla="*/ 382 w 574"/>
              <a:gd name="T1" fmla="*/ 0 h 189"/>
              <a:gd name="T2" fmla="*/ 379 w 574"/>
              <a:gd name="T3" fmla="*/ 1 h 189"/>
              <a:gd name="T4" fmla="*/ 391 w 574"/>
              <a:gd name="T5" fmla="*/ 49 h 189"/>
              <a:gd name="T6" fmla="*/ 16 w 574"/>
              <a:gd name="T7" fmla="*/ 50 h 189"/>
              <a:gd name="T8" fmla="*/ 16 w 574"/>
              <a:gd name="T9" fmla="*/ 135 h 189"/>
              <a:gd name="T10" fmla="*/ 391 w 574"/>
              <a:gd name="T11" fmla="*/ 136 h 189"/>
              <a:gd name="T12" fmla="*/ 379 w 574"/>
              <a:gd name="T13" fmla="*/ 185 h 189"/>
              <a:gd name="T14" fmla="*/ 574 w 574"/>
              <a:gd name="T15" fmla="*/ 94 h 189"/>
              <a:gd name="T16" fmla="*/ 574 w 574"/>
              <a:gd name="T17" fmla="*/ 94 h 189"/>
              <a:gd name="T18" fmla="*/ 574 w 574"/>
              <a:gd name="T19" fmla="*/ 91 h 189"/>
              <a:gd name="T20" fmla="*/ 382 w 574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2" y="0"/>
                </a:moveTo>
                <a:cubicBezTo>
                  <a:pt x="381" y="0"/>
                  <a:pt x="380" y="1"/>
                  <a:pt x="379" y="1"/>
                </a:cubicBezTo>
                <a:cubicBezTo>
                  <a:pt x="356" y="5"/>
                  <a:pt x="391" y="49"/>
                  <a:pt x="391" y="49"/>
                </a:cubicBezTo>
                <a:cubicBezTo>
                  <a:pt x="391" y="49"/>
                  <a:pt x="32" y="47"/>
                  <a:pt x="16" y="50"/>
                </a:cubicBezTo>
                <a:cubicBezTo>
                  <a:pt x="0" y="53"/>
                  <a:pt x="0" y="132"/>
                  <a:pt x="16" y="135"/>
                </a:cubicBezTo>
                <a:cubicBezTo>
                  <a:pt x="32" y="139"/>
                  <a:pt x="391" y="136"/>
                  <a:pt x="391" y="136"/>
                </a:cubicBezTo>
                <a:cubicBezTo>
                  <a:pt x="391" y="136"/>
                  <a:pt x="356" y="181"/>
                  <a:pt x="379" y="185"/>
                </a:cubicBezTo>
                <a:cubicBezTo>
                  <a:pt x="401" y="189"/>
                  <a:pt x="571" y="137"/>
                  <a:pt x="574" y="94"/>
                </a:cubicBezTo>
                <a:lnTo>
                  <a:pt x="574" y="94"/>
                </a:lnTo>
                <a:cubicBezTo>
                  <a:pt x="574" y="93"/>
                  <a:pt x="574" y="92"/>
                  <a:pt x="574" y="91"/>
                </a:cubicBezTo>
                <a:cubicBezTo>
                  <a:pt x="572" y="50"/>
                  <a:pt x="412" y="0"/>
                  <a:pt x="382" y="0"/>
                </a:cubicBezTo>
                <a:close/>
              </a:path>
            </a:pathLst>
          </a:custGeom>
          <a:solidFill>
            <a:srgbClr val="0000FF"/>
          </a:solidFill>
          <a:ln w="1270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" name="Freeform 2554">
            <a:extLst>
              <a:ext uri="{FF2B5EF4-FFF2-40B4-BE49-F238E27FC236}">
                <a16:creationId xmlns:a16="http://schemas.microsoft.com/office/drawing/2014/main" id="{0F5CF096-D5D1-4CFE-B9C8-D219BAC63088}"/>
              </a:ext>
            </a:extLst>
          </p:cNvPr>
          <p:cNvSpPr>
            <a:spLocks/>
          </p:cNvSpPr>
          <p:nvPr/>
        </p:nvSpPr>
        <p:spPr bwMode="auto">
          <a:xfrm>
            <a:off x="4494214" y="1889127"/>
            <a:ext cx="411163" cy="98425"/>
          </a:xfrm>
          <a:custGeom>
            <a:avLst/>
            <a:gdLst>
              <a:gd name="T0" fmla="*/ 20 w 323"/>
              <a:gd name="T1" fmla="*/ 0 h 78"/>
              <a:gd name="T2" fmla="*/ 25 w 323"/>
              <a:gd name="T3" fmla="*/ 77 h 78"/>
              <a:gd name="T4" fmla="*/ 323 w 323"/>
              <a:gd name="T5" fmla="*/ 44 h 78"/>
              <a:gd name="T6" fmla="*/ 20 w 323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" h="78">
                <a:moveTo>
                  <a:pt x="20" y="0"/>
                </a:moveTo>
                <a:cubicBezTo>
                  <a:pt x="9" y="9"/>
                  <a:pt x="0" y="58"/>
                  <a:pt x="25" y="77"/>
                </a:cubicBezTo>
                <a:cubicBezTo>
                  <a:pt x="34" y="78"/>
                  <a:pt x="105" y="40"/>
                  <a:pt x="323" y="44"/>
                </a:cubicBezTo>
                <a:cubicBezTo>
                  <a:pt x="117" y="34"/>
                  <a:pt x="20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" name="Freeform 2555">
            <a:extLst>
              <a:ext uri="{FF2B5EF4-FFF2-40B4-BE49-F238E27FC236}">
                <a16:creationId xmlns:a16="http://schemas.microsoft.com/office/drawing/2014/main" id="{04AFC705-4D33-46C9-9A04-E496ECDAB06D}"/>
              </a:ext>
            </a:extLst>
          </p:cNvPr>
          <p:cNvSpPr>
            <a:spLocks/>
          </p:cNvSpPr>
          <p:nvPr/>
        </p:nvSpPr>
        <p:spPr bwMode="auto">
          <a:xfrm>
            <a:off x="3725863" y="3867152"/>
            <a:ext cx="273050" cy="447675"/>
          </a:xfrm>
          <a:custGeom>
            <a:avLst/>
            <a:gdLst>
              <a:gd name="T0" fmla="*/ 197 w 214"/>
              <a:gd name="T1" fmla="*/ 206 h 352"/>
              <a:gd name="T2" fmla="*/ 157 w 214"/>
              <a:gd name="T3" fmla="*/ 206 h 352"/>
              <a:gd name="T4" fmla="*/ 157 w 214"/>
              <a:gd name="T5" fmla="*/ 265 h 352"/>
              <a:gd name="T6" fmla="*/ 153 w 214"/>
              <a:gd name="T7" fmla="*/ 335 h 352"/>
              <a:gd name="T8" fmla="*/ 113 w 214"/>
              <a:gd name="T9" fmla="*/ 345 h 352"/>
              <a:gd name="T10" fmla="*/ 71 w 214"/>
              <a:gd name="T11" fmla="*/ 345 h 352"/>
              <a:gd name="T12" fmla="*/ 54 w 214"/>
              <a:gd name="T13" fmla="*/ 290 h 352"/>
              <a:gd name="T14" fmla="*/ 54 w 214"/>
              <a:gd name="T15" fmla="*/ 210 h 352"/>
              <a:gd name="T16" fmla="*/ 46 w 214"/>
              <a:gd name="T17" fmla="*/ 206 h 352"/>
              <a:gd name="T18" fmla="*/ 21 w 214"/>
              <a:gd name="T19" fmla="*/ 206 h 352"/>
              <a:gd name="T20" fmla="*/ 11 w 214"/>
              <a:gd name="T21" fmla="*/ 164 h 352"/>
              <a:gd name="T22" fmla="*/ 37 w 214"/>
              <a:gd name="T23" fmla="*/ 118 h 352"/>
              <a:gd name="T24" fmla="*/ 95 w 214"/>
              <a:gd name="T25" fmla="*/ 21 h 352"/>
              <a:gd name="T26" fmla="*/ 127 w 214"/>
              <a:gd name="T27" fmla="*/ 35 h 352"/>
              <a:gd name="T28" fmla="*/ 162 w 214"/>
              <a:gd name="T29" fmla="*/ 95 h 352"/>
              <a:gd name="T30" fmla="*/ 197 w 214"/>
              <a:gd name="T31" fmla="*/ 153 h 352"/>
              <a:gd name="T32" fmla="*/ 204 w 214"/>
              <a:gd name="T33" fmla="*/ 200 h 352"/>
              <a:gd name="T34" fmla="*/ 197 w 214"/>
              <a:gd name="T35" fmla="*/ 20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352">
                <a:moveTo>
                  <a:pt x="197" y="206"/>
                </a:moveTo>
                <a:lnTo>
                  <a:pt x="157" y="206"/>
                </a:lnTo>
                <a:cubicBezTo>
                  <a:pt x="156" y="206"/>
                  <a:pt x="157" y="260"/>
                  <a:pt x="157" y="265"/>
                </a:cubicBezTo>
                <a:cubicBezTo>
                  <a:pt x="157" y="284"/>
                  <a:pt x="161" y="319"/>
                  <a:pt x="153" y="335"/>
                </a:cubicBezTo>
                <a:cubicBezTo>
                  <a:pt x="145" y="352"/>
                  <a:pt x="124" y="345"/>
                  <a:pt x="113" y="345"/>
                </a:cubicBezTo>
                <a:lnTo>
                  <a:pt x="71" y="345"/>
                </a:lnTo>
                <a:cubicBezTo>
                  <a:pt x="52" y="345"/>
                  <a:pt x="54" y="312"/>
                  <a:pt x="54" y="290"/>
                </a:cubicBezTo>
                <a:lnTo>
                  <a:pt x="54" y="210"/>
                </a:lnTo>
                <a:cubicBezTo>
                  <a:pt x="54" y="203"/>
                  <a:pt x="50" y="206"/>
                  <a:pt x="46" y="206"/>
                </a:cubicBezTo>
                <a:lnTo>
                  <a:pt x="21" y="206"/>
                </a:lnTo>
                <a:cubicBezTo>
                  <a:pt x="7" y="206"/>
                  <a:pt x="0" y="181"/>
                  <a:pt x="11" y="164"/>
                </a:cubicBezTo>
                <a:cubicBezTo>
                  <a:pt x="19" y="148"/>
                  <a:pt x="28" y="133"/>
                  <a:pt x="37" y="118"/>
                </a:cubicBezTo>
                <a:cubicBezTo>
                  <a:pt x="56" y="86"/>
                  <a:pt x="74" y="50"/>
                  <a:pt x="95" y="21"/>
                </a:cubicBezTo>
                <a:cubicBezTo>
                  <a:pt x="107" y="0"/>
                  <a:pt x="119" y="21"/>
                  <a:pt x="127" y="35"/>
                </a:cubicBezTo>
                <a:cubicBezTo>
                  <a:pt x="139" y="55"/>
                  <a:pt x="151" y="75"/>
                  <a:pt x="162" y="95"/>
                </a:cubicBezTo>
                <a:cubicBezTo>
                  <a:pt x="174" y="114"/>
                  <a:pt x="185" y="133"/>
                  <a:pt x="197" y="153"/>
                </a:cubicBezTo>
                <a:cubicBezTo>
                  <a:pt x="204" y="165"/>
                  <a:pt x="214" y="181"/>
                  <a:pt x="204" y="200"/>
                </a:cubicBezTo>
                <a:cubicBezTo>
                  <a:pt x="202" y="203"/>
                  <a:pt x="200" y="206"/>
                  <a:pt x="197" y="206"/>
                </a:cubicBezTo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" name="Freeform 2556">
            <a:extLst>
              <a:ext uri="{FF2B5EF4-FFF2-40B4-BE49-F238E27FC236}">
                <a16:creationId xmlns:a16="http://schemas.microsoft.com/office/drawing/2014/main" id="{D8822D1D-5F09-4384-A43A-EAE4351A39AA}"/>
              </a:ext>
            </a:extLst>
          </p:cNvPr>
          <p:cNvSpPr>
            <a:spLocks/>
          </p:cNvSpPr>
          <p:nvPr/>
        </p:nvSpPr>
        <p:spPr bwMode="auto">
          <a:xfrm>
            <a:off x="3733801" y="3881439"/>
            <a:ext cx="257175" cy="212725"/>
          </a:xfrm>
          <a:custGeom>
            <a:avLst/>
            <a:gdLst>
              <a:gd name="T0" fmla="*/ 22 w 202"/>
              <a:gd name="T1" fmla="*/ 145 h 167"/>
              <a:gd name="T2" fmla="*/ 101 w 202"/>
              <a:gd name="T3" fmla="*/ 12 h 167"/>
              <a:gd name="T4" fmla="*/ 145 w 202"/>
              <a:gd name="T5" fmla="*/ 86 h 167"/>
              <a:gd name="T6" fmla="*/ 171 w 202"/>
              <a:gd name="T7" fmla="*/ 130 h 167"/>
              <a:gd name="T8" fmla="*/ 183 w 202"/>
              <a:gd name="T9" fmla="*/ 167 h 167"/>
              <a:gd name="T10" fmla="*/ 202 w 202"/>
              <a:gd name="T11" fmla="*/ 167 h 167"/>
              <a:gd name="T12" fmla="*/ 187 w 202"/>
              <a:gd name="T13" fmla="*/ 134 h 167"/>
              <a:gd name="T14" fmla="*/ 153 w 202"/>
              <a:gd name="T15" fmla="*/ 77 h 167"/>
              <a:gd name="T16" fmla="*/ 121 w 202"/>
              <a:gd name="T17" fmla="*/ 23 h 167"/>
              <a:gd name="T18" fmla="*/ 101 w 202"/>
              <a:gd name="T19" fmla="*/ 1 h 167"/>
              <a:gd name="T20" fmla="*/ 81 w 202"/>
              <a:gd name="T21" fmla="*/ 22 h 167"/>
              <a:gd name="T22" fmla="*/ 50 w 202"/>
              <a:gd name="T23" fmla="*/ 75 h 167"/>
              <a:gd name="T24" fmla="*/ 16 w 202"/>
              <a:gd name="T25" fmla="*/ 132 h 167"/>
              <a:gd name="T26" fmla="*/ 0 w 202"/>
              <a:gd name="T27" fmla="*/ 167 h 167"/>
              <a:gd name="T28" fmla="*/ 19 w 202"/>
              <a:gd name="T29" fmla="*/ 167 h 167"/>
              <a:gd name="T30" fmla="*/ 22 w 202"/>
              <a:gd name="T31" fmla="*/ 145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67">
                <a:moveTo>
                  <a:pt x="22" y="145"/>
                </a:moveTo>
                <a:cubicBezTo>
                  <a:pt x="30" y="132"/>
                  <a:pt x="101" y="12"/>
                  <a:pt x="101" y="12"/>
                </a:cubicBezTo>
                <a:cubicBezTo>
                  <a:pt x="116" y="37"/>
                  <a:pt x="130" y="62"/>
                  <a:pt x="145" y="86"/>
                </a:cubicBezTo>
                <a:cubicBezTo>
                  <a:pt x="154" y="101"/>
                  <a:pt x="162" y="116"/>
                  <a:pt x="171" y="130"/>
                </a:cubicBezTo>
                <a:cubicBezTo>
                  <a:pt x="177" y="139"/>
                  <a:pt x="187" y="152"/>
                  <a:pt x="183" y="167"/>
                </a:cubicBezTo>
                <a:lnTo>
                  <a:pt x="202" y="167"/>
                </a:lnTo>
                <a:cubicBezTo>
                  <a:pt x="201" y="153"/>
                  <a:pt x="192" y="143"/>
                  <a:pt x="187" y="134"/>
                </a:cubicBezTo>
                <a:cubicBezTo>
                  <a:pt x="175" y="115"/>
                  <a:pt x="164" y="96"/>
                  <a:pt x="153" y="77"/>
                </a:cubicBezTo>
                <a:cubicBezTo>
                  <a:pt x="142" y="59"/>
                  <a:pt x="132" y="41"/>
                  <a:pt x="121" y="23"/>
                </a:cubicBezTo>
                <a:cubicBezTo>
                  <a:pt x="115" y="14"/>
                  <a:pt x="109" y="0"/>
                  <a:pt x="101" y="1"/>
                </a:cubicBezTo>
                <a:cubicBezTo>
                  <a:pt x="92" y="0"/>
                  <a:pt x="87" y="12"/>
                  <a:pt x="81" y="22"/>
                </a:cubicBezTo>
                <a:cubicBezTo>
                  <a:pt x="71" y="39"/>
                  <a:pt x="60" y="57"/>
                  <a:pt x="50" y="75"/>
                </a:cubicBezTo>
                <a:cubicBezTo>
                  <a:pt x="39" y="94"/>
                  <a:pt x="28" y="113"/>
                  <a:pt x="16" y="132"/>
                </a:cubicBezTo>
                <a:cubicBezTo>
                  <a:pt x="11" y="141"/>
                  <a:pt x="1" y="153"/>
                  <a:pt x="0" y="167"/>
                </a:cubicBezTo>
                <a:lnTo>
                  <a:pt x="19" y="167"/>
                </a:lnTo>
                <a:cubicBezTo>
                  <a:pt x="17" y="159"/>
                  <a:pt x="19" y="150"/>
                  <a:pt x="22" y="145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" name="Freeform 2557">
            <a:extLst>
              <a:ext uri="{FF2B5EF4-FFF2-40B4-BE49-F238E27FC236}">
                <a16:creationId xmlns:a16="http://schemas.microsoft.com/office/drawing/2014/main" id="{3C643ACB-4064-4E9A-8296-5E28BDCF5C9F}"/>
              </a:ext>
            </a:extLst>
          </p:cNvPr>
          <p:cNvSpPr>
            <a:spLocks/>
          </p:cNvSpPr>
          <p:nvPr/>
        </p:nvSpPr>
        <p:spPr bwMode="auto">
          <a:xfrm>
            <a:off x="3732213" y="4092576"/>
            <a:ext cx="260350" cy="217488"/>
          </a:xfrm>
          <a:custGeom>
            <a:avLst/>
            <a:gdLst>
              <a:gd name="T0" fmla="*/ 13 w 205"/>
              <a:gd name="T1" fmla="*/ 29 h 171"/>
              <a:gd name="T2" fmla="*/ 48 w 205"/>
              <a:gd name="T3" fmla="*/ 29 h 171"/>
              <a:gd name="T4" fmla="*/ 49 w 205"/>
              <a:gd name="T5" fmla="*/ 77 h 171"/>
              <a:gd name="T6" fmla="*/ 49 w 205"/>
              <a:gd name="T7" fmla="*/ 139 h 171"/>
              <a:gd name="T8" fmla="*/ 76 w 205"/>
              <a:gd name="T9" fmla="*/ 168 h 171"/>
              <a:gd name="T10" fmla="*/ 122 w 205"/>
              <a:gd name="T11" fmla="*/ 168 h 171"/>
              <a:gd name="T12" fmla="*/ 152 w 205"/>
              <a:gd name="T13" fmla="*/ 145 h 171"/>
              <a:gd name="T14" fmla="*/ 152 w 205"/>
              <a:gd name="T15" fmla="*/ 88 h 171"/>
              <a:gd name="T16" fmla="*/ 152 w 205"/>
              <a:gd name="T17" fmla="*/ 29 h 171"/>
              <a:gd name="T18" fmla="*/ 190 w 205"/>
              <a:gd name="T19" fmla="*/ 29 h 171"/>
              <a:gd name="T20" fmla="*/ 201 w 205"/>
              <a:gd name="T21" fmla="*/ 18 h 171"/>
              <a:gd name="T22" fmla="*/ 202 w 205"/>
              <a:gd name="T23" fmla="*/ 2 h 171"/>
              <a:gd name="T24" fmla="*/ 190 w 205"/>
              <a:gd name="T25" fmla="*/ 2 h 171"/>
              <a:gd name="T26" fmla="*/ 182 w 205"/>
              <a:gd name="T27" fmla="*/ 7 h 171"/>
              <a:gd name="T28" fmla="*/ 163 w 205"/>
              <a:gd name="T29" fmla="*/ 11 h 171"/>
              <a:gd name="T30" fmla="*/ 140 w 205"/>
              <a:gd name="T31" fmla="*/ 11 h 171"/>
              <a:gd name="T32" fmla="*/ 139 w 205"/>
              <a:gd name="T33" fmla="*/ 70 h 171"/>
              <a:gd name="T34" fmla="*/ 137 w 205"/>
              <a:gd name="T35" fmla="*/ 140 h 171"/>
              <a:gd name="T36" fmla="*/ 95 w 205"/>
              <a:gd name="T37" fmla="*/ 149 h 171"/>
              <a:gd name="T38" fmla="*/ 62 w 205"/>
              <a:gd name="T39" fmla="*/ 122 h 171"/>
              <a:gd name="T40" fmla="*/ 62 w 205"/>
              <a:gd name="T41" fmla="*/ 52 h 171"/>
              <a:gd name="T42" fmla="*/ 62 w 205"/>
              <a:gd name="T43" fmla="*/ 12 h 171"/>
              <a:gd name="T44" fmla="*/ 37 w 205"/>
              <a:gd name="T45" fmla="*/ 11 h 171"/>
              <a:gd name="T46" fmla="*/ 27 w 205"/>
              <a:gd name="T47" fmla="*/ 10 h 171"/>
              <a:gd name="T48" fmla="*/ 20 w 205"/>
              <a:gd name="T49" fmla="*/ 2 h 171"/>
              <a:gd name="T50" fmla="*/ 13 w 205"/>
              <a:gd name="T51" fmla="*/ 2 h 171"/>
              <a:gd name="T52" fmla="*/ 1 w 205"/>
              <a:gd name="T53" fmla="*/ 2 h 171"/>
              <a:gd name="T54" fmla="*/ 13 w 205"/>
              <a:gd name="T55" fmla="*/ 2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5" h="171">
                <a:moveTo>
                  <a:pt x="13" y="29"/>
                </a:moveTo>
                <a:lnTo>
                  <a:pt x="48" y="29"/>
                </a:lnTo>
                <a:cubicBezTo>
                  <a:pt x="50" y="29"/>
                  <a:pt x="49" y="72"/>
                  <a:pt x="49" y="77"/>
                </a:cubicBezTo>
                <a:lnTo>
                  <a:pt x="49" y="139"/>
                </a:lnTo>
                <a:cubicBezTo>
                  <a:pt x="49" y="167"/>
                  <a:pt x="64" y="168"/>
                  <a:pt x="76" y="168"/>
                </a:cubicBezTo>
                <a:lnTo>
                  <a:pt x="122" y="168"/>
                </a:lnTo>
                <a:cubicBezTo>
                  <a:pt x="133" y="168"/>
                  <a:pt x="149" y="171"/>
                  <a:pt x="152" y="145"/>
                </a:cubicBezTo>
                <a:cubicBezTo>
                  <a:pt x="154" y="127"/>
                  <a:pt x="152" y="106"/>
                  <a:pt x="152" y="88"/>
                </a:cubicBezTo>
                <a:cubicBezTo>
                  <a:pt x="152" y="68"/>
                  <a:pt x="152" y="49"/>
                  <a:pt x="152" y="29"/>
                </a:cubicBezTo>
                <a:lnTo>
                  <a:pt x="190" y="29"/>
                </a:lnTo>
                <a:cubicBezTo>
                  <a:pt x="195" y="29"/>
                  <a:pt x="199" y="25"/>
                  <a:pt x="201" y="18"/>
                </a:cubicBezTo>
                <a:cubicBezTo>
                  <a:pt x="202" y="15"/>
                  <a:pt x="205" y="2"/>
                  <a:pt x="202" y="2"/>
                </a:cubicBezTo>
                <a:lnTo>
                  <a:pt x="190" y="2"/>
                </a:lnTo>
                <a:cubicBezTo>
                  <a:pt x="185" y="2"/>
                  <a:pt x="186" y="2"/>
                  <a:pt x="182" y="7"/>
                </a:cubicBezTo>
                <a:cubicBezTo>
                  <a:pt x="177" y="13"/>
                  <a:pt x="168" y="11"/>
                  <a:pt x="163" y="11"/>
                </a:cubicBezTo>
                <a:lnTo>
                  <a:pt x="140" y="11"/>
                </a:lnTo>
                <a:cubicBezTo>
                  <a:pt x="138" y="11"/>
                  <a:pt x="139" y="65"/>
                  <a:pt x="139" y="70"/>
                </a:cubicBezTo>
                <a:cubicBezTo>
                  <a:pt x="139" y="89"/>
                  <a:pt x="143" y="123"/>
                  <a:pt x="137" y="140"/>
                </a:cubicBezTo>
                <a:cubicBezTo>
                  <a:pt x="131" y="157"/>
                  <a:pt x="105" y="149"/>
                  <a:pt x="95" y="149"/>
                </a:cubicBezTo>
                <a:cubicBezTo>
                  <a:pt x="81" y="149"/>
                  <a:pt x="62" y="156"/>
                  <a:pt x="62" y="122"/>
                </a:cubicBezTo>
                <a:lnTo>
                  <a:pt x="62" y="52"/>
                </a:lnTo>
                <a:lnTo>
                  <a:pt x="62" y="12"/>
                </a:lnTo>
                <a:cubicBezTo>
                  <a:pt x="62" y="10"/>
                  <a:pt x="40" y="11"/>
                  <a:pt x="37" y="11"/>
                </a:cubicBezTo>
                <a:cubicBezTo>
                  <a:pt x="34" y="11"/>
                  <a:pt x="30" y="11"/>
                  <a:pt x="27" y="10"/>
                </a:cubicBezTo>
                <a:cubicBezTo>
                  <a:pt x="24" y="10"/>
                  <a:pt x="21" y="7"/>
                  <a:pt x="20" y="2"/>
                </a:cubicBezTo>
                <a:cubicBezTo>
                  <a:pt x="18" y="1"/>
                  <a:pt x="15" y="2"/>
                  <a:pt x="13" y="2"/>
                </a:cubicBezTo>
                <a:cubicBezTo>
                  <a:pt x="11" y="2"/>
                  <a:pt x="2" y="0"/>
                  <a:pt x="1" y="2"/>
                </a:cubicBezTo>
                <a:cubicBezTo>
                  <a:pt x="0" y="16"/>
                  <a:pt x="5" y="29"/>
                  <a:pt x="13" y="29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" name="Freeform 2558">
            <a:extLst>
              <a:ext uri="{FF2B5EF4-FFF2-40B4-BE49-F238E27FC236}">
                <a16:creationId xmlns:a16="http://schemas.microsoft.com/office/drawing/2014/main" id="{0619486E-C794-4D81-9D03-CA01A21531E7}"/>
              </a:ext>
            </a:extLst>
          </p:cNvPr>
          <p:cNvSpPr>
            <a:spLocks noEditPoints="1"/>
          </p:cNvSpPr>
          <p:nvPr/>
        </p:nvSpPr>
        <p:spPr bwMode="auto">
          <a:xfrm>
            <a:off x="3729039" y="3863976"/>
            <a:ext cx="263525" cy="444500"/>
          </a:xfrm>
          <a:custGeom>
            <a:avLst/>
            <a:gdLst>
              <a:gd name="T0" fmla="*/ 91 w 207"/>
              <a:gd name="T1" fmla="*/ 21 h 349"/>
              <a:gd name="T2" fmla="*/ 33 w 207"/>
              <a:gd name="T3" fmla="*/ 119 h 349"/>
              <a:gd name="T4" fmla="*/ 7 w 207"/>
              <a:gd name="T5" fmla="*/ 164 h 349"/>
              <a:gd name="T6" fmla="*/ 2 w 207"/>
              <a:gd name="T7" fmla="*/ 196 h 349"/>
              <a:gd name="T8" fmla="*/ 24 w 207"/>
              <a:gd name="T9" fmla="*/ 210 h 349"/>
              <a:gd name="T10" fmla="*/ 48 w 207"/>
              <a:gd name="T11" fmla="*/ 210 h 349"/>
              <a:gd name="T12" fmla="*/ 49 w 207"/>
              <a:gd name="T13" fmla="*/ 231 h 349"/>
              <a:gd name="T14" fmla="*/ 49 w 207"/>
              <a:gd name="T15" fmla="*/ 315 h 349"/>
              <a:gd name="T16" fmla="*/ 76 w 207"/>
              <a:gd name="T17" fmla="*/ 349 h 349"/>
              <a:gd name="T18" fmla="*/ 126 w 207"/>
              <a:gd name="T19" fmla="*/ 349 h 349"/>
              <a:gd name="T20" fmla="*/ 155 w 207"/>
              <a:gd name="T21" fmla="*/ 319 h 349"/>
              <a:gd name="T22" fmla="*/ 155 w 207"/>
              <a:gd name="T23" fmla="*/ 249 h 349"/>
              <a:gd name="T24" fmla="*/ 155 w 207"/>
              <a:gd name="T25" fmla="*/ 216 h 349"/>
              <a:gd name="T26" fmla="*/ 164 w 207"/>
              <a:gd name="T27" fmla="*/ 210 h 349"/>
              <a:gd name="T28" fmla="*/ 206 w 207"/>
              <a:gd name="T29" fmla="*/ 184 h 349"/>
              <a:gd name="T30" fmla="*/ 191 w 207"/>
              <a:gd name="T31" fmla="*/ 146 h 349"/>
              <a:gd name="T32" fmla="*/ 156 w 207"/>
              <a:gd name="T33" fmla="*/ 87 h 349"/>
              <a:gd name="T34" fmla="*/ 124 w 207"/>
              <a:gd name="T35" fmla="*/ 34 h 349"/>
              <a:gd name="T36" fmla="*/ 91 w 207"/>
              <a:gd name="T37" fmla="*/ 21 h 349"/>
              <a:gd name="T38" fmla="*/ 5 w 207"/>
              <a:gd name="T39" fmla="*/ 194 h 349"/>
              <a:gd name="T40" fmla="*/ 20 w 207"/>
              <a:gd name="T41" fmla="*/ 147 h 349"/>
              <a:gd name="T42" fmla="*/ 57 w 207"/>
              <a:gd name="T43" fmla="*/ 85 h 349"/>
              <a:gd name="T44" fmla="*/ 89 w 207"/>
              <a:gd name="T45" fmla="*/ 32 h 349"/>
              <a:gd name="T46" fmla="*/ 116 w 207"/>
              <a:gd name="T47" fmla="*/ 27 h 349"/>
              <a:gd name="T48" fmla="*/ 181 w 207"/>
              <a:gd name="T49" fmla="*/ 136 h 349"/>
              <a:gd name="T50" fmla="*/ 201 w 207"/>
              <a:gd name="T51" fmla="*/ 169 h 349"/>
              <a:gd name="T52" fmla="*/ 193 w 207"/>
              <a:gd name="T53" fmla="*/ 205 h 349"/>
              <a:gd name="T54" fmla="*/ 171 w 207"/>
              <a:gd name="T55" fmla="*/ 205 h 349"/>
              <a:gd name="T56" fmla="*/ 153 w 207"/>
              <a:gd name="T57" fmla="*/ 205 h 349"/>
              <a:gd name="T58" fmla="*/ 153 w 207"/>
              <a:gd name="T59" fmla="*/ 222 h 349"/>
              <a:gd name="T60" fmla="*/ 153 w 207"/>
              <a:gd name="T61" fmla="*/ 307 h 349"/>
              <a:gd name="T62" fmla="*/ 133 w 207"/>
              <a:gd name="T63" fmla="*/ 345 h 349"/>
              <a:gd name="T64" fmla="*/ 84 w 207"/>
              <a:gd name="T65" fmla="*/ 345 h 349"/>
              <a:gd name="T66" fmla="*/ 52 w 207"/>
              <a:gd name="T67" fmla="*/ 319 h 349"/>
              <a:gd name="T68" fmla="*/ 52 w 207"/>
              <a:gd name="T69" fmla="*/ 249 h 349"/>
              <a:gd name="T70" fmla="*/ 52 w 207"/>
              <a:gd name="T71" fmla="*/ 213 h 349"/>
              <a:gd name="T72" fmla="*/ 48 w 207"/>
              <a:gd name="T73" fmla="*/ 205 h 349"/>
              <a:gd name="T74" fmla="*/ 5 w 207"/>
              <a:gd name="T75" fmla="*/ 19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349">
                <a:moveTo>
                  <a:pt x="91" y="21"/>
                </a:moveTo>
                <a:lnTo>
                  <a:pt x="33" y="119"/>
                </a:lnTo>
                <a:cubicBezTo>
                  <a:pt x="24" y="134"/>
                  <a:pt x="15" y="149"/>
                  <a:pt x="7" y="164"/>
                </a:cubicBezTo>
                <a:cubicBezTo>
                  <a:pt x="2" y="172"/>
                  <a:pt x="0" y="184"/>
                  <a:pt x="2" y="196"/>
                </a:cubicBezTo>
                <a:cubicBezTo>
                  <a:pt x="6" y="211"/>
                  <a:pt x="16" y="210"/>
                  <a:pt x="24" y="210"/>
                </a:cubicBezTo>
                <a:lnTo>
                  <a:pt x="48" y="210"/>
                </a:lnTo>
                <a:cubicBezTo>
                  <a:pt x="51" y="210"/>
                  <a:pt x="49" y="227"/>
                  <a:pt x="49" y="231"/>
                </a:cubicBezTo>
                <a:lnTo>
                  <a:pt x="49" y="315"/>
                </a:lnTo>
                <a:cubicBezTo>
                  <a:pt x="49" y="343"/>
                  <a:pt x="62" y="349"/>
                  <a:pt x="76" y="349"/>
                </a:cubicBezTo>
                <a:lnTo>
                  <a:pt x="126" y="349"/>
                </a:lnTo>
                <a:cubicBezTo>
                  <a:pt x="139" y="349"/>
                  <a:pt x="155" y="348"/>
                  <a:pt x="155" y="319"/>
                </a:cubicBezTo>
                <a:cubicBezTo>
                  <a:pt x="155" y="295"/>
                  <a:pt x="155" y="272"/>
                  <a:pt x="155" y="249"/>
                </a:cubicBezTo>
                <a:lnTo>
                  <a:pt x="155" y="216"/>
                </a:lnTo>
                <a:cubicBezTo>
                  <a:pt x="155" y="206"/>
                  <a:pt x="159" y="210"/>
                  <a:pt x="164" y="210"/>
                </a:cubicBezTo>
                <a:cubicBezTo>
                  <a:pt x="178" y="210"/>
                  <a:pt x="206" y="220"/>
                  <a:pt x="206" y="184"/>
                </a:cubicBezTo>
                <a:cubicBezTo>
                  <a:pt x="206" y="168"/>
                  <a:pt x="197" y="156"/>
                  <a:pt x="191" y="146"/>
                </a:cubicBezTo>
                <a:cubicBezTo>
                  <a:pt x="179" y="126"/>
                  <a:pt x="167" y="107"/>
                  <a:pt x="156" y="87"/>
                </a:cubicBezTo>
                <a:cubicBezTo>
                  <a:pt x="145" y="69"/>
                  <a:pt x="135" y="52"/>
                  <a:pt x="124" y="34"/>
                </a:cubicBezTo>
                <a:cubicBezTo>
                  <a:pt x="115" y="19"/>
                  <a:pt x="103" y="0"/>
                  <a:pt x="91" y="21"/>
                </a:cubicBezTo>
                <a:close/>
                <a:moveTo>
                  <a:pt x="5" y="194"/>
                </a:moveTo>
                <a:cubicBezTo>
                  <a:pt x="0" y="174"/>
                  <a:pt x="13" y="159"/>
                  <a:pt x="20" y="147"/>
                </a:cubicBezTo>
                <a:cubicBezTo>
                  <a:pt x="33" y="126"/>
                  <a:pt x="45" y="106"/>
                  <a:pt x="57" y="85"/>
                </a:cubicBezTo>
                <a:cubicBezTo>
                  <a:pt x="68" y="67"/>
                  <a:pt x="78" y="49"/>
                  <a:pt x="89" y="32"/>
                </a:cubicBezTo>
                <a:cubicBezTo>
                  <a:pt x="97" y="18"/>
                  <a:pt x="106" y="10"/>
                  <a:pt x="116" y="27"/>
                </a:cubicBezTo>
                <a:cubicBezTo>
                  <a:pt x="138" y="63"/>
                  <a:pt x="159" y="100"/>
                  <a:pt x="181" y="136"/>
                </a:cubicBezTo>
                <a:cubicBezTo>
                  <a:pt x="187" y="147"/>
                  <a:pt x="196" y="157"/>
                  <a:pt x="201" y="169"/>
                </a:cubicBezTo>
                <a:cubicBezTo>
                  <a:pt x="207" y="181"/>
                  <a:pt x="203" y="205"/>
                  <a:pt x="193" y="205"/>
                </a:cubicBezTo>
                <a:lnTo>
                  <a:pt x="171" y="205"/>
                </a:lnTo>
                <a:lnTo>
                  <a:pt x="153" y="205"/>
                </a:lnTo>
                <a:cubicBezTo>
                  <a:pt x="152" y="205"/>
                  <a:pt x="153" y="221"/>
                  <a:pt x="153" y="222"/>
                </a:cubicBezTo>
                <a:cubicBezTo>
                  <a:pt x="153" y="251"/>
                  <a:pt x="153" y="279"/>
                  <a:pt x="153" y="307"/>
                </a:cubicBezTo>
                <a:cubicBezTo>
                  <a:pt x="153" y="330"/>
                  <a:pt x="148" y="345"/>
                  <a:pt x="133" y="345"/>
                </a:cubicBezTo>
                <a:lnTo>
                  <a:pt x="84" y="345"/>
                </a:lnTo>
                <a:cubicBezTo>
                  <a:pt x="72" y="345"/>
                  <a:pt x="52" y="349"/>
                  <a:pt x="52" y="319"/>
                </a:cubicBezTo>
                <a:lnTo>
                  <a:pt x="52" y="249"/>
                </a:lnTo>
                <a:lnTo>
                  <a:pt x="52" y="213"/>
                </a:lnTo>
                <a:cubicBezTo>
                  <a:pt x="52" y="205"/>
                  <a:pt x="53" y="205"/>
                  <a:pt x="48" y="205"/>
                </a:cubicBezTo>
                <a:cubicBezTo>
                  <a:pt x="38" y="205"/>
                  <a:pt x="10" y="214"/>
                  <a:pt x="5" y="194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" name="Rectangle 2559">
            <a:extLst>
              <a:ext uri="{FF2B5EF4-FFF2-40B4-BE49-F238E27FC236}">
                <a16:creationId xmlns:a16="http://schemas.microsoft.com/office/drawing/2014/main" id="{BAAC1694-69EF-4B11-951C-9A3EB0C2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438" y="2944813"/>
            <a:ext cx="95250" cy="136048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" name="Rectangle 2560">
            <a:extLst>
              <a:ext uri="{FF2B5EF4-FFF2-40B4-BE49-F238E27FC236}">
                <a16:creationId xmlns:a16="http://schemas.microsoft.com/office/drawing/2014/main" id="{484DA837-E1AB-460B-8EB0-13AB23BA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4" y="4210051"/>
            <a:ext cx="6099175" cy="968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" name="Freeform 2561">
            <a:extLst>
              <a:ext uri="{FF2B5EF4-FFF2-40B4-BE49-F238E27FC236}">
                <a16:creationId xmlns:a16="http://schemas.microsoft.com/office/drawing/2014/main" id="{67D51190-F893-4917-AC1A-598527DD944D}"/>
              </a:ext>
            </a:extLst>
          </p:cNvPr>
          <p:cNvSpPr>
            <a:spLocks/>
          </p:cNvSpPr>
          <p:nvPr/>
        </p:nvSpPr>
        <p:spPr bwMode="auto">
          <a:xfrm>
            <a:off x="1878013" y="1854202"/>
            <a:ext cx="273050" cy="449263"/>
          </a:xfrm>
          <a:custGeom>
            <a:avLst/>
            <a:gdLst>
              <a:gd name="T0" fmla="*/ 17 w 214"/>
              <a:gd name="T1" fmla="*/ 146 h 352"/>
              <a:gd name="T2" fmla="*/ 57 w 214"/>
              <a:gd name="T3" fmla="*/ 146 h 352"/>
              <a:gd name="T4" fmla="*/ 57 w 214"/>
              <a:gd name="T5" fmla="*/ 87 h 352"/>
              <a:gd name="T6" fmla="*/ 61 w 214"/>
              <a:gd name="T7" fmla="*/ 17 h 352"/>
              <a:gd name="T8" fmla="*/ 101 w 214"/>
              <a:gd name="T9" fmla="*/ 7 h 352"/>
              <a:gd name="T10" fmla="*/ 143 w 214"/>
              <a:gd name="T11" fmla="*/ 7 h 352"/>
              <a:gd name="T12" fmla="*/ 160 w 214"/>
              <a:gd name="T13" fmla="*/ 62 h 352"/>
              <a:gd name="T14" fmla="*/ 160 w 214"/>
              <a:gd name="T15" fmla="*/ 142 h 352"/>
              <a:gd name="T16" fmla="*/ 168 w 214"/>
              <a:gd name="T17" fmla="*/ 146 h 352"/>
              <a:gd name="T18" fmla="*/ 193 w 214"/>
              <a:gd name="T19" fmla="*/ 146 h 352"/>
              <a:gd name="T20" fmla="*/ 204 w 214"/>
              <a:gd name="T21" fmla="*/ 188 h 352"/>
              <a:gd name="T22" fmla="*/ 177 w 214"/>
              <a:gd name="T23" fmla="*/ 234 h 352"/>
              <a:gd name="T24" fmla="*/ 119 w 214"/>
              <a:gd name="T25" fmla="*/ 331 h 352"/>
              <a:gd name="T26" fmla="*/ 87 w 214"/>
              <a:gd name="T27" fmla="*/ 317 h 352"/>
              <a:gd name="T28" fmla="*/ 52 w 214"/>
              <a:gd name="T29" fmla="*/ 257 h 352"/>
              <a:gd name="T30" fmla="*/ 17 w 214"/>
              <a:gd name="T31" fmla="*/ 199 h 352"/>
              <a:gd name="T32" fmla="*/ 10 w 214"/>
              <a:gd name="T33" fmla="*/ 152 h 352"/>
              <a:gd name="T34" fmla="*/ 17 w 214"/>
              <a:gd name="T35" fmla="*/ 14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352">
                <a:moveTo>
                  <a:pt x="17" y="146"/>
                </a:moveTo>
                <a:lnTo>
                  <a:pt x="57" y="146"/>
                </a:lnTo>
                <a:cubicBezTo>
                  <a:pt x="58" y="146"/>
                  <a:pt x="57" y="92"/>
                  <a:pt x="57" y="87"/>
                </a:cubicBezTo>
                <a:cubicBezTo>
                  <a:pt x="57" y="68"/>
                  <a:pt x="53" y="32"/>
                  <a:pt x="61" y="17"/>
                </a:cubicBezTo>
                <a:cubicBezTo>
                  <a:pt x="69" y="0"/>
                  <a:pt x="90" y="7"/>
                  <a:pt x="101" y="7"/>
                </a:cubicBezTo>
                <a:lnTo>
                  <a:pt x="143" y="7"/>
                </a:lnTo>
                <a:cubicBezTo>
                  <a:pt x="162" y="7"/>
                  <a:pt x="160" y="40"/>
                  <a:pt x="160" y="62"/>
                </a:cubicBezTo>
                <a:lnTo>
                  <a:pt x="160" y="142"/>
                </a:lnTo>
                <a:cubicBezTo>
                  <a:pt x="160" y="149"/>
                  <a:pt x="164" y="146"/>
                  <a:pt x="168" y="146"/>
                </a:cubicBezTo>
                <a:lnTo>
                  <a:pt x="193" y="146"/>
                </a:lnTo>
                <a:cubicBezTo>
                  <a:pt x="207" y="146"/>
                  <a:pt x="214" y="171"/>
                  <a:pt x="204" y="188"/>
                </a:cubicBezTo>
                <a:cubicBezTo>
                  <a:pt x="195" y="203"/>
                  <a:pt x="186" y="219"/>
                  <a:pt x="177" y="234"/>
                </a:cubicBezTo>
                <a:cubicBezTo>
                  <a:pt x="158" y="266"/>
                  <a:pt x="140" y="302"/>
                  <a:pt x="119" y="331"/>
                </a:cubicBezTo>
                <a:cubicBezTo>
                  <a:pt x="107" y="352"/>
                  <a:pt x="95" y="331"/>
                  <a:pt x="87" y="317"/>
                </a:cubicBezTo>
                <a:cubicBezTo>
                  <a:pt x="75" y="297"/>
                  <a:pt x="63" y="277"/>
                  <a:pt x="52" y="257"/>
                </a:cubicBezTo>
                <a:cubicBezTo>
                  <a:pt x="40" y="238"/>
                  <a:pt x="29" y="219"/>
                  <a:pt x="17" y="199"/>
                </a:cubicBezTo>
                <a:cubicBezTo>
                  <a:pt x="10" y="187"/>
                  <a:pt x="0" y="171"/>
                  <a:pt x="10" y="152"/>
                </a:cubicBezTo>
                <a:cubicBezTo>
                  <a:pt x="12" y="148"/>
                  <a:pt x="14" y="146"/>
                  <a:pt x="17" y="146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" name="Freeform 2562">
            <a:extLst>
              <a:ext uri="{FF2B5EF4-FFF2-40B4-BE49-F238E27FC236}">
                <a16:creationId xmlns:a16="http://schemas.microsoft.com/office/drawing/2014/main" id="{C1C680CA-B749-4D4D-8915-6E3B812E9FEE}"/>
              </a:ext>
            </a:extLst>
          </p:cNvPr>
          <p:cNvSpPr>
            <a:spLocks/>
          </p:cNvSpPr>
          <p:nvPr/>
        </p:nvSpPr>
        <p:spPr bwMode="auto">
          <a:xfrm>
            <a:off x="1885951" y="2074864"/>
            <a:ext cx="257175" cy="212725"/>
          </a:xfrm>
          <a:custGeom>
            <a:avLst/>
            <a:gdLst>
              <a:gd name="T0" fmla="*/ 180 w 202"/>
              <a:gd name="T1" fmla="*/ 22 h 167"/>
              <a:gd name="T2" fmla="*/ 101 w 202"/>
              <a:gd name="T3" fmla="*/ 155 h 167"/>
              <a:gd name="T4" fmla="*/ 57 w 202"/>
              <a:gd name="T5" fmla="*/ 81 h 167"/>
              <a:gd name="T6" fmla="*/ 31 w 202"/>
              <a:gd name="T7" fmla="*/ 37 h 167"/>
              <a:gd name="T8" fmla="*/ 19 w 202"/>
              <a:gd name="T9" fmla="*/ 0 h 167"/>
              <a:gd name="T10" fmla="*/ 0 w 202"/>
              <a:gd name="T11" fmla="*/ 0 h 167"/>
              <a:gd name="T12" fmla="*/ 16 w 202"/>
              <a:gd name="T13" fmla="*/ 33 h 167"/>
              <a:gd name="T14" fmla="*/ 49 w 202"/>
              <a:gd name="T15" fmla="*/ 90 h 167"/>
              <a:gd name="T16" fmla="*/ 81 w 202"/>
              <a:gd name="T17" fmla="*/ 144 h 167"/>
              <a:gd name="T18" fmla="*/ 102 w 202"/>
              <a:gd name="T19" fmla="*/ 166 h 167"/>
              <a:gd name="T20" fmla="*/ 121 w 202"/>
              <a:gd name="T21" fmla="*/ 145 h 167"/>
              <a:gd name="T22" fmla="*/ 152 w 202"/>
              <a:gd name="T23" fmla="*/ 92 h 167"/>
              <a:gd name="T24" fmla="*/ 186 w 202"/>
              <a:gd name="T25" fmla="*/ 35 h 167"/>
              <a:gd name="T26" fmla="*/ 202 w 202"/>
              <a:gd name="T27" fmla="*/ 0 h 167"/>
              <a:gd name="T28" fmla="*/ 183 w 202"/>
              <a:gd name="T29" fmla="*/ 0 h 167"/>
              <a:gd name="T30" fmla="*/ 180 w 202"/>
              <a:gd name="T31" fmla="*/ 2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67">
                <a:moveTo>
                  <a:pt x="180" y="22"/>
                </a:moveTo>
                <a:cubicBezTo>
                  <a:pt x="172" y="35"/>
                  <a:pt x="102" y="155"/>
                  <a:pt x="101" y="155"/>
                </a:cubicBezTo>
                <a:cubicBezTo>
                  <a:pt x="87" y="130"/>
                  <a:pt x="72" y="105"/>
                  <a:pt x="57" y="81"/>
                </a:cubicBezTo>
                <a:cubicBezTo>
                  <a:pt x="48" y="66"/>
                  <a:pt x="40" y="51"/>
                  <a:pt x="31" y="37"/>
                </a:cubicBezTo>
                <a:cubicBezTo>
                  <a:pt x="26" y="28"/>
                  <a:pt x="15" y="15"/>
                  <a:pt x="19" y="0"/>
                </a:cubicBezTo>
                <a:lnTo>
                  <a:pt x="0" y="0"/>
                </a:lnTo>
                <a:cubicBezTo>
                  <a:pt x="1" y="13"/>
                  <a:pt x="10" y="24"/>
                  <a:pt x="16" y="33"/>
                </a:cubicBezTo>
                <a:cubicBezTo>
                  <a:pt x="27" y="52"/>
                  <a:pt x="38" y="71"/>
                  <a:pt x="49" y="90"/>
                </a:cubicBezTo>
                <a:cubicBezTo>
                  <a:pt x="60" y="108"/>
                  <a:pt x="71" y="126"/>
                  <a:pt x="81" y="144"/>
                </a:cubicBezTo>
                <a:cubicBezTo>
                  <a:pt x="87" y="153"/>
                  <a:pt x="93" y="167"/>
                  <a:pt x="102" y="166"/>
                </a:cubicBezTo>
                <a:cubicBezTo>
                  <a:pt x="110" y="167"/>
                  <a:pt x="115" y="155"/>
                  <a:pt x="121" y="145"/>
                </a:cubicBezTo>
                <a:cubicBezTo>
                  <a:pt x="131" y="128"/>
                  <a:pt x="142" y="110"/>
                  <a:pt x="152" y="92"/>
                </a:cubicBezTo>
                <a:cubicBezTo>
                  <a:pt x="163" y="73"/>
                  <a:pt x="175" y="54"/>
                  <a:pt x="186" y="35"/>
                </a:cubicBezTo>
                <a:cubicBezTo>
                  <a:pt x="191" y="26"/>
                  <a:pt x="201" y="14"/>
                  <a:pt x="202" y="0"/>
                </a:cubicBezTo>
                <a:lnTo>
                  <a:pt x="183" y="0"/>
                </a:lnTo>
                <a:cubicBezTo>
                  <a:pt x="185" y="7"/>
                  <a:pt x="183" y="17"/>
                  <a:pt x="180" y="22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" name="Freeform 2563">
            <a:extLst>
              <a:ext uri="{FF2B5EF4-FFF2-40B4-BE49-F238E27FC236}">
                <a16:creationId xmlns:a16="http://schemas.microsoft.com/office/drawing/2014/main" id="{CFEE05E8-21ED-4FAE-BA18-962EF6C33337}"/>
              </a:ext>
            </a:extLst>
          </p:cNvPr>
          <p:cNvSpPr>
            <a:spLocks/>
          </p:cNvSpPr>
          <p:nvPr/>
        </p:nvSpPr>
        <p:spPr bwMode="auto">
          <a:xfrm>
            <a:off x="1882775" y="1858964"/>
            <a:ext cx="261938" cy="219075"/>
          </a:xfrm>
          <a:custGeom>
            <a:avLst/>
            <a:gdLst>
              <a:gd name="T0" fmla="*/ 192 w 206"/>
              <a:gd name="T1" fmla="*/ 142 h 171"/>
              <a:gd name="T2" fmla="*/ 157 w 206"/>
              <a:gd name="T3" fmla="*/ 142 h 171"/>
              <a:gd name="T4" fmla="*/ 156 w 206"/>
              <a:gd name="T5" fmla="*/ 94 h 171"/>
              <a:gd name="T6" fmla="*/ 156 w 206"/>
              <a:gd name="T7" fmla="*/ 32 h 171"/>
              <a:gd name="T8" fmla="*/ 129 w 206"/>
              <a:gd name="T9" fmla="*/ 3 h 171"/>
              <a:gd name="T10" fmla="*/ 83 w 206"/>
              <a:gd name="T11" fmla="*/ 3 h 171"/>
              <a:gd name="T12" fmla="*/ 53 w 206"/>
              <a:gd name="T13" fmla="*/ 26 h 171"/>
              <a:gd name="T14" fmla="*/ 53 w 206"/>
              <a:gd name="T15" fmla="*/ 83 h 171"/>
              <a:gd name="T16" fmla="*/ 53 w 206"/>
              <a:gd name="T17" fmla="*/ 142 h 171"/>
              <a:gd name="T18" fmla="*/ 15 w 206"/>
              <a:gd name="T19" fmla="*/ 142 h 171"/>
              <a:gd name="T20" fmla="*/ 4 w 206"/>
              <a:gd name="T21" fmla="*/ 153 h 171"/>
              <a:gd name="T22" fmla="*/ 3 w 206"/>
              <a:gd name="T23" fmla="*/ 169 h 171"/>
              <a:gd name="T24" fmla="*/ 15 w 206"/>
              <a:gd name="T25" fmla="*/ 169 h 171"/>
              <a:gd name="T26" fmla="*/ 24 w 206"/>
              <a:gd name="T27" fmla="*/ 164 h 171"/>
              <a:gd name="T28" fmla="*/ 42 w 206"/>
              <a:gd name="T29" fmla="*/ 160 h 171"/>
              <a:gd name="T30" fmla="*/ 65 w 206"/>
              <a:gd name="T31" fmla="*/ 160 h 171"/>
              <a:gd name="T32" fmla="*/ 66 w 206"/>
              <a:gd name="T33" fmla="*/ 100 h 171"/>
              <a:gd name="T34" fmla="*/ 69 w 206"/>
              <a:gd name="T35" fmla="*/ 31 h 171"/>
              <a:gd name="T36" fmla="*/ 110 w 206"/>
              <a:gd name="T37" fmla="*/ 22 h 171"/>
              <a:gd name="T38" fmla="*/ 143 w 206"/>
              <a:gd name="T39" fmla="*/ 49 h 171"/>
              <a:gd name="T40" fmla="*/ 143 w 206"/>
              <a:gd name="T41" fmla="*/ 119 h 171"/>
              <a:gd name="T42" fmla="*/ 143 w 206"/>
              <a:gd name="T43" fmla="*/ 159 h 171"/>
              <a:gd name="T44" fmla="*/ 168 w 206"/>
              <a:gd name="T45" fmla="*/ 160 h 171"/>
              <a:gd name="T46" fmla="*/ 178 w 206"/>
              <a:gd name="T47" fmla="*/ 160 h 171"/>
              <a:gd name="T48" fmla="*/ 185 w 206"/>
              <a:gd name="T49" fmla="*/ 169 h 171"/>
              <a:gd name="T50" fmla="*/ 192 w 206"/>
              <a:gd name="T51" fmla="*/ 169 h 171"/>
              <a:gd name="T52" fmla="*/ 204 w 206"/>
              <a:gd name="T53" fmla="*/ 169 h 171"/>
              <a:gd name="T54" fmla="*/ 192 w 206"/>
              <a:gd name="T55" fmla="*/ 14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171">
                <a:moveTo>
                  <a:pt x="192" y="142"/>
                </a:moveTo>
                <a:lnTo>
                  <a:pt x="157" y="142"/>
                </a:lnTo>
                <a:cubicBezTo>
                  <a:pt x="156" y="142"/>
                  <a:pt x="156" y="99"/>
                  <a:pt x="156" y="94"/>
                </a:cubicBezTo>
                <a:lnTo>
                  <a:pt x="156" y="32"/>
                </a:lnTo>
                <a:cubicBezTo>
                  <a:pt x="156" y="4"/>
                  <a:pt x="141" y="3"/>
                  <a:pt x="129" y="3"/>
                </a:cubicBezTo>
                <a:lnTo>
                  <a:pt x="83" y="3"/>
                </a:lnTo>
                <a:cubicBezTo>
                  <a:pt x="72" y="3"/>
                  <a:pt x="56" y="0"/>
                  <a:pt x="53" y="26"/>
                </a:cubicBezTo>
                <a:cubicBezTo>
                  <a:pt x="51" y="44"/>
                  <a:pt x="53" y="65"/>
                  <a:pt x="53" y="83"/>
                </a:cubicBezTo>
                <a:cubicBezTo>
                  <a:pt x="53" y="103"/>
                  <a:pt x="53" y="122"/>
                  <a:pt x="53" y="142"/>
                </a:cubicBezTo>
                <a:lnTo>
                  <a:pt x="15" y="142"/>
                </a:lnTo>
                <a:cubicBezTo>
                  <a:pt x="10" y="142"/>
                  <a:pt x="6" y="146"/>
                  <a:pt x="4" y="153"/>
                </a:cubicBezTo>
                <a:cubicBezTo>
                  <a:pt x="3" y="156"/>
                  <a:pt x="0" y="169"/>
                  <a:pt x="3" y="169"/>
                </a:cubicBezTo>
                <a:lnTo>
                  <a:pt x="15" y="169"/>
                </a:lnTo>
                <a:cubicBezTo>
                  <a:pt x="21" y="169"/>
                  <a:pt x="19" y="169"/>
                  <a:pt x="24" y="164"/>
                </a:cubicBezTo>
                <a:cubicBezTo>
                  <a:pt x="28" y="158"/>
                  <a:pt x="37" y="160"/>
                  <a:pt x="42" y="160"/>
                </a:cubicBezTo>
                <a:lnTo>
                  <a:pt x="65" y="160"/>
                </a:lnTo>
                <a:cubicBezTo>
                  <a:pt x="67" y="160"/>
                  <a:pt x="66" y="106"/>
                  <a:pt x="66" y="100"/>
                </a:cubicBezTo>
                <a:cubicBezTo>
                  <a:pt x="66" y="82"/>
                  <a:pt x="63" y="48"/>
                  <a:pt x="69" y="31"/>
                </a:cubicBezTo>
                <a:cubicBezTo>
                  <a:pt x="75" y="14"/>
                  <a:pt x="100" y="22"/>
                  <a:pt x="110" y="22"/>
                </a:cubicBezTo>
                <a:cubicBezTo>
                  <a:pt x="124" y="22"/>
                  <a:pt x="143" y="15"/>
                  <a:pt x="143" y="49"/>
                </a:cubicBezTo>
                <a:lnTo>
                  <a:pt x="143" y="119"/>
                </a:lnTo>
                <a:lnTo>
                  <a:pt x="143" y="159"/>
                </a:lnTo>
                <a:cubicBezTo>
                  <a:pt x="143" y="161"/>
                  <a:pt x="165" y="160"/>
                  <a:pt x="168" y="160"/>
                </a:cubicBezTo>
                <a:cubicBezTo>
                  <a:pt x="171" y="160"/>
                  <a:pt x="175" y="159"/>
                  <a:pt x="178" y="160"/>
                </a:cubicBezTo>
                <a:cubicBezTo>
                  <a:pt x="181" y="161"/>
                  <a:pt x="184" y="164"/>
                  <a:pt x="185" y="169"/>
                </a:cubicBezTo>
                <a:cubicBezTo>
                  <a:pt x="187" y="170"/>
                  <a:pt x="190" y="169"/>
                  <a:pt x="192" y="169"/>
                </a:cubicBezTo>
                <a:cubicBezTo>
                  <a:pt x="194" y="169"/>
                  <a:pt x="203" y="171"/>
                  <a:pt x="204" y="169"/>
                </a:cubicBezTo>
                <a:cubicBezTo>
                  <a:pt x="206" y="155"/>
                  <a:pt x="200" y="142"/>
                  <a:pt x="192" y="142"/>
                </a:cubicBezTo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" name="Freeform 2564">
            <a:extLst>
              <a:ext uri="{FF2B5EF4-FFF2-40B4-BE49-F238E27FC236}">
                <a16:creationId xmlns:a16="http://schemas.microsoft.com/office/drawing/2014/main" id="{6392FFBA-239E-4C75-BC2C-A7DBE471A723}"/>
              </a:ext>
            </a:extLst>
          </p:cNvPr>
          <p:cNvSpPr>
            <a:spLocks noEditPoints="1"/>
          </p:cNvSpPr>
          <p:nvPr/>
        </p:nvSpPr>
        <p:spPr bwMode="auto">
          <a:xfrm>
            <a:off x="1882776" y="1858963"/>
            <a:ext cx="265113" cy="446088"/>
          </a:xfrm>
          <a:custGeom>
            <a:avLst/>
            <a:gdLst>
              <a:gd name="T0" fmla="*/ 116 w 208"/>
              <a:gd name="T1" fmla="*/ 329 h 350"/>
              <a:gd name="T2" fmla="*/ 174 w 208"/>
              <a:gd name="T3" fmla="*/ 231 h 350"/>
              <a:gd name="T4" fmla="*/ 201 w 208"/>
              <a:gd name="T5" fmla="*/ 186 h 350"/>
              <a:gd name="T6" fmla="*/ 205 w 208"/>
              <a:gd name="T7" fmla="*/ 154 h 350"/>
              <a:gd name="T8" fmla="*/ 183 w 208"/>
              <a:gd name="T9" fmla="*/ 140 h 350"/>
              <a:gd name="T10" fmla="*/ 159 w 208"/>
              <a:gd name="T11" fmla="*/ 140 h 350"/>
              <a:gd name="T12" fmla="*/ 158 w 208"/>
              <a:gd name="T13" fmla="*/ 119 h 350"/>
              <a:gd name="T14" fmla="*/ 158 w 208"/>
              <a:gd name="T15" fmla="*/ 35 h 350"/>
              <a:gd name="T16" fmla="*/ 132 w 208"/>
              <a:gd name="T17" fmla="*/ 0 h 350"/>
              <a:gd name="T18" fmla="*/ 81 w 208"/>
              <a:gd name="T19" fmla="*/ 0 h 350"/>
              <a:gd name="T20" fmla="*/ 52 w 208"/>
              <a:gd name="T21" fmla="*/ 31 h 350"/>
              <a:gd name="T22" fmla="*/ 52 w 208"/>
              <a:gd name="T23" fmla="*/ 101 h 350"/>
              <a:gd name="T24" fmla="*/ 52 w 208"/>
              <a:gd name="T25" fmla="*/ 134 h 350"/>
              <a:gd name="T26" fmla="*/ 43 w 208"/>
              <a:gd name="T27" fmla="*/ 140 h 350"/>
              <a:gd name="T28" fmla="*/ 1 w 208"/>
              <a:gd name="T29" fmla="*/ 166 h 350"/>
              <a:gd name="T30" fmla="*/ 16 w 208"/>
              <a:gd name="T31" fmla="*/ 204 h 350"/>
              <a:gd name="T32" fmla="*/ 52 w 208"/>
              <a:gd name="T33" fmla="*/ 263 h 350"/>
              <a:gd name="T34" fmla="*/ 83 w 208"/>
              <a:gd name="T35" fmla="*/ 316 h 350"/>
              <a:gd name="T36" fmla="*/ 116 w 208"/>
              <a:gd name="T37" fmla="*/ 329 h 350"/>
              <a:gd name="T38" fmla="*/ 202 w 208"/>
              <a:gd name="T39" fmla="*/ 156 h 350"/>
              <a:gd name="T40" fmla="*/ 187 w 208"/>
              <a:gd name="T41" fmla="*/ 203 h 350"/>
              <a:gd name="T42" fmla="*/ 150 w 208"/>
              <a:gd name="T43" fmla="*/ 265 h 350"/>
              <a:gd name="T44" fmla="*/ 119 w 208"/>
              <a:gd name="T45" fmla="*/ 318 h 350"/>
              <a:gd name="T46" fmla="*/ 91 w 208"/>
              <a:gd name="T47" fmla="*/ 323 h 350"/>
              <a:gd name="T48" fmla="*/ 26 w 208"/>
              <a:gd name="T49" fmla="*/ 213 h 350"/>
              <a:gd name="T50" fmla="*/ 6 w 208"/>
              <a:gd name="T51" fmla="*/ 181 h 350"/>
              <a:gd name="T52" fmla="*/ 14 w 208"/>
              <a:gd name="T53" fmla="*/ 145 h 350"/>
              <a:gd name="T54" fmla="*/ 36 w 208"/>
              <a:gd name="T55" fmla="*/ 145 h 350"/>
              <a:gd name="T56" fmla="*/ 54 w 208"/>
              <a:gd name="T57" fmla="*/ 145 h 350"/>
              <a:gd name="T58" fmla="*/ 55 w 208"/>
              <a:gd name="T59" fmla="*/ 128 h 350"/>
              <a:gd name="T60" fmla="*/ 55 w 208"/>
              <a:gd name="T61" fmla="*/ 43 h 350"/>
              <a:gd name="T62" fmla="*/ 74 w 208"/>
              <a:gd name="T63" fmla="*/ 5 h 350"/>
              <a:gd name="T64" fmla="*/ 123 w 208"/>
              <a:gd name="T65" fmla="*/ 5 h 350"/>
              <a:gd name="T66" fmla="*/ 155 w 208"/>
              <a:gd name="T67" fmla="*/ 31 h 350"/>
              <a:gd name="T68" fmla="*/ 155 w 208"/>
              <a:gd name="T69" fmla="*/ 101 h 350"/>
              <a:gd name="T70" fmla="*/ 155 w 208"/>
              <a:gd name="T71" fmla="*/ 137 h 350"/>
              <a:gd name="T72" fmla="*/ 159 w 208"/>
              <a:gd name="T73" fmla="*/ 145 h 350"/>
              <a:gd name="T74" fmla="*/ 202 w 208"/>
              <a:gd name="T75" fmla="*/ 156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350">
                <a:moveTo>
                  <a:pt x="116" y="329"/>
                </a:moveTo>
                <a:lnTo>
                  <a:pt x="174" y="231"/>
                </a:lnTo>
                <a:cubicBezTo>
                  <a:pt x="183" y="216"/>
                  <a:pt x="192" y="201"/>
                  <a:pt x="201" y="186"/>
                </a:cubicBezTo>
                <a:cubicBezTo>
                  <a:pt x="206" y="178"/>
                  <a:pt x="208" y="166"/>
                  <a:pt x="205" y="154"/>
                </a:cubicBezTo>
                <a:cubicBezTo>
                  <a:pt x="201" y="139"/>
                  <a:pt x="192" y="140"/>
                  <a:pt x="183" y="140"/>
                </a:cubicBezTo>
                <a:lnTo>
                  <a:pt x="159" y="140"/>
                </a:lnTo>
                <a:cubicBezTo>
                  <a:pt x="156" y="140"/>
                  <a:pt x="158" y="123"/>
                  <a:pt x="158" y="119"/>
                </a:cubicBezTo>
                <a:lnTo>
                  <a:pt x="158" y="35"/>
                </a:lnTo>
                <a:cubicBezTo>
                  <a:pt x="158" y="7"/>
                  <a:pt x="145" y="0"/>
                  <a:pt x="132" y="0"/>
                </a:cubicBezTo>
                <a:lnTo>
                  <a:pt x="81" y="0"/>
                </a:lnTo>
                <a:cubicBezTo>
                  <a:pt x="68" y="0"/>
                  <a:pt x="52" y="2"/>
                  <a:pt x="52" y="31"/>
                </a:cubicBezTo>
                <a:cubicBezTo>
                  <a:pt x="52" y="55"/>
                  <a:pt x="52" y="78"/>
                  <a:pt x="52" y="101"/>
                </a:cubicBezTo>
                <a:lnTo>
                  <a:pt x="52" y="134"/>
                </a:lnTo>
                <a:cubicBezTo>
                  <a:pt x="52" y="143"/>
                  <a:pt x="48" y="140"/>
                  <a:pt x="43" y="140"/>
                </a:cubicBezTo>
                <a:cubicBezTo>
                  <a:pt x="29" y="140"/>
                  <a:pt x="1" y="130"/>
                  <a:pt x="1" y="166"/>
                </a:cubicBezTo>
                <a:cubicBezTo>
                  <a:pt x="1" y="182"/>
                  <a:pt x="10" y="193"/>
                  <a:pt x="16" y="204"/>
                </a:cubicBezTo>
                <a:cubicBezTo>
                  <a:pt x="28" y="224"/>
                  <a:pt x="40" y="243"/>
                  <a:pt x="52" y="263"/>
                </a:cubicBezTo>
                <a:cubicBezTo>
                  <a:pt x="62" y="281"/>
                  <a:pt x="72" y="298"/>
                  <a:pt x="83" y="316"/>
                </a:cubicBezTo>
                <a:cubicBezTo>
                  <a:pt x="92" y="331"/>
                  <a:pt x="104" y="350"/>
                  <a:pt x="116" y="329"/>
                </a:cubicBezTo>
                <a:close/>
                <a:moveTo>
                  <a:pt x="202" y="156"/>
                </a:moveTo>
                <a:cubicBezTo>
                  <a:pt x="207" y="176"/>
                  <a:pt x="194" y="191"/>
                  <a:pt x="187" y="203"/>
                </a:cubicBezTo>
                <a:cubicBezTo>
                  <a:pt x="175" y="224"/>
                  <a:pt x="162" y="244"/>
                  <a:pt x="150" y="265"/>
                </a:cubicBezTo>
                <a:cubicBezTo>
                  <a:pt x="140" y="283"/>
                  <a:pt x="129" y="301"/>
                  <a:pt x="119" y="318"/>
                </a:cubicBezTo>
                <a:cubicBezTo>
                  <a:pt x="111" y="332"/>
                  <a:pt x="101" y="340"/>
                  <a:pt x="91" y="323"/>
                </a:cubicBezTo>
                <a:cubicBezTo>
                  <a:pt x="69" y="287"/>
                  <a:pt x="48" y="250"/>
                  <a:pt x="26" y="213"/>
                </a:cubicBezTo>
                <a:cubicBezTo>
                  <a:pt x="20" y="203"/>
                  <a:pt x="12" y="193"/>
                  <a:pt x="6" y="181"/>
                </a:cubicBezTo>
                <a:cubicBezTo>
                  <a:pt x="0" y="169"/>
                  <a:pt x="4" y="145"/>
                  <a:pt x="14" y="145"/>
                </a:cubicBezTo>
                <a:lnTo>
                  <a:pt x="36" y="145"/>
                </a:lnTo>
                <a:lnTo>
                  <a:pt x="54" y="145"/>
                </a:lnTo>
                <a:cubicBezTo>
                  <a:pt x="55" y="145"/>
                  <a:pt x="55" y="129"/>
                  <a:pt x="55" y="128"/>
                </a:cubicBezTo>
                <a:cubicBezTo>
                  <a:pt x="55" y="99"/>
                  <a:pt x="55" y="71"/>
                  <a:pt x="55" y="43"/>
                </a:cubicBezTo>
                <a:cubicBezTo>
                  <a:pt x="55" y="20"/>
                  <a:pt x="59" y="5"/>
                  <a:pt x="74" y="5"/>
                </a:cubicBezTo>
                <a:lnTo>
                  <a:pt x="123" y="5"/>
                </a:lnTo>
                <a:cubicBezTo>
                  <a:pt x="135" y="5"/>
                  <a:pt x="155" y="1"/>
                  <a:pt x="155" y="31"/>
                </a:cubicBezTo>
                <a:lnTo>
                  <a:pt x="155" y="101"/>
                </a:lnTo>
                <a:lnTo>
                  <a:pt x="155" y="137"/>
                </a:lnTo>
                <a:cubicBezTo>
                  <a:pt x="155" y="145"/>
                  <a:pt x="154" y="145"/>
                  <a:pt x="159" y="145"/>
                </a:cubicBezTo>
                <a:cubicBezTo>
                  <a:pt x="169" y="145"/>
                  <a:pt x="197" y="136"/>
                  <a:pt x="202" y="156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" name="Rectangle 2565">
            <a:extLst>
              <a:ext uri="{FF2B5EF4-FFF2-40B4-BE49-F238E27FC236}">
                <a16:creationId xmlns:a16="http://schemas.microsoft.com/office/drawing/2014/main" id="{993E1844-2BA5-49D3-A283-D9A7A0E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1101726"/>
            <a:ext cx="90488" cy="68738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" name="Rectangle 2566">
            <a:extLst>
              <a:ext uri="{FF2B5EF4-FFF2-40B4-BE49-F238E27FC236}">
                <a16:creationId xmlns:a16="http://schemas.microsoft.com/office/drawing/2014/main" id="{03A142F8-8FEC-4CB0-809B-358D2DE3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4" y="1093788"/>
            <a:ext cx="4322763" cy="968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" name="Rectangle 2567">
            <a:extLst>
              <a:ext uri="{FF2B5EF4-FFF2-40B4-BE49-F238E27FC236}">
                <a16:creationId xmlns:a16="http://schemas.microsoft.com/office/drawing/2014/main" id="{B1030C42-AC2A-443D-A691-04D97DA8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75" y="1125538"/>
            <a:ext cx="133350" cy="75723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" name="Line 2568">
            <a:extLst>
              <a:ext uri="{FF2B5EF4-FFF2-40B4-BE49-F238E27FC236}">
                <a16:creationId xmlns:a16="http://schemas.microsoft.com/office/drawing/2014/main" id="{56F07BED-7F54-4383-BACD-56E1EE893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588" y="3136901"/>
            <a:ext cx="29210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6" name="Freeform 2569">
            <a:extLst>
              <a:ext uri="{FF2B5EF4-FFF2-40B4-BE49-F238E27FC236}">
                <a16:creationId xmlns:a16="http://schemas.microsoft.com/office/drawing/2014/main" id="{C58E8EF1-D36C-4DC6-918F-69EBC92435C9}"/>
              </a:ext>
            </a:extLst>
          </p:cNvPr>
          <p:cNvSpPr>
            <a:spLocks/>
          </p:cNvSpPr>
          <p:nvPr/>
        </p:nvSpPr>
        <p:spPr bwMode="auto">
          <a:xfrm>
            <a:off x="5643563" y="3100389"/>
            <a:ext cx="128588" cy="74613"/>
          </a:xfrm>
          <a:custGeom>
            <a:avLst/>
            <a:gdLst>
              <a:gd name="T0" fmla="*/ 29 w 101"/>
              <a:gd name="T1" fmla="*/ 29 h 58"/>
              <a:gd name="T2" fmla="*/ 0 w 101"/>
              <a:gd name="T3" fmla="*/ 58 h 58"/>
              <a:gd name="T4" fmla="*/ 101 w 101"/>
              <a:gd name="T5" fmla="*/ 29 h 58"/>
              <a:gd name="T6" fmla="*/ 0 w 101"/>
              <a:gd name="T7" fmla="*/ 0 h 58"/>
              <a:gd name="T8" fmla="*/ 29 w 101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8">
                <a:moveTo>
                  <a:pt x="29" y="29"/>
                </a:moveTo>
                <a:lnTo>
                  <a:pt x="0" y="58"/>
                </a:lnTo>
                <a:lnTo>
                  <a:pt x="101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7" name="Line 2570">
            <a:extLst>
              <a:ext uri="{FF2B5EF4-FFF2-40B4-BE49-F238E27FC236}">
                <a16:creationId xmlns:a16="http://schemas.microsoft.com/office/drawing/2014/main" id="{ABC7B241-227C-48FC-8DD1-0D3107E00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3" y="3475038"/>
            <a:ext cx="29210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8" name="Freeform 2571">
            <a:extLst>
              <a:ext uri="{FF2B5EF4-FFF2-40B4-BE49-F238E27FC236}">
                <a16:creationId xmlns:a16="http://schemas.microsoft.com/office/drawing/2014/main" id="{6F487F40-4FF0-4963-BF41-6874F4791DC9}"/>
              </a:ext>
            </a:extLst>
          </p:cNvPr>
          <p:cNvSpPr>
            <a:spLocks/>
          </p:cNvSpPr>
          <p:nvPr/>
        </p:nvSpPr>
        <p:spPr bwMode="auto">
          <a:xfrm>
            <a:off x="5627689" y="3438527"/>
            <a:ext cx="130175" cy="73025"/>
          </a:xfrm>
          <a:custGeom>
            <a:avLst/>
            <a:gdLst>
              <a:gd name="T0" fmla="*/ 29 w 102"/>
              <a:gd name="T1" fmla="*/ 29 h 58"/>
              <a:gd name="T2" fmla="*/ 0 w 102"/>
              <a:gd name="T3" fmla="*/ 58 h 58"/>
              <a:gd name="T4" fmla="*/ 102 w 102"/>
              <a:gd name="T5" fmla="*/ 29 h 58"/>
              <a:gd name="T6" fmla="*/ 0 w 102"/>
              <a:gd name="T7" fmla="*/ 0 h 58"/>
              <a:gd name="T8" fmla="*/ 29 w 102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8">
                <a:moveTo>
                  <a:pt x="29" y="29"/>
                </a:moveTo>
                <a:lnTo>
                  <a:pt x="0" y="58"/>
                </a:lnTo>
                <a:lnTo>
                  <a:pt x="102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9" name="Line 2572">
            <a:extLst>
              <a:ext uri="{FF2B5EF4-FFF2-40B4-BE49-F238E27FC236}">
                <a16:creationId xmlns:a16="http://schemas.microsoft.com/office/drawing/2014/main" id="{C3919729-D1B8-4D3E-8837-DAF8F9B4D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963" y="2074863"/>
            <a:ext cx="29210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0" name="Freeform 2573">
            <a:extLst>
              <a:ext uri="{FF2B5EF4-FFF2-40B4-BE49-F238E27FC236}">
                <a16:creationId xmlns:a16="http://schemas.microsoft.com/office/drawing/2014/main" id="{7C339FE3-0FA0-4CE4-8BEC-D436D1F00528}"/>
              </a:ext>
            </a:extLst>
          </p:cNvPr>
          <p:cNvSpPr>
            <a:spLocks/>
          </p:cNvSpPr>
          <p:nvPr/>
        </p:nvSpPr>
        <p:spPr bwMode="auto">
          <a:xfrm>
            <a:off x="7500938" y="2038352"/>
            <a:ext cx="128588" cy="73025"/>
          </a:xfrm>
          <a:custGeom>
            <a:avLst/>
            <a:gdLst>
              <a:gd name="T0" fmla="*/ 29 w 101"/>
              <a:gd name="T1" fmla="*/ 29 h 58"/>
              <a:gd name="T2" fmla="*/ 0 w 101"/>
              <a:gd name="T3" fmla="*/ 58 h 58"/>
              <a:gd name="T4" fmla="*/ 101 w 101"/>
              <a:gd name="T5" fmla="*/ 29 h 58"/>
              <a:gd name="T6" fmla="*/ 0 w 101"/>
              <a:gd name="T7" fmla="*/ 0 h 58"/>
              <a:gd name="T8" fmla="*/ 29 w 101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58">
                <a:moveTo>
                  <a:pt x="29" y="29"/>
                </a:moveTo>
                <a:lnTo>
                  <a:pt x="0" y="58"/>
                </a:lnTo>
                <a:lnTo>
                  <a:pt x="101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1" name="Line 2574">
            <a:extLst>
              <a:ext uri="{FF2B5EF4-FFF2-40B4-BE49-F238E27FC236}">
                <a16:creationId xmlns:a16="http://schemas.microsoft.com/office/drawing/2014/main" id="{4A6CB804-7910-4967-95BF-9532E8C34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6" y="2413001"/>
            <a:ext cx="29051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2" name="Freeform 2575">
            <a:extLst>
              <a:ext uri="{FF2B5EF4-FFF2-40B4-BE49-F238E27FC236}">
                <a16:creationId xmlns:a16="http://schemas.microsoft.com/office/drawing/2014/main" id="{C8FA28FF-27F3-4377-AF06-5289574CBC8D}"/>
              </a:ext>
            </a:extLst>
          </p:cNvPr>
          <p:cNvSpPr>
            <a:spLocks/>
          </p:cNvSpPr>
          <p:nvPr/>
        </p:nvSpPr>
        <p:spPr bwMode="auto">
          <a:xfrm>
            <a:off x="7486650" y="2374901"/>
            <a:ext cx="128588" cy="76200"/>
          </a:xfrm>
          <a:custGeom>
            <a:avLst/>
            <a:gdLst>
              <a:gd name="T0" fmla="*/ 29 w 102"/>
              <a:gd name="T1" fmla="*/ 29 h 59"/>
              <a:gd name="T2" fmla="*/ 0 w 102"/>
              <a:gd name="T3" fmla="*/ 59 h 59"/>
              <a:gd name="T4" fmla="*/ 102 w 102"/>
              <a:gd name="T5" fmla="*/ 29 h 59"/>
              <a:gd name="T6" fmla="*/ 0 w 102"/>
              <a:gd name="T7" fmla="*/ 0 h 59"/>
              <a:gd name="T8" fmla="*/ 29 w 102"/>
              <a:gd name="T9" fmla="*/ 2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9">
                <a:moveTo>
                  <a:pt x="29" y="29"/>
                </a:moveTo>
                <a:lnTo>
                  <a:pt x="0" y="59"/>
                </a:lnTo>
                <a:lnTo>
                  <a:pt x="102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3" name="Freeform 2576">
            <a:extLst>
              <a:ext uri="{FF2B5EF4-FFF2-40B4-BE49-F238E27FC236}">
                <a16:creationId xmlns:a16="http://schemas.microsoft.com/office/drawing/2014/main" id="{94CB713D-50F4-4BCA-BFA8-D9D764D67434}"/>
              </a:ext>
            </a:extLst>
          </p:cNvPr>
          <p:cNvSpPr>
            <a:spLocks/>
          </p:cNvSpPr>
          <p:nvPr/>
        </p:nvSpPr>
        <p:spPr bwMode="auto">
          <a:xfrm>
            <a:off x="5561014" y="2284413"/>
            <a:ext cx="207963" cy="844550"/>
          </a:xfrm>
          <a:custGeom>
            <a:avLst/>
            <a:gdLst>
              <a:gd name="T0" fmla="*/ 0 w 164"/>
              <a:gd name="T1" fmla="*/ 663 h 663"/>
              <a:gd name="T2" fmla="*/ 0 w 164"/>
              <a:gd name="T3" fmla="*/ 0 h 663"/>
              <a:gd name="T4" fmla="*/ 164 w 164"/>
              <a:gd name="T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4" h="663">
                <a:moveTo>
                  <a:pt x="0" y="663"/>
                </a:moveTo>
                <a:lnTo>
                  <a:pt x="0" y="0"/>
                </a:lnTo>
                <a:lnTo>
                  <a:pt x="164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4" name="Freeform 2577">
            <a:extLst>
              <a:ext uri="{FF2B5EF4-FFF2-40B4-BE49-F238E27FC236}">
                <a16:creationId xmlns:a16="http://schemas.microsoft.com/office/drawing/2014/main" id="{5AD11441-1F4A-4371-9C21-032CF393E187}"/>
              </a:ext>
            </a:extLst>
          </p:cNvPr>
          <p:cNvSpPr>
            <a:spLocks/>
          </p:cNvSpPr>
          <p:nvPr/>
        </p:nvSpPr>
        <p:spPr bwMode="auto">
          <a:xfrm>
            <a:off x="5643563" y="2243138"/>
            <a:ext cx="146050" cy="82550"/>
          </a:xfrm>
          <a:custGeom>
            <a:avLst/>
            <a:gdLst>
              <a:gd name="T0" fmla="*/ 33 w 115"/>
              <a:gd name="T1" fmla="*/ 32 h 65"/>
              <a:gd name="T2" fmla="*/ 0 w 115"/>
              <a:gd name="T3" fmla="*/ 65 h 65"/>
              <a:gd name="T4" fmla="*/ 115 w 115"/>
              <a:gd name="T5" fmla="*/ 32 h 65"/>
              <a:gd name="T6" fmla="*/ 0 w 115"/>
              <a:gd name="T7" fmla="*/ 0 h 65"/>
              <a:gd name="T8" fmla="*/ 33 w 115"/>
              <a:gd name="T9" fmla="*/ 3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65">
                <a:moveTo>
                  <a:pt x="33" y="32"/>
                </a:moveTo>
                <a:lnTo>
                  <a:pt x="0" y="65"/>
                </a:lnTo>
                <a:lnTo>
                  <a:pt x="115" y="32"/>
                </a:lnTo>
                <a:lnTo>
                  <a:pt x="0" y="0"/>
                </a:lnTo>
                <a:lnTo>
                  <a:pt x="33" y="32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5" name="Oval 2578">
            <a:extLst>
              <a:ext uri="{FF2B5EF4-FFF2-40B4-BE49-F238E27FC236}">
                <a16:creationId xmlns:a16="http://schemas.microsoft.com/office/drawing/2014/main" id="{683C960D-5EAB-4796-BD78-DEECEE1F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3108327"/>
            <a:ext cx="79375" cy="68263"/>
          </a:xfrm>
          <a:prstGeom prst="ellipse">
            <a:avLst/>
          </a:prstGeom>
          <a:solidFill>
            <a:srgbClr val="0D0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6" name="Freeform 2579">
            <a:extLst>
              <a:ext uri="{FF2B5EF4-FFF2-40B4-BE49-F238E27FC236}">
                <a16:creationId xmlns:a16="http://schemas.microsoft.com/office/drawing/2014/main" id="{376235D7-3D4B-427F-BA31-3E5BD0626A64}"/>
              </a:ext>
            </a:extLst>
          </p:cNvPr>
          <p:cNvSpPr>
            <a:spLocks/>
          </p:cNvSpPr>
          <p:nvPr/>
        </p:nvSpPr>
        <p:spPr bwMode="auto">
          <a:xfrm>
            <a:off x="8045451" y="2557464"/>
            <a:ext cx="252413" cy="315913"/>
          </a:xfrm>
          <a:custGeom>
            <a:avLst/>
            <a:gdLst>
              <a:gd name="T0" fmla="*/ 0 w 198"/>
              <a:gd name="T1" fmla="*/ 164 h 247"/>
              <a:gd name="T2" fmla="*/ 0 w 198"/>
              <a:gd name="T3" fmla="*/ 163 h 247"/>
              <a:gd name="T4" fmla="*/ 52 w 198"/>
              <a:gd name="T5" fmla="*/ 168 h 247"/>
              <a:gd name="T6" fmla="*/ 52 w 198"/>
              <a:gd name="T7" fmla="*/ 6 h 247"/>
              <a:gd name="T8" fmla="*/ 142 w 198"/>
              <a:gd name="T9" fmla="*/ 6 h 247"/>
              <a:gd name="T10" fmla="*/ 143 w 198"/>
              <a:gd name="T11" fmla="*/ 168 h 247"/>
              <a:gd name="T12" fmla="*/ 194 w 198"/>
              <a:gd name="T13" fmla="*/ 163 h 247"/>
              <a:gd name="T14" fmla="*/ 99 w 198"/>
              <a:gd name="T15" fmla="*/ 247 h 247"/>
              <a:gd name="T16" fmla="*/ 99 w 198"/>
              <a:gd name="T17" fmla="*/ 247 h 247"/>
              <a:gd name="T18" fmla="*/ 96 w 198"/>
              <a:gd name="T19" fmla="*/ 247 h 247"/>
              <a:gd name="T20" fmla="*/ 0 w 198"/>
              <a:gd name="T21" fmla="*/ 16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47">
                <a:moveTo>
                  <a:pt x="0" y="164"/>
                </a:moveTo>
                <a:cubicBezTo>
                  <a:pt x="0" y="164"/>
                  <a:pt x="0" y="163"/>
                  <a:pt x="0" y="163"/>
                </a:cubicBezTo>
                <a:cubicBezTo>
                  <a:pt x="5" y="153"/>
                  <a:pt x="52" y="168"/>
                  <a:pt x="52" y="168"/>
                </a:cubicBezTo>
                <a:cubicBezTo>
                  <a:pt x="52" y="168"/>
                  <a:pt x="49" y="13"/>
                  <a:pt x="52" y="6"/>
                </a:cubicBezTo>
                <a:cubicBezTo>
                  <a:pt x="56" y="0"/>
                  <a:pt x="138" y="0"/>
                  <a:pt x="142" y="6"/>
                </a:cubicBezTo>
                <a:cubicBezTo>
                  <a:pt x="146" y="13"/>
                  <a:pt x="143" y="168"/>
                  <a:pt x="143" y="168"/>
                </a:cubicBezTo>
                <a:cubicBezTo>
                  <a:pt x="143" y="168"/>
                  <a:pt x="190" y="153"/>
                  <a:pt x="194" y="163"/>
                </a:cubicBezTo>
                <a:cubicBezTo>
                  <a:pt x="198" y="173"/>
                  <a:pt x="144" y="246"/>
                  <a:pt x="99" y="247"/>
                </a:cubicBezTo>
                <a:lnTo>
                  <a:pt x="99" y="247"/>
                </a:lnTo>
                <a:cubicBezTo>
                  <a:pt x="98" y="247"/>
                  <a:pt x="97" y="247"/>
                  <a:pt x="96" y="247"/>
                </a:cubicBezTo>
                <a:cubicBezTo>
                  <a:pt x="52" y="246"/>
                  <a:pt x="0" y="177"/>
                  <a:pt x="0" y="1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7" name="Freeform 2580">
            <a:extLst>
              <a:ext uri="{FF2B5EF4-FFF2-40B4-BE49-F238E27FC236}">
                <a16:creationId xmlns:a16="http://schemas.microsoft.com/office/drawing/2014/main" id="{5621EEA8-312A-4454-8B82-850E1FEEB2A6}"/>
              </a:ext>
            </a:extLst>
          </p:cNvPr>
          <p:cNvSpPr>
            <a:spLocks/>
          </p:cNvSpPr>
          <p:nvPr/>
        </p:nvSpPr>
        <p:spPr bwMode="auto">
          <a:xfrm>
            <a:off x="8040688" y="2549527"/>
            <a:ext cx="254000" cy="315913"/>
          </a:xfrm>
          <a:custGeom>
            <a:avLst/>
            <a:gdLst>
              <a:gd name="T0" fmla="*/ 1 w 199"/>
              <a:gd name="T1" fmla="*/ 165 h 248"/>
              <a:gd name="T2" fmla="*/ 1 w 199"/>
              <a:gd name="T3" fmla="*/ 164 h 248"/>
              <a:gd name="T4" fmla="*/ 52 w 199"/>
              <a:gd name="T5" fmla="*/ 169 h 248"/>
              <a:gd name="T6" fmla="*/ 53 w 199"/>
              <a:gd name="T7" fmla="*/ 7 h 248"/>
              <a:gd name="T8" fmla="*/ 142 w 199"/>
              <a:gd name="T9" fmla="*/ 7 h 248"/>
              <a:gd name="T10" fmla="*/ 143 w 199"/>
              <a:gd name="T11" fmla="*/ 169 h 248"/>
              <a:gd name="T12" fmla="*/ 194 w 199"/>
              <a:gd name="T13" fmla="*/ 164 h 248"/>
              <a:gd name="T14" fmla="*/ 99 w 199"/>
              <a:gd name="T15" fmla="*/ 248 h 248"/>
              <a:gd name="T16" fmla="*/ 99 w 199"/>
              <a:gd name="T17" fmla="*/ 248 h 248"/>
              <a:gd name="T18" fmla="*/ 96 w 199"/>
              <a:gd name="T19" fmla="*/ 248 h 248"/>
              <a:gd name="T20" fmla="*/ 1 w 199"/>
              <a:gd name="T21" fmla="*/ 165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48">
                <a:moveTo>
                  <a:pt x="1" y="165"/>
                </a:moveTo>
                <a:cubicBezTo>
                  <a:pt x="1" y="164"/>
                  <a:pt x="1" y="164"/>
                  <a:pt x="1" y="164"/>
                </a:cubicBezTo>
                <a:cubicBezTo>
                  <a:pt x="5" y="154"/>
                  <a:pt x="52" y="169"/>
                  <a:pt x="52" y="169"/>
                </a:cubicBezTo>
                <a:cubicBezTo>
                  <a:pt x="52" y="169"/>
                  <a:pt x="49" y="14"/>
                  <a:pt x="53" y="7"/>
                </a:cubicBezTo>
                <a:cubicBezTo>
                  <a:pt x="56" y="0"/>
                  <a:pt x="139" y="0"/>
                  <a:pt x="142" y="7"/>
                </a:cubicBezTo>
                <a:cubicBezTo>
                  <a:pt x="146" y="14"/>
                  <a:pt x="143" y="169"/>
                  <a:pt x="143" y="169"/>
                </a:cubicBezTo>
                <a:cubicBezTo>
                  <a:pt x="143" y="169"/>
                  <a:pt x="190" y="154"/>
                  <a:pt x="194" y="164"/>
                </a:cubicBezTo>
                <a:cubicBezTo>
                  <a:pt x="199" y="173"/>
                  <a:pt x="144" y="247"/>
                  <a:pt x="99" y="248"/>
                </a:cubicBezTo>
                <a:lnTo>
                  <a:pt x="99" y="248"/>
                </a:lnTo>
                <a:cubicBezTo>
                  <a:pt x="98" y="248"/>
                  <a:pt x="97" y="248"/>
                  <a:pt x="96" y="248"/>
                </a:cubicBezTo>
                <a:cubicBezTo>
                  <a:pt x="53" y="247"/>
                  <a:pt x="0" y="178"/>
                  <a:pt x="1" y="165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8" name="Freeform 2581">
            <a:extLst>
              <a:ext uri="{FF2B5EF4-FFF2-40B4-BE49-F238E27FC236}">
                <a16:creationId xmlns:a16="http://schemas.microsoft.com/office/drawing/2014/main" id="{887355AB-1972-4AFD-BF01-4C07B004334C}"/>
              </a:ext>
            </a:extLst>
          </p:cNvPr>
          <p:cNvSpPr>
            <a:spLocks/>
          </p:cNvSpPr>
          <p:nvPr/>
        </p:nvSpPr>
        <p:spPr bwMode="auto">
          <a:xfrm>
            <a:off x="8113714" y="2551113"/>
            <a:ext cx="104775" cy="177800"/>
          </a:xfrm>
          <a:custGeom>
            <a:avLst/>
            <a:gdLst>
              <a:gd name="T0" fmla="*/ 0 w 82"/>
              <a:gd name="T1" fmla="*/ 8 h 139"/>
              <a:gd name="T2" fmla="*/ 81 w 82"/>
              <a:gd name="T3" fmla="*/ 10 h 139"/>
              <a:gd name="T4" fmla="*/ 46 w 82"/>
              <a:gd name="T5" fmla="*/ 139 h 139"/>
              <a:gd name="T6" fmla="*/ 0 w 82"/>
              <a:gd name="T7" fmla="*/ 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39">
                <a:moveTo>
                  <a:pt x="0" y="8"/>
                </a:moveTo>
                <a:cubicBezTo>
                  <a:pt x="9" y="4"/>
                  <a:pt x="61" y="0"/>
                  <a:pt x="81" y="10"/>
                </a:cubicBezTo>
                <a:cubicBezTo>
                  <a:pt x="82" y="14"/>
                  <a:pt x="42" y="45"/>
                  <a:pt x="46" y="139"/>
                </a:cubicBezTo>
                <a:cubicBezTo>
                  <a:pt x="36" y="50"/>
                  <a:pt x="0" y="8"/>
                  <a:pt x="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9" name="Rectangle 2582">
            <a:extLst>
              <a:ext uri="{FF2B5EF4-FFF2-40B4-BE49-F238E27FC236}">
                <a16:creationId xmlns:a16="http://schemas.microsoft.com/office/drawing/2014/main" id="{1007E22F-8568-4A0C-85BC-07A42BB7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38" y="1736726"/>
            <a:ext cx="223838" cy="2082800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0" name="Rectangle 2583">
            <a:extLst>
              <a:ext uri="{FF2B5EF4-FFF2-40B4-BE49-F238E27FC236}">
                <a16:creationId xmlns:a16="http://schemas.microsoft.com/office/drawing/2014/main" id="{60D721DD-9468-427D-BBFB-0A5D13AF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3" y="1728789"/>
            <a:ext cx="223838" cy="2081213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1" name="Rectangle 2584">
            <a:extLst>
              <a:ext uri="{FF2B5EF4-FFF2-40B4-BE49-F238E27FC236}">
                <a16:creationId xmlns:a16="http://schemas.microsoft.com/office/drawing/2014/main" id="{B6EA5480-3384-48DD-8834-702414B76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419602"/>
            <a:ext cx="6732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3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592" name="Rectangle 2585">
            <a:extLst>
              <a:ext uri="{FF2B5EF4-FFF2-40B4-BE49-F238E27FC236}">
                <a16:creationId xmlns:a16="http://schemas.microsoft.com/office/drawing/2014/main" id="{2037B5FA-8119-426C-A556-2E97B59E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6" y="1238251"/>
            <a:ext cx="11608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Interconnection</a:t>
            </a:r>
            <a:endParaRPr lang="en-US" altLang="en-US"/>
          </a:p>
        </p:txBody>
      </p:sp>
      <p:sp>
        <p:nvSpPr>
          <p:cNvPr id="2593" name="Rectangle 2586">
            <a:extLst>
              <a:ext uri="{FF2B5EF4-FFF2-40B4-BE49-F238E27FC236}">
                <a16:creationId xmlns:a16="http://schemas.microsoft.com/office/drawing/2014/main" id="{D1E90AAE-B75B-4F7C-8CFB-DFE1E79E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1462088"/>
            <a:ext cx="6074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element</a:t>
            </a:r>
            <a:endParaRPr lang="en-US" altLang="en-US"/>
          </a:p>
        </p:txBody>
      </p:sp>
      <p:sp>
        <p:nvSpPr>
          <p:cNvPr id="2594" name="Freeform 2587">
            <a:extLst>
              <a:ext uri="{FF2B5EF4-FFF2-40B4-BE49-F238E27FC236}">
                <a16:creationId xmlns:a16="http://schemas.microsoft.com/office/drawing/2014/main" id="{CC603E91-3DD5-484A-A3F1-88A19524BC14}"/>
              </a:ext>
            </a:extLst>
          </p:cNvPr>
          <p:cNvSpPr>
            <a:spLocks/>
          </p:cNvSpPr>
          <p:nvPr/>
        </p:nvSpPr>
        <p:spPr bwMode="auto">
          <a:xfrm>
            <a:off x="1524000" y="4441827"/>
            <a:ext cx="1225550" cy="142875"/>
          </a:xfrm>
          <a:custGeom>
            <a:avLst/>
            <a:gdLst>
              <a:gd name="T0" fmla="*/ 0 w 963"/>
              <a:gd name="T1" fmla="*/ 1 h 112"/>
              <a:gd name="T2" fmla="*/ 31 w 963"/>
              <a:gd name="T3" fmla="*/ 0 h 112"/>
              <a:gd name="T4" fmla="*/ 31 w 963"/>
              <a:gd name="T5" fmla="*/ 10 h 112"/>
              <a:gd name="T6" fmla="*/ 53 w 963"/>
              <a:gd name="T7" fmla="*/ 46 h 112"/>
              <a:gd name="T8" fmla="*/ 192 w 963"/>
              <a:gd name="T9" fmla="*/ 51 h 112"/>
              <a:gd name="T10" fmla="*/ 316 w 963"/>
              <a:gd name="T11" fmla="*/ 51 h 112"/>
              <a:gd name="T12" fmla="*/ 424 w 963"/>
              <a:gd name="T13" fmla="*/ 55 h 112"/>
              <a:gd name="T14" fmla="*/ 481 w 963"/>
              <a:gd name="T15" fmla="*/ 83 h 112"/>
              <a:gd name="T16" fmla="*/ 539 w 963"/>
              <a:gd name="T17" fmla="*/ 55 h 112"/>
              <a:gd name="T18" fmla="*/ 647 w 963"/>
              <a:gd name="T19" fmla="*/ 51 h 112"/>
              <a:gd name="T20" fmla="*/ 770 w 963"/>
              <a:gd name="T21" fmla="*/ 51 h 112"/>
              <a:gd name="T22" fmla="*/ 909 w 963"/>
              <a:gd name="T23" fmla="*/ 46 h 112"/>
              <a:gd name="T24" fmla="*/ 932 w 963"/>
              <a:gd name="T25" fmla="*/ 10 h 112"/>
              <a:gd name="T26" fmla="*/ 932 w 963"/>
              <a:gd name="T27" fmla="*/ 0 h 112"/>
              <a:gd name="T28" fmla="*/ 963 w 963"/>
              <a:gd name="T29" fmla="*/ 1 h 112"/>
              <a:gd name="T30" fmla="*/ 963 w 963"/>
              <a:gd name="T31" fmla="*/ 9 h 112"/>
              <a:gd name="T32" fmla="*/ 926 w 963"/>
              <a:gd name="T33" fmla="*/ 60 h 112"/>
              <a:gd name="T34" fmla="*/ 775 w 963"/>
              <a:gd name="T35" fmla="*/ 68 h 112"/>
              <a:gd name="T36" fmla="*/ 653 w 963"/>
              <a:gd name="T37" fmla="*/ 68 h 112"/>
              <a:gd name="T38" fmla="*/ 539 w 963"/>
              <a:gd name="T39" fmla="*/ 74 h 112"/>
              <a:gd name="T40" fmla="*/ 511 w 963"/>
              <a:gd name="T41" fmla="*/ 103 h 112"/>
              <a:gd name="T42" fmla="*/ 511 w 963"/>
              <a:gd name="T43" fmla="*/ 112 h 112"/>
              <a:gd name="T44" fmla="*/ 481 w 963"/>
              <a:gd name="T45" fmla="*/ 112 h 112"/>
              <a:gd name="T46" fmla="*/ 452 w 963"/>
              <a:gd name="T47" fmla="*/ 112 h 112"/>
              <a:gd name="T48" fmla="*/ 452 w 963"/>
              <a:gd name="T49" fmla="*/ 103 h 112"/>
              <a:gd name="T50" fmla="*/ 423 w 963"/>
              <a:gd name="T51" fmla="*/ 74 h 112"/>
              <a:gd name="T52" fmla="*/ 309 w 963"/>
              <a:gd name="T53" fmla="*/ 68 h 112"/>
              <a:gd name="T54" fmla="*/ 188 w 963"/>
              <a:gd name="T55" fmla="*/ 68 h 112"/>
              <a:gd name="T56" fmla="*/ 37 w 963"/>
              <a:gd name="T57" fmla="*/ 60 h 112"/>
              <a:gd name="T58" fmla="*/ 0 w 963"/>
              <a:gd name="T59" fmla="*/ 9 h 112"/>
              <a:gd name="T60" fmla="*/ 0 w 963"/>
              <a:gd name="T61" fmla="*/ 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63" h="112">
                <a:moveTo>
                  <a:pt x="0" y="1"/>
                </a:moveTo>
                <a:lnTo>
                  <a:pt x="31" y="0"/>
                </a:lnTo>
                <a:lnTo>
                  <a:pt x="31" y="10"/>
                </a:lnTo>
                <a:cubicBezTo>
                  <a:pt x="31" y="23"/>
                  <a:pt x="38" y="42"/>
                  <a:pt x="53" y="46"/>
                </a:cubicBezTo>
                <a:cubicBezTo>
                  <a:pt x="67" y="54"/>
                  <a:pt x="145" y="52"/>
                  <a:pt x="192" y="51"/>
                </a:cubicBezTo>
                <a:lnTo>
                  <a:pt x="316" y="51"/>
                </a:lnTo>
                <a:cubicBezTo>
                  <a:pt x="369" y="51"/>
                  <a:pt x="400" y="51"/>
                  <a:pt x="424" y="55"/>
                </a:cubicBezTo>
                <a:cubicBezTo>
                  <a:pt x="448" y="59"/>
                  <a:pt x="472" y="72"/>
                  <a:pt x="481" y="83"/>
                </a:cubicBezTo>
                <a:cubicBezTo>
                  <a:pt x="490" y="72"/>
                  <a:pt x="515" y="59"/>
                  <a:pt x="539" y="55"/>
                </a:cubicBezTo>
                <a:cubicBezTo>
                  <a:pt x="563" y="51"/>
                  <a:pt x="594" y="51"/>
                  <a:pt x="647" y="51"/>
                </a:cubicBezTo>
                <a:lnTo>
                  <a:pt x="770" y="51"/>
                </a:lnTo>
                <a:cubicBezTo>
                  <a:pt x="818" y="52"/>
                  <a:pt x="896" y="54"/>
                  <a:pt x="909" y="46"/>
                </a:cubicBezTo>
                <a:cubicBezTo>
                  <a:pt x="924" y="42"/>
                  <a:pt x="932" y="23"/>
                  <a:pt x="932" y="10"/>
                </a:cubicBezTo>
                <a:lnTo>
                  <a:pt x="932" y="0"/>
                </a:lnTo>
                <a:lnTo>
                  <a:pt x="963" y="1"/>
                </a:lnTo>
                <a:lnTo>
                  <a:pt x="963" y="9"/>
                </a:lnTo>
                <a:cubicBezTo>
                  <a:pt x="963" y="33"/>
                  <a:pt x="951" y="52"/>
                  <a:pt x="926" y="60"/>
                </a:cubicBezTo>
                <a:cubicBezTo>
                  <a:pt x="901" y="68"/>
                  <a:pt x="850" y="68"/>
                  <a:pt x="775" y="68"/>
                </a:cubicBezTo>
                <a:lnTo>
                  <a:pt x="653" y="68"/>
                </a:lnTo>
                <a:cubicBezTo>
                  <a:pt x="602" y="68"/>
                  <a:pt x="559" y="69"/>
                  <a:pt x="539" y="74"/>
                </a:cubicBezTo>
                <a:cubicBezTo>
                  <a:pt x="519" y="79"/>
                  <a:pt x="511" y="90"/>
                  <a:pt x="511" y="103"/>
                </a:cubicBezTo>
                <a:lnTo>
                  <a:pt x="511" y="112"/>
                </a:lnTo>
                <a:lnTo>
                  <a:pt x="481" y="112"/>
                </a:lnTo>
                <a:lnTo>
                  <a:pt x="452" y="112"/>
                </a:lnTo>
                <a:lnTo>
                  <a:pt x="452" y="103"/>
                </a:lnTo>
                <a:cubicBezTo>
                  <a:pt x="452" y="90"/>
                  <a:pt x="443" y="79"/>
                  <a:pt x="423" y="74"/>
                </a:cubicBezTo>
                <a:cubicBezTo>
                  <a:pt x="404" y="69"/>
                  <a:pt x="361" y="68"/>
                  <a:pt x="309" y="68"/>
                </a:cubicBezTo>
                <a:lnTo>
                  <a:pt x="188" y="68"/>
                </a:lnTo>
                <a:cubicBezTo>
                  <a:pt x="113" y="68"/>
                  <a:pt x="62" y="68"/>
                  <a:pt x="37" y="60"/>
                </a:cubicBezTo>
                <a:cubicBezTo>
                  <a:pt x="12" y="52"/>
                  <a:pt x="0" y="33"/>
                  <a:pt x="0" y="9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5" name="Rectangle 2588">
            <a:extLst>
              <a:ext uri="{FF2B5EF4-FFF2-40B4-BE49-F238E27FC236}">
                <a16:creationId xmlns:a16="http://schemas.microsoft.com/office/drawing/2014/main" id="{52215D2A-A284-42B0-8FAF-8E7756762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4640264"/>
            <a:ext cx="6187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 dirty="0">
                <a:solidFill>
                  <a:srgbClr val="000000"/>
                </a:solidFill>
                <a:latin typeface="sans-serif"/>
              </a:rPr>
              <a:t>Instruction</a:t>
            </a:r>
            <a:endParaRPr lang="en-US" altLang="en-US" dirty="0"/>
          </a:p>
        </p:txBody>
      </p:sp>
      <p:sp>
        <p:nvSpPr>
          <p:cNvPr id="2596" name="Rectangle 2589">
            <a:extLst>
              <a:ext uri="{FF2B5EF4-FFF2-40B4-BE49-F238E27FC236}">
                <a16:creationId xmlns:a16="http://schemas.microsoft.com/office/drawing/2014/main" id="{30F7F3D1-813D-4518-A6D6-FBA79561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4816477"/>
            <a:ext cx="62998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fetch stage</a:t>
            </a:r>
            <a:endParaRPr lang="en-US" altLang="en-US"/>
          </a:p>
        </p:txBody>
      </p:sp>
      <p:sp>
        <p:nvSpPr>
          <p:cNvPr id="2597" name="Freeform 2590">
            <a:extLst>
              <a:ext uri="{FF2B5EF4-FFF2-40B4-BE49-F238E27FC236}">
                <a16:creationId xmlns:a16="http://schemas.microsoft.com/office/drawing/2014/main" id="{64093518-7273-4D6C-8700-0360A2FB6E68}"/>
              </a:ext>
            </a:extLst>
          </p:cNvPr>
          <p:cNvSpPr>
            <a:spLocks/>
          </p:cNvSpPr>
          <p:nvPr/>
        </p:nvSpPr>
        <p:spPr bwMode="auto">
          <a:xfrm>
            <a:off x="2924175" y="4437063"/>
            <a:ext cx="2484438" cy="141288"/>
          </a:xfrm>
          <a:custGeom>
            <a:avLst/>
            <a:gdLst>
              <a:gd name="T0" fmla="*/ 0 w 1950"/>
              <a:gd name="T1" fmla="*/ 0 h 111"/>
              <a:gd name="T2" fmla="*/ 63 w 1950"/>
              <a:gd name="T3" fmla="*/ 0 h 111"/>
              <a:gd name="T4" fmla="*/ 63 w 1950"/>
              <a:gd name="T5" fmla="*/ 9 h 111"/>
              <a:gd name="T6" fmla="*/ 109 w 1950"/>
              <a:gd name="T7" fmla="*/ 45 h 111"/>
              <a:gd name="T8" fmla="*/ 390 w 1950"/>
              <a:gd name="T9" fmla="*/ 51 h 111"/>
              <a:gd name="T10" fmla="*/ 640 w 1950"/>
              <a:gd name="T11" fmla="*/ 50 h 111"/>
              <a:gd name="T12" fmla="*/ 858 w 1950"/>
              <a:gd name="T13" fmla="*/ 55 h 111"/>
              <a:gd name="T14" fmla="*/ 975 w 1950"/>
              <a:gd name="T15" fmla="*/ 82 h 111"/>
              <a:gd name="T16" fmla="*/ 1092 w 1950"/>
              <a:gd name="T17" fmla="*/ 55 h 111"/>
              <a:gd name="T18" fmla="*/ 1310 w 1950"/>
              <a:gd name="T19" fmla="*/ 50 h 111"/>
              <a:gd name="T20" fmla="*/ 1560 w 1950"/>
              <a:gd name="T21" fmla="*/ 51 h 111"/>
              <a:gd name="T22" fmla="*/ 1841 w 1950"/>
              <a:gd name="T23" fmla="*/ 45 h 111"/>
              <a:gd name="T24" fmla="*/ 1887 w 1950"/>
              <a:gd name="T25" fmla="*/ 9 h 111"/>
              <a:gd name="T26" fmla="*/ 1887 w 1950"/>
              <a:gd name="T27" fmla="*/ 0 h 111"/>
              <a:gd name="T28" fmla="*/ 1950 w 1950"/>
              <a:gd name="T29" fmla="*/ 0 h 111"/>
              <a:gd name="T30" fmla="*/ 1950 w 1950"/>
              <a:gd name="T31" fmla="*/ 9 h 111"/>
              <a:gd name="T32" fmla="*/ 1875 w 1950"/>
              <a:gd name="T33" fmla="*/ 59 h 111"/>
              <a:gd name="T34" fmla="*/ 1569 w 1950"/>
              <a:gd name="T35" fmla="*/ 67 h 111"/>
              <a:gd name="T36" fmla="*/ 1323 w 1950"/>
              <a:gd name="T37" fmla="*/ 67 h 111"/>
              <a:gd name="T38" fmla="*/ 1092 w 1950"/>
              <a:gd name="T39" fmla="*/ 73 h 111"/>
              <a:gd name="T40" fmla="*/ 1034 w 1950"/>
              <a:gd name="T41" fmla="*/ 103 h 111"/>
              <a:gd name="T42" fmla="*/ 1034 w 1950"/>
              <a:gd name="T43" fmla="*/ 111 h 111"/>
              <a:gd name="T44" fmla="*/ 975 w 1950"/>
              <a:gd name="T45" fmla="*/ 111 h 111"/>
              <a:gd name="T46" fmla="*/ 916 w 1950"/>
              <a:gd name="T47" fmla="*/ 111 h 111"/>
              <a:gd name="T48" fmla="*/ 916 w 1950"/>
              <a:gd name="T49" fmla="*/ 103 h 111"/>
              <a:gd name="T50" fmla="*/ 858 w 1950"/>
              <a:gd name="T51" fmla="*/ 73 h 111"/>
              <a:gd name="T52" fmla="*/ 627 w 1950"/>
              <a:gd name="T53" fmla="*/ 67 h 111"/>
              <a:gd name="T54" fmla="*/ 381 w 1950"/>
              <a:gd name="T55" fmla="*/ 67 h 111"/>
              <a:gd name="T56" fmla="*/ 75 w 1950"/>
              <a:gd name="T57" fmla="*/ 59 h 111"/>
              <a:gd name="T58" fmla="*/ 0 w 1950"/>
              <a:gd name="T59" fmla="*/ 9 h 111"/>
              <a:gd name="T60" fmla="*/ 0 w 1950"/>
              <a:gd name="T6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50" h="111">
                <a:moveTo>
                  <a:pt x="0" y="0"/>
                </a:moveTo>
                <a:lnTo>
                  <a:pt x="63" y="0"/>
                </a:lnTo>
                <a:lnTo>
                  <a:pt x="63" y="9"/>
                </a:lnTo>
                <a:cubicBezTo>
                  <a:pt x="63" y="22"/>
                  <a:pt x="78" y="41"/>
                  <a:pt x="109" y="45"/>
                </a:cubicBezTo>
                <a:cubicBezTo>
                  <a:pt x="135" y="53"/>
                  <a:pt x="293" y="51"/>
                  <a:pt x="390" y="51"/>
                </a:cubicBezTo>
                <a:lnTo>
                  <a:pt x="640" y="50"/>
                </a:lnTo>
                <a:cubicBezTo>
                  <a:pt x="747" y="50"/>
                  <a:pt x="810" y="50"/>
                  <a:pt x="858" y="55"/>
                </a:cubicBezTo>
                <a:cubicBezTo>
                  <a:pt x="907" y="59"/>
                  <a:pt x="956" y="72"/>
                  <a:pt x="975" y="82"/>
                </a:cubicBezTo>
                <a:cubicBezTo>
                  <a:pt x="994" y="72"/>
                  <a:pt x="1043" y="59"/>
                  <a:pt x="1092" y="55"/>
                </a:cubicBezTo>
                <a:cubicBezTo>
                  <a:pt x="1140" y="50"/>
                  <a:pt x="1203" y="50"/>
                  <a:pt x="1310" y="50"/>
                </a:cubicBezTo>
                <a:lnTo>
                  <a:pt x="1560" y="51"/>
                </a:lnTo>
                <a:cubicBezTo>
                  <a:pt x="1657" y="51"/>
                  <a:pt x="1815" y="53"/>
                  <a:pt x="1841" y="45"/>
                </a:cubicBezTo>
                <a:cubicBezTo>
                  <a:pt x="1872" y="41"/>
                  <a:pt x="1887" y="22"/>
                  <a:pt x="1887" y="9"/>
                </a:cubicBezTo>
                <a:lnTo>
                  <a:pt x="1887" y="0"/>
                </a:lnTo>
                <a:lnTo>
                  <a:pt x="1950" y="0"/>
                </a:lnTo>
                <a:lnTo>
                  <a:pt x="1950" y="9"/>
                </a:lnTo>
                <a:cubicBezTo>
                  <a:pt x="1950" y="32"/>
                  <a:pt x="1926" y="51"/>
                  <a:pt x="1875" y="59"/>
                </a:cubicBezTo>
                <a:cubicBezTo>
                  <a:pt x="1824" y="67"/>
                  <a:pt x="1721" y="67"/>
                  <a:pt x="1569" y="67"/>
                </a:cubicBezTo>
                <a:lnTo>
                  <a:pt x="1323" y="67"/>
                </a:lnTo>
                <a:cubicBezTo>
                  <a:pt x="1220" y="67"/>
                  <a:pt x="1132" y="68"/>
                  <a:pt x="1092" y="73"/>
                </a:cubicBezTo>
                <a:cubicBezTo>
                  <a:pt x="1052" y="78"/>
                  <a:pt x="1034" y="89"/>
                  <a:pt x="1034" y="103"/>
                </a:cubicBezTo>
                <a:lnTo>
                  <a:pt x="1034" y="111"/>
                </a:lnTo>
                <a:lnTo>
                  <a:pt x="975" y="111"/>
                </a:lnTo>
                <a:lnTo>
                  <a:pt x="916" y="111"/>
                </a:lnTo>
                <a:lnTo>
                  <a:pt x="916" y="103"/>
                </a:lnTo>
                <a:cubicBezTo>
                  <a:pt x="916" y="89"/>
                  <a:pt x="898" y="78"/>
                  <a:pt x="858" y="73"/>
                </a:cubicBezTo>
                <a:cubicBezTo>
                  <a:pt x="818" y="68"/>
                  <a:pt x="730" y="67"/>
                  <a:pt x="627" y="67"/>
                </a:cubicBezTo>
                <a:lnTo>
                  <a:pt x="381" y="67"/>
                </a:lnTo>
                <a:cubicBezTo>
                  <a:pt x="229" y="67"/>
                  <a:pt x="126" y="67"/>
                  <a:pt x="75" y="59"/>
                </a:cubicBezTo>
                <a:cubicBezTo>
                  <a:pt x="24" y="51"/>
                  <a:pt x="0" y="32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8" name="Rectangle 2591">
            <a:extLst>
              <a:ext uri="{FF2B5EF4-FFF2-40B4-BE49-F238E27FC236}">
                <a16:creationId xmlns:a16="http://schemas.microsoft.com/office/drawing/2014/main" id="{6F6F2444-CEFB-4603-97D3-8C4751D1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635502"/>
            <a:ext cx="10740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Operand fetch and</a:t>
            </a:r>
            <a:endParaRPr lang="en-US" altLang="en-US"/>
          </a:p>
        </p:txBody>
      </p:sp>
      <p:sp>
        <p:nvSpPr>
          <p:cNvPr id="2599" name="Rectangle 2592">
            <a:extLst>
              <a:ext uri="{FF2B5EF4-FFF2-40B4-BE49-F238E27FC236}">
                <a16:creationId xmlns:a16="http://schemas.microsoft.com/office/drawing/2014/main" id="{955BE6AD-F86F-44AD-9514-57DF181C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4" y="4811714"/>
            <a:ext cx="75822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decode stage</a:t>
            </a:r>
            <a:endParaRPr lang="en-US" altLang="en-US"/>
          </a:p>
        </p:txBody>
      </p:sp>
      <p:sp>
        <p:nvSpPr>
          <p:cNvPr id="2600" name="Rectangle 2593">
            <a:extLst>
              <a:ext uri="{FF2B5EF4-FFF2-40B4-BE49-F238E27FC236}">
                <a16:creationId xmlns:a16="http://schemas.microsoft.com/office/drawing/2014/main" id="{AE402B20-8905-40B0-A3BF-3DAD2DDE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4987927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01" name="Freeform 2594">
            <a:extLst>
              <a:ext uri="{FF2B5EF4-FFF2-40B4-BE49-F238E27FC236}">
                <a16:creationId xmlns:a16="http://schemas.microsoft.com/office/drawing/2014/main" id="{27FAE1B6-CDC8-4D67-AB7B-1CEF43F2200E}"/>
              </a:ext>
            </a:extLst>
          </p:cNvPr>
          <p:cNvSpPr>
            <a:spLocks/>
          </p:cNvSpPr>
          <p:nvPr/>
        </p:nvSpPr>
        <p:spPr bwMode="auto">
          <a:xfrm>
            <a:off x="5449889" y="4437063"/>
            <a:ext cx="1679575" cy="141288"/>
          </a:xfrm>
          <a:custGeom>
            <a:avLst/>
            <a:gdLst>
              <a:gd name="T0" fmla="*/ 0 w 1319"/>
              <a:gd name="T1" fmla="*/ 0 h 111"/>
              <a:gd name="T2" fmla="*/ 42 w 1319"/>
              <a:gd name="T3" fmla="*/ 0 h 111"/>
              <a:gd name="T4" fmla="*/ 42 w 1319"/>
              <a:gd name="T5" fmla="*/ 9 h 111"/>
              <a:gd name="T6" fmla="*/ 73 w 1319"/>
              <a:gd name="T7" fmla="*/ 45 h 111"/>
              <a:gd name="T8" fmla="*/ 263 w 1319"/>
              <a:gd name="T9" fmla="*/ 51 h 111"/>
              <a:gd name="T10" fmla="*/ 433 w 1319"/>
              <a:gd name="T11" fmla="*/ 50 h 111"/>
              <a:gd name="T12" fmla="*/ 580 w 1319"/>
              <a:gd name="T13" fmla="*/ 55 h 111"/>
              <a:gd name="T14" fmla="*/ 659 w 1319"/>
              <a:gd name="T15" fmla="*/ 82 h 111"/>
              <a:gd name="T16" fmla="*/ 738 w 1319"/>
              <a:gd name="T17" fmla="*/ 55 h 111"/>
              <a:gd name="T18" fmla="*/ 886 w 1319"/>
              <a:gd name="T19" fmla="*/ 50 h 111"/>
              <a:gd name="T20" fmla="*/ 1056 w 1319"/>
              <a:gd name="T21" fmla="*/ 51 h 111"/>
              <a:gd name="T22" fmla="*/ 1246 w 1319"/>
              <a:gd name="T23" fmla="*/ 45 h 111"/>
              <a:gd name="T24" fmla="*/ 1277 w 1319"/>
              <a:gd name="T25" fmla="*/ 9 h 111"/>
              <a:gd name="T26" fmla="*/ 1277 w 1319"/>
              <a:gd name="T27" fmla="*/ 0 h 111"/>
              <a:gd name="T28" fmla="*/ 1319 w 1319"/>
              <a:gd name="T29" fmla="*/ 0 h 111"/>
              <a:gd name="T30" fmla="*/ 1319 w 1319"/>
              <a:gd name="T31" fmla="*/ 9 h 111"/>
              <a:gd name="T32" fmla="*/ 1269 w 1319"/>
              <a:gd name="T33" fmla="*/ 59 h 111"/>
              <a:gd name="T34" fmla="*/ 1062 w 1319"/>
              <a:gd name="T35" fmla="*/ 67 h 111"/>
              <a:gd name="T36" fmla="*/ 895 w 1319"/>
              <a:gd name="T37" fmla="*/ 67 h 111"/>
              <a:gd name="T38" fmla="*/ 739 w 1319"/>
              <a:gd name="T39" fmla="*/ 73 h 111"/>
              <a:gd name="T40" fmla="*/ 700 w 1319"/>
              <a:gd name="T41" fmla="*/ 103 h 111"/>
              <a:gd name="T42" fmla="*/ 700 w 1319"/>
              <a:gd name="T43" fmla="*/ 111 h 111"/>
              <a:gd name="T44" fmla="*/ 659 w 1319"/>
              <a:gd name="T45" fmla="*/ 111 h 111"/>
              <a:gd name="T46" fmla="*/ 619 w 1319"/>
              <a:gd name="T47" fmla="*/ 111 h 111"/>
              <a:gd name="T48" fmla="*/ 619 w 1319"/>
              <a:gd name="T49" fmla="*/ 103 h 111"/>
              <a:gd name="T50" fmla="*/ 580 w 1319"/>
              <a:gd name="T51" fmla="*/ 73 h 111"/>
              <a:gd name="T52" fmla="*/ 424 w 1319"/>
              <a:gd name="T53" fmla="*/ 67 h 111"/>
              <a:gd name="T54" fmla="*/ 257 w 1319"/>
              <a:gd name="T55" fmla="*/ 67 h 111"/>
              <a:gd name="T56" fmla="*/ 50 w 1319"/>
              <a:gd name="T57" fmla="*/ 59 h 111"/>
              <a:gd name="T58" fmla="*/ 0 w 1319"/>
              <a:gd name="T59" fmla="*/ 9 h 111"/>
              <a:gd name="T60" fmla="*/ 0 w 1319"/>
              <a:gd name="T6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19" h="111">
                <a:moveTo>
                  <a:pt x="0" y="0"/>
                </a:moveTo>
                <a:lnTo>
                  <a:pt x="42" y="0"/>
                </a:lnTo>
                <a:lnTo>
                  <a:pt x="42" y="9"/>
                </a:lnTo>
                <a:cubicBezTo>
                  <a:pt x="42" y="22"/>
                  <a:pt x="52" y="41"/>
                  <a:pt x="73" y="45"/>
                </a:cubicBezTo>
                <a:cubicBezTo>
                  <a:pt x="91" y="53"/>
                  <a:pt x="198" y="51"/>
                  <a:pt x="263" y="51"/>
                </a:cubicBezTo>
                <a:lnTo>
                  <a:pt x="433" y="50"/>
                </a:lnTo>
                <a:cubicBezTo>
                  <a:pt x="505" y="50"/>
                  <a:pt x="547" y="50"/>
                  <a:pt x="580" y="55"/>
                </a:cubicBezTo>
                <a:cubicBezTo>
                  <a:pt x="613" y="59"/>
                  <a:pt x="647" y="72"/>
                  <a:pt x="659" y="82"/>
                </a:cubicBezTo>
                <a:cubicBezTo>
                  <a:pt x="672" y="72"/>
                  <a:pt x="705" y="59"/>
                  <a:pt x="738" y="55"/>
                </a:cubicBezTo>
                <a:cubicBezTo>
                  <a:pt x="771" y="50"/>
                  <a:pt x="814" y="50"/>
                  <a:pt x="886" y="50"/>
                </a:cubicBezTo>
                <a:lnTo>
                  <a:pt x="1056" y="51"/>
                </a:lnTo>
                <a:cubicBezTo>
                  <a:pt x="1121" y="51"/>
                  <a:pt x="1228" y="53"/>
                  <a:pt x="1246" y="45"/>
                </a:cubicBezTo>
                <a:cubicBezTo>
                  <a:pt x="1267" y="41"/>
                  <a:pt x="1277" y="22"/>
                  <a:pt x="1277" y="9"/>
                </a:cubicBezTo>
                <a:lnTo>
                  <a:pt x="1277" y="0"/>
                </a:lnTo>
                <a:lnTo>
                  <a:pt x="1319" y="0"/>
                </a:lnTo>
                <a:lnTo>
                  <a:pt x="1319" y="9"/>
                </a:lnTo>
                <a:cubicBezTo>
                  <a:pt x="1319" y="32"/>
                  <a:pt x="1303" y="51"/>
                  <a:pt x="1269" y="59"/>
                </a:cubicBezTo>
                <a:cubicBezTo>
                  <a:pt x="1234" y="67"/>
                  <a:pt x="1165" y="67"/>
                  <a:pt x="1062" y="67"/>
                </a:cubicBezTo>
                <a:lnTo>
                  <a:pt x="895" y="67"/>
                </a:lnTo>
                <a:cubicBezTo>
                  <a:pt x="825" y="67"/>
                  <a:pt x="766" y="68"/>
                  <a:pt x="739" y="73"/>
                </a:cubicBezTo>
                <a:cubicBezTo>
                  <a:pt x="712" y="78"/>
                  <a:pt x="700" y="89"/>
                  <a:pt x="700" y="103"/>
                </a:cubicBezTo>
                <a:lnTo>
                  <a:pt x="700" y="111"/>
                </a:lnTo>
                <a:lnTo>
                  <a:pt x="659" y="111"/>
                </a:lnTo>
                <a:lnTo>
                  <a:pt x="619" y="111"/>
                </a:lnTo>
                <a:lnTo>
                  <a:pt x="619" y="103"/>
                </a:lnTo>
                <a:cubicBezTo>
                  <a:pt x="619" y="89"/>
                  <a:pt x="607" y="78"/>
                  <a:pt x="580" y="73"/>
                </a:cubicBezTo>
                <a:cubicBezTo>
                  <a:pt x="553" y="68"/>
                  <a:pt x="494" y="67"/>
                  <a:pt x="424" y="67"/>
                </a:cubicBezTo>
                <a:lnTo>
                  <a:pt x="257" y="67"/>
                </a:lnTo>
                <a:cubicBezTo>
                  <a:pt x="154" y="67"/>
                  <a:pt x="84" y="67"/>
                  <a:pt x="50" y="59"/>
                </a:cubicBezTo>
                <a:cubicBezTo>
                  <a:pt x="16" y="51"/>
                  <a:pt x="0" y="32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2" name="Rectangle 2595">
            <a:extLst>
              <a:ext uri="{FF2B5EF4-FFF2-40B4-BE49-F238E27FC236}">
                <a16:creationId xmlns:a16="http://schemas.microsoft.com/office/drawing/2014/main" id="{5FB2243C-CB6B-4902-A7BF-C2DC4E8A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9" y="4651377"/>
            <a:ext cx="78707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Execute stage</a:t>
            </a:r>
            <a:endParaRPr lang="en-US" altLang="en-US"/>
          </a:p>
        </p:txBody>
      </p:sp>
      <p:sp>
        <p:nvSpPr>
          <p:cNvPr id="2603" name="Rectangle 2596">
            <a:extLst>
              <a:ext uri="{FF2B5EF4-FFF2-40B4-BE49-F238E27FC236}">
                <a16:creationId xmlns:a16="http://schemas.microsoft.com/office/drawing/2014/main" id="{F09DF6F8-AB37-4287-B3B6-1474010C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4827589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04" name="Rectangle 2597">
            <a:extLst>
              <a:ext uri="{FF2B5EF4-FFF2-40B4-BE49-F238E27FC236}">
                <a16:creationId xmlns:a16="http://schemas.microsoft.com/office/drawing/2014/main" id="{CD9E4045-E623-4CB8-AB08-09D2E0258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5003802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05" name="Freeform 2598">
            <a:extLst>
              <a:ext uri="{FF2B5EF4-FFF2-40B4-BE49-F238E27FC236}">
                <a16:creationId xmlns:a16="http://schemas.microsoft.com/office/drawing/2014/main" id="{195C2674-6AA6-4969-AA3C-5C21A9D3B716}"/>
              </a:ext>
            </a:extLst>
          </p:cNvPr>
          <p:cNvSpPr>
            <a:spLocks/>
          </p:cNvSpPr>
          <p:nvPr/>
        </p:nvSpPr>
        <p:spPr bwMode="auto">
          <a:xfrm>
            <a:off x="7212014" y="4430714"/>
            <a:ext cx="1793875" cy="142875"/>
          </a:xfrm>
          <a:custGeom>
            <a:avLst/>
            <a:gdLst>
              <a:gd name="T0" fmla="*/ 0 w 1408"/>
              <a:gd name="T1" fmla="*/ 1 h 112"/>
              <a:gd name="T2" fmla="*/ 45 w 1408"/>
              <a:gd name="T3" fmla="*/ 0 h 112"/>
              <a:gd name="T4" fmla="*/ 45 w 1408"/>
              <a:gd name="T5" fmla="*/ 10 h 112"/>
              <a:gd name="T6" fmla="*/ 78 w 1408"/>
              <a:gd name="T7" fmla="*/ 46 h 112"/>
              <a:gd name="T8" fmla="*/ 281 w 1408"/>
              <a:gd name="T9" fmla="*/ 51 h 112"/>
              <a:gd name="T10" fmla="*/ 462 w 1408"/>
              <a:gd name="T11" fmla="*/ 51 h 112"/>
              <a:gd name="T12" fmla="*/ 620 w 1408"/>
              <a:gd name="T13" fmla="*/ 55 h 112"/>
              <a:gd name="T14" fmla="*/ 704 w 1408"/>
              <a:gd name="T15" fmla="*/ 83 h 112"/>
              <a:gd name="T16" fmla="*/ 788 w 1408"/>
              <a:gd name="T17" fmla="*/ 55 h 112"/>
              <a:gd name="T18" fmla="*/ 946 w 1408"/>
              <a:gd name="T19" fmla="*/ 51 h 112"/>
              <a:gd name="T20" fmla="*/ 1127 w 1408"/>
              <a:gd name="T21" fmla="*/ 51 h 112"/>
              <a:gd name="T22" fmla="*/ 1330 w 1408"/>
              <a:gd name="T23" fmla="*/ 46 h 112"/>
              <a:gd name="T24" fmla="*/ 1363 w 1408"/>
              <a:gd name="T25" fmla="*/ 10 h 112"/>
              <a:gd name="T26" fmla="*/ 1363 w 1408"/>
              <a:gd name="T27" fmla="*/ 0 h 112"/>
              <a:gd name="T28" fmla="*/ 1408 w 1408"/>
              <a:gd name="T29" fmla="*/ 1 h 112"/>
              <a:gd name="T30" fmla="*/ 1408 w 1408"/>
              <a:gd name="T31" fmla="*/ 9 h 112"/>
              <a:gd name="T32" fmla="*/ 1355 w 1408"/>
              <a:gd name="T33" fmla="*/ 60 h 112"/>
              <a:gd name="T34" fmla="*/ 1134 w 1408"/>
              <a:gd name="T35" fmla="*/ 68 h 112"/>
              <a:gd name="T36" fmla="*/ 956 w 1408"/>
              <a:gd name="T37" fmla="*/ 68 h 112"/>
              <a:gd name="T38" fmla="*/ 789 w 1408"/>
              <a:gd name="T39" fmla="*/ 74 h 112"/>
              <a:gd name="T40" fmla="*/ 747 w 1408"/>
              <a:gd name="T41" fmla="*/ 103 h 112"/>
              <a:gd name="T42" fmla="*/ 747 w 1408"/>
              <a:gd name="T43" fmla="*/ 112 h 112"/>
              <a:gd name="T44" fmla="*/ 704 w 1408"/>
              <a:gd name="T45" fmla="*/ 112 h 112"/>
              <a:gd name="T46" fmla="*/ 661 w 1408"/>
              <a:gd name="T47" fmla="*/ 112 h 112"/>
              <a:gd name="T48" fmla="*/ 661 w 1408"/>
              <a:gd name="T49" fmla="*/ 103 h 112"/>
              <a:gd name="T50" fmla="*/ 619 w 1408"/>
              <a:gd name="T51" fmla="*/ 74 h 112"/>
              <a:gd name="T52" fmla="*/ 452 w 1408"/>
              <a:gd name="T53" fmla="*/ 68 h 112"/>
              <a:gd name="T54" fmla="*/ 274 w 1408"/>
              <a:gd name="T55" fmla="*/ 68 h 112"/>
              <a:gd name="T56" fmla="*/ 53 w 1408"/>
              <a:gd name="T57" fmla="*/ 60 h 112"/>
              <a:gd name="T58" fmla="*/ 0 w 1408"/>
              <a:gd name="T59" fmla="*/ 9 h 112"/>
              <a:gd name="T60" fmla="*/ 0 w 1408"/>
              <a:gd name="T61" fmla="*/ 1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08" h="112">
                <a:moveTo>
                  <a:pt x="0" y="1"/>
                </a:moveTo>
                <a:lnTo>
                  <a:pt x="45" y="0"/>
                </a:lnTo>
                <a:lnTo>
                  <a:pt x="45" y="10"/>
                </a:lnTo>
                <a:cubicBezTo>
                  <a:pt x="45" y="23"/>
                  <a:pt x="56" y="42"/>
                  <a:pt x="78" y="46"/>
                </a:cubicBezTo>
                <a:cubicBezTo>
                  <a:pt x="97" y="54"/>
                  <a:pt x="211" y="52"/>
                  <a:pt x="281" y="51"/>
                </a:cubicBezTo>
                <a:lnTo>
                  <a:pt x="462" y="51"/>
                </a:lnTo>
                <a:cubicBezTo>
                  <a:pt x="539" y="51"/>
                  <a:pt x="584" y="51"/>
                  <a:pt x="620" y="55"/>
                </a:cubicBezTo>
                <a:cubicBezTo>
                  <a:pt x="655" y="59"/>
                  <a:pt x="691" y="72"/>
                  <a:pt x="704" y="83"/>
                </a:cubicBezTo>
                <a:cubicBezTo>
                  <a:pt x="717" y="72"/>
                  <a:pt x="753" y="59"/>
                  <a:pt x="788" y="55"/>
                </a:cubicBezTo>
                <a:cubicBezTo>
                  <a:pt x="824" y="51"/>
                  <a:pt x="869" y="51"/>
                  <a:pt x="946" y="51"/>
                </a:cubicBezTo>
                <a:lnTo>
                  <a:pt x="1127" y="51"/>
                </a:lnTo>
                <a:cubicBezTo>
                  <a:pt x="1197" y="52"/>
                  <a:pt x="1311" y="54"/>
                  <a:pt x="1330" y="46"/>
                </a:cubicBezTo>
                <a:cubicBezTo>
                  <a:pt x="1352" y="42"/>
                  <a:pt x="1363" y="23"/>
                  <a:pt x="1363" y="10"/>
                </a:cubicBezTo>
                <a:lnTo>
                  <a:pt x="1363" y="0"/>
                </a:lnTo>
                <a:lnTo>
                  <a:pt x="1408" y="1"/>
                </a:lnTo>
                <a:lnTo>
                  <a:pt x="1408" y="9"/>
                </a:lnTo>
                <a:cubicBezTo>
                  <a:pt x="1408" y="33"/>
                  <a:pt x="1391" y="52"/>
                  <a:pt x="1355" y="60"/>
                </a:cubicBezTo>
                <a:cubicBezTo>
                  <a:pt x="1318" y="68"/>
                  <a:pt x="1243" y="68"/>
                  <a:pt x="1134" y="68"/>
                </a:cubicBezTo>
                <a:lnTo>
                  <a:pt x="956" y="68"/>
                </a:lnTo>
                <a:cubicBezTo>
                  <a:pt x="881" y="68"/>
                  <a:pt x="817" y="69"/>
                  <a:pt x="789" y="74"/>
                </a:cubicBezTo>
                <a:cubicBezTo>
                  <a:pt x="760" y="79"/>
                  <a:pt x="747" y="90"/>
                  <a:pt x="747" y="103"/>
                </a:cubicBezTo>
                <a:lnTo>
                  <a:pt x="747" y="112"/>
                </a:lnTo>
                <a:lnTo>
                  <a:pt x="704" y="112"/>
                </a:lnTo>
                <a:lnTo>
                  <a:pt x="661" y="112"/>
                </a:lnTo>
                <a:lnTo>
                  <a:pt x="661" y="103"/>
                </a:lnTo>
                <a:cubicBezTo>
                  <a:pt x="661" y="90"/>
                  <a:pt x="648" y="79"/>
                  <a:pt x="619" y="74"/>
                </a:cubicBezTo>
                <a:cubicBezTo>
                  <a:pt x="590" y="69"/>
                  <a:pt x="527" y="68"/>
                  <a:pt x="452" y="68"/>
                </a:cubicBezTo>
                <a:lnTo>
                  <a:pt x="274" y="68"/>
                </a:lnTo>
                <a:cubicBezTo>
                  <a:pt x="165" y="68"/>
                  <a:pt x="90" y="68"/>
                  <a:pt x="53" y="60"/>
                </a:cubicBezTo>
                <a:cubicBezTo>
                  <a:pt x="17" y="52"/>
                  <a:pt x="0" y="33"/>
                  <a:pt x="0" y="9"/>
                </a:cubicBez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6" name="Rectangle 2599">
            <a:extLst>
              <a:ext uri="{FF2B5EF4-FFF2-40B4-BE49-F238E27FC236}">
                <a16:creationId xmlns:a16="http://schemas.microsoft.com/office/drawing/2014/main" id="{7A57D402-6C75-4161-82B7-15AAE207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4629152"/>
            <a:ext cx="888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Memory access</a:t>
            </a:r>
            <a:endParaRPr lang="en-US" altLang="en-US"/>
          </a:p>
        </p:txBody>
      </p:sp>
      <p:sp>
        <p:nvSpPr>
          <p:cNvPr id="2607" name="Rectangle 2600">
            <a:extLst>
              <a:ext uri="{FF2B5EF4-FFF2-40B4-BE49-F238E27FC236}">
                <a16:creationId xmlns:a16="http://schemas.microsoft.com/office/drawing/2014/main" id="{F2BDD53C-78F4-4FBE-ABBF-8AFA5428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4" y="4805364"/>
            <a:ext cx="30457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stage</a:t>
            </a:r>
            <a:endParaRPr lang="en-US" altLang="en-US"/>
          </a:p>
        </p:txBody>
      </p:sp>
      <p:sp>
        <p:nvSpPr>
          <p:cNvPr id="2608" name="Rectangle 2601">
            <a:extLst>
              <a:ext uri="{FF2B5EF4-FFF2-40B4-BE49-F238E27FC236}">
                <a16:creationId xmlns:a16="http://schemas.microsoft.com/office/drawing/2014/main" id="{272BAD5C-AB49-482C-B398-B87F0C69A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4981577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09" name="Rectangle 2602">
            <a:extLst>
              <a:ext uri="{FF2B5EF4-FFF2-40B4-BE49-F238E27FC236}">
                <a16:creationId xmlns:a16="http://schemas.microsoft.com/office/drawing/2014/main" id="{7A0E14D5-D213-4025-9604-93A4FB9D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5156202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10" name="Freeform 2603">
            <a:extLst>
              <a:ext uri="{FF2B5EF4-FFF2-40B4-BE49-F238E27FC236}">
                <a16:creationId xmlns:a16="http://schemas.microsoft.com/office/drawing/2014/main" id="{8B5348F8-8840-452A-A563-121C3AC9EE4B}"/>
              </a:ext>
            </a:extLst>
          </p:cNvPr>
          <p:cNvSpPr>
            <a:spLocks/>
          </p:cNvSpPr>
          <p:nvPr/>
        </p:nvSpPr>
        <p:spPr bwMode="auto">
          <a:xfrm>
            <a:off x="9064626" y="4425951"/>
            <a:ext cx="1465263" cy="141288"/>
          </a:xfrm>
          <a:custGeom>
            <a:avLst/>
            <a:gdLst>
              <a:gd name="T0" fmla="*/ 0 w 1150"/>
              <a:gd name="T1" fmla="*/ 0 h 111"/>
              <a:gd name="T2" fmla="*/ 37 w 1150"/>
              <a:gd name="T3" fmla="*/ 0 h 111"/>
              <a:gd name="T4" fmla="*/ 37 w 1150"/>
              <a:gd name="T5" fmla="*/ 9 h 111"/>
              <a:gd name="T6" fmla="*/ 64 w 1150"/>
              <a:gd name="T7" fmla="*/ 45 h 111"/>
              <a:gd name="T8" fmla="*/ 230 w 1150"/>
              <a:gd name="T9" fmla="*/ 51 h 111"/>
              <a:gd name="T10" fmla="*/ 377 w 1150"/>
              <a:gd name="T11" fmla="*/ 50 h 111"/>
              <a:gd name="T12" fmla="*/ 506 w 1150"/>
              <a:gd name="T13" fmla="*/ 55 h 111"/>
              <a:gd name="T14" fmla="*/ 575 w 1150"/>
              <a:gd name="T15" fmla="*/ 82 h 111"/>
              <a:gd name="T16" fmla="*/ 644 w 1150"/>
              <a:gd name="T17" fmla="*/ 55 h 111"/>
              <a:gd name="T18" fmla="*/ 772 w 1150"/>
              <a:gd name="T19" fmla="*/ 50 h 111"/>
              <a:gd name="T20" fmla="*/ 920 w 1150"/>
              <a:gd name="T21" fmla="*/ 51 h 111"/>
              <a:gd name="T22" fmla="*/ 1086 w 1150"/>
              <a:gd name="T23" fmla="*/ 45 h 111"/>
              <a:gd name="T24" fmla="*/ 1113 w 1150"/>
              <a:gd name="T25" fmla="*/ 9 h 111"/>
              <a:gd name="T26" fmla="*/ 1113 w 1150"/>
              <a:gd name="T27" fmla="*/ 0 h 111"/>
              <a:gd name="T28" fmla="*/ 1150 w 1150"/>
              <a:gd name="T29" fmla="*/ 0 h 111"/>
              <a:gd name="T30" fmla="*/ 1150 w 1150"/>
              <a:gd name="T31" fmla="*/ 9 h 111"/>
              <a:gd name="T32" fmla="*/ 1106 w 1150"/>
              <a:gd name="T33" fmla="*/ 59 h 111"/>
              <a:gd name="T34" fmla="*/ 926 w 1150"/>
              <a:gd name="T35" fmla="*/ 68 h 111"/>
              <a:gd name="T36" fmla="*/ 780 w 1150"/>
              <a:gd name="T37" fmla="*/ 68 h 111"/>
              <a:gd name="T38" fmla="*/ 644 w 1150"/>
              <a:gd name="T39" fmla="*/ 73 h 111"/>
              <a:gd name="T40" fmla="*/ 610 w 1150"/>
              <a:gd name="T41" fmla="*/ 103 h 111"/>
              <a:gd name="T42" fmla="*/ 610 w 1150"/>
              <a:gd name="T43" fmla="*/ 111 h 111"/>
              <a:gd name="T44" fmla="*/ 575 w 1150"/>
              <a:gd name="T45" fmla="*/ 111 h 111"/>
              <a:gd name="T46" fmla="*/ 540 w 1150"/>
              <a:gd name="T47" fmla="*/ 111 h 111"/>
              <a:gd name="T48" fmla="*/ 540 w 1150"/>
              <a:gd name="T49" fmla="*/ 103 h 111"/>
              <a:gd name="T50" fmla="*/ 506 w 1150"/>
              <a:gd name="T51" fmla="*/ 73 h 111"/>
              <a:gd name="T52" fmla="*/ 369 w 1150"/>
              <a:gd name="T53" fmla="*/ 68 h 111"/>
              <a:gd name="T54" fmla="*/ 224 w 1150"/>
              <a:gd name="T55" fmla="*/ 68 h 111"/>
              <a:gd name="T56" fmla="*/ 44 w 1150"/>
              <a:gd name="T57" fmla="*/ 59 h 111"/>
              <a:gd name="T58" fmla="*/ 0 w 1150"/>
              <a:gd name="T59" fmla="*/ 9 h 111"/>
              <a:gd name="T60" fmla="*/ 0 w 1150"/>
              <a:gd name="T61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50" h="111">
                <a:moveTo>
                  <a:pt x="0" y="0"/>
                </a:moveTo>
                <a:lnTo>
                  <a:pt x="37" y="0"/>
                </a:lnTo>
                <a:lnTo>
                  <a:pt x="37" y="9"/>
                </a:lnTo>
                <a:cubicBezTo>
                  <a:pt x="37" y="22"/>
                  <a:pt x="46" y="41"/>
                  <a:pt x="64" y="45"/>
                </a:cubicBezTo>
                <a:cubicBezTo>
                  <a:pt x="79" y="53"/>
                  <a:pt x="173" y="51"/>
                  <a:pt x="230" y="51"/>
                </a:cubicBezTo>
                <a:lnTo>
                  <a:pt x="377" y="50"/>
                </a:lnTo>
                <a:cubicBezTo>
                  <a:pt x="441" y="50"/>
                  <a:pt x="477" y="50"/>
                  <a:pt x="506" y="55"/>
                </a:cubicBezTo>
                <a:cubicBezTo>
                  <a:pt x="535" y="59"/>
                  <a:pt x="564" y="72"/>
                  <a:pt x="575" y="82"/>
                </a:cubicBezTo>
                <a:cubicBezTo>
                  <a:pt x="586" y="72"/>
                  <a:pt x="615" y="59"/>
                  <a:pt x="644" y="55"/>
                </a:cubicBezTo>
                <a:cubicBezTo>
                  <a:pt x="672" y="50"/>
                  <a:pt x="709" y="50"/>
                  <a:pt x="772" y="50"/>
                </a:cubicBezTo>
                <a:lnTo>
                  <a:pt x="920" y="51"/>
                </a:lnTo>
                <a:cubicBezTo>
                  <a:pt x="977" y="51"/>
                  <a:pt x="1070" y="53"/>
                  <a:pt x="1086" y="45"/>
                </a:cubicBezTo>
                <a:cubicBezTo>
                  <a:pt x="1104" y="41"/>
                  <a:pt x="1113" y="22"/>
                  <a:pt x="1113" y="9"/>
                </a:cubicBezTo>
                <a:lnTo>
                  <a:pt x="1113" y="0"/>
                </a:lnTo>
                <a:lnTo>
                  <a:pt x="1150" y="0"/>
                </a:lnTo>
                <a:lnTo>
                  <a:pt x="1150" y="9"/>
                </a:lnTo>
                <a:cubicBezTo>
                  <a:pt x="1150" y="32"/>
                  <a:pt x="1136" y="51"/>
                  <a:pt x="1106" y="59"/>
                </a:cubicBezTo>
                <a:cubicBezTo>
                  <a:pt x="1076" y="67"/>
                  <a:pt x="1015" y="68"/>
                  <a:pt x="926" y="68"/>
                </a:cubicBezTo>
                <a:lnTo>
                  <a:pt x="780" y="68"/>
                </a:lnTo>
                <a:cubicBezTo>
                  <a:pt x="719" y="68"/>
                  <a:pt x="668" y="68"/>
                  <a:pt x="644" y="73"/>
                </a:cubicBezTo>
                <a:cubicBezTo>
                  <a:pt x="621" y="78"/>
                  <a:pt x="610" y="89"/>
                  <a:pt x="610" y="103"/>
                </a:cubicBezTo>
                <a:lnTo>
                  <a:pt x="610" y="111"/>
                </a:lnTo>
                <a:lnTo>
                  <a:pt x="575" y="111"/>
                </a:lnTo>
                <a:lnTo>
                  <a:pt x="540" y="111"/>
                </a:lnTo>
                <a:lnTo>
                  <a:pt x="540" y="103"/>
                </a:lnTo>
                <a:cubicBezTo>
                  <a:pt x="540" y="89"/>
                  <a:pt x="529" y="78"/>
                  <a:pt x="506" y="73"/>
                </a:cubicBezTo>
                <a:cubicBezTo>
                  <a:pt x="482" y="68"/>
                  <a:pt x="431" y="68"/>
                  <a:pt x="369" y="68"/>
                </a:cubicBezTo>
                <a:lnTo>
                  <a:pt x="224" y="68"/>
                </a:lnTo>
                <a:cubicBezTo>
                  <a:pt x="135" y="68"/>
                  <a:pt x="74" y="67"/>
                  <a:pt x="44" y="59"/>
                </a:cubicBezTo>
                <a:cubicBezTo>
                  <a:pt x="14" y="51"/>
                  <a:pt x="0" y="32"/>
                  <a:pt x="0" y="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1" name="Rectangle 2604">
            <a:extLst>
              <a:ext uri="{FF2B5EF4-FFF2-40B4-BE49-F238E27FC236}">
                <a16:creationId xmlns:a16="http://schemas.microsoft.com/office/drawing/2014/main" id="{1051AB4B-32C1-452D-BA19-36F3F321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4638677"/>
            <a:ext cx="11060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Register write-back</a:t>
            </a:r>
            <a:endParaRPr lang="en-US" altLang="en-US"/>
          </a:p>
        </p:txBody>
      </p:sp>
      <p:sp>
        <p:nvSpPr>
          <p:cNvPr id="2612" name="Rectangle 2605">
            <a:extLst>
              <a:ext uri="{FF2B5EF4-FFF2-40B4-BE49-F238E27FC236}">
                <a16:creationId xmlns:a16="http://schemas.microsoft.com/office/drawing/2014/main" id="{D28FCD44-9541-44D8-B551-F57CDE22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6" y="4813302"/>
            <a:ext cx="30457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stage</a:t>
            </a:r>
            <a:endParaRPr lang="en-US" altLang="en-US"/>
          </a:p>
        </p:txBody>
      </p:sp>
      <p:sp>
        <p:nvSpPr>
          <p:cNvPr id="2613" name="Rectangle 2606">
            <a:extLst>
              <a:ext uri="{FF2B5EF4-FFF2-40B4-BE49-F238E27FC236}">
                <a16:creationId xmlns:a16="http://schemas.microsoft.com/office/drawing/2014/main" id="{ECEF57B5-8AEA-49F5-8CE4-2A8798323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4989514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14" name="Rectangle 2607">
            <a:extLst>
              <a:ext uri="{FF2B5EF4-FFF2-40B4-BE49-F238E27FC236}">
                <a16:creationId xmlns:a16="http://schemas.microsoft.com/office/drawing/2014/main" id="{20C552C2-8617-4399-917B-F10F804B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4475" y="5165727"/>
            <a:ext cx="320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 </a:t>
            </a:r>
            <a:endParaRPr lang="en-US" altLang="en-US"/>
          </a:p>
        </p:txBody>
      </p:sp>
      <p:sp>
        <p:nvSpPr>
          <p:cNvPr id="2615" name="Line 2608">
            <a:extLst>
              <a:ext uri="{FF2B5EF4-FFF2-40B4-BE49-F238E27FC236}">
                <a16:creationId xmlns:a16="http://schemas.microsoft.com/office/drawing/2014/main" id="{1ED1D554-F7BA-41AD-BE62-3372CEF3F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1651" y="1450976"/>
            <a:ext cx="4763" cy="249238"/>
          </a:xfrm>
          <a:prstGeom prst="line">
            <a:avLst/>
          </a:prstGeom>
          <a:noFill/>
          <a:ln w="9525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6" name="Freeform 2609">
            <a:extLst>
              <a:ext uri="{FF2B5EF4-FFF2-40B4-BE49-F238E27FC236}">
                <a16:creationId xmlns:a16="http://schemas.microsoft.com/office/drawing/2014/main" id="{FF073599-8A94-49AB-A3A9-6FCBD1069B86}"/>
              </a:ext>
            </a:extLst>
          </p:cNvPr>
          <p:cNvSpPr>
            <a:spLocks/>
          </p:cNvSpPr>
          <p:nvPr/>
        </p:nvSpPr>
        <p:spPr bwMode="auto">
          <a:xfrm>
            <a:off x="3009900" y="1576389"/>
            <a:ext cx="69850" cy="123825"/>
          </a:xfrm>
          <a:custGeom>
            <a:avLst/>
            <a:gdLst>
              <a:gd name="T0" fmla="*/ 27 w 55"/>
              <a:gd name="T1" fmla="*/ 28 h 97"/>
              <a:gd name="T2" fmla="*/ 0 w 55"/>
              <a:gd name="T3" fmla="*/ 0 h 97"/>
              <a:gd name="T4" fmla="*/ 25 w 55"/>
              <a:gd name="T5" fmla="*/ 97 h 97"/>
              <a:gd name="T6" fmla="*/ 55 w 55"/>
              <a:gd name="T7" fmla="*/ 1 h 97"/>
              <a:gd name="T8" fmla="*/ 27 w 55"/>
              <a:gd name="T9" fmla="*/ 2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97">
                <a:moveTo>
                  <a:pt x="27" y="28"/>
                </a:moveTo>
                <a:lnTo>
                  <a:pt x="0" y="0"/>
                </a:lnTo>
                <a:lnTo>
                  <a:pt x="25" y="97"/>
                </a:lnTo>
                <a:lnTo>
                  <a:pt x="55" y="1"/>
                </a:lnTo>
                <a:lnTo>
                  <a:pt x="27" y="28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7" name="Rectangle: Rounded Corners 2616">
            <a:extLst>
              <a:ext uri="{FF2B5EF4-FFF2-40B4-BE49-F238E27FC236}">
                <a16:creationId xmlns:a16="http://schemas.microsoft.com/office/drawing/2014/main" id="{6CD1533F-5FAE-4D08-AF72-AE66CF9506A0}"/>
              </a:ext>
            </a:extLst>
          </p:cNvPr>
          <p:cNvSpPr/>
          <p:nvPr/>
        </p:nvSpPr>
        <p:spPr>
          <a:xfrm>
            <a:off x="1997629" y="5320030"/>
            <a:ext cx="3551237" cy="81724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[IF] Instruction fetch</a:t>
            </a:r>
          </a:p>
          <a:p>
            <a:r>
              <a:rPr lang="en-US" dirty="0"/>
              <a:t>[OF] Operand fetch and decode</a:t>
            </a:r>
          </a:p>
          <a:p>
            <a:r>
              <a:rPr lang="en-US" dirty="0"/>
              <a:t>[EX] Execute</a:t>
            </a:r>
          </a:p>
        </p:txBody>
      </p:sp>
      <p:sp>
        <p:nvSpPr>
          <p:cNvPr id="2618" name="Rectangle: Rounded Corners 2617">
            <a:extLst>
              <a:ext uri="{FF2B5EF4-FFF2-40B4-BE49-F238E27FC236}">
                <a16:creationId xmlns:a16="http://schemas.microsoft.com/office/drawing/2014/main" id="{25D1DA35-7539-495F-876F-556E90615592}"/>
              </a:ext>
            </a:extLst>
          </p:cNvPr>
          <p:cNvSpPr/>
          <p:nvPr/>
        </p:nvSpPr>
        <p:spPr>
          <a:xfrm>
            <a:off x="6548370" y="5272089"/>
            <a:ext cx="3551237" cy="81724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[MA] Memory access</a:t>
            </a:r>
          </a:p>
          <a:p>
            <a:r>
              <a:rPr lang="en-US" dirty="0"/>
              <a:t>[RW] Register write-back</a:t>
            </a:r>
          </a:p>
        </p:txBody>
      </p:sp>
    </p:spTree>
    <p:extLst>
      <p:ext uri="{BB962C8B-B14F-4D97-AF65-F5344CB8AC3E}">
        <p14:creationId xmlns:p14="http://schemas.microsoft.com/office/powerpoint/2010/main" val="155140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7BAE-5F80-4B31-AAC1-D59A8ECA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09BC1-FB8F-4DF6-9AB8-F534A6B6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40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6431699A-3E5E-464C-AA95-B57D94A335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74383" y="-621984"/>
            <a:ext cx="3843239" cy="9144002"/>
          </a:xfrm>
          <a:prstGeom prst="parallelogram">
            <a:avLst>
              <a:gd name="adj" fmla="val 76446"/>
            </a:avLst>
          </a:prstGeom>
          <a:solidFill>
            <a:schemeClr val="bg2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1DBC4-C720-4355-9B0B-83DCCFFAA06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524001" y="2481016"/>
            <a:ext cx="9144002" cy="2938002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D9D553-B03F-4539-9E00-4F828C3EEE0D}"/>
              </a:ext>
            </a:extLst>
          </p:cNvPr>
          <p:cNvSpPr txBox="1"/>
          <p:nvPr/>
        </p:nvSpPr>
        <p:spPr>
          <a:xfrm>
            <a:off x="3121470" y="445685"/>
            <a:ext cx="6152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Motivation for Branch Prediction</a:t>
            </a:r>
          </a:p>
        </p:txBody>
      </p:sp>
      <p:sp>
        <p:nvSpPr>
          <p:cNvPr id="9" name="Freeform 137">
            <a:extLst>
              <a:ext uri="{FF2B5EF4-FFF2-40B4-BE49-F238E27FC236}">
                <a16:creationId xmlns:a16="http://schemas.microsoft.com/office/drawing/2014/main" id="{03757DB0-7D95-48AE-A20F-492EA8E6D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062" y="2449479"/>
            <a:ext cx="517474" cy="584746"/>
          </a:xfrm>
          <a:custGeom>
            <a:avLst/>
            <a:gdLst>
              <a:gd name="T0" fmla="*/ 389 w 883"/>
              <a:gd name="T1" fmla="*/ 19 h 998"/>
              <a:gd name="T2" fmla="*/ 389 w 883"/>
              <a:gd name="T3" fmla="*/ 19 h 998"/>
              <a:gd name="T4" fmla="*/ 491 w 883"/>
              <a:gd name="T5" fmla="*/ 19 h 998"/>
              <a:gd name="T6" fmla="*/ 831 w 883"/>
              <a:gd name="T7" fmla="*/ 215 h 998"/>
              <a:gd name="T8" fmla="*/ 831 w 883"/>
              <a:gd name="T9" fmla="*/ 215 h 998"/>
              <a:gd name="T10" fmla="*/ 882 w 883"/>
              <a:gd name="T11" fmla="*/ 303 h 998"/>
              <a:gd name="T12" fmla="*/ 882 w 883"/>
              <a:gd name="T13" fmla="*/ 695 h 998"/>
              <a:gd name="T14" fmla="*/ 882 w 883"/>
              <a:gd name="T15" fmla="*/ 695 h 998"/>
              <a:gd name="T16" fmla="*/ 831 w 883"/>
              <a:gd name="T17" fmla="*/ 783 h 998"/>
              <a:gd name="T18" fmla="*/ 491 w 883"/>
              <a:gd name="T19" fmla="*/ 979 h 998"/>
              <a:gd name="T20" fmla="*/ 491 w 883"/>
              <a:gd name="T21" fmla="*/ 979 h 998"/>
              <a:gd name="T22" fmla="*/ 389 w 883"/>
              <a:gd name="T23" fmla="*/ 979 h 998"/>
              <a:gd name="T24" fmla="*/ 51 w 883"/>
              <a:gd name="T25" fmla="*/ 783 h 998"/>
              <a:gd name="T26" fmla="*/ 51 w 883"/>
              <a:gd name="T27" fmla="*/ 783 h 998"/>
              <a:gd name="T28" fmla="*/ 0 w 883"/>
              <a:gd name="T29" fmla="*/ 695 h 998"/>
              <a:gd name="T30" fmla="*/ 0 w 883"/>
              <a:gd name="T31" fmla="*/ 303 h 998"/>
              <a:gd name="T32" fmla="*/ 0 w 883"/>
              <a:gd name="T33" fmla="*/ 303 h 998"/>
              <a:gd name="T34" fmla="*/ 51 w 883"/>
              <a:gd name="T35" fmla="*/ 215 h 998"/>
              <a:gd name="T36" fmla="*/ 389 w 883"/>
              <a:gd name="T37" fmla="*/ 19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89" y="19"/>
                </a:moveTo>
                <a:lnTo>
                  <a:pt x="389" y="19"/>
                </a:lnTo>
                <a:cubicBezTo>
                  <a:pt x="421" y="0"/>
                  <a:pt x="459" y="0"/>
                  <a:pt x="491" y="19"/>
                </a:cubicBezTo>
                <a:lnTo>
                  <a:pt x="831" y="215"/>
                </a:lnTo>
                <a:lnTo>
                  <a:pt x="831" y="215"/>
                </a:lnTo>
                <a:cubicBezTo>
                  <a:pt x="863" y="233"/>
                  <a:pt x="882" y="266"/>
                  <a:pt x="882" y="303"/>
                </a:cubicBezTo>
                <a:lnTo>
                  <a:pt x="882" y="695"/>
                </a:lnTo>
                <a:lnTo>
                  <a:pt x="882" y="695"/>
                </a:lnTo>
                <a:cubicBezTo>
                  <a:pt x="882" y="731"/>
                  <a:pt x="863" y="765"/>
                  <a:pt x="831" y="783"/>
                </a:cubicBezTo>
                <a:lnTo>
                  <a:pt x="491" y="979"/>
                </a:lnTo>
                <a:lnTo>
                  <a:pt x="491" y="979"/>
                </a:lnTo>
                <a:cubicBezTo>
                  <a:pt x="459" y="997"/>
                  <a:pt x="421" y="997"/>
                  <a:pt x="389" y="979"/>
                </a:cubicBezTo>
                <a:lnTo>
                  <a:pt x="51" y="783"/>
                </a:lnTo>
                <a:lnTo>
                  <a:pt x="51" y="783"/>
                </a:lnTo>
                <a:cubicBezTo>
                  <a:pt x="20" y="765"/>
                  <a:pt x="0" y="731"/>
                  <a:pt x="0" y="695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266"/>
                  <a:pt x="20" y="233"/>
                  <a:pt x="51" y="215"/>
                </a:cubicBezTo>
                <a:lnTo>
                  <a:pt x="389" y="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0" name="Freeform 195">
            <a:extLst>
              <a:ext uri="{FF2B5EF4-FFF2-40B4-BE49-F238E27FC236}">
                <a16:creationId xmlns:a16="http://schemas.microsoft.com/office/drawing/2014/main" id="{9214DFAC-223C-4B3F-9D88-E3D06647F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025" y="3080387"/>
            <a:ext cx="517474" cy="584746"/>
          </a:xfrm>
          <a:custGeom>
            <a:avLst/>
            <a:gdLst>
              <a:gd name="T0" fmla="*/ 390 w 884"/>
              <a:gd name="T1" fmla="*/ 18 h 997"/>
              <a:gd name="T2" fmla="*/ 390 w 884"/>
              <a:gd name="T3" fmla="*/ 18 h 997"/>
              <a:gd name="T4" fmla="*/ 493 w 884"/>
              <a:gd name="T5" fmla="*/ 18 h 997"/>
              <a:gd name="T6" fmla="*/ 832 w 884"/>
              <a:gd name="T7" fmla="*/ 214 h 997"/>
              <a:gd name="T8" fmla="*/ 832 w 884"/>
              <a:gd name="T9" fmla="*/ 214 h 997"/>
              <a:gd name="T10" fmla="*/ 883 w 884"/>
              <a:gd name="T11" fmla="*/ 302 h 997"/>
              <a:gd name="T12" fmla="*/ 883 w 884"/>
              <a:gd name="T13" fmla="*/ 694 h 997"/>
              <a:gd name="T14" fmla="*/ 883 w 884"/>
              <a:gd name="T15" fmla="*/ 694 h 997"/>
              <a:gd name="T16" fmla="*/ 832 w 884"/>
              <a:gd name="T17" fmla="*/ 783 h 997"/>
              <a:gd name="T18" fmla="*/ 493 w 884"/>
              <a:gd name="T19" fmla="*/ 978 h 997"/>
              <a:gd name="T20" fmla="*/ 493 w 884"/>
              <a:gd name="T21" fmla="*/ 978 h 997"/>
              <a:gd name="T22" fmla="*/ 390 w 884"/>
              <a:gd name="T23" fmla="*/ 978 h 997"/>
              <a:gd name="T24" fmla="*/ 51 w 884"/>
              <a:gd name="T25" fmla="*/ 783 h 997"/>
              <a:gd name="T26" fmla="*/ 51 w 884"/>
              <a:gd name="T27" fmla="*/ 783 h 997"/>
              <a:gd name="T28" fmla="*/ 0 w 884"/>
              <a:gd name="T29" fmla="*/ 694 h 997"/>
              <a:gd name="T30" fmla="*/ 0 w 884"/>
              <a:gd name="T31" fmla="*/ 302 h 997"/>
              <a:gd name="T32" fmla="*/ 0 w 884"/>
              <a:gd name="T33" fmla="*/ 302 h 997"/>
              <a:gd name="T34" fmla="*/ 51 w 884"/>
              <a:gd name="T35" fmla="*/ 214 h 997"/>
              <a:gd name="T36" fmla="*/ 390 w 884"/>
              <a:gd name="T37" fmla="*/ 18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4" h="997">
                <a:moveTo>
                  <a:pt x="390" y="18"/>
                </a:moveTo>
                <a:lnTo>
                  <a:pt x="390" y="18"/>
                </a:lnTo>
                <a:cubicBezTo>
                  <a:pt x="422" y="0"/>
                  <a:pt x="461" y="0"/>
                  <a:pt x="493" y="18"/>
                </a:cubicBezTo>
                <a:lnTo>
                  <a:pt x="832" y="214"/>
                </a:lnTo>
                <a:lnTo>
                  <a:pt x="832" y="214"/>
                </a:lnTo>
                <a:cubicBezTo>
                  <a:pt x="864" y="232"/>
                  <a:pt x="883" y="266"/>
                  <a:pt x="883" y="302"/>
                </a:cubicBezTo>
                <a:lnTo>
                  <a:pt x="883" y="694"/>
                </a:lnTo>
                <a:lnTo>
                  <a:pt x="883" y="694"/>
                </a:lnTo>
                <a:cubicBezTo>
                  <a:pt x="883" y="731"/>
                  <a:pt x="864" y="764"/>
                  <a:pt x="832" y="783"/>
                </a:cubicBezTo>
                <a:lnTo>
                  <a:pt x="493" y="978"/>
                </a:lnTo>
                <a:lnTo>
                  <a:pt x="493" y="978"/>
                </a:lnTo>
                <a:cubicBezTo>
                  <a:pt x="461" y="996"/>
                  <a:pt x="422" y="996"/>
                  <a:pt x="390" y="978"/>
                </a:cubicBezTo>
                <a:lnTo>
                  <a:pt x="51" y="783"/>
                </a:lnTo>
                <a:lnTo>
                  <a:pt x="51" y="783"/>
                </a:lnTo>
                <a:cubicBezTo>
                  <a:pt x="20" y="764"/>
                  <a:pt x="0" y="731"/>
                  <a:pt x="0" y="694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266"/>
                  <a:pt x="20" y="232"/>
                  <a:pt x="51" y="214"/>
                </a:cubicBezTo>
                <a:lnTo>
                  <a:pt x="390" y="1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1" name="Freeform 249">
            <a:extLst>
              <a:ext uri="{FF2B5EF4-FFF2-40B4-BE49-F238E27FC236}">
                <a16:creationId xmlns:a16="http://schemas.microsoft.com/office/drawing/2014/main" id="{BBB741A8-3BA9-477B-B83F-7C6A2673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988" y="3711295"/>
            <a:ext cx="517474" cy="584746"/>
          </a:xfrm>
          <a:custGeom>
            <a:avLst/>
            <a:gdLst>
              <a:gd name="T0" fmla="*/ 390 w 883"/>
              <a:gd name="T1" fmla="*/ 18 h 998"/>
              <a:gd name="T2" fmla="*/ 390 w 883"/>
              <a:gd name="T3" fmla="*/ 18 h 998"/>
              <a:gd name="T4" fmla="*/ 492 w 883"/>
              <a:gd name="T5" fmla="*/ 18 h 998"/>
              <a:gd name="T6" fmla="*/ 831 w 883"/>
              <a:gd name="T7" fmla="*/ 215 h 998"/>
              <a:gd name="T8" fmla="*/ 831 w 883"/>
              <a:gd name="T9" fmla="*/ 215 h 998"/>
              <a:gd name="T10" fmla="*/ 882 w 883"/>
              <a:gd name="T11" fmla="*/ 303 h 998"/>
              <a:gd name="T12" fmla="*/ 882 w 883"/>
              <a:gd name="T13" fmla="*/ 695 h 998"/>
              <a:gd name="T14" fmla="*/ 882 w 883"/>
              <a:gd name="T15" fmla="*/ 695 h 998"/>
              <a:gd name="T16" fmla="*/ 831 w 883"/>
              <a:gd name="T17" fmla="*/ 783 h 998"/>
              <a:gd name="T18" fmla="*/ 492 w 883"/>
              <a:gd name="T19" fmla="*/ 979 h 998"/>
              <a:gd name="T20" fmla="*/ 492 w 883"/>
              <a:gd name="T21" fmla="*/ 979 h 998"/>
              <a:gd name="T22" fmla="*/ 390 w 883"/>
              <a:gd name="T23" fmla="*/ 979 h 998"/>
              <a:gd name="T24" fmla="*/ 50 w 883"/>
              <a:gd name="T25" fmla="*/ 783 h 998"/>
              <a:gd name="T26" fmla="*/ 50 w 883"/>
              <a:gd name="T27" fmla="*/ 783 h 998"/>
              <a:gd name="T28" fmla="*/ 0 w 883"/>
              <a:gd name="T29" fmla="*/ 695 h 998"/>
              <a:gd name="T30" fmla="*/ 0 w 883"/>
              <a:gd name="T31" fmla="*/ 303 h 998"/>
              <a:gd name="T32" fmla="*/ 0 w 883"/>
              <a:gd name="T33" fmla="*/ 303 h 998"/>
              <a:gd name="T34" fmla="*/ 50 w 883"/>
              <a:gd name="T35" fmla="*/ 215 h 998"/>
              <a:gd name="T36" fmla="*/ 390 w 883"/>
              <a:gd name="T37" fmla="*/ 1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90" y="18"/>
                </a:moveTo>
                <a:lnTo>
                  <a:pt x="390" y="18"/>
                </a:lnTo>
                <a:cubicBezTo>
                  <a:pt x="421" y="0"/>
                  <a:pt x="460" y="0"/>
                  <a:pt x="492" y="18"/>
                </a:cubicBezTo>
                <a:lnTo>
                  <a:pt x="831" y="215"/>
                </a:lnTo>
                <a:lnTo>
                  <a:pt x="831" y="215"/>
                </a:lnTo>
                <a:cubicBezTo>
                  <a:pt x="862" y="232"/>
                  <a:pt x="882" y="266"/>
                  <a:pt x="882" y="303"/>
                </a:cubicBezTo>
                <a:lnTo>
                  <a:pt x="882" y="695"/>
                </a:lnTo>
                <a:lnTo>
                  <a:pt x="882" y="695"/>
                </a:lnTo>
                <a:cubicBezTo>
                  <a:pt x="882" y="731"/>
                  <a:pt x="862" y="764"/>
                  <a:pt x="831" y="783"/>
                </a:cubicBezTo>
                <a:lnTo>
                  <a:pt x="492" y="979"/>
                </a:lnTo>
                <a:lnTo>
                  <a:pt x="492" y="979"/>
                </a:lnTo>
                <a:cubicBezTo>
                  <a:pt x="460" y="997"/>
                  <a:pt x="421" y="997"/>
                  <a:pt x="390" y="979"/>
                </a:cubicBezTo>
                <a:lnTo>
                  <a:pt x="50" y="783"/>
                </a:lnTo>
                <a:lnTo>
                  <a:pt x="50" y="783"/>
                </a:lnTo>
                <a:cubicBezTo>
                  <a:pt x="18" y="764"/>
                  <a:pt x="0" y="731"/>
                  <a:pt x="0" y="695"/>
                </a:cubicBezTo>
                <a:lnTo>
                  <a:pt x="0" y="303"/>
                </a:lnTo>
                <a:lnTo>
                  <a:pt x="0" y="303"/>
                </a:lnTo>
                <a:cubicBezTo>
                  <a:pt x="0" y="266"/>
                  <a:pt x="18" y="232"/>
                  <a:pt x="50" y="215"/>
                </a:cubicBezTo>
                <a:lnTo>
                  <a:pt x="390" y="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2" name="Freeform 300">
            <a:extLst>
              <a:ext uri="{FF2B5EF4-FFF2-40B4-BE49-F238E27FC236}">
                <a16:creationId xmlns:a16="http://schemas.microsoft.com/office/drawing/2014/main" id="{114D59EE-6D87-4314-BF38-FFFF497F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950" y="4342204"/>
            <a:ext cx="517474" cy="584746"/>
          </a:xfrm>
          <a:custGeom>
            <a:avLst/>
            <a:gdLst>
              <a:gd name="T0" fmla="*/ 389 w 883"/>
              <a:gd name="T1" fmla="*/ 18 h 998"/>
              <a:gd name="T2" fmla="*/ 389 w 883"/>
              <a:gd name="T3" fmla="*/ 18 h 998"/>
              <a:gd name="T4" fmla="*/ 491 w 883"/>
              <a:gd name="T5" fmla="*/ 18 h 998"/>
              <a:gd name="T6" fmla="*/ 831 w 883"/>
              <a:gd name="T7" fmla="*/ 214 h 998"/>
              <a:gd name="T8" fmla="*/ 831 w 883"/>
              <a:gd name="T9" fmla="*/ 214 h 998"/>
              <a:gd name="T10" fmla="*/ 882 w 883"/>
              <a:gd name="T11" fmla="*/ 302 h 998"/>
              <a:gd name="T12" fmla="*/ 882 w 883"/>
              <a:gd name="T13" fmla="*/ 694 h 998"/>
              <a:gd name="T14" fmla="*/ 882 w 883"/>
              <a:gd name="T15" fmla="*/ 694 h 998"/>
              <a:gd name="T16" fmla="*/ 831 w 883"/>
              <a:gd name="T17" fmla="*/ 782 h 998"/>
              <a:gd name="T18" fmla="*/ 491 w 883"/>
              <a:gd name="T19" fmla="*/ 978 h 998"/>
              <a:gd name="T20" fmla="*/ 491 w 883"/>
              <a:gd name="T21" fmla="*/ 978 h 998"/>
              <a:gd name="T22" fmla="*/ 389 w 883"/>
              <a:gd name="T23" fmla="*/ 978 h 998"/>
              <a:gd name="T24" fmla="*/ 51 w 883"/>
              <a:gd name="T25" fmla="*/ 782 h 998"/>
              <a:gd name="T26" fmla="*/ 51 w 883"/>
              <a:gd name="T27" fmla="*/ 782 h 998"/>
              <a:gd name="T28" fmla="*/ 0 w 883"/>
              <a:gd name="T29" fmla="*/ 694 h 998"/>
              <a:gd name="T30" fmla="*/ 0 w 883"/>
              <a:gd name="T31" fmla="*/ 302 h 998"/>
              <a:gd name="T32" fmla="*/ 0 w 883"/>
              <a:gd name="T33" fmla="*/ 302 h 998"/>
              <a:gd name="T34" fmla="*/ 51 w 883"/>
              <a:gd name="T35" fmla="*/ 214 h 998"/>
              <a:gd name="T36" fmla="*/ 389 w 883"/>
              <a:gd name="T37" fmla="*/ 18 h 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3" h="998">
                <a:moveTo>
                  <a:pt x="389" y="18"/>
                </a:moveTo>
                <a:lnTo>
                  <a:pt x="389" y="18"/>
                </a:lnTo>
                <a:cubicBezTo>
                  <a:pt x="421" y="0"/>
                  <a:pt x="459" y="0"/>
                  <a:pt x="491" y="18"/>
                </a:cubicBezTo>
                <a:lnTo>
                  <a:pt x="831" y="214"/>
                </a:lnTo>
                <a:lnTo>
                  <a:pt x="831" y="214"/>
                </a:lnTo>
                <a:cubicBezTo>
                  <a:pt x="863" y="232"/>
                  <a:pt x="882" y="266"/>
                  <a:pt x="882" y="302"/>
                </a:cubicBezTo>
                <a:lnTo>
                  <a:pt x="882" y="694"/>
                </a:lnTo>
                <a:lnTo>
                  <a:pt x="882" y="694"/>
                </a:lnTo>
                <a:cubicBezTo>
                  <a:pt x="882" y="731"/>
                  <a:pt x="863" y="764"/>
                  <a:pt x="831" y="782"/>
                </a:cubicBezTo>
                <a:lnTo>
                  <a:pt x="491" y="978"/>
                </a:lnTo>
                <a:lnTo>
                  <a:pt x="491" y="978"/>
                </a:lnTo>
                <a:cubicBezTo>
                  <a:pt x="459" y="997"/>
                  <a:pt x="421" y="997"/>
                  <a:pt x="389" y="978"/>
                </a:cubicBezTo>
                <a:lnTo>
                  <a:pt x="51" y="782"/>
                </a:lnTo>
                <a:lnTo>
                  <a:pt x="51" y="782"/>
                </a:lnTo>
                <a:cubicBezTo>
                  <a:pt x="20" y="764"/>
                  <a:pt x="0" y="731"/>
                  <a:pt x="0" y="694"/>
                </a:cubicBezTo>
                <a:lnTo>
                  <a:pt x="0" y="302"/>
                </a:lnTo>
                <a:lnTo>
                  <a:pt x="0" y="302"/>
                </a:lnTo>
                <a:cubicBezTo>
                  <a:pt x="0" y="266"/>
                  <a:pt x="20" y="232"/>
                  <a:pt x="51" y="214"/>
                </a:cubicBezTo>
                <a:lnTo>
                  <a:pt x="389" y="1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49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1DEB0-C4D3-4B2A-8402-D73762E7DEF6}"/>
              </a:ext>
            </a:extLst>
          </p:cNvPr>
          <p:cNvSpPr txBox="1"/>
          <p:nvPr/>
        </p:nvSpPr>
        <p:spPr>
          <a:xfrm>
            <a:off x="2853368" y="2551365"/>
            <a:ext cx="288862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60930-44CA-4115-AB6B-D0B8A18D42CC}"/>
              </a:ext>
            </a:extLst>
          </p:cNvPr>
          <p:cNvSpPr txBox="1"/>
          <p:nvPr/>
        </p:nvSpPr>
        <p:spPr>
          <a:xfrm>
            <a:off x="4836874" y="3182274"/>
            <a:ext cx="349776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C0C5A-EF05-4031-A487-D28220264A10}"/>
              </a:ext>
            </a:extLst>
          </p:cNvPr>
          <p:cNvSpPr txBox="1"/>
          <p:nvPr/>
        </p:nvSpPr>
        <p:spPr>
          <a:xfrm>
            <a:off x="6846831" y="3813182"/>
            <a:ext cx="357791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00D95D-BAD0-4E9A-B24F-B44D7B684906}"/>
              </a:ext>
            </a:extLst>
          </p:cNvPr>
          <p:cNvSpPr txBox="1"/>
          <p:nvPr/>
        </p:nvSpPr>
        <p:spPr>
          <a:xfrm>
            <a:off x="8851975" y="4444090"/>
            <a:ext cx="375424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9F05F-FB40-44EE-B14A-26D0F3C9B0B1}"/>
              </a:ext>
            </a:extLst>
          </p:cNvPr>
          <p:cNvSpPr txBox="1"/>
          <p:nvPr/>
        </p:nvSpPr>
        <p:spPr>
          <a:xfrm>
            <a:off x="1884828" y="3317761"/>
            <a:ext cx="162576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 need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high IPC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191AF1-8028-459F-BCFB-F7EA8111851E}"/>
              </a:ext>
            </a:extLst>
          </p:cNvPr>
          <p:cNvSpPr txBox="1"/>
          <p:nvPr/>
        </p:nvSpPr>
        <p:spPr>
          <a:xfrm>
            <a:off x="3931693" y="1829115"/>
            <a:ext cx="3074881" cy="120032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This means that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 need a large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window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D442D0-1CFE-4739-AB9D-6AA5C2160091}"/>
              </a:ext>
            </a:extLst>
          </p:cNvPr>
          <p:cNvSpPr txBox="1"/>
          <p:nvPr/>
        </p:nvSpPr>
        <p:spPr>
          <a:xfrm>
            <a:off x="5253592" y="4480388"/>
            <a:ext cx="2560316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It will have a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lot of branches.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277EB-AA87-4881-AA72-22467DE88171}"/>
              </a:ext>
            </a:extLst>
          </p:cNvPr>
          <p:cNvSpPr txBox="1"/>
          <p:nvPr/>
        </p:nvSpPr>
        <p:spPr>
          <a:xfrm>
            <a:off x="8086902" y="3131655"/>
            <a:ext cx="3114955" cy="120032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 need to predict</a:t>
            </a:r>
          </a:p>
          <a:p>
            <a:r>
              <a:rPr lang="en-US" sz="2400" b="1" dirty="0">
                <a:solidFill>
                  <a:srgbClr val="E21A2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</a:t>
            </a:r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the </a:t>
            </a:r>
            <a:r>
              <a:rPr lang="en-US" sz="2400" dirty="0">
                <a:solidFill>
                  <a:srgbClr val="01708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branches</a:t>
            </a:r>
          </a:p>
          <a:p>
            <a:r>
              <a:rPr lang="en-US" sz="2400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correctly.</a:t>
            </a:r>
          </a:p>
        </p:txBody>
      </p:sp>
    </p:spTree>
    <p:extLst>
      <p:ext uri="{BB962C8B-B14F-4D97-AF65-F5344CB8AC3E}">
        <p14:creationId xmlns:p14="http://schemas.microsoft.com/office/powerpoint/2010/main" val="19631098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511-7582-4F86-B7A7-A97FF707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60673"/>
            <a:ext cx="6858000" cy="8229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Maths</a:t>
            </a:r>
            <a:r>
              <a:rPr lang="en-US" dirty="0"/>
              <a:t> of Branch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2A523B9-CC0B-48A0-BD1E-61721C9E59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6824433"/>
                  </p:ext>
                </p:extLst>
              </p:nvPr>
            </p:nvGraphicFramePr>
            <p:xfrm>
              <a:off x="1881187" y="1279526"/>
              <a:ext cx="8636688" cy="239052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339210">
                      <a:extLst>
                        <a:ext uri="{9D8B030D-6E8A-4147-A177-3AD203B41FA5}">
                          <a16:colId xmlns:a16="http://schemas.microsoft.com/office/drawing/2014/main" val="656799462"/>
                        </a:ext>
                      </a:extLst>
                    </a:gridCol>
                    <a:gridCol w="2297478">
                      <a:extLst>
                        <a:ext uri="{9D8B030D-6E8A-4147-A177-3AD203B41FA5}">
                          <a16:colId xmlns:a16="http://schemas.microsoft.com/office/drawing/2014/main" val="1262897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Number of instructions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398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branches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379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predicting any given branch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incorrectly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62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predicting </a:t>
                          </a: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ALL the branches </a:t>
                          </a:r>
                          <a:r>
                            <a:rPr lang="en-US" dirty="0"/>
                            <a:t>correctly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2692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making at least a single mistake (branch misprediction) in a pool of </a:t>
                          </a:r>
                          <a:r>
                            <a:rPr lang="en-US" i="1" dirty="0"/>
                            <a:t>n </a:t>
                          </a:r>
                          <a:r>
                            <a:rPr lang="en-US" i="0" dirty="0"/>
                            <a:t>instructions.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𝟓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endParaRPr lang="en-US" sz="2000" b="1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664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2A523B9-CC0B-48A0-BD1E-61721C9E596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6824433"/>
                  </p:ext>
                </p:extLst>
              </p:nvPr>
            </p:nvGraphicFramePr>
            <p:xfrm>
              <a:off x="1881187" y="1279526"/>
              <a:ext cx="8636688" cy="2390521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6339210">
                      <a:extLst>
                        <a:ext uri="{9D8B030D-6E8A-4147-A177-3AD203B41FA5}">
                          <a16:colId xmlns:a16="http://schemas.microsoft.com/office/drawing/2014/main" val="656799462"/>
                        </a:ext>
                      </a:extLst>
                    </a:gridCol>
                    <a:gridCol w="2297478">
                      <a:extLst>
                        <a:ext uri="{9D8B030D-6E8A-4147-A177-3AD203B41FA5}">
                          <a16:colId xmlns:a16="http://schemas.microsoft.com/office/drawing/2014/main" val="12628976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Number of instructions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:r>
                            <a:rPr lang="en-US" i="1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3983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Number of branches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n/5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3790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predicting any given branch 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incorrectly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i="1" dirty="0"/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262353"/>
                      </a:ext>
                    </a:extLst>
                  </a:tr>
                  <a:tr h="51079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predicting </a:t>
                          </a:r>
                          <a:r>
                            <a:rPr lang="en-US" b="1" dirty="0">
                              <a:solidFill>
                                <a:srgbClr val="002060"/>
                              </a:solidFill>
                            </a:rPr>
                            <a:t>ALL the branches </a:t>
                          </a:r>
                          <a:r>
                            <a:rPr lang="en-US" dirty="0"/>
                            <a:t>correctly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6127" t="-221176" r="-265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269217"/>
                      </a:ext>
                    </a:extLst>
                  </a:tr>
                  <a:tr h="76720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Probability of making at least a single mistake (branch misprediction) in a pool of </a:t>
                          </a:r>
                          <a:r>
                            <a:rPr lang="en-US" i="1" dirty="0"/>
                            <a:t>n </a:t>
                          </a:r>
                          <a:r>
                            <a:rPr lang="en-US" i="0" dirty="0"/>
                            <a:t>instructions.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6127" t="-216667" r="-265" b="-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664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F4FA1-B24D-4D19-8665-78C940A0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E65E2-9F58-4733-87B5-7F37CBF5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99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A757CEF1-E791-4DA2-9BB0-FDB5FC93C5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tretch/>
        </p:blipFill>
        <p:spPr>
          <a:xfrm>
            <a:off x="2351467" y="781043"/>
            <a:ext cx="7156473" cy="43833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355F1-B766-46DE-8B07-FC005813244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728780" y="6506848"/>
            <a:ext cx="5486400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1EAFE461-3E11-45CF-92A7-7BF04E2D28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51034" y="6528815"/>
            <a:ext cx="958613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F919517F-009E-4769-83B0-88E0C9B89C50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6BA03F-E7B4-425D-9CEB-22CD3EBB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60673"/>
            <a:ext cx="6858000" cy="822960"/>
          </a:xfrm>
        </p:spPr>
        <p:txBody>
          <a:bodyPr/>
          <a:lstStyle/>
          <a:p>
            <a:r>
              <a:rPr lang="en-US" dirty="0"/>
              <a:t>For (n=100) : A plot of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vs </a:t>
            </a:r>
            <a:r>
              <a:rPr lang="en-US" i="1" dirty="0"/>
              <a:t>p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96A2EE-BB18-48CC-A047-9B7E1610CF8E}"/>
              </a:ext>
            </a:extLst>
          </p:cNvPr>
          <p:cNvCxnSpPr/>
          <p:nvPr/>
        </p:nvCxnSpPr>
        <p:spPr>
          <a:xfrm>
            <a:off x="4018627" y="3311371"/>
            <a:ext cx="101205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B4372F-741C-433A-8FB3-0880DA440322}"/>
              </a:ext>
            </a:extLst>
          </p:cNvPr>
          <p:cNvCxnSpPr>
            <a:cxnSpLocks/>
          </p:cNvCxnSpPr>
          <p:nvPr/>
        </p:nvCxnSpPr>
        <p:spPr>
          <a:xfrm>
            <a:off x="5030681" y="3311372"/>
            <a:ext cx="0" cy="6569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F2BD8D-6F13-4A41-AA5B-8280B62C3E63}"/>
              </a:ext>
            </a:extLst>
          </p:cNvPr>
          <p:cNvSpPr/>
          <p:nvPr/>
        </p:nvSpPr>
        <p:spPr>
          <a:xfrm>
            <a:off x="2447278" y="5442013"/>
            <a:ext cx="7421732" cy="63494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= 10%, </a:t>
            </a:r>
            <a:r>
              <a:rPr lang="en-US" i="1" dirty="0"/>
              <a:t>p</a:t>
            </a:r>
            <a:r>
              <a:rPr lang="en-US" dirty="0"/>
              <a:t> has to be as low as 0.5% !!!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04DD84-EBA0-4513-A408-222ADCC81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71" y="4597334"/>
            <a:ext cx="2174838" cy="217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7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9D04-E798-48BE-8D3E-4FB11C4A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EB72-0BA0-4CD4-84E5-A8DF02831C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1C719-786F-4DBA-9E7F-8268F46B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9BA4-D64D-4A77-BC8F-33C98CD81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08ED32-AC3A-404F-AADD-C48F4138BE49}"/>
              </a:ext>
            </a:extLst>
          </p:cNvPr>
          <p:cNvSpPr/>
          <p:nvPr/>
        </p:nvSpPr>
        <p:spPr>
          <a:xfrm>
            <a:off x="4082708" y="2160972"/>
            <a:ext cx="6585292" cy="192645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we need a large instruction window, we need a very accurate branch predictor. The accuracy of the branch predictor limits the size of the instruction window.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68BBA-C64D-4ADA-A0EC-B72F202A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839311"/>
            <a:ext cx="2569779" cy="25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77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54E3-8C09-4866-BE98-B1115768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51FE-8EEB-4A52-A82B-F0E92D32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17BC4-D406-4AAF-9CA2-723C70EB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5290C-4A60-46B4-AB4F-C3543386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B016AE-A66A-4DCB-93D9-94C9A060CD69}"/>
              </a:ext>
            </a:extLst>
          </p:cNvPr>
          <p:cNvSpPr/>
          <p:nvPr/>
        </p:nvSpPr>
        <p:spPr>
          <a:xfrm>
            <a:off x="2660343" y="2175030"/>
            <a:ext cx="6690691" cy="25656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Nature of Dependences</a:t>
            </a:r>
          </a:p>
        </p:txBody>
      </p:sp>
    </p:spTree>
    <p:extLst>
      <p:ext uri="{BB962C8B-B14F-4D97-AF65-F5344CB8AC3E}">
        <p14:creationId xmlns:p14="http://schemas.microsoft.com/office/powerpoint/2010/main" val="3043734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Dependences between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337521"/>
            <a:ext cx="7886700" cy="483465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Program Order Dependence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84687" y="2314148"/>
            <a:ext cx="2937681" cy="839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mov</a:t>
            </a:r>
            <a:r>
              <a:rPr lang="en-US" sz="2100" dirty="0"/>
              <a:t> r1, 1</a:t>
            </a:r>
          </a:p>
          <a:p>
            <a:pPr algn="ctr"/>
            <a:r>
              <a:rPr lang="en-US" sz="2100" dirty="0" err="1"/>
              <a:t>mov</a:t>
            </a:r>
            <a:r>
              <a:rPr lang="en-US" sz="2100" dirty="0"/>
              <a:t> r2,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45851" y="3346812"/>
            <a:ext cx="7886700" cy="48346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One instruction appears after the other in program order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6" name="Rectangle 5"/>
          <p:cNvSpPr/>
          <p:nvPr/>
        </p:nvSpPr>
        <p:spPr>
          <a:xfrm>
            <a:off x="2073749" y="4258954"/>
            <a:ext cx="8044502" cy="94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The program order is the order of instructions that is perceived by a single cycle in-order processor executing the program.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B0660B-B0CA-4C70-9793-4B9C27FA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33A7B-3025-468D-A88A-5BC99D57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9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503936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 Read after Write Dependence (True dependence)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05786" y="2914650"/>
            <a:ext cx="2937681" cy="839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mov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r1</a:t>
            </a:r>
            <a:r>
              <a:rPr lang="en-US" sz="2100" dirty="0"/>
              <a:t>, 1</a:t>
            </a:r>
          </a:p>
          <a:p>
            <a:pPr algn="ctr"/>
            <a:r>
              <a:rPr lang="en-US" sz="2100" dirty="0"/>
              <a:t>      add r3, </a:t>
            </a:r>
            <a:r>
              <a:rPr lang="en-US" sz="2100" dirty="0">
                <a:solidFill>
                  <a:srgbClr val="FF0000"/>
                </a:solidFill>
              </a:rPr>
              <a:t>r1</a:t>
            </a:r>
            <a:r>
              <a:rPr lang="en-US" sz="2100" dirty="0"/>
              <a:t>, r2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52650" y="4050152"/>
            <a:ext cx="7886700" cy="11880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It is a </a:t>
            </a:r>
            <a:r>
              <a:rPr lang="en-US" sz="2100" dirty="0">
                <a:solidFill>
                  <a:srgbClr val="00B050"/>
                </a:solidFill>
              </a:rPr>
              <a:t>producer-consumer</a:t>
            </a:r>
            <a:r>
              <a:rPr lang="en-US" sz="2100" dirty="0"/>
              <a:t> dependence. </a:t>
            </a:r>
          </a:p>
          <a:p>
            <a:r>
              <a:rPr lang="en-US" sz="2100" dirty="0"/>
              <a:t>The earlier instruction produces a </a:t>
            </a:r>
            <a:r>
              <a:rPr lang="en-US" sz="2100" dirty="0">
                <a:solidFill>
                  <a:srgbClr val="01708C"/>
                </a:solidFill>
              </a:rPr>
              <a:t>value</a:t>
            </a:r>
            <a:r>
              <a:rPr lang="en-US" sz="2100" dirty="0"/>
              <a:t>, and the later instruction reads it.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FE7F0-85EC-4066-9A98-130DFDD2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0BBD5-293F-4B32-BB16-32D77F07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29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- II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503936"/>
          </a:xfrm>
        </p:spPr>
        <p:txBody>
          <a:bodyPr/>
          <a:lstStyle/>
          <a:p>
            <a:r>
              <a:rPr lang="en-US" dirty="0"/>
              <a:t>WAW </a:t>
            </a:r>
            <a:r>
              <a:rPr lang="en-US" dirty="0">
                <a:sym typeface="Wingdings" panose="05000000000000000000" pitchFamily="2" charset="2"/>
              </a:rPr>
              <a:t> Write after Write Dependence (Output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5786" y="2914650"/>
            <a:ext cx="2937681" cy="839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mov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/>
                </a:solidFill>
              </a:rPr>
              <a:t>r1</a:t>
            </a:r>
            <a:r>
              <a:rPr lang="en-US" sz="2100" dirty="0"/>
              <a:t>, 1</a:t>
            </a:r>
          </a:p>
          <a:p>
            <a:pPr algn="ctr"/>
            <a:r>
              <a:rPr lang="en-US" sz="2100" dirty="0"/>
              <a:t>      add </a:t>
            </a:r>
            <a:r>
              <a:rPr lang="en-US" sz="2100" dirty="0">
                <a:solidFill>
                  <a:schemeClr val="accent1"/>
                </a:solidFill>
              </a:rPr>
              <a:t>r1</a:t>
            </a:r>
            <a:r>
              <a:rPr lang="en-US" sz="2100" dirty="0"/>
              <a:t>, r4, r2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2650" y="4050152"/>
            <a:ext cx="7886700" cy="11880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Two instructions </a:t>
            </a:r>
            <a:r>
              <a:rPr lang="en-US" sz="2100" dirty="0">
                <a:solidFill>
                  <a:srgbClr val="720F11"/>
                </a:solidFill>
              </a:rPr>
              <a:t>write</a:t>
            </a:r>
            <a:r>
              <a:rPr lang="en-US" sz="2100" dirty="0"/>
              <a:t> to the same location</a:t>
            </a:r>
          </a:p>
          <a:p>
            <a:r>
              <a:rPr lang="en-US" sz="2100" dirty="0"/>
              <a:t>The later instruction needs to take effect after the former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2D56D-F0DE-42CF-9EBA-6A2638AB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B6489-B2DC-4222-96C5-FE379DB5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7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- III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503936"/>
          </a:xfrm>
        </p:spPr>
        <p:txBody>
          <a:bodyPr/>
          <a:lstStyle/>
          <a:p>
            <a:r>
              <a:rPr lang="en-US" dirty="0"/>
              <a:t>WAR </a:t>
            </a:r>
            <a:r>
              <a:rPr lang="en-US" dirty="0">
                <a:sym typeface="Wingdings" panose="05000000000000000000" pitchFamily="2" charset="2"/>
              </a:rPr>
              <a:t> Write after Read Dependence (Anti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5786" y="2914650"/>
            <a:ext cx="2937681" cy="839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add r1, </a:t>
            </a:r>
            <a:r>
              <a:rPr lang="en-US" sz="2100" dirty="0">
                <a:solidFill>
                  <a:schemeClr val="accent1"/>
                </a:solidFill>
              </a:rPr>
              <a:t>r2</a:t>
            </a:r>
            <a:r>
              <a:rPr lang="en-US" sz="2100" dirty="0"/>
              <a:t>, r3</a:t>
            </a:r>
          </a:p>
          <a:p>
            <a:pPr algn="ctr"/>
            <a:r>
              <a:rPr lang="en-US" sz="2100" dirty="0"/>
              <a:t>add </a:t>
            </a:r>
            <a:r>
              <a:rPr lang="en-US" sz="2100" dirty="0">
                <a:solidFill>
                  <a:schemeClr val="accent1"/>
                </a:solidFill>
              </a:rPr>
              <a:t>r2</a:t>
            </a:r>
            <a:r>
              <a:rPr lang="en-US" sz="2100" dirty="0"/>
              <a:t>, r5, r6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52650" y="4050152"/>
            <a:ext cx="7886700" cy="118803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Earlier instruction </a:t>
            </a:r>
            <a:r>
              <a:rPr lang="en-US" sz="2100" dirty="0">
                <a:solidFill>
                  <a:schemeClr val="accent1"/>
                </a:solidFill>
              </a:rPr>
              <a:t>reads</a:t>
            </a:r>
            <a:r>
              <a:rPr lang="en-US" sz="2100" dirty="0"/>
              <a:t>, later instruction </a:t>
            </a:r>
            <a:r>
              <a:rPr lang="en-US" sz="2100" dirty="0">
                <a:solidFill>
                  <a:srgbClr val="00B050"/>
                </a:solidFill>
              </a:rPr>
              <a:t>writes</a:t>
            </a:r>
          </a:p>
          <a:p>
            <a:r>
              <a:rPr lang="en-US" sz="2100" dirty="0"/>
              <a:t>The later instruction needs to execute after the earlier instruction has read its values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FB5BB-5610-4A8E-B142-EBCB1896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8EF1-7746-473F-B269-F6D929CF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5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498092"/>
            <a:ext cx="7886700" cy="19918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add</a:t>
            </a:r>
            <a:r>
              <a:rPr lang="en-US" dirty="0"/>
              <a:t> instruction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dependent </a:t>
            </a:r>
            <a:r>
              <a:rPr lang="en-US" dirty="0"/>
              <a:t>on the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  <a:r>
              <a:rPr lang="en-US" dirty="0"/>
              <a:t>(</a:t>
            </a:r>
            <a:r>
              <a:rPr lang="en-US" i="1" dirty="0" err="1"/>
              <a:t>beq</a:t>
            </a:r>
            <a:r>
              <a:rPr lang="en-US" dirty="0"/>
              <a:t>)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branch is </a:t>
            </a:r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 then only the </a:t>
            </a:r>
            <a:r>
              <a:rPr lang="en-US" i="1" dirty="0"/>
              <a:t>add</a:t>
            </a:r>
            <a:r>
              <a:rPr lang="en-US" dirty="0"/>
              <a:t> instruction will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dirty="0"/>
              <a:t>, not otherwise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1069" y="1972341"/>
            <a:ext cx="2937681" cy="13824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beq</a:t>
            </a:r>
            <a:r>
              <a:rPr lang="en-US" sz="2100" dirty="0"/>
              <a:t> .label</a:t>
            </a:r>
          </a:p>
          <a:p>
            <a:r>
              <a:rPr lang="en-US" sz="2100" dirty="0"/>
              <a:t>.....</a:t>
            </a:r>
          </a:p>
          <a:p>
            <a:r>
              <a:rPr lang="en-US" sz="2100" dirty="0"/>
              <a:t>.label</a:t>
            </a:r>
          </a:p>
          <a:p>
            <a:r>
              <a:rPr lang="en-US" sz="2100" dirty="0"/>
              <a:t>	add r1, r2, r3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7FEAD-36B6-4395-B05C-E94E2218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129C-BB72-498E-ADED-AF31C92A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4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016780"/>
            <a:ext cx="7886700" cy="736885"/>
          </a:xfrm>
        </p:spPr>
        <p:txBody>
          <a:bodyPr/>
          <a:lstStyle/>
          <a:p>
            <a:r>
              <a:rPr lang="en-US" dirty="0"/>
              <a:t>For more efficiency, we can pipeline the design. This will eliminate </a:t>
            </a:r>
            <a:r>
              <a:rPr lang="en-US" dirty="0">
                <a:solidFill>
                  <a:srgbClr val="FF0000"/>
                </a:solidFill>
              </a:rPr>
              <a:t>idleness</a:t>
            </a:r>
            <a:r>
              <a:rPr lang="en-US" dirty="0"/>
              <a:t> in the processor.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08276" y="2277032"/>
            <a:ext cx="5715548" cy="6405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In-order Pipelines</a:t>
            </a:r>
          </a:p>
          <a:p>
            <a:pPr algn="ctr"/>
            <a:r>
              <a:rPr lang="en-US" sz="2100" dirty="0"/>
              <a:t>Instructions enter the pipeline in program order</a:t>
            </a:r>
            <a:endParaRPr lang="en-IN" sz="2100" dirty="0"/>
          </a:p>
        </p:txBody>
      </p:sp>
      <p:sp>
        <p:nvSpPr>
          <p:cNvPr id="5" name="Rounded Rectangle 4"/>
          <p:cNvSpPr/>
          <p:nvPr/>
        </p:nvSpPr>
        <p:spPr>
          <a:xfrm>
            <a:off x="2483094" y="3680979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6" name="Rounded Rectangle 5"/>
          <p:cNvSpPr/>
          <p:nvPr/>
        </p:nvSpPr>
        <p:spPr>
          <a:xfrm>
            <a:off x="3985167" y="3680979"/>
            <a:ext cx="93381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7" name="Rounded Rectangle 6"/>
          <p:cNvSpPr/>
          <p:nvPr/>
        </p:nvSpPr>
        <p:spPr>
          <a:xfrm>
            <a:off x="5522754" y="3680979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8" name="Rounded Rectangle 7"/>
          <p:cNvSpPr/>
          <p:nvPr/>
        </p:nvSpPr>
        <p:spPr>
          <a:xfrm>
            <a:off x="7016202" y="3680979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9" name="Rounded Rectangle 8"/>
          <p:cNvSpPr/>
          <p:nvPr/>
        </p:nvSpPr>
        <p:spPr>
          <a:xfrm>
            <a:off x="8518276" y="3680979"/>
            <a:ext cx="1132908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78" y="3926833"/>
            <a:ext cx="578849" cy="4033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0" y="3926833"/>
            <a:ext cx="559638" cy="4033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91" y="3926833"/>
            <a:ext cx="559638" cy="4033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66" y="3926833"/>
            <a:ext cx="508958" cy="40331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301112" y="4761437"/>
            <a:ext cx="2956704" cy="3429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5-Stage Pipeline</a:t>
            </a:r>
            <a:endParaRPr lang="en-IN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4D87C5-0A7F-4D70-A699-FC2E9E5E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C605ECB-1C5D-465D-8B65-8288741E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Results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80368" y="2012970"/>
            <a:ext cx="8231265" cy="8495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In-order processors respect all program order dependences. Thus, they automatically respect all data and control dependences.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0368" y="3457927"/>
            <a:ext cx="8231265" cy="8495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OOO processors respect only data and control dependences.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FEA9F-2480-4D9F-8E8A-8C360FA7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76A8-3AC9-4487-82EB-6D71162A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9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18535"/>
            <a:ext cx="8341341" cy="994172"/>
          </a:xfrm>
        </p:spPr>
        <p:txBody>
          <a:bodyPr/>
          <a:lstStyle/>
          <a:p>
            <a:r>
              <a:rPr lang="en-US" dirty="0"/>
              <a:t>Can output and anti dependences be removed?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928" y="2931877"/>
            <a:ext cx="7886700" cy="146985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you think that these dependences are there because we have a </a:t>
            </a:r>
            <a:r>
              <a:rPr lang="en-US" sz="2400" dirty="0">
                <a:solidFill>
                  <a:srgbClr val="00B050"/>
                </a:solidFill>
              </a:rPr>
              <a:t>finite</a:t>
            </a:r>
            <a:r>
              <a:rPr lang="en-US" sz="2400" dirty="0"/>
              <a:t> number of registers.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we had an infinite number of registers?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2364" y="1156946"/>
            <a:ext cx="2937681" cy="1556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mov </a:t>
            </a:r>
            <a:r>
              <a:rPr lang="en-US" sz="2100" dirty="0">
                <a:solidFill>
                  <a:srgbClr val="E21A23"/>
                </a:solidFill>
              </a:rPr>
              <a:t>r1</a:t>
            </a:r>
            <a:r>
              <a:rPr lang="en-US" sz="2100" dirty="0"/>
              <a:t>, 1</a:t>
            </a:r>
          </a:p>
          <a:p>
            <a:r>
              <a:rPr lang="en-US" sz="2100" dirty="0"/>
              <a:t>add r5, r6, r7</a:t>
            </a:r>
          </a:p>
          <a:p>
            <a:r>
              <a:rPr lang="en-US" sz="2100" dirty="0"/>
              <a:t>add </a:t>
            </a:r>
            <a:r>
              <a:rPr lang="en-US" sz="2100" dirty="0">
                <a:solidFill>
                  <a:srgbClr val="E21A23"/>
                </a:solidFill>
              </a:rPr>
              <a:t>r1</a:t>
            </a:r>
            <a:r>
              <a:rPr lang="en-US" sz="2100" dirty="0"/>
              <a:t>, r4, r2</a:t>
            </a:r>
          </a:p>
          <a:p>
            <a:r>
              <a:rPr lang="en-US" sz="2100" dirty="0"/>
              <a:t>add r8, r9, r10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780161" y="1154294"/>
            <a:ext cx="2937681" cy="15564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add r1, </a:t>
            </a:r>
            <a:r>
              <a:rPr lang="en-US" sz="2100" dirty="0">
                <a:solidFill>
                  <a:srgbClr val="E21A23"/>
                </a:solidFill>
              </a:rPr>
              <a:t>r2</a:t>
            </a:r>
            <a:r>
              <a:rPr lang="en-US" sz="2100" dirty="0"/>
              <a:t>, r3</a:t>
            </a:r>
          </a:p>
          <a:p>
            <a:r>
              <a:rPr lang="en-US" sz="2100" dirty="0"/>
              <a:t>add r5, r6, r7</a:t>
            </a:r>
          </a:p>
          <a:p>
            <a:r>
              <a:rPr lang="en-US" sz="2100" dirty="0"/>
              <a:t>add </a:t>
            </a:r>
            <a:r>
              <a:rPr lang="en-US" sz="2100" dirty="0">
                <a:solidFill>
                  <a:srgbClr val="E21A23"/>
                </a:solidFill>
              </a:rPr>
              <a:t>r2</a:t>
            </a:r>
            <a:r>
              <a:rPr lang="en-US" sz="2100" dirty="0"/>
              <a:t>, r5, r6</a:t>
            </a:r>
          </a:p>
          <a:p>
            <a:r>
              <a:rPr lang="en-US" sz="2100" dirty="0"/>
              <a:t>add r8, r9, r10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08C97-0BA8-427A-8292-3A48EA21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A1C46-424B-4E92-9C56-30DFDAD14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871" y="1156947"/>
            <a:ext cx="1556466" cy="15564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26049E-B946-4CBA-8E95-8FDA86019AED}"/>
              </a:ext>
            </a:extLst>
          </p:cNvPr>
          <p:cNvCxnSpPr/>
          <p:nvPr/>
        </p:nvCxnSpPr>
        <p:spPr>
          <a:xfrm>
            <a:off x="2006940" y="5042517"/>
            <a:ext cx="796326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4F74167-403F-48A8-9F53-EA2556BC1B4D}"/>
              </a:ext>
            </a:extLst>
          </p:cNvPr>
          <p:cNvSpPr/>
          <p:nvPr/>
        </p:nvSpPr>
        <p:spPr>
          <a:xfrm>
            <a:off x="3329098" y="4870211"/>
            <a:ext cx="62758" cy="48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E58FC-68B6-4DC8-8A07-9B353D73D250}"/>
              </a:ext>
            </a:extLst>
          </p:cNvPr>
          <p:cNvSpPr txBox="1"/>
          <p:nvPr/>
        </p:nvSpPr>
        <p:spPr>
          <a:xfrm>
            <a:off x="2991747" y="45374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9F3365-6981-481D-B885-E925842B9AE6}"/>
              </a:ext>
            </a:extLst>
          </p:cNvPr>
          <p:cNvSpPr/>
          <p:nvPr/>
        </p:nvSpPr>
        <p:spPr>
          <a:xfrm>
            <a:off x="7578304" y="4870211"/>
            <a:ext cx="62758" cy="4882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D8CF4-5D1B-4015-B857-7BE09E3C2F1E}"/>
              </a:ext>
            </a:extLst>
          </p:cNvPr>
          <p:cNvSpPr txBox="1"/>
          <p:nvPr/>
        </p:nvSpPr>
        <p:spPr>
          <a:xfrm>
            <a:off x="7240953" y="453745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r1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780E7F-C506-4F3B-AD5B-811F5B350821}"/>
              </a:ext>
            </a:extLst>
          </p:cNvPr>
          <p:cNvSpPr/>
          <p:nvPr/>
        </p:nvSpPr>
        <p:spPr>
          <a:xfrm>
            <a:off x="4682636" y="4870211"/>
            <a:ext cx="62758" cy="48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633E35-4EA4-482B-989F-9CBD7585DBC7}"/>
              </a:ext>
            </a:extLst>
          </p:cNvPr>
          <p:cNvSpPr txBox="1"/>
          <p:nvPr/>
        </p:nvSpPr>
        <p:spPr>
          <a:xfrm>
            <a:off x="4345285" y="45374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FF74C-724D-40FB-8970-E42C53B0D023}"/>
              </a:ext>
            </a:extLst>
          </p:cNvPr>
          <p:cNvSpPr/>
          <p:nvPr/>
        </p:nvSpPr>
        <p:spPr>
          <a:xfrm>
            <a:off x="6260795" y="4870211"/>
            <a:ext cx="62758" cy="48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D2A29-982B-43F8-9FEA-9DF16A46EBA7}"/>
              </a:ext>
            </a:extLst>
          </p:cNvPr>
          <p:cNvSpPr txBox="1"/>
          <p:nvPr/>
        </p:nvSpPr>
        <p:spPr>
          <a:xfrm>
            <a:off x="5923444" y="453745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C2E2F1-257D-4A2C-8884-77757BCAA72B}"/>
              </a:ext>
            </a:extLst>
          </p:cNvPr>
          <p:cNvSpPr/>
          <p:nvPr/>
        </p:nvSpPr>
        <p:spPr>
          <a:xfrm>
            <a:off x="8895813" y="4839948"/>
            <a:ext cx="62758" cy="4882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064FF-58D6-4457-A78D-29C640BAC0DD}"/>
              </a:ext>
            </a:extLst>
          </p:cNvPr>
          <p:cNvSpPr txBox="1"/>
          <p:nvPr/>
        </p:nvSpPr>
        <p:spPr>
          <a:xfrm>
            <a:off x="8558462" y="450719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r1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6DAA077-DC9E-40E4-B8E4-E6A7EF15782C}"/>
              </a:ext>
            </a:extLst>
          </p:cNvPr>
          <p:cNvSpPr/>
          <p:nvPr/>
        </p:nvSpPr>
        <p:spPr>
          <a:xfrm rot="5400000">
            <a:off x="5276148" y="3525062"/>
            <a:ext cx="355107" cy="4249206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BDE234-1AAA-42A7-8947-D62D2512CD16}"/>
              </a:ext>
            </a:extLst>
          </p:cNvPr>
          <p:cNvSpPr/>
          <p:nvPr/>
        </p:nvSpPr>
        <p:spPr>
          <a:xfrm>
            <a:off x="4508753" y="5928238"/>
            <a:ext cx="1926455" cy="3248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Avatar 1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27C4FDC-02B7-47AA-9ED3-A8845654827F}"/>
              </a:ext>
            </a:extLst>
          </p:cNvPr>
          <p:cNvSpPr/>
          <p:nvPr/>
        </p:nvSpPr>
        <p:spPr>
          <a:xfrm rot="5400000">
            <a:off x="8677921" y="4500758"/>
            <a:ext cx="355107" cy="2229469"/>
          </a:xfrm>
          <a:prstGeom prst="rightBrac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BACD7D-02BB-4640-BBF2-E38ADC985FFE}"/>
              </a:ext>
            </a:extLst>
          </p:cNvPr>
          <p:cNvSpPr/>
          <p:nvPr/>
        </p:nvSpPr>
        <p:spPr>
          <a:xfrm>
            <a:off x="7754615" y="5918403"/>
            <a:ext cx="1926455" cy="3248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Avatar 2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6EBDFB2-D48A-41A0-86DD-07DB020C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2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299113" cy="822960"/>
          </a:xfrm>
        </p:spPr>
        <p:txBody>
          <a:bodyPr/>
          <a:lstStyle/>
          <a:p>
            <a:r>
              <a:rPr lang="en-US" dirty="0"/>
              <a:t>Solution: Assume infinite number of physical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6168" y="2125267"/>
            <a:ext cx="2937681" cy="2601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r1, 1</a:t>
            </a:r>
          </a:p>
          <a:p>
            <a:r>
              <a:rPr lang="en-US" sz="2100" dirty="0"/>
              <a:t>add  r1, r2, r3</a:t>
            </a:r>
          </a:p>
          <a:p>
            <a:r>
              <a:rPr lang="en-US" sz="2100" dirty="0"/>
              <a:t>add  r4, r1, 1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r2, 5</a:t>
            </a:r>
          </a:p>
          <a:p>
            <a:r>
              <a:rPr lang="en-US" sz="2100" dirty="0"/>
              <a:t>add r6, r2, r8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r1, 8</a:t>
            </a:r>
          </a:p>
          <a:p>
            <a:r>
              <a:rPr lang="en-US" sz="2100" dirty="0"/>
              <a:t>add r9, r1, r2</a:t>
            </a:r>
          </a:p>
          <a:p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6305835" y="2125267"/>
            <a:ext cx="2937681" cy="2601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mov p11, 1</a:t>
            </a:r>
          </a:p>
          <a:p>
            <a:r>
              <a:rPr lang="en-US" sz="2100" dirty="0"/>
              <a:t>add  p12, p2, p3</a:t>
            </a:r>
          </a:p>
          <a:p>
            <a:r>
              <a:rPr lang="en-US" sz="2100" dirty="0"/>
              <a:t>add  p41, p12, 1</a:t>
            </a:r>
          </a:p>
          <a:p>
            <a:r>
              <a:rPr lang="en-US" sz="2100" dirty="0"/>
              <a:t>mov p21, 5</a:t>
            </a:r>
          </a:p>
          <a:p>
            <a:r>
              <a:rPr lang="en-US" sz="2100" dirty="0"/>
              <a:t>add p61, p21, p8</a:t>
            </a:r>
          </a:p>
          <a:p>
            <a:r>
              <a:rPr lang="en-US" sz="2100" dirty="0"/>
              <a:t>mov p13, 8</a:t>
            </a:r>
          </a:p>
          <a:p>
            <a:r>
              <a:rPr lang="en-US" sz="2100" dirty="0"/>
              <a:t>add p91, p13, p21</a:t>
            </a:r>
          </a:p>
          <a:p>
            <a:endParaRPr lang="en-US" sz="2100" dirty="0"/>
          </a:p>
        </p:txBody>
      </p:sp>
      <p:sp>
        <p:nvSpPr>
          <p:cNvPr id="10" name="Rounded Rectangle 9"/>
          <p:cNvSpPr/>
          <p:nvPr/>
        </p:nvSpPr>
        <p:spPr>
          <a:xfrm>
            <a:off x="3018431" y="2125266"/>
            <a:ext cx="388961" cy="6602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 rot="19153493">
            <a:off x="3290253" y="2427846"/>
            <a:ext cx="388961" cy="7920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 rot="19153493">
            <a:off x="3255514" y="3054874"/>
            <a:ext cx="388961" cy="7906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 rot="19153493">
            <a:off x="3241360" y="3692231"/>
            <a:ext cx="388961" cy="8272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2035791" y="4910635"/>
            <a:ext cx="3777018" cy="6141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Code with architectural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57415" y="4910635"/>
            <a:ext cx="3777018" cy="61415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Code with physical registers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1939B-A890-4D3E-9E6B-B1C0791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5BE7E-F2D7-4931-8BE4-2613E6130844}"/>
              </a:ext>
            </a:extLst>
          </p:cNvPr>
          <p:cNvSpPr/>
          <p:nvPr/>
        </p:nvSpPr>
        <p:spPr>
          <a:xfrm>
            <a:off x="2829018" y="861135"/>
            <a:ext cx="2361461" cy="47208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register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366406-70F5-4C0C-BD99-DF79B44064E9}"/>
              </a:ext>
            </a:extLst>
          </p:cNvPr>
          <p:cNvSpPr/>
          <p:nvPr/>
        </p:nvSpPr>
        <p:spPr>
          <a:xfrm>
            <a:off x="6593944" y="861134"/>
            <a:ext cx="2361461" cy="47208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register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E728003-BFAA-4861-81E4-182A3DA55890}"/>
              </a:ext>
            </a:extLst>
          </p:cNvPr>
          <p:cNvSpPr/>
          <p:nvPr/>
        </p:nvSpPr>
        <p:spPr>
          <a:xfrm>
            <a:off x="5684032" y="861134"/>
            <a:ext cx="473383" cy="403153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07A38-F780-4AF1-902C-C573E0F356D2}"/>
              </a:ext>
            </a:extLst>
          </p:cNvPr>
          <p:cNvSpPr txBox="1"/>
          <p:nvPr/>
        </p:nvSpPr>
        <p:spPr>
          <a:xfrm>
            <a:off x="3000140" y="1553566"/>
            <a:ext cx="631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 in this example: </a:t>
            </a:r>
            <a:r>
              <a:rPr lang="en-US" dirty="0" err="1"/>
              <a:t>rx</a:t>
            </a:r>
            <a:r>
              <a:rPr lang="en-US" dirty="0"/>
              <a:t> is mapped to px&lt;avatar number&gt;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0D2959-A3AE-4807-B9BB-8820960D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47359" y="1560209"/>
            <a:ext cx="2456597" cy="1381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with real (architectural) registers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917855" y="1938934"/>
            <a:ext cx="143301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6540232" y="1461742"/>
            <a:ext cx="2456597" cy="13818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with physical registers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3489" y="3160325"/>
            <a:ext cx="3070746" cy="16029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Arial" panose="020B0604020202020204" pitchFamily="34" charset="0"/>
              <a:buChar char="•"/>
            </a:pPr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2267142" y="3275720"/>
            <a:ext cx="2463421" cy="35745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dependences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67142" y="3740224"/>
            <a:ext cx="2463421" cy="3574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 dependences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67142" y="4240189"/>
            <a:ext cx="2463420" cy="3574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WAW dependences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0868" y="3105818"/>
            <a:ext cx="3070746" cy="11566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14313" indent="-214313" algn="ctr">
              <a:buFont typeface="Arial" panose="020B0604020202020204" pitchFamily="34" charset="0"/>
              <a:buChar char="•"/>
            </a:pPr>
            <a:endParaRPr lang="en-US" sz="1350"/>
          </a:p>
        </p:txBody>
      </p:sp>
      <p:sp>
        <p:nvSpPr>
          <p:cNvPr id="16" name="Rounded Rectangle 15"/>
          <p:cNvSpPr/>
          <p:nvPr/>
        </p:nvSpPr>
        <p:spPr>
          <a:xfrm>
            <a:off x="6652278" y="3439271"/>
            <a:ext cx="2467927" cy="4696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RAW dependences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8857" y="4330985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Higher instruction level parallelism (ILP)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24" y="4677235"/>
            <a:ext cx="538604" cy="5200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107" y="4648978"/>
            <a:ext cx="538604" cy="5200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EFB98-2023-49E6-9B64-80C2B3B1F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2018B7-42E3-4AF0-8B13-7C59B37A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1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112582" y="3284370"/>
            <a:ext cx="5114285" cy="10730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 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0657" y="1767762"/>
            <a:ext cx="2978822" cy="7062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Fetch + Decode + Rename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49249" y="2627571"/>
            <a:ext cx="2016457" cy="818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Instruction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447642" y="2120899"/>
            <a:ext cx="209834" cy="5066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Down Arrow 9"/>
          <p:cNvSpPr/>
          <p:nvPr/>
        </p:nvSpPr>
        <p:spPr>
          <a:xfrm rot="16200000">
            <a:off x="2944081" y="1511252"/>
            <a:ext cx="440141" cy="143301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Down Arrow 10"/>
          <p:cNvSpPr/>
          <p:nvPr/>
        </p:nvSpPr>
        <p:spPr>
          <a:xfrm rot="16200000">
            <a:off x="7108636" y="1651673"/>
            <a:ext cx="440141" cy="9384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Cloud 11"/>
          <p:cNvSpPr/>
          <p:nvPr/>
        </p:nvSpPr>
        <p:spPr>
          <a:xfrm>
            <a:off x="7744084" y="1097282"/>
            <a:ext cx="2455105" cy="1678675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Pool of Instructions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47955" y="3437054"/>
            <a:ext cx="962167" cy="7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5431385" y="3446437"/>
            <a:ext cx="962167" cy="7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9145495" y="3414022"/>
            <a:ext cx="962167" cy="7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7940973" y="3456672"/>
            <a:ext cx="962167" cy="7676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8813043" y="2775956"/>
            <a:ext cx="427772" cy="4853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5303436" y="299728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Execution Units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240815" y="2706999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 + Reg. </a:t>
            </a:r>
          </a:p>
          <a:p>
            <a:r>
              <a:rPr lang="en-US" dirty="0"/>
              <a:t>read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484570" y="4742281"/>
            <a:ext cx="4114800" cy="51077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Write back results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6701265" y="4360046"/>
            <a:ext cx="427772" cy="4699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309" y="4710689"/>
            <a:ext cx="555507" cy="54237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657476" y="1278792"/>
            <a:ext cx="2455105" cy="382250"/>
          </a:xfrm>
          <a:prstGeom prst="wedgeRoundRectCallout">
            <a:avLst>
              <a:gd name="adj1" fmla="val 24842"/>
              <a:gd name="adj2" fmla="val 8014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Branch Predictor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F67211-4ECB-44C6-9515-D7A53A14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0CE4D1-D2F4-4EFA-B7A3-28F5FCF4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7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Write-back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388113"/>
            <a:ext cx="9294920" cy="929402"/>
          </a:xfrm>
        </p:spPr>
        <p:txBody>
          <a:bodyPr/>
          <a:lstStyle/>
          <a:p>
            <a:r>
              <a:rPr lang="en-US" sz="2400" dirty="0"/>
              <a:t>To an outsider should it matter if the processor is in-order or OOO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                      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8130" y="2271054"/>
            <a:ext cx="2690447" cy="10867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Processor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86167" y="2638283"/>
            <a:ext cx="2181962" cy="4299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803477" y="2348687"/>
            <a:ext cx="15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Instructions </a:t>
            </a:r>
            <a:endParaRPr lang="en-US" sz="1350" b="1" dirty="0"/>
          </a:p>
        </p:txBody>
      </p:sp>
      <p:sp>
        <p:nvSpPr>
          <p:cNvPr id="7" name="Right Arrow 6"/>
          <p:cNvSpPr/>
          <p:nvPr/>
        </p:nvSpPr>
        <p:spPr>
          <a:xfrm>
            <a:off x="7358577" y="2250130"/>
            <a:ext cx="1187355" cy="543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7358577" y="2824852"/>
            <a:ext cx="1187355" cy="543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lowchart: Magnetic Disk 8"/>
          <p:cNvSpPr/>
          <p:nvPr/>
        </p:nvSpPr>
        <p:spPr>
          <a:xfrm>
            <a:off x="8648132" y="2252656"/>
            <a:ext cx="1013346" cy="44480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lowchart: Magnetic Disk 9"/>
          <p:cNvSpPr/>
          <p:nvPr/>
        </p:nvSpPr>
        <p:spPr>
          <a:xfrm>
            <a:off x="8648132" y="3017140"/>
            <a:ext cx="1013346" cy="44480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8648132" y="1981899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Register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42482" y="3121193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45930" y="1901304"/>
            <a:ext cx="1493420" cy="1719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7265753" y="2002445"/>
            <a:ext cx="1194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Update State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45" y="976543"/>
            <a:ext cx="1826709" cy="1010225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63FD94F-991A-47BD-8232-E83367C5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F487EB-1B63-4C3E-8DED-E6FC0D808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1" y="4852815"/>
            <a:ext cx="1283883" cy="641941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A3677EB-007D-45FF-9F36-38A518EF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8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that there is an exception or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187" y="3323161"/>
            <a:ext cx="8939814" cy="2271402"/>
          </a:xfrm>
        </p:spPr>
        <p:txBody>
          <a:bodyPr>
            <a:noAutofit/>
          </a:bodyPr>
          <a:lstStyle/>
          <a:p>
            <a:r>
              <a:rPr lang="en-US" dirty="0"/>
              <a:t>Languages like C or Java have dedicated functions that are called if there is a divide-by-zero in the code. </a:t>
            </a:r>
          </a:p>
          <a:p>
            <a:r>
              <a:rPr lang="en-US" dirty="0"/>
              <a:t>The question is: </a:t>
            </a:r>
          </a:p>
          <a:p>
            <a:pPr lvl="1"/>
            <a:r>
              <a:rPr lang="en-US" dirty="0"/>
              <a:t>What if the 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 instruction has executed when we enter the exception handler?</a:t>
            </a:r>
          </a:p>
          <a:p>
            <a:pPr lvl="1"/>
            <a:r>
              <a:rPr lang="en-US" dirty="0"/>
              <a:t>An in-order processor will never do this.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7573" y="1364286"/>
            <a:ext cx="2988860" cy="163895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r4, 10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r2, 0</a:t>
            </a:r>
          </a:p>
          <a:p>
            <a:r>
              <a:rPr lang="en-US" sz="2100" dirty="0"/>
              <a:t>div r3, r1, r2</a:t>
            </a:r>
          </a:p>
          <a:p>
            <a:r>
              <a:rPr lang="en-US" sz="2100" dirty="0"/>
              <a:t>sub r4, r4, 1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6523618" y="1302799"/>
            <a:ext cx="2446361" cy="788159"/>
          </a:xfrm>
          <a:prstGeom prst="wedgeEllipseCallout">
            <a:avLst>
              <a:gd name="adj1" fmla="val -119620"/>
              <a:gd name="adj2" fmla="val 90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Divide by 0</a:t>
            </a:r>
          </a:p>
        </p:txBody>
      </p:sp>
      <p:sp>
        <p:nvSpPr>
          <p:cNvPr id="6" name="Rectangle 5"/>
          <p:cNvSpPr/>
          <p:nvPr/>
        </p:nvSpPr>
        <p:spPr>
          <a:xfrm>
            <a:off x="6994467" y="2419729"/>
            <a:ext cx="1975513" cy="66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Divide by zero handler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4763058" y="2419729"/>
            <a:ext cx="2231409" cy="332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07DC3B-BA8D-4795-A43D-5EA60652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107D-2E4A-4326-8171-2B2E0842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2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117" y="3139554"/>
            <a:ext cx="7886700" cy="287284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that the exception handler decides to do nothing and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this the </a:t>
            </a:r>
            <a:r>
              <a:rPr lang="en-US" i="1" dirty="0">
                <a:solidFill>
                  <a:srgbClr val="00B050"/>
                </a:solidFill>
              </a:rPr>
              <a:t>sub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instruction should be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exactly what will happen in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in-order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an OOO processor there is a possibility that the </a:t>
            </a:r>
            <a:r>
              <a:rPr lang="en-US" i="1" dirty="0">
                <a:solidFill>
                  <a:srgbClr val="00B050"/>
                </a:solidFill>
              </a:rPr>
              <a:t>sub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inst. can execute out of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outsider (</a:t>
            </a:r>
            <a:r>
              <a:rPr lang="en-US" dirty="0">
                <a:solidFill>
                  <a:srgbClr val="720F11"/>
                </a:solidFill>
              </a:rPr>
              <a:t>exception handler</a:t>
            </a:r>
            <a:r>
              <a:rPr lang="en-US" dirty="0"/>
              <a:t>) will see a different view as compared to the view it will see with an in-order processor.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37184" y="2161465"/>
            <a:ext cx="3629452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Regular Instructions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74965" y="2130144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÷ by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99958" y="2125267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Exception </a:t>
            </a:r>
          </a:p>
          <a:p>
            <a:pPr algn="ctr"/>
            <a:r>
              <a:rPr lang="en-US" sz="2100" dirty="0"/>
              <a:t>handler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87096" y="2125267"/>
            <a:ext cx="1375865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sub</a:t>
            </a:r>
          </a:p>
          <a:p>
            <a:pPr algn="ctr"/>
            <a:r>
              <a:rPr lang="en-US" sz="2100" dirty="0"/>
              <a:t>inst.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229AA-582C-475E-A7F8-022EAFE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29D870-440E-4B64-8699-A45C3BB33344}"/>
              </a:ext>
            </a:extLst>
          </p:cNvPr>
          <p:cNvSpPr/>
          <p:nvPr/>
        </p:nvSpPr>
        <p:spPr>
          <a:xfrm>
            <a:off x="4089647" y="1506947"/>
            <a:ext cx="4296792" cy="4645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of actions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F0FE05-E815-45E5-B729-C46034BF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55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878539"/>
            <a:ext cx="7886700" cy="994172"/>
          </a:xfrm>
        </p:spPr>
        <p:txBody>
          <a:bodyPr/>
          <a:lstStyle/>
          <a:p>
            <a:r>
              <a:rPr lang="en-US" dirty="0"/>
              <a:t>Precise Exceptions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821" y="4333727"/>
            <a:ext cx="8303383" cy="1180823"/>
          </a:xfrm>
        </p:spPr>
        <p:txBody>
          <a:bodyPr/>
          <a:lstStyle/>
          <a:p>
            <a:r>
              <a:rPr lang="en-US" dirty="0"/>
              <a:t>To an external observer</a:t>
            </a:r>
          </a:p>
          <a:p>
            <a:pPr lvl="1"/>
            <a:r>
              <a:rPr lang="en-US" dirty="0"/>
              <a:t>The execution should always be correct and as per program order</a:t>
            </a:r>
          </a:p>
          <a:p>
            <a:pPr lvl="1"/>
            <a:r>
              <a:rPr lang="en-US" dirty="0"/>
              <a:t>Even in the presence of interrupts and exceptions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61331" y="2187610"/>
            <a:ext cx="3629452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Regular Instructions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99112" y="2156289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÷ by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262032" y="2156289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Exception </a:t>
            </a:r>
          </a:p>
          <a:p>
            <a:pPr algn="ctr"/>
            <a:r>
              <a:rPr lang="en-US" sz="2100" dirty="0"/>
              <a:t>handler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24952" y="2151412"/>
            <a:ext cx="1375865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i="1" dirty="0"/>
              <a:t>sub</a:t>
            </a:r>
          </a:p>
          <a:p>
            <a:pPr algn="ctr"/>
            <a:r>
              <a:rPr lang="en-US" sz="2100" dirty="0"/>
              <a:t>inst.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61331" y="3364729"/>
            <a:ext cx="3629452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Regular Instructions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9112" y="3333408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÷ by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746226" y="3328044"/>
            <a:ext cx="1754591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Exception </a:t>
            </a:r>
          </a:p>
          <a:p>
            <a:pPr algn="ctr"/>
            <a:r>
              <a:rPr lang="en-US" sz="2100" dirty="0"/>
              <a:t>handler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62032" y="3328044"/>
            <a:ext cx="1375865" cy="5220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i="1" dirty="0"/>
              <a:t>sub</a:t>
            </a:r>
          </a:p>
          <a:p>
            <a:pPr algn="ctr"/>
            <a:r>
              <a:rPr lang="en-US" sz="2100" dirty="0"/>
              <a:t>inst. 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1661330" y="1696589"/>
            <a:ext cx="2012192" cy="464877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Correct</a:t>
            </a:r>
          </a:p>
        </p:txBody>
      </p:sp>
      <p:sp>
        <p:nvSpPr>
          <p:cNvPr id="13" name="Horizontal Scroll 12"/>
          <p:cNvSpPr/>
          <p:nvPr/>
        </p:nvSpPr>
        <p:spPr>
          <a:xfrm>
            <a:off x="1661329" y="2944283"/>
            <a:ext cx="2012192" cy="464877"/>
          </a:xfrm>
          <a:prstGeom prst="horizontalScroll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bg1"/>
                </a:solidFill>
              </a:rPr>
              <a:t>Wrong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9427400-63E6-4876-890E-1E2C71FF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E217D9-AFE1-46E6-9665-FA01FFBB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1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725240" cy="46501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thus need </a:t>
            </a:r>
            <a:r>
              <a:rPr lang="en-US" dirty="0">
                <a:solidFill>
                  <a:srgbClr val="FF0000"/>
                </a:solidFill>
              </a:rPr>
              <a:t>precise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that the dynamic instructions in a program (ordered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program order</a:t>
            </a:r>
            <a:r>
              <a:rPr lang="en-US" dirty="0"/>
              <a:t>) are: ins</a:t>
            </a:r>
            <a:r>
              <a:rPr lang="en-US" baseline="-25000" dirty="0"/>
              <a:t>1</a:t>
            </a:r>
            <a:r>
              <a:rPr lang="en-US" dirty="0"/>
              <a:t>, ins</a:t>
            </a:r>
            <a:r>
              <a:rPr lang="en-US" baseline="-25000" dirty="0"/>
              <a:t>2</a:t>
            </a:r>
            <a:r>
              <a:rPr lang="en-US" dirty="0"/>
              <a:t>, ins</a:t>
            </a:r>
            <a:r>
              <a:rPr lang="en-US" baseline="-25000" dirty="0"/>
              <a:t>3</a:t>
            </a:r>
            <a:r>
              <a:rPr lang="en-US" dirty="0"/>
              <a:t> ... </a:t>
            </a:r>
            <a:r>
              <a:rPr lang="en-US" dirty="0" err="1"/>
              <a:t>ins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 that the processor starts the exception/interrupt </a:t>
            </a:r>
            <a:r>
              <a:rPr lang="en-US" dirty="0">
                <a:solidFill>
                  <a:schemeClr val="accent1"/>
                </a:solidFill>
              </a:rPr>
              <a:t>handler</a:t>
            </a:r>
            <a:r>
              <a:rPr lang="en-US" dirty="0"/>
              <a:t> after it has just finished writing the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of instruction: </a:t>
            </a:r>
            <a:r>
              <a:rPr lang="en-US" dirty="0" err="1"/>
              <a:t>ins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instructions: ins</a:t>
            </a:r>
            <a:r>
              <a:rPr lang="en-US" baseline="-25000" dirty="0"/>
              <a:t>1</a:t>
            </a:r>
            <a:r>
              <a:rPr lang="en-US" dirty="0"/>
              <a:t> ... </a:t>
            </a:r>
            <a:r>
              <a:rPr lang="en-US" dirty="0" err="1"/>
              <a:t>ins</a:t>
            </a:r>
            <a:r>
              <a:rPr lang="en-US" baseline="-25000" dirty="0" err="1"/>
              <a:t>k</a:t>
            </a:r>
            <a:r>
              <a:rPr lang="en-US" dirty="0"/>
              <a:t> should have executed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completely</a:t>
            </a:r>
            <a:r>
              <a:rPr lang="en-US" dirty="0"/>
              <a:t> and written their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to the memory/register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AND, ins</a:t>
            </a:r>
            <a:r>
              <a:rPr lang="en-US" baseline="-25000" dirty="0"/>
              <a:t>k+1</a:t>
            </a:r>
            <a:r>
              <a:rPr lang="en-US" dirty="0"/>
              <a:t> and later instructions should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appear to have started their execution </a:t>
            </a:r>
            <a:r>
              <a:rPr lang="en-US" dirty="0">
                <a:solidFill>
                  <a:srgbClr val="FF0000"/>
                </a:solidFill>
              </a:rPr>
              <a:t>at 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Such an exception or interrupt is </a:t>
            </a:r>
            <a:r>
              <a:rPr lang="en-US" dirty="0">
                <a:solidFill>
                  <a:schemeClr val="accent1"/>
                </a:solidFill>
              </a:rPr>
              <a:t>precise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40A8D-EC1E-45B1-8684-0630EF7DBC76}"/>
              </a:ext>
            </a:extLst>
          </p:cNvPr>
          <p:cNvSpPr/>
          <p:nvPr/>
        </p:nvSpPr>
        <p:spPr>
          <a:xfrm>
            <a:off x="1745943" y="3415460"/>
            <a:ext cx="781235" cy="3795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ins</a:t>
            </a:r>
            <a:r>
              <a:rPr lang="en-US" i="1" baseline="-25000" dirty="0"/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122BA0-F35B-4254-8EA6-C94870716BCE}"/>
              </a:ext>
            </a:extLst>
          </p:cNvPr>
          <p:cNvSpPr/>
          <p:nvPr/>
        </p:nvSpPr>
        <p:spPr>
          <a:xfrm>
            <a:off x="2661852" y="3415460"/>
            <a:ext cx="781235" cy="3795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ins</a:t>
            </a:r>
            <a:r>
              <a:rPr lang="en-US" i="1" baseline="-25000" dirty="0"/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0D2114-E188-4B51-AA50-6BB7CCF3A652}"/>
              </a:ext>
            </a:extLst>
          </p:cNvPr>
          <p:cNvSpPr/>
          <p:nvPr/>
        </p:nvSpPr>
        <p:spPr>
          <a:xfrm>
            <a:off x="3577761" y="3415460"/>
            <a:ext cx="781235" cy="3795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ins</a:t>
            </a:r>
            <a:r>
              <a:rPr lang="en-US" i="1" baseline="-25000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0A7C67-3B76-49CF-B6B4-3E830BC69475}"/>
              </a:ext>
            </a:extLst>
          </p:cNvPr>
          <p:cNvSpPr/>
          <p:nvPr/>
        </p:nvSpPr>
        <p:spPr>
          <a:xfrm>
            <a:off x="4524652" y="3605220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C1AD3-49A0-43E4-8D6C-C192053D0A2C}"/>
              </a:ext>
            </a:extLst>
          </p:cNvPr>
          <p:cNvSpPr/>
          <p:nvPr/>
        </p:nvSpPr>
        <p:spPr>
          <a:xfrm>
            <a:off x="4934504" y="3600557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6A763F-D08A-42F8-9EFE-65267732C7F5}"/>
              </a:ext>
            </a:extLst>
          </p:cNvPr>
          <p:cNvSpPr/>
          <p:nvPr/>
        </p:nvSpPr>
        <p:spPr>
          <a:xfrm>
            <a:off x="5344356" y="3600557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27E563-0154-4FD8-8FC2-D77CF83F76A4}"/>
              </a:ext>
            </a:extLst>
          </p:cNvPr>
          <p:cNvSpPr/>
          <p:nvPr/>
        </p:nvSpPr>
        <p:spPr>
          <a:xfrm>
            <a:off x="5640309" y="3429000"/>
            <a:ext cx="781235" cy="3795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ins</a:t>
            </a:r>
            <a:r>
              <a:rPr lang="en-US" i="1" baseline="-25000" dirty="0" err="1"/>
              <a:t>k</a:t>
            </a:r>
            <a:endParaRPr lang="en-US" i="1" baseline="-25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A1ED31-C96E-4FFB-9505-8A1C27EBEF2E}"/>
              </a:ext>
            </a:extLst>
          </p:cNvPr>
          <p:cNvSpPr/>
          <p:nvPr/>
        </p:nvSpPr>
        <p:spPr>
          <a:xfrm>
            <a:off x="6690892" y="3420118"/>
            <a:ext cx="1296053" cy="37952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Exception</a:t>
            </a:r>
            <a:endParaRPr lang="en-US" i="1" baseline="-25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3EF7F9-47A5-4421-A62E-F27B12575D52}"/>
              </a:ext>
            </a:extLst>
          </p:cNvPr>
          <p:cNvSpPr/>
          <p:nvPr/>
        </p:nvSpPr>
        <p:spPr>
          <a:xfrm>
            <a:off x="8256293" y="3420118"/>
            <a:ext cx="781235" cy="37952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ins</a:t>
            </a:r>
            <a:r>
              <a:rPr lang="en-US" i="1" baseline="-25000" dirty="0"/>
              <a:t>k+1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82B10B-FAA0-470E-B2E5-B8F2AAD71106}"/>
              </a:ext>
            </a:extLst>
          </p:cNvPr>
          <p:cNvSpPr/>
          <p:nvPr/>
        </p:nvSpPr>
        <p:spPr>
          <a:xfrm>
            <a:off x="9429536" y="3605220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543594-44EA-461A-A4B5-FDB9F4022F42}"/>
              </a:ext>
            </a:extLst>
          </p:cNvPr>
          <p:cNvSpPr/>
          <p:nvPr/>
        </p:nvSpPr>
        <p:spPr>
          <a:xfrm>
            <a:off x="9839388" y="3600557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EEA736-7118-451C-8CD8-2694539B5CAE}"/>
              </a:ext>
            </a:extLst>
          </p:cNvPr>
          <p:cNvSpPr/>
          <p:nvPr/>
        </p:nvSpPr>
        <p:spPr>
          <a:xfrm>
            <a:off x="10249240" y="3600557"/>
            <a:ext cx="124288" cy="105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B9EFC1D-0D73-438D-9447-B7D71F44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01B1327-74AB-47D6-A3CC-7B04ABF6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B8D2-4CCE-4720-BECE-2BFA2E0D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Version of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04CF4-850A-4731-B52A-E1F4448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3B298-DEAF-47CC-B461-BF091FBF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</a:t>
            </a:fld>
            <a:endParaRPr lang="en-US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C3277847-4C82-44A7-957E-253195051B25}"/>
              </a:ext>
            </a:extLst>
          </p:cNvPr>
          <p:cNvSpPr/>
          <p:nvPr/>
        </p:nvSpPr>
        <p:spPr>
          <a:xfrm>
            <a:off x="3302348" y="5107397"/>
            <a:ext cx="5958476" cy="553943"/>
          </a:xfrm>
          <a:prstGeom prst="flowChartAlternate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Note the positions of the pipeline latches.</a:t>
            </a: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E2BD99FC-6A15-4689-9D6C-295DFDE434B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65289" y="1381126"/>
            <a:ext cx="88614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3291FD4-4377-4BA3-850E-269B842D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1" y="2608264"/>
            <a:ext cx="833438" cy="646113"/>
          </a:xfrm>
          <a:prstGeom prst="rect">
            <a:avLst/>
          </a:pr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5D3C6E8-C6D2-4512-93EC-54C7767A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3557589"/>
            <a:ext cx="928688" cy="601663"/>
          </a:xfrm>
          <a:prstGeom prst="rect">
            <a:avLst/>
          </a:prstGeom>
          <a:solidFill>
            <a:srgbClr val="F4D7E3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04543C29-5DDF-4B8F-A43E-43421327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9" y="2116139"/>
            <a:ext cx="219075" cy="2068513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E8D2463E-EC9D-419D-B937-0F430A792D7A}"/>
              </a:ext>
            </a:extLst>
          </p:cNvPr>
          <p:cNvSpPr>
            <a:spLocks/>
          </p:cNvSpPr>
          <p:nvPr/>
        </p:nvSpPr>
        <p:spPr bwMode="auto">
          <a:xfrm>
            <a:off x="2765427" y="1851025"/>
            <a:ext cx="525463" cy="204788"/>
          </a:xfrm>
          <a:custGeom>
            <a:avLst/>
            <a:gdLst>
              <a:gd name="T0" fmla="*/ 45 w 424"/>
              <a:gd name="T1" fmla="*/ 0 h 165"/>
              <a:gd name="T2" fmla="*/ 380 w 424"/>
              <a:gd name="T3" fmla="*/ 0 h 165"/>
              <a:gd name="T4" fmla="*/ 424 w 424"/>
              <a:gd name="T5" fmla="*/ 44 h 165"/>
              <a:gd name="T6" fmla="*/ 424 w 424"/>
              <a:gd name="T7" fmla="*/ 121 h 165"/>
              <a:gd name="T8" fmla="*/ 380 w 424"/>
              <a:gd name="T9" fmla="*/ 165 h 165"/>
              <a:gd name="T10" fmla="*/ 45 w 424"/>
              <a:gd name="T11" fmla="*/ 165 h 165"/>
              <a:gd name="T12" fmla="*/ 0 w 424"/>
              <a:gd name="T13" fmla="*/ 121 h 165"/>
              <a:gd name="T14" fmla="*/ 0 w 424"/>
              <a:gd name="T15" fmla="*/ 44 h 165"/>
              <a:gd name="T16" fmla="*/ 45 w 424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4" h="165">
                <a:moveTo>
                  <a:pt x="45" y="0"/>
                </a:moveTo>
                <a:lnTo>
                  <a:pt x="380" y="0"/>
                </a:lnTo>
                <a:cubicBezTo>
                  <a:pt x="405" y="0"/>
                  <a:pt x="424" y="19"/>
                  <a:pt x="424" y="44"/>
                </a:cubicBezTo>
                <a:lnTo>
                  <a:pt x="424" y="121"/>
                </a:lnTo>
                <a:cubicBezTo>
                  <a:pt x="424" y="145"/>
                  <a:pt x="405" y="165"/>
                  <a:pt x="380" y="165"/>
                </a:cubicBezTo>
                <a:lnTo>
                  <a:pt x="45" y="165"/>
                </a:lnTo>
                <a:cubicBezTo>
                  <a:pt x="20" y="165"/>
                  <a:pt x="0" y="145"/>
                  <a:pt x="0" y="121"/>
                </a:cubicBezTo>
                <a:lnTo>
                  <a:pt x="0" y="44"/>
                </a:lnTo>
                <a:cubicBezTo>
                  <a:pt x="0" y="19"/>
                  <a:pt x="20" y="0"/>
                  <a:pt x="45" y="0"/>
                </a:cubicBezTo>
                <a:close/>
              </a:path>
            </a:pathLst>
          </a:custGeom>
          <a:solidFill>
            <a:srgbClr val="AFDDE9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35A227D-6197-4510-A7EA-3E78BF95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6" y="1881188"/>
            <a:ext cx="32861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IF-OF</a:t>
            </a:r>
            <a:endParaRPr lang="en-US" alt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EC18348-9D5A-406A-ABAD-615F71066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9" y="2728913"/>
            <a:ext cx="3965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Fetch</a:t>
            </a:r>
            <a:endParaRPr lang="en-US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55F0199-E455-4C24-A325-089204B1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2" y="2947988"/>
            <a:ext cx="291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D67D8FAB-AA2B-412A-91E7-3D5B0F7914D1}"/>
              </a:ext>
            </a:extLst>
          </p:cNvPr>
          <p:cNvSpPr>
            <a:spLocks/>
          </p:cNvSpPr>
          <p:nvPr/>
        </p:nvSpPr>
        <p:spPr bwMode="auto">
          <a:xfrm>
            <a:off x="2589213" y="2813050"/>
            <a:ext cx="306388" cy="247650"/>
          </a:xfrm>
          <a:custGeom>
            <a:avLst/>
            <a:gdLst>
              <a:gd name="T0" fmla="*/ 164 w 247"/>
              <a:gd name="T1" fmla="*/ 0 h 199"/>
              <a:gd name="T2" fmla="*/ 163 w 247"/>
              <a:gd name="T3" fmla="*/ 1 h 199"/>
              <a:gd name="T4" fmla="*/ 168 w 247"/>
              <a:gd name="T5" fmla="*/ 52 h 199"/>
              <a:gd name="T6" fmla="*/ 6 w 247"/>
              <a:gd name="T7" fmla="*/ 53 h 199"/>
              <a:gd name="T8" fmla="*/ 6 w 247"/>
              <a:gd name="T9" fmla="*/ 142 h 199"/>
              <a:gd name="T10" fmla="*/ 168 w 247"/>
              <a:gd name="T11" fmla="*/ 143 h 199"/>
              <a:gd name="T12" fmla="*/ 163 w 247"/>
              <a:gd name="T13" fmla="*/ 194 h 199"/>
              <a:gd name="T14" fmla="*/ 247 w 247"/>
              <a:gd name="T15" fmla="*/ 99 h 199"/>
              <a:gd name="T16" fmla="*/ 247 w 247"/>
              <a:gd name="T17" fmla="*/ 99 h 199"/>
              <a:gd name="T18" fmla="*/ 247 w 247"/>
              <a:gd name="T19" fmla="*/ 96 h 199"/>
              <a:gd name="T20" fmla="*/ 164 w 247"/>
              <a:gd name="T21" fmla="*/ 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9">
                <a:moveTo>
                  <a:pt x="164" y="0"/>
                </a:moveTo>
                <a:cubicBezTo>
                  <a:pt x="164" y="0"/>
                  <a:pt x="163" y="1"/>
                  <a:pt x="163" y="1"/>
                </a:cubicBezTo>
                <a:cubicBezTo>
                  <a:pt x="153" y="5"/>
                  <a:pt x="168" y="52"/>
                  <a:pt x="168" y="52"/>
                </a:cubicBezTo>
                <a:cubicBezTo>
                  <a:pt x="168" y="52"/>
                  <a:pt x="13" y="49"/>
                  <a:pt x="6" y="53"/>
                </a:cubicBezTo>
                <a:cubicBezTo>
                  <a:pt x="0" y="56"/>
                  <a:pt x="0" y="139"/>
                  <a:pt x="6" y="142"/>
                </a:cubicBezTo>
                <a:cubicBezTo>
                  <a:pt x="13" y="146"/>
                  <a:pt x="168" y="143"/>
                  <a:pt x="168" y="143"/>
                </a:cubicBezTo>
                <a:cubicBezTo>
                  <a:pt x="168" y="143"/>
                  <a:pt x="153" y="190"/>
                  <a:pt x="163" y="194"/>
                </a:cubicBezTo>
                <a:cubicBezTo>
                  <a:pt x="173" y="199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2"/>
                  <a:pt x="177" y="0"/>
                  <a:pt x="16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3F5053D3-A06E-40EC-B37D-A8D37C706E13}"/>
              </a:ext>
            </a:extLst>
          </p:cNvPr>
          <p:cNvSpPr>
            <a:spLocks/>
          </p:cNvSpPr>
          <p:nvPr/>
        </p:nvSpPr>
        <p:spPr bwMode="auto">
          <a:xfrm>
            <a:off x="2581277" y="2809875"/>
            <a:ext cx="307975" cy="247650"/>
          </a:xfrm>
          <a:custGeom>
            <a:avLst/>
            <a:gdLst>
              <a:gd name="T0" fmla="*/ 165 w 248"/>
              <a:gd name="T1" fmla="*/ 1 h 199"/>
              <a:gd name="T2" fmla="*/ 164 w 248"/>
              <a:gd name="T3" fmla="*/ 1 h 199"/>
              <a:gd name="T4" fmla="*/ 169 w 248"/>
              <a:gd name="T5" fmla="*/ 52 h 199"/>
              <a:gd name="T6" fmla="*/ 7 w 248"/>
              <a:gd name="T7" fmla="*/ 53 h 199"/>
              <a:gd name="T8" fmla="*/ 7 w 248"/>
              <a:gd name="T9" fmla="*/ 143 h 199"/>
              <a:gd name="T10" fmla="*/ 169 w 248"/>
              <a:gd name="T11" fmla="*/ 143 h 199"/>
              <a:gd name="T12" fmla="*/ 164 w 248"/>
              <a:gd name="T13" fmla="*/ 195 h 199"/>
              <a:gd name="T14" fmla="*/ 248 w 248"/>
              <a:gd name="T15" fmla="*/ 99 h 199"/>
              <a:gd name="T16" fmla="*/ 248 w 248"/>
              <a:gd name="T17" fmla="*/ 99 h 199"/>
              <a:gd name="T18" fmla="*/ 248 w 248"/>
              <a:gd name="T19" fmla="*/ 96 h 199"/>
              <a:gd name="T20" fmla="*/ 165 w 248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9">
                <a:moveTo>
                  <a:pt x="165" y="1"/>
                </a:moveTo>
                <a:cubicBezTo>
                  <a:pt x="164" y="1"/>
                  <a:pt x="164" y="1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50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4" y="191"/>
                  <a:pt x="164" y="195"/>
                </a:cubicBezTo>
                <a:cubicBezTo>
                  <a:pt x="173" y="199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3"/>
                  <a:pt x="178" y="0"/>
                  <a:pt x="165" y="1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2342E3CE-EF29-4928-A67C-92AA20B558BC}"/>
              </a:ext>
            </a:extLst>
          </p:cNvPr>
          <p:cNvSpPr>
            <a:spLocks/>
          </p:cNvSpPr>
          <p:nvPr/>
        </p:nvSpPr>
        <p:spPr bwMode="auto">
          <a:xfrm>
            <a:off x="2582863" y="2881313"/>
            <a:ext cx="173038" cy="101600"/>
          </a:xfrm>
          <a:custGeom>
            <a:avLst/>
            <a:gdLst>
              <a:gd name="T0" fmla="*/ 8 w 139"/>
              <a:gd name="T1" fmla="*/ 0 h 82"/>
              <a:gd name="T2" fmla="*/ 10 w 139"/>
              <a:gd name="T3" fmla="*/ 82 h 82"/>
              <a:gd name="T4" fmla="*/ 139 w 139"/>
              <a:gd name="T5" fmla="*/ 47 h 82"/>
              <a:gd name="T6" fmla="*/ 8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8" y="0"/>
                </a:moveTo>
                <a:cubicBezTo>
                  <a:pt x="4" y="10"/>
                  <a:pt x="0" y="62"/>
                  <a:pt x="10" y="82"/>
                </a:cubicBezTo>
                <a:cubicBezTo>
                  <a:pt x="14" y="82"/>
                  <a:pt x="45" y="42"/>
                  <a:pt x="139" y="47"/>
                </a:cubicBezTo>
                <a:cubicBezTo>
                  <a:pt x="50" y="36"/>
                  <a:pt x="8" y="0"/>
                  <a:pt x="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1D9FAEC-019B-4FFE-A169-74F27D2B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4" y="3668713"/>
            <a:ext cx="67633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Instruction</a:t>
            </a:r>
            <a:endParaRPr lang="en-US" alt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12A39051-EDE2-4F7E-A1D5-B6CFE49A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488" y="3873500"/>
            <a:ext cx="528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749365BE-6CD7-4F0C-A9D2-DBD86D6EF8CC}"/>
              </a:ext>
            </a:extLst>
          </p:cNvPr>
          <p:cNvSpPr>
            <a:spLocks/>
          </p:cNvSpPr>
          <p:nvPr/>
        </p:nvSpPr>
        <p:spPr bwMode="auto">
          <a:xfrm>
            <a:off x="2076452" y="3240088"/>
            <a:ext cx="246063" cy="306388"/>
          </a:xfrm>
          <a:custGeom>
            <a:avLst/>
            <a:gdLst>
              <a:gd name="T0" fmla="*/ 0 w 198"/>
              <a:gd name="T1" fmla="*/ 83 h 247"/>
              <a:gd name="T2" fmla="*/ 0 w 198"/>
              <a:gd name="T3" fmla="*/ 84 h 247"/>
              <a:gd name="T4" fmla="*/ 52 w 198"/>
              <a:gd name="T5" fmla="*/ 79 h 247"/>
              <a:gd name="T6" fmla="*/ 52 w 198"/>
              <a:gd name="T7" fmla="*/ 240 h 247"/>
              <a:gd name="T8" fmla="*/ 142 w 198"/>
              <a:gd name="T9" fmla="*/ 240 h 247"/>
              <a:gd name="T10" fmla="*/ 143 w 198"/>
              <a:gd name="T11" fmla="*/ 79 h 247"/>
              <a:gd name="T12" fmla="*/ 194 w 198"/>
              <a:gd name="T13" fmla="*/ 84 h 247"/>
              <a:gd name="T14" fmla="*/ 99 w 198"/>
              <a:gd name="T15" fmla="*/ 0 h 247"/>
              <a:gd name="T16" fmla="*/ 99 w 198"/>
              <a:gd name="T17" fmla="*/ 0 h 247"/>
              <a:gd name="T18" fmla="*/ 96 w 198"/>
              <a:gd name="T19" fmla="*/ 0 h 247"/>
              <a:gd name="T20" fmla="*/ 0 w 198"/>
              <a:gd name="T21" fmla="*/ 8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47">
                <a:moveTo>
                  <a:pt x="0" y="83"/>
                </a:moveTo>
                <a:cubicBezTo>
                  <a:pt x="0" y="83"/>
                  <a:pt x="0" y="84"/>
                  <a:pt x="0" y="84"/>
                </a:cubicBezTo>
                <a:cubicBezTo>
                  <a:pt x="5" y="94"/>
                  <a:pt x="52" y="79"/>
                  <a:pt x="52" y="79"/>
                </a:cubicBezTo>
                <a:cubicBezTo>
                  <a:pt x="52" y="79"/>
                  <a:pt x="49" y="234"/>
                  <a:pt x="52" y="240"/>
                </a:cubicBezTo>
                <a:cubicBezTo>
                  <a:pt x="56" y="247"/>
                  <a:pt x="138" y="247"/>
                  <a:pt x="142" y="240"/>
                </a:cubicBezTo>
                <a:cubicBezTo>
                  <a:pt x="145" y="234"/>
                  <a:pt x="143" y="79"/>
                  <a:pt x="143" y="79"/>
                </a:cubicBezTo>
                <a:cubicBezTo>
                  <a:pt x="143" y="79"/>
                  <a:pt x="190" y="94"/>
                  <a:pt x="194" y="84"/>
                </a:cubicBezTo>
                <a:cubicBezTo>
                  <a:pt x="198" y="74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2" y="1"/>
                  <a:pt x="0" y="70"/>
                  <a:pt x="0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42A8AFFE-0CED-4325-A89E-65C233A5C765}"/>
              </a:ext>
            </a:extLst>
          </p:cNvPr>
          <p:cNvSpPr>
            <a:spLocks/>
          </p:cNvSpPr>
          <p:nvPr/>
        </p:nvSpPr>
        <p:spPr bwMode="auto">
          <a:xfrm>
            <a:off x="2073277" y="3246439"/>
            <a:ext cx="246063" cy="309563"/>
          </a:xfrm>
          <a:custGeom>
            <a:avLst/>
            <a:gdLst>
              <a:gd name="T0" fmla="*/ 1 w 199"/>
              <a:gd name="T1" fmla="*/ 83 h 248"/>
              <a:gd name="T2" fmla="*/ 1 w 199"/>
              <a:gd name="T3" fmla="*/ 84 h 248"/>
              <a:gd name="T4" fmla="*/ 52 w 199"/>
              <a:gd name="T5" fmla="*/ 79 h 248"/>
              <a:gd name="T6" fmla="*/ 53 w 199"/>
              <a:gd name="T7" fmla="*/ 241 h 248"/>
              <a:gd name="T8" fmla="*/ 142 w 199"/>
              <a:gd name="T9" fmla="*/ 241 h 248"/>
              <a:gd name="T10" fmla="*/ 143 w 199"/>
              <a:gd name="T11" fmla="*/ 79 h 248"/>
              <a:gd name="T12" fmla="*/ 194 w 199"/>
              <a:gd name="T13" fmla="*/ 84 h 248"/>
              <a:gd name="T14" fmla="*/ 99 w 199"/>
              <a:gd name="T15" fmla="*/ 0 h 248"/>
              <a:gd name="T16" fmla="*/ 99 w 199"/>
              <a:gd name="T17" fmla="*/ 0 h 248"/>
              <a:gd name="T18" fmla="*/ 96 w 199"/>
              <a:gd name="T19" fmla="*/ 0 h 248"/>
              <a:gd name="T20" fmla="*/ 1 w 199"/>
              <a:gd name="T21" fmla="*/ 8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48">
                <a:moveTo>
                  <a:pt x="1" y="83"/>
                </a:moveTo>
                <a:cubicBezTo>
                  <a:pt x="1" y="84"/>
                  <a:pt x="1" y="84"/>
                  <a:pt x="1" y="84"/>
                </a:cubicBezTo>
                <a:cubicBezTo>
                  <a:pt x="5" y="94"/>
                  <a:pt x="52" y="79"/>
                  <a:pt x="52" y="79"/>
                </a:cubicBezTo>
                <a:cubicBezTo>
                  <a:pt x="52" y="79"/>
                  <a:pt x="49" y="234"/>
                  <a:pt x="53" y="241"/>
                </a:cubicBezTo>
                <a:cubicBezTo>
                  <a:pt x="56" y="248"/>
                  <a:pt x="139" y="248"/>
                  <a:pt x="142" y="241"/>
                </a:cubicBezTo>
                <a:cubicBezTo>
                  <a:pt x="146" y="234"/>
                  <a:pt x="143" y="79"/>
                  <a:pt x="143" y="79"/>
                </a:cubicBezTo>
                <a:cubicBezTo>
                  <a:pt x="143" y="79"/>
                  <a:pt x="190" y="94"/>
                  <a:pt x="194" y="84"/>
                </a:cubicBezTo>
                <a:cubicBezTo>
                  <a:pt x="199" y="75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2" y="1"/>
                  <a:pt x="0" y="70"/>
                  <a:pt x="1" y="83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833F3749-F709-4388-AC56-C126B157CE1C}"/>
              </a:ext>
            </a:extLst>
          </p:cNvPr>
          <p:cNvSpPr>
            <a:spLocks/>
          </p:cNvSpPr>
          <p:nvPr/>
        </p:nvSpPr>
        <p:spPr bwMode="auto">
          <a:xfrm>
            <a:off x="2143126" y="3379788"/>
            <a:ext cx="101600" cy="173038"/>
          </a:xfrm>
          <a:custGeom>
            <a:avLst/>
            <a:gdLst>
              <a:gd name="T0" fmla="*/ 0 w 82"/>
              <a:gd name="T1" fmla="*/ 131 h 139"/>
              <a:gd name="T2" fmla="*/ 81 w 82"/>
              <a:gd name="T3" fmla="*/ 129 h 139"/>
              <a:gd name="T4" fmla="*/ 46 w 82"/>
              <a:gd name="T5" fmla="*/ 0 h 139"/>
              <a:gd name="T6" fmla="*/ 0 w 82"/>
              <a:gd name="T7" fmla="*/ 1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39">
                <a:moveTo>
                  <a:pt x="0" y="131"/>
                </a:moveTo>
                <a:cubicBezTo>
                  <a:pt x="9" y="135"/>
                  <a:pt x="61" y="139"/>
                  <a:pt x="81" y="129"/>
                </a:cubicBezTo>
                <a:cubicBezTo>
                  <a:pt x="82" y="125"/>
                  <a:pt x="42" y="94"/>
                  <a:pt x="46" y="0"/>
                </a:cubicBezTo>
                <a:cubicBezTo>
                  <a:pt x="36" y="89"/>
                  <a:pt x="0" y="131"/>
                  <a:pt x="0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5FACE160-DEB7-4A85-ADFE-CB568321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2659064"/>
            <a:ext cx="1112838" cy="644525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2ECF988D-D78B-46E0-99A8-85597220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4" y="3524250"/>
            <a:ext cx="1135063" cy="668338"/>
          </a:xfrm>
          <a:prstGeom prst="rect">
            <a:avLst/>
          </a:prstGeom>
          <a:solidFill>
            <a:srgbClr val="F4D7E3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4FD376F-8361-4D40-8FE9-920F161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4" y="2743200"/>
            <a:ext cx="56586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  <a:latin typeface="sans-serif"/>
              </a:rPr>
              <a:t>Immediate</a:t>
            </a:r>
            <a:endParaRPr lang="en-US" altLang="en-US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1DE19A84-CD8D-4865-A9F3-EEDF1D85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7" y="2898775"/>
            <a:ext cx="58669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sans-serif"/>
              </a:rPr>
              <a:t>and branch</a:t>
            </a:r>
            <a:endParaRPr lang="en-US" alt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CF50B35-81D0-4F19-AEA9-68284D9C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1" y="3055938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31" name="Freeform 25">
            <a:extLst>
              <a:ext uri="{FF2B5EF4-FFF2-40B4-BE49-F238E27FC236}">
                <a16:creationId xmlns:a16="http://schemas.microsoft.com/office/drawing/2014/main" id="{C60A8CFA-7C6F-4C40-9D89-9E2FBA5D2E3D}"/>
              </a:ext>
            </a:extLst>
          </p:cNvPr>
          <p:cNvSpPr>
            <a:spLocks/>
          </p:cNvSpPr>
          <p:nvPr/>
        </p:nvSpPr>
        <p:spPr bwMode="auto">
          <a:xfrm>
            <a:off x="3114677" y="2874964"/>
            <a:ext cx="307975" cy="246063"/>
          </a:xfrm>
          <a:custGeom>
            <a:avLst/>
            <a:gdLst>
              <a:gd name="T0" fmla="*/ 165 w 248"/>
              <a:gd name="T1" fmla="*/ 1 h 199"/>
              <a:gd name="T2" fmla="*/ 164 w 248"/>
              <a:gd name="T3" fmla="*/ 1 h 199"/>
              <a:gd name="T4" fmla="*/ 169 w 248"/>
              <a:gd name="T5" fmla="*/ 52 h 199"/>
              <a:gd name="T6" fmla="*/ 7 w 248"/>
              <a:gd name="T7" fmla="*/ 53 h 199"/>
              <a:gd name="T8" fmla="*/ 7 w 248"/>
              <a:gd name="T9" fmla="*/ 143 h 199"/>
              <a:gd name="T10" fmla="*/ 169 w 248"/>
              <a:gd name="T11" fmla="*/ 143 h 199"/>
              <a:gd name="T12" fmla="*/ 164 w 248"/>
              <a:gd name="T13" fmla="*/ 195 h 199"/>
              <a:gd name="T14" fmla="*/ 248 w 248"/>
              <a:gd name="T15" fmla="*/ 99 h 199"/>
              <a:gd name="T16" fmla="*/ 248 w 248"/>
              <a:gd name="T17" fmla="*/ 99 h 199"/>
              <a:gd name="T18" fmla="*/ 248 w 248"/>
              <a:gd name="T19" fmla="*/ 96 h 199"/>
              <a:gd name="T20" fmla="*/ 165 w 248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9">
                <a:moveTo>
                  <a:pt x="165" y="1"/>
                </a:moveTo>
                <a:cubicBezTo>
                  <a:pt x="164" y="1"/>
                  <a:pt x="164" y="1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50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4" y="190"/>
                  <a:pt x="164" y="195"/>
                </a:cubicBezTo>
                <a:cubicBezTo>
                  <a:pt x="173" y="199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3"/>
                  <a:pt x="178" y="0"/>
                  <a:pt x="16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E59FBE4E-6FA4-41AC-9C85-373160FB8B68}"/>
              </a:ext>
            </a:extLst>
          </p:cNvPr>
          <p:cNvSpPr>
            <a:spLocks/>
          </p:cNvSpPr>
          <p:nvPr/>
        </p:nvSpPr>
        <p:spPr bwMode="auto">
          <a:xfrm>
            <a:off x="3108326" y="2871789"/>
            <a:ext cx="306388" cy="246063"/>
          </a:xfrm>
          <a:custGeom>
            <a:avLst/>
            <a:gdLst>
              <a:gd name="T0" fmla="*/ 164 w 247"/>
              <a:gd name="T1" fmla="*/ 0 h 198"/>
              <a:gd name="T2" fmla="*/ 163 w 247"/>
              <a:gd name="T3" fmla="*/ 1 h 198"/>
              <a:gd name="T4" fmla="*/ 169 w 247"/>
              <a:gd name="T5" fmla="*/ 52 h 198"/>
              <a:gd name="T6" fmla="*/ 7 w 247"/>
              <a:gd name="T7" fmla="*/ 53 h 198"/>
              <a:gd name="T8" fmla="*/ 7 w 247"/>
              <a:gd name="T9" fmla="*/ 142 h 198"/>
              <a:gd name="T10" fmla="*/ 169 w 247"/>
              <a:gd name="T11" fmla="*/ 143 h 198"/>
              <a:gd name="T12" fmla="*/ 163 w 247"/>
              <a:gd name="T13" fmla="*/ 194 h 198"/>
              <a:gd name="T14" fmla="*/ 247 w 247"/>
              <a:gd name="T15" fmla="*/ 99 h 198"/>
              <a:gd name="T16" fmla="*/ 247 w 247"/>
              <a:gd name="T17" fmla="*/ 99 h 198"/>
              <a:gd name="T18" fmla="*/ 247 w 247"/>
              <a:gd name="T19" fmla="*/ 96 h 198"/>
              <a:gd name="T20" fmla="*/ 164 w 247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8">
                <a:moveTo>
                  <a:pt x="164" y="0"/>
                </a:moveTo>
                <a:cubicBezTo>
                  <a:pt x="164" y="0"/>
                  <a:pt x="163" y="0"/>
                  <a:pt x="163" y="1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3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3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4"/>
                </a:cubicBezTo>
                <a:cubicBezTo>
                  <a:pt x="173" y="198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2"/>
                  <a:pt x="177" y="0"/>
                  <a:pt x="164" y="0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2E76A419-A038-4D24-8AD0-A560FE137052}"/>
              </a:ext>
            </a:extLst>
          </p:cNvPr>
          <p:cNvSpPr>
            <a:spLocks/>
          </p:cNvSpPr>
          <p:nvPr/>
        </p:nvSpPr>
        <p:spPr bwMode="auto">
          <a:xfrm>
            <a:off x="3108326" y="2943225"/>
            <a:ext cx="173038" cy="101600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1 h 82"/>
              <a:gd name="T4" fmla="*/ 139 w 139"/>
              <a:gd name="T5" fmla="*/ 46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2"/>
                  <a:pt x="45" y="42"/>
                  <a:pt x="139" y="46"/>
                </a:cubicBezTo>
                <a:cubicBezTo>
                  <a:pt x="51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DF50FA82-F12B-484B-B074-EE7B0BBFC805}"/>
              </a:ext>
            </a:extLst>
          </p:cNvPr>
          <p:cNvSpPr>
            <a:spLocks/>
          </p:cNvSpPr>
          <p:nvPr/>
        </p:nvSpPr>
        <p:spPr bwMode="auto">
          <a:xfrm>
            <a:off x="3114677" y="3662363"/>
            <a:ext cx="307975" cy="247650"/>
          </a:xfrm>
          <a:custGeom>
            <a:avLst/>
            <a:gdLst>
              <a:gd name="T0" fmla="*/ 165 w 248"/>
              <a:gd name="T1" fmla="*/ 1 h 199"/>
              <a:gd name="T2" fmla="*/ 164 w 248"/>
              <a:gd name="T3" fmla="*/ 1 h 199"/>
              <a:gd name="T4" fmla="*/ 169 w 248"/>
              <a:gd name="T5" fmla="*/ 52 h 199"/>
              <a:gd name="T6" fmla="*/ 7 w 248"/>
              <a:gd name="T7" fmla="*/ 53 h 199"/>
              <a:gd name="T8" fmla="*/ 7 w 248"/>
              <a:gd name="T9" fmla="*/ 143 h 199"/>
              <a:gd name="T10" fmla="*/ 169 w 248"/>
              <a:gd name="T11" fmla="*/ 143 h 199"/>
              <a:gd name="T12" fmla="*/ 164 w 248"/>
              <a:gd name="T13" fmla="*/ 195 h 199"/>
              <a:gd name="T14" fmla="*/ 248 w 248"/>
              <a:gd name="T15" fmla="*/ 99 h 199"/>
              <a:gd name="T16" fmla="*/ 248 w 248"/>
              <a:gd name="T17" fmla="*/ 99 h 199"/>
              <a:gd name="T18" fmla="*/ 248 w 248"/>
              <a:gd name="T19" fmla="*/ 96 h 199"/>
              <a:gd name="T20" fmla="*/ 165 w 248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9">
                <a:moveTo>
                  <a:pt x="165" y="1"/>
                </a:moveTo>
                <a:cubicBezTo>
                  <a:pt x="164" y="1"/>
                  <a:pt x="164" y="1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4" y="190"/>
                  <a:pt x="164" y="195"/>
                </a:cubicBezTo>
                <a:cubicBezTo>
                  <a:pt x="173" y="199"/>
                  <a:pt x="247" y="144"/>
                  <a:pt x="248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3"/>
                  <a:pt x="178" y="0"/>
                  <a:pt x="16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87418D66-41AC-4287-AF11-E2264765C600}"/>
              </a:ext>
            </a:extLst>
          </p:cNvPr>
          <p:cNvSpPr>
            <a:spLocks/>
          </p:cNvSpPr>
          <p:nvPr/>
        </p:nvSpPr>
        <p:spPr bwMode="auto">
          <a:xfrm>
            <a:off x="3108326" y="3659189"/>
            <a:ext cx="306388" cy="246063"/>
          </a:xfrm>
          <a:custGeom>
            <a:avLst/>
            <a:gdLst>
              <a:gd name="T0" fmla="*/ 164 w 247"/>
              <a:gd name="T1" fmla="*/ 0 h 198"/>
              <a:gd name="T2" fmla="*/ 163 w 247"/>
              <a:gd name="T3" fmla="*/ 0 h 198"/>
              <a:gd name="T4" fmla="*/ 169 w 247"/>
              <a:gd name="T5" fmla="*/ 52 h 198"/>
              <a:gd name="T6" fmla="*/ 7 w 247"/>
              <a:gd name="T7" fmla="*/ 52 h 198"/>
              <a:gd name="T8" fmla="*/ 7 w 247"/>
              <a:gd name="T9" fmla="*/ 142 h 198"/>
              <a:gd name="T10" fmla="*/ 169 w 247"/>
              <a:gd name="T11" fmla="*/ 143 h 198"/>
              <a:gd name="T12" fmla="*/ 163 w 247"/>
              <a:gd name="T13" fmla="*/ 194 h 198"/>
              <a:gd name="T14" fmla="*/ 247 w 247"/>
              <a:gd name="T15" fmla="*/ 99 h 198"/>
              <a:gd name="T16" fmla="*/ 247 w 247"/>
              <a:gd name="T17" fmla="*/ 99 h 198"/>
              <a:gd name="T18" fmla="*/ 247 w 247"/>
              <a:gd name="T19" fmla="*/ 96 h 198"/>
              <a:gd name="T20" fmla="*/ 164 w 247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8">
                <a:moveTo>
                  <a:pt x="164" y="0"/>
                </a:moveTo>
                <a:cubicBezTo>
                  <a:pt x="164" y="0"/>
                  <a:pt x="163" y="0"/>
                  <a:pt x="163" y="0"/>
                </a:cubicBezTo>
                <a:cubicBezTo>
                  <a:pt x="153" y="5"/>
                  <a:pt x="169" y="52"/>
                  <a:pt x="169" y="52"/>
                </a:cubicBezTo>
                <a:cubicBezTo>
                  <a:pt x="169" y="52"/>
                  <a:pt x="13" y="49"/>
                  <a:pt x="7" y="52"/>
                </a:cubicBezTo>
                <a:cubicBezTo>
                  <a:pt x="0" y="56"/>
                  <a:pt x="0" y="139"/>
                  <a:pt x="7" y="142"/>
                </a:cubicBezTo>
                <a:cubicBezTo>
                  <a:pt x="13" y="146"/>
                  <a:pt x="169" y="143"/>
                  <a:pt x="169" y="143"/>
                </a:cubicBezTo>
                <a:cubicBezTo>
                  <a:pt x="169" y="143"/>
                  <a:pt x="153" y="190"/>
                  <a:pt x="163" y="194"/>
                </a:cubicBezTo>
                <a:cubicBezTo>
                  <a:pt x="173" y="198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2"/>
                  <a:pt x="177" y="0"/>
                  <a:pt x="164" y="0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0">
            <a:extLst>
              <a:ext uri="{FF2B5EF4-FFF2-40B4-BE49-F238E27FC236}">
                <a16:creationId xmlns:a16="http://schemas.microsoft.com/office/drawing/2014/main" id="{32BFAB57-1300-4A42-9066-39BFDBA87EC9}"/>
              </a:ext>
            </a:extLst>
          </p:cNvPr>
          <p:cNvSpPr>
            <a:spLocks/>
          </p:cNvSpPr>
          <p:nvPr/>
        </p:nvSpPr>
        <p:spPr bwMode="auto">
          <a:xfrm>
            <a:off x="3108326" y="3730625"/>
            <a:ext cx="173038" cy="101600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1 h 82"/>
              <a:gd name="T4" fmla="*/ 139 w 139"/>
              <a:gd name="T5" fmla="*/ 46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2"/>
                  <a:pt x="45" y="42"/>
                  <a:pt x="139" y="46"/>
                </a:cubicBezTo>
                <a:cubicBezTo>
                  <a:pt x="51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F3B24136-D2AB-4239-A419-166026A7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901" y="3670300"/>
            <a:ext cx="5036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Register</a:t>
            </a:r>
            <a:endParaRPr lang="en-US" alt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D8275562-6B9C-4971-9614-F94B8AA3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1" y="3873500"/>
            <a:ext cx="1939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file</a:t>
            </a:r>
            <a:endParaRPr lang="en-US" altLang="en-US"/>
          </a:p>
        </p:txBody>
      </p:sp>
      <p:sp>
        <p:nvSpPr>
          <p:cNvPr id="39" name="Rectangle 33">
            <a:extLst>
              <a:ext uri="{FF2B5EF4-FFF2-40B4-BE49-F238E27FC236}">
                <a16:creationId xmlns:a16="http://schemas.microsoft.com/office/drawing/2014/main" id="{B7DFB526-7113-4045-A3FF-CE9B13DA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7" y="1944689"/>
            <a:ext cx="1082675" cy="600075"/>
          </a:xfrm>
          <a:prstGeom prst="rect">
            <a:avLst/>
          </a:prstGeom>
          <a:solidFill>
            <a:srgbClr val="D5F6FF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B2B08F1A-BD8F-4222-A5BE-17DE8219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1" y="2074863"/>
            <a:ext cx="460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Control</a:t>
            </a:r>
            <a:endParaRPr lang="en-US" alt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73E8D230-D033-47A0-AADA-5E87B716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276475"/>
            <a:ext cx="2468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076D56B1-AFC4-496E-AFCF-F2D4D228B077}"/>
              </a:ext>
            </a:extLst>
          </p:cNvPr>
          <p:cNvSpPr>
            <a:spLocks/>
          </p:cNvSpPr>
          <p:nvPr/>
        </p:nvSpPr>
        <p:spPr bwMode="auto">
          <a:xfrm>
            <a:off x="3125789" y="2187576"/>
            <a:ext cx="307975" cy="246063"/>
          </a:xfrm>
          <a:custGeom>
            <a:avLst/>
            <a:gdLst>
              <a:gd name="T0" fmla="*/ 165 w 248"/>
              <a:gd name="T1" fmla="*/ 0 h 198"/>
              <a:gd name="T2" fmla="*/ 164 w 248"/>
              <a:gd name="T3" fmla="*/ 1 h 198"/>
              <a:gd name="T4" fmla="*/ 169 w 248"/>
              <a:gd name="T5" fmla="*/ 52 h 198"/>
              <a:gd name="T6" fmla="*/ 7 w 248"/>
              <a:gd name="T7" fmla="*/ 53 h 198"/>
              <a:gd name="T8" fmla="*/ 7 w 248"/>
              <a:gd name="T9" fmla="*/ 142 h 198"/>
              <a:gd name="T10" fmla="*/ 169 w 248"/>
              <a:gd name="T11" fmla="*/ 143 h 198"/>
              <a:gd name="T12" fmla="*/ 163 w 248"/>
              <a:gd name="T13" fmla="*/ 194 h 198"/>
              <a:gd name="T14" fmla="*/ 247 w 248"/>
              <a:gd name="T15" fmla="*/ 99 h 198"/>
              <a:gd name="T16" fmla="*/ 248 w 248"/>
              <a:gd name="T17" fmla="*/ 99 h 198"/>
              <a:gd name="T18" fmla="*/ 248 w 248"/>
              <a:gd name="T19" fmla="*/ 96 h 198"/>
              <a:gd name="T20" fmla="*/ 165 w 248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8" h="198">
                <a:moveTo>
                  <a:pt x="165" y="0"/>
                </a:moveTo>
                <a:cubicBezTo>
                  <a:pt x="164" y="0"/>
                  <a:pt x="164" y="0"/>
                  <a:pt x="164" y="1"/>
                </a:cubicBezTo>
                <a:cubicBezTo>
                  <a:pt x="154" y="5"/>
                  <a:pt x="169" y="52"/>
                  <a:pt x="169" y="52"/>
                </a:cubicBezTo>
                <a:cubicBezTo>
                  <a:pt x="169" y="52"/>
                  <a:pt x="14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69" y="143"/>
                  <a:pt x="169" y="143"/>
                </a:cubicBezTo>
                <a:cubicBezTo>
                  <a:pt x="169" y="143"/>
                  <a:pt x="154" y="190"/>
                  <a:pt x="163" y="194"/>
                </a:cubicBezTo>
                <a:cubicBezTo>
                  <a:pt x="173" y="198"/>
                  <a:pt x="246" y="144"/>
                  <a:pt x="247" y="99"/>
                </a:cubicBezTo>
                <a:lnTo>
                  <a:pt x="248" y="99"/>
                </a:lnTo>
                <a:cubicBezTo>
                  <a:pt x="248" y="98"/>
                  <a:pt x="248" y="97"/>
                  <a:pt x="248" y="96"/>
                </a:cubicBezTo>
                <a:cubicBezTo>
                  <a:pt x="247" y="52"/>
                  <a:pt x="178" y="0"/>
                  <a:pt x="16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7">
            <a:extLst>
              <a:ext uri="{FF2B5EF4-FFF2-40B4-BE49-F238E27FC236}">
                <a16:creationId xmlns:a16="http://schemas.microsoft.com/office/drawing/2014/main" id="{30CC4A4B-B756-4E9B-965B-3171F10CDA68}"/>
              </a:ext>
            </a:extLst>
          </p:cNvPr>
          <p:cNvSpPr>
            <a:spLocks/>
          </p:cNvSpPr>
          <p:nvPr/>
        </p:nvSpPr>
        <p:spPr bwMode="auto">
          <a:xfrm>
            <a:off x="3119438" y="2184401"/>
            <a:ext cx="306388" cy="246063"/>
          </a:xfrm>
          <a:custGeom>
            <a:avLst/>
            <a:gdLst>
              <a:gd name="T0" fmla="*/ 164 w 247"/>
              <a:gd name="T1" fmla="*/ 1 h 199"/>
              <a:gd name="T2" fmla="*/ 163 w 247"/>
              <a:gd name="T3" fmla="*/ 1 h 199"/>
              <a:gd name="T4" fmla="*/ 168 w 247"/>
              <a:gd name="T5" fmla="*/ 52 h 199"/>
              <a:gd name="T6" fmla="*/ 6 w 247"/>
              <a:gd name="T7" fmla="*/ 53 h 199"/>
              <a:gd name="T8" fmla="*/ 6 w 247"/>
              <a:gd name="T9" fmla="*/ 143 h 199"/>
              <a:gd name="T10" fmla="*/ 168 w 247"/>
              <a:gd name="T11" fmla="*/ 143 h 199"/>
              <a:gd name="T12" fmla="*/ 163 w 247"/>
              <a:gd name="T13" fmla="*/ 195 h 199"/>
              <a:gd name="T14" fmla="*/ 247 w 247"/>
              <a:gd name="T15" fmla="*/ 99 h 199"/>
              <a:gd name="T16" fmla="*/ 247 w 247"/>
              <a:gd name="T17" fmla="*/ 99 h 199"/>
              <a:gd name="T18" fmla="*/ 247 w 247"/>
              <a:gd name="T19" fmla="*/ 96 h 199"/>
              <a:gd name="T20" fmla="*/ 164 w 247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7" h="199">
                <a:moveTo>
                  <a:pt x="164" y="1"/>
                </a:moveTo>
                <a:cubicBezTo>
                  <a:pt x="164" y="1"/>
                  <a:pt x="163" y="1"/>
                  <a:pt x="163" y="1"/>
                </a:cubicBezTo>
                <a:cubicBezTo>
                  <a:pt x="153" y="5"/>
                  <a:pt x="168" y="52"/>
                  <a:pt x="168" y="52"/>
                </a:cubicBezTo>
                <a:cubicBezTo>
                  <a:pt x="168" y="52"/>
                  <a:pt x="13" y="49"/>
                  <a:pt x="6" y="53"/>
                </a:cubicBezTo>
                <a:cubicBezTo>
                  <a:pt x="0" y="57"/>
                  <a:pt x="0" y="139"/>
                  <a:pt x="6" y="143"/>
                </a:cubicBezTo>
                <a:cubicBezTo>
                  <a:pt x="13" y="146"/>
                  <a:pt x="168" y="143"/>
                  <a:pt x="168" y="143"/>
                </a:cubicBezTo>
                <a:cubicBezTo>
                  <a:pt x="168" y="143"/>
                  <a:pt x="153" y="190"/>
                  <a:pt x="163" y="195"/>
                </a:cubicBezTo>
                <a:cubicBezTo>
                  <a:pt x="173" y="199"/>
                  <a:pt x="246" y="144"/>
                  <a:pt x="247" y="99"/>
                </a:cubicBezTo>
                <a:lnTo>
                  <a:pt x="247" y="99"/>
                </a:lnTo>
                <a:cubicBezTo>
                  <a:pt x="247" y="98"/>
                  <a:pt x="247" y="97"/>
                  <a:pt x="247" y="96"/>
                </a:cubicBezTo>
                <a:cubicBezTo>
                  <a:pt x="246" y="53"/>
                  <a:pt x="177" y="0"/>
                  <a:pt x="164" y="1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8">
            <a:extLst>
              <a:ext uri="{FF2B5EF4-FFF2-40B4-BE49-F238E27FC236}">
                <a16:creationId xmlns:a16="http://schemas.microsoft.com/office/drawing/2014/main" id="{11DA5E10-62D0-4DDA-8101-CF558EA66310}"/>
              </a:ext>
            </a:extLst>
          </p:cNvPr>
          <p:cNvSpPr>
            <a:spLocks/>
          </p:cNvSpPr>
          <p:nvPr/>
        </p:nvSpPr>
        <p:spPr bwMode="auto">
          <a:xfrm>
            <a:off x="3119438" y="2254250"/>
            <a:ext cx="173038" cy="101600"/>
          </a:xfrm>
          <a:custGeom>
            <a:avLst/>
            <a:gdLst>
              <a:gd name="T0" fmla="*/ 9 w 139"/>
              <a:gd name="T1" fmla="*/ 0 h 82"/>
              <a:gd name="T2" fmla="*/ 11 w 139"/>
              <a:gd name="T3" fmla="*/ 81 h 82"/>
              <a:gd name="T4" fmla="*/ 139 w 139"/>
              <a:gd name="T5" fmla="*/ 47 h 82"/>
              <a:gd name="T6" fmla="*/ 9 w 13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82">
                <a:moveTo>
                  <a:pt x="9" y="0"/>
                </a:moveTo>
                <a:cubicBezTo>
                  <a:pt x="4" y="9"/>
                  <a:pt x="0" y="62"/>
                  <a:pt x="11" y="81"/>
                </a:cubicBezTo>
                <a:cubicBezTo>
                  <a:pt x="15" y="82"/>
                  <a:pt x="45" y="42"/>
                  <a:pt x="139" y="47"/>
                </a:cubicBezTo>
                <a:cubicBezTo>
                  <a:pt x="51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9">
            <a:extLst>
              <a:ext uri="{FF2B5EF4-FFF2-40B4-BE49-F238E27FC236}">
                <a16:creationId xmlns:a16="http://schemas.microsoft.com/office/drawing/2014/main" id="{D3082FDF-F17A-42B9-8C1F-ED481C56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1" y="2097089"/>
            <a:ext cx="217488" cy="2028825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0">
            <a:extLst>
              <a:ext uri="{FF2B5EF4-FFF2-40B4-BE49-F238E27FC236}">
                <a16:creationId xmlns:a16="http://schemas.microsoft.com/office/drawing/2014/main" id="{0A2FF4D9-1A04-481F-817F-58DBEFB88E1C}"/>
              </a:ext>
            </a:extLst>
          </p:cNvPr>
          <p:cNvSpPr>
            <a:spLocks/>
          </p:cNvSpPr>
          <p:nvPr/>
        </p:nvSpPr>
        <p:spPr bwMode="auto">
          <a:xfrm>
            <a:off x="5118101" y="1831975"/>
            <a:ext cx="528638" cy="204788"/>
          </a:xfrm>
          <a:custGeom>
            <a:avLst/>
            <a:gdLst>
              <a:gd name="T0" fmla="*/ 45 w 425"/>
              <a:gd name="T1" fmla="*/ 0 h 165"/>
              <a:gd name="T2" fmla="*/ 380 w 425"/>
              <a:gd name="T3" fmla="*/ 0 h 165"/>
              <a:gd name="T4" fmla="*/ 425 w 425"/>
              <a:gd name="T5" fmla="*/ 44 h 165"/>
              <a:gd name="T6" fmla="*/ 425 w 425"/>
              <a:gd name="T7" fmla="*/ 121 h 165"/>
              <a:gd name="T8" fmla="*/ 380 w 425"/>
              <a:gd name="T9" fmla="*/ 165 h 165"/>
              <a:gd name="T10" fmla="*/ 45 w 425"/>
              <a:gd name="T11" fmla="*/ 165 h 165"/>
              <a:gd name="T12" fmla="*/ 0 w 425"/>
              <a:gd name="T13" fmla="*/ 121 h 165"/>
              <a:gd name="T14" fmla="*/ 0 w 425"/>
              <a:gd name="T15" fmla="*/ 44 h 165"/>
              <a:gd name="T16" fmla="*/ 45 w 425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5" h="165">
                <a:moveTo>
                  <a:pt x="45" y="0"/>
                </a:moveTo>
                <a:lnTo>
                  <a:pt x="380" y="0"/>
                </a:lnTo>
                <a:cubicBezTo>
                  <a:pt x="405" y="0"/>
                  <a:pt x="425" y="19"/>
                  <a:pt x="425" y="44"/>
                </a:cubicBezTo>
                <a:lnTo>
                  <a:pt x="425" y="121"/>
                </a:lnTo>
                <a:cubicBezTo>
                  <a:pt x="425" y="145"/>
                  <a:pt x="405" y="165"/>
                  <a:pt x="380" y="165"/>
                </a:cubicBezTo>
                <a:lnTo>
                  <a:pt x="45" y="165"/>
                </a:lnTo>
                <a:cubicBezTo>
                  <a:pt x="20" y="165"/>
                  <a:pt x="0" y="145"/>
                  <a:pt x="0" y="121"/>
                </a:cubicBezTo>
                <a:lnTo>
                  <a:pt x="0" y="44"/>
                </a:lnTo>
                <a:cubicBezTo>
                  <a:pt x="0" y="19"/>
                  <a:pt x="20" y="0"/>
                  <a:pt x="45" y="0"/>
                </a:cubicBezTo>
                <a:close/>
              </a:path>
            </a:pathLst>
          </a:custGeom>
          <a:solidFill>
            <a:srgbClr val="AFDDE9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5AAF8150-9EA2-428F-B441-E49ED7B9F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7" y="1851025"/>
            <a:ext cx="3751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OF-EX</a:t>
            </a:r>
            <a:endParaRPr lang="en-US" altLang="en-US"/>
          </a:p>
        </p:txBody>
      </p:sp>
      <p:sp>
        <p:nvSpPr>
          <p:cNvPr id="48" name="Freeform 42">
            <a:extLst>
              <a:ext uri="{FF2B5EF4-FFF2-40B4-BE49-F238E27FC236}">
                <a16:creationId xmlns:a16="http://schemas.microsoft.com/office/drawing/2014/main" id="{3AF8674C-FF91-4204-988A-7E38301E694B}"/>
              </a:ext>
            </a:extLst>
          </p:cNvPr>
          <p:cNvSpPr>
            <a:spLocks/>
          </p:cNvSpPr>
          <p:nvPr/>
        </p:nvSpPr>
        <p:spPr bwMode="auto">
          <a:xfrm>
            <a:off x="4548188" y="2827338"/>
            <a:ext cx="712788" cy="234950"/>
          </a:xfrm>
          <a:custGeom>
            <a:avLst/>
            <a:gdLst>
              <a:gd name="T0" fmla="*/ 382 w 574"/>
              <a:gd name="T1" fmla="*/ 1 h 189"/>
              <a:gd name="T2" fmla="*/ 379 w 574"/>
              <a:gd name="T3" fmla="*/ 1 h 189"/>
              <a:gd name="T4" fmla="*/ 392 w 574"/>
              <a:gd name="T5" fmla="*/ 50 h 189"/>
              <a:gd name="T6" fmla="*/ 16 w 574"/>
              <a:gd name="T7" fmla="*/ 50 h 189"/>
              <a:gd name="T8" fmla="*/ 16 w 574"/>
              <a:gd name="T9" fmla="*/ 136 h 189"/>
              <a:gd name="T10" fmla="*/ 392 w 574"/>
              <a:gd name="T11" fmla="*/ 136 h 189"/>
              <a:gd name="T12" fmla="*/ 379 w 574"/>
              <a:gd name="T13" fmla="*/ 185 h 189"/>
              <a:gd name="T14" fmla="*/ 574 w 574"/>
              <a:gd name="T15" fmla="*/ 94 h 189"/>
              <a:gd name="T16" fmla="*/ 574 w 574"/>
              <a:gd name="T17" fmla="*/ 94 h 189"/>
              <a:gd name="T18" fmla="*/ 574 w 574"/>
              <a:gd name="T19" fmla="*/ 92 h 189"/>
              <a:gd name="T20" fmla="*/ 382 w 574"/>
              <a:gd name="T21" fmla="*/ 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2" y="1"/>
                </a:moveTo>
                <a:cubicBezTo>
                  <a:pt x="381" y="1"/>
                  <a:pt x="380" y="1"/>
                  <a:pt x="379" y="1"/>
                </a:cubicBezTo>
                <a:cubicBezTo>
                  <a:pt x="356" y="5"/>
                  <a:pt x="392" y="50"/>
                  <a:pt x="392" y="50"/>
                </a:cubicBezTo>
                <a:cubicBezTo>
                  <a:pt x="392" y="50"/>
                  <a:pt x="32" y="47"/>
                  <a:pt x="16" y="50"/>
                </a:cubicBezTo>
                <a:cubicBezTo>
                  <a:pt x="0" y="54"/>
                  <a:pt x="0" y="132"/>
                  <a:pt x="16" y="136"/>
                </a:cubicBezTo>
                <a:cubicBezTo>
                  <a:pt x="32" y="139"/>
                  <a:pt x="392" y="136"/>
                  <a:pt x="392" y="136"/>
                </a:cubicBezTo>
                <a:cubicBezTo>
                  <a:pt x="392" y="136"/>
                  <a:pt x="356" y="181"/>
                  <a:pt x="379" y="185"/>
                </a:cubicBezTo>
                <a:cubicBezTo>
                  <a:pt x="402" y="189"/>
                  <a:pt x="572" y="137"/>
                  <a:pt x="574" y="94"/>
                </a:cubicBezTo>
                <a:lnTo>
                  <a:pt x="574" y="94"/>
                </a:lnTo>
                <a:cubicBezTo>
                  <a:pt x="574" y="93"/>
                  <a:pt x="574" y="93"/>
                  <a:pt x="574" y="92"/>
                </a:cubicBezTo>
                <a:cubicBezTo>
                  <a:pt x="572" y="50"/>
                  <a:pt x="413" y="0"/>
                  <a:pt x="3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3">
            <a:extLst>
              <a:ext uri="{FF2B5EF4-FFF2-40B4-BE49-F238E27FC236}">
                <a16:creationId xmlns:a16="http://schemas.microsoft.com/office/drawing/2014/main" id="{2F144E6B-124C-41BE-90DC-785662B00B6A}"/>
              </a:ext>
            </a:extLst>
          </p:cNvPr>
          <p:cNvSpPr>
            <a:spLocks/>
          </p:cNvSpPr>
          <p:nvPr/>
        </p:nvSpPr>
        <p:spPr bwMode="auto">
          <a:xfrm>
            <a:off x="4529139" y="2824163"/>
            <a:ext cx="714375" cy="234950"/>
          </a:xfrm>
          <a:custGeom>
            <a:avLst/>
            <a:gdLst>
              <a:gd name="T0" fmla="*/ 382 w 574"/>
              <a:gd name="T1" fmla="*/ 0 h 189"/>
              <a:gd name="T2" fmla="*/ 380 w 574"/>
              <a:gd name="T3" fmla="*/ 1 h 189"/>
              <a:gd name="T4" fmla="*/ 392 w 574"/>
              <a:gd name="T5" fmla="*/ 49 h 189"/>
              <a:gd name="T6" fmla="*/ 16 w 574"/>
              <a:gd name="T7" fmla="*/ 50 h 189"/>
              <a:gd name="T8" fmla="*/ 16 w 574"/>
              <a:gd name="T9" fmla="*/ 135 h 189"/>
              <a:gd name="T10" fmla="*/ 392 w 574"/>
              <a:gd name="T11" fmla="*/ 136 h 189"/>
              <a:gd name="T12" fmla="*/ 379 w 574"/>
              <a:gd name="T13" fmla="*/ 185 h 189"/>
              <a:gd name="T14" fmla="*/ 574 w 574"/>
              <a:gd name="T15" fmla="*/ 94 h 189"/>
              <a:gd name="T16" fmla="*/ 574 w 574"/>
              <a:gd name="T17" fmla="*/ 94 h 189"/>
              <a:gd name="T18" fmla="*/ 574 w 574"/>
              <a:gd name="T19" fmla="*/ 91 h 189"/>
              <a:gd name="T20" fmla="*/ 382 w 574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2" y="0"/>
                </a:moveTo>
                <a:cubicBezTo>
                  <a:pt x="381" y="0"/>
                  <a:pt x="380" y="0"/>
                  <a:pt x="380" y="1"/>
                </a:cubicBezTo>
                <a:cubicBezTo>
                  <a:pt x="356" y="5"/>
                  <a:pt x="392" y="49"/>
                  <a:pt x="392" y="49"/>
                </a:cubicBezTo>
                <a:cubicBezTo>
                  <a:pt x="392" y="49"/>
                  <a:pt x="32" y="47"/>
                  <a:pt x="16" y="50"/>
                </a:cubicBezTo>
                <a:cubicBezTo>
                  <a:pt x="0" y="53"/>
                  <a:pt x="0" y="132"/>
                  <a:pt x="16" y="135"/>
                </a:cubicBezTo>
                <a:cubicBezTo>
                  <a:pt x="32" y="139"/>
                  <a:pt x="392" y="136"/>
                  <a:pt x="392" y="136"/>
                </a:cubicBezTo>
                <a:cubicBezTo>
                  <a:pt x="392" y="136"/>
                  <a:pt x="356" y="181"/>
                  <a:pt x="379" y="185"/>
                </a:cubicBezTo>
                <a:cubicBezTo>
                  <a:pt x="402" y="189"/>
                  <a:pt x="572" y="137"/>
                  <a:pt x="574" y="94"/>
                </a:cubicBezTo>
                <a:lnTo>
                  <a:pt x="574" y="94"/>
                </a:lnTo>
                <a:cubicBezTo>
                  <a:pt x="574" y="93"/>
                  <a:pt x="574" y="92"/>
                  <a:pt x="574" y="91"/>
                </a:cubicBezTo>
                <a:cubicBezTo>
                  <a:pt x="572" y="50"/>
                  <a:pt x="413" y="0"/>
                  <a:pt x="382" y="0"/>
                </a:cubicBezTo>
                <a:close/>
              </a:path>
            </a:pathLst>
          </a:custGeom>
          <a:solidFill>
            <a:srgbClr val="0000FF"/>
          </a:solidFill>
          <a:ln w="1270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4">
            <a:extLst>
              <a:ext uri="{FF2B5EF4-FFF2-40B4-BE49-F238E27FC236}">
                <a16:creationId xmlns:a16="http://schemas.microsoft.com/office/drawing/2014/main" id="{8AA26ABA-5B70-46DA-A7B1-B98817D35ABB}"/>
              </a:ext>
            </a:extLst>
          </p:cNvPr>
          <p:cNvSpPr>
            <a:spLocks/>
          </p:cNvSpPr>
          <p:nvPr/>
        </p:nvSpPr>
        <p:spPr bwMode="auto">
          <a:xfrm>
            <a:off x="4535488" y="2892425"/>
            <a:ext cx="400050" cy="96838"/>
          </a:xfrm>
          <a:custGeom>
            <a:avLst/>
            <a:gdLst>
              <a:gd name="T0" fmla="*/ 19 w 322"/>
              <a:gd name="T1" fmla="*/ 0 h 78"/>
              <a:gd name="T2" fmla="*/ 25 w 322"/>
              <a:gd name="T3" fmla="*/ 77 h 78"/>
              <a:gd name="T4" fmla="*/ 322 w 322"/>
              <a:gd name="T5" fmla="*/ 44 h 78"/>
              <a:gd name="T6" fmla="*/ 19 w 322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2" h="78">
                <a:moveTo>
                  <a:pt x="19" y="0"/>
                </a:moveTo>
                <a:cubicBezTo>
                  <a:pt x="9" y="9"/>
                  <a:pt x="0" y="58"/>
                  <a:pt x="25" y="77"/>
                </a:cubicBezTo>
                <a:cubicBezTo>
                  <a:pt x="34" y="78"/>
                  <a:pt x="104" y="40"/>
                  <a:pt x="322" y="44"/>
                </a:cubicBezTo>
                <a:cubicBezTo>
                  <a:pt x="117" y="34"/>
                  <a:pt x="19" y="0"/>
                  <a:pt x="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5">
            <a:extLst>
              <a:ext uri="{FF2B5EF4-FFF2-40B4-BE49-F238E27FC236}">
                <a16:creationId xmlns:a16="http://schemas.microsoft.com/office/drawing/2014/main" id="{7165D0BA-79BA-4E83-A7F0-C29349726D06}"/>
              </a:ext>
            </a:extLst>
          </p:cNvPr>
          <p:cNvSpPr>
            <a:spLocks/>
          </p:cNvSpPr>
          <p:nvPr/>
        </p:nvSpPr>
        <p:spPr bwMode="auto">
          <a:xfrm>
            <a:off x="4811714" y="3259138"/>
            <a:ext cx="180975" cy="509588"/>
          </a:xfrm>
          <a:custGeom>
            <a:avLst/>
            <a:gdLst>
              <a:gd name="T0" fmla="*/ 0 w 146"/>
              <a:gd name="T1" fmla="*/ 0 h 410"/>
              <a:gd name="T2" fmla="*/ 0 w 146"/>
              <a:gd name="T3" fmla="*/ 410 h 410"/>
              <a:gd name="T4" fmla="*/ 146 w 146"/>
              <a:gd name="T5" fmla="*/ 326 h 410"/>
              <a:gd name="T6" fmla="*/ 146 w 146"/>
              <a:gd name="T7" fmla="*/ 71 h 410"/>
              <a:gd name="T8" fmla="*/ 0 w 146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" h="410">
                <a:moveTo>
                  <a:pt x="0" y="0"/>
                </a:moveTo>
                <a:lnTo>
                  <a:pt x="0" y="410"/>
                </a:lnTo>
                <a:lnTo>
                  <a:pt x="146" y="326"/>
                </a:lnTo>
                <a:lnTo>
                  <a:pt x="146" y="71"/>
                </a:lnTo>
                <a:lnTo>
                  <a:pt x="0" y="0"/>
                </a:lnTo>
                <a:close/>
              </a:path>
            </a:pathLst>
          </a:custGeom>
          <a:solidFill>
            <a:srgbClr val="F4D7E3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6">
            <a:extLst>
              <a:ext uri="{FF2B5EF4-FFF2-40B4-BE49-F238E27FC236}">
                <a16:creationId xmlns:a16="http://schemas.microsoft.com/office/drawing/2014/main" id="{ED2DFCC9-5BC1-4B16-9BB1-FB31302C4E14}"/>
              </a:ext>
            </a:extLst>
          </p:cNvPr>
          <p:cNvSpPr>
            <a:spLocks/>
          </p:cNvSpPr>
          <p:nvPr/>
        </p:nvSpPr>
        <p:spPr bwMode="auto">
          <a:xfrm>
            <a:off x="4518027" y="3187700"/>
            <a:ext cx="271463" cy="198438"/>
          </a:xfrm>
          <a:custGeom>
            <a:avLst/>
            <a:gdLst>
              <a:gd name="T0" fmla="*/ 0 w 219"/>
              <a:gd name="T1" fmla="*/ 0 h 160"/>
              <a:gd name="T2" fmla="*/ 85 w 219"/>
              <a:gd name="T3" fmla="*/ 0 h 160"/>
              <a:gd name="T4" fmla="*/ 85 w 219"/>
              <a:gd name="T5" fmla="*/ 160 h 160"/>
              <a:gd name="T6" fmla="*/ 219 w 219"/>
              <a:gd name="T7" fmla="*/ 1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9" h="160">
                <a:moveTo>
                  <a:pt x="0" y="0"/>
                </a:moveTo>
                <a:lnTo>
                  <a:pt x="85" y="0"/>
                </a:lnTo>
                <a:lnTo>
                  <a:pt x="85" y="160"/>
                </a:lnTo>
                <a:lnTo>
                  <a:pt x="219" y="16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7">
            <a:extLst>
              <a:ext uri="{FF2B5EF4-FFF2-40B4-BE49-F238E27FC236}">
                <a16:creationId xmlns:a16="http://schemas.microsoft.com/office/drawing/2014/main" id="{0AB9309C-9A3B-4B8A-BC51-EB221519960B}"/>
              </a:ext>
            </a:extLst>
          </p:cNvPr>
          <p:cNvSpPr>
            <a:spLocks/>
          </p:cNvSpPr>
          <p:nvPr/>
        </p:nvSpPr>
        <p:spPr bwMode="auto">
          <a:xfrm>
            <a:off x="4695826" y="3355976"/>
            <a:ext cx="107950" cy="61913"/>
          </a:xfrm>
          <a:custGeom>
            <a:avLst/>
            <a:gdLst>
              <a:gd name="T0" fmla="*/ 25 w 87"/>
              <a:gd name="T1" fmla="*/ 25 h 50"/>
              <a:gd name="T2" fmla="*/ 0 w 87"/>
              <a:gd name="T3" fmla="*/ 50 h 50"/>
              <a:gd name="T4" fmla="*/ 87 w 87"/>
              <a:gd name="T5" fmla="*/ 25 h 50"/>
              <a:gd name="T6" fmla="*/ 0 w 87"/>
              <a:gd name="T7" fmla="*/ 0 h 50"/>
              <a:gd name="T8" fmla="*/ 25 w 87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0">
                <a:moveTo>
                  <a:pt x="25" y="25"/>
                </a:moveTo>
                <a:lnTo>
                  <a:pt x="0" y="50"/>
                </a:lnTo>
                <a:lnTo>
                  <a:pt x="87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897F1B4A-F3C4-4638-A27F-A711E7FA8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1" y="3686175"/>
            <a:ext cx="222250" cy="0"/>
          </a:xfrm>
          <a:prstGeom prst="line">
            <a:avLst/>
          </a:pr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9">
            <a:extLst>
              <a:ext uri="{FF2B5EF4-FFF2-40B4-BE49-F238E27FC236}">
                <a16:creationId xmlns:a16="http://schemas.microsoft.com/office/drawing/2014/main" id="{8A737C4B-268F-41CD-9190-3B761C2A00B4}"/>
              </a:ext>
            </a:extLst>
          </p:cNvPr>
          <p:cNvSpPr>
            <a:spLocks/>
          </p:cNvSpPr>
          <p:nvPr/>
        </p:nvSpPr>
        <p:spPr bwMode="auto">
          <a:xfrm>
            <a:off x="4710114" y="3657600"/>
            <a:ext cx="100013" cy="57150"/>
          </a:xfrm>
          <a:custGeom>
            <a:avLst/>
            <a:gdLst>
              <a:gd name="T0" fmla="*/ 23 w 80"/>
              <a:gd name="T1" fmla="*/ 22 h 45"/>
              <a:gd name="T2" fmla="*/ 0 w 80"/>
              <a:gd name="T3" fmla="*/ 45 h 45"/>
              <a:gd name="T4" fmla="*/ 80 w 80"/>
              <a:gd name="T5" fmla="*/ 22 h 45"/>
              <a:gd name="T6" fmla="*/ 0 w 80"/>
              <a:gd name="T7" fmla="*/ 0 h 45"/>
              <a:gd name="T8" fmla="*/ 23 w 80"/>
              <a:gd name="T9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45">
                <a:moveTo>
                  <a:pt x="23" y="22"/>
                </a:moveTo>
                <a:lnTo>
                  <a:pt x="0" y="45"/>
                </a:lnTo>
                <a:lnTo>
                  <a:pt x="80" y="22"/>
                </a:lnTo>
                <a:lnTo>
                  <a:pt x="0" y="0"/>
                </a:lnTo>
                <a:lnTo>
                  <a:pt x="23" y="22"/>
                </a:lnTo>
                <a:close/>
              </a:path>
            </a:pathLst>
          </a:custGeom>
          <a:solidFill>
            <a:srgbClr val="000000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68F4D8E8-0E60-401C-A80E-8A0E4BC3C24A}"/>
              </a:ext>
            </a:extLst>
          </p:cNvPr>
          <p:cNvSpPr>
            <a:spLocks/>
          </p:cNvSpPr>
          <p:nvPr/>
        </p:nvSpPr>
        <p:spPr bwMode="auto">
          <a:xfrm>
            <a:off x="4638677" y="3692525"/>
            <a:ext cx="582613" cy="147638"/>
          </a:xfrm>
          <a:custGeom>
            <a:avLst/>
            <a:gdLst>
              <a:gd name="T0" fmla="*/ 0 w 469"/>
              <a:gd name="T1" fmla="*/ 0 h 120"/>
              <a:gd name="T2" fmla="*/ 0 w 469"/>
              <a:gd name="T3" fmla="*/ 120 h 120"/>
              <a:gd name="T4" fmla="*/ 469 w 469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9" h="120">
                <a:moveTo>
                  <a:pt x="0" y="0"/>
                </a:moveTo>
                <a:lnTo>
                  <a:pt x="0" y="120"/>
                </a:lnTo>
                <a:lnTo>
                  <a:pt x="469" y="120"/>
                </a:ln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1">
            <a:extLst>
              <a:ext uri="{FF2B5EF4-FFF2-40B4-BE49-F238E27FC236}">
                <a16:creationId xmlns:a16="http://schemas.microsoft.com/office/drawing/2014/main" id="{AE8A12EF-8356-423D-BA9A-F55052267D0A}"/>
              </a:ext>
            </a:extLst>
          </p:cNvPr>
          <p:cNvSpPr>
            <a:spLocks/>
          </p:cNvSpPr>
          <p:nvPr/>
        </p:nvSpPr>
        <p:spPr bwMode="auto">
          <a:xfrm>
            <a:off x="5129213" y="3810001"/>
            <a:ext cx="107950" cy="61913"/>
          </a:xfrm>
          <a:custGeom>
            <a:avLst/>
            <a:gdLst>
              <a:gd name="T0" fmla="*/ 25 w 88"/>
              <a:gd name="T1" fmla="*/ 25 h 50"/>
              <a:gd name="T2" fmla="*/ 0 w 88"/>
              <a:gd name="T3" fmla="*/ 50 h 50"/>
              <a:gd name="T4" fmla="*/ 88 w 88"/>
              <a:gd name="T5" fmla="*/ 25 h 50"/>
              <a:gd name="T6" fmla="*/ 0 w 88"/>
              <a:gd name="T7" fmla="*/ 0 h 50"/>
              <a:gd name="T8" fmla="*/ 25 w 88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50">
                <a:moveTo>
                  <a:pt x="25" y="25"/>
                </a:moveTo>
                <a:lnTo>
                  <a:pt x="0" y="50"/>
                </a:lnTo>
                <a:lnTo>
                  <a:pt x="88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2">
            <a:extLst>
              <a:ext uri="{FF2B5EF4-FFF2-40B4-BE49-F238E27FC236}">
                <a16:creationId xmlns:a16="http://schemas.microsoft.com/office/drawing/2014/main" id="{1C8CAEB7-0949-42A2-A7F4-CE08C070C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388" y="3503613"/>
            <a:ext cx="211138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3">
            <a:extLst>
              <a:ext uri="{FF2B5EF4-FFF2-40B4-BE49-F238E27FC236}">
                <a16:creationId xmlns:a16="http://schemas.microsoft.com/office/drawing/2014/main" id="{66E50D0F-C88E-4579-A076-7FBC3ADE9F88}"/>
              </a:ext>
            </a:extLst>
          </p:cNvPr>
          <p:cNvSpPr>
            <a:spLocks/>
          </p:cNvSpPr>
          <p:nvPr/>
        </p:nvSpPr>
        <p:spPr bwMode="auto">
          <a:xfrm>
            <a:off x="5124451" y="3471864"/>
            <a:ext cx="107950" cy="61913"/>
          </a:xfrm>
          <a:custGeom>
            <a:avLst/>
            <a:gdLst>
              <a:gd name="T0" fmla="*/ 25 w 87"/>
              <a:gd name="T1" fmla="*/ 25 h 50"/>
              <a:gd name="T2" fmla="*/ 0 w 87"/>
              <a:gd name="T3" fmla="*/ 50 h 50"/>
              <a:gd name="T4" fmla="*/ 87 w 87"/>
              <a:gd name="T5" fmla="*/ 25 h 50"/>
              <a:gd name="T6" fmla="*/ 0 w 87"/>
              <a:gd name="T7" fmla="*/ 0 h 50"/>
              <a:gd name="T8" fmla="*/ 25 w 87"/>
              <a:gd name="T9" fmla="*/ 2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50">
                <a:moveTo>
                  <a:pt x="25" y="25"/>
                </a:moveTo>
                <a:lnTo>
                  <a:pt x="0" y="50"/>
                </a:lnTo>
                <a:lnTo>
                  <a:pt x="87" y="25"/>
                </a:lnTo>
                <a:lnTo>
                  <a:pt x="0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4">
            <a:extLst>
              <a:ext uri="{FF2B5EF4-FFF2-40B4-BE49-F238E27FC236}">
                <a16:creationId xmlns:a16="http://schemas.microsoft.com/office/drawing/2014/main" id="{4B3D7B3A-5A56-4E9A-9162-12264CED7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2477" y="4035425"/>
            <a:ext cx="663575" cy="0"/>
          </a:xfrm>
          <a:prstGeom prst="line">
            <a:avLst/>
          </a:pr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5">
            <a:extLst>
              <a:ext uri="{FF2B5EF4-FFF2-40B4-BE49-F238E27FC236}">
                <a16:creationId xmlns:a16="http://schemas.microsoft.com/office/drawing/2014/main" id="{7A30A662-7BC6-4CEA-844B-2BE45C80D08A}"/>
              </a:ext>
            </a:extLst>
          </p:cNvPr>
          <p:cNvSpPr>
            <a:spLocks/>
          </p:cNvSpPr>
          <p:nvPr/>
        </p:nvSpPr>
        <p:spPr bwMode="auto">
          <a:xfrm>
            <a:off x="5129213" y="4003675"/>
            <a:ext cx="114300" cy="65088"/>
          </a:xfrm>
          <a:custGeom>
            <a:avLst/>
            <a:gdLst>
              <a:gd name="T0" fmla="*/ 26 w 91"/>
              <a:gd name="T1" fmla="*/ 26 h 52"/>
              <a:gd name="T2" fmla="*/ 0 w 91"/>
              <a:gd name="T3" fmla="*/ 52 h 52"/>
              <a:gd name="T4" fmla="*/ 91 w 91"/>
              <a:gd name="T5" fmla="*/ 26 h 52"/>
              <a:gd name="T6" fmla="*/ 0 w 91"/>
              <a:gd name="T7" fmla="*/ 0 h 52"/>
              <a:gd name="T8" fmla="*/ 26 w 91"/>
              <a:gd name="T9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52">
                <a:moveTo>
                  <a:pt x="26" y="26"/>
                </a:moveTo>
                <a:lnTo>
                  <a:pt x="0" y="52"/>
                </a:lnTo>
                <a:lnTo>
                  <a:pt x="91" y="26"/>
                </a:lnTo>
                <a:lnTo>
                  <a:pt x="0" y="0"/>
                </a:lnTo>
                <a:lnTo>
                  <a:pt x="26" y="2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21070792-EFED-4356-86F9-706D1FD6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3570289"/>
            <a:ext cx="261938" cy="231775"/>
          </a:xfrm>
          <a:prstGeom prst="rect">
            <a:avLst/>
          </a:prstGeom>
          <a:solidFill>
            <a:srgbClr val="F4D7E3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7">
            <a:extLst>
              <a:ext uri="{FF2B5EF4-FFF2-40B4-BE49-F238E27FC236}">
                <a16:creationId xmlns:a16="http://schemas.microsoft.com/office/drawing/2014/main" id="{ABE9FD09-533E-407A-B523-4CBF6517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1" y="3606801"/>
            <a:ext cx="21961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op2</a:t>
            </a:r>
            <a:endParaRPr lang="en-US" altLang="en-US"/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35EC8B2D-A1F5-47DB-BF04-C5D56DA0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4" y="3910014"/>
            <a:ext cx="252413" cy="231775"/>
          </a:xfrm>
          <a:prstGeom prst="rect">
            <a:avLst/>
          </a:prstGeom>
          <a:solidFill>
            <a:srgbClr val="F4D7E3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9">
            <a:extLst>
              <a:ext uri="{FF2B5EF4-FFF2-40B4-BE49-F238E27FC236}">
                <a16:creationId xmlns:a16="http://schemas.microsoft.com/office/drawing/2014/main" id="{64F68A2F-9EDE-4607-87D2-A35688C6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952875"/>
            <a:ext cx="20037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>
                <a:solidFill>
                  <a:srgbClr val="000000"/>
                </a:solidFill>
                <a:latin typeface="sans-serif"/>
              </a:rPr>
              <a:t>op1</a:t>
            </a:r>
            <a:endParaRPr lang="en-US" altLang="en-US"/>
          </a:p>
        </p:txBody>
      </p:sp>
      <p:sp>
        <p:nvSpPr>
          <p:cNvPr id="66" name="Rectangle 60">
            <a:extLst>
              <a:ext uri="{FF2B5EF4-FFF2-40B4-BE49-F238E27FC236}">
                <a16:creationId xmlns:a16="http://schemas.microsoft.com/office/drawing/2014/main" id="{AE91E704-E6FB-4063-9CA5-19CFF78E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7" y="3276601"/>
            <a:ext cx="930275" cy="646113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1">
            <a:extLst>
              <a:ext uri="{FF2B5EF4-FFF2-40B4-BE49-F238E27FC236}">
                <a16:creationId xmlns:a16="http://schemas.microsoft.com/office/drawing/2014/main" id="{7109FA98-5E95-4698-9220-5599CE29A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1" y="3419476"/>
            <a:ext cx="2308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ALU</a:t>
            </a:r>
            <a:endParaRPr lang="en-US" altLang="en-US"/>
          </a:p>
        </p:txBody>
      </p:sp>
      <p:sp>
        <p:nvSpPr>
          <p:cNvPr id="68" name="Rectangle 62">
            <a:extLst>
              <a:ext uri="{FF2B5EF4-FFF2-40B4-BE49-F238E27FC236}">
                <a16:creationId xmlns:a16="http://schemas.microsoft.com/office/drawing/2014/main" id="{B5E3006B-DD9C-493C-86C4-A9EDC837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6" y="3589339"/>
            <a:ext cx="2420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2E19F743-0A70-4356-B7E8-1E00B5A7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26" y="2135189"/>
            <a:ext cx="939800" cy="600075"/>
          </a:xfrm>
          <a:prstGeom prst="rect">
            <a:avLst/>
          </a:prstGeom>
          <a:solidFill>
            <a:srgbClr val="D5F6FF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4">
            <a:extLst>
              <a:ext uri="{FF2B5EF4-FFF2-40B4-BE49-F238E27FC236}">
                <a16:creationId xmlns:a16="http://schemas.microsoft.com/office/drawing/2014/main" id="{BC18014F-528A-4E6F-A938-1B14278A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7" y="2232025"/>
            <a:ext cx="43287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Branch</a:t>
            </a:r>
            <a:endParaRPr lang="en-US" altLang="en-US"/>
          </a:p>
        </p:txBody>
      </p:sp>
      <p:sp>
        <p:nvSpPr>
          <p:cNvPr id="71" name="Rectangle 65">
            <a:extLst>
              <a:ext uri="{FF2B5EF4-FFF2-40B4-BE49-F238E27FC236}">
                <a16:creationId xmlns:a16="http://schemas.microsoft.com/office/drawing/2014/main" id="{006AFD67-A19D-475C-94BC-0D22D9E1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1" y="2433638"/>
            <a:ext cx="24686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72" name="Freeform 66">
            <a:extLst>
              <a:ext uri="{FF2B5EF4-FFF2-40B4-BE49-F238E27FC236}">
                <a16:creationId xmlns:a16="http://schemas.microsoft.com/office/drawing/2014/main" id="{53293F2F-C319-499F-9766-801D48A12EAF}"/>
              </a:ext>
            </a:extLst>
          </p:cNvPr>
          <p:cNvSpPr>
            <a:spLocks/>
          </p:cNvSpPr>
          <p:nvPr/>
        </p:nvSpPr>
        <p:spPr bwMode="auto">
          <a:xfrm>
            <a:off x="5837238" y="2876550"/>
            <a:ext cx="782638" cy="222250"/>
          </a:xfrm>
          <a:custGeom>
            <a:avLst/>
            <a:gdLst>
              <a:gd name="T0" fmla="*/ 89 w 629"/>
              <a:gd name="T1" fmla="*/ 0 h 178"/>
              <a:gd name="T2" fmla="*/ 540 w 629"/>
              <a:gd name="T3" fmla="*/ 0 h 178"/>
              <a:gd name="T4" fmla="*/ 629 w 629"/>
              <a:gd name="T5" fmla="*/ 89 h 178"/>
              <a:gd name="T6" fmla="*/ 540 w 629"/>
              <a:gd name="T7" fmla="*/ 178 h 178"/>
              <a:gd name="T8" fmla="*/ 89 w 629"/>
              <a:gd name="T9" fmla="*/ 178 h 178"/>
              <a:gd name="T10" fmla="*/ 0 w 629"/>
              <a:gd name="T11" fmla="*/ 89 h 178"/>
              <a:gd name="T12" fmla="*/ 89 w 629"/>
              <a:gd name="T13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9" h="178">
                <a:moveTo>
                  <a:pt x="89" y="0"/>
                </a:moveTo>
                <a:lnTo>
                  <a:pt x="540" y="0"/>
                </a:lnTo>
                <a:cubicBezTo>
                  <a:pt x="589" y="0"/>
                  <a:pt x="629" y="39"/>
                  <a:pt x="629" y="89"/>
                </a:cubicBezTo>
                <a:cubicBezTo>
                  <a:pt x="629" y="138"/>
                  <a:pt x="589" y="178"/>
                  <a:pt x="540" y="178"/>
                </a:cubicBezTo>
                <a:lnTo>
                  <a:pt x="89" y="178"/>
                </a:lnTo>
                <a:cubicBezTo>
                  <a:pt x="39" y="178"/>
                  <a:pt x="0" y="138"/>
                  <a:pt x="0" y="89"/>
                </a:cubicBezTo>
                <a:cubicBezTo>
                  <a:pt x="0" y="39"/>
                  <a:pt x="39" y="0"/>
                  <a:pt x="89" y="0"/>
                </a:cubicBezTo>
                <a:close/>
              </a:path>
            </a:pathLst>
          </a:custGeom>
          <a:solidFill>
            <a:srgbClr val="AAFFCC"/>
          </a:solidFill>
          <a:ln w="12700" cap="flat">
            <a:solidFill>
              <a:srgbClr val="1620F7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7">
            <a:extLst>
              <a:ext uri="{FF2B5EF4-FFF2-40B4-BE49-F238E27FC236}">
                <a16:creationId xmlns:a16="http://schemas.microsoft.com/office/drawing/2014/main" id="{4E286DD6-8751-4D88-B44A-E89EFBAB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3763" y="2879725"/>
            <a:ext cx="36067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>
                <a:solidFill>
                  <a:srgbClr val="000000"/>
                </a:solidFill>
                <a:latin typeface="sans-serif"/>
              </a:rPr>
              <a:t>flags</a:t>
            </a:r>
            <a:endParaRPr lang="en-US" altLang="en-US"/>
          </a:p>
        </p:txBody>
      </p:sp>
      <p:sp>
        <p:nvSpPr>
          <p:cNvPr id="74" name="Freeform 68">
            <a:extLst>
              <a:ext uri="{FF2B5EF4-FFF2-40B4-BE49-F238E27FC236}">
                <a16:creationId xmlns:a16="http://schemas.microsoft.com/office/drawing/2014/main" id="{2F1A02FF-C24F-4A72-9471-83A8AB6031D0}"/>
              </a:ext>
            </a:extLst>
          </p:cNvPr>
          <p:cNvSpPr>
            <a:spLocks/>
          </p:cNvSpPr>
          <p:nvPr/>
        </p:nvSpPr>
        <p:spPr bwMode="auto">
          <a:xfrm>
            <a:off x="6129339" y="2717800"/>
            <a:ext cx="201613" cy="146050"/>
          </a:xfrm>
          <a:custGeom>
            <a:avLst/>
            <a:gdLst>
              <a:gd name="T0" fmla="*/ 0 w 162"/>
              <a:gd name="T1" fmla="*/ 40 h 118"/>
              <a:gd name="T2" fmla="*/ 0 w 162"/>
              <a:gd name="T3" fmla="*/ 40 h 118"/>
              <a:gd name="T4" fmla="*/ 42 w 162"/>
              <a:gd name="T5" fmla="*/ 38 h 118"/>
              <a:gd name="T6" fmla="*/ 43 w 162"/>
              <a:gd name="T7" fmla="*/ 115 h 118"/>
              <a:gd name="T8" fmla="*/ 116 w 162"/>
              <a:gd name="T9" fmla="*/ 115 h 118"/>
              <a:gd name="T10" fmla="*/ 117 w 162"/>
              <a:gd name="T11" fmla="*/ 38 h 118"/>
              <a:gd name="T12" fmla="*/ 159 w 162"/>
              <a:gd name="T13" fmla="*/ 40 h 118"/>
              <a:gd name="T14" fmla="*/ 81 w 162"/>
              <a:gd name="T15" fmla="*/ 0 h 118"/>
              <a:gd name="T16" fmla="*/ 81 w 162"/>
              <a:gd name="T17" fmla="*/ 0 h 118"/>
              <a:gd name="T18" fmla="*/ 78 w 162"/>
              <a:gd name="T19" fmla="*/ 0 h 118"/>
              <a:gd name="T20" fmla="*/ 0 w 162"/>
              <a:gd name="T21" fmla="*/ 4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8"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4" y="45"/>
                  <a:pt x="42" y="38"/>
                  <a:pt x="42" y="38"/>
                </a:cubicBezTo>
                <a:cubicBezTo>
                  <a:pt x="42" y="38"/>
                  <a:pt x="40" y="111"/>
                  <a:pt x="43" y="115"/>
                </a:cubicBezTo>
                <a:cubicBezTo>
                  <a:pt x="46" y="118"/>
                  <a:pt x="113" y="118"/>
                  <a:pt x="116" y="115"/>
                </a:cubicBezTo>
                <a:cubicBezTo>
                  <a:pt x="119" y="111"/>
                  <a:pt x="117" y="38"/>
                  <a:pt x="117" y="38"/>
                </a:cubicBezTo>
                <a:cubicBezTo>
                  <a:pt x="117" y="38"/>
                  <a:pt x="155" y="45"/>
                  <a:pt x="159" y="40"/>
                </a:cubicBezTo>
                <a:cubicBezTo>
                  <a:pt x="162" y="36"/>
                  <a:pt x="117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2" y="1"/>
                  <a:pt x="0" y="33"/>
                  <a:pt x="0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69">
            <a:extLst>
              <a:ext uri="{FF2B5EF4-FFF2-40B4-BE49-F238E27FC236}">
                <a16:creationId xmlns:a16="http://schemas.microsoft.com/office/drawing/2014/main" id="{3E6CDB1B-AC39-46B6-9712-BF3991B01E13}"/>
              </a:ext>
            </a:extLst>
          </p:cNvPr>
          <p:cNvSpPr>
            <a:spLocks/>
          </p:cNvSpPr>
          <p:nvPr/>
        </p:nvSpPr>
        <p:spPr bwMode="auto">
          <a:xfrm>
            <a:off x="6127752" y="2720975"/>
            <a:ext cx="201613" cy="147638"/>
          </a:xfrm>
          <a:custGeom>
            <a:avLst/>
            <a:gdLst>
              <a:gd name="T0" fmla="*/ 0 w 162"/>
              <a:gd name="T1" fmla="*/ 40 h 118"/>
              <a:gd name="T2" fmla="*/ 0 w 162"/>
              <a:gd name="T3" fmla="*/ 40 h 118"/>
              <a:gd name="T4" fmla="*/ 42 w 162"/>
              <a:gd name="T5" fmla="*/ 38 h 118"/>
              <a:gd name="T6" fmla="*/ 43 w 162"/>
              <a:gd name="T7" fmla="*/ 115 h 118"/>
              <a:gd name="T8" fmla="*/ 116 w 162"/>
              <a:gd name="T9" fmla="*/ 115 h 118"/>
              <a:gd name="T10" fmla="*/ 117 w 162"/>
              <a:gd name="T11" fmla="*/ 38 h 118"/>
              <a:gd name="T12" fmla="*/ 159 w 162"/>
              <a:gd name="T13" fmla="*/ 40 h 118"/>
              <a:gd name="T14" fmla="*/ 81 w 162"/>
              <a:gd name="T15" fmla="*/ 0 h 118"/>
              <a:gd name="T16" fmla="*/ 81 w 162"/>
              <a:gd name="T17" fmla="*/ 0 h 118"/>
              <a:gd name="T18" fmla="*/ 78 w 162"/>
              <a:gd name="T19" fmla="*/ 0 h 118"/>
              <a:gd name="T20" fmla="*/ 0 w 162"/>
              <a:gd name="T21" fmla="*/ 4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8">
                <a:moveTo>
                  <a:pt x="0" y="40"/>
                </a:moveTo>
                <a:cubicBezTo>
                  <a:pt x="0" y="40"/>
                  <a:pt x="0" y="40"/>
                  <a:pt x="0" y="40"/>
                </a:cubicBezTo>
                <a:cubicBezTo>
                  <a:pt x="4" y="45"/>
                  <a:pt x="42" y="38"/>
                  <a:pt x="42" y="38"/>
                </a:cubicBezTo>
                <a:cubicBezTo>
                  <a:pt x="42" y="38"/>
                  <a:pt x="40" y="111"/>
                  <a:pt x="43" y="115"/>
                </a:cubicBezTo>
                <a:cubicBezTo>
                  <a:pt x="46" y="118"/>
                  <a:pt x="113" y="118"/>
                  <a:pt x="116" y="115"/>
                </a:cubicBezTo>
                <a:cubicBezTo>
                  <a:pt x="119" y="112"/>
                  <a:pt x="117" y="38"/>
                  <a:pt x="117" y="38"/>
                </a:cubicBezTo>
                <a:cubicBezTo>
                  <a:pt x="117" y="38"/>
                  <a:pt x="155" y="45"/>
                  <a:pt x="159" y="40"/>
                </a:cubicBezTo>
                <a:cubicBezTo>
                  <a:pt x="162" y="36"/>
                  <a:pt x="117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2" y="1"/>
                  <a:pt x="0" y="33"/>
                  <a:pt x="0" y="40"/>
                </a:cubicBezTo>
                <a:close/>
              </a:path>
            </a:pathLst>
          </a:custGeom>
          <a:solidFill>
            <a:srgbClr val="0000F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0">
            <a:extLst>
              <a:ext uri="{FF2B5EF4-FFF2-40B4-BE49-F238E27FC236}">
                <a16:creationId xmlns:a16="http://schemas.microsoft.com/office/drawing/2014/main" id="{A9DA282B-26D6-4121-A481-9B5A1E43DB87}"/>
              </a:ext>
            </a:extLst>
          </p:cNvPr>
          <p:cNvSpPr>
            <a:spLocks/>
          </p:cNvSpPr>
          <p:nvPr/>
        </p:nvSpPr>
        <p:spPr bwMode="auto">
          <a:xfrm>
            <a:off x="6184901" y="2784475"/>
            <a:ext cx="82550" cy="82550"/>
          </a:xfrm>
          <a:custGeom>
            <a:avLst/>
            <a:gdLst>
              <a:gd name="T0" fmla="*/ 0 w 67"/>
              <a:gd name="T1" fmla="*/ 62 h 66"/>
              <a:gd name="T2" fmla="*/ 67 w 67"/>
              <a:gd name="T3" fmla="*/ 61 h 66"/>
              <a:gd name="T4" fmla="*/ 38 w 67"/>
              <a:gd name="T5" fmla="*/ 0 h 66"/>
              <a:gd name="T6" fmla="*/ 0 w 67"/>
              <a:gd name="T7" fmla="*/ 6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66">
                <a:moveTo>
                  <a:pt x="0" y="62"/>
                </a:moveTo>
                <a:cubicBezTo>
                  <a:pt x="8" y="64"/>
                  <a:pt x="50" y="66"/>
                  <a:pt x="67" y="61"/>
                </a:cubicBezTo>
                <a:cubicBezTo>
                  <a:pt x="67" y="59"/>
                  <a:pt x="35" y="45"/>
                  <a:pt x="38" y="0"/>
                </a:cubicBezTo>
                <a:cubicBezTo>
                  <a:pt x="29" y="42"/>
                  <a:pt x="0" y="62"/>
                  <a:pt x="0" y="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1">
            <a:extLst>
              <a:ext uri="{FF2B5EF4-FFF2-40B4-BE49-F238E27FC236}">
                <a16:creationId xmlns:a16="http://schemas.microsoft.com/office/drawing/2014/main" id="{F7FBDBF8-C246-4B35-83AE-5BE8F7C677C7}"/>
              </a:ext>
            </a:extLst>
          </p:cNvPr>
          <p:cNvSpPr>
            <a:spLocks/>
          </p:cNvSpPr>
          <p:nvPr/>
        </p:nvSpPr>
        <p:spPr bwMode="auto">
          <a:xfrm>
            <a:off x="6122989" y="3105150"/>
            <a:ext cx="201613" cy="158750"/>
          </a:xfrm>
          <a:custGeom>
            <a:avLst/>
            <a:gdLst>
              <a:gd name="T0" fmla="*/ 0 w 162"/>
              <a:gd name="T1" fmla="*/ 43 h 127"/>
              <a:gd name="T2" fmla="*/ 0 w 162"/>
              <a:gd name="T3" fmla="*/ 43 h 127"/>
              <a:gd name="T4" fmla="*/ 42 w 162"/>
              <a:gd name="T5" fmla="*/ 40 h 127"/>
              <a:gd name="T6" fmla="*/ 43 w 162"/>
              <a:gd name="T7" fmla="*/ 123 h 127"/>
              <a:gd name="T8" fmla="*/ 116 w 162"/>
              <a:gd name="T9" fmla="*/ 123 h 127"/>
              <a:gd name="T10" fmla="*/ 117 w 162"/>
              <a:gd name="T11" fmla="*/ 41 h 127"/>
              <a:gd name="T12" fmla="*/ 159 w 162"/>
              <a:gd name="T13" fmla="*/ 43 h 127"/>
              <a:gd name="T14" fmla="*/ 81 w 162"/>
              <a:gd name="T15" fmla="*/ 0 h 127"/>
              <a:gd name="T16" fmla="*/ 81 w 162"/>
              <a:gd name="T17" fmla="*/ 0 h 127"/>
              <a:gd name="T18" fmla="*/ 78 w 162"/>
              <a:gd name="T19" fmla="*/ 0 h 127"/>
              <a:gd name="T20" fmla="*/ 0 w 162"/>
              <a:gd name="T21" fmla="*/ 4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27">
                <a:moveTo>
                  <a:pt x="0" y="43"/>
                </a:moveTo>
                <a:cubicBezTo>
                  <a:pt x="0" y="43"/>
                  <a:pt x="0" y="43"/>
                  <a:pt x="0" y="43"/>
                </a:cubicBezTo>
                <a:cubicBezTo>
                  <a:pt x="4" y="48"/>
                  <a:pt x="42" y="40"/>
                  <a:pt x="42" y="40"/>
                </a:cubicBezTo>
                <a:cubicBezTo>
                  <a:pt x="42" y="40"/>
                  <a:pt x="40" y="120"/>
                  <a:pt x="43" y="123"/>
                </a:cubicBezTo>
                <a:cubicBezTo>
                  <a:pt x="46" y="127"/>
                  <a:pt x="113" y="127"/>
                  <a:pt x="116" y="123"/>
                </a:cubicBezTo>
                <a:cubicBezTo>
                  <a:pt x="119" y="120"/>
                  <a:pt x="117" y="41"/>
                  <a:pt x="117" y="41"/>
                </a:cubicBezTo>
                <a:cubicBezTo>
                  <a:pt x="117" y="41"/>
                  <a:pt x="155" y="48"/>
                  <a:pt x="159" y="43"/>
                </a:cubicBezTo>
                <a:cubicBezTo>
                  <a:pt x="162" y="38"/>
                  <a:pt x="118" y="1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1"/>
                  <a:pt x="0" y="36"/>
                  <a:pt x="0" y="4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2">
            <a:extLst>
              <a:ext uri="{FF2B5EF4-FFF2-40B4-BE49-F238E27FC236}">
                <a16:creationId xmlns:a16="http://schemas.microsoft.com/office/drawing/2014/main" id="{3D87FE2C-D5FE-443F-BB6E-1FFB238A9A6F}"/>
              </a:ext>
            </a:extLst>
          </p:cNvPr>
          <p:cNvSpPr>
            <a:spLocks/>
          </p:cNvSpPr>
          <p:nvPr/>
        </p:nvSpPr>
        <p:spPr bwMode="auto">
          <a:xfrm>
            <a:off x="6121402" y="3109914"/>
            <a:ext cx="201613" cy="157163"/>
          </a:xfrm>
          <a:custGeom>
            <a:avLst/>
            <a:gdLst>
              <a:gd name="T0" fmla="*/ 0 w 162"/>
              <a:gd name="T1" fmla="*/ 42 h 126"/>
              <a:gd name="T2" fmla="*/ 0 w 162"/>
              <a:gd name="T3" fmla="*/ 42 h 126"/>
              <a:gd name="T4" fmla="*/ 42 w 162"/>
              <a:gd name="T5" fmla="*/ 40 h 126"/>
              <a:gd name="T6" fmla="*/ 43 w 162"/>
              <a:gd name="T7" fmla="*/ 123 h 126"/>
              <a:gd name="T8" fmla="*/ 116 w 162"/>
              <a:gd name="T9" fmla="*/ 123 h 126"/>
              <a:gd name="T10" fmla="*/ 117 w 162"/>
              <a:gd name="T11" fmla="*/ 40 h 126"/>
              <a:gd name="T12" fmla="*/ 159 w 162"/>
              <a:gd name="T13" fmla="*/ 43 h 126"/>
              <a:gd name="T14" fmla="*/ 81 w 162"/>
              <a:gd name="T15" fmla="*/ 0 h 126"/>
              <a:gd name="T16" fmla="*/ 81 w 162"/>
              <a:gd name="T17" fmla="*/ 0 h 126"/>
              <a:gd name="T18" fmla="*/ 78 w 162"/>
              <a:gd name="T19" fmla="*/ 0 h 126"/>
              <a:gd name="T20" fmla="*/ 0 w 162"/>
              <a:gd name="T21" fmla="*/ 4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26">
                <a:moveTo>
                  <a:pt x="0" y="42"/>
                </a:moveTo>
                <a:cubicBezTo>
                  <a:pt x="0" y="42"/>
                  <a:pt x="0" y="42"/>
                  <a:pt x="0" y="42"/>
                </a:cubicBezTo>
                <a:cubicBezTo>
                  <a:pt x="4" y="48"/>
                  <a:pt x="42" y="40"/>
                  <a:pt x="42" y="40"/>
                </a:cubicBezTo>
                <a:cubicBezTo>
                  <a:pt x="42" y="40"/>
                  <a:pt x="40" y="119"/>
                  <a:pt x="43" y="123"/>
                </a:cubicBezTo>
                <a:cubicBezTo>
                  <a:pt x="46" y="126"/>
                  <a:pt x="113" y="126"/>
                  <a:pt x="116" y="123"/>
                </a:cubicBezTo>
                <a:cubicBezTo>
                  <a:pt x="119" y="119"/>
                  <a:pt x="117" y="40"/>
                  <a:pt x="117" y="40"/>
                </a:cubicBezTo>
                <a:cubicBezTo>
                  <a:pt x="117" y="40"/>
                  <a:pt x="155" y="48"/>
                  <a:pt x="159" y="43"/>
                </a:cubicBezTo>
                <a:cubicBezTo>
                  <a:pt x="162" y="38"/>
                  <a:pt x="118" y="0"/>
                  <a:pt x="81" y="0"/>
                </a:cubicBezTo>
                <a:lnTo>
                  <a:pt x="81" y="0"/>
                </a:lnTo>
                <a:cubicBezTo>
                  <a:pt x="80" y="0"/>
                  <a:pt x="79" y="0"/>
                  <a:pt x="78" y="0"/>
                </a:cubicBezTo>
                <a:cubicBezTo>
                  <a:pt x="43" y="0"/>
                  <a:pt x="0" y="35"/>
                  <a:pt x="0" y="42"/>
                </a:cubicBezTo>
                <a:close/>
              </a:path>
            </a:pathLst>
          </a:custGeom>
          <a:solidFill>
            <a:srgbClr val="0000F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3">
            <a:extLst>
              <a:ext uri="{FF2B5EF4-FFF2-40B4-BE49-F238E27FC236}">
                <a16:creationId xmlns:a16="http://schemas.microsoft.com/office/drawing/2014/main" id="{E0245203-50F5-440C-8DFE-DAA2DB57140C}"/>
              </a:ext>
            </a:extLst>
          </p:cNvPr>
          <p:cNvSpPr>
            <a:spLocks/>
          </p:cNvSpPr>
          <p:nvPr/>
        </p:nvSpPr>
        <p:spPr bwMode="auto">
          <a:xfrm>
            <a:off x="6178551" y="3178176"/>
            <a:ext cx="82550" cy="87313"/>
          </a:xfrm>
          <a:custGeom>
            <a:avLst/>
            <a:gdLst>
              <a:gd name="T0" fmla="*/ 0 w 67"/>
              <a:gd name="T1" fmla="*/ 67 h 71"/>
              <a:gd name="T2" fmla="*/ 67 w 67"/>
              <a:gd name="T3" fmla="*/ 66 h 71"/>
              <a:gd name="T4" fmla="*/ 38 w 67"/>
              <a:gd name="T5" fmla="*/ 0 h 71"/>
              <a:gd name="T6" fmla="*/ 0 w 67"/>
              <a:gd name="T7" fmla="*/ 6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71">
                <a:moveTo>
                  <a:pt x="0" y="67"/>
                </a:moveTo>
                <a:cubicBezTo>
                  <a:pt x="8" y="69"/>
                  <a:pt x="50" y="71"/>
                  <a:pt x="67" y="66"/>
                </a:cubicBezTo>
                <a:cubicBezTo>
                  <a:pt x="67" y="64"/>
                  <a:pt x="35" y="48"/>
                  <a:pt x="38" y="0"/>
                </a:cubicBezTo>
                <a:cubicBezTo>
                  <a:pt x="29" y="45"/>
                  <a:pt x="0" y="67"/>
                  <a:pt x="0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4">
            <a:extLst>
              <a:ext uri="{FF2B5EF4-FFF2-40B4-BE49-F238E27FC236}">
                <a16:creationId xmlns:a16="http://schemas.microsoft.com/office/drawing/2014/main" id="{92ECE515-4828-4878-BB3E-A12E9583C4CD}"/>
              </a:ext>
            </a:extLst>
          </p:cNvPr>
          <p:cNvSpPr>
            <a:spLocks/>
          </p:cNvSpPr>
          <p:nvPr/>
        </p:nvSpPr>
        <p:spPr bwMode="auto">
          <a:xfrm>
            <a:off x="5465763" y="2298701"/>
            <a:ext cx="330200" cy="246063"/>
          </a:xfrm>
          <a:custGeom>
            <a:avLst/>
            <a:gdLst>
              <a:gd name="T0" fmla="*/ 176 w 265"/>
              <a:gd name="T1" fmla="*/ 1 h 199"/>
              <a:gd name="T2" fmla="*/ 175 w 265"/>
              <a:gd name="T3" fmla="*/ 1 h 199"/>
              <a:gd name="T4" fmla="*/ 181 w 265"/>
              <a:gd name="T5" fmla="*/ 52 h 199"/>
              <a:gd name="T6" fmla="*/ 7 w 265"/>
              <a:gd name="T7" fmla="*/ 53 h 199"/>
              <a:gd name="T8" fmla="*/ 7 w 265"/>
              <a:gd name="T9" fmla="*/ 142 h 199"/>
              <a:gd name="T10" fmla="*/ 181 w 265"/>
              <a:gd name="T11" fmla="*/ 143 h 199"/>
              <a:gd name="T12" fmla="*/ 175 w 265"/>
              <a:gd name="T13" fmla="*/ 194 h 199"/>
              <a:gd name="T14" fmla="*/ 265 w 265"/>
              <a:gd name="T15" fmla="*/ 99 h 199"/>
              <a:gd name="T16" fmla="*/ 265 w 265"/>
              <a:gd name="T17" fmla="*/ 99 h 199"/>
              <a:gd name="T18" fmla="*/ 265 w 265"/>
              <a:gd name="T19" fmla="*/ 96 h 199"/>
              <a:gd name="T20" fmla="*/ 176 w 265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99">
                <a:moveTo>
                  <a:pt x="176" y="1"/>
                </a:moveTo>
                <a:cubicBezTo>
                  <a:pt x="176" y="1"/>
                  <a:pt x="176" y="1"/>
                  <a:pt x="175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5" y="194"/>
                </a:cubicBezTo>
                <a:cubicBezTo>
                  <a:pt x="186" y="199"/>
                  <a:pt x="264" y="144"/>
                  <a:pt x="265" y="99"/>
                </a:cubicBezTo>
                <a:lnTo>
                  <a:pt x="265" y="99"/>
                </a:lnTo>
                <a:cubicBezTo>
                  <a:pt x="265" y="98"/>
                  <a:pt x="265" y="97"/>
                  <a:pt x="265" y="96"/>
                </a:cubicBezTo>
                <a:cubicBezTo>
                  <a:pt x="264" y="53"/>
                  <a:pt x="191" y="0"/>
                  <a:pt x="176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5">
            <a:extLst>
              <a:ext uri="{FF2B5EF4-FFF2-40B4-BE49-F238E27FC236}">
                <a16:creationId xmlns:a16="http://schemas.microsoft.com/office/drawing/2014/main" id="{0F55A791-194A-4600-B91A-C90AA3DF198D}"/>
              </a:ext>
            </a:extLst>
          </p:cNvPr>
          <p:cNvSpPr>
            <a:spLocks/>
          </p:cNvSpPr>
          <p:nvPr/>
        </p:nvSpPr>
        <p:spPr bwMode="auto">
          <a:xfrm>
            <a:off x="5457826" y="2295526"/>
            <a:ext cx="330200" cy="246063"/>
          </a:xfrm>
          <a:custGeom>
            <a:avLst/>
            <a:gdLst>
              <a:gd name="T0" fmla="*/ 177 w 266"/>
              <a:gd name="T1" fmla="*/ 0 h 198"/>
              <a:gd name="T2" fmla="*/ 175 w 266"/>
              <a:gd name="T3" fmla="*/ 0 h 198"/>
              <a:gd name="T4" fmla="*/ 181 w 266"/>
              <a:gd name="T5" fmla="*/ 52 h 198"/>
              <a:gd name="T6" fmla="*/ 7 w 266"/>
              <a:gd name="T7" fmla="*/ 52 h 198"/>
              <a:gd name="T8" fmla="*/ 7 w 266"/>
              <a:gd name="T9" fmla="*/ 142 h 198"/>
              <a:gd name="T10" fmla="*/ 181 w 266"/>
              <a:gd name="T11" fmla="*/ 143 h 198"/>
              <a:gd name="T12" fmla="*/ 175 w 266"/>
              <a:gd name="T13" fmla="*/ 194 h 198"/>
              <a:gd name="T14" fmla="*/ 265 w 266"/>
              <a:gd name="T15" fmla="*/ 99 h 198"/>
              <a:gd name="T16" fmla="*/ 265 w 266"/>
              <a:gd name="T17" fmla="*/ 99 h 198"/>
              <a:gd name="T18" fmla="*/ 265 w 266"/>
              <a:gd name="T19" fmla="*/ 96 h 198"/>
              <a:gd name="T20" fmla="*/ 177 w 266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8">
                <a:moveTo>
                  <a:pt x="177" y="0"/>
                </a:moveTo>
                <a:cubicBezTo>
                  <a:pt x="176" y="0"/>
                  <a:pt x="176" y="0"/>
                  <a:pt x="175" y="0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2"/>
                </a:cubicBezTo>
                <a:cubicBezTo>
                  <a:pt x="0" y="56"/>
                  <a:pt x="0" y="138"/>
                  <a:pt x="7" y="142"/>
                </a:cubicBezTo>
                <a:cubicBezTo>
                  <a:pt x="15" y="145"/>
                  <a:pt x="181" y="143"/>
                  <a:pt x="181" y="143"/>
                </a:cubicBezTo>
                <a:cubicBezTo>
                  <a:pt x="181" y="143"/>
                  <a:pt x="165" y="190"/>
                  <a:pt x="175" y="194"/>
                </a:cubicBezTo>
                <a:cubicBezTo>
                  <a:pt x="186" y="198"/>
                  <a:pt x="264" y="144"/>
                  <a:pt x="265" y="99"/>
                </a:cubicBezTo>
                <a:lnTo>
                  <a:pt x="265" y="99"/>
                </a:lnTo>
                <a:cubicBezTo>
                  <a:pt x="266" y="98"/>
                  <a:pt x="265" y="97"/>
                  <a:pt x="265" y="96"/>
                </a:cubicBezTo>
                <a:cubicBezTo>
                  <a:pt x="264" y="52"/>
                  <a:pt x="191" y="0"/>
                  <a:pt x="177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6">
            <a:extLst>
              <a:ext uri="{FF2B5EF4-FFF2-40B4-BE49-F238E27FC236}">
                <a16:creationId xmlns:a16="http://schemas.microsoft.com/office/drawing/2014/main" id="{04E1BAD7-20BD-4581-B4C9-4BB0A2BC3EC2}"/>
              </a:ext>
            </a:extLst>
          </p:cNvPr>
          <p:cNvSpPr>
            <a:spLocks/>
          </p:cNvSpPr>
          <p:nvPr/>
        </p:nvSpPr>
        <p:spPr bwMode="auto">
          <a:xfrm>
            <a:off x="5461001" y="2366964"/>
            <a:ext cx="184150" cy="100013"/>
          </a:xfrm>
          <a:custGeom>
            <a:avLst/>
            <a:gdLst>
              <a:gd name="T0" fmla="*/ 9 w 149"/>
              <a:gd name="T1" fmla="*/ 0 h 81"/>
              <a:gd name="T2" fmla="*/ 11 w 149"/>
              <a:gd name="T3" fmla="*/ 81 h 81"/>
              <a:gd name="T4" fmla="*/ 149 w 149"/>
              <a:gd name="T5" fmla="*/ 46 h 81"/>
              <a:gd name="T6" fmla="*/ 9 w 149"/>
              <a:gd name="T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1">
                <a:moveTo>
                  <a:pt x="9" y="0"/>
                </a:moveTo>
                <a:cubicBezTo>
                  <a:pt x="4" y="9"/>
                  <a:pt x="0" y="61"/>
                  <a:pt x="11" y="81"/>
                </a:cubicBezTo>
                <a:cubicBezTo>
                  <a:pt x="15" y="81"/>
                  <a:pt x="48" y="42"/>
                  <a:pt x="149" y="46"/>
                </a:cubicBezTo>
                <a:cubicBezTo>
                  <a:pt x="54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7">
            <a:extLst>
              <a:ext uri="{FF2B5EF4-FFF2-40B4-BE49-F238E27FC236}">
                <a16:creationId xmlns:a16="http://schemas.microsoft.com/office/drawing/2014/main" id="{6880766C-40F4-4E4B-A4F6-04382611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613" y="2092326"/>
            <a:ext cx="217488" cy="2028825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78">
            <a:extLst>
              <a:ext uri="{FF2B5EF4-FFF2-40B4-BE49-F238E27FC236}">
                <a16:creationId xmlns:a16="http://schemas.microsoft.com/office/drawing/2014/main" id="{0C3FC41C-9F63-4B05-8EF5-59C161F3F773}"/>
              </a:ext>
            </a:extLst>
          </p:cNvPr>
          <p:cNvSpPr>
            <a:spLocks/>
          </p:cNvSpPr>
          <p:nvPr/>
        </p:nvSpPr>
        <p:spPr bwMode="auto">
          <a:xfrm>
            <a:off x="6883402" y="1827213"/>
            <a:ext cx="563563" cy="204788"/>
          </a:xfrm>
          <a:custGeom>
            <a:avLst/>
            <a:gdLst>
              <a:gd name="T0" fmla="*/ 44 w 454"/>
              <a:gd name="T1" fmla="*/ 0 h 165"/>
              <a:gd name="T2" fmla="*/ 409 w 454"/>
              <a:gd name="T3" fmla="*/ 0 h 165"/>
              <a:gd name="T4" fmla="*/ 454 w 454"/>
              <a:gd name="T5" fmla="*/ 44 h 165"/>
              <a:gd name="T6" fmla="*/ 454 w 454"/>
              <a:gd name="T7" fmla="*/ 121 h 165"/>
              <a:gd name="T8" fmla="*/ 409 w 454"/>
              <a:gd name="T9" fmla="*/ 165 h 165"/>
              <a:gd name="T10" fmla="*/ 44 w 454"/>
              <a:gd name="T11" fmla="*/ 165 h 165"/>
              <a:gd name="T12" fmla="*/ 0 w 454"/>
              <a:gd name="T13" fmla="*/ 121 h 165"/>
              <a:gd name="T14" fmla="*/ 0 w 454"/>
              <a:gd name="T15" fmla="*/ 44 h 165"/>
              <a:gd name="T16" fmla="*/ 44 w 454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4" h="165">
                <a:moveTo>
                  <a:pt x="44" y="0"/>
                </a:moveTo>
                <a:lnTo>
                  <a:pt x="409" y="0"/>
                </a:lnTo>
                <a:cubicBezTo>
                  <a:pt x="434" y="0"/>
                  <a:pt x="454" y="19"/>
                  <a:pt x="454" y="44"/>
                </a:cubicBezTo>
                <a:lnTo>
                  <a:pt x="454" y="121"/>
                </a:lnTo>
                <a:cubicBezTo>
                  <a:pt x="454" y="145"/>
                  <a:pt x="434" y="165"/>
                  <a:pt x="409" y="165"/>
                </a:cubicBezTo>
                <a:lnTo>
                  <a:pt x="44" y="165"/>
                </a:lnTo>
                <a:cubicBezTo>
                  <a:pt x="20" y="165"/>
                  <a:pt x="0" y="145"/>
                  <a:pt x="0" y="121"/>
                </a:cubicBezTo>
                <a:lnTo>
                  <a:pt x="0" y="44"/>
                </a:lnTo>
                <a:cubicBezTo>
                  <a:pt x="0" y="19"/>
                  <a:pt x="20" y="0"/>
                  <a:pt x="44" y="0"/>
                </a:cubicBezTo>
                <a:close/>
              </a:path>
            </a:pathLst>
          </a:custGeom>
          <a:solidFill>
            <a:srgbClr val="AFDDE9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79">
            <a:extLst>
              <a:ext uri="{FF2B5EF4-FFF2-40B4-BE49-F238E27FC236}">
                <a16:creationId xmlns:a16="http://schemas.microsoft.com/office/drawing/2014/main" id="{D1B378A9-0C60-40E2-8AD9-14BCCDC97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39" y="1857375"/>
            <a:ext cx="4231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EX-MA</a:t>
            </a:r>
            <a:endParaRPr lang="en-US" altLang="en-US"/>
          </a:p>
        </p:txBody>
      </p:sp>
      <p:sp>
        <p:nvSpPr>
          <p:cNvPr id="86" name="Freeform 80">
            <a:extLst>
              <a:ext uri="{FF2B5EF4-FFF2-40B4-BE49-F238E27FC236}">
                <a16:creationId xmlns:a16="http://schemas.microsoft.com/office/drawing/2014/main" id="{57E93640-4325-4C7C-948A-7FB5CE0892FF}"/>
              </a:ext>
            </a:extLst>
          </p:cNvPr>
          <p:cNvSpPr>
            <a:spLocks/>
          </p:cNvSpPr>
          <p:nvPr/>
        </p:nvSpPr>
        <p:spPr bwMode="auto">
          <a:xfrm>
            <a:off x="6705601" y="3481388"/>
            <a:ext cx="374650" cy="247650"/>
          </a:xfrm>
          <a:custGeom>
            <a:avLst/>
            <a:gdLst>
              <a:gd name="T0" fmla="*/ 200 w 301"/>
              <a:gd name="T1" fmla="*/ 1 h 199"/>
              <a:gd name="T2" fmla="*/ 199 w 301"/>
              <a:gd name="T3" fmla="*/ 1 h 199"/>
              <a:gd name="T4" fmla="*/ 205 w 301"/>
              <a:gd name="T5" fmla="*/ 52 h 199"/>
              <a:gd name="T6" fmla="*/ 8 w 301"/>
              <a:gd name="T7" fmla="*/ 53 h 199"/>
              <a:gd name="T8" fmla="*/ 8 w 301"/>
              <a:gd name="T9" fmla="*/ 143 h 199"/>
              <a:gd name="T10" fmla="*/ 205 w 301"/>
              <a:gd name="T11" fmla="*/ 143 h 199"/>
              <a:gd name="T12" fmla="*/ 199 w 301"/>
              <a:gd name="T13" fmla="*/ 195 h 199"/>
              <a:gd name="T14" fmla="*/ 301 w 301"/>
              <a:gd name="T15" fmla="*/ 99 h 199"/>
              <a:gd name="T16" fmla="*/ 301 w 301"/>
              <a:gd name="T17" fmla="*/ 99 h 199"/>
              <a:gd name="T18" fmla="*/ 301 w 301"/>
              <a:gd name="T19" fmla="*/ 96 h 199"/>
              <a:gd name="T20" fmla="*/ 200 w 301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199">
                <a:moveTo>
                  <a:pt x="200" y="1"/>
                </a:moveTo>
                <a:cubicBezTo>
                  <a:pt x="200" y="1"/>
                  <a:pt x="199" y="1"/>
                  <a:pt x="199" y="1"/>
                </a:cubicBezTo>
                <a:cubicBezTo>
                  <a:pt x="187" y="5"/>
                  <a:pt x="205" y="52"/>
                  <a:pt x="205" y="52"/>
                </a:cubicBezTo>
                <a:cubicBezTo>
                  <a:pt x="205" y="52"/>
                  <a:pt x="17" y="49"/>
                  <a:pt x="8" y="53"/>
                </a:cubicBezTo>
                <a:cubicBezTo>
                  <a:pt x="0" y="56"/>
                  <a:pt x="0" y="139"/>
                  <a:pt x="8" y="143"/>
                </a:cubicBezTo>
                <a:cubicBezTo>
                  <a:pt x="17" y="146"/>
                  <a:pt x="205" y="143"/>
                  <a:pt x="205" y="143"/>
                </a:cubicBezTo>
                <a:cubicBezTo>
                  <a:pt x="205" y="143"/>
                  <a:pt x="187" y="190"/>
                  <a:pt x="199" y="195"/>
                </a:cubicBezTo>
                <a:cubicBezTo>
                  <a:pt x="211" y="199"/>
                  <a:pt x="300" y="144"/>
                  <a:pt x="301" y="99"/>
                </a:cubicBezTo>
                <a:lnTo>
                  <a:pt x="301" y="99"/>
                </a:lnTo>
                <a:cubicBezTo>
                  <a:pt x="301" y="98"/>
                  <a:pt x="301" y="97"/>
                  <a:pt x="301" y="96"/>
                </a:cubicBezTo>
                <a:cubicBezTo>
                  <a:pt x="300" y="53"/>
                  <a:pt x="216" y="0"/>
                  <a:pt x="20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1">
            <a:extLst>
              <a:ext uri="{FF2B5EF4-FFF2-40B4-BE49-F238E27FC236}">
                <a16:creationId xmlns:a16="http://schemas.microsoft.com/office/drawing/2014/main" id="{7EB020E6-1487-465D-A6F7-AA7DD6B6EE96}"/>
              </a:ext>
            </a:extLst>
          </p:cNvPr>
          <p:cNvSpPr>
            <a:spLocks/>
          </p:cNvSpPr>
          <p:nvPr/>
        </p:nvSpPr>
        <p:spPr bwMode="auto">
          <a:xfrm>
            <a:off x="6696076" y="3479801"/>
            <a:ext cx="374650" cy="246063"/>
          </a:xfrm>
          <a:custGeom>
            <a:avLst/>
            <a:gdLst>
              <a:gd name="T0" fmla="*/ 200 w 301"/>
              <a:gd name="T1" fmla="*/ 0 h 198"/>
              <a:gd name="T2" fmla="*/ 199 w 301"/>
              <a:gd name="T3" fmla="*/ 0 h 198"/>
              <a:gd name="T4" fmla="*/ 206 w 301"/>
              <a:gd name="T5" fmla="*/ 52 h 198"/>
              <a:gd name="T6" fmla="*/ 9 w 301"/>
              <a:gd name="T7" fmla="*/ 52 h 198"/>
              <a:gd name="T8" fmla="*/ 9 w 301"/>
              <a:gd name="T9" fmla="*/ 142 h 198"/>
              <a:gd name="T10" fmla="*/ 206 w 301"/>
              <a:gd name="T11" fmla="*/ 143 h 198"/>
              <a:gd name="T12" fmla="*/ 199 w 301"/>
              <a:gd name="T13" fmla="*/ 194 h 198"/>
              <a:gd name="T14" fmla="*/ 301 w 301"/>
              <a:gd name="T15" fmla="*/ 99 h 198"/>
              <a:gd name="T16" fmla="*/ 301 w 301"/>
              <a:gd name="T17" fmla="*/ 99 h 198"/>
              <a:gd name="T18" fmla="*/ 301 w 301"/>
              <a:gd name="T19" fmla="*/ 96 h 198"/>
              <a:gd name="T20" fmla="*/ 200 w 301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1" h="198">
                <a:moveTo>
                  <a:pt x="200" y="0"/>
                </a:moveTo>
                <a:cubicBezTo>
                  <a:pt x="200" y="0"/>
                  <a:pt x="199" y="0"/>
                  <a:pt x="199" y="0"/>
                </a:cubicBezTo>
                <a:cubicBezTo>
                  <a:pt x="187" y="5"/>
                  <a:pt x="206" y="52"/>
                  <a:pt x="206" y="52"/>
                </a:cubicBezTo>
                <a:cubicBezTo>
                  <a:pt x="206" y="52"/>
                  <a:pt x="17" y="49"/>
                  <a:pt x="9" y="52"/>
                </a:cubicBezTo>
                <a:cubicBezTo>
                  <a:pt x="0" y="56"/>
                  <a:pt x="0" y="138"/>
                  <a:pt x="9" y="142"/>
                </a:cubicBezTo>
                <a:cubicBezTo>
                  <a:pt x="17" y="146"/>
                  <a:pt x="206" y="143"/>
                  <a:pt x="206" y="143"/>
                </a:cubicBezTo>
                <a:cubicBezTo>
                  <a:pt x="206" y="143"/>
                  <a:pt x="187" y="190"/>
                  <a:pt x="199" y="194"/>
                </a:cubicBezTo>
                <a:cubicBezTo>
                  <a:pt x="211" y="198"/>
                  <a:pt x="300" y="144"/>
                  <a:pt x="301" y="99"/>
                </a:cubicBezTo>
                <a:lnTo>
                  <a:pt x="301" y="99"/>
                </a:lnTo>
                <a:cubicBezTo>
                  <a:pt x="301" y="98"/>
                  <a:pt x="301" y="97"/>
                  <a:pt x="301" y="96"/>
                </a:cubicBezTo>
                <a:cubicBezTo>
                  <a:pt x="300" y="52"/>
                  <a:pt x="217" y="0"/>
                  <a:pt x="200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2703602E-0E55-4B6C-8DC3-BBEAE023912C}"/>
              </a:ext>
            </a:extLst>
          </p:cNvPr>
          <p:cNvSpPr>
            <a:spLocks/>
          </p:cNvSpPr>
          <p:nvPr/>
        </p:nvSpPr>
        <p:spPr bwMode="auto">
          <a:xfrm>
            <a:off x="6699251" y="3549650"/>
            <a:ext cx="209550" cy="103188"/>
          </a:xfrm>
          <a:custGeom>
            <a:avLst/>
            <a:gdLst>
              <a:gd name="T0" fmla="*/ 10 w 169"/>
              <a:gd name="T1" fmla="*/ 0 h 82"/>
              <a:gd name="T2" fmla="*/ 13 w 169"/>
              <a:gd name="T3" fmla="*/ 81 h 82"/>
              <a:gd name="T4" fmla="*/ 169 w 169"/>
              <a:gd name="T5" fmla="*/ 46 h 82"/>
              <a:gd name="T6" fmla="*/ 10 w 16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" h="82">
                <a:moveTo>
                  <a:pt x="10" y="0"/>
                </a:moveTo>
                <a:cubicBezTo>
                  <a:pt x="5" y="9"/>
                  <a:pt x="0" y="61"/>
                  <a:pt x="13" y="81"/>
                </a:cubicBezTo>
                <a:cubicBezTo>
                  <a:pt x="18" y="82"/>
                  <a:pt x="55" y="42"/>
                  <a:pt x="169" y="46"/>
                </a:cubicBezTo>
                <a:cubicBezTo>
                  <a:pt x="61" y="35"/>
                  <a:pt x="10" y="0"/>
                  <a:pt x="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3">
            <a:extLst>
              <a:ext uri="{FF2B5EF4-FFF2-40B4-BE49-F238E27FC236}">
                <a16:creationId xmlns:a16="http://schemas.microsoft.com/office/drawing/2014/main" id="{821BFB70-9324-44EB-B77A-770097C65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2224089"/>
            <a:ext cx="833438" cy="646113"/>
          </a:xfrm>
          <a:prstGeom prst="rect">
            <a:avLst/>
          </a:pr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E41FE137-CBCE-4010-AA4E-D156E33B9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6" y="3171826"/>
            <a:ext cx="928688" cy="600075"/>
          </a:xfrm>
          <a:prstGeom prst="rect">
            <a:avLst/>
          </a:prstGeom>
          <a:solidFill>
            <a:srgbClr val="F4D7E3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5">
            <a:extLst>
              <a:ext uri="{FF2B5EF4-FFF2-40B4-BE49-F238E27FC236}">
                <a16:creationId xmlns:a16="http://schemas.microsoft.com/office/drawing/2014/main" id="{38347DFE-2ED0-41E4-AEC5-1B587A4D3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2343150"/>
            <a:ext cx="6260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52C577C2-5134-4E7A-BAAD-00326ED4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2563813"/>
            <a:ext cx="2917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unit</a:t>
            </a:r>
            <a:endParaRPr lang="en-US" altLang="en-US"/>
          </a:p>
        </p:txBody>
      </p:sp>
      <p:sp>
        <p:nvSpPr>
          <p:cNvPr id="93" name="Rectangle 87">
            <a:extLst>
              <a:ext uri="{FF2B5EF4-FFF2-40B4-BE49-F238E27FC236}">
                <a16:creationId xmlns:a16="http://schemas.microsoft.com/office/drawing/2014/main" id="{5E71EE7B-F5F6-4209-AD62-57D68A95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2" y="3282950"/>
            <a:ext cx="2900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Data</a:t>
            </a:r>
            <a:endParaRPr lang="en-US" altLang="en-US"/>
          </a:p>
        </p:txBody>
      </p:sp>
      <p:sp>
        <p:nvSpPr>
          <p:cNvPr id="94" name="Rectangle 88">
            <a:extLst>
              <a:ext uri="{FF2B5EF4-FFF2-40B4-BE49-F238E27FC236}">
                <a16:creationId xmlns:a16="http://schemas.microsoft.com/office/drawing/2014/main" id="{98D10B62-01B2-478D-8739-EEFED8577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3487738"/>
            <a:ext cx="528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memory</a:t>
            </a:r>
            <a:endParaRPr lang="en-US" altLang="en-US"/>
          </a:p>
        </p:txBody>
      </p:sp>
      <p:sp>
        <p:nvSpPr>
          <p:cNvPr id="95" name="Freeform 89">
            <a:extLst>
              <a:ext uri="{FF2B5EF4-FFF2-40B4-BE49-F238E27FC236}">
                <a16:creationId xmlns:a16="http://schemas.microsoft.com/office/drawing/2014/main" id="{60F9C670-7A58-41FE-BBE7-9AFB49555695}"/>
              </a:ext>
            </a:extLst>
          </p:cNvPr>
          <p:cNvSpPr>
            <a:spLocks/>
          </p:cNvSpPr>
          <p:nvPr/>
        </p:nvSpPr>
        <p:spPr bwMode="auto">
          <a:xfrm>
            <a:off x="7764464" y="2843213"/>
            <a:ext cx="246063" cy="306388"/>
          </a:xfrm>
          <a:custGeom>
            <a:avLst/>
            <a:gdLst>
              <a:gd name="T0" fmla="*/ 0 w 198"/>
              <a:gd name="T1" fmla="*/ 83 h 247"/>
              <a:gd name="T2" fmla="*/ 0 w 198"/>
              <a:gd name="T3" fmla="*/ 84 h 247"/>
              <a:gd name="T4" fmla="*/ 52 w 198"/>
              <a:gd name="T5" fmla="*/ 78 h 247"/>
              <a:gd name="T6" fmla="*/ 52 w 198"/>
              <a:gd name="T7" fmla="*/ 240 h 247"/>
              <a:gd name="T8" fmla="*/ 142 w 198"/>
              <a:gd name="T9" fmla="*/ 240 h 247"/>
              <a:gd name="T10" fmla="*/ 143 w 198"/>
              <a:gd name="T11" fmla="*/ 78 h 247"/>
              <a:gd name="T12" fmla="*/ 194 w 198"/>
              <a:gd name="T13" fmla="*/ 84 h 247"/>
              <a:gd name="T14" fmla="*/ 99 w 198"/>
              <a:gd name="T15" fmla="*/ 0 h 247"/>
              <a:gd name="T16" fmla="*/ 99 w 198"/>
              <a:gd name="T17" fmla="*/ 0 h 247"/>
              <a:gd name="T18" fmla="*/ 96 w 198"/>
              <a:gd name="T19" fmla="*/ 0 h 247"/>
              <a:gd name="T20" fmla="*/ 0 w 198"/>
              <a:gd name="T21" fmla="*/ 83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47">
                <a:moveTo>
                  <a:pt x="0" y="83"/>
                </a:moveTo>
                <a:cubicBezTo>
                  <a:pt x="0" y="83"/>
                  <a:pt x="0" y="83"/>
                  <a:pt x="0" y="84"/>
                </a:cubicBezTo>
                <a:cubicBezTo>
                  <a:pt x="5" y="94"/>
                  <a:pt x="52" y="78"/>
                  <a:pt x="52" y="78"/>
                </a:cubicBezTo>
                <a:cubicBezTo>
                  <a:pt x="52" y="78"/>
                  <a:pt x="49" y="233"/>
                  <a:pt x="52" y="240"/>
                </a:cubicBezTo>
                <a:cubicBezTo>
                  <a:pt x="56" y="247"/>
                  <a:pt x="138" y="247"/>
                  <a:pt x="142" y="240"/>
                </a:cubicBezTo>
                <a:cubicBezTo>
                  <a:pt x="146" y="233"/>
                  <a:pt x="143" y="78"/>
                  <a:pt x="143" y="78"/>
                </a:cubicBezTo>
                <a:cubicBezTo>
                  <a:pt x="143" y="78"/>
                  <a:pt x="190" y="94"/>
                  <a:pt x="194" y="84"/>
                </a:cubicBezTo>
                <a:cubicBezTo>
                  <a:pt x="198" y="74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2" y="1"/>
                  <a:pt x="0" y="69"/>
                  <a:pt x="0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0">
            <a:extLst>
              <a:ext uri="{FF2B5EF4-FFF2-40B4-BE49-F238E27FC236}">
                <a16:creationId xmlns:a16="http://schemas.microsoft.com/office/drawing/2014/main" id="{DFCECF14-B635-4740-8A53-4754835EEA78}"/>
              </a:ext>
            </a:extLst>
          </p:cNvPr>
          <p:cNvSpPr>
            <a:spLocks/>
          </p:cNvSpPr>
          <p:nvPr/>
        </p:nvSpPr>
        <p:spPr bwMode="auto">
          <a:xfrm>
            <a:off x="7761289" y="2851151"/>
            <a:ext cx="246063" cy="307975"/>
          </a:xfrm>
          <a:custGeom>
            <a:avLst/>
            <a:gdLst>
              <a:gd name="T0" fmla="*/ 1 w 199"/>
              <a:gd name="T1" fmla="*/ 83 h 248"/>
              <a:gd name="T2" fmla="*/ 1 w 199"/>
              <a:gd name="T3" fmla="*/ 84 h 248"/>
              <a:gd name="T4" fmla="*/ 52 w 199"/>
              <a:gd name="T5" fmla="*/ 79 h 248"/>
              <a:gd name="T6" fmla="*/ 53 w 199"/>
              <a:gd name="T7" fmla="*/ 241 h 248"/>
              <a:gd name="T8" fmla="*/ 142 w 199"/>
              <a:gd name="T9" fmla="*/ 241 h 248"/>
              <a:gd name="T10" fmla="*/ 143 w 199"/>
              <a:gd name="T11" fmla="*/ 79 h 248"/>
              <a:gd name="T12" fmla="*/ 194 w 199"/>
              <a:gd name="T13" fmla="*/ 84 h 248"/>
              <a:gd name="T14" fmla="*/ 99 w 199"/>
              <a:gd name="T15" fmla="*/ 0 h 248"/>
              <a:gd name="T16" fmla="*/ 99 w 199"/>
              <a:gd name="T17" fmla="*/ 0 h 248"/>
              <a:gd name="T18" fmla="*/ 96 w 199"/>
              <a:gd name="T19" fmla="*/ 0 h 248"/>
              <a:gd name="T20" fmla="*/ 1 w 199"/>
              <a:gd name="T21" fmla="*/ 8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48">
                <a:moveTo>
                  <a:pt x="1" y="83"/>
                </a:moveTo>
                <a:cubicBezTo>
                  <a:pt x="1" y="83"/>
                  <a:pt x="1" y="84"/>
                  <a:pt x="1" y="84"/>
                </a:cubicBezTo>
                <a:cubicBezTo>
                  <a:pt x="5" y="94"/>
                  <a:pt x="52" y="79"/>
                  <a:pt x="52" y="79"/>
                </a:cubicBezTo>
                <a:cubicBezTo>
                  <a:pt x="52" y="79"/>
                  <a:pt x="49" y="234"/>
                  <a:pt x="53" y="241"/>
                </a:cubicBezTo>
                <a:cubicBezTo>
                  <a:pt x="56" y="248"/>
                  <a:pt x="139" y="248"/>
                  <a:pt x="142" y="241"/>
                </a:cubicBezTo>
                <a:cubicBezTo>
                  <a:pt x="146" y="234"/>
                  <a:pt x="143" y="79"/>
                  <a:pt x="143" y="79"/>
                </a:cubicBezTo>
                <a:cubicBezTo>
                  <a:pt x="143" y="79"/>
                  <a:pt x="190" y="94"/>
                  <a:pt x="194" y="84"/>
                </a:cubicBezTo>
                <a:cubicBezTo>
                  <a:pt x="199" y="74"/>
                  <a:pt x="144" y="1"/>
                  <a:pt x="99" y="0"/>
                </a:cubicBezTo>
                <a:lnTo>
                  <a:pt x="99" y="0"/>
                </a:lnTo>
                <a:cubicBezTo>
                  <a:pt x="98" y="0"/>
                  <a:pt x="97" y="0"/>
                  <a:pt x="96" y="0"/>
                </a:cubicBezTo>
                <a:cubicBezTo>
                  <a:pt x="53" y="1"/>
                  <a:pt x="0" y="70"/>
                  <a:pt x="1" y="83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1">
            <a:extLst>
              <a:ext uri="{FF2B5EF4-FFF2-40B4-BE49-F238E27FC236}">
                <a16:creationId xmlns:a16="http://schemas.microsoft.com/office/drawing/2014/main" id="{891172FD-DEC2-4B34-B5FB-0ACD733D024E}"/>
              </a:ext>
            </a:extLst>
          </p:cNvPr>
          <p:cNvSpPr>
            <a:spLocks/>
          </p:cNvSpPr>
          <p:nvPr/>
        </p:nvSpPr>
        <p:spPr bwMode="auto">
          <a:xfrm>
            <a:off x="7831138" y="2984500"/>
            <a:ext cx="103188" cy="171450"/>
          </a:xfrm>
          <a:custGeom>
            <a:avLst/>
            <a:gdLst>
              <a:gd name="T0" fmla="*/ 0 w 82"/>
              <a:gd name="T1" fmla="*/ 131 h 139"/>
              <a:gd name="T2" fmla="*/ 81 w 82"/>
              <a:gd name="T3" fmla="*/ 128 h 139"/>
              <a:gd name="T4" fmla="*/ 46 w 82"/>
              <a:gd name="T5" fmla="*/ 0 h 139"/>
              <a:gd name="T6" fmla="*/ 0 w 82"/>
              <a:gd name="T7" fmla="*/ 13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39">
                <a:moveTo>
                  <a:pt x="0" y="131"/>
                </a:moveTo>
                <a:cubicBezTo>
                  <a:pt x="9" y="135"/>
                  <a:pt x="61" y="139"/>
                  <a:pt x="81" y="128"/>
                </a:cubicBezTo>
                <a:cubicBezTo>
                  <a:pt x="82" y="124"/>
                  <a:pt x="42" y="94"/>
                  <a:pt x="46" y="0"/>
                </a:cubicBezTo>
                <a:cubicBezTo>
                  <a:pt x="36" y="89"/>
                  <a:pt x="0" y="131"/>
                  <a:pt x="0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2">
            <a:extLst>
              <a:ext uri="{FF2B5EF4-FFF2-40B4-BE49-F238E27FC236}">
                <a16:creationId xmlns:a16="http://schemas.microsoft.com/office/drawing/2014/main" id="{5916D9AD-7DF9-49BC-B154-D877716F8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1" y="2087564"/>
            <a:ext cx="215900" cy="2028825"/>
          </a:xfrm>
          <a:prstGeom prst="rect">
            <a:avLst/>
          </a:prstGeom>
          <a:solidFill>
            <a:srgbClr val="AAFFCC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3">
            <a:extLst>
              <a:ext uri="{FF2B5EF4-FFF2-40B4-BE49-F238E27FC236}">
                <a16:creationId xmlns:a16="http://schemas.microsoft.com/office/drawing/2014/main" id="{057E9184-7B3B-4156-ACBD-359330B38657}"/>
              </a:ext>
            </a:extLst>
          </p:cNvPr>
          <p:cNvSpPr>
            <a:spLocks/>
          </p:cNvSpPr>
          <p:nvPr/>
        </p:nvSpPr>
        <p:spPr bwMode="auto">
          <a:xfrm>
            <a:off x="8578852" y="1820863"/>
            <a:ext cx="588963" cy="204788"/>
          </a:xfrm>
          <a:custGeom>
            <a:avLst/>
            <a:gdLst>
              <a:gd name="T0" fmla="*/ 45 w 474"/>
              <a:gd name="T1" fmla="*/ 0 h 165"/>
              <a:gd name="T2" fmla="*/ 429 w 474"/>
              <a:gd name="T3" fmla="*/ 0 h 165"/>
              <a:gd name="T4" fmla="*/ 474 w 474"/>
              <a:gd name="T5" fmla="*/ 44 h 165"/>
              <a:gd name="T6" fmla="*/ 474 w 474"/>
              <a:gd name="T7" fmla="*/ 121 h 165"/>
              <a:gd name="T8" fmla="*/ 429 w 474"/>
              <a:gd name="T9" fmla="*/ 165 h 165"/>
              <a:gd name="T10" fmla="*/ 45 w 474"/>
              <a:gd name="T11" fmla="*/ 165 h 165"/>
              <a:gd name="T12" fmla="*/ 0 w 474"/>
              <a:gd name="T13" fmla="*/ 121 h 165"/>
              <a:gd name="T14" fmla="*/ 0 w 474"/>
              <a:gd name="T15" fmla="*/ 44 h 165"/>
              <a:gd name="T16" fmla="*/ 45 w 474"/>
              <a:gd name="T17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4" h="165">
                <a:moveTo>
                  <a:pt x="45" y="0"/>
                </a:moveTo>
                <a:lnTo>
                  <a:pt x="429" y="0"/>
                </a:lnTo>
                <a:cubicBezTo>
                  <a:pt x="454" y="0"/>
                  <a:pt x="474" y="20"/>
                  <a:pt x="474" y="44"/>
                </a:cubicBezTo>
                <a:lnTo>
                  <a:pt x="474" y="121"/>
                </a:lnTo>
                <a:cubicBezTo>
                  <a:pt x="474" y="146"/>
                  <a:pt x="454" y="165"/>
                  <a:pt x="429" y="165"/>
                </a:cubicBezTo>
                <a:lnTo>
                  <a:pt x="45" y="165"/>
                </a:lnTo>
                <a:cubicBezTo>
                  <a:pt x="20" y="165"/>
                  <a:pt x="0" y="146"/>
                  <a:pt x="0" y="121"/>
                </a:cubicBezTo>
                <a:lnTo>
                  <a:pt x="0" y="44"/>
                </a:lnTo>
                <a:cubicBezTo>
                  <a:pt x="0" y="20"/>
                  <a:pt x="20" y="0"/>
                  <a:pt x="45" y="0"/>
                </a:cubicBezTo>
                <a:close/>
              </a:path>
            </a:pathLst>
          </a:custGeom>
          <a:solidFill>
            <a:srgbClr val="AFDDE9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4">
            <a:extLst>
              <a:ext uri="{FF2B5EF4-FFF2-40B4-BE49-F238E27FC236}">
                <a16:creationId xmlns:a16="http://schemas.microsoft.com/office/drawing/2014/main" id="{41D91BA8-7F1E-4371-8E08-B07D31E93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2" y="1851025"/>
            <a:ext cx="48596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MA-RW</a:t>
            </a:r>
            <a:endParaRPr lang="en-US" altLang="en-US"/>
          </a:p>
        </p:txBody>
      </p:sp>
      <p:sp>
        <p:nvSpPr>
          <p:cNvPr id="101" name="Freeform 95">
            <a:extLst>
              <a:ext uri="{FF2B5EF4-FFF2-40B4-BE49-F238E27FC236}">
                <a16:creationId xmlns:a16="http://schemas.microsoft.com/office/drawing/2014/main" id="{E9F8912A-1B67-4FA1-82B1-B0CF9803CAF2}"/>
              </a:ext>
            </a:extLst>
          </p:cNvPr>
          <p:cNvSpPr>
            <a:spLocks/>
          </p:cNvSpPr>
          <p:nvPr/>
        </p:nvSpPr>
        <p:spPr bwMode="auto">
          <a:xfrm>
            <a:off x="8424864" y="2378076"/>
            <a:ext cx="328613" cy="246063"/>
          </a:xfrm>
          <a:custGeom>
            <a:avLst/>
            <a:gdLst>
              <a:gd name="T0" fmla="*/ 176 w 265"/>
              <a:gd name="T1" fmla="*/ 0 h 198"/>
              <a:gd name="T2" fmla="*/ 175 w 265"/>
              <a:gd name="T3" fmla="*/ 1 h 198"/>
              <a:gd name="T4" fmla="*/ 181 w 265"/>
              <a:gd name="T5" fmla="*/ 52 h 198"/>
              <a:gd name="T6" fmla="*/ 7 w 265"/>
              <a:gd name="T7" fmla="*/ 53 h 198"/>
              <a:gd name="T8" fmla="*/ 7 w 265"/>
              <a:gd name="T9" fmla="*/ 142 h 198"/>
              <a:gd name="T10" fmla="*/ 181 w 265"/>
              <a:gd name="T11" fmla="*/ 143 h 198"/>
              <a:gd name="T12" fmla="*/ 175 w 265"/>
              <a:gd name="T13" fmla="*/ 194 h 198"/>
              <a:gd name="T14" fmla="*/ 265 w 265"/>
              <a:gd name="T15" fmla="*/ 99 h 198"/>
              <a:gd name="T16" fmla="*/ 265 w 265"/>
              <a:gd name="T17" fmla="*/ 99 h 198"/>
              <a:gd name="T18" fmla="*/ 265 w 265"/>
              <a:gd name="T19" fmla="*/ 96 h 198"/>
              <a:gd name="T20" fmla="*/ 176 w 265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98">
                <a:moveTo>
                  <a:pt x="176" y="0"/>
                </a:moveTo>
                <a:cubicBezTo>
                  <a:pt x="176" y="0"/>
                  <a:pt x="176" y="0"/>
                  <a:pt x="175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6"/>
                  <a:pt x="0" y="139"/>
                  <a:pt x="7" y="142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5" y="194"/>
                </a:cubicBezTo>
                <a:cubicBezTo>
                  <a:pt x="186" y="198"/>
                  <a:pt x="264" y="144"/>
                  <a:pt x="265" y="99"/>
                </a:cubicBezTo>
                <a:lnTo>
                  <a:pt x="265" y="99"/>
                </a:lnTo>
                <a:cubicBezTo>
                  <a:pt x="265" y="98"/>
                  <a:pt x="265" y="97"/>
                  <a:pt x="265" y="96"/>
                </a:cubicBezTo>
                <a:cubicBezTo>
                  <a:pt x="264" y="52"/>
                  <a:pt x="191" y="0"/>
                  <a:pt x="17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6">
            <a:extLst>
              <a:ext uri="{FF2B5EF4-FFF2-40B4-BE49-F238E27FC236}">
                <a16:creationId xmlns:a16="http://schemas.microsoft.com/office/drawing/2014/main" id="{3BC9CD7D-F178-4111-A496-1F9E461BC7EB}"/>
              </a:ext>
            </a:extLst>
          </p:cNvPr>
          <p:cNvSpPr>
            <a:spLocks/>
          </p:cNvSpPr>
          <p:nvPr/>
        </p:nvSpPr>
        <p:spPr bwMode="auto">
          <a:xfrm>
            <a:off x="8415338" y="2374900"/>
            <a:ext cx="330200" cy="247650"/>
          </a:xfrm>
          <a:custGeom>
            <a:avLst/>
            <a:gdLst>
              <a:gd name="T0" fmla="*/ 177 w 266"/>
              <a:gd name="T1" fmla="*/ 1 h 199"/>
              <a:gd name="T2" fmla="*/ 175 w 266"/>
              <a:gd name="T3" fmla="*/ 1 h 199"/>
              <a:gd name="T4" fmla="*/ 181 w 266"/>
              <a:gd name="T5" fmla="*/ 52 h 199"/>
              <a:gd name="T6" fmla="*/ 7 w 266"/>
              <a:gd name="T7" fmla="*/ 53 h 199"/>
              <a:gd name="T8" fmla="*/ 7 w 266"/>
              <a:gd name="T9" fmla="*/ 143 h 199"/>
              <a:gd name="T10" fmla="*/ 181 w 266"/>
              <a:gd name="T11" fmla="*/ 143 h 199"/>
              <a:gd name="T12" fmla="*/ 175 w 266"/>
              <a:gd name="T13" fmla="*/ 195 h 199"/>
              <a:gd name="T14" fmla="*/ 265 w 266"/>
              <a:gd name="T15" fmla="*/ 99 h 199"/>
              <a:gd name="T16" fmla="*/ 265 w 266"/>
              <a:gd name="T17" fmla="*/ 99 h 199"/>
              <a:gd name="T18" fmla="*/ 265 w 266"/>
              <a:gd name="T19" fmla="*/ 96 h 199"/>
              <a:gd name="T20" fmla="*/ 177 w 266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9">
                <a:moveTo>
                  <a:pt x="177" y="1"/>
                </a:moveTo>
                <a:cubicBezTo>
                  <a:pt x="176" y="1"/>
                  <a:pt x="176" y="1"/>
                  <a:pt x="175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7" y="53"/>
                </a:cubicBezTo>
                <a:cubicBezTo>
                  <a:pt x="0" y="57"/>
                  <a:pt x="0" y="139"/>
                  <a:pt x="7" y="143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5" y="195"/>
                </a:cubicBezTo>
                <a:cubicBezTo>
                  <a:pt x="186" y="199"/>
                  <a:pt x="264" y="144"/>
                  <a:pt x="265" y="99"/>
                </a:cubicBezTo>
                <a:lnTo>
                  <a:pt x="265" y="99"/>
                </a:lnTo>
                <a:cubicBezTo>
                  <a:pt x="266" y="98"/>
                  <a:pt x="265" y="97"/>
                  <a:pt x="265" y="96"/>
                </a:cubicBezTo>
                <a:cubicBezTo>
                  <a:pt x="264" y="53"/>
                  <a:pt x="191" y="0"/>
                  <a:pt x="177" y="1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7">
            <a:extLst>
              <a:ext uri="{FF2B5EF4-FFF2-40B4-BE49-F238E27FC236}">
                <a16:creationId xmlns:a16="http://schemas.microsoft.com/office/drawing/2014/main" id="{BBA75A30-2BFF-4EC2-ADFE-BE743933913A}"/>
              </a:ext>
            </a:extLst>
          </p:cNvPr>
          <p:cNvSpPr>
            <a:spLocks/>
          </p:cNvSpPr>
          <p:nvPr/>
        </p:nvSpPr>
        <p:spPr bwMode="auto">
          <a:xfrm>
            <a:off x="8418513" y="2446338"/>
            <a:ext cx="184150" cy="101600"/>
          </a:xfrm>
          <a:custGeom>
            <a:avLst/>
            <a:gdLst>
              <a:gd name="T0" fmla="*/ 9 w 149"/>
              <a:gd name="T1" fmla="*/ 0 h 82"/>
              <a:gd name="T2" fmla="*/ 11 w 149"/>
              <a:gd name="T3" fmla="*/ 82 h 82"/>
              <a:gd name="T4" fmla="*/ 149 w 149"/>
              <a:gd name="T5" fmla="*/ 47 h 82"/>
              <a:gd name="T6" fmla="*/ 9 w 14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2">
                <a:moveTo>
                  <a:pt x="9" y="0"/>
                </a:moveTo>
                <a:cubicBezTo>
                  <a:pt x="4" y="10"/>
                  <a:pt x="0" y="62"/>
                  <a:pt x="11" y="82"/>
                </a:cubicBezTo>
                <a:cubicBezTo>
                  <a:pt x="15" y="82"/>
                  <a:pt x="48" y="42"/>
                  <a:pt x="149" y="47"/>
                </a:cubicBezTo>
                <a:cubicBezTo>
                  <a:pt x="54" y="36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8">
            <a:extLst>
              <a:ext uri="{FF2B5EF4-FFF2-40B4-BE49-F238E27FC236}">
                <a16:creationId xmlns:a16="http://schemas.microsoft.com/office/drawing/2014/main" id="{E0130B42-CF38-4919-9FFF-20806543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27" y="2608264"/>
            <a:ext cx="1065213" cy="646113"/>
          </a:xfrm>
          <a:prstGeom prst="rect">
            <a:avLst/>
          </a:prstGeom>
          <a:solidFill>
            <a:srgbClr val="FFE6D5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99">
            <a:extLst>
              <a:ext uri="{FF2B5EF4-FFF2-40B4-BE49-F238E27FC236}">
                <a16:creationId xmlns:a16="http://schemas.microsoft.com/office/drawing/2014/main" id="{2FF2B0DA-ECB0-4289-BDC8-65C1BBCB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9439" y="2684463"/>
            <a:ext cx="5908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Register</a:t>
            </a:r>
            <a:endParaRPr lang="en-US" altLang="en-US"/>
          </a:p>
        </p:txBody>
      </p:sp>
      <p:sp>
        <p:nvSpPr>
          <p:cNvPr id="106" name="Rectangle 100">
            <a:extLst>
              <a:ext uri="{FF2B5EF4-FFF2-40B4-BE49-F238E27FC236}">
                <a16:creationId xmlns:a16="http://schemas.microsoft.com/office/drawing/2014/main" id="{A2626716-067D-4D04-9B23-059E4B0F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6" y="2903538"/>
            <a:ext cx="7130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-serif"/>
              </a:rPr>
              <a:t>write unit</a:t>
            </a:r>
            <a:endParaRPr lang="en-US" altLang="en-US"/>
          </a:p>
        </p:txBody>
      </p:sp>
      <p:sp>
        <p:nvSpPr>
          <p:cNvPr id="107" name="Freeform 101">
            <a:extLst>
              <a:ext uri="{FF2B5EF4-FFF2-40B4-BE49-F238E27FC236}">
                <a16:creationId xmlns:a16="http://schemas.microsoft.com/office/drawing/2014/main" id="{CBAAEB25-7069-4B24-AE5E-B9BD54175285}"/>
              </a:ext>
            </a:extLst>
          </p:cNvPr>
          <p:cNvSpPr>
            <a:spLocks/>
          </p:cNvSpPr>
          <p:nvPr/>
        </p:nvSpPr>
        <p:spPr bwMode="auto">
          <a:xfrm>
            <a:off x="8993188" y="2801938"/>
            <a:ext cx="330200" cy="247650"/>
          </a:xfrm>
          <a:custGeom>
            <a:avLst/>
            <a:gdLst>
              <a:gd name="T0" fmla="*/ 177 w 266"/>
              <a:gd name="T1" fmla="*/ 1 h 199"/>
              <a:gd name="T2" fmla="*/ 176 w 266"/>
              <a:gd name="T3" fmla="*/ 1 h 199"/>
              <a:gd name="T4" fmla="*/ 181 w 266"/>
              <a:gd name="T5" fmla="*/ 52 h 199"/>
              <a:gd name="T6" fmla="*/ 8 w 266"/>
              <a:gd name="T7" fmla="*/ 53 h 199"/>
              <a:gd name="T8" fmla="*/ 8 w 266"/>
              <a:gd name="T9" fmla="*/ 143 h 199"/>
              <a:gd name="T10" fmla="*/ 181 w 266"/>
              <a:gd name="T11" fmla="*/ 143 h 199"/>
              <a:gd name="T12" fmla="*/ 176 w 266"/>
              <a:gd name="T13" fmla="*/ 195 h 199"/>
              <a:gd name="T14" fmla="*/ 266 w 266"/>
              <a:gd name="T15" fmla="*/ 99 h 199"/>
              <a:gd name="T16" fmla="*/ 266 w 266"/>
              <a:gd name="T17" fmla="*/ 99 h 199"/>
              <a:gd name="T18" fmla="*/ 266 w 266"/>
              <a:gd name="T19" fmla="*/ 96 h 199"/>
              <a:gd name="T20" fmla="*/ 177 w 266"/>
              <a:gd name="T21" fmla="*/ 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6" h="199">
                <a:moveTo>
                  <a:pt x="177" y="1"/>
                </a:moveTo>
                <a:cubicBezTo>
                  <a:pt x="176" y="1"/>
                  <a:pt x="176" y="1"/>
                  <a:pt x="176" y="1"/>
                </a:cubicBezTo>
                <a:cubicBezTo>
                  <a:pt x="165" y="5"/>
                  <a:pt x="181" y="52"/>
                  <a:pt x="181" y="52"/>
                </a:cubicBezTo>
                <a:cubicBezTo>
                  <a:pt x="181" y="52"/>
                  <a:pt x="15" y="49"/>
                  <a:pt x="8" y="53"/>
                </a:cubicBezTo>
                <a:cubicBezTo>
                  <a:pt x="0" y="57"/>
                  <a:pt x="0" y="139"/>
                  <a:pt x="8" y="143"/>
                </a:cubicBezTo>
                <a:cubicBezTo>
                  <a:pt x="15" y="146"/>
                  <a:pt x="181" y="143"/>
                  <a:pt x="181" y="143"/>
                </a:cubicBezTo>
                <a:cubicBezTo>
                  <a:pt x="181" y="143"/>
                  <a:pt x="165" y="190"/>
                  <a:pt x="176" y="195"/>
                </a:cubicBezTo>
                <a:cubicBezTo>
                  <a:pt x="186" y="199"/>
                  <a:pt x="265" y="144"/>
                  <a:pt x="266" y="99"/>
                </a:cubicBezTo>
                <a:lnTo>
                  <a:pt x="266" y="99"/>
                </a:lnTo>
                <a:cubicBezTo>
                  <a:pt x="266" y="98"/>
                  <a:pt x="266" y="97"/>
                  <a:pt x="266" y="96"/>
                </a:cubicBezTo>
                <a:cubicBezTo>
                  <a:pt x="265" y="53"/>
                  <a:pt x="191" y="0"/>
                  <a:pt x="17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2">
            <a:extLst>
              <a:ext uri="{FF2B5EF4-FFF2-40B4-BE49-F238E27FC236}">
                <a16:creationId xmlns:a16="http://schemas.microsoft.com/office/drawing/2014/main" id="{12C5D2C0-1939-4750-8938-A3ECF8E171B1}"/>
              </a:ext>
            </a:extLst>
          </p:cNvPr>
          <p:cNvSpPr>
            <a:spLocks/>
          </p:cNvSpPr>
          <p:nvPr/>
        </p:nvSpPr>
        <p:spPr bwMode="auto">
          <a:xfrm>
            <a:off x="8985251" y="2800351"/>
            <a:ext cx="330200" cy="246063"/>
          </a:xfrm>
          <a:custGeom>
            <a:avLst/>
            <a:gdLst>
              <a:gd name="T0" fmla="*/ 176 w 265"/>
              <a:gd name="T1" fmla="*/ 0 h 198"/>
              <a:gd name="T2" fmla="*/ 175 w 265"/>
              <a:gd name="T3" fmla="*/ 0 h 198"/>
              <a:gd name="T4" fmla="*/ 181 w 265"/>
              <a:gd name="T5" fmla="*/ 52 h 198"/>
              <a:gd name="T6" fmla="*/ 7 w 265"/>
              <a:gd name="T7" fmla="*/ 52 h 198"/>
              <a:gd name="T8" fmla="*/ 7 w 265"/>
              <a:gd name="T9" fmla="*/ 142 h 198"/>
              <a:gd name="T10" fmla="*/ 181 w 265"/>
              <a:gd name="T11" fmla="*/ 143 h 198"/>
              <a:gd name="T12" fmla="*/ 175 w 265"/>
              <a:gd name="T13" fmla="*/ 194 h 198"/>
              <a:gd name="T14" fmla="*/ 265 w 265"/>
              <a:gd name="T15" fmla="*/ 99 h 198"/>
              <a:gd name="T16" fmla="*/ 265 w 265"/>
              <a:gd name="T17" fmla="*/ 99 h 198"/>
              <a:gd name="T18" fmla="*/ 265 w 265"/>
              <a:gd name="T19" fmla="*/ 96 h 198"/>
              <a:gd name="T20" fmla="*/ 176 w 265"/>
              <a:gd name="T21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" h="198">
                <a:moveTo>
                  <a:pt x="176" y="0"/>
                </a:moveTo>
                <a:cubicBezTo>
                  <a:pt x="176" y="0"/>
                  <a:pt x="175" y="0"/>
                  <a:pt x="175" y="0"/>
                </a:cubicBezTo>
                <a:cubicBezTo>
                  <a:pt x="164" y="5"/>
                  <a:pt x="181" y="52"/>
                  <a:pt x="181" y="52"/>
                </a:cubicBezTo>
                <a:cubicBezTo>
                  <a:pt x="181" y="52"/>
                  <a:pt x="14" y="49"/>
                  <a:pt x="7" y="52"/>
                </a:cubicBezTo>
                <a:cubicBezTo>
                  <a:pt x="0" y="56"/>
                  <a:pt x="0" y="139"/>
                  <a:pt x="7" y="142"/>
                </a:cubicBezTo>
                <a:cubicBezTo>
                  <a:pt x="14" y="146"/>
                  <a:pt x="181" y="143"/>
                  <a:pt x="181" y="143"/>
                </a:cubicBezTo>
                <a:cubicBezTo>
                  <a:pt x="181" y="143"/>
                  <a:pt x="164" y="190"/>
                  <a:pt x="175" y="194"/>
                </a:cubicBezTo>
                <a:cubicBezTo>
                  <a:pt x="185" y="198"/>
                  <a:pt x="264" y="144"/>
                  <a:pt x="265" y="99"/>
                </a:cubicBezTo>
                <a:lnTo>
                  <a:pt x="265" y="99"/>
                </a:lnTo>
                <a:cubicBezTo>
                  <a:pt x="265" y="98"/>
                  <a:pt x="265" y="97"/>
                  <a:pt x="265" y="96"/>
                </a:cubicBezTo>
                <a:cubicBezTo>
                  <a:pt x="264" y="52"/>
                  <a:pt x="190" y="0"/>
                  <a:pt x="176" y="0"/>
                </a:cubicBezTo>
                <a:close/>
              </a:path>
            </a:pathLst>
          </a:custGeom>
          <a:solidFill>
            <a:srgbClr val="0000FF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3">
            <a:extLst>
              <a:ext uri="{FF2B5EF4-FFF2-40B4-BE49-F238E27FC236}">
                <a16:creationId xmlns:a16="http://schemas.microsoft.com/office/drawing/2014/main" id="{5D95F973-4A8A-443B-AF88-9AFA7B81A4E4}"/>
              </a:ext>
            </a:extLst>
          </p:cNvPr>
          <p:cNvSpPr>
            <a:spLocks/>
          </p:cNvSpPr>
          <p:nvPr/>
        </p:nvSpPr>
        <p:spPr bwMode="auto">
          <a:xfrm>
            <a:off x="8986838" y="2870200"/>
            <a:ext cx="185738" cy="101600"/>
          </a:xfrm>
          <a:custGeom>
            <a:avLst/>
            <a:gdLst>
              <a:gd name="T0" fmla="*/ 9 w 149"/>
              <a:gd name="T1" fmla="*/ 0 h 82"/>
              <a:gd name="T2" fmla="*/ 12 w 149"/>
              <a:gd name="T3" fmla="*/ 81 h 82"/>
              <a:gd name="T4" fmla="*/ 149 w 149"/>
              <a:gd name="T5" fmla="*/ 46 h 82"/>
              <a:gd name="T6" fmla="*/ 9 w 149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82">
                <a:moveTo>
                  <a:pt x="9" y="0"/>
                </a:moveTo>
                <a:cubicBezTo>
                  <a:pt x="4" y="9"/>
                  <a:pt x="0" y="61"/>
                  <a:pt x="12" y="81"/>
                </a:cubicBezTo>
                <a:cubicBezTo>
                  <a:pt x="16" y="82"/>
                  <a:pt x="49" y="42"/>
                  <a:pt x="149" y="46"/>
                </a:cubicBezTo>
                <a:cubicBezTo>
                  <a:pt x="54" y="35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4">
            <a:extLst>
              <a:ext uri="{FF2B5EF4-FFF2-40B4-BE49-F238E27FC236}">
                <a16:creationId xmlns:a16="http://schemas.microsoft.com/office/drawing/2014/main" id="{C1259749-B588-4009-BB07-B1074F1F6D0A}"/>
              </a:ext>
            </a:extLst>
          </p:cNvPr>
          <p:cNvSpPr>
            <a:spLocks/>
          </p:cNvSpPr>
          <p:nvPr/>
        </p:nvSpPr>
        <p:spPr bwMode="auto">
          <a:xfrm>
            <a:off x="4552951" y="2154238"/>
            <a:ext cx="712788" cy="234950"/>
          </a:xfrm>
          <a:custGeom>
            <a:avLst/>
            <a:gdLst>
              <a:gd name="T0" fmla="*/ 382 w 575"/>
              <a:gd name="T1" fmla="*/ 1 h 189"/>
              <a:gd name="T2" fmla="*/ 380 w 575"/>
              <a:gd name="T3" fmla="*/ 1 h 189"/>
              <a:gd name="T4" fmla="*/ 392 w 575"/>
              <a:gd name="T5" fmla="*/ 50 h 189"/>
              <a:gd name="T6" fmla="*/ 16 w 575"/>
              <a:gd name="T7" fmla="*/ 50 h 189"/>
              <a:gd name="T8" fmla="*/ 16 w 575"/>
              <a:gd name="T9" fmla="*/ 136 h 189"/>
              <a:gd name="T10" fmla="*/ 392 w 575"/>
              <a:gd name="T11" fmla="*/ 136 h 189"/>
              <a:gd name="T12" fmla="*/ 380 w 575"/>
              <a:gd name="T13" fmla="*/ 185 h 189"/>
              <a:gd name="T14" fmla="*/ 574 w 575"/>
              <a:gd name="T15" fmla="*/ 94 h 189"/>
              <a:gd name="T16" fmla="*/ 575 w 575"/>
              <a:gd name="T17" fmla="*/ 94 h 189"/>
              <a:gd name="T18" fmla="*/ 574 w 575"/>
              <a:gd name="T19" fmla="*/ 92 h 189"/>
              <a:gd name="T20" fmla="*/ 382 w 575"/>
              <a:gd name="T21" fmla="*/ 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5" h="189">
                <a:moveTo>
                  <a:pt x="382" y="1"/>
                </a:moveTo>
                <a:cubicBezTo>
                  <a:pt x="381" y="1"/>
                  <a:pt x="380" y="1"/>
                  <a:pt x="380" y="1"/>
                </a:cubicBezTo>
                <a:cubicBezTo>
                  <a:pt x="357" y="5"/>
                  <a:pt x="392" y="50"/>
                  <a:pt x="392" y="50"/>
                </a:cubicBezTo>
                <a:cubicBezTo>
                  <a:pt x="392" y="50"/>
                  <a:pt x="32" y="47"/>
                  <a:pt x="16" y="50"/>
                </a:cubicBezTo>
                <a:cubicBezTo>
                  <a:pt x="1" y="54"/>
                  <a:pt x="0" y="132"/>
                  <a:pt x="16" y="136"/>
                </a:cubicBezTo>
                <a:cubicBezTo>
                  <a:pt x="32" y="139"/>
                  <a:pt x="392" y="136"/>
                  <a:pt x="392" y="136"/>
                </a:cubicBezTo>
                <a:cubicBezTo>
                  <a:pt x="392" y="136"/>
                  <a:pt x="357" y="181"/>
                  <a:pt x="380" y="185"/>
                </a:cubicBezTo>
                <a:cubicBezTo>
                  <a:pt x="402" y="189"/>
                  <a:pt x="572" y="137"/>
                  <a:pt x="574" y="94"/>
                </a:cubicBezTo>
                <a:lnTo>
                  <a:pt x="575" y="94"/>
                </a:lnTo>
                <a:cubicBezTo>
                  <a:pt x="575" y="93"/>
                  <a:pt x="575" y="92"/>
                  <a:pt x="574" y="92"/>
                </a:cubicBezTo>
                <a:cubicBezTo>
                  <a:pt x="572" y="50"/>
                  <a:pt x="413" y="0"/>
                  <a:pt x="382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5">
            <a:extLst>
              <a:ext uri="{FF2B5EF4-FFF2-40B4-BE49-F238E27FC236}">
                <a16:creationId xmlns:a16="http://schemas.microsoft.com/office/drawing/2014/main" id="{92F2A685-541B-459D-8A8C-FADCD14E1ADE}"/>
              </a:ext>
            </a:extLst>
          </p:cNvPr>
          <p:cNvSpPr>
            <a:spLocks/>
          </p:cNvSpPr>
          <p:nvPr/>
        </p:nvSpPr>
        <p:spPr bwMode="auto">
          <a:xfrm>
            <a:off x="4535488" y="2151063"/>
            <a:ext cx="712788" cy="234950"/>
          </a:xfrm>
          <a:custGeom>
            <a:avLst/>
            <a:gdLst>
              <a:gd name="T0" fmla="*/ 381 w 574"/>
              <a:gd name="T1" fmla="*/ 0 h 189"/>
              <a:gd name="T2" fmla="*/ 379 w 574"/>
              <a:gd name="T3" fmla="*/ 1 h 189"/>
              <a:gd name="T4" fmla="*/ 391 w 574"/>
              <a:gd name="T5" fmla="*/ 49 h 189"/>
              <a:gd name="T6" fmla="*/ 16 w 574"/>
              <a:gd name="T7" fmla="*/ 50 h 189"/>
              <a:gd name="T8" fmla="*/ 16 w 574"/>
              <a:gd name="T9" fmla="*/ 135 h 189"/>
              <a:gd name="T10" fmla="*/ 391 w 574"/>
              <a:gd name="T11" fmla="*/ 136 h 189"/>
              <a:gd name="T12" fmla="*/ 379 w 574"/>
              <a:gd name="T13" fmla="*/ 185 h 189"/>
              <a:gd name="T14" fmla="*/ 574 w 574"/>
              <a:gd name="T15" fmla="*/ 94 h 189"/>
              <a:gd name="T16" fmla="*/ 574 w 574"/>
              <a:gd name="T17" fmla="*/ 94 h 189"/>
              <a:gd name="T18" fmla="*/ 574 w 574"/>
              <a:gd name="T19" fmla="*/ 91 h 189"/>
              <a:gd name="T20" fmla="*/ 381 w 574"/>
              <a:gd name="T2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4" h="189">
                <a:moveTo>
                  <a:pt x="381" y="0"/>
                </a:moveTo>
                <a:cubicBezTo>
                  <a:pt x="380" y="0"/>
                  <a:pt x="380" y="0"/>
                  <a:pt x="379" y="1"/>
                </a:cubicBezTo>
                <a:cubicBezTo>
                  <a:pt x="356" y="5"/>
                  <a:pt x="391" y="49"/>
                  <a:pt x="391" y="49"/>
                </a:cubicBezTo>
                <a:cubicBezTo>
                  <a:pt x="391" y="49"/>
                  <a:pt x="32" y="47"/>
                  <a:pt x="16" y="50"/>
                </a:cubicBezTo>
                <a:cubicBezTo>
                  <a:pt x="0" y="53"/>
                  <a:pt x="0" y="132"/>
                  <a:pt x="16" y="135"/>
                </a:cubicBezTo>
                <a:cubicBezTo>
                  <a:pt x="32" y="139"/>
                  <a:pt x="391" y="136"/>
                  <a:pt x="391" y="136"/>
                </a:cubicBezTo>
                <a:cubicBezTo>
                  <a:pt x="391" y="136"/>
                  <a:pt x="356" y="180"/>
                  <a:pt x="379" y="185"/>
                </a:cubicBezTo>
                <a:cubicBezTo>
                  <a:pt x="401" y="189"/>
                  <a:pt x="571" y="137"/>
                  <a:pt x="574" y="94"/>
                </a:cubicBezTo>
                <a:lnTo>
                  <a:pt x="574" y="94"/>
                </a:lnTo>
                <a:cubicBezTo>
                  <a:pt x="574" y="93"/>
                  <a:pt x="574" y="92"/>
                  <a:pt x="574" y="91"/>
                </a:cubicBezTo>
                <a:cubicBezTo>
                  <a:pt x="571" y="50"/>
                  <a:pt x="412" y="0"/>
                  <a:pt x="381" y="0"/>
                </a:cubicBezTo>
                <a:close/>
              </a:path>
            </a:pathLst>
          </a:custGeom>
          <a:solidFill>
            <a:srgbClr val="0000FF"/>
          </a:solidFill>
          <a:ln w="1270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6">
            <a:extLst>
              <a:ext uri="{FF2B5EF4-FFF2-40B4-BE49-F238E27FC236}">
                <a16:creationId xmlns:a16="http://schemas.microsoft.com/office/drawing/2014/main" id="{F4097453-356C-472A-93AC-DC11DF452E0C}"/>
              </a:ext>
            </a:extLst>
          </p:cNvPr>
          <p:cNvSpPr>
            <a:spLocks/>
          </p:cNvSpPr>
          <p:nvPr/>
        </p:nvSpPr>
        <p:spPr bwMode="auto">
          <a:xfrm>
            <a:off x="4538663" y="2217739"/>
            <a:ext cx="401638" cy="98425"/>
          </a:xfrm>
          <a:custGeom>
            <a:avLst/>
            <a:gdLst>
              <a:gd name="T0" fmla="*/ 20 w 323"/>
              <a:gd name="T1" fmla="*/ 0 h 78"/>
              <a:gd name="T2" fmla="*/ 25 w 323"/>
              <a:gd name="T3" fmla="*/ 77 h 78"/>
              <a:gd name="T4" fmla="*/ 323 w 323"/>
              <a:gd name="T5" fmla="*/ 44 h 78"/>
              <a:gd name="T6" fmla="*/ 20 w 323"/>
              <a:gd name="T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" h="78">
                <a:moveTo>
                  <a:pt x="20" y="0"/>
                </a:moveTo>
                <a:cubicBezTo>
                  <a:pt x="9" y="9"/>
                  <a:pt x="0" y="58"/>
                  <a:pt x="25" y="77"/>
                </a:cubicBezTo>
                <a:cubicBezTo>
                  <a:pt x="34" y="78"/>
                  <a:pt x="105" y="40"/>
                  <a:pt x="323" y="44"/>
                </a:cubicBezTo>
                <a:cubicBezTo>
                  <a:pt x="117" y="34"/>
                  <a:pt x="20" y="0"/>
                  <a:pt x="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7">
            <a:extLst>
              <a:ext uri="{FF2B5EF4-FFF2-40B4-BE49-F238E27FC236}">
                <a16:creationId xmlns:a16="http://schemas.microsoft.com/office/drawing/2014/main" id="{C942B609-2DB6-4358-8A32-D187F10F4538}"/>
              </a:ext>
            </a:extLst>
          </p:cNvPr>
          <p:cNvSpPr>
            <a:spLocks/>
          </p:cNvSpPr>
          <p:nvPr/>
        </p:nvSpPr>
        <p:spPr bwMode="auto">
          <a:xfrm>
            <a:off x="3789363" y="4146551"/>
            <a:ext cx="266700" cy="436563"/>
          </a:xfrm>
          <a:custGeom>
            <a:avLst/>
            <a:gdLst>
              <a:gd name="T0" fmla="*/ 197 w 214"/>
              <a:gd name="T1" fmla="*/ 206 h 351"/>
              <a:gd name="T2" fmla="*/ 157 w 214"/>
              <a:gd name="T3" fmla="*/ 206 h 351"/>
              <a:gd name="T4" fmla="*/ 157 w 214"/>
              <a:gd name="T5" fmla="*/ 265 h 351"/>
              <a:gd name="T6" fmla="*/ 153 w 214"/>
              <a:gd name="T7" fmla="*/ 335 h 351"/>
              <a:gd name="T8" fmla="*/ 113 w 214"/>
              <a:gd name="T9" fmla="*/ 345 h 351"/>
              <a:gd name="T10" fmla="*/ 71 w 214"/>
              <a:gd name="T11" fmla="*/ 345 h 351"/>
              <a:gd name="T12" fmla="*/ 54 w 214"/>
              <a:gd name="T13" fmla="*/ 290 h 351"/>
              <a:gd name="T14" fmla="*/ 54 w 214"/>
              <a:gd name="T15" fmla="*/ 210 h 351"/>
              <a:gd name="T16" fmla="*/ 46 w 214"/>
              <a:gd name="T17" fmla="*/ 206 h 351"/>
              <a:gd name="T18" fmla="*/ 21 w 214"/>
              <a:gd name="T19" fmla="*/ 206 h 351"/>
              <a:gd name="T20" fmla="*/ 10 w 214"/>
              <a:gd name="T21" fmla="*/ 163 h 351"/>
              <a:gd name="T22" fmla="*/ 37 w 214"/>
              <a:gd name="T23" fmla="*/ 118 h 351"/>
              <a:gd name="T24" fmla="*/ 95 w 214"/>
              <a:gd name="T25" fmla="*/ 20 h 351"/>
              <a:gd name="T26" fmla="*/ 127 w 214"/>
              <a:gd name="T27" fmla="*/ 35 h 351"/>
              <a:gd name="T28" fmla="*/ 162 w 214"/>
              <a:gd name="T29" fmla="*/ 94 h 351"/>
              <a:gd name="T30" fmla="*/ 197 w 214"/>
              <a:gd name="T31" fmla="*/ 153 h 351"/>
              <a:gd name="T32" fmla="*/ 204 w 214"/>
              <a:gd name="T33" fmla="*/ 200 h 351"/>
              <a:gd name="T34" fmla="*/ 197 w 214"/>
              <a:gd name="T35" fmla="*/ 20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351">
                <a:moveTo>
                  <a:pt x="197" y="206"/>
                </a:moveTo>
                <a:lnTo>
                  <a:pt x="157" y="206"/>
                </a:lnTo>
                <a:cubicBezTo>
                  <a:pt x="156" y="206"/>
                  <a:pt x="157" y="260"/>
                  <a:pt x="157" y="265"/>
                </a:cubicBezTo>
                <a:cubicBezTo>
                  <a:pt x="157" y="284"/>
                  <a:pt x="161" y="319"/>
                  <a:pt x="153" y="335"/>
                </a:cubicBezTo>
                <a:cubicBezTo>
                  <a:pt x="145" y="351"/>
                  <a:pt x="124" y="345"/>
                  <a:pt x="113" y="345"/>
                </a:cubicBezTo>
                <a:lnTo>
                  <a:pt x="71" y="345"/>
                </a:lnTo>
                <a:cubicBezTo>
                  <a:pt x="52" y="345"/>
                  <a:pt x="54" y="312"/>
                  <a:pt x="54" y="290"/>
                </a:cubicBezTo>
                <a:lnTo>
                  <a:pt x="54" y="210"/>
                </a:lnTo>
                <a:cubicBezTo>
                  <a:pt x="54" y="203"/>
                  <a:pt x="50" y="206"/>
                  <a:pt x="46" y="206"/>
                </a:cubicBezTo>
                <a:lnTo>
                  <a:pt x="21" y="206"/>
                </a:lnTo>
                <a:cubicBezTo>
                  <a:pt x="7" y="206"/>
                  <a:pt x="0" y="181"/>
                  <a:pt x="10" y="163"/>
                </a:cubicBezTo>
                <a:cubicBezTo>
                  <a:pt x="19" y="148"/>
                  <a:pt x="28" y="133"/>
                  <a:pt x="37" y="118"/>
                </a:cubicBezTo>
                <a:cubicBezTo>
                  <a:pt x="56" y="86"/>
                  <a:pt x="74" y="50"/>
                  <a:pt x="95" y="20"/>
                </a:cubicBezTo>
                <a:cubicBezTo>
                  <a:pt x="107" y="0"/>
                  <a:pt x="119" y="21"/>
                  <a:pt x="127" y="35"/>
                </a:cubicBezTo>
                <a:cubicBezTo>
                  <a:pt x="139" y="55"/>
                  <a:pt x="151" y="75"/>
                  <a:pt x="162" y="94"/>
                </a:cubicBezTo>
                <a:cubicBezTo>
                  <a:pt x="174" y="114"/>
                  <a:pt x="185" y="133"/>
                  <a:pt x="197" y="153"/>
                </a:cubicBezTo>
                <a:cubicBezTo>
                  <a:pt x="204" y="165"/>
                  <a:pt x="214" y="181"/>
                  <a:pt x="204" y="200"/>
                </a:cubicBezTo>
                <a:cubicBezTo>
                  <a:pt x="202" y="203"/>
                  <a:pt x="200" y="206"/>
                  <a:pt x="197" y="206"/>
                </a:cubicBezTo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8">
            <a:extLst>
              <a:ext uri="{FF2B5EF4-FFF2-40B4-BE49-F238E27FC236}">
                <a16:creationId xmlns:a16="http://schemas.microsoft.com/office/drawing/2014/main" id="{CFF042F5-33E2-4E7F-A71E-80A33472ABDF}"/>
              </a:ext>
            </a:extLst>
          </p:cNvPr>
          <p:cNvSpPr>
            <a:spLocks/>
          </p:cNvSpPr>
          <p:nvPr/>
        </p:nvSpPr>
        <p:spPr bwMode="auto">
          <a:xfrm>
            <a:off x="3795714" y="4160839"/>
            <a:ext cx="252413" cy="207963"/>
          </a:xfrm>
          <a:custGeom>
            <a:avLst/>
            <a:gdLst>
              <a:gd name="T0" fmla="*/ 23 w 203"/>
              <a:gd name="T1" fmla="*/ 144 h 167"/>
              <a:gd name="T2" fmla="*/ 102 w 203"/>
              <a:gd name="T3" fmla="*/ 12 h 167"/>
              <a:gd name="T4" fmla="*/ 146 w 203"/>
              <a:gd name="T5" fmla="*/ 86 h 167"/>
              <a:gd name="T6" fmla="*/ 172 w 203"/>
              <a:gd name="T7" fmla="*/ 130 h 167"/>
              <a:gd name="T8" fmla="*/ 184 w 203"/>
              <a:gd name="T9" fmla="*/ 167 h 167"/>
              <a:gd name="T10" fmla="*/ 203 w 203"/>
              <a:gd name="T11" fmla="*/ 167 h 167"/>
              <a:gd name="T12" fmla="*/ 187 w 203"/>
              <a:gd name="T13" fmla="*/ 133 h 167"/>
              <a:gd name="T14" fmla="*/ 154 w 203"/>
              <a:gd name="T15" fmla="*/ 77 h 167"/>
              <a:gd name="T16" fmla="*/ 122 w 203"/>
              <a:gd name="T17" fmla="*/ 23 h 167"/>
              <a:gd name="T18" fmla="*/ 101 w 203"/>
              <a:gd name="T19" fmla="*/ 0 h 167"/>
              <a:gd name="T20" fmla="*/ 82 w 203"/>
              <a:gd name="T21" fmla="*/ 22 h 167"/>
              <a:gd name="T22" fmla="*/ 51 w 203"/>
              <a:gd name="T23" fmla="*/ 74 h 167"/>
              <a:gd name="T24" fmla="*/ 17 w 203"/>
              <a:gd name="T25" fmla="*/ 132 h 167"/>
              <a:gd name="T26" fmla="*/ 0 w 203"/>
              <a:gd name="T27" fmla="*/ 167 h 167"/>
              <a:gd name="T28" fmla="*/ 20 w 203"/>
              <a:gd name="T29" fmla="*/ 167 h 167"/>
              <a:gd name="T30" fmla="*/ 23 w 203"/>
              <a:gd name="T31" fmla="*/ 14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3" h="167">
                <a:moveTo>
                  <a:pt x="23" y="144"/>
                </a:moveTo>
                <a:cubicBezTo>
                  <a:pt x="31" y="132"/>
                  <a:pt x="101" y="12"/>
                  <a:pt x="102" y="12"/>
                </a:cubicBezTo>
                <a:cubicBezTo>
                  <a:pt x="116" y="37"/>
                  <a:pt x="131" y="62"/>
                  <a:pt x="146" y="86"/>
                </a:cubicBezTo>
                <a:cubicBezTo>
                  <a:pt x="154" y="101"/>
                  <a:pt x="163" y="116"/>
                  <a:pt x="172" y="130"/>
                </a:cubicBezTo>
                <a:cubicBezTo>
                  <a:pt x="177" y="139"/>
                  <a:pt x="188" y="152"/>
                  <a:pt x="184" y="167"/>
                </a:cubicBezTo>
                <a:lnTo>
                  <a:pt x="203" y="167"/>
                </a:lnTo>
                <a:cubicBezTo>
                  <a:pt x="202" y="153"/>
                  <a:pt x="193" y="143"/>
                  <a:pt x="187" y="133"/>
                </a:cubicBezTo>
                <a:cubicBezTo>
                  <a:pt x="176" y="115"/>
                  <a:pt x="165" y="96"/>
                  <a:pt x="154" y="77"/>
                </a:cubicBezTo>
                <a:cubicBezTo>
                  <a:pt x="143" y="59"/>
                  <a:pt x="132" y="41"/>
                  <a:pt x="122" y="23"/>
                </a:cubicBezTo>
                <a:cubicBezTo>
                  <a:pt x="116" y="14"/>
                  <a:pt x="110" y="0"/>
                  <a:pt x="101" y="0"/>
                </a:cubicBezTo>
                <a:cubicBezTo>
                  <a:pt x="93" y="0"/>
                  <a:pt x="88" y="12"/>
                  <a:pt x="82" y="22"/>
                </a:cubicBezTo>
                <a:cubicBezTo>
                  <a:pt x="72" y="39"/>
                  <a:pt x="61" y="57"/>
                  <a:pt x="51" y="74"/>
                </a:cubicBezTo>
                <a:cubicBezTo>
                  <a:pt x="40" y="93"/>
                  <a:pt x="28" y="112"/>
                  <a:pt x="17" y="132"/>
                </a:cubicBezTo>
                <a:cubicBezTo>
                  <a:pt x="12" y="141"/>
                  <a:pt x="2" y="153"/>
                  <a:pt x="0" y="167"/>
                </a:cubicBezTo>
                <a:lnTo>
                  <a:pt x="20" y="167"/>
                </a:lnTo>
                <a:cubicBezTo>
                  <a:pt x="18" y="159"/>
                  <a:pt x="20" y="150"/>
                  <a:pt x="23" y="144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09">
            <a:extLst>
              <a:ext uri="{FF2B5EF4-FFF2-40B4-BE49-F238E27FC236}">
                <a16:creationId xmlns:a16="http://schemas.microsoft.com/office/drawing/2014/main" id="{1AED8B42-3940-4001-AF05-44CF23A6784A}"/>
              </a:ext>
            </a:extLst>
          </p:cNvPr>
          <p:cNvSpPr>
            <a:spLocks/>
          </p:cNvSpPr>
          <p:nvPr/>
        </p:nvSpPr>
        <p:spPr bwMode="auto">
          <a:xfrm>
            <a:off x="3794126" y="4367213"/>
            <a:ext cx="255588" cy="211138"/>
          </a:xfrm>
          <a:custGeom>
            <a:avLst/>
            <a:gdLst>
              <a:gd name="T0" fmla="*/ 14 w 206"/>
              <a:gd name="T1" fmla="*/ 29 h 171"/>
              <a:gd name="T2" fmla="*/ 49 w 206"/>
              <a:gd name="T3" fmla="*/ 29 h 171"/>
              <a:gd name="T4" fmla="*/ 50 w 206"/>
              <a:gd name="T5" fmla="*/ 77 h 171"/>
              <a:gd name="T6" fmla="*/ 50 w 206"/>
              <a:gd name="T7" fmla="*/ 139 h 171"/>
              <a:gd name="T8" fmla="*/ 77 w 206"/>
              <a:gd name="T9" fmla="*/ 168 h 171"/>
              <a:gd name="T10" fmla="*/ 122 w 206"/>
              <a:gd name="T11" fmla="*/ 168 h 171"/>
              <a:gd name="T12" fmla="*/ 153 w 206"/>
              <a:gd name="T13" fmla="*/ 145 h 171"/>
              <a:gd name="T14" fmla="*/ 153 w 206"/>
              <a:gd name="T15" fmla="*/ 88 h 171"/>
              <a:gd name="T16" fmla="*/ 153 w 206"/>
              <a:gd name="T17" fmla="*/ 29 h 171"/>
              <a:gd name="T18" fmla="*/ 191 w 206"/>
              <a:gd name="T19" fmla="*/ 29 h 171"/>
              <a:gd name="T20" fmla="*/ 202 w 206"/>
              <a:gd name="T21" fmla="*/ 18 h 171"/>
              <a:gd name="T22" fmla="*/ 203 w 206"/>
              <a:gd name="T23" fmla="*/ 2 h 171"/>
              <a:gd name="T24" fmla="*/ 191 w 206"/>
              <a:gd name="T25" fmla="*/ 2 h 171"/>
              <a:gd name="T26" fmla="*/ 182 w 206"/>
              <a:gd name="T27" fmla="*/ 7 h 171"/>
              <a:gd name="T28" fmla="*/ 164 w 206"/>
              <a:gd name="T29" fmla="*/ 11 h 171"/>
              <a:gd name="T30" fmla="*/ 141 w 206"/>
              <a:gd name="T31" fmla="*/ 11 h 171"/>
              <a:gd name="T32" fmla="*/ 140 w 206"/>
              <a:gd name="T33" fmla="*/ 70 h 171"/>
              <a:gd name="T34" fmla="*/ 137 w 206"/>
              <a:gd name="T35" fmla="*/ 140 h 171"/>
              <a:gd name="T36" fmla="*/ 96 w 206"/>
              <a:gd name="T37" fmla="*/ 149 h 171"/>
              <a:gd name="T38" fmla="*/ 62 w 206"/>
              <a:gd name="T39" fmla="*/ 122 h 171"/>
              <a:gd name="T40" fmla="*/ 62 w 206"/>
              <a:gd name="T41" fmla="*/ 51 h 171"/>
              <a:gd name="T42" fmla="*/ 62 w 206"/>
              <a:gd name="T43" fmla="*/ 11 h 171"/>
              <a:gd name="T44" fmla="*/ 38 w 206"/>
              <a:gd name="T45" fmla="*/ 11 h 171"/>
              <a:gd name="T46" fmla="*/ 28 w 206"/>
              <a:gd name="T47" fmla="*/ 10 h 171"/>
              <a:gd name="T48" fmla="*/ 21 w 206"/>
              <a:gd name="T49" fmla="*/ 2 h 171"/>
              <a:gd name="T50" fmla="*/ 14 w 206"/>
              <a:gd name="T51" fmla="*/ 2 h 171"/>
              <a:gd name="T52" fmla="*/ 1 w 206"/>
              <a:gd name="T53" fmla="*/ 2 h 171"/>
              <a:gd name="T54" fmla="*/ 14 w 206"/>
              <a:gd name="T55" fmla="*/ 2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171">
                <a:moveTo>
                  <a:pt x="14" y="29"/>
                </a:moveTo>
                <a:lnTo>
                  <a:pt x="49" y="29"/>
                </a:lnTo>
                <a:cubicBezTo>
                  <a:pt x="50" y="29"/>
                  <a:pt x="50" y="72"/>
                  <a:pt x="50" y="77"/>
                </a:cubicBezTo>
                <a:lnTo>
                  <a:pt x="50" y="139"/>
                </a:lnTo>
                <a:cubicBezTo>
                  <a:pt x="50" y="167"/>
                  <a:pt x="65" y="168"/>
                  <a:pt x="77" y="168"/>
                </a:cubicBezTo>
                <a:lnTo>
                  <a:pt x="122" y="168"/>
                </a:lnTo>
                <a:cubicBezTo>
                  <a:pt x="134" y="168"/>
                  <a:pt x="150" y="171"/>
                  <a:pt x="153" y="145"/>
                </a:cubicBezTo>
                <a:cubicBezTo>
                  <a:pt x="155" y="127"/>
                  <a:pt x="153" y="106"/>
                  <a:pt x="153" y="88"/>
                </a:cubicBezTo>
                <a:cubicBezTo>
                  <a:pt x="153" y="68"/>
                  <a:pt x="153" y="48"/>
                  <a:pt x="153" y="29"/>
                </a:cubicBezTo>
                <a:lnTo>
                  <a:pt x="191" y="29"/>
                </a:lnTo>
                <a:cubicBezTo>
                  <a:pt x="196" y="29"/>
                  <a:pt x="200" y="25"/>
                  <a:pt x="202" y="18"/>
                </a:cubicBezTo>
                <a:cubicBezTo>
                  <a:pt x="203" y="15"/>
                  <a:pt x="206" y="2"/>
                  <a:pt x="203" y="2"/>
                </a:cubicBezTo>
                <a:lnTo>
                  <a:pt x="191" y="2"/>
                </a:lnTo>
                <a:cubicBezTo>
                  <a:pt x="185" y="2"/>
                  <a:pt x="186" y="2"/>
                  <a:pt x="182" y="7"/>
                </a:cubicBezTo>
                <a:cubicBezTo>
                  <a:pt x="178" y="13"/>
                  <a:pt x="169" y="11"/>
                  <a:pt x="164" y="11"/>
                </a:cubicBezTo>
                <a:lnTo>
                  <a:pt x="141" y="11"/>
                </a:lnTo>
                <a:cubicBezTo>
                  <a:pt x="139" y="11"/>
                  <a:pt x="140" y="65"/>
                  <a:pt x="140" y="70"/>
                </a:cubicBezTo>
                <a:cubicBezTo>
                  <a:pt x="140" y="89"/>
                  <a:pt x="143" y="122"/>
                  <a:pt x="137" y="140"/>
                </a:cubicBezTo>
                <a:cubicBezTo>
                  <a:pt x="131" y="157"/>
                  <a:pt x="106" y="149"/>
                  <a:pt x="96" y="149"/>
                </a:cubicBezTo>
                <a:cubicBezTo>
                  <a:pt x="82" y="149"/>
                  <a:pt x="62" y="156"/>
                  <a:pt x="62" y="122"/>
                </a:cubicBezTo>
                <a:lnTo>
                  <a:pt x="62" y="51"/>
                </a:lnTo>
                <a:lnTo>
                  <a:pt x="62" y="11"/>
                </a:lnTo>
                <a:cubicBezTo>
                  <a:pt x="62" y="10"/>
                  <a:pt x="40" y="11"/>
                  <a:pt x="38" y="11"/>
                </a:cubicBezTo>
                <a:cubicBezTo>
                  <a:pt x="35" y="11"/>
                  <a:pt x="31" y="11"/>
                  <a:pt x="28" y="10"/>
                </a:cubicBezTo>
                <a:cubicBezTo>
                  <a:pt x="25" y="9"/>
                  <a:pt x="22" y="7"/>
                  <a:pt x="21" y="2"/>
                </a:cubicBezTo>
                <a:cubicBezTo>
                  <a:pt x="19" y="1"/>
                  <a:pt x="16" y="2"/>
                  <a:pt x="14" y="2"/>
                </a:cubicBezTo>
                <a:cubicBezTo>
                  <a:pt x="12" y="2"/>
                  <a:pt x="3" y="0"/>
                  <a:pt x="1" y="2"/>
                </a:cubicBezTo>
                <a:cubicBezTo>
                  <a:pt x="0" y="16"/>
                  <a:pt x="5" y="29"/>
                  <a:pt x="14" y="29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0">
            <a:extLst>
              <a:ext uri="{FF2B5EF4-FFF2-40B4-BE49-F238E27FC236}">
                <a16:creationId xmlns:a16="http://schemas.microsoft.com/office/drawing/2014/main" id="{AFE5D1DE-B21D-4A56-8CF0-D90461258387}"/>
              </a:ext>
            </a:extLst>
          </p:cNvPr>
          <p:cNvSpPr>
            <a:spLocks noEditPoints="1"/>
          </p:cNvSpPr>
          <p:nvPr/>
        </p:nvSpPr>
        <p:spPr bwMode="auto">
          <a:xfrm>
            <a:off x="3792539" y="4143376"/>
            <a:ext cx="257175" cy="434975"/>
          </a:xfrm>
          <a:custGeom>
            <a:avLst/>
            <a:gdLst>
              <a:gd name="T0" fmla="*/ 92 w 208"/>
              <a:gd name="T1" fmla="*/ 21 h 349"/>
              <a:gd name="T2" fmla="*/ 34 w 208"/>
              <a:gd name="T3" fmla="*/ 119 h 349"/>
              <a:gd name="T4" fmla="*/ 7 w 208"/>
              <a:gd name="T5" fmla="*/ 164 h 349"/>
              <a:gd name="T6" fmla="*/ 3 w 208"/>
              <a:gd name="T7" fmla="*/ 196 h 349"/>
              <a:gd name="T8" fmla="*/ 24 w 208"/>
              <a:gd name="T9" fmla="*/ 210 h 349"/>
              <a:gd name="T10" fmla="*/ 49 w 208"/>
              <a:gd name="T11" fmla="*/ 210 h 349"/>
              <a:gd name="T12" fmla="*/ 50 w 208"/>
              <a:gd name="T13" fmla="*/ 231 h 349"/>
              <a:gd name="T14" fmla="*/ 50 w 208"/>
              <a:gd name="T15" fmla="*/ 315 h 349"/>
              <a:gd name="T16" fmla="*/ 76 w 208"/>
              <a:gd name="T17" fmla="*/ 349 h 349"/>
              <a:gd name="T18" fmla="*/ 127 w 208"/>
              <a:gd name="T19" fmla="*/ 349 h 349"/>
              <a:gd name="T20" fmla="*/ 156 w 208"/>
              <a:gd name="T21" fmla="*/ 319 h 349"/>
              <a:gd name="T22" fmla="*/ 156 w 208"/>
              <a:gd name="T23" fmla="*/ 249 h 349"/>
              <a:gd name="T24" fmla="*/ 156 w 208"/>
              <a:gd name="T25" fmla="*/ 216 h 349"/>
              <a:gd name="T26" fmla="*/ 165 w 208"/>
              <a:gd name="T27" fmla="*/ 210 h 349"/>
              <a:gd name="T28" fmla="*/ 207 w 208"/>
              <a:gd name="T29" fmla="*/ 184 h 349"/>
              <a:gd name="T30" fmla="*/ 191 w 208"/>
              <a:gd name="T31" fmla="*/ 146 h 349"/>
              <a:gd name="T32" fmla="*/ 156 w 208"/>
              <a:gd name="T33" fmla="*/ 87 h 349"/>
              <a:gd name="T34" fmla="*/ 125 w 208"/>
              <a:gd name="T35" fmla="*/ 34 h 349"/>
              <a:gd name="T36" fmla="*/ 92 w 208"/>
              <a:gd name="T37" fmla="*/ 21 h 349"/>
              <a:gd name="T38" fmla="*/ 6 w 208"/>
              <a:gd name="T39" fmla="*/ 194 h 349"/>
              <a:gd name="T40" fmla="*/ 21 w 208"/>
              <a:gd name="T41" fmla="*/ 147 h 349"/>
              <a:gd name="T42" fmla="*/ 58 w 208"/>
              <a:gd name="T43" fmla="*/ 85 h 349"/>
              <a:gd name="T44" fmla="*/ 89 w 208"/>
              <a:gd name="T45" fmla="*/ 31 h 349"/>
              <a:gd name="T46" fmla="*/ 117 w 208"/>
              <a:gd name="T47" fmla="*/ 26 h 349"/>
              <a:gd name="T48" fmla="*/ 182 w 208"/>
              <a:gd name="T49" fmla="*/ 136 h 349"/>
              <a:gd name="T50" fmla="*/ 202 w 208"/>
              <a:gd name="T51" fmla="*/ 169 h 349"/>
              <a:gd name="T52" fmla="*/ 194 w 208"/>
              <a:gd name="T53" fmla="*/ 205 h 349"/>
              <a:gd name="T54" fmla="*/ 172 w 208"/>
              <a:gd name="T55" fmla="*/ 205 h 349"/>
              <a:gd name="T56" fmla="*/ 153 w 208"/>
              <a:gd name="T57" fmla="*/ 205 h 349"/>
              <a:gd name="T58" fmla="*/ 153 w 208"/>
              <a:gd name="T59" fmla="*/ 222 h 349"/>
              <a:gd name="T60" fmla="*/ 153 w 208"/>
              <a:gd name="T61" fmla="*/ 307 h 349"/>
              <a:gd name="T62" fmla="*/ 134 w 208"/>
              <a:gd name="T63" fmla="*/ 345 h 349"/>
              <a:gd name="T64" fmla="*/ 85 w 208"/>
              <a:gd name="T65" fmla="*/ 345 h 349"/>
              <a:gd name="T66" fmla="*/ 53 w 208"/>
              <a:gd name="T67" fmla="*/ 319 h 349"/>
              <a:gd name="T68" fmla="*/ 53 w 208"/>
              <a:gd name="T69" fmla="*/ 249 h 349"/>
              <a:gd name="T70" fmla="*/ 53 w 208"/>
              <a:gd name="T71" fmla="*/ 213 h 349"/>
              <a:gd name="T72" fmla="*/ 49 w 208"/>
              <a:gd name="T73" fmla="*/ 205 h 349"/>
              <a:gd name="T74" fmla="*/ 6 w 208"/>
              <a:gd name="T75" fmla="*/ 194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349">
                <a:moveTo>
                  <a:pt x="92" y="21"/>
                </a:moveTo>
                <a:lnTo>
                  <a:pt x="34" y="119"/>
                </a:lnTo>
                <a:cubicBezTo>
                  <a:pt x="25" y="134"/>
                  <a:pt x="16" y="149"/>
                  <a:pt x="7" y="164"/>
                </a:cubicBezTo>
                <a:cubicBezTo>
                  <a:pt x="2" y="172"/>
                  <a:pt x="0" y="184"/>
                  <a:pt x="3" y="196"/>
                </a:cubicBezTo>
                <a:cubicBezTo>
                  <a:pt x="7" y="211"/>
                  <a:pt x="16" y="210"/>
                  <a:pt x="24" y="210"/>
                </a:cubicBezTo>
                <a:lnTo>
                  <a:pt x="49" y="210"/>
                </a:lnTo>
                <a:cubicBezTo>
                  <a:pt x="52" y="210"/>
                  <a:pt x="50" y="227"/>
                  <a:pt x="50" y="231"/>
                </a:cubicBezTo>
                <a:lnTo>
                  <a:pt x="50" y="315"/>
                </a:lnTo>
                <a:cubicBezTo>
                  <a:pt x="50" y="343"/>
                  <a:pt x="62" y="349"/>
                  <a:pt x="76" y="349"/>
                </a:cubicBezTo>
                <a:lnTo>
                  <a:pt x="127" y="349"/>
                </a:lnTo>
                <a:cubicBezTo>
                  <a:pt x="139" y="349"/>
                  <a:pt x="156" y="348"/>
                  <a:pt x="156" y="319"/>
                </a:cubicBezTo>
                <a:cubicBezTo>
                  <a:pt x="156" y="295"/>
                  <a:pt x="156" y="272"/>
                  <a:pt x="156" y="249"/>
                </a:cubicBezTo>
                <a:lnTo>
                  <a:pt x="156" y="216"/>
                </a:lnTo>
                <a:cubicBezTo>
                  <a:pt x="156" y="206"/>
                  <a:pt x="160" y="210"/>
                  <a:pt x="165" y="210"/>
                </a:cubicBezTo>
                <a:cubicBezTo>
                  <a:pt x="179" y="210"/>
                  <a:pt x="207" y="220"/>
                  <a:pt x="207" y="184"/>
                </a:cubicBezTo>
                <a:cubicBezTo>
                  <a:pt x="207" y="167"/>
                  <a:pt x="198" y="156"/>
                  <a:pt x="191" y="146"/>
                </a:cubicBezTo>
                <a:cubicBezTo>
                  <a:pt x="180" y="126"/>
                  <a:pt x="168" y="106"/>
                  <a:pt x="156" y="87"/>
                </a:cubicBezTo>
                <a:cubicBezTo>
                  <a:pt x="146" y="69"/>
                  <a:pt x="136" y="52"/>
                  <a:pt x="125" y="34"/>
                </a:cubicBezTo>
                <a:cubicBezTo>
                  <a:pt x="116" y="19"/>
                  <a:pt x="104" y="0"/>
                  <a:pt x="92" y="21"/>
                </a:cubicBezTo>
                <a:close/>
                <a:moveTo>
                  <a:pt x="6" y="194"/>
                </a:moveTo>
                <a:cubicBezTo>
                  <a:pt x="1" y="174"/>
                  <a:pt x="14" y="159"/>
                  <a:pt x="21" y="147"/>
                </a:cubicBezTo>
                <a:cubicBezTo>
                  <a:pt x="33" y="126"/>
                  <a:pt x="46" y="105"/>
                  <a:pt x="58" y="85"/>
                </a:cubicBezTo>
                <a:cubicBezTo>
                  <a:pt x="68" y="67"/>
                  <a:pt x="79" y="49"/>
                  <a:pt x="89" y="31"/>
                </a:cubicBezTo>
                <a:cubicBezTo>
                  <a:pt x="97" y="18"/>
                  <a:pt x="107" y="10"/>
                  <a:pt x="117" y="26"/>
                </a:cubicBezTo>
                <a:cubicBezTo>
                  <a:pt x="139" y="63"/>
                  <a:pt x="160" y="100"/>
                  <a:pt x="182" y="136"/>
                </a:cubicBezTo>
                <a:cubicBezTo>
                  <a:pt x="188" y="147"/>
                  <a:pt x="196" y="157"/>
                  <a:pt x="202" y="169"/>
                </a:cubicBezTo>
                <a:cubicBezTo>
                  <a:pt x="208" y="180"/>
                  <a:pt x="204" y="205"/>
                  <a:pt x="194" y="205"/>
                </a:cubicBezTo>
                <a:lnTo>
                  <a:pt x="172" y="205"/>
                </a:lnTo>
                <a:lnTo>
                  <a:pt x="153" y="205"/>
                </a:lnTo>
                <a:cubicBezTo>
                  <a:pt x="153" y="205"/>
                  <a:pt x="153" y="221"/>
                  <a:pt x="153" y="222"/>
                </a:cubicBezTo>
                <a:cubicBezTo>
                  <a:pt x="153" y="251"/>
                  <a:pt x="153" y="279"/>
                  <a:pt x="153" y="307"/>
                </a:cubicBezTo>
                <a:cubicBezTo>
                  <a:pt x="153" y="329"/>
                  <a:pt x="148" y="345"/>
                  <a:pt x="134" y="345"/>
                </a:cubicBezTo>
                <a:lnTo>
                  <a:pt x="85" y="345"/>
                </a:lnTo>
                <a:cubicBezTo>
                  <a:pt x="73" y="345"/>
                  <a:pt x="53" y="349"/>
                  <a:pt x="53" y="319"/>
                </a:cubicBezTo>
                <a:lnTo>
                  <a:pt x="53" y="249"/>
                </a:lnTo>
                <a:lnTo>
                  <a:pt x="53" y="213"/>
                </a:lnTo>
                <a:cubicBezTo>
                  <a:pt x="53" y="205"/>
                  <a:pt x="54" y="205"/>
                  <a:pt x="49" y="205"/>
                </a:cubicBezTo>
                <a:cubicBezTo>
                  <a:pt x="39" y="205"/>
                  <a:pt x="11" y="214"/>
                  <a:pt x="6" y="194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111">
            <a:extLst>
              <a:ext uri="{FF2B5EF4-FFF2-40B4-BE49-F238E27FC236}">
                <a16:creationId xmlns:a16="http://schemas.microsoft.com/office/drawing/2014/main" id="{DF74F644-489D-429D-A5F6-67E9BE73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6" y="3248026"/>
            <a:ext cx="95250" cy="1325563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112">
            <a:extLst>
              <a:ext uri="{FF2B5EF4-FFF2-40B4-BE49-F238E27FC236}">
                <a16:creationId xmlns:a16="http://schemas.microsoft.com/office/drawing/2014/main" id="{6106E8AA-42F5-4971-84E1-FCC43D47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4481513"/>
            <a:ext cx="5951538" cy="9525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3">
            <a:extLst>
              <a:ext uri="{FF2B5EF4-FFF2-40B4-BE49-F238E27FC236}">
                <a16:creationId xmlns:a16="http://schemas.microsoft.com/office/drawing/2014/main" id="{D79B432A-46BE-4C07-ABAC-38E6DAEBBA16}"/>
              </a:ext>
            </a:extLst>
          </p:cNvPr>
          <p:cNvSpPr>
            <a:spLocks/>
          </p:cNvSpPr>
          <p:nvPr/>
        </p:nvSpPr>
        <p:spPr bwMode="auto">
          <a:xfrm>
            <a:off x="1987552" y="2184400"/>
            <a:ext cx="265113" cy="438150"/>
          </a:xfrm>
          <a:custGeom>
            <a:avLst/>
            <a:gdLst>
              <a:gd name="T0" fmla="*/ 17 w 214"/>
              <a:gd name="T1" fmla="*/ 146 h 352"/>
              <a:gd name="T2" fmla="*/ 56 w 214"/>
              <a:gd name="T3" fmla="*/ 146 h 352"/>
              <a:gd name="T4" fmla="*/ 57 w 214"/>
              <a:gd name="T5" fmla="*/ 87 h 352"/>
              <a:gd name="T6" fmla="*/ 61 w 214"/>
              <a:gd name="T7" fmla="*/ 17 h 352"/>
              <a:gd name="T8" fmla="*/ 101 w 214"/>
              <a:gd name="T9" fmla="*/ 7 h 352"/>
              <a:gd name="T10" fmla="*/ 143 w 214"/>
              <a:gd name="T11" fmla="*/ 7 h 352"/>
              <a:gd name="T12" fmla="*/ 160 w 214"/>
              <a:gd name="T13" fmla="*/ 61 h 352"/>
              <a:gd name="T14" fmla="*/ 160 w 214"/>
              <a:gd name="T15" fmla="*/ 142 h 352"/>
              <a:gd name="T16" fmla="*/ 167 w 214"/>
              <a:gd name="T17" fmla="*/ 146 h 352"/>
              <a:gd name="T18" fmla="*/ 193 w 214"/>
              <a:gd name="T19" fmla="*/ 146 h 352"/>
              <a:gd name="T20" fmla="*/ 203 w 214"/>
              <a:gd name="T21" fmla="*/ 188 h 352"/>
              <a:gd name="T22" fmla="*/ 177 w 214"/>
              <a:gd name="T23" fmla="*/ 234 h 352"/>
              <a:gd name="T24" fmla="*/ 119 w 214"/>
              <a:gd name="T25" fmla="*/ 331 h 352"/>
              <a:gd name="T26" fmla="*/ 87 w 214"/>
              <a:gd name="T27" fmla="*/ 316 h 352"/>
              <a:gd name="T28" fmla="*/ 51 w 214"/>
              <a:gd name="T29" fmla="*/ 257 h 352"/>
              <a:gd name="T30" fmla="*/ 17 w 214"/>
              <a:gd name="T31" fmla="*/ 199 h 352"/>
              <a:gd name="T32" fmla="*/ 10 w 214"/>
              <a:gd name="T33" fmla="*/ 152 h 352"/>
              <a:gd name="T34" fmla="*/ 17 w 214"/>
              <a:gd name="T35" fmla="*/ 14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352">
                <a:moveTo>
                  <a:pt x="17" y="146"/>
                </a:moveTo>
                <a:lnTo>
                  <a:pt x="56" y="146"/>
                </a:lnTo>
                <a:cubicBezTo>
                  <a:pt x="58" y="146"/>
                  <a:pt x="57" y="92"/>
                  <a:pt x="57" y="87"/>
                </a:cubicBezTo>
                <a:cubicBezTo>
                  <a:pt x="57" y="68"/>
                  <a:pt x="53" y="32"/>
                  <a:pt x="61" y="17"/>
                </a:cubicBezTo>
                <a:cubicBezTo>
                  <a:pt x="69" y="0"/>
                  <a:pt x="90" y="7"/>
                  <a:pt x="101" y="7"/>
                </a:cubicBezTo>
                <a:lnTo>
                  <a:pt x="143" y="7"/>
                </a:lnTo>
                <a:cubicBezTo>
                  <a:pt x="162" y="7"/>
                  <a:pt x="160" y="40"/>
                  <a:pt x="160" y="61"/>
                </a:cubicBezTo>
                <a:lnTo>
                  <a:pt x="160" y="142"/>
                </a:lnTo>
                <a:cubicBezTo>
                  <a:pt x="160" y="149"/>
                  <a:pt x="164" y="146"/>
                  <a:pt x="167" y="146"/>
                </a:cubicBezTo>
                <a:lnTo>
                  <a:pt x="193" y="146"/>
                </a:lnTo>
                <a:cubicBezTo>
                  <a:pt x="207" y="146"/>
                  <a:pt x="214" y="171"/>
                  <a:pt x="203" y="188"/>
                </a:cubicBezTo>
                <a:cubicBezTo>
                  <a:pt x="194" y="203"/>
                  <a:pt x="186" y="218"/>
                  <a:pt x="177" y="234"/>
                </a:cubicBezTo>
                <a:cubicBezTo>
                  <a:pt x="158" y="266"/>
                  <a:pt x="140" y="302"/>
                  <a:pt x="119" y="331"/>
                </a:cubicBezTo>
                <a:cubicBezTo>
                  <a:pt x="107" y="352"/>
                  <a:pt x="95" y="331"/>
                  <a:pt x="87" y="316"/>
                </a:cubicBezTo>
                <a:cubicBezTo>
                  <a:pt x="75" y="297"/>
                  <a:pt x="63" y="277"/>
                  <a:pt x="51" y="257"/>
                </a:cubicBezTo>
                <a:cubicBezTo>
                  <a:pt x="40" y="238"/>
                  <a:pt x="28" y="218"/>
                  <a:pt x="17" y="199"/>
                </a:cubicBezTo>
                <a:cubicBezTo>
                  <a:pt x="10" y="187"/>
                  <a:pt x="0" y="171"/>
                  <a:pt x="10" y="152"/>
                </a:cubicBezTo>
                <a:cubicBezTo>
                  <a:pt x="11" y="148"/>
                  <a:pt x="14" y="146"/>
                  <a:pt x="17" y="146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4">
            <a:extLst>
              <a:ext uri="{FF2B5EF4-FFF2-40B4-BE49-F238E27FC236}">
                <a16:creationId xmlns:a16="http://schemas.microsoft.com/office/drawing/2014/main" id="{18C70E93-1A02-4E58-9809-C31CCEF2487C}"/>
              </a:ext>
            </a:extLst>
          </p:cNvPr>
          <p:cNvSpPr>
            <a:spLocks/>
          </p:cNvSpPr>
          <p:nvPr/>
        </p:nvSpPr>
        <p:spPr bwMode="auto">
          <a:xfrm>
            <a:off x="1993902" y="2400301"/>
            <a:ext cx="250825" cy="206375"/>
          </a:xfrm>
          <a:custGeom>
            <a:avLst/>
            <a:gdLst>
              <a:gd name="T0" fmla="*/ 179 w 202"/>
              <a:gd name="T1" fmla="*/ 22 h 166"/>
              <a:gd name="T2" fmla="*/ 101 w 202"/>
              <a:gd name="T3" fmla="*/ 154 h 166"/>
              <a:gd name="T4" fmla="*/ 57 w 202"/>
              <a:gd name="T5" fmla="*/ 80 h 166"/>
              <a:gd name="T6" fmla="*/ 31 w 202"/>
              <a:gd name="T7" fmla="*/ 36 h 166"/>
              <a:gd name="T8" fmla="*/ 19 w 202"/>
              <a:gd name="T9" fmla="*/ 0 h 166"/>
              <a:gd name="T10" fmla="*/ 0 w 202"/>
              <a:gd name="T11" fmla="*/ 0 h 166"/>
              <a:gd name="T12" fmla="*/ 15 w 202"/>
              <a:gd name="T13" fmla="*/ 33 h 166"/>
              <a:gd name="T14" fmla="*/ 49 w 202"/>
              <a:gd name="T15" fmla="*/ 90 h 166"/>
              <a:gd name="T16" fmla="*/ 81 w 202"/>
              <a:gd name="T17" fmla="*/ 143 h 166"/>
              <a:gd name="T18" fmla="*/ 101 w 202"/>
              <a:gd name="T19" fmla="*/ 166 h 166"/>
              <a:gd name="T20" fmla="*/ 121 w 202"/>
              <a:gd name="T21" fmla="*/ 145 h 166"/>
              <a:gd name="T22" fmla="*/ 152 w 202"/>
              <a:gd name="T23" fmla="*/ 92 h 166"/>
              <a:gd name="T24" fmla="*/ 186 w 202"/>
              <a:gd name="T25" fmla="*/ 35 h 166"/>
              <a:gd name="T26" fmla="*/ 202 w 202"/>
              <a:gd name="T27" fmla="*/ 0 h 166"/>
              <a:gd name="T28" fmla="*/ 183 w 202"/>
              <a:gd name="T29" fmla="*/ 0 h 166"/>
              <a:gd name="T30" fmla="*/ 179 w 202"/>
              <a:gd name="T31" fmla="*/ 22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2" h="166">
                <a:moveTo>
                  <a:pt x="179" y="22"/>
                </a:moveTo>
                <a:cubicBezTo>
                  <a:pt x="172" y="35"/>
                  <a:pt x="101" y="155"/>
                  <a:pt x="101" y="154"/>
                </a:cubicBezTo>
                <a:cubicBezTo>
                  <a:pt x="86" y="130"/>
                  <a:pt x="72" y="105"/>
                  <a:pt x="57" y="80"/>
                </a:cubicBezTo>
                <a:cubicBezTo>
                  <a:pt x="48" y="66"/>
                  <a:pt x="40" y="51"/>
                  <a:pt x="31" y="36"/>
                </a:cubicBezTo>
                <a:cubicBezTo>
                  <a:pt x="25" y="27"/>
                  <a:pt x="15" y="14"/>
                  <a:pt x="19" y="0"/>
                </a:cubicBezTo>
                <a:lnTo>
                  <a:pt x="0" y="0"/>
                </a:lnTo>
                <a:cubicBezTo>
                  <a:pt x="1" y="13"/>
                  <a:pt x="10" y="24"/>
                  <a:pt x="15" y="33"/>
                </a:cubicBezTo>
                <a:cubicBezTo>
                  <a:pt x="27" y="52"/>
                  <a:pt x="38" y="71"/>
                  <a:pt x="49" y="90"/>
                </a:cubicBezTo>
                <a:cubicBezTo>
                  <a:pt x="60" y="108"/>
                  <a:pt x="70" y="126"/>
                  <a:pt x="81" y="143"/>
                </a:cubicBezTo>
                <a:cubicBezTo>
                  <a:pt x="87" y="153"/>
                  <a:pt x="93" y="166"/>
                  <a:pt x="101" y="166"/>
                </a:cubicBezTo>
                <a:cubicBezTo>
                  <a:pt x="110" y="166"/>
                  <a:pt x="115" y="154"/>
                  <a:pt x="121" y="145"/>
                </a:cubicBezTo>
                <a:cubicBezTo>
                  <a:pt x="131" y="127"/>
                  <a:pt x="142" y="110"/>
                  <a:pt x="152" y="92"/>
                </a:cubicBezTo>
                <a:cubicBezTo>
                  <a:pt x="163" y="73"/>
                  <a:pt x="174" y="54"/>
                  <a:pt x="186" y="35"/>
                </a:cubicBezTo>
                <a:cubicBezTo>
                  <a:pt x="191" y="26"/>
                  <a:pt x="201" y="14"/>
                  <a:pt x="202" y="0"/>
                </a:cubicBezTo>
                <a:lnTo>
                  <a:pt x="183" y="0"/>
                </a:lnTo>
                <a:cubicBezTo>
                  <a:pt x="185" y="7"/>
                  <a:pt x="183" y="17"/>
                  <a:pt x="179" y="22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5">
            <a:extLst>
              <a:ext uri="{FF2B5EF4-FFF2-40B4-BE49-F238E27FC236}">
                <a16:creationId xmlns:a16="http://schemas.microsoft.com/office/drawing/2014/main" id="{45DFCB06-2FF0-497E-B745-262D1FEA625F}"/>
              </a:ext>
            </a:extLst>
          </p:cNvPr>
          <p:cNvSpPr>
            <a:spLocks/>
          </p:cNvSpPr>
          <p:nvPr/>
        </p:nvSpPr>
        <p:spPr bwMode="auto">
          <a:xfrm>
            <a:off x="1992313" y="2189164"/>
            <a:ext cx="254000" cy="212725"/>
          </a:xfrm>
          <a:custGeom>
            <a:avLst/>
            <a:gdLst>
              <a:gd name="T0" fmla="*/ 192 w 205"/>
              <a:gd name="T1" fmla="*/ 142 h 171"/>
              <a:gd name="T2" fmla="*/ 157 w 205"/>
              <a:gd name="T3" fmla="*/ 142 h 171"/>
              <a:gd name="T4" fmla="*/ 156 w 205"/>
              <a:gd name="T5" fmla="*/ 94 h 171"/>
              <a:gd name="T6" fmla="*/ 156 w 205"/>
              <a:gd name="T7" fmla="*/ 32 h 171"/>
              <a:gd name="T8" fmla="*/ 129 w 205"/>
              <a:gd name="T9" fmla="*/ 3 h 171"/>
              <a:gd name="T10" fmla="*/ 83 w 205"/>
              <a:gd name="T11" fmla="*/ 3 h 171"/>
              <a:gd name="T12" fmla="*/ 53 w 205"/>
              <a:gd name="T13" fmla="*/ 26 h 171"/>
              <a:gd name="T14" fmla="*/ 53 w 205"/>
              <a:gd name="T15" fmla="*/ 83 h 171"/>
              <a:gd name="T16" fmla="*/ 53 w 205"/>
              <a:gd name="T17" fmla="*/ 142 h 171"/>
              <a:gd name="T18" fmla="*/ 15 w 205"/>
              <a:gd name="T19" fmla="*/ 142 h 171"/>
              <a:gd name="T20" fmla="*/ 3 w 205"/>
              <a:gd name="T21" fmla="*/ 153 h 171"/>
              <a:gd name="T22" fmla="*/ 3 w 205"/>
              <a:gd name="T23" fmla="*/ 169 h 171"/>
              <a:gd name="T24" fmla="*/ 15 w 205"/>
              <a:gd name="T25" fmla="*/ 169 h 171"/>
              <a:gd name="T26" fmla="*/ 23 w 205"/>
              <a:gd name="T27" fmla="*/ 163 h 171"/>
              <a:gd name="T28" fmla="*/ 42 w 205"/>
              <a:gd name="T29" fmla="*/ 160 h 171"/>
              <a:gd name="T30" fmla="*/ 65 w 205"/>
              <a:gd name="T31" fmla="*/ 160 h 171"/>
              <a:gd name="T32" fmla="*/ 66 w 205"/>
              <a:gd name="T33" fmla="*/ 100 h 171"/>
              <a:gd name="T34" fmla="*/ 68 w 205"/>
              <a:gd name="T35" fmla="*/ 31 h 171"/>
              <a:gd name="T36" fmla="*/ 110 w 205"/>
              <a:gd name="T37" fmla="*/ 21 h 171"/>
              <a:gd name="T38" fmla="*/ 143 w 205"/>
              <a:gd name="T39" fmla="*/ 49 h 171"/>
              <a:gd name="T40" fmla="*/ 143 w 205"/>
              <a:gd name="T41" fmla="*/ 119 h 171"/>
              <a:gd name="T42" fmla="*/ 143 w 205"/>
              <a:gd name="T43" fmla="*/ 159 h 171"/>
              <a:gd name="T44" fmla="*/ 167 w 205"/>
              <a:gd name="T45" fmla="*/ 160 h 171"/>
              <a:gd name="T46" fmla="*/ 178 w 205"/>
              <a:gd name="T47" fmla="*/ 160 h 171"/>
              <a:gd name="T48" fmla="*/ 185 w 205"/>
              <a:gd name="T49" fmla="*/ 169 h 171"/>
              <a:gd name="T50" fmla="*/ 191 w 205"/>
              <a:gd name="T51" fmla="*/ 169 h 171"/>
              <a:gd name="T52" fmla="*/ 204 w 205"/>
              <a:gd name="T53" fmla="*/ 169 h 171"/>
              <a:gd name="T54" fmla="*/ 192 w 205"/>
              <a:gd name="T55" fmla="*/ 14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5" h="171">
                <a:moveTo>
                  <a:pt x="192" y="142"/>
                </a:moveTo>
                <a:lnTo>
                  <a:pt x="157" y="142"/>
                </a:lnTo>
                <a:cubicBezTo>
                  <a:pt x="155" y="142"/>
                  <a:pt x="156" y="98"/>
                  <a:pt x="156" y="94"/>
                </a:cubicBezTo>
                <a:lnTo>
                  <a:pt x="156" y="32"/>
                </a:lnTo>
                <a:cubicBezTo>
                  <a:pt x="156" y="4"/>
                  <a:pt x="141" y="3"/>
                  <a:pt x="129" y="3"/>
                </a:cubicBezTo>
                <a:lnTo>
                  <a:pt x="83" y="3"/>
                </a:lnTo>
                <a:cubicBezTo>
                  <a:pt x="72" y="3"/>
                  <a:pt x="56" y="0"/>
                  <a:pt x="53" y="26"/>
                </a:cubicBezTo>
                <a:cubicBezTo>
                  <a:pt x="51" y="44"/>
                  <a:pt x="53" y="64"/>
                  <a:pt x="53" y="83"/>
                </a:cubicBezTo>
                <a:cubicBezTo>
                  <a:pt x="53" y="102"/>
                  <a:pt x="53" y="122"/>
                  <a:pt x="53" y="142"/>
                </a:cubicBezTo>
                <a:lnTo>
                  <a:pt x="15" y="142"/>
                </a:lnTo>
                <a:cubicBezTo>
                  <a:pt x="10" y="142"/>
                  <a:pt x="6" y="145"/>
                  <a:pt x="3" y="153"/>
                </a:cubicBezTo>
                <a:cubicBezTo>
                  <a:pt x="2" y="156"/>
                  <a:pt x="0" y="169"/>
                  <a:pt x="3" y="169"/>
                </a:cubicBezTo>
                <a:lnTo>
                  <a:pt x="15" y="169"/>
                </a:lnTo>
                <a:cubicBezTo>
                  <a:pt x="20" y="169"/>
                  <a:pt x="19" y="168"/>
                  <a:pt x="23" y="163"/>
                </a:cubicBezTo>
                <a:cubicBezTo>
                  <a:pt x="28" y="158"/>
                  <a:pt x="37" y="160"/>
                  <a:pt x="42" y="160"/>
                </a:cubicBezTo>
                <a:lnTo>
                  <a:pt x="65" y="160"/>
                </a:lnTo>
                <a:cubicBezTo>
                  <a:pt x="67" y="160"/>
                  <a:pt x="66" y="106"/>
                  <a:pt x="66" y="100"/>
                </a:cubicBezTo>
                <a:cubicBezTo>
                  <a:pt x="66" y="82"/>
                  <a:pt x="62" y="48"/>
                  <a:pt x="68" y="31"/>
                </a:cubicBezTo>
                <a:cubicBezTo>
                  <a:pt x="74" y="13"/>
                  <a:pt x="100" y="21"/>
                  <a:pt x="110" y="21"/>
                </a:cubicBezTo>
                <a:cubicBezTo>
                  <a:pt x="124" y="21"/>
                  <a:pt x="143" y="15"/>
                  <a:pt x="143" y="49"/>
                </a:cubicBezTo>
                <a:lnTo>
                  <a:pt x="143" y="119"/>
                </a:lnTo>
                <a:lnTo>
                  <a:pt x="143" y="159"/>
                </a:lnTo>
                <a:cubicBezTo>
                  <a:pt x="143" y="161"/>
                  <a:pt x="165" y="160"/>
                  <a:pt x="167" y="160"/>
                </a:cubicBezTo>
                <a:cubicBezTo>
                  <a:pt x="171" y="160"/>
                  <a:pt x="175" y="159"/>
                  <a:pt x="178" y="160"/>
                </a:cubicBezTo>
                <a:cubicBezTo>
                  <a:pt x="181" y="161"/>
                  <a:pt x="184" y="164"/>
                  <a:pt x="185" y="169"/>
                </a:cubicBezTo>
                <a:cubicBezTo>
                  <a:pt x="187" y="170"/>
                  <a:pt x="190" y="169"/>
                  <a:pt x="191" y="169"/>
                </a:cubicBezTo>
                <a:cubicBezTo>
                  <a:pt x="193" y="169"/>
                  <a:pt x="203" y="171"/>
                  <a:pt x="204" y="169"/>
                </a:cubicBezTo>
                <a:cubicBezTo>
                  <a:pt x="205" y="155"/>
                  <a:pt x="200" y="142"/>
                  <a:pt x="192" y="142"/>
                </a:cubicBezTo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6">
            <a:extLst>
              <a:ext uri="{FF2B5EF4-FFF2-40B4-BE49-F238E27FC236}">
                <a16:creationId xmlns:a16="http://schemas.microsoft.com/office/drawing/2014/main" id="{885C3CB4-6148-4506-976D-2030C7D9AFC5}"/>
              </a:ext>
            </a:extLst>
          </p:cNvPr>
          <p:cNvSpPr>
            <a:spLocks noEditPoints="1"/>
          </p:cNvSpPr>
          <p:nvPr/>
        </p:nvSpPr>
        <p:spPr bwMode="auto">
          <a:xfrm>
            <a:off x="1992314" y="2189164"/>
            <a:ext cx="257175" cy="434975"/>
          </a:xfrm>
          <a:custGeom>
            <a:avLst/>
            <a:gdLst>
              <a:gd name="T0" fmla="*/ 116 w 207"/>
              <a:gd name="T1" fmla="*/ 329 h 349"/>
              <a:gd name="T2" fmla="*/ 174 w 207"/>
              <a:gd name="T3" fmla="*/ 231 h 349"/>
              <a:gd name="T4" fmla="*/ 200 w 207"/>
              <a:gd name="T5" fmla="*/ 186 h 349"/>
              <a:gd name="T6" fmla="*/ 205 w 207"/>
              <a:gd name="T7" fmla="*/ 154 h 349"/>
              <a:gd name="T8" fmla="*/ 183 w 207"/>
              <a:gd name="T9" fmla="*/ 140 h 349"/>
              <a:gd name="T10" fmla="*/ 159 w 207"/>
              <a:gd name="T11" fmla="*/ 140 h 349"/>
              <a:gd name="T12" fmla="*/ 158 w 207"/>
              <a:gd name="T13" fmla="*/ 119 h 349"/>
              <a:gd name="T14" fmla="*/ 158 w 207"/>
              <a:gd name="T15" fmla="*/ 35 h 349"/>
              <a:gd name="T16" fmla="*/ 131 w 207"/>
              <a:gd name="T17" fmla="*/ 0 h 349"/>
              <a:gd name="T18" fmla="*/ 81 w 207"/>
              <a:gd name="T19" fmla="*/ 0 h 349"/>
              <a:gd name="T20" fmla="*/ 52 w 207"/>
              <a:gd name="T21" fmla="*/ 31 h 349"/>
              <a:gd name="T22" fmla="*/ 52 w 207"/>
              <a:gd name="T23" fmla="*/ 101 h 349"/>
              <a:gd name="T24" fmla="*/ 52 w 207"/>
              <a:gd name="T25" fmla="*/ 134 h 349"/>
              <a:gd name="T26" fmla="*/ 43 w 207"/>
              <a:gd name="T27" fmla="*/ 140 h 349"/>
              <a:gd name="T28" fmla="*/ 1 w 207"/>
              <a:gd name="T29" fmla="*/ 166 h 349"/>
              <a:gd name="T30" fmla="*/ 16 w 207"/>
              <a:gd name="T31" fmla="*/ 204 h 349"/>
              <a:gd name="T32" fmla="*/ 51 w 207"/>
              <a:gd name="T33" fmla="*/ 263 h 349"/>
              <a:gd name="T34" fmla="*/ 83 w 207"/>
              <a:gd name="T35" fmla="*/ 316 h 349"/>
              <a:gd name="T36" fmla="*/ 116 w 207"/>
              <a:gd name="T37" fmla="*/ 329 h 349"/>
              <a:gd name="T38" fmla="*/ 202 w 207"/>
              <a:gd name="T39" fmla="*/ 156 h 349"/>
              <a:gd name="T40" fmla="*/ 187 w 207"/>
              <a:gd name="T41" fmla="*/ 203 h 349"/>
              <a:gd name="T42" fmla="*/ 150 w 207"/>
              <a:gd name="T43" fmla="*/ 265 h 349"/>
              <a:gd name="T44" fmla="*/ 118 w 207"/>
              <a:gd name="T45" fmla="*/ 318 h 349"/>
              <a:gd name="T46" fmla="*/ 91 w 207"/>
              <a:gd name="T47" fmla="*/ 323 h 349"/>
              <a:gd name="T48" fmla="*/ 26 w 207"/>
              <a:gd name="T49" fmla="*/ 213 h 349"/>
              <a:gd name="T50" fmla="*/ 6 w 207"/>
              <a:gd name="T51" fmla="*/ 180 h 349"/>
              <a:gd name="T52" fmla="*/ 14 w 207"/>
              <a:gd name="T53" fmla="*/ 144 h 349"/>
              <a:gd name="T54" fmla="*/ 36 w 207"/>
              <a:gd name="T55" fmla="*/ 144 h 349"/>
              <a:gd name="T56" fmla="*/ 54 w 207"/>
              <a:gd name="T57" fmla="*/ 144 h 349"/>
              <a:gd name="T58" fmla="*/ 54 w 207"/>
              <a:gd name="T59" fmla="*/ 127 h 349"/>
              <a:gd name="T60" fmla="*/ 54 w 207"/>
              <a:gd name="T61" fmla="*/ 43 h 349"/>
              <a:gd name="T62" fmla="*/ 74 w 207"/>
              <a:gd name="T63" fmla="*/ 5 h 349"/>
              <a:gd name="T64" fmla="*/ 123 w 207"/>
              <a:gd name="T65" fmla="*/ 5 h 349"/>
              <a:gd name="T66" fmla="*/ 155 w 207"/>
              <a:gd name="T67" fmla="*/ 31 h 349"/>
              <a:gd name="T68" fmla="*/ 155 w 207"/>
              <a:gd name="T69" fmla="*/ 101 h 349"/>
              <a:gd name="T70" fmla="*/ 155 w 207"/>
              <a:gd name="T71" fmla="*/ 137 h 349"/>
              <a:gd name="T72" fmla="*/ 159 w 207"/>
              <a:gd name="T73" fmla="*/ 144 h 349"/>
              <a:gd name="T74" fmla="*/ 202 w 207"/>
              <a:gd name="T75" fmla="*/ 156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7" h="349">
                <a:moveTo>
                  <a:pt x="116" y="329"/>
                </a:moveTo>
                <a:lnTo>
                  <a:pt x="174" y="231"/>
                </a:lnTo>
                <a:cubicBezTo>
                  <a:pt x="183" y="216"/>
                  <a:pt x="191" y="201"/>
                  <a:pt x="200" y="186"/>
                </a:cubicBezTo>
                <a:cubicBezTo>
                  <a:pt x="205" y="177"/>
                  <a:pt x="207" y="165"/>
                  <a:pt x="205" y="154"/>
                </a:cubicBezTo>
                <a:cubicBezTo>
                  <a:pt x="201" y="138"/>
                  <a:pt x="191" y="140"/>
                  <a:pt x="183" y="140"/>
                </a:cubicBezTo>
                <a:lnTo>
                  <a:pt x="159" y="140"/>
                </a:lnTo>
                <a:cubicBezTo>
                  <a:pt x="156" y="140"/>
                  <a:pt x="158" y="123"/>
                  <a:pt x="158" y="119"/>
                </a:cubicBezTo>
                <a:lnTo>
                  <a:pt x="158" y="35"/>
                </a:lnTo>
                <a:cubicBezTo>
                  <a:pt x="158" y="7"/>
                  <a:pt x="145" y="0"/>
                  <a:pt x="131" y="0"/>
                </a:cubicBezTo>
                <a:lnTo>
                  <a:pt x="81" y="0"/>
                </a:lnTo>
                <a:cubicBezTo>
                  <a:pt x="68" y="0"/>
                  <a:pt x="52" y="1"/>
                  <a:pt x="52" y="31"/>
                </a:cubicBezTo>
                <a:cubicBezTo>
                  <a:pt x="52" y="54"/>
                  <a:pt x="52" y="78"/>
                  <a:pt x="52" y="101"/>
                </a:cubicBezTo>
                <a:lnTo>
                  <a:pt x="52" y="134"/>
                </a:lnTo>
                <a:cubicBezTo>
                  <a:pt x="52" y="143"/>
                  <a:pt x="48" y="140"/>
                  <a:pt x="43" y="140"/>
                </a:cubicBezTo>
                <a:cubicBezTo>
                  <a:pt x="29" y="140"/>
                  <a:pt x="1" y="130"/>
                  <a:pt x="1" y="166"/>
                </a:cubicBezTo>
                <a:cubicBezTo>
                  <a:pt x="1" y="182"/>
                  <a:pt x="10" y="193"/>
                  <a:pt x="16" y="204"/>
                </a:cubicBezTo>
                <a:cubicBezTo>
                  <a:pt x="28" y="224"/>
                  <a:pt x="40" y="243"/>
                  <a:pt x="51" y="263"/>
                </a:cubicBezTo>
                <a:cubicBezTo>
                  <a:pt x="62" y="281"/>
                  <a:pt x="72" y="298"/>
                  <a:pt x="83" y="316"/>
                </a:cubicBezTo>
                <a:cubicBezTo>
                  <a:pt x="92" y="331"/>
                  <a:pt x="104" y="349"/>
                  <a:pt x="116" y="329"/>
                </a:cubicBezTo>
                <a:close/>
                <a:moveTo>
                  <a:pt x="202" y="156"/>
                </a:moveTo>
                <a:cubicBezTo>
                  <a:pt x="207" y="176"/>
                  <a:pt x="194" y="190"/>
                  <a:pt x="187" y="203"/>
                </a:cubicBezTo>
                <a:cubicBezTo>
                  <a:pt x="174" y="223"/>
                  <a:pt x="162" y="244"/>
                  <a:pt x="150" y="265"/>
                </a:cubicBezTo>
                <a:cubicBezTo>
                  <a:pt x="139" y="283"/>
                  <a:pt x="129" y="301"/>
                  <a:pt x="118" y="318"/>
                </a:cubicBezTo>
                <a:cubicBezTo>
                  <a:pt x="110" y="332"/>
                  <a:pt x="101" y="339"/>
                  <a:pt x="91" y="323"/>
                </a:cubicBezTo>
                <a:cubicBezTo>
                  <a:pt x="69" y="287"/>
                  <a:pt x="47" y="250"/>
                  <a:pt x="26" y="213"/>
                </a:cubicBezTo>
                <a:cubicBezTo>
                  <a:pt x="19" y="203"/>
                  <a:pt x="11" y="192"/>
                  <a:pt x="6" y="180"/>
                </a:cubicBezTo>
                <a:cubicBezTo>
                  <a:pt x="0" y="169"/>
                  <a:pt x="4" y="144"/>
                  <a:pt x="14" y="144"/>
                </a:cubicBezTo>
                <a:lnTo>
                  <a:pt x="36" y="144"/>
                </a:lnTo>
                <a:lnTo>
                  <a:pt x="54" y="144"/>
                </a:lnTo>
                <a:cubicBezTo>
                  <a:pt x="55" y="144"/>
                  <a:pt x="54" y="129"/>
                  <a:pt x="54" y="127"/>
                </a:cubicBezTo>
                <a:cubicBezTo>
                  <a:pt x="54" y="99"/>
                  <a:pt x="54" y="71"/>
                  <a:pt x="54" y="43"/>
                </a:cubicBezTo>
                <a:cubicBezTo>
                  <a:pt x="54" y="20"/>
                  <a:pt x="59" y="5"/>
                  <a:pt x="74" y="5"/>
                </a:cubicBezTo>
                <a:lnTo>
                  <a:pt x="123" y="5"/>
                </a:lnTo>
                <a:cubicBezTo>
                  <a:pt x="135" y="5"/>
                  <a:pt x="155" y="1"/>
                  <a:pt x="155" y="31"/>
                </a:cubicBezTo>
                <a:lnTo>
                  <a:pt x="155" y="101"/>
                </a:lnTo>
                <a:lnTo>
                  <a:pt x="155" y="137"/>
                </a:lnTo>
                <a:cubicBezTo>
                  <a:pt x="155" y="145"/>
                  <a:pt x="154" y="144"/>
                  <a:pt x="159" y="144"/>
                </a:cubicBezTo>
                <a:cubicBezTo>
                  <a:pt x="169" y="144"/>
                  <a:pt x="197" y="136"/>
                  <a:pt x="202" y="156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7">
            <a:extLst>
              <a:ext uri="{FF2B5EF4-FFF2-40B4-BE49-F238E27FC236}">
                <a16:creationId xmlns:a16="http://schemas.microsoft.com/office/drawing/2014/main" id="{952DC597-C205-4D4D-ACD4-632E8EB36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2" y="1450976"/>
            <a:ext cx="85725" cy="669925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18">
            <a:extLst>
              <a:ext uri="{FF2B5EF4-FFF2-40B4-BE49-F238E27FC236}">
                <a16:creationId xmlns:a16="http://schemas.microsoft.com/office/drawing/2014/main" id="{C2A8DC3C-7AB3-4914-BE22-821BAA364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6" y="1443038"/>
            <a:ext cx="4217988" cy="9525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93ACC80-27AD-4D03-A071-9E5A2FD1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9" y="1474788"/>
            <a:ext cx="130175" cy="738188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120">
            <a:extLst>
              <a:ext uri="{FF2B5EF4-FFF2-40B4-BE49-F238E27FC236}">
                <a16:creationId xmlns:a16="http://schemas.microsoft.com/office/drawing/2014/main" id="{DAE0F15C-7B6D-41F9-AC53-91374D025D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3226" y="3435350"/>
            <a:ext cx="2857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1">
            <a:extLst>
              <a:ext uri="{FF2B5EF4-FFF2-40B4-BE49-F238E27FC236}">
                <a16:creationId xmlns:a16="http://schemas.microsoft.com/office/drawing/2014/main" id="{589151B1-0B48-44B3-A132-F4FF30C7E6CC}"/>
              </a:ext>
            </a:extLst>
          </p:cNvPr>
          <p:cNvSpPr>
            <a:spLocks/>
          </p:cNvSpPr>
          <p:nvPr/>
        </p:nvSpPr>
        <p:spPr bwMode="auto">
          <a:xfrm>
            <a:off x="5659438" y="3398839"/>
            <a:ext cx="127000" cy="73025"/>
          </a:xfrm>
          <a:custGeom>
            <a:avLst/>
            <a:gdLst>
              <a:gd name="T0" fmla="*/ 30 w 102"/>
              <a:gd name="T1" fmla="*/ 30 h 59"/>
              <a:gd name="T2" fmla="*/ 0 w 102"/>
              <a:gd name="T3" fmla="*/ 59 h 59"/>
              <a:gd name="T4" fmla="*/ 102 w 102"/>
              <a:gd name="T5" fmla="*/ 30 h 59"/>
              <a:gd name="T6" fmla="*/ 0 w 102"/>
              <a:gd name="T7" fmla="*/ 0 h 59"/>
              <a:gd name="T8" fmla="*/ 30 w 102"/>
              <a:gd name="T9" fmla="*/ 3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9">
                <a:moveTo>
                  <a:pt x="30" y="30"/>
                </a:moveTo>
                <a:lnTo>
                  <a:pt x="0" y="59"/>
                </a:lnTo>
                <a:lnTo>
                  <a:pt x="102" y="30"/>
                </a:lnTo>
                <a:lnTo>
                  <a:pt x="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122">
            <a:extLst>
              <a:ext uri="{FF2B5EF4-FFF2-40B4-BE49-F238E27FC236}">
                <a16:creationId xmlns:a16="http://schemas.microsoft.com/office/drawing/2014/main" id="{5FDD300B-A99C-482A-9B2D-D09D93BF3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9" y="3765550"/>
            <a:ext cx="2841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3">
            <a:extLst>
              <a:ext uri="{FF2B5EF4-FFF2-40B4-BE49-F238E27FC236}">
                <a16:creationId xmlns:a16="http://schemas.microsoft.com/office/drawing/2014/main" id="{C379D8B9-0F79-4220-90E2-268AFFD90ECA}"/>
              </a:ext>
            </a:extLst>
          </p:cNvPr>
          <p:cNvSpPr>
            <a:spLocks/>
          </p:cNvSpPr>
          <p:nvPr/>
        </p:nvSpPr>
        <p:spPr bwMode="auto">
          <a:xfrm>
            <a:off x="5645151" y="3729038"/>
            <a:ext cx="127000" cy="71438"/>
          </a:xfrm>
          <a:custGeom>
            <a:avLst/>
            <a:gdLst>
              <a:gd name="T0" fmla="*/ 29 w 102"/>
              <a:gd name="T1" fmla="*/ 29 h 58"/>
              <a:gd name="T2" fmla="*/ 0 w 102"/>
              <a:gd name="T3" fmla="*/ 58 h 58"/>
              <a:gd name="T4" fmla="*/ 102 w 102"/>
              <a:gd name="T5" fmla="*/ 29 h 58"/>
              <a:gd name="T6" fmla="*/ 0 w 102"/>
              <a:gd name="T7" fmla="*/ 0 h 58"/>
              <a:gd name="T8" fmla="*/ 29 w 102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8">
                <a:moveTo>
                  <a:pt x="29" y="29"/>
                </a:moveTo>
                <a:lnTo>
                  <a:pt x="0" y="58"/>
                </a:lnTo>
                <a:lnTo>
                  <a:pt x="102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124">
            <a:extLst>
              <a:ext uri="{FF2B5EF4-FFF2-40B4-BE49-F238E27FC236}">
                <a16:creationId xmlns:a16="http://schemas.microsoft.com/office/drawing/2014/main" id="{BEB75F9B-9380-4BCB-AC5F-9A7678D93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4563" y="2400300"/>
            <a:ext cx="2857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5">
            <a:extLst>
              <a:ext uri="{FF2B5EF4-FFF2-40B4-BE49-F238E27FC236}">
                <a16:creationId xmlns:a16="http://schemas.microsoft.com/office/drawing/2014/main" id="{71B35149-D100-4B59-8D62-9C6932FDFF1A}"/>
              </a:ext>
            </a:extLst>
          </p:cNvPr>
          <p:cNvSpPr>
            <a:spLocks/>
          </p:cNvSpPr>
          <p:nvPr/>
        </p:nvSpPr>
        <p:spPr bwMode="auto">
          <a:xfrm>
            <a:off x="7470776" y="2363788"/>
            <a:ext cx="127000" cy="71438"/>
          </a:xfrm>
          <a:custGeom>
            <a:avLst/>
            <a:gdLst>
              <a:gd name="T0" fmla="*/ 29 w 102"/>
              <a:gd name="T1" fmla="*/ 29 h 58"/>
              <a:gd name="T2" fmla="*/ 0 w 102"/>
              <a:gd name="T3" fmla="*/ 58 h 58"/>
              <a:gd name="T4" fmla="*/ 102 w 102"/>
              <a:gd name="T5" fmla="*/ 29 h 58"/>
              <a:gd name="T6" fmla="*/ 0 w 102"/>
              <a:gd name="T7" fmla="*/ 0 h 58"/>
              <a:gd name="T8" fmla="*/ 29 w 102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8">
                <a:moveTo>
                  <a:pt x="29" y="29"/>
                </a:moveTo>
                <a:lnTo>
                  <a:pt x="0" y="58"/>
                </a:lnTo>
                <a:lnTo>
                  <a:pt x="102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Line 126">
            <a:extLst>
              <a:ext uri="{FF2B5EF4-FFF2-40B4-BE49-F238E27FC236}">
                <a16:creationId xmlns:a16="http://schemas.microsoft.com/office/drawing/2014/main" id="{257DBAAD-BD50-41E4-81E7-9FF0FBAC0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4" y="2728913"/>
            <a:ext cx="2841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7">
            <a:extLst>
              <a:ext uri="{FF2B5EF4-FFF2-40B4-BE49-F238E27FC236}">
                <a16:creationId xmlns:a16="http://schemas.microsoft.com/office/drawing/2014/main" id="{61AA89C8-5B18-4628-99E5-DCD5977EB1DB}"/>
              </a:ext>
            </a:extLst>
          </p:cNvPr>
          <p:cNvSpPr>
            <a:spLocks/>
          </p:cNvSpPr>
          <p:nvPr/>
        </p:nvSpPr>
        <p:spPr bwMode="auto">
          <a:xfrm>
            <a:off x="7458076" y="2692401"/>
            <a:ext cx="127000" cy="73025"/>
          </a:xfrm>
          <a:custGeom>
            <a:avLst/>
            <a:gdLst>
              <a:gd name="T0" fmla="*/ 29 w 102"/>
              <a:gd name="T1" fmla="*/ 29 h 58"/>
              <a:gd name="T2" fmla="*/ 0 w 102"/>
              <a:gd name="T3" fmla="*/ 58 h 58"/>
              <a:gd name="T4" fmla="*/ 102 w 102"/>
              <a:gd name="T5" fmla="*/ 29 h 58"/>
              <a:gd name="T6" fmla="*/ 0 w 102"/>
              <a:gd name="T7" fmla="*/ 0 h 58"/>
              <a:gd name="T8" fmla="*/ 29 w 102"/>
              <a:gd name="T9" fmla="*/ 2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58">
                <a:moveTo>
                  <a:pt x="29" y="29"/>
                </a:moveTo>
                <a:lnTo>
                  <a:pt x="0" y="58"/>
                </a:lnTo>
                <a:lnTo>
                  <a:pt x="102" y="29"/>
                </a:lnTo>
                <a:lnTo>
                  <a:pt x="0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8">
            <a:extLst>
              <a:ext uri="{FF2B5EF4-FFF2-40B4-BE49-F238E27FC236}">
                <a16:creationId xmlns:a16="http://schemas.microsoft.com/office/drawing/2014/main" id="{DEFF34D4-2EFA-4E3E-A00C-C4DD68781F5D}"/>
              </a:ext>
            </a:extLst>
          </p:cNvPr>
          <p:cNvSpPr>
            <a:spLocks/>
          </p:cNvSpPr>
          <p:nvPr/>
        </p:nvSpPr>
        <p:spPr bwMode="auto">
          <a:xfrm>
            <a:off x="5578476" y="2603501"/>
            <a:ext cx="204788" cy="823913"/>
          </a:xfrm>
          <a:custGeom>
            <a:avLst/>
            <a:gdLst>
              <a:gd name="T0" fmla="*/ 0 w 165"/>
              <a:gd name="T1" fmla="*/ 663 h 663"/>
              <a:gd name="T2" fmla="*/ 0 w 165"/>
              <a:gd name="T3" fmla="*/ 0 h 663"/>
              <a:gd name="T4" fmla="*/ 165 w 165"/>
              <a:gd name="T5" fmla="*/ 0 h 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" h="663">
                <a:moveTo>
                  <a:pt x="0" y="663"/>
                </a:moveTo>
                <a:lnTo>
                  <a:pt x="0" y="0"/>
                </a:lnTo>
                <a:lnTo>
                  <a:pt x="165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29">
            <a:extLst>
              <a:ext uri="{FF2B5EF4-FFF2-40B4-BE49-F238E27FC236}">
                <a16:creationId xmlns:a16="http://schemas.microsoft.com/office/drawing/2014/main" id="{766218F8-ED53-4A1E-9D9E-D4AD0341A339}"/>
              </a:ext>
            </a:extLst>
          </p:cNvPr>
          <p:cNvSpPr>
            <a:spLocks/>
          </p:cNvSpPr>
          <p:nvPr/>
        </p:nvSpPr>
        <p:spPr bwMode="auto">
          <a:xfrm>
            <a:off x="5661027" y="2562225"/>
            <a:ext cx="142875" cy="82550"/>
          </a:xfrm>
          <a:custGeom>
            <a:avLst/>
            <a:gdLst>
              <a:gd name="T0" fmla="*/ 33 w 115"/>
              <a:gd name="T1" fmla="*/ 33 h 66"/>
              <a:gd name="T2" fmla="*/ 0 w 115"/>
              <a:gd name="T3" fmla="*/ 66 h 66"/>
              <a:gd name="T4" fmla="*/ 115 w 115"/>
              <a:gd name="T5" fmla="*/ 33 h 66"/>
              <a:gd name="T6" fmla="*/ 0 w 115"/>
              <a:gd name="T7" fmla="*/ 0 h 66"/>
              <a:gd name="T8" fmla="*/ 33 w 115"/>
              <a:gd name="T9" fmla="*/ 3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66">
                <a:moveTo>
                  <a:pt x="33" y="33"/>
                </a:moveTo>
                <a:lnTo>
                  <a:pt x="0" y="66"/>
                </a:lnTo>
                <a:lnTo>
                  <a:pt x="115" y="33"/>
                </a:lnTo>
                <a:lnTo>
                  <a:pt x="0" y="0"/>
                </a:lnTo>
                <a:lnTo>
                  <a:pt x="33" y="33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30">
            <a:extLst>
              <a:ext uri="{FF2B5EF4-FFF2-40B4-BE49-F238E27FC236}">
                <a16:creationId xmlns:a16="http://schemas.microsoft.com/office/drawing/2014/main" id="{57A87BF0-A08B-45F5-AA69-18230452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7" y="3406776"/>
            <a:ext cx="79375" cy="68263"/>
          </a:xfrm>
          <a:prstGeom prst="ellipse">
            <a:avLst/>
          </a:prstGeom>
          <a:solidFill>
            <a:srgbClr val="0D0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1">
            <a:extLst>
              <a:ext uri="{FF2B5EF4-FFF2-40B4-BE49-F238E27FC236}">
                <a16:creationId xmlns:a16="http://schemas.microsoft.com/office/drawing/2014/main" id="{79793A52-4833-48D4-9B1E-221C60B74013}"/>
              </a:ext>
            </a:extLst>
          </p:cNvPr>
          <p:cNvSpPr>
            <a:spLocks/>
          </p:cNvSpPr>
          <p:nvPr/>
        </p:nvSpPr>
        <p:spPr bwMode="auto">
          <a:xfrm>
            <a:off x="8002589" y="2870201"/>
            <a:ext cx="246063" cy="307975"/>
          </a:xfrm>
          <a:custGeom>
            <a:avLst/>
            <a:gdLst>
              <a:gd name="T0" fmla="*/ 1 w 199"/>
              <a:gd name="T1" fmla="*/ 165 h 248"/>
              <a:gd name="T2" fmla="*/ 1 w 199"/>
              <a:gd name="T3" fmla="*/ 164 h 248"/>
              <a:gd name="T4" fmla="*/ 52 w 199"/>
              <a:gd name="T5" fmla="*/ 169 h 248"/>
              <a:gd name="T6" fmla="*/ 53 w 199"/>
              <a:gd name="T7" fmla="*/ 7 h 248"/>
              <a:gd name="T8" fmla="*/ 143 w 199"/>
              <a:gd name="T9" fmla="*/ 7 h 248"/>
              <a:gd name="T10" fmla="*/ 144 w 199"/>
              <a:gd name="T11" fmla="*/ 169 h 248"/>
              <a:gd name="T12" fmla="*/ 195 w 199"/>
              <a:gd name="T13" fmla="*/ 164 h 248"/>
              <a:gd name="T14" fmla="*/ 99 w 199"/>
              <a:gd name="T15" fmla="*/ 248 h 248"/>
              <a:gd name="T16" fmla="*/ 99 w 199"/>
              <a:gd name="T17" fmla="*/ 248 h 248"/>
              <a:gd name="T18" fmla="*/ 96 w 199"/>
              <a:gd name="T19" fmla="*/ 248 h 248"/>
              <a:gd name="T20" fmla="*/ 1 w 199"/>
              <a:gd name="T21" fmla="*/ 165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9" h="248">
                <a:moveTo>
                  <a:pt x="1" y="165"/>
                </a:moveTo>
                <a:cubicBezTo>
                  <a:pt x="1" y="165"/>
                  <a:pt x="1" y="164"/>
                  <a:pt x="1" y="164"/>
                </a:cubicBezTo>
                <a:cubicBezTo>
                  <a:pt x="5" y="154"/>
                  <a:pt x="52" y="169"/>
                  <a:pt x="52" y="169"/>
                </a:cubicBezTo>
                <a:cubicBezTo>
                  <a:pt x="52" y="169"/>
                  <a:pt x="50" y="14"/>
                  <a:pt x="53" y="7"/>
                </a:cubicBezTo>
                <a:cubicBezTo>
                  <a:pt x="57" y="0"/>
                  <a:pt x="139" y="0"/>
                  <a:pt x="143" y="7"/>
                </a:cubicBezTo>
                <a:cubicBezTo>
                  <a:pt x="146" y="14"/>
                  <a:pt x="144" y="169"/>
                  <a:pt x="144" y="169"/>
                </a:cubicBezTo>
                <a:cubicBezTo>
                  <a:pt x="144" y="169"/>
                  <a:pt x="191" y="154"/>
                  <a:pt x="195" y="164"/>
                </a:cubicBezTo>
                <a:cubicBezTo>
                  <a:pt x="199" y="174"/>
                  <a:pt x="145" y="247"/>
                  <a:pt x="99" y="248"/>
                </a:cubicBezTo>
                <a:lnTo>
                  <a:pt x="99" y="248"/>
                </a:lnTo>
                <a:cubicBezTo>
                  <a:pt x="98" y="248"/>
                  <a:pt x="97" y="248"/>
                  <a:pt x="96" y="248"/>
                </a:cubicBezTo>
                <a:cubicBezTo>
                  <a:pt x="53" y="247"/>
                  <a:pt x="0" y="178"/>
                  <a:pt x="1" y="16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2">
            <a:extLst>
              <a:ext uri="{FF2B5EF4-FFF2-40B4-BE49-F238E27FC236}">
                <a16:creationId xmlns:a16="http://schemas.microsoft.com/office/drawing/2014/main" id="{F0CAB4A1-D2E8-4BC4-BB78-9F5F1CC1A19F}"/>
              </a:ext>
            </a:extLst>
          </p:cNvPr>
          <p:cNvSpPr>
            <a:spLocks/>
          </p:cNvSpPr>
          <p:nvPr/>
        </p:nvSpPr>
        <p:spPr bwMode="auto">
          <a:xfrm>
            <a:off x="7999414" y="2862264"/>
            <a:ext cx="246063" cy="307975"/>
          </a:xfrm>
          <a:custGeom>
            <a:avLst/>
            <a:gdLst>
              <a:gd name="T0" fmla="*/ 0 w 198"/>
              <a:gd name="T1" fmla="*/ 165 h 248"/>
              <a:gd name="T2" fmla="*/ 1 w 198"/>
              <a:gd name="T3" fmla="*/ 164 h 248"/>
              <a:gd name="T4" fmla="*/ 52 w 198"/>
              <a:gd name="T5" fmla="*/ 169 h 248"/>
              <a:gd name="T6" fmla="*/ 53 w 198"/>
              <a:gd name="T7" fmla="*/ 7 h 248"/>
              <a:gd name="T8" fmla="*/ 142 w 198"/>
              <a:gd name="T9" fmla="*/ 7 h 248"/>
              <a:gd name="T10" fmla="*/ 143 w 198"/>
              <a:gd name="T11" fmla="*/ 169 h 248"/>
              <a:gd name="T12" fmla="*/ 194 w 198"/>
              <a:gd name="T13" fmla="*/ 164 h 248"/>
              <a:gd name="T14" fmla="*/ 99 w 198"/>
              <a:gd name="T15" fmla="*/ 248 h 248"/>
              <a:gd name="T16" fmla="*/ 99 w 198"/>
              <a:gd name="T17" fmla="*/ 248 h 248"/>
              <a:gd name="T18" fmla="*/ 96 w 198"/>
              <a:gd name="T19" fmla="*/ 248 h 248"/>
              <a:gd name="T20" fmla="*/ 0 w 198"/>
              <a:gd name="T21" fmla="*/ 165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8" h="248">
                <a:moveTo>
                  <a:pt x="0" y="165"/>
                </a:moveTo>
                <a:cubicBezTo>
                  <a:pt x="0" y="164"/>
                  <a:pt x="0" y="164"/>
                  <a:pt x="1" y="164"/>
                </a:cubicBezTo>
                <a:cubicBezTo>
                  <a:pt x="5" y="154"/>
                  <a:pt x="52" y="169"/>
                  <a:pt x="52" y="169"/>
                </a:cubicBezTo>
                <a:cubicBezTo>
                  <a:pt x="52" y="169"/>
                  <a:pt x="49" y="14"/>
                  <a:pt x="53" y="7"/>
                </a:cubicBezTo>
                <a:cubicBezTo>
                  <a:pt x="56" y="0"/>
                  <a:pt x="139" y="0"/>
                  <a:pt x="142" y="7"/>
                </a:cubicBezTo>
                <a:cubicBezTo>
                  <a:pt x="146" y="14"/>
                  <a:pt x="143" y="169"/>
                  <a:pt x="143" y="169"/>
                </a:cubicBezTo>
                <a:cubicBezTo>
                  <a:pt x="143" y="169"/>
                  <a:pt x="190" y="154"/>
                  <a:pt x="194" y="164"/>
                </a:cubicBezTo>
                <a:cubicBezTo>
                  <a:pt x="198" y="173"/>
                  <a:pt x="144" y="247"/>
                  <a:pt x="99" y="248"/>
                </a:cubicBezTo>
                <a:lnTo>
                  <a:pt x="99" y="248"/>
                </a:lnTo>
                <a:cubicBezTo>
                  <a:pt x="98" y="248"/>
                  <a:pt x="97" y="248"/>
                  <a:pt x="96" y="248"/>
                </a:cubicBezTo>
                <a:cubicBezTo>
                  <a:pt x="52" y="247"/>
                  <a:pt x="0" y="178"/>
                  <a:pt x="0" y="165"/>
                </a:cubicBezTo>
                <a:close/>
              </a:path>
            </a:pathLst>
          </a:custGeom>
          <a:solidFill>
            <a:srgbClr val="0000FF"/>
          </a:solidFill>
          <a:ln w="635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33">
            <a:extLst>
              <a:ext uri="{FF2B5EF4-FFF2-40B4-BE49-F238E27FC236}">
                <a16:creationId xmlns:a16="http://schemas.microsoft.com/office/drawing/2014/main" id="{D9DD9ABB-906A-4F86-9879-0C60F8E1B1EB}"/>
              </a:ext>
            </a:extLst>
          </p:cNvPr>
          <p:cNvSpPr>
            <a:spLocks/>
          </p:cNvSpPr>
          <p:nvPr/>
        </p:nvSpPr>
        <p:spPr bwMode="auto">
          <a:xfrm>
            <a:off x="8070851" y="2863850"/>
            <a:ext cx="101600" cy="173038"/>
          </a:xfrm>
          <a:custGeom>
            <a:avLst/>
            <a:gdLst>
              <a:gd name="T0" fmla="*/ 0 w 82"/>
              <a:gd name="T1" fmla="*/ 8 h 139"/>
              <a:gd name="T2" fmla="*/ 81 w 82"/>
              <a:gd name="T3" fmla="*/ 10 h 139"/>
              <a:gd name="T4" fmla="*/ 46 w 82"/>
              <a:gd name="T5" fmla="*/ 139 h 139"/>
              <a:gd name="T6" fmla="*/ 0 w 82"/>
              <a:gd name="T7" fmla="*/ 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" h="139">
                <a:moveTo>
                  <a:pt x="0" y="8"/>
                </a:moveTo>
                <a:cubicBezTo>
                  <a:pt x="9" y="3"/>
                  <a:pt x="61" y="0"/>
                  <a:pt x="81" y="10"/>
                </a:cubicBezTo>
                <a:cubicBezTo>
                  <a:pt x="82" y="14"/>
                  <a:pt x="42" y="45"/>
                  <a:pt x="46" y="139"/>
                </a:cubicBezTo>
                <a:cubicBezTo>
                  <a:pt x="35" y="50"/>
                  <a:pt x="0" y="8"/>
                  <a:pt x="0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65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 in an OOO Processor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6476B-C2AA-4CFD-B380-7F68441856DF}"/>
              </a:ext>
            </a:extLst>
          </p:cNvPr>
          <p:cNvSpPr/>
          <p:nvPr/>
        </p:nvSpPr>
        <p:spPr>
          <a:xfrm>
            <a:off x="2583661" y="2712552"/>
            <a:ext cx="2938508" cy="210400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Processor</a:t>
            </a:r>
          </a:p>
          <a:p>
            <a:pPr algn="ctr"/>
            <a:r>
              <a:rPr lang="en-US" dirty="0"/>
              <a:t>(Out-of-order execution)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36ACD-FD06-407F-AF95-3C295594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32" y="1986842"/>
            <a:ext cx="1826709" cy="1010225"/>
          </a:xfrm>
          <a:prstGeom prst="rect">
            <a:avLst/>
          </a:prstGeom>
        </p:spPr>
      </p:pic>
      <p:sp>
        <p:nvSpPr>
          <p:cNvPr id="8" name="Right Arrow 6">
            <a:extLst>
              <a:ext uri="{FF2B5EF4-FFF2-40B4-BE49-F238E27FC236}">
                <a16:creationId xmlns:a16="http://schemas.microsoft.com/office/drawing/2014/main" id="{508391F4-2FF0-4CED-B3F9-77AF27EFD565}"/>
              </a:ext>
            </a:extLst>
          </p:cNvPr>
          <p:cNvSpPr/>
          <p:nvPr/>
        </p:nvSpPr>
        <p:spPr>
          <a:xfrm>
            <a:off x="5522170" y="3317224"/>
            <a:ext cx="1885473" cy="543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86CA2BE1-ACE2-4497-80D9-42A5122708DB}"/>
              </a:ext>
            </a:extLst>
          </p:cNvPr>
          <p:cNvSpPr/>
          <p:nvPr/>
        </p:nvSpPr>
        <p:spPr>
          <a:xfrm>
            <a:off x="5522170" y="3891946"/>
            <a:ext cx="1885473" cy="5433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C3C9277-9161-4ECF-8695-A053061C85AC}"/>
              </a:ext>
            </a:extLst>
          </p:cNvPr>
          <p:cNvSpPr/>
          <p:nvPr/>
        </p:nvSpPr>
        <p:spPr>
          <a:xfrm>
            <a:off x="7509843" y="3319750"/>
            <a:ext cx="1013346" cy="44480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F5034A3-1D80-4D2C-A8EE-F5ABD9FD9962}"/>
              </a:ext>
            </a:extLst>
          </p:cNvPr>
          <p:cNvSpPr/>
          <p:nvPr/>
        </p:nvSpPr>
        <p:spPr>
          <a:xfrm>
            <a:off x="7509843" y="4084234"/>
            <a:ext cx="1013346" cy="44480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8FACB-BFAD-411D-8548-5A4FD162651B}"/>
              </a:ext>
            </a:extLst>
          </p:cNvPr>
          <p:cNvSpPr txBox="1"/>
          <p:nvPr/>
        </p:nvSpPr>
        <p:spPr>
          <a:xfrm>
            <a:off x="7509843" y="304899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Register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9BCB9-62F1-457B-B3C7-62767977DF84}"/>
              </a:ext>
            </a:extLst>
          </p:cNvPr>
          <p:cNvSpPr txBox="1"/>
          <p:nvPr/>
        </p:nvSpPr>
        <p:spPr>
          <a:xfrm>
            <a:off x="7604193" y="4188287"/>
            <a:ext cx="9236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A15111-864F-4FAA-B2F9-BE71AD73D848}"/>
              </a:ext>
            </a:extLst>
          </p:cNvPr>
          <p:cNvSpPr/>
          <p:nvPr/>
        </p:nvSpPr>
        <p:spPr>
          <a:xfrm>
            <a:off x="7407641" y="2968398"/>
            <a:ext cx="1493420" cy="1719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11478-C00D-4F93-945E-1446C019A57B}"/>
              </a:ext>
            </a:extLst>
          </p:cNvPr>
          <p:cNvSpPr txBox="1"/>
          <p:nvPr/>
        </p:nvSpPr>
        <p:spPr>
          <a:xfrm>
            <a:off x="5683064" y="3147946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 State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F4F03200-C8A4-4BE5-A5D9-B4E82BB88A42}"/>
              </a:ext>
            </a:extLst>
          </p:cNvPr>
          <p:cNvSpPr/>
          <p:nvPr/>
        </p:nvSpPr>
        <p:spPr>
          <a:xfrm>
            <a:off x="7720615" y="1097282"/>
            <a:ext cx="2325949" cy="1335201"/>
          </a:xfrm>
          <a:prstGeom prst="cloudCallout">
            <a:avLst>
              <a:gd name="adj1" fmla="val -61673"/>
              <a:gd name="adj2" fmla="val 2859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program order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66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490519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27886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6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4705A-98B9-4BC0-9E8B-E2C1825F08D6}"/>
              </a:ext>
            </a:extLst>
          </p:cNvPr>
          <p:cNvSpPr txBox="1"/>
          <p:nvPr/>
        </p:nvSpPr>
        <p:spPr>
          <a:xfrm>
            <a:off x="2120283" y="1474263"/>
            <a:ext cx="617829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In-order pipelines have a limited IPC because</a:t>
            </a:r>
          </a:p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 hazards and branches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F2044-9A3A-44D8-8165-B5A18409C82A}"/>
              </a:ext>
            </a:extLst>
          </p:cNvPr>
          <p:cNvSpPr txBox="1"/>
          <p:nvPr/>
        </p:nvSpPr>
        <p:spPr>
          <a:xfrm>
            <a:off x="2120283" y="1992001"/>
            <a:ext cx="530171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Multi-issue in-order pipelines do not solve the </a:t>
            </a:r>
          </a:p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problem. Reason: dependences and interlocks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C823A-7E44-46E8-A651-2B873D604BC0}"/>
              </a:ext>
            </a:extLst>
          </p:cNvPr>
          <p:cNvSpPr txBox="1"/>
          <p:nvPr/>
        </p:nvSpPr>
        <p:spPr>
          <a:xfrm>
            <a:off x="2120284" y="2907566"/>
            <a:ext cx="694086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Hence, we issue instructions out-of-order (OOO). We need</a:t>
            </a:r>
          </a:p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large instruction window to find sufficient independent </a:t>
            </a:r>
            <a:r>
              <a:rPr lang="en-US" sz="20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insts</a:t>
            </a:r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267B6-BD08-4B4A-A7B5-F4B7C53EDE9E}"/>
              </a:ext>
            </a:extLst>
          </p:cNvPr>
          <p:cNvSpPr txBox="1"/>
          <p:nvPr/>
        </p:nvSpPr>
        <p:spPr>
          <a:xfrm>
            <a:off x="2157792" y="4094587"/>
            <a:ext cx="7210628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 sustain a large instruction window, we need a very</a:t>
            </a:r>
          </a:p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accurate branch predictor.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797C0-235F-47A0-9426-CAE1CED36884}"/>
              </a:ext>
            </a:extLst>
          </p:cNvPr>
          <p:cNvSpPr txBox="1"/>
          <p:nvPr/>
        </p:nvSpPr>
        <p:spPr>
          <a:xfrm>
            <a:off x="2033016" y="4969851"/>
            <a:ext cx="714971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 expose additional ILP, we can remove WAR/WAR</a:t>
            </a:r>
          </a:p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hazards. Finally, we need to have precise exceptions.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487604" y="1851645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In-order 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596099"/>
            <a:ext cx="8311164" cy="238427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Hazards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Structural Hazards </a:t>
            </a:r>
            <a:r>
              <a:rPr lang="en-US" dirty="0">
                <a:sym typeface="Wingdings" panose="05000000000000000000" pitchFamily="2" charset="2"/>
              </a:rPr>
              <a:t> Two instructions vie for the same resource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possible in simple 5-stage pipelines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Data Hazards </a:t>
            </a:r>
            <a:r>
              <a:rPr lang="en-US" dirty="0">
                <a:sym typeface="Wingdings" panose="05000000000000000000" pitchFamily="2" charset="2"/>
              </a:rPr>
              <a:t> An instruction stands to read or write the wrong data.</a:t>
            </a:r>
          </a:p>
          <a:p>
            <a:pPr lvl="1"/>
            <a:r>
              <a:rPr lang="en-US" dirty="0">
                <a:solidFill>
                  <a:srgbClr val="720F11"/>
                </a:solidFill>
                <a:sym typeface="Wingdings" panose="05000000000000000000" pitchFamily="2" charset="2"/>
              </a:rPr>
              <a:t>Control Hazards </a:t>
            </a:r>
            <a:r>
              <a:rPr lang="en-US" dirty="0">
                <a:sym typeface="Wingdings" panose="05000000000000000000" pitchFamily="2" charset="2"/>
              </a:rPr>
              <a:t> Instructions are fetched from the wrong path of the    branch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13" name="Rounded Rectangle 4">
            <a:extLst>
              <a:ext uri="{FF2B5EF4-FFF2-40B4-BE49-F238E27FC236}">
                <a16:creationId xmlns:a16="http://schemas.microsoft.com/office/drawing/2014/main" id="{4A333536-C5DD-433F-A2CD-FFF9D0907DC9}"/>
              </a:ext>
            </a:extLst>
          </p:cNvPr>
          <p:cNvSpPr/>
          <p:nvPr/>
        </p:nvSpPr>
        <p:spPr>
          <a:xfrm>
            <a:off x="2407957" y="12919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Inst. Fetch</a:t>
            </a:r>
            <a:endParaRPr lang="en-IN" sz="1350" dirty="0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B34929DF-ABB9-4998-A4CE-7F75FC171F0E}"/>
              </a:ext>
            </a:extLst>
          </p:cNvPr>
          <p:cNvSpPr/>
          <p:nvPr/>
        </p:nvSpPr>
        <p:spPr>
          <a:xfrm>
            <a:off x="3910030" y="1291921"/>
            <a:ext cx="933811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Operand Fetch</a:t>
            </a:r>
            <a:endParaRPr lang="en-IN" sz="1350" dirty="0"/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DF55AA3-4960-4336-B2D3-8647E2B798C6}"/>
              </a:ext>
            </a:extLst>
          </p:cNvPr>
          <p:cNvSpPr/>
          <p:nvPr/>
        </p:nvSpPr>
        <p:spPr>
          <a:xfrm>
            <a:off x="5447617" y="12919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Execute</a:t>
            </a:r>
            <a:endParaRPr lang="en-IN" sz="1350" dirty="0"/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311E6F16-1B1C-49A3-8AFC-CB6C649BB986}"/>
              </a:ext>
            </a:extLst>
          </p:cNvPr>
          <p:cNvSpPr/>
          <p:nvPr/>
        </p:nvSpPr>
        <p:spPr>
          <a:xfrm>
            <a:off x="6941065" y="1291921"/>
            <a:ext cx="925184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Memory</a:t>
            </a:r>
          </a:p>
          <a:p>
            <a:pPr algn="ctr"/>
            <a:r>
              <a:rPr lang="en-US" sz="1350" dirty="0"/>
              <a:t>Access</a:t>
            </a:r>
            <a:endParaRPr lang="en-IN" sz="1350" dirty="0"/>
          </a:p>
        </p:txBody>
      </p:sp>
      <p:sp>
        <p:nvSpPr>
          <p:cNvPr id="17" name="Rounded Rectangle 8">
            <a:extLst>
              <a:ext uri="{FF2B5EF4-FFF2-40B4-BE49-F238E27FC236}">
                <a16:creationId xmlns:a16="http://schemas.microsoft.com/office/drawing/2014/main" id="{754A37C2-5CFB-47AC-B3C7-4257E793286E}"/>
              </a:ext>
            </a:extLst>
          </p:cNvPr>
          <p:cNvSpPr/>
          <p:nvPr/>
        </p:nvSpPr>
        <p:spPr>
          <a:xfrm>
            <a:off x="8443139" y="1291921"/>
            <a:ext cx="1132908" cy="77637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Register</a:t>
            </a:r>
          </a:p>
          <a:p>
            <a:pPr algn="ctr"/>
            <a:r>
              <a:rPr lang="en-US" sz="1350" dirty="0"/>
              <a:t>Write-back	</a:t>
            </a:r>
            <a:endParaRPr lang="en-IN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E756D1-2C30-43D1-94C2-2F10E96FD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41" y="1537775"/>
            <a:ext cx="578849" cy="403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8C0879-4542-4D8B-8ACF-4FC918E4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353" y="1537775"/>
            <a:ext cx="559638" cy="403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A43FCF-9C5C-4C7D-AB5D-C48B3BB7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4" y="1537775"/>
            <a:ext cx="559638" cy="403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94BC22-4B5A-444C-B268-F7D9FBB8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929" y="1537775"/>
            <a:ext cx="508958" cy="403319"/>
          </a:xfrm>
          <a:prstGeom prst="rect">
            <a:avLst/>
          </a:prstGeo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9AF9254-F353-47FC-95A5-C644A96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39DD-A5DC-4365-975A-0F9E25D2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87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8076CE8C-F244-4377-AF92-98C746B9D505}"/>
              </a:ext>
            </a:extLst>
          </p:cNvPr>
          <p:cNvSpPr/>
          <p:nvPr/>
        </p:nvSpPr>
        <p:spPr>
          <a:xfrm>
            <a:off x="4545434" y="681784"/>
            <a:ext cx="2524125" cy="97581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3F706-FA8C-4D8D-BB5D-D2D54E1C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Diagrams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58780-9334-4DF2-9185-0BDBBAA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C2E0D-20EA-4620-B94F-2481CAE8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6FFA095C-1BFE-4FEE-A50F-41021D77AC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76945" y="790820"/>
            <a:ext cx="6858000" cy="4938713"/>
            <a:chOff x="551" y="342"/>
            <a:chExt cx="4320" cy="3111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A7ACD66F-184A-4395-B9CD-35B53B343D1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51" y="1034"/>
              <a:ext cx="4320" cy="2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90BA738-BC99-4A18-8966-204D656EF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" y="1857"/>
              <a:ext cx="382" cy="220"/>
            </a:xfrm>
            <a:custGeom>
              <a:avLst/>
              <a:gdLst>
                <a:gd name="T0" fmla="*/ 822 w 837"/>
                <a:gd name="T1" fmla="*/ 310 h 482"/>
                <a:gd name="T2" fmla="*/ 774 w 837"/>
                <a:gd name="T3" fmla="*/ 274 h 482"/>
                <a:gd name="T4" fmla="*/ 674 w 837"/>
                <a:gd name="T5" fmla="*/ 124 h 482"/>
                <a:gd name="T6" fmla="*/ 537 w 837"/>
                <a:gd name="T7" fmla="*/ 227 h 482"/>
                <a:gd name="T8" fmla="*/ 674 w 837"/>
                <a:gd name="T9" fmla="*/ 124 h 482"/>
                <a:gd name="T10" fmla="*/ 627 w 837"/>
                <a:gd name="T11" fmla="*/ 186 h 482"/>
                <a:gd name="T12" fmla="*/ 472 w 837"/>
                <a:gd name="T13" fmla="*/ 68 h 482"/>
                <a:gd name="T14" fmla="*/ 526 w 837"/>
                <a:gd name="T15" fmla="*/ 44 h 482"/>
                <a:gd name="T16" fmla="*/ 384 w 837"/>
                <a:gd name="T17" fmla="*/ 152 h 482"/>
                <a:gd name="T18" fmla="*/ 526 w 837"/>
                <a:gd name="T19" fmla="*/ 44 h 482"/>
                <a:gd name="T20" fmla="*/ 426 w 837"/>
                <a:gd name="T21" fmla="*/ 137 h 482"/>
                <a:gd name="T22" fmla="*/ 278 w 837"/>
                <a:gd name="T23" fmla="*/ 25 h 482"/>
                <a:gd name="T24" fmla="*/ 314 w 837"/>
                <a:gd name="T25" fmla="*/ 38 h 482"/>
                <a:gd name="T26" fmla="*/ 162 w 837"/>
                <a:gd name="T27" fmla="*/ 153 h 482"/>
                <a:gd name="T28" fmla="*/ 314 w 837"/>
                <a:gd name="T29" fmla="*/ 38 h 482"/>
                <a:gd name="T30" fmla="*/ 142 w 837"/>
                <a:gd name="T31" fmla="*/ 149 h 482"/>
                <a:gd name="T32" fmla="*/ 46 w 837"/>
                <a:gd name="T33" fmla="*/ 76 h 482"/>
                <a:gd name="T34" fmla="*/ 284 w 837"/>
                <a:gd name="T35" fmla="*/ 79 h 482"/>
                <a:gd name="T36" fmla="*/ 50 w 837"/>
                <a:gd name="T37" fmla="*/ 257 h 482"/>
                <a:gd name="T38" fmla="*/ 284 w 837"/>
                <a:gd name="T39" fmla="*/ 79 h 482"/>
                <a:gd name="T40" fmla="*/ 282 w 837"/>
                <a:gd name="T41" fmla="*/ 308 h 482"/>
                <a:gd name="T42" fmla="*/ 175 w 837"/>
                <a:gd name="T43" fmla="*/ 226 h 482"/>
                <a:gd name="T44" fmla="*/ 424 w 837"/>
                <a:gd name="T45" fmla="*/ 220 h 482"/>
                <a:gd name="T46" fmla="*/ 197 w 837"/>
                <a:gd name="T47" fmla="*/ 392 h 482"/>
                <a:gd name="T48" fmla="*/ 424 w 837"/>
                <a:gd name="T49" fmla="*/ 220 h 482"/>
                <a:gd name="T50" fmla="*/ 552 w 837"/>
                <a:gd name="T51" fmla="*/ 421 h 482"/>
                <a:gd name="T52" fmla="*/ 358 w 837"/>
                <a:gd name="T53" fmla="*/ 274 h 482"/>
                <a:gd name="T54" fmla="*/ 604 w 837"/>
                <a:gd name="T55" fmla="*/ 351 h 482"/>
                <a:gd name="T56" fmla="*/ 497 w 837"/>
                <a:gd name="T57" fmla="*/ 432 h 482"/>
                <a:gd name="T58" fmla="*/ 604 w 837"/>
                <a:gd name="T59" fmla="*/ 351 h 482"/>
                <a:gd name="T60" fmla="*/ 712 w 837"/>
                <a:gd name="T61" fmla="*/ 405 h 482"/>
                <a:gd name="T62" fmla="*/ 558 w 837"/>
                <a:gd name="T63" fmla="*/ 288 h 482"/>
                <a:gd name="T64" fmla="*/ 745 w 837"/>
                <a:gd name="T65" fmla="*/ 189 h 482"/>
                <a:gd name="T66" fmla="*/ 564 w 837"/>
                <a:gd name="T67" fmla="*/ 326 h 482"/>
                <a:gd name="T68" fmla="*/ 745 w 837"/>
                <a:gd name="T69" fmla="*/ 189 h 482"/>
                <a:gd name="T70" fmla="*/ 608 w 837"/>
                <a:gd name="T71" fmla="*/ 224 h 482"/>
                <a:gd name="T72" fmla="*/ 460 w 837"/>
                <a:gd name="T73" fmla="*/ 112 h 482"/>
                <a:gd name="T74" fmla="*/ 468 w 837"/>
                <a:gd name="T75" fmla="*/ 75 h 482"/>
                <a:gd name="T76" fmla="*/ 383 w 837"/>
                <a:gd name="T77" fmla="*/ 140 h 482"/>
                <a:gd name="T78" fmla="*/ 468 w 837"/>
                <a:gd name="T79" fmla="*/ 75 h 482"/>
                <a:gd name="T80" fmla="*/ 367 w 837"/>
                <a:gd name="T81" fmla="*/ 171 h 482"/>
                <a:gd name="T82" fmla="*/ 244 w 837"/>
                <a:gd name="T83" fmla="*/ 78 h 482"/>
                <a:gd name="T84" fmla="*/ 531 w 837"/>
                <a:gd name="T85" fmla="*/ 185 h 482"/>
                <a:gd name="T86" fmla="*/ 343 w 837"/>
                <a:gd name="T87" fmla="*/ 327 h 482"/>
                <a:gd name="T88" fmla="*/ 531 w 837"/>
                <a:gd name="T89" fmla="*/ 18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7" h="482">
                  <a:moveTo>
                    <a:pt x="824" y="272"/>
                  </a:moveTo>
                  <a:cubicBezTo>
                    <a:pt x="837" y="282"/>
                    <a:pt x="836" y="299"/>
                    <a:pt x="822" y="310"/>
                  </a:cubicBezTo>
                  <a:cubicBezTo>
                    <a:pt x="807" y="321"/>
                    <a:pt x="785" y="322"/>
                    <a:pt x="772" y="311"/>
                  </a:cubicBezTo>
                  <a:cubicBezTo>
                    <a:pt x="758" y="301"/>
                    <a:pt x="759" y="284"/>
                    <a:pt x="774" y="274"/>
                  </a:cubicBezTo>
                  <a:cubicBezTo>
                    <a:pt x="788" y="263"/>
                    <a:pt x="810" y="262"/>
                    <a:pt x="824" y="272"/>
                  </a:cubicBezTo>
                  <a:close/>
                  <a:moveTo>
                    <a:pt x="674" y="124"/>
                  </a:moveTo>
                  <a:cubicBezTo>
                    <a:pt x="718" y="157"/>
                    <a:pt x="723" y="207"/>
                    <a:pt x="685" y="236"/>
                  </a:cubicBezTo>
                  <a:cubicBezTo>
                    <a:pt x="647" y="264"/>
                    <a:pt x="581" y="260"/>
                    <a:pt x="537" y="227"/>
                  </a:cubicBezTo>
                  <a:cubicBezTo>
                    <a:pt x="493" y="194"/>
                    <a:pt x="488" y="143"/>
                    <a:pt x="525" y="115"/>
                  </a:cubicBezTo>
                  <a:cubicBezTo>
                    <a:pt x="563" y="86"/>
                    <a:pt x="629" y="90"/>
                    <a:pt x="674" y="124"/>
                  </a:cubicBezTo>
                  <a:close/>
                  <a:moveTo>
                    <a:pt x="625" y="70"/>
                  </a:moveTo>
                  <a:cubicBezTo>
                    <a:pt x="668" y="102"/>
                    <a:pt x="669" y="154"/>
                    <a:pt x="627" y="186"/>
                  </a:cubicBezTo>
                  <a:cubicBezTo>
                    <a:pt x="585" y="218"/>
                    <a:pt x="517" y="217"/>
                    <a:pt x="474" y="185"/>
                  </a:cubicBezTo>
                  <a:cubicBezTo>
                    <a:pt x="431" y="152"/>
                    <a:pt x="430" y="100"/>
                    <a:pt x="472" y="68"/>
                  </a:cubicBezTo>
                  <a:cubicBezTo>
                    <a:pt x="514" y="36"/>
                    <a:pt x="582" y="37"/>
                    <a:pt x="625" y="70"/>
                  </a:cubicBezTo>
                  <a:close/>
                  <a:moveTo>
                    <a:pt x="526" y="44"/>
                  </a:moveTo>
                  <a:cubicBezTo>
                    <a:pt x="574" y="80"/>
                    <a:pt x="581" y="134"/>
                    <a:pt x="542" y="164"/>
                  </a:cubicBezTo>
                  <a:cubicBezTo>
                    <a:pt x="503" y="193"/>
                    <a:pt x="432" y="188"/>
                    <a:pt x="384" y="152"/>
                  </a:cubicBezTo>
                  <a:cubicBezTo>
                    <a:pt x="336" y="116"/>
                    <a:pt x="329" y="62"/>
                    <a:pt x="369" y="33"/>
                  </a:cubicBezTo>
                  <a:cubicBezTo>
                    <a:pt x="408" y="3"/>
                    <a:pt x="479" y="8"/>
                    <a:pt x="526" y="44"/>
                  </a:cubicBezTo>
                  <a:close/>
                  <a:moveTo>
                    <a:pt x="408" y="39"/>
                  </a:moveTo>
                  <a:cubicBezTo>
                    <a:pt x="449" y="70"/>
                    <a:pt x="457" y="114"/>
                    <a:pt x="426" y="137"/>
                  </a:cubicBezTo>
                  <a:cubicBezTo>
                    <a:pt x="396" y="161"/>
                    <a:pt x="338" y="155"/>
                    <a:pt x="297" y="124"/>
                  </a:cubicBezTo>
                  <a:cubicBezTo>
                    <a:pt x="256" y="93"/>
                    <a:pt x="248" y="49"/>
                    <a:pt x="278" y="25"/>
                  </a:cubicBezTo>
                  <a:cubicBezTo>
                    <a:pt x="309" y="2"/>
                    <a:pt x="367" y="8"/>
                    <a:pt x="408" y="39"/>
                  </a:cubicBezTo>
                  <a:close/>
                  <a:moveTo>
                    <a:pt x="314" y="38"/>
                  </a:moveTo>
                  <a:cubicBezTo>
                    <a:pt x="360" y="73"/>
                    <a:pt x="364" y="127"/>
                    <a:pt x="322" y="159"/>
                  </a:cubicBezTo>
                  <a:cubicBezTo>
                    <a:pt x="280" y="190"/>
                    <a:pt x="208" y="188"/>
                    <a:pt x="162" y="153"/>
                  </a:cubicBezTo>
                  <a:cubicBezTo>
                    <a:pt x="116" y="118"/>
                    <a:pt x="112" y="64"/>
                    <a:pt x="154" y="32"/>
                  </a:cubicBezTo>
                  <a:cubicBezTo>
                    <a:pt x="196" y="0"/>
                    <a:pt x="268" y="3"/>
                    <a:pt x="314" y="38"/>
                  </a:cubicBezTo>
                  <a:close/>
                  <a:moveTo>
                    <a:pt x="150" y="70"/>
                  </a:moveTo>
                  <a:cubicBezTo>
                    <a:pt x="176" y="90"/>
                    <a:pt x="173" y="126"/>
                    <a:pt x="142" y="149"/>
                  </a:cubicBezTo>
                  <a:cubicBezTo>
                    <a:pt x="111" y="172"/>
                    <a:pt x="65" y="175"/>
                    <a:pt x="38" y="155"/>
                  </a:cubicBezTo>
                  <a:cubicBezTo>
                    <a:pt x="11" y="135"/>
                    <a:pt x="15" y="100"/>
                    <a:pt x="46" y="76"/>
                  </a:cubicBezTo>
                  <a:cubicBezTo>
                    <a:pt x="76" y="53"/>
                    <a:pt x="123" y="50"/>
                    <a:pt x="150" y="70"/>
                  </a:cubicBezTo>
                  <a:close/>
                  <a:moveTo>
                    <a:pt x="284" y="79"/>
                  </a:moveTo>
                  <a:cubicBezTo>
                    <a:pt x="334" y="117"/>
                    <a:pt x="322" y="187"/>
                    <a:pt x="257" y="236"/>
                  </a:cubicBezTo>
                  <a:cubicBezTo>
                    <a:pt x="192" y="285"/>
                    <a:pt x="99" y="295"/>
                    <a:pt x="50" y="257"/>
                  </a:cubicBezTo>
                  <a:cubicBezTo>
                    <a:pt x="0" y="219"/>
                    <a:pt x="12" y="149"/>
                    <a:pt x="76" y="100"/>
                  </a:cubicBezTo>
                  <a:cubicBezTo>
                    <a:pt x="141" y="50"/>
                    <a:pt x="234" y="41"/>
                    <a:pt x="284" y="79"/>
                  </a:cubicBezTo>
                  <a:close/>
                  <a:moveTo>
                    <a:pt x="346" y="178"/>
                  </a:moveTo>
                  <a:cubicBezTo>
                    <a:pt x="375" y="201"/>
                    <a:pt x="347" y="259"/>
                    <a:pt x="282" y="308"/>
                  </a:cubicBezTo>
                  <a:cubicBezTo>
                    <a:pt x="217" y="357"/>
                    <a:pt x="141" y="378"/>
                    <a:pt x="111" y="356"/>
                  </a:cubicBezTo>
                  <a:cubicBezTo>
                    <a:pt x="81" y="333"/>
                    <a:pt x="110" y="275"/>
                    <a:pt x="175" y="226"/>
                  </a:cubicBezTo>
                  <a:cubicBezTo>
                    <a:pt x="239" y="177"/>
                    <a:pt x="316" y="156"/>
                    <a:pt x="346" y="178"/>
                  </a:cubicBezTo>
                  <a:close/>
                  <a:moveTo>
                    <a:pt x="424" y="220"/>
                  </a:moveTo>
                  <a:cubicBezTo>
                    <a:pt x="464" y="251"/>
                    <a:pt x="447" y="314"/>
                    <a:pt x="384" y="362"/>
                  </a:cubicBezTo>
                  <a:cubicBezTo>
                    <a:pt x="321" y="409"/>
                    <a:pt x="238" y="423"/>
                    <a:pt x="197" y="392"/>
                  </a:cubicBezTo>
                  <a:cubicBezTo>
                    <a:pt x="156" y="361"/>
                    <a:pt x="173" y="297"/>
                    <a:pt x="236" y="250"/>
                  </a:cubicBezTo>
                  <a:cubicBezTo>
                    <a:pt x="299" y="202"/>
                    <a:pt x="383" y="189"/>
                    <a:pt x="424" y="220"/>
                  </a:cubicBezTo>
                  <a:close/>
                  <a:moveTo>
                    <a:pt x="579" y="253"/>
                  </a:moveTo>
                  <a:cubicBezTo>
                    <a:pt x="633" y="294"/>
                    <a:pt x="621" y="369"/>
                    <a:pt x="552" y="421"/>
                  </a:cubicBezTo>
                  <a:cubicBezTo>
                    <a:pt x="484" y="473"/>
                    <a:pt x="385" y="482"/>
                    <a:pt x="331" y="441"/>
                  </a:cubicBezTo>
                  <a:cubicBezTo>
                    <a:pt x="278" y="400"/>
                    <a:pt x="290" y="325"/>
                    <a:pt x="358" y="274"/>
                  </a:cubicBezTo>
                  <a:cubicBezTo>
                    <a:pt x="427" y="222"/>
                    <a:pt x="526" y="213"/>
                    <a:pt x="579" y="253"/>
                  </a:cubicBezTo>
                  <a:close/>
                  <a:moveTo>
                    <a:pt x="604" y="351"/>
                  </a:moveTo>
                  <a:cubicBezTo>
                    <a:pt x="649" y="385"/>
                    <a:pt x="662" y="431"/>
                    <a:pt x="632" y="453"/>
                  </a:cubicBezTo>
                  <a:cubicBezTo>
                    <a:pt x="602" y="476"/>
                    <a:pt x="542" y="467"/>
                    <a:pt x="497" y="432"/>
                  </a:cubicBezTo>
                  <a:cubicBezTo>
                    <a:pt x="452" y="398"/>
                    <a:pt x="439" y="352"/>
                    <a:pt x="469" y="330"/>
                  </a:cubicBezTo>
                  <a:cubicBezTo>
                    <a:pt x="499" y="307"/>
                    <a:pt x="559" y="317"/>
                    <a:pt x="604" y="351"/>
                  </a:cubicBezTo>
                  <a:close/>
                  <a:moveTo>
                    <a:pt x="709" y="290"/>
                  </a:moveTo>
                  <a:cubicBezTo>
                    <a:pt x="752" y="323"/>
                    <a:pt x="753" y="374"/>
                    <a:pt x="712" y="405"/>
                  </a:cubicBezTo>
                  <a:cubicBezTo>
                    <a:pt x="671" y="436"/>
                    <a:pt x="604" y="435"/>
                    <a:pt x="561" y="402"/>
                  </a:cubicBezTo>
                  <a:cubicBezTo>
                    <a:pt x="519" y="370"/>
                    <a:pt x="517" y="319"/>
                    <a:pt x="558" y="288"/>
                  </a:cubicBezTo>
                  <a:cubicBezTo>
                    <a:pt x="599" y="257"/>
                    <a:pt x="667" y="258"/>
                    <a:pt x="709" y="290"/>
                  </a:cubicBezTo>
                  <a:close/>
                  <a:moveTo>
                    <a:pt x="745" y="189"/>
                  </a:moveTo>
                  <a:cubicBezTo>
                    <a:pt x="802" y="232"/>
                    <a:pt x="807" y="298"/>
                    <a:pt x="757" y="335"/>
                  </a:cubicBezTo>
                  <a:cubicBezTo>
                    <a:pt x="707" y="373"/>
                    <a:pt x="621" y="369"/>
                    <a:pt x="564" y="326"/>
                  </a:cubicBezTo>
                  <a:cubicBezTo>
                    <a:pt x="507" y="283"/>
                    <a:pt x="502" y="217"/>
                    <a:pt x="551" y="180"/>
                  </a:cubicBezTo>
                  <a:cubicBezTo>
                    <a:pt x="601" y="142"/>
                    <a:pt x="688" y="146"/>
                    <a:pt x="745" y="189"/>
                  </a:cubicBezTo>
                  <a:close/>
                  <a:moveTo>
                    <a:pt x="597" y="121"/>
                  </a:moveTo>
                  <a:cubicBezTo>
                    <a:pt x="638" y="152"/>
                    <a:pt x="643" y="198"/>
                    <a:pt x="608" y="224"/>
                  </a:cubicBezTo>
                  <a:cubicBezTo>
                    <a:pt x="574" y="250"/>
                    <a:pt x="513" y="246"/>
                    <a:pt x="472" y="215"/>
                  </a:cubicBezTo>
                  <a:cubicBezTo>
                    <a:pt x="431" y="184"/>
                    <a:pt x="426" y="138"/>
                    <a:pt x="460" y="112"/>
                  </a:cubicBezTo>
                  <a:cubicBezTo>
                    <a:pt x="495" y="86"/>
                    <a:pt x="556" y="90"/>
                    <a:pt x="597" y="121"/>
                  </a:cubicBezTo>
                  <a:close/>
                  <a:moveTo>
                    <a:pt x="468" y="75"/>
                  </a:moveTo>
                  <a:cubicBezTo>
                    <a:pt x="504" y="103"/>
                    <a:pt x="515" y="140"/>
                    <a:pt x="492" y="158"/>
                  </a:cubicBezTo>
                  <a:cubicBezTo>
                    <a:pt x="468" y="175"/>
                    <a:pt x="420" y="167"/>
                    <a:pt x="383" y="140"/>
                  </a:cubicBezTo>
                  <a:cubicBezTo>
                    <a:pt x="347" y="112"/>
                    <a:pt x="336" y="75"/>
                    <a:pt x="359" y="57"/>
                  </a:cubicBezTo>
                  <a:cubicBezTo>
                    <a:pt x="383" y="40"/>
                    <a:pt x="431" y="48"/>
                    <a:pt x="468" y="75"/>
                  </a:cubicBezTo>
                  <a:close/>
                  <a:moveTo>
                    <a:pt x="378" y="69"/>
                  </a:moveTo>
                  <a:cubicBezTo>
                    <a:pt x="412" y="95"/>
                    <a:pt x="407" y="140"/>
                    <a:pt x="367" y="171"/>
                  </a:cubicBezTo>
                  <a:cubicBezTo>
                    <a:pt x="326" y="201"/>
                    <a:pt x="266" y="205"/>
                    <a:pt x="232" y="180"/>
                  </a:cubicBezTo>
                  <a:cubicBezTo>
                    <a:pt x="198" y="154"/>
                    <a:pt x="203" y="108"/>
                    <a:pt x="244" y="78"/>
                  </a:cubicBezTo>
                  <a:cubicBezTo>
                    <a:pt x="284" y="47"/>
                    <a:pt x="344" y="43"/>
                    <a:pt x="378" y="69"/>
                  </a:cubicBezTo>
                  <a:close/>
                  <a:moveTo>
                    <a:pt x="531" y="185"/>
                  </a:moveTo>
                  <a:cubicBezTo>
                    <a:pt x="639" y="266"/>
                    <a:pt x="684" y="365"/>
                    <a:pt x="632" y="404"/>
                  </a:cubicBezTo>
                  <a:cubicBezTo>
                    <a:pt x="580" y="443"/>
                    <a:pt x="451" y="409"/>
                    <a:pt x="343" y="327"/>
                  </a:cubicBezTo>
                  <a:cubicBezTo>
                    <a:pt x="235" y="246"/>
                    <a:pt x="190" y="148"/>
                    <a:pt x="242" y="108"/>
                  </a:cubicBezTo>
                  <a:cubicBezTo>
                    <a:pt x="294" y="69"/>
                    <a:pt x="423" y="103"/>
                    <a:pt x="531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39DB16D-6ECC-4338-9302-D8F725A74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865"/>
              <a:ext cx="359" cy="200"/>
            </a:xfrm>
            <a:custGeom>
              <a:avLst/>
              <a:gdLst>
                <a:gd name="T0" fmla="*/ 25 w 787"/>
                <a:gd name="T1" fmla="*/ 69 h 438"/>
                <a:gd name="T2" fmla="*/ 12 w 787"/>
                <a:gd name="T3" fmla="*/ 120 h 438"/>
                <a:gd name="T4" fmla="*/ 13 w 787"/>
                <a:gd name="T5" fmla="*/ 143 h 438"/>
                <a:gd name="T6" fmla="*/ 23 w 787"/>
                <a:gd name="T7" fmla="*/ 222 h 438"/>
                <a:gd name="T8" fmla="*/ 96 w 787"/>
                <a:gd name="T9" fmla="*/ 248 h 438"/>
                <a:gd name="T10" fmla="*/ 103 w 787"/>
                <a:gd name="T11" fmla="*/ 271 h 438"/>
                <a:gd name="T12" fmla="*/ 88 w 787"/>
                <a:gd name="T13" fmla="*/ 323 h 438"/>
                <a:gd name="T14" fmla="*/ 119 w 787"/>
                <a:gd name="T15" fmla="*/ 332 h 438"/>
                <a:gd name="T16" fmla="*/ 161 w 787"/>
                <a:gd name="T17" fmla="*/ 323 h 438"/>
                <a:gd name="T18" fmla="*/ 191 w 787"/>
                <a:gd name="T19" fmla="*/ 371 h 438"/>
                <a:gd name="T20" fmla="*/ 280 w 787"/>
                <a:gd name="T21" fmla="*/ 365 h 438"/>
                <a:gd name="T22" fmla="*/ 285 w 787"/>
                <a:gd name="T23" fmla="*/ 372 h 438"/>
                <a:gd name="T24" fmla="*/ 366 w 787"/>
                <a:gd name="T25" fmla="*/ 433 h 438"/>
                <a:gd name="T26" fmla="*/ 475 w 787"/>
                <a:gd name="T27" fmla="*/ 412 h 438"/>
                <a:gd name="T28" fmla="*/ 505 w 787"/>
                <a:gd name="T29" fmla="*/ 421 h 438"/>
                <a:gd name="T30" fmla="*/ 576 w 787"/>
                <a:gd name="T31" fmla="*/ 430 h 438"/>
                <a:gd name="T32" fmla="*/ 597 w 787"/>
                <a:gd name="T33" fmla="*/ 404 h 438"/>
                <a:gd name="T34" fmla="*/ 622 w 787"/>
                <a:gd name="T35" fmla="*/ 394 h 438"/>
                <a:gd name="T36" fmla="*/ 690 w 787"/>
                <a:gd name="T37" fmla="*/ 330 h 438"/>
                <a:gd name="T38" fmla="*/ 690 w 787"/>
                <a:gd name="T39" fmla="*/ 319 h 438"/>
                <a:gd name="T40" fmla="*/ 739 w 787"/>
                <a:gd name="T41" fmla="*/ 270 h 438"/>
                <a:gd name="T42" fmla="*/ 763 w 787"/>
                <a:gd name="T43" fmla="*/ 286 h 438"/>
                <a:gd name="T44" fmla="*/ 777 w 787"/>
                <a:gd name="T45" fmla="*/ 264 h 438"/>
                <a:gd name="T46" fmla="*/ 751 w 787"/>
                <a:gd name="T47" fmla="*/ 264 h 438"/>
                <a:gd name="T48" fmla="*/ 739 w 787"/>
                <a:gd name="T49" fmla="*/ 249 h 438"/>
                <a:gd name="T50" fmla="*/ 661 w 787"/>
                <a:gd name="T51" fmla="*/ 161 h 438"/>
                <a:gd name="T52" fmla="*/ 654 w 787"/>
                <a:gd name="T53" fmla="*/ 148 h 438"/>
                <a:gd name="T54" fmla="*/ 607 w 787"/>
                <a:gd name="T55" fmla="*/ 104 h 438"/>
                <a:gd name="T56" fmla="*/ 576 w 787"/>
                <a:gd name="T57" fmla="*/ 60 h 438"/>
                <a:gd name="T58" fmla="*/ 493 w 787"/>
                <a:gd name="T59" fmla="*/ 43 h 438"/>
                <a:gd name="T60" fmla="*/ 469 w 787"/>
                <a:gd name="T61" fmla="*/ 29 h 438"/>
                <a:gd name="T62" fmla="*/ 369 w 787"/>
                <a:gd name="T63" fmla="*/ 15 h 438"/>
                <a:gd name="T64" fmla="*/ 350 w 787"/>
                <a:gd name="T65" fmla="*/ 23 h 438"/>
                <a:gd name="T66" fmla="*/ 274 w 787"/>
                <a:gd name="T67" fmla="*/ 10 h 438"/>
                <a:gd name="T68" fmla="*/ 253 w 787"/>
                <a:gd name="T69" fmla="*/ 21 h 438"/>
                <a:gd name="T70" fmla="*/ 140 w 787"/>
                <a:gd name="T71" fmla="*/ 20 h 438"/>
                <a:gd name="T72" fmla="*/ 110 w 787"/>
                <a:gd name="T73" fmla="*/ 66 h 438"/>
                <a:gd name="T74" fmla="*/ 43 w 787"/>
                <a:gd name="T75" fmla="*/ 59 h 438"/>
                <a:gd name="T76" fmla="*/ 25 w 787"/>
                <a:gd name="T77" fmla="*/ 6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8">
                  <a:moveTo>
                    <a:pt x="25" y="69"/>
                  </a:moveTo>
                  <a:cubicBezTo>
                    <a:pt x="8" y="82"/>
                    <a:pt x="0" y="104"/>
                    <a:pt x="12" y="120"/>
                  </a:cubicBezTo>
                  <a:cubicBezTo>
                    <a:pt x="20" y="127"/>
                    <a:pt x="19" y="136"/>
                    <a:pt x="13" y="143"/>
                  </a:cubicBezTo>
                  <a:cubicBezTo>
                    <a:pt x="1" y="169"/>
                    <a:pt x="1" y="200"/>
                    <a:pt x="23" y="222"/>
                  </a:cubicBezTo>
                  <a:cubicBezTo>
                    <a:pt x="40" y="239"/>
                    <a:pt x="68" y="248"/>
                    <a:pt x="96" y="248"/>
                  </a:cubicBezTo>
                  <a:cubicBezTo>
                    <a:pt x="108" y="251"/>
                    <a:pt x="111" y="264"/>
                    <a:pt x="103" y="271"/>
                  </a:cubicBezTo>
                  <a:cubicBezTo>
                    <a:pt x="92" y="287"/>
                    <a:pt x="81" y="305"/>
                    <a:pt x="88" y="323"/>
                  </a:cubicBezTo>
                  <a:cubicBezTo>
                    <a:pt x="93" y="332"/>
                    <a:pt x="108" y="334"/>
                    <a:pt x="119" y="332"/>
                  </a:cubicBezTo>
                  <a:cubicBezTo>
                    <a:pt x="134" y="331"/>
                    <a:pt x="147" y="326"/>
                    <a:pt x="161" y="323"/>
                  </a:cubicBezTo>
                  <a:cubicBezTo>
                    <a:pt x="158" y="341"/>
                    <a:pt x="168" y="362"/>
                    <a:pt x="191" y="371"/>
                  </a:cubicBezTo>
                  <a:cubicBezTo>
                    <a:pt x="219" y="381"/>
                    <a:pt x="252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0" y="403"/>
                    <a:pt x="325" y="429"/>
                    <a:pt x="366" y="433"/>
                  </a:cubicBezTo>
                  <a:cubicBezTo>
                    <a:pt x="404" y="438"/>
                    <a:pt x="443" y="427"/>
                    <a:pt x="475" y="412"/>
                  </a:cubicBezTo>
                  <a:cubicBezTo>
                    <a:pt x="487" y="409"/>
                    <a:pt x="496" y="416"/>
                    <a:pt x="505" y="421"/>
                  </a:cubicBezTo>
                  <a:cubicBezTo>
                    <a:pt x="526" y="430"/>
                    <a:pt x="552" y="437"/>
                    <a:pt x="576" y="430"/>
                  </a:cubicBezTo>
                  <a:cubicBezTo>
                    <a:pt x="590" y="426"/>
                    <a:pt x="596" y="414"/>
                    <a:pt x="597" y="404"/>
                  </a:cubicBezTo>
                  <a:cubicBezTo>
                    <a:pt x="600" y="396"/>
                    <a:pt x="613" y="394"/>
                    <a:pt x="622" y="394"/>
                  </a:cubicBezTo>
                  <a:cubicBezTo>
                    <a:pt x="661" y="389"/>
                    <a:pt x="692" y="360"/>
                    <a:pt x="690" y="330"/>
                  </a:cubicBezTo>
                  <a:cubicBezTo>
                    <a:pt x="690" y="327"/>
                    <a:pt x="688" y="322"/>
                    <a:pt x="690" y="319"/>
                  </a:cubicBezTo>
                  <a:cubicBezTo>
                    <a:pt x="715" y="309"/>
                    <a:pt x="730" y="290"/>
                    <a:pt x="739" y="270"/>
                  </a:cubicBezTo>
                  <a:cubicBezTo>
                    <a:pt x="743" y="277"/>
                    <a:pt x="751" y="287"/>
                    <a:pt x="763" y="286"/>
                  </a:cubicBezTo>
                  <a:cubicBezTo>
                    <a:pt x="777" y="286"/>
                    <a:pt x="787" y="272"/>
                    <a:pt x="777" y="264"/>
                  </a:cubicBezTo>
                  <a:cubicBezTo>
                    <a:pt x="769" y="260"/>
                    <a:pt x="759" y="263"/>
                    <a:pt x="751" y="264"/>
                  </a:cubicBezTo>
                  <a:cubicBezTo>
                    <a:pt x="742" y="263"/>
                    <a:pt x="737" y="255"/>
                    <a:pt x="739" y="249"/>
                  </a:cubicBezTo>
                  <a:cubicBezTo>
                    <a:pt x="737" y="212"/>
                    <a:pt x="705" y="178"/>
                    <a:pt x="661" y="161"/>
                  </a:cubicBezTo>
                  <a:cubicBezTo>
                    <a:pt x="655" y="159"/>
                    <a:pt x="656" y="153"/>
                    <a:pt x="654" y="148"/>
                  </a:cubicBezTo>
                  <a:cubicBezTo>
                    <a:pt x="646" y="130"/>
                    <a:pt x="629" y="114"/>
                    <a:pt x="607" y="104"/>
                  </a:cubicBezTo>
                  <a:cubicBezTo>
                    <a:pt x="601" y="88"/>
                    <a:pt x="594" y="71"/>
                    <a:pt x="576" y="60"/>
                  </a:cubicBezTo>
                  <a:cubicBezTo>
                    <a:pt x="554" y="45"/>
                    <a:pt x="522" y="38"/>
                    <a:pt x="493" y="43"/>
                  </a:cubicBezTo>
                  <a:cubicBezTo>
                    <a:pt x="482" y="42"/>
                    <a:pt x="478" y="33"/>
                    <a:pt x="469" y="29"/>
                  </a:cubicBezTo>
                  <a:cubicBezTo>
                    <a:pt x="441" y="12"/>
                    <a:pt x="403" y="4"/>
                    <a:pt x="369" y="15"/>
                  </a:cubicBezTo>
                  <a:cubicBezTo>
                    <a:pt x="362" y="17"/>
                    <a:pt x="356" y="20"/>
                    <a:pt x="350" y="23"/>
                  </a:cubicBezTo>
                  <a:cubicBezTo>
                    <a:pt x="329" y="12"/>
                    <a:pt x="300" y="3"/>
                    <a:pt x="274" y="10"/>
                  </a:cubicBezTo>
                  <a:cubicBezTo>
                    <a:pt x="266" y="12"/>
                    <a:pt x="260" y="17"/>
                    <a:pt x="253" y="21"/>
                  </a:cubicBezTo>
                  <a:cubicBezTo>
                    <a:pt x="221" y="3"/>
                    <a:pt x="172" y="0"/>
                    <a:pt x="140" y="20"/>
                  </a:cubicBezTo>
                  <a:cubicBezTo>
                    <a:pt x="122" y="31"/>
                    <a:pt x="113" y="49"/>
                    <a:pt x="110" y="66"/>
                  </a:cubicBezTo>
                  <a:cubicBezTo>
                    <a:pt x="93" y="52"/>
                    <a:pt x="64" y="50"/>
                    <a:pt x="43" y="59"/>
                  </a:cubicBezTo>
                  <a:cubicBezTo>
                    <a:pt x="37" y="62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217CB14E-8B0F-4C44-B1FD-5412D0E7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865"/>
              <a:ext cx="359" cy="200"/>
            </a:xfrm>
            <a:custGeom>
              <a:avLst/>
              <a:gdLst>
                <a:gd name="T0" fmla="*/ 25 w 787"/>
                <a:gd name="T1" fmla="*/ 69 h 438"/>
                <a:gd name="T2" fmla="*/ 12 w 787"/>
                <a:gd name="T3" fmla="*/ 120 h 438"/>
                <a:gd name="T4" fmla="*/ 13 w 787"/>
                <a:gd name="T5" fmla="*/ 143 h 438"/>
                <a:gd name="T6" fmla="*/ 23 w 787"/>
                <a:gd name="T7" fmla="*/ 222 h 438"/>
                <a:gd name="T8" fmla="*/ 96 w 787"/>
                <a:gd name="T9" fmla="*/ 248 h 438"/>
                <a:gd name="T10" fmla="*/ 103 w 787"/>
                <a:gd name="T11" fmla="*/ 271 h 438"/>
                <a:gd name="T12" fmla="*/ 88 w 787"/>
                <a:gd name="T13" fmla="*/ 323 h 438"/>
                <a:gd name="T14" fmla="*/ 119 w 787"/>
                <a:gd name="T15" fmla="*/ 332 h 438"/>
                <a:gd name="T16" fmla="*/ 161 w 787"/>
                <a:gd name="T17" fmla="*/ 323 h 438"/>
                <a:gd name="T18" fmla="*/ 191 w 787"/>
                <a:gd name="T19" fmla="*/ 371 h 438"/>
                <a:gd name="T20" fmla="*/ 280 w 787"/>
                <a:gd name="T21" fmla="*/ 365 h 438"/>
                <a:gd name="T22" fmla="*/ 285 w 787"/>
                <a:gd name="T23" fmla="*/ 372 h 438"/>
                <a:gd name="T24" fmla="*/ 366 w 787"/>
                <a:gd name="T25" fmla="*/ 433 h 438"/>
                <a:gd name="T26" fmla="*/ 475 w 787"/>
                <a:gd name="T27" fmla="*/ 412 h 438"/>
                <a:gd name="T28" fmla="*/ 505 w 787"/>
                <a:gd name="T29" fmla="*/ 421 h 438"/>
                <a:gd name="T30" fmla="*/ 576 w 787"/>
                <a:gd name="T31" fmla="*/ 430 h 438"/>
                <a:gd name="T32" fmla="*/ 597 w 787"/>
                <a:gd name="T33" fmla="*/ 404 h 438"/>
                <a:gd name="T34" fmla="*/ 622 w 787"/>
                <a:gd name="T35" fmla="*/ 394 h 438"/>
                <a:gd name="T36" fmla="*/ 690 w 787"/>
                <a:gd name="T37" fmla="*/ 330 h 438"/>
                <a:gd name="T38" fmla="*/ 690 w 787"/>
                <a:gd name="T39" fmla="*/ 319 h 438"/>
                <a:gd name="T40" fmla="*/ 739 w 787"/>
                <a:gd name="T41" fmla="*/ 270 h 438"/>
                <a:gd name="T42" fmla="*/ 763 w 787"/>
                <a:gd name="T43" fmla="*/ 286 h 438"/>
                <a:gd name="T44" fmla="*/ 777 w 787"/>
                <a:gd name="T45" fmla="*/ 264 h 438"/>
                <a:gd name="T46" fmla="*/ 751 w 787"/>
                <a:gd name="T47" fmla="*/ 264 h 438"/>
                <a:gd name="T48" fmla="*/ 739 w 787"/>
                <a:gd name="T49" fmla="*/ 249 h 438"/>
                <a:gd name="T50" fmla="*/ 661 w 787"/>
                <a:gd name="T51" fmla="*/ 161 h 438"/>
                <a:gd name="T52" fmla="*/ 654 w 787"/>
                <a:gd name="T53" fmla="*/ 148 h 438"/>
                <a:gd name="T54" fmla="*/ 607 w 787"/>
                <a:gd name="T55" fmla="*/ 104 h 438"/>
                <a:gd name="T56" fmla="*/ 576 w 787"/>
                <a:gd name="T57" fmla="*/ 60 h 438"/>
                <a:gd name="T58" fmla="*/ 493 w 787"/>
                <a:gd name="T59" fmla="*/ 43 h 438"/>
                <a:gd name="T60" fmla="*/ 469 w 787"/>
                <a:gd name="T61" fmla="*/ 29 h 438"/>
                <a:gd name="T62" fmla="*/ 369 w 787"/>
                <a:gd name="T63" fmla="*/ 15 h 438"/>
                <a:gd name="T64" fmla="*/ 350 w 787"/>
                <a:gd name="T65" fmla="*/ 23 h 438"/>
                <a:gd name="T66" fmla="*/ 274 w 787"/>
                <a:gd name="T67" fmla="*/ 10 h 438"/>
                <a:gd name="T68" fmla="*/ 253 w 787"/>
                <a:gd name="T69" fmla="*/ 21 h 438"/>
                <a:gd name="T70" fmla="*/ 140 w 787"/>
                <a:gd name="T71" fmla="*/ 20 h 438"/>
                <a:gd name="T72" fmla="*/ 110 w 787"/>
                <a:gd name="T73" fmla="*/ 66 h 438"/>
                <a:gd name="T74" fmla="*/ 43 w 787"/>
                <a:gd name="T75" fmla="*/ 59 h 438"/>
                <a:gd name="T76" fmla="*/ 25 w 787"/>
                <a:gd name="T77" fmla="*/ 6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8">
                  <a:moveTo>
                    <a:pt x="25" y="69"/>
                  </a:moveTo>
                  <a:cubicBezTo>
                    <a:pt x="8" y="82"/>
                    <a:pt x="0" y="104"/>
                    <a:pt x="12" y="120"/>
                  </a:cubicBezTo>
                  <a:cubicBezTo>
                    <a:pt x="20" y="127"/>
                    <a:pt x="19" y="136"/>
                    <a:pt x="13" y="143"/>
                  </a:cubicBezTo>
                  <a:cubicBezTo>
                    <a:pt x="1" y="169"/>
                    <a:pt x="1" y="200"/>
                    <a:pt x="23" y="222"/>
                  </a:cubicBezTo>
                  <a:cubicBezTo>
                    <a:pt x="40" y="239"/>
                    <a:pt x="68" y="248"/>
                    <a:pt x="96" y="248"/>
                  </a:cubicBezTo>
                  <a:cubicBezTo>
                    <a:pt x="108" y="251"/>
                    <a:pt x="111" y="264"/>
                    <a:pt x="103" y="271"/>
                  </a:cubicBezTo>
                  <a:cubicBezTo>
                    <a:pt x="92" y="287"/>
                    <a:pt x="81" y="305"/>
                    <a:pt x="88" y="323"/>
                  </a:cubicBezTo>
                  <a:cubicBezTo>
                    <a:pt x="93" y="332"/>
                    <a:pt x="108" y="334"/>
                    <a:pt x="119" y="332"/>
                  </a:cubicBezTo>
                  <a:cubicBezTo>
                    <a:pt x="134" y="331"/>
                    <a:pt x="147" y="326"/>
                    <a:pt x="161" y="323"/>
                  </a:cubicBezTo>
                  <a:cubicBezTo>
                    <a:pt x="158" y="341"/>
                    <a:pt x="168" y="362"/>
                    <a:pt x="191" y="371"/>
                  </a:cubicBezTo>
                  <a:cubicBezTo>
                    <a:pt x="219" y="381"/>
                    <a:pt x="252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0" y="403"/>
                    <a:pt x="325" y="429"/>
                    <a:pt x="366" y="433"/>
                  </a:cubicBezTo>
                  <a:cubicBezTo>
                    <a:pt x="404" y="438"/>
                    <a:pt x="443" y="427"/>
                    <a:pt x="475" y="412"/>
                  </a:cubicBezTo>
                  <a:cubicBezTo>
                    <a:pt x="487" y="409"/>
                    <a:pt x="496" y="416"/>
                    <a:pt x="505" y="421"/>
                  </a:cubicBezTo>
                  <a:cubicBezTo>
                    <a:pt x="526" y="430"/>
                    <a:pt x="552" y="437"/>
                    <a:pt x="576" y="430"/>
                  </a:cubicBezTo>
                  <a:cubicBezTo>
                    <a:pt x="590" y="426"/>
                    <a:pt x="596" y="414"/>
                    <a:pt x="597" y="404"/>
                  </a:cubicBezTo>
                  <a:cubicBezTo>
                    <a:pt x="600" y="396"/>
                    <a:pt x="613" y="394"/>
                    <a:pt x="622" y="394"/>
                  </a:cubicBezTo>
                  <a:cubicBezTo>
                    <a:pt x="661" y="389"/>
                    <a:pt x="692" y="360"/>
                    <a:pt x="690" y="330"/>
                  </a:cubicBezTo>
                  <a:cubicBezTo>
                    <a:pt x="690" y="327"/>
                    <a:pt x="688" y="322"/>
                    <a:pt x="690" y="319"/>
                  </a:cubicBezTo>
                  <a:cubicBezTo>
                    <a:pt x="715" y="309"/>
                    <a:pt x="730" y="290"/>
                    <a:pt x="739" y="270"/>
                  </a:cubicBezTo>
                  <a:cubicBezTo>
                    <a:pt x="743" y="277"/>
                    <a:pt x="751" y="287"/>
                    <a:pt x="763" y="286"/>
                  </a:cubicBezTo>
                  <a:cubicBezTo>
                    <a:pt x="777" y="286"/>
                    <a:pt x="787" y="272"/>
                    <a:pt x="777" y="264"/>
                  </a:cubicBezTo>
                  <a:cubicBezTo>
                    <a:pt x="769" y="260"/>
                    <a:pt x="759" y="263"/>
                    <a:pt x="751" y="264"/>
                  </a:cubicBezTo>
                  <a:cubicBezTo>
                    <a:pt x="742" y="263"/>
                    <a:pt x="737" y="255"/>
                    <a:pt x="739" y="249"/>
                  </a:cubicBezTo>
                  <a:cubicBezTo>
                    <a:pt x="737" y="212"/>
                    <a:pt x="705" y="178"/>
                    <a:pt x="661" y="161"/>
                  </a:cubicBezTo>
                  <a:cubicBezTo>
                    <a:pt x="655" y="159"/>
                    <a:pt x="656" y="153"/>
                    <a:pt x="654" y="148"/>
                  </a:cubicBezTo>
                  <a:cubicBezTo>
                    <a:pt x="646" y="130"/>
                    <a:pt x="629" y="114"/>
                    <a:pt x="607" y="104"/>
                  </a:cubicBezTo>
                  <a:cubicBezTo>
                    <a:pt x="601" y="88"/>
                    <a:pt x="594" y="71"/>
                    <a:pt x="576" y="60"/>
                  </a:cubicBezTo>
                  <a:cubicBezTo>
                    <a:pt x="554" y="45"/>
                    <a:pt x="522" y="38"/>
                    <a:pt x="493" y="43"/>
                  </a:cubicBezTo>
                  <a:cubicBezTo>
                    <a:pt x="482" y="42"/>
                    <a:pt x="478" y="33"/>
                    <a:pt x="469" y="29"/>
                  </a:cubicBezTo>
                  <a:cubicBezTo>
                    <a:pt x="441" y="12"/>
                    <a:pt x="403" y="4"/>
                    <a:pt x="369" y="15"/>
                  </a:cubicBezTo>
                  <a:cubicBezTo>
                    <a:pt x="362" y="17"/>
                    <a:pt x="356" y="20"/>
                    <a:pt x="350" y="23"/>
                  </a:cubicBezTo>
                  <a:cubicBezTo>
                    <a:pt x="329" y="12"/>
                    <a:pt x="300" y="3"/>
                    <a:pt x="274" y="10"/>
                  </a:cubicBezTo>
                  <a:cubicBezTo>
                    <a:pt x="266" y="12"/>
                    <a:pt x="260" y="17"/>
                    <a:pt x="253" y="21"/>
                  </a:cubicBezTo>
                  <a:cubicBezTo>
                    <a:pt x="221" y="3"/>
                    <a:pt x="172" y="0"/>
                    <a:pt x="140" y="20"/>
                  </a:cubicBezTo>
                  <a:cubicBezTo>
                    <a:pt x="122" y="31"/>
                    <a:pt x="113" y="49"/>
                    <a:pt x="110" y="66"/>
                  </a:cubicBezTo>
                  <a:cubicBezTo>
                    <a:pt x="93" y="52"/>
                    <a:pt x="64" y="50"/>
                    <a:pt x="43" y="59"/>
                  </a:cubicBezTo>
                  <a:cubicBezTo>
                    <a:pt x="37" y="62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DABCCF6-7BAC-48EA-A90A-4EF683F81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6" y="1865"/>
              <a:ext cx="359" cy="200"/>
            </a:xfrm>
            <a:custGeom>
              <a:avLst/>
              <a:gdLst>
                <a:gd name="T0" fmla="*/ 25 w 787"/>
                <a:gd name="T1" fmla="*/ 69 h 438"/>
                <a:gd name="T2" fmla="*/ 12 w 787"/>
                <a:gd name="T3" fmla="*/ 120 h 438"/>
                <a:gd name="T4" fmla="*/ 13 w 787"/>
                <a:gd name="T5" fmla="*/ 143 h 438"/>
                <a:gd name="T6" fmla="*/ 23 w 787"/>
                <a:gd name="T7" fmla="*/ 222 h 438"/>
                <a:gd name="T8" fmla="*/ 96 w 787"/>
                <a:gd name="T9" fmla="*/ 248 h 438"/>
                <a:gd name="T10" fmla="*/ 103 w 787"/>
                <a:gd name="T11" fmla="*/ 271 h 438"/>
                <a:gd name="T12" fmla="*/ 88 w 787"/>
                <a:gd name="T13" fmla="*/ 323 h 438"/>
                <a:gd name="T14" fmla="*/ 119 w 787"/>
                <a:gd name="T15" fmla="*/ 332 h 438"/>
                <a:gd name="T16" fmla="*/ 161 w 787"/>
                <a:gd name="T17" fmla="*/ 323 h 438"/>
                <a:gd name="T18" fmla="*/ 191 w 787"/>
                <a:gd name="T19" fmla="*/ 371 h 438"/>
                <a:gd name="T20" fmla="*/ 280 w 787"/>
                <a:gd name="T21" fmla="*/ 365 h 438"/>
                <a:gd name="T22" fmla="*/ 285 w 787"/>
                <a:gd name="T23" fmla="*/ 372 h 438"/>
                <a:gd name="T24" fmla="*/ 366 w 787"/>
                <a:gd name="T25" fmla="*/ 433 h 438"/>
                <a:gd name="T26" fmla="*/ 475 w 787"/>
                <a:gd name="T27" fmla="*/ 412 h 438"/>
                <a:gd name="T28" fmla="*/ 505 w 787"/>
                <a:gd name="T29" fmla="*/ 421 h 438"/>
                <a:gd name="T30" fmla="*/ 576 w 787"/>
                <a:gd name="T31" fmla="*/ 430 h 438"/>
                <a:gd name="T32" fmla="*/ 597 w 787"/>
                <a:gd name="T33" fmla="*/ 404 h 438"/>
                <a:gd name="T34" fmla="*/ 622 w 787"/>
                <a:gd name="T35" fmla="*/ 394 h 438"/>
                <a:gd name="T36" fmla="*/ 690 w 787"/>
                <a:gd name="T37" fmla="*/ 330 h 438"/>
                <a:gd name="T38" fmla="*/ 690 w 787"/>
                <a:gd name="T39" fmla="*/ 319 h 438"/>
                <a:gd name="T40" fmla="*/ 739 w 787"/>
                <a:gd name="T41" fmla="*/ 270 h 438"/>
                <a:gd name="T42" fmla="*/ 763 w 787"/>
                <a:gd name="T43" fmla="*/ 286 h 438"/>
                <a:gd name="T44" fmla="*/ 777 w 787"/>
                <a:gd name="T45" fmla="*/ 264 h 438"/>
                <a:gd name="T46" fmla="*/ 751 w 787"/>
                <a:gd name="T47" fmla="*/ 264 h 438"/>
                <a:gd name="T48" fmla="*/ 739 w 787"/>
                <a:gd name="T49" fmla="*/ 249 h 438"/>
                <a:gd name="T50" fmla="*/ 661 w 787"/>
                <a:gd name="T51" fmla="*/ 161 h 438"/>
                <a:gd name="T52" fmla="*/ 654 w 787"/>
                <a:gd name="T53" fmla="*/ 148 h 438"/>
                <a:gd name="T54" fmla="*/ 607 w 787"/>
                <a:gd name="T55" fmla="*/ 104 h 438"/>
                <a:gd name="T56" fmla="*/ 576 w 787"/>
                <a:gd name="T57" fmla="*/ 60 h 438"/>
                <a:gd name="T58" fmla="*/ 493 w 787"/>
                <a:gd name="T59" fmla="*/ 43 h 438"/>
                <a:gd name="T60" fmla="*/ 469 w 787"/>
                <a:gd name="T61" fmla="*/ 29 h 438"/>
                <a:gd name="T62" fmla="*/ 369 w 787"/>
                <a:gd name="T63" fmla="*/ 15 h 438"/>
                <a:gd name="T64" fmla="*/ 350 w 787"/>
                <a:gd name="T65" fmla="*/ 23 h 438"/>
                <a:gd name="T66" fmla="*/ 274 w 787"/>
                <a:gd name="T67" fmla="*/ 10 h 438"/>
                <a:gd name="T68" fmla="*/ 253 w 787"/>
                <a:gd name="T69" fmla="*/ 21 h 438"/>
                <a:gd name="T70" fmla="*/ 140 w 787"/>
                <a:gd name="T71" fmla="*/ 20 h 438"/>
                <a:gd name="T72" fmla="*/ 110 w 787"/>
                <a:gd name="T73" fmla="*/ 66 h 438"/>
                <a:gd name="T74" fmla="*/ 43 w 787"/>
                <a:gd name="T75" fmla="*/ 59 h 438"/>
                <a:gd name="T76" fmla="*/ 25 w 787"/>
                <a:gd name="T77" fmla="*/ 6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8">
                  <a:moveTo>
                    <a:pt x="25" y="69"/>
                  </a:moveTo>
                  <a:cubicBezTo>
                    <a:pt x="8" y="82"/>
                    <a:pt x="0" y="104"/>
                    <a:pt x="12" y="120"/>
                  </a:cubicBezTo>
                  <a:cubicBezTo>
                    <a:pt x="20" y="127"/>
                    <a:pt x="19" y="136"/>
                    <a:pt x="13" y="143"/>
                  </a:cubicBezTo>
                  <a:cubicBezTo>
                    <a:pt x="1" y="169"/>
                    <a:pt x="1" y="200"/>
                    <a:pt x="23" y="222"/>
                  </a:cubicBezTo>
                  <a:cubicBezTo>
                    <a:pt x="40" y="239"/>
                    <a:pt x="68" y="248"/>
                    <a:pt x="96" y="248"/>
                  </a:cubicBezTo>
                  <a:cubicBezTo>
                    <a:pt x="108" y="251"/>
                    <a:pt x="111" y="264"/>
                    <a:pt x="103" y="271"/>
                  </a:cubicBezTo>
                  <a:cubicBezTo>
                    <a:pt x="92" y="287"/>
                    <a:pt x="81" y="305"/>
                    <a:pt x="88" y="323"/>
                  </a:cubicBezTo>
                  <a:cubicBezTo>
                    <a:pt x="93" y="332"/>
                    <a:pt x="108" y="334"/>
                    <a:pt x="119" y="332"/>
                  </a:cubicBezTo>
                  <a:cubicBezTo>
                    <a:pt x="134" y="331"/>
                    <a:pt x="147" y="326"/>
                    <a:pt x="161" y="323"/>
                  </a:cubicBezTo>
                  <a:cubicBezTo>
                    <a:pt x="158" y="341"/>
                    <a:pt x="168" y="362"/>
                    <a:pt x="191" y="371"/>
                  </a:cubicBezTo>
                  <a:cubicBezTo>
                    <a:pt x="219" y="381"/>
                    <a:pt x="252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0" y="403"/>
                    <a:pt x="325" y="429"/>
                    <a:pt x="366" y="433"/>
                  </a:cubicBezTo>
                  <a:cubicBezTo>
                    <a:pt x="404" y="438"/>
                    <a:pt x="443" y="427"/>
                    <a:pt x="475" y="412"/>
                  </a:cubicBezTo>
                  <a:cubicBezTo>
                    <a:pt x="487" y="409"/>
                    <a:pt x="496" y="416"/>
                    <a:pt x="505" y="421"/>
                  </a:cubicBezTo>
                  <a:cubicBezTo>
                    <a:pt x="526" y="430"/>
                    <a:pt x="552" y="437"/>
                    <a:pt x="576" y="430"/>
                  </a:cubicBezTo>
                  <a:cubicBezTo>
                    <a:pt x="590" y="426"/>
                    <a:pt x="596" y="414"/>
                    <a:pt x="597" y="404"/>
                  </a:cubicBezTo>
                  <a:cubicBezTo>
                    <a:pt x="600" y="396"/>
                    <a:pt x="613" y="394"/>
                    <a:pt x="622" y="394"/>
                  </a:cubicBezTo>
                  <a:cubicBezTo>
                    <a:pt x="661" y="389"/>
                    <a:pt x="692" y="360"/>
                    <a:pt x="690" y="330"/>
                  </a:cubicBezTo>
                  <a:cubicBezTo>
                    <a:pt x="690" y="327"/>
                    <a:pt x="688" y="322"/>
                    <a:pt x="690" y="319"/>
                  </a:cubicBezTo>
                  <a:cubicBezTo>
                    <a:pt x="715" y="309"/>
                    <a:pt x="730" y="290"/>
                    <a:pt x="739" y="270"/>
                  </a:cubicBezTo>
                  <a:cubicBezTo>
                    <a:pt x="743" y="277"/>
                    <a:pt x="751" y="287"/>
                    <a:pt x="763" y="286"/>
                  </a:cubicBezTo>
                  <a:cubicBezTo>
                    <a:pt x="777" y="286"/>
                    <a:pt x="787" y="272"/>
                    <a:pt x="777" y="264"/>
                  </a:cubicBezTo>
                  <a:cubicBezTo>
                    <a:pt x="769" y="260"/>
                    <a:pt x="759" y="263"/>
                    <a:pt x="751" y="264"/>
                  </a:cubicBezTo>
                  <a:cubicBezTo>
                    <a:pt x="742" y="263"/>
                    <a:pt x="737" y="255"/>
                    <a:pt x="739" y="249"/>
                  </a:cubicBezTo>
                  <a:cubicBezTo>
                    <a:pt x="737" y="212"/>
                    <a:pt x="705" y="178"/>
                    <a:pt x="661" y="161"/>
                  </a:cubicBezTo>
                  <a:cubicBezTo>
                    <a:pt x="655" y="159"/>
                    <a:pt x="656" y="153"/>
                    <a:pt x="654" y="148"/>
                  </a:cubicBezTo>
                  <a:cubicBezTo>
                    <a:pt x="646" y="130"/>
                    <a:pt x="629" y="114"/>
                    <a:pt x="607" y="104"/>
                  </a:cubicBezTo>
                  <a:cubicBezTo>
                    <a:pt x="601" y="88"/>
                    <a:pt x="594" y="71"/>
                    <a:pt x="576" y="60"/>
                  </a:cubicBezTo>
                  <a:cubicBezTo>
                    <a:pt x="554" y="45"/>
                    <a:pt x="522" y="38"/>
                    <a:pt x="493" y="43"/>
                  </a:cubicBezTo>
                  <a:cubicBezTo>
                    <a:pt x="482" y="42"/>
                    <a:pt x="478" y="33"/>
                    <a:pt x="469" y="29"/>
                  </a:cubicBezTo>
                  <a:cubicBezTo>
                    <a:pt x="441" y="12"/>
                    <a:pt x="403" y="4"/>
                    <a:pt x="369" y="15"/>
                  </a:cubicBezTo>
                  <a:cubicBezTo>
                    <a:pt x="362" y="17"/>
                    <a:pt x="356" y="20"/>
                    <a:pt x="350" y="23"/>
                  </a:cubicBezTo>
                  <a:cubicBezTo>
                    <a:pt x="329" y="12"/>
                    <a:pt x="300" y="3"/>
                    <a:pt x="274" y="10"/>
                  </a:cubicBezTo>
                  <a:cubicBezTo>
                    <a:pt x="266" y="12"/>
                    <a:pt x="260" y="17"/>
                    <a:pt x="253" y="21"/>
                  </a:cubicBezTo>
                  <a:cubicBezTo>
                    <a:pt x="221" y="3"/>
                    <a:pt x="172" y="0"/>
                    <a:pt x="140" y="20"/>
                  </a:cubicBezTo>
                  <a:cubicBezTo>
                    <a:pt x="122" y="31"/>
                    <a:pt x="113" y="49"/>
                    <a:pt x="110" y="66"/>
                  </a:cubicBezTo>
                  <a:cubicBezTo>
                    <a:pt x="93" y="52"/>
                    <a:pt x="64" y="50"/>
                    <a:pt x="43" y="59"/>
                  </a:cubicBezTo>
                  <a:cubicBezTo>
                    <a:pt x="37" y="62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B307E14E-DE70-4EC8-8BD7-DBA919D86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1" y="1853"/>
              <a:ext cx="383" cy="220"/>
            </a:xfrm>
            <a:custGeom>
              <a:avLst/>
              <a:gdLst>
                <a:gd name="T0" fmla="*/ 822 w 837"/>
                <a:gd name="T1" fmla="*/ 310 h 482"/>
                <a:gd name="T2" fmla="*/ 774 w 837"/>
                <a:gd name="T3" fmla="*/ 274 h 482"/>
                <a:gd name="T4" fmla="*/ 674 w 837"/>
                <a:gd name="T5" fmla="*/ 124 h 482"/>
                <a:gd name="T6" fmla="*/ 537 w 837"/>
                <a:gd name="T7" fmla="*/ 227 h 482"/>
                <a:gd name="T8" fmla="*/ 674 w 837"/>
                <a:gd name="T9" fmla="*/ 124 h 482"/>
                <a:gd name="T10" fmla="*/ 628 w 837"/>
                <a:gd name="T11" fmla="*/ 187 h 482"/>
                <a:gd name="T12" fmla="*/ 472 w 837"/>
                <a:gd name="T13" fmla="*/ 69 h 482"/>
                <a:gd name="T14" fmla="*/ 527 w 837"/>
                <a:gd name="T15" fmla="*/ 45 h 482"/>
                <a:gd name="T16" fmla="*/ 384 w 837"/>
                <a:gd name="T17" fmla="*/ 152 h 482"/>
                <a:gd name="T18" fmla="*/ 527 w 837"/>
                <a:gd name="T19" fmla="*/ 45 h 482"/>
                <a:gd name="T20" fmla="*/ 427 w 837"/>
                <a:gd name="T21" fmla="*/ 138 h 482"/>
                <a:gd name="T22" fmla="*/ 279 w 837"/>
                <a:gd name="T23" fmla="*/ 26 h 482"/>
                <a:gd name="T24" fmla="*/ 314 w 837"/>
                <a:gd name="T25" fmla="*/ 38 h 482"/>
                <a:gd name="T26" fmla="*/ 162 w 837"/>
                <a:gd name="T27" fmla="*/ 153 h 482"/>
                <a:gd name="T28" fmla="*/ 314 w 837"/>
                <a:gd name="T29" fmla="*/ 38 h 482"/>
                <a:gd name="T30" fmla="*/ 142 w 837"/>
                <a:gd name="T31" fmla="*/ 149 h 482"/>
                <a:gd name="T32" fmla="*/ 46 w 837"/>
                <a:gd name="T33" fmla="*/ 77 h 482"/>
                <a:gd name="T34" fmla="*/ 284 w 837"/>
                <a:gd name="T35" fmla="*/ 80 h 482"/>
                <a:gd name="T36" fmla="*/ 50 w 837"/>
                <a:gd name="T37" fmla="*/ 257 h 482"/>
                <a:gd name="T38" fmla="*/ 284 w 837"/>
                <a:gd name="T39" fmla="*/ 80 h 482"/>
                <a:gd name="T40" fmla="*/ 282 w 837"/>
                <a:gd name="T41" fmla="*/ 308 h 482"/>
                <a:gd name="T42" fmla="*/ 175 w 837"/>
                <a:gd name="T43" fmla="*/ 227 h 482"/>
                <a:gd name="T44" fmla="*/ 424 w 837"/>
                <a:gd name="T45" fmla="*/ 220 h 482"/>
                <a:gd name="T46" fmla="*/ 197 w 837"/>
                <a:gd name="T47" fmla="*/ 392 h 482"/>
                <a:gd name="T48" fmla="*/ 424 w 837"/>
                <a:gd name="T49" fmla="*/ 220 h 482"/>
                <a:gd name="T50" fmla="*/ 553 w 837"/>
                <a:gd name="T51" fmla="*/ 421 h 482"/>
                <a:gd name="T52" fmla="*/ 358 w 837"/>
                <a:gd name="T53" fmla="*/ 274 h 482"/>
                <a:gd name="T54" fmla="*/ 605 w 837"/>
                <a:gd name="T55" fmla="*/ 351 h 482"/>
                <a:gd name="T56" fmla="*/ 497 w 837"/>
                <a:gd name="T57" fmla="*/ 433 h 482"/>
                <a:gd name="T58" fmla="*/ 605 w 837"/>
                <a:gd name="T59" fmla="*/ 351 h 482"/>
                <a:gd name="T60" fmla="*/ 712 w 837"/>
                <a:gd name="T61" fmla="*/ 405 h 482"/>
                <a:gd name="T62" fmla="*/ 558 w 837"/>
                <a:gd name="T63" fmla="*/ 289 h 482"/>
                <a:gd name="T64" fmla="*/ 745 w 837"/>
                <a:gd name="T65" fmla="*/ 190 h 482"/>
                <a:gd name="T66" fmla="*/ 564 w 837"/>
                <a:gd name="T67" fmla="*/ 326 h 482"/>
                <a:gd name="T68" fmla="*/ 745 w 837"/>
                <a:gd name="T69" fmla="*/ 190 h 482"/>
                <a:gd name="T70" fmla="*/ 608 w 837"/>
                <a:gd name="T71" fmla="*/ 224 h 482"/>
                <a:gd name="T72" fmla="*/ 460 w 837"/>
                <a:gd name="T73" fmla="*/ 112 h 482"/>
                <a:gd name="T74" fmla="*/ 468 w 837"/>
                <a:gd name="T75" fmla="*/ 76 h 482"/>
                <a:gd name="T76" fmla="*/ 383 w 837"/>
                <a:gd name="T77" fmla="*/ 140 h 482"/>
                <a:gd name="T78" fmla="*/ 468 w 837"/>
                <a:gd name="T79" fmla="*/ 76 h 482"/>
                <a:gd name="T80" fmla="*/ 367 w 837"/>
                <a:gd name="T81" fmla="*/ 171 h 482"/>
                <a:gd name="T82" fmla="*/ 244 w 837"/>
                <a:gd name="T83" fmla="*/ 78 h 482"/>
                <a:gd name="T84" fmla="*/ 532 w 837"/>
                <a:gd name="T85" fmla="*/ 185 h 482"/>
                <a:gd name="T86" fmla="*/ 343 w 837"/>
                <a:gd name="T87" fmla="*/ 328 h 482"/>
                <a:gd name="T88" fmla="*/ 532 w 837"/>
                <a:gd name="T89" fmla="*/ 18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37" h="482">
                  <a:moveTo>
                    <a:pt x="824" y="273"/>
                  </a:moveTo>
                  <a:cubicBezTo>
                    <a:pt x="837" y="283"/>
                    <a:pt x="836" y="300"/>
                    <a:pt x="822" y="310"/>
                  </a:cubicBezTo>
                  <a:cubicBezTo>
                    <a:pt x="808" y="321"/>
                    <a:pt x="785" y="322"/>
                    <a:pt x="772" y="312"/>
                  </a:cubicBezTo>
                  <a:cubicBezTo>
                    <a:pt x="759" y="302"/>
                    <a:pt x="759" y="285"/>
                    <a:pt x="774" y="274"/>
                  </a:cubicBezTo>
                  <a:cubicBezTo>
                    <a:pt x="788" y="263"/>
                    <a:pt x="811" y="263"/>
                    <a:pt x="824" y="273"/>
                  </a:cubicBezTo>
                  <a:close/>
                  <a:moveTo>
                    <a:pt x="674" y="124"/>
                  </a:moveTo>
                  <a:cubicBezTo>
                    <a:pt x="718" y="157"/>
                    <a:pt x="723" y="208"/>
                    <a:pt x="685" y="236"/>
                  </a:cubicBezTo>
                  <a:cubicBezTo>
                    <a:pt x="648" y="265"/>
                    <a:pt x="581" y="261"/>
                    <a:pt x="537" y="227"/>
                  </a:cubicBezTo>
                  <a:cubicBezTo>
                    <a:pt x="493" y="194"/>
                    <a:pt x="488" y="144"/>
                    <a:pt x="526" y="115"/>
                  </a:cubicBezTo>
                  <a:cubicBezTo>
                    <a:pt x="563" y="87"/>
                    <a:pt x="630" y="91"/>
                    <a:pt x="674" y="124"/>
                  </a:cubicBezTo>
                  <a:close/>
                  <a:moveTo>
                    <a:pt x="626" y="70"/>
                  </a:moveTo>
                  <a:cubicBezTo>
                    <a:pt x="669" y="103"/>
                    <a:pt x="670" y="155"/>
                    <a:pt x="628" y="187"/>
                  </a:cubicBezTo>
                  <a:cubicBezTo>
                    <a:pt x="586" y="218"/>
                    <a:pt x="517" y="218"/>
                    <a:pt x="474" y="185"/>
                  </a:cubicBezTo>
                  <a:cubicBezTo>
                    <a:pt x="431" y="153"/>
                    <a:pt x="430" y="100"/>
                    <a:pt x="472" y="69"/>
                  </a:cubicBezTo>
                  <a:cubicBezTo>
                    <a:pt x="514" y="37"/>
                    <a:pt x="583" y="38"/>
                    <a:pt x="626" y="70"/>
                  </a:cubicBezTo>
                  <a:close/>
                  <a:moveTo>
                    <a:pt x="527" y="45"/>
                  </a:moveTo>
                  <a:cubicBezTo>
                    <a:pt x="575" y="81"/>
                    <a:pt x="581" y="134"/>
                    <a:pt x="542" y="164"/>
                  </a:cubicBezTo>
                  <a:cubicBezTo>
                    <a:pt x="503" y="194"/>
                    <a:pt x="432" y="189"/>
                    <a:pt x="384" y="152"/>
                  </a:cubicBezTo>
                  <a:cubicBezTo>
                    <a:pt x="337" y="116"/>
                    <a:pt x="330" y="63"/>
                    <a:pt x="369" y="33"/>
                  </a:cubicBezTo>
                  <a:cubicBezTo>
                    <a:pt x="408" y="3"/>
                    <a:pt x="479" y="8"/>
                    <a:pt x="527" y="45"/>
                  </a:cubicBezTo>
                  <a:close/>
                  <a:moveTo>
                    <a:pt x="408" y="39"/>
                  </a:moveTo>
                  <a:cubicBezTo>
                    <a:pt x="449" y="70"/>
                    <a:pt x="458" y="114"/>
                    <a:pt x="427" y="138"/>
                  </a:cubicBezTo>
                  <a:cubicBezTo>
                    <a:pt x="396" y="161"/>
                    <a:pt x="338" y="155"/>
                    <a:pt x="297" y="124"/>
                  </a:cubicBezTo>
                  <a:cubicBezTo>
                    <a:pt x="256" y="93"/>
                    <a:pt x="248" y="49"/>
                    <a:pt x="279" y="26"/>
                  </a:cubicBezTo>
                  <a:cubicBezTo>
                    <a:pt x="309" y="2"/>
                    <a:pt x="368" y="9"/>
                    <a:pt x="408" y="39"/>
                  </a:cubicBezTo>
                  <a:close/>
                  <a:moveTo>
                    <a:pt x="314" y="38"/>
                  </a:moveTo>
                  <a:cubicBezTo>
                    <a:pt x="360" y="73"/>
                    <a:pt x="364" y="127"/>
                    <a:pt x="322" y="159"/>
                  </a:cubicBezTo>
                  <a:cubicBezTo>
                    <a:pt x="280" y="191"/>
                    <a:pt x="209" y="188"/>
                    <a:pt x="162" y="153"/>
                  </a:cubicBezTo>
                  <a:cubicBezTo>
                    <a:pt x="116" y="118"/>
                    <a:pt x="113" y="64"/>
                    <a:pt x="155" y="32"/>
                  </a:cubicBezTo>
                  <a:cubicBezTo>
                    <a:pt x="197" y="0"/>
                    <a:pt x="268" y="3"/>
                    <a:pt x="314" y="38"/>
                  </a:cubicBezTo>
                  <a:close/>
                  <a:moveTo>
                    <a:pt x="150" y="71"/>
                  </a:moveTo>
                  <a:cubicBezTo>
                    <a:pt x="176" y="91"/>
                    <a:pt x="173" y="126"/>
                    <a:pt x="142" y="149"/>
                  </a:cubicBezTo>
                  <a:cubicBezTo>
                    <a:pt x="111" y="173"/>
                    <a:pt x="65" y="175"/>
                    <a:pt x="38" y="155"/>
                  </a:cubicBezTo>
                  <a:cubicBezTo>
                    <a:pt x="12" y="135"/>
                    <a:pt x="15" y="100"/>
                    <a:pt x="46" y="77"/>
                  </a:cubicBezTo>
                  <a:cubicBezTo>
                    <a:pt x="77" y="53"/>
                    <a:pt x="123" y="51"/>
                    <a:pt x="150" y="71"/>
                  </a:cubicBezTo>
                  <a:close/>
                  <a:moveTo>
                    <a:pt x="284" y="80"/>
                  </a:moveTo>
                  <a:cubicBezTo>
                    <a:pt x="334" y="117"/>
                    <a:pt x="322" y="188"/>
                    <a:pt x="257" y="237"/>
                  </a:cubicBezTo>
                  <a:cubicBezTo>
                    <a:pt x="193" y="286"/>
                    <a:pt x="100" y="295"/>
                    <a:pt x="50" y="257"/>
                  </a:cubicBezTo>
                  <a:cubicBezTo>
                    <a:pt x="0" y="219"/>
                    <a:pt x="12" y="149"/>
                    <a:pt x="77" y="100"/>
                  </a:cubicBezTo>
                  <a:cubicBezTo>
                    <a:pt x="142" y="51"/>
                    <a:pt x="234" y="42"/>
                    <a:pt x="284" y="80"/>
                  </a:cubicBezTo>
                  <a:close/>
                  <a:moveTo>
                    <a:pt x="346" y="179"/>
                  </a:moveTo>
                  <a:cubicBezTo>
                    <a:pt x="376" y="201"/>
                    <a:pt x="347" y="259"/>
                    <a:pt x="282" y="308"/>
                  </a:cubicBezTo>
                  <a:cubicBezTo>
                    <a:pt x="218" y="357"/>
                    <a:pt x="141" y="379"/>
                    <a:pt x="111" y="356"/>
                  </a:cubicBezTo>
                  <a:cubicBezTo>
                    <a:pt x="82" y="334"/>
                    <a:pt x="110" y="276"/>
                    <a:pt x="175" y="227"/>
                  </a:cubicBezTo>
                  <a:cubicBezTo>
                    <a:pt x="240" y="178"/>
                    <a:pt x="316" y="156"/>
                    <a:pt x="346" y="179"/>
                  </a:cubicBezTo>
                  <a:close/>
                  <a:moveTo>
                    <a:pt x="424" y="220"/>
                  </a:moveTo>
                  <a:cubicBezTo>
                    <a:pt x="465" y="251"/>
                    <a:pt x="447" y="315"/>
                    <a:pt x="384" y="362"/>
                  </a:cubicBezTo>
                  <a:cubicBezTo>
                    <a:pt x="322" y="410"/>
                    <a:pt x="238" y="423"/>
                    <a:pt x="197" y="392"/>
                  </a:cubicBezTo>
                  <a:cubicBezTo>
                    <a:pt x="156" y="361"/>
                    <a:pt x="174" y="297"/>
                    <a:pt x="236" y="250"/>
                  </a:cubicBezTo>
                  <a:cubicBezTo>
                    <a:pt x="299" y="202"/>
                    <a:pt x="383" y="189"/>
                    <a:pt x="424" y="220"/>
                  </a:cubicBezTo>
                  <a:close/>
                  <a:moveTo>
                    <a:pt x="580" y="254"/>
                  </a:moveTo>
                  <a:cubicBezTo>
                    <a:pt x="633" y="294"/>
                    <a:pt x="621" y="369"/>
                    <a:pt x="553" y="421"/>
                  </a:cubicBezTo>
                  <a:cubicBezTo>
                    <a:pt x="484" y="473"/>
                    <a:pt x="385" y="482"/>
                    <a:pt x="332" y="441"/>
                  </a:cubicBezTo>
                  <a:cubicBezTo>
                    <a:pt x="278" y="401"/>
                    <a:pt x="290" y="326"/>
                    <a:pt x="358" y="274"/>
                  </a:cubicBezTo>
                  <a:cubicBezTo>
                    <a:pt x="427" y="222"/>
                    <a:pt x="526" y="213"/>
                    <a:pt x="580" y="254"/>
                  </a:cubicBezTo>
                  <a:close/>
                  <a:moveTo>
                    <a:pt x="605" y="351"/>
                  </a:moveTo>
                  <a:cubicBezTo>
                    <a:pt x="650" y="385"/>
                    <a:pt x="662" y="431"/>
                    <a:pt x="632" y="454"/>
                  </a:cubicBezTo>
                  <a:cubicBezTo>
                    <a:pt x="603" y="476"/>
                    <a:pt x="542" y="467"/>
                    <a:pt x="497" y="433"/>
                  </a:cubicBezTo>
                  <a:cubicBezTo>
                    <a:pt x="452" y="399"/>
                    <a:pt x="439" y="353"/>
                    <a:pt x="469" y="330"/>
                  </a:cubicBezTo>
                  <a:cubicBezTo>
                    <a:pt x="499" y="308"/>
                    <a:pt x="559" y="317"/>
                    <a:pt x="605" y="351"/>
                  </a:cubicBezTo>
                  <a:close/>
                  <a:moveTo>
                    <a:pt x="709" y="291"/>
                  </a:moveTo>
                  <a:cubicBezTo>
                    <a:pt x="752" y="323"/>
                    <a:pt x="753" y="374"/>
                    <a:pt x="712" y="405"/>
                  </a:cubicBezTo>
                  <a:cubicBezTo>
                    <a:pt x="671" y="436"/>
                    <a:pt x="604" y="435"/>
                    <a:pt x="561" y="403"/>
                  </a:cubicBezTo>
                  <a:cubicBezTo>
                    <a:pt x="519" y="371"/>
                    <a:pt x="518" y="320"/>
                    <a:pt x="558" y="289"/>
                  </a:cubicBezTo>
                  <a:cubicBezTo>
                    <a:pt x="599" y="258"/>
                    <a:pt x="667" y="259"/>
                    <a:pt x="709" y="291"/>
                  </a:cubicBezTo>
                  <a:close/>
                  <a:moveTo>
                    <a:pt x="745" y="190"/>
                  </a:moveTo>
                  <a:cubicBezTo>
                    <a:pt x="802" y="233"/>
                    <a:pt x="807" y="298"/>
                    <a:pt x="757" y="336"/>
                  </a:cubicBezTo>
                  <a:cubicBezTo>
                    <a:pt x="708" y="374"/>
                    <a:pt x="621" y="369"/>
                    <a:pt x="564" y="326"/>
                  </a:cubicBezTo>
                  <a:cubicBezTo>
                    <a:pt x="507" y="283"/>
                    <a:pt x="502" y="218"/>
                    <a:pt x="552" y="180"/>
                  </a:cubicBezTo>
                  <a:cubicBezTo>
                    <a:pt x="602" y="142"/>
                    <a:pt x="688" y="146"/>
                    <a:pt x="745" y="190"/>
                  </a:cubicBezTo>
                  <a:close/>
                  <a:moveTo>
                    <a:pt x="597" y="121"/>
                  </a:moveTo>
                  <a:cubicBezTo>
                    <a:pt x="638" y="152"/>
                    <a:pt x="643" y="198"/>
                    <a:pt x="608" y="224"/>
                  </a:cubicBezTo>
                  <a:cubicBezTo>
                    <a:pt x="574" y="251"/>
                    <a:pt x="513" y="247"/>
                    <a:pt x="472" y="216"/>
                  </a:cubicBezTo>
                  <a:cubicBezTo>
                    <a:pt x="431" y="185"/>
                    <a:pt x="426" y="138"/>
                    <a:pt x="460" y="112"/>
                  </a:cubicBezTo>
                  <a:cubicBezTo>
                    <a:pt x="495" y="86"/>
                    <a:pt x="556" y="90"/>
                    <a:pt x="597" y="121"/>
                  </a:cubicBezTo>
                  <a:close/>
                  <a:moveTo>
                    <a:pt x="468" y="76"/>
                  </a:moveTo>
                  <a:cubicBezTo>
                    <a:pt x="505" y="104"/>
                    <a:pt x="515" y="141"/>
                    <a:pt x="492" y="158"/>
                  </a:cubicBezTo>
                  <a:cubicBezTo>
                    <a:pt x="469" y="176"/>
                    <a:pt x="420" y="168"/>
                    <a:pt x="383" y="140"/>
                  </a:cubicBezTo>
                  <a:cubicBezTo>
                    <a:pt x="347" y="112"/>
                    <a:pt x="336" y="75"/>
                    <a:pt x="359" y="58"/>
                  </a:cubicBezTo>
                  <a:cubicBezTo>
                    <a:pt x="383" y="40"/>
                    <a:pt x="431" y="48"/>
                    <a:pt x="468" y="76"/>
                  </a:cubicBezTo>
                  <a:close/>
                  <a:moveTo>
                    <a:pt x="379" y="69"/>
                  </a:moveTo>
                  <a:cubicBezTo>
                    <a:pt x="413" y="95"/>
                    <a:pt x="407" y="141"/>
                    <a:pt x="367" y="171"/>
                  </a:cubicBezTo>
                  <a:cubicBezTo>
                    <a:pt x="327" y="202"/>
                    <a:pt x="266" y="206"/>
                    <a:pt x="232" y="180"/>
                  </a:cubicBezTo>
                  <a:cubicBezTo>
                    <a:pt x="199" y="154"/>
                    <a:pt x="204" y="109"/>
                    <a:pt x="244" y="78"/>
                  </a:cubicBezTo>
                  <a:cubicBezTo>
                    <a:pt x="284" y="48"/>
                    <a:pt x="345" y="44"/>
                    <a:pt x="379" y="69"/>
                  </a:cubicBezTo>
                  <a:close/>
                  <a:moveTo>
                    <a:pt x="532" y="185"/>
                  </a:moveTo>
                  <a:cubicBezTo>
                    <a:pt x="639" y="267"/>
                    <a:pt x="685" y="365"/>
                    <a:pt x="632" y="404"/>
                  </a:cubicBezTo>
                  <a:cubicBezTo>
                    <a:pt x="580" y="444"/>
                    <a:pt x="451" y="410"/>
                    <a:pt x="343" y="328"/>
                  </a:cubicBezTo>
                  <a:cubicBezTo>
                    <a:pt x="235" y="246"/>
                    <a:pt x="190" y="148"/>
                    <a:pt x="242" y="109"/>
                  </a:cubicBezTo>
                  <a:cubicBezTo>
                    <a:pt x="294" y="69"/>
                    <a:pt x="424" y="103"/>
                    <a:pt x="532" y="185"/>
                  </a:cubicBezTo>
                  <a:close/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0A4B04-4DAE-4B61-A9C9-D89DD35E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1862"/>
              <a:ext cx="359" cy="199"/>
            </a:xfrm>
            <a:custGeom>
              <a:avLst/>
              <a:gdLst>
                <a:gd name="T0" fmla="*/ 25 w 787"/>
                <a:gd name="T1" fmla="*/ 69 h 437"/>
                <a:gd name="T2" fmla="*/ 13 w 787"/>
                <a:gd name="T3" fmla="*/ 120 h 437"/>
                <a:gd name="T4" fmla="*/ 14 w 787"/>
                <a:gd name="T5" fmla="*/ 143 h 437"/>
                <a:gd name="T6" fmla="*/ 23 w 787"/>
                <a:gd name="T7" fmla="*/ 222 h 437"/>
                <a:gd name="T8" fmla="*/ 96 w 787"/>
                <a:gd name="T9" fmla="*/ 248 h 437"/>
                <a:gd name="T10" fmla="*/ 103 w 787"/>
                <a:gd name="T11" fmla="*/ 270 h 437"/>
                <a:gd name="T12" fmla="*/ 88 w 787"/>
                <a:gd name="T13" fmla="*/ 323 h 437"/>
                <a:gd name="T14" fmla="*/ 119 w 787"/>
                <a:gd name="T15" fmla="*/ 331 h 437"/>
                <a:gd name="T16" fmla="*/ 161 w 787"/>
                <a:gd name="T17" fmla="*/ 322 h 437"/>
                <a:gd name="T18" fmla="*/ 191 w 787"/>
                <a:gd name="T19" fmla="*/ 370 h 437"/>
                <a:gd name="T20" fmla="*/ 280 w 787"/>
                <a:gd name="T21" fmla="*/ 365 h 437"/>
                <a:gd name="T22" fmla="*/ 285 w 787"/>
                <a:gd name="T23" fmla="*/ 372 h 437"/>
                <a:gd name="T24" fmla="*/ 366 w 787"/>
                <a:gd name="T25" fmla="*/ 432 h 437"/>
                <a:gd name="T26" fmla="*/ 476 w 787"/>
                <a:gd name="T27" fmla="*/ 411 h 437"/>
                <a:gd name="T28" fmla="*/ 505 w 787"/>
                <a:gd name="T29" fmla="*/ 420 h 437"/>
                <a:gd name="T30" fmla="*/ 577 w 787"/>
                <a:gd name="T31" fmla="*/ 430 h 437"/>
                <a:gd name="T32" fmla="*/ 597 w 787"/>
                <a:gd name="T33" fmla="*/ 403 h 437"/>
                <a:gd name="T34" fmla="*/ 623 w 787"/>
                <a:gd name="T35" fmla="*/ 393 h 437"/>
                <a:gd name="T36" fmla="*/ 690 w 787"/>
                <a:gd name="T37" fmla="*/ 330 h 437"/>
                <a:gd name="T38" fmla="*/ 690 w 787"/>
                <a:gd name="T39" fmla="*/ 319 h 437"/>
                <a:gd name="T40" fmla="*/ 740 w 787"/>
                <a:gd name="T41" fmla="*/ 269 h 437"/>
                <a:gd name="T42" fmla="*/ 764 w 787"/>
                <a:gd name="T43" fmla="*/ 285 h 437"/>
                <a:gd name="T44" fmla="*/ 777 w 787"/>
                <a:gd name="T45" fmla="*/ 264 h 437"/>
                <a:gd name="T46" fmla="*/ 751 w 787"/>
                <a:gd name="T47" fmla="*/ 263 h 437"/>
                <a:gd name="T48" fmla="*/ 739 w 787"/>
                <a:gd name="T49" fmla="*/ 248 h 437"/>
                <a:gd name="T50" fmla="*/ 662 w 787"/>
                <a:gd name="T51" fmla="*/ 161 h 437"/>
                <a:gd name="T52" fmla="*/ 654 w 787"/>
                <a:gd name="T53" fmla="*/ 148 h 437"/>
                <a:gd name="T54" fmla="*/ 608 w 787"/>
                <a:gd name="T55" fmla="*/ 103 h 437"/>
                <a:gd name="T56" fmla="*/ 576 w 787"/>
                <a:gd name="T57" fmla="*/ 59 h 437"/>
                <a:gd name="T58" fmla="*/ 494 w 787"/>
                <a:gd name="T59" fmla="*/ 42 h 437"/>
                <a:gd name="T60" fmla="*/ 469 w 787"/>
                <a:gd name="T61" fmla="*/ 28 h 437"/>
                <a:gd name="T62" fmla="*/ 370 w 787"/>
                <a:gd name="T63" fmla="*/ 14 h 437"/>
                <a:gd name="T64" fmla="*/ 350 w 787"/>
                <a:gd name="T65" fmla="*/ 23 h 437"/>
                <a:gd name="T66" fmla="*/ 274 w 787"/>
                <a:gd name="T67" fmla="*/ 10 h 437"/>
                <a:gd name="T68" fmla="*/ 253 w 787"/>
                <a:gd name="T69" fmla="*/ 20 h 437"/>
                <a:gd name="T70" fmla="*/ 141 w 787"/>
                <a:gd name="T71" fmla="*/ 20 h 437"/>
                <a:gd name="T72" fmla="*/ 110 w 787"/>
                <a:gd name="T73" fmla="*/ 65 h 437"/>
                <a:gd name="T74" fmla="*/ 44 w 787"/>
                <a:gd name="T75" fmla="*/ 58 h 437"/>
                <a:gd name="T76" fmla="*/ 25 w 787"/>
                <a:gd name="T77" fmla="*/ 6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7">
                  <a:moveTo>
                    <a:pt x="25" y="69"/>
                  </a:moveTo>
                  <a:cubicBezTo>
                    <a:pt x="8" y="82"/>
                    <a:pt x="0" y="103"/>
                    <a:pt x="13" y="120"/>
                  </a:cubicBezTo>
                  <a:cubicBezTo>
                    <a:pt x="20" y="126"/>
                    <a:pt x="19" y="136"/>
                    <a:pt x="14" y="143"/>
                  </a:cubicBezTo>
                  <a:cubicBezTo>
                    <a:pt x="1" y="168"/>
                    <a:pt x="1" y="199"/>
                    <a:pt x="23" y="222"/>
                  </a:cubicBezTo>
                  <a:cubicBezTo>
                    <a:pt x="40" y="239"/>
                    <a:pt x="69" y="247"/>
                    <a:pt x="96" y="248"/>
                  </a:cubicBezTo>
                  <a:cubicBezTo>
                    <a:pt x="109" y="250"/>
                    <a:pt x="111" y="263"/>
                    <a:pt x="103" y="270"/>
                  </a:cubicBezTo>
                  <a:cubicBezTo>
                    <a:pt x="92" y="286"/>
                    <a:pt x="81" y="304"/>
                    <a:pt x="88" y="323"/>
                  </a:cubicBezTo>
                  <a:cubicBezTo>
                    <a:pt x="93" y="331"/>
                    <a:pt x="108" y="333"/>
                    <a:pt x="119" y="331"/>
                  </a:cubicBezTo>
                  <a:cubicBezTo>
                    <a:pt x="134" y="330"/>
                    <a:pt x="147" y="326"/>
                    <a:pt x="161" y="322"/>
                  </a:cubicBezTo>
                  <a:cubicBezTo>
                    <a:pt x="158" y="341"/>
                    <a:pt x="168" y="362"/>
                    <a:pt x="191" y="370"/>
                  </a:cubicBezTo>
                  <a:cubicBezTo>
                    <a:pt x="220" y="380"/>
                    <a:pt x="253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1" y="402"/>
                    <a:pt x="325" y="429"/>
                    <a:pt x="366" y="432"/>
                  </a:cubicBezTo>
                  <a:cubicBezTo>
                    <a:pt x="404" y="437"/>
                    <a:pt x="443" y="427"/>
                    <a:pt x="476" y="411"/>
                  </a:cubicBezTo>
                  <a:cubicBezTo>
                    <a:pt x="487" y="408"/>
                    <a:pt x="496" y="416"/>
                    <a:pt x="505" y="420"/>
                  </a:cubicBezTo>
                  <a:cubicBezTo>
                    <a:pt x="526" y="430"/>
                    <a:pt x="553" y="437"/>
                    <a:pt x="577" y="430"/>
                  </a:cubicBezTo>
                  <a:cubicBezTo>
                    <a:pt x="590" y="425"/>
                    <a:pt x="596" y="414"/>
                    <a:pt x="597" y="403"/>
                  </a:cubicBezTo>
                  <a:cubicBezTo>
                    <a:pt x="600" y="395"/>
                    <a:pt x="613" y="393"/>
                    <a:pt x="623" y="393"/>
                  </a:cubicBezTo>
                  <a:cubicBezTo>
                    <a:pt x="661" y="388"/>
                    <a:pt x="692" y="360"/>
                    <a:pt x="690" y="330"/>
                  </a:cubicBezTo>
                  <a:cubicBezTo>
                    <a:pt x="690" y="326"/>
                    <a:pt x="688" y="322"/>
                    <a:pt x="690" y="319"/>
                  </a:cubicBezTo>
                  <a:cubicBezTo>
                    <a:pt x="715" y="309"/>
                    <a:pt x="731" y="289"/>
                    <a:pt x="740" y="269"/>
                  </a:cubicBezTo>
                  <a:cubicBezTo>
                    <a:pt x="744" y="277"/>
                    <a:pt x="751" y="286"/>
                    <a:pt x="764" y="285"/>
                  </a:cubicBezTo>
                  <a:cubicBezTo>
                    <a:pt x="777" y="286"/>
                    <a:pt x="787" y="271"/>
                    <a:pt x="777" y="264"/>
                  </a:cubicBezTo>
                  <a:cubicBezTo>
                    <a:pt x="769" y="259"/>
                    <a:pt x="759" y="262"/>
                    <a:pt x="751" y="263"/>
                  </a:cubicBezTo>
                  <a:cubicBezTo>
                    <a:pt x="742" y="262"/>
                    <a:pt x="738" y="254"/>
                    <a:pt x="739" y="248"/>
                  </a:cubicBezTo>
                  <a:cubicBezTo>
                    <a:pt x="737" y="211"/>
                    <a:pt x="705" y="177"/>
                    <a:pt x="662" y="161"/>
                  </a:cubicBezTo>
                  <a:cubicBezTo>
                    <a:pt x="655" y="158"/>
                    <a:pt x="656" y="152"/>
                    <a:pt x="654" y="148"/>
                  </a:cubicBezTo>
                  <a:cubicBezTo>
                    <a:pt x="646" y="130"/>
                    <a:pt x="629" y="114"/>
                    <a:pt x="608" y="103"/>
                  </a:cubicBezTo>
                  <a:cubicBezTo>
                    <a:pt x="602" y="87"/>
                    <a:pt x="594" y="71"/>
                    <a:pt x="576" y="59"/>
                  </a:cubicBezTo>
                  <a:cubicBezTo>
                    <a:pt x="555" y="44"/>
                    <a:pt x="523" y="38"/>
                    <a:pt x="494" y="42"/>
                  </a:cubicBezTo>
                  <a:cubicBezTo>
                    <a:pt x="482" y="41"/>
                    <a:pt x="478" y="32"/>
                    <a:pt x="469" y="28"/>
                  </a:cubicBezTo>
                  <a:cubicBezTo>
                    <a:pt x="442" y="12"/>
                    <a:pt x="403" y="3"/>
                    <a:pt x="370" y="14"/>
                  </a:cubicBezTo>
                  <a:cubicBezTo>
                    <a:pt x="363" y="16"/>
                    <a:pt x="356" y="19"/>
                    <a:pt x="350" y="23"/>
                  </a:cubicBezTo>
                  <a:cubicBezTo>
                    <a:pt x="329" y="11"/>
                    <a:pt x="301" y="3"/>
                    <a:pt x="274" y="10"/>
                  </a:cubicBezTo>
                  <a:cubicBezTo>
                    <a:pt x="266" y="12"/>
                    <a:pt x="260" y="16"/>
                    <a:pt x="253" y="20"/>
                  </a:cubicBezTo>
                  <a:cubicBezTo>
                    <a:pt x="221" y="2"/>
                    <a:pt x="172" y="0"/>
                    <a:pt x="141" y="20"/>
                  </a:cubicBezTo>
                  <a:cubicBezTo>
                    <a:pt x="122" y="31"/>
                    <a:pt x="113" y="48"/>
                    <a:pt x="110" y="65"/>
                  </a:cubicBezTo>
                  <a:cubicBezTo>
                    <a:pt x="93" y="52"/>
                    <a:pt x="65" y="49"/>
                    <a:pt x="44" y="58"/>
                  </a:cubicBezTo>
                  <a:cubicBezTo>
                    <a:pt x="37" y="61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16976E5-E044-47CB-A155-551EA3F32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1862"/>
              <a:ext cx="359" cy="199"/>
            </a:xfrm>
            <a:custGeom>
              <a:avLst/>
              <a:gdLst>
                <a:gd name="T0" fmla="*/ 25 w 787"/>
                <a:gd name="T1" fmla="*/ 69 h 437"/>
                <a:gd name="T2" fmla="*/ 13 w 787"/>
                <a:gd name="T3" fmla="*/ 120 h 437"/>
                <a:gd name="T4" fmla="*/ 14 w 787"/>
                <a:gd name="T5" fmla="*/ 143 h 437"/>
                <a:gd name="T6" fmla="*/ 23 w 787"/>
                <a:gd name="T7" fmla="*/ 222 h 437"/>
                <a:gd name="T8" fmla="*/ 96 w 787"/>
                <a:gd name="T9" fmla="*/ 248 h 437"/>
                <a:gd name="T10" fmla="*/ 103 w 787"/>
                <a:gd name="T11" fmla="*/ 270 h 437"/>
                <a:gd name="T12" fmla="*/ 88 w 787"/>
                <a:gd name="T13" fmla="*/ 323 h 437"/>
                <a:gd name="T14" fmla="*/ 119 w 787"/>
                <a:gd name="T15" fmla="*/ 331 h 437"/>
                <a:gd name="T16" fmla="*/ 161 w 787"/>
                <a:gd name="T17" fmla="*/ 322 h 437"/>
                <a:gd name="T18" fmla="*/ 191 w 787"/>
                <a:gd name="T19" fmla="*/ 370 h 437"/>
                <a:gd name="T20" fmla="*/ 280 w 787"/>
                <a:gd name="T21" fmla="*/ 365 h 437"/>
                <a:gd name="T22" fmla="*/ 285 w 787"/>
                <a:gd name="T23" fmla="*/ 372 h 437"/>
                <a:gd name="T24" fmla="*/ 366 w 787"/>
                <a:gd name="T25" fmla="*/ 432 h 437"/>
                <a:gd name="T26" fmla="*/ 476 w 787"/>
                <a:gd name="T27" fmla="*/ 411 h 437"/>
                <a:gd name="T28" fmla="*/ 505 w 787"/>
                <a:gd name="T29" fmla="*/ 420 h 437"/>
                <a:gd name="T30" fmla="*/ 577 w 787"/>
                <a:gd name="T31" fmla="*/ 430 h 437"/>
                <a:gd name="T32" fmla="*/ 597 w 787"/>
                <a:gd name="T33" fmla="*/ 403 h 437"/>
                <a:gd name="T34" fmla="*/ 623 w 787"/>
                <a:gd name="T35" fmla="*/ 393 h 437"/>
                <a:gd name="T36" fmla="*/ 690 w 787"/>
                <a:gd name="T37" fmla="*/ 330 h 437"/>
                <a:gd name="T38" fmla="*/ 690 w 787"/>
                <a:gd name="T39" fmla="*/ 319 h 437"/>
                <a:gd name="T40" fmla="*/ 740 w 787"/>
                <a:gd name="T41" fmla="*/ 269 h 437"/>
                <a:gd name="T42" fmla="*/ 764 w 787"/>
                <a:gd name="T43" fmla="*/ 285 h 437"/>
                <a:gd name="T44" fmla="*/ 777 w 787"/>
                <a:gd name="T45" fmla="*/ 264 h 437"/>
                <a:gd name="T46" fmla="*/ 751 w 787"/>
                <a:gd name="T47" fmla="*/ 263 h 437"/>
                <a:gd name="T48" fmla="*/ 739 w 787"/>
                <a:gd name="T49" fmla="*/ 248 h 437"/>
                <a:gd name="T50" fmla="*/ 662 w 787"/>
                <a:gd name="T51" fmla="*/ 161 h 437"/>
                <a:gd name="T52" fmla="*/ 654 w 787"/>
                <a:gd name="T53" fmla="*/ 148 h 437"/>
                <a:gd name="T54" fmla="*/ 608 w 787"/>
                <a:gd name="T55" fmla="*/ 103 h 437"/>
                <a:gd name="T56" fmla="*/ 576 w 787"/>
                <a:gd name="T57" fmla="*/ 59 h 437"/>
                <a:gd name="T58" fmla="*/ 494 w 787"/>
                <a:gd name="T59" fmla="*/ 42 h 437"/>
                <a:gd name="T60" fmla="*/ 469 w 787"/>
                <a:gd name="T61" fmla="*/ 28 h 437"/>
                <a:gd name="T62" fmla="*/ 370 w 787"/>
                <a:gd name="T63" fmla="*/ 14 h 437"/>
                <a:gd name="T64" fmla="*/ 350 w 787"/>
                <a:gd name="T65" fmla="*/ 23 h 437"/>
                <a:gd name="T66" fmla="*/ 274 w 787"/>
                <a:gd name="T67" fmla="*/ 10 h 437"/>
                <a:gd name="T68" fmla="*/ 253 w 787"/>
                <a:gd name="T69" fmla="*/ 20 h 437"/>
                <a:gd name="T70" fmla="*/ 141 w 787"/>
                <a:gd name="T71" fmla="*/ 20 h 437"/>
                <a:gd name="T72" fmla="*/ 110 w 787"/>
                <a:gd name="T73" fmla="*/ 65 h 437"/>
                <a:gd name="T74" fmla="*/ 44 w 787"/>
                <a:gd name="T75" fmla="*/ 58 h 437"/>
                <a:gd name="T76" fmla="*/ 25 w 787"/>
                <a:gd name="T77" fmla="*/ 6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7">
                  <a:moveTo>
                    <a:pt x="25" y="69"/>
                  </a:moveTo>
                  <a:cubicBezTo>
                    <a:pt x="8" y="82"/>
                    <a:pt x="0" y="103"/>
                    <a:pt x="13" y="120"/>
                  </a:cubicBezTo>
                  <a:cubicBezTo>
                    <a:pt x="20" y="126"/>
                    <a:pt x="19" y="136"/>
                    <a:pt x="14" y="143"/>
                  </a:cubicBezTo>
                  <a:cubicBezTo>
                    <a:pt x="1" y="168"/>
                    <a:pt x="1" y="199"/>
                    <a:pt x="23" y="222"/>
                  </a:cubicBezTo>
                  <a:cubicBezTo>
                    <a:pt x="40" y="239"/>
                    <a:pt x="69" y="247"/>
                    <a:pt x="96" y="248"/>
                  </a:cubicBezTo>
                  <a:cubicBezTo>
                    <a:pt x="109" y="250"/>
                    <a:pt x="111" y="263"/>
                    <a:pt x="103" y="270"/>
                  </a:cubicBezTo>
                  <a:cubicBezTo>
                    <a:pt x="92" y="286"/>
                    <a:pt x="81" y="304"/>
                    <a:pt x="88" y="323"/>
                  </a:cubicBezTo>
                  <a:cubicBezTo>
                    <a:pt x="93" y="331"/>
                    <a:pt x="108" y="333"/>
                    <a:pt x="119" y="331"/>
                  </a:cubicBezTo>
                  <a:cubicBezTo>
                    <a:pt x="134" y="330"/>
                    <a:pt x="147" y="326"/>
                    <a:pt x="161" y="322"/>
                  </a:cubicBezTo>
                  <a:cubicBezTo>
                    <a:pt x="158" y="341"/>
                    <a:pt x="168" y="362"/>
                    <a:pt x="191" y="370"/>
                  </a:cubicBezTo>
                  <a:cubicBezTo>
                    <a:pt x="220" y="380"/>
                    <a:pt x="253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1" y="402"/>
                    <a:pt x="325" y="429"/>
                    <a:pt x="366" y="432"/>
                  </a:cubicBezTo>
                  <a:cubicBezTo>
                    <a:pt x="404" y="437"/>
                    <a:pt x="443" y="427"/>
                    <a:pt x="476" y="411"/>
                  </a:cubicBezTo>
                  <a:cubicBezTo>
                    <a:pt x="487" y="408"/>
                    <a:pt x="496" y="416"/>
                    <a:pt x="505" y="420"/>
                  </a:cubicBezTo>
                  <a:cubicBezTo>
                    <a:pt x="526" y="430"/>
                    <a:pt x="553" y="437"/>
                    <a:pt x="577" y="430"/>
                  </a:cubicBezTo>
                  <a:cubicBezTo>
                    <a:pt x="590" y="425"/>
                    <a:pt x="596" y="414"/>
                    <a:pt x="597" y="403"/>
                  </a:cubicBezTo>
                  <a:cubicBezTo>
                    <a:pt x="600" y="395"/>
                    <a:pt x="613" y="393"/>
                    <a:pt x="623" y="393"/>
                  </a:cubicBezTo>
                  <a:cubicBezTo>
                    <a:pt x="661" y="388"/>
                    <a:pt x="692" y="360"/>
                    <a:pt x="690" y="330"/>
                  </a:cubicBezTo>
                  <a:cubicBezTo>
                    <a:pt x="690" y="326"/>
                    <a:pt x="688" y="322"/>
                    <a:pt x="690" y="319"/>
                  </a:cubicBezTo>
                  <a:cubicBezTo>
                    <a:pt x="715" y="309"/>
                    <a:pt x="731" y="289"/>
                    <a:pt x="740" y="269"/>
                  </a:cubicBezTo>
                  <a:cubicBezTo>
                    <a:pt x="744" y="277"/>
                    <a:pt x="751" y="286"/>
                    <a:pt x="764" y="285"/>
                  </a:cubicBezTo>
                  <a:cubicBezTo>
                    <a:pt x="777" y="286"/>
                    <a:pt x="787" y="271"/>
                    <a:pt x="777" y="264"/>
                  </a:cubicBezTo>
                  <a:cubicBezTo>
                    <a:pt x="769" y="259"/>
                    <a:pt x="759" y="262"/>
                    <a:pt x="751" y="263"/>
                  </a:cubicBezTo>
                  <a:cubicBezTo>
                    <a:pt x="742" y="262"/>
                    <a:pt x="738" y="254"/>
                    <a:pt x="739" y="248"/>
                  </a:cubicBezTo>
                  <a:cubicBezTo>
                    <a:pt x="737" y="211"/>
                    <a:pt x="705" y="177"/>
                    <a:pt x="662" y="161"/>
                  </a:cubicBezTo>
                  <a:cubicBezTo>
                    <a:pt x="655" y="158"/>
                    <a:pt x="656" y="152"/>
                    <a:pt x="654" y="148"/>
                  </a:cubicBezTo>
                  <a:cubicBezTo>
                    <a:pt x="646" y="130"/>
                    <a:pt x="629" y="114"/>
                    <a:pt x="608" y="103"/>
                  </a:cubicBezTo>
                  <a:cubicBezTo>
                    <a:pt x="602" y="87"/>
                    <a:pt x="594" y="71"/>
                    <a:pt x="576" y="59"/>
                  </a:cubicBezTo>
                  <a:cubicBezTo>
                    <a:pt x="555" y="44"/>
                    <a:pt x="523" y="38"/>
                    <a:pt x="494" y="42"/>
                  </a:cubicBezTo>
                  <a:cubicBezTo>
                    <a:pt x="482" y="41"/>
                    <a:pt x="478" y="32"/>
                    <a:pt x="469" y="28"/>
                  </a:cubicBezTo>
                  <a:cubicBezTo>
                    <a:pt x="442" y="12"/>
                    <a:pt x="403" y="3"/>
                    <a:pt x="370" y="14"/>
                  </a:cubicBezTo>
                  <a:cubicBezTo>
                    <a:pt x="363" y="16"/>
                    <a:pt x="356" y="19"/>
                    <a:pt x="350" y="23"/>
                  </a:cubicBezTo>
                  <a:cubicBezTo>
                    <a:pt x="329" y="11"/>
                    <a:pt x="301" y="3"/>
                    <a:pt x="274" y="10"/>
                  </a:cubicBezTo>
                  <a:cubicBezTo>
                    <a:pt x="266" y="12"/>
                    <a:pt x="260" y="16"/>
                    <a:pt x="253" y="20"/>
                  </a:cubicBezTo>
                  <a:cubicBezTo>
                    <a:pt x="221" y="2"/>
                    <a:pt x="172" y="0"/>
                    <a:pt x="141" y="20"/>
                  </a:cubicBezTo>
                  <a:cubicBezTo>
                    <a:pt x="122" y="31"/>
                    <a:pt x="113" y="48"/>
                    <a:pt x="110" y="65"/>
                  </a:cubicBezTo>
                  <a:cubicBezTo>
                    <a:pt x="93" y="52"/>
                    <a:pt x="65" y="49"/>
                    <a:pt x="44" y="58"/>
                  </a:cubicBezTo>
                  <a:cubicBezTo>
                    <a:pt x="37" y="61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7F7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AFEE39C3-F7B4-4A78-B7D5-200E0901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1862"/>
              <a:ext cx="359" cy="199"/>
            </a:xfrm>
            <a:custGeom>
              <a:avLst/>
              <a:gdLst>
                <a:gd name="T0" fmla="*/ 25 w 787"/>
                <a:gd name="T1" fmla="*/ 69 h 437"/>
                <a:gd name="T2" fmla="*/ 13 w 787"/>
                <a:gd name="T3" fmla="*/ 120 h 437"/>
                <a:gd name="T4" fmla="*/ 14 w 787"/>
                <a:gd name="T5" fmla="*/ 143 h 437"/>
                <a:gd name="T6" fmla="*/ 23 w 787"/>
                <a:gd name="T7" fmla="*/ 222 h 437"/>
                <a:gd name="T8" fmla="*/ 96 w 787"/>
                <a:gd name="T9" fmla="*/ 248 h 437"/>
                <a:gd name="T10" fmla="*/ 103 w 787"/>
                <a:gd name="T11" fmla="*/ 270 h 437"/>
                <a:gd name="T12" fmla="*/ 88 w 787"/>
                <a:gd name="T13" fmla="*/ 323 h 437"/>
                <a:gd name="T14" fmla="*/ 119 w 787"/>
                <a:gd name="T15" fmla="*/ 331 h 437"/>
                <a:gd name="T16" fmla="*/ 161 w 787"/>
                <a:gd name="T17" fmla="*/ 322 h 437"/>
                <a:gd name="T18" fmla="*/ 191 w 787"/>
                <a:gd name="T19" fmla="*/ 370 h 437"/>
                <a:gd name="T20" fmla="*/ 280 w 787"/>
                <a:gd name="T21" fmla="*/ 365 h 437"/>
                <a:gd name="T22" fmla="*/ 285 w 787"/>
                <a:gd name="T23" fmla="*/ 372 h 437"/>
                <a:gd name="T24" fmla="*/ 366 w 787"/>
                <a:gd name="T25" fmla="*/ 432 h 437"/>
                <a:gd name="T26" fmla="*/ 476 w 787"/>
                <a:gd name="T27" fmla="*/ 411 h 437"/>
                <a:gd name="T28" fmla="*/ 505 w 787"/>
                <a:gd name="T29" fmla="*/ 420 h 437"/>
                <a:gd name="T30" fmla="*/ 577 w 787"/>
                <a:gd name="T31" fmla="*/ 430 h 437"/>
                <a:gd name="T32" fmla="*/ 597 w 787"/>
                <a:gd name="T33" fmla="*/ 403 h 437"/>
                <a:gd name="T34" fmla="*/ 623 w 787"/>
                <a:gd name="T35" fmla="*/ 393 h 437"/>
                <a:gd name="T36" fmla="*/ 690 w 787"/>
                <a:gd name="T37" fmla="*/ 330 h 437"/>
                <a:gd name="T38" fmla="*/ 690 w 787"/>
                <a:gd name="T39" fmla="*/ 319 h 437"/>
                <a:gd name="T40" fmla="*/ 740 w 787"/>
                <a:gd name="T41" fmla="*/ 269 h 437"/>
                <a:gd name="T42" fmla="*/ 764 w 787"/>
                <a:gd name="T43" fmla="*/ 285 h 437"/>
                <a:gd name="T44" fmla="*/ 777 w 787"/>
                <a:gd name="T45" fmla="*/ 264 h 437"/>
                <a:gd name="T46" fmla="*/ 751 w 787"/>
                <a:gd name="T47" fmla="*/ 263 h 437"/>
                <a:gd name="T48" fmla="*/ 739 w 787"/>
                <a:gd name="T49" fmla="*/ 248 h 437"/>
                <a:gd name="T50" fmla="*/ 662 w 787"/>
                <a:gd name="T51" fmla="*/ 161 h 437"/>
                <a:gd name="T52" fmla="*/ 654 w 787"/>
                <a:gd name="T53" fmla="*/ 148 h 437"/>
                <a:gd name="T54" fmla="*/ 608 w 787"/>
                <a:gd name="T55" fmla="*/ 103 h 437"/>
                <a:gd name="T56" fmla="*/ 576 w 787"/>
                <a:gd name="T57" fmla="*/ 59 h 437"/>
                <a:gd name="T58" fmla="*/ 494 w 787"/>
                <a:gd name="T59" fmla="*/ 42 h 437"/>
                <a:gd name="T60" fmla="*/ 469 w 787"/>
                <a:gd name="T61" fmla="*/ 28 h 437"/>
                <a:gd name="T62" fmla="*/ 370 w 787"/>
                <a:gd name="T63" fmla="*/ 14 h 437"/>
                <a:gd name="T64" fmla="*/ 350 w 787"/>
                <a:gd name="T65" fmla="*/ 23 h 437"/>
                <a:gd name="T66" fmla="*/ 274 w 787"/>
                <a:gd name="T67" fmla="*/ 10 h 437"/>
                <a:gd name="T68" fmla="*/ 253 w 787"/>
                <a:gd name="T69" fmla="*/ 20 h 437"/>
                <a:gd name="T70" fmla="*/ 141 w 787"/>
                <a:gd name="T71" fmla="*/ 20 h 437"/>
                <a:gd name="T72" fmla="*/ 110 w 787"/>
                <a:gd name="T73" fmla="*/ 65 h 437"/>
                <a:gd name="T74" fmla="*/ 44 w 787"/>
                <a:gd name="T75" fmla="*/ 58 h 437"/>
                <a:gd name="T76" fmla="*/ 25 w 787"/>
                <a:gd name="T77" fmla="*/ 69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7" h="437">
                  <a:moveTo>
                    <a:pt x="25" y="69"/>
                  </a:moveTo>
                  <a:cubicBezTo>
                    <a:pt x="8" y="82"/>
                    <a:pt x="0" y="103"/>
                    <a:pt x="13" y="120"/>
                  </a:cubicBezTo>
                  <a:cubicBezTo>
                    <a:pt x="20" y="126"/>
                    <a:pt x="19" y="136"/>
                    <a:pt x="14" y="143"/>
                  </a:cubicBezTo>
                  <a:cubicBezTo>
                    <a:pt x="1" y="168"/>
                    <a:pt x="1" y="199"/>
                    <a:pt x="23" y="222"/>
                  </a:cubicBezTo>
                  <a:cubicBezTo>
                    <a:pt x="40" y="239"/>
                    <a:pt x="69" y="247"/>
                    <a:pt x="96" y="248"/>
                  </a:cubicBezTo>
                  <a:cubicBezTo>
                    <a:pt x="109" y="250"/>
                    <a:pt x="111" y="263"/>
                    <a:pt x="103" y="270"/>
                  </a:cubicBezTo>
                  <a:cubicBezTo>
                    <a:pt x="92" y="286"/>
                    <a:pt x="81" y="304"/>
                    <a:pt x="88" y="323"/>
                  </a:cubicBezTo>
                  <a:cubicBezTo>
                    <a:pt x="93" y="331"/>
                    <a:pt x="108" y="333"/>
                    <a:pt x="119" y="331"/>
                  </a:cubicBezTo>
                  <a:cubicBezTo>
                    <a:pt x="134" y="330"/>
                    <a:pt x="147" y="326"/>
                    <a:pt x="161" y="322"/>
                  </a:cubicBezTo>
                  <a:cubicBezTo>
                    <a:pt x="158" y="341"/>
                    <a:pt x="168" y="362"/>
                    <a:pt x="191" y="370"/>
                  </a:cubicBezTo>
                  <a:cubicBezTo>
                    <a:pt x="220" y="380"/>
                    <a:pt x="253" y="374"/>
                    <a:pt x="280" y="365"/>
                  </a:cubicBezTo>
                  <a:cubicBezTo>
                    <a:pt x="287" y="361"/>
                    <a:pt x="284" y="369"/>
                    <a:pt x="285" y="372"/>
                  </a:cubicBezTo>
                  <a:cubicBezTo>
                    <a:pt x="291" y="402"/>
                    <a:pt x="325" y="429"/>
                    <a:pt x="366" y="432"/>
                  </a:cubicBezTo>
                  <a:cubicBezTo>
                    <a:pt x="404" y="437"/>
                    <a:pt x="443" y="427"/>
                    <a:pt x="476" y="411"/>
                  </a:cubicBezTo>
                  <a:cubicBezTo>
                    <a:pt x="487" y="408"/>
                    <a:pt x="496" y="416"/>
                    <a:pt x="505" y="420"/>
                  </a:cubicBezTo>
                  <a:cubicBezTo>
                    <a:pt x="526" y="430"/>
                    <a:pt x="553" y="437"/>
                    <a:pt x="577" y="430"/>
                  </a:cubicBezTo>
                  <a:cubicBezTo>
                    <a:pt x="590" y="425"/>
                    <a:pt x="596" y="414"/>
                    <a:pt x="597" y="403"/>
                  </a:cubicBezTo>
                  <a:cubicBezTo>
                    <a:pt x="600" y="395"/>
                    <a:pt x="613" y="393"/>
                    <a:pt x="623" y="393"/>
                  </a:cubicBezTo>
                  <a:cubicBezTo>
                    <a:pt x="661" y="388"/>
                    <a:pt x="692" y="360"/>
                    <a:pt x="690" y="330"/>
                  </a:cubicBezTo>
                  <a:cubicBezTo>
                    <a:pt x="690" y="326"/>
                    <a:pt x="688" y="322"/>
                    <a:pt x="690" y="319"/>
                  </a:cubicBezTo>
                  <a:cubicBezTo>
                    <a:pt x="715" y="309"/>
                    <a:pt x="731" y="289"/>
                    <a:pt x="740" y="269"/>
                  </a:cubicBezTo>
                  <a:cubicBezTo>
                    <a:pt x="744" y="277"/>
                    <a:pt x="751" y="286"/>
                    <a:pt x="764" y="285"/>
                  </a:cubicBezTo>
                  <a:cubicBezTo>
                    <a:pt x="777" y="286"/>
                    <a:pt x="787" y="271"/>
                    <a:pt x="777" y="264"/>
                  </a:cubicBezTo>
                  <a:cubicBezTo>
                    <a:pt x="769" y="259"/>
                    <a:pt x="759" y="262"/>
                    <a:pt x="751" y="263"/>
                  </a:cubicBezTo>
                  <a:cubicBezTo>
                    <a:pt x="742" y="262"/>
                    <a:pt x="738" y="254"/>
                    <a:pt x="739" y="248"/>
                  </a:cubicBezTo>
                  <a:cubicBezTo>
                    <a:pt x="737" y="211"/>
                    <a:pt x="705" y="177"/>
                    <a:pt x="662" y="161"/>
                  </a:cubicBezTo>
                  <a:cubicBezTo>
                    <a:pt x="655" y="158"/>
                    <a:pt x="656" y="152"/>
                    <a:pt x="654" y="148"/>
                  </a:cubicBezTo>
                  <a:cubicBezTo>
                    <a:pt x="646" y="130"/>
                    <a:pt x="629" y="114"/>
                    <a:pt x="608" y="103"/>
                  </a:cubicBezTo>
                  <a:cubicBezTo>
                    <a:pt x="602" y="87"/>
                    <a:pt x="594" y="71"/>
                    <a:pt x="576" y="59"/>
                  </a:cubicBezTo>
                  <a:cubicBezTo>
                    <a:pt x="555" y="44"/>
                    <a:pt x="523" y="38"/>
                    <a:pt x="494" y="42"/>
                  </a:cubicBezTo>
                  <a:cubicBezTo>
                    <a:pt x="482" y="41"/>
                    <a:pt x="478" y="32"/>
                    <a:pt x="469" y="28"/>
                  </a:cubicBezTo>
                  <a:cubicBezTo>
                    <a:pt x="442" y="12"/>
                    <a:pt x="403" y="3"/>
                    <a:pt x="370" y="14"/>
                  </a:cubicBezTo>
                  <a:cubicBezTo>
                    <a:pt x="363" y="16"/>
                    <a:pt x="356" y="19"/>
                    <a:pt x="350" y="23"/>
                  </a:cubicBezTo>
                  <a:cubicBezTo>
                    <a:pt x="329" y="11"/>
                    <a:pt x="301" y="3"/>
                    <a:pt x="274" y="10"/>
                  </a:cubicBezTo>
                  <a:cubicBezTo>
                    <a:pt x="266" y="12"/>
                    <a:pt x="260" y="16"/>
                    <a:pt x="253" y="20"/>
                  </a:cubicBezTo>
                  <a:cubicBezTo>
                    <a:pt x="221" y="2"/>
                    <a:pt x="172" y="0"/>
                    <a:pt x="141" y="20"/>
                  </a:cubicBezTo>
                  <a:cubicBezTo>
                    <a:pt x="122" y="31"/>
                    <a:pt x="113" y="48"/>
                    <a:pt x="110" y="65"/>
                  </a:cubicBezTo>
                  <a:cubicBezTo>
                    <a:pt x="93" y="52"/>
                    <a:pt x="65" y="49"/>
                    <a:pt x="44" y="58"/>
                  </a:cubicBezTo>
                  <a:cubicBezTo>
                    <a:pt x="37" y="61"/>
                    <a:pt x="31" y="65"/>
                    <a:pt x="25" y="6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5B5F0CAB-2221-4328-ABC2-38CBD6902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342"/>
              <a:ext cx="2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sans-serif"/>
                </a:rPr>
                <a:t> </a:t>
              </a:r>
              <a:endParaRPr lang="en-US" alt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07698F87-1D47-4B5A-96BF-8E174DE4F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" y="1403"/>
              <a:ext cx="422" cy="237"/>
            </a:xfrm>
            <a:custGeom>
              <a:avLst/>
              <a:gdLst>
                <a:gd name="T0" fmla="*/ 51 w 922"/>
                <a:gd name="T1" fmla="*/ 0 h 518"/>
                <a:gd name="T2" fmla="*/ 872 w 922"/>
                <a:gd name="T3" fmla="*/ 0 h 518"/>
                <a:gd name="T4" fmla="*/ 922 w 922"/>
                <a:gd name="T5" fmla="*/ 51 h 518"/>
                <a:gd name="T6" fmla="*/ 922 w 922"/>
                <a:gd name="T7" fmla="*/ 467 h 518"/>
                <a:gd name="T8" fmla="*/ 872 w 922"/>
                <a:gd name="T9" fmla="*/ 518 h 518"/>
                <a:gd name="T10" fmla="*/ 51 w 922"/>
                <a:gd name="T11" fmla="*/ 518 h 518"/>
                <a:gd name="T12" fmla="*/ 0 w 922"/>
                <a:gd name="T13" fmla="*/ 467 h 518"/>
                <a:gd name="T14" fmla="*/ 0 w 922"/>
                <a:gd name="T15" fmla="*/ 51 h 518"/>
                <a:gd name="T16" fmla="*/ 51 w 922"/>
                <a:gd name="T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2" h="518">
                  <a:moveTo>
                    <a:pt x="51" y="0"/>
                  </a:moveTo>
                  <a:lnTo>
                    <a:pt x="872" y="0"/>
                  </a:lnTo>
                  <a:cubicBezTo>
                    <a:pt x="900" y="0"/>
                    <a:pt x="922" y="23"/>
                    <a:pt x="922" y="51"/>
                  </a:cubicBezTo>
                  <a:lnTo>
                    <a:pt x="922" y="467"/>
                  </a:lnTo>
                  <a:cubicBezTo>
                    <a:pt x="922" y="495"/>
                    <a:pt x="900" y="518"/>
                    <a:pt x="872" y="518"/>
                  </a:cubicBezTo>
                  <a:lnTo>
                    <a:pt x="51" y="518"/>
                  </a:lnTo>
                  <a:cubicBezTo>
                    <a:pt x="23" y="518"/>
                    <a:pt x="0" y="495"/>
                    <a:pt x="0" y="467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4EFF848A-37AB-43A6-819E-22376F6B7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1443"/>
              <a:ext cx="10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ans-serif"/>
                </a:rPr>
                <a:t>IF</a:t>
              </a:r>
              <a:endParaRPr lang="en-US" alt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870B904-8DEC-4548-821F-F5A4272B0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1809"/>
              <a:ext cx="422" cy="236"/>
            </a:xfrm>
            <a:custGeom>
              <a:avLst/>
              <a:gdLst>
                <a:gd name="T0" fmla="*/ 50 w 922"/>
                <a:gd name="T1" fmla="*/ 0 h 517"/>
                <a:gd name="T2" fmla="*/ 871 w 922"/>
                <a:gd name="T3" fmla="*/ 0 h 517"/>
                <a:gd name="T4" fmla="*/ 922 w 922"/>
                <a:gd name="T5" fmla="*/ 50 h 517"/>
                <a:gd name="T6" fmla="*/ 922 w 922"/>
                <a:gd name="T7" fmla="*/ 467 h 517"/>
                <a:gd name="T8" fmla="*/ 871 w 922"/>
                <a:gd name="T9" fmla="*/ 517 h 517"/>
                <a:gd name="T10" fmla="*/ 50 w 922"/>
                <a:gd name="T11" fmla="*/ 517 h 517"/>
                <a:gd name="T12" fmla="*/ 0 w 922"/>
                <a:gd name="T13" fmla="*/ 467 h 517"/>
                <a:gd name="T14" fmla="*/ 0 w 922"/>
                <a:gd name="T15" fmla="*/ 50 h 517"/>
                <a:gd name="T16" fmla="*/ 50 w 922"/>
                <a:gd name="T1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2" h="517">
                  <a:moveTo>
                    <a:pt x="50" y="0"/>
                  </a:moveTo>
                  <a:lnTo>
                    <a:pt x="871" y="0"/>
                  </a:lnTo>
                  <a:cubicBezTo>
                    <a:pt x="899" y="0"/>
                    <a:pt x="922" y="22"/>
                    <a:pt x="922" y="50"/>
                  </a:cubicBezTo>
                  <a:lnTo>
                    <a:pt x="922" y="467"/>
                  </a:lnTo>
                  <a:cubicBezTo>
                    <a:pt x="922" y="495"/>
                    <a:pt x="899" y="517"/>
                    <a:pt x="871" y="517"/>
                  </a:cubicBezTo>
                  <a:lnTo>
                    <a:pt x="50" y="517"/>
                  </a:lnTo>
                  <a:cubicBezTo>
                    <a:pt x="22" y="517"/>
                    <a:pt x="0" y="495"/>
                    <a:pt x="0" y="467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F12DC820-23CF-4EC5-A216-83533F2BE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1848"/>
              <a:ext cx="1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ans-serif"/>
                </a:rPr>
                <a:t>OF</a:t>
              </a:r>
              <a:endParaRPr lang="en-US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369B746E-26CC-4680-9ED1-141586E3A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2268"/>
              <a:ext cx="421" cy="236"/>
            </a:xfrm>
            <a:custGeom>
              <a:avLst/>
              <a:gdLst>
                <a:gd name="T0" fmla="*/ 50 w 921"/>
                <a:gd name="T1" fmla="*/ 0 h 518"/>
                <a:gd name="T2" fmla="*/ 871 w 921"/>
                <a:gd name="T3" fmla="*/ 0 h 518"/>
                <a:gd name="T4" fmla="*/ 921 w 921"/>
                <a:gd name="T5" fmla="*/ 51 h 518"/>
                <a:gd name="T6" fmla="*/ 921 w 921"/>
                <a:gd name="T7" fmla="*/ 468 h 518"/>
                <a:gd name="T8" fmla="*/ 871 w 921"/>
                <a:gd name="T9" fmla="*/ 518 h 518"/>
                <a:gd name="T10" fmla="*/ 50 w 921"/>
                <a:gd name="T11" fmla="*/ 518 h 518"/>
                <a:gd name="T12" fmla="*/ 0 w 921"/>
                <a:gd name="T13" fmla="*/ 468 h 518"/>
                <a:gd name="T14" fmla="*/ 0 w 921"/>
                <a:gd name="T15" fmla="*/ 51 h 518"/>
                <a:gd name="T16" fmla="*/ 50 w 921"/>
                <a:gd name="T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1" h="518">
                  <a:moveTo>
                    <a:pt x="50" y="0"/>
                  </a:moveTo>
                  <a:lnTo>
                    <a:pt x="871" y="0"/>
                  </a:lnTo>
                  <a:cubicBezTo>
                    <a:pt x="899" y="0"/>
                    <a:pt x="921" y="23"/>
                    <a:pt x="921" y="51"/>
                  </a:cubicBezTo>
                  <a:lnTo>
                    <a:pt x="921" y="468"/>
                  </a:lnTo>
                  <a:cubicBezTo>
                    <a:pt x="921" y="496"/>
                    <a:pt x="899" y="518"/>
                    <a:pt x="871" y="518"/>
                  </a:cubicBezTo>
                  <a:lnTo>
                    <a:pt x="50" y="518"/>
                  </a:lnTo>
                  <a:cubicBezTo>
                    <a:pt x="22" y="518"/>
                    <a:pt x="0" y="496"/>
                    <a:pt x="0" y="468"/>
                  </a:cubicBezTo>
                  <a:lnTo>
                    <a:pt x="0" y="51"/>
                  </a:lnTo>
                  <a:cubicBezTo>
                    <a:pt x="0" y="23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25D46ED6-F517-4685-AF80-A97373561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2307"/>
              <a:ext cx="1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ans-serif"/>
                </a:rPr>
                <a:t>EX</a:t>
              </a:r>
              <a:endParaRPr lang="en-US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1BBDE1F-7A9D-4B25-BABB-C9EAEFD07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" y="2703"/>
              <a:ext cx="421" cy="237"/>
            </a:xfrm>
            <a:custGeom>
              <a:avLst/>
              <a:gdLst>
                <a:gd name="T0" fmla="*/ 51 w 922"/>
                <a:gd name="T1" fmla="*/ 0 h 518"/>
                <a:gd name="T2" fmla="*/ 871 w 922"/>
                <a:gd name="T3" fmla="*/ 0 h 518"/>
                <a:gd name="T4" fmla="*/ 922 w 922"/>
                <a:gd name="T5" fmla="*/ 51 h 518"/>
                <a:gd name="T6" fmla="*/ 922 w 922"/>
                <a:gd name="T7" fmla="*/ 467 h 518"/>
                <a:gd name="T8" fmla="*/ 871 w 922"/>
                <a:gd name="T9" fmla="*/ 518 h 518"/>
                <a:gd name="T10" fmla="*/ 51 w 922"/>
                <a:gd name="T11" fmla="*/ 518 h 518"/>
                <a:gd name="T12" fmla="*/ 0 w 922"/>
                <a:gd name="T13" fmla="*/ 467 h 518"/>
                <a:gd name="T14" fmla="*/ 0 w 922"/>
                <a:gd name="T15" fmla="*/ 51 h 518"/>
                <a:gd name="T16" fmla="*/ 51 w 922"/>
                <a:gd name="T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2" h="518">
                  <a:moveTo>
                    <a:pt x="51" y="0"/>
                  </a:moveTo>
                  <a:lnTo>
                    <a:pt x="871" y="0"/>
                  </a:lnTo>
                  <a:cubicBezTo>
                    <a:pt x="899" y="0"/>
                    <a:pt x="922" y="23"/>
                    <a:pt x="922" y="51"/>
                  </a:cubicBezTo>
                  <a:lnTo>
                    <a:pt x="922" y="467"/>
                  </a:lnTo>
                  <a:cubicBezTo>
                    <a:pt x="922" y="495"/>
                    <a:pt x="899" y="518"/>
                    <a:pt x="871" y="518"/>
                  </a:cubicBezTo>
                  <a:lnTo>
                    <a:pt x="51" y="518"/>
                  </a:lnTo>
                  <a:cubicBezTo>
                    <a:pt x="23" y="518"/>
                    <a:pt x="0" y="495"/>
                    <a:pt x="0" y="467"/>
                  </a:cubicBezTo>
                  <a:lnTo>
                    <a:pt x="0" y="51"/>
                  </a:lnTo>
                  <a:cubicBezTo>
                    <a:pt x="0" y="23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>
              <a:extLst>
                <a:ext uri="{FF2B5EF4-FFF2-40B4-BE49-F238E27FC236}">
                  <a16:creationId xmlns:a16="http://schemas.microsoft.com/office/drawing/2014/main" id="{90F075BF-F15E-40BF-AF3F-F0FBB903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" y="2743"/>
              <a:ext cx="20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ans-serif"/>
                </a:rPr>
                <a:t>MA</a:t>
              </a:r>
              <a:endParaRPr lang="en-US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C470BAD9-8FC7-4A1F-9721-76F91E344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3105"/>
              <a:ext cx="422" cy="236"/>
            </a:xfrm>
            <a:custGeom>
              <a:avLst/>
              <a:gdLst>
                <a:gd name="T0" fmla="*/ 51 w 922"/>
                <a:gd name="T1" fmla="*/ 0 h 517"/>
                <a:gd name="T2" fmla="*/ 872 w 922"/>
                <a:gd name="T3" fmla="*/ 0 h 517"/>
                <a:gd name="T4" fmla="*/ 922 w 922"/>
                <a:gd name="T5" fmla="*/ 50 h 517"/>
                <a:gd name="T6" fmla="*/ 922 w 922"/>
                <a:gd name="T7" fmla="*/ 467 h 517"/>
                <a:gd name="T8" fmla="*/ 872 w 922"/>
                <a:gd name="T9" fmla="*/ 517 h 517"/>
                <a:gd name="T10" fmla="*/ 51 w 922"/>
                <a:gd name="T11" fmla="*/ 517 h 517"/>
                <a:gd name="T12" fmla="*/ 0 w 922"/>
                <a:gd name="T13" fmla="*/ 467 h 517"/>
                <a:gd name="T14" fmla="*/ 0 w 922"/>
                <a:gd name="T15" fmla="*/ 50 h 517"/>
                <a:gd name="T16" fmla="*/ 51 w 922"/>
                <a:gd name="T1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2" h="517">
                  <a:moveTo>
                    <a:pt x="51" y="0"/>
                  </a:moveTo>
                  <a:lnTo>
                    <a:pt x="872" y="0"/>
                  </a:lnTo>
                  <a:cubicBezTo>
                    <a:pt x="900" y="0"/>
                    <a:pt x="922" y="22"/>
                    <a:pt x="922" y="50"/>
                  </a:cubicBezTo>
                  <a:lnTo>
                    <a:pt x="922" y="467"/>
                  </a:lnTo>
                  <a:cubicBezTo>
                    <a:pt x="922" y="495"/>
                    <a:pt x="900" y="517"/>
                    <a:pt x="872" y="517"/>
                  </a:cubicBezTo>
                  <a:lnTo>
                    <a:pt x="51" y="517"/>
                  </a:lnTo>
                  <a:cubicBezTo>
                    <a:pt x="23" y="517"/>
                    <a:pt x="0" y="495"/>
                    <a:pt x="0" y="467"/>
                  </a:cubicBezTo>
                  <a:lnTo>
                    <a:pt x="0" y="50"/>
                  </a:lnTo>
                  <a:cubicBezTo>
                    <a:pt x="0" y="22"/>
                    <a:pt x="23" y="0"/>
                    <a:pt x="51" y="0"/>
                  </a:cubicBezTo>
                  <a:close/>
                </a:path>
              </a:pathLst>
            </a:cu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08CA6BA-651F-495C-B97E-3B6C3E89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3144"/>
              <a:ext cx="2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sans-serif"/>
                </a:rPr>
                <a:t>RW</a:t>
              </a:r>
              <a:endParaRPr lang="en-US" alt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D50F90D1-55BF-4611-82D1-8FBA27B6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" y="1362"/>
              <a:ext cx="3749" cy="349"/>
            </a:xfrm>
            <a:prstGeom prst="rect">
              <a:avLst/>
            </a:prstGeom>
            <a:solidFill>
              <a:srgbClr val="FDFDEF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40894302-B3EC-47D7-9377-27174DAEA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1382"/>
              <a:ext cx="352" cy="299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68C6A2CE-3DCC-4849-BC7C-45CD6FB7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433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9176207-B113-45AE-8448-40566D56C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93"/>
              <a:ext cx="3755" cy="349"/>
            </a:xfrm>
            <a:prstGeom prst="rect">
              <a:avLst/>
            </a:prstGeom>
            <a:solidFill>
              <a:srgbClr val="FDFDEF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4BCF62-6817-49A6-B5DE-D1DEF9E9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224"/>
              <a:ext cx="3755" cy="349"/>
            </a:xfrm>
            <a:prstGeom prst="rect">
              <a:avLst/>
            </a:prstGeom>
            <a:solidFill>
              <a:srgbClr val="FDFDEF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09F3B8D-15BC-4D98-AE67-68A95685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2655"/>
              <a:ext cx="3749" cy="348"/>
            </a:xfrm>
            <a:prstGeom prst="rect">
              <a:avLst/>
            </a:prstGeom>
            <a:solidFill>
              <a:srgbClr val="FDFDEF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E098FAB2-E726-4125-9E40-971A3984F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3086"/>
              <a:ext cx="3744" cy="348"/>
            </a:xfrm>
            <a:prstGeom prst="rect">
              <a:avLst/>
            </a:prstGeom>
            <a:solidFill>
              <a:srgbClr val="FDFDEF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4B540992-9C7F-40E1-B527-117FD4CC4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357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DD8D1B30-792C-4ECB-8BF6-43A032BC8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2"/>
              <a:ext cx="0" cy="3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277863C3-89FC-4FF9-BF41-5CD0EFA41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6" y="1357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ABFDEA35-F2E8-4CEF-975C-DE18C3ADE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1357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BF65CE81-AAE0-49CE-88A2-A3BCBA6B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1788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798F2DF2-41D2-47F8-A158-C0A3EA1B6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794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392D1C6-F99F-416E-88A3-E5AD6BE62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1788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5DD1D6EC-7C45-4447-9261-6FE6BA2A5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1788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38651B96-0F29-45AF-B838-E50178373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" y="1405"/>
              <a:ext cx="1036" cy="536"/>
            </a:xfrm>
            <a:custGeom>
              <a:avLst/>
              <a:gdLst>
                <a:gd name="T0" fmla="*/ 0 w 2267"/>
                <a:gd name="T1" fmla="*/ 1172 h 1172"/>
                <a:gd name="T2" fmla="*/ 988 w 2267"/>
                <a:gd name="T3" fmla="*/ 808 h 1172"/>
                <a:gd name="T4" fmla="*/ 280 w 2267"/>
                <a:gd name="T5" fmla="*/ 808 h 1172"/>
                <a:gd name="T6" fmla="*/ 86 w 2267"/>
                <a:gd name="T7" fmla="*/ 657 h 1172"/>
                <a:gd name="T8" fmla="*/ 86 w 2267"/>
                <a:gd name="T9" fmla="*/ 152 h 1172"/>
                <a:gd name="T10" fmla="*/ 280 w 2267"/>
                <a:gd name="T11" fmla="*/ 0 h 1172"/>
                <a:gd name="T12" fmla="*/ 2074 w 2267"/>
                <a:gd name="T13" fmla="*/ 0 h 1172"/>
                <a:gd name="T14" fmla="*/ 2267 w 2267"/>
                <a:gd name="T15" fmla="*/ 152 h 1172"/>
                <a:gd name="T16" fmla="*/ 2267 w 2267"/>
                <a:gd name="T17" fmla="*/ 657 h 1172"/>
                <a:gd name="T18" fmla="*/ 2074 w 2267"/>
                <a:gd name="T19" fmla="*/ 808 h 1172"/>
                <a:gd name="T20" fmla="*/ 1333 w 2267"/>
                <a:gd name="T21" fmla="*/ 808 h 1172"/>
                <a:gd name="T22" fmla="*/ 0 w 2267"/>
                <a:gd name="T23" fmla="*/ 1172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7" h="1172">
                  <a:moveTo>
                    <a:pt x="0" y="1172"/>
                  </a:moveTo>
                  <a:lnTo>
                    <a:pt x="988" y="808"/>
                  </a:lnTo>
                  <a:lnTo>
                    <a:pt x="280" y="808"/>
                  </a:lnTo>
                  <a:cubicBezTo>
                    <a:pt x="173" y="808"/>
                    <a:pt x="86" y="740"/>
                    <a:pt x="86" y="657"/>
                  </a:cubicBezTo>
                  <a:lnTo>
                    <a:pt x="86" y="152"/>
                  </a:lnTo>
                  <a:cubicBezTo>
                    <a:pt x="86" y="68"/>
                    <a:pt x="173" y="0"/>
                    <a:pt x="280" y="0"/>
                  </a:cubicBezTo>
                  <a:lnTo>
                    <a:pt x="2074" y="0"/>
                  </a:lnTo>
                  <a:cubicBezTo>
                    <a:pt x="2180" y="0"/>
                    <a:pt x="2267" y="68"/>
                    <a:pt x="2267" y="152"/>
                  </a:cubicBezTo>
                  <a:lnTo>
                    <a:pt x="2267" y="657"/>
                  </a:lnTo>
                  <a:cubicBezTo>
                    <a:pt x="2267" y="740"/>
                    <a:pt x="2180" y="808"/>
                    <a:pt x="2074" y="808"/>
                  </a:cubicBezTo>
                  <a:lnTo>
                    <a:pt x="1333" y="808"/>
                  </a:lnTo>
                  <a:lnTo>
                    <a:pt x="0" y="1172"/>
                  </a:lnTo>
                  <a:close/>
                </a:path>
              </a:pathLst>
            </a:custGeom>
            <a:solidFill>
              <a:srgbClr val="F4E3D7"/>
            </a:solidFill>
            <a:ln w="269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F2F9C542-F6E7-4123-971C-9C8D6D199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428"/>
              <a:ext cx="60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D40000"/>
                  </a:solidFill>
                  <a:latin typeface="sans-serif"/>
                </a:rPr>
                <a:t>Reads wrong</a:t>
              </a:r>
              <a:endParaRPr lang="en-US" alt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423C738E-5CC0-4091-9E0A-0073EDE9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571"/>
              <a:ext cx="29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 b="1">
                  <a:solidFill>
                    <a:srgbClr val="D40000"/>
                  </a:solidFill>
                  <a:latin typeface="sans-serif"/>
                </a:rPr>
                <a:t>values</a:t>
              </a:r>
              <a:endParaRPr lang="en-US" alt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9BA7406F-C3AC-4414-B14D-F5FC7919E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217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096E2742-B001-44EC-98FC-7A2C24D83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22"/>
              <a:ext cx="0" cy="3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2201A245-4F3D-4FC1-89E9-276E0C525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217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DB0461CC-8632-4353-9315-5EBEC94A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2217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14605EBE-275A-4C71-802E-DB4CC66AD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7" y="2645"/>
              <a:ext cx="0" cy="3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7019FBE8-DA76-4493-86FD-D825F8B26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2651"/>
              <a:ext cx="0" cy="3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D74C506E-B93C-42D6-9ED8-19F6BEC3D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4" y="2645"/>
              <a:ext cx="0" cy="355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8FE500D5-3577-4F9C-BE61-C81CFA9DF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1" y="2645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D87E6E42-475B-4DF1-AAC8-169BE62E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086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20338147-6174-40A2-BA4D-F74351886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0" y="3091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3F2D66E4-6249-4534-A889-83E4E781C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3086"/>
              <a:ext cx="0" cy="3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0E6ACE5E-04B8-463D-B22C-E8B3D0957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3086"/>
              <a:ext cx="0" cy="34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4">
              <a:extLst>
                <a:ext uri="{FF2B5EF4-FFF2-40B4-BE49-F238E27FC236}">
                  <a16:creationId xmlns:a16="http://schemas.microsoft.com/office/drawing/2014/main" id="{13B063AC-136B-4AB6-9203-B2B443DC0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819"/>
              <a:ext cx="351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7403877A-5334-4F6E-822C-AADCE1B64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870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61" name="Oval 56">
              <a:extLst>
                <a:ext uri="{FF2B5EF4-FFF2-40B4-BE49-F238E27FC236}">
                  <a16:creationId xmlns:a16="http://schemas.microsoft.com/office/drawing/2014/main" id="{B45F3D0E-E3B3-46E3-917B-62BB09A1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248"/>
              <a:ext cx="351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>
              <a:extLst>
                <a:ext uri="{FF2B5EF4-FFF2-40B4-BE49-F238E27FC236}">
                  <a16:creationId xmlns:a16="http://schemas.microsoft.com/office/drawing/2014/main" id="{54C58845-6974-4E6E-A567-32EE0D900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299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63" name="Oval 58">
              <a:extLst>
                <a:ext uri="{FF2B5EF4-FFF2-40B4-BE49-F238E27FC236}">
                  <a16:creationId xmlns:a16="http://schemas.microsoft.com/office/drawing/2014/main" id="{96949F0E-B524-4250-B699-FEE4F8EAC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671"/>
              <a:ext cx="351" cy="297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D5C9FD01-A732-4658-BBDC-18C2EC50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722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65" name="Oval 60">
              <a:extLst>
                <a:ext uri="{FF2B5EF4-FFF2-40B4-BE49-F238E27FC236}">
                  <a16:creationId xmlns:a16="http://schemas.microsoft.com/office/drawing/2014/main" id="{74082F3E-DF62-448D-94FF-76C5A62F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3117"/>
              <a:ext cx="351" cy="297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EA5E4649-BD01-4D64-B6F7-8B7CC20EC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6" y="3167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67" name="Oval 62">
              <a:extLst>
                <a:ext uri="{FF2B5EF4-FFF2-40B4-BE49-F238E27FC236}">
                  <a16:creationId xmlns:a16="http://schemas.microsoft.com/office/drawing/2014/main" id="{3CA4559F-8AC2-4B1C-B453-E96975C2D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390"/>
              <a:ext cx="351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37922E43-1AD5-4C01-9D1B-72990B2C5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441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69" name="Oval 64">
              <a:extLst>
                <a:ext uri="{FF2B5EF4-FFF2-40B4-BE49-F238E27FC236}">
                  <a16:creationId xmlns:a16="http://schemas.microsoft.com/office/drawing/2014/main" id="{018B2069-BD9C-4686-A054-38FDD7F7A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" y="2672"/>
              <a:ext cx="351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5">
              <a:extLst>
                <a:ext uri="{FF2B5EF4-FFF2-40B4-BE49-F238E27FC236}">
                  <a16:creationId xmlns:a16="http://schemas.microsoft.com/office/drawing/2014/main" id="{F389A6D4-061D-46DB-82CB-61FB471FE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13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71" name="Oval 66">
              <a:extLst>
                <a:ext uri="{FF2B5EF4-FFF2-40B4-BE49-F238E27FC236}">
                  <a16:creationId xmlns:a16="http://schemas.microsoft.com/office/drawing/2014/main" id="{80E54947-4F80-4D69-9DAA-6B2685EAF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1811"/>
              <a:ext cx="351" cy="297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6A16AC50-8E2F-4692-9D32-BC66DCF2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861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37FE64F4-0EBB-4194-A417-ADCC6008C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1805"/>
              <a:ext cx="363" cy="328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69">
              <a:extLst>
                <a:ext uri="{FF2B5EF4-FFF2-40B4-BE49-F238E27FC236}">
                  <a16:creationId xmlns:a16="http://schemas.microsoft.com/office/drawing/2014/main" id="{DBBF8220-AA96-428B-B548-27FD7C0BF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7" y="1810"/>
              <a:ext cx="373" cy="317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0">
              <a:extLst>
                <a:ext uri="{FF2B5EF4-FFF2-40B4-BE49-F238E27FC236}">
                  <a16:creationId xmlns:a16="http://schemas.microsoft.com/office/drawing/2014/main" id="{F79C4C57-4BCA-442C-BC70-1DEF9481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2244"/>
              <a:ext cx="351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6BA378C0-A738-4200-95D9-C51AA8856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295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77" name="Oval 72">
              <a:extLst>
                <a:ext uri="{FF2B5EF4-FFF2-40B4-BE49-F238E27FC236}">
                  <a16:creationId xmlns:a16="http://schemas.microsoft.com/office/drawing/2014/main" id="{F3BA3A23-C982-4C2D-A076-FB827BC1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112"/>
              <a:ext cx="352" cy="298"/>
            </a:xfrm>
            <a:prstGeom prst="ellipse">
              <a:avLst/>
            </a:prstGeom>
            <a:solidFill>
              <a:srgbClr val="EDD4CD"/>
            </a:solidFill>
            <a:ln w="28575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55A5B6CB-B777-4D2B-A4FA-77F0BE28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8" y="3162"/>
              <a:ext cx="1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79" name="Line 74">
              <a:extLst>
                <a:ext uri="{FF2B5EF4-FFF2-40B4-BE49-F238E27FC236}">
                  <a16:creationId xmlns:a16="http://schemas.microsoft.com/office/drawing/2014/main" id="{E6EE4F0D-6080-4A77-885C-63CA9D1CA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1798"/>
              <a:ext cx="0" cy="34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5">
              <a:extLst>
                <a:ext uri="{FF2B5EF4-FFF2-40B4-BE49-F238E27FC236}">
                  <a16:creationId xmlns:a16="http://schemas.microsoft.com/office/drawing/2014/main" id="{FBDA4CF6-9AE1-4CFA-A3DD-B4A81753B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1360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6">
              <a:extLst>
                <a:ext uri="{FF2B5EF4-FFF2-40B4-BE49-F238E27FC236}">
                  <a16:creationId xmlns:a16="http://schemas.microsoft.com/office/drawing/2014/main" id="{DDBE9738-70D4-4401-AD83-4F71357FF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2235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7">
              <a:extLst>
                <a:ext uri="{FF2B5EF4-FFF2-40B4-BE49-F238E27FC236}">
                  <a16:creationId xmlns:a16="http://schemas.microsoft.com/office/drawing/2014/main" id="{8B6FD576-09D2-4FE4-BA6E-5C9D7F0DB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0" y="2663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8">
              <a:extLst>
                <a:ext uri="{FF2B5EF4-FFF2-40B4-BE49-F238E27FC236}">
                  <a16:creationId xmlns:a16="http://schemas.microsoft.com/office/drawing/2014/main" id="{8614757F-5EF4-4F60-AF12-F180D751F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3093"/>
              <a:ext cx="0" cy="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>
              <a:extLst>
                <a:ext uri="{FF2B5EF4-FFF2-40B4-BE49-F238E27FC236}">
                  <a16:creationId xmlns:a16="http://schemas.microsoft.com/office/drawing/2014/main" id="{9E747125-4A19-41FD-A028-8E9131CC7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9" y="1045"/>
              <a:ext cx="215" cy="221"/>
            </a:xfrm>
            <a:custGeom>
              <a:avLst/>
              <a:gdLst>
                <a:gd name="T0" fmla="*/ 125 w 471"/>
                <a:gd name="T1" fmla="*/ 0 h 482"/>
                <a:gd name="T2" fmla="*/ 346 w 471"/>
                <a:gd name="T3" fmla="*/ 0 h 482"/>
                <a:gd name="T4" fmla="*/ 471 w 471"/>
                <a:gd name="T5" fmla="*/ 125 h 482"/>
                <a:gd name="T6" fmla="*/ 471 w 471"/>
                <a:gd name="T7" fmla="*/ 357 h 482"/>
                <a:gd name="T8" fmla="*/ 346 w 471"/>
                <a:gd name="T9" fmla="*/ 482 h 482"/>
                <a:gd name="T10" fmla="*/ 125 w 471"/>
                <a:gd name="T11" fmla="*/ 482 h 482"/>
                <a:gd name="T12" fmla="*/ 0 w 471"/>
                <a:gd name="T13" fmla="*/ 357 h 482"/>
                <a:gd name="T14" fmla="*/ 0 w 471"/>
                <a:gd name="T15" fmla="*/ 125 h 482"/>
                <a:gd name="T16" fmla="*/ 125 w 47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1" h="482">
                  <a:moveTo>
                    <a:pt x="125" y="0"/>
                  </a:moveTo>
                  <a:lnTo>
                    <a:pt x="346" y="0"/>
                  </a:lnTo>
                  <a:cubicBezTo>
                    <a:pt x="415" y="0"/>
                    <a:pt x="471" y="56"/>
                    <a:pt x="471" y="125"/>
                  </a:cubicBezTo>
                  <a:lnTo>
                    <a:pt x="471" y="357"/>
                  </a:lnTo>
                  <a:cubicBezTo>
                    <a:pt x="471" y="426"/>
                    <a:pt x="415" y="482"/>
                    <a:pt x="346" y="482"/>
                  </a:cubicBezTo>
                  <a:lnTo>
                    <a:pt x="125" y="482"/>
                  </a:lnTo>
                  <a:cubicBezTo>
                    <a:pt x="56" y="482"/>
                    <a:pt x="0" y="426"/>
                    <a:pt x="0" y="357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AB4850D2-A34C-4D3B-A3CA-CCAB2E96E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1087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1</a:t>
              </a:r>
              <a:endParaRPr lang="en-US" altLang="en-US"/>
            </a:p>
          </p:txBody>
        </p:sp>
        <p:sp>
          <p:nvSpPr>
            <p:cNvPr id="86" name="Freeform 81">
              <a:extLst>
                <a:ext uri="{FF2B5EF4-FFF2-40B4-BE49-F238E27FC236}">
                  <a16:creationId xmlns:a16="http://schemas.microsoft.com/office/drawing/2014/main" id="{A2847ACC-3F32-44E9-BC74-1FE863FB2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" y="1047"/>
              <a:ext cx="215" cy="220"/>
            </a:xfrm>
            <a:custGeom>
              <a:avLst/>
              <a:gdLst>
                <a:gd name="T0" fmla="*/ 125 w 471"/>
                <a:gd name="T1" fmla="*/ 0 h 481"/>
                <a:gd name="T2" fmla="*/ 346 w 471"/>
                <a:gd name="T3" fmla="*/ 0 h 481"/>
                <a:gd name="T4" fmla="*/ 471 w 471"/>
                <a:gd name="T5" fmla="*/ 125 h 481"/>
                <a:gd name="T6" fmla="*/ 471 w 471"/>
                <a:gd name="T7" fmla="*/ 356 h 481"/>
                <a:gd name="T8" fmla="*/ 346 w 471"/>
                <a:gd name="T9" fmla="*/ 481 h 481"/>
                <a:gd name="T10" fmla="*/ 125 w 471"/>
                <a:gd name="T11" fmla="*/ 481 h 481"/>
                <a:gd name="T12" fmla="*/ 0 w 471"/>
                <a:gd name="T13" fmla="*/ 356 h 481"/>
                <a:gd name="T14" fmla="*/ 0 w 471"/>
                <a:gd name="T15" fmla="*/ 125 h 481"/>
                <a:gd name="T16" fmla="*/ 125 w 471"/>
                <a:gd name="T1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1" h="481">
                  <a:moveTo>
                    <a:pt x="125" y="0"/>
                  </a:moveTo>
                  <a:lnTo>
                    <a:pt x="346" y="0"/>
                  </a:lnTo>
                  <a:cubicBezTo>
                    <a:pt x="415" y="0"/>
                    <a:pt x="471" y="55"/>
                    <a:pt x="471" y="125"/>
                  </a:cubicBezTo>
                  <a:lnTo>
                    <a:pt x="471" y="356"/>
                  </a:lnTo>
                  <a:cubicBezTo>
                    <a:pt x="471" y="426"/>
                    <a:pt x="415" y="481"/>
                    <a:pt x="346" y="481"/>
                  </a:cubicBezTo>
                  <a:lnTo>
                    <a:pt x="125" y="481"/>
                  </a:lnTo>
                  <a:cubicBezTo>
                    <a:pt x="56" y="481"/>
                    <a:pt x="0" y="426"/>
                    <a:pt x="0" y="356"/>
                  </a:cubicBezTo>
                  <a:lnTo>
                    <a:pt x="0" y="125"/>
                  </a:lnTo>
                  <a:cubicBezTo>
                    <a:pt x="0" y="55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2">
              <a:extLst>
                <a:ext uri="{FF2B5EF4-FFF2-40B4-BE49-F238E27FC236}">
                  <a16:creationId xmlns:a16="http://schemas.microsoft.com/office/drawing/2014/main" id="{222F1C1C-1F95-428D-BFD1-94729EA2A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108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2</a:t>
              </a:r>
              <a:endParaRPr lang="en-US" altLang="en-US"/>
            </a:p>
          </p:txBody>
        </p:sp>
        <p:sp>
          <p:nvSpPr>
            <p:cNvPr id="88" name="Freeform 83">
              <a:extLst>
                <a:ext uri="{FF2B5EF4-FFF2-40B4-BE49-F238E27FC236}">
                  <a16:creationId xmlns:a16="http://schemas.microsoft.com/office/drawing/2014/main" id="{9966FAD0-79EC-49DA-9FF6-B23901E2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1044"/>
              <a:ext cx="215" cy="220"/>
            </a:xfrm>
            <a:custGeom>
              <a:avLst/>
              <a:gdLst>
                <a:gd name="T0" fmla="*/ 125 w 471"/>
                <a:gd name="T1" fmla="*/ 0 h 482"/>
                <a:gd name="T2" fmla="*/ 346 w 471"/>
                <a:gd name="T3" fmla="*/ 0 h 482"/>
                <a:gd name="T4" fmla="*/ 471 w 471"/>
                <a:gd name="T5" fmla="*/ 125 h 482"/>
                <a:gd name="T6" fmla="*/ 471 w 471"/>
                <a:gd name="T7" fmla="*/ 357 h 482"/>
                <a:gd name="T8" fmla="*/ 346 w 471"/>
                <a:gd name="T9" fmla="*/ 482 h 482"/>
                <a:gd name="T10" fmla="*/ 125 w 471"/>
                <a:gd name="T11" fmla="*/ 482 h 482"/>
                <a:gd name="T12" fmla="*/ 0 w 471"/>
                <a:gd name="T13" fmla="*/ 357 h 482"/>
                <a:gd name="T14" fmla="*/ 0 w 471"/>
                <a:gd name="T15" fmla="*/ 125 h 482"/>
                <a:gd name="T16" fmla="*/ 125 w 471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1" h="482">
                  <a:moveTo>
                    <a:pt x="125" y="0"/>
                  </a:moveTo>
                  <a:lnTo>
                    <a:pt x="346" y="0"/>
                  </a:lnTo>
                  <a:cubicBezTo>
                    <a:pt x="415" y="0"/>
                    <a:pt x="471" y="56"/>
                    <a:pt x="471" y="125"/>
                  </a:cubicBezTo>
                  <a:lnTo>
                    <a:pt x="471" y="357"/>
                  </a:lnTo>
                  <a:cubicBezTo>
                    <a:pt x="471" y="426"/>
                    <a:pt x="415" y="482"/>
                    <a:pt x="346" y="482"/>
                  </a:cubicBezTo>
                  <a:lnTo>
                    <a:pt x="125" y="482"/>
                  </a:lnTo>
                  <a:cubicBezTo>
                    <a:pt x="56" y="482"/>
                    <a:pt x="0" y="426"/>
                    <a:pt x="0" y="357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4">
              <a:extLst>
                <a:ext uri="{FF2B5EF4-FFF2-40B4-BE49-F238E27FC236}">
                  <a16:creationId xmlns:a16="http://schemas.microsoft.com/office/drawing/2014/main" id="{E0B26511-0EF0-4F91-BB6F-429585222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08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3</a:t>
              </a:r>
              <a:endParaRPr lang="en-US" altLang="en-US"/>
            </a:p>
          </p:txBody>
        </p:sp>
        <p:sp>
          <p:nvSpPr>
            <p:cNvPr id="90" name="Freeform 85">
              <a:extLst>
                <a:ext uri="{FF2B5EF4-FFF2-40B4-BE49-F238E27FC236}">
                  <a16:creationId xmlns:a16="http://schemas.microsoft.com/office/drawing/2014/main" id="{624B2F4B-AF2B-4994-8B37-AFEACAE1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1044"/>
              <a:ext cx="215" cy="220"/>
            </a:xfrm>
            <a:custGeom>
              <a:avLst/>
              <a:gdLst>
                <a:gd name="T0" fmla="*/ 125 w 470"/>
                <a:gd name="T1" fmla="*/ 0 h 482"/>
                <a:gd name="T2" fmla="*/ 345 w 470"/>
                <a:gd name="T3" fmla="*/ 0 h 482"/>
                <a:gd name="T4" fmla="*/ 470 w 470"/>
                <a:gd name="T5" fmla="*/ 125 h 482"/>
                <a:gd name="T6" fmla="*/ 470 w 470"/>
                <a:gd name="T7" fmla="*/ 357 h 482"/>
                <a:gd name="T8" fmla="*/ 345 w 470"/>
                <a:gd name="T9" fmla="*/ 482 h 482"/>
                <a:gd name="T10" fmla="*/ 125 w 470"/>
                <a:gd name="T11" fmla="*/ 482 h 482"/>
                <a:gd name="T12" fmla="*/ 0 w 470"/>
                <a:gd name="T13" fmla="*/ 357 h 482"/>
                <a:gd name="T14" fmla="*/ 0 w 470"/>
                <a:gd name="T15" fmla="*/ 125 h 482"/>
                <a:gd name="T16" fmla="*/ 125 w 470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482">
                  <a:moveTo>
                    <a:pt x="125" y="0"/>
                  </a:moveTo>
                  <a:lnTo>
                    <a:pt x="345" y="0"/>
                  </a:lnTo>
                  <a:cubicBezTo>
                    <a:pt x="415" y="0"/>
                    <a:pt x="470" y="56"/>
                    <a:pt x="470" y="125"/>
                  </a:cubicBezTo>
                  <a:lnTo>
                    <a:pt x="470" y="357"/>
                  </a:lnTo>
                  <a:cubicBezTo>
                    <a:pt x="470" y="426"/>
                    <a:pt x="415" y="482"/>
                    <a:pt x="345" y="482"/>
                  </a:cubicBezTo>
                  <a:lnTo>
                    <a:pt x="125" y="482"/>
                  </a:lnTo>
                  <a:cubicBezTo>
                    <a:pt x="56" y="482"/>
                    <a:pt x="0" y="426"/>
                    <a:pt x="0" y="357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6">
              <a:extLst>
                <a:ext uri="{FF2B5EF4-FFF2-40B4-BE49-F238E27FC236}">
                  <a16:creationId xmlns:a16="http://schemas.microsoft.com/office/drawing/2014/main" id="{2C04783D-CCD8-4555-9BB0-BB15023BD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078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4</a:t>
              </a:r>
              <a:endParaRPr lang="en-US" altLang="en-US"/>
            </a:p>
          </p:txBody>
        </p:sp>
        <p:sp>
          <p:nvSpPr>
            <p:cNvPr id="92" name="Freeform 87">
              <a:extLst>
                <a:ext uri="{FF2B5EF4-FFF2-40B4-BE49-F238E27FC236}">
                  <a16:creationId xmlns:a16="http://schemas.microsoft.com/office/drawing/2014/main" id="{C5689C3C-ACCE-477F-B203-EA2D85369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042"/>
              <a:ext cx="215" cy="220"/>
            </a:xfrm>
            <a:custGeom>
              <a:avLst/>
              <a:gdLst>
                <a:gd name="T0" fmla="*/ 125 w 471"/>
                <a:gd name="T1" fmla="*/ 0 h 481"/>
                <a:gd name="T2" fmla="*/ 346 w 471"/>
                <a:gd name="T3" fmla="*/ 0 h 481"/>
                <a:gd name="T4" fmla="*/ 471 w 471"/>
                <a:gd name="T5" fmla="*/ 125 h 481"/>
                <a:gd name="T6" fmla="*/ 471 w 471"/>
                <a:gd name="T7" fmla="*/ 356 h 481"/>
                <a:gd name="T8" fmla="*/ 346 w 471"/>
                <a:gd name="T9" fmla="*/ 481 h 481"/>
                <a:gd name="T10" fmla="*/ 125 w 471"/>
                <a:gd name="T11" fmla="*/ 481 h 481"/>
                <a:gd name="T12" fmla="*/ 0 w 471"/>
                <a:gd name="T13" fmla="*/ 356 h 481"/>
                <a:gd name="T14" fmla="*/ 0 w 471"/>
                <a:gd name="T15" fmla="*/ 125 h 481"/>
                <a:gd name="T16" fmla="*/ 125 w 471"/>
                <a:gd name="T17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1" h="481">
                  <a:moveTo>
                    <a:pt x="125" y="0"/>
                  </a:moveTo>
                  <a:lnTo>
                    <a:pt x="346" y="0"/>
                  </a:lnTo>
                  <a:cubicBezTo>
                    <a:pt x="415" y="0"/>
                    <a:pt x="471" y="55"/>
                    <a:pt x="471" y="125"/>
                  </a:cubicBezTo>
                  <a:lnTo>
                    <a:pt x="471" y="356"/>
                  </a:lnTo>
                  <a:cubicBezTo>
                    <a:pt x="471" y="425"/>
                    <a:pt x="415" y="481"/>
                    <a:pt x="346" y="481"/>
                  </a:cubicBezTo>
                  <a:lnTo>
                    <a:pt x="125" y="481"/>
                  </a:lnTo>
                  <a:cubicBezTo>
                    <a:pt x="56" y="481"/>
                    <a:pt x="0" y="425"/>
                    <a:pt x="0" y="356"/>
                  </a:cubicBezTo>
                  <a:lnTo>
                    <a:pt x="0" y="125"/>
                  </a:lnTo>
                  <a:cubicBezTo>
                    <a:pt x="0" y="55"/>
                    <a:pt x="56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8">
              <a:extLst>
                <a:ext uri="{FF2B5EF4-FFF2-40B4-BE49-F238E27FC236}">
                  <a16:creationId xmlns:a16="http://schemas.microsoft.com/office/drawing/2014/main" id="{64092B9A-DA9C-4488-996F-5747D740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09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5</a:t>
              </a:r>
              <a:endParaRPr lang="en-US" altLang="en-US"/>
            </a:p>
          </p:txBody>
        </p:sp>
        <p:sp>
          <p:nvSpPr>
            <p:cNvPr id="94" name="Freeform 89">
              <a:extLst>
                <a:ext uri="{FF2B5EF4-FFF2-40B4-BE49-F238E27FC236}">
                  <a16:creationId xmlns:a16="http://schemas.microsoft.com/office/drawing/2014/main" id="{547E20FC-51DE-46D8-A8A8-7AFA588E5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5" y="1038"/>
              <a:ext cx="214" cy="221"/>
            </a:xfrm>
            <a:custGeom>
              <a:avLst/>
              <a:gdLst>
                <a:gd name="T0" fmla="*/ 125 w 470"/>
                <a:gd name="T1" fmla="*/ 0 h 482"/>
                <a:gd name="T2" fmla="*/ 345 w 470"/>
                <a:gd name="T3" fmla="*/ 0 h 482"/>
                <a:gd name="T4" fmla="*/ 470 w 470"/>
                <a:gd name="T5" fmla="*/ 125 h 482"/>
                <a:gd name="T6" fmla="*/ 470 w 470"/>
                <a:gd name="T7" fmla="*/ 357 h 482"/>
                <a:gd name="T8" fmla="*/ 345 w 470"/>
                <a:gd name="T9" fmla="*/ 482 h 482"/>
                <a:gd name="T10" fmla="*/ 125 w 470"/>
                <a:gd name="T11" fmla="*/ 482 h 482"/>
                <a:gd name="T12" fmla="*/ 0 w 470"/>
                <a:gd name="T13" fmla="*/ 357 h 482"/>
                <a:gd name="T14" fmla="*/ 0 w 470"/>
                <a:gd name="T15" fmla="*/ 125 h 482"/>
                <a:gd name="T16" fmla="*/ 125 w 470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0" h="482">
                  <a:moveTo>
                    <a:pt x="125" y="0"/>
                  </a:moveTo>
                  <a:lnTo>
                    <a:pt x="345" y="0"/>
                  </a:lnTo>
                  <a:cubicBezTo>
                    <a:pt x="415" y="0"/>
                    <a:pt x="470" y="56"/>
                    <a:pt x="470" y="125"/>
                  </a:cubicBezTo>
                  <a:lnTo>
                    <a:pt x="470" y="357"/>
                  </a:lnTo>
                  <a:cubicBezTo>
                    <a:pt x="470" y="426"/>
                    <a:pt x="415" y="482"/>
                    <a:pt x="345" y="482"/>
                  </a:cubicBezTo>
                  <a:lnTo>
                    <a:pt x="125" y="482"/>
                  </a:lnTo>
                  <a:cubicBezTo>
                    <a:pt x="55" y="482"/>
                    <a:pt x="0" y="426"/>
                    <a:pt x="0" y="357"/>
                  </a:cubicBezTo>
                  <a:lnTo>
                    <a:pt x="0" y="125"/>
                  </a:lnTo>
                  <a:cubicBezTo>
                    <a:pt x="0" y="56"/>
                    <a:pt x="55" y="0"/>
                    <a:pt x="125" y="0"/>
                  </a:cubicBezTo>
                  <a:close/>
                </a:path>
              </a:pathLst>
            </a:custGeom>
            <a:solidFill>
              <a:srgbClr val="A3E4B8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0">
              <a:extLst>
                <a:ext uri="{FF2B5EF4-FFF2-40B4-BE49-F238E27FC236}">
                  <a16:creationId xmlns:a16="http://schemas.microsoft.com/office/drawing/2014/main" id="{FB517CFA-4C0B-4E2E-9C1F-9FA9FDE5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" y="109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-serif"/>
                </a:rPr>
                <a:t>6</a:t>
              </a:r>
              <a:endParaRPr lang="en-US" altLang="en-US"/>
            </a:p>
          </p:txBody>
        </p:sp>
        <p:sp>
          <p:nvSpPr>
            <p:cNvPr id="96" name="Line 91">
              <a:extLst>
                <a:ext uri="{FF2B5EF4-FFF2-40B4-BE49-F238E27FC236}">
                  <a16:creationId xmlns:a16="http://schemas.microsoft.com/office/drawing/2014/main" id="{25CA3E85-2633-40DC-BA6D-22F0403A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2" y="2240"/>
              <a:ext cx="364" cy="328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2">
              <a:extLst>
                <a:ext uri="{FF2B5EF4-FFF2-40B4-BE49-F238E27FC236}">
                  <a16:creationId xmlns:a16="http://schemas.microsoft.com/office/drawing/2014/main" id="{E99E1A69-7148-4BA4-82BD-EDF3ACE68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70" y="2245"/>
              <a:ext cx="373" cy="317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3">
              <a:extLst>
                <a:ext uri="{FF2B5EF4-FFF2-40B4-BE49-F238E27FC236}">
                  <a16:creationId xmlns:a16="http://schemas.microsoft.com/office/drawing/2014/main" id="{C32F45BD-D22E-4930-A99C-869AB2CE4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" y="2660"/>
              <a:ext cx="363" cy="328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4">
              <a:extLst>
                <a:ext uri="{FF2B5EF4-FFF2-40B4-BE49-F238E27FC236}">
                  <a16:creationId xmlns:a16="http://schemas.microsoft.com/office/drawing/2014/main" id="{B972C54A-5235-4A5E-8EA9-B1C3A6104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2666"/>
              <a:ext cx="373" cy="317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5">
              <a:extLst>
                <a:ext uri="{FF2B5EF4-FFF2-40B4-BE49-F238E27FC236}">
                  <a16:creationId xmlns:a16="http://schemas.microsoft.com/office/drawing/2014/main" id="{57E93E99-3BF7-4DE7-AB75-789729BFF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3088"/>
              <a:ext cx="363" cy="328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96">
              <a:extLst>
                <a:ext uri="{FF2B5EF4-FFF2-40B4-BE49-F238E27FC236}">
                  <a16:creationId xmlns:a16="http://schemas.microsoft.com/office/drawing/2014/main" id="{4D721FAB-569A-45B9-A019-31D04F6D5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4" y="3094"/>
              <a:ext cx="374" cy="316"/>
            </a:xfrm>
            <a:prstGeom prst="line">
              <a:avLst/>
            </a:prstGeom>
            <a:noFill/>
            <a:ln w="31750" cap="flat">
              <a:solidFill>
                <a:srgbClr val="FB062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6711A37A-36BB-4D82-B618-3FBB3C2E0FF8}"/>
              </a:ext>
            </a:extLst>
          </p:cNvPr>
          <p:cNvSpPr txBox="1"/>
          <p:nvPr/>
        </p:nvSpPr>
        <p:spPr>
          <a:xfrm>
            <a:off x="4777209" y="740447"/>
            <a:ext cx="1946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add r1, r2, r3</a:t>
            </a:r>
          </a:p>
          <a:p>
            <a:r>
              <a:rPr lang="en-US" sz="2400" i="1" dirty="0"/>
              <a:t>add r4, r1, r3</a:t>
            </a:r>
          </a:p>
        </p:txBody>
      </p:sp>
      <p:sp>
        <p:nvSpPr>
          <p:cNvPr id="104" name="Flowchart: Alternate Process 103">
            <a:extLst>
              <a:ext uri="{FF2B5EF4-FFF2-40B4-BE49-F238E27FC236}">
                <a16:creationId xmlns:a16="http://schemas.microsoft.com/office/drawing/2014/main" id="{7BDAF330-B110-47C8-8F4D-EFE46907748B}"/>
              </a:ext>
            </a:extLst>
          </p:cNvPr>
          <p:cNvSpPr/>
          <p:nvPr/>
        </p:nvSpPr>
        <p:spPr>
          <a:xfrm>
            <a:off x="4312071" y="790820"/>
            <a:ext cx="346075" cy="3477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5" name="Flowchart: Alternate Process 104">
            <a:extLst>
              <a:ext uri="{FF2B5EF4-FFF2-40B4-BE49-F238E27FC236}">
                <a16:creationId xmlns:a16="http://schemas.microsoft.com/office/drawing/2014/main" id="{102B51B3-4EC0-437B-86B4-D7044B541D33}"/>
              </a:ext>
            </a:extLst>
          </p:cNvPr>
          <p:cNvSpPr/>
          <p:nvPr/>
        </p:nvSpPr>
        <p:spPr>
          <a:xfrm>
            <a:off x="4312070" y="1248057"/>
            <a:ext cx="346075" cy="347737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88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41C1-F58C-4D54-BA36-9E9D24CC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Interlocks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89F2-765F-4762-B385-BAEA7657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81194-913B-4784-B400-B36E42A1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9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98CD2754-2A33-4EEE-A4E4-FDCAAF4ABF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73046" y="1590525"/>
            <a:ext cx="7845908" cy="337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C2735F29-5594-4427-B3F5-67C669D030F9}"/>
              </a:ext>
            </a:extLst>
          </p:cNvPr>
          <p:cNvSpPr>
            <a:spLocks/>
          </p:cNvSpPr>
          <p:nvPr/>
        </p:nvSpPr>
        <p:spPr bwMode="auto">
          <a:xfrm>
            <a:off x="2178496" y="2106802"/>
            <a:ext cx="523061" cy="329279"/>
          </a:xfrm>
          <a:custGeom>
            <a:avLst/>
            <a:gdLst>
              <a:gd name="T0" fmla="*/ 54 w 983"/>
              <a:gd name="T1" fmla="*/ 0 h 552"/>
              <a:gd name="T2" fmla="*/ 929 w 983"/>
              <a:gd name="T3" fmla="*/ 0 h 552"/>
              <a:gd name="T4" fmla="*/ 983 w 983"/>
              <a:gd name="T5" fmla="*/ 54 h 552"/>
              <a:gd name="T6" fmla="*/ 983 w 983"/>
              <a:gd name="T7" fmla="*/ 498 h 552"/>
              <a:gd name="T8" fmla="*/ 929 w 983"/>
              <a:gd name="T9" fmla="*/ 552 h 552"/>
              <a:gd name="T10" fmla="*/ 54 w 983"/>
              <a:gd name="T11" fmla="*/ 552 h 552"/>
              <a:gd name="T12" fmla="*/ 0 w 983"/>
              <a:gd name="T13" fmla="*/ 498 h 552"/>
              <a:gd name="T14" fmla="*/ 0 w 983"/>
              <a:gd name="T15" fmla="*/ 54 h 552"/>
              <a:gd name="T16" fmla="*/ 54 w 983"/>
              <a:gd name="T1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552">
                <a:moveTo>
                  <a:pt x="54" y="0"/>
                </a:moveTo>
                <a:lnTo>
                  <a:pt x="929" y="0"/>
                </a:lnTo>
                <a:cubicBezTo>
                  <a:pt x="959" y="0"/>
                  <a:pt x="983" y="24"/>
                  <a:pt x="983" y="54"/>
                </a:cubicBezTo>
                <a:lnTo>
                  <a:pt x="983" y="498"/>
                </a:lnTo>
                <a:cubicBezTo>
                  <a:pt x="983" y="528"/>
                  <a:pt x="959" y="552"/>
                  <a:pt x="929" y="552"/>
                </a:cubicBezTo>
                <a:lnTo>
                  <a:pt x="54" y="552"/>
                </a:lnTo>
                <a:cubicBezTo>
                  <a:pt x="24" y="552"/>
                  <a:pt x="0" y="528"/>
                  <a:pt x="0" y="498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FFE6D5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7738D58-A50C-4905-9B89-9590B8A9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767" y="2161681"/>
            <a:ext cx="1090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IF</a:t>
            </a:r>
            <a:endParaRPr lang="en-US" alt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C691570B-53EE-46CF-9F90-A6A327ECC03C}"/>
              </a:ext>
            </a:extLst>
          </p:cNvPr>
          <p:cNvSpPr>
            <a:spLocks/>
          </p:cNvSpPr>
          <p:nvPr/>
        </p:nvSpPr>
        <p:spPr bwMode="auto">
          <a:xfrm>
            <a:off x="2189393" y="2669829"/>
            <a:ext cx="523061" cy="329279"/>
          </a:xfrm>
          <a:custGeom>
            <a:avLst/>
            <a:gdLst>
              <a:gd name="T0" fmla="*/ 54 w 983"/>
              <a:gd name="T1" fmla="*/ 0 h 552"/>
              <a:gd name="T2" fmla="*/ 929 w 983"/>
              <a:gd name="T3" fmla="*/ 0 h 552"/>
              <a:gd name="T4" fmla="*/ 983 w 983"/>
              <a:gd name="T5" fmla="*/ 54 h 552"/>
              <a:gd name="T6" fmla="*/ 983 w 983"/>
              <a:gd name="T7" fmla="*/ 498 h 552"/>
              <a:gd name="T8" fmla="*/ 929 w 983"/>
              <a:gd name="T9" fmla="*/ 552 h 552"/>
              <a:gd name="T10" fmla="*/ 54 w 983"/>
              <a:gd name="T11" fmla="*/ 552 h 552"/>
              <a:gd name="T12" fmla="*/ 0 w 983"/>
              <a:gd name="T13" fmla="*/ 498 h 552"/>
              <a:gd name="T14" fmla="*/ 0 w 983"/>
              <a:gd name="T15" fmla="*/ 54 h 552"/>
              <a:gd name="T16" fmla="*/ 54 w 983"/>
              <a:gd name="T1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552">
                <a:moveTo>
                  <a:pt x="54" y="0"/>
                </a:moveTo>
                <a:lnTo>
                  <a:pt x="929" y="0"/>
                </a:lnTo>
                <a:cubicBezTo>
                  <a:pt x="959" y="0"/>
                  <a:pt x="983" y="24"/>
                  <a:pt x="983" y="54"/>
                </a:cubicBezTo>
                <a:lnTo>
                  <a:pt x="983" y="498"/>
                </a:lnTo>
                <a:cubicBezTo>
                  <a:pt x="983" y="528"/>
                  <a:pt x="959" y="552"/>
                  <a:pt x="929" y="552"/>
                </a:cubicBezTo>
                <a:lnTo>
                  <a:pt x="54" y="552"/>
                </a:lnTo>
                <a:cubicBezTo>
                  <a:pt x="24" y="552"/>
                  <a:pt x="0" y="528"/>
                  <a:pt x="0" y="498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FFE6D5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EB9E2E4-651D-4FBD-B3FE-8360B1246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833" y="2724708"/>
            <a:ext cx="17312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OF</a:t>
            </a:r>
            <a:endParaRPr lang="en-US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898B01C-02C4-474A-862B-B8D65CD6E010}"/>
              </a:ext>
            </a:extLst>
          </p:cNvPr>
          <p:cNvSpPr>
            <a:spLocks/>
          </p:cNvSpPr>
          <p:nvPr/>
        </p:nvSpPr>
        <p:spPr bwMode="auto">
          <a:xfrm>
            <a:off x="2187576" y="3308062"/>
            <a:ext cx="523061" cy="329279"/>
          </a:xfrm>
          <a:custGeom>
            <a:avLst/>
            <a:gdLst>
              <a:gd name="T0" fmla="*/ 54 w 983"/>
              <a:gd name="T1" fmla="*/ 0 h 552"/>
              <a:gd name="T2" fmla="*/ 930 w 983"/>
              <a:gd name="T3" fmla="*/ 0 h 552"/>
              <a:gd name="T4" fmla="*/ 983 w 983"/>
              <a:gd name="T5" fmla="*/ 54 h 552"/>
              <a:gd name="T6" fmla="*/ 983 w 983"/>
              <a:gd name="T7" fmla="*/ 499 h 552"/>
              <a:gd name="T8" fmla="*/ 930 w 983"/>
              <a:gd name="T9" fmla="*/ 552 h 552"/>
              <a:gd name="T10" fmla="*/ 54 w 983"/>
              <a:gd name="T11" fmla="*/ 552 h 552"/>
              <a:gd name="T12" fmla="*/ 0 w 983"/>
              <a:gd name="T13" fmla="*/ 499 h 552"/>
              <a:gd name="T14" fmla="*/ 0 w 983"/>
              <a:gd name="T15" fmla="*/ 54 h 552"/>
              <a:gd name="T16" fmla="*/ 54 w 983"/>
              <a:gd name="T1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552">
                <a:moveTo>
                  <a:pt x="54" y="0"/>
                </a:moveTo>
                <a:lnTo>
                  <a:pt x="930" y="0"/>
                </a:lnTo>
                <a:cubicBezTo>
                  <a:pt x="959" y="0"/>
                  <a:pt x="983" y="24"/>
                  <a:pt x="983" y="54"/>
                </a:cubicBezTo>
                <a:lnTo>
                  <a:pt x="983" y="499"/>
                </a:lnTo>
                <a:cubicBezTo>
                  <a:pt x="983" y="528"/>
                  <a:pt x="959" y="552"/>
                  <a:pt x="930" y="552"/>
                </a:cubicBezTo>
                <a:lnTo>
                  <a:pt x="54" y="552"/>
                </a:lnTo>
                <a:cubicBezTo>
                  <a:pt x="24" y="552"/>
                  <a:pt x="0" y="528"/>
                  <a:pt x="0" y="499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FFE6D5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327CC39-0F55-4834-8D2F-6DACB46C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546" y="3360908"/>
            <a:ext cx="1554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EX</a:t>
            </a:r>
            <a:endParaRPr lang="en-US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61B2FB3-3793-430D-8ABC-05CCF316E82E}"/>
              </a:ext>
            </a:extLst>
          </p:cNvPr>
          <p:cNvSpPr>
            <a:spLocks/>
          </p:cNvSpPr>
          <p:nvPr/>
        </p:nvSpPr>
        <p:spPr bwMode="auto">
          <a:xfrm>
            <a:off x="2185760" y="3913773"/>
            <a:ext cx="523061" cy="329279"/>
          </a:xfrm>
          <a:custGeom>
            <a:avLst/>
            <a:gdLst>
              <a:gd name="T0" fmla="*/ 53 w 983"/>
              <a:gd name="T1" fmla="*/ 0 h 552"/>
              <a:gd name="T2" fmla="*/ 929 w 983"/>
              <a:gd name="T3" fmla="*/ 0 h 552"/>
              <a:gd name="T4" fmla="*/ 983 w 983"/>
              <a:gd name="T5" fmla="*/ 53 h 552"/>
              <a:gd name="T6" fmla="*/ 983 w 983"/>
              <a:gd name="T7" fmla="*/ 498 h 552"/>
              <a:gd name="T8" fmla="*/ 929 w 983"/>
              <a:gd name="T9" fmla="*/ 552 h 552"/>
              <a:gd name="T10" fmla="*/ 53 w 983"/>
              <a:gd name="T11" fmla="*/ 552 h 552"/>
              <a:gd name="T12" fmla="*/ 0 w 983"/>
              <a:gd name="T13" fmla="*/ 498 h 552"/>
              <a:gd name="T14" fmla="*/ 0 w 983"/>
              <a:gd name="T15" fmla="*/ 53 h 552"/>
              <a:gd name="T16" fmla="*/ 53 w 983"/>
              <a:gd name="T1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552">
                <a:moveTo>
                  <a:pt x="53" y="0"/>
                </a:moveTo>
                <a:lnTo>
                  <a:pt x="929" y="0"/>
                </a:lnTo>
                <a:cubicBezTo>
                  <a:pt x="959" y="0"/>
                  <a:pt x="983" y="24"/>
                  <a:pt x="983" y="53"/>
                </a:cubicBezTo>
                <a:lnTo>
                  <a:pt x="983" y="498"/>
                </a:lnTo>
                <a:cubicBezTo>
                  <a:pt x="983" y="528"/>
                  <a:pt x="959" y="552"/>
                  <a:pt x="929" y="552"/>
                </a:cubicBezTo>
                <a:lnTo>
                  <a:pt x="53" y="552"/>
                </a:lnTo>
                <a:cubicBezTo>
                  <a:pt x="24" y="552"/>
                  <a:pt x="0" y="528"/>
                  <a:pt x="0" y="498"/>
                </a:cubicBezTo>
                <a:lnTo>
                  <a:pt x="0" y="53"/>
                </a:lnTo>
                <a:cubicBezTo>
                  <a:pt x="0" y="24"/>
                  <a:pt x="24" y="0"/>
                  <a:pt x="53" y="0"/>
                </a:cubicBezTo>
                <a:close/>
              </a:path>
            </a:pathLst>
          </a:custGeom>
          <a:solidFill>
            <a:srgbClr val="FFE6D5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9045D11-C5CA-488E-A115-0E664B34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201" y="3966620"/>
            <a:ext cx="2212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MA</a:t>
            </a:r>
            <a:endParaRPr lang="en-US" alt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F15E6B50-54E3-4899-B6F2-361FE5BD0C3C}"/>
              </a:ext>
            </a:extLst>
          </p:cNvPr>
          <p:cNvSpPr>
            <a:spLocks/>
          </p:cNvSpPr>
          <p:nvPr/>
        </p:nvSpPr>
        <p:spPr bwMode="auto">
          <a:xfrm>
            <a:off x="2203922" y="4470702"/>
            <a:ext cx="523061" cy="329279"/>
          </a:xfrm>
          <a:custGeom>
            <a:avLst/>
            <a:gdLst>
              <a:gd name="T0" fmla="*/ 54 w 983"/>
              <a:gd name="T1" fmla="*/ 0 h 553"/>
              <a:gd name="T2" fmla="*/ 929 w 983"/>
              <a:gd name="T3" fmla="*/ 0 h 553"/>
              <a:gd name="T4" fmla="*/ 983 w 983"/>
              <a:gd name="T5" fmla="*/ 54 h 553"/>
              <a:gd name="T6" fmla="*/ 983 w 983"/>
              <a:gd name="T7" fmla="*/ 499 h 553"/>
              <a:gd name="T8" fmla="*/ 929 w 983"/>
              <a:gd name="T9" fmla="*/ 553 h 553"/>
              <a:gd name="T10" fmla="*/ 54 w 983"/>
              <a:gd name="T11" fmla="*/ 553 h 553"/>
              <a:gd name="T12" fmla="*/ 0 w 983"/>
              <a:gd name="T13" fmla="*/ 499 h 553"/>
              <a:gd name="T14" fmla="*/ 0 w 983"/>
              <a:gd name="T15" fmla="*/ 54 h 553"/>
              <a:gd name="T16" fmla="*/ 54 w 983"/>
              <a:gd name="T17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3" h="553">
                <a:moveTo>
                  <a:pt x="54" y="0"/>
                </a:moveTo>
                <a:lnTo>
                  <a:pt x="929" y="0"/>
                </a:lnTo>
                <a:cubicBezTo>
                  <a:pt x="959" y="0"/>
                  <a:pt x="983" y="24"/>
                  <a:pt x="983" y="54"/>
                </a:cubicBezTo>
                <a:lnTo>
                  <a:pt x="983" y="499"/>
                </a:lnTo>
                <a:cubicBezTo>
                  <a:pt x="983" y="529"/>
                  <a:pt x="959" y="553"/>
                  <a:pt x="929" y="553"/>
                </a:cubicBezTo>
                <a:lnTo>
                  <a:pt x="54" y="553"/>
                </a:lnTo>
                <a:cubicBezTo>
                  <a:pt x="24" y="553"/>
                  <a:pt x="0" y="529"/>
                  <a:pt x="0" y="499"/>
                </a:cubicBezTo>
                <a:lnTo>
                  <a:pt x="0" y="54"/>
                </a:lnTo>
                <a:cubicBezTo>
                  <a:pt x="0" y="24"/>
                  <a:pt x="24" y="0"/>
                  <a:pt x="54" y="0"/>
                </a:cubicBezTo>
                <a:close/>
              </a:path>
            </a:pathLst>
          </a:custGeom>
          <a:solidFill>
            <a:srgbClr val="FFE6D5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B507047-2E82-4FFB-AF6B-7B3EC106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364" y="4523549"/>
            <a:ext cx="21826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sans-serif"/>
              </a:rPr>
              <a:t>RW</a:t>
            </a:r>
            <a:endParaRPr lang="en-US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300E22B-B35F-4EF5-BFBA-243C3AD3F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115" y="2049889"/>
            <a:ext cx="5403143" cy="483756"/>
          </a:xfrm>
          <a:prstGeom prst="rect">
            <a:avLst/>
          </a:prstGeom>
          <a:solidFill>
            <a:srgbClr val="FDFDEF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F4F72317-1356-42C8-BD39-7CC57B6D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7" y="2078346"/>
            <a:ext cx="435884" cy="412615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799D064C-15A2-4BCA-AF7E-9EAA50AD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741" y="214745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A05C2C8F-10F6-4E78-AF13-37D9B495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850" y="2647471"/>
            <a:ext cx="5401326" cy="485789"/>
          </a:xfrm>
          <a:prstGeom prst="rect">
            <a:avLst/>
          </a:prstGeom>
          <a:solidFill>
            <a:srgbClr val="FDFDEF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AC50980B-B194-4702-A4BD-3F4E2068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850" y="3247083"/>
            <a:ext cx="5399510" cy="483756"/>
          </a:xfrm>
          <a:prstGeom prst="rect">
            <a:avLst/>
          </a:prstGeom>
          <a:solidFill>
            <a:srgbClr val="FDFDEF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30FF10E9-E315-40C2-94ED-59D1C835B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380" y="3844665"/>
            <a:ext cx="5383165" cy="485789"/>
          </a:xfrm>
          <a:prstGeom prst="rect">
            <a:avLst/>
          </a:prstGeom>
          <a:solidFill>
            <a:srgbClr val="FDFDEF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D6A94C58-28F4-478F-905B-4B9182C3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379" y="4444278"/>
            <a:ext cx="5392246" cy="483756"/>
          </a:xfrm>
          <a:prstGeom prst="rect">
            <a:avLst/>
          </a:prstGeom>
          <a:solidFill>
            <a:srgbClr val="FDFDEF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D380A5E0-8FC8-45B8-A66A-6F7B87857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073" y="204175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1F1AAC82-757E-4ABF-8BEB-5EC76FFF9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1502" y="204988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52B306EF-2AF9-4B65-A16E-D7EDAB694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7931" y="204175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9407E0D5-9935-4536-A4CF-A7368AA94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8889" y="2058019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F5D086D9-BA7E-451A-A3A0-BA5AACFEB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808" y="2641372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EFEBF252-C089-499F-8AB8-F6444D966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37" y="2649502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F90063FE-DF66-4E16-82CA-1F056E357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666" y="2641372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A39860EC-FB29-4643-800D-D24D7B9E5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624" y="2657633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id="{6B824AEF-3F7C-405A-BC71-EC47876F7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808" y="3236920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EAE9A581-8ADF-4130-BF42-465B94FD1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37" y="3245051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70115CE9-6DE5-4FCD-83DA-315B6EEA6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666" y="3236920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46AF2545-B86D-460E-910E-7FB73C92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1624" y="3253181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76F49CF5-2D4B-44FF-86A8-2BD0B43BA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0543" y="383246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6D22E32A-5D7F-42FF-B2FF-43CE088FD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972" y="384059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6B8AC579-2C41-44C5-8604-D212FBCB2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401" y="3832469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D2CADBC2-F557-4E00-872B-6AC3EAE85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360" y="3848729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E86B9061-F173-48FD-8065-4D54F0EA9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279" y="4444278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21C35C27-09FB-4B5E-B474-4D7C8A4EB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9708" y="4452408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3DDFCE00-DED0-4672-AABE-FE2F653AA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6137" y="4444278"/>
            <a:ext cx="0" cy="49188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1C591072-6D92-4B65-8AF8-617A1BA40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7095" y="4460539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2">
            <a:extLst>
              <a:ext uri="{FF2B5EF4-FFF2-40B4-BE49-F238E27FC236}">
                <a16:creationId xmlns:a16="http://schemas.microsoft.com/office/drawing/2014/main" id="{1BC16FFD-B364-4BB8-AE5F-E73DA6DD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691" y="2684056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60B844F5-9A48-4DE9-BD61-3A90417F1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272" y="275519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49" name="Oval 44">
            <a:extLst>
              <a:ext uri="{FF2B5EF4-FFF2-40B4-BE49-F238E27FC236}">
                <a16:creationId xmlns:a16="http://schemas.microsoft.com/office/drawing/2014/main" id="{8FEF0887-1C7B-4890-A82B-C497F0B19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201" y="3279605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E8C2D032-05BF-4506-98C2-099DE485C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598" y="3350746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51" name="Oval 46">
            <a:extLst>
              <a:ext uri="{FF2B5EF4-FFF2-40B4-BE49-F238E27FC236}">
                <a16:creationId xmlns:a16="http://schemas.microsoft.com/office/drawing/2014/main" id="{AA90DD02-54A3-42D5-8D51-4B885AE8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78" y="3867023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AEFC7194-7665-4AF1-A864-604CDFDD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660" y="393816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53" name="Oval 48">
            <a:extLst>
              <a:ext uri="{FF2B5EF4-FFF2-40B4-BE49-F238E27FC236}">
                <a16:creationId xmlns:a16="http://schemas.microsoft.com/office/drawing/2014/main" id="{3449A463-9BD3-4FA9-8CC6-92B5DA2E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162" y="4486962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F017F4C3-194B-4D02-AD2B-497A8420F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376" y="4558104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55" name="Oval 50">
            <a:extLst>
              <a:ext uri="{FF2B5EF4-FFF2-40B4-BE49-F238E27FC236}">
                <a16:creationId xmlns:a16="http://schemas.microsoft.com/office/drawing/2014/main" id="{B31A4CEC-A8D5-41A1-9B00-DA3C5EB2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691" y="2088508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7B41F481-1243-47ED-A83F-20243B1A5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721" y="215965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57" name="Freeform 52">
            <a:extLst>
              <a:ext uri="{FF2B5EF4-FFF2-40B4-BE49-F238E27FC236}">
                <a16:creationId xmlns:a16="http://schemas.microsoft.com/office/drawing/2014/main" id="{351F83DF-4B83-41F0-A9AD-E453A17349DC}"/>
              </a:ext>
            </a:extLst>
          </p:cNvPr>
          <p:cNvSpPr>
            <a:spLocks noEditPoints="1"/>
          </p:cNvSpPr>
          <p:nvPr/>
        </p:nvSpPr>
        <p:spPr bwMode="auto">
          <a:xfrm>
            <a:off x="6188625" y="3919871"/>
            <a:ext cx="475840" cy="306921"/>
          </a:xfrm>
          <a:custGeom>
            <a:avLst/>
            <a:gdLst>
              <a:gd name="T0" fmla="*/ 877 w 893"/>
              <a:gd name="T1" fmla="*/ 331 h 514"/>
              <a:gd name="T2" fmla="*/ 826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9 h 514"/>
              <a:gd name="T12" fmla="*/ 504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8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2 h 514"/>
              <a:gd name="T34" fmla="*/ 304 w 893"/>
              <a:gd name="T35" fmla="*/ 85 h 514"/>
              <a:gd name="T36" fmla="*/ 53 w 893"/>
              <a:gd name="T37" fmla="*/ 274 h 514"/>
              <a:gd name="T38" fmla="*/ 304 w 893"/>
              <a:gd name="T39" fmla="*/ 85 h 514"/>
              <a:gd name="T40" fmla="*/ 302 w 893"/>
              <a:gd name="T41" fmla="*/ 329 h 514"/>
              <a:gd name="T42" fmla="*/ 187 w 893"/>
              <a:gd name="T43" fmla="*/ 242 h 514"/>
              <a:gd name="T44" fmla="*/ 452 w 893"/>
              <a:gd name="T45" fmla="*/ 235 h 514"/>
              <a:gd name="T46" fmla="*/ 210 w 893"/>
              <a:gd name="T47" fmla="*/ 418 h 514"/>
              <a:gd name="T48" fmla="*/ 452 w 893"/>
              <a:gd name="T49" fmla="*/ 235 h 514"/>
              <a:gd name="T50" fmla="*/ 590 w 893"/>
              <a:gd name="T51" fmla="*/ 449 h 514"/>
              <a:gd name="T52" fmla="*/ 383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8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20 h 514"/>
              <a:gd name="T74" fmla="*/ 500 w 893"/>
              <a:gd name="T75" fmla="*/ 81 h 514"/>
              <a:gd name="T76" fmla="*/ 409 w 893"/>
              <a:gd name="T77" fmla="*/ 149 h 514"/>
              <a:gd name="T78" fmla="*/ 500 w 893"/>
              <a:gd name="T79" fmla="*/ 81 h 514"/>
              <a:gd name="T80" fmla="*/ 392 w 893"/>
              <a:gd name="T81" fmla="*/ 183 h 514"/>
              <a:gd name="T82" fmla="*/ 261 w 893"/>
              <a:gd name="T83" fmla="*/ 83 h 514"/>
              <a:gd name="T84" fmla="*/ 567 w 893"/>
              <a:gd name="T85" fmla="*/ 197 h 514"/>
              <a:gd name="T86" fmla="*/ 366 w 893"/>
              <a:gd name="T87" fmla="*/ 350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1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2" y="343"/>
                  <a:pt x="838" y="343"/>
                  <a:pt x="824" y="333"/>
                </a:cubicBezTo>
                <a:cubicBezTo>
                  <a:pt x="810" y="322"/>
                  <a:pt x="810" y="304"/>
                  <a:pt x="826" y="292"/>
                </a:cubicBezTo>
                <a:cubicBezTo>
                  <a:pt x="841" y="281"/>
                  <a:pt x="865" y="280"/>
                  <a:pt x="879" y="291"/>
                </a:cubicBezTo>
                <a:close/>
                <a:moveTo>
                  <a:pt x="719" y="132"/>
                </a:moveTo>
                <a:cubicBezTo>
                  <a:pt x="766" y="168"/>
                  <a:pt x="772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7"/>
                  <a:pt x="719" y="132"/>
                </a:cubicBezTo>
                <a:close/>
                <a:moveTo>
                  <a:pt x="668" y="75"/>
                </a:moveTo>
                <a:cubicBezTo>
                  <a:pt x="714" y="109"/>
                  <a:pt x="715" y="165"/>
                  <a:pt x="670" y="199"/>
                </a:cubicBezTo>
                <a:cubicBezTo>
                  <a:pt x="625" y="233"/>
                  <a:pt x="552" y="232"/>
                  <a:pt x="506" y="197"/>
                </a:cubicBezTo>
                <a:cubicBezTo>
                  <a:pt x="460" y="163"/>
                  <a:pt x="459" y="107"/>
                  <a:pt x="504" y="73"/>
                </a:cubicBezTo>
                <a:cubicBezTo>
                  <a:pt x="548" y="39"/>
                  <a:pt x="622" y="40"/>
                  <a:pt x="668" y="75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9" y="175"/>
                </a:cubicBezTo>
                <a:cubicBezTo>
                  <a:pt x="537" y="207"/>
                  <a:pt x="461" y="201"/>
                  <a:pt x="410" y="162"/>
                </a:cubicBezTo>
                <a:cubicBezTo>
                  <a:pt x="359" y="124"/>
                  <a:pt x="352" y="67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80" y="75"/>
                  <a:pt x="488" y="122"/>
                  <a:pt x="455" y="147"/>
                </a:cubicBezTo>
                <a:cubicBezTo>
                  <a:pt x="423" y="172"/>
                  <a:pt x="361" y="165"/>
                  <a:pt x="317" y="132"/>
                </a:cubicBezTo>
                <a:cubicBezTo>
                  <a:pt x="273" y="99"/>
                  <a:pt x="265" y="52"/>
                  <a:pt x="298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5" y="40"/>
                </a:moveTo>
                <a:cubicBezTo>
                  <a:pt x="385" y="78"/>
                  <a:pt x="388" y="136"/>
                  <a:pt x="344" y="169"/>
                </a:cubicBezTo>
                <a:cubicBezTo>
                  <a:pt x="299" y="203"/>
                  <a:pt x="223" y="201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7"/>
                  <a:pt x="185" y="134"/>
                  <a:pt x="152" y="159"/>
                </a:cubicBezTo>
                <a:cubicBezTo>
                  <a:pt x="119" y="184"/>
                  <a:pt x="69" y="187"/>
                  <a:pt x="41" y="166"/>
                </a:cubicBezTo>
                <a:cubicBezTo>
                  <a:pt x="13" y="144"/>
                  <a:pt x="16" y="107"/>
                  <a:pt x="49" y="82"/>
                </a:cubicBezTo>
                <a:cubicBezTo>
                  <a:pt x="82" y="57"/>
                  <a:pt x="132" y="54"/>
                  <a:pt x="160" y="75"/>
                </a:cubicBezTo>
                <a:close/>
                <a:moveTo>
                  <a:pt x="304" y="85"/>
                </a:moveTo>
                <a:cubicBezTo>
                  <a:pt x="357" y="125"/>
                  <a:pt x="344" y="200"/>
                  <a:pt x="275" y="253"/>
                </a:cubicBezTo>
                <a:cubicBezTo>
                  <a:pt x="206" y="305"/>
                  <a:pt x="107" y="315"/>
                  <a:pt x="53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0" y="44"/>
                  <a:pt x="304" y="85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9"/>
                </a:cubicBezTo>
                <a:cubicBezTo>
                  <a:pt x="233" y="381"/>
                  <a:pt x="151" y="404"/>
                  <a:pt x="119" y="380"/>
                </a:cubicBezTo>
                <a:cubicBezTo>
                  <a:pt x="87" y="356"/>
                  <a:pt x="118" y="294"/>
                  <a:pt x="187" y="242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5"/>
                </a:moveTo>
                <a:cubicBezTo>
                  <a:pt x="496" y="268"/>
                  <a:pt x="477" y="336"/>
                  <a:pt x="410" y="386"/>
                </a:cubicBezTo>
                <a:cubicBezTo>
                  <a:pt x="344" y="437"/>
                  <a:pt x="254" y="451"/>
                  <a:pt x="210" y="418"/>
                </a:cubicBezTo>
                <a:cubicBezTo>
                  <a:pt x="167" y="385"/>
                  <a:pt x="186" y="317"/>
                  <a:pt x="252" y="267"/>
                </a:cubicBezTo>
                <a:cubicBezTo>
                  <a:pt x="319" y="216"/>
                  <a:pt x="409" y="202"/>
                  <a:pt x="452" y="235"/>
                </a:cubicBezTo>
                <a:close/>
                <a:moveTo>
                  <a:pt x="619" y="270"/>
                </a:moveTo>
                <a:cubicBezTo>
                  <a:pt x="676" y="314"/>
                  <a:pt x="663" y="394"/>
                  <a:pt x="590" y="449"/>
                </a:cubicBezTo>
                <a:cubicBezTo>
                  <a:pt x="517" y="504"/>
                  <a:pt x="411" y="514"/>
                  <a:pt x="354" y="471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7"/>
                  <a:pt x="561" y="227"/>
                  <a:pt x="619" y="270"/>
                </a:cubicBezTo>
                <a:close/>
                <a:moveTo>
                  <a:pt x="645" y="374"/>
                </a:moveTo>
                <a:cubicBezTo>
                  <a:pt x="693" y="411"/>
                  <a:pt x="707" y="460"/>
                  <a:pt x="675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9" y="376"/>
                  <a:pt x="501" y="352"/>
                </a:cubicBezTo>
                <a:cubicBezTo>
                  <a:pt x="532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4" y="399"/>
                  <a:pt x="760" y="432"/>
                </a:cubicBezTo>
                <a:cubicBezTo>
                  <a:pt x="716" y="465"/>
                  <a:pt x="644" y="464"/>
                  <a:pt x="599" y="430"/>
                </a:cubicBezTo>
                <a:cubicBezTo>
                  <a:pt x="554" y="395"/>
                  <a:pt x="552" y="341"/>
                  <a:pt x="596" y="308"/>
                </a:cubicBezTo>
                <a:cubicBezTo>
                  <a:pt x="640" y="275"/>
                  <a:pt x="712" y="276"/>
                  <a:pt x="757" y="310"/>
                </a:cubicBezTo>
                <a:close/>
                <a:moveTo>
                  <a:pt x="795" y="202"/>
                </a:moveTo>
                <a:cubicBezTo>
                  <a:pt x="856" y="248"/>
                  <a:pt x="862" y="318"/>
                  <a:pt x="808" y="358"/>
                </a:cubicBezTo>
                <a:cubicBezTo>
                  <a:pt x="755" y="399"/>
                  <a:pt x="663" y="394"/>
                  <a:pt x="602" y="348"/>
                </a:cubicBezTo>
                <a:cubicBezTo>
                  <a:pt x="542" y="302"/>
                  <a:pt x="536" y="232"/>
                  <a:pt x="589" y="192"/>
                </a:cubicBezTo>
                <a:cubicBezTo>
                  <a:pt x="642" y="152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1" y="162"/>
                  <a:pt x="686" y="211"/>
                  <a:pt x="649" y="239"/>
                </a:cubicBezTo>
                <a:cubicBezTo>
                  <a:pt x="613" y="267"/>
                  <a:pt x="547" y="263"/>
                  <a:pt x="504" y="230"/>
                </a:cubicBezTo>
                <a:cubicBezTo>
                  <a:pt x="460" y="197"/>
                  <a:pt x="455" y="148"/>
                  <a:pt x="491" y="120"/>
                </a:cubicBezTo>
                <a:cubicBezTo>
                  <a:pt x="528" y="92"/>
                  <a:pt x="593" y="96"/>
                  <a:pt x="637" y="129"/>
                </a:cubicBezTo>
                <a:close/>
                <a:moveTo>
                  <a:pt x="500" y="81"/>
                </a:moveTo>
                <a:cubicBezTo>
                  <a:pt x="539" y="110"/>
                  <a:pt x="550" y="150"/>
                  <a:pt x="525" y="169"/>
                </a:cubicBezTo>
                <a:cubicBezTo>
                  <a:pt x="500" y="188"/>
                  <a:pt x="448" y="179"/>
                  <a:pt x="409" y="149"/>
                </a:cubicBezTo>
                <a:cubicBezTo>
                  <a:pt x="370" y="120"/>
                  <a:pt x="359" y="80"/>
                  <a:pt x="384" y="61"/>
                </a:cubicBezTo>
                <a:cubicBezTo>
                  <a:pt x="409" y="43"/>
                  <a:pt x="460" y="51"/>
                  <a:pt x="500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3"/>
                </a:cubicBezTo>
                <a:cubicBezTo>
                  <a:pt x="349" y="215"/>
                  <a:pt x="285" y="219"/>
                  <a:pt x="248" y="192"/>
                </a:cubicBezTo>
                <a:cubicBezTo>
                  <a:pt x="212" y="164"/>
                  <a:pt x="218" y="116"/>
                  <a:pt x="261" y="83"/>
                </a:cubicBezTo>
                <a:cubicBezTo>
                  <a:pt x="304" y="51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7"/>
                  <a:pt x="366" y="350"/>
                </a:cubicBezTo>
                <a:cubicBezTo>
                  <a:pt x="251" y="263"/>
                  <a:pt x="203" y="158"/>
                  <a:pt x="259" y="116"/>
                </a:cubicBezTo>
                <a:cubicBezTo>
                  <a:pt x="314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3">
            <a:extLst>
              <a:ext uri="{FF2B5EF4-FFF2-40B4-BE49-F238E27FC236}">
                <a16:creationId xmlns:a16="http://schemas.microsoft.com/office/drawing/2014/main" id="{0C4E9491-C8FF-4120-8528-252F85559A19}"/>
              </a:ext>
            </a:extLst>
          </p:cNvPr>
          <p:cNvSpPr>
            <a:spLocks/>
          </p:cNvSpPr>
          <p:nvPr/>
        </p:nvSpPr>
        <p:spPr bwMode="auto">
          <a:xfrm>
            <a:off x="6208604" y="393206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4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70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70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4">
            <a:extLst>
              <a:ext uri="{FF2B5EF4-FFF2-40B4-BE49-F238E27FC236}">
                <a16:creationId xmlns:a16="http://schemas.microsoft.com/office/drawing/2014/main" id="{64B18A88-0E01-470F-85A0-9D1BD8EE6C09}"/>
              </a:ext>
            </a:extLst>
          </p:cNvPr>
          <p:cNvSpPr>
            <a:spLocks/>
          </p:cNvSpPr>
          <p:nvPr/>
        </p:nvSpPr>
        <p:spPr bwMode="auto">
          <a:xfrm>
            <a:off x="6208604" y="393206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4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70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70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5">
            <a:extLst>
              <a:ext uri="{FF2B5EF4-FFF2-40B4-BE49-F238E27FC236}">
                <a16:creationId xmlns:a16="http://schemas.microsoft.com/office/drawing/2014/main" id="{0C1CB13D-38E2-4B5B-8FE9-BDE61297BBF5}"/>
              </a:ext>
            </a:extLst>
          </p:cNvPr>
          <p:cNvSpPr>
            <a:spLocks/>
          </p:cNvSpPr>
          <p:nvPr/>
        </p:nvSpPr>
        <p:spPr bwMode="auto">
          <a:xfrm>
            <a:off x="6208604" y="393206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4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70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70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6">
            <a:extLst>
              <a:ext uri="{FF2B5EF4-FFF2-40B4-BE49-F238E27FC236}">
                <a16:creationId xmlns:a16="http://schemas.microsoft.com/office/drawing/2014/main" id="{F4FA405A-428A-4AA2-8A15-2F2B1947F618}"/>
              </a:ext>
            </a:extLst>
          </p:cNvPr>
          <p:cNvSpPr>
            <a:spLocks noEditPoints="1"/>
          </p:cNvSpPr>
          <p:nvPr/>
        </p:nvSpPr>
        <p:spPr bwMode="auto">
          <a:xfrm>
            <a:off x="6190441" y="3915805"/>
            <a:ext cx="475840" cy="304888"/>
          </a:xfrm>
          <a:custGeom>
            <a:avLst/>
            <a:gdLst>
              <a:gd name="T0" fmla="*/ 876 w 893"/>
              <a:gd name="T1" fmla="*/ 331 h 514"/>
              <a:gd name="T2" fmla="*/ 825 w 893"/>
              <a:gd name="T3" fmla="*/ 292 h 514"/>
              <a:gd name="T4" fmla="*/ 718 w 893"/>
              <a:gd name="T5" fmla="*/ 132 h 514"/>
              <a:gd name="T6" fmla="*/ 573 w 893"/>
              <a:gd name="T7" fmla="*/ 242 h 514"/>
              <a:gd name="T8" fmla="*/ 718 w 893"/>
              <a:gd name="T9" fmla="*/ 132 h 514"/>
              <a:gd name="T10" fmla="*/ 669 w 893"/>
              <a:gd name="T11" fmla="*/ 199 h 514"/>
              <a:gd name="T12" fmla="*/ 503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1 w 893"/>
              <a:gd name="T31" fmla="*/ 159 h 514"/>
              <a:gd name="T32" fmla="*/ 49 w 893"/>
              <a:gd name="T33" fmla="*/ 81 h 514"/>
              <a:gd name="T34" fmla="*/ 303 w 893"/>
              <a:gd name="T35" fmla="*/ 85 h 514"/>
              <a:gd name="T36" fmla="*/ 53 w 893"/>
              <a:gd name="T37" fmla="*/ 274 h 514"/>
              <a:gd name="T38" fmla="*/ 303 w 893"/>
              <a:gd name="T39" fmla="*/ 85 h 514"/>
              <a:gd name="T40" fmla="*/ 301 w 893"/>
              <a:gd name="T41" fmla="*/ 329 h 514"/>
              <a:gd name="T42" fmla="*/ 186 w 893"/>
              <a:gd name="T43" fmla="*/ 242 h 514"/>
              <a:gd name="T44" fmla="*/ 452 w 893"/>
              <a:gd name="T45" fmla="*/ 235 h 514"/>
              <a:gd name="T46" fmla="*/ 210 w 893"/>
              <a:gd name="T47" fmla="*/ 418 h 514"/>
              <a:gd name="T48" fmla="*/ 452 w 893"/>
              <a:gd name="T49" fmla="*/ 235 h 514"/>
              <a:gd name="T50" fmla="*/ 589 w 893"/>
              <a:gd name="T51" fmla="*/ 449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5 w 893"/>
              <a:gd name="T63" fmla="*/ 308 h 514"/>
              <a:gd name="T64" fmla="*/ 794 w 893"/>
              <a:gd name="T65" fmla="*/ 202 h 514"/>
              <a:gd name="T66" fmla="*/ 602 w 893"/>
              <a:gd name="T67" fmla="*/ 348 h 514"/>
              <a:gd name="T68" fmla="*/ 794 w 893"/>
              <a:gd name="T69" fmla="*/ 202 h 514"/>
              <a:gd name="T70" fmla="*/ 649 w 893"/>
              <a:gd name="T71" fmla="*/ 239 h 514"/>
              <a:gd name="T72" fmla="*/ 491 w 893"/>
              <a:gd name="T73" fmla="*/ 120 h 514"/>
              <a:gd name="T74" fmla="*/ 499 w 893"/>
              <a:gd name="T75" fmla="*/ 81 h 514"/>
              <a:gd name="T76" fmla="*/ 409 w 893"/>
              <a:gd name="T77" fmla="*/ 149 h 514"/>
              <a:gd name="T78" fmla="*/ 499 w 893"/>
              <a:gd name="T79" fmla="*/ 81 h 514"/>
              <a:gd name="T80" fmla="*/ 391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8" y="290"/>
                </a:moveTo>
                <a:cubicBezTo>
                  <a:pt x="893" y="301"/>
                  <a:pt x="892" y="319"/>
                  <a:pt x="876" y="331"/>
                </a:cubicBezTo>
                <a:cubicBezTo>
                  <a:pt x="861" y="342"/>
                  <a:pt x="837" y="343"/>
                  <a:pt x="823" y="332"/>
                </a:cubicBezTo>
                <a:cubicBezTo>
                  <a:pt x="809" y="322"/>
                  <a:pt x="810" y="304"/>
                  <a:pt x="825" y="292"/>
                </a:cubicBezTo>
                <a:cubicBezTo>
                  <a:pt x="840" y="280"/>
                  <a:pt x="864" y="280"/>
                  <a:pt x="878" y="290"/>
                </a:cubicBezTo>
                <a:close/>
                <a:moveTo>
                  <a:pt x="718" y="132"/>
                </a:moveTo>
                <a:cubicBezTo>
                  <a:pt x="765" y="168"/>
                  <a:pt x="771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0" y="153"/>
                  <a:pt x="561" y="123"/>
                </a:cubicBezTo>
                <a:cubicBezTo>
                  <a:pt x="601" y="92"/>
                  <a:pt x="671" y="96"/>
                  <a:pt x="718" y="132"/>
                </a:cubicBezTo>
                <a:close/>
                <a:moveTo>
                  <a:pt x="667" y="75"/>
                </a:moveTo>
                <a:cubicBezTo>
                  <a:pt x="713" y="109"/>
                  <a:pt x="714" y="165"/>
                  <a:pt x="669" y="199"/>
                </a:cubicBezTo>
                <a:cubicBezTo>
                  <a:pt x="624" y="233"/>
                  <a:pt x="551" y="232"/>
                  <a:pt x="505" y="197"/>
                </a:cubicBezTo>
                <a:cubicBezTo>
                  <a:pt x="459" y="162"/>
                  <a:pt x="458" y="107"/>
                  <a:pt x="503" y="73"/>
                </a:cubicBezTo>
                <a:cubicBezTo>
                  <a:pt x="548" y="39"/>
                  <a:pt x="621" y="40"/>
                  <a:pt x="667" y="75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8" y="175"/>
                </a:cubicBezTo>
                <a:cubicBezTo>
                  <a:pt x="536" y="206"/>
                  <a:pt x="461" y="201"/>
                  <a:pt x="410" y="162"/>
                </a:cubicBezTo>
                <a:cubicBezTo>
                  <a:pt x="359" y="124"/>
                  <a:pt x="351" y="67"/>
                  <a:pt x="393" y="35"/>
                </a:cubicBezTo>
                <a:cubicBezTo>
                  <a:pt x="435" y="3"/>
                  <a:pt x="511" y="9"/>
                  <a:pt x="562" y="47"/>
                </a:cubicBezTo>
                <a:close/>
                <a:moveTo>
                  <a:pt x="435" y="42"/>
                </a:moveTo>
                <a:cubicBezTo>
                  <a:pt x="479" y="75"/>
                  <a:pt x="488" y="122"/>
                  <a:pt x="455" y="147"/>
                </a:cubicBezTo>
                <a:cubicBezTo>
                  <a:pt x="422" y="172"/>
                  <a:pt x="360" y="165"/>
                  <a:pt x="316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9"/>
                  <a:pt x="435" y="42"/>
                </a:cubicBezTo>
                <a:close/>
                <a:moveTo>
                  <a:pt x="335" y="40"/>
                </a:moveTo>
                <a:cubicBezTo>
                  <a:pt x="384" y="78"/>
                  <a:pt x="388" y="135"/>
                  <a:pt x="343" y="169"/>
                </a:cubicBezTo>
                <a:cubicBezTo>
                  <a:pt x="298" y="203"/>
                  <a:pt x="222" y="200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09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7"/>
                  <a:pt x="184" y="134"/>
                  <a:pt x="151" y="159"/>
                </a:cubicBezTo>
                <a:cubicBezTo>
                  <a:pt x="118" y="184"/>
                  <a:pt x="69" y="187"/>
                  <a:pt x="41" y="165"/>
                </a:cubicBezTo>
                <a:cubicBezTo>
                  <a:pt x="12" y="144"/>
                  <a:pt x="16" y="106"/>
                  <a:pt x="49" y="81"/>
                </a:cubicBezTo>
                <a:cubicBezTo>
                  <a:pt x="82" y="57"/>
                  <a:pt x="131" y="54"/>
                  <a:pt x="160" y="75"/>
                </a:cubicBezTo>
                <a:close/>
                <a:moveTo>
                  <a:pt x="303" y="85"/>
                </a:moveTo>
                <a:cubicBezTo>
                  <a:pt x="356" y="125"/>
                  <a:pt x="343" y="200"/>
                  <a:pt x="274" y="252"/>
                </a:cubicBezTo>
                <a:cubicBezTo>
                  <a:pt x="205" y="305"/>
                  <a:pt x="106" y="314"/>
                  <a:pt x="53" y="274"/>
                </a:cubicBezTo>
                <a:cubicBezTo>
                  <a:pt x="0" y="234"/>
                  <a:pt x="12" y="159"/>
                  <a:pt x="82" y="106"/>
                </a:cubicBezTo>
                <a:cubicBezTo>
                  <a:pt x="151" y="54"/>
                  <a:pt x="250" y="44"/>
                  <a:pt x="303" y="85"/>
                </a:cubicBezTo>
                <a:close/>
                <a:moveTo>
                  <a:pt x="369" y="190"/>
                </a:moveTo>
                <a:cubicBezTo>
                  <a:pt x="400" y="214"/>
                  <a:pt x="370" y="276"/>
                  <a:pt x="301" y="329"/>
                </a:cubicBezTo>
                <a:cubicBezTo>
                  <a:pt x="232" y="381"/>
                  <a:pt x="150" y="404"/>
                  <a:pt x="118" y="380"/>
                </a:cubicBezTo>
                <a:cubicBezTo>
                  <a:pt x="87" y="356"/>
                  <a:pt x="117" y="294"/>
                  <a:pt x="186" y="242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5"/>
                </a:moveTo>
                <a:cubicBezTo>
                  <a:pt x="495" y="268"/>
                  <a:pt x="477" y="335"/>
                  <a:pt x="410" y="386"/>
                </a:cubicBezTo>
                <a:cubicBezTo>
                  <a:pt x="343" y="437"/>
                  <a:pt x="253" y="451"/>
                  <a:pt x="210" y="418"/>
                </a:cubicBezTo>
                <a:cubicBezTo>
                  <a:pt x="166" y="385"/>
                  <a:pt x="185" y="317"/>
                  <a:pt x="252" y="266"/>
                </a:cubicBezTo>
                <a:cubicBezTo>
                  <a:pt x="319" y="216"/>
                  <a:pt x="408" y="201"/>
                  <a:pt x="452" y="235"/>
                </a:cubicBezTo>
                <a:close/>
                <a:moveTo>
                  <a:pt x="618" y="270"/>
                </a:moveTo>
                <a:cubicBezTo>
                  <a:pt x="675" y="314"/>
                  <a:pt x="662" y="394"/>
                  <a:pt x="589" y="449"/>
                </a:cubicBezTo>
                <a:cubicBezTo>
                  <a:pt x="516" y="504"/>
                  <a:pt x="411" y="514"/>
                  <a:pt x="353" y="471"/>
                </a:cubicBezTo>
                <a:cubicBezTo>
                  <a:pt x="296" y="427"/>
                  <a:pt x="309" y="347"/>
                  <a:pt x="382" y="292"/>
                </a:cubicBezTo>
                <a:cubicBezTo>
                  <a:pt x="455" y="237"/>
                  <a:pt x="561" y="227"/>
                  <a:pt x="618" y="270"/>
                </a:cubicBezTo>
                <a:close/>
                <a:moveTo>
                  <a:pt x="645" y="374"/>
                </a:moveTo>
                <a:cubicBezTo>
                  <a:pt x="693" y="411"/>
                  <a:pt x="706" y="460"/>
                  <a:pt x="674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8" y="376"/>
                  <a:pt x="500" y="352"/>
                </a:cubicBezTo>
                <a:cubicBezTo>
                  <a:pt x="532" y="328"/>
                  <a:pt x="596" y="338"/>
                  <a:pt x="645" y="374"/>
                </a:cubicBezTo>
                <a:close/>
                <a:moveTo>
                  <a:pt x="756" y="310"/>
                </a:moveTo>
                <a:cubicBezTo>
                  <a:pt x="802" y="344"/>
                  <a:pt x="803" y="399"/>
                  <a:pt x="760" y="432"/>
                </a:cubicBezTo>
                <a:cubicBezTo>
                  <a:pt x="716" y="465"/>
                  <a:pt x="644" y="464"/>
                  <a:pt x="598" y="430"/>
                </a:cubicBezTo>
                <a:cubicBezTo>
                  <a:pt x="553" y="395"/>
                  <a:pt x="552" y="341"/>
                  <a:pt x="595" y="308"/>
                </a:cubicBezTo>
                <a:cubicBezTo>
                  <a:pt x="639" y="275"/>
                  <a:pt x="711" y="276"/>
                  <a:pt x="756" y="310"/>
                </a:cubicBezTo>
                <a:close/>
                <a:moveTo>
                  <a:pt x="794" y="202"/>
                </a:moveTo>
                <a:cubicBezTo>
                  <a:pt x="855" y="248"/>
                  <a:pt x="861" y="318"/>
                  <a:pt x="808" y="358"/>
                </a:cubicBezTo>
                <a:cubicBezTo>
                  <a:pt x="754" y="398"/>
                  <a:pt x="662" y="394"/>
                  <a:pt x="602" y="348"/>
                </a:cubicBezTo>
                <a:cubicBezTo>
                  <a:pt x="541" y="302"/>
                  <a:pt x="535" y="232"/>
                  <a:pt x="588" y="192"/>
                </a:cubicBezTo>
                <a:cubicBezTo>
                  <a:pt x="641" y="151"/>
                  <a:pt x="734" y="156"/>
                  <a:pt x="794" y="202"/>
                </a:cubicBezTo>
                <a:close/>
                <a:moveTo>
                  <a:pt x="636" y="129"/>
                </a:moveTo>
                <a:cubicBezTo>
                  <a:pt x="680" y="162"/>
                  <a:pt x="686" y="211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59" y="197"/>
                  <a:pt x="454" y="147"/>
                  <a:pt x="491" y="120"/>
                </a:cubicBezTo>
                <a:cubicBezTo>
                  <a:pt x="528" y="92"/>
                  <a:pt x="593" y="96"/>
                  <a:pt x="636" y="129"/>
                </a:cubicBezTo>
                <a:close/>
                <a:moveTo>
                  <a:pt x="499" y="81"/>
                </a:moveTo>
                <a:cubicBezTo>
                  <a:pt x="538" y="110"/>
                  <a:pt x="550" y="150"/>
                  <a:pt x="525" y="168"/>
                </a:cubicBezTo>
                <a:cubicBezTo>
                  <a:pt x="500" y="187"/>
                  <a:pt x="448" y="179"/>
                  <a:pt x="409" y="149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1"/>
                  <a:pt x="499" y="81"/>
                </a:cubicBezTo>
                <a:close/>
                <a:moveTo>
                  <a:pt x="404" y="74"/>
                </a:moveTo>
                <a:cubicBezTo>
                  <a:pt x="440" y="101"/>
                  <a:pt x="434" y="150"/>
                  <a:pt x="391" y="182"/>
                </a:cubicBezTo>
                <a:cubicBezTo>
                  <a:pt x="348" y="215"/>
                  <a:pt x="284" y="219"/>
                  <a:pt x="248" y="192"/>
                </a:cubicBezTo>
                <a:cubicBezTo>
                  <a:pt x="211" y="164"/>
                  <a:pt x="217" y="116"/>
                  <a:pt x="260" y="83"/>
                </a:cubicBezTo>
                <a:cubicBezTo>
                  <a:pt x="303" y="50"/>
                  <a:pt x="367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4" y="431"/>
                </a:cubicBezTo>
                <a:cubicBezTo>
                  <a:pt x="619" y="473"/>
                  <a:pt x="481" y="437"/>
                  <a:pt x="366" y="349"/>
                </a:cubicBezTo>
                <a:cubicBezTo>
                  <a:pt x="251" y="262"/>
                  <a:pt x="202" y="158"/>
                  <a:pt x="258" y="116"/>
                </a:cubicBezTo>
                <a:cubicBezTo>
                  <a:pt x="313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7">
            <a:extLst>
              <a:ext uri="{FF2B5EF4-FFF2-40B4-BE49-F238E27FC236}">
                <a16:creationId xmlns:a16="http://schemas.microsoft.com/office/drawing/2014/main" id="{9DE7423C-613D-4F91-9BF3-13308596AC6F}"/>
              </a:ext>
            </a:extLst>
          </p:cNvPr>
          <p:cNvSpPr>
            <a:spLocks/>
          </p:cNvSpPr>
          <p:nvPr/>
        </p:nvSpPr>
        <p:spPr bwMode="auto">
          <a:xfrm>
            <a:off x="6208604" y="392800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64EC5105-8782-421A-94DF-9AC3AEA767C6}"/>
              </a:ext>
            </a:extLst>
          </p:cNvPr>
          <p:cNvSpPr>
            <a:spLocks/>
          </p:cNvSpPr>
          <p:nvPr/>
        </p:nvSpPr>
        <p:spPr bwMode="auto">
          <a:xfrm>
            <a:off x="6208604" y="392800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9">
            <a:extLst>
              <a:ext uri="{FF2B5EF4-FFF2-40B4-BE49-F238E27FC236}">
                <a16:creationId xmlns:a16="http://schemas.microsoft.com/office/drawing/2014/main" id="{18608756-366C-487C-B70E-EFFA5E750605}"/>
              </a:ext>
            </a:extLst>
          </p:cNvPr>
          <p:cNvSpPr>
            <a:spLocks/>
          </p:cNvSpPr>
          <p:nvPr/>
        </p:nvSpPr>
        <p:spPr bwMode="auto">
          <a:xfrm>
            <a:off x="6208604" y="392800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0">
            <a:extLst>
              <a:ext uri="{FF2B5EF4-FFF2-40B4-BE49-F238E27FC236}">
                <a16:creationId xmlns:a16="http://schemas.microsoft.com/office/drawing/2014/main" id="{C5B72D55-B249-4420-878F-9D4AC381D8DB}"/>
              </a:ext>
            </a:extLst>
          </p:cNvPr>
          <p:cNvSpPr>
            <a:spLocks noEditPoints="1"/>
          </p:cNvSpPr>
          <p:nvPr/>
        </p:nvSpPr>
        <p:spPr bwMode="auto">
          <a:xfrm>
            <a:off x="5362262" y="3336518"/>
            <a:ext cx="474024" cy="306921"/>
          </a:xfrm>
          <a:custGeom>
            <a:avLst/>
            <a:gdLst>
              <a:gd name="T0" fmla="*/ 877 w 893"/>
              <a:gd name="T1" fmla="*/ 331 h 514"/>
              <a:gd name="T2" fmla="*/ 825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69 w 893"/>
              <a:gd name="T11" fmla="*/ 198 h 514"/>
              <a:gd name="T12" fmla="*/ 503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6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1 w 893"/>
              <a:gd name="T31" fmla="*/ 159 h 514"/>
              <a:gd name="T32" fmla="*/ 49 w 893"/>
              <a:gd name="T33" fmla="*/ 81 h 514"/>
              <a:gd name="T34" fmla="*/ 303 w 893"/>
              <a:gd name="T35" fmla="*/ 84 h 514"/>
              <a:gd name="T36" fmla="*/ 53 w 893"/>
              <a:gd name="T37" fmla="*/ 274 h 514"/>
              <a:gd name="T38" fmla="*/ 303 w 893"/>
              <a:gd name="T39" fmla="*/ 84 h 514"/>
              <a:gd name="T40" fmla="*/ 301 w 893"/>
              <a:gd name="T41" fmla="*/ 328 h 514"/>
              <a:gd name="T42" fmla="*/ 186 w 893"/>
              <a:gd name="T43" fmla="*/ 241 h 514"/>
              <a:gd name="T44" fmla="*/ 452 w 893"/>
              <a:gd name="T45" fmla="*/ 234 h 514"/>
              <a:gd name="T46" fmla="*/ 210 w 893"/>
              <a:gd name="T47" fmla="*/ 417 h 514"/>
              <a:gd name="T48" fmla="*/ 452 w 893"/>
              <a:gd name="T49" fmla="*/ 234 h 514"/>
              <a:gd name="T50" fmla="*/ 589 w 893"/>
              <a:gd name="T51" fmla="*/ 449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1 h 514"/>
              <a:gd name="T62" fmla="*/ 596 w 893"/>
              <a:gd name="T63" fmla="*/ 307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19 h 514"/>
              <a:gd name="T74" fmla="*/ 499 w 893"/>
              <a:gd name="T75" fmla="*/ 80 h 514"/>
              <a:gd name="T76" fmla="*/ 409 w 893"/>
              <a:gd name="T77" fmla="*/ 149 h 514"/>
              <a:gd name="T78" fmla="*/ 499 w 893"/>
              <a:gd name="T79" fmla="*/ 80 h 514"/>
              <a:gd name="T80" fmla="*/ 391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0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1" y="342"/>
                  <a:pt x="837" y="343"/>
                  <a:pt x="823" y="332"/>
                </a:cubicBezTo>
                <a:cubicBezTo>
                  <a:pt x="809" y="321"/>
                  <a:pt x="810" y="303"/>
                  <a:pt x="825" y="292"/>
                </a:cubicBezTo>
                <a:cubicBezTo>
                  <a:pt x="841" y="280"/>
                  <a:pt x="864" y="279"/>
                  <a:pt x="879" y="290"/>
                </a:cubicBezTo>
                <a:close/>
                <a:moveTo>
                  <a:pt x="719" y="132"/>
                </a:moveTo>
                <a:cubicBezTo>
                  <a:pt x="766" y="167"/>
                  <a:pt x="771" y="221"/>
                  <a:pt x="731" y="251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6"/>
                  <a:pt x="520" y="153"/>
                  <a:pt x="561" y="122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7" y="74"/>
                </a:moveTo>
                <a:cubicBezTo>
                  <a:pt x="713" y="109"/>
                  <a:pt x="714" y="165"/>
                  <a:pt x="669" y="198"/>
                </a:cubicBezTo>
                <a:cubicBezTo>
                  <a:pt x="625" y="232"/>
                  <a:pt x="551" y="232"/>
                  <a:pt x="505" y="197"/>
                </a:cubicBezTo>
                <a:cubicBezTo>
                  <a:pt x="459" y="162"/>
                  <a:pt x="458" y="106"/>
                  <a:pt x="503" y="73"/>
                </a:cubicBezTo>
                <a:cubicBezTo>
                  <a:pt x="548" y="39"/>
                  <a:pt x="621" y="39"/>
                  <a:pt x="667" y="74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8" y="174"/>
                </a:cubicBezTo>
                <a:cubicBezTo>
                  <a:pt x="536" y="206"/>
                  <a:pt x="461" y="201"/>
                  <a:pt x="410" y="162"/>
                </a:cubicBezTo>
                <a:cubicBezTo>
                  <a:pt x="359" y="123"/>
                  <a:pt x="352" y="66"/>
                  <a:pt x="393" y="35"/>
                </a:cubicBezTo>
                <a:cubicBezTo>
                  <a:pt x="435" y="3"/>
                  <a:pt x="511" y="8"/>
                  <a:pt x="562" y="47"/>
                </a:cubicBezTo>
                <a:close/>
                <a:moveTo>
                  <a:pt x="436" y="42"/>
                </a:moveTo>
                <a:cubicBezTo>
                  <a:pt x="479" y="75"/>
                  <a:pt x="488" y="122"/>
                  <a:pt x="455" y="146"/>
                </a:cubicBezTo>
                <a:cubicBezTo>
                  <a:pt x="422" y="171"/>
                  <a:pt x="360" y="165"/>
                  <a:pt x="317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8"/>
                  <a:pt x="436" y="42"/>
                </a:cubicBezTo>
                <a:close/>
                <a:moveTo>
                  <a:pt x="335" y="40"/>
                </a:moveTo>
                <a:cubicBezTo>
                  <a:pt x="384" y="77"/>
                  <a:pt x="388" y="135"/>
                  <a:pt x="343" y="169"/>
                </a:cubicBezTo>
                <a:cubicBezTo>
                  <a:pt x="298" y="203"/>
                  <a:pt x="222" y="200"/>
                  <a:pt x="173" y="163"/>
                </a:cubicBezTo>
                <a:cubicBezTo>
                  <a:pt x="124" y="125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6"/>
                  <a:pt x="184" y="134"/>
                  <a:pt x="151" y="159"/>
                </a:cubicBezTo>
                <a:cubicBezTo>
                  <a:pt x="119" y="184"/>
                  <a:pt x="69" y="186"/>
                  <a:pt x="41" y="165"/>
                </a:cubicBezTo>
                <a:cubicBezTo>
                  <a:pt x="12" y="144"/>
                  <a:pt x="16" y="106"/>
                  <a:pt x="49" y="81"/>
                </a:cubicBezTo>
                <a:cubicBezTo>
                  <a:pt x="82" y="56"/>
                  <a:pt x="131" y="53"/>
                  <a:pt x="160" y="75"/>
                </a:cubicBezTo>
                <a:close/>
                <a:moveTo>
                  <a:pt x="303" y="84"/>
                </a:moveTo>
                <a:cubicBezTo>
                  <a:pt x="356" y="125"/>
                  <a:pt x="344" y="200"/>
                  <a:pt x="275" y="252"/>
                </a:cubicBezTo>
                <a:cubicBezTo>
                  <a:pt x="205" y="304"/>
                  <a:pt x="106" y="314"/>
                  <a:pt x="53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4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1" y="214"/>
                  <a:pt x="370" y="276"/>
                  <a:pt x="301" y="328"/>
                </a:cubicBezTo>
                <a:cubicBezTo>
                  <a:pt x="232" y="380"/>
                  <a:pt x="150" y="403"/>
                  <a:pt x="119" y="379"/>
                </a:cubicBezTo>
                <a:cubicBezTo>
                  <a:pt x="87" y="355"/>
                  <a:pt x="117" y="293"/>
                  <a:pt x="186" y="241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6"/>
                </a:cubicBezTo>
                <a:cubicBezTo>
                  <a:pt x="343" y="436"/>
                  <a:pt x="254" y="451"/>
                  <a:pt x="210" y="417"/>
                </a:cubicBezTo>
                <a:cubicBezTo>
                  <a:pt x="166" y="384"/>
                  <a:pt x="185" y="317"/>
                  <a:pt x="252" y="266"/>
                </a:cubicBezTo>
                <a:cubicBezTo>
                  <a:pt x="319" y="215"/>
                  <a:pt x="408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2" y="393"/>
                  <a:pt x="589" y="449"/>
                </a:cubicBezTo>
                <a:cubicBezTo>
                  <a:pt x="516" y="504"/>
                  <a:pt x="411" y="514"/>
                  <a:pt x="353" y="470"/>
                </a:cubicBezTo>
                <a:cubicBezTo>
                  <a:pt x="296" y="427"/>
                  <a:pt x="309" y="347"/>
                  <a:pt x="382" y="292"/>
                </a:cubicBezTo>
                <a:cubicBezTo>
                  <a:pt x="455" y="236"/>
                  <a:pt x="561" y="227"/>
                  <a:pt x="618" y="270"/>
                </a:cubicBezTo>
                <a:close/>
                <a:moveTo>
                  <a:pt x="645" y="374"/>
                </a:moveTo>
                <a:cubicBezTo>
                  <a:pt x="693" y="410"/>
                  <a:pt x="706" y="459"/>
                  <a:pt x="675" y="484"/>
                </a:cubicBezTo>
                <a:cubicBezTo>
                  <a:pt x="643" y="508"/>
                  <a:pt x="578" y="497"/>
                  <a:pt x="530" y="461"/>
                </a:cubicBezTo>
                <a:cubicBezTo>
                  <a:pt x="482" y="425"/>
                  <a:pt x="468" y="375"/>
                  <a:pt x="500" y="351"/>
                </a:cubicBezTo>
                <a:cubicBezTo>
                  <a:pt x="532" y="327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3" y="398"/>
                  <a:pt x="760" y="431"/>
                </a:cubicBezTo>
                <a:cubicBezTo>
                  <a:pt x="716" y="465"/>
                  <a:pt x="644" y="463"/>
                  <a:pt x="599" y="429"/>
                </a:cubicBezTo>
                <a:cubicBezTo>
                  <a:pt x="553" y="395"/>
                  <a:pt x="552" y="340"/>
                  <a:pt x="596" y="307"/>
                </a:cubicBezTo>
                <a:cubicBezTo>
                  <a:pt x="639" y="274"/>
                  <a:pt x="711" y="275"/>
                  <a:pt x="757" y="310"/>
                </a:cubicBezTo>
                <a:close/>
                <a:moveTo>
                  <a:pt x="795" y="202"/>
                </a:moveTo>
                <a:cubicBezTo>
                  <a:pt x="855" y="247"/>
                  <a:pt x="861" y="317"/>
                  <a:pt x="808" y="358"/>
                </a:cubicBezTo>
                <a:cubicBezTo>
                  <a:pt x="755" y="398"/>
                  <a:pt x="662" y="393"/>
                  <a:pt x="602" y="348"/>
                </a:cubicBezTo>
                <a:cubicBezTo>
                  <a:pt x="541" y="302"/>
                  <a:pt x="535" y="232"/>
                  <a:pt x="588" y="191"/>
                </a:cubicBezTo>
                <a:cubicBezTo>
                  <a:pt x="642" y="151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0" y="162"/>
                  <a:pt x="686" y="211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60" y="196"/>
                  <a:pt x="454" y="147"/>
                  <a:pt x="491" y="119"/>
                </a:cubicBezTo>
                <a:cubicBezTo>
                  <a:pt x="528" y="91"/>
                  <a:pt x="593" y="95"/>
                  <a:pt x="637" y="129"/>
                </a:cubicBezTo>
                <a:close/>
                <a:moveTo>
                  <a:pt x="499" y="80"/>
                </a:moveTo>
                <a:cubicBezTo>
                  <a:pt x="538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1"/>
                  <a:pt x="499" y="80"/>
                </a:cubicBezTo>
                <a:close/>
                <a:moveTo>
                  <a:pt x="404" y="73"/>
                </a:moveTo>
                <a:cubicBezTo>
                  <a:pt x="440" y="101"/>
                  <a:pt x="434" y="150"/>
                  <a:pt x="391" y="182"/>
                </a:cubicBezTo>
                <a:cubicBezTo>
                  <a:pt x="348" y="215"/>
                  <a:pt x="284" y="219"/>
                  <a:pt x="248" y="191"/>
                </a:cubicBezTo>
                <a:cubicBezTo>
                  <a:pt x="212" y="164"/>
                  <a:pt x="217" y="115"/>
                  <a:pt x="260" y="83"/>
                </a:cubicBezTo>
                <a:cubicBezTo>
                  <a:pt x="303" y="50"/>
                  <a:pt x="367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7"/>
                  <a:pt x="258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1">
            <a:extLst>
              <a:ext uri="{FF2B5EF4-FFF2-40B4-BE49-F238E27FC236}">
                <a16:creationId xmlns:a16="http://schemas.microsoft.com/office/drawing/2014/main" id="{110DF737-406F-4FEA-87C8-DF4A5DAE238E}"/>
              </a:ext>
            </a:extLst>
          </p:cNvPr>
          <p:cNvSpPr>
            <a:spLocks/>
          </p:cNvSpPr>
          <p:nvPr/>
        </p:nvSpPr>
        <p:spPr bwMode="auto">
          <a:xfrm>
            <a:off x="5380425" y="3348714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7 h 466"/>
              <a:gd name="T4" fmla="*/ 15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3 h 466"/>
              <a:gd name="T18" fmla="*/ 204 w 839"/>
              <a:gd name="T19" fmla="*/ 394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1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7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7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3" y="254"/>
                  <a:pt x="73" y="263"/>
                  <a:pt x="103" y="264"/>
                </a:cubicBezTo>
                <a:cubicBezTo>
                  <a:pt x="116" y="266"/>
                  <a:pt x="119" y="281"/>
                  <a:pt x="110" y="288"/>
                </a:cubicBezTo>
                <a:cubicBezTo>
                  <a:pt x="98" y="305"/>
                  <a:pt x="87" y="324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5"/>
                  <a:pt x="204" y="394"/>
                </a:cubicBezTo>
                <a:cubicBezTo>
                  <a:pt x="234" y="405"/>
                  <a:pt x="270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3"/>
                  <a:pt x="539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6" y="347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79"/>
                  <a:pt x="801" y="280"/>
                </a:cubicBezTo>
                <a:cubicBezTo>
                  <a:pt x="792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7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2"/>
                  <a:pt x="430" y="3"/>
                  <a:pt x="394" y="15"/>
                </a:cubicBezTo>
                <a:cubicBezTo>
                  <a:pt x="387" y="17"/>
                  <a:pt x="380" y="20"/>
                  <a:pt x="374" y="24"/>
                </a:cubicBezTo>
                <a:cubicBezTo>
                  <a:pt x="351" y="11"/>
                  <a:pt x="321" y="3"/>
                  <a:pt x="293" y="10"/>
                </a:cubicBezTo>
                <a:cubicBezTo>
                  <a:pt x="284" y="12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2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2">
            <a:extLst>
              <a:ext uri="{FF2B5EF4-FFF2-40B4-BE49-F238E27FC236}">
                <a16:creationId xmlns:a16="http://schemas.microsoft.com/office/drawing/2014/main" id="{EF6E94CA-7E92-45FD-8EC3-87044B29160E}"/>
              </a:ext>
            </a:extLst>
          </p:cNvPr>
          <p:cNvSpPr>
            <a:spLocks/>
          </p:cNvSpPr>
          <p:nvPr/>
        </p:nvSpPr>
        <p:spPr bwMode="auto">
          <a:xfrm>
            <a:off x="5380425" y="3348714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7 h 466"/>
              <a:gd name="T4" fmla="*/ 15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3 h 466"/>
              <a:gd name="T18" fmla="*/ 204 w 839"/>
              <a:gd name="T19" fmla="*/ 394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1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7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7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3" y="254"/>
                  <a:pt x="73" y="263"/>
                  <a:pt x="103" y="264"/>
                </a:cubicBezTo>
                <a:cubicBezTo>
                  <a:pt x="116" y="266"/>
                  <a:pt x="119" y="281"/>
                  <a:pt x="110" y="288"/>
                </a:cubicBezTo>
                <a:cubicBezTo>
                  <a:pt x="98" y="305"/>
                  <a:pt x="87" y="324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5"/>
                  <a:pt x="204" y="394"/>
                </a:cubicBezTo>
                <a:cubicBezTo>
                  <a:pt x="234" y="405"/>
                  <a:pt x="270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3"/>
                  <a:pt x="539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6" y="347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79"/>
                  <a:pt x="801" y="280"/>
                </a:cubicBezTo>
                <a:cubicBezTo>
                  <a:pt x="792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7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2"/>
                  <a:pt x="430" y="3"/>
                  <a:pt x="394" y="15"/>
                </a:cubicBezTo>
                <a:cubicBezTo>
                  <a:pt x="387" y="17"/>
                  <a:pt x="380" y="20"/>
                  <a:pt x="374" y="24"/>
                </a:cubicBezTo>
                <a:cubicBezTo>
                  <a:pt x="351" y="11"/>
                  <a:pt x="321" y="3"/>
                  <a:pt x="293" y="10"/>
                </a:cubicBezTo>
                <a:cubicBezTo>
                  <a:pt x="284" y="12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2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3">
            <a:extLst>
              <a:ext uri="{FF2B5EF4-FFF2-40B4-BE49-F238E27FC236}">
                <a16:creationId xmlns:a16="http://schemas.microsoft.com/office/drawing/2014/main" id="{FA3044DD-22F3-4CCB-8893-353C699B5744}"/>
              </a:ext>
            </a:extLst>
          </p:cNvPr>
          <p:cNvSpPr>
            <a:spLocks/>
          </p:cNvSpPr>
          <p:nvPr/>
        </p:nvSpPr>
        <p:spPr bwMode="auto">
          <a:xfrm>
            <a:off x="5380425" y="3348714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7 h 466"/>
              <a:gd name="T4" fmla="*/ 15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3 h 466"/>
              <a:gd name="T18" fmla="*/ 204 w 839"/>
              <a:gd name="T19" fmla="*/ 394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1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7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7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3" y="254"/>
                  <a:pt x="73" y="263"/>
                  <a:pt x="103" y="264"/>
                </a:cubicBezTo>
                <a:cubicBezTo>
                  <a:pt x="116" y="266"/>
                  <a:pt x="119" y="281"/>
                  <a:pt x="110" y="288"/>
                </a:cubicBezTo>
                <a:cubicBezTo>
                  <a:pt x="98" y="305"/>
                  <a:pt x="87" y="324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5"/>
                  <a:pt x="204" y="394"/>
                </a:cubicBezTo>
                <a:cubicBezTo>
                  <a:pt x="234" y="405"/>
                  <a:pt x="270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3"/>
                  <a:pt x="539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6" y="347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79"/>
                  <a:pt x="801" y="280"/>
                </a:cubicBezTo>
                <a:cubicBezTo>
                  <a:pt x="792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7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2"/>
                  <a:pt x="430" y="3"/>
                  <a:pt x="394" y="15"/>
                </a:cubicBezTo>
                <a:cubicBezTo>
                  <a:pt x="387" y="17"/>
                  <a:pt x="380" y="20"/>
                  <a:pt x="374" y="24"/>
                </a:cubicBezTo>
                <a:cubicBezTo>
                  <a:pt x="351" y="11"/>
                  <a:pt x="321" y="3"/>
                  <a:pt x="293" y="10"/>
                </a:cubicBezTo>
                <a:cubicBezTo>
                  <a:pt x="284" y="12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2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4">
            <a:extLst>
              <a:ext uri="{FF2B5EF4-FFF2-40B4-BE49-F238E27FC236}">
                <a16:creationId xmlns:a16="http://schemas.microsoft.com/office/drawing/2014/main" id="{FEEF41FC-E981-4E5F-A576-3502535B6BF0}"/>
              </a:ext>
            </a:extLst>
          </p:cNvPr>
          <p:cNvSpPr>
            <a:spLocks noEditPoints="1"/>
          </p:cNvSpPr>
          <p:nvPr/>
        </p:nvSpPr>
        <p:spPr bwMode="auto">
          <a:xfrm>
            <a:off x="5362262" y="3330420"/>
            <a:ext cx="475840" cy="306921"/>
          </a:xfrm>
          <a:custGeom>
            <a:avLst/>
            <a:gdLst>
              <a:gd name="T0" fmla="*/ 877 w 893"/>
              <a:gd name="T1" fmla="*/ 330 h 513"/>
              <a:gd name="T2" fmla="*/ 826 w 893"/>
              <a:gd name="T3" fmla="*/ 292 h 513"/>
              <a:gd name="T4" fmla="*/ 719 w 893"/>
              <a:gd name="T5" fmla="*/ 131 h 513"/>
              <a:gd name="T6" fmla="*/ 573 w 893"/>
              <a:gd name="T7" fmla="*/ 242 h 513"/>
              <a:gd name="T8" fmla="*/ 719 w 893"/>
              <a:gd name="T9" fmla="*/ 131 h 513"/>
              <a:gd name="T10" fmla="*/ 670 w 893"/>
              <a:gd name="T11" fmla="*/ 198 h 513"/>
              <a:gd name="T12" fmla="*/ 504 w 893"/>
              <a:gd name="T13" fmla="*/ 72 h 513"/>
              <a:gd name="T14" fmla="*/ 562 w 893"/>
              <a:gd name="T15" fmla="*/ 47 h 513"/>
              <a:gd name="T16" fmla="*/ 410 w 893"/>
              <a:gd name="T17" fmla="*/ 162 h 513"/>
              <a:gd name="T18" fmla="*/ 562 w 893"/>
              <a:gd name="T19" fmla="*/ 47 h 513"/>
              <a:gd name="T20" fmla="*/ 455 w 893"/>
              <a:gd name="T21" fmla="*/ 146 h 513"/>
              <a:gd name="T22" fmla="*/ 298 w 893"/>
              <a:gd name="T23" fmla="*/ 27 h 513"/>
              <a:gd name="T24" fmla="*/ 335 w 893"/>
              <a:gd name="T25" fmla="*/ 40 h 513"/>
              <a:gd name="T26" fmla="*/ 173 w 893"/>
              <a:gd name="T27" fmla="*/ 163 h 513"/>
              <a:gd name="T28" fmla="*/ 335 w 893"/>
              <a:gd name="T29" fmla="*/ 40 h 513"/>
              <a:gd name="T30" fmla="*/ 152 w 893"/>
              <a:gd name="T31" fmla="*/ 159 h 513"/>
              <a:gd name="T32" fmla="*/ 49 w 893"/>
              <a:gd name="T33" fmla="*/ 81 h 513"/>
              <a:gd name="T34" fmla="*/ 304 w 893"/>
              <a:gd name="T35" fmla="*/ 84 h 513"/>
              <a:gd name="T36" fmla="*/ 53 w 893"/>
              <a:gd name="T37" fmla="*/ 274 h 513"/>
              <a:gd name="T38" fmla="*/ 304 w 893"/>
              <a:gd name="T39" fmla="*/ 84 h 513"/>
              <a:gd name="T40" fmla="*/ 302 w 893"/>
              <a:gd name="T41" fmla="*/ 328 h 513"/>
              <a:gd name="T42" fmla="*/ 187 w 893"/>
              <a:gd name="T43" fmla="*/ 241 h 513"/>
              <a:gd name="T44" fmla="*/ 452 w 893"/>
              <a:gd name="T45" fmla="*/ 234 h 513"/>
              <a:gd name="T46" fmla="*/ 210 w 893"/>
              <a:gd name="T47" fmla="*/ 417 h 513"/>
              <a:gd name="T48" fmla="*/ 452 w 893"/>
              <a:gd name="T49" fmla="*/ 234 h 513"/>
              <a:gd name="T50" fmla="*/ 590 w 893"/>
              <a:gd name="T51" fmla="*/ 448 h 513"/>
              <a:gd name="T52" fmla="*/ 383 w 893"/>
              <a:gd name="T53" fmla="*/ 291 h 513"/>
              <a:gd name="T54" fmla="*/ 645 w 893"/>
              <a:gd name="T55" fmla="*/ 374 h 513"/>
              <a:gd name="T56" fmla="*/ 530 w 893"/>
              <a:gd name="T57" fmla="*/ 461 h 513"/>
              <a:gd name="T58" fmla="*/ 645 w 893"/>
              <a:gd name="T59" fmla="*/ 374 h 513"/>
              <a:gd name="T60" fmla="*/ 760 w 893"/>
              <a:gd name="T61" fmla="*/ 431 h 513"/>
              <a:gd name="T62" fmla="*/ 596 w 893"/>
              <a:gd name="T63" fmla="*/ 307 h 513"/>
              <a:gd name="T64" fmla="*/ 795 w 893"/>
              <a:gd name="T65" fmla="*/ 201 h 513"/>
              <a:gd name="T66" fmla="*/ 602 w 893"/>
              <a:gd name="T67" fmla="*/ 347 h 513"/>
              <a:gd name="T68" fmla="*/ 795 w 893"/>
              <a:gd name="T69" fmla="*/ 201 h 513"/>
              <a:gd name="T70" fmla="*/ 649 w 893"/>
              <a:gd name="T71" fmla="*/ 239 h 513"/>
              <a:gd name="T72" fmla="*/ 491 w 893"/>
              <a:gd name="T73" fmla="*/ 119 h 513"/>
              <a:gd name="T74" fmla="*/ 500 w 893"/>
              <a:gd name="T75" fmla="*/ 80 h 513"/>
              <a:gd name="T76" fmla="*/ 409 w 893"/>
              <a:gd name="T77" fmla="*/ 149 h 513"/>
              <a:gd name="T78" fmla="*/ 500 w 893"/>
              <a:gd name="T79" fmla="*/ 80 h 513"/>
              <a:gd name="T80" fmla="*/ 392 w 893"/>
              <a:gd name="T81" fmla="*/ 182 h 513"/>
              <a:gd name="T82" fmla="*/ 261 w 893"/>
              <a:gd name="T83" fmla="*/ 83 h 513"/>
              <a:gd name="T84" fmla="*/ 567 w 893"/>
              <a:gd name="T85" fmla="*/ 197 h 513"/>
              <a:gd name="T86" fmla="*/ 366 w 893"/>
              <a:gd name="T87" fmla="*/ 349 h 513"/>
              <a:gd name="T88" fmla="*/ 567 w 893"/>
              <a:gd name="T89" fmla="*/ 19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3">
                <a:moveTo>
                  <a:pt x="879" y="290"/>
                </a:moveTo>
                <a:cubicBezTo>
                  <a:pt x="893" y="301"/>
                  <a:pt x="892" y="319"/>
                  <a:pt x="877" y="330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09" y="321"/>
                  <a:pt x="810" y="303"/>
                  <a:pt x="826" y="292"/>
                </a:cubicBezTo>
                <a:cubicBezTo>
                  <a:pt x="841" y="280"/>
                  <a:pt x="865" y="279"/>
                  <a:pt x="879" y="290"/>
                </a:cubicBezTo>
                <a:close/>
                <a:moveTo>
                  <a:pt x="719" y="131"/>
                </a:moveTo>
                <a:cubicBezTo>
                  <a:pt x="766" y="167"/>
                  <a:pt x="772" y="221"/>
                  <a:pt x="731" y="251"/>
                </a:cubicBezTo>
                <a:cubicBezTo>
                  <a:pt x="691" y="282"/>
                  <a:pt x="620" y="277"/>
                  <a:pt x="573" y="242"/>
                </a:cubicBezTo>
                <a:cubicBezTo>
                  <a:pt x="526" y="206"/>
                  <a:pt x="521" y="153"/>
                  <a:pt x="561" y="122"/>
                </a:cubicBezTo>
                <a:cubicBezTo>
                  <a:pt x="601" y="92"/>
                  <a:pt x="672" y="96"/>
                  <a:pt x="719" y="131"/>
                </a:cubicBezTo>
                <a:close/>
                <a:moveTo>
                  <a:pt x="668" y="74"/>
                </a:moveTo>
                <a:cubicBezTo>
                  <a:pt x="714" y="109"/>
                  <a:pt x="715" y="164"/>
                  <a:pt x="670" y="198"/>
                </a:cubicBezTo>
                <a:cubicBezTo>
                  <a:pt x="625" y="232"/>
                  <a:pt x="552" y="231"/>
                  <a:pt x="506" y="197"/>
                </a:cubicBezTo>
                <a:cubicBezTo>
                  <a:pt x="460" y="162"/>
                  <a:pt x="459" y="106"/>
                  <a:pt x="504" y="72"/>
                </a:cubicBezTo>
                <a:cubicBezTo>
                  <a:pt x="548" y="39"/>
                  <a:pt x="622" y="39"/>
                  <a:pt x="668" y="74"/>
                </a:cubicBezTo>
                <a:close/>
                <a:moveTo>
                  <a:pt x="562" y="47"/>
                </a:moveTo>
                <a:cubicBezTo>
                  <a:pt x="613" y="85"/>
                  <a:pt x="620" y="142"/>
                  <a:pt x="579" y="174"/>
                </a:cubicBezTo>
                <a:cubicBezTo>
                  <a:pt x="537" y="206"/>
                  <a:pt x="461" y="200"/>
                  <a:pt x="410" y="162"/>
                </a:cubicBezTo>
                <a:cubicBezTo>
                  <a:pt x="359" y="123"/>
                  <a:pt x="352" y="66"/>
                  <a:pt x="394" y="34"/>
                </a:cubicBezTo>
                <a:cubicBezTo>
                  <a:pt x="436" y="3"/>
                  <a:pt x="511" y="8"/>
                  <a:pt x="562" y="47"/>
                </a:cubicBezTo>
                <a:close/>
                <a:moveTo>
                  <a:pt x="436" y="41"/>
                </a:moveTo>
                <a:cubicBezTo>
                  <a:pt x="480" y="74"/>
                  <a:pt x="488" y="121"/>
                  <a:pt x="455" y="146"/>
                </a:cubicBezTo>
                <a:cubicBezTo>
                  <a:pt x="423" y="171"/>
                  <a:pt x="361" y="165"/>
                  <a:pt x="317" y="131"/>
                </a:cubicBezTo>
                <a:cubicBezTo>
                  <a:pt x="273" y="98"/>
                  <a:pt x="265" y="51"/>
                  <a:pt x="298" y="27"/>
                </a:cubicBezTo>
                <a:cubicBezTo>
                  <a:pt x="330" y="2"/>
                  <a:pt x="392" y="8"/>
                  <a:pt x="436" y="41"/>
                </a:cubicBezTo>
                <a:close/>
                <a:moveTo>
                  <a:pt x="335" y="40"/>
                </a:moveTo>
                <a:cubicBezTo>
                  <a:pt x="385" y="77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5"/>
                  <a:pt x="120" y="67"/>
                  <a:pt x="165" y="34"/>
                </a:cubicBezTo>
                <a:cubicBezTo>
                  <a:pt x="210" y="0"/>
                  <a:pt x="286" y="2"/>
                  <a:pt x="335" y="40"/>
                </a:cubicBezTo>
                <a:close/>
                <a:moveTo>
                  <a:pt x="160" y="75"/>
                </a:moveTo>
                <a:cubicBezTo>
                  <a:pt x="188" y="96"/>
                  <a:pt x="185" y="134"/>
                  <a:pt x="152" y="159"/>
                </a:cubicBezTo>
                <a:cubicBezTo>
                  <a:pt x="119" y="184"/>
                  <a:pt x="69" y="186"/>
                  <a:pt x="41" y="165"/>
                </a:cubicBezTo>
                <a:cubicBezTo>
                  <a:pt x="13" y="143"/>
                  <a:pt x="16" y="106"/>
                  <a:pt x="49" y="81"/>
                </a:cubicBezTo>
                <a:cubicBezTo>
                  <a:pt x="82" y="56"/>
                  <a:pt x="132" y="53"/>
                  <a:pt x="160" y="75"/>
                </a:cubicBezTo>
                <a:close/>
                <a:moveTo>
                  <a:pt x="304" y="84"/>
                </a:moveTo>
                <a:cubicBezTo>
                  <a:pt x="357" y="124"/>
                  <a:pt x="344" y="200"/>
                  <a:pt x="275" y="252"/>
                </a:cubicBezTo>
                <a:cubicBezTo>
                  <a:pt x="206" y="304"/>
                  <a:pt x="107" y="314"/>
                  <a:pt x="53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3"/>
                  <a:pt x="250" y="44"/>
                  <a:pt x="304" y="84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8"/>
                </a:cubicBezTo>
                <a:cubicBezTo>
                  <a:pt x="232" y="380"/>
                  <a:pt x="151" y="403"/>
                  <a:pt x="119" y="379"/>
                </a:cubicBezTo>
                <a:cubicBezTo>
                  <a:pt x="87" y="355"/>
                  <a:pt x="118" y="293"/>
                  <a:pt x="187" y="241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5"/>
                </a:cubicBezTo>
                <a:cubicBezTo>
                  <a:pt x="343" y="436"/>
                  <a:pt x="254" y="450"/>
                  <a:pt x="210" y="417"/>
                </a:cubicBezTo>
                <a:cubicBezTo>
                  <a:pt x="167" y="384"/>
                  <a:pt x="186" y="316"/>
                  <a:pt x="252" y="266"/>
                </a:cubicBezTo>
                <a:cubicBezTo>
                  <a:pt x="319" y="215"/>
                  <a:pt x="409" y="201"/>
                  <a:pt x="452" y="234"/>
                </a:cubicBezTo>
                <a:close/>
                <a:moveTo>
                  <a:pt x="619" y="270"/>
                </a:moveTo>
                <a:cubicBezTo>
                  <a:pt x="676" y="313"/>
                  <a:pt x="663" y="393"/>
                  <a:pt x="590" y="448"/>
                </a:cubicBezTo>
                <a:cubicBezTo>
                  <a:pt x="517" y="504"/>
                  <a:pt x="411" y="513"/>
                  <a:pt x="354" y="470"/>
                </a:cubicBezTo>
                <a:cubicBezTo>
                  <a:pt x="297" y="427"/>
                  <a:pt x="310" y="347"/>
                  <a:pt x="383" y="291"/>
                </a:cubicBezTo>
                <a:cubicBezTo>
                  <a:pt x="456" y="236"/>
                  <a:pt x="561" y="226"/>
                  <a:pt x="619" y="270"/>
                </a:cubicBezTo>
                <a:close/>
                <a:moveTo>
                  <a:pt x="645" y="374"/>
                </a:moveTo>
                <a:cubicBezTo>
                  <a:pt x="693" y="410"/>
                  <a:pt x="707" y="459"/>
                  <a:pt x="675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9" y="375"/>
                  <a:pt x="501" y="351"/>
                </a:cubicBezTo>
                <a:cubicBezTo>
                  <a:pt x="532" y="327"/>
                  <a:pt x="597" y="337"/>
                  <a:pt x="645" y="374"/>
                </a:cubicBezTo>
                <a:close/>
                <a:moveTo>
                  <a:pt x="757" y="309"/>
                </a:moveTo>
                <a:cubicBezTo>
                  <a:pt x="802" y="344"/>
                  <a:pt x="804" y="398"/>
                  <a:pt x="760" y="431"/>
                </a:cubicBezTo>
                <a:cubicBezTo>
                  <a:pt x="716" y="464"/>
                  <a:pt x="644" y="463"/>
                  <a:pt x="599" y="429"/>
                </a:cubicBezTo>
                <a:cubicBezTo>
                  <a:pt x="554" y="395"/>
                  <a:pt x="552" y="340"/>
                  <a:pt x="596" y="307"/>
                </a:cubicBezTo>
                <a:cubicBezTo>
                  <a:pt x="640" y="274"/>
                  <a:pt x="712" y="275"/>
                  <a:pt x="757" y="309"/>
                </a:cubicBezTo>
                <a:close/>
                <a:moveTo>
                  <a:pt x="795" y="201"/>
                </a:moveTo>
                <a:cubicBezTo>
                  <a:pt x="856" y="247"/>
                  <a:pt x="862" y="317"/>
                  <a:pt x="808" y="358"/>
                </a:cubicBezTo>
                <a:cubicBezTo>
                  <a:pt x="755" y="398"/>
                  <a:pt x="663" y="393"/>
                  <a:pt x="602" y="347"/>
                </a:cubicBezTo>
                <a:cubicBezTo>
                  <a:pt x="541" y="302"/>
                  <a:pt x="536" y="232"/>
                  <a:pt x="589" y="191"/>
                </a:cubicBezTo>
                <a:cubicBezTo>
                  <a:pt x="642" y="151"/>
                  <a:pt x="734" y="155"/>
                  <a:pt x="795" y="201"/>
                </a:cubicBezTo>
                <a:close/>
                <a:moveTo>
                  <a:pt x="637" y="128"/>
                </a:moveTo>
                <a:cubicBezTo>
                  <a:pt x="681" y="161"/>
                  <a:pt x="686" y="211"/>
                  <a:pt x="649" y="239"/>
                </a:cubicBezTo>
                <a:cubicBezTo>
                  <a:pt x="612" y="267"/>
                  <a:pt x="547" y="262"/>
                  <a:pt x="504" y="229"/>
                </a:cubicBezTo>
                <a:cubicBezTo>
                  <a:pt x="460" y="196"/>
                  <a:pt x="455" y="147"/>
                  <a:pt x="491" y="119"/>
                </a:cubicBezTo>
                <a:cubicBezTo>
                  <a:pt x="528" y="91"/>
                  <a:pt x="593" y="95"/>
                  <a:pt x="637" y="128"/>
                </a:cubicBezTo>
                <a:close/>
                <a:moveTo>
                  <a:pt x="500" y="80"/>
                </a:moveTo>
                <a:cubicBezTo>
                  <a:pt x="539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9" y="80"/>
                  <a:pt x="384" y="61"/>
                </a:cubicBezTo>
                <a:cubicBezTo>
                  <a:pt x="409" y="42"/>
                  <a:pt x="460" y="51"/>
                  <a:pt x="500" y="80"/>
                </a:cubicBezTo>
                <a:close/>
                <a:moveTo>
                  <a:pt x="404" y="73"/>
                </a:moveTo>
                <a:cubicBezTo>
                  <a:pt x="440" y="101"/>
                  <a:pt x="435" y="149"/>
                  <a:pt x="392" y="182"/>
                </a:cubicBezTo>
                <a:cubicBezTo>
                  <a:pt x="349" y="215"/>
                  <a:pt x="285" y="219"/>
                  <a:pt x="248" y="191"/>
                </a:cubicBezTo>
                <a:cubicBezTo>
                  <a:pt x="212" y="164"/>
                  <a:pt x="218" y="115"/>
                  <a:pt x="261" y="83"/>
                </a:cubicBezTo>
                <a:cubicBezTo>
                  <a:pt x="304" y="50"/>
                  <a:pt x="368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8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7"/>
                  <a:pt x="259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5">
            <a:extLst>
              <a:ext uri="{FF2B5EF4-FFF2-40B4-BE49-F238E27FC236}">
                <a16:creationId xmlns:a16="http://schemas.microsoft.com/office/drawing/2014/main" id="{C5236C0C-2B48-426C-AD99-69D7E44A7E8A}"/>
              </a:ext>
            </a:extLst>
          </p:cNvPr>
          <p:cNvSpPr>
            <a:spLocks/>
          </p:cNvSpPr>
          <p:nvPr/>
        </p:nvSpPr>
        <p:spPr bwMode="auto">
          <a:xfrm>
            <a:off x="5382241" y="3342616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6">
            <a:extLst>
              <a:ext uri="{FF2B5EF4-FFF2-40B4-BE49-F238E27FC236}">
                <a16:creationId xmlns:a16="http://schemas.microsoft.com/office/drawing/2014/main" id="{8809271A-3A17-478C-AEF0-089634555C1B}"/>
              </a:ext>
            </a:extLst>
          </p:cNvPr>
          <p:cNvSpPr>
            <a:spLocks/>
          </p:cNvSpPr>
          <p:nvPr/>
        </p:nvSpPr>
        <p:spPr bwMode="auto">
          <a:xfrm>
            <a:off x="5382241" y="3342616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7">
            <a:extLst>
              <a:ext uri="{FF2B5EF4-FFF2-40B4-BE49-F238E27FC236}">
                <a16:creationId xmlns:a16="http://schemas.microsoft.com/office/drawing/2014/main" id="{1310011A-4580-4D7C-BD18-A4B091338126}"/>
              </a:ext>
            </a:extLst>
          </p:cNvPr>
          <p:cNvSpPr>
            <a:spLocks/>
          </p:cNvSpPr>
          <p:nvPr/>
        </p:nvSpPr>
        <p:spPr bwMode="auto">
          <a:xfrm>
            <a:off x="5382241" y="3342616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8">
            <a:extLst>
              <a:ext uri="{FF2B5EF4-FFF2-40B4-BE49-F238E27FC236}">
                <a16:creationId xmlns:a16="http://schemas.microsoft.com/office/drawing/2014/main" id="{79A980BE-4468-4BA0-B8EC-3E6B01182FA1}"/>
              </a:ext>
            </a:extLst>
          </p:cNvPr>
          <p:cNvSpPr>
            <a:spLocks noEditPoints="1"/>
          </p:cNvSpPr>
          <p:nvPr/>
        </p:nvSpPr>
        <p:spPr bwMode="auto">
          <a:xfrm>
            <a:off x="6155934" y="3356843"/>
            <a:ext cx="475840" cy="304888"/>
          </a:xfrm>
          <a:custGeom>
            <a:avLst/>
            <a:gdLst>
              <a:gd name="T0" fmla="*/ 877 w 893"/>
              <a:gd name="T1" fmla="*/ 331 h 514"/>
              <a:gd name="T2" fmla="*/ 826 w 893"/>
              <a:gd name="T3" fmla="*/ 292 h 514"/>
              <a:gd name="T4" fmla="*/ 719 w 893"/>
              <a:gd name="T5" fmla="*/ 132 h 514"/>
              <a:gd name="T6" fmla="*/ 574 w 893"/>
              <a:gd name="T7" fmla="*/ 242 h 514"/>
              <a:gd name="T8" fmla="*/ 719 w 893"/>
              <a:gd name="T9" fmla="*/ 132 h 514"/>
              <a:gd name="T10" fmla="*/ 670 w 893"/>
              <a:gd name="T11" fmla="*/ 199 h 514"/>
              <a:gd name="T12" fmla="*/ 504 w 893"/>
              <a:gd name="T13" fmla="*/ 73 h 514"/>
              <a:gd name="T14" fmla="*/ 562 w 893"/>
              <a:gd name="T15" fmla="*/ 47 h 514"/>
              <a:gd name="T16" fmla="*/ 411 w 893"/>
              <a:gd name="T17" fmla="*/ 162 h 514"/>
              <a:gd name="T18" fmla="*/ 562 w 893"/>
              <a:gd name="T19" fmla="*/ 47 h 514"/>
              <a:gd name="T20" fmla="*/ 456 w 893"/>
              <a:gd name="T21" fmla="*/ 147 h 514"/>
              <a:gd name="T22" fmla="*/ 298 w 893"/>
              <a:gd name="T23" fmla="*/ 27 h 514"/>
              <a:gd name="T24" fmla="*/ 336 w 893"/>
              <a:gd name="T25" fmla="*/ 40 h 514"/>
              <a:gd name="T26" fmla="*/ 174 w 893"/>
              <a:gd name="T27" fmla="*/ 163 h 514"/>
              <a:gd name="T28" fmla="*/ 336 w 893"/>
              <a:gd name="T29" fmla="*/ 40 h 514"/>
              <a:gd name="T30" fmla="*/ 152 w 893"/>
              <a:gd name="T31" fmla="*/ 159 h 514"/>
              <a:gd name="T32" fmla="*/ 50 w 893"/>
              <a:gd name="T33" fmla="*/ 82 h 514"/>
              <a:gd name="T34" fmla="*/ 304 w 893"/>
              <a:gd name="T35" fmla="*/ 85 h 514"/>
              <a:gd name="T36" fmla="*/ 54 w 893"/>
              <a:gd name="T37" fmla="*/ 274 h 514"/>
              <a:gd name="T38" fmla="*/ 304 w 893"/>
              <a:gd name="T39" fmla="*/ 85 h 514"/>
              <a:gd name="T40" fmla="*/ 302 w 893"/>
              <a:gd name="T41" fmla="*/ 329 h 514"/>
              <a:gd name="T42" fmla="*/ 187 w 893"/>
              <a:gd name="T43" fmla="*/ 242 h 514"/>
              <a:gd name="T44" fmla="*/ 453 w 893"/>
              <a:gd name="T45" fmla="*/ 235 h 514"/>
              <a:gd name="T46" fmla="*/ 211 w 893"/>
              <a:gd name="T47" fmla="*/ 418 h 514"/>
              <a:gd name="T48" fmla="*/ 453 w 893"/>
              <a:gd name="T49" fmla="*/ 235 h 514"/>
              <a:gd name="T50" fmla="*/ 590 w 893"/>
              <a:gd name="T51" fmla="*/ 449 h 514"/>
              <a:gd name="T52" fmla="*/ 383 w 893"/>
              <a:gd name="T53" fmla="*/ 292 h 514"/>
              <a:gd name="T54" fmla="*/ 645 w 893"/>
              <a:gd name="T55" fmla="*/ 374 h 514"/>
              <a:gd name="T56" fmla="*/ 531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8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50 w 893"/>
              <a:gd name="T71" fmla="*/ 239 h 514"/>
              <a:gd name="T72" fmla="*/ 492 w 893"/>
              <a:gd name="T73" fmla="*/ 120 h 514"/>
              <a:gd name="T74" fmla="*/ 500 w 893"/>
              <a:gd name="T75" fmla="*/ 81 h 514"/>
              <a:gd name="T76" fmla="*/ 410 w 893"/>
              <a:gd name="T77" fmla="*/ 149 h 514"/>
              <a:gd name="T78" fmla="*/ 500 w 893"/>
              <a:gd name="T79" fmla="*/ 81 h 514"/>
              <a:gd name="T80" fmla="*/ 392 w 893"/>
              <a:gd name="T81" fmla="*/ 183 h 514"/>
              <a:gd name="T82" fmla="*/ 261 w 893"/>
              <a:gd name="T83" fmla="*/ 83 h 514"/>
              <a:gd name="T84" fmla="*/ 567 w 893"/>
              <a:gd name="T85" fmla="*/ 197 h 514"/>
              <a:gd name="T86" fmla="*/ 366 w 893"/>
              <a:gd name="T87" fmla="*/ 350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1"/>
                </a:moveTo>
                <a:cubicBezTo>
                  <a:pt x="893" y="301"/>
                  <a:pt x="893" y="319"/>
                  <a:pt x="877" y="331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10" y="322"/>
                  <a:pt x="811" y="304"/>
                  <a:pt x="826" y="292"/>
                </a:cubicBezTo>
                <a:cubicBezTo>
                  <a:pt x="841" y="280"/>
                  <a:pt x="865" y="280"/>
                  <a:pt x="879" y="291"/>
                </a:cubicBezTo>
                <a:close/>
                <a:moveTo>
                  <a:pt x="719" y="132"/>
                </a:moveTo>
                <a:cubicBezTo>
                  <a:pt x="766" y="168"/>
                  <a:pt x="772" y="221"/>
                  <a:pt x="732" y="252"/>
                </a:cubicBezTo>
                <a:cubicBezTo>
                  <a:pt x="691" y="282"/>
                  <a:pt x="621" y="278"/>
                  <a:pt x="574" y="242"/>
                </a:cubicBezTo>
                <a:cubicBezTo>
                  <a:pt x="527" y="207"/>
                  <a:pt x="521" y="153"/>
                  <a:pt x="561" y="123"/>
                </a:cubicBezTo>
                <a:cubicBezTo>
                  <a:pt x="602" y="92"/>
                  <a:pt x="672" y="96"/>
                  <a:pt x="719" y="132"/>
                </a:cubicBezTo>
                <a:close/>
                <a:moveTo>
                  <a:pt x="668" y="75"/>
                </a:moveTo>
                <a:cubicBezTo>
                  <a:pt x="714" y="109"/>
                  <a:pt x="715" y="165"/>
                  <a:pt x="670" y="199"/>
                </a:cubicBezTo>
                <a:cubicBezTo>
                  <a:pt x="625" y="233"/>
                  <a:pt x="552" y="232"/>
                  <a:pt x="506" y="197"/>
                </a:cubicBezTo>
                <a:cubicBezTo>
                  <a:pt x="460" y="163"/>
                  <a:pt x="459" y="107"/>
                  <a:pt x="504" y="73"/>
                </a:cubicBezTo>
                <a:cubicBezTo>
                  <a:pt x="549" y="39"/>
                  <a:pt x="622" y="40"/>
                  <a:pt x="668" y="75"/>
                </a:cubicBezTo>
                <a:close/>
                <a:moveTo>
                  <a:pt x="562" y="47"/>
                </a:moveTo>
                <a:cubicBezTo>
                  <a:pt x="613" y="86"/>
                  <a:pt x="621" y="143"/>
                  <a:pt x="579" y="175"/>
                </a:cubicBezTo>
                <a:cubicBezTo>
                  <a:pt x="537" y="207"/>
                  <a:pt x="462" y="201"/>
                  <a:pt x="411" y="162"/>
                </a:cubicBezTo>
                <a:cubicBezTo>
                  <a:pt x="360" y="124"/>
                  <a:pt x="352" y="67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80" y="75"/>
                  <a:pt x="489" y="122"/>
                  <a:pt x="456" y="147"/>
                </a:cubicBezTo>
                <a:cubicBezTo>
                  <a:pt x="423" y="172"/>
                  <a:pt x="361" y="165"/>
                  <a:pt x="317" y="132"/>
                </a:cubicBezTo>
                <a:cubicBezTo>
                  <a:pt x="274" y="99"/>
                  <a:pt x="265" y="52"/>
                  <a:pt x="298" y="27"/>
                </a:cubicBezTo>
                <a:cubicBezTo>
                  <a:pt x="331" y="2"/>
                  <a:pt x="393" y="9"/>
                  <a:pt x="436" y="42"/>
                </a:cubicBezTo>
                <a:close/>
                <a:moveTo>
                  <a:pt x="336" y="40"/>
                </a:moveTo>
                <a:cubicBezTo>
                  <a:pt x="385" y="78"/>
                  <a:pt x="389" y="135"/>
                  <a:pt x="344" y="169"/>
                </a:cubicBezTo>
                <a:cubicBezTo>
                  <a:pt x="299" y="203"/>
                  <a:pt x="223" y="200"/>
                  <a:pt x="174" y="163"/>
                </a:cubicBezTo>
                <a:cubicBezTo>
                  <a:pt x="124" y="126"/>
                  <a:pt x="121" y="68"/>
                  <a:pt x="165" y="34"/>
                </a:cubicBezTo>
                <a:cubicBezTo>
                  <a:pt x="210" y="0"/>
                  <a:pt x="286" y="3"/>
                  <a:pt x="336" y="40"/>
                </a:cubicBezTo>
                <a:close/>
                <a:moveTo>
                  <a:pt x="160" y="75"/>
                </a:moveTo>
                <a:cubicBezTo>
                  <a:pt x="189" y="97"/>
                  <a:pt x="185" y="134"/>
                  <a:pt x="152" y="159"/>
                </a:cubicBezTo>
                <a:cubicBezTo>
                  <a:pt x="119" y="184"/>
                  <a:pt x="70" y="187"/>
                  <a:pt x="41" y="165"/>
                </a:cubicBezTo>
                <a:cubicBezTo>
                  <a:pt x="13" y="144"/>
                  <a:pt x="17" y="106"/>
                  <a:pt x="50" y="82"/>
                </a:cubicBezTo>
                <a:cubicBezTo>
                  <a:pt x="82" y="57"/>
                  <a:pt x="132" y="54"/>
                  <a:pt x="160" y="75"/>
                </a:cubicBezTo>
                <a:close/>
                <a:moveTo>
                  <a:pt x="304" y="85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7" y="315"/>
                  <a:pt x="54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1" y="44"/>
                  <a:pt x="304" y="85"/>
                </a:cubicBezTo>
                <a:close/>
                <a:moveTo>
                  <a:pt x="370" y="190"/>
                </a:moveTo>
                <a:cubicBezTo>
                  <a:pt x="401" y="214"/>
                  <a:pt x="371" y="276"/>
                  <a:pt x="302" y="329"/>
                </a:cubicBezTo>
                <a:cubicBezTo>
                  <a:pt x="233" y="381"/>
                  <a:pt x="151" y="404"/>
                  <a:pt x="119" y="380"/>
                </a:cubicBezTo>
                <a:cubicBezTo>
                  <a:pt x="88" y="356"/>
                  <a:pt x="118" y="294"/>
                  <a:pt x="187" y="242"/>
                </a:cubicBezTo>
                <a:cubicBezTo>
                  <a:pt x="256" y="189"/>
                  <a:pt x="338" y="166"/>
                  <a:pt x="370" y="190"/>
                </a:cubicBezTo>
                <a:close/>
                <a:moveTo>
                  <a:pt x="453" y="235"/>
                </a:moveTo>
                <a:cubicBezTo>
                  <a:pt x="496" y="268"/>
                  <a:pt x="477" y="335"/>
                  <a:pt x="411" y="386"/>
                </a:cubicBezTo>
                <a:cubicBezTo>
                  <a:pt x="344" y="437"/>
                  <a:pt x="254" y="451"/>
                  <a:pt x="211" y="418"/>
                </a:cubicBezTo>
                <a:cubicBezTo>
                  <a:pt x="167" y="385"/>
                  <a:pt x="186" y="317"/>
                  <a:pt x="253" y="266"/>
                </a:cubicBezTo>
                <a:cubicBezTo>
                  <a:pt x="319" y="216"/>
                  <a:pt x="409" y="202"/>
                  <a:pt x="453" y="235"/>
                </a:cubicBezTo>
                <a:close/>
                <a:moveTo>
                  <a:pt x="619" y="270"/>
                </a:moveTo>
                <a:cubicBezTo>
                  <a:pt x="676" y="314"/>
                  <a:pt x="663" y="394"/>
                  <a:pt x="590" y="449"/>
                </a:cubicBezTo>
                <a:cubicBezTo>
                  <a:pt x="517" y="504"/>
                  <a:pt x="411" y="514"/>
                  <a:pt x="354" y="471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7"/>
                  <a:pt x="562" y="227"/>
                  <a:pt x="619" y="270"/>
                </a:cubicBezTo>
                <a:close/>
                <a:moveTo>
                  <a:pt x="645" y="374"/>
                </a:moveTo>
                <a:cubicBezTo>
                  <a:pt x="694" y="411"/>
                  <a:pt x="707" y="460"/>
                  <a:pt x="675" y="484"/>
                </a:cubicBezTo>
                <a:cubicBezTo>
                  <a:pt x="643" y="508"/>
                  <a:pt x="579" y="498"/>
                  <a:pt x="531" y="461"/>
                </a:cubicBezTo>
                <a:cubicBezTo>
                  <a:pt x="482" y="425"/>
                  <a:pt x="469" y="376"/>
                  <a:pt x="501" y="352"/>
                </a:cubicBezTo>
                <a:cubicBezTo>
                  <a:pt x="533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3" y="344"/>
                  <a:pt x="804" y="399"/>
                  <a:pt x="760" y="432"/>
                </a:cubicBezTo>
                <a:cubicBezTo>
                  <a:pt x="717" y="465"/>
                  <a:pt x="645" y="464"/>
                  <a:pt x="599" y="430"/>
                </a:cubicBezTo>
                <a:cubicBezTo>
                  <a:pt x="554" y="395"/>
                  <a:pt x="553" y="341"/>
                  <a:pt x="596" y="308"/>
                </a:cubicBezTo>
                <a:cubicBezTo>
                  <a:pt x="640" y="275"/>
                  <a:pt x="712" y="276"/>
                  <a:pt x="757" y="310"/>
                </a:cubicBezTo>
                <a:close/>
                <a:moveTo>
                  <a:pt x="795" y="202"/>
                </a:moveTo>
                <a:cubicBezTo>
                  <a:pt x="856" y="248"/>
                  <a:pt x="862" y="318"/>
                  <a:pt x="809" y="358"/>
                </a:cubicBezTo>
                <a:cubicBezTo>
                  <a:pt x="755" y="398"/>
                  <a:pt x="663" y="394"/>
                  <a:pt x="602" y="348"/>
                </a:cubicBezTo>
                <a:cubicBezTo>
                  <a:pt x="542" y="302"/>
                  <a:pt x="536" y="232"/>
                  <a:pt x="589" y="192"/>
                </a:cubicBezTo>
                <a:cubicBezTo>
                  <a:pt x="642" y="152"/>
                  <a:pt x="735" y="156"/>
                  <a:pt x="795" y="202"/>
                </a:cubicBezTo>
                <a:close/>
                <a:moveTo>
                  <a:pt x="637" y="129"/>
                </a:moveTo>
                <a:cubicBezTo>
                  <a:pt x="681" y="162"/>
                  <a:pt x="686" y="211"/>
                  <a:pt x="650" y="239"/>
                </a:cubicBezTo>
                <a:cubicBezTo>
                  <a:pt x="613" y="267"/>
                  <a:pt x="548" y="263"/>
                  <a:pt x="504" y="230"/>
                </a:cubicBezTo>
                <a:cubicBezTo>
                  <a:pt x="460" y="197"/>
                  <a:pt x="455" y="147"/>
                  <a:pt x="492" y="120"/>
                </a:cubicBezTo>
                <a:cubicBezTo>
                  <a:pt x="528" y="92"/>
                  <a:pt x="594" y="96"/>
                  <a:pt x="637" y="129"/>
                </a:cubicBezTo>
                <a:close/>
                <a:moveTo>
                  <a:pt x="500" y="81"/>
                </a:moveTo>
                <a:cubicBezTo>
                  <a:pt x="539" y="110"/>
                  <a:pt x="550" y="150"/>
                  <a:pt x="525" y="169"/>
                </a:cubicBezTo>
                <a:cubicBezTo>
                  <a:pt x="501" y="187"/>
                  <a:pt x="449" y="179"/>
                  <a:pt x="410" y="149"/>
                </a:cubicBezTo>
                <a:cubicBezTo>
                  <a:pt x="370" y="120"/>
                  <a:pt x="359" y="80"/>
                  <a:pt x="384" y="61"/>
                </a:cubicBezTo>
                <a:cubicBezTo>
                  <a:pt x="409" y="42"/>
                  <a:pt x="461" y="51"/>
                  <a:pt x="500" y="81"/>
                </a:cubicBezTo>
                <a:close/>
                <a:moveTo>
                  <a:pt x="404" y="74"/>
                </a:moveTo>
                <a:cubicBezTo>
                  <a:pt x="441" y="101"/>
                  <a:pt x="435" y="150"/>
                  <a:pt x="392" y="183"/>
                </a:cubicBezTo>
                <a:cubicBezTo>
                  <a:pt x="349" y="215"/>
                  <a:pt x="285" y="219"/>
                  <a:pt x="249" y="192"/>
                </a:cubicBezTo>
                <a:cubicBezTo>
                  <a:pt x="212" y="164"/>
                  <a:pt x="218" y="116"/>
                  <a:pt x="261" y="83"/>
                </a:cubicBezTo>
                <a:cubicBezTo>
                  <a:pt x="304" y="50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1" y="389"/>
                  <a:pt x="675" y="431"/>
                </a:cubicBezTo>
                <a:cubicBezTo>
                  <a:pt x="620" y="473"/>
                  <a:pt x="481" y="437"/>
                  <a:pt x="366" y="350"/>
                </a:cubicBezTo>
                <a:cubicBezTo>
                  <a:pt x="251" y="262"/>
                  <a:pt x="203" y="158"/>
                  <a:pt x="259" y="116"/>
                </a:cubicBezTo>
                <a:cubicBezTo>
                  <a:pt x="314" y="74"/>
                  <a:pt x="453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9">
            <a:extLst>
              <a:ext uri="{FF2B5EF4-FFF2-40B4-BE49-F238E27FC236}">
                <a16:creationId xmlns:a16="http://schemas.microsoft.com/office/drawing/2014/main" id="{8AC0E1D6-7B30-4DEC-B060-D0FE05710078}"/>
              </a:ext>
            </a:extLst>
          </p:cNvPr>
          <p:cNvSpPr>
            <a:spLocks/>
          </p:cNvSpPr>
          <p:nvPr/>
        </p:nvSpPr>
        <p:spPr bwMode="auto">
          <a:xfrm>
            <a:off x="6174097" y="336700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7"/>
                  <a:pt x="380" y="21"/>
                  <a:pt x="373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0">
            <a:extLst>
              <a:ext uri="{FF2B5EF4-FFF2-40B4-BE49-F238E27FC236}">
                <a16:creationId xmlns:a16="http://schemas.microsoft.com/office/drawing/2014/main" id="{585F1BB5-B28B-40D1-AAE7-7CA90FC014CB}"/>
              </a:ext>
            </a:extLst>
          </p:cNvPr>
          <p:cNvSpPr>
            <a:spLocks/>
          </p:cNvSpPr>
          <p:nvPr/>
        </p:nvSpPr>
        <p:spPr bwMode="auto">
          <a:xfrm>
            <a:off x="6174097" y="336700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7"/>
                  <a:pt x="380" y="21"/>
                  <a:pt x="373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1">
            <a:extLst>
              <a:ext uri="{FF2B5EF4-FFF2-40B4-BE49-F238E27FC236}">
                <a16:creationId xmlns:a16="http://schemas.microsoft.com/office/drawing/2014/main" id="{6A225781-8F3F-4F16-94EC-F386E1D9AE3B}"/>
              </a:ext>
            </a:extLst>
          </p:cNvPr>
          <p:cNvSpPr>
            <a:spLocks/>
          </p:cNvSpPr>
          <p:nvPr/>
        </p:nvSpPr>
        <p:spPr bwMode="auto">
          <a:xfrm>
            <a:off x="6174097" y="3367007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7"/>
                  <a:pt x="380" y="21"/>
                  <a:pt x="373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2">
            <a:extLst>
              <a:ext uri="{FF2B5EF4-FFF2-40B4-BE49-F238E27FC236}">
                <a16:creationId xmlns:a16="http://schemas.microsoft.com/office/drawing/2014/main" id="{AC842926-C5E9-4695-B56F-CCF2F21EEDF8}"/>
              </a:ext>
            </a:extLst>
          </p:cNvPr>
          <p:cNvSpPr>
            <a:spLocks noEditPoints="1"/>
          </p:cNvSpPr>
          <p:nvPr/>
        </p:nvSpPr>
        <p:spPr bwMode="auto">
          <a:xfrm>
            <a:off x="6157750" y="3350745"/>
            <a:ext cx="474024" cy="304888"/>
          </a:xfrm>
          <a:custGeom>
            <a:avLst/>
            <a:gdLst>
              <a:gd name="T0" fmla="*/ 877 w 893"/>
              <a:gd name="T1" fmla="*/ 331 h 514"/>
              <a:gd name="T2" fmla="*/ 825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69 w 893"/>
              <a:gd name="T11" fmla="*/ 199 h 514"/>
              <a:gd name="T12" fmla="*/ 503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1 h 514"/>
              <a:gd name="T34" fmla="*/ 303 w 893"/>
              <a:gd name="T35" fmla="*/ 84 h 514"/>
              <a:gd name="T36" fmla="*/ 53 w 893"/>
              <a:gd name="T37" fmla="*/ 274 h 514"/>
              <a:gd name="T38" fmla="*/ 303 w 893"/>
              <a:gd name="T39" fmla="*/ 84 h 514"/>
              <a:gd name="T40" fmla="*/ 301 w 893"/>
              <a:gd name="T41" fmla="*/ 328 h 514"/>
              <a:gd name="T42" fmla="*/ 186 w 893"/>
              <a:gd name="T43" fmla="*/ 241 h 514"/>
              <a:gd name="T44" fmla="*/ 452 w 893"/>
              <a:gd name="T45" fmla="*/ 234 h 514"/>
              <a:gd name="T46" fmla="*/ 210 w 893"/>
              <a:gd name="T47" fmla="*/ 418 h 514"/>
              <a:gd name="T48" fmla="*/ 452 w 893"/>
              <a:gd name="T49" fmla="*/ 234 h 514"/>
              <a:gd name="T50" fmla="*/ 589 w 893"/>
              <a:gd name="T51" fmla="*/ 449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7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19 h 514"/>
              <a:gd name="T74" fmla="*/ 499 w 893"/>
              <a:gd name="T75" fmla="*/ 81 h 514"/>
              <a:gd name="T76" fmla="*/ 409 w 893"/>
              <a:gd name="T77" fmla="*/ 149 h 514"/>
              <a:gd name="T78" fmla="*/ 499 w 893"/>
              <a:gd name="T79" fmla="*/ 81 h 514"/>
              <a:gd name="T80" fmla="*/ 392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0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1" y="342"/>
                  <a:pt x="837" y="343"/>
                  <a:pt x="823" y="332"/>
                </a:cubicBezTo>
                <a:cubicBezTo>
                  <a:pt x="809" y="322"/>
                  <a:pt x="810" y="304"/>
                  <a:pt x="825" y="292"/>
                </a:cubicBezTo>
                <a:cubicBezTo>
                  <a:pt x="841" y="280"/>
                  <a:pt x="865" y="280"/>
                  <a:pt x="879" y="290"/>
                </a:cubicBezTo>
                <a:close/>
                <a:moveTo>
                  <a:pt x="719" y="132"/>
                </a:moveTo>
                <a:cubicBezTo>
                  <a:pt x="766" y="168"/>
                  <a:pt x="771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7" y="74"/>
                </a:moveTo>
                <a:cubicBezTo>
                  <a:pt x="713" y="109"/>
                  <a:pt x="714" y="165"/>
                  <a:pt x="669" y="199"/>
                </a:cubicBezTo>
                <a:cubicBezTo>
                  <a:pt x="625" y="233"/>
                  <a:pt x="551" y="232"/>
                  <a:pt x="505" y="197"/>
                </a:cubicBezTo>
                <a:cubicBezTo>
                  <a:pt x="459" y="162"/>
                  <a:pt x="459" y="107"/>
                  <a:pt x="503" y="73"/>
                </a:cubicBezTo>
                <a:cubicBezTo>
                  <a:pt x="548" y="39"/>
                  <a:pt x="622" y="40"/>
                  <a:pt x="667" y="74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8" y="175"/>
                </a:cubicBezTo>
                <a:cubicBezTo>
                  <a:pt x="536" y="206"/>
                  <a:pt x="461" y="201"/>
                  <a:pt x="410" y="162"/>
                </a:cubicBezTo>
                <a:cubicBezTo>
                  <a:pt x="359" y="124"/>
                  <a:pt x="352" y="67"/>
                  <a:pt x="394" y="35"/>
                </a:cubicBezTo>
                <a:cubicBezTo>
                  <a:pt x="435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79" y="75"/>
                  <a:pt x="488" y="122"/>
                  <a:pt x="455" y="147"/>
                </a:cubicBezTo>
                <a:cubicBezTo>
                  <a:pt x="422" y="172"/>
                  <a:pt x="360" y="165"/>
                  <a:pt x="317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5" y="40"/>
                </a:moveTo>
                <a:cubicBezTo>
                  <a:pt x="384" y="78"/>
                  <a:pt x="388" y="135"/>
                  <a:pt x="343" y="169"/>
                </a:cubicBezTo>
                <a:cubicBezTo>
                  <a:pt x="299" y="203"/>
                  <a:pt x="222" y="200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7"/>
                  <a:pt x="184" y="134"/>
                  <a:pt x="152" y="159"/>
                </a:cubicBezTo>
                <a:cubicBezTo>
                  <a:pt x="119" y="184"/>
                  <a:pt x="69" y="187"/>
                  <a:pt x="41" y="165"/>
                </a:cubicBezTo>
                <a:cubicBezTo>
                  <a:pt x="12" y="144"/>
                  <a:pt x="16" y="106"/>
                  <a:pt x="49" y="81"/>
                </a:cubicBezTo>
                <a:cubicBezTo>
                  <a:pt x="82" y="56"/>
                  <a:pt x="131" y="54"/>
                  <a:pt x="160" y="75"/>
                </a:cubicBezTo>
                <a:close/>
                <a:moveTo>
                  <a:pt x="303" y="84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6" y="314"/>
                  <a:pt x="53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1" y="214"/>
                  <a:pt x="370" y="276"/>
                  <a:pt x="301" y="328"/>
                </a:cubicBezTo>
                <a:cubicBezTo>
                  <a:pt x="232" y="381"/>
                  <a:pt x="150" y="404"/>
                  <a:pt x="119" y="380"/>
                </a:cubicBezTo>
                <a:cubicBezTo>
                  <a:pt x="87" y="356"/>
                  <a:pt x="117" y="294"/>
                  <a:pt x="186" y="241"/>
                </a:cubicBezTo>
                <a:cubicBezTo>
                  <a:pt x="256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6"/>
                </a:cubicBezTo>
                <a:cubicBezTo>
                  <a:pt x="343" y="437"/>
                  <a:pt x="254" y="451"/>
                  <a:pt x="210" y="418"/>
                </a:cubicBezTo>
                <a:cubicBezTo>
                  <a:pt x="166" y="385"/>
                  <a:pt x="185" y="317"/>
                  <a:pt x="252" y="266"/>
                </a:cubicBezTo>
                <a:cubicBezTo>
                  <a:pt x="319" y="216"/>
                  <a:pt x="408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3" y="393"/>
                  <a:pt x="589" y="449"/>
                </a:cubicBezTo>
                <a:cubicBezTo>
                  <a:pt x="516" y="504"/>
                  <a:pt x="411" y="514"/>
                  <a:pt x="354" y="471"/>
                </a:cubicBezTo>
                <a:cubicBezTo>
                  <a:pt x="296" y="427"/>
                  <a:pt x="309" y="347"/>
                  <a:pt x="382" y="292"/>
                </a:cubicBezTo>
                <a:cubicBezTo>
                  <a:pt x="455" y="237"/>
                  <a:pt x="561" y="227"/>
                  <a:pt x="618" y="270"/>
                </a:cubicBezTo>
                <a:close/>
                <a:moveTo>
                  <a:pt x="645" y="374"/>
                </a:moveTo>
                <a:cubicBezTo>
                  <a:pt x="693" y="411"/>
                  <a:pt x="706" y="460"/>
                  <a:pt x="675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9" y="376"/>
                  <a:pt x="500" y="352"/>
                </a:cubicBezTo>
                <a:cubicBezTo>
                  <a:pt x="532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3" y="399"/>
                  <a:pt x="760" y="432"/>
                </a:cubicBezTo>
                <a:cubicBezTo>
                  <a:pt x="716" y="465"/>
                  <a:pt x="644" y="464"/>
                  <a:pt x="599" y="429"/>
                </a:cubicBezTo>
                <a:cubicBezTo>
                  <a:pt x="553" y="395"/>
                  <a:pt x="552" y="340"/>
                  <a:pt x="596" y="307"/>
                </a:cubicBezTo>
                <a:cubicBezTo>
                  <a:pt x="639" y="274"/>
                  <a:pt x="711" y="275"/>
                  <a:pt x="757" y="310"/>
                </a:cubicBezTo>
                <a:close/>
                <a:moveTo>
                  <a:pt x="795" y="202"/>
                </a:moveTo>
                <a:cubicBezTo>
                  <a:pt x="855" y="248"/>
                  <a:pt x="861" y="318"/>
                  <a:pt x="808" y="358"/>
                </a:cubicBezTo>
                <a:cubicBezTo>
                  <a:pt x="755" y="398"/>
                  <a:pt x="662" y="394"/>
                  <a:pt x="602" y="348"/>
                </a:cubicBezTo>
                <a:cubicBezTo>
                  <a:pt x="541" y="302"/>
                  <a:pt x="535" y="232"/>
                  <a:pt x="588" y="192"/>
                </a:cubicBezTo>
                <a:cubicBezTo>
                  <a:pt x="642" y="151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0" y="162"/>
                  <a:pt x="686" y="211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60" y="197"/>
                  <a:pt x="454" y="147"/>
                  <a:pt x="491" y="119"/>
                </a:cubicBezTo>
                <a:cubicBezTo>
                  <a:pt x="528" y="92"/>
                  <a:pt x="593" y="96"/>
                  <a:pt x="637" y="129"/>
                </a:cubicBezTo>
                <a:close/>
                <a:moveTo>
                  <a:pt x="499" y="81"/>
                </a:moveTo>
                <a:cubicBezTo>
                  <a:pt x="538" y="110"/>
                  <a:pt x="550" y="150"/>
                  <a:pt x="525" y="168"/>
                </a:cubicBezTo>
                <a:cubicBezTo>
                  <a:pt x="500" y="187"/>
                  <a:pt x="448" y="179"/>
                  <a:pt x="409" y="149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1"/>
                  <a:pt x="499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2"/>
                </a:cubicBezTo>
                <a:cubicBezTo>
                  <a:pt x="348" y="215"/>
                  <a:pt x="284" y="219"/>
                  <a:pt x="248" y="192"/>
                </a:cubicBezTo>
                <a:cubicBezTo>
                  <a:pt x="212" y="164"/>
                  <a:pt x="217" y="116"/>
                  <a:pt x="260" y="83"/>
                </a:cubicBezTo>
                <a:cubicBezTo>
                  <a:pt x="303" y="50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8"/>
                  <a:pt x="258" y="116"/>
                </a:cubicBezTo>
                <a:cubicBezTo>
                  <a:pt x="314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3">
            <a:extLst>
              <a:ext uri="{FF2B5EF4-FFF2-40B4-BE49-F238E27FC236}">
                <a16:creationId xmlns:a16="http://schemas.microsoft.com/office/drawing/2014/main" id="{FEB0CDEF-B33D-4BF8-9CC8-73F497B4CA95}"/>
              </a:ext>
            </a:extLst>
          </p:cNvPr>
          <p:cNvSpPr>
            <a:spLocks/>
          </p:cNvSpPr>
          <p:nvPr/>
        </p:nvSpPr>
        <p:spPr bwMode="auto">
          <a:xfrm>
            <a:off x="6175913" y="3362941"/>
            <a:ext cx="446781" cy="276432"/>
          </a:xfrm>
          <a:custGeom>
            <a:avLst/>
            <a:gdLst>
              <a:gd name="T0" fmla="*/ 27 w 839"/>
              <a:gd name="T1" fmla="*/ 73 h 466"/>
              <a:gd name="T2" fmla="*/ 14 w 839"/>
              <a:gd name="T3" fmla="*/ 128 h 466"/>
              <a:gd name="T4" fmla="*/ 15 w 839"/>
              <a:gd name="T5" fmla="*/ 152 h 466"/>
              <a:gd name="T6" fmla="*/ 25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2 w 839"/>
              <a:gd name="T47" fmla="*/ 280 h 466"/>
              <a:gd name="T48" fmla="*/ 789 w 839"/>
              <a:gd name="T49" fmla="*/ 265 h 466"/>
              <a:gd name="T50" fmla="*/ 706 w 839"/>
              <a:gd name="T51" fmla="*/ 171 h 466"/>
              <a:gd name="T52" fmla="*/ 698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4">
            <a:extLst>
              <a:ext uri="{FF2B5EF4-FFF2-40B4-BE49-F238E27FC236}">
                <a16:creationId xmlns:a16="http://schemas.microsoft.com/office/drawing/2014/main" id="{78E98A8F-838A-45AA-BFF3-920E5C09C7AB}"/>
              </a:ext>
            </a:extLst>
          </p:cNvPr>
          <p:cNvSpPr>
            <a:spLocks/>
          </p:cNvSpPr>
          <p:nvPr/>
        </p:nvSpPr>
        <p:spPr bwMode="auto">
          <a:xfrm>
            <a:off x="6175913" y="3362941"/>
            <a:ext cx="446781" cy="276432"/>
          </a:xfrm>
          <a:custGeom>
            <a:avLst/>
            <a:gdLst>
              <a:gd name="T0" fmla="*/ 27 w 839"/>
              <a:gd name="T1" fmla="*/ 73 h 466"/>
              <a:gd name="T2" fmla="*/ 14 w 839"/>
              <a:gd name="T3" fmla="*/ 128 h 466"/>
              <a:gd name="T4" fmla="*/ 15 w 839"/>
              <a:gd name="T5" fmla="*/ 152 h 466"/>
              <a:gd name="T6" fmla="*/ 25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2 w 839"/>
              <a:gd name="T47" fmla="*/ 280 h 466"/>
              <a:gd name="T48" fmla="*/ 789 w 839"/>
              <a:gd name="T49" fmla="*/ 265 h 466"/>
              <a:gd name="T50" fmla="*/ 706 w 839"/>
              <a:gd name="T51" fmla="*/ 171 h 466"/>
              <a:gd name="T52" fmla="*/ 698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5">
            <a:extLst>
              <a:ext uri="{FF2B5EF4-FFF2-40B4-BE49-F238E27FC236}">
                <a16:creationId xmlns:a16="http://schemas.microsoft.com/office/drawing/2014/main" id="{4995CD22-27AF-496C-924E-4F4A6D2D71BF}"/>
              </a:ext>
            </a:extLst>
          </p:cNvPr>
          <p:cNvSpPr>
            <a:spLocks/>
          </p:cNvSpPr>
          <p:nvPr/>
        </p:nvSpPr>
        <p:spPr bwMode="auto">
          <a:xfrm>
            <a:off x="6175913" y="3362941"/>
            <a:ext cx="446781" cy="276432"/>
          </a:xfrm>
          <a:custGeom>
            <a:avLst/>
            <a:gdLst>
              <a:gd name="T0" fmla="*/ 27 w 839"/>
              <a:gd name="T1" fmla="*/ 73 h 466"/>
              <a:gd name="T2" fmla="*/ 14 w 839"/>
              <a:gd name="T3" fmla="*/ 128 h 466"/>
              <a:gd name="T4" fmla="*/ 15 w 839"/>
              <a:gd name="T5" fmla="*/ 152 h 466"/>
              <a:gd name="T6" fmla="*/ 25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4 h 466"/>
              <a:gd name="T44" fmla="*/ 829 w 839"/>
              <a:gd name="T45" fmla="*/ 281 h 466"/>
              <a:gd name="T46" fmla="*/ 802 w 839"/>
              <a:gd name="T47" fmla="*/ 280 h 466"/>
              <a:gd name="T48" fmla="*/ 789 w 839"/>
              <a:gd name="T49" fmla="*/ 265 h 466"/>
              <a:gd name="T50" fmla="*/ 706 w 839"/>
              <a:gd name="T51" fmla="*/ 171 h 466"/>
              <a:gd name="T52" fmla="*/ 698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3" y="295"/>
                  <a:pt x="801" y="305"/>
                  <a:pt x="815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76">
            <a:extLst>
              <a:ext uri="{FF2B5EF4-FFF2-40B4-BE49-F238E27FC236}">
                <a16:creationId xmlns:a16="http://schemas.microsoft.com/office/drawing/2014/main" id="{8702547E-0ED4-4587-B2E4-0025E016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731" y="2690154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6305C1F9-1CC8-46B6-B3A4-4D4D8256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841" y="274706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83" name="Oval 78">
            <a:extLst>
              <a:ext uri="{FF2B5EF4-FFF2-40B4-BE49-F238E27FC236}">
                <a16:creationId xmlns:a16="http://schemas.microsoft.com/office/drawing/2014/main" id="{3BF4C460-1ACF-4B87-B85A-2BAEEFFE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201" y="2684056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98DEB17A-A37C-4B2E-BD8D-835211AC7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209" y="273893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85" name="Oval 80">
            <a:extLst>
              <a:ext uri="{FF2B5EF4-FFF2-40B4-BE49-F238E27FC236}">
                <a16:creationId xmlns:a16="http://schemas.microsoft.com/office/drawing/2014/main" id="{389F1613-1A62-4927-BB32-9E320F68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78" y="2086477"/>
            <a:ext cx="435884" cy="412615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CB6D6FBA-528D-4FA1-BD85-497E5298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108" y="2157617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87" name="Oval 82">
            <a:extLst>
              <a:ext uri="{FF2B5EF4-FFF2-40B4-BE49-F238E27FC236}">
                <a16:creationId xmlns:a16="http://schemas.microsoft.com/office/drawing/2014/main" id="{B64CE29F-73FE-446C-BD4B-5C1EF5507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88" y="2084444"/>
            <a:ext cx="435884" cy="412615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B59717EB-AB7F-4F84-BC02-5F6833F7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618" y="2153552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89" name="Line 84">
            <a:extLst>
              <a:ext uri="{FF2B5EF4-FFF2-40B4-BE49-F238E27FC236}">
                <a16:creationId xmlns:a16="http://schemas.microsoft.com/office/drawing/2014/main" id="{558E7D55-0922-4018-8F48-627228218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15" y="2653568"/>
            <a:ext cx="0" cy="4776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5">
            <a:extLst>
              <a:ext uri="{FF2B5EF4-FFF2-40B4-BE49-F238E27FC236}">
                <a16:creationId xmlns:a16="http://schemas.microsoft.com/office/drawing/2014/main" id="{F9533D72-8389-4A83-8EF8-1A6A9072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15" y="2047856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6">
            <a:extLst>
              <a:ext uri="{FF2B5EF4-FFF2-40B4-BE49-F238E27FC236}">
                <a16:creationId xmlns:a16="http://schemas.microsoft.com/office/drawing/2014/main" id="{3C0C4AB8-D418-4382-834B-3F0964BD8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2583" y="3261312"/>
            <a:ext cx="0" cy="4776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7">
            <a:extLst>
              <a:ext uri="{FF2B5EF4-FFF2-40B4-BE49-F238E27FC236}">
                <a16:creationId xmlns:a16="http://schemas.microsoft.com/office/drawing/2014/main" id="{7701B43B-879F-41E8-B47C-489AFC32A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6215" y="3856860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8">
            <a:extLst>
              <a:ext uri="{FF2B5EF4-FFF2-40B4-BE49-F238E27FC236}">
                <a16:creationId xmlns:a16="http://schemas.microsoft.com/office/drawing/2014/main" id="{C519C227-D04A-4F38-83C7-9E137A4CF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031" y="4454441"/>
            <a:ext cx="0" cy="4776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89">
            <a:extLst>
              <a:ext uri="{FF2B5EF4-FFF2-40B4-BE49-F238E27FC236}">
                <a16:creationId xmlns:a16="http://schemas.microsoft.com/office/drawing/2014/main" id="{B1F4518E-7E4A-4F83-A47F-C6F5FC308BB7}"/>
              </a:ext>
            </a:extLst>
          </p:cNvPr>
          <p:cNvSpPr>
            <a:spLocks noEditPoints="1"/>
          </p:cNvSpPr>
          <p:nvPr/>
        </p:nvSpPr>
        <p:spPr bwMode="auto">
          <a:xfrm>
            <a:off x="6873326" y="3344649"/>
            <a:ext cx="475840" cy="306921"/>
          </a:xfrm>
          <a:custGeom>
            <a:avLst/>
            <a:gdLst>
              <a:gd name="T0" fmla="*/ 877 w 893"/>
              <a:gd name="T1" fmla="*/ 330 h 514"/>
              <a:gd name="T2" fmla="*/ 826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8 h 514"/>
              <a:gd name="T12" fmla="*/ 504 w 893"/>
              <a:gd name="T13" fmla="*/ 72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6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1 h 514"/>
              <a:gd name="T34" fmla="*/ 304 w 893"/>
              <a:gd name="T35" fmla="*/ 84 h 514"/>
              <a:gd name="T36" fmla="*/ 53 w 893"/>
              <a:gd name="T37" fmla="*/ 274 h 514"/>
              <a:gd name="T38" fmla="*/ 304 w 893"/>
              <a:gd name="T39" fmla="*/ 84 h 514"/>
              <a:gd name="T40" fmla="*/ 302 w 893"/>
              <a:gd name="T41" fmla="*/ 328 h 514"/>
              <a:gd name="T42" fmla="*/ 187 w 893"/>
              <a:gd name="T43" fmla="*/ 241 h 514"/>
              <a:gd name="T44" fmla="*/ 452 w 893"/>
              <a:gd name="T45" fmla="*/ 234 h 514"/>
              <a:gd name="T46" fmla="*/ 210 w 893"/>
              <a:gd name="T47" fmla="*/ 417 h 514"/>
              <a:gd name="T48" fmla="*/ 452 w 893"/>
              <a:gd name="T49" fmla="*/ 234 h 514"/>
              <a:gd name="T50" fmla="*/ 590 w 893"/>
              <a:gd name="T51" fmla="*/ 448 h 514"/>
              <a:gd name="T52" fmla="*/ 383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1 h 514"/>
              <a:gd name="T62" fmla="*/ 596 w 893"/>
              <a:gd name="T63" fmla="*/ 307 h 514"/>
              <a:gd name="T64" fmla="*/ 795 w 893"/>
              <a:gd name="T65" fmla="*/ 201 h 514"/>
              <a:gd name="T66" fmla="*/ 602 w 893"/>
              <a:gd name="T67" fmla="*/ 347 h 514"/>
              <a:gd name="T68" fmla="*/ 795 w 893"/>
              <a:gd name="T69" fmla="*/ 201 h 514"/>
              <a:gd name="T70" fmla="*/ 649 w 893"/>
              <a:gd name="T71" fmla="*/ 239 h 514"/>
              <a:gd name="T72" fmla="*/ 491 w 893"/>
              <a:gd name="T73" fmla="*/ 119 h 514"/>
              <a:gd name="T74" fmla="*/ 500 w 893"/>
              <a:gd name="T75" fmla="*/ 80 h 514"/>
              <a:gd name="T76" fmla="*/ 409 w 893"/>
              <a:gd name="T77" fmla="*/ 149 h 514"/>
              <a:gd name="T78" fmla="*/ 500 w 893"/>
              <a:gd name="T79" fmla="*/ 80 h 514"/>
              <a:gd name="T80" fmla="*/ 392 w 893"/>
              <a:gd name="T81" fmla="*/ 182 h 514"/>
              <a:gd name="T82" fmla="*/ 261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0"/>
                </a:moveTo>
                <a:cubicBezTo>
                  <a:pt x="893" y="301"/>
                  <a:pt x="892" y="319"/>
                  <a:pt x="877" y="330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09" y="321"/>
                  <a:pt x="810" y="303"/>
                  <a:pt x="826" y="292"/>
                </a:cubicBezTo>
                <a:cubicBezTo>
                  <a:pt x="841" y="280"/>
                  <a:pt x="865" y="279"/>
                  <a:pt x="879" y="290"/>
                </a:cubicBezTo>
                <a:close/>
                <a:moveTo>
                  <a:pt x="719" y="132"/>
                </a:moveTo>
                <a:cubicBezTo>
                  <a:pt x="766" y="167"/>
                  <a:pt x="772" y="221"/>
                  <a:pt x="731" y="251"/>
                </a:cubicBezTo>
                <a:cubicBezTo>
                  <a:pt x="691" y="282"/>
                  <a:pt x="620" y="277"/>
                  <a:pt x="573" y="242"/>
                </a:cubicBezTo>
                <a:cubicBezTo>
                  <a:pt x="526" y="206"/>
                  <a:pt x="521" y="153"/>
                  <a:pt x="561" y="122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8" y="74"/>
                </a:moveTo>
                <a:cubicBezTo>
                  <a:pt x="714" y="109"/>
                  <a:pt x="715" y="164"/>
                  <a:pt x="670" y="198"/>
                </a:cubicBezTo>
                <a:cubicBezTo>
                  <a:pt x="625" y="232"/>
                  <a:pt x="552" y="232"/>
                  <a:pt x="506" y="197"/>
                </a:cubicBezTo>
                <a:cubicBezTo>
                  <a:pt x="460" y="162"/>
                  <a:pt x="459" y="106"/>
                  <a:pt x="504" y="72"/>
                </a:cubicBezTo>
                <a:cubicBezTo>
                  <a:pt x="548" y="39"/>
                  <a:pt x="622" y="39"/>
                  <a:pt x="668" y="74"/>
                </a:cubicBezTo>
                <a:close/>
                <a:moveTo>
                  <a:pt x="562" y="47"/>
                </a:moveTo>
                <a:cubicBezTo>
                  <a:pt x="613" y="85"/>
                  <a:pt x="620" y="142"/>
                  <a:pt x="578" y="174"/>
                </a:cubicBezTo>
                <a:cubicBezTo>
                  <a:pt x="537" y="206"/>
                  <a:pt x="461" y="200"/>
                  <a:pt x="410" y="162"/>
                </a:cubicBezTo>
                <a:cubicBezTo>
                  <a:pt x="359" y="123"/>
                  <a:pt x="352" y="66"/>
                  <a:pt x="394" y="34"/>
                </a:cubicBezTo>
                <a:cubicBezTo>
                  <a:pt x="436" y="3"/>
                  <a:pt x="511" y="8"/>
                  <a:pt x="562" y="47"/>
                </a:cubicBezTo>
                <a:close/>
                <a:moveTo>
                  <a:pt x="436" y="41"/>
                </a:moveTo>
                <a:cubicBezTo>
                  <a:pt x="480" y="74"/>
                  <a:pt x="488" y="121"/>
                  <a:pt x="455" y="146"/>
                </a:cubicBezTo>
                <a:cubicBezTo>
                  <a:pt x="423" y="171"/>
                  <a:pt x="361" y="165"/>
                  <a:pt x="317" y="131"/>
                </a:cubicBezTo>
                <a:cubicBezTo>
                  <a:pt x="273" y="98"/>
                  <a:pt x="265" y="52"/>
                  <a:pt x="297" y="27"/>
                </a:cubicBezTo>
                <a:cubicBezTo>
                  <a:pt x="330" y="2"/>
                  <a:pt x="392" y="8"/>
                  <a:pt x="436" y="41"/>
                </a:cubicBezTo>
                <a:close/>
                <a:moveTo>
                  <a:pt x="335" y="40"/>
                </a:moveTo>
                <a:cubicBezTo>
                  <a:pt x="385" y="77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5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6"/>
                  <a:pt x="185" y="134"/>
                  <a:pt x="152" y="159"/>
                </a:cubicBezTo>
                <a:cubicBezTo>
                  <a:pt x="119" y="184"/>
                  <a:pt x="69" y="186"/>
                  <a:pt x="41" y="165"/>
                </a:cubicBezTo>
                <a:cubicBezTo>
                  <a:pt x="13" y="143"/>
                  <a:pt x="16" y="106"/>
                  <a:pt x="49" y="81"/>
                </a:cubicBezTo>
                <a:cubicBezTo>
                  <a:pt x="82" y="56"/>
                  <a:pt x="132" y="53"/>
                  <a:pt x="160" y="75"/>
                </a:cubicBezTo>
                <a:close/>
                <a:moveTo>
                  <a:pt x="304" y="84"/>
                </a:moveTo>
                <a:cubicBezTo>
                  <a:pt x="357" y="124"/>
                  <a:pt x="344" y="200"/>
                  <a:pt x="275" y="252"/>
                </a:cubicBezTo>
                <a:cubicBezTo>
                  <a:pt x="206" y="304"/>
                  <a:pt x="107" y="314"/>
                  <a:pt x="53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4"/>
                  <a:pt x="250" y="44"/>
                  <a:pt x="304" y="84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8"/>
                </a:cubicBezTo>
                <a:cubicBezTo>
                  <a:pt x="232" y="380"/>
                  <a:pt x="151" y="403"/>
                  <a:pt x="119" y="379"/>
                </a:cubicBezTo>
                <a:cubicBezTo>
                  <a:pt x="87" y="355"/>
                  <a:pt x="118" y="293"/>
                  <a:pt x="187" y="241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6"/>
                </a:cubicBezTo>
                <a:cubicBezTo>
                  <a:pt x="343" y="436"/>
                  <a:pt x="254" y="450"/>
                  <a:pt x="210" y="417"/>
                </a:cubicBezTo>
                <a:cubicBezTo>
                  <a:pt x="167" y="384"/>
                  <a:pt x="186" y="316"/>
                  <a:pt x="252" y="266"/>
                </a:cubicBezTo>
                <a:cubicBezTo>
                  <a:pt x="319" y="215"/>
                  <a:pt x="409" y="201"/>
                  <a:pt x="452" y="234"/>
                </a:cubicBezTo>
                <a:close/>
                <a:moveTo>
                  <a:pt x="619" y="270"/>
                </a:moveTo>
                <a:cubicBezTo>
                  <a:pt x="676" y="313"/>
                  <a:pt x="663" y="393"/>
                  <a:pt x="590" y="448"/>
                </a:cubicBezTo>
                <a:cubicBezTo>
                  <a:pt x="517" y="504"/>
                  <a:pt x="411" y="514"/>
                  <a:pt x="354" y="470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6"/>
                  <a:pt x="561" y="226"/>
                  <a:pt x="619" y="270"/>
                </a:cubicBezTo>
                <a:close/>
                <a:moveTo>
                  <a:pt x="645" y="374"/>
                </a:moveTo>
                <a:cubicBezTo>
                  <a:pt x="693" y="410"/>
                  <a:pt x="707" y="459"/>
                  <a:pt x="675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9" y="375"/>
                  <a:pt x="501" y="351"/>
                </a:cubicBezTo>
                <a:cubicBezTo>
                  <a:pt x="532" y="327"/>
                  <a:pt x="597" y="337"/>
                  <a:pt x="645" y="374"/>
                </a:cubicBezTo>
                <a:close/>
                <a:moveTo>
                  <a:pt x="757" y="309"/>
                </a:moveTo>
                <a:cubicBezTo>
                  <a:pt x="802" y="344"/>
                  <a:pt x="804" y="398"/>
                  <a:pt x="760" y="431"/>
                </a:cubicBezTo>
                <a:cubicBezTo>
                  <a:pt x="716" y="464"/>
                  <a:pt x="644" y="463"/>
                  <a:pt x="599" y="429"/>
                </a:cubicBezTo>
                <a:cubicBezTo>
                  <a:pt x="554" y="395"/>
                  <a:pt x="552" y="340"/>
                  <a:pt x="596" y="307"/>
                </a:cubicBezTo>
                <a:cubicBezTo>
                  <a:pt x="640" y="274"/>
                  <a:pt x="712" y="275"/>
                  <a:pt x="757" y="309"/>
                </a:cubicBezTo>
                <a:close/>
                <a:moveTo>
                  <a:pt x="795" y="201"/>
                </a:moveTo>
                <a:cubicBezTo>
                  <a:pt x="856" y="247"/>
                  <a:pt x="862" y="317"/>
                  <a:pt x="808" y="358"/>
                </a:cubicBezTo>
                <a:cubicBezTo>
                  <a:pt x="755" y="398"/>
                  <a:pt x="663" y="393"/>
                  <a:pt x="602" y="347"/>
                </a:cubicBezTo>
                <a:cubicBezTo>
                  <a:pt x="541" y="302"/>
                  <a:pt x="536" y="232"/>
                  <a:pt x="589" y="191"/>
                </a:cubicBezTo>
                <a:cubicBezTo>
                  <a:pt x="642" y="151"/>
                  <a:pt x="734" y="156"/>
                  <a:pt x="795" y="201"/>
                </a:cubicBezTo>
                <a:close/>
                <a:moveTo>
                  <a:pt x="637" y="128"/>
                </a:moveTo>
                <a:cubicBezTo>
                  <a:pt x="681" y="161"/>
                  <a:pt x="686" y="211"/>
                  <a:pt x="649" y="239"/>
                </a:cubicBezTo>
                <a:cubicBezTo>
                  <a:pt x="612" y="267"/>
                  <a:pt x="547" y="262"/>
                  <a:pt x="504" y="229"/>
                </a:cubicBezTo>
                <a:cubicBezTo>
                  <a:pt x="460" y="196"/>
                  <a:pt x="455" y="147"/>
                  <a:pt x="491" y="119"/>
                </a:cubicBezTo>
                <a:cubicBezTo>
                  <a:pt x="528" y="91"/>
                  <a:pt x="593" y="95"/>
                  <a:pt x="637" y="128"/>
                </a:cubicBezTo>
                <a:close/>
                <a:moveTo>
                  <a:pt x="500" y="80"/>
                </a:moveTo>
                <a:cubicBezTo>
                  <a:pt x="539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9" y="80"/>
                  <a:pt x="384" y="61"/>
                </a:cubicBezTo>
                <a:cubicBezTo>
                  <a:pt x="409" y="42"/>
                  <a:pt x="460" y="51"/>
                  <a:pt x="500" y="80"/>
                </a:cubicBezTo>
                <a:close/>
                <a:moveTo>
                  <a:pt x="404" y="73"/>
                </a:moveTo>
                <a:cubicBezTo>
                  <a:pt x="440" y="101"/>
                  <a:pt x="435" y="149"/>
                  <a:pt x="392" y="182"/>
                </a:cubicBezTo>
                <a:cubicBezTo>
                  <a:pt x="349" y="215"/>
                  <a:pt x="285" y="219"/>
                  <a:pt x="248" y="191"/>
                </a:cubicBezTo>
                <a:cubicBezTo>
                  <a:pt x="212" y="164"/>
                  <a:pt x="218" y="115"/>
                  <a:pt x="261" y="83"/>
                </a:cubicBezTo>
                <a:cubicBezTo>
                  <a:pt x="304" y="50"/>
                  <a:pt x="368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7"/>
                  <a:pt x="259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0">
            <a:extLst>
              <a:ext uri="{FF2B5EF4-FFF2-40B4-BE49-F238E27FC236}">
                <a16:creationId xmlns:a16="http://schemas.microsoft.com/office/drawing/2014/main" id="{9C9541D9-FE5D-40D7-A820-BC325E92DA8A}"/>
              </a:ext>
            </a:extLst>
          </p:cNvPr>
          <p:cNvSpPr>
            <a:spLocks/>
          </p:cNvSpPr>
          <p:nvPr/>
        </p:nvSpPr>
        <p:spPr bwMode="auto">
          <a:xfrm>
            <a:off x="6893305" y="3356844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1">
            <a:extLst>
              <a:ext uri="{FF2B5EF4-FFF2-40B4-BE49-F238E27FC236}">
                <a16:creationId xmlns:a16="http://schemas.microsoft.com/office/drawing/2014/main" id="{E49E34A8-2522-49CB-B337-F9C29A2F3CBF}"/>
              </a:ext>
            </a:extLst>
          </p:cNvPr>
          <p:cNvSpPr>
            <a:spLocks/>
          </p:cNvSpPr>
          <p:nvPr/>
        </p:nvSpPr>
        <p:spPr bwMode="auto">
          <a:xfrm>
            <a:off x="6893305" y="3356844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2">
            <a:extLst>
              <a:ext uri="{FF2B5EF4-FFF2-40B4-BE49-F238E27FC236}">
                <a16:creationId xmlns:a16="http://schemas.microsoft.com/office/drawing/2014/main" id="{D5AF42D3-7618-4426-8981-EF55432FFFAE}"/>
              </a:ext>
            </a:extLst>
          </p:cNvPr>
          <p:cNvSpPr>
            <a:spLocks/>
          </p:cNvSpPr>
          <p:nvPr/>
        </p:nvSpPr>
        <p:spPr bwMode="auto">
          <a:xfrm>
            <a:off x="6893305" y="3356844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9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9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3">
            <a:extLst>
              <a:ext uri="{FF2B5EF4-FFF2-40B4-BE49-F238E27FC236}">
                <a16:creationId xmlns:a16="http://schemas.microsoft.com/office/drawing/2014/main" id="{61D1E170-967A-4CA3-A65F-DB43643E74B6}"/>
              </a:ext>
            </a:extLst>
          </p:cNvPr>
          <p:cNvSpPr>
            <a:spLocks noEditPoints="1"/>
          </p:cNvSpPr>
          <p:nvPr/>
        </p:nvSpPr>
        <p:spPr bwMode="auto">
          <a:xfrm>
            <a:off x="6875142" y="3340582"/>
            <a:ext cx="475840" cy="304888"/>
          </a:xfrm>
          <a:custGeom>
            <a:avLst/>
            <a:gdLst>
              <a:gd name="T0" fmla="*/ 876 w 893"/>
              <a:gd name="T1" fmla="*/ 330 h 513"/>
              <a:gd name="T2" fmla="*/ 825 w 893"/>
              <a:gd name="T3" fmla="*/ 291 h 513"/>
              <a:gd name="T4" fmla="*/ 718 w 893"/>
              <a:gd name="T5" fmla="*/ 131 h 513"/>
              <a:gd name="T6" fmla="*/ 573 w 893"/>
              <a:gd name="T7" fmla="*/ 242 h 513"/>
              <a:gd name="T8" fmla="*/ 718 w 893"/>
              <a:gd name="T9" fmla="*/ 131 h 513"/>
              <a:gd name="T10" fmla="*/ 669 w 893"/>
              <a:gd name="T11" fmla="*/ 198 h 513"/>
              <a:gd name="T12" fmla="*/ 503 w 893"/>
              <a:gd name="T13" fmla="*/ 72 h 513"/>
              <a:gd name="T14" fmla="*/ 562 w 893"/>
              <a:gd name="T15" fmla="*/ 47 h 513"/>
              <a:gd name="T16" fmla="*/ 410 w 893"/>
              <a:gd name="T17" fmla="*/ 162 h 513"/>
              <a:gd name="T18" fmla="*/ 562 w 893"/>
              <a:gd name="T19" fmla="*/ 47 h 513"/>
              <a:gd name="T20" fmla="*/ 455 w 893"/>
              <a:gd name="T21" fmla="*/ 146 h 513"/>
              <a:gd name="T22" fmla="*/ 297 w 893"/>
              <a:gd name="T23" fmla="*/ 26 h 513"/>
              <a:gd name="T24" fmla="*/ 335 w 893"/>
              <a:gd name="T25" fmla="*/ 40 h 513"/>
              <a:gd name="T26" fmla="*/ 173 w 893"/>
              <a:gd name="T27" fmla="*/ 162 h 513"/>
              <a:gd name="T28" fmla="*/ 335 w 893"/>
              <a:gd name="T29" fmla="*/ 40 h 513"/>
              <a:gd name="T30" fmla="*/ 151 w 893"/>
              <a:gd name="T31" fmla="*/ 159 h 513"/>
              <a:gd name="T32" fmla="*/ 49 w 893"/>
              <a:gd name="T33" fmla="*/ 81 h 513"/>
              <a:gd name="T34" fmla="*/ 303 w 893"/>
              <a:gd name="T35" fmla="*/ 84 h 513"/>
              <a:gd name="T36" fmla="*/ 53 w 893"/>
              <a:gd name="T37" fmla="*/ 273 h 513"/>
              <a:gd name="T38" fmla="*/ 303 w 893"/>
              <a:gd name="T39" fmla="*/ 84 h 513"/>
              <a:gd name="T40" fmla="*/ 301 w 893"/>
              <a:gd name="T41" fmla="*/ 328 h 513"/>
              <a:gd name="T42" fmla="*/ 186 w 893"/>
              <a:gd name="T43" fmla="*/ 241 h 513"/>
              <a:gd name="T44" fmla="*/ 452 w 893"/>
              <a:gd name="T45" fmla="*/ 234 h 513"/>
              <a:gd name="T46" fmla="*/ 210 w 893"/>
              <a:gd name="T47" fmla="*/ 417 h 513"/>
              <a:gd name="T48" fmla="*/ 452 w 893"/>
              <a:gd name="T49" fmla="*/ 234 h 513"/>
              <a:gd name="T50" fmla="*/ 589 w 893"/>
              <a:gd name="T51" fmla="*/ 448 h 513"/>
              <a:gd name="T52" fmla="*/ 382 w 893"/>
              <a:gd name="T53" fmla="*/ 291 h 513"/>
              <a:gd name="T54" fmla="*/ 645 w 893"/>
              <a:gd name="T55" fmla="*/ 374 h 513"/>
              <a:gd name="T56" fmla="*/ 530 w 893"/>
              <a:gd name="T57" fmla="*/ 461 h 513"/>
              <a:gd name="T58" fmla="*/ 645 w 893"/>
              <a:gd name="T59" fmla="*/ 374 h 513"/>
              <a:gd name="T60" fmla="*/ 759 w 893"/>
              <a:gd name="T61" fmla="*/ 431 h 513"/>
              <a:gd name="T62" fmla="*/ 595 w 893"/>
              <a:gd name="T63" fmla="*/ 307 h 513"/>
              <a:gd name="T64" fmla="*/ 794 w 893"/>
              <a:gd name="T65" fmla="*/ 201 h 513"/>
              <a:gd name="T66" fmla="*/ 602 w 893"/>
              <a:gd name="T67" fmla="*/ 347 h 513"/>
              <a:gd name="T68" fmla="*/ 794 w 893"/>
              <a:gd name="T69" fmla="*/ 201 h 513"/>
              <a:gd name="T70" fmla="*/ 649 w 893"/>
              <a:gd name="T71" fmla="*/ 239 h 513"/>
              <a:gd name="T72" fmla="*/ 491 w 893"/>
              <a:gd name="T73" fmla="*/ 119 h 513"/>
              <a:gd name="T74" fmla="*/ 499 w 893"/>
              <a:gd name="T75" fmla="*/ 80 h 513"/>
              <a:gd name="T76" fmla="*/ 409 w 893"/>
              <a:gd name="T77" fmla="*/ 148 h 513"/>
              <a:gd name="T78" fmla="*/ 499 w 893"/>
              <a:gd name="T79" fmla="*/ 80 h 513"/>
              <a:gd name="T80" fmla="*/ 391 w 893"/>
              <a:gd name="T81" fmla="*/ 182 h 513"/>
              <a:gd name="T82" fmla="*/ 260 w 893"/>
              <a:gd name="T83" fmla="*/ 82 h 513"/>
              <a:gd name="T84" fmla="*/ 567 w 893"/>
              <a:gd name="T85" fmla="*/ 197 h 513"/>
              <a:gd name="T86" fmla="*/ 366 w 893"/>
              <a:gd name="T87" fmla="*/ 349 h 513"/>
              <a:gd name="T88" fmla="*/ 567 w 893"/>
              <a:gd name="T89" fmla="*/ 19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3">
                <a:moveTo>
                  <a:pt x="878" y="290"/>
                </a:moveTo>
                <a:cubicBezTo>
                  <a:pt x="893" y="301"/>
                  <a:pt x="892" y="319"/>
                  <a:pt x="876" y="330"/>
                </a:cubicBezTo>
                <a:cubicBezTo>
                  <a:pt x="861" y="342"/>
                  <a:pt x="837" y="343"/>
                  <a:pt x="823" y="332"/>
                </a:cubicBezTo>
                <a:cubicBezTo>
                  <a:pt x="809" y="321"/>
                  <a:pt x="810" y="303"/>
                  <a:pt x="825" y="291"/>
                </a:cubicBezTo>
                <a:cubicBezTo>
                  <a:pt x="840" y="280"/>
                  <a:pt x="864" y="279"/>
                  <a:pt x="878" y="290"/>
                </a:cubicBezTo>
                <a:close/>
                <a:moveTo>
                  <a:pt x="718" y="131"/>
                </a:moveTo>
                <a:cubicBezTo>
                  <a:pt x="765" y="167"/>
                  <a:pt x="771" y="221"/>
                  <a:pt x="731" y="251"/>
                </a:cubicBezTo>
                <a:cubicBezTo>
                  <a:pt x="691" y="281"/>
                  <a:pt x="620" y="277"/>
                  <a:pt x="573" y="242"/>
                </a:cubicBezTo>
                <a:cubicBezTo>
                  <a:pt x="526" y="206"/>
                  <a:pt x="520" y="152"/>
                  <a:pt x="560" y="122"/>
                </a:cubicBezTo>
                <a:cubicBezTo>
                  <a:pt x="601" y="92"/>
                  <a:pt x="671" y="96"/>
                  <a:pt x="718" y="131"/>
                </a:cubicBezTo>
                <a:close/>
                <a:moveTo>
                  <a:pt x="667" y="74"/>
                </a:moveTo>
                <a:cubicBezTo>
                  <a:pt x="713" y="109"/>
                  <a:pt x="714" y="164"/>
                  <a:pt x="669" y="198"/>
                </a:cubicBezTo>
                <a:cubicBezTo>
                  <a:pt x="624" y="232"/>
                  <a:pt x="551" y="231"/>
                  <a:pt x="505" y="197"/>
                </a:cubicBezTo>
                <a:cubicBezTo>
                  <a:pt x="459" y="162"/>
                  <a:pt x="458" y="106"/>
                  <a:pt x="503" y="72"/>
                </a:cubicBezTo>
                <a:cubicBezTo>
                  <a:pt x="548" y="38"/>
                  <a:pt x="621" y="39"/>
                  <a:pt x="667" y="74"/>
                </a:cubicBezTo>
                <a:close/>
                <a:moveTo>
                  <a:pt x="562" y="47"/>
                </a:moveTo>
                <a:cubicBezTo>
                  <a:pt x="612" y="85"/>
                  <a:pt x="620" y="142"/>
                  <a:pt x="578" y="174"/>
                </a:cubicBezTo>
                <a:cubicBezTo>
                  <a:pt x="536" y="206"/>
                  <a:pt x="461" y="200"/>
                  <a:pt x="410" y="162"/>
                </a:cubicBezTo>
                <a:cubicBezTo>
                  <a:pt x="359" y="123"/>
                  <a:pt x="351" y="66"/>
                  <a:pt x="393" y="34"/>
                </a:cubicBezTo>
                <a:cubicBezTo>
                  <a:pt x="435" y="3"/>
                  <a:pt x="511" y="8"/>
                  <a:pt x="562" y="47"/>
                </a:cubicBezTo>
                <a:close/>
                <a:moveTo>
                  <a:pt x="435" y="41"/>
                </a:moveTo>
                <a:cubicBezTo>
                  <a:pt x="479" y="74"/>
                  <a:pt x="488" y="121"/>
                  <a:pt x="455" y="146"/>
                </a:cubicBezTo>
                <a:cubicBezTo>
                  <a:pt x="422" y="171"/>
                  <a:pt x="360" y="164"/>
                  <a:pt x="316" y="131"/>
                </a:cubicBezTo>
                <a:cubicBezTo>
                  <a:pt x="273" y="98"/>
                  <a:pt x="264" y="51"/>
                  <a:pt x="297" y="26"/>
                </a:cubicBezTo>
                <a:cubicBezTo>
                  <a:pt x="330" y="2"/>
                  <a:pt x="392" y="8"/>
                  <a:pt x="435" y="41"/>
                </a:cubicBezTo>
                <a:close/>
                <a:moveTo>
                  <a:pt x="335" y="40"/>
                </a:moveTo>
                <a:cubicBezTo>
                  <a:pt x="384" y="77"/>
                  <a:pt x="388" y="135"/>
                  <a:pt x="343" y="169"/>
                </a:cubicBezTo>
                <a:cubicBezTo>
                  <a:pt x="298" y="203"/>
                  <a:pt x="222" y="200"/>
                  <a:pt x="173" y="162"/>
                </a:cubicBezTo>
                <a:cubicBezTo>
                  <a:pt x="124" y="125"/>
                  <a:pt x="120" y="67"/>
                  <a:pt x="165" y="33"/>
                </a:cubicBezTo>
                <a:cubicBezTo>
                  <a:pt x="209" y="0"/>
                  <a:pt x="286" y="2"/>
                  <a:pt x="335" y="40"/>
                </a:cubicBezTo>
                <a:close/>
                <a:moveTo>
                  <a:pt x="159" y="75"/>
                </a:moveTo>
                <a:cubicBezTo>
                  <a:pt x="188" y="96"/>
                  <a:pt x="184" y="134"/>
                  <a:pt x="151" y="159"/>
                </a:cubicBezTo>
                <a:cubicBezTo>
                  <a:pt x="118" y="183"/>
                  <a:pt x="69" y="186"/>
                  <a:pt x="40" y="165"/>
                </a:cubicBezTo>
                <a:cubicBezTo>
                  <a:pt x="12" y="143"/>
                  <a:pt x="16" y="106"/>
                  <a:pt x="49" y="81"/>
                </a:cubicBezTo>
                <a:cubicBezTo>
                  <a:pt x="82" y="56"/>
                  <a:pt x="131" y="53"/>
                  <a:pt x="159" y="75"/>
                </a:cubicBezTo>
                <a:close/>
                <a:moveTo>
                  <a:pt x="303" y="84"/>
                </a:moveTo>
                <a:cubicBezTo>
                  <a:pt x="356" y="124"/>
                  <a:pt x="343" y="199"/>
                  <a:pt x="274" y="252"/>
                </a:cubicBezTo>
                <a:cubicBezTo>
                  <a:pt x="205" y="304"/>
                  <a:pt x="106" y="314"/>
                  <a:pt x="53" y="273"/>
                </a:cubicBezTo>
                <a:cubicBezTo>
                  <a:pt x="0" y="233"/>
                  <a:pt x="12" y="158"/>
                  <a:pt x="82" y="106"/>
                </a:cubicBezTo>
                <a:cubicBezTo>
                  <a:pt x="151" y="53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0" y="214"/>
                  <a:pt x="370" y="276"/>
                  <a:pt x="301" y="328"/>
                </a:cubicBezTo>
                <a:cubicBezTo>
                  <a:pt x="232" y="380"/>
                  <a:pt x="150" y="403"/>
                  <a:pt x="118" y="379"/>
                </a:cubicBezTo>
                <a:cubicBezTo>
                  <a:pt x="87" y="355"/>
                  <a:pt x="117" y="293"/>
                  <a:pt x="186" y="241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5" y="267"/>
                  <a:pt x="477" y="335"/>
                  <a:pt x="410" y="385"/>
                </a:cubicBezTo>
                <a:cubicBezTo>
                  <a:pt x="343" y="436"/>
                  <a:pt x="253" y="450"/>
                  <a:pt x="210" y="417"/>
                </a:cubicBezTo>
                <a:cubicBezTo>
                  <a:pt x="166" y="384"/>
                  <a:pt x="185" y="316"/>
                  <a:pt x="252" y="266"/>
                </a:cubicBezTo>
                <a:cubicBezTo>
                  <a:pt x="319" y="215"/>
                  <a:pt x="408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2" y="393"/>
                  <a:pt x="589" y="448"/>
                </a:cubicBezTo>
                <a:cubicBezTo>
                  <a:pt x="516" y="504"/>
                  <a:pt x="411" y="513"/>
                  <a:pt x="353" y="470"/>
                </a:cubicBezTo>
                <a:cubicBezTo>
                  <a:pt x="296" y="427"/>
                  <a:pt x="309" y="347"/>
                  <a:pt x="382" y="291"/>
                </a:cubicBezTo>
                <a:cubicBezTo>
                  <a:pt x="455" y="236"/>
                  <a:pt x="561" y="226"/>
                  <a:pt x="618" y="270"/>
                </a:cubicBezTo>
                <a:close/>
                <a:moveTo>
                  <a:pt x="645" y="374"/>
                </a:moveTo>
                <a:cubicBezTo>
                  <a:pt x="693" y="410"/>
                  <a:pt x="706" y="459"/>
                  <a:pt x="674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8" y="375"/>
                  <a:pt x="500" y="351"/>
                </a:cubicBezTo>
                <a:cubicBezTo>
                  <a:pt x="532" y="327"/>
                  <a:pt x="596" y="337"/>
                  <a:pt x="645" y="374"/>
                </a:cubicBezTo>
                <a:close/>
                <a:moveTo>
                  <a:pt x="756" y="309"/>
                </a:moveTo>
                <a:cubicBezTo>
                  <a:pt x="802" y="344"/>
                  <a:pt x="803" y="398"/>
                  <a:pt x="759" y="431"/>
                </a:cubicBezTo>
                <a:cubicBezTo>
                  <a:pt x="716" y="464"/>
                  <a:pt x="644" y="463"/>
                  <a:pt x="598" y="429"/>
                </a:cubicBezTo>
                <a:cubicBezTo>
                  <a:pt x="553" y="395"/>
                  <a:pt x="552" y="340"/>
                  <a:pt x="595" y="307"/>
                </a:cubicBezTo>
                <a:cubicBezTo>
                  <a:pt x="639" y="274"/>
                  <a:pt x="711" y="275"/>
                  <a:pt x="756" y="309"/>
                </a:cubicBezTo>
                <a:close/>
                <a:moveTo>
                  <a:pt x="794" y="201"/>
                </a:moveTo>
                <a:cubicBezTo>
                  <a:pt x="855" y="247"/>
                  <a:pt x="861" y="317"/>
                  <a:pt x="808" y="357"/>
                </a:cubicBezTo>
                <a:cubicBezTo>
                  <a:pt x="754" y="398"/>
                  <a:pt x="662" y="393"/>
                  <a:pt x="602" y="347"/>
                </a:cubicBezTo>
                <a:cubicBezTo>
                  <a:pt x="541" y="301"/>
                  <a:pt x="535" y="231"/>
                  <a:pt x="588" y="191"/>
                </a:cubicBezTo>
                <a:cubicBezTo>
                  <a:pt x="641" y="151"/>
                  <a:pt x="734" y="155"/>
                  <a:pt x="794" y="201"/>
                </a:cubicBezTo>
                <a:close/>
                <a:moveTo>
                  <a:pt x="636" y="128"/>
                </a:moveTo>
                <a:cubicBezTo>
                  <a:pt x="680" y="161"/>
                  <a:pt x="686" y="211"/>
                  <a:pt x="649" y="239"/>
                </a:cubicBezTo>
                <a:cubicBezTo>
                  <a:pt x="612" y="266"/>
                  <a:pt x="547" y="262"/>
                  <a:pt x="503" y="229"/>
                </a:cubicBezTo>
                <a:cubicBezTo>
                  <a:pt x="459" y="196"/>
                  <a:pt x="454" y="147"/>
                  <a:pt x="491" y="119"/>
                </a:cubicBezTo>
                <a:cubicBezTo>
                  <a:pt x="528" y="91"/>
                  <a:pt x="593" y="95"/>
                  <a:pt x="636" y="128"/>
                </a:cubicBezTo>
                <a:close/>
                <a:moveTo>
                  <a:pt x="499" y="80"/>
                </a:moveTo>
                <a:cubicBezTo>
                  <a:pt x="538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8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0"/>
                  <a:pt x="499" y="80"/>
                </a:cubicBezTo>
                <a:close/>
                <a:moveTo>
                  <a:pt x="404" y="73"/>
                </a:moveTo>
                <a:cubicBezTo>
                  <a:pt x="440" y="101"/>
                  <a:pt x="434" y="149"/>
                  <a:pt x="391" y="182"/>
                </a:cubicBezTo>
                <a:cubicBezTo>
                  <a:pt x="348" y="214"/>
                  <a:pt x="284" y="219"/>
                  <a:pt x="248" y="191"/>
                </a:cubicBezTo>
                <a:cubicBezTo>
                  <a:pt x="211" y="164"/>
                  <a:pt x="217" y="115"/>
                  <a:pt x="260" y="82"/>
                </a:cubicBezTo>
                <a:cubicBezTo>
                  <a:pt x="303" y="50"/>
                  <a:pt x="367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8"/>
                  <a:pt x="674" y="430"/>
                </a:cubicBezTo>
                <a:cubicBezTo>
                  <a:pt x="619" y="472"/>
                  <a:pt x="481" y="436"/>
                  <a:pt x="366" y="349"/>
                </a:cubicBezTo>
                <a:cubicBezTo>
                  <a:pt x="251" y="262"/>
                  <a:pt x="202" y="157"/>
                  <a:pt x="258" y="115"/>
                </a:cubicBezTo>
                <a:cubicBezTo>
                  <a:pt x="313" y="73"/>
                  <a:pt x="452" y="109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4">
            <a:extLst>
              <a:ext uri="{FF2B5EF4-FFF2-40B4-BE49-F238E27FC236}">
                <a16:creationId xmlns:a16="http://schemas.microsoft.com/office/drawing/2014/main" id="{19C3A14F-C6C7-4D73-8D15-BF778C93A772}"/>
              </a:ext>
            </a:extLst>
          </p:cNvPr>
          <p:cNvSpPr>
            <a:spLocks/>
          </p:cNvSpPr>
          <p:nvPr/>
        </p:nvSpPr>
        <p:spPr bwMode="auto">
          <a:xfrm>
            <a:off x="6893305" y="3350746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1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5">
            <a:extLst>
              <a:ext uri="{FF2B5EF4-FFF2-40B4-BE49-F238E27FC236}">
                <a16:creationId xmlns:a16="http://schemas.microsoft.com/office/drawing/2014/main" id="{8528969F-2FB6-478A-BAB5-FB35FE55DC84}"/>
              </a:ext>
            </a:extLst>
          </p:cNvPr>
          <p:cNvSpPr>
            <a:spLocks/>
          </p:cNvSpPr>
          <p:nvPr/>
        </p:nvSpPr>
        <p:spPr bwMode="auto">
          <a:xfrm>
            <a:off x="6893305" y="3350746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1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6">
            <a:extLst>
              <a:ext uri="{FF2B5EF4-FFF2-40B4-BE49-F238E27FC236}">
                <a16:creationId xmlns:a16="http://schemas.microsoft.com/office/drawing/2014/main" id="{5FB79039-007D-4A5B-8F46-5FB3D149C3FC}"/>
              </a:ext>
            </a:extLst>
          </p:cNvPr>
          <p:cNvSpPr>
            <a:spLocks/>
          </p:cNvSpPr>
          <p:nvPr/>
        </p:nvSpPr>
        <p:spPr bwMode="auto">
          <a:xfrm>
            <a:off x="6893305" y="3350746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1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7">
            <a:extLst>
              <a:ext uri="{FF2B5EF4-FFF2-40B4-BE49-F238E27FC236}">
                <a16:creationId xmlns:a16="http://schemas.microsoft.com/office/drawing/2014/main" id="{5977BF9C-1C7D-4F07-9476-24A348E7702D}"/>
              </a:ext>
            </a:extLst>
          </p:cNvPr>
          <p:cNvSpPr>
            <a:spLocks noEditPoints="1"/>
          </p:cNvSpPr>
          <p:nvPr/>
        </p:nvSpPr>
        <p:spPr bwMode="auto">
          <a:xfrm>
            <a:off x="6900569" y="4509321"/>
            <a:ext cx="475840" cy="304888"/>
          </a:xfrm>
          <a:custGeom>
            <a:avLst/>
            <a:gdLst>
              <a:gd name="T0" fmla="*/ 877 w 894"/>
              <a:gd name="T1" fmla="*/ 331 h 514"/>
              <a:gd name="T2" fmla="*/ 826 w 894"/>
              <a:gd name="T3" fmla="*/ 292 h 514"/>
              <a:gd name="T4" fmla="*/ 719 w 894"/>
              <a:gd name="T5" fmla="*/ 132 h 514"/>
              <a:gd name="T6" fmla="*/ 574 w 894"/>
              <a:gd name="T7" fmla="*/ 242 h 514"/>
              <a:gd name="T8" fmla="*/ 719 w 894"/>
              <a:gd name="T9" fmla="*/ 132 h 514"/>
              <a:gd name="T10" fmla="*/ 670 w 894"/>
              <a:gd name="T11" fmla="*/ 199 h 514"/>
              <a:gd name="T12" fmla="*/ 504 w 894"/>
              <a:gd name="T13" fmla="*/ 73 h 514"/>
              <a:gd name="T14" fmla="*/ 562 w 894"/>
              <a:gd name="T15" fmla="*/ 47 h 514"/>
              <a:gd name="T16" fmla="*/ 411 w 894"/>
              <a:gd name="T17" fmla="*/ 162 h 514"/>
              <a:gd name="T18" fmla="*/ 562 w 894"/>
              <a:gd name="T19" fmla="*/ 47 h 514"/>
              <a:gd name="T20" fmla="*/ 456 w 894"/>
              <a:gd name="T21" fmla="*/ 147 h 514"/>
              <a:gd name="T22" fmla="*/ 298 w 894"/>
              <a:gd name="T23" fmla="*/ 27 h 514"/>
              <a:gd name="T24" fmla="*/ 336 w 894"/>
              <a:gd name="T25" fmla="*/ 40 h 514"/>
              <a:gd name="T26" fmla="*/ 174 w 894"/>
              <a:gd name="T27" fmla="*/ 163 h 514"/>
              <a:gd name="T28" fmla="*/ 336 w 894"/>
              <a:gd name="T29" fmla="*/ 40 h 514"/>
              <a:gd name="T30" fmla="*/ 152 w 894"/>
              <a:gd name="T31" fmla="*/ 159 h 514"/>
              <a:gd name="T32" fmla="*/ 50 w 894"/>
              <a:gd name="T33" fmla="*/ 81 h 514"/>
              <a:gd name="T34" fmla="*/ 304 w 894"/>
              <a:gd name="T35" fmla="*/ 85 h 514"/>
              <a:gd name="T36" fmla="*/ 54 w 894"/>
              <a:gd name="T37" fmla="*/ 274 h 514"/>
              <a:gd name="T38" fmla="*/ 304 w 894"/>
              <a:gd name="T39" fmla="*/ 85 h 514"/>
              <a:gd name="T40" fmla="*/ 302 w 894"/>
              <a:gd name="T41" fmla="*/ 328 h 514"/>
              <a:gd name="T42" fmla="*/ 187 w 894"/>
              <a:gd name="T43" fmla="*/ 241 h 514"/>
              <a:gd name="T44" fmla="*/ 453 w 894"/>
              <a:gd name="T45" fmla="*/ 234 h 514"/>
              <a:gd name="T46" fmla="*/ 211 w 894"/>
              <a:gd name="T47" fmla="*/ 418 h 514"/>
              <a:gd name="T48" fmla="*/ 453 w 894"/>
              <a:gd name="T49" fmla="*/ 234 h 514"/>
              <a:gd name="T50" fmla="*/ 590 w 894"/>
              <a:gd name="T51" fmla="*/ 449 h 514"/>
              <a:gd name="T52" fmla="*/ 383 w 894"/>
              <a:gd name="T53" fmla="*/ 292 h 514"/>
              <a:gd name="T54" fmla="*/ 646 w 894"/>
              <a:gd name="T55" fmla="*/ 374 h 514"/>
              <a:gd name="T56" fmla="*/ 531 w 894"/>
              <a:gd name="T57" fmla="*/ 461 h 514"/>
              <a:gd name="T58" fmla="*/ 646 w 894"/>
              <a:gd name="T59" fmla="*/ 374 h 514"/>
              <a:gd name="T60" fmla="*/ 760 w 894"/>
              <a:gd name="T61" fmla="*/ 432 h 514"/>
              <a:gd name="T62" fmla="*/ 596 w 894"/>
              <a:gd name="T63" fmla="*/ 308 h 514"/>
              <a:gd name="T64" fmla="*/ 795 w 894"/>
              <a:gd name="T65" fmla="*/ 202 h 514"/>
              <a:gd name="T66" fmla="*/ 602 w 894"/>
              <a:gd name="T67" fmla="*/ 348 h 514"/>
              <a:gd name="T68" fmla="*/ 795 w 894"/>
              <a:gd name="T69" fmla="*/ 202 h 514"/>
              <a:gd name="T70" fmla="*/ 650 w 894"/>
              <a:gd name="T71" fmla="*/ 239 h 514"/>
              <a:gd name="T72" fmla="*/ 492 w 894"/>
              <a:gd name="T73" fmla="*/ 120 h 514"/>
              <a:gd name="T74" fmla="*/ 500 w 894"/>
              <a:gd name="T75" fmla="*/ 81 h 514"/>
              <a:gd name="T76" fmla="*/ 410 w 894"/>
              <a:gd name="T77" fmla="*/ 149 h 514"/>
              <a:gd name="T78" fmla="*/ 500 w 894"/>
              <a:gd name="T79" fmla="*/ 81 h 514"/>
              <a:gd name="T80" fmla="*/ 392 w 894"/>
              <a:gd name="T81" fmla="*/ 182 h 514"/>
              <a:gd name="T82" fmla="*/ 261 w 894"/>
              <a:gd name="T83" fmla="*/ 83 h 514"/>
              <a:gd name="T84" fmla="*/ 568 w 894"/>
              <a:gd name="T85" fmla="*/ 197 h 514"/>
              <a:gd name="T86" fmla="*/ 367 w 894"/>
              <a:gd name="T87" fmla="*/ 349 h 514"/>
              <a:gd name="T88" fmla="*/ 568 w 894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4" h="514">
                <a:moveTo>
                  <a:pt x="879" y="290"/>
                </a:moveTo>
                <a:cubicBezTo>
                  <a:pt x="894" y="301"/>
                  <a:pt x="893" y="319"/>
                  <a:pt x="877" y="331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10" y="322"/>
                  <a:pt x="811" y="304"/>
                  <a:pt x="826" y="292"/>
                </a:cubicBezTo>
                <a:cubicBezTo>
                  <a:pt x="841" y="280"/>
                  <a:pt x="865" y="280"/>
                  <a:pt x="879" y="290"/>
                </a:cubicBezTo>
                <a:close/>
                <a:moveTo>
                  <a:pt x="719" y="132"/>
                </a:moveTo>
                <a:cubicBezTo>
                  <a:pt x="766" y="168"/>
                  <a:pt x="772" y="221"/>
                  <a:pt x="732" y="252"/>
                </a:cubicBezTo>
                <a:cubicBezTo>
                  <a:pt x="691" y="282"/>
                  <a:pt x="621" y="278"/>
                  <a:pt x="574" y="242"/>
                </a:cubicBezTo>
                <a:cubicBezTo>
                  <a:pt x="527" y="207"/>
                  <a:pt x="521" y="153"/>
                  <a:pt x="561" y="123"/>
                </a:cubicBezTo>
                <a:cubicBezTo>
                  <a:pt x="602" y="92"/>
                  <a:pt x="672" y="96"/>
                  <a:pt x="719" y="132"/>
                </a:cubicBezTo>
                <a:close/>
                <a:moveTo>
                  <a:pt x="668" y="74"/>
                </a:moveTo>
                <a:cubicBezTo>
                  <a:pt x="714" y="109"/>
                  <a:pt x="715" y="165"/>
                  <a:pt x="670" y="199"/>
                </a:cubicBezTo>
                <a:cubicBezTo>
                  <a:pt x="625" y="233"/>
                  <a:pt x="552" y="232"/>
                  <a:pt x="506" y="197"/>
                </a:cubicBezTo>
                <a:cubicBezTo>
                  <a:pt x="460" y="162"/>
                  <a:pt x="459" y="107"/>
                  <a:pt x="504" y="73"/>
                </a:cubicBezTo>
                <a:cubicBezTo>
                  <a:pt x="549" y="39"/>
                  <a:pt x="622" y="40"/>
                  <a:pt x="668" y="74"/>
                </a:cubicBezTo>
                <a:close/>
                <a:moveTo>
                  <a:pt x="562" y="47"/>
                </a:moveTo>
                <a:cubicBezTo>
                  <a:pt x="613" y="86"/>
                  <a:pt x="621" y="143"/>
                  <a:pt x="579" y="175"/>
                </a:cubicBezTo>
                <a:cubicBezTo>
                  <a:pt x="537" y="206"/>
                  <a:pt x="462" y="201"/>
                  <a:pt x="411" y="162"/>
                </a:cubicBezTo>
                <a:cubicBezTo>
                  <a:pt x="360" y="124"/>
                  <a:pt x="352" y="67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80" y="75"/>
                  <a:pt x="489" y="122"/>
                  <a:pt x="456" y="147"/>
                </a:cubicBezTo>
                <a:cubicBezTo>
                  <a:pt x="423" y="172"/>
                  <a:pt x="361" y="165"/>
                  <a:pt x="317" y="132"/>
                </a:cubicBezTo>
                <a:cubicBezTo>
                  <a:pt x="274" y="99"/>
                  <a:pt x="265" y="52"/>
                  <a:pt x="298" y="27"/>
                </a:cubicBezTo>
                <a:cubicBezTo>
                  <a:pt x="331" y="2"/>
                  <a:pt x="393" y="9"/>
                  <a:pt x="436" y="42"/>
                </a:cubicBezTo>
                <a:close/>
                <a:moveTo>
                  <a:pt x="336" y="40"/>
                </a:moveTo>
                <a:cubicBezTo>
                  <a:pt x="385" y="78"/>
                  <a:pt x="389" y="135"/>
                  <a:pt x="344" y="169"/>
                </a:cubicBezTo>
                <a:cubicBezTo>
                  <a:pt x="299" y="203"/>
                  <a:pt x="223" y="200"/>
                  <a:pt x="174" y="163"/>
                </a:cubicBezTo>
                <a:cubicBezTo>
                  <a:pt x="124" y="126"/>
                  <a:pt x="121" y="68"/>
                  <a:pt x="166" y="34"/>
                </a:cubicBezTo>
                <a:cubicBezTo>
                  <a:pt x="210" y="0"/>
                  <a:pt x="287" y="3"/>
                  <a:pt x="336" y="40"/>
                </a:cubicBezTo>
                <a:close/>
                <a:moveTo>
                  <a:pt x="160" y="75"/>
                </a:moveTo>
                <a:cubicBezTo>
                  <a:pt x="189" y="97"/>
                  <a:pt x="185" y="134"/>
                  <a:pt x="152" y="159"/>
                </a:cubicBezTo>
                <a:cubicBezTo>
                  <a:pt x="119" y="184"/>
                  <a:pt x="70" y="187"/>
                  <a:pt x="41" y="165"/>
                </a:cubicBezTo>
                <a:cubicBezTo>
                  <a:pt x="13" y="144"/>
                  <a:pt x="17" y="106"/>
                  <a:pt x="50" y="81"/>
                </a:cubicBezTo>
                <a:cubicBezTo>
                  <a:pt x="82" y="57"/>
                  <a:pt x="132" y="54"/>
                  <a:pt x="160" y="75"/>
                </a:cubicBezTo>
                <a:close/>
                <a:moveTo>
                  <a:pt x="304" y="85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7" y="314"/>
                  <a:pt x="54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2" y="54"/>
                  <a:pt x="251" y="44"/>
                  <a:pt x="304" y="85"/>
                </a:cubicBezTo>
                <a:close/>
                <a:moveTo>
                  <a:pt x="370" y="190"/>
                </a:moveTo>
                <a:cubicBezTo>
                  <a:pt x="401" y="214"/>
                  <a:pt x="371" y="276"/>
                  <a:pt x="302" y="328"/>
                </a:cubicBezTo>
                <a:cubicBezTo>
                  <a:pt x="233" y="381"/>
                  <a:pt x="151" y="404"/>
                  <a:pt x="119" y="380"/>
                </a:cubicBezTo>
                <a:cubicBezTo>
                  <a:pt x="88" y="356"/>
                  <a:pt x="118" y="294"/>
                  <a:pt x="187" y="241"/>
                </a:cubicBezTo>
                <a:cubicBezTo>
                  <a:pt x="256" y="189"/>
                  <a:pt x="338" y="166"/>
                  <a:pt x="370" y="190"/>
                </a:cubicBezTo>
                <a:close/>
                <a:moveTo>
                  <a:pt x="453" y="234"/>
                </a:moveTo>
                <a:cubicBezTo>
                  <a:pt x="496" y="268"/>
                  <a:pt x="478" y="335"/>
                  <a:pt x="411" y="386"/>
                </a:cubicBezTo>
                <a:cubicBezTo>
                  <a:pt x="344" y="437"/>
                  <a:pt x="254" y="451"/>
                  <a:pt x="211" y="418"/>
                </a:cubicBezTo>
                <a:cubicBezTo>
                  <a:pt x="167" y="385"/>
                  <a:pt x="186" y="317"/>
                  <a:pt x="253" y="266"/>
                </a:cubicBezTo>
                <a:cubicBezTo>
                  <a:pt x="320" y="216"/>
                  <a:pt x="409" y="201"/>
                  <a:pt x="453" y="234"/>
                </a:cubicBezTo>
                <a:close/>
                <a:moveTo>
                  <a:pt x="619" y="270"/>
                </a:moveTo>
                <a:cubicBezTo>
                  <a:pt x="676" y="314"/>
                  <a:pt x="663" y="394"/>
                  <a:pt x="590" y="449"/>
                </a:cubicBezTo>
                <a:cubicBezTo>
                  <a:pt x="517" y="504"/>
                  <a:pt x="411" y="514"/>
                  <a:pt x="354" y="471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7"/>
                  <a:pt x="562" y="227"/>
                  <a:pt x="619" y="270"/>
                </a:cubicBezTo>
                <a:close/>
                <a:moveTo>
                  <a:pt x="646" y="374"/>
                </a:moveTo>
                <a:cubicBezTo>
                  <a:pt x="694" y="411"/>
                  <a:pt x="707" y="460"/>
                  <a:pt x="675" y="484"/>
                </a:cubicBezTo>
                <a:cubicBezTo>
                  <a:pt x="644" y="508"/>
                  <a:pt x="579" y="498"/>
                  <a:pt x="531" y="461"/>
                </a:cubicBezTo>
                <a:cubicBezTo>
                  <a:pt x="483" y="425"/>
                  <a:pt x="469" y="376"/>
                  <a:pt x="501" y="352"/>
                </a:cubicBezTo>
                <a:cubicBezTo>
                  <a:pt x="533" y="328"/>
                  <a:pt x="597" y="338"/>
                  <a:pt x="646" y="374"/>
                </a:cubicBezTo>
                <a:close/>
                <a:moveTo>
                  <a:pt x="757" y="310"/>
                </a:moveTo>
                <a:cubicBezTo>
                  <a:pt x="803" y="344"/>
                  <a:pt x="804" y="399"/>
                  <a:pt x="760" y="432"/>
                </a:cubicBezTo>
                <a:cubicBezTo>
                  <a:pt x="717" y="465"/>
                  <a:pt x="645" y="464"/>
                  <a:pt x="599" y="429"/>
                </a:cubicBezTo>
                <a:cubicBezTo>
                  <a:pt x="554" y="395"/>
                  <a:pt x="553" y="341"/>
                  <a:pt x="596" y="308"/>
                </a:cubicBezTo>
                <a:cubicBezTo>
                  <a:pt x="640" y="274"/>
                  <a:pt x="712" y="276"/>
                  <a:pt x="757" y="310"/>
                </a:cubicBezTo>
                <a:close/>
                <a:moveTo>
                  <a:pt x="795" y="202"/>
                </a:moveTo>
                <a:cubicBezTo>
                  <a:pt x="856" y="248"/>
                  <a:pt x="862" y="318"/>
                  <a:pt x="809" y="358"/>
                </a:cubicBezTo>
                <a:cubicBezTo>
                  <a:pt x="755" y="398"/>
                  <a:pt x="663" y="394"/>
                  <a:pt x="602" y="348"/>
                </a:cubicBezTo>
                <a:cubicBezTo>
                  <a:pt x="542" y="302"/>
                  <a:pt x="536" y="232"/>
                  <a:pt x="589" y="192"/>
                </a:cubicBezTo>
                <a:cubicBezTo>
                  <a:pt x="642" y="151"/>
                  <a:pt x="735" y="156"/>
                  <a:pt x="795" y="202"/>
                </a:cubicBezTo>
                <a:close/>
                <a:moveTo>
                  <a:pt x="637" y="129"/>
                </a:moveTo>
                <a:cubicBezTo>
                  <a:pt x="681" y="162"/>
                  <a:pt x="686" y="211"/>
                  <a:pt x="650" y="239"/>
                </a:cubicBezTo>
                <a:cubicBezTo>
                  <a:pt x="613" y="267"/>
                  <a:pt x="548" y="263"/>
                  <a:pt x="504" y="230"/>
                </a:cubicBezTo>
                <a:cubicBezTo>
                  <a:pt x="460" y="197"/>
                  <a:pt x="455" y="147"/>
                  <a:pt x="492" y="120"/>
                </a:cubicBezTo>
                <a:cubicBezTo>
                  <a:pt x="529" y="92"/>
                  <a:pt x="594" y="96"/>
                  <a:pt x="637" y="129"/>
                </a:cubicBezTo>
                <a:close/>
                <a:moveTo>
                  <a:pt x="500" y="81"/>
                </a:moveTo>
                <a:cubicBezTo>
                  <a:pt x="539" y="110"/>
                  <a:pt x="550" y="150"/>
                  <a:pt x="526" y="168"/>
                </a:cubicBezTo>
                <a:cubicBezTo>
                  <a:pt x="501" y="187"/>
                  <a:pt x="449" y="179"/>
                  <a:pt x="410" y="149"/>
                </a:cubicBezTo>
                <a:cubicBezTo>
                  <a:pt x="371" y="119"/>
                  <a:pt x="359" y="80"/>
                  <a:pt x="384" y="61"/>
                </a:cubicBezTo>
                <a:cubicBezTo>
                  <a:pt x="409" y="42"/>
                  <a:pt x="461" y="51"/>
                  <a:pt x="500" y="81"/>
                </a:cubicBezTo>
                <a:close/>
                <a:moveTo>
                  <a:pt x="405" y="74"/>
                </a:moveTo>
                <a:cubicBezTo>
                  <a:pt x="441" y="101"/>
                  <a:pt x="435" y="150"/>
                  <a:pt x="392" y="182"/>
                </a:cubicBezTo>
                <a:cubicBezTo>
                  <a:pt x="349" y="215"/>
                  <a:pt x="285" y="219"/>
                  <a:pt x="249" y="192"/>
                </a:cubicBezTo>
                <a:cubicBezTo>
                  <a:pt x="212" y="164"/>
                  <a:pt x="218" y="116"/>
                  <a:pt x="261" y="83"/>
                </a:cubicBezTo>
                <a:cubicBezTo>
                  <a:pt x="304" y="50"/>
                  <a:pt x="368" y="46"/>
                  <a:pt x="405" y="74"/>
                </a:cubicBezTo>
                <a:close/>
                <a:moveTo>
                  <a:pt x="568" y="197"/>
                </a:moveTo>
                <a:cubicBezTo>
                  <a:pt x="683" y="284"/>
                  <a:pt x="731" y="389"/>
                  <a:pt x="675" y="431"/>
                </a:cubicBezTo>
                <a:cubicBezTo>
                  <a:pt x="620" y="473"/>
                  <a:pt x="482" y="437"/>
                  <a:pt x="367" y="349"/>
                </a:cubicBezTo>
                <a:cubicBezTo>
                  <a:pt x="252" y="262"/>
                  <a:pt x="203" y="158"/>
                  <a:pt x="259" y="116"/>
                </a:cubicBezTo>
                <a:cubicBezTo>
                  <a:pt x="314" y="74"/>
                  <a:pt x="453" y="110"/>
                  <a:pt x="568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8">
            <a:extLst>
              <a:ext uri="{FF2B5EF4-FFF2-40B4-BE49-F238E27FC236}">
                <a16:creationId xmlns:a16="http://schemas.microsoft.com/office/drawing/2014/main" id="{BD8886B2-FC8A-4B2E-95E2-6EFF45EA30A6}"/>
              </a:ext>
            </a:extLst>
          </p:cNvPr>
          <p:cNvSpPr>
            <a:spLocks/>
          </p:cNvSpPr>
          <p:nvPr/>
        </p:nvSpPr>
        <p:spPr bwMode="auto">
          <a:xfrm>
            <a:off x="6920548" y="4521516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2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9">
            <a:extLst>
              <a:ext uri="{FF2B5EF4-FFF2-40B4-BE49-F238E27FC236}">
                <a16:creationId xmlns:a16="http://schemas.microsoft.com/office/drawing/2014/main" id="{BC345A00-4A1E-4051-9808-1BF38DAE6BAB}"/>
              </a:ext>
            </a:extLst>
          </p:cNvPr>
          <p:cNvSpPr>
            <a:spLocks/>
          </p:cNvSpPr>
          <p:nvPr/>
        </p:nvSpPr>
        <p:spPr bwMode="auto">
          <a:xfrm>
            <a:off x="6920548" y="4521516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2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0">
            <a:extLst>
              <a:ext uri="{FF2B5EF4-FFF2-40B4-BE49-F238E27FC236}">
                <a16:creationId xmlns:a16="http://schemas.microsoft.com/office/drawing/2014/main" id="{81E20921-22C3-4B78-9291-B96B72BFE21D}"/>
              </a:ext>
            </a:extLst>
          </p:cNvPr>
          <p:cNvSpPr>
            <a:spLocks/>
          </p:cNvSpPr>
          <p:nvPr/>
        </p:nvSpPr>
        <p:spPr bwMode="auto">
          <a:xfrm>
            <a:off x="6920548" y="4521516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2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3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6"/>
                  <a:pt x="810" y="280"/>
                  <a:pt x="801" y="281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9" y="53"/>
                  <a:pt x="46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1">
            <a:extLst>
              <a:ext uri="{FF2B5EF4-FFF2-40B4-BE49-F238E27FC236}">
                <a16:creationId xmlns:a16="http://schemas.microsoft.com/office/drawing/2014/main" id="{FABD078C-4FF5-4439-8C5D-3E3F902D07C0}"/>
              </a:ext>
            </a:extLst>
          </p:cNvPr>
          <p:cNvSpPr>
            <a:spLocks noEditPoints="1"/>
          </p:cNvSpPr>
          <p:nvPr/>
        </p:nvSpPr>
        <p:spPr bwMode="auto">
          <a:xfrm>
            <a:off x="6902385" y="4503224"/>
            <a:ext cx="475840" cy="306921"/>
          </a:xfrm>
          <a:custGeom>
            <a:avLst/>
            <a:gdLst>
              <a:gd name="T0" fmla="*/ 877 w 893"/>
              <a:gd name="T1" fmla="*/ 331 h 514"/>
              <a:gd name="T2" fmla="*/ 825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9 h 514"/>
              <a:gd name="T12" fmla="*/ 503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1 h 514"/>
              <a:gd name="T34" fmla="*/ 303 w 893"/>
              <a:gd name="T35" fmla="*/ 84 h 514"/>
              <a:gd name="T36" fmla="*/ 53 w 893"/>
              <a:gd name="T37" fmla="*/ 274 h 514"/>
              <a:gd name="T38" fmla="*/ 303 w 893"/>
              <a:gd name="T39" fmla="*/ 84 h 514"/>
              <a:gd name="T40" fmla="*/ 301 w 893"/>
              <a:gd name="T41" fmla="*/ 328 h 514"/>
              <a:gd name="T42" fmla="*/ 186 w 893"/>
              <a:gd name="T43" fmla="*/ 241 h 514"/>
              <a:gd name="T44" fmla="*/ 452 w 893"/>
              <a:gd name="T45" fmla="*/ 234 h 514"/>
              <a:gd name="T46" fmla="*/ 210 w 893"/>
              <a:gd name="T47" fmla="*/ 418 h 514"/>
              <a:gd name="T48" fmla="*/ 452 w 893"/>
              <a:gd name="T49" fmla="*/ 234 h 514"/>
              <a:gd name="T50" fmla="*/ 590 w 893"/>
              <a:gd name="T51" fmla="*/ 449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7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19 h 514"/>
              <a:gd name="T74" fmla="*/ 499 w 893"/>
              <a:gd name="T75" fmla="*/ 81 h 514"/>
              <a:gd name="T76" fmla="*/ 409 w 893"/>
              <a:gd name="T77" fmla="*/ 149 h 514"/>
              <a:gd name="T78" fmla="*/ 499 w 893"/>
              <a:gd name="T79" fmla="*/ 81 h 514"/>
              <a:gd name="T80" fmla="*/ 392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0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1" y="342"/>
                  <a:pt x="838" y="343"/>
                  <a:pt x="823" y="332"/>
                </a:cubicBezTo>
                <a:cubicBezTo>
                  <a:pt x="809" y="322"/>
                  <a:pt x="810" y="303"/>
                  <a:pt x="825" y="292"/>
                </a:cubicBezTo>
                <a:cubicBezTo>
                  <a:pt x="841" y="280"/>
                  <a:pt x="865" y="280"/>
                  <a:pt x="879" y="290"/>
                </a:cubicBezTo>
                <a:close/>
                <a:moveTo>
                  <a:pt x="719" y="132"/>
                </a:moveTo>
                <a:cubicBezTo>
                  <a:pt x="766" y="167"/>
                  <a:pt x="771" y="221"/>
                  <a:pt x="731" y="251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7" y="74"/>
                </a:moveTo>
                <a:cubicBezTo>
                  <a:pt x="713" y="109"/>
                  <a:pt x="714" y="165"/>
                  <a:pt x="670" y="199"/>
                </a:cubicBezTo>
                <a:cubicBezTo>
                  <a:pt x="625" y="233"/>
                  <a:pt x="551" y="232"/>
                  <a:pt x="505" y="197"/>
                </a:cubicBezTo>
                <a:cubicBezTo>
                  <a:pt x="460" y="162"/>
                  <a:pt x="459" y="107"/>
                  <a:pt x="503" y="73"/>
                </a:cubicBezTo>
                <a:cubicBezTo>
                  <a:pt x="548" y="39"/>
                  <a:pt x="622" y="40"/>
                  <a:pt x="667" y="74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8" y="175"/>
                </a:cubicBezTo>
                <a:cubicBezTo>
                  <a:pt x="536" y="206"/>
                  <a:pt x="461" y="201"/>
                  <a:pt x="410" y="162"/>
                </a:cubicBezTo>
                <a:cubicBezTo>
                  <a:pt x="359" y="124"/>
                  <a:pt x="352" y="66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79" y="75"/>
                  <a:pt x="488" y="122"/>
                  <a:pt x="455" y="147"/>
                </a:cubicBezTo>
                <a:cubicBezTo>
                  <a:pt x="422" y="171"/>
                  <a:pt x="360" y="165"/>
                  <a:pt x="317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5" y="40"/>
                </a:moveTo>
                <a:cubicBezTo>
                  <a:pt x="384" y="77"/>
                  <a:pt x="388" y="135"/>
                  <a:pt x="343" y="169"/>
                </a:cubicBezTo>
                <a:cubicBezTo>
                  <a:pt x="299" y="203"/>
                  <a:pt x="222" y="200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7"/>
                  <a:pt x="184" y="134"/>
                  <a:pt x="152" y="159"/>
                </a:cubicBezTo>
                <a:cubicBezTo>
                  <a:pt x="119" y="184"/>
                  <a:pt x="69" y="187"/>
                  <a:pt x="41" y="165"/>
                </a:cubicBezTo>
                <a:cubicBezTo>
                  <a:pt x="13" y="144"/>
                  <a:pt x="16" y="106"/>
                  <a:pt x="49" y="81"/>
                </a:cubicBezTo>
                <a:cubicBezTo>
                  <a:pt x="82" y="56"/>
                  <a:pt x="131" y="54"/>
                  <a:pt x="160" y="75"/>
                </a:cubicBezTo>
                <a:close/>
                <a:moveTo>
                  <a:pt x="303" y="84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6" y="314"/>
                  <a:pt x="53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1" y="214"/>
                  <a:pt x="370" y="276"/>
                  <a:pt x="301" y="328"/>
                </a:cubicBezTo>
                <a:cubicBezTo>
                  <a:pt x="232" y="381"/>
                  <a:pt x="151" y="404"/>
                  <a:pt x="119" y="380"/>
                </a:cubicBezTo>
                <a:cubicBezTo>
                  <a:pt x="87" y="356"/>
                  <a:pt x="117" y="294"/>
                  <a:pt x="186" y="241"/>
                </a:cubicBezTo>
                <a:cubicBezTo>
                  <a:pt x="256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6"/>
                </a:cubicBezTo>
                <a:cubicBezTo>
                  <a:pt x="343" y="436"/>
                  <a:pt x="254" y="451"/>
                  <a:pt x="210" y="418"/>
                </a:cubicBezTo>
                <a:cubicBezTo>
                  <a:pt x="166" y="385"/>
                  <a:pt x="185" y="317"/>
                  <a:pt x="252" y="266"/>
                </a:cubicBezTo>
                <a:cubicBezTo>
                  <a:pt x="319" y="216"/>
                  <a:pt x="409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3" y="393"/>
                  <a:pt x="590" y="449"/>
                </a:cubicBezTo>
                <a:cubicBezTo>
                  <a:pt x="516" y="504"/>
                  <a:pt x="411" y="514"/>
                  <a:pt x="354" y="470"/>
                </a:cubicBezTo>
                <a:cubicBezTo>
                  <a:pt x="296" y="427"/>
                  <a:pt x="309" y="347"/>
                  <a:pt x="382" y="292"/>
                </a:cubicBezTo>
                <a:cubicBezTo>
                  <a:pt x="455" y="236"/>
                  <a:pt x="561" y="227"/>
                  <a:pt x="618" y="270"/>
                </a:cubicBezTo>
                <a:close/>
                <a:moveTo>
                  <a:pt x="645" y="374"/>
                </a:moveTo>
                <a:cubicBezTo>
                  <a:pt x="693" y="411"/>
                  <a:pt x="706" y="460"/>
                  <a:pt x="675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9" y="376"/>
                  <a:pt x="500" y="352"/>
                </a:cubicBezTo>
                <a:cubicBezTo>
                  <a:pt x="532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3" y="399"/>
                  <a:pt x="760" y="432"/>
                </a:cubicBezTo>
                <a:cubicBezTo>
                  <a:pt x="716" y="465"/>
                  <a:pt x="644" y="464"/>
                  <a:pt x="599" y="429"/>
                </a:cubicBezTo>
                <a:cubicBezTo>
                  <a:pt x="553" y="395"/>
                  <a:pt x="552" y="340"/>
                  <a:pt x="596" y="307"/>
                </a:cubicBezTo>
                <a:cubicBezTo>
                  <a:pt x="639" y="274"/>
                  <a:pt x="711" y="275"/>
                  <a:pt x="757" y="310"/>
                </a:cubicBezTo>
                <a:close/>
                <a:moveTo>
                  <a:pt x="795" y="202"/>
                </a:moveTo>
                <a:cubicBezTo>
                  <a:pt x="855" y="248"/>
                  <a:pt x="861" y="318"/>
                  <a:pt x="808" y="358"/>
                </a:cubicBezTo>
                <a:cubicBezTo>
                  <a:pt x="755" y="398"/>
                  <a:pt x="662" y="394"/>
                  <a:pt x="602" y="348"/>
                </a:cubicBezTo>
                <a:cubicBezTo>
                  <a:pt x="541" y="302"/>
                  <a:pt x="535" y="232"/>
                  <a:pt x="589" y="192"/>
                </a:cubicBezTo>
                <a:cubicBezTo>
                  <a:pt x="642" y="151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0" y="162"/>
                  <a:pt x="686" y="211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60" y="197"/>
                  <a:pt x="454" y="147"/>
                  <a:pt x="491" y="119"/>
                </a:cubicBezTo>
                <a:cubicBezTo>
                  <a:pt x="528" y="91"/>
                  <a:pt x="593" y="96"/>
                  <a:pt x="637" y="129"/>
                </a:cubicBezTo>
                <a:close/>
                <a:moveTo>
                  <a:pt x="499" y="81"/>
                </a:moveTo>
                <a:cubicBezTo>
                  <a:pt x="538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1"/>
                  <a:pt x="499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2"/>
                </a:cubicBezTo>
                <a:cubicBezTo>
                  <a:pt x="349" y="215"/>
                  <a:pt x="284" y="219"/>
                  <a:pt x="248" y="192"/>
                </a:cubicBezTo>
                <a:cubicBezTo>
                  <a:pt x="212" y="164"/>
                  <a:pt x="217" y="115"/>
                  <a:pt x="260" y="83"/>
                </a:cubicBezTo>
                <a:cubicBezTo>
                  <a:pt x="303" y="50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8"/>
                  <a:pt x="258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2">
            <a:extLst>
              <a:ext uri="{FF2B5EF4-FFF2-40B4-BE49-F238E27FC236}">
                <a16:creationId xmlns:a16="http://schemas.microsoft.com/office/drawing/2014/main" id="{442C81A8-FCAB-45C5-A367-50B2D039304A}"/>
              </a:ext>
            </a:extLst>
          </p:cNvPr>
          <p:cNvSpPr>
            <a:spLocks/>
          </p:cNvSpPr>
          <p:nvPr/>
        </p:nvSpPr>
        <p:spPr bwMode="auto">
          <a:xfrm>
            <a:off x="6920548" y="4515419"/>
            <a:ext cx="446781" cy="278465"/>
          </a:xfrm>
          <a:custGeom>
            <a:avLst/>
            <a:gdLst>
              <a:gd name="T0" fmla="*/ 27 w 840"/>
              <a:gd name="T1" fmla="*/ 73 h 466"/>
              <a:gd name="T2" fmla="*/ 14 w 840"/>
              <a:gd name="T3" fmla="*/ 128 h 466"/>
              <a:gd name="T4" fmla="*/ 15 w 840"/>
              <a:gd name="T5" fmla="*/ 152 h 466"/>
              <a:gd name="T6" fmla="*/ 25 w 840"/>
              <a:gd name="T7" fmla="*/ 236 h 466"/>
              <a:gd name="T8" fmla="*/ 103 w 840"/>
              <a:gd name="T9" fmla="*/ 264 h 466"/>
              <a:gd name="T10" fmla="*/ 110 w 840"/>
              <a:gd name="T11" fmla="*/ 288 h 466"/>
              <a:gd name="T12" fmla="*/ 94 w 840"/>
              <a:gd name="T13" fmla="*/ 344 h 466"/>
              <a:gd name="T14" fmla="*/ 128 w 840"/>
              <a:gd name="T15" fmla="*/ 353 h 466"/>
              <a:gd name="T16" fmla="*/ 172 w 840"/>
              <a:gd name="T17" fmla="*/ 343 h 466"/>
              <a:gd name="T18" fmla="*/ 204 w 840"/>
              <a:gd name="T19" fmla="*/ 395 h 466"/>
              <a:gd name="T20" fmla="*/ 299 w 840"/>
              <a:gd name="T21" fmla="*/ 389 h 466"/>
              <a:gd name="T22" fmla="*/ 305 w 840"/>
              <a:gd name="T23" fmla="*/ 396 h 466"/>
              <a:gd name="T24" fmla="*/ 390 w 840"/>
              <a:gd name="T25" fmla="*/ 461 h 466"/>
              <a:gd name="T26" fmla="*/ 507 w 840"/>
              <a:gd name="T27" fmla="*/ 439 h 466"/>
              <a:gd name="T28" fmla="*/ 539 w 840"/>
              <a:gd name="T29" fmla="*/ 448 h 466"/>
              <a:gd name="T30" fmla="*/ 615 w 840"/>
              <a:gd name="T31" fmla="*/ 458 h 466"/>
              <a:gd name="T32" fmla="*/ 637 w 840"/>
              <a:gd name="T33" fmla="*/ 430 h 466"/>
              <a:gd name="T34" fmla="*/ 664 w 840"/>
              <a:gd name="T35" fmla="*/ 419 h 466"/>
              <a:gd name="T36" fmla="*/ 736 w 840"/>
              <a:gd name="T37" fmla="*/ 351 h 466"/>
              <a:gd name="T38" fmla="*/ 736 w 840"/>
              <a:gd name="T39" fmla="*/ 340 h 466"/>
              <a:gd name="T40" fmla="*/ 789 w 840"/>
              <a:gd name="T41" fmla="*/ 287 h 466"/>
              <a:gd name="T42" fmla="*/ 815 w 840"/>
              <a:gd name="T43" fmla="*/ 304 h 466"/>
              <a:gd name="T44" fmla="*/ 829 w 840"/>
              <a:gd name="T45" fmla="*/ 281 h 466"/>
              <a:gd name="T46" fmla="*/ 802 w 840"/>
              <a:gd name="T47" fmla="*/ 280 h 466"/>
              <a:gd name="T48" fmla="*/ 789 w 840"/>
              <a:gd name="T49" fmla="*/ 265 h 466"/>
              <a:gd name="T50" fmla="*/ 706 w 840"/>
              <a:gd name="T51" fmla="*/ 171 h 466"/>
              <a:gd name="T52" fmla="*/ 698 w 840"/>
              <a:gd name="T53" fmla="*/ 158 h 466"/>
              <a:gd name="T54" fmla="*/ 648 w 840"/>
              <a:gd name="T55" fmla="*/ 110 h 466"/>
              <a:gd name="T56" fmla="*/ 615 w 840"/>
              <a:gd name="T57" fmla="*/ 63 h 466"/>
              <a:gd name="T58" fmla="*/ 527 w 840"/>
              <a:gd name="T59" fmla="*/ 45 h 466"/>
              <a:gd name="T60" fmla="*/ 500 w 840"/>
              <a:gd name="T61" fmla="*/ 30 h 466"/>
              <a:gd name="T62" fmla="*/ 395 w 840"/>
              <a:gd name="T63" fmla="*/ 15 h 466"/>
              <a:gd name="T64" fmla="*/ 374 w 840"/>
              <a:gd name="T65" fmla="*/ 24 h 466"/>
              <a:gd name="T66" fmla="*/ 293 w 840"/>
              <a:gd name="T67" fmla="*/ 10 h 466"/>
              <a:gd name="T68" fmla="*/ 270 w 840"/>
              <a:gd name="T69" fmla="*/ 21 h 466"/>
              <a:gd name="T70" fmla="*/ 150 w 840"/>
              <a:gd name="T71" fmla="*/ 21 h 466"/>
              <a:gd name="T72" fmla="*/ 117 w 840"/>
              <a:gd name="T73" fmla="*/ 69 h 466"/>
              <a:gd name="T74" fmla="*/ 47 w 840"/>
              <a:gd name="T75" fmla="*/ 62 h 466"/>
              <a:gd name="T76" fmla="*/ 27 w 840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40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8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20" y="435"/>
                  <a:pt x="530" y="443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4" y="295"/>
                  <a:pt x="802" y="305"/>
                  <a:pt x="815" y="304"/>
                </a:cubicBezTo>
                <a:cubicBezTo>
                  <a:pt x="829" y="304"/>
                  <a:pt x="840" y="289"/>
                  <a:pt x="829" y="281"/>
                </a:cubicBezTo>
                <a:cubicBezTo>
                  <a:pt x="821" y="276"/>
                  <a:pt x="810" y="279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3"/>
                  <a:pt x="395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40" y="65"/>
                  <a:pt x="33" y="69"/>
                  <a:pt x="27" y="73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3">
            <a:extLst>
              <a:ext uri="{FF2B5EF4-FFF2-40B4-BE49-F238E27FC236}">
                <a16:creationId xmlns:a16="http://schemas.microsoft.com/office/drawing/2014/main" id="{0915CE9B-413C-42F4-B894-E2093F04A719}"/>
              </a:ext>
            </a:extLst>
          </p:cNvPr>
          <p:cNvSpPr>
            <a:spLocks/>
          </p:cNvSpPr>
          <p:nvPr/>
        </p:nvSpPr>
        <p:spPr bwMode="auto">
          <a:xfrm>
            <a:off x="6920548" y="4515419"/>
            <a:ext cx="446781" cy="278465"/>
          </a:xfrm>
          <a:custGeom>
            <a:avLst/>
            <a:gdLst>
              <a:gd name="T0" fmla="*/ 27 w 840"/>
              <a:gd name="T1" fmla="*/ 73 h 466"/>
              <a:gd name="T2" fmla="*/ 14 w 840"/>
              <a:gd name="T3" fmla="*/ 128 h 466"/>
              <a:gd name="T4" fmla="*/ 15 w 840"/>
              <a:gd name="T5" fmla="*/ 152 h 466"/>
              <a:gd name="T6" fmla="*/ 25 w 840"/>
              <a:gd name="T7" fmla="*/ 236 h 466"/>
              <a:gd name="T8" fmla="*/ 103 w 840"/>
              <a:gd name="T9" fmla="*/ 264 h 466"/>
              <a:gd name="T10" fmla="*/ 110 w 840"/>
              <a:gd name="T11" fmla="*/ 288 h 466"/>
              <a:gd name="T12" fmla="*/ 94 w 840"/>
              <a:gd name="T13" fmla="*/ 344 h 466"/>
              <a:gd name="T14" fmla="*/ 128 w 840"/>
              <a:gd name="T15" fmla="*/ 353 h 466"/>
              <a:gd name="T16" fmla="*/ 172 w 840"/>
              <a:gd name="T17" fmla="*/ 343 h 466"/>
              <a:gd name="T18" fmla="*/ 204 w 840"/>
              <a:gd name="T19" fmla="*/ 395 h 466"/>
              <a:gd name="T20" fmla="*/ 299 w 840"/>
              <a:gd name="T21" fmla="*/ 389 h 466"/>
              <a:gd name="T22" fmla="*/ 305 w 840"/>
              <a:gd name="T23" fmla="*/ 396 h 466"/>
              <a:gd name="T24" fmla="*/ 390 w 840"/>
              <a:gd name="T25" fmla="*/ 461 h 466"/>
              <a:gd name="T26" fmla="*/ 507 w 840"/>
              <a:gd name="T27" fmla="*/ 439 h 466"/>
              <a:gd name="T28" fmla="*/ 539 w 840"/>
              <a:gd name="T29" fmla="*/ 448 h 466"/>
              <a:gd name="T30" fmla="*/ 615 w 840"/>
              <a:gd name="T31" fmla="*/ 458 h 466"/>
              <a:gd name="T32" fmla="*/ 637 w 840"/>
              <a:gd name="T33" fmla="*/ 430 h 466"/>
              <a:gd name="T34" fmla="*/ 664 w 840"/>
              <a:gd name="T35" fmla="*/ 419 h 466"/>
              <a:gd name="T36" fmla="*/ 736 w 840"/>
              <a:gd name="T37" fmla="*/ 351 h 466"/>
              <a:gd name="T38" fmla="*/ 736 w 840"/>
              <a:gd name="T39" fmla="*/ 340 h 466"/>
              <a:gd name="T40" fmla="*/ 789 w 840"/>
              <a:gd name="T41" fmla="*/ 287 h 466"/>
              <a:gd name="T42" fmla="*/ 815 w 840"/>
              <a:gd name="T43" fmla="*/ 304 h 466"/>
              <a:gd name="T44" fmla="*/ 829 w 840"/>
              <a:gd name="T45" fmla="*/ 281 h 466"/>
              <a:gd name="T46" fmla="*/ 802 w 840"/>
              <a:gd name="T47" fmla="*/ 280 h 466"/>
              <a:gd name="T48" fmla="*/ 789 w 840"/>
              <a:gd name="T49" fmla="*/ 265 h 466"/>
              <a:gd name="T50" fmla="*/ 706 w 840"/>
              <a:gd name="T51" fmla="*/ 171 h 466"/>
              <a:gd name="T52" fmla="*/ 698 w 840"/>
              <a:gd name="T53" fmla="*/ 158 h 466"/>
              <a:gd name="T54" fmla="*/ 648 w 840"/>
              <a:gd name="T55" fmla="*/ 110 h 466"/>
              <a:gd name="T56" fmla="*/ 615 w 840"/>
              <a:gd name="T57" fmla="*/ 63 h 466"/>
              <a:gd name="T58" fmla="*/ 527 w 840"/>
              <a:gd name="T59" fmla="*/ 45 h 466"/>
              <a:gd name="T60" fmla="*/ 500 w 840"/>
              <a:gd name="T61" fmla="*/ 30 h 466"/>
              <a:gd name="T62" fmla="*/ 395 w 840"/>
              <a:gd name="T63" fmla="*/ 15 h 466"/>
              <a:gd name="T64" fmla="*/ 374 w 840"/>
              <a:gd name="T65" fmla="*/ 24 h 466"/>
              <a:gd name="T66" fmla="*/ 293 w 840"/>
              <a:gd name="T67" fmla="*/ 10 h 466"/>
              <a:gd name="T68" fmla="*/ 270 w 840"/>
              <a:gd name="T69" fmla="*/ 21 h 466"/>
              <a:gd name="T70" fmla="*/ 150 w 840"/>
              <a:gd name="T71" fmla="*/ 21 h 466"/>
              <a:gd name="T72" fmla="*/ 117 w 840"/>
              <a:gd name="T73" fmla="*/ 69 h 466"/>
              <a:gd name="T74" fmla="*/ 47 w 840"/>
              <a:gd name="T75" fmla="*/ 62 h 466"/>
              <a:gd name="T76" fmla="*/ 27 w 840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40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8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20" y="435"/>
                  <a:pt x="530" y="443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4" y="295"/>
                  <a:pt x="802" y="305"/>
                  <a:pt x="815" y="304"/>
                </a:cubicBezTo>
                <a:cubicBezTo>
                  <a:pt x="829" y="304"/>
                  <a:pt x="840" y="289"/>
                  <a:pt x="829" y="281"/>
                </a:cubicBezTo>
                <a:cubicBezTo>
                  <a:pt x="821" y="276"/>
                  <a:pt x="810" y="279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3"/>
                  <a:pt x="395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40" y="65"/>
                  <a:pt x="33" y="69"/>
                  <a:pt x="27" y="73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4">
            <a:extLst>
              <a:ext uri="{FF2B5EF4-FFF2-40B4-BE49-F238E27FC236}">
                <a16:creationId xmlns:a16="http://schemas.microsoft.com/office/drawing/2014/main" id="{6C0B6615-DCC7-4E7F-9BB3-DBF4326965C5}"/>
              </a:ext>
            </a:extLst>
          </p:cNvPr>
          <p:cNvSpPr>
            <a:spLocks/>
          </p:cNvSpPr>
          <p:nvPr/>
        </p:nvSpPr>
        <p:spPr bwMode="auto">
          <a:xfrm>
            <a:off x="6920548" y="4515419"/>
            <a:ext cx="446781" cy="278465"/>
          </a:xfrm>
          <a:custGeom>
            <a:avLst/>
            <a:gdLst>
              <a:gd name="T0" fmla="*/ 27 w 840"/>
              <a:gd name="T1" fmla="*/ 73 h 466"/>
              <a:gd name="T2" fmla="*/ 14 w 840"/>
              <a:gd name="T3" fmla="*/ 128 h 466"/>
              <a:gd name="T4" fmla="*/ 15 w 840"/>
              <a:gd name="T5" fmla="*/ 152 h 466"/>
              <a:gd name="T6" fmla="*/ 25 w 840"/>
              <a:gd name="T7" fmla="*/ 236 h 466"/>
              <a:gd name="T8" fmla="*/ 103 w 840"/>
              <a:gd name="T9" fmla="*/ 264 h 466"/>
              <a:gd name="T10" fmla="*/ 110 w 840"/>
              <a:gd name="T11" fmla="*/ 288 h 466"/>
              <a:gd name="T12" fmla="*/ 94 w 840"/>
              <a:gd name="T13" fmla="*/ 344 h 466"/>
              <a:gd name="T14" fmla="*/ 128 w 840"/>
              <a:gd name="T15" fmla="*/ 353 h 466"/>
              <a:gd name="T16" fmla="*/ 172 w 840"/>
              <a:gd name="T17" fmla="*/ 343 h 466"/>
              <a:gd name="T18" fmla="*/ 204 w 840"/>
              <a:gd name="T19" fmla="*/ 395 h 466"/>
              <a:gd name="T20" fmla="*/ 299 w 840"/>
              <a:gd name="T21" fmla="*/ 389 h 466"/>
              <a:gd name="T22" fmla="*/ 305 w 840"/>
              <a:gd name="T23" fmla="*/ 396 h 466"/>
              <a:gd name="T24" fmla="*/ 390 w 840"/>
              <a:gd name="T25" fmla="*/ 461 h 466"/>
              <a:gd name="T26" fmla="*/ 507 w 840"/>
              <a:gd name="T27" fmla="*/ 439 h 466"/>
              <a:gd name="T28" fmla="*/ 539 w 840"/>
              <a:gd name="T29" fmla="*/ 448 h 466"/>
              <a:gd name="T30" fmla="*/ 615 w 840"/>
              <a:gd name="T31" fmla="*/ 458 h 466"/>
              <a:gd name="T32" fmla="*/ 637 w 840"/>
              <a:gd name="T33" fmla="*/ 430 h 466"/>
              <a:gd name="T34" fmla="*/ 664 w 840"/>
              <a:gd name="T35" fmla="*/ 419 h 466"/>
              <a:gd name="T36" fmla="*/ 736 w 840"/>
              <a:gd name="T37" fmla="*/ 351 h 466"/>
              <a:gd name="T38" fmla="*/ 736 w 840"/>
              <a:gd name="T39" fmla="*/ 340 h 466"/>
              <a:gd name="T40" fmla="*/ 789 w 840"/>
              <a:gd name="T41" fmla="*/ 287 h 466"/>
              <a:gd name="T42" fmla="*/ 815 w 840"/>
              <a:gd name="T43" fmla="*/ 304 h 466"/>
              <a:gd name="T44" fmla="*/ 829 w 840"/>
              <a:gd name="T45" fmla="*/ 281 h 466"/>
              <a:gd name="T46" fmla="*/ 802 w 840"/>
              <a:gd name="T47" fmla="*/ 280 h 466"/>
              <a:gd name="T48" fmla="*/ 789 w 840"/>
              <a:gd name="T49" fmla="*/ 265 h 466"/>
              <a:gd name="T50" fmla="*/ 706 w 840"/>
              <a:gd name="T51" fmla="*/ 171 h 466"/>
              <a:gd name="T52" fmla="*/ 698 w 840"/>
              <a:gd name="T53" fmla="*/ 158 h 466"/>
              <a:gd name="T54" fmla="*/ 648 w 840"/>
              <a:gd name="T55" fmla="*/ 110 h 466"/>
              <a:gd name="T56" fmla="*/ 615 w 840"/>
              <a:gd name="T57" fmla="*/ 63 h 466"/>
              <a:gd name="T58" fmla="*/ 527 w 840"/>
              <a:gd name="T59" fmla="*/ 45 h 466"/>
              <a:gd name="T60" fmla="*/ 500 w 840"/>
              <a:gd name="T61" fmla="*/ 30 h 466"/>
              <a:gd name="T62" fmla="*/ 395 w 840"/>
              <a:gd name="T63" fmla="*/ 15 h 466"/>
              <a:gd name="T64" fmla="*/ 374 w 840"/>
              <a:gd name="T65" fmla="*/ 24 h 466"/>
              <a:gd name="T66" fmla="*/ 293 w 840"/>
              <a:gd name="T67" fmla="*/ 10 h 466"/>
              <a:gd name="T68" fmla="*/ 270 w 840"/>
              <a:gd name="T69" fmla="*/ 21 h 466"/>
              <a:gd name="T70" fmla="*/ 150 w 840"/>
              <a:gd name="T71" fmla="*/ 21 h 466"/>
              <a:gd name="T72" fmla="*/ 117 w 840"/>
              <a:gd name="T73" fmla="*/ 69 h 466"/>
              <a:gd name="T74" fmla="*/ 47 w 840"/>
              <a:gd name="T75" fmla="*/ 62 h 466"/>
              <a:gd name="T76" fmla="*/ 27 w 840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40" h="466">
                <a:moveTo>
                  <a:pt x="27" y="73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4"/>
                  <a:pt x="21" y="145"/>
                  <a:pt x="15" y="152"/>
                </a:cubicBezTo>
                <a:cubicBezTo>
                  <a:pt x="2" y="179"/>
                  <a:pt x="1" y="212"/>
                  <a:pt x="25" y="236"/>
                </a:cubicBezTo>
                <a:cubicBezTo>
                  <a:pt x="43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3"/>
                  <a:pt x="115" y="355"/>
                  <a:pt x="128" y="353"/>
                </a:cubicBezTo>
                <a:cubicBezTo>
                  <a:pt x="143" y="352"/>
                  <a:pt x="157" y="347"/>
                  <a:pt x="172" y="343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5" y="405"/>
                  <a:pt x="270" y="398"/>
                  <a:pt x="299" y="389"/>
                </a:cubicBezTo>
                <a:cubicBezTo>
                  <a:pt x="306" y="385"/>
                  <a:pt x="303" y="393"/>
                  <a:pt x="305" y="396"/>
                </a:cubicBezTo>
                <a:cubicBezTo>
                  <a:pt x="310" y="429"/>
                  <a:pt x="347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20" y="435"/>
                  <a:pt x="530" y="443"/>
                  <a:pt x="539" y="448"/>
                </a:cubicBezTo>
                <a:cubicBezTo>
                  <a:pt x="561" y="458"/>
                  <a:pt x="590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6" y="414"/>
                  <a:pt x="738" y="383"/>
                  <a:pt x="736" y="351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80" y="308"/>
                  <a:pt x="789" y="287"/>
                </a:cubicBezTo>
                <a:cubicBezTo>
                  <a:pt x="794" y="295"/>
                  <a:pt x="802" y="305"/>
                  <a:pt x="815" y="304"/>
                </a:cubicBezTo>
                <a:cubicBezTo>
                  <a:pt x="829" y="304"/>
                  <a:pt x="840" y="289"/>
                  <a:pt x="829" y="281"/>
                </a:cubicBezTo>
                <a:cubicBezTo>
                  <a:pt x="821" y="276"/>
                  <a:pt x="810" y="279"/>
                  <a:pt x="802" y="280"/>
                </a:cubicBezTo>
                <a:cubicBezTo>
                  <a:pt x="792" y="280"/>
                  <a:pt x="787" y="271"/>
                  <a:pt x="789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8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4" y="75"/>
                  <a:pt x="615" y="63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4"/>
                  <a:pt x="500" y="30"/>
                </a:cubicBezTo>
                <a:cubicBezTo>
                  <a:pt x="471" y="13"/>
                  <a:pt x="430" y="3"/>
                  <a:pt x="395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1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40" y="65"/>
                  <a:pt x="33" y="69"/>
                  <a:pt x="27" y="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5">
            <a:extLst>
              <a:ext uri="{FF2B5EF4-FFF2-40B4-BE49-F238E27FC236}">
                <a16:creationId xmlns:a16="http://schemas.microsoft.com/office/drawing/2014/main" id="{8E0EBA60-0D25-43FC-BB69-9F5F1B7F12A3}"/>
              </a:ext>
            </a:extLst>
          </p:cNvPr>
          <p:cNvSpPr>
            <a:spLocks noEditPoints="1"/>
          </p:cNvSpPr>
          <p:nvPr/>
        </p:nvSpPr>
        <p:spPr bwMode="auto">
          <a:xfrm>
            <a:off x="6906017" y="3936131"/>
            <a:ext cx="475840" cy="304888"/>
          </a:xfrm>
          <a:custGeom>
            <a:avLst/>
            <a:gdLst>
              <a:gd name="T0" fmla="*/ 877 w 893"/>
              <a:gd name="T1" fmla="*/ 330 h 513"/>
              <a:gd name="T2" fmla="*/ 826 w 893"/>
              <a:gd name="T3" fmla="*/ 292 h 513"/>
              <a:gd name="T4" fmla="*/ 719 w 893"/>
              <a:gd name="T5" fmla="*/ 131 h 513"/>
              <a:gd name="T6" fmla="*/ 573 w 893"/>
              <a:gd name="T7" fmla="*/ 242 h 513"/>
              <a:gd name="T8" fmla="*/ 719 w 893"/>
              <a:gd name="T9" fmla="*/ 131 h 513"/>
              <a:gd name="T10" fmla="*/ 670 w 893"/>
              <a:gd name="T11" fmla="*/ 198 h 513"/>
              <a:gd name="T12" fmla="*/ 504 w 893"/>
              <a:gd name="T13" fmla="*/ 72 h 513"/>
              <a:gd name="T14" fmla="*/ 562 w 893"/>
              <a:gd name="T15" fmla="*/ 47 h 513"/>
              <a:gd name="T16" fmla="*/ 410 w 893"/>
              <a:gd name="T17" fmla="*/ 162 h 513"/>
              <a:gd name="T18" fmla="*/ 562 w 893"/>
              <a:gd name="T19" fmla="*/ 47 h 513"/>
              <a:gd name="T20" fmla="*/ 455 w 893"/>
              <a:gd name="T21" fmla="*/ 146 h 513"/>
              <a:gd name="T22" fmla="*/ 297 w 893"/>
              <a:gd name="T23" fmla="*/ 27 h 513"/>
              <a:gd name="T24" fmla="*/ 335 w 893"/>
              <a:gd name="T25" fmla="*/ 40 h 513"/>
              <a:gd name="T26" fmla="*/ 173 w 893"/>
              <a:gd name="T27" fmla="*/ 163 h 513"/>
              <a:gd name="T28" fmla="*/ 335 w 893"/>
              <a:gd name="T29" fmla="*/ 40 h 513"/>
              <a:gd name="T30" fmla="*/ 152 w 893"/>
              <a:gd name="T31" fmla="*/ 159 h 513"/>
              <a:gd name="T32" fmla="*/ 49 w 893"/>
              <a:gd name="T33" fmla="*/ 81 h 513"/>
              <a:gd name="T34" fmla="*/ 304 w 893"/>
              <a:gd name="T35" fmla="*/ 84 h 513"/>
              <a:gd name="T36" fmla="*/ 53 w 893"/>
              <a:gd name="T37" fmla="*/ 274 h 513"/>
              <a:gd name="T38" fmla="*/ 304 w 893"/>
              <a:gd name="T39" fmla="*/ 84 h 513"/>
              <a:gd name="T40" fmla="*/ 302 w 893"/>
              <a:gd name="T41" fmla="*/ 328 h 513"/>
              <a:gd name="T42" fmla="*/ 187 w 893"/>
              <a:gd name="T43" fmla="*/ 241 h 513"/>
              <a:gd name="T44" fmla="*/ 452 w 893"/>
              <a:gd name="T45" fmla="*/ 234 h 513"/>
              <a:gd name="T46" fmla="*/ 210 w 893"/>
              <a:gd name="T47" fmla="*/ 417 h 513"/>
              <a:gd name="T48" fmla="*/ 452 w 893"/>
              <a:gd name="T49" fmla="*/ 234 h 513"/>
              <a:gd name="T50" fmla="*/ 590 w 893"/>
              <a:gd name="T51" fmla="*/ 448 h 513"/>
              <a:gd name="T52" fmla="*/ 383 w 893"/>
              <a:gd name="T53" fmla="*/ 291 h 513"/>
              <a:gd name="T54" fmla="*/ 645 w 893"/>
              <a:gd name="T55" fmla="*/ 374 h 513"/>
              <a:gd name="T56" fmla="*/ 530 w 893"/>
              <a:gd name="T57" fmla="*/ 461 h 513"/>
              <a:gd name="T58" fmla="*/ 645 w 893"/>
              <a:gd name="T59" fmla="*/ 374 h 513"/>
              <a:gd name="T60" fmla="*/ 760 w 893"/>
              <a:gd name="T61" fmla="*/ 431 h 513"/>
              <a:gd name="T62" fmla="*/ 596 w 893"/>
              <a:gd name="T63" fmla="*/ 307 h 513"/>
              <a:gd name="T64" fmla="*/ 795 w 893"/>
              <a:gd name="T65" fmla="*/ 201 h 513"/>
              <a:gd name="T66" fmla="*/ 602 w 893"/>
              <a:gd name="T67" fmla="*/ 347 h 513"/>
              <a:gd name="T68" fmla="*/ 795 w 893"/>
              <a:gd name="T69" fmla="*/ 201 h 513"/>
              <a:gd name="T70" fmla="*/ 649 w 893"/>
              <a:gd name="T71" fmla="*/ 239 h 513"/>
              <a:gd name="T72" fmla="*/ 491 w 893"/>
              <a:gd name="T73" fmla="*/ 119 h 513"/>
              <a:gd name="T74" fmla="*/ 500 w 893"/>
              <a:gd name="T75" fmla="*/ 80 h 513"/>
              <a:gd name="T76" fmla="*/ 409 w 893"/>
              <a:gd name="T77" fmla="*/ 149 h 513"/>
              <a:gd name="T78" fmla="*/ 500 w 893"/>
              <a:gd name="T79" fmla="*/ 80 h 513"/>
              <a:gd name="T80" fmla="*/ 392 w 893"/>
              <a:gd name="T81" fmla="*/ 182 h 513"/>
              <a:gd name="T82" fmla="*/ 261 w 893"/>
              <a:gd name="T83" fmla="*/ 83 h 513"/>
              <a:gd name="T84" fmla="*/ 567 w 893"/>
              <a:gd name="T85" fmla="*/ 197 h 513"/>
              <a:gd name="T86" fmla="*/ 366 w 893"/>
              <a:gd name="T87" fmla="*/ 349 h 513"/>
              <a:gd name="T88" fmla="*/ 567 w 893"/>
              <a:gd name="T89" fmla="*/ 19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3">
                <a:moveTo>
                  <a:pt x="879" y="290"/>
                </a:moveTo>
                <a:cubicBezTo>
                  <a:pt x="893" y="301"/>
                  <a:pt x="892" y="319"/>
                  <a:pt x="877" y="330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09" y="321"/>
                  <a:pt x="810" y="303"/>
                  <a:pt x="826" y="292"/>
                </a:cubicBezTo>
                <a:cubicBezTo>
                  <a:pt x="841" y="280"/>
                  <a:pt x="865" y="279"/>
                  <a:pt x="879" y="290"/>
                </a:cubicBezTo>
                <a:close/>
                <a:moveTo>
                  <a:pt x="719" y="131"/>
                </a:moveTo>
                <a:cubicBezTo>
                  <a:pt x="766" y="167"/>
                  <a:pt x="771" y="221"/>
                  <a:pt x="731" y="251"/>
                </a:cubicBezTo>
                <a:cubicBezTo>
                  <a:pt x="691" y="282"/>
                  <a:pt x="620" y="277"/>
                  <a:pt x="573" y="242"/>
                </a:cubicBezTo>
                <a:cubicBezTo>
                  <a:pt x="526" y="206"/>
                  <a:pt x="521" y="153"/>
                  <a:pt x="561" y="122"/>
                </a:cubicBezTo>
                <a:cubicBezTo>
                  <a:pt x="601" y="92"/>
                  <a:pt x="672" y="96"/>
                  <a:pt x="719" y="131"/>
                </a:cubicBezTo>
                <a:close/>
                <a:moveTo>
                  <a:pt x="668" y="74"/>
                </a:moveTo>
                <a:cubicBezTo>
                  <a:pt x="714" y="109"/>
                  <a:pt x="714" y="164"/>
                  <a:pt x="670" y="198"/>
                </a:cubicBezTo>
                <a:cubicBezTo>
                  <a:pt x="625" y="232"/>
                  <a:pt x="552" y="231"/>
                  <a:pt x="506" y="197"/>
                </a:cubicBezTo>
                <a:cubicBezTo>
                  <a:pt x="460" y="162"/>
                  <a:pt x="459" y="106"/>
                  <a:pt x="504" y="72"/>
                </a:cubicBezTo>
                <a:cubicBezTo>
                  <a:pt x="548" y="39"/>
                  <a:pt x="622" y="39"/>
                  <a:pt x="668" y="74"/>
                </a:cubicBezTo>
                <a:close/>
                <a:moveTo>
                  <a:pt x="562" y="47"/>
                </a:moveTo>
                <a:cubicBezTo>
                  <a:pt x="613" y="85"/>
                  <a:pt x="620" y="142"/>
                  <a:pt x="578" y="174"/>
                </a:cubicBezTo>
                <a:cubicBezTo>
                  <a:pt x="537" y="206"/>
                  <a:pt x="461" y="200"/>
                  <a:pt x="410" y="162"/>
                </a:cubicBezTo>
                <a:cubicBezTo>
                  <a:pt x="359" y="123"/>
                  <a:pt x="352" y="66"/>
                  <a:pt x="394" y="34"/>
                </a:cubicBezTo>
                <a:cubicBezTo>
                  <a:pt x="436" y="3"/>
                  <a:pt x="511" y="8"/>
                  <a:pt x="562" y="47"/>
                </a:cubicBezTo>
                <a:close/>
                <a:moveTo>
                  <a:pt x="436" y="41"/>
                </a:moveTo>
                <a:cubicBezTo>
                  <a:pt x="480" y="74"/>
                  <a:pt x="488" y="121"/>
                  <a:pt x="455" y="146"/>
                </a:cubicBezTo>
                <a:cubicBezTo>
                  <a:pt x="423" y="171"/>
                  <a:pt x="361" y="165"/>
                  <a:pt x="317" y="131"/>
                </a:cubicBezTo>
                <a:cubicBezTo>
                  <a:pt x="273" y="98"/>
                  <a:pt x="265" y="51"/>
                  <a:pt x="297" y="27"/>
                </a:cubicBezTo>
                <a:cubicBezTo>
                  <a:pt x="330" y="2"/>
                  <a:pt x="392" y="8"/>
                  <a:pt x="436" y="41"/>
                </a:cubicBezTo>
                <a:close/>
                <a:moveTo>
                  <a:pt x="335" y="40"/>
                </a:moveTo>
                <a:cubicBezTo>
                  <a:pt x="385" y="77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5"/>
                  <a:pt x="120" y="67"/>
                  <a:pt x="165" y="34"/>
                </a:cubicBezTo>
                <a:cubicBezTo>
                  <a:pt x="210" y="0"/>
                  <a:pt x="286" y="2"/>
                  <a:pt x="335" y="40"/>
                </a:cubicBezTo>
                <a:close/>
                <a:moveTo>
                  <a:pt x="160" y="75"/>
                </a:moveTo>
                <a:cubicBezTo>
                  <a:pt x="188" y="96"/>
                  <a:pt x="185" y="134"/>
                  <a:pt x="152" y="159"/>
                </a:cubicBezTo>
                <a:cubicBezTo>
                  <a:pt x="119" y="184"/>
                  <a:pt x="69" y="186"/>
                  <a:pt x="41" y="165"/>
                </a:cubicBezTo>
                <a:cubicBezTo>
                  <a:pt x="13" y="143"/>
                  <a:pt x="16" y="106"/>
                  <a:pt x="49" y="81"/>
                </a:cubicBezTo>
                <a:cubicBezTo>
                  <a:pt x="82" y="56"/>
                  <a:pt x="132" y="53"/>
                  <a:pt x="160" y="75"/>
                </a:cubicBezTo>
                <a:close/>
                <a:moveTo>
                  <a:pt x="304" y="84"/>
                </a:moveTo>
                <a:cubicBezTo>
                  <a:pt x="357" y="124"/>
                  <a:pt x="344" y="200"/>
                  <a:pt x="275" y="252"/>
                </a:cubicBezTo>
                <a:cubicBezTo>
                  <a:pt x="206" y="304"/>
                  <a:pt x="107" y="314"/>
                  <a:pt x="53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3"/>
                  <a:pt x="250" y="44"/>
                  <a:pt x="304" y="84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8"/>
                </a:cubicBezTo>
                <a:cubicBezTo>
                  <a:pt x="232" y="380"/>
                  <a:pt x="151" y="403"/>
                  <a:pt x="119" y="379"/>
                </a:cubicBezTo>
                <a:cubicBezTo>
                  <a:pt x="87" y="355"/>
                  <a:pt x="118" y="293"/>
                  <a:pt x="187" y="241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5"/>
                </a:cubicBezTo>
                <a:cubicBezTo>
                  <a:pt x="343" y="436"/>
                  <a:pt x="254" y="450"/>
                  <a:pt x="210" y="417"/>
                </a:cubicBezTo>
                <a:cubicBezTo>
                  <a:pt x="167" y="384"/>
                  <a:pt x="185" y="316"/>
                  <a:pt x="252" y="266"/>
                </a:cubicBezTo>
                <a:cubicBezTo>
                  <a:pt x="319" y="215"/>
                  <a:pt x="409" y="201"/>
                  <a:pt x="452" y="234"/>
                </a:cubicBezTo>
                <a:close/>
                <a:moveTo>
                  <a:pt x="618" y="270"/>
                </a:moveTo>
                <a:cubicBezTo>
                  <a:pt x="676" y="313"/>
                  <a:pt x="663" y="393"/>
                  <a:pt x="590" y="448"/>
                </a:cubicBezTo>
                <a:cubicBezTo>
                  <a:pt x="517" y="504"/>
                  <a:pt x="411" y="513"/>
                  <a:pt x="354" y="470"/>
                </a:cubicBezTo>
                <a:cubicBezTo>
                  <a:pt x="297" y="427"/>
                  <a:pt x="310" y="347"/>
                  <a:pt x="383" y="291"/>
                </a:cubicBezTo>
                <a:cubicBezTo>
                  <a:pt x="456" y="236"/>
                  <a:pt x="561" y="226"/>
                  <a:pt x="618" y="270"/>
                </a:cubicBezTo>
                <a:close/>
                <a:moveTo>
                  <a:pt x="645" y="374"/>
                </a:moveTo>
                <a:cubicBezTo>
                  <a:pt x="693" y="410"/>
                  <a:pt x="707" y="459"/>
                  <a:pt x="675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9" y="375"/>
                  <a:pt x="501" y="351"/>
                </a:cubicBezTo>
                <a:cubicBezTo>
                  <a:pt x="532" y="327"/>
                  <a:pt x="597" y="337"/>
                  <a:pt x="645" y="374"/>
                </a:cubicBezTo>
                <a:close/>
                <a:moveTo>
                  <a:pt x="757" y="309"/>
                </a:moveTo>
                <a:cubicBezTo>
                  <a:pt x="802" y="344"/>
                  <a:pt x="804" y="398"/>
                  <a:pt x="760" y="431"/>
                </a:cubicBezTo>
                <a:cubicBezTo>
                  <a:pt x="716" y="464"/>
                  <a:pt x="644" y="463"/>
                  <a:pt x="599" y="429"/>
                </a:cubicBezTo>
                <a:cubicBezTo>
                  <a:pt x="554" y="395"/>
                  <a:pt x="552" y="340"/>
                  <a:pt x="596" y="307"/>
                </a:cubicBezTo>
                <a:cubicBezTo>
                  <a:pt x="640" y="274"/>
                  <a:pt x="712" y="275"/>
                  <a:pt x="757" y="309"/>
                </a:cubicBezTo>
                <a:close/>
                <a:moveTo>
                  <a:pt x="795" y="201"/>
                </a:moveTo>
                <a:cubicBezTo>
                  <a:pt x="855" y="247"/>
                  <a:pt x="861" y="317"/>
                  <a:pt x="808" y="358"/>
                </a:cubicBezTo>
                <a:cubicBezTo>
                  <a:pt x="755" y="398"/>
                  <a:pt x="663" y="393"/>
                  <a:pt x="602" y="347"/>
                </a:cubicBezTo>
                <a:cubicBezTo>
                  <a:pt x="541" y="302"/>
                  <a:pt x="535" y="232"/>
                  <a:pt x="589" y="191"/>
                </a:cubicBezTo>
                <a:cubicBezTo>
                  <a:pt x="642" y="151"/>
                  <a:pt x="734" y="155"/>
                  <a:pt x="795" y="201"/>
                </a:cubicBezTo>
                <a:close/>
                <a:moveTo>
                  <a:pt x="637" y="128"/>
                </a:moveTo>
                <a:cubicBezTo>
                  <a:pt x="681" y="161"/>
                  <a:pt x="686" y="211"/>
                  <a:pt x="649" y="239"/>
                </a:cubicBezTo>
                <a:cubicBezTo>
                  <a:pt x="612" y="267"/>
                  <a:pt x="547" y="262"/>
                  <a:pt x="504" y="229"/>
                </a:cubicBezTo>
                <a:cubicBezTo>
                  <a:pt x="460" y="196"/>
                  <a:pt x="454" y="147"/>
                  <a:pt x="491" y="119"/>
                </a:cubicBezTo>
                <a:cubicBezTo>
                  <a:pt x="528" y="91"/>
                  <a:pt x="593" y="95"/>
                  <a:pt x="637" y="128"/>
                </a:cubicBezTo>
                <a:close/>
                <a:moveTo>
                  <a:pt x="500" y="80"/>
                </a:moveTo>
                <a:cubicBezTo>
                  <a:pt x="539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9" y="80"/>
                  <a:pt x="384" y="61"/>
                </a:cubicBezTo>
                <a:cubicBezTo>
                  <a:pt x="409" y="42"/>
                  <a:pt x="460" y="51"/>
                  <a:pt x="500" y="80"/>
                </a:cubicBezTo>
                <a:close/>
                <a:moveTo>
                  <a:pt x="404" y="73"/>
                </a:moveTo>
                <a:cubicBezTo>
                  <a:pt x="440" y="101"/>
                  <a:pt x="435" y="149"/>
                  <a:pt x="392" y="182"/>
                </a:cubicBezTo>
                <a:cubicBezTo>
                  <a:pt x="349" y="215"/>
                  <a:pt x="284" y="219"/>
                  <a:pt x="248" y="191"/>
                </a:cubicBezTo>
                <a:cubicBezTo>
                  <a:pt x="212" y="164"/>
                  <a:pt x="217" y="115"/>
                  <a:pt x="261" y="83"/>
                </a:cubicBezTo>
                <a:cubicBezTo>
                  <a:pt x="304" y="50"/>
                  <a:pt x="368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7"/>
                  <a:pt x="258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6">
            <a:extLst>
              <a:ext uri="{FF2B5EF4-FFF2-40B4-BE49-F238E27FC236}">
                <a16:creationId xmlns:a16="http://schemas.microsoft.com/office/drawing/2014/main" id="{C201DDD3-A43B-40C1-BD0A-397C42703D17}"/>
              </a:ext>
            </a:extLst>
          </p:cNvPr>
          <p:cNvSpPr>
            <a:spLocks/>
          </p:cNvSpPr>
          <p:nvPr/>
        </p:nvSpPr>
        <p:spPr bwMode="auto">
          <a:xfrm>
            <a:off x="6924180" y="3946295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7">
            <a:extLst>
              <a:ext uri="{FF2B5EF4-FFF2-40B4-BE49-F238E27FC236}">
                <a16:creationId xmlns:a16="http://schemas.microsoft.com/office/drawing/2014/main" id="{08B5CBC8-CB04-4567-8D7F-B14D095BC2A6}"/>
              </a:ext>
            </a:extLst>
          </p:cNvPr>
          <p:cNvSpPr>
            <a:spLocks/>
          </p:cNvSpPr>
          <p:nvPr/>
        </p:nvSpPr>
        <p:spPr bwMode="auto">
          <a:xfrm>
            <a:off x="6924180" y="3946295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8">
            <a:extLst>
              <a:ext uri="{FF2B5EF4-FFF2-40B4-BE49-F238E27FC236}">
                <a16:creationId xmlns:a16="http://schemas.microsoft.com/office/drawing/2014/main" id="{FB8C1A8D-4547-4866-BE75-025303CE62FC}"/>
              </a:ext>
            </a:extLst>
          </p:cNvPr>
          <p:cNvSpPr>
            <a:spLocks/>
          </p:cNvSpPr>
          <p:nvPr/>
        </p:nvSpPr>
        <p:spPr bwMode="auto">
          <a:xfrm>
            <a:off x="6924180" y="3946295"/>
            <a:ext cx="446781" cy="278465"/>
          </a:xfrm>
          <a:custGeom>
            <a:avLst/>
            <a:gdLst>
              <a:gd name="T0" fmla="*/ 27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9 w 839"/>
              <a:gd name="T21" fmla="*/ 389 h 467"/>
              <a:gd name="T22" fmla="*/ 304 w 839"/>
              <a:gd name="T23" fmla="*/ 397 h 467"/>
              <a:gd name="T24" fmla="*/ 390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5 w 839"/>
              <a:gd name="T31" fmla="*/ 459 h 467"/>
              <a:gd name="T32" fmla="*/ 636 w 839"/>
              <a:gd name="T33" fmla="*/ 430 h 467"/>
              <a:gd name="T34" fmla="*/ 664 w 839"/>
              <a:gd name="T35" fmla="*/ 420 h 467"/>
              <a:gd name="T36" fmla="*/ 735 w 839"/>
              <a:gd name="T37" fmla="*/ 352 h 467"/>
              <a:gd name="T38" fmla="*/ 735 w 839"/>
              <a:gd name="T39" fmla="*/ 340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8 w 839"/>
              <a:gd name="T55" fmla="*/ 111 h 467"/>
              <a:gd name="T56" fmla="*/ 614 w 839"/>
              <a:gd name="T57" fmla="*/ 64 h 467"/>
              <a:gd name="T58" fmla="*/ 526 w 839"/>
              <a:gd name="T59" fmla="*/ 45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70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7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7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2"/>
                  <a:pt x="157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10" y="430"/>
                  <a:pt x="346" y="458"/>
                  <a:pt x="390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5" y="459"/>
                </a:cubicBezTo>
                <a:cubicBezTo>
                  <a:pt x="629" y="454"/>
                  <a:pt x="636" y="442"/>
                  <a:pt x="636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4"/>
                  <a:pt x="735" y="340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8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70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9">
            <a:extLst>
              <a:ext uri="{FF2B5EF4-FFF2-40B4-BE49-F238E27FC236}">
                <a16:creationId xmlns:a16="http://schemas.microsoft.com/office/drawing/2014/main" id="{F45B2067-2C85-4E7F-B657-F9B3A36E475C}"/>
              </a:ext>
            </a:extLst>
          </p:cNvPr>
          <p:cNvSpPr>
            <a:spLocks noEditPoints="1"/>
          </p:cNvSpPr>
          <p:nvPr/>
        </p:nvSpPr>
        <p:spPr bwMode="auto">
          <a:xfrm>
            <a:off x="6907834" y="3930033"/>
            <a:ext cx="474024" cy="304888"/>
          </a:xfrm>
          <a:custGeom>
            <a:avLst/>
            <a:gdLst>
              <a:gd name="T0" fmla="*/ 876 w 893"/>
              <a:gd name="T1" fmla="*/ 330 h 513"/>
              <a:gd name="T2" fmla="*/ 825 w 893"/>
              <a:gd name="T3" fmla="*/ 291 h 513"/>
              <a:gd name="T4" fmla="*/ 718 w 893"/>
              <a:gd name="T5" fmla="*/ 131 h 513"/>
              <a:gd name="T6" fmla="*/ 573 w 893"/>
              <a:gd name="T7" fmla="*/ 242 h 513"/>
              <a:gd name="T8" fmla="*/ 718 w 893"/>
              <a:gd name="T9" fmla="*/ 131 h 513"/>
              <a:gd name="T10" fmla="*/ 669 w 893"/>
              <a:gd name="T11" fmla="*/ 198 h 513"/>
              <a:gd name="T12" fmla="*/ 503 w 893"/>
              <a:gd name="T13" fmla="*/ 72 h 513"/>
              <a:gd name="T14" fmla="*/ 561 w 893"/>
              <a:gd name="T15" fmla="*/ 47 h 513"/>
              <a:gd name="T16" fmla="*/ 410 w 893"/>
              <a:gd name="T17" fmla="*/ 162 h 513"/>
              <a:gd name="T18" fmla="*/ 561 w 893"/>
              <a:gd name="T19" fmla="*/ 47 h 513"/>
              <a:gd name="T20" fmla="*/ 455 w 893"/>
              <a:gd name="T21" fmla="*/ 146 h 513"/>
              <a:gd name="T22" fmla="*/ 297 w 893"/>
              <a:gd name="T23" fmla="*/ 26 h 513"/>
              <a:gd name="T24" fmla="*/ 335 w 893"/>
              <a:gd name="T25" fmla="*/ 40 h 513"/>
              <a:gd name="T26" fmla="*/ 173 w 893"/>
              <a:gd name="T27" fmla="*/ 162 h 513"/>
              <a:gd name="T28" fmla="*/ 335 w 893"/>
              <a:gd name="T29" fmla="*/ 40 h 513"/>
              <a:gd name="T30" fmla="*/ 151 w 893"/>
              <a:gd name="T31" fmla="*/ 159 h 513"/>
              <a:gd name="T32" fmla="*/ 49 w 893"/>
              <a:gd name="T33" fmla="*/ 81 h 513"/>
              <a:gd name="T34" fmla="*/ 303 w 893"/>
              <a:gd name="T35" fmla="*/ 84 h 513"/>
              <a:gd name="T36" fmla="*/ 53 w 893"/>
              <a:gd name="T37" fmla="*/ 273 h 513"/>
              <a:gd name="T38" fmla="*/ 303 w 893"/>
              <a:gd name="T39" fmla="*/ 84 h 513"/>
              <a:gd name="T40" fmla="*/ 301 w 893"/>
              <a:gd name="T41" fmla="*/ 328 h 513"/>
              <a:gd name="T42" fmla="*/ 186 w 893"/>
              <a:gd name="T43" fmla="*/ 241 h 513"/>
              <a:gd name="T44" fmla="*/ 452 w 893"/>
              <a:gd name="T45" fmla="*/ 234 h 513"/>
              <a:gd name="T46" fmla="*/ 210 w 893"/>
              <a:gd name="T47" fmla="*/ 417 h 513"/>
              <a:gd name="T48" fmla="*/ 452 w 893"/>
              <a:gd name="T49" fmla="*/ 234 h 513"/>
              <a:gd name="T50" fmla="*/ 589 w 893"/>
              <a:gd name="T51" fmla="*/ 448 h 513"/>
              <a:gd name="T52" fmla="*/ 382 w 893"/>
              <a:gd name="T53" fmla="*/ 291 h 513"/>
              <a:gd name="T54" fmla="*/ 645 w 893"/>
              <a:gd name="T55" fmla="*/ 374 h 513"/>
              <a:gd name="T56" fmla="*/ 530 w 893"/>
              <a:gd name="T57" fmla="*/ 461 h 513"/>
              <a:gd name="T58" fmla="*/ 645 w 893"/>
              <a:gd name="T59" fmla="*/ 374 h 513"/>
              <a:gd name="T60" fmla="*/ 759 w 893"/>
              <a:gd name="T61" fmla="*/ 431 h 513"/>
              <a:gd name="T62" fmla="*/ 595 w 893"/>
              <a:gd name="T63" fmla="*/ 307 h 513"/>
              <a:gd name="T64" fmla="*/ 794 w 893"/>
              <a:gd name="T65" fmla="*/ 201 h 513"/>
              <a:gd name="T66" fmla="*/ 601 w 893"/>
              <a:gd name="T67" fmla="*/ 347 h 513"/>
              <a:gd name="T68" fmla="*/ 794 w 893"/>
              <a:gd name="T69" fmla="*/ 201 h 513"/>
              <a:gd name="T70" fmla="*/ 649 w 893"/>
              <a:gd name="T71" fmla="*/ 239 h 513"/>
              <a:gd name="T72" fmla="*/ 491 w 893"/>
              <a:gd name="T73" fmla="*/ 119 h 513"/>
              <a:gd name="T74" fmla="*/ 499 w 893"/>
              <a:gd name="T75" fmla="*/ 80 h 513"/>
              <a:gd name="T76" fmla="*/ 409 w 893"/>
              <a:gd name="T77" fmla="*/ 148 h 513"/>
              <a:gd name="T78" fmla="*/ 499 w 893"/>
              <a:gd name="T79" fmla="*/ 80 h 513"/>
              <a:gd name="T80" fmla="*/ 391 w 893"/>
              <a:gd name="T81" fmla="*/ 182 h 513"/>
              <a:gd name="T82" fmla="*/ 260 w 893"/>
              <a:gd name="T83" fmla="*/ 82 h 513"/>
              <a:gd name="T84" fmla="*/ 567 w 893"/>
              <a:gd name="T85" fmla="*/ 197 h 513"/>
              <a:gd name="T86" fmla="*/ 366 w 893"/>
              <a:gd name="T87" fmla="*/ 349 h 513"/>
              <a:gd name="T88" fmla="*/ 567 w 893"/>
              <a:gd name="T89" fmla="*/ 19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3">
                <a:moveTo>
                  <a:pt x="878" y="290"/>
                </a:moveTo>
                <a:cubicBezTo>
                  <a:pt x="893" y="301"/>
                  <a:pt x="892" y="319"/>
                  <a:pt x="876" y="330"/>
                </a:cubicBezTo>
                <a:cubicBezTo>
                  <a:pt x="861" y="342"/>
                  <a:pt x="837" y="342"/>
                  <a:pt x="823" y="332"/>
                </a:cubicBezTo>
                <a:cubicBezTo>
                  <a:pt x="809" y="321"/>
                  <a:pt x="810" y="303"/>
                  <a:pt x="825" y="291"/>
                </a:cubicBezTo>
                <a:cubicBezTo>
                  <a:pt x="840" y="280"/>
                  <a:pt x="864" y="279"/>
                  <a:pt x="878" y="290"/>
                </a:cubicBezTo>
                <a:close/>
                <a:moveTo>
                  <a:pt x="718" y="131"/>
                </a:moveTo>
                <a:cubicBezTo>
                  <a:pt x="765" y="167"/>
                  <a:pt x="771" y="221"/>
                  <a:pt x="731" y="251"/>
                </a:cubicBezTo>
                <a:cubicBezTo>
                  <a:pt x="690" y="281"/>
                  <a:pt x="620" y="277"/>
                  <a:pt x="573" y="242"/>
                </a:cubicBezTo>
                <a:cubicBezTo>
                  <a:pt x="526" y="206"/>
                  <a:pt x="520" y="152"/>
                  <a:pt x="560" y="122"/>
                </a:cubicBezTo>
                <a:cubicBezTo>
                  <a:pt x="601" y="92"/>
                  <a:pt x="671" y="96"/>
                  <a:pt x="718" y="131"/>
                </a:cubicBezTo>
                <a:close/>
                <a:moveTo>
                  <a:pt x="667" y="74"/>
                </a:moveTo>
                <a:cubicBezTo>
                  <a:pt x="713" y="109"/>
                  <a:pt x="714" y="164"/>
                  <a:pt x="669" y="198"/>
                </a:cubicBezTo>
                <a:cubicBezTo>
                  <a:pt x="624" y="232"/>
                  <a:pt x="551" y="231"/>
                  <a:pt x="505" y="197"/>
                </a:cubicBezTo>
                <a:cubicBezTo>
                  <a:pt x="459" y="162"/>
                  <a:pt x="458" y="106"/>
                  <a:pt x="503" y="72"/>
                </a:cubicBezTo>
                <a:cubicBezTo>
                  <a:pt x="548" y="38"/>
                  <a:pt x="621" y="39"/>
                  <a:pt x="667" y="74"/>
                </a:cubicBezTo>
                <a:close/>
                <a:moveTo>
                  <a:pt x="561" y="47"/>
                </a:moveTo>
                <a:cubicBezTo>
                  <a:pt x="612" y="85"/>
                  <a:pt x="620" y="142"/>
                  <a:pt x="578" y="174"/>
                </a:cubicBezTo>
                <a:cubicBezTo>
                  <a:pt x="536" y="206"/>
                  <a:pt x="461" y="200"/>
                  <a:pt x="410" y="162"/>
                </a:cubicBezTo>
                <a:cubicBezTo>
                  <a:pt x="359" y="123"/>
                  <a:pt x="351" y="66"/>
                  <a:pt x="393" y="34"/>
                </a:cubicBezTo>
                <a:cubicBezTo>
                  <a:pt x="435" y="2"/>
                  <a:pt x="510" y="8"/>
                  <a:pt x="561" y="47"/>
                </a:cubicBezTo>
                <a:close/>
                <a:moveTo>
                  <a:pt x="435" y="41"/>
                </a:moveTo>
                <a:cubicBezTo>
                  <a:pt x="479" y="74"/>
                  <a:pt x="488" y="121"/>
                  <a:pt x="455" y="146"/>
                </a:cubicBezTo>
                <a:cubicBezTo>
                  <a:pt x="422" y="171"/>
                  <a:pt x="360" y="164"/>
                  <a:pt x="316" y="131"/>
                </a:cubicBezTo>
                <a:cubicBezTo>
                  <a:pt x="273" y="98"/>
                  <a:pt x="264" y="51"/>
                  <a:pt x="297" y="26"/>
                </a:cubicBezTo>
                <a:cubicBezTo>
                  <a:pt x="330" y="2"/>
                  <a:pt x="392" y="8"/>
                  <a:pt x="435" y="41"/>
                </a:cubicBezTo>
                <a:close/>
                <a:moveTo>
                  <a:pt x="335" y="40"/>
                </a:moveTo>
                <a:cubicBezTo>
                  <a:pt x="384" y="77"/>
                  <a:pt x="388" y="135"/>
                  <a:pt x="343" y="169"/>
                </a:cubicBezTo>
                <a:cubicBezTo>
                  <a:pt x="298" y="203"/>
                  <a:pt x="222" y="200"/>
                  <a:pt x="173" y="162"/>
                </a:cubicBezTo>
                <a:cubicBezTo>
                  <a:pt x="123" y="125"/>
                  <a:pt x="120" y="67"/>
                  <a:pt x="165" y="33"/>
                </a:cubicBezTo>
                <a:cubicBezTo>
                  <a:pt x="209" y="0"/>
                  <a:pt x="286" y="2"/>
                  <a:pt x="335" y="40"/>
                </a:cubicBezTo>
                <a:close/>
                <a:moveTo>
                  <a:pt x="159" y="75"/>
                </a:moveTo>
                <a:cubicBezTo>
                  <a:pt x="188" y="96"/>
                  <a:pt x="184" y="134"/>
                  <a:pt x="151" y="159"/>
                </a:cubicBezTo>
                <a:cubicBezTo>
                  <a:pt x="118" y="183"/>
                  <a:pt x="69" y="186"/>
                  <a:pt x="40" y="165"/>
                </a:cubicBezTo>
                <a:cubicBezTo>
                  <a:pt x="12" y="143"/>
                  <a:pt x="16" y="106"/>
                  <a:pt x="49" y="81"/>
                </a:cubicBezTo>
                <a:cubicBezTo>
                  <a:pt x="82" y="56"/>
                  <a:pt x="131" y="53"/>
                  <a:pt x="159" y="75"/>
                </a:cubicBezTo>
                <a:close/>
                <a:moveTo>
                  <a:pt x="303" y="84"/>
                </a:moveTo>
                <a:cubicBezTo>
                  <a:pt x="356" y="124"/>
                  <a:pt x="343" y="199"/>
                  <a:pt x="274" y="252"/>
                </a:cubicBezTo>
                <a:cubicBezTo>
                  <a:pt x="205" y="304"/>
                  <a:pt x="106" y="314"/>
                  <a:pt x="53" y="273"/>
                </a:cubicBezTo>
                <a:cubicBezTo>
                  <a:pt x="0" y="233"/>
                  <a:pt x="12" y="158"/>
                  <a:pt x="81" y="106"/>
                </a:cubicBezTo>
                <a:cubicBezTo>
                  <a:pt x="151" y="53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0" y="214"/>
                  <a:pt x="370" y="276"/>
                  <a:pt x="301" y="328"/>
                </a:cubicBezTo>
                <a:cubicBezTo>
                  <a:pt x="232" y="380"/>
                  <a:pt x="150" y="403"/>
                  <a:pt x="118" y="379"/>
                </a:cubicBezTo>
                <a:cubicBezTo>
                  <a:pt x="87" y="355"/>
                  <a:pt x="117" y="293"/>
                  <a:pt x="186" y="241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5" y="267"/>
                  <a:pt x="477" y="335"/>
                  <a:pt x="410" y="385"/>
                </a:cubicBezTo>
                <a:cubicBezTo>
                  <a:pt x="343" y="436"/>
                  <a:pt x="253" y="450"/>
                  <a:pt x="210" y="417"/>
                </a:cubicBezTo>
                <a:cubicBezTo>
                  <a:pt x="166" y="384"/>
                  <a:pt x="185" y="316"/>
                  <a:pt x="252" y="266"/>
                </a:cubicBezTo>
                <a:cubicBezTo>
                  <a:pt x="319" y="215"/>
                  <a:pt x="408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2" y="393"/>
                  <a:pt x="589" y="448"/>
                </a:cubicBezTo>
                <a:cubicBezTo>
                  <a:pt x="516" y="504"/>
                  <a:pt x="410" y="513"/>
                  <a:pt x="353" y="470"/>
                </a:cubicBezTo>
                <a:cubicBezTo>
                  <a:pt x="296" y="427"/>
                  <a:pt x="309" y="347"/>
                  <a:pt x="382" y="291"/>
                </a:cubicBezTo>
                <a:cubicBezTo>
                  <a:pt x="455" y="236"/>
                  <a:pt x="561" y="226"/>
                  <a:pt x="618" y="270"/>
                </a:cubicBezTo>
                <a:close/>
                <a:moveTo>
                  <a:pt x="645" y="374"/>
                </a:moveTo>
                <a:cubicBezTo>
                  <a:pt x="693" y="410"/>
                  <a:pt x="706" y="459"/>
                  <a:pt x="674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8" y="375"/>
                  <a:pt x="500" y="351"/>
                </a:cubicBezTo>
                <a:cubicBezTo>
                  <a:pt x="532" y="327"/>
                  <a:pt x="596" y="337"/>
                  <a:pt x="645" y="374"/>
                </a:cubicBezTo>
                <a:close/>
                <a:moveTo>
                  <a:pt x="756" y="309"/>
                </a:moveTo>
                <a:cubicBezTo>
                  <a:pt x="802" y="344"/>
                  <a:pt x="803" y="398"/>
                  <a:pt x="759" y="431"/>
                </a:cubicBezTo>
                <a:cubicBezTo>
                  <a:pt x="716" y="464"/>
                  <a:pt x="644" y="463"/>
                  <a:pt x="598" y="429"/>
                </a:cubicBezTo>
                <a:cubicBezTo>
                  <a:pt x="553" y="395"/>
                  <a:pt x="552" y="340"/>
                  <a:pt x="595" y="307"/>
                </a:cubicBezTo>
                <a:cubicBezTo>
                  <a:pt x="639" y="274"/>
                  <a:pt x="711" y="275"/>
                  <a:pt x="756" y="309"/>
                </a:cubicBezTo>
                <a:close/>
                <a:moveTo>
                  <a:pt x="794" y="201"/>
                </a:moveTo>
                <a:cubicBezTo>
                  <a:pt x="855" y="247"/>
                  <a:pt x="861" y="317"/>
                  <a:pt x="808" y="357"/>
                </a:cubicBezTo>
                <a:cubicBezTo>
                  <a:pt x="754" y="398"/>
                  <a:pt x="662" y="393"/>
                  <a:pt x="601" y="347"/>
                </a:cubicBezTo>
                <a:cubicBezTo>
                  <a:pt x="541" y="301"/>
                  <a:pt x="535" y="231"/>
                  <a:pt x="588" y="191"/>
                </a:cubicBezTo>
                <a:cubicBezTo>
                  <a:pt x="641" y="151"/>
                  <a:pt x="734" y="155"/>
                  <a:pt x="794" y="201"/>
                </a:cubicBezTo>
                <a:close/>
                <a:moveTo>
                  <a:pt x="636" y="128"/>
                </a:moveTo>
                <a:cubicBezTo>
                  <a:pt x="680" y="161"/>
                  <a:pt x="685" y="211"/>
                  <a:pt x="649" y="239"/>
                </a:cubicBezTo>
                <a:cubicBezTo>
                  <a:pt x="612" y="266"/>
                  <a:pt x="547" y="262"/>
                  <a:pt x="503" y="229"/>
                </a:cubicBezTo>
                <a:cubicBezTo>
                  <a:pt x="459" y="196"/>
                  <a:pt x="454" y="147"/>
                  <a:pt x="491" y="119"/>
                </a:cubicBezTo>
                <a:cubicBezTo>
                  <a:pt x="528" y="91"/>
                  <a:pt x="593" y="95"/>
                  <a:pt x="636" y="128"/>
                </a:cubicBezTo>
                <a:close/>
                <a:moveTo>
                  <a:pt x="499" y="80"/>
                </a:moveTo>
                <a:cubicBezTo>
                  <a:pt x="538" y="110"/>
                  <a:pt x="549" y="149"/>
                  <a:pt x="525" y="168"/>
                </a:cubicBezTo>
                <a:cubicBezTo>
                  <a:pt x="500" y="187"/>
                  <a:pt x="448" y="178"/>
                  <a:pt x="409" y="148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0"/>
                  <a:pt x="499" y="80"/>
                </a:cubicBezTo>
                <a:close/>
                <a:moveTo>
                  <a:pt x="404" y="73"/>
                </a:moveTo>
                <a:cubicBezTo>
                  <a:pt x="440" y="101"/>
                  <a:pt x="434" y="149"/>
                  <a:pt x="391" y="182"/>
                </a:cubicBezTo>
                <a:cubicBezTo>
                  <a:pt x="348" y="214"/>
                  <a:pt x="284" y="219"/>
                  <a:pt x="248" y="191"/>
                </a:cubicBezTo>
                <a:cubicBezTo>
                  <a:pt x="211" y="164"/>
                  <a:pt x="217" y="115"/>
                  <a:pt x="260" y="82"/>
                </a:cubicBezTo>
                <a:cubicBezTo>
                  <a:pt x="303" y="50"/>
                  <a:pt x="367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8"/>
                  <a:pt x="674" y="430"/>
                </a:cubicBezTo>
                <a:cubicBezTo>
                  <a:pt x="619" y="472"/>
                  <a:pt x="481" y="436"/>
                  <a:pt x="366" y="349"/>
                </a:cubicBezTo>
                <a:cubicBezTo>
                  <a:pt x="251" y="262"/>
                  <a:pt x="202" y="157"/>
                  <a:pt x="258" y="115"/>
                </a:cubicBezTo>
                <a:cubicBezTo>
                  <a:pt x="313" y="73"/>
                  <a:pt x="452" y="109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0">
            <a:extLst>
              <a:ext uri="{FF2B5EF4-FFF2-40B4-BE49-F238E27FC236}">
                <a16:creationId xmlns:a16="http://schemas.microsoft.com/office/drawing/2014/main" id="{52E1CEF2-31C8-4185-A242-3BC22FA8D795}"/>
              </a:ext>
            </a:extLst>
          </p:cNvPr>
          <p:cNvSpPr>
            <a:spLocks/>
          </p:cNvSpPr>
          <p:nvPr/>
        </p:nvSpPr>
        <p:spPr bwMode="auto">
          <a:xfrm>
            <a:off x="6925996" y="3942229"/>
            <a:ext cx="446781" cy="276432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5"/>
                  <a:pt x="814" y="305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1">
            <a:extLst>
              <a:ext uri="{FF2B5EF4-FFF2-40B4-BE49-F238E27FC236}">
                <a16:creationId xmlns:a16="http://schemas.microsoft.com/office/drawing/2014/main" id="{1A9D0A20-C685-4F95-B813-6B4EB231B251}"/>
              </a:ext>
            </a:extLst>
          </p:cNvPr>
          <p:cNvSpPr>
            <a:spLocks/>
          </p:cNvSpPr>
          <p:nvPr/>
        </p:nvSpPr>
        <p:spPr bwMode="auto">
          <a:xfrm>
            <a:off x="6925996" y="3942229"/>
            <a:ext cx="446781" cy="276432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5"/>
                  <a:pt x="814" y="305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2">
            <a:extLst>
              <a:ext uri="{FF2B5EF4-FFF2-40B4-BE49-F238E27FC236}">
                <a16:creationId xmlns:a16="http://schemas.microsoft.com/office/drawing/2014/main" id="{492F12CE-ACDA-468C-883B-4917590508A8}"/>
              </a:ext>
            </a:extLst>
          </p:cNvPr>
          <p:cNvSpPr>
            <a:spLocks/>
          </p:cNvSpPr>
          <p:nvPr/>
        </p:nvSpPr>
        <p:spPr bwMode="auto">
          <a:xfrm>
            <a:off x="6925996" y="3942229"/>
            <a:ext cx="446781" cy="276432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9" y="281"/>
                  <a:pt x="110" y="289"/>
                </a:cubicBezTo>
                <a:cubicBezTo>
                  <a:pt x="98" y="306"/>
                  <a:pt x="87" y="325"/>
                  <a:pt x="94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5"/>
                  <a:pt x="814" y="305"/>
                </a:cubicBezTo>
                <a:cubicBezTo>
                  <a:pt x="829" y="305"/>
                  <a:pt x="839" y="289"/>
                  <a:pt x="828" y="281"/>
                </a:cubicBezTo>
                <a:cubicBezTo>
                  <a:pt x="821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3">
            <a:extLst>
              <a:ext uri="{FF2B5EF4-FFF2-40B4-BE49-F238E27FC236}">
                <a16:creationId xmlns:a16="http://schemas.microsoft.com/office/drawing/2014/main" id="{E87B76AB-B801-4AFC-B829-A7764D449198}"/>
              </a:ext>
            </a:extLst>
          </p:cNvPr>
          <p:cNvSpPr>
            <a:spLocks/>
          </p:cNvSpPr>
          <p:nvPr/>
        </p:nvSpPr>
        <p:spPr bwMode="auto">
          <a:xfrm>
            <a:off x="3003042" y="1608818"/>
            <a:ext cx="266979" cy="306921"/>
          </a:xfrm>
          <a:custGeom>
            <a:avLst/>
            <a:gdLst>
              <a:gd name="T0" fmla="*/ 133 w 502"/>
              <a:gd name="T1" fmla="*/ 0 h 514"/>
              <a:gd name="T2" fmla="*/ 368 w 502"/>
              <a:gd name="T3" fmla="*/ 0 h 514"/>
              <a:gd name="T4" fmla="*/ 502 w 502"/>
              <a:gd name="T5" fmla="*/ 133 h 514"/>
              <a:gd name="T6" fmla="*/ 502 w 502"/>
              <a:gd name="T7" fmla="*/ 380 h 514"/>
              <a:gd name="T8" fmla="*/ 368 w 502"/>
              <a:gd name="T9" fmla="*/ 514 h 514"/>
              <a:gd name="T10" fmla="*/ 133 w 502"/>
              <a:gd name="T11" fmla="*/ 514 h 514"/>
              <a:gd name="T12" fmla="*/ 0 w 502"/>
              <a:gd name="T13" fmla="*/ 380 h 514"/>
              <a:gd name="T14" fmla="*/ 0 w 502"/>
              <a:gd name="T15" fmla="*/ 133 h 514"/>
              <a:gd name="T16" fmla="*/ 133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3" y="0"/>
                </a:moveTo>
                <a:lnTo>
                  <a:pt x="368" y="0"/>
                </a:lnTo>
                <a:cubicBezTo>
                  <a:pt x="442" y="0"/>
                  <a:pt x="502" y="59"/>
                  <a:pt x="502" y="133"/>
                </a:cubicBezTo>
                <a:lnTo>
                  <a:pt x="502" y="380"/>
                </a:lnTo>
                <a:cubicBezTo>
                  <a:pt x="502" y="454"/>
                  <a:pt x="442" y="514"/>
                  <a:pt x="368" y="514"/>
                </a:cubicBezTo>
                <a:lnTo>
                  <a:pt x="133" y="514"/>
                </a:lnTo>
                <a:cubicBezTo>
                  <a:pt x="59" y="514"/>
                  <a:pt x="0" y="454"/>
                  <a:pt x="0" y="380"/>
                </a:cubicBezTo>
                <a:lnTo>
                  <a:pt x="0" y="133"/>
                </a:lnTo>
                <a:cubicBezTo>
                  <a:pt x="0" y="59"/>
                  <a:pt x="59" y="0"/>
                  <a:pt x="133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4">
            <a:extLst>
              <a:ext uri="{FF2B5EF4-FFF2-40B4-BE49-F238E27FC236}">
                <a16:creationId xmlns:a16="http://schemas.microsoft.com/office/drawing/2014/main" id="{9C475F93-0ED7-402C-989F-C760CB5A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21" y="166573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1</a:t>
            </a:r>
            <a:endParaRPr lang="en-US" altLang="en-US"/>
          </a:p>
        </p:txBody>
      </p:sp>
      <p:sp>
        <p:nvSpPr>
          <p:cNvPr id="120" name="Freeform 115">
            <a:extLst>
              <a:ext uri="{FF2B5EF4-FFF2-40B4-BE49-F238E27FC236}">
                <a16:creationId xmlns:a16="http://schemas.microsoft.com/office/drawing/2014/main" id="{CD908D8C-59D0-4633-9A6F-85F37C70E839}"/>
              </a:ext>
            </a:extLst>
          </p:cNvPr>
          <p:cNvSpPr>
            <a:spLocks/>
          </p:cNvSpPr>
          <p:nvPr/>
        </p:nvSpPr>
        <p:spPr bwMode="auto">
          <a:xfrm>
            <a:off x="3900236" y="1610851"/>
            <a:ext cx="266979" cy="306921"/>
          </a:xfrm>
          <a:custGeom>
            <a:avLst/>
            <a:gdLst>
              <a:gd name="T0" fmla="*/ 134 w 502"/>
              <a:gd name="T1" fmla="*/ 0 h 514"/>
              <a:gd name="T2" fmla="*/ 369 w 502"/>
              <a:gd name="T3" fmla="*/ 0 h 514"/>
              <a:gd name="T4" fmla="*/ 502 w 502"/>
              <a:gd name="T5" fmla="*/ 134 h 514"/>
              <a:gd name="T6" fmla="*/ 502 w 502"/>
              <a:gd name="T7" fmla="*/ 381 h 514"/>
              <a:gd name="T8" fmla="*/ 369 w 502"/>
              <a:gd name="T9" fmla="*/ 514 h 514"/>
              <a:gd name="T10" fmla="*/ 134 w 502"/>
              <a:gd name="T11" fmla="*/ 514 h 514"/>
              <a:gd name="T12" fmla="*/ 0 w 502"/>
              <a:gd name="T13" fmla="*/ 381 h 514"/>
              <a:gd name="T14" fmla="*/ 0 w 502"/>
              <a:gd name="T15" fmla="*/ 134 h 514"/>
              <a:gd name="T16" fmla="*/ 134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4" y="0"/>
                </a:moveTo>
                <a:lnTo>
                  <a:pt x="369" y="0"/>
                </a:lnTo>
                <a:cubicBezTo>
                  <a:pt x="443" y="0"/>
                  <a:pt x="502" y="60"/>
                  <a:pt x="502" y="134"/>
                </a:cubicBezTo>
                <a:lnTo>
                  <a:pt x="502" y="381"/>
                </a:lnTo>
                <a:cubicBezTo>
                  <a:pt x="502" y="455"/>
                  <a:pt x="443" y="514"/>
                  <a:pt x="369" y="514"/>
                </a:cubicBezTo>
                <a:lnTo>
                  <a:pt x="134" y="514"/>
                </a:lnTo>
                <a:cubicBezTo>
                  <a:pt x="60" y="514"/>
                  <a:pt x="0" y="455"/>
                  <a:pt x="0" y="381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6">
            <a:extLst>
              <a:ext uri="{FF2B5EF4-FFF2-40B4-BE49-F238E27FC236}">
                <a16:creationId xmlns:a16="http://schemas.microsoft.com/office/drawing/2014/main" id="{6A6C2B02-12EB-487A-B883-DDD0C99A2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596" y="1667763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122" name="Freeform 117">
            <a:extLst>
              <a:ext uri="{FF2B5EF4-FFF2-40B4-BE49-F238E27FC236}">
                <a16:creationId xmlns:a16="http://schemas.microsoft.com/office/drawing/2014/main" id="{A4939086-788A-4512-8DBA-30EDAE290285}"/>
              </a:ext>
            </a:extLst>
          </p:cNvPr>
          <p:cNvSpPr>
            <a:spLocks/>
          </p:cNvSpPr>
          <p:nvPr/>
        </p:nvSpPr>
        <p:spPr bwMode="auto">
          <a:xfrm>
            <a:off x="4677563" y="1606786"/>
            <a:ext cx="266979" cy="306921"/>
          </a:xfrm>
          <a:custGeom>
            <a:avLst/>
            <a:gdLst>
              <a:gd name="T0" fmla="*/ 133 w 502"/>
              <a:gd name="T1" fmla="*/ 0 h 514"/>
              <a:gd name="T2" fmla="*/ 368 w 502"/>
              <a:gd name="T3" fmla="*/ 0 h 514"/>
              <a:gd name="T4" fmla="*/ 502 w 502"/>
              <a:gd name="T5" fmla="*/ 133 h 514"/>
              <a:gd name="T6" fmla="*/ 502 w 502"/>
              <a:gd name="T7" fmla="*/ 380 h 514"/>
              <a:gd name="T8" fmla="*/ 368 w 502"/>
              <a:gd name="T9" fmla="*/ 514 h 514"/>
              <a:gd name="T10" fmla="*/ 133 w 502"/>
              <a:gd name="T11" fmla="*/ 514 h 514"/>
              <a:gd name="T12" fmla="*/ 0 w 502"/>
              <a:gd name="T13" fmla="*/ 380 h 514"/>
              <a:gd name="T14" fmla="*/ 0 w 502"/>
              <a:gd name="T15" fmla="*/ 133 h 514"/>
              <a:gd name="T16" fmla="*/ 133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3" y="0"/>
                </a:moveTo>
                <a:lnTo>
                  <a:pt x="368" y="0"/>
                </a:lnTo>
                <a:cubicBezTo>
                  <a:pt x="442" y="0"/>
                  <a:pt x="502" y="59"/>
                  <a:pt x="502" y="133"/>
                </a:cubicBezTo>
                <a:lnTo>
                  <a:pt x="502" y="380"/>
                </a:lnTo>
                <a:cubicBezTo>
                  <a:pt x="502" y="454"/>
                  <a:pt x="442" y="514"/>
                  <a:pt x="368" y="514"/>
                </a:cubicBezTo>
                <a:lnTo>
                  <a:pt x="133" y="514"/>
                </a:lnTo>
                <a:cubicBezTo>
                  <a:pt x="59" y="514"/>
                  <a:pt x="0" y="454"/>
                  <a:pt x="0" y="380"/>
                </a:cubicBezTo>
                <a:lnTo>
                  <a:pt x="0" y="133"/>
                </a:lnTo>
                <a:cubicBezTo>
                  <a:pt x="0" y="59"/>
                  <a:pt x="59" y="0"/>
                  <a:pt x="133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8">
            <a:extLst>
              <a:ext uri="{FF2B5EF4-FFF2-40B4-BE49-F238E27FC236}">
                <a16:creationId xmlns:a16="http://schemas.microsoft.com/office/drawing/2014/main" id="{E0BE001F-A017-40F1-ADEC-B0B08C7B3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106" y="1663698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124" name="Freeform 119">
            <a:extLst>
              <a:ext uri="{FF2B5EF4-FFF2-40B4-BE49-F238E27FC236}">
                <a16:creationId xmlns:a16="http://schemas.microsoft.com/office/drawing/2014/main" id="{1BEBF1EE-A563-40B7-9BCF-82B122EEB105}"/>
              </a:ext>
            </a:extLst>
          </p:cNvPr>
          <p:cNvSpPr>
            <a:spLocks/>
          </p:cNvSpPr>
          <p:nvPr/>
        </p:nvSpPr>
        <p:spPr bwMode="auto">
          <a:xfrm>
            <a:off x="5447624" y="1606786"/>
            <a:ext cx="266979" cy="306921"/>
          </a:xfrm>
          <a:custGeom>
            <a:avLst/>
            <a:gdLst>
              <a:gd name="T0" fmla="*/ 134 w 502"/>
              <a:gd name="T1" fmla="*/ 0 h 514"/>
              <a:gd name="T2" fmla="*/ 369 w 502"/>
              <a:gd name="T3" fmla="*/ 0 h 514"/>
              <a:gd name="T4" fmla="*/ 502 w 502"/>
              <a:gd name="T5" fmla="*/ 134 h 514"/>
              <a:gd name="T6" fmla="*/ 502 w 502"/>
              <a:gd name="T7" fmla="*/ 381 h 514"/>
              <a:gd name="T8" fmla="*/ 369 w 502"/>
              <a:gd name="T9" fmla="*/ 514 h 514"/>
              <a:gd name="T10" fmla="*/ 134 w 502"/>
              <a:gd name="T11" fmla="*/ 514 h 514"/>
              <a:gd name="T12" fmla="*/ 0 w 502"/>
              <a:gd name="T13" fmla="*/ 381 h 514"/>
              <a:gd name="T14" fmla="*/ 0 w 502"/>
              <a:gd name="T15" fmla="*/ 134 h 514"/>
              <a:gd name="T16" fmla="*/ 134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4" y="0"/>
                </a:moveTo>
                <a:lnTo>
                  <a:pt x="369" y="0"/>
                </a:lnTo>
                <a:cubicBezTo>
                  <a:pt x="443" y="0"/>
                  <a:pt x="502" y="60"/>
                  <a:pt x="502" y="134"/>
                </a:cubicBezTo>
                <a:lnTo>
                  <a:pt x="502" y="381"/>
                </a:lnTo>
                <a:cubicBezTo>
                  <a:pt x="502" y="455"/>
                  <a:pt x="443" y="514"/>
                  <a:pt x="369" y="514"/>
                </a:cubicBezTo>
                <a:lnTo>
                  <a:pt x="134" y="514"/>
                </a:lnTo>
                <a:cubicBezTo>
                  <a:pt x="60" y="514"/>
                  <a:pt x="0" y="455"/>
                  <a:pt x="0" y="381"/>
                </a:cubicBezTo>
                <a:lnTo>
                  <a:pt x="0" y="134"/>
                </a:lnTo>
                <a:cubicBezTo>
                  <a:pt x="0" y="60"/>
                  <a:pt x="60" y="0"/>
                  <a:pt x="134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20">
            <a:extLst>
              <a:ext uri="{FF2B5EF4-FFF2-40B4-BE49-F238E27FC236}">
                <a16:creationId xmlns:a16="http://schemas.microsoft.com/office/drawing/2014/main" id="{42CE4211-D9DF-438A-A29E-849537B0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1167" y="1653535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4</a:t>
            </a:r>
            <a:endParaRPr lang="en-US" altLang="en-US"/>
          </a:p>
        </p:txBody>
      </p:sp>
      <p:sp>
        <p:nvSpPr>
          <p:cNvPr id="126" name="Freeform 121">
            <a:extLst>
              <a:ext uri="{FF2B5EF4-FFF2-40B4-BE49-F238E27FC236}">
                <a16:creationId xmlns:a16="http://schemas.microsoft.com/office/drawing/2014/main" id="{1BE476ED-0D45-4A29-A11B-D81626F1132D}"/>
              </a:ext>
            </a:extLst>
          </p:cNvPr>
          <p:cNvSpPr>
            <a:spLocks/>
          </p:cNvSpPr>
          <p:nvPr/>
        </p:nvSpPr>
        <p:spPr bwMode="auto">
          <a:xfrm>
            <a:off x="6188626" y="1604752"/>
            <a:ext cx="266979" cy="304888"/>
          </a:xfrm>
          <a:custGeom>
            <a:avLst/>
            <a:gdLst>
              <a:gd name="T0" fmla="*/ 133 w 502"/>
              <a:gd name="T1" fmla="*/ 0 h 513"/>
              <a:gd name="T2" fmla="*/ 369 w 502"/>
              <a:gd name="T3" fmla="*/ 0 h 513"/>
              <a:gd name="T4" fmla="*/ 502 w 502"/>
              <a:gd name="T5" fmla="*/ 133 h 513"/>
              <a:gd name="T6" fmla="*/ 502 w 502"/>
              <a:gd name="T7" fmla="*/ 380 h 513"/>
              <a:gd name="T8" fmla="*/ 369 w 502"/>
              <a:gd name="T9" fmla="*/ 513 h 513"/>
              <a:gd name="T10" fmla="*/ 133 w 502"/>
              <a:gd name="T11" fmla="*/ 513 h 513"/>
              <a:gd name="T12" fmla="*/ 0 w 502"/>
              <a:gd name="T13" fmla="*/ 380 h 513"/>
              <a:gd name="T14" fmla="*/ 0 w 502"/>
              <a:gd name="T15" fmla="*/ 133 h 513"/>
              <a:gd name="T16" fmla="*/ 133 w 502"/>
              <a:gd name="T17" fmla="*/ 0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3">
                <a:moveTo>
                  <a:pt x="133" y="0"/>
                </a:moveTo>
                <a:lnTo>
                  <a:pt x="369" y="0"/>
                </a:lnTo>
                <a:cubicBezTo>
                  <a:pt x="443" y="0"/>
                  <a:pt x="502" y="59"/>
                  <a:pt x="502" y="133"/>
                </a:cubicBezTo>
                <a:lnTo>
                  <a:pt x="502" y="380"/>
                </a:lnTo>
                <a:cubicBezTo>
                  <a:pt x="502" y="454"/>
                  <a:pt x="443" y="513"/>
                  <a:pt x="369" y="513"/>
                </a:cubicBezTo>
                <a:lnTo>
                  <a:pt x="133" y="513"/>
                </a:lnTo>
                <a:cubicBezTo>
                  <a:pt x="59" y="513"/>
                  <a:pt x="0" y="454"/>
                  <a:pt x="0" y="380"/>
                </a:cubicBezTo>
                <a:lnTo>
                  <a:pt x="0" y="133"/>
                </a:lnTo>
                <a:cubicBezTo>
                  <a:pt x="0" y="59"/>
                  <a:pt x="59" y="0"/>
                  <a:pt x="133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22">
            <a:extLst>
              <a:ext uri="{FF2B5EF4-FFF2-40B4-BE49-F238E27FC236}">
                <a16:creationId xmlns:a16="http://schemas.microsoft.com/office/drawing/2014/main" id="{6AD9E5EB-FC75-4165-A082-DC50E83C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986" y="1673861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5</a:t>
            </a:r>
            <a:endParaRPr lang="en-US" altLang="en-US"/>
          </a:p>
        </p:txBody>
      </p:sp>
      <p:sp>
        <p:nvSpPr>
          <p:cNvPr id="128" name="Freeform 123">
            <a:extLst>
              <a:ext uri="{FF2B5EF4-FFF2-40B4-BE49-F238E27FC236}">
                <a16:creationId xmlns:a16="http://schemas.microsoft.com/office/drawing/2014/main" id="{B64699FB-FC05-40E2-B753-38B6D5800681}"/>
              </a:ext>
            </a:extLst>
          </p:cNvPr>
          <p:cNvSpPr>
            <a:spLocks/>
          </p:cNvSpPr>
          <p:nvPr/>
        </p:nvSpPr>
        <p:spPr bwMode="auto">
          <a:xfrm>
            <a:off x="6993195" y="1598655"/>
            <a:ext cx="266979" cy="306921"/>
          </a:xfrm>
          <a:custGeom>
            <a:avLst/>
            <a:gdLst>
              <a:gd name="T0" fmla="*/ 134 w 502"/>
              <a:gd name="T1" fmla="*/ 0 h 514"/>
              <a:gd name="T2" fmla="*/ 369 w 502"/>
              <a:gd name="T3" fmla="*/ 0 h 514"/>
              <a:gd name="T4" fmla="*/ 502 w 502"/>
              <a:gd name="T5" fmla="*/ 133 h 514"/>
              <a:gd name="T6" fmla="*/ 502 w 502"/>
              <a:gd name="T7" fmla="*/ 380 h 514"/>
              <a:gd name="T8" fmla="*/ 369 w 502"/>
              <a:gd name="T9" fmla="*/ 514 h 514"/>
              <a:gd name="T10" fmla="*/ 134 w 502"/>
              <a:gd name="T11" fmla="*/ 514 h 514"/>
              <a:gd name="T12" fmla="*/ 0 w 502"/>
              <a:gd name="T13" fmla="*/ 380 h 514"/>
              <a:gd name="T14" fmla="*/ 0 w 502"/>
              <a:gd name="T15" fmla="*/ 133 h 514"/>
              <a:gd name="T16" fmla="*/ 134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4" y="0"/>
                </a:moveTo>
                <a:lnTo>
                  <a:pt x="369" y="0"/>
                </a:lnTo>
                <a:cubicBezTo>
                  <a:pt x="443" y="0"/>
                  <a:pt x="502" y="59"/>
                  <a:pt x="502" y="133"/>
                </a:cubicBezTo>
                <a:lnTo>
                  <a:pt x="502" y="380"/>
                </a:lnTo>
                <a:cubicBezTo>
                  <a:pt x="502" y="454"/>
                  <a:pt x="443" y="514"/>
                  <a:pt x="369" y="514"/>
                </a:cubicBezTo>
                <a:lnTo>
                  <a:pt x="134" y="514"/>
                </a:lnTo>
                <a:cubicBezTo>
                  <a:pt x="60" y="514"/>
                  <a:pt x="0" y="454"/>
                  <a:pt x="0" y="380"/>
                </a:cubicBezTo>
                <a:lnTo>
                  <a:pt x="0" y="133"/>
                </a:lnTo>
                <a:cubicBezTo>
                  <a:pt x="0" y="59"/>
                  <a:pt x="60" y="0"/>
                  <a:pt x="134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Rectangle 124">
            <a:extLst>
              <a:ext uri="{FF2B5EF4-FFF2-40B4-BE49-F238E27FC236}">
                <a16:creationId xmlns:a16="http://schemas.microsoft.com/office/drawing/2014/main" id="{48E69919-FA5E-40AB-983E-ADDBB8210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555" y="1669796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6</a:t>
            </a:r>
            <a:endParaRPr lang="en-US" altLang="en-US"/>
          </a:p>
        </p:txBody>
      </p:sp>
      <p:sp>
        <p:nvSpPr>
          <p:cNvPr id="130" name="Line 125">
            <a:extLst>
              <a:ext uri="{FF2B5EF4-FFF2-40B4-BE49-F238E27FC236}">
                <a16:creationId xmlns:a16="http://schemas.microsoft.com/office/drawing/2014/main" id="{D5122F3E-4CFB-4DF1-B81C-565FF8BE75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0988" y="2978783"/>
            <a:ext cx="463127" cy="1587451"/>
          </a:xfrm>
          <a:prstGeom prst="line">
            <a:avLst/>
          </a:prstGeom>
          <a:noFill/>
          <a:ln w="14288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6">
            <a:extLst>
              <a:ext uri="{FF2B5EF4-FFF2-40B4-BE49-F238E27FC236}">
                <a16:creationId xmlns:a16="http://schemas.microsoft.com/office/drawing/2014/main" id="{D34E27B7-89D2-41DD-B0C4-B1E709E1AD70}"/>
              </a:ext>
            </a:extLst>
          </p:cNvPr>
          <p:cNvSpPr>
            <a:spLocks/>
          </p:cNvSpPr>
          <p:nvPr/>
        </p:nvSpPr>
        <p:spPr bwMode="auto">
          <a:xfrm>
            <a:off x="6858798" y="2978782"/>
            <a:ext cx="125317" cy="247976"/>
          </a:xfrm>
          <a:custGeom>
            <a:avLst/>
            <a:gdLst>
              <a:gd name="T0" fmla="*/ 144 w 233"/>
              <a:gd name="T1" fmla="*/ 273 h 417"/>
              <a:gd name="T2" fmla="*/ 218 w 233"/>
              <a:gd name="T3" fmla="*/ 417 h 417"/>
              <a:gd name="T4" fmla="*/ 233 w 233"/>
              <a:gd name="T5" fmla="*/ 0 h 417"/>
              <a:gd name="T6" fmla="*/ 0 w 233"/>
              <a:gd name="T7" fmla="*/ 346 h 417"/>
              <a:gd name="T8" fmla="*/ 144 w 233"/>
              <a:gd name="T9" fmla="*/ 273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" h="417">
                <a:moveTo>
                  <a:pt x="144" y="273"/>
                </a:moveTo>
                <a:lnTo>
                  <a:pt x="218" y="417"/>
                </a:lnTo>
                <a:lnTo>
                  <a:pt x="233" y="0"/>
                </a:lnTo>
                <a:lnTo>
                  <a:pt x="0" y="346"/>
                </a:lnTo>
                <a:lnTo>
                  <a:pt x="144" y="273"/>
                </a:lnTo>
                <a:close/>
              </a:path>
            </a:pathLst>
          </a:custGeom>
          <a:solidFill>
            <a:srgbClr val="000000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7">
            <a:extLst>
              <a:ext uri="{FF2B5EF4-FFF2-40B4-BE49-F238E27FC236}">
                <a16:creationId xmlns:a16="http://schemas.microsoft.com/office/drawing/2014/main" id="{E09EFA08-D606-4AA1-B342-411DC123E381}"/>
              </a:ext>
            </a:extLst>
          </p:cNvPr>
          <p:cNvSpPr>
            <a:spLocks noEditPoints="1"/>
          </p:cNvSpPr>
          <p:nvPr/>
        </p:nvSpPr>
        <p:spPr bwMode="auto">
          <a:xfrm>
            <a:off x="8558743" y="3094640"/>
            <a:ext cx="475840" cy="306921"/>
          </a:xfrm>
          <a:custGeom>
            <a:avLst/>
            <a:gdLst>
              <a:gd name="T0" fmla="*/ 877 w 893"/>
              <a:gd name="T1" fmla="*/ 331 h 514"/>
              <a:gd name="T2" fmla="*/ 826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9 h 514"/>
              <a:gd name="T12" fmla="*/ 504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8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2 h 514"/>
              <a:gd name="T34" fmla="*/ 304 w 893"/>
              <a:gd name="T35" fmla="*/ 85 h 514"/>
              <a:gd name="T36" fmla="*/ 53 w 893"/>
              <a:gd name="T37" fmla="*/ 274 h 514"/>
              <a:gd name="T38" fmla="*/ 304 w 893"/>
              <a:gd name="T39" fmla="*/ 85 h 514"/>
              <a:gd name="T40" fmla="*/ 302 w 893"/>
              <a:gd name="T41" fmla="*/ 329 h 514"/>
              <a:gd name="T42" fmla="*/ 187 w 893"/>
              <a:gd name="T43" fmla="*/ 242 h 514"/>
              <a:gd name="T44" fmla="*/ 452 w 893"/>
              <a:gd name="T45" fmla="*/ 235 h 514"/>
              <a:gd name="T46" fmla="*/ 210 w 893"/>
              <a:gd name="T47" fmla="*/ 418 h 514"/>
              <a:gd name="T48" fmla="*/ 452 w 893"/>
              <a:gd name="T49" fmla="*/ 235 h 514"/>
              <a:gd name="T50" fmla="*/ 590 w 893"/>
              <a:gd name="T51" fmla="*/ 449 h 514"/>
              <a:gd name="T52" fmla="*/ 383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8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20 h 514"/>
              <a:gd name="T74" fmla="*/ 500 w 893"/>
              <a:gd name="T75" fmla="*/ 81 h 514"/>
              <a:gd name="T76" fmla="*/ 409 w 893"/>
              <a:gd name="T77" fmla="*/ 149 h 514"/>
              <a:gd name="T78" fmla="*/ 500 w 893"/>
              <a:gd name="T79" fmla="*/ 81 h 514"/>
              <a:gd name="T80" fmla="*/ 392 w 893"/>
              <a:gd name="T81" fmla="*/ 183 h 514"/>
              <a:gd name="T82" fmla="*/ 261 w 893"/>
              <a:gd name="T83" fmla="*/ 83 h 514"/>
              <a:gd name="T84" fmla="*/ 567 w 893"/>
              <a:gd name="T85" fmla="*/ 197 h 514"/>
              <a:gd name="T86" fmla="*/ 366 w 893"/>
              <a:gd name="T87" fmla="*/ 350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1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09" y="322"/>
                  <a:pt x="810" y="304"/>
                  <a:pt x="826" y="292"/>
                </a:cubicBezTo>
                <a:cubicBezTo>
                  <a:pt x="841" y="280"/>
                  <a:pt x="865" y="280"/>
                  <a:pt x="879" y="291"/>
                </a:cubicBezTo>
                <a:close/>
                <a:moveTo>
                  <a:pt x="719" y="132"/>
                </a:moveTo>
                <a:cubicBezTo>
                  <a:pt x="766" y="168"/>
                  <a:pt x="772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8" y="75"/>
                </a:moveTo>
                <a:cubicBezTo>
                  <a:pt x="714" y="109"/>
                  <a:pt x="715" y="165"/>
                  <a:pt x="670" y="199"/>
                </a:cubicBezTo>
                <a:cubicBezTo>
                  <a:pt x="625" y="233"/>
                  <a:pt x="552" y="232"/>
                  <a:pt x="506" y="197"/>
                </a:cubicBezTo>
                <a:cubicBezTo>
                  <a:pt x="460" y="163"/>
                  <a:pt x="459" y="107"/>
                  <a:pt x="504" y="73"/>
                </a:cubicBezTo>
                <a:cubicBezTo>
                  <a:pt x="548" y="39"/>
                  <a:pt x="622" y="40"/>
                  <a:pt x="668" y="75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9" y="175"/>
                </a:cubicBezTo>
                <a:cubicBezTo>
                  <a:pt x="537" y="207"/>
                  <a:pt x="461" y="201"/>
                  <a:pt x="410" y="162"/>
                </a:cubicBezTo>
                <a:cubicBezTo>
                  <a:pt x="359" y="124"/>
                  <a:pt x="352" y="67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80" y="75"/>
                  <a:pt x="488" y="122"/>
                  <a:pt x="455" y="147"/>
                </a:cubicBezTo>
                <a:cubicBezTo>
                  <a:pt x="423" y="172"/>
                  <a:pt x="361" y="165"/>
                  <a:pt x="317" y="132"/>
                </a:cubicBezTo>
                <a:cubicBezTo>
                  <a:pt x="273" y="99"/>
                  <a:pt x="265" y="52"/>
                  <a:pt x="298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5" y="40"/>
                </a:moveTo>
                <a:cubicBezTo>
                  <a:pt x="385" y="78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7"/>
                  <a:pt x="185" y="134"/>
                  <a:pt x="152" y="159"/>
                </a:cubicBezTo>
                <a:cubicBezTo>
                  <a:pt x="119" y="184"/>
                  <a:pt x="69" y="187"/>
                  <a:pt x="41" y="165"/>
                </a:cubicBezTo>
                <a:cubicBezTo>
                  <a:pt x="13" y="144"/>
                  <a:pt x="16" y="106"/>
                  <a:pt x="49" y="82"/>
                </a:cubicBezTo>
                <a:cubicBezTo>
                  <a:pt x="82" y="57"/>
                  <a:pt x="132" y="54"/>
                  <a:pt x="160" y="75"/>
                </a:cubicBezTo>
                <a:close/>
                <a:moveTo>
                  <a:pt x="304" y="85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7" y="314"/>
                  <a:pt x="53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0" y="44"/>
                  <a:pt x="304" y="85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9"/>
                </a:cubicBezTo>
                <a:cubicBezTo>
                  <a:pt x="233" y="381"/>
                  <a:pt x="151" y="404"/>
                  <a:pt x="119" y="380"/>
                </a:cubicBezTo>
                <a:cubicBezTo>
                  <a:pt x="87" y="356"/>
                  <a:pt x="118" y="294"/>
                  <a:pt x="187" y="242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5"/>
                </a:moveTo>
                <a:cubicBezTo>
                  <a:pt x="496" y="268"/>
                  <a:pt x="477" y="335"/>
                  <a:pt x="410" y="386"/>
                </a:cubicBezTo>
                <a:cubicBezTo>
                  <a:pt x="344" y="437"/>
                  <a:pt x="254" y="451"/>
                  <a:pt x="210" y="418"/>
                </a:cubicBezTo>
                <a:cubicBezTo>
                  <a:pt x="167" y="385"/>
                  <a:pt x="186" y="317"/>
                  <a:pt x="252" y="266"/>
                </a:cubicBezTo>
                <a:cubicBezTo>
                  <a:pt x="319" y="216"/>
                  <a:pt x="409" y="202"/>
                  <a:pt x="452" y="235"/>
                </a:cubicBezTo>
                <a:close/>
                <a:moveTo>
                  <a:pt x="619" y="270"/>
                </a:moveTo>
                <a:cubicBezTo>
                  <a:pt x="676" y="314"/>
                  <a:pt x="663" y="394"/>
                  <a:pt x="590" y="449"/>
                </a:cubicBezTo>
                <a:cubicBezTo>
                  <a:pt x="517" y="504"/>
                  <a:pt x="411" y="514"/>
                  <a:pt x="354" y="471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7"/>
                  <a:pt x="561" y="227"/>
                  <a:pt x="619" y="270"/>
                </a:cubicBezTo>
                <a:close/>
                <a:moveTo>
                  <a:pt x="645" y="374"/>
                </a:moveTo>
                <a:cubicBezTo>
                  <a:pt x="693" y="411"/>
                  <a:pt x="707" y="460"/>
                  <a:pt x="675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9" y="376"/>
                  <a:pt x="501" y="352"/>
                </a:cubicBezTo>
                <a:cubicBezTo>
                  <a:pt x="532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4" y="399"/>
                  <a:pt x="760" y="432"/>
                </a:cubicBezTo>
                <a:cubicBezTo>
                  <a:pt x="716" y="465"/>
                  <a:pt x="644" y="464"/>
                  <a:pt x="599" y="430"/>
                </a:cubicBezTo>
                <a:cubicBezTo>
                  <a:pt x="554" y="395"/>
                  <a:pt x="552" y="341"/>
                  <a:pt x="596" y="308"/>
                </a:cubicBezTo>
                <a:cubicBezTo>
                  <a:pt x="640" y="275"/>
                  <a:pt x="712" y="276"/>
                  <a:pt x="757" y="310"/>
                </a:cubicBezTo>
                <a:close/>
                <a:moveTo>
                  <a:pt x="795" y="202"/>
                </a:moveTo>
                <a:cubicBezTo>
                  <a:pt x="856" y="248"/>
                  <a:pt x="862" y="318"/>
                  <a:pt x="808" y="358"/>
                </a:cubicBezTo>
                <a:cubicBezTo>
                  <a:pt x="755" y="398"/>
                  <a:pt x="663" y="394"/>
                  <a:pt x="602" y="348"/>
                </a:cubicBezTo>
                <a:cubicBezTo>
                  <a:pt x="542" y="302"/>
                  <a:pt x="536" y="232"/>
                  <a:pt x="589" y="192"/>
                </a:cubicBezTo>
                <a:cubicBezTo>
                  <a:pt x="642" y="152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1" y="162"/>
                  <a:pt x="686" y="211"/>
                  <a:pt x="649" y="239"/>
                </a:cubicBezTo>
                <a:cubicBezTo>
                  <a:pt x="612" y="267"/>
                  <a:pt x="547" y="263"/>
                  <a:pt x="504" y="230"/>
                </a:cubicBezTo>
                <a:cubicBezTo>
                  <a:pt x="460" y="197"/>
                  <a:pt x="455" y="147"/>
                  <a:pt x="491" y="120"/>
                </a:cubicBezTo>
                <a:cubicBezTo>
                  <a:pt x="528" y="92"/>
                  <a:pt x="593" y="96"/>
                  <a:pt x="637" y="129"/>
                </a:cubicBezTo>
                <a:close/>
                <a:moveTo>
                  <a:pt x="500" y="81"/>
                </a:moveTo>
                <a:cubicBezTo>
                  <a:pt x="539" y="110"/>
                  <a:pt x="550" y="150"/>
                  <a:pt x="525" y="169"/>
                </a:cubicBezTo>
                <a:cubicBezTo>
                  <a:pt x="500" y="187"/>
                  <a:pt x="448" y="179"/>
                  <a:pt x="409" y="149"/>
                </a:cubicBezTo>
                <a:cubicBezTo>
                  <a:pt x="370" y="120"/>
                  <a:pt x="359" y="80"/>
                  <a:pt x="384" y="61"/>
                </a:cubicBezTo>
                <a:cubicBezTo>
                  <a:pt x="409" y="42"/>
                  <a:pt x="460" y="51"/>
                  <a:pt x="500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3"/>
                </a:cubicBezTo>
                <a:cubicBezTo>
                  <a:pt x="349" y="215"/>
                  <a:pt x="285" y="219"/>
                  <a:pt x="248" y="192"/>
                </a:cubicBezTo>
                <a:cubicBezTo>
                  <a:pt x="212" y="164"/>
                  <a:pt x="218" y="116"/>
                  <a:pt x="261" y="83"/>
                </a:cubicBezTo>
                <a:cubicBezTo>
                  <a:pt x="304" y="50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7"/>
                  <a:pt x="366" y="350"/>
                </a:cubicBezTo>
                <a:cubicBezTo>
                  <a:pt x="251" y="262"/>
                  <a:pt x="203" y="158"/>
                  <a:pt x="259" y="116"/>
                </a:cubicBezTo>
                <a:cubicBezTo>
                  <a:pt x="314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8">
            <a:extLst>
              <a:ext uri="{FF2B5EF4-FFF2-40B4-BE49-F238E27FC236}">
                <a16:creationId xmlns:a16="http://schemas.microsoft.com/office/drawing/2014/main" id="{D63D8B83-9510-42E2-8010-87347BAAC0F1}"/>
              </a:ext>
            </a:extLst>
          </p:cNvPr>
          <p:cNvSpPr>
            <a:spLocks/>
          </p:cNvSpPr>
          <p:nvPr/>
        </p:nvSpPr>
        <p:spPr bwMode="auto">
          <a:xfrm>
            <a:off x="8576906" y="3106836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09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19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09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0" y="458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2"/>
                  <a:pt x="697" y="158"/>
                </a:cubicBezTo>
                <a:cubicBezTo>
                  <a:pt x="689" y="138"/>
                  <a:pt x="670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9">
            <a:extLst>
              <a:ext uri="{FF2B5EF4-FFF2-40B4-BE49-F238E27FC236}">
                <a16:creationId xmlns:a16="http://schemas.microsoft.com/office/drawing/2014/main" id="{343D86D6-133D-452F-B35B-9B2F7E1F0FAF}"/>
              </a:ext>
            </a:extLst>
          </p:cNvPr>
          <p:cNvSpPr>
            <a:spLocks/>
          </p:cNvSpPr>
          <p:nvPr/>
        </p:nvSpPr>
        <p:spPr bwMode="auto">
          <a:xfrm>
            <a:off x="8576906" y="3106836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09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19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09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0" y="458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2"/>
                  <a:pt x="697" y="158"/>
                </a:cubicBezTo>
                <a:cubicBezTo>
                  <a:pt x="689" y="138"/>
                  <a:pt x="670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0">
            <a:extLst>
              <a:ext uri="{FF2B5EF4-FFF2-40B4-BE49-F238E27FC236}">
                <a16:creationId xmlns:a16="http://schemas.microsoft.com/office/drawing/2014/main" id="{7C7E0136-7D24-4475-AEDA-CCACB62A3CD8}"/>
              </a:ext>
            </a:extLst>
          </p:cNvPr>
          <p:cNvSpPr>
            <a:spLocks/>
          </p:cNvSpPr>
          <p:nvPr/>
        </p:nvSpPr>
        <p:spPr bwMode="auto">
          <a:xfrm>
            <a:off x="8576906" y="3106836"/>
            <a:ext cx="446781" cy="278465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2 w 839"/>
              <a:gd name="T9" fmla="*/ 264 h 466"/>
              <a:gd name="T10" fmla="*/ 109 w 839"/>
              <a:gd name="T11" fmla="*/ 288 h 466"/>
              <a:gd name="T12" fmla="*/ 93 w 839"/>
              <a:gd name="T13" fmla="*/ 344 h 466"/>
              <a:gd name="T14" fmla="*/ 127 w 839"/>
              <a:gd name="T15" fmla="*/ 353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19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0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5" y="267"/>
                  <a:pt x="118" y="281"/>
                  <a:pt x="109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3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5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0" y="458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19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5"/>
                  <a:pt x="751" y="189"/>
                  <a:pt x="705" y="171"/>
                </a:cubicBezTo>
                <a:cubicBezTo>
                  <a:pt x="698" y="169"/>
                  <a:pt x="700" y="162"/>
                  <a:pt x="697" y="158"/>
                </a:cubicBezTo>
                <a:cubicBezTo>
                  <a:pt x="689" y="138"/>
                  <a:pt x="670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0"/>
                </a:cubicBezTo>
                <a:cubicBezTo>
                  <a:pt x="284" y="13"/>
                  <a:pt x="277" y="17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1">
            <a:extLst>
              <a:ext uri="{FF2B5EF4-FFF2-40B4-BE49-F238E27FC236}">
                <a16:creationId xmlns:a16="http://schemas.microsoft.com/office/drawing/2014/main" id="{FDBCC658-670B-46A3-B4A7-DECAF062BF3C}"/>
              </a:ext>
            </a:extLst>
          </p:cNvPr>
          <p:cNvSpPr>
            <a:spLocks noEditPoints="1"/>
          </p:cNvSpPr>
          <p:nvPr/>
        </p:nvSpPr>
        <p:spPr bwMode="auto">
          <a:xfrm>
            <a:off x="8560560" y="3090574"/>
            <a:ext cx="474024" cy="304888"/>
          </a:xfrm>
          <a:custGeom>
            <a:avLst/>
            <a:gdLst>
              <a:gd name="T0" fmla="*/ 876 w 893"/>
              <a:gd name="T1" fmla="*/ 331 h 514"/>
              <a:gd name="T2" fmla="*/ 825 w 893"/>
              <a:gd name="T3" fmla="*/ 292 h 514"/>
              <a:gd name="T4" fmla="*/ 718 w 893"/>
              <a:gd name="T5" fmla="*/ 132 h 514"/>
              <a:gd name="T6" fmla="*/ 573 w 893"/>
              <a:gd name="T7" fmla="*/ 242 h 514"/>
              <a:gd name="T8" fmla="*/ 718 w 893"/>
              <a:gd name="T9" fmla="*/ 132 h 514"/>
              <a:gd name="T10" fmla="*/ 669 w 893"/>
              <a:gd name="T11" fmla="*/ 199 h 514"/>
              <a:gd name="T12" fmla="*/ 503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7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1 w 893"/>
              <a:gd name="T31" fmla="*/ 159 h 514"/>
              <a:gd name="T32" fmla="*/ 49 w 893"/>
              <a:gd name="T33" fmla="*/ 81 h 514"/>
              <a:gd name="T34" fmla="*/ 303 w 893"/>
              <a:gd name="T35" fmla="*/ 84 h 514"/>
              <a:gd name="T36" fmla="*/ 53 w 893"/>
              <a:gd name="T37" fmla="*/ 274 h 514"/>
              <a:gd name="T38" fmla="*/ 303 w 893"/>
              <a:gd name="T39" fmla="*/ 84 h 514"/>
              <a:gd name="T40" fmla="*/ 301 w 893"/>
              <a:gd name="T41" fmla="*/ 328 h 514"/>
              <a:gd name="T42" fmla="*/ 186 w 893"/>
              <a:gd name="T43" fmla="*/ 241 h 514"/>
              <a:gd name="T44" fmla="*/ 452 w 893"/>
              <a:gd name="T45" fmla="*/ 234 h 514"/>
              <a:gd name="T46" fmla="*/ 210 w 893"/>
              <a:gd name="T47" fmla="*/ 418 h 514"/>
              <a:gd name="T48" fmla="*/ 452 w 893"/>
              <a:gd name="T49" fmla="*/ 234 h 514"/>
              <a:gd name="T50" fmla="*/ 589 w 893"/>
              <a:gd name="T51" fmla="*/ 449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59 w 893"/>
              <a:gd name="T61" fmla="*/ 432 h 514"/>
              <a:gd name="T62" fmla="*/ 595 w 893"/>
              <a:gd name="T63" fmla="*/ 307 h 514"/>
              <a:gd name="T64" fmla="*/ 794 w 893"/>
              <a:gd name="T65" fmla="*/ 202 h 514"/>
              <a:gd name="T66" fmla="*/ 602 w 893"/>
              <a:gd name="T67" fmla="*/ 348 h 514"/>
              <a:gd name="T68" fmla="*/ 794 w 893"/>
              <a:gd name="T69" fmla="*/ 202 h 514"/>
              <a:gd name="T70" fmla="*/ 649 w 893"/>
              <a:gd name="T71" fmla="*/ 239 h 514"/>
              <a:gd name="T72" fmla="*/ 491 w 893"/>
              <a:gd name="T73" fmla="*/ 119 h 514"/>
              <a:gd name="T74" fmla="*/ 499 w 893"/>
              <a:gd name="T75" fmla="*/ 81 h 514"/>
              <a:gd name="T76" fmla="*/ 409 w 893"/>
              <a:gd name="T77" fmla="*/ 149 h 514"/>
              <a:gd name="T78" fmla="*/ 499 w 893"/>
              <a:gd name="T79" fmla="*/ 81 h 514"/>
              <a:gd name="T80" fmla="*/ 391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8" y="290"/>
                </a:moveTo>
                <a:cubicBezTo>
                  <a:pt x="893" y="301"/>
                  <a:pt x="892" y="319"/>
                  <a:pt x="876" y="331"/>
                </a:cubicBezTo>
                <a:cubicBezTo>
                  <a:pt x="861" y="342"/>
                  <a:pt x="837" y="343"/>
                  <a:pt x="823" y="332"/>
                </a:cubicBezTo>
                <a:cubicBezTo>
                  <a:pt x="809" y="322"/>
                  <a:pt x="810" y="303"/>
                  <a:pt x="825" y="292"/>
                </a:cubicBezTo>
                <a:cubicBezTo>
                  <a:pt x="840" y="280"/>
                  <a:pt x="864" y="280"/>
                  <a:pt x="878" y="290"/>
                </a:cubicBezTo>
                <a:close/>
                <a:moveTo>
                  <a:pt x="718" y="132"/>
                </a:moveTo>
                <a:cubicBezTo>
                  <a:pt x="765" y="167"/>
                  <a:pt x="771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0" y="153"/>
                  <a:pt x="560" y="123"/>
                </a:cubicBezTo>
                <a:cubicBezTo>
                  <a:pt x="601" y="92"/>
                  <a:pt x="671" y="96"/>
                  <a:pt x="718" y="132"/>
                </a:cubicBezTo>
                <a:close/>
                <a:moveTo>
                  <a:pt x="667" y="74"/>
                </a:moveTo>
                <a:cubicBezTo>
                  <a:pt x="713" y="109"/>
                  <a:pt x="714" y="165"/>
                  <a:pt x="669" y="199"/>
                </a:cubicBezTo>
                <a:cubicBezTo>
                  <a:pt x="624" y="233"/>
                  <a:pt x="551" y="232"/>
                  <a:pt x="505" y="197"/>
                </a:cubicBezTo>
                <a:cubicBezTo>
                  <a:pt x="459" y="162"/>
                  <a:pt x="458" y="107"/>
                  <a:pt x="503" y="73"/>
                </a:cubicBezTo>
                <a:cubicBezTo>
                  <a:pt x="548" y="39"/>
                  <a:pt x="621" y="40"/>
                  <a:pt x="667" y="74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8" y="175"/>
                </a:cubicBezTo>
                <a:cubicBezTo>
                  <a:pt x="536" y="206"/>
                  <a:pt x="461" y="201"/>
                  <a:pt x="410" y="162"/>
                </a:cubicBezTo>
                <a:cubicBezTo>
                  <a:pt x="359" y="124"/>
                  <a:pt x="351" y="67"/>
                  <a:pt x="393" y="35"/>
                </a:cubicBezTo>
                <a:cubicBezTo>
                  <a:pt x="435" y="3"/>
                  <a:pt x="511" y="9"/>
                  <a:pt x="562" y="47"/>
                </a:cubicBezTo>
                <a:close/>
                <a:moveTo>
                  <a:pt x="435" y="42"/>
                </a:moveTo>
                <a:cubicBezTo>
                  <a:pt x="479" y="75"/>
                  <a:pt x="488" y="122"/>
                  <a:pt x="455" y="147"/>
                </a:cubicBezTo>
                <a:cubicBezTo>
                  <a:pt x="422" y="172"/>
                  <a:pt x="360" y="165"/>
                  <a:pt x="316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9"/>
                  <a:pt x="435" y="42"/>
                </a:cubicBezTo>
                <a:close/>
                <a:moveTo>
                  <a:pt x="335" y="40"/>
                </a:moveTo>
                <a:cubicBezTo>
                  <a:pt x="384" y="78"/>
                  <a:pt x="388" y="135"/>
                  <a:pt x="343" y="169"/>
                </a:cubicBezTo>
                <a:cubicBezTo>
                  <a:pt x="298" y="203"/>
                  <a:pt x="222" y="200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09" y="0"/>
                  <a:pt x="286" y="3"/>
                  <a:pt x="335" y="40"/>
                </a:cubicBezTo>
                <a:close/>
                <a:moveTo>
                  <a:pt x="159" y="75"/>
                </a:moveTo>
                <a:cubicBezTo>
                  <a:pt x="188" y="97"/>
                  <a:pt x="184" y="134"/>
                  <a:pt x="151" y="159"/>
                </a:cubicBezTo>
                <a:cubicBezTo>
                  <a:pt x="118" y="184"/>
                  <a:pt x="69" y="187"/>
                  <a:pt x="41" y="165"/>
                </a:cubicBezTo>
                <a:cubicBezTo>
                  <a:pt x="12" y="144"/>
                  <a:pt x="16" y="106"/>
                  <a:pt x="49" y="81"/>
                </a:cubicBezTo>
                <a:cubicBezTo>
                  <a:pt x="82" y="56"/>
                  <a:pt x="131" y="54"/>
                  <a:pt x="159" y="75"/>
                </a:cubicBezTo>
                <a:close/>
                <a:moveTo>
                  <a:pt x="303" y="84"/>
                </a:moveTo>
                <a:cubicBezTo>
                  <a:pt x="356" y="125"/>
                  <a:pt x="343" y="200"/>
                  <a:pt x="274" y="252"/>
                </a:cubicBezTo>
                <a:cubicBezTo>
                  <a:pt x="205" y="305"/>
                  <a:pt x="106" y="314"/>
                  <a:pt x="53" y="274"/>
                </a:cubicBezTo>
                <a:cubicBezTo>
                  <a:pt x="0" y="234"/>
                  <a:pt x="12" y="159"/>
                  <a:pt x="82" y="106"/>
                </a:cubicBezTo>
                <a:cubicBezTo>
                  <a:pt x="151" y="54"/>
                  <a:pt x="250" y="44"/>
                  <a:pt x="303" y="84"/>
                </a:cubicBezTo>
                <a:close/>
                <a:moveTo>
                  <a:pt x="369" y="190"/>
                </a:moveTo>
                <a:cubicBezTo>
                  <a:pt x="400" y="214"/>
                  <a:pt x="370" y="276"/>
                  <a:pt x="301" y="328"/>
                </a:cubicBezTo>
                <a:cubicBezTo>
                  <a:pt x="232" y="381"/>
                  <a:pt x="150" y="404"/>
                  <a:pt x="118" y="380"/>
                </a:cubicBezTo>
                <a:cubicBezTo>
                  <a:pt x="87" y="356"/>
                  <a:pt x="117" y="294"/>
                  <a:pt x="186" y="241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5" y="267"/>
                  <a:pt x="477" y="335"/>
                  <a:pt x="410" y="386"/>
                </a:cubicBezTo>
                <a:cubicBezTo>
                  <a:pt x="343" y="437"/>
                  <a:pt x="253" y="451"/>
                  <a:pt x="210" y="418"/>
                </a:cubicBezTo>
                <a:cubicBezTo>
                  <a:pt x="166" y="385"/>
                  <a:pt x="185" y="317"/>
                  <a:pt x="252" y="266"/>
                </a:cubicBezTo>
                <a:cubicBezTo>
                  <a:pt x="319" y="216"/>
                  <a:pt x="408" y="201"/>
                  <a:pt x="452" y="234"/>
                </a:cubicBezTo>
                <a:close/>
                <a:moveTo>
                  <a:pt x="618" y="270"/>
                </a:moveTo>
                <a:cubicBezTo>
                  <a:pt x="675" y="313"/>
                  <a:pt x="662" y="393"/>
                  <a:pt x="589" y="449"/>
                </a:cubicBezTo>
                <a:cubicBezTo>
                  <a:pt x="516" y="504"/>
                  <a:pt x="411" y="514"/>
                  <a:pt x="353" y="471"/>
                </a:cubicBezTo>
                <a:cubicBezTo>
                  <a:pt x="296" y="427"/>
                  <a:pt x="309" y="347"/>
                  <a:pt x="382" y="292"/>
                </a:cubicBezTo>
                <a:cubicBezTo>
                  <a:pt x="455" y="237"/>
                  <a:pt x="561" y="227"/>
                  <a:pt x="618" y="270"/>
                </a:cubicBezTo>
                <a:close/>
                <a:moveTo>
                  <a:pt x="645" y="374"/>
                </a:moveTo>
                <a:cubicBezTo>
                  <a:pt x="693" y="411"/>
                  <a:pt x="706" y="460"/>
                  <a:pt x="674" y="484"/>
                </a:cubicBezTo>
                <a:cubicBezTo>
                  <a:pt x="643" y="508"/>
                  <a:pt x="578" y="498"/>
                  <a:pt x="530" y="461"/>
                </a:cubicBezTo>
                <a:cubicBezTo>
                  <a:pt x="482" y="425"/>
                  <a:pt x="468" y="376"/>
                  <a:pt x="500" y="352"/>
                </a:cubicBezTo>
                <a:cubicBezTo>
                  <a:pt x="532" y="328"/>
                  <a:pt x="596" y="338"/>
                  <a:pt x="645" y="374"/>
                </a:cubicBezTo>
                <a:close/>
                <a:moveTo>
                  <a:pt x="756" y="310"/>
                </a:moveTo>
                <a:cubicBezTo>
                  <a:pt x="802" y="344"/>
                  <a:pt x="803" y="399"/>
                  <a:pt x="759" y="432"/>
                </a:cubicBezTo>
                <a:cubicBezTo>
                  <a:pt x="716" y="465"/>
                  <a:pt x="644" y="464"/>
                  <a:pt x="598" y="429"/>
                </a:cubicBezTo>
                <a:cubicBezTo>
                  <a:pt x="553" y="395"/>
                  <a:pt x="552" y="340"/>
                  <a:pt x="595" y="307"/>
                </a:cubicBezTo>
                <a:cubicBezTo>
                  <a:pt x="639" y="274"/>
                  <a:pt x="711" y="275"/>
                  <a:pt x="756" y="310"/>
                </a:cubicBezTo>
                <a:close/>
                <a:moveTo>
                  <a:pt x="794" y="202"/>
                </a:moveTo>
                <a:cubicBezTo>
                  <a:pt x="855" y="248"/>
                  <a:pt x="861" y="318"/>
                  <a:pt x="808" y="358"/>
                </a:cubicBezTo>
                <a:cubicBezTo>
                  <a:pt x="754" y="398"/>
                  <a:pt x="662" y="394"/>
                  <a:pt x="602" y="348"/>
                </a:cubicBezTo>
                <a:cubicBezTo>
                  <a:pt x="541" y="302"/>
                  <a:pt x="535" y="232"/>
                  <a:pt x="588" y="192"/>
                </a:cubicBezTo>
                <a:cubicBezTo>
                  <a:pt x="641" y="151"/>
                  <a:pt x="734" y="156"/>
                  <a:pt x="794" y="202"/>
                </a:cubicBezTo>
                <a:close/>
                <a:moveTo>
                  <a:pt x="636" y="129"/>
                </a:moveTo>
                <a:cubicBezTo>
                  <a:pt x="680" y="162"/>
                  <a:pt x="686" y="211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59" y="197"/>
                  <a:pt x="454" y="147"/>
                  <a:pt x="491" y="119"/>
                </a:cubicBezTo>
                <a:cubicBezTo>
                  <a:pt x="528" y="92"/>
                  <a:pt x="593" y="96"/>
                  <a:pt x="636" y="129"/>
                </a:cubicBezTo>
                <a:close/>
                <a:moveTo>
                  <a:pt x="499" y="81"/>
                </a:moveTo>
                <a:cubicBezTo>
                  <a:pt x="538" y="110"/>
                  <a:pt x="550" y="149"/>
                  <a:pt x="525" y="168"/>
                </a:cubicBezTo>
                <a:cubicBezTo>
                  <a:pt x="500" y="187"/>
                  <a:pt x="448" y="179"/>
                  <a:pt x="409" y="149"/>
                </a:cubicBezTo>
                <a:cubicBezTo>
                  <a:pt x="370" y="119"/>
                  <a:pt x="358" y="80"/>
                  <a:pt x="383" y="61"/>
                </a:cubicBezTo>
                <a:cubicBezTo>
                  <a:pt x="408" y="42"/>
                  <a:pt x="460" y="51"/>
                  <a:pt x="499" y="81"/>
                </a:cubicBezTo>
                <a:close/>
                <a:moveTo>
                  <a:pt x="404" y="74"/>
                </a:moveTo>
                <a:cubicBezTo>
                  <a:pt x="440" y="101"/>
                  <a:pt x="434" y="150"/>
                  <a:pt x="391" y="182"/>
                </a:cubicBezTo>
                <a:cubicBezTo>
                  <a:pt x="348" y="215"/>
                  <a:pt x="284" y="219"/>
                  <a:pt x="248" y="192"/>
                </a:cubicBezTo>
                <a:cubicBezTo>
                  <a:pt x="211" y="164"/>
                  <a:pt x="217" y="116"/>
                  <a:pt x="260" y="83"/>
                </a:cubicBezTo>
                <a:cubicBezTo>
                  <a:pt x="303" y="50"/>
                  <a:pt x="367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4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2" y="158"/>
                  <a:pt x="258" y="116"/>
                </a:cubicBezTo>
                <a:cubicBezTo>
                  <a:pt x="313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2">
            <a:extLst>
              <a:ext uri="{FF2B5EF4-FFF2-40B4-BE49-F238E27FC236}">
                <a16:creationId xmlns:a16="http://schemas.microsoft.com/office/drawing/2014/main" id="{9FDD793D-677A-4DDA-A85B-BE63EEB2BE91}"/>
              </a:ext>
            </a:extLst>
          </p:cNvPr>
          <p:cNvSpPr>
            <a:spLocks/>
          </p:cNvSpPr>
          <p:nvPr/>
        </p:nvSpPr>
        <p:spPr bwMode="auto">
          <a:xfrm>
            <a:off x="8578722" y="310277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4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3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1" y="280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3">
            <a:extLst>
              <a:ext uri="{FF2B5EF4-FFF2-40B4-BE49-F238E27FC236}">
                <a16:creationId xmlns:a16="http://schemas.microsoft.com/office/drawing/2014/main" id="{131B1D78-3125-45D6-AA9F-EADAE01D25A1}"/>
              </a:ext>
            </a:extLst>
          </p:cNvPr>
          <p:cNvSpPr>
            <a:spLocks/>
          </p:cNvSpPr>
          <p:nvPr/>
        </p:nvSpPr>
        <p:spPr bwMode="auto">
          <a:xfrm>
            <a:off x="8578722" y="310277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4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3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1" y="280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34">
            <a:extLst>
              <a:ext uri="{FF2B5EF4-FFF2-40B4-BE49-F238E27FC236}">
                <a16:creationId xmlns:a16="http://schemas.microsoft.com/office/drawing/2014/main" id="{8C3AAA07-4024-4771-A1B0-B5ACBF8B2520}"/>
              </a:ext>
            </a:extLst>
          </p:cNvPr>
          <p:cNvSpPr>
            <a:spLocks/>
          </p:cNvSpPr>
          <p:nvPr/>
        </p:nvSpPr>
        <p:spPr bwMode="auto">
          <a:xfrm>
            <a:off x="8578722" y="3102770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6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3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7 w 839"/>
              <a:gd name="T33" fmla="*/ 430 h 466"/>
              <a:gd name="T34" fmla="*/ 664 w 839"/>
              <a:gd name="T35" fmla="*/ 419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4 w 839"/>
              <a:gd name="T43" fmla="*/ 304 h 466"/>
              <a:gd name="T44" fmla="*/ 829 w 839"/>
              <a:gd name="T45" fmla="*/ 281 h 466"/>
              <a:gd name="T46" fmla="*/ 801 w 839"/>
              <a:gd name="T47" fmla="*/ 280 h 466"/>
              <a:gd name="T48" fmla="*/ 788 w 839"/>
              <a:gd name="T49" fmla="*/ 265 h 466"/>
              <a:gd name="T50" fmla="*/ 706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5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4 h 466"/>
              <a:gd name="T66" fmla="*/ 293 w 839"/>
              <a:gd name="T67" fmla="*/ 10 h 466"/>
              <a:gd name="T68" fmla="*/ 270 w 839"/>
              <a:gd name="T69" fmla="*/ 21 h 466"/>
              <a:gd name="T70" fmla="*/ 150 w 839"/>
              <a:gd name="T71" fmla="*/ 21 h 466"/>
              <a:gd name="T72" fmla="*/ 117 w 839"/>
              <a:gd name="T73" fmla="*/ 69 h 466"/>
              <a:gd name="T74" fmla="*/ 47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4"/>
                  <a:pt x="21" y="145"/>
                  <a:pt x="14" y="152"/>
                </a:cubicBezTo>
                <a:cubicBezTo>
                  <a:pt x="1" y="179"/>
                  <a:pt x="1" y="212"/>
                  <a:pt x="24" y="236"/>
                </a:cubicBezTo>
                <a:cubicBezTo>
                  <a:pt x="42" y="255"/>
                  <a:pt x="73" y="263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8" y="305"/>
                  <a:pt x="87" y="325"/>
                  <a:pt x="94" y="344"/>
                </a:cubicBezTo>
                <a:cubicBezTo>
                  <a:pt x="99" y="353"/>
                  <a:pt x="115" y="355"/>
                  <a:pt x="127" y="353"/>
                </a:cubicBezTo>
                <a:cubicBezTo>
                  <a:pt x="143" y="352"/>
                  <a:pt x="157" y="347"/>
                  <a:pt x="172" y="344"/>
                </a:cubicBezTo>
                <a:cubicBezTo>
                  <a:pt x="169" y="363"/>
                  <a:pt x="179" y="386"/>
                  <a:pt x="204" y="395"/>
                </a:cubicBezTo>
                <a:cubicBezTo>
                  <a:pt x="234" y="405"/>
                  <a:pt x="269" y="398"/>
                  <a:pt x="299" y="389"/>
                </a:cubicBezTo>
                <a:cubicBezTo>
                  <a:pt x="306" y="385"/>
                  <a:pt x="303" y="393"/>
                  <a:pt x="304" y="396"/>
                </a:cubicBezTo>
                <a:cubicBezTo>
                  <a:pt x="310" y="429"/>
                  <a:pt x="346" y="457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5"/>
                  <a:pt x="529" y="444"/>
                  <a:pt x="538" y="448"/>
                </a:cubicBezTo>
                <a:cubicBezTo>
                  <a:pt x="561" y="458"/>
                  <a:pt x="589" y="466"/>
                  <a:pt x="615" y="458"/>
                </a:cubicBezTo>
                <a:cubicBezTo>
                  <a:pt x="629" y="453"/>
                  <a:pt x="636" y="441"/>
                  <a:pt x="637" y="430"/>
                </a:cubicBezTo>
                <a:cubicBezTo>
                  <a:pt x="640" y="421"/>
                  <a:pt x="654" y="419"/>
                  <a:pt x="664" y="419"/>
                </a:cubicBezTo>
                <a:cubicBezTo>
                  <a:pt x="705" y="414"/>
                  <a:pt x="738" y="383"/>
                  <a:pt x="736" y="352"/>
                </a:cubicBezTo>
                <a:cubicBezTo>
                  <a:pt x="736" y="348"/>
                  <a:pt x="734" y="343"/>
                  <a:pt x="736" y="340"/>
                </a:cubicBezTo>
                <a:cubicBezTo>
                  <a:pt x="763" y="329"/>
                  <a:pt x="779" y="308"/>
                  <a:pt x="789" y="287"/>
                </a:cubicBezTo>
                <a:cubicBezTo>
                  <a:pt x="793" y="295"/>
                  <a:pt x="801" y="305"/>
                  <a:pt x="814" y="304"/>
                </a:cubicBezTo>
                <a:cubicBezTo>
                  <a:pt x="829" y="304"/>
                  <a:pt x="839" y="289"/>
                  <a:pt x="829" y="281"/>
                </a:cubicBezTo>
                <a:cubicBezTo>
                  <a:pt x="821" y="276"/>
                  <a:pt x="810" y="280"/>
                  <a:pt x="801" y="280"/>
                </a:cubicBezTo>
                <a:cubicBezTo>
                  <a:pt x="791" y="280"/>
                  <a:pt x="787" y="271"/>
                  <a:pt x="788" y="265"/>
                </a:cubicBezTo>
                <a:cubicBezTo>
                  <a:pt x="786" y="225"/>
                  <a:pt x="752" y="189"/>
                  <a:pt x="706" y="171"/>
                </a:cubicBezTo>
                <a:cubicBezTo>
                  <a:pt x="699" y="169"/>
                  <a:pt x="700" y="162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2" y="93"/>
                  <a:pt x="633" y="75"/>
                  <a:pt x="615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10" y="34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7"/>
                  <a:pt x="380" y="21"/>
                  <a:pt x="374" y="24"/>
                </a:cubicBezTo>
                <a:cubicBezTo>
                  <a:pt x="351" y="12"/>
                  <a:pt x="320" y="3"/>
                  <a:pt x="293" y="10"/>
                </a:cubicBezTo>
                <a:cubicBezTo>
                  <a:pt x="284" y="13"/>
                  <a:pt x="277" y="17"/>
                  <a:pt x="270" y="21"/>
                </a:cubicBezTo>
                <a:cubicBezTo>
                  <a:pt x="236" y="2"/>
                  <a:pt x="183" y="0"/>
                  <a:pt x="150" y="21"/>
                </a:cubicBezTo>
                <a:cubicBezTo>
                  <a:pt x="131" y="33"/>
                  <a:pt x="121" y="51"/>
                  <a:pt x="117" y="69"/>
                </a:cubicBezTo>
                <a:cubicBezTo>
                  <a:pt x="99" y="55"/>
                  <a:pt x="69" y="53"/>
                  <a:pt x="47" y="62"/>
                </a:cubicBezTo>
                <a:cubicBezTo>
                  <a:pt x="39" y="65"/>
                  <a:pt x="33" y="69"/>
                  <a:pt x="27" y="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140" name="Rectangle 135">
            <a:extLst>
              <a:ext uri="{FF2B5EF4-FFF2-40B4-BE49-F238E27FC236}">
                <a16:creationId xmlns:a16="http://schemas.microsoft.com/office/drawing/2014/main" id="{A8F70E55-84C5-466F-835E-9391F318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959" y="3033663"/>
            <a:ext cx="4568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Pipeline</a:t>
            </a:r>
            <a:endParaRPr lang="en-US" altLang="en-US"/>
          </a:p>
        </p:txBody>
      </p:sp>
      <p:sp>
        <p:nvSpPr>
          <p:cNvPr id="141" name="Rectangle 136">
            <a:extLst>
              <a:ext uri="{FF2B5EF4-FFF2-40B4-BE49-F238E27FC236}">
                <a16:creationId xmlns:a16="http://schemas.microsoft.com/office/drawing/2014/main" id="{D004050D-B4B3-4F4F-A107-DB6799F4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960" y="3255215"/>
            <a:ext cx="3975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bubble</a:t>
            </a:r>
            <a:endParaRPr lang="en-US" altLang="en-US"/>
          </a:p>
        </p:txBody>
      </p:sp>
      <p:sp>
        <p:nvSpPr>
          <p:cNvPr id="142" name="Freeform 137">
            <a:extLst>
              <a:ext uri="{FF2B5EF4-FFF2-40B4-BE49-F238E27FC236}">
                <a16:creationId xmlns:a16="http://schemas.microsoft.com/office/drawing/2014/main" id="{F64E3673-E675-4D9E-992F-31979093F77E}"/>
              </a:ext>
            </a:extLst>
          </p:cNvPr>
          <p:cNvSpPr>
            <a:spLocks/>
          </p:cNvSpPr>
          <p:nvPr/>
        </p:nvSpPr>
        <p:spPr bwMode="auto">
          <a:xfrm>
            <a:off x="8424347" y="2913739"/>
            <a:ext cx="1578263" cy="621972"/>
          </a:xfrm>
          <a:custGeom>
            <a:avLst/>
            <a:gdLst>
              <a:gd name="T0" fmla="*/ 134 w 2964"/>
              <a:gd name="T1" fmla="*/ 0 h 1046"/>
              <a:gd name="T2" fmla="*/ 2830 w 2964"/>
              <a:gd name="T3" fmla="*/ 0 h 1046"/>
              <a:gd name="T4" fmla="*/ 2964 w 2964"/>
              <a:gd name="T5" fmla="*/ 133 h 1046"/>
              <a:gd name="T6" fmla="*/ 2964 w 2964"/>
              <a:gd name="T7" fmla="*/ 913 h 1046"/>
              <a:gd name="T8" fmla="*/ 2830 w 2964"/>
              <a:gd name="T9" fmla="*/ 1046 h 1046"/>
              <a:gd name="T10" fmla="*/ 134 w 2964"/>
              <a:gd name="T11" fmla="*/ 1046 h 1046"/>
              <a:gd name="T12" fmla="*/ 0 w 2964"/>
              <a:gd name="T13" fmla="*/ 913 h 1046"/>
              <a:gd name="T14" fmla="*/ 0 w 2964"/>
              <a:gd name="T15" fmla="*/ 133 h 1046"/>
              <a:gd name="T16" fmla="*/ 134 w 2964"/>
              <a:gd name="T17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64" h="1046">
                <a:moveTo>
                  <a:pt x="134" y="0"/>
                </a:moveTo>
                <a:lnTo>
                  <a:pt x="2830" y="0"/>
                </a:lnTo>
                <a:cubicBezTo>
                  <a:pt x="2904" y="0"/>
                  <a:pt x="2964" y="59"/>
                  <a:pt x="2964" y="133"/>
                </a:cubicBezTo>
                <a:lnTo>
                  <a:pt x="2964" y="913"/>
                </a:lnTo>
                <a:cubicBezTo>
                  <a:pt x="2964" y="987"/>
                  <a:pt x="2904" y="1046"/>
                  <a:pt x="2830" y="1046"/>
                </a:cubicBezTo>
                <a:lnTo>
                  <a:pt x="134" y="1046"/>
                </a:lnTo>
                <a:cubicBezTo>
                  <a:pt x="60" y="1046"/>
                  <a:pt x="0" y="987"/>
                  <a:pt x="0" y="913"/>
                </a:cubicBezTo>
                <a:lnTo>
                  <a:pt x="0" y="133"/>
                </a:lnTo>
                <a:cubicBezTo>
                  <a:pt x="0" y="59"/>
                  <a:pt x="60" y="0"/>
                  <a:pt x="134" y="0"/>
                </a:cubicBezTo>
                <a:close/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38">
            <a:extLst>
              <a:ext uri="{FF2B5EF4-FFF2-40B4-BE49-F238E27FC236}">
                <a16:creationId xmlns:a16="http://schemas.microsoft.com/office/drawing/2014/main" id="{0A1648B7-6698-4B98-83EC-C65DA52F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730" y="2084443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39">
            <a:extLst>
              <a:ext uri="{FF2B5EF4-FFF2-40B4-BE49-F238E27FC236}">
                <a16:creationId xmlns:a16="http://schemas.microsoft.com/office/drawing/2014/main" id="{36DFFCC6-AA1D-4082-8E8E-F4E44E44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576" y="2155585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145" name="Oval 140">
            <a:extLst>
              <a:ext uri="{FF2B5EF4-FFF2-40B4-BE49-F238E27FC236}">
                <a16:creationId xmlns:a16="http://schemas.microsoft.com/office/drawing/2014/main" id="{404101D0-DA1C-4C88-B09D-AAD61ED1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733" y="2686089"/>
            <a:ext cx="437700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1">
            <a:extLst>
              <a:ext uri="{FF2B5EF4-FFF2-40B4-BE49-F238E27FC236}">
                <a16:creationId xmlns:a16="http://schemas.microsoft.com/office/drawing/2014/main" id="{E2DC7481-A998-47CF-B516-42C43229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741" y="274300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147" name="Oval 142">
            <a:extLst>
              <a:ext uri="{FF2B5EF4-FFF2-40B4-BE49-F238E27FC236}">
                <a16:creationId xmlns:a16="http://schemas.microsoft.com/office/drawing/2014/main" id="{887B664C-373E-4C77-A1B4-99CC1127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610" y="2686089"/>
            <a:ext cx="437700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3">
            <a:extLst>
              <a:ext uri="{FF2B5EF4-FFF2-40B4-BE49-F238E27FC236}">
                <a16:creationId xmlns:a16="http://schemas.microsoft.com/office/drawing/2014/main" id="{C0E060E6-8B48-442E-B775-254743FDA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618" y="274300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149" name="Oval 144">
            <a:extLst>
              <a:ext uri="{FF2B5EF4-FFF2-40B4-BE49-F238E27FC236}">
                <a16:creationId xmlns:a16="http://schemas.microsoft.com/office/drawing/2014/main" id="{12E197E7-A85D-49D5-B689-078F0261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547" y="2096638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5">
            <a:extLst>
              <a:ext uri="{FF2B5EF4-FFF2-40B4-BE49-F238E27FC236}">
                <a16:creationId xmlns:a16="http://schemas.microsoft.com/office/drawing/2014/main" id="{37B1E38A-AC15-41A9-804D-483FF4B5C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577" y="2167780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151" name="Line 146">
            <a:extLst>
              <a:ext uri="{FF2B5EF4-FFF2-40B4-BE49-F238E27FC236}">
                <a16:creationId xmlns:a16="http://schemas.microsoft.com/office/drawing/2014/main" id="{1661E229-9D93-425D-97BC-B22066792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012" y="2049889"/>
            <a:ext cx="0" cy="47765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Line 147">
            <a:extLst>
              <a:ext uri="{FF2B5EF4-FFF2-40B4-BE49-F238E27FC236}">
                <a16:creationId xmlns:a16="http://schemas.microsoft.com/office/drawing/2014/main" id="{43841247-6210-4DE3-98FC-FCA030C3E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5380" y="2645437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Line 148">
            <a:extLst>
              <a:ext uri="{FF2B5EF4-FFF2-40B4-BE49-F238E27FC236}">
                <a16:creationId xmlns:a16="http://schemas.microsoft.com/office/drawing/2014/main" id="{59D40B40-27CA-4C0A-A323-44617E1E9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3563" y="3257246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149">
            <a:extLst>
              <a:ext uri="{FF2B5EF4-FFF2-40B4-BE49-F238E27FC236}">
                <a16:creationId xmlns:a16="http://schemas.microsoft.com/office/drawing/2014/main" id="{937D6B1A-6DF6-4B7B-BA10-A0651B238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115" y="3850762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150">
            <a:extLst>
              <a:ext uri="{FF2B5EF4-FFF2-40B4-BE49-F238E27FC236}">
                <a16:creationId xmlns:a16="http://schemas.microsoft.com/office/drawing/2014/main" id="{B183EE7C-E5F9-47D6-AD6F-24FA9FD71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6299" y="4452408"/>
            <a:ext cx="0" cy="475626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51">
            <a:extLst>
              <a:ext uri="{FF2B5EF4-FFF2-40B4-BE49-F238E27FC236}">
                <a16:creationId xmlns:a16="http://schemas.microsoft.com/office/drawing/2014/main" id="{EDB95D8D-61B8-45E0-AC67-97D4068D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123" y="3279605"/>
            <a:ext cx="435884" cy="414648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Rectangle 152">
            <a:extLst>
              <a:ext uri="{FF2B5EF4-FFF2-40B4-BE49-F238E27FC236}">
                <a16:creationId xmlns:a16="http://schemas.microsoft.com/office/drawing/2014/main" id="{F655CE45-7150-46BA-B8D7-D83BD6D48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417" y="3336518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2</a:t>
            </a:r>
            <a:endParaRPr lang="en-US" altLang="en-US"/>
          </a:p>
        </p:txBody>
      </p:sp>
      <p:sp>
        <p:nvSpPr>
          <p:cNvPr id="158" name="Oval 153">
            <a:extLst>
              <a:ext uri="{FF2B5EF4-FFF2-40B4-BE49-F238E27FC236}">
                <a16:creationId xmlns:a16="http://schemas.microsoft.com/office/drawing/2014/main" id="{88069ED2-4A02-4F71-A1CF-6EBDC779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755" y="2671862"/>
            <a:ext cx="435884" cy="412615"/>
          </a:xfrm>
          <a:prstGeom prst="ellipse">
            <a:avLst/>
          </a:prstGeom>
          <a:solidFill>
            <a:srgbClr val="EDD4CD"/>
          </a:solidFill>
          <a:ln w="20638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54">
            <a:extLst>
              <a:ext uri="{FF2B5EF4-FFF2-40B4-BE49-F238E27FC236}">
                <a16:creationId xmlns:a16="http://schemas.microsoft.com/office/drawing/2014/main" id="{09210935-050B-44DA-8FD5-E845D3FA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969" y="2743003"/>
            <a:ext cx="1170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  <a:latin typeface="sans-serif"/>
              </a:rPr>
              <a:t>3</a:t>
            </a:r>
            <a:endParaRPr lang="en-US" altLang="en-US"/>
          </a:p>
        </p:txBody>
      </p:sp>
      <p:sp>
        <p:nvSpPr>
          <p:cNvPr id="160" name="Freeform 155">
            <a:extLst>
              <a:ext uri="{FF2B5EF4-FFF2-40B4-BE49-F238E27FC236}">
                <a16:creationId xmlns:a16="http://schemas.microsoft.com/office/drawing/2014/main" id="{CE2D7262-0BB1-4B08-A22F-53722E72EE4D}"/>
              </a:ext>
            </a:extLst>
          </p:cNvPr>
          <p:cNvSpPr>
            <a:spLocks noEditPoints="1"/>
          </p:cNvSpPr>
          <p:nvPr/>
        </p:nvSpPr>
        <p:spPr bwMode="auto">
          <a:xfrm>
            <a:off x="7636123" y="3942230"/>
            <a:ext cx="474024" cy="306921"/>
          </a:xfrm>
          <a:custGeom>
            <a:avLst/>
            <a:gdLst>
              <a:gd name="T0" fmla="*/ 877 w 893"/>
              <a:gd name="T1" fmla="*/ 331 h 514"/>
              <a:gd name="T2" fmla="*/ 825 w 893"/>
              <a:gd name="T3" fmla="*/ 292 h 514"/>
              <a:gd name="T4" fmla="*/ 719 w 893"/>
              <a:gd name="T5" fmla="*/ 132 h 514"/>
              <a:gd name="T6" fmla="*/ 573 w 893"/>
              <a:gd name="T7" fmla="*/ 243 h 514"/>
              <a:gd name="T8" fmla="*/ 719 w 893"/>
              <a:gd name="T9" fmla="*/ 132 h 514"/>
              <a:gd name="T10" fmla="*/ 669 w 893"/>
              <a:gd name="T11" fmla="*/ 199 h 514"/>
              <a:gd name="T12" fmla="*/ 503 w 893"/>
              <a:gd name="T13" fmla="*/ 73 h 514"/>
              <a:gd name="T14" fmla="*/ 562 w 893"/>
              <a:gd name="T15" fmla="*/ 48 h 514"/>
              <a:gd name="T16" fmla="*/ 410 w 893"/>
              <a:gd name="T17" fmla="*/ 163 h 514"/>
              <a:gd name="T18" fmla="*/ 562 w 893"/>
              <a:gd name="T19" fmla="*/ 48 h 514"/>
              <a:gd name="T20" fmla="*/ 455 w 893"/>
              <a:gd name="T21" fmla="*/ 147 h 514"/>
              <a:gd name="T22" fmla="*/ 297 w 893"/>
              <a:gd name="T23" fmla="*/ 27 h 514"/>
              <a:gd name="T24" fmla="*/ 335 w 893"/>
              <a:gd name="T25" fmla="*/ 41 h 514"/>
              <a:gd name="T26" fmla="*/ 173 w 893"/>
              <a:gd name="T27" fmla="*/ 163 h 514"/>
              <a:gd name="T28" fmla="*/ 335 w 893"/>
              <a:gd name="T29" fmla="*/ 41 h 514"/>
              <a:gd name="T30" fmla="*/ 152 w 893"/>
              <a:gd name="T31" fmla="*/ 159 h 514"/>
              <a:gd name="T32" fmla="*/ 49 w 893"/>
              <a:gd name="T33" fmla="*/ 82 h 514"/>
              <a:gd name="T34" fmla="*/ 303 w 893"/>
              <a:gd name="T35" fmla="*/ 85 h 514"/>
              <a:gd name="T36" fmla="*/ 53 w 893"/>
              <a:gd name="T37" fmla="*/ 274 h 514"/>
              <a:gd name="T38" fmla="*/ 303 w 893"/>
              <a:gd name="T39" fmla="*/ 85 h 514"/>
              <a:gd name="T40" fmla="*/ 301 w 893"/>
              <a:gd name="T41" fmla="*/ 329 h 514"/>
              <a:gd name="T42" fmla="*/ 186 w 893"/>
              <a:gd name="T43" fmla="*/ 242 h 514"/>
              <a:gd name="T44" fmla="*/ 452 w 893"/>
              <a:gd name="T45" fmla="*/ 235 h 514"/>
              <a:gd name="T46" fmla="*/ 210 w 893"/>
              <a:gd name="T47" fmla="*/ 418 h 514"/>
              <a:gd name="T48" fmla="*/ 452 w 893"/>
              <a:gd name="T49" fmla="*/ 235 h 514"/>
              <a:gd name="T50" fmla="*/ 589 w 893"/>
              <a:gd name="T51" fmla="*/ 449 h 514"/>
              <a:gd name="T52" fmla="*/ 382 w 893"/>
              <a:gd name="T53" fmla="*/ 292 h 514"/>
              <a:gd name="T54" fmla="*/ 645 w 893"/>
              <a:gd name="T55" fmla="*/ 375 h 514"/>
              <a:gd name="T56" fmla="*/ 530 w 893"/>
              <a:gd name="T57" fmla="*/ 462 h 514"/>
              <a:gd name="T58" fmla="*/ 645 w 893"/>
              <a:gd name="T59" fmla="*/ 375 h 514"/>
              <a:gd name="T60" fmla="*/ 760 w 893"/>
              <a:gd name="T61" fmla="*/ 432 h 514"/>
              <a:gd name="T62" fmla="*/ 596 w 893"/>
              <a:gd name="T63" fmla="*/ 308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20 h 514"/>
              <a:gd name="T74" fmla="*/ 499 w 893"/>
              <a:gd name="T75" fmla="*/ 81 h 514"/>
              <a:gd name="T76" fmla="*/ 409 w 893"/>
              <a:gd name="T77" fmla="*/ 149 h 514"/>
              <a:gd name="T78" fmla="*/ 499 w 893"/>
              <a:gd name="T79" fmla="*/ 81 h 514"/>
              <a:gd name="T80" fmla="*/ 392 w 893"/>
              <a:gd name="T81" fmla="*/ 183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50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1"/>
                </a:moveTo>
                <a:cubicBezTo>
                  <a:pt x="893" y="301"/>
                  <a:pt x="892" y="320"/>
                  <a:pt x="877" y="331"/>
                </a:cubicBezTo>
                <a:cubicBezTo>
                  <a:pt x="861" y="343"/>
                  <a:pt x="837" y="343"/>
                  <a:pt x="823" y="333"/>
                </a:cubicBezTo>
                <a:cubicBezTo>
                  <a:pt x="809" y="322"/>
                  <a:pt x="810" y="304"/>
                  <a:pt x="825" y="292"/>
                </a:cubicBezTo>
                <a:cubicBezTo>
                  <a:pt x="841" y="281"/>
                  <a:pt x="865" y="280"/>
                  <a:pt x="879" y="291"/>
                </a:cubicBezTo>
                <a:close/>
                <a:moveTo>
                  <a:pt x="719" y="132"/>
                </a:moveTo>
                <a:cubicBezTo>
                  <a:pt x="766" y="168"/>
                  <a:pt x="771" y="221"/>
                  <a:pt x="731" y="252"/>
                </a:cubicBezTo>
                <a:cubicBezTo>
                  <a:pt x="691" y="282"/>
                  <a:pt x="620" y="278"/>
                  <a:pt x="573" y="243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7"/>
                  <a:pt x="719" y="132"/>
                </a:cubicBezTo>
                <a:close/>
                <a:moveTo>
                  <a:pt x="667" y="75"/>
                </a:moveTo>
                <a:cubicBezTo>
                  <a:pt x="713" y="110"/>
                  <a:pt x="714" y="165"/>
                  <a:pt x="669" y="199"/>
                </a:cubicBezTo>
                <a:cubicBezTo>
                  <a:pt x="625" y="233"/>
                  <a:pt x="551" y="232"/>
                  <a:pt x="505" y="198"/>
                </a:cubicBezTo>
                <a:cubicBezTo>
                  <a:pt x="459" y="163"/>
                  <a:pt x="459" y="107"/>
                  <a:pt x="503" y="73"/>
                </a:cubicBezTo>
                <a:cubicBezTo>
                  <a:pt x="548" y="39"/>
                  <a:pt x="622" y="40"/>
                  <a:pt x="667" y="75"/>
                </a:cubicBezTo>
                <a:close/>
                <a:moveTo>
                  <a:pt x="562" y="48"/>
                </a:moveTo>
                <a:cubicBezTo>
                  <a:pt x="613" y="86"/>
                  <a:pt x="620" y="143"/>
                  <a:pt x="578" y="175"/>
                </a:cubicBezTo>
                <a:cubicBezTo>
                  <a:pt x="536" y="207"/>
                  <a:pt x="461" y="201"/>
                  <a:pt x="410" y="163"/>
                </a:cubicBezTo>
                <a:cubicBezTo>
                  <a:pt x="359" y="124"/>
                  <a:pt x="352" y="67"/>
                  <a:pt x="394" y="35"/>
                </a:cubicBezTo>
                <a:cubicBezTo>
                  <a:pt x="435" y="3"/>
                  <a:pt x="511" y="9"/>
                  <a:pt x="562" y="48"/>
                </a:cubicBezTo>
                <a:close/>
                <a:moveTo>
                  <a:pt x="436" y="42"/>
                </a:moveTo>
                <a:cubicBezTo>
                  <a:pt x="479" y="75"/>
                  <a:pt x="488" y="122"/>
                  <a:pt x="455" y="147"/>
                </a:cubicBezTo>
                <a:cubicBezTo>
                  <a:pt x="422" y="172"/>
                  <a:pt x="360" y="165"/>
                  <a:pt x="317" y="132"/>
                </a:cubicBezTo>
                <a:cubicBezTo>
                  <a:pt x="273" y="99"/>
                  <a:pt x="264" y="52"/>
                  <a:pt x="297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5" y="41"/>
                </a:moveTo>
                <a:cubicBezTo>
                  <a:pt x="384" y="78"/>
                  <a:pt x="388" y="136"/>
                  <a:pt x="343" y="170"/>
                </a:cubicBezTo>
                <a:cubicBezTo>
                  <a:pt x="299" y="203"/>
                  <a:pt x="222" y="201"/>
                  <a:pt x="173" y="163"/>
                </a:cubicBezTo>
                <a:cubicBezTo>
                  <a:pt x="124" y="126"/>
                  <a:pt x="120" y="68"/>
                  <a:pt x="165" y="34"/>
                </a:cubicBezTo>
                <a:cubicBezTo>
                  <a:pt x="210" y="0"/>
                  <a:pt x="286" y="3"/>
                  <a:pt x="335" y="41"/>
                </a:cubicBezTo>
                <a:close/>
                <a:moveTo>
                  <a:pt x="160" y="76"/>
                </a:moveTo>
                <a:cubicBezTo>
                  <a:pt x="188" y="97"/>
                  <a:pt x="184" y="135"/>
                  <a:pt x="152" y="159"/>
                </a:cubicBezTo>
                <a:cubicBezTo>
                  <a:pt x="119" y="184"/>
                  <a:pt x="69" y="187"/>
                  <a:pt x="41" y="166"/>
                </a:cubicBezTo>
                <a:cubicBezTo>
                  <a:pt x="12" y="144"/>
                  <a:pt x="16" y="107"/>
                  <a:pt x="49" y="82"/>
                </a:cubicBezTo>
                <a:cubicBezTo>
                  <a:pt x="82" y="57"/>
                  <a:pt x="131" y="54"/>
                  <a:pt x="160" y="76"/>
                </a:cubicBezTo>
                <a:close/>
                <a:moveTo>
                  <a:pt x="303" y="85"/>
                </a:moveTo>
                <a:cubicBezTo>
                  <a:pt x="357" y="125"/>
                  <a:pt x="344" y="200"/>
                  <a:pt x="275" y="253"/>
                </a:cubicBezTo>
                <a:cubicBezTo>
                  <a:pt x="205" y="305"/>
                  <a:pt x="106" y="315"/>
                  <a:pt x="53" y="274"/>
                </a:cubicBezTo>
                <a:cubicBezTo>
                  <a:pt x="0" y="234"/>
                  <a:pt x="13" y="159"/>
                  <a:pt x="82" y="107"/>
                </a:cubicBezTo>
                <a:cubicBezTo>
                  <a:pt x="151" y="54"/>
                  <a:pt x="250" y="45"/>
                  <a:pt x="303" y="85"/>
                </a:cubicBezTo>
                <a:close/>
                <a:moveTo>
                  <a:pt x="369" y="190"/>
                </a:moveTo>
                <a:cubicBezTo>
                  <a:pt x="401" y="215"/>
                  <a:pt x="370" y="276"/>
                  <a:pt x="301" y="329"/>
                </a:cubicBezTo>
                <a:cubicBezTo>
                  <a:pt x="232" y="381"/>
                  <a:pt x="150" y="404"/>
                  <a:pt x="119" y="380"/>
                </a:cubicBezTo>
                <a:cubicBezTo>
                  <a:pt x="87" y="356"/>
                  <a:pt x="117" y="294"/>
                  <a:pt x="186" y="242"/>
                </a:cubicBezTo>
                <a:cubicBezTo>
                  <a:pt x="255" y="189"/>
                  <a:pt x="337" y="166"/>
                  <a:pt x="369" y="190"/>
                </a:cubicBezTo>
                <a:close/>
                <a:moveTo>
                  <a:pt x="452" y="235"/>
                </a:moveTo>
                <a:cubicBezTo>
                  <a:pt x="496" y="268"/>
                  <a:pt x="477" y="336"/>
                  <a:pt x="410" y="386"/>
                </a:cubicBezTo>
                <a:cubicBezTo>
                  <a:pt x="343" y="437"/>
                  <a:pt x="254" y="451"/>
                  <a:pt x="210" y="418"/>
                </a:cubicBezTo>
                <a:cubicBezTo>
                  <a:pt x="166" y="385"/>
                  <a:pt x="185" y="317"/>
                  <a:pt x="252" y="267"/>
                </a:cubicBezTo>
                <a:cubicBezTo>
                  <a:pt x="319" y="216"/>
                  <a:pt x="408" y="202"/>
                  <a:pt x="452" y="235"/>
                </a:cubicBezTo>
                <a:close/>
                <a:moveTo>
                  <a:pt x="618" y="271"/>
                </a:moveTo>
                <a:cubicBezTo>
                  <a:pt x="675" y="314"/>
                  <a:pt x="663" y="394"/>
                  <a:pt x="589" y="449"/>
                </a:cubicBezTo>
                <a:cubicBezTo>
                  <a:pt x="516" y="505"/>
                  <a:pt x="411" y="514"/>
                  <a:pt x="354" y="471"/>
                </a:cubicBezTo>
                <a:cubicBezTo>
                  <a:pt x="296" y="428"/>
                  <a:pt x="309" y="348"/>
                  <a:pt x="382" y="292"/>
                </a:cubicBezTo>
                <a:cubicBezTo>
                  <a:pt x="455" y="237"/>
                  <a:pt x="561" y="227"/>
                  <a:pt x="618" y="271"/>
                </a:cubicBezTo>
                <a:close/>
                <a:moveTo>
                  <a:pt x="645" y="375"/>
                </a:moveTo>
                <a:cubicBezTo>
                  <a:pt x="693" y="411"/>
                  <a:pt x="706" y="460"/>
                  <a:pt x="675" y="484"/>
                </a:cubicBezTo>
                <a:cubicBezTo>
                  <a:pt x="643" y="508"/>
                  <a:pt x="578" y="498"/>
                  <a:pt x="530" y="462"/>
                </a:cubicBezTo>
                <a:cubicBezTo>
                  <a:pt x="482" y="425"/>
                  <a:pt x="469" y="376"/>
                  <a:pt x="500" y="352"/>
                </a:cubicBezTo>
                <a:cubicBezTo>
                  <a:pt x="532" y="328"/>
                  <a:pt x="597" y="338"/>
                  <a:pt x="645" y="375"/>
                </a:cubicBezTo>
                <a:close/>
                <a:moveTo>
                  <a:pt x="757" y="310"/>
                </a:moveTo>
                <a:cubicBezTo>
                  <a:pt x="802" y="344"/>
                  <a:pt x="803" y="399"/>
                  <a:pt x="760" y="432"/>
                </a:cubicBezTo>
                <a:cubicBezTo>
                  <a:pt x="716" y="465"/>
                  <a:pt x="644" y="464"/>
                  <a:pt x="599" y="430"/>
                </a:cubicBezTo>
                <a:cubicBezTo>
                  <a:pt x="553" y="395"/>
                  <a:pt x="552" y="341"/>
                  <a:pt x="596" y="308"/>
                </a:cubicBezTo>
                <a:cubicBezTo>
                  <a:pt x="639" y="275"/>
                  <a:pt x="711" y="276"/>
                  <a:pt x="757" y="310"/>
                </a:cubicBezTo>
                <a:close/>
                <a:moveTo>
                  <a:pt x="795" y="202"/>
                </a:moveTo>
                <a:cubicBezTo>
                  <a:pt x="855" y="248"/>
                  <a:pt x="861" y="318"/>
                  <a:pt x="808" y="358"/>
                </a:cubicBezTo>
                <a:cubicBezTo>
                  <a:pt x="755" y="399"/>
                  <a:pt x="662" y="394"/>
                  <a:pt x="602" y="348"/>
                </a:cubicBezTo>
                <a:cubicBezTo>
                  <a:pt x="541" y="302"/>
                  <a:pt x="535" y="232"/>
                  <a:pt x="588" y="192"/>
                </a:cubicBezTo>
                <a:cubicBezTo>
                  <a:pt x="642" y="152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0" y="162"/>
                  <a:pt x="686" y="212"/>
                  <a:pt x="649" y="239"/>
                </a:cubicBezTo>
                <a:cubicBezTo>
                  <a:pt x="612" y="267"/>
                  <a:pt x="547" y="263"/>
                  <a:pt x="503" y="230"/>
                </a:cubicBezTo>
                <a:cubicBezTo>
                  <a:pt x="460" y="197"/>
                  <a:pt x="454" y="148"/>
                  <a:pt x="491" y="120"/>
                </a:cubicBezTo>
                <a:cubicBezTo>
                  <a:pt x="528" y="92"/>
                  <a:pt x="593" y="96"/>
                  <a:pt x="637" y="129"/>
                </a:cubicBezTo>
                <a:close/>
                <a:moveTo>
                  <a:pt x="499" y="81"/>
                </a:moveTo>
                <a:cubicBezTo>
                  <a:pt x="538" y="111"/>
                  <a:pt x="550" y="150"/>
                  <a:pt x="525" y="169"/>
                </a:cubicBezTo>
                <a:cubicBezTo>
                  <a:pt x="500" y="188"/>
                  <a:pt x="448" y="179"/>
                  <a:pt x="409" y="149"/>
                </a:cubicBezTo>
                <a:cubicBezTo>
                  <a:pt x="370" y="120"/>
                  <a:pt x="358" y="80"/>
                  <a:pt x="383" y="62"/>
                </a:cubicBezTo>
                <a:cubicBezTo>
                  <a:pt x="408" y="43"/>
                  <a:pt x="460" y="51"/>
                  <a:pt x="499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3"/>
                </a:cubicBezTo>
                <a:cubicBezTo>
                  <a:pt x="348" y="215"/>
                  <a:pt x="284" y="220"/>
                  <a:pt x="248" y="192"/>
                </a:cubicBezTo>
                <a:cubicBezTo>
                  <a:pt x="212" y="165"/>
                  <a:pt x="217" y="116"/>
                  <a:pt x="260" y="83"/>
                </a:cubicBezTo>
                <a:cubicBezTo>
                  <a:pt x="303" y="51"/>
                  <a:pt x="368" y="47"/>
                  <a:pt x="404" y="74"/>
                </a:cubicBezTo>
                <a:close/>
                <a:moveTo>
                  <a:pt x="567" y="197"/>
                </a:moveTo>
                <a:cubicBezTo>
                  <a:pt x="682" y="285"/>
                  <a:pt x="730" y="389"/>
                  <a:pt x="675" y="431"/>
                </a:cubicBezTo>
                <a:cubicBezTo>
                  <a:pt x="619" y="473"/>
                  <a:pt x="481" y="437"/>
                  <a:pt x="366" y="350"/>
                </a:cubicBezTo>
                <a:cubicBezTo>
                  <a:pt x="251" y="263"/>
                  <a:pt x="203" y="158"/>
                  <a:pt x="258" y="116"/>
                </a:cubicBezTo>
                <a:cubicBezTo>
                  <a:pt x="314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56">
            <a:extLst>
              <a:ext uri="{FF2B5EF4-FFF2-40B4-BE49-F238E27FC236}">
                <a16:creationId xmlns:a16="http://schemas.microsoft.com/office/drawing/2014/main" id="{E7423B2B-34CD-4D7D-8030-996C206425D5}"/>
              </a:ext>
            </a:extLst>
          </p:cNvPr>
          <p:cNvSpPr>
            <a:spLocks/>
          </p:cNvSpPr>
          <p:nvPr/>
        </p:nvSpPr>
        <p:spPr bwMode="auto">
          <a:xfrm>
            <a:off x="7654286" y="3954425"/>
            <a:ext cx="446781" cy="278465"/>
          </a:xfrm>
          <a:custGeom>
            <a:avLst/>
            <a:gdLst>
              <a:gd name="T0" fmla="*/ 27 w 839"/>
              <a:gd name="T1" fmla="*/ 74 h 466"/>
              <a:gd name="T2" fmla="*/ 14 w 839"/>
              <a:gd name="T3" fmla="*/ 128 h 466"/>
              <a:gd name="T4" fmla="*/ 15 w 839"/>
              <a:gd name="T5" fmla="*/ 153 h 466"/>
              <a:gd name="T6" fmla="*/ 25 w 839"/>
              <a:gd name="T7" fmla="*/ 237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5 h 466"/>
              <a:gd name="T44" fmla="*/ 829 w 839"/>
              <a:gd name="T45" fmla="*/ 281 h 466"/>
              <a:gd name="T46" fmla="*/ 802 w 839"/>
              <a:gd name="T47" fmla="*/ 281 h 466"/>
              <a:gd name="T48" fmla="*/ 789 w 839"/>
              <a:gd name="T49" fmla="*/ 265 h 466"/>
              <a:gd name="T50" fmla="*/ 706 w 839"/>
              <a:gd name="T51" fmla="*/ 172 h 466"/>
              <a:gd name="T52" fmla="*/ 698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5 h 466"/>
              <a:gd name="T66" fmla="*/ 293 w 839"/>
              <a:gd name="T67" fmla="*/ 11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70 h 466"/>
              <a:gd name="T74" fmla="*/ 47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5"/>
                  <a:pt x="21" y="145"/>
                  <a:pt x="15" y="153"/>
                </a:cubicBezTo>
                <a:cubicBezTo>
                  <a:pt x="1" y="180"/>
                  <a:pt x="1" y="213"/>
                  <a:pt x="25" y="237"/>
                </a:cubicBezTo>
                <a:cubicBezTo>
                  <a:pt x="43" y="255"/>
                  <a:pt x="73" y="264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9" y="364"/>
                  <a:pt x="179" y="386"/>
                  <a:pt x="204" y="395"/>
                </a:cubicBezTo>
                <a:cubicBezTo>
                  <a:pt x="235" y="406"/>
                  <a:pt x="270" y="399"/>
                  <a:pt x="299" y="389"/>
                </a:cubicBezTo>
                <a:cubicBezTo>
                  <a:pt x="306" y="385"/>
                  <a:pt x="303" y="394"/>
                  <a:pt x="305" y="397"/>
                </a:cubicBezTo>
                <a:cubicBezTo>
                  <a:pt x="310" y="429"/>
                  <a:pt x="347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9" y="448"/>
                </a:cubicBezTo>
                <a:cubicBezTo>
                  <a:pt x="561" y="459"/>
                  <a:pt x="590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79" y="309"/>
                  <a:pt x="789" y="287"/>
                </a:cubicBezTo>
                <a:cubicBezTo>
                  <a:pt x="793" y="296"/>
                  <a:pt x="801" y="305"/>
                  <a:pt x="815" y="305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7"/>
                  <a:pt x="810" y="280"/>
                  <a:pt x="802" y="281"/>
                </a:cubicBezTo>
                <a:cubicBezTo>
                  <a:pt x="792" y="280"/>
                  <a:pt x="787" y="272"/>
                  <a:pt x="789" y="265"/>
                </a:cubicBezTo>
                <a:cubicBezTo>
                  <a:pt x="786" y="225"/>
                  <a:pt x="752" y="189"/>
                  <a:pt x="706" y="172"/>
                </a:cubicBezTo>
                <a:cubicBezTo>
                  <a:pt x="699" y="169"/>
                  <a:pt x="700" y="163"/>
                  <a:pt x="698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4" y="76"/>
                  <a:pt x="615" y="64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5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1" y="3"/>
                  <a:pt x="293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70"/>
                </a:cubicBezTo>
                <a:cubicBezTo>
                  <a:pt x="99" y="55"/>
                  <a:pt x="69" y="53"/>
                  <a:pt x="47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57">
            <a:extLst>
              <a:ext uri="{FF2B5EF4-FFF2-40B4-BE49-F238E27FC236}">
                <a16:creationId xmlns:a16="http://schemas.microsoft.com/office/drawing/2014/main" id="{318D858E-9DD0-4FD9-BF60-FB2BBAD2F0A1}"/>
              </a:ext>
            </a:extLst>
          </p:cNvPr>
          <p:cNvSpPr>
            <a:spLocks/>
          </p:cNvSpPr>
          <p:nvPr/>
        </p:nvSpPr>
        <p:spPr bwMode="auto">
          <a:xfrm>
            <a:off x="7654286" y="3954425"/>
            <a:ext cx="446781" cy="278465"/>
          </a:xfrm>
          <a:custGeom>
            <a:avLst/>
            <a:gdLst>
              <a:gd name="T0" fmla="*/ 27 w 839"/>
              <a:gd name="T1" fmla="*/ 74 h 466"/>
              <a:gd name="T2" fmla="*/ 14 w 839"/>
              <a:gd name="T3" fmla="*/ 128 h 466"/>
              <a:gd name="T4" fmla="*/ 15 w 839"/>
              <a:gd name="T5" fmla="*/ 153 h 466"/>
              <a:gd name="T6" fmla="*/ 25 w 839"/>
              <a:gd name="T7" fmla="*/ 237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5 h 466"/>
              <a:gd name="T44" fmla="*/ 829 w 839"/>
              <a:gd name="T45" fmla="*/ 281 h 466"/>
              <a:gd name="T46" fmla="*/ 802 w 839"/>
              <a:gd name="T47" fmla="*/ 281 h 466"/>
              <a:gd name="T48" fmla="*/ 789 w 839"/>
              <a:gd name="T49" fmla="*/ 265 h 466"/>
              <a:gd name="T50" fmla="*/ 706 w 839"/>
              <a:gd name="T51" fmla="*/ 172 h 466"/>
              <a:gd name="T52" fmla="*/ 698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5 h 466"/>
              <a:gd name="T66" fmla="*/ 293 w 839"/>
              <a:gd name="T67" fmla="*/ 11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70 h 466"/>
              <a:gd name="T74" fmla="*/ 47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5"/>
                  <a:pt x="21" y="145"/>
                  <a:pt x="15" y="153"/>
                </a:cubicBezTo>
                <a:cubicBezTo>
                  <a:pt x="1" y="180"/>
                  <a:pt x="1" y="213"/>
                  <a:pt x="25" y="237"/>
                </a:cubicBezTo>
                <a:cubicBezTo>
                  <a:pt x="43" y="255"/>
                  <a:pt x="73" y="264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9" y="364"/>
                  <a:pt x="179" y="386"/>
                  <a:pt x="204" y="395"/>
                </a:cubicBezTo>
                <a:cubicBezTo>
                  <a:pt x="235" y="406"/>
                  <a:pt x="270" y="399"/>
                  <a:pt x="299" y="389"/>
                </a:cubicBezTo>
                <a:cubicBezTo>
                  <a:pt x="306" y="385"/>
                  <a:pt x="303" y="394"/>
                  <a:pt x="305" y="397"/>
                </a:cubicBezTo>
                <a:cubicBezTo>
                  <a:pt x="310" y="429"/>
                  <a:pt x="347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9" y="448"/>
                </a:cubicBezTo>
                <a:cubicBezTo>
                  <a:pt x="561" y="459"/>
                  <a:pt x="590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79" y="309"/>
                  <a:pt x="789" y="287"/>
                </a:cubicBezTo>
                <a:cubicBezTo>
                  <a:pt x="793" y="296"/>
                  <a:pt x="801" y="305"/>
                  <a:pt x="815" y="305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7"/>
                  <a:pt x="810" y="280"/>
                  <a:pt x="802" y="281"/>
                </a:cubicBezTo>
                <a:cubicBezTo>
                  <a:pt x="792" y="280"/>
                  <a:pt x="787" y="272"/>
                  <a:pt x="789" y="265"/>
                </a:cubicBezTo>
                <a:cubicBezTo>
                  <a:pt x="786" y="225"/>
                  <a:pt x="752" y="189"/>
                  <a:pt x="706" y="172"/>
                </a:cubicBezTo>
                <a:cubicBezTo>
                  <a:pt x="699" y="169"/>
                  <a:pt x="700" y="163"/>
                  <a:pt x="698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4" y="76"/>
                  <a:pt x="615" y="64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5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1" y="3"/>
                  <a:pt x="293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70"/>
                </a:cubicBezTo>
                <a:cubicBezTo>
                  <a:pt x="99" y="55"/>
                  <a:pt x="69" y="53"/>
                  <a:pt x="47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58">
            <a:extLst>
              <a:ext uri="{FF2B5EF4-FFF2-40B4-BE49-F238E27FC236}">
                <a16:creationId xmlns:a16="http://schemas.microsoft.com/office/drawing/2014/main" id="{7F764519-5834-479F-9C84-82F2216D2D85}"/>
              </a:ext>
            </a:extLst>
          </p:cNvPr>
          <p:cNvSpPr>
            <a:spLocks/>
          </p:cNvSpPr>
          <p:nvPr/>
        </p:nvSpPr>
        <p:spPr bwMode="auto">
          <a:xfrm>
            <a:off x="7654286" y="3954425"/>
            <a:ext cx="446781" cy="278465"/>
          </a:xfrm>
          <a:custGeom>
            <a:avLst/>
            <a:gdLst>
              <a:gd name="T0" fmla="*/ 27 w 839"/>
              <a:gd name="T1" fmla="*/ 74 h 466"/>
              <a:gd name="T2" fmla="*/ 14 w 839"/>
              <a:gd name="T3" fmla="*/ 128 h 466"/>
              <a:gd name="T4" fmla="*/ 15 w 839"/>
              <a:gd name="T5" fmla="*/ 153 h 466"/>
              <a:gd name="T6" fmla="*/ 25 w 839"/>
              <a:gd name="T7" fmla="*/ 237 h 466"/>
              <a:gd name="T8" fmla="*/ 103 w 839"/>
              <a:gd name="T9" fmla="*/ 264 h 466"/>
              <a:gd name="T10" fmla="*/ 110 w 839"/>
              <a:gd name="T11" fmla="*/ 288 h 466"/>
              <a:gd name="T12" fmla="*/ 94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4 w 839"/>
              <a:gd name="T19" fmla="*/ 395 h 466"/>
              <a:gd name="T20" fmla="*/ 299 w 839"/>
              <a:gd name="T21" fmla="*/ 389 h 466"/>
              <a:gd name="T22" fmla="*/ 305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9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7 h 466"/>
              <a:gd name="T42" fmla="*/ 815 w 839"/>
              <a:gd name="T43" fmla="*/ 305 h 466"/>
              <a:gd name="T44" fmla="*/ 829 w 839"/>
              <a:gd name="T45" fmla="*/ 281 h 466"/>
              <a:gd name="T46" fmla="*/ 802 w 839"/>
              <a:gd name="T47" fmla="*/ 281 h 466"/>
              <a:gd name="T48" fmla="*/ 789 w 839"/>
              <a:gd name="T49" fmla="*/ 265 h 466"/>
              <a:gd name="T50" fmla="*/ 706 w 839"/>
              <a:gd name="T51" fmla="*/ 172 h 466"/>
              <a:gd name="T52" fmla="*/ 698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7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4 w 839"/>
              <a:gd name="T65" fmla="*/ 25 h 466"/>
              <a:gd name="T66" fmla="*/ 293 w 839"/>
              <a:gd name="T67" fmla="*/ 11 h 466"/>
              <a:gd name="T68" fmla="*/ 270 w 839"/>
              <a:gd name="T69" fmla="*/ 22 h 466"/>
              <a:gd name="T70" fmla="*/ 150 w 839"/>
              <a:gd name="T71" fmla="*/ 21 h 466"/>
              <a:gd name="T72" fmla="*/ 117 w 839"/>
              <a:gd name="T73" fmla="*/ 70 h 466"/>
              <a:gd name="T74" fmla="*/ 47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0"/>
                  <a:pt x="14" y="128"/>
                </a:cubicBezTo>
                <a:cubicBezTo>
                  <a:pt x="22" y="135"/>
                  <a:pt x="21" y="145"/>
                  <a:pt x="15" y="153"/>
                </a:cubicBezTo>
                <a:cubicBezTo>
                  <a:pt x="1" y="180"/>
                  <a:pt x="1" y="213"/>
                  <a:pt x="25" y="237"/>
                </a:cubicBezTo>
                <a:cubicBezTo>
                  <a:pt x="43" y="255"/>
                  <a:pt x="73" y="264"/>
                  <a:pt x="103" y="264"/>
                </a:cubicBezTo>
                <a:cubicBezTo>
                  <a:pt x="116" y="267"/>
                  <a:pt x="119" y="281"/>
                  <a:pt x="110" y="288"/>
                </a:cubicBezTo>
                <a:cubicBezTo>
                  <a:pt x="99" y="305"/>
                  <a:pt x="87" y="325"/>
                  <a:pt x="94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9" y="364"/>
                  <a:pt x="179" y="386"/>
                  <a:pt x="204" y="395"/>
                </a:cubicBezTo>
                <a:cubicBezTo>
                  <a:pt x="235" y="406"/>
                  <a:pt x="270" y="399"/>
                  <a:pt x="299" y="389"/>
                </a:cubicBezTo>
                <a:cubicBezTo>
                  <a:pt x="306" y="385"/>
                  <a:pt x="303" y="394"/>
                  <a:pt x="305" y="397"/>
                </a:cubicBezTo>
                <a:cubicBezTo>
                  <a:pt x="310" y="429"/>
                  <a:pt x="347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9" y="448"/>
                </a:cubicBezTo>
                <a:cubicBezTo>
                  <a:pt x="561" y="459"/>
                  <a:pt x="590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4" y="420"/>
                  <a:pt x="664" y="420"/>
                </a:cubicBezTo>
                <a:cubicBezTo>
                  <a:pt x="706" y="414"/>
                  <a:pt x="738" y="384"/>
                  <a:pt x="736" y="352"/>
                </a:cubicBezTo>
                <a:cubicBezTo>
                  <a:pt x="737" y="348"/>
                  <a:pt x="734" y="343"/>
                  <a:pt x="736" y="340"/>
                </a:cubicBezTo>
                <a:cubicBezTo>
                  <a:pt x="763" y="329"/>
                  <a:pt x="779" y="309"/>
                  <a:pt x="789" y="287"/>
                </a:cubicBezTo>
                <a:cubicBezTo>
                  <a:pt x="793" y="296"/>
                  <a:pt x="801" y="305"/>
                  <a:pt x="815" y="305"/>
                </a:cubicBezTo>
                <a:cubicBezTo>
                  <a:pt x="829" y="305"/>
                  <a:pt x="839" y="289"/>
                  <a:pt x="829" y="281"/>
                </a:cubicBezTo>
                <a:cubicBezTo>
                  <a:pt x="821" y="277"/>
                  <a:pt x="810" y="280"/>
                  <a:pt x="802" y="281"/>
                </a:cubicBezTo>
                <a:cubicBezTo>
                  <a:pt x="792" y="280"/>
                  <a:pt x="787" y="272"/>
                  <a:pt x="789" y="265"/>
                </a:cubicBezTo>
                <a:cubicBezTo>
                  <a:pt x="786" y="225"/>
                  <a:pt x="752" y="189"/>
                  <a:pt x="706" y="172"/>
                </a:cubicBezTo>
                <a:cubicBezTo>
                  <a:pt x="699" y="169"/>
                  <a:pt x="700" y="163"/>
                  <a:pt x="698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4" y="76"/>
                  <a:pt x="615" y="64"/>
                </a:cubicBezTo>
                <a:cubicBezTo>
                  <a:pt x="592" y="47"/>
                  <a:pt x="558" y="40"/>
                  <a:pt x="527" y="45"/>
                </a:cubicBezTo>
                <a:cubicBezTo>
                  <a:pt x="515" y="44"/>
                  <a:pt x="510" y="35"/>
                  <a:pt x="500" y="30"/>
                </a:cubicBezTo>
                <a:cubicBezTo>
                  <a:pt x="471" y="13"/>
                  <a:pt x="430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1" y="3"/>
                  <a:pt x="293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2"/>
                  <a:pt x="184" y="0"/>
                  <a:pt x="150" y="21"/>
                </a:cubicBezTo>
                <a:cubicBezTo>
                  <a:pt x="131" y="33"/>
                  <a:pt x="121" y="51"/>
                  <a:pt x="117" y="70"/>
                </a:cubicBezTo>
                <a:cubicBezTo>
                  <a:pt x="99" y="55"/>
                  <a:pt x="69" y="53"/>
                  <a:pt x="47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59">
            <a:extLst>
              <a:ext uri="{FF2B5EF4-FFF2-40B4-BE49-F238E27FC236}">
                <a16:creationId xmlns:a16="http://schemas.microsoft.com/office/drawing/2014/main" id="{0376D7FA-3718-43F2-987A-66BF578CFBA7}"/>
              </a:ext>
            </a:extLst>
          </p:cNvPr>
          <p:cNvSpPr>
            <a:spLocks noEditPoints="1"/>
          </p:cNvSpPr>
          <p:nvPr/>
        </p:nvSpPr>
        <p:spPr bwMode="auto">
          <a:xfrm>
            <a:off x="7636123" y="3938163"/>
            <a:ext cx="475840" cy="304888"/>
          </a:xfrm>
          <a:custGeom>
            <a:avLst/>
            <a:gdLst>
              <a:gd name="T0" fmla="*/ 877 w 893"/>
              <a:gd name="T1" fmla="*/ 331 h 514"/>
              <a:gd name="T2" fmla="*/ 826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9 h 514"/>
              <a:gd name="T12" fmla="*/ 504 w 893"/>
              <a:gd name="T13" fmla="*/ 73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6 w 893"/>
              <a:gd name="T21" fmla="*/ 147 h 514"/>
              <a:gd name="T22" fmla="*/ 298 w 893"/>
              <a:gd name="T23" fmla="*/ 27 h 514"/>
              <a:gd name="T24" fmla="*/ 336 w 893"/>
              <a:gd name="T25" fmla="*/ 40 h 514"/>
              <a:gd name="T26" fmla="*/ 173 w 893"/>
              <a:gd name="T27" fmla="*/ 163 h 514"/>
              <a:gd name="T28" fmla="*/ 336 w 893"/>
              <a:gd name="T29" fmla="*/ 40 h 514"/>
              <a:gd name="T30" fmla="*/ 152 w 893"/>
              <a:gd name="T31" fmla="*/ 159 h 514"/>
              <a:gd name="T32" fmla="*/ 49 w 893"/>
              <a:gd name="T33" fmla="*/ 82 h 514"/>
              <a:gd name="T34" fmla="*/ 304 w 893"/>
              <a:gd name="T35" fmla="*/ 85 h 514"/>
              <a:gd name="T36" fmla="*/ 53 w 893"/>
              <a:gd name="T37" fmla="*/ 274 h 514"/>
              <a:gd name="T38" fmla="*/ 304 w 893"/>
              <a:gd name="T39" fmla="*/ 85 h 514"/>
              <a:gd name="T40" fmla="*/ 302 w 893"/>
              <a:gd name="T41" fmla="*/ 329 h 514"/>
              <a:gd name="T42" fmla="*/ 187 w 893"/>
              <a:gd name="T43" fmla="*/ 242 h 514"/>
              <a:gd name="T44" fmla="*/ 452 w 893"/>
              <a:gd name="T45" fmla="*/ 235 h 514"/>
              <a:gd name="T46" fmla="*/ 210 w 893"/>
              <a:gd name="T47" fmla="*/ 418 h 514"/>
              <a:gd name="T48" fmla="*/ 452 w 893"/>
              <a:gd name="T49" fmla="*/ 235 h 514"/>
              <a:gd name="T50" fmla="*/ 590 w 893"/>
              <a:gd name="T51" fmla="*/ 449 h 514"/>
              <a:gd name="T52" fmla="*/ 383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2 h 514"/>
              <a:gd name="T62" fmla="*/ 596 w 893"/>
              <a:gd name="T63" fmla="*/ 308 h 514"/>
              <a:gd name="T64" fmla="*/ 795 w 893"/>
              <a:gd name="T65" fmla="*/ 202 h 514"/>
              <a:gd name="T66" fmla="*/ 602 w 893"/>
              <a:gd name="T67" fmla="*/ 348 h 514"/>
              <a:gd name="T68" fmla="*/ 795 w 893"/>
              <a:gd name="T69" fmla="*/ 202 h 514"/>
              <a:gd name="T70" fmla="*/ 649 w 893"/>
              <a:gd name="T71" fmla="*/ 239 h 514"/>
              <a:gd name="T72" fmla="*/ 491 w 893"/>
              <a:gd name="T73" fmla="*/ 120 h 514"/>
              <a:gd name="T74" fmla="*/ 500 w 893"/>
              <a:gd name="T75" fmla="*/ 81 h 514"/>
              <a:gd name="T76" fmla="*/ 409 w 893"/>
              <a:gd name="T77" fmla="*/ 149 h 514"/>
              <a:gd name="T78" fmla="*/ 500 w 893"/>
              <a:gd name="T79" fmla="*/ 81 h 514"/>
              <a:gd name="T80" fmla="*/ 392 w 893"/>
              <a:gd name="T81" fmla="*/ 183 h 514"/>
              <a:gd name="T82" fmla="*/ 261 w 893"/>
              <a:gd name="T83" fmla="*/ 83 h 514"/>
              <a:gd name="T84" fmla="*/ 567 w 893"/>
              <a:gd name="T85" fmla="*/ 197 h 514"/>
              <a:gd name="T86" fmla="*/ 366 w 893"/>
              <a:gd name="T87" fmla="*/ 350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1"/>
                </a:moveTo>
                <a:cubicBezTo>
                  <a:pt x="893" y="301"/>
                  <a:pt x="892" y="319"/>
                  <a:pt x="877" y="331"/>
                </a:cubicBezTo>
                <a:cubicBezTo>
                  <a:pt x="862" y="343"/>
                  <a:pt x="838" y="343"/>
                  <a:pt x="824" y="333"/>
                </a:cubicBezTo>
                <a:cubicBezTo>
                  <a:pt x="810" y="322"/>
                  <a:pt x="810" y="304"/>
                  <a:pt x="826" y="292"/>
                </a:cubicBezTo>
                <a:cubicBezTo>
                  <a:pt x="841" y="281"/>
                  <a:pt x="865" y="280"/>
                  <a:pt x="879" y="291"/>
                </a:cubicBezTo>
                <a:close/>
                <a:moveTo>
                  <a:pt x="719" y="132"/>
                </a:moveTo>
                <a:cubicBezTo>
                  <a:pt x="766" y="168"/>
                  <a:pt x="772" y="221"/>
                  <a:pt x="731" y="252"/>
                </a:cubicBezTo>
                <a:cubicBezTo>
                  <a:pt x="691" y="282"/>
                  <a:pt x="620" y="278"/>
                  <a:pt x="573" y="242"/>
                </a:cubicBezTo>
                <a:cubicBezTo>
                  <a:pt x="526" y="207"/>
                  <a:pt x="521" y="153"/>
                  <a:pt x="561" y="123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8" y="75"/>
                </a:moveTo>
                <a:cubicBezTo>
                  <a:pt x="714" y="109"/>
                  <a:pt x="715" y="165"/>
                  <a:pt x="670" y="199"/>
                </a:cubicBezTo>
                <a:cubicBezTo>
                  <a:pt x="625" y="233"/>
                  <a:pt x="552" y="232"/>
                  <a:pt x="506" y="197"/>
                </a:cubicBezTo>
                <a:cubicBezTo>
                  <a:pt x="460" y="163"/>
                  <a:pt x="459" y="107"/>
                  <a:pt x="504" y="73"/>
                </a:cubicBezTo>
                <a:cubicBezTo>
                  <a:pt x="548" y="39"/>
                  <a:pt x="622" y="40"/>
                  <a:pt x="668" y="75"/>
                </a:cubicBezTo>
                <a:close/>
                <a:moveTo>
                  <a:pt x="562" y="47"/>
                </a:moveTo>
                <a:cubicBezTo>
                  <a:pt x="613" y="86"/>
                  <a:pt x="620" y="143"/>
                  <a:pt x="579" y="175"/>
                </a:cubicBezTo>
                <a:cubicBezTo>
                  <a:pt x="537" y="207"/>
                  <a:pt x="461" y="201"/>
                  <a:pt x="410" y="162"/>
                </a:cubicBezTo>
                <a:cubicBezTo>
                  <a:pt x="359" y="124"/>
                  <a:pt x="352" y="67"/>
                  <a:pt x="394" y="35"/>
                </a:cubicBezTo>
                <a:cubicBezTo>
                  <a:pt x="436" y="3"/>
                  <a:pt x="511" y="9"/>
                  <a:pt x="562" y="47"/>
                </a:cubicBezTo>
                <a:close/>
                <a:moveTo>
                  <a:pt x="436" y="42"/>
                </a:moveTo>
                <a:cubicBezTo>
                  <a:pt x="480" y="75"/>
                  <a:pt x="488" y="122"/>
                  <a:pt x="456" y="147"/>
                </a:cubicBezTo>
                <a:cubicBezTo>
                  <a:pt x="423" y="172"/>
                  <a:pt x="361" y="165"/>
                  <a:pt x="317" y="132"/>
                </a:cubicBezTo>
                <a:cubicBezTo>
                  <a:pt x="273" y="99"/>
                  <a:pt x="265" y="52"/>
                  <a:pt x="298" y="27"/>
                </a:cubicBezTo>
                <a:cubicBezTo>
                  <a:pt x="330" y="2"/>
                  <a:pt x="392" y="9"/>
                  <a:pt x="436" y="42"/>
                </a:cubicBezTo>
                <a:close/>
                <a:moveTo>
                  <a:pt x="336" y="40"/>
                </a:moveTo>
                <a:cubicBezTo>
                  <a:pt x="385" y="78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6"/>
                  <a:pt x="121" y="68"/>
                  <a:pt x="165" y="34"/>
                </a:cubicBezTo>
                <a:cubicBezTo>
                  <a:pt x="210" y="0"/>
                  <a:pt x="286" y="3"/>
                  <a:pt x="336" y="40"/>
                </a:cubicBezTo>
                <a:close/>
                <a:moveTo>
                  <a:pt x="160" y="75"/>
                </a:moveTo>
                <a:cubicBezTo>
                  <a:pt x="188" y="97"/>
                  <a:pt x="185" y="134"/>
                  <a:pt x="152" y="159"/>
                </a:cubicBezTo>
                <a:cubicBezTo>
                  <a:pt x="119" y="184"/>
                  <a:pt x="69" y="187"/>
                  <a:pt x="41" y="165"/>
                </a:cubicBezTo>
                <a:cubicBezTo>
                  <a:pt x="13" y="144"/>
                  <a:pt x="17" y="106"/>
                  <a:pt x="49" y="82"/>
                </a:cubicBezTo>
                <a:cubicBezTo>
                  <a:pt x="82" y="57"/>
                  <a:pt x="132" y="54"/>
                  <a:pt x="160" y="75"/>
                </a:cubicBezTo>
                <a:close/>
                <a:moveTo>
                  <a:pt x="304" y="85"/>
                </a:moveTo>
                <a:cubicBezTo>
                  <a:pt x="357" y="125"/>
                  <a:pt x="344" y="200"/>
                  <a:pt x="275" y="252"/>
                </a:cubicBezTo>
                <a:cubicBezTo>
                  <a:pt x="206" y="305"/>
                  <a:pt x="107" y="315"/>
                  <a:pt x="53" y="274"/>
                </a:cubicBezTo>
                <a:cubicBezTo>
                  <a:pt x="0" y="234"/>
                  <a:pt x="13" y="159"/>
                  <a:pt x="82" y="106"/>
                </a:cubicBezTo>
                <a:cubicBezTo>
                  <a:pt x="151" y="54"/>
                  <a:pt x="250" y="44"/>
                  <a:pt x="304" y="85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2" y="329"/>
                </a:cubicBezTo>
                <a:cubicBezTo>
                  <a:pt x="233" y="381"/>
                  <a:pt x="151" y="404"/>
                  <a:pt x="119" y="380"/>
                </a:cubicBezTo>
                <a:cubicBezTo>
                  <a:pt x="87" y="356"/>
                  <a:pt x="118" y="294"/>
                  <a:pt x="187" y="242"/>
                </a:cubicBezTo>
                <a:cubicBezTo>
                  <a:pt x="256" y="189"/>
                  <a:pt x="338" y="166"/>
                  <a:pt x="369" y="190"/>
                </a:cubicBezTo>
                <a:close/>
                <a:moveTo>
                  <a:pt x="452" y="235"/>
                </a:moveTo>
                <a:cubicBezTo>
                  <a:pt x="496" y="268"/>
                  <a:pt x="477" y="335"/>
                  <a:pt x="410" y="386"/>
                </a:cubicBezTo>
                <a:cubicBezTo>
                  <a:pt x="344" y="437"/>
                  <a:pt x="254" y="451"/>
                  <a:pt x="210" y="418"/>
                </a:cubicBezTo>
                <a:cubicBezTo>
                  <a:pt x="167" y="385"/>
                  <a:pt x="186" y="317"/>
                  <a:pt x="252" y="266"/>
                </a:cubicBezTo>
                <a:cubicBezTo>
                  <a:pt x="319" y="216"/>
                  <a:pt x="409" y="202"/>
                  <a:pt x="452" y="235"/>
                </a:cubicBezTo>
                <a:close/>
                <a:moveTo>
                  <a:pt x="619" y="270"/>
                </a:moveTo>
                <a:cubicBezTo>
                  <a:pt x="676" y="314"/>
                  <a:pt x="663" y="394"/>
                  <a:pt x="590" y="449"/>
                </a:cubicBezTo>
                <a:cubicBezTo>
                  <a:pt x="517" y="504"/>
                  <a:pt x="411" y="514"/>
                  <a:pt x="354" y="471"/>
                </a:cubicBezTo>
                <a:cubicBezTo>
                  <a:pt x="297" y="427"/>
                  <a:pt x="310" y="347"/>
                  <a:pt x="383" y="292"/>
                </a:cubicBezTo>
                <a:cubicBezTo>
                  <a:pt x="456" y="237"/>
                  <a:pt x="561" y="227"/>
                  <a:pt x="619" y="270"/>
                </a:cubicBezTo>
                <a:close/>
                <a:moveTo>
                  <a:pt x="645" y="374"/>
                </a:moveTo>
                <a:cubicBezTo>
                  <a:pt x="693" y="411"/>
                  <a:pt x="707" y="460"/>
                  <a:pt x="675" y="484"/>
                </a:cubicBezTo>
                <a:cubicBezTo>
                  <a:pt x="643" y="508"/>
                  <a:pt x="579" y="498"/>
                  <a:pt x="530" y="461"/>
                </a:cubicBezTo>
                <a:cubicBezTo>
                  <a:pt x="482" y="425"/>
                  <a:pt x="469" y="376"/>
                  <a:pt x="501" y="352"/>
                </a:cubicBezTo>
                <a:cubicBezTo>
                  <a:pt x="532" y="328"/>
                  <a:pt x="597" y="338"/>
                  <a:pt x="645" y="374"/>
                </a:cubicBezTo>
                <a:close/>
                <a:moveTo>
                  <a:pt x="757" y="310"/>
                </a:moveTo>
                <a:cubicBezTo>
                  <a:pt x="802" y="344"/>
                  <a:pt x="804" y="399"/>
                  <a:pt x="760" y="432"/>
                </a:cubicBezTo>
                <a:cubicBezTo>
                  <a:pt x="717" y="465"/>
                  <a:pt x="644" y="464"/>
                  <a:pt x="599" y="430"/>
                </a:cubicBezTo>
                <a:cubicBezTo>
                  <a:pt x="554" y="395"/>
                  <a:pt x="552" y="341"/>
                  <a:pt x="596" y="308"/>
                </a:cubicBezTo>
                <a:cubicBezTo>
                  <a:pt x="640" y="275"/>
                  <a:pt x="712" y="276"/>
                  <a:pt x="757" y="310"/>
                </a:cubicBezTo>
                <a:close/>
                <a:moveTo>
                  <a:pt x="795" y="202"/>
                </a:moveTo>
                <a:cubicBezTo>
                  <a:pt x="856" y="248"/>
                  <a:pt x="862" y="318"/>
                  <a:pt x="808" y="358"/>
                </a:cubicBezTo>
                <a:cubicBezTo>
                  <a:pt x="755" y="398"/>
                  <a:pt x="663" y="394"/>
                  <a:pt x="602" y="348"/>
                </a:cubicBezTo>
                <a:cubicBezTo>
                  <a:pt x="542" y="302"/>
                  <a:pt x="536" y="232"/>
                  <a:pt x="589" y="192"/>
                </a:cubicBezTo>
                <a:cubicBezTo>
                  <a:pt x="642" y="152"/>
                  <a:pt x="734" y="156"/>
                  <a:pt x="795" y="202"/>
                </a:cubicBezTo>
                <a:close/>
                <a:moveTo>
                  <a:pt x="637" y="129"/>
                </a:moveTo>
                <a:cubicBezTo>
                  <a:pt x="681" y="162"/>
                  <a:pt x="686" y="211"/>
                  <a:pt x="649" y="239"/>
                </a:cubicBezTo>
                <a:cubicBezTo>
                  <a:pt x="613" y="267"/>
                  <a:pt x="547" y="263"/>
                  <a:pt x="504" y="230"/>
                </a:cubicBezTo>
                <a:cubicBezTo>
                  <a:pt x="460" y="197"/>
                  <a:pt x="455" y="148"/>
                  <a:pt x="491" y="120"/>
                </a:cubicBezTo>
                <a:cubicBezTo>
                  <a:pt x="528" y="92"/>
                  <a:pt x="593" y="96"/>
                  <a:pt x="637" y="129"/>
                </a:cubicBezTo>
                <a:close/>
                <a:moveTo>
                  <a:pt x="500" y="81"/>
                </a:moveTo>
                <a:cubicBezTo>
                  <a:pt x="539" y="110"/>
                  <a:pt x="550" y="150"/>
                  <a:pt x="525" y="169"/>
                </a:cubicBezTo>
                <a:cubicBezTo>
                  <a:pt x="500" y="187"/>
                  <a:pt x="448" y="179"/>
                  <a:pt x="409" y="149"/>
                </a:cubicBezTo>
                <a:cubicBezTo>
                  <a:pt x="370" y="120"/>
                  <a:pt x="359" y="80"/>
                  <a:pt x="384" y="61"/>
                </a:cubicBezTo>
                <a:cubicBezTo>
                  <a:pt x="409" y="43"/>
                  <a:pt x="461" y="51"/>
                  <a:pt x="500" y="81"/>
                </a:cubicBezTo>
                <a:close/>
                <a:moveTo>
                  <a:pt x="404" y="74"/>
                </a:moveTo>
                <a:cubicBezTo>
                  <a:pt x="440" y="101"/>
                  <a:pt x="435" y="150"/>
                  <a:pt x="392" y="183"/>
                </a:cubicBezTo>
                <a:cubicBezTo>
                  <a:pt x="349" y="215"/>
                  <a:pt x="285" y="219"/>
                  <a:pt x="248" y="192"/>
                </a:cubicBezTo>
                <a:cubicBezTo>
                  <a:pt x="212" y="164"/>
                  <a:pt x="218" y="116"/>
                  <a:pt x="261" y="83"/>
                </a:cubicBezTo>
                <a:cubicBezTo>
                  <a:pt x="304" y="51"/>
                  <a:pt x="368" y="46"/>
                  <a:pt x="404" y="74"/>
                </a:cubicBezTo>
                <a:close/>
                <a:moveTo>
                  <a:pt x="567" y="197"/>
                </a:moveTo>
                <a:cubicBezTo>
                  <a:pt x="682" y="284"/>
                  <a:pt x="731" y="389"/>
                  <a:pt x="675" y="431"/>
                </a:cubicBezTo>
                <a:cubicBezTo>
                  <a:pt x="619" y="473"/>
                  <a:pt x="481" y="437"/>
                  <a:pt x="366" y="350"/>
                </a:cubicBezTo>
                <a:cubicBezTo>
                  <a:pt x="251" y="263"/>
                  <a:pt x="203" y="158"/>
                  <a:pt x="259" y="116"/>
                </a:cubicBezTo>
                <a:cubicBezTo>
                  <a:pt x="314" y="74"/>
                  <a:pt x="452" y="110"/>
                  <a:pt x="567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60">
            <a:extLst>
              <a:ext uri="{FF2B5EF4-FFF2-40B4-BE49-F238E27FC236}">
                <a16:creationId xmlns:a16="http://schemas.microsoft.com/office/drawing/2014/main" id="{D6867B1E-3F16-4962-8E07-DD4391452EC8}"/>
              </a:ext>
            </a:extLst>
          </p:cNvPr>
          <p:cNvSpPr>
            <a:spLocks/>
          </p:cNvSpPr>
          <p:nvPr/>
        </p:nvSpPr>
        <p:spPr bwMode="auto">
          <a:xfrm>
            <a:off x="7656102" y="3950359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6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1">
            <a:extLst>
              <a:ext uri="{FF2B5EF4-FFF2-40B4-BE49-F238E27FC236}">
                <a16:creationId xmlns:a16="http://schemas.microsoft.com/office/drawing/2014/main" id="{9E5078BA-C77C-429A-84EB-D8683AD1DB1E}"/>
              </a:ext>
            </a:extLst>
          </p:cNvPr>
          <p:cNvSpPr>
            <a:spLocks/>
          </p:cNvSpPr>
          <p:nvPr/>
        </p:nvSpPr>
        <p:spPr bwMode="auto">
          <a:xfrm>
            <a:off x="7656102" y="3950359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6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62">
            <a:extLst>
              <a:ext uri="{FF2B5EF4-FFF2-40B4-BE49-F238E27FC236}">
                <a16:creationId xmlns:a16="http://schemas.microsoft.com/office/drawing/2014/main" id="{E37BFDEE-216A-41E4-8FF7-32FACCD24947}"/>
              </a:ext>
            </a:extLst>
          </p:cNvPr>
          <p:cNvSpPr>
            <a:spLocks/>
          </p:cNvSpPr>
          <p:nvPr/>
        </p:nvSpPr>
        <p:spPr bwMode="auto">
          <a:xfrm>
            <a:off x="7656102" y="3950359"/>
            <a:ext cx="446781" cy="276432"/>
          </a:xfrm>
          <a:custGeom>
            <a:avLst/>
            <a:gdLst>
              <a:gd name="T0" fmla="*/ 27 w 839"/>
              <a:gd name="T1" fmla="*/ 73 h 466"/>
              <a:gd name="T2" fmla="*/ 13 w 839"/>
              <a:gd name="T3" fmla="*/ 128 h 466"/>
              <a:gd name="T4" fmla="*/ 14 w 839"/>
              <a:gd name="T5" fmla="*/ 152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8 h 466"/>
              <a:gd name="T12" fmla="*/ 93 w 839"/>
              <a:gd name="T13" fmla="*/ 344 h 466"/>
              <a:gd name="T14" fmla="*/ 127 w 839"/>
              <a:gd name="T15" fmla="*/ 354 h 466"/>
              <a:gd name="T16" fmla="*/ 171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6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8 h 466"/>
              <a:gd name="T32" fmla="*/ 636 w 839"/>
              <a:gd name="T33" fmla="*/ 430 h 466"/>
              <a:gd name="T34" fmla="*/ 664 w 839"/>
              <a:gd name="T35" fmla="*/ 420 h 466"/>
              <a:gd name="T36" fmla="*/ 735 w 839"/>
              <a:gd name="T37" fmla="*/ 352 h 466"/>
              <a:gd name="T38" fmla="*/ 735 w 839"/>
              <a:gd name="T39" fmla="*/ 340 h 466"/>
              <a:gd name="T40" fmla="*/ 789 w 839"/>
              <a:gd name="T41" fmla="*/ 287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5 w 839"/>
              <a:gd name="T51" fmla="*/ 171 h 466"/>
              <a:gd name="T52" fmla="*/ 697 w 839"/>
              <a:gd name="T53" fmla="*/ 158 h 466"/>
              <a:gd name="T54" fmla="*/ 648 w 839"/>
              <a:gd name="T55" fmla="*/ 110 h 466"/>
              <a:gd name="T56" fmla="*/ 614 w 839"/>
              <a:gd name="T57" fmla="*/ 63 h 466"/>
              <a:gd name="T58" fmla="*/ 526 w 839"/>
              <a:gd name="T59" fmla="*/ 45 h 466"/>
              <a:gd name="T60" fmla="*/ 500 w 839"/>
              <a:gd name="T61" fmla="*/ 30 h 466"/>
              <a:gd name="T62" fmla="*/ 394 w 839"/>
              <a:gd name="T63" fmla="*/ 15 h 466"/>
              <a:gd name="T64" fmla="*/ 373 w 839"/>
              <a:gd name="T65" fmla="*/ 24 h 466"/>
              <a:gd name="T66" fmla="*/ 292 w 839"/>
              <a:gd name="T67" fmla="*/ 11 h 466"/>
              <a:gd name="T68" fmla="*/ 270 w 839"/>
              <a:gd name="T69" fmla="*/ 22 h 466"/>
              <a:gd name="T70" fmla="*/ 149 w 839"/>
              <a:gd name="T71" fmla="*/ 21 h 466"/>
              <a:gd name="T72" fmla="*/ 117 w 839"/>
              <a:gd name="T73" fmla="*/ 69 h 466"/>
              <a:gd name="T74" fmla="*/ 46 w 839"/>
              <a:gd name="T75" fmla="*/ 62 h 466"/>
              <a:gd name="T76" fmla="*/ 27 w 839"/>
              <a:gd name="T77" fmla="*/ 73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3"/>
                </a:moveTo>
                <a:cubicBezTo>
                  <a:pt x="9" y="87"/>
                  <a:pt x="0" y="110"/>
                  <a:pt x="13" y="128"/>
                </a:cubicBezTo>
                <a:cubicBezTo>
                  <a:pt x="21" y="135"/>
                  <a:pt x="20" y="145"/>
                  <a:pt x="14" y="152"/>
                </a:cubicBezTo>
                <a:cubicBezTo>
                  <a:pt x="1" y="179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8"/>
                </a:cubicBezTo>
                <a:cubicBezTo>
                  <a:pt x="98" y="305"/>
                  <a:pt x="86" y="325"/>
                  <a:pt x="93" y="344"/>
                </a:cubicBezTo>
                <a:cubicBezTo>
                  <a:pt x="99" y="354"/>
                  <a:pt x="115" y="355"/>
                  <a:pt x="127" y="354"/>
                </a:cubicBezTo>
                <a:cubicBezTo>
                  <a:pt x="142" y="352"/>
                  <a:pt x="157" y="347"/>
                  <a:pt x="171" y="344"/>
                </a:cubicBezTo>
                <a:cubicBezTo>
                  <a:pt x="168" y="363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5" y="385"/>
                  <a:pt x="302" y="393"/>
                  <a:pt x="304" y="396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2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0" y="459"/>
                  <a:pt x="589" y="466"/>
                  <a:pt x="615" y="458"/>
                </a:cubicBezTo>
                <a:cubicBezTo>
                  <a:pt x="629" y="453"/>
                  <a:pt x="636" y="441"/>
                  <a:pt x="636" y="430"/>
                </a:cubicBezTo>
                <a:cubicBezTo>
                  <a:pt x="640" y="421"/>
                  <a:pt x="653" y="420"/>
                  <a:pt x="664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4" y="343"/>
                  <a:pt x="735" y="340"/>
                </a:cubicBezTo>
                <a:cubicBezTo>
                  <a:pt x="762" y="329"/>
                  <a:pt x="779" y="309"/>
                  <a:pt x="789" y="287"/>
                </a:cubicBezTo>
                <a:cubicBezTo>
                  <a:pt x="793" y="295"/>
                  <a:pt x="801" y="305"/>
                  <a:pt x="814" y="305"/>
                </a:cubicBezTo>
                <a:cubicBezTo>
                  <a:pt x="828" y="305"/>
                  <a:pt x="839" y="289"/>
                  <a:pt x="828" y="281"/>
                </a:cubicBezTo>
                <a:cubicBezTo>
                  <a:pt x="820" y="276"/>
                  <a:pt x="810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6" y="225"/>
                  <a:pt x="751" y="189"/>
                  <a:pt x="705" y="171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9" y="138"/>
                  <a:pt x="671" y="121"/>
                  <a:pt x="648" y="110"/>
                </a:cubicBezTo>
                <a:cubicBezTo>
                  <a:pt x="641" y="93"/>
                  <a:pt x="633" y="75"/>
                  <a:pt x="614" y="63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4"/>
                  <a:pt x="500" y="30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6" y="17"/>
                  <a:pt x="380" y="21"/>
                  <a:pt x="373" y="24"/>
                </a:cubicBezTo>
                <a:cubicBezTo>
                  <a:pt x="350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5" y="2"/>
                  <a:pt x="183" y="0"/>
                  <a:pt x="149" y="21"/>
                </a:cubicBezTo>
                <a:cubicBezTo>
                  <a:pt x="130" y="33"/>
                  <a:pt x="121" y="51"/>
                  <a:pt x="117" y="69"/>
                </a:cubicBezTo>
                <a:cubicBezTo>
                  <a:pt x="99" y="55"/>
                  <a:pt x="68" y="53"/>
                  <a:pt x="46" y="62"/>
                </a:cubicBezTo>
                <a:cubicBezTo>
                  <a:pt x="39" y="65"/>
                  <a:pt x="32" y="69"/>
                  <a:pt x="27" y="7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3">
            <a:extLst>
              <a:ext uri="{FF2B5EF4-FFF2-40B4-BE49-F238E27FC236}">
                <a16:creationId xmlns:a16="http://schemas.microsoft.com/office/drawing/2014/main" id="{90B0B9F8-62F1-4971-AAF3-23059DB85C3E}"/>
              </a:ext>
            </a:extLst>
          </p:cNvPr>
          <p:cNvSpPr>
            <a:spLocks noEditPoints="1"/>
          </p:cNvSpPr>
          <p:nvPr/>
        </p:nvSpPr>
        <p:spPr bwMode="auto">
          <a:xfrm>
            <a:off x="7630674" y="4527615"/>
            <a:ext cx="475840" cy="306921"/>
          </a:xfrm>
          <a:custGeom>
            <a:avLst/>
            <a:gdLst>
              <a:gd name="T0" fmla="*/ 877 w 893"/>
              <a:gd name="T1" fmla="*/ 330 h 514"/>
              <a:gd name="T2" fmla="*/ 826 w 893"/>
              <a:gd name="T3" fmla="*/ 292 h 514"/>
              <a:gd name="T4" fmla="*/ 719 w 893"/>
              <a:gd name="T5" fmla="*/ 132 h 514"/>
              <a:gd name="T6" fmla="*/ 573 w 893"/>
              <a:gd name="T7" fmla="*/ 242 h 514"/>
              <a:gd name="T8" fmla="*/ 719 w 893"/>
              <a:gd name="T9" fmla="*/ 132 h 514"/>
              <a:gd name="T10" fmla="*/ 670 w 893"/>
              <a:gd name="T11" fmla="*/ 198 h 514"/>
              <a:gd name="T12" fmla="*/ 503 w 893"/>
              <a:gd name="T13" fmla="*/ 72 h 514"/>
              <a:gd name="T14" fmla="*/ 562 w 893"/>
              <a:gd name="T15" fmla="*/ 47 h 514"/>
              <a:gd name="T16" fmla="*/ 410 w 893"/>
              <a:gd name="T17" fmla="*/ 162 h 514"/>
              <a:gd name="T18" fmla="*/ 562 w 893"/>
              <a:gd name="T19" fmla="*/ 47 h 514"/>
              <a:gd name="T20" fmla="*/ 455 w 893"/>
              <a:gd name="T21" fmla="*/ 146 h 514"/>
              <a:gd name="T22" fmla="*/ 297 w 893"/>
              <a:gd name="T23" fmla="*/ 27 h 514"/>
              <a:gd name="T24" fmla="*/ 335 w 893"/>
              <a:gd name="T25" fmla="*/ 40 h 514"/>
              <a:gd name="T26" fmla="*/ 173 w 893"/>
              <a:gd name="T27" fmla="*/ 163 h 514"/>
              <a:gd name="T28" fmla="*/ 335 w 893"/>
              <a:gd name="T29" fmla="*/ 40 h 514"/>
              <a:gd name="T30" fmla="*/ 152 w 893"/>
              <a:gd name="T31" fmla="*/ 159 h 514"/>
              <a:gd name="T32" fmla="*/ 49 w 893"/>
              <a:gd name="T33" fmla="*/ 81 h 514"/>
              <a:gd name="T34" fmla="*/ 304 w 893"/>
              <a:gd name="T35" fmla="*/ 84 h 514"/>
              <a:gd name="T36" fmla="*/ 53 w 893"/>
              <a:gd name="T37" fmla="*/ 274 h 514"/>
              <a:gd name="T38" fmla="*/ 304 w 893"/>
              <a:gd name="T39" fmla="*/ 84 h 514"/>
              <a:gd name="T40" fmla="*/ 301 w 893"/>
              <a:gd name="T41" fmla="*/ 328 h 514"/>
              <a:gd name="T42" fmla="*/ 187 w 893"/>
              <a:gd name="T43" fmla="*/ 241 h 514"/>
              <a:gd name="T44" fmla="*/ 452 w 893"/>
              <a:gd name="T45" fmla="*/ 234 h 514"/>
              <a:gd name="T46" fmla="*/ 210 w 893"/>
              <a:gd name="T47" fmla="*/ 417 h 514"/>
              <a:gd name="T48" fmla="*/ 452 w 893"/>
              <a:gd name="T49" fmla="*/ 234 h 514"/>
              <a:gd name="T50" fmla="*/ 590 w 893"/>
              <a:gd name="T51" fmla="*/ 448 h 514"/>
              <a:gd name="T52" fmla="*/ 382 w 893"/>
              <a:gd name="T53" fmla="*/ 292 h 514"/>
              <a:gd name="T54" fmla="*/ 645 w 893"/>
              <a:gd name="T55" fmla="*/ 374 h 514"/>
              <a:gd name="T56" fmla="*/ 530 w 893"/>
              <a:gd name="T57" fmla="*/ 461 h 514"/>
              <a:gd name="T58" fmla="*/ 645 w 893"/>
              <a:gd name="T59" fmla="*/ 374 h 514"/>
              <a:gd name="T60" fmla="*/ 760 w 893"/>
              <a:gd name="T61" fmla="*/ 431 h 514"/>
              <a:gd name="T62" fmla="*/ 596 w 893"/>
              <a:gd name="T63" fmla="*/ 307 h 514"/>
              <a:gd name="T64" fmla="*/ 795 w 893"/>
              <a:gd name="T65" fmla="*/ 201 h 514"/>
              <a:gd name="T66" fmla="*/ 602 w 893"/>
              <a:gd name="T67" fmla="*/ 347 h 514"/>
              <a:gd name="T68" fmla="*/ 795 w 893"/>
              <a:gd name="T69" fmla="*/ 201 h 514"/>
              <a:gd name="T70" fmla="*/ 649 w 893"/>
              <a:gd name="T71" fmla="*/ 239 h 514"/>
              <a:gd name="T72" fmla="*/ 491 w 893"/>
              <a:gd name="T73" fmla="*/ 119 h 514"/>
              <a:gd name="T74" fmla="*/ 499 w 893"/>
              <a:gd name="T75" fmla="*/ 80 h 514"/>
              <a:gd name="T76" fmla="*/ 409 w 893"/>
              <a:gd name="T77" fmla="*/ 149 h 514"/>
              <a:gd name="T78" fmla="*/ 499 w 893"/>
              <a:gd name="T79" fmla="*/ 80 h 514"/>
              <a:gd name="T80" fmla="*/ 392 w 893"/>
              <a:gd name="T81" fmla="*/ 182 h 514"/>
              <a:gd name="T82" fmla="*/ 260 w 893"/>
              <a:gd name="T83" fmla="*/ 83 h 514"/>
              <a:gd name="T84" fmla="*/ 567 w 893"/>
              <a:gd name="T85" fmla="*/ 197 h 514"/>
              <a:gd name="T86" fmla="*/ 366 w 893"/>
              <a:gd name="T87" fmla="*/ 349 h 514"/>
              <a:gd name="T88" fmla="*/ 567 w 893"/>
              <a:gd name="T89" fmla="*/ 197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4">
                <a:moveTo>
                  <a:pt x="879" y="290"/>
                </a:moveTo>
                <a:cubicBezTo>
                  <a:pt x="893" y="301"/>
                  <a:pt x="892" y="319"/>
                  <a:pt x="877" y="330"/>
                </a:cubicBezTo>
                <a:cubicBezTo>
                  <a:pt x="862" y="342"/>
                  <a:pt x="838" y="343"/>
                  <a:pt x="823" y="332"/>
                </a:cubicBezTo>
                <a:cubicBezTo>
                  <a:pt x="809" y="321"/>
                  <a:pt x="810" y="303"/>
                  <a:pt x="826" y="292"/>
                </a:cubicBezTo>
                <a:cubicBezTo>
                  <a:pt x="841" y="280"/>
                  <a:pt x="865" y="279"/>
                  <a:pt x="879" y="290"/>
                </a:cubicBezTo>
                <a:close/>
                <a:moveTo>
                  <a:pt x="719" y="132"/>
                </a:moveTo>
                <a:cubicBezTo>
                  <a:pt x="766" y="167"/>
                  <a:pt x="771" y="221"/>
                  <a:pt x="731" y="251"/>
                </a:cubicBezTo>
                <a:cubicBezTo>
                  <a:pt x="691" y="282"/>
                  <a:pt x="620" y="277"/>
                  <a:pt x="573" y="242"/>
                </a:cubicBezTo>
                <a:cubicBezTo>
                  <a:pt x="526" y="206"/>
                  <a:pt x="521" y="153"/>
                  <a:pt x="561" y="122"/>
                </a:cubicBezTo>
                <a:cubicBezTo>
                  <a:pt x="601" y="92"/>
                  <a:pt x="672" y="96"/>
                  <a:pt x="719" y="132"/>
                </a:cubicBezTo>
                <a:close/>
                <a:moveTo>
                  <a:pt x="668" y="74"/>
                </a:moveTo>
                <a:cubicBezTo>
                  <a:pt x="713" y="109"/>
                  <a:pt x="714" y="164"/>
                  <a:pt x="670" y="198"/>
                </a:cubicBezTo>
                <a:cubicBezTo>
                  <a:pt x="625" y="232"/>
                  <a:pt x="551" y="232"/>
                  <a:pt x="506" y="197"/>
                </a:cubicBezTo>
                <a:cubicBezTo>
                  <a:pt x="460" y="162"/>
                  <a:pt x="459" y="106"/>
                  <a:pt x="503" y="72"/>
                </a:cubicBezTo>
                <a:cubicBezTo>
                  <a:pt x="548" y="39"/>
                  <a:pt x="622" y="39"/>
                  <a:pt x="668" y="74"/>
                </a:cubicBezTo>
                <a:close/>
                <a:moveTo>
                  <a:pt x="562" y="47"/>
                </a:moveTo>
                <a:cubicBezTo>
                  <a:pt x="613" y="85"/>
                  <a:pt x="620" y="142"/>
                  <a:pt x="578" y="174"/>
                </a:cubicBezTo>
                <a:cubicBezTo>
                  <a:pt x="536" y="206"/>
                  <a:pt x="461" y="200"/>
                  <a:pt x="410" y="162"/>
                </a:cubicBezTo>
                <a:cubicBezTo>
                  <a:pt x="359" y="123"/>
                  <a:pt x="352" y="66"/>
                  <a:pt x="394" y="34"/>
                </a:cubicBezTo>
                <a:cubicBezTo>
                  <a:pt x="436" y="3"/>
                  <a:pt x="511" y="8"/>
                  <a:pt x="562" y="47"/>
                </a:cubicBezTo>
                <a:close/>
                <a:moveTo>
                  <a:pt x="436" y="41"/>
                </a:moveTo>
                <a:cubicBezTo>
                  <a:pt x="479" y="74"/>
                  <a:pt x="488" y="121"/>
                  <a:pt x="455" y="146"/>
                </a:cubicBezTo>
                <a:cubicBezTo>
                  <a:pt x="422" y="171"/>
                  <a:pt x="360" y="165"/>
                  <a:pt x="317" y="132"/>
                </a:cubicBezTo>
                <a:cubicBezTo>
                  <a:pt x="273" y="98"/>
                  <a:pt x="265" y="52"/>
                  <a:pt x="297" y="27"/>
                </a:cubicBezTo>
                <a:cubicBezTo>
                  <a:pt x="330" y="2"/>
                  <a:pt x="392" y="8"/>
                  <a:pt x="436" y="41"/>
                </a:cubicBezTo>
                <a:close/>
                <a:moveTo>
                  <a:pt x="335" y="40"/>
                </a:moveTo>
                <a:cubicBezTo>
                  <a:pt x="385" y="77"/>
                  <a:pt x="388" y="135"/>
                  <a:pt x="344" y="169"/>
                </a:cubicBezTo>
                <a:cubicBezTo>
                  <a:pt x="299" y="203"/>
                  <a:pt x="223" y="200"/>
                  <a:pt x="173" y="163"/>
                </a:cubicBezTo>
                <a:cubicBezTo>
                  <a:pt x="124" y="125"/>
                  <a:pt x="120" y="68"/>
                  <a:pt x="165" y="34"/>
                </a:cubicBezTo>
                <a:cubicBezTo>
                  <a:pt x="210" y="0"/>
                  <a:pt x="286" y="3"/>
                  <a:pt x="335" y="40"/>
                </a:cubicBezTo>
                <a:close/>
                <a:moveTo>
                  <a:pt x="160" y="75"/>
                </a:moveTo>
                <a:cubicBezTo>
                  <a:pt x="188" y="96"/>
                  <a:pt x="185" y="134"/>
                  <a:pt x="152" y="159"/>
                </a:cubicBezTo>
                <a:cubicBezTo>
                  <a:pt x="119" y="184"/>
                  <a:pt x="69" y="186"/>
                  <a:pt x="41" y="165"/>
                </a:cubicBezTo>
                <a:cubicBezTo>
                  <a:pt x="13" y="143"/>
                  <a:pt x="16" y="106"/>
                  <a:pt x="49" y="81"/>
                </a:cubicBezTo>
                <a:cubicBezTo>
                  <a:pt x="82" y="56"/>
                  <a:pt x="132" y="53"/>
                  <a:pt x="160" y="75"/>
                </a:cubicBezTo>
                <a:close/>
                <a:moveTo>
                  <a:pt x="304" y="84"/>
                </a:moveTo>
                <a:cubicBezTo>
                  <a:pt x="357" y="124"/>
                  <a:pt x="344" y="200"/>
                  <a:pt x="275" y="252"/>
                </a:cubicBezTo>
                <a:cubicBezTo>
                  <a:pt x="206" y="304"/>
                  <a:pt x="107" y="314"/>
                  <a:pt x="53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4"/>
                  <a:pt x="250" y="44"/>
                  <a:pt x="304" y="84"/>
                </a:cubicBezTo>
                <a:close/>
                <a:moveTo>
                  <a:pt x="369" y="190"/>
                </a:moveTo>
                <a:cubicBezTo>
                  <a:pt x="401" y="214"/>
                  <a:pt x="371" y="276"/>
                  <a:pt x="301" y="328"/>
                </a:cubicBezTo>
                <a:cubicBezTo>
                  <a:pt x="232" y="380"/>
                  <a:pt x="151" y="403"/>
                  <a:pt x="119" y="379"/>
                </a:cubicBezTo>
                <a:cubicBezTo>
                  <a:pt x="87" y="355"/>
                  <a:pt x="117" y="293"/>
                  <a:pt x="187" y="241"/>
                </a:cubicBezTo>
                <a:cubicBezTo>
                  <a:pt x="256" y="189"/>
                  <a:pt x="337" y="166"/>
                  <a:pt x="369" y="190"/>
                </a:cubicBezTo>
                <a:close/>
                <a:moveTo>
                  <a:pt x="452" y="234"/>
                </a:moveTo>
                <a:cubicBezTo>
                  <a:pt x="496" y="267"/>
                  <a:pt x="477" y="335"/>
                  <a:pt x="410" y="386"/>
                </a:cubicBezTo>
                <a:cubicBezTo>
                  <a:pt x="343" y="436"/>
                  <a:pt x="254" y="450"/>
                  <a:pt x="210" y="417"/>
                </a:cubicBezTo>
                <a:cubicBezTo>
                  <a:pt x="167" y="384"/>
                  <a:pt x="185" y="317"/>
                  <a:pt x="252" y="266"/>
                </a:cubicBezTo>
                <a:cubicBezTo>
                  <a:pt x="319" y="215"/>
                  <a:pt x="409" y="201"/>
                  <a:pt x="452" y="234"/>
                </a:cubicBezTo>
                <a:close/>
                <a:moveTo>
                  <a:pt x="618" y="270"/>
                </a:moveTo>
                <a:cubicBezTo>
                  <a:pt x="676" y="313"/>
                  <a:pt x="663" y="393"/>
                  <a:pt x="590" y="448"/>
                </a:cubicBezTo>
                <a:cubicBezTo>
                  <a:pt x="517" y="504"/>
                  <a:pt x="411" y="514"/>
                  <a:pt x="354" y="470"/>
                </a:cubicBezTo>
                <a:cubicBezTo>
                  <a:pt x="297" y="427"/>
                  <a:pt x="309" y="347"/>
                  <a:pt x="382" y="292"/>
                </a:cubicBezTo>
                <a:cubicBezTo>
                  <a:pt x="456" y="236"/>
                  <a:pt x="561" y="226"/>
                  <a:pt x="618" y="270"/>
                </a:cubicBezTo>
                <a:close/>
                <a:moveTo>
                  <a:pt x="645" y="374"/>
                </a:moveTo>
                <a:cubicBezTo>
                  <a:pt x="693" y="410"/>
                  <a:pt x="707" y="459"/>
                  <a:pt x="675" y="483"/>
                </a:cubicBezTo>
                <a:cubicBezTo>
                  <a:pt x="643" y="507"/>
                  <a:pt x="578" y="497"/>
                  <a:pt x="530" y="461"/>
                </a:cubicBezTo>
                <a:cubicBezTo>
                  <a:pt x="482" y="424"/>
                  <a:pt x="469" y="375"/>
                  <a:pt x="500" y="351"/>
                </a:cubicBezTo>
                <a:cubicBezTo>
                  <a:pt x="532" y="327"/>
                  <a:pt x="597" y="337"/>
                  <a:pt x="645" y="374"/>
                </a:cubicBezTo>
                <a:close/>
                <a:moveTo>
                  <a:pt x="757" y="309"/>
                </a:moveTo>
                <a:cubicBezTo>
                  <a:pt x="802" y="344"/>
                  <a:pt x="804" y="398"/>
                  <a:pt x="760" y="431"/>
                </a:cubicBezTo>
                <a:cubicBezTo>
                  <a:pt x="716" y="464"/>
                  <a:pt x="644" y="463"/>
                  <a:pt x="599" y="429"/>
                </a:cubicBezTo>
                <a:cubicBezTo>
                  <a:pt x="554" y="395"/>
                  <a:pt x="552" y="340"/>
                  <a:pt x="596" y="307"/>
                </a:cubicBezTo>
                <a:cubicBezTo>
                  <a:pt x="639" y="274"/>
                  <a:pt x="712" y="275"/>
                  <a:pt x="757" y="309"/>
                </a:cubicBezTo>
                <a:close/>
                <a:moveTo>
                  <a:pt x="795" y="201"/>
                </a:moveTo>
                <a:cubicBezTo>
                  <a:pt x="855" y="247"/>
                  <a:pt x="861" y="317"/>
                  <a:pt x="808" y="358"/>
                </a:cubicBezTo>
                <a:cubicBezTo>
                  <a:pt x="755" y="398"/>
                  <a:pt x="663" y="393"/>
                  <a:pt x="602" y="347"/>
                </a:cubicBezTo>
                <a:cubicBezTo>
                  <a:pt x="541" y="302"/>
                  <a:pt x="535" y="232"/>
                  <a:pt x="589" y="191"/>
                </a:cubicBezTo>
                <a:cubicBezTo>
                  <a:pt x="642" y="151"/>
                  <a:pt x="734" y="156"/>
                  <a:pt x="795" y="201"/>
                </a:cubicBezTo>
                <a:close/>
                <a:moveTo>
                  <a:pt x="637" y="128"/>
                </a:moveTo>
                <a:cubicBezTo>
                  <a:pt x="680" y="161"/>
                  <a:pt x="686" y="211"/>
                  <a:pt x="649" y="239"/>
                </a:cubicBezTo>
                <a:cubicBezTo>
                  <a:pt x="612" y="267"/>
                  <a:pt x="547" y="262"/>
                  <a:pt x="504" y="229"/>
                </a:cubicBezTo>
                <a:cubicBezTo>
                  <a:pt x="460" y="196"/>
                  <a:pt x="454" y="147"/>
                  <a:pt x="491" y="119"/>
                </a:cubicBezTo>
                <a:cubicBezTo>
                  <a:pt x="528" y="91"/>
                  <a:pt x="593" y="95"/>
                  <a:pt x="637" y="128"/>
                </a:cubicBezTo>
                <a:close/>
                <a:moveTo>
                  <a:pt x="499" y="80"/>
                </a:moveTo>
                <a:cubicBezTo>
                  <a:pt x="538" y="110"/>
                  <a:pt x="550" y="149"/>
                  <a:pt x="525" y="168"/>
                </a:cubicBezTo>
                <a:cubicBezTo>
                  <a:pt x="500" y="187"/>
                  <a:pt x="448" y="178"/>
                  <a:pt x="409" y="149"/>
                </a:cubicBezTo>
                <a:cubicBezTo>
                  <a:pt x="370" y="119"/>
                  <a:pt x="359" y="80"/>
                  <a:pt x="384" y="61"/>
                </a:cubicBezTo>
                <a:cubicBezTo>
                  <a:pt x="408" y="42"/>
                  <a:pt x="460" y="51"/>
                  <a:pt x="499" y="80"/>
                </a:cubicBezTo>
                <a:close/>
                <a:moveTo>
                  <a:pt x="404" y="73"/>
                </a:moveTo>
                <a:cubicBezTo>
                  <a:pt x="440" y="101"/>
                  <a:pt x="435" y="149"/>
                  <a:pt x="392" y="182"/>
                </a:cubicBezTo>
                <a:cubicBezTo>
                  <a:pt x="349" y="215"/>
                  <a:pt x="284" y="219"/>
                  <a:pt x="248" y="191"/>
                </a:cubicBezTo>
                <a:cubicBezTo>
                  <a:pt x="212" y="164"/>
                  <a:pt x="217" y="115"/>
                  <a:pt x="260" y="83"/>
                </a:cubicBezTo>
                <a:cubicBezTo>
                  <a:pt x="303" y="50"/>
                  <a:pt x="368" y="46"/>
                  <a:pt x="404" y="73"/>
                </a:cubicBezTo>
                <a:close/>
                <a:moveTo>
                  <a:pt x="567" y="197"/>
                </a:moveTo>
                <a:cubicBezTo>
                  <a:pt x="682" y="284"/>
                  <a:pt x="730" y="389"/>
                  <a:pt x="675" y="431"/>
                </a:cubicBezTo>
                <a:cubicBezTo>
                  <a:pt x="619" y="473"/>
                  <a:pt x="481" y="436"/>
                  <a:pt x="366" y="349"/>
                </a:cubicBezTo>
                <a:cubicBezTo>
                  <a:pt x="251" y="262"/>
                  <a:pt x="203" y="157"/>
                  <a:pt x="258" y="115"/>
                </a:cubicBezTo>
                <a:cubicBezTo>
                  <a:pt x="314" y="73"/>
                  <a:pt x="452" y="110"/>
                  <a:pt x="567" y="19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64">
            <a:extLst>
              <a:ext uri="{FF2B5EF4-FFF2-40B4-BE49-F238E27FC236}">
                <a16:creationId xmlns:a16="http://schemas.microsoft.com/office/drawing/2014/main" id="{3B649AB7-74C4-467C-A34D-5F3BAA4F75DC}"/>
              </a:ext>
            </a:extLst>
          </p:cNvPr>
          <p:cNvSpPr>
            <a:spLocks/>
          </p:cNvSpPr>
          <p:nvPr/>
        </p:nvSpPr>
        <p:spPr bwMode="auto">
          <a:xfrm>
            <a:off x="7650653" y="4539810"/>
            <a:ext cx="446781" cy="278465"/>
          </a:xfrm>
          <a:custGeom>
            <a:avLst/>
            <a:gdLst>
              <a:gd name="T0" fmla="*/ 26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8 w 839"/>
              <a:gd name="T21" fmla="*/ 389 h 467"/>
              <a:gd name="T22" fmla="*/ 304 w 839"/>
              <a:gd name="T23" fmla="*/ 397 h 467"/>
              <a:gd name="T24" fmla="*/ 389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4 w 839"/>
              <a:gd name="T31" fmla="*/ 459 h 467"/>
              <a:gd name="T32" fmla="*/ 636 w 839"/>
              <a:gd name="T33" fmla="*/ 431 h 467"/>
              <a:gd name="T34" fmla="*/ 663 w 839"/>
              <a:gd name="T35" fmla="*/ 420 h 467"/>
              <a:gd name="T36" fmla="*/ 735 w 839"/>
              <a:gd name="T37" fmla="*/ 352 h 467"/>
              <a:gd name="T38" fmla="*/ 735 w 839"/>
              <a:gd name="T39" fmla="*/ 341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7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69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6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6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6"/>
                  <a:pt x="14" y="153"/>
                </a:cubicBezTo>
                <a:cubicBezTo>
                  <a:pt x="1" y="180"/>
                  <a:pt x="0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3"/>
                  <a:pt x="156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8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09" y="430"/>
                  <a:pt x="346" y="458"/>
                  <a:pt x="389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4" y="459"/>
                </a:cubicBezTo>
                <a:cubicBezTo>
                  <a:pt x="628" y="454"/>
                  <a:pt x="635" y="442"/>
                  <a:pt x="636" y="431"/>
                </a:cubicBezTo>
                <a:cubicBezTo>
                  <a:pt x="640" y="422"/>
                  <a:pt x="653" y="420"/>
                  <a:pt x="663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3" y="344"/>
                  <a:pt x="735" y="341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7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0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69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6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65">
            <a:extLst>
              <a:ext uri="{FF2B5EF4-FFF2-40B4-BE49-F238E27FC236}">
                <a16:creationId xmlns:a16="http://schemas.microsoft.com/office/drawing/2014/main" id="{999CEBAA-E992-400F-95FD-3FC146AB47A7}"/>
              </a:ext>
            </a:extLst>
          </p:cNvPr>
          <p:cNvSpPr>
            <a:spLocks/>
          </p:cNvSpPr>
          <p:nvPr/>
        </p:nvSpPr>
        <p:spPr bwMode="auto">
          <a:xfrm>
            <a:off x="7650653" y="4539810"/>
            <a:ext cx="446781" cy="278465"/>
          </a:xfrm>
          <a:custGeom>
            <a:avLst/>
            <a:gdLst>
              <a:gd name="T0" fmla="*/ 26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8 w 839"/>
              <a:gd name="T21" fmla="*/ 389 h 467"/>
              <a:gd name="T22" fmla="*/ 304 w 839"/>
              <a:gd name="T23" fmla="*/ 397 h 467"/>
              <a:gd name="T24" fmla="*/ 389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4 w 839"/>
              <a:gd name="T31" fmla="*/ 459 h 467"/>
              <a:gd name="T32" fmla="*/ 636 w 839"/>
              <a:gd name="T33" fmla="*/ 431 h 467"/>
              <a:gd name="T34" fmla="*/ 663 w 839"/>
              <a:gd name="T35" fmla="*/ 420 h 467"/>
              <a:gd name="T36" fmla="*/ 735 w 839"/>
              <a:gd name="T37" fmla="*/ 352 h 467"/>
              <a:gd name="T38" fmla="*/ 735 w 839"/>
              <a:gd name="T39" fmla="*/ 341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7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69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6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6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6"/>
                  <a:pt x="14" y="153"/>
                </a:cubicBezTo>
                <a:cubicBezTo>
                  <a:pt x="1" y="180"/>
                  <a:pt x="0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3"/>
                  <a:pt x="156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8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09" y="430"/>
                  <a:pt x="346" y="458"/>
                  <a:pt x="389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4" y="459"/>
                </a:cubicBezTo>
                <a:cubicBezTo>
                  <a:pt x="628" y="454"/>
                  <a:pt x="635" y="442"/>
                  <a:pt x="636" y="431"/>
                </a:cubicBezTo>
                <a:cubicBezTo>
                  <a:pt x="640" y="422"/>
                  <a:pt x="653" y="420"/>
                  <a:pt x="663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3" y="344"/>
                  <a:pt x="735" y="341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7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0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69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6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66">
            <a:extLst>
              <a:ext uri="{FF2B5EF4-FFF2-40B4-BE49-F238E27FC236}">
                <a16:creationId xmlns:a16="http://schemas.microsoft.com/office/drawing/2014/main" id="{225C6927-CDCB-4344-9B32-9755199B02C1}"/>
              </a:ext>
            </a:extLst>
          </p:cNvPr>
          <p:cNvSpPr>
            <a:spLocks/>
          </p:cNvSpPr>
          <p:nvPr/>
        </p:nvSpPr>
        <p:spPr bwMode="auto">
          <a:xfrm>
            <a:off x="7650653" y="4539810"/>
            <a:ext cx="446781" cy="278465"/>
          </a:xfrm>
          <a:custGeom>
            <a:avLst/>
            <a:gdLst>
              <a:gd name="T0" fmla="*/ 26 w 839"/>
              <a:gd name="T1" fmla="*/ 74 h 467"/>
              <a:gd name="T2" fmla="*/ 13 w 839"/>
              <a:gd name="T3" fmla="*/ 128 h 467"/>
              <a:gd name="T4" fmla="*/ 14 w 839"/>
              <a:gd name="T5" fmla="*/ 153 h 467"/>
              <a:gd name="T6" fmla="*/ 24 w 839"/>
              <a:gd name="T7" fmla="*/ 237 h 467"/>
              <a:gd name="T8" fmla="*/ 102 w 839"/>
              <a:gd name="T9" fmla="*/ 265 h 467"/>
              <a:gd name="T10" fmla="*/ 109 w 839"/>
              <a:gd name="T11" fmla="*/ 289 h 467"/>
              <a:gd name="T12" fmla="*/ 93 w 839"/>
              <a:gd name="T13" fmla="*/ 345 h 467"/>
              <a:gd name="T14" fmla="*/ 127 w 839"/>
              <a:gd name="T15" fmla="*/ 354 h 467"/>
              <a:gd name="T16" fmla="*/ 171 w 839"/>
              <a:gd name="T17" fmla="*/ 344 h 467"/>
              <a:gd name="T18" fmla="*/ 203 w 839"/>
              <a:gd name="T19" fmla="*/ 395 h 467"/>
              <a:gd name="T20" fmla="*/ 298 w 839"/>
              <a:gd name="T21" fmla="*/ 389 h 467"/>
              <a:gd name="T22" fmla="*/ 304 w 839"/>
              <a:gd name="T23" fmla="*/ 397 h 467"/>
              <a:gd name="T24" fmla="*/ 389 w 839"/>
              <a:gd name="T25" fmla="*/ 462 h 467"/>
              <a:gd name="T26" fmla="*/ 507 w 839"/>
              <a:gd name="T27" fmla="*/ 439 h 467"/>
              <a:gd name="T28" fmla="*/ 538 w 839"/>
              <a:gd name="T29" fmla="*/ 449 h 467"/>
              <a:gd name="T30" fmla="*/ 614 w 839"/>
              <a:gd name="T31" fmla="*/ 459 h 467"/>
              <a:gd name="T32" fmla="*/ 636 w 839"/>
              <a:gd name="T33" fmla="*/ 431 h 467"/>
              <a:gd name="T34" fmla="*/ 663 w 839"/>
              <a:gd name="T35" fmla="*/ 420 h 467"/>
              <a:gd name="T36" fmla="*/ 735 w 839"/>
              <a:gd name="T37" fmla="*/ 352 h 467"/>
              <a:gd name="T38" fmla="*/ 735 w 839"/>
              <a:gd name="T39" fmla="*/ 341 h 467"/>
              <a:gd name="T40" fmla="*/ 788 w 839"/>
              <a:gd name="T41" fmla="*/ 288 h 467"/>
              <a:gd name="T42" fmla="*/ 814 w 839"/>
              <a:gd name="T43" fmla="*/ 305 h 467"/>
              <a:gd name="T44" fmla="*/ 828 w 839"/>
              <a:gd name="T45" fmla="*/ 282 h 467"/>
              <a:gd name="T46" fmla="*/ 801 w 839"/>
              <a:gd name="T47" fmla="*/ 281 h 467"/>
              <a:gd name="T48" fmla="*/ 788 w 839"/>
              <a:gd name="T49" fmla="*/ 265 h 467"/>
              <a:gd name="T50" fmla="*/ 705 w 839"/>
              <a:gd name="T51" fmla="*/ 172 h 467"/>
              <a:gd name="T52" fmla="*/ 697 w 839"/>
              <a:gd name="T53" fmla="*/ 158 h 467"/>
              <a:gd name="T54" fmla="*/ 647 w 839"/>
              <a:gd name="T55" fmla="*/ 111 h 467"/>
              <a:gd name="T56" fmla="*/ 614 w 839"/>
              <a:gd name="T57" fmla="*/ 64 h 467"/>
              <a:gd name="T58" fmla="*/ 526 w 839"/>
              <a:gd name="T59" fmla="*/ 46 h 467"/>
              <a:gd name="T60" fmla="*/ 500 w 839"/>
              <a:gd name="T61" fmla="*/ 31 h 467"/>
              <a:gd name="T62" fmla="*/ 394 w 839"/>
              <a:gd name="T63" fmla="*/ 15 h 467"/>
              <a:gd name="T64" fmla="*/ 373 w 839"/>
              <a:gd name="T65" fmla="*/ 25 h 467"/>
              <a:gd name="T66" fmla="*/ 292 w 839"/>
              <a:gd name="T67" fmla="*/ 11 h 467"/>
              <a:gd name="T68" fmla="*/ 269 w 839"/>
              <a:gd name="T69" fmla="*/ 22 h 467"/>
              <a:gd name="T70" fmla="*/ 149 w 839"/>
              <a:gd name="T71" fmla="*/ 22 h 467"/>
              <a:gd name="T72" fmla="*/ 117 w 839"/>
              <a:gd name="T73" fmla="*/ 70 h 467"/>
              <a:gd name="T74" fmla="*/ 46 w 839"/>
              <a:gd name="T75" fmla="*/ 63 h 467"/>
              <a:gd name="T76" fmla="*/ 26 w 839"/>
              <a:gd name="T77" fmla="*/ 7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7">
                <a:moveTo>
                  <a:pt x="26" y="74"/>
                </a:moveTo>
                <a:cubicBezTo>
                  <a:pt x="8" y="88"/>
                  <a:pt x="0" y="111"/>
                  <a:pt x="13" y="128"/>
                </a:cubicBezTo>
                <a:cubicBezTo>
                  <a:pt x="21" y="135"/>
                  <a:pt x="20" y="146"/>
                  <a:pt x="14" y="153"/>
                </a:cubicBezTo>
                <a:cubicBezTo>
                  <a:pt x="1" y="180"/>
                  <a:pt x="0" y="213"/>
                  <a:pt x="24" y="237"/>
                </a:cubicBezTo>
                <a:cubicBezTo>
                  <a:pt x="42" y="255"/>
                  <a:pt x="72" y="264"/>
                  <a:pt x="102" y="265"/>
                </a:cubicBezTo>
                <a:cubicBezTo>
                  <a:pt x="115" y="267"/>
                  <a:pt x="118" y="282"/>
                  <a:pt x="109" y="289"/>
                </a:cubicBezTo>
                <a:cubicBezTo>
                  <a:pt x="98" y="306"/>
                  <a:pt x="86" y="325"/>
                  <a:pt x="93" y="345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2" y="353"/>
                  <a:pt x="156" y="348"/>
                  <a:pt x="171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8" y="389"/>
                </a:cubicBezTo>
                <a:cubicBezTo>
                  <a:pt x="305" y="385"/>
                  <a:pt x="302" y="394"/>
                  <a:pt x="304" y="397"/>
                </a:cubicBezTo>
                <a:cubicBezTo>
                  <a:pt x="309" y="430"/>
                  <a:pt x="346" y="458"/>
                  <a:pt x="389" y="462"/>
                </a:cubicBezTo>
                <a:cubicBezTo>
                  <a:pt x="431" y="467"/>
                  <a:pt x="472" y="456"/>
                  <a:pt x="507" y="439"/>
                </a:cubicBezTo>
                <a:cubicBezTo>
                  <a:pt x="519" y="436"/>
                  <a:pt x="529" y="444"/>
                  <a:pt x="538" y="449"/>
                </a:cubicBezTo>
                <a:cubicBezTo>
                  <a:pt x="560" y="459"/>
                  <a:pt x="589" y="466"/>
                  <a:pt x="614" y="459"/>
                </a:cubicBezTo>
                <a:cubicBezTo>
                  <a:pt x="628" y="454"/>
                  <a:pt x="635" y="442"/>
                  <a:pt x="636" y="431"/>
                </a:cubicBezTo>
                <a:cubicBezTo>
                  <a:pt x="640" y="422"/>
                  <a:pt x="653" y="420"/>
                  <a:pt x="663" y="420"/>
                </a:cubicBezTo>
                <a:cubicBezTo>
                  <a:pt x="705" y="414"/>
                  <a:pt x="738" y="384"/>
                  <a:pt x="735" y="352"/>
                </a:cubicBezTo>
                <a:cubicBezTo>
                  <a:pt x="736" y="348"/>
                  <a:pt x="733" y="344"/>
                  <a:pt x="735" y="341"/>
                </a:cubicBezTo>
                <a:cubicBezTo>
                  <a:pt x="762" y="330"/>
                  <a:pt x="779" y="309"/>
                  <a:pt x="788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8" y="305"/>
                  <a:pt x="839" y="290"/>
                  <a:pt x="828" y="282"/>
                </a:cubicBezTo>
                <a:cubicBezTo>
                  <a:pt x="820" y="277"/>
                  <a:pt x="809" y="280"/>
                  <a:pt x="801" y="281"/>
                </a:cubicBezTo>
                <a:cubicBezTo>
                  <a:pt x="791" y="280"/>
                  <a:pt x="786" y="272"/>
                  <a:pt x="788" y="265"/>
                </a:cubicBezTo>
                <a:cubicBezTo>
                  <a:pt x="785" y="226"/>
                  <a:pt x="751" y="190"/>
                  <a:pt x="705" y="172"/>
                </a:cubicBezTo>
                <a:cubicBezTo>
                  <a:pt x="698" y="169"/>
                  <a:pt x="700" y="163"/>
                  <a:pt x="697" y="158"/>
                </a:cubicBezTo>
                <a:cubicBezTo>
                  <a:pt x="688" y="139"/>
                  <a:pt x="670" y="122"/>
                  <a:pt x="647" y="111"/>
                </a:cubicBezTo>
                <a:cubicBezTo>
                  <a:pt x="641" y="94"/>
                  <a:pt x="633" y="76"/>
                  <a:pt x="614" y="64"/>
                </a:cubicBezTo>
                <a:cubicBezTo>
                  <a:pt x="591" y="48"/>
                  <a:pt x="557" y="41"/>
                  <a:pt x="526" y="46"/>
                </a:cubicBezTo>
                <a:cubicBezTo>
                  <a:pt x="514" y="45"/>
                  <a:pt x="509" y="35"/>
                  <a:pt x="500" y="31"/>
                </a:cubicBezTo>
                <a:cubicBezTo>
                  <a:pt x="470" y="13"/>
                  <a:pt x="429" y="4"/>
                  <a:pt x="394" y="15"/>
                </a:cubicBezTo>
                <a:cubicBezTo>
                  <a:pt x="386" y="18"/>
                  <a:pt x="380" y="21"/>
                  <a:pt x="373" y="25"/>
                </a:cubicBezTo>
                <a:cubicBezTo>
                  <a:pt x="350" y="12"/>
                  <a:pt x="320" y="4"/>
                  <a:pt x="292" y="11"/>
                </a:cubicBezTo>
                <a:cubicBezTo>
                  <a:pt x="283" y="13"/>
                  <a:pt x="277" y="18"/>
                  <a:pt x="269" y="22"/>
                </a:cubicBezTo>
                <a:cubicBezTo>
                  <a:pt x="235" y="3"/>
                  <a:pt x="183" y="0"/>
                  <a:pt x="149" y="22"/>
                </a:cubicBezTo>
                <a:cubicBezTo>
                  <a:pt x="130" y="33"/>
                  <a:pt x="120" y="52"/>
                  <a:pt x="117" y="70"/>
                </a:cubicBezTo>
                <a:cubicBezTo>
                  <a:pt x="99" y="56"/>
                  <a:pt x="68" y="53"/>
                  <a:pt x="46" y="63"/>
                </a:cubicBezTo>
                <a:cubicBezTo>
                  <a:pt x="39" y="66"/>
                  <a:pt x="32" y="69"/>
                  <a:pt x="26" y="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67">
            <a:extLst>
              <a:ext uri="{FF2B5EF4-FFF2-40B4-BE49-F238E27FC236}">
                <a16:creationId xmlns:a16="http://schemas.microsoft.com/office/drawing/2014/main" id="{588C1A14-3691-45E7-96E9-11352D3A456B}"/>
              </a:ext>
            </a:extLst>
          </p:cNvPr>
          <p:cNvSpPr>
            <a:spLocks noEditPoints="1"/>
          </p:cNvSpPr>
          <p:nvPr/>
        </p:nvSpPr>
        <p:spPr bwMode="auto">
          <a:xfrm>
            <a:off x="7632490" y="4523549"/>
            <a:ext cx="475840" cy="304888"/>
          </a:xfrm>
          <a:custGeom>
            <a:avLst/>
            <a:gdLst>
              <a:gd name="T0" fmla="*/ 877 w 893"/>
              <a:gd name="T1" fmla="*/ 330 h 513"/>
              <a:gd name="T2" fmla="*/ 826 w 893"/>
              <a:gd name="T3" fmla="*/ 291 h 513"/>
              <a:gd name="T4" fmla="*/ 719 w 893"/>
              <a:gd name="T5" fmla="*/ 131 h 513"/>
              <a:gd name="T6" fmla="*/ 574 w 893"/>
              <a:gd name="T7" fmla="*/ 242 h 513"/>
              <a:gd name="T8" fmla="*/ 719 w 893"/>
              <a:gd name="T9" fmla="*/ 131 h 513"/>
              <a:gd name="T10" fmla="*/ 670 w 893"/>
              <a:gd name="T11" fmla="*/ 198 h 513"/>
              <a:gd name="T12" fmla="*/ 504 w 893"/>
              <a:gd name="T13" fmla="*/ 72 h 513"/>
              <a:gd name="T14" fmla="*/ 562 w 893"/>
              <a:gd name="T15" fmla="*/ 47 h 513"/>
              <a:gd name="T16" fmla="*/ 411 w 893"/>
              <a:gd name="T17" fmla="*/ 162 h 513"/>
              <a:gd name="T18" fmla="*/ 562 w 893"/>
              <a:gd name="T19" fmla="*/ 47 h 513"/>
              <a:gd name="T20" fmla="*/ 456 w 893"/>
              <a:gd name="T21" fmla="*/ 146 h 513"/>
              <a:gd name="T22" fmla="*/ 298 w 893"/>
              <a:gd name="T23" fmla="*/ 26 h 513"/>
              <a:gd name="T24" fmla="*/ 336 w 893"/>
              <a:gd name="T25" fmla="*/ 40 h 513"/>
              <a:gd name="T26" fmla="*/ 174 w 893"/>
              <a:gd name="T27" fmla="*/ 162 h 513"/>
              <a:gd name="T28" fmla="*/ 336 w 893"/>
              <a:gd name="T29" fmla="*/ 40 h 513"/>
              <a:gd name="T30" fmla="*/ 152 w 893"/>
              <a:gd name="T31" fmla="*/ 159 h 513"/>
              <a:gd name="T32" fmla="*/ 50 w 893"/>
              <a:gd name="T33" fmla="*/ 81 h 513"/>
              <a:gd name="T34" fmla="*/ 304 w 893"/>
              <a:gd name="T35" fmla="*/ 84 h 513"/>
              <a:gd name="T36" fmla="*/ 54 w 893"/>
              <a:gd name="T37" fmla="*/ 274 h 513"/>
              <a:gd name="T38" fmla="*/ 304 w 893"/>
              <a:gd name="T39" fmla="*/ 84 h 513"/>
              <a:gd name="T40" fmla="*/ 302 w 893"/>
              <a:gd name="T41" fmla="*/ 328 h 513"/>
              <a:gd name="T42" fmla="*/ 187 w 893"/>
              <a:gd name="T43" fmla="*/ 241 h 513"/>
              <a:gd name="T44" fmla="*/ 453 w 893"/>
              <a:gd name="T45" fmla="*/ 234 h 513"/>
              <a:gd name="T46" fmla="*/ 211 w 893"/>
              <a:gd name="T47" fmla="*/ 417 h 513"/>
              <a:gd name="T48" fmla="*/ 453 w 893"/>
              <a:gd name="T49" fmla="*/ 234 h 513"/>
              <a:gd name="T50" fmla="*/ 590 w 893"/>
              <a:gd name="T51" fmla="*/ 448 h 513"/>
              <a:gd name="T52" fmla="*/ 383 w 893"/>
              <a:gd name="T53" fmla="*/ 291 h 513"/>
              <a:gd name="T54" fmla="*/ 645 w 893"/>
              <a:gd name="T55" fmla="*/ 374 h 513"/>
              <a:gd name="T56" fmla="*/ 531 w 893"/>
              <a:gd name="T57" fmla="*/ 461 h 513"/>
              <a:gd name="T58" fmla="*/ 645 w 893"/>
              <a:gd name="T59" fmla="*/ 374 h 513"/>
              <a:gd name="T60" fmla="*/ 760 w 893"/>
              <a:gd name="T61" fmla="*/ 431 h 513"/>
              <a:gd name="T62" fmla="*/ 596 w 893"/>
              <a:gd name="T63" fmla="*/ 307 h 513"/>
              <a:gd name="T64" fmla="*/ 795 w 893"/>
              <a:gd name="T65" fmla="*/ 201 h 513"/>
              <a:gd name="T66" fmla="*/ 602 w 893"/>
              <a:gd name="T67" fmla="*/ 347 h 513"/>
              <a:gd name="T68" fmla="*/ 795 w 893"/>
              <a:gd name="T69" fmla="*/ 201 h 513"/>
              <a:gd name="T70" fmla="*/ 650 w 893"/>
              <a:gd name="T71" fmla="*/ 239 h 513"/>
              <a:gd name="T72" fmla="*/ 492 w 893"/>
              <a:gd name="T73" fmla="*/ 119 h 513"/>
              <a:gd name="T74" fmla="*/ 500 w 893"/>
              <a:gd name="T75" fmla="*/ 80 h 513"/>
              <a:gd name="T76" fmla="*/ 410 w 893"/>
              <a:gd name="T77" fmla="*/ 148 h 513"/>
              <a:gd name="T78" fmla="*/ 500 w 893"/>
              <a:gd name="T79" fmla="*/ 80 h 513"/>
              <a:gd name="T80" fmla="*/ 392 w 893"/>
              <a:gd name="T81" fmla="*/ 182 h 513"/>
              <a:gd name="T82" fmla="*/ 261 w 893"/>
              <a:gd name="T83" fmla="*/ 82 h 513"/>
              <a:gd name="T84" fmla="*/ 568 w 893"/>
              <a:gd name="T85" fmla="*/ 197 h 513"/>
              <a:gd name="T86" fmla="*/ 366 w 893"/>
              <a:gd name="T87" fmla="*/ 349 h 513"/>
              <a:gd name="T88" fmla="*/ 568 w 893"/>
              <a:gd name="T89" fmla="*/ 197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93" h="513">
                <a:moveTo>
                  <a:pt x="879" y="290"/>
                </a:moveTo>
                <a:cubicBezTo>
                  <a:pt x="893" y="301"/>
                  <a:pt x="893" y="319"/>
                  <a:pt x="877" y="330"/>
                </a:cubicBezTo>
                <a:cubicBezTo>
                  <a:pt x="862" y="342"/>
                  <a:pt x="838" y="343"/>
                  <a:pt x="824" y="332"/>
                </a:cubicBezTo>
                <a:cubicBezTo>
                  <a:pt x="810" y="321"/>
                  <a:pt x="811" y="303"/>
                  <a:pt x="826" y="291"/>
                </a:cubicBezTo>
                <a:cubicBezTo>
                  <a:pt x="841" y="280"/>
                  <a:pt x="865" y="279"/>
                  <a:pt x="879" y="290"/>
                </a:cubicBezTo>
                <a:close/>
                <a:moveTo>
                  <a:pt x="719" y="131"/>
                </a:moveTo>
                <a:cubicBezTo>
                  <a:pt x="766" y="167"/>
                  <a:pt x="772" y="221"/>
                  <a:pt x="732" y="251"/>
                </a:cubicBezTo>
                <a:cubicBezTo>
                  <a:pt x="691" y="281"/>
                  <a:pt x="621" y="277"/>
                  <a:pt x="574" y="242"/>
                </a:cubicBezTo>
                <a:cubicBezTo>
                  <a:pt x="527" y="206"/>
                  <a:pt x="521" y="153"/>
                  <a:pt x="561" y="122"/>
                </a:cubicBezTo>
                <a:cubicBezTo>
                  <a:pt x="602" y="92"/>
                  <a:pt x="672" y="96"/>
                  <a:pt x="719" y="131"/>
                </a:cubicBezTo>
                <a:close/>
                <a:moveTo>
                  <a:pt x="668" y="74"/>
                </a:moveTo>
                <a:cubicBezTo>
                  <a:pt x="714" y="109"/>
                  <a:pt x="715" y="164"/>
                  <a:pt x="670" y="198"/>
                </a:cubicBezTo>
                <a:cubicBezTo>
                  <a:pt x="625" y="232"/>
                  <a:pt x="552" y="231"/>
                  <a:pt x="506" y="197"/>
                </a:cubicBezTo>
                <a:cubicBezTo>
                  <a:pt x="460" y="162"/>
                  <a:pt x="459" y="106"/>
                  <a:pt x="504" y="72"/>
                </a:cubicBezTo>
                <a:cubicBezTo>
                  <a:pt x="549" y="38"/>
                  <a:pt x="622" y="39"/>
                  <a:pt x="668" y="74"/>
                </a:cubicBezTo>
                <a:close/>
                <a:moveTo>
                  <a:pt x="562" y="47"/>
                </a:moveTo>
                <a:cubicBezTo>
                  <a:pt x="613" y="85"/>
                  <a:pt x="621" y="142"/>
                  <a:pt x="579" y="174"/>
                </a:cubicBezTo>
                <a:cubicBezTo>
                  <a:pt x="537" y="206"/>
                  <a:pt x="462" y="200"/>
                  <a:pt x="411" y="162"/>
                </a:cubicBezTo>
                <a:cubicBezTo>
                  <a:pt x="360" y="123"/>
                  <a:pt x="352" y="66"/>
                  <a:pt x="394" y="34"/>
                </a:cubicBezTo>
                <a:cubicBezTo>
                  <a:pt x="436" y="3"/>
                  <a:pt x="511" y="8"/>
                  <a:pt x="562" y="47"/>
                </a:cubicBezTo>
                <a:close/>
                <a:moveTo>
                  <a:pt x="436" y="41"/>
                </a:moveTo>
                <a:cubicBezTo>
                  <a:pt x="480" y="74"/>
                  <a:pt x="489" y="121"/>
                  <a:pt x="456" y="146"/>
                </a:cubicBezTo>
                <a:cubicBezTo>
                  <a:pt x="423" y="171"/>
                  <a:pt x="361" y="164"/>
                  <a:pt x="317" y="131"/>
                </a:cubicBezTo>
                <a:cubicBezTo>
                  <a:pt x="274" y="98"/>
                  <a:pt x="265" y="51"/>
                  <a:pt x="298" y="26"/>
                </a:cubicBezTo>
                <a:cubicBezTo>
                  <a:pt x="331" y="2"/>
                  <a:pt x="393" y="8"/>
                  <a:pt x="436" y="41"/>
                </a:cubicBezTo>
                <a:close/>
                <a:moveTo>
                  <a:pt x="336" y="40"/>
                </a:moveTo>
                <a:cubicBezTo>
                  <a:pt x="385" y="77"/>
                  <a:pt x="389" y="135"/>
                  <a:pt x="344" y="169"/>
                </a:cubicBezTo>
                <a:cubicBezTo>
                  <a:pt x="299" y="203"/>
                  <a:pt x="223" y="200"/>
                  <a:pt x="174" y="162"/>
                </a:cubicBezTo>
                <a:cubicBezTo>
                  <a:pt x="124" y="125"/>
                  <a:pt x="121" y="67"/>
                  <a:pt x="165" y="33"/>
                </a:cubicBezTo>
                <a:cubicBezTo>
                  <a:pt x="210" y="0"/>
                  <a:pt x="286" y="2"/>
                  <a:pt x="336" y="40"/>
                </a:cubicBezTo>
                <a:close/>
                <a:moveTo>
                  <a:pt x="160" y="75"/>
                </a:moveTo>
                <a:cubicBezTo>
                  <a:pt x="189" y="96"/>
                  <a:pt x="185" y="134"/>
                  <a:pt x="152" y="159"/>
                </a:cubicBezTo>
                <a:cubicBezTo>
                  <a:pt x="119" y="183"/>
                  <a:pt x="70" y="186"/>
                  <a:pt x="41" y="165"/>
                </a:cubicBezTo>
                <a:cubicBezTo>
                  <a:pt x="13" y="143"/>
                  <a:pt x="17" y="106"/>
                  <a:pt x="50" y="81"/>
                </a:cubicBezTo>
                <a:cubicBezTo>
                  <a:pt x="82" y="56"/>
                  <a:pt x="132" y="53"/>
                  <a:pt x="160" y="75"/>
                </a:cubicBezTo>
                <a:close/>
                <a:moveTo>
                  <a:pt x="304" y="84"/>
                </a:moveTo>
                <a:cubicBezTo>
                  <a:pt x="357" y="124"/>
                  <a:pt x="344" y="199"/>
                  <a:pt x="275" y="252"/>
                </a:cubicBezTo>
                <a:cubicBezTo>
                  <a:pt x="206" y="304"/>
                  <a:pt x="107" y="314"/>
                  <a:pt x="54" y="274"/>
                </a:cubicBezTo>
                <a:cubicBezTo>
                  <a:pt x="0" y="233"/>
                  <a:pt x="13" y="158"/>
                  <a:pt x="82" y="106"/>
                </a:cubicBezTo>
                <a:cubicBezTo>
                  <a:pt x="151" y="53"/>
                  <a:pt x="251" y="44"/>
                  <a:pt x="304" y="84"/>
                </a:cubicBezTo>
                <a:close/>
                <a:moveTo>
                  <a:pt x="370" y="190"/>
                </a:moveTo>
                <a:cubicBezTo>
                  <a:pt x="401" y="214"/>
                  <a:pt x="371" y="276"/>
                  <a:pt x="302" y="328"/>
                </a:cubicBezTo>
                <a:cubicBezTo>
                  <a:pt x="233" y="380"/>
                  <a:pt x="151" y="403"/>
                  <a:pt x="119" y="379"/>
                </a:cubicBezTo>
                <a:cubicBezTo>
                  <a:pt x="88" y="355"/>
                  <a:pt x="118" y="293"/>
                  <a:pt x="187" y="241"/>
                </a:cubicBezTo>
                <a:cubicBezTo>
                  <a:pt x="256" y="189"/>
                  <a:pt x="338" y="166"/>
                  <a:pt x="370" y="190"/>
                </a:cubicBezTo>
                <a:close/>
                <a:moveTo>
                  <a:pt x="453" y="234"/>
                </a:moveTo>
                <a:cubicBezTo>
                  <a:pt x="496" y="267"/>
                  <a:pt x="477" y="335"/>
                  <a:pt x="411" y="385"/>
                </a:cubicBezTo>
                <a:cubicBezTo>
                  <a:pt x="344" y="436"/>
                  <a:pt x="254" y="450"/>
                  <a:pt x="211" y="417"/>
                </a:cubicBezTo>
                <a:cubicBezTo>
                  <a:pt x="167" y="384"/>
                  <a:pt x="186" y="316"/>
                  <a:pt x="253" y="266"/>
                </a:cubicBezTo>
                <a:cubicBezTo>
                  <a:pt x="319" y="215"/>
                  <a:pt x="409" y="201"/>
                  <a:pt x="453" y="234"/>
                </a:cubicBezTo>
                <a:close/>
                <a:moveTo>
                  <a:pt x="619" y="270"/>
                </a:moveTo>
                <a:cubicBezTo>
                  <a:pt x="676" y="313"/>
                  <a:pt x="663" y="393"/>
                  <a:pt x="590" y="448"/>
                </a:cubicBezTo>
                <a:cubicBezTo>
                  <a:pt x="517" y="504"/>
                  <a:pt x="411" y="513"/>
                  <a:pt x="354" y="470"/>
                </a:cubicBezTo>
                <a:cubicBezTo>
                  <a:pt x="297" y="427"/>
                  <a:pt x="310" y="347"/>
                  <a:pt x="383" y="291"/>
                </a:cubicBezTo>
                <a:cubicBezTo>
                  <a:pt x="456" y="236"/>
                  <a:pt x="562" y="226"/>
                  <a:pt x="619" y="270"/>
                </a:cubicBezTo>
                <a:close/>
                <a:moveTo>
                  <a:pt x="645" y="374"/>
                </a:moveTo>
                <a:cubicBezTo>
                  <a:pt x="694" y="410"/>
                  <a:pt x="707" y="459"/>
                  <a:pt x="675" y="483"/>
                </a:cubicBezTo>
                <a:cubicBezTo>
                  <a:pt x="643" y="507"/>
                  <a:pt x="579" y="497"/>
                  <a:pt x="531" y="461"/>
                </a:cubicBezTo>
                <a:cubicBezTo>
                  <a:pt x="482" y="424"/>
                  <a:pt x="469" y="375"/>
                  <a:pt x="501" y="351"/>
                </a:cubicBezTo>
                <a:cubicBezTo>
                  <a:pt x="533" y="327"/>
                  <a:pt x="597" y="337"/>
                  <a:pt x="645" y="374"/>
                </a:cubicBezTo>
                <a:close/>
                <a:moveTo>
                  <a:pt x="757" y="309"/>
                </a:moveTo>
                <a:cubicBezTo>
                  <a:pt x="803" y="344"/>
                  <a:pt x="804" y="398"/>
                  <a:pt x="760" y="431"/>
                </a:cubicBezTo>
                <a:cubicBezTo>
                  <a:pt x="717" y="464"/>
                  <a:pt x="645" y="463"/>
                  <a:pt x="599" y="429"/>
                </a:cubicBezTo>
                <a:cubicBezTo>
                  <a:pt x="554" y="395"/>
                  <a:pt x="553" y="340"/>
                  <a:pt x="596" y="307"/>
                </a:cubicBezTo>
                <a:cubicBezTo>
                  <a:pt x="640" y="274"/>
                  <a:pt x="712" y="275"/>
                  <a:pt x="757" y="309"/>
                </a:cubicBezTo>
                <a:close/>
                <a:moveTo>
                  <a:pt x="795" y="201"/>
                </a:moveTo>
                <a:cubicBezTo>
                  <a:pt x="856" y="247"/>
                  <a:pt x="862" y="317"/>
                  <a:pt x="809" y="357"/>
                </a:cubicBezTo>
                <a:cubicBezTo>
                  <a:pt x="755" y="398"/>
                  <a:pt x="663" y="393"/>
                  <a:pt x="602" y="347"/>
                </a:cubicBezTo>
                <a:cubicBezTo>
                  <a:pt x="542" y="301"/>
                  <a:pt x="536" y="232"/>
                  <a:pt x="589" y="191"/>
                </a:cubicBezTo>
                <a:cubicBezTo>
                  <a:pt x="642" y="151"/>
                  <a:pt x="735" y="155"/>
                  <a:pt x="795" y="201"/>
                </a:cubicBezTo>
                <a:close/>
                <a:moveTo>
                  <a:pt x="637" y="128"/>
                </a:moveTo>
                <a:cubicBezTo>
                  <a:pt x="681" y="161"/>
                  <a:pt x="686" y="211"/>
                  <a:pt x="650" y="239"/>
                </a:cubicBezTo>
                <a:cubicBezTo>
                  <a:pt x="613" y="266"/>
                  <a:pt x="548" y="262"/>
                  <a:pt x="504" y="229"/>
                </a:cubicBezTo>
                <a:cubicBezTo>
                  <a:pt x="460" y="196"/>
                  <a:pt x="455" y="147"/>
                  <a:pt x="492" y="119"/>
                </a:cubicBezTo>
                <a:cubicBezTo>
                  <a:pt x="528" y="91"/>
                  <a:pt x="594" y="95"/>
                  <a:pt x="637" y="128"/>
                </a:cubicBezTo>
                <a:close/>
                <a:moveTo>
                  <a:pt x="500" y="80"/>
                </a:moveTo>
                <a:cubicBezTo>
                  <a:pt x="539" y="110"/>
                  <a:pt x="550" y="149"/>
                  <a:pt x="525" y="168"/>
                </a:cubicBezTo>
                <a:cubicBezTo>
                  <a:pt x="501" y="187"/>
                  <a:pt x="449" y="178"/>
                  <a:pt x="410" y="148"/>
                </a:cubicBezTo>
                <a:cubicBezTo>
                  <a:pt x="370" y="119"/>
                  <a:pt x="359" y="80"/>
                  <a:pt x="384" y="61"/>
                </a:cubicBezTo>
                <a:cubicBezTo>
                  <a:pt x="409" y="42"/>
                  <a:pt x="461" y="50"/>
                  <a:pt x="500" y="80"/>
                </a:cubicBezTo>
                <a:close/>
                <a:moveTo>
                  <a:pt x="404" y="73"/>
                </a:moveTo>
                <a:cubicBezTo>
                  <a:pt x="441" y="101"/>
                  <a:pt x="435" y="149"/>
                  <a:pt x="392" y="182"/>
                </a:cubicBezTo>
                <a:cubicBezTo>
                  <a:pt x="349" y="214"/>
                  <a:pt x="285" y="219"/>
                  <a:pt x="249" y="191"/>
                </a:cubicBezTo>
                <a:cubicBezTo>
                  <a:pt x="212" y="164"/>
                  <a:pt x="218" y="115"/>
                  <a:pt x="261" y="82"/>
                </a:cubicBezTo>
                <a:cubicBezTo>
                  <a:pt x="304" y="50"/>
                  <a:pt x="368" y="46"/>
                  <a:pt x="404" y="73"/>
                </a:cubicBezTo>
                <a:close/>
                <a:moveTo>
                  <a:pt x="568" y="197"/>
                </a:moveTo>
                <a:cubicBezTo>
                  <a:pt x="683" y="284"/>
                  <a:pt x="731" y="388"/>
                  <a:pt x="675" y="430"/>
                </a:cubicBezTo>
                <a:cubicBezTo>
                  <a:pt x="620" y="472"/>
                  <a:pt x="481" y="436"/>
                  <a:pt x="366" y="349"/>
                </a:cubicBezTo>
                <a:cubicBezTo>
                  <a:pt x="251" y="262"/>
                  <a:pt x="203" y="157"/>
                  <a:pt x="259" y="115"/>
                </a:cubicBezTo>
                <a:cubicBezTo>
                  <a:pt x="314" y="73"/>
                  <a:pt x="453" y="110"/>
                  <a:pt x="568" y="197"/>
                </a:cubicBezTo>
                <a:close/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68">
            <a:extLst>
              <a:ext uri="{FF2B5EF4-FFF2-40B4-BE49-F238E27FC236}">
                <a16:creationId xmlns:a16="http://schemas.microsoft.com/office/drawing/2014/main" id="{3AD322F2-440A-44F7-A30F-1CD5E0E02549}"/>
              </a:ext>
            </a:extLst>
          </p:cNvPr>
          <p:cNvSpPr>
            <a:spLocks/>
          </p:cNvSpPr>
          <p:nvPr/>
        </p:nvSpPr>
        <p:spPr bwMode="auto">
          <a:xfrm>
            <a:off x="7650653" y="4533713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3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9"/>
                </a:cubicBezTo>
                <a:cubicBezTo>
                  <a:pt x="98" y="306"/>
                  <a:pt x="87" y="325"/>
                  <a:pt x="93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4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3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69">
            <a:extLst>
              <a:ext uri="{FF2B5EF4-FFF2-40B4-BE49-F238E27FC236}">
                <a16:creationId xmlns:a16="http://schemas.microsoft.com/office/drawing/2014/main" id="{3D63887C-C8CA-4DCA-83CB-ED95D098149F}"/>
              </a:ext>
            </a:extLst>
          </p:cNvPr>
          <p:cNvSpPr>
            <a:spLocks/>
          </p:cNvSpPr>
          <p:nvPr/>
        </p:nvSpPr>
        <p:spPr bwMode="auto">
          <a:xfrm>
            <a:off x="7650653" y="4533713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3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9"/>
                </a:cubicBezTo>
                <a:cubicBezTo>
                  <a:pt x="98" y="306"/>
                  <a:pt x="87" y="325"/>
                  <a:pt x="93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4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3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7F7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70">
            <a:extLst>
              <a:ext uri="{FF2B5EF4-FFF2-40B4-BE49-F238E27FC236}">
                <a16:creationId xmlns:a16="http://schemas.microsoft.com/office/drawing/2014/main" id="{BFC9F45B-DFBB-43FA-A092-47C3AE95A2CD}"/>
              </a:ext>
            </a:extLst>
          </p:cNvPr>
          <p:cNvSpPr>
            <a:spLocks/>
          </p:cNvSpPr>
          <p:nvPr/>
        </p:nvSpPr>
        <p:spPr bwMode="auto">
          <a:xfrm>
            <a:off x="7650653" y="4533713"/>
            <a:ext cx="446781" cy="278465"/>
          </a:xfrm>
          <a:custGeom>
            <a:avLst/>
            <a:gdLst>
              <a:gd name="T0" fmla="*/ 27 w 839"/>
              <a:gd name="T1" fmla="*/ 74 h 466"/>
              <a:gd name="T2" fmla="*/ 13 w 839"/>
              <a:gd name="T3" fmla="*/ 128 h 466"/>
              <a:gd name="T4" fmla="*/ 14 w 839"/>
              <a:gd name="T5" fmla="*/ 153 h 466"/>
              <a:gd name="T6" fmla="*/ 24 w 839"/>
              <a:gd name="T7" fmla="*/ 237 h 466"/>
              <a:gd name="T8" fmla="*/ 102 w 839"/>
              <a:gd name="T9" fmla="*/ 264 h 466"/>
              <a:gd name="T10" fmla="*/ 110 w 839"/>
              <a:gd name="T11" fmla="*/ 289 h 466"/>
              <a:gd name="T12" fmla="*/ 93 w 839"/>
              <a:gd name="T13" fmla="*/ 344 h 466"/>
              <a:gd name="T14" fmla="*/ 127 w 839"/>
              <a:gd name="T15" fmla="*/ 354 h 466"/>
              <a:gd name="T16" fmla="*/ 172 w 839"/>
              <a:gd name="T17" fmla="*/ 344 h 466"/>
              <a:gd name="T18" fmla="*/ 203 w 839"/>
              <a:gd name="T19" fmla="*/ 395 h 466"/>
              <a:gd name="T20" fmla="*/ 299 w 839"/>
              <a:gd name="T21" fmla="*/ 389 h 466"/>
              <a:gd name="T22" fmla="*/ 304 w 839"/>
              <a:gd name="T23" fmla="*/ 397 h 466"/>
              <a:gd name="T24" fmla="*/ 390 w 839"/>
              <a:gd name="T25" fmla="*/ 461 h 466"/>
              <a:gd name="T26" fmla="*/ 507 w 839"/>
              <a:gd name="T27" fmla="*/ 439 h 466"/>
              <a:gd name="T28" fmla="*/ 538 w 839"/>
              <a:gd name="T29" fmla="*/ 448 h 466"/>
              <a:gd name="T30" fmla="*/ 615 w 839"/>
              <a:gd name="T31" fmla="*/ 459 h 466"/>
              <a:gd name="T32" fmla="*/ 637 w 839"/>
              <a:gd name="T33" fmla="*/ 430 h 466"/>
              <a:gd name="T34" fmla="*/ 664 w 839"/>
              <a:gd name="T35" fmla="*/ 420 h 466"/>
              <a:gd name="T36" fmla="*/ 736 w 839"/>
              <a:gd name="T37" fmla="*/ 352 h 466"/>
              <a:gd name="T38" fmla="*/ 736 w 839"/>
              <a:gd name="T39" fmla="*/ 340 h 466"/>
              <a:gd name="T40" fmla="*/ 789 w 839"/>
              <a:gd name="T41" fmla="*/ 288 h 466"/>
              <a:gd name="T42" fmla="*/ 814 w 839"/>
              <a:gd name="T43" fmla="*/ 305 h 466"/>
              <a:gd name="T44" fmla="*/ 828 w 839"/>
              <a:gd name="T45" fmla="*/ 281 h 466"/>
              <a:gd name="T46" fmla="*/ 801 w 839"/>
              <a:gd name="T47" fmla="*/ 281 h 466"/>
              <a:gd name="T48" fmla="*/ 788 w 839"/>
              <a:gd name="T49" fmla="*/ 265 h 466"/>
              <a:gd name="T50" fmla="*/ 706 w 839"/>
              <a:gd name="T51" fmla="*/ 172 h 466"/>
              <a:gd name="T52" fmla="*/ 697 w 839"/>
              <a:gd name="T53" fmla="*/ 158 h 466"/>
              <a:gd name="T54" fmla="*/ 648 w 839"/>
              <a:gd name="T55" fmla="*/ 111 h 466"/>
              <a:gd name="T56" fmla="*/ 615 w 839"/>
              <a:gd name="T57" fmla="*/ 64 h 466"/>
              <a:gd name="T58" fmla="*/ 526 w 839"/>
              <a:gd name="T59" fmla="*/ 45 h 466"/>
              <a:gd name="T60" fmla="*/ 500 w 839"/>
              <a:gd name="T61" fmla="*/ 31 h 466"/>
              <a:gd name="T62" fmla="*/ 394 w 839"/>
              <a:gd name="T63" fmla="*/ 15 h 466"/>
              <a:gd name="T64" fmla="*/ 374 w 839"/>
              <a:gd name="T65" fmla="*/ 25 h 466"/>
              <a:gd name="T66" fmla="*/ 292 w 839"/>
              <a:gd name="T67" fmla="*/ 11 h 466"/>
              <a:gd name="T68" fmla="*/ 270 w 839"/>
              <a:gd name="T69" fmla="*/ 22 h 466"/>
              <a:gd name="T70" fmla="*/ 150 w 839"/>
              <a:gd name="T71" fmla="*/ 22 h 466"/>
              <a:gd name="T72" fmla="*/ 117 w 839"/>
              <a:gd name="T73" fmla="*/ 70 h 466"/>
              <a:gd name="T74" fmla="*/ 46 w 839"/>
              <a:gd name="T75" fmla="*/ 63 h 466"/>
              <a:gd name="T76" fmla="*/ 27 w 839"/>
              <a:gd name="T77" fmla="*/ 74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39" h="466">
                <a:moveTo>
                  <a:pt x="27" y="74"/>
                </a:moveTo>
                <a:cubicBezTo>
                  <a:pt x="9" y="87"/>
                  <a:pt x="0" y="111"/>
                  <a:pt x="13" y="128"/>
                </a:cubicBezTo>
                <a:cubicBezTo>
                  <a:pt x="21" y="135"/>
                  <a:pt x="20" y="145"/>
                  <a:pt x="14" y="153"/>
                </a:cubicBezTo>
                <a:cubicBezTo>
                  <a:pt x="1" y="180"/>
                  <a:pt x="1" y="213"/>
                  <a:pt x="24" y="237"/>
                </a:cubicBezTo>
                <a:cubicBezTo>
                  <a:pt x="42" y="255"/>
                  <a:pt x="73" y="264"/>
                  <a:pt x="102" y="264"/>
                </a:cubicBezTo>
                <a:cubicBezTo>
                  <a:pt x="116" y="267"/>
                  <a:pt x="118" y="281"/>
                  <a:pt x="110" y="289"/>
                </a:cubicBezTo>
                <a:cubicBezTo>
                  <a:pt x="98" y="306"/>
                  <a:pt x="87" y="325"/>
                  <a:pt x="93" y="344"/>
                </a:cubicBezTo>
                <a:cubicBezTo>
                  <a:pt x="99" y="354"/>
                  <a:pt x="115" y="356"/>
                  <a:pt x="127" y="354"/>
                </a:cubicBezTo>
                <a:cubicBezTo>
                  <a:pt x="143" y="352"/>
                  <a:pt x="157" y="348"/>
                  <a:pt x="172" y="344"/>
                </a:cubicBezTo>
                <a:cubicBezTo>
                  <a:pt x="168" y="364"/>
                  <a:pt x="179" y="386"/>
                  <a:pt x="203" y="395"/>
                </a:cubicBezTo>
                <a:cubicBezTo>
                  <a:pt x="234" y="406"/>
                  <a:pt x="269" y="399"/>
                  <a:pt x="299" y="389"/>
                </a:cubicBezTo>
                <a:cubicBezTo>
                  <a:pt x="306" y="385"/>
                  <a:pt x="303" y="394"/>
                  <a:pt x="304" y="397"/>
                </a:cubicBezTo>
                <a:cubicBezTo>
                  <a:pt x="310" y="429"/>
                  <a:pt x="346" y="458"/>
                  <a:pt x="390" y="461"/>
                </a:cubicBezTo>
                <a:cubicBezTo>
                  <a:pt x="431" y="466"/>
                  <a:pt x="473" y="455"/>
                  <a:pt x="507" y="439"/>
                </a:cubicBezTo>
                <a:cubicBezTo>
                  <a:pt x="519" y="436"/>
                  <a:pt x="529" y="444"/>
                  <a:pt x="538" y="448"/>
                </a:cubicBezTo>
                <a:cubicBezTo>
                  <a:pt x="561" y="459"/>
                  <a:pt x="589" y="466"/>
                  <a:pt x="615" y="459"/>
                </a:cubicBezTo>
                <a:cubicBezTo>
                  <a:pt x="629" y="454"/>
                  <a:pt x="636" y="442"/>
                  <a:pt x="637" y="430"/>
                </a:cubicBezTo>
                <a:cubicBezTo>
                  <a:pt x="640" y="422"/>
                  <a:pt x="653" y="420"/>
                  <a:pt x="664" y="420"/>
                </a:cubicBezTo>
                <a:cubicBezTo>
                  <a:pt x="705" y="414"/>
                  <a:pt x="738" y="384"/>
                  <a:pt x="736" y="352"/>
                </a:cubicBezTo>
                <a:cubicBezTo>
                  <a:pt x="736" y="348"/>
                  <a:pt x="734" y="344"/>
                  <a:pt x="736" y="340"/>
                </a:cubicBezTo>
                <a:cubicBezTo>
                  <a:pt x="762" y="330"/>
                  <a:pt x="779" y="309"/>
                  <a:pt x="789" y="288"/>
                </a:cubicBezTo>
                <a:cubicBezTo>
                  <a:pt x="793" y="296"/>
                  <a:pt x="801" y="306"/>
                  <a:pt x="814" y="305"/>
                </a:cubicBezTo>
                <a:cubicBezTo>
                  <a:pt x="829" y="305"/>
                  <a:pt x="839" y="290"/>
                  <a:pt x="828" y="281"/>
                </a:cubicBezTo>
                <a:cubicBezTo>
                  <a:pt x="820" y="277"/>
                  <a:pt x="810" y="280"/>
                  <a:pt x="801" y="281"/>
                </a:cubicBezTo>
                <a:cubicBezTo>
                  <a:pt x="791" y="280"/>
                  <a:pt x="787" y="272"/>
                  <a:pt x="788" y="265"/>
                </a:cubicBezTo>
                <a:cubicBezTo>
                  <a:pt x="786" y="226"/>
                  <a:pt x="752" y="189"/>
                  <a:pt x="706" y="172"/>
                </a:cubicBezTo>
                <a:cubicBezTo>
                  <a:pt x="699" y="169"/>
                  <a:pt x="700" y="163"/>
                  <a:pt x="697" y="158"/>
                </a:cubicBezTo>
                <a:cubicBezTo>
                  <a:pt x="689" y="139"/>
                  <a:pt x="671" y="122"/>
                  <a:pt x="648" y="111"/>
                </a:cubicBezTo>
                <a:cubicBezTo>
                  <a:pt x="642" y="93"/>
                  <a:pt x="633" y="76"/>
                  <a:pt x="615" y="64"/>
                </a:cubicBezTo>
                <a:cubicBezTo>
                  <a:pt x="591" y="47"/>
                  <a:pt x="557" y="40"/>
                  <a:pt x="526" y="45"/>
                </a:cubicBezTo>
                <a:cubicBezTo>
                  <a:pt x="514" y="44"/>
                  <a:pt x="509" y="35"/>
                  <a:pt x="500" y="31"/>
                </a:cubicBezTo>
                <a:cubicBezTo>
                  <a:pt x="471" y="13"/>
                  <a:pt x="429" y="4"/>
                  <a:pt x="394" y="15"/>
                </a:cubicBezTo>
                <a:cubicBezTo>
                  <a:pt x="387" y="18"/>
                  <a:pt x="380" y="21"/>
                  <a:pt x="374" y="25"/>
                </a:cubicBezTo>
                <a:cubicBezTo>
                  <a:pt x="351" y="12"/>
                  <a:pt x="320" y="3"/>
                  <a:pt x="292" y="11"/>
                </a:cubicBezTo>
                <a:cubicBezTo>
                  <a:pt x="284" y="13"/>
                  <a:pt x="277" y="18"/>
                  <a:pt x="270" y="22"/>
                </a:cubicBezTo>
                <a:cubicBezTo>
                  <a:pt x="236" y="3"/>
                  <a:pt x="183" y="0"/>
                  <a:pt x="150" y="22"/>
                </a:cubicBezTo>
                <a:cubicBezTo>
                  <a:pt x="130" y="33"/>
                  <a:pt x="121" y="52"/>
                  <a:pt x="117" y="70"/>
                </a:cubicBezTo>
                <a:cubicBezTo>
                  <a:pt x="99" y="56"/>
                  <a:pt x="69" y="53"/>
                  <a:pt x="46" y="63"/>
                </a:cubicBezTo>
                <a:cubicBezTo>
                  <a:pt x="39" y="65"/>
                  <a:pt x="33" y="69"/>
                  <a:pt x="27" y="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71">
            <a:extLst>
              <a:ext uri="{FF2B5EF4-FFF2-40B4-BE49-F238E27FC236}">
                <a16:creationId xmlns:a16="http://schemas.microsoft.com/office/drawing/2014/main" id="{C48EDE66-1B43-4FE2-9B0D-50F63B94C5FC}"/>
              </a:ext>
            </a:extLst>
          </p:cNvPr>
          <p:cNvSpPr>
            <a:spLocks/>
          </p:cNvSpPr>
          <p:nvPr/>
        </p:nvSpPr>
        <p:spPr bwMode="auto">
          <a:xfrm>
            <a:off x="7716036" y="1596623"/>
            <a:ext cx="266979" cy="306921"/>
          </a:xfrm>
          <a:custGeom>
            <a:avLst/>
            <a:gdLst>
              <a:gd name="T0" fmla="*/ 133 w 502"/>
              <a:gd name="T1" fmla="*/ 0 h 514"/>
              <a:gd name="T2" fmla="*/ 368 w 502"/>
              <a:gd name="T3" fmla="*/ 0 h 514"/>
              <a:gd name="T4" fmla="*/ 502 w 502"/>
              <a:gd name="T5" fmla="*/ 133 h 514"/>
              <a:gd name="T6" fmla="*/ 502 w 502"/>
              <a:gd name="T7" fmla="*/ 380 h 514"/>
              <a:gd name="T8" fmla="*/ 368 w 502"/>
              <a:gd name="T9" fmla="*/ 514 h 514"/>
              <a:gd name="T10" fmla="*/ 133 w 502"/>
              <a:gd name="T11" fmla="*/ 514 h 514"/>
              <a:gd name="T12" fmla="*/ 0 w 502"/>
              <a:gd name="T13" fmla="*/ 380 h 514"/>
              <a:gd name="T14" fmla="*/ 0 w 502"/>
              <a:gd name="T15" fmla="*/ 133 h 514"/>
              <a:gd name="T16" fmla="*/ 133 w 502"/>
              <a:gd name="T17" fmla="*/ 0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2" h="514">
                <a:moveTo>
                  <a:pt x="133" y="0"/>
                </a:moveTo>
                <a:lnTo>
                  <a:pt x="368" y="0"/>
                </a:lnTo>
                <a:cubicBezTo>
                  <a:pt x="442" y="0"/>
                  <a:pt x="502" y="59"/>
                  <a:pt x="502" y="133"/>
                </a:cubicBezTo>
                <a:lnTo>
                  <a:pt x="502" y="380"/>
                </a:lnTo>
                <a:cubicBezTo>
                  <a:pt x="502" y="454"/>
                  <a:pt x="442" y="514"/>
                  <a:pt x="368" y="514"/>
                </a:cubicBezTo>
                <a:lnTo>
                  <a:pt x="133" y="514"/>
                </a:lnTo>
                <a:cubicBezTo>
                  <a:pt x="59" y="514"/>
                  <a:pt x="0" y="454"/>
                  <a:pt x="0" y="380"/>
                </a:cubicBezTo>
                <a:lnTo>
                  <a:pt x="0" y="133"/>
                </a:lnTo>
                <a:cubicBezTo>
                  <a:pt x="0" y="59"/>
                  <a:pt x="59" y="0"/>
                  <a:pt x="133" y="0"/>
                </a:cubicBezTo>
                <a:close/>
              </a:path>
            </a:pathLst>
          </a:custGeom>
          <a:solidFill>
            <a:srgbClr val="A3E4B8"/>
          </a:solidFill>
          <a:ln w="952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Rectangle 172">
            <a:extLst>
              <a:ext uri="{FF2B5EF4-FFF2-40B4-BE49-F238E27FC236}">
                <a16:creationId xmlns:a16="http://schemas.microsoft.com/office/drawing/2014/main" id="{9E7234C2-09AB-4D53-8C7A-0FE369900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395" y="1667763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>
                <a:solidFill>
                  <a:srgbClr val="000000"/>
                </a:solidFill>
                <a:latin typeface="sans-serif"/>
              </a:rPr>
              <a:t>7</a:t>
            </a:r>
            <a:endParaRPr lang="en-US" alt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17241F95-6017-40F6-A9D1-FF9F7EF16612}"/>
              </a:ext>
            </a:extLst>
          </p:cNvPr>
          <p:cNvSpPr/>
          <p:nvPr/>
        </p:nvSpPr>
        <p:spPr>
          <a:xfrm>
            <a:off x="2871021" y="5459897"/>
            <a:ext cx="6389330" cy="56776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 interlock inserts a </a:t>
            </a:r>
            <a:r>
              <a:rPr lang="en-US" i="1" dirty="0" err="1"/>
              <a:t>nop</a:t>
            </a:r>
            <a:r>
              <a:rPr lang="en-US" dirty="0"/>
              <a:t> instruction (bubble) in the pipeline</a:t>
            </a:r>
          </a:p>
        </p:txBody>
      </p:sp>
    </p:spTree>
    <p:extLst>
      <p:ext uri="{BB962C8B-B14F-4D97-AF65-F5344CB8AC3E}">
        <p14:creationId xmlns:p14="http://schemas.microsoft.com/office/powerpoint/2010/main" val="270990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3674</Words>
  <Application>Microsoft Office PowerPoint</Application>
  <PresentationFormat>Widescreen</PresentationFormat>
  <Paragraphs>916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Calibri</vt:lpstr>
      <vt:lpstr>Cambria Math</vt:lpstr>
      <vt:lpstr>Caveat</vt:lpstr>
      <vt:lpstr>Freestyle Script</vt:lpstr>
      <vt:lpstr>Lato Light</vt:lpstr>
      <vt:lpstr>Poppins</vt:lpstr>
      <vt:lpstr>Poppins SemiBold</vt:lpstr>
      <vt:lpstr>Sans</vt:lpstr>
      <vt:lpstr>sans-serif</vt:lpstr>
      <vt:lpstr>Wingdings</vt:lpstr>
      <vt:lpstr>Office Theme</vt:lpstr>
      <vt:lpstr>PowerPoint Presentation</vt:lpstr>
      <vt:lpstr>Background Required to Understand this Chapter</vt:lpstr>
      <vt:lpstr>PowerPoint Presentation</vt:lpstr>
      <vt:lpstr>A Simplified Diagram of a Processor with 5 Stages</vt:lpstr>
      <vt:lpstr>Pipelines</vt:lpstr>
      <vt:lpstr>Pipelined Version of the Processor</vt:lpstr>
      <vt:lpstr>Problems with In-order Pipelines</vt:lpstr>
      <vt:lpstr>Pipeline Diagrams </vt:lpstr>
      <vt:lpstr>Pipeline Interlocks </vt:lpstr>
      <vt:lpstr>Forwarding from the MA to the EX stage  No stalls</vt:lpstr>
      <vt:lpstr>Forwarding Multiplexers</vt:lpstr>
      <vt:lpstr>We need 4 Forwarding Paths</vt:lpstr>
      <vt:lpstr>Final View of the Pipelined Processor with Forwarding Multiplexers</vt:lpstr>
      <vt:lpstr>Data Hazards in In-order Pipelines with Forwarding</vt:lpstr>
      <vt:lpstr>Solution: Stall the Pipeline</vt:lpstr>
      <vt:lpstr>Control Hazards</vt:lpstr>
      <vt:lpstr>PowerPoint Presentation</vt:lpstr>
      <vt:lpstr>Performance Equation - I</vt:lpstr>
      <vt:lpstr>Performance Equation - II</vt:lpstr>
      <vt:lpstr>So, what does performance depend on …</vt:lpstr>
      <vt:lpstr>How to improve performance? </vt:lpstr>
      <vt:lpstr>What about frequency? </vt:lpstr>
      <vt:lpstr>Limits to Increasing Frequency</vt:lpstr>
      <vt:lpstr>Limits to increasing frequency - II</vt:lpstr>
      <vt:lpstr>How many pipeline stages can we have?</vt:lpstr>
      <vt:lpstr>Pipeline Stages vs IPC</vt:lpstr>
      <vt:lpstr>Summary: Why we cannot increase frequency by increasing the number of pipeline stages?</vt:lpstr>
      <vt:lpstr>Since we cannot increase frequency …</vt:lpstr>
      <vt:lpstr>Increase IPC </vt:lpstr>
      <vt:lpstr>In-order Superscalar Processor</vt:lpstr>
      <vt:lpstr>In-order Superscalar Processor - II</vt:lpstr>
      <vt:lpstr>Contents</vt:lpstr>
      <vt:lpstr>What to do ... </vt:lpstr>
      <vt:lpstr>Execute out of order</vt:lpstr>
      <vt:lpstr>Continuation ...</vt:lpstr>
      <vt:lpstr>Basic Principle of OOO Processors</vt:lpstr>
      <vt:lpstr>Revisit the Example</vt:lpstr>
      <vt:lpstr>Pool of Instructions: Instruction Window</vt:lpstr>
      <vt:lpstr>Problems with creating an Instruction Pool </vt:lpstr>
      <vt:lpstr>PowerPoint Presentation</vt:lpstr>
      <vt:lpstr>The Maths of Branch Prediction</vt:lpstr>
      <vt:lpstr>For (n=100) : A plot of Pn vs p</vt:lpstr>
      <vt:lpstr>PowerPoint Presentation</vt:lpstr>
      <vt:lpstr>PowerPoint Presentation</vt:lpstr>
      <vt:lpstr>Dependences between Instructions</vt:lpstr>
      <vt:lpstr>Data Dependences</vt:lpstr>
      <vt:lpstr>Data Dependences - II</vt:lpstr>
      <vt:lpstr>Data Dependences - III</vt:lpstr>
      <vt:lpstr>Control Dependences</vt:lpstr>
      <vt:lpstr>Basic Results</vt:lpstr>
      <vt:lpstr>Can output and anti dependences be removed?</vt:lpstr>
      <vt:lpstr>Solution: Assume infinite number of physical registers</vt:lpstr>
      <vt:lpstr>Renaming</vt:lpstr>
      <vt:lpstr>Where are we now ...</vt:lpstr>
      <vt:lpstr>Issue with Write-back</vt:lpstr>
      <vt:lpstr>Assume that there is an exception or interrupt</vt:lpstr>
      <vt:lpstr>Precise Exceptions</vt:lpstr>
      <vt:lpstr>Precise Exceptions - II</vt:lpstr>
      <vt:lpstr>Precise Exceptions - III</vt:lpstr>
      <vt:lpstr>Precise Exceptions in an OOO Processor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56</cp:revision>
  <dcterms:created xsi:type="dcterms:W3CDTF">2020-09-30T13:31:44Z</dcterms:created>
  <dcterms:modified xsi:type="dcterms:W3CDTF">2024-07-15T13:55:42Z</dcterms:modified>
</cp:coreProperties>
</file>