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6"/>
  </p:notesMasterIdLst>
  <p:handoutMasterIdLst>
    <p:handoutMasterId r:id="rId67"/>
  </p:handoutMasterIdLst>
  <p:sldIdLst>
    <p:sldId id="274" r:id="rId2"/>
    <p:sldId id="343" r:id="rId3"/>
    <p:sldId id="352" r:id="rId4"/>
    <p:sldId id="347" r:id="rId5"/>
    <p:sldId id="348" r:id="rId6"/>
    <p:sldId id="340" r:id="rId7"/>
    <p:sldId id="350" r:id="rId8"/>
    <p:sldId id="351" r:id="rId9"/>
    <p:sldId id="303" r:id="rId10"/>
    <p:sldId id="257" r:id="rId11"/>
    <p:sldId id="304" r:id="rId12"/>
    <p:sldId id="305" r:id="rId13"/>
    <p:sldId id="308" r:id="rId14"/>
    <p:sldId id="306" r:id="rId15"/>
    <p:sldId id="307" r:id="rId16"/>
    <p:sldId id="309" r:id="rId17"/>
    <p:sldId id="344" r:id="rId18"/>
    <p:sldId id="311" r:id="rId19"/>
    <p:sldId id="353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54" r:id="rId29"/>
    <p:sldId id="320" r:id="rId30"/>
    <p:sldId id="321" r:id="rId31"/>
    <p:sldId id="322" r:id="rId32"/>
    <p:sldId id="323" r:id="rId33"/>
    <p:sldId id="324" r:id="rId34"/>
    <p:sldId id="326" r:id="rId35"/>
    <p:sldId id="328" r:id="rId36"/>
    <p:sldId id="329" r:id="rId37"/>
    <p:sldId id="327" r:id="rId38"/>
    <p:sldId id="325" r:id="rId39"/>
    <p:sldId id="330" r:id="rId40"/>
    <p:sldId id="331" r:id="rId41"/>
    <p:sldId id="332" r:id="rId42"/>
    <p:sldId id="339" r:id="rId43"/>
    <p:sldId id="341" r:id="rId44"/>
    <p:sldId id="333" r:id="rId45"/>
    <p:sldId id="355" r:id="rId46"/>
    <p:sldId id="345" r:id="rId47"/>
    <p:sldId id="346" r:id="rId48"/>
    <p:sldId id="336" r:id="rId49"/>
    <p:sldId id="337" r:id="rId50"/>
    <p:sldId id="338" r:id="rId51"/>
    <p:sldId id="356" r:id="rId52"/>
    <p:sldId id="357" r:id="rId53"/>
    <p:sldId id="358" r:id="rId54"/>
    <p:sldId id="362" r:id="rId55"/>
    <p:sldId id="359" r:id="rId56"/>
    <p:sldId id="360" r:id="rId57"/>
    <p:sldId id="361" r:id="rId58"/>
    <p:sldId id="364" r:id="rId59"/>
    <p:sldId id="365" r:id="rId60"/>
    <p:sldId id="366" r:id="rId61"/>
    <p:sldId id="367" r:id="rId62"/>
    <p:sldId id="363" r:id="rId63"/>
    <p:sldId id="4095" r:id="rId64"/>
    <p:sldId id="335" r:id="rId65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68" userDrawn="1">
          <p15:clr>
            <a:srgbClr val="A4A3A4"/>
          </p15:clr>
        </p15:guide>
        <p15:guide id="2" orient="horz" pos="300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  <p15:guide id="4" orient="horz" pos="2688" userDrawn="1">
          <p15:clr>
            <a:srgbClr val="A4A3A4"/>
          </p15:clr>
        </p15:guide>
        <p15:guide id="5" orient="horz" pos="2904" userDrawn="1">
          <p15:clr>
            <a:srgbClr val="A4A3A4"/>
          </p15:clr>
        </p15:guide>
        <p15:guide id="6" orient="horz" pos="1680" userDrawn="1">
          <p15:clr>
            <a:srgbClr val="A4A3A4"/>
          </p15:clr>
        </p15:guide>
        <p15:guide id="7" orient="horz" pos="3216" userDrawn="1">
          <p15:clr>
            <a:srgbClr val="A4A3A4"/>
          </p15:clr>
        </p15:guide>
        <p15:guide id="8" orient="horz" pos="3096" userDrawn="1">
          <p15:clr>
            <a:srgbClr val="A4A3A4"/>
          </p15:clr>
        </p15:guide>
        <p15:guide id="9" pos="896" userDrawn="1">
          <p15:clr>
            <a:srgbClr val="A4A3A4"/>
          </p15:clr>
        </p15:guide>
        <p15:guide id="10" pos="3968" userDrawn="1">
          <p15:clr>
            <a:srgbClr val="A4A3A4"/>
          </p15:clr>
        </p15:guide>
        <p15:guide id="11" pos="6880" userDrawn="1">
          <p15:clr>
            <a:srgbClr val="A4A3A4"/>
          </p15:clr>
        </p15:guide>
        <p15:guide id="12" pos="2597" userDrawn="1">
          <p15:clr>
            <a:srgbClr val="A4A3A4"/>
          </p15:clr>
        </p15:guide>
        <p15:guide id="13" pos="288" userDrawn="1">
          <p15:clr>
            <a:srgbClr val="A4A3A4"/>
          </p15:clr>
        </p15:guide>
        <p15:guide id="14" orient="horz" pos="2160" userDrawn="1">
          <p15:clr>
            <a:srgbClr val="A4A3A4"/>
          </p15:clr>
        </p15:guide>
        <p15:guide id="15" orient="horz" pos="2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quel User" initials="SU" lastIdx="0" clrIdx="0">
    <p:extLst>
      <p:ext uri="{19B8F6BF-5375-455C-9EA6-DF929625EA0E}">
        <p15:presenceInfo xmlns:p15="http://schemas.microsoft.com/office/powerpoint/2012/main" userId="958da6fd0e6693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A23"/>
    <a:srgbClr val="692146"/>
    <a:srgbClr val="625D9C"/>
    <a:srgbClr val="01708C"/>
    <a:srgbClr val="9F2241"/>
    <a:srgbClr val="720F11"/>
    <a:srgbClr val="FFDFCA"/>
    <a:srgbClr val="E2DFCA"/>
    <a:srgbClr val="FFB600"/>
    <a:srgbClr val="E7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1" autoAdjust="0"/>
    <p:restoredTop sz="94788" autoAdjust="0"/>
  </p:normalViewPr>
  <p:slideViewPr>
    <p:cSldViewPr snapToGrid="0">
      <p:cViewPr varScale="1">
        <p:scale>
          <a:sx n="111" d="100"/>
          <a:sy n="111" d="100"/>
        </p:scale>
        <p:origin x="432" y="96"/>
      </p:cViewPr>
      <p:guideLst>
        <p:guide pos="1568"/>
        <p:guide orient="horz" pos="3000"/>
        <p:guide orient="horz" pos="384"/>
        <p:guide orient="horz" pos="2688"/>
        <p:guide orient="horz" pos="2904"/>
        <p:guide orient="horz" pos="1680"/>
        <p:guide orient="horz" pos="3216"/>
        <p:guide orient="horz" pos="3096"/>
        <p:guide pos="896"/>
        <p:guide pos="3968"/>
        <p:guide pos="6880"/>
        <p:guide pos="2597"/>
        <p:guide pos="288"/>
        <p:guide orient="horz" pos="2160"/>
        <p:guide orient="horz" pos="216"/>
      </p:guideLst>
    </p:cSldViewPr>
  </p:slideViewPr>
  <p:outlineViewPr>
    <p:cViewPr>
      <p:scale>
        <a:sx n="33" d="100"/>
        <a:sy n="33" d="100"/>
      </p:scale>
      <p:origin x="0" y="-1441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8" d="100"/>
        <a:sy n="98" d="100"/>
      </p:scale>
      <p:origin x="0" y="-20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BEA15-D3C6-4507-B248-435191C064F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EE8EA9-6D8B-470B-A5DE-5F180DB9496D}">
      <dgm:prSet phldrT="[Text]"/>
      <dgm:spPr/>
      <dgm:t>
        <a:bodyPr/>
        <a:lstStyle/>
        <a:p>
          <a:r>
            <a:rPr lang="en-US" dirty="0"/>
            <a:t>Basic Boolean Logic</a:t>
          </a:r>
        </a:p>
      </dgm:t>
    </dgm:pt>
    <dgm:pt modelId="{21306F68-D6C6-4462-B00A-04093311B84D}" type="parTrans" cxnId="{0D9DC52E-36C7-43B1-B3BD-1504DAACAC42}">
      <dgm:prSet/>
      <dgm:spPr/>
      <dgm:t>
        <a:bodyPr/>
        <a:lstStyle/>
        <a:p>
          <a:endParaRPr lang="en-US"/>
        </a:p>
      </dgm:t>
    </dgm:pt>
    <dgm:pt modelId="{E80FF618-EA3E-4814-912D-FD9D4192083E}" type="sibTrans" cxnId="{0D9DC52E-36C7-43B1-B3BD-1504DAACAC42}">
      <dgm:prSet/>
      <dgm:spPr/>
      <dgm:t>
        <a:bodyPr/>
        <a:lstStyle/>
        <a:p>
          <a:endParaRPr lang="en-US"/>
        </a:p>
      </dgm:t>
    </dgm:pt>
    <dgm:pt modelId="{FF66C7FC-1317-48A2-9F18-4FF373F33671}">
      <dgm:prSet phldrT="[Text]"/>
      <dgm:spPr/>
      <dgm:t>
        <a:bodyPr/>
        <a:lstStyle/>
        <a:p>
          <a:r>
            <a:rPr lang="en-US" dirty="0"/>
            <a:t>Need for Branch Prediction</a:t>
          </a:r>
        </a:p>
      </dgm:t>
    </dgm:pt>
    <dgm:pt modelId="{F1CA91E3-5798-41EB-8078-2C532600CA02}" type="parTrans" cxnId="{8F795158-12DD-4753-9A6B-E3C13E801024}">
      <dgm:prSet/>
      <dgm:spPr/>
      <dgm:t>
        <a:bodyPr/>
        <a:lstStyle/>
        <a:p>
          <a:endParaRPr lang="en-US"/>
        </a:p>
      </dgm:t>
    </dgm:pt>
    <dgm:pt modelId="{6A3BCD12-EAEC-486F-9686-F6DE2C7F6208}" type="sibTrans" cxnId="{8F795158-12DD-4753-9A6B-E3C13E801024}">
      <dgm:prSet/>
      <dgm:spPr/>
      <dgm:t>
        <a:bodyPr/>
        <a:lstStyle/>
        <a:p>
          <a:endParaRPr lang="en-US"/>
        </a:p>
      </dgm:t>
    </dgm:pt>
    <dgm:pt modelId="{66FD4932-921A-475B-ACC5-609AB52F4621}">
      <dgm:prSet phldrT="[Text]"/>
      <dgm:spPr/>
      <dgm:t>
        <a:bodyPr/>
        <a:lstStyle/>
        <a:p>
          <a:r>
            <a:rPr lang="en-US" dirty="0"/>
            <a:t>RISC and CISC ISAs</a:t>
          </a:r>
        </a:p>
      </dgm:t>
    </dgm:pt>
    <dgm:pt modelId="{C31BE3F0-DDFB-4E0D-9182-EA52B4E01E61}" type="parTrans" cxnId="{14C907F7-A1A2-4A5E-954B-2F3064E26140}">
      <dgm:prSet/>
      <dgm:spPr/>
      <dgm:t>
        <a:bodyPr/>
        <a:lstStyle/>
        <a:p>
          <a:endParaRPr lang="en-US"/>
        </a:p>
      </dgm:t>
    </dgm:pt>
    <dgm:pt modelId="{DA778B97-BDBA-48BD-82BA-D6B4C5226C9D}" type="sibTrans" cxnId="{14C907F7-A1A2-4A5E-954B-2F3064E26140}">
      <dgm:prSet/>
      <dgm:spPr/>
      <dgm:t>
        <a:bodyPr/>
        <a:lstStyle/>
        <a:p>
          <a:endParaRPr lang="en-US"/>
        </a:p>
      </dgm:t>
    </dgm:pt>
    <dgm:pt modelId="{BA436893-2E62-40FD-9C11-1255A6692959}" type="pres">
      <dgm:prSet presAssocID="{B01BEA15-D3C6-4507-B248-435191C064F5}" presName="Name0" presStyleCnt="0">
        <dgm:presLayoutVars>
          <dgm:chMax val="7"/>
          <dgm:chPref val="7"/>
          <dgm:dir/>
        </dgm:presLayoutVars>
      </dgm:prSet>
      <dgm:spPr/>
    </dgm:pt>
    <dgm:pt modelId="{9A5C98C3-3D60-4912-B319-169E04228D23}" type="pres">
      <dgm:prSet presAssocID="{B01BEA15-D3C6-4507-B248-435191C064F5}" presName="Name1" presStyleCnt="0"/>
      <dgm:spPr/>
    </dgm:pt>
    <dgm:pt modelId="{E9471722-2C88-41E8-A33F-BDBA49D6B41B}" type="pres">
      <dgm:prSet presAssocID="{B01BEA15-D3C6-4507-B248-435191C064F5}" presName="cycle" presStyleCnt="0"/>
      <dgm:spPr/>
    </dgm:pt>
    <dgm:pt modelId="{B97D9F91-0F62-4207-BED7-965DF9E4C597}" type="pres">
      <dgm:prSet presAssocID="{B01BEA15-D3C6-4507-B248-435191C064F5}" presName="srcNode" presStyleLbl="node1" presStyleIdx="0" presStyleCnt="3"/>
      <dgm:spPr/>
    </dgm:pt>
    <dgm:pt modelId="{367821D1-2E9D-40E3-87E7-92E6A56794B6}" type="pres">
      <dgm:prSet presAssocID="{B01BEA15-D3C6-4507-B248-435191C064F5}" presName="conn" presStyleLbl="parChTrans1D2" presStyleIdx="0" presStyleCnt="1"/>
      <dgm:spPr/>
    </dgm:pt>
    <dgm:pt modelId="{6D559F3B-8633-46A8-AED5-8F5A8DBF34C9}" type="pres">
      <dgm:prSet presAssocID="{B01BEA15-D3C6-4507-B248-435191C064F5}" presName="extraNode" presStyleLbl="node1" presStyleIdx="0" presStyleCnt="3"/>
      <dgm:spPr/>
    </dgm:pt>
    <dgm:pt modelId="{7F2FCADE-6B3E-442C-B26F-7D5452A6CFAF}" type="pres">
      <dgm:prSet presAssocID="{B01BEA15-D3C6-4507-B248-435191C064F5}" presName="dstNode" presStyleLbl="node1" presStyleIdx="0" presStyleCnt="3"/>
      <dgm:spPr/>
    </dgm:pt>
    <dgm:pt modelId="{5BFBD5C3-D206-475E-801F-AFDB724D3C4F}" type="pres">
      <dgm:prSet presAssocID="{34EE8EA9-6D8B-470B-A5DE-5F180DB9496D}" presName="text_1" presStyleLbl="node1" presStyleIdx="0" presStyleCnt="3">
        <dgm:presLayoutVars>
          <dgm:bulletEnabled val="1"/>
        </dgm:presLayoutVars>
      </dgm:prSet>
      <dgm:spPr/>
    </dgm:pt>
    <dgm:pt modelId="{BDA78C3C-304F-4C02-95F1-C10CB869E8A8}" type="pres">
      <dgm:prSet presAssocID="{34EE8EA9-6D8B-470B-A5DE-5F180DB9496D}" presName="accent_1" presStyleCnt="0"/>
      <dgm:spPr/>
    </dgm:pt>
    <dgm:pt modelId="{BFEB9DE1-C972-4539-B05C-2190A1E8BE6E}" type="pres">
      <dgm:prSet presAssocID="{34EE8EA9-6D8B-470B-A5DE-5F180DB9496D}" presName="accentRepeatNode" presStyleLbl="solidFgAcc1" presStyleIdx="0" presStyleCnt="3"/>
      <dgm:spPr/>
    </dgm:pt>
    <dgm:pt modelId="{FCE0757C-065B-4DC4-BB90-359B0CB5942E}" type="pres">
      <dgm:prSet presAssocID="{FF66C7FC-1317-48A2-9F18-4FF373F33671}" presName="text_2" presStyleLbl="node1" presStyleIdx="1" presStyleCnt="3">
        <dgm:presLayoutVars>
          <dgm:bulletEnabled val="1"/>
        </dgm:presLayoutVars>
      </dgm:prSet>
      <dgm:spPr/>
    </dgm:pt>
    <dgm:pt modelId="{C4D12082-91F6-48F9-8104-25157F7E6F59}" type="pres">
      <dgm:prSet presAssocID="{FF66C7FC-1317-48A2-9F18-4FF373F33671}" presName="accent_2" presStyleCnt="0"/>
      <dgm:spPr/>
    </dgm:pt>
    <dgm:pt modelId="{566E2B7E-AE68-465C-9F97-E386691333DB}" type="pres">
      <dgm:prSet presAssocID="{FF66C7FC-1317-48A2-9F18-4FF373F33671}" presName="accentRepeatNode" presStyleLbl="solidFgAcc1" presStyleIdx="1" presStyleCnt="3"/>
      <dgm:spPr/>
    </dgm:pt>
    <dgm:pt modelId="{786F17C5-A8EB-4492-985F-A7378CD3F9B2}" type="pres">
      <dgm:prSet presAssocID="{66FD4932-921A-475B-ACC5-609AB52F4621}" presName="text_3" presStyleLbl="node1" presStyleIdx="2" presStyleCnt="3">
        <dgm:presLayoutVars>
          <dgm:bulletEnabled val="1"/>
        </dgm:presLayoutVars>
      </dgm:prSet>
      <dgm:spPr/>
    </dgm:pt>
    <dgm:pt modelId="{C6C7D4A3-8F25-4289-BD3F-847221BA0336}" type="pres">
      <dgm:prSet presAssocID="{66FD4932-921A-475B-ACC5-609AB52F4621}" presName="accent_3" presStyleCnt="0"/>
      <dgm:spPr/>
    </dgm:pt>
    <dgm:pt modelId="{FAF81DD3-295F-43BA-8B58-43F8F7179B40}" type="pres">
      <dgm:prSet presAssocID="{66FD4932-921A-475B-ACC5-609AB52F4621}" presName="accentRepeatNode" presStyleLbl="solidFgAcc1" presStyleIdx="2" presStyleCnt="3"/>
      <dgm:spPr/>
    </dgm:pt>
  </dgm:ptLst>
  <dgm:cxnLst>
    <dgm:cxn modelId="{0D9DC52E-36C7-43B1-B3BD-1504DAACAC42}" srcId="{B01BEA15-D3C6-4507-B248-435191C064F5}" destId="{34EE8EA9-6D8B-470B-A5DE-5F180DB9496D}" srcOrd="0" destOrd="0" parTransId="{21306F68-D6C6-4462-B00A-04093311B84D}" sibTransId="{E80FF618-EA3E-4814-912D-FD9D4192083E}"/>
    <dgm:cxn modelId="{8F795158-12DD-4753-9A6B-E3C13E801024}" srcId="{B01BEA15-D3C6-4507-B248-435191C064F5}" destId="{FF66C7FC-1317-48A2-9F18-4FF373F33671}" srcOrd="1" destOrd="0" parTransId="{F1CA91E3-5798-41EB-8078-2C532600CA02}" sibTransId="{6A3BCD12-EAEC-486F-9686-F6DE2C7F6208}"/>
    <dgm:cxn modelId="{5E8F7482-273C-4665-8112-12C2DE1C354E}" type="presOf" srcId="{E80FF618-EA3E-4814-912D-FD9D4192083E}" destId="{367821D1-2E9D-40E3-87E7-92E6A56794B6}" srcOrd="0" destOrd="0" presId="urn:microsoft.com/office/officeart/2008/layout/VerticalCurvedList"/>
    <dgm:cxn modelId="{11E50096-7BA2-4744-BC91-B6D6108C5CC6}" type="presOf" srcId="{66FD4932-921A-475B-ACC5-609AB52F4621}" destId="{786F17C5-A8EB-4492-985F-A7378CD3F9B2}" srcOrd="0" destOrd="0" presId="urn:microsoft.com/office/officeart/2008/layout/VerticalCurvedList"/>
    <dgm:cxn modelId="{49F4B69E-DBD8-4FE3-B156-5EFC76A9FE74}" type="presOf" srcId="{FF66C7FC-1317-48A2-9F18-4FF373F33671}" destId="{FCE0757C-065B-4DC4-BB90-359B0CB5942E}" srcOrd="0" destOrd="0" presId="urn:microsoft.com/office/officeart/2008/layout/VerticalCurvedList"/>
    <dgm:cxn modelId="{2C0A4DB1-ED8D-484A-A383-1648039EA860}" type="presOf" srcId="{34EE8EA9-6D8B-470B-A5DE-5F180DB9496D}" destId="{5BFBD5C3-D206-475E-801F-AFDB724D3C4F}" srcOrd="0" destOrd="0" presId="urn:microsoft.com/office/officeart/2008/layout/VerticalCurvedList"/>
    <dgm:cxn modelId="{F8B4B4C4-CD8A-49EA-A2F0-A7F31B260727}" type="presOf" srcId="{B01BEA15-D3C6-4507-B248-435191C064F5}" destId="{BA436893-2E62-40FD-9C11-1255A6692959}" srcOrd="0" destOrd="0" presId="urn:microsoft.com/office/officeart/2008/layout/VerticalCurvedList"/>
    <dgm:cxn modelId="{14C907F7-A1A2-4A5E-954B-2F3064E26140}" srcId="{B01BEA15-D3C6-4507-B248-435191C064F5}" destId="{66FD4932-921A-475B-ACC5-609AB52F4621}" srcOrd="2" destOrd="0" parTransId="{C31BE3F0-DDFB-4E0D-9182-EA52B4E01E61}" sibTransId="{DA778B97-BDBA-48BD-82BA-D6B4C5226C9D}"/>
    <dgm:cxn modelId="{A85325BA-891D-43E8-A9A0-510C0C50C209}" type="presParOf" srcId="{BA436893-2E62-40FD-9C11-1255A6692959}" destId="{9A5C98C3-3D60-4912-B319-169E04228D23}" srcOrd="0" destOrd="0" presId="urn:microsoft.com/office/officeart/2008/layout/VerticalCurvedList"/>
    <dgm:cxn modelId="{2BCE614F-E68C-4719-94FE-1647C37C9975}" type="presParOf" srcId="{9A5C98C3-3D60-4912-B319-169E04228D23}" destId="{E9471722-2C88-41E8-A33F-BDBA49D6B41B}" srcOrd="0" destOrd="0" presId="urn:microsoft.com/office/officeart/2008/layout/VerticalCurvedList"/>
    <dgm:cxn modelId="{5B3E5E20-43DD-4D0A-B20F-8BA773239D92}" type="presParOf" srcId="{E9471722-2C88-41E8-A33F-BDBA49D6B41B}" destId="{B97D9F91-0F62-4207-BED7-965DF9E4C597}" srcOrd="0" destOrd="0" presId="urn:microsoft.com/office/officeart/2008/layout/VerticalCurvedList"/>
    <dgm:cxn modelId="{6D2C403E-1F57-4453-B879-83E42DA336FC}" type="presParOf" srcId="{E9471722-2C88-41E8-A33F-BDBA49D6B41B}" destId="{367821D1-2E9D-40E3-87E7-92E6A56794B6}" srcOrd="1" destOrd="0" presId="urn:microsoft.com/office/officeart/2008/layout/VerticalCurvedList"/>
    <dgm:cxn modelId="{3987BD68-54FE-40EA-B534-C29F23E03304}" type="presParOf" srcId="{E9471722-2C88-41E8-A33F-BDBA49D6B41B}" destId="{6D559F3B-8633-46A8-AED5-8F5A8DBF34C9}" srcOrd="2" destOrd="0" presId="urn:microsoft.com/office/officeart/2008/layout/VerticalCurvedList"/>
    <dgm:cxn modelId="{AD42A4F6-5039-44B1-960F-F688FB94566C}" type="presParOf" srcId="{E9471722-2C88-41E8-A33F-BDBA49D6B41B}" destId="{7F2FCADE-6B3E-442C-B26F-7D5452A6CFAF}" srcOrd="3" destOrd="0" presId="urn:microsoft.com/office/officeart/2008/layout/VerticalCurvedList"/>
    <dgm:cxn modelId="{2E4F3863-682E-408D-AFB9-4C9DF5DFE12C}" type="presParOf" srcId="{9A5C98C3-3D60-4912-B319-169E04228D23}" destId="{5BFBD5C3-D206-475E-801F-AFDB724D3C4F}" srcOrd="1" destOrd="0" presId="urn:microsoft.com/office/officeart/2008/layout/VerticalCurvedList"/>
    <dgm:cxn modelId="{8FA06BC5-E3D2-47C2-8904-5D24A8DA51FF}" type="presParOf" srcId="{9A5C98C3-3D60-4912-B319-169E04228D23}" destId="{BDA78C3C-304F-4C02-95F1-C10CB869E8A8}" srcOrd="2" destOrd="0" presId="urn:microsoft.com/office/officeart/2008/layout/VerticalCurvedList"/>
    <dgm:cxn modelId="{F4615A4F-7BAF-474E-AE3B-5ECBC2D7AF58}" type="presParOf" srcId="{BDA78C3C-304F-4C02-95F1-C10CB869E8A8}" destId="{BFEB9DE1-C972-4539-B05C-2190A1E8BE6E}" srcOrd="0" destOrd="0" presId="urn:microsoft.com/office/officeart/2008/layout/VerticalCurvedList"/>
    <dgm:cxn modelId="{D17A7855-3E10-43F1-A7F9-5A3212918710}" type="presParOf" srcId="{9A5C98C3-3D60-4912-B319-169E04228D23}" destId="{FCE0757C-065B-4DC4-BB90-359B0CB5942E}" srcOrd="3" destOrd="0" presId="urn:microsoft.com/office/officeart/2008/layout/VerticalCurvedList"/>
    <dgm:cxn modelId="{5F57B2F7-77A4-47EA-B840-65E36DD540E7}" type="presParOf" srcId="{9A5C98C3-3D60-4912-B319-169E04228D23}" destId="{C4D12082-91F6-48F9-8104-25157F7E6F59}" srcOrd="4" destOrd="0" presId="urn:microsoft.com/office/officeart/2008/layout/VerticalCurvedList"/>
    <dgm:cxn modelId="{39AB2ED4-673D-4D8E-9959-9CB9191C1097}" type="presParOf" srcId="{C4D12082-91F6-48F9-8104-25157F7E6F59}" destId="{566E2B7E-AE68-465C-9F97-E386691333DB}" srcOrd="0" destOrd="0" presId="urn:microsoft.com/office/officeart/2008/layout/VerticalCurvedList"/>
    <dgm:cxn modelId="{4732AB32-2C82-469C-A48B-101E54D7095F}" type="presParOf" srcId="{9A5C98C3-3D60-4912-B319-169E04228D23}" destId="{786F17C5-A8EB-4492-985F-A7378CD3F9B2}" srcOrd="5" destOrd="0" presId="urn:microsoft.com/office/officeart/2008/layout/VerticalCurvedList"/>
    <dgm:cxn modelId="{7090694A-08F2-4714-9C4A-C5B8CECC1345}" type="presParOf" srcId="{9A5C98C3-3D60-4912-B319-169E04228D23}" destId="{C6C7D4A3-8F25-4289-BD3F-847221BA0336}" srcOrd="6" destOrd="0" presId="urn:microsoft.com/office/officeart/2008/layout/VerticalCurvedList"/>
    <dgm:cxn modelId="{08D4D6E9-BA9D-4B60-B960-CFA7A6B969F3}" type="presParOf" srcId="{C6C7D4A3-8F25-4289-BD3F-847221BA0336}" destId="{FAF81DD3-295F-43BA-8B58-43F8F7179B4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F9A859-08D4-42BC-9EF9-9B7C3C242730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84F6A1-0EB0-4524-BA2A-3CA8A2C03FA0}">
      <dgm:prSet phldrT="[Text]" custT="1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3200" dirty="0" err="1"/>
            <a:t>GAg</a:t>
          </a:r>
          <a:endParaRPr lang="en-US" sz="3200" dirty="0"/>
        </a:p>
      </dgm:t>
    </dgm:pt>
    <dgm:pt modelId="{8FE7CFC1-FE83-4AEC-962B-D8BF70D8CC94}" type="parTrans" cxnId="{31265CB3-4DEC-4F91-BF01-3C2BBE512026}">
      <dgm:prSet/>
      <dgm:spPr/>
      <dgm:t>
        <a:bodyPr/>
        <a:lstStyle/>
        <a:p>
          <a:endParaRPr lang="en-US"/>
        </a:p>
      </dgm:t>
    </dgm:pt>
    <dgm:pt modelId="{85B956BF-357F-4990-BCD0-E59F8FAF7DBA}" type="sibTrans" cxnId="{31265CB3-4DEC-4F91-BF01-3C2BBE512026}">
      <dgm:prSet/>
      <dgm:spPr/>
      <dgm:t>
        <a:bodyPr/>
        <a:lstStyle/>
        <a:p>
          <a:endParaRPr lang="en-US"/>
        </a:p>
      </dgm:t>
    </dgm:pt>
    <dgm:pt modelId="{4718FD17-97CD-4F7A-97CE-62339D2F6484}">
      <dgm:prSet phldrT="[Text]" custT="1">
        <dgm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err="1"/>
            <a:t>GAp</a:t>
          </a:r>
          <a:endParaRPr lang="en-US" sz="3200" dirty="0"/>
        </a:p>
      </dgm:t>
    </dgm:pt>
    <dgm:pt modelId="{408A32E2-84E2-4CE1-9DE7-0B98AFE5C3F7}" type="parTrans" cxnId="{880E8F9A-F752-419F-AA1E-8009409FE79A}">
      <dgm:prSet/>
      <dgm:spPr/>
      <dgm:t>
        <a:bodyPr/>
        <a:lstStyle/>
        <a:p>
          <a:endParaRPr lang="en-US"/>
        </a:p>
      </dgm:t>
    </dgm:pt>
    <dgm:pt modelId="{B20513D3-9E80-4505-ACDD-BECE149476CD}" type="sibTrans" cxnId="{880E8F9A-F752-419F-AA1E-8009409FE79A}">
      <dgm:prSet/>
      <dgm:spPr/>
      <dgm:t>
        <a:bodyPr/>
        <a:lstStyle/>
        <a:p>
          <a:endParaRPr lang="en-US"/>
        </a:p>
      </dgm:t>
    </dgm:pt>
    <dgm:pt modelId="{CEB8C74A-EBF7-4679-BDAD-27BC870DB0D1}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3200" dirty="0" err="1"/>
            <a:t>PAg</a:t>
          </a:r>
          <a:endParaRPr lang="en-US" sz="3200" dirty="0"/>
        </a:p>
      </dgm:t>
    </dgm:pt>
    <dgm:pt modelId="{8FF868B6-8D48-4320-A6A4-5FCC91C18ABF}" type="parTrans" cxnId="{522FC589-2D73-4FD2-98AA-902CD342EB30}">
      <dgm:prSet/>
      <dgm:spPr/>
      <dgm:t>
        <a:bodyPr/>
        <a:lstStyle/>
        <a:p>
          <a:endParaRPr lang="en-US"/>
        </a:p>
      </dgm:t>
    </dgm:pt>
    <dgm:pt modelId="{CE40133D-C265-480D-AD94-583A27F96002}" type="sibTrans" cxnId="{522FC589-2D73-4FD2-98AA-902CD342EB30}">
      <dgm:prSet/>
      <dgm:spPr/>
      <dgm:t>
        <a:bodyPr/>
        <a:lstStyle/>
        <a:p>
          <a:endParaRPr lang="en-US"/>
        </a:p>
      </dgm:t>
    </dgm:pt>
    <dgm:pt modelId="{F25C51DA-33D8-4971-BA50-7150E8F389E4}">
      <dgm:prSet phldrT="[Text]" custT="1"/>
      <dgm:spPr/>
      <dgm:t>
        <a:bodyPr/>
        <a:lstStyle/>
        <a:p>
          <a:r>
            <a:rPr lang="en-US" sz="3200" dirty="0" err="1"/>
            <a:t>PAp</a:t>
          </a:r>
          <a:endParaRPr lang="en-US" sz="3200" dirty="0"/>
        </a:p>
      </dgm:t>
    </dgm:pt>
    <dgm:pt modelId="{D1B47138-2FD3-42BA-B78B-8FBB06D1CFA9}" type="parTrans" cxnId="{C572E7D9-F2C6-49C2-8065-D4A908347A3D}">
      <dgm:prSet/>
      <dgm:spPr/>
      <dgm:t>
        <a:bodyPr/>
        <a:lstStyle/>
        <a:p>
          <a:endParaRPr lang="en-US"/>
        </a:p>
      </dgm:t>
    </dgm:pt>
    <dgm:pt modelId="{4A95D71D-4A32-4A5C-8D1B-027DC9D10D19}" type="sibTrans" cxnId="{C572E7D9-F2C6-49C2-8065-D4A908347A3D}">
      <dgm:prSet/>
      <dgm:spPr/>
      <dgm:t>
        <a:bodyPr/>
        <a:lstStyle/>
        <a:p>
          <a:endParaRPr lang="en-US"/>
        </a:p>
      </dgm:t>
    </dgm:pt>
    <dgm:pt modelId="{6F3EE664-FF4A-4068-8D4B-2705F1A090DA}" type="pres">
      <dgm:prSet presAssocID="{C6F9A859-08D4-42BC-9EF9-9B7C3C242730}" presName="matrix" presStyleCnt="0">
        <dgm:presLayoutVars>
          <dgm:chMax val="1"/>
          <dgm:dir/>
          <dgm:resizeHandles val="exact"/>
        </dgm:presLayoutVars>
      </dgm:prSet>
      <dgm:spPr/>
    </dgm:pt>
    <dgm:pt modelId="{600C07D9-21F4-4F61-94F6-15FECEFFD22F}" type="pres">
      <dgm:prSet presAssocID="{C6F9A859-08D4-42BC-9EF9-9B7C3C242730}" presName="diamond" presStyleLbl="bgShp" presStyleIdx="0" presStyleCnt="1"/>
      <dgm:spPr/>
    </dgm:pt>
    <dgm:pt modelId="{BA40950A-8987-4CC2-B53E-12828F2212B0}" type="pres">
      <dgm:prSet presAssocID="{C6F9A859-08D4-42BC-9EF9-9B7C3C242730}" presName="quad1" presStyleLbl="node1" presStyleIdx="0" presStyleCnt="4" custLinFactNeighborX="3846" custLinFactNeighborY="3846">
        <dgm:presLayoutVars>
          <dgm:chMax val="0"/>
          <dgm:chPref val="0"/>
          <dgm:bulletEnabled val="1"/>
        </dgm:presLayoutVars>
      </dgm:prSet>
      <dgm:spPr/>
    </dgm:pt>
    <dgm:pt modelId="{CA264A78-393B-4343-B670-ADA7B859C3F4}" type="pres">
      <dgm:prSet presAssocID="{C6F9A859-08D4-42BC-9EF9-9B7C3C24273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9D12A2D-743A-420B-AD22-18FFE7F67507}" type="pres">
      <dgm:prSet presAssocID="{C6F9A859-08D4-42BC-9EF9-9B7C3C24273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27FFF7F-0484-4A6C-962D-232BB768E114}" type="pres">
      <dgm:prSet presAssocID="{C6F9A859-08D4-42BC-9EF9-9B7C3C24273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86DA60E-C9FC-4FA0-8CCD-E4C922502B98}" type="presOf" srcId="{C6F9A859-08D4-42BC-9EF9-9B7C3C242730}" destId="{6F3EE664-FF4A-4068-8D4B-2705F1A090DA}" srcOrd="0" destOrd="0" presId="urn:microsoft.com/office/officeart/2005/8/layout/matrix3"/>
    <dgm:cxn modelId="{C3E6C81D-9124-404A-AD76-313AFC7C9B46}" type="presOf" srcId="{CEB8C74A-EBF7-4679-BDAD-27BC870DB0D1}" destId="{09D12A2D-743A-420B-AD22-18FFE7F67507}" srcOrd="0" destOrd="0" presId="urn:microsoft.com/office/officeart/2005/8/layout/matrix3"/>
    <dgm:cxn modelId="{C430126C-717D-4C47-AA3C-70D406D5BF3A}" type="presOf" srcId="{7784F6A1-0EB0-4524-BA2A-3CA8A2C03FA0}" destId="{BA40950A-8987-4CC2-B53E-12828F2212B0}" srcOrd="0" destOrd="0" presId="urn:microsoft.com/office/officeart/2005/8/layout/matrix3"/>
    <dgm:cxn modelId="{4263EF73-3D4D-4B24-A89B-A6E80D674324}" type="presOf" srcId="{4718FD17-97CD-4F7A-97CE-62339D2F6484}" destId="{CA264A78-393B-4343-B670-ADA7B859C3F4}" srcOrd="0" destOrd="0" presId="urn:microsoft.com/office/officeart/2005/8/layout/matrix3"/>
    <dgm:cxn modelId="{522FC589-2D73-4FD2-98AA-902CD342EB30}" srcId="{C6F9A859-08D4-42BC-9EF9-9B7C3C242730}" destId="{CEB8C74A-EBF7-4679-BDAD-27BC870DB0D1}" srcOrd="2" destOrd="0" parTransId="{8FF868B6-8D48-4320-A6A4-5FCC91C18ABF}" sibTransId="{CE40133D-C265-480D-AD94-583A27F96002}"/>
    <dgm:cxn modelId="{5A6D5A97-FEEB-4DCE-9DF6-E7C486E56541}" type="presOf" srcId="{F25C51DA-33D8-4971-BA50-7150E8F389E4}" destId="{D27FFF7F-0484-4A6C-962D-232BB768E114}" srcOrd="0" destOrd="0" presId="urn:microsoft.com/office/officeart/2005/8/layout/matrix3"/>
    <dgm:cxn modelId="{880E8F9A-F752-419F-AA1E-8009409FE79A}" srcId="{C6F9A859-08D4-42BC-9EF9-9B7C3C242730}" destId="{4718FD17-97CD-4F7A-97CE-62339D2F6484}" srcOrd="1" destOrd="0" parTransId="{408A32E2-84E2-4CE1-9DE7-0B98AFE5C3F7}" sibTransId="{B20513D3-9E80-4505-ACDD-BECE149476CD}"/>
    <dgm:cxn modelId="{31265CB3-4DEC-4F91-BF01-3C2BBE512026}" srcId="{C6F9A859-08D4-42BC-9EF9-9B7C3C242730}" destId="{7784F6A1-0EB0-4524-BA2A-3CA8A2C03FA0}" srcOrd="0" destOrd="0" parTransId="{8FE7CFC1-FE83-4AEC-962B-D8BF70D8CC94}" sibTransId="{85B956BF-357F-4990-BCD0-E59F8FAF7DBA}"/>
    <dgm:cxn modelId="{C572E7D9-F2C6-49C2-8065-D4A908347A3D}" srcId="{C6F9A859-08D4-42BC-9EF9-9B7C3C242730}" destId="{F25C51DA-33D8-4971-BA50-7150E8F389E4}" srcOrd="3" destOrd="0" parTransId="{D1B47138-2FD3-42BA-B78B-8FBB06D1CFA9}" sibTransId="{4A95D71D-4A32-4A5C-8D1B-027DC9D10D19}"/>
    <dgm:cxn modelId="{53F22407-485E-4C21-829E-6C006A9B4BF1}" type="presParOf" srcId="{6F3EE664-FF4A-4068-8D4B-2705F1A090DA}" destId="{600C07D9-21F4-4F61-94F6-15FECEFFD22F}" srcOrd="0" destOrd="0" presId="urn:microsoft.com/office/officeart/2005/8/layout/matrix3"/>
    <dgm:cxn modelId="{8306969D-92B3-4F8B-8A10-86F19EEAF0C6}" type="presParOf" srcId="{6F3EE664-FF4A-4068-8D4B-2705F1A090DA}" destId="{BA40950A-8987-4CC2-B53E-12828F2212B0}" srcOrd="1" destOrd="0" presId="urn:microsoft.com/office/officeart/2005/8/layout/matrix3"/>
    <dgm:cxn modelId="{9DD6CEB5-3634-4878-88AE-7960E7F9B07F}" type="presParOf" srcId="{6F3EE664-FF4A-4068-8D4B-2705F1A090DA}" destId="{CA264A78-393B-4343-B670-ADA7B859C3F4}" srcOrd="2" destOrd="0" presId="urn:microsoft.com/office/officeart/2005/8/layout/matrix3"/>
    <dgm:cxn modelId="{49E2F3E5-C433-42FF-8C96-C53D9D3A568A}" type="presParOf" srcId="{6F3EE664-FF4A-4068-8D4B-2705F1A090DA}" destId="{09D12A2D-743A-420B-AD22-18FFE7F67507}" srcOrd="3" destOrd="0" presId="urn:microsoft.com/office/officeart/2005/8/layout/matrix3"/>
    <dgm:cxn modelId="{21663A34-64C8-4116-AE68-4C49FCE7F5AF}" type="presParOf" srcId="{6F3EE664-FF4A-4068-8D4B-2705F1A090DA}" destId="{D27FFF7F-0484-4A6C-962D-232BB768E11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821D1-2E9D-40E3-87E7-92E6A56794B6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BD5C3-D206-475E-801F-AFDB724D3C4F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Basic Boolean Logic</a:t>
          </a:r>
        </a:p>
      </dsp:txBody>
      <dsp:txXfrm>
        <a:off x="564979" y="406400"/>
        <a:ext cx="5475833" cy="812800"/>
      </dsp:txXfrm>
    </dsp:sp>
    <dsp:sp modelId="{BFEB9DE1-C972-4539-B05C-2190A1E8BE6E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0757C-065B-4DC4-BB90-359B0CB5942E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Need for Branch Prediction</a:t>
          </a:r>
        </a:p>
      </dsp:txBody>
      <dsp:txXfrm>
        <a:off x="860432" y="1625599"/>
        <a:ext cx="5180380" cy="812800"/>
      </dsp:txXfrm>
    </dsp:sp>
    <dsp:sp modelId="{566E2B7E-AE68-465C-9F97-E386691333DB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F17C5-A8EB-4492-985F-A7378CD3F9B2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RISC and CISC ISAs</a:t>
          </a:r>
        </a:p>
      </dsp:txBody>
      <dsp:txXfrm>
        <a:off x="564979" y="2844800"/>
        <a:ext cx="5475833" cy="812800"/>
      </dsp:txXfrm>
    </dsp:sp>
    <dsp:sp modelId="{FAF81DD3-295F-43BA-8B58-43F8F7179B40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0C07D9-21F4-4F61-94F6-15FECEFFD22F}">
      <dsp:nvSpPr>
        <dsp:cNvPr id="0" name=""/>
        <dsp:cNvSpPr/>
      </dsp:nvSpPr>
      <dsp:spPr>
        <a:xfrm>
          <a:off x="1016000" y="0"/>
          <a:ext cx="4064000" cy="4064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0950A-8987-4CC2-B53E-12828F2212B0}">
      <dsp:nvSpPr>
        <dsp:cNvPr id="0" name=""/>
        <dsp:cNvSpPr/>
      </dsp:nvSpPr>
      <dsp:spPr>
        <a:xfrm>
          <a:off x="1463037" y="447037"/>
          <a:ext cx="1584960" cy="1584960"/>
        </a:xfrm>
        <a:prstGeom prst="round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GAg</a:t>
          </a:r>
          <a:endParaRPr lang="en-US" sz="3200" kern="1200" dirty="0"/>
        </a:p>
      </dsp:txBody>
      <dsp:txXfrm>
        <a:off x="1540408" y="524408"/>
        <a:ext cx="1430218" cy="1430218"/>
      </dsp:txXfrm>
    </dsp:sp>
    <dsp:sp modelId="{CA264A78-393B-4343-B670-ADA7B859C3F4}">
      <dsp:nvSpPr>
        <dsp:cNvPr id="0" name=""/>
        <dsp:cNvSpPr/>
      </dsp:nvSpPr>
      <dsp:spPr>
        <a:xfrm>
          <a:off x="3108960" y="386080"/>
          <a:ext cx="1584960" cy="1584960"/>
        </a:xfrm>
        <a:prstGeom prst="roundRect">
          <a:avLst/>
        </a:prstGeom>
        <a:solidFill>
          <a:schemeClr val="accent3"/>
        </a:solidFill>
        <a:ln w="12700" cap="flat" cmpd="sng" algn="ctr">
          <a:solidFill>
            <a:schemeClr val="accent3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GAp</a:t>
          </a:r>
          <a:endParaRPr lang="en-US" sz="3200" kern="1200" dirty="0"/>
        </a:p>
      </dsp:txBody>
      <dsp:txXfrm>
        <a:off x="3186331" y="463451"/>
        <a:ext cx="1430218" cy="1430218"/>
      </dsp:txXfrm>
    </dsp:sp>
    <dsp:sp modelId="{09D12A2D-743A-420B-AD22-18FFE7F67507}">
      <dsp:nvSpPr>
        <dsp:cNvPr id="0" name=""/>
        <dsp:cNvSpPr/>
      </dsp:nvSpPr>
      <dsp:spPr>
        <a:xfrm>
          <a:off x="1402080" y="2092960"/>
          <a:ext cx="1584960" cy="1584960"/>
        </a:xfrm>
        <a:prstGeom prst="roundRect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PAg</a:t>
          </a:r>
          <a:endParaRPr lang="en-US" sz="3200" kern="1200" dirty="0"/>
        </a:p>
      </dsp:txBody>
      <dsp:txXfrm>
        <a:off x="1479451" y="2170331"/>
        <a:ext cx="1430218" cy="1430218"/>
      </dsp:txXfrm>
    </dsp:sp>
    <dsp:sp modelId="{D27FFF7F-0484-4A6C-962D-232BB768E114}">
      <dsp:nvSpPr>
        <dsp:cNvPr id="0" name=""/>
        <dsp:cNvSpPr/>
      </dsp:nvSpPr>
      <dsp:spPr>
        <a:xfrm>
          <a:off x="3108960" y="2092960"/>
          <a:ext cx="1584960" cy="1584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 err="1"/>
            <a:t>PAp</a:t>
          </a:r>
          <a:endParaRPr lang="en-US" sz="3200" kern="1200" dirty="0"/>
        </a:p>
      </dsp:txBody>
      <dsp:txXfrm>
        <a:off x="3186331" y="2170331"/>
        <a:ext cx="1430218" cy="14302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145" cy="462721"/>
          </a:xfrm>
          <a:prstGeom prst="rect">
            <a:avLst/>
          </a:prstGeom>
        </p:spPr>
        <p:txBody>
          <a:bodyPr vert="horz" lIns="87304" tIns="43652" rIns="87304" bIns="43652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0"/>
            <a:ext cx="3038145" cy="462721"/>
          </a:xfrm>
          <a:prstGeom prst="rect">
            <a:avLst/>
          </a:prstGeom>
        </p:spPr>
        <p:txBody>
          <a:bodyPr vert="horz" lIns="87304" tIns="43652" rIns="87304" bIns="43652" rtlCol="0"/>
          <a:lstStyle>
            <a:lvl1pPr algn="r">
              <a:defRPr sz="1100"/>
            </a:lvl1pPr>
          </a:lstStyle>
          <a:p>
            <a:fld id="{7CF79C4C-9A95-4F23-B503-12D2C6F00E19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3355"/>
            <a:ext cx="3038145" cy="462720"/>
          </a:xfrm>
          <a:prstGeom prst="rect">
            <a:avLst/>
          </a:prstGeom>
        </p:spPr>
        <p:txBody>
          <a:bodyPr vert="horz" lIns="87304" tIns="43652" rIns="87304" bIns="43652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773355"/>
            <a:ext cx="3038145" cy="462720"/>
          </a:xfrm>
          <a:prstGeom prst="rect">
            <a:avLst/>
          </a:prstGeom>
        </p:spPr>
        <p:txBody>
          <a:bodyPr vert="horz" lIns="87304" tIns="43652" rIns="87304" bIns="43652" rtlCol="0" anchor="b"/>
          <a:lstStyle>
            <a:lvl1pPr algn="r">
              <a:defRPr sz="1100"/>
            </a:lvl1pPr>
          </a:lstStyle>
          <a:p>
            <a:fld id="{9BEDD28F-82A9-4FAE-8C69-E41F27D67B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47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7"/>
          </a:xfrm>
          <a:prstGeom prst="rect">
            <a:avLst/>
          </a:prstGeom>
        </p:spPr>
        <p:txBody>
          <a:bodyPr vert="horz" lIns="92290" tIns="46144" rIns="92290" bIns="461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3407"/>
          </a:xfrm>
          <a:prstGeom prst="rect">
            <a:avLst/>
          </a:prstGeom>
        </p:spPr>
        <p:txBody>
          <a:bodyPr vert="horz" lIns="92290" tIns="46144" rIns="92290" bIns="46144" rtlCol="0"/>
          <a:lstStyle>
            <a:lvl1pPr algn="r">
              <a:defRPr sz="1200"/>
            </a:lvl1pPr>
          </a:lstStyle>
          <a:p>
            <a:fld id="{2BE65169-DB50-4446-8324-0D580DBE95C4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54113"/>
            <a:ext cx="5537200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0" tIns="46144" rIns="92290" bIns="461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290" tIns="46144" rIns="92290" bIns="461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2290" tIns="46144" rIns="92290" bIns="461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2290" tIns="46144" rIns="92290" bIns="46144" rtlCol="0" anchor="b"/>
          <a:lstStyle>
            <a:lvl1pPr algn="r">
              <a:defRPr sz="1200"/>
            </a:lvl1pPr>
          </a:lstStyle>
          <a:p>
            <a:fld id="{30DC0D4C-FD52-4CA4-A998-31C73A5A5B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28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93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45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08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79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654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32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549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26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0533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114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8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208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0960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859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3050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11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502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034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1766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2464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25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0987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521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760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534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05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673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598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091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8303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37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758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225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46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1952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3368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54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3418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6105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9725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1719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10036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620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217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53896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457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7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7573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193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7050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5488" y="203829"/>
            <a:ext cx="9753600" cy="914400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 – Divider, 26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5488" y="1252729"/>
            <a:ext cx="7924800" cy="517585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– 20 pt., Black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DFDDF79B-EC16-4D64-BB8F-31CA7644D797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049723-BA81-4AC5-BEAA-3E6F13DAD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776685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 Conten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 – For TOC/</a:t>
            </a:r>
            <a:br>
              <a:rPr lang="en-US" dirty="0"/>
            </a:br>
            <a:r>
              <a:rPr lang="en-US" dirty="0"/>
              <a:t>Agenda and Lite Text Slide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280160"/>
            <a:ext cx="9144000" cy="45259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tabLst/>
              <a:defRPr sz="2000" baseline="0">
                <a:solidFill>
                  <a:schemeClr val="tx2"/>
                </a:solidFill>
              </a:defRPr>
            </a:lvl1pPr>
            <a:lvl2pPr>
              <a:buClrTx/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 [20pt Arial for TOC/Agenda]</a:t>
            </a:r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9">
            <a:extLst>
              <a:ext uri="{FF2B5EF4-FFF2-40B4-BE49-F238E27FC236}">
                <a16:creationId xmlns:a16="http://schemas.microsoft.com/office/drawing/2014/main" id="{BE9A4657-960C-43DE-81AE-18CA143A4380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51AA9ED-A6E2-4AEB-B71F-2979D48AB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180605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2" userDrawn="1">
          <p15:clr>
            <a:srgbClr val="FBAE40"/>
          </p15:clr>
        </p15:guide>
        <p15:guide id="2" orient="horz" pos="8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1"/>
            <a:ext cx="9300353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0" y="1280160"/>
            <a:ext cx="9300353" cy="47078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A6B10B21-A22D-4973-9F22-3C85C87DD1D6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3E23767-0A7E-4F0C-A99E-C1C9090D3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46480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2" userDrawn="1">
          <p15:clr>
            <a:srgbClr val="FBAE40"/>
          </p15:clr>
        </p15:guide>
        <p15:guide id="2" orient="horz" pos="8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0"/>
            <a:ext cx="11248768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280160"/>
            <a:ext cx="5486400" cy="47078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29492" y="1280160"/>
            <a:ext cx="5486400" cy="4707890"/>
          </a:xfrm>
        </p:spPr>
        <p:txBody>
          <a:bodyPr/>
          <a:lstStyle>
            <a:lvl1pPr rtl="0"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806E4E2-02E1-49AB-BCC5-A8B1C1D9B871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8EF9E6E-260B-4AEA-92D1-41B528297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533597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04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0"/>
            <a:ext cx="5474821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280160"/>
            <a:ext cx="5486400" cy="47078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36422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32FC0A7D-C449-4E7F-9213-3874E5CFF3D0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7F92EB8-4DEE-49B2-B12E-4B88D7242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346766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04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1"/>
            <a:ext cx="11255673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4433570"/>
            <a:ext cx="5486400" cy="1554480"/>
          </a:xfr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>
              <a:buClrTx/>
              <a:defRPr sz="1400">
                <a:solidFill>
                  <a:schemeClr val="tx2"/>
                </a:solidFill>
              </a:defRPr>
            </a:lvl2pPr>
            <a:lvl3pPr marL="230188" indent="-228600">
              <a:spcBef>
                <a:spcPts val="800"/>
              </a:spcBef>
              <a:defRPr sz="1400">
                <a:solidFill>
                  <a:schemeClr val="tx2"/>
                </a:solidFill>
              </a:defRPr>
            </a:lvl3pPr>
            <a:lvl4pPr marL="460375" indent="-228600">
              <a:spcBef>
                <a:spcPts val="800"/>
              </a:spcBef>
              <a:defRPr sz="1400">
                <a:solidFill>
                  <a:schemeClr val="tx2"/>
                </a:solidFill>
              </a:defRPr>
            </a:lvl4pPr>
            <a:lvl5pPr marL="684213" indent="-228600">
              <a:spcBef>
                <a:spcPts val="800"/>
              </a:spcBef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29492" y="4433570"/>
            <a:ext cx="5486400" cy="1554480"/>
          </a:xfrm>
        </p:spPr>
        <p:txBody>
          <a:bodyPr/>
          <a:lstStyle>
            <a:lvl1pPr marL="0" indent="0" rtl="0">
              <a:spcBef>
                <a:spcPts val="800"/>
              </a:spcBef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400">
                <a:solidFill>
                  <a:schemeClr val="tx2"/>
                </a:solidFill>
              </a:defRPr>
            </a:lvl2pPr>
            <a:lvl3pPr marL="230188" indent="-228600">
              <a:spcBef>
                <a:spcPts val="800"/>
              </a:spcBef>
              <a:buClrTx/>
              <a:defRPr sz="1400">
                <a:solidFill>
                  <a:schemeClr val="tx2"/>
                </a:solidFill>
              </a:defRPr>
            </a:lvl3pPr>
            <a:lvl4pPr marL="460375" indent="-228600">
              <a:spcBef>
                <a:spcPts val="800"/>
              </a:spcBef>
              <a:buClrTx/>
              <a:defRPr sz="1400">
                <a:solidFill>
                  <a:schemeClr val="tx2"/>
                </a:solidFill>
              </a:defRPr>
            </a:lvl4pPr>
            <a:lvl5pPr marL="684213" indent="-228600">
              <a:spcBef>
                <a:spcPts val="800"/>
              </a:spcBef>
              <a:buClrTx/>
              <a:defRPr sz="1400"/>
            </a:lvl5pPr>
            <a:lvl6pPr marL="1141413" indent="-227013">
              <a:defRPr sz="14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578BD2ED-4CD4-4A08-A1AB-BE9089BBD0EC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63CC9DE-998A-4CE0-9F7E-6227FE125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897000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04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"/>
          <p:cNvSpPr>
            <a:spLocks noGrp="1"/>
          </p:cNvSpPr>
          <p:nvPr>
            <p:ph idx="1"/>
          </p:nvPr>
        </p:nvSpPr>
        <p:spPr>
          <a:xfrm>
            <a:off x="1097280" y="3355848"/>
            <a:ext cx="9144000" cy="2632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spcBef>
                <a:spcPts val="0"/>
              </a:spcBef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4DF0F-078F-4C4A-810D-ABEE40A745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935" y="2163986"/>
            <a:ext cx="1426464" cy="10698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C5DDFF34-02EA-D742-9BC0-FE557E673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185" y="1419046"/>
            <a:ext cx="5058001" cy="914400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D70A54C8-3BEB-479C-8132-ED850D718912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4CD1C8-B489-4F25-BF47-B0BC6065C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157" y="328240"/>
            <a:ext cx="1215572" cy="911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852B0C-8397-4528-A540-DECD1AFBFF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0312" y="472528"/>
            <a:ext cx="4783485" cy="189801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68047D7-62BE-4F0D-946F-293638AAF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022642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 userDrawn="1">
          <p15:clr>
            <a:srgbClr val="FBAE40"/>
          </p15:clr>
        </p15:guide>
        <p15:guide id="2" orient="horz" pos="206" userDrawn="1">
          <p15:clr>
            <a:srgbClr val="FBAE40"/>
          </p15:clr>
        </p15:guide>
        <p15:guide id="3" orient="horz" pos="37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5488" y="1371600"/>
            <a:ext cx="11379200" cy="4616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62913" y="274321"/>
            <a:ext cx="9907035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ABEF75F3-1711-489F-A08C-9328DE9AC7F2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FE81A5-2073-4945-BB5B-812F9353FE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157" y="328240"/>
            <a:ext cx="1215572" cy="911679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216BB23-582F-4B13-8CFC-A600617B3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782730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06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E569-E98B-4B29-BEE3-9A349CCE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29EB-4C87-4B1A-A1B7-B7376F70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43F5-1260-4301-A925-A5D07C75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1FDC6-C497-47F2-9DE0-FF34A533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9B1DD-CD0D-4DB6-95CF-9945F4FD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7297892F-1D9D-4774-8AC6-7E730C2C93C6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74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488" y="274321"/>
            <a:ext cx="9144000" cy="822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1280160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6E250-D1F9-6444-A77C-4DC8C64A97D7}"/>
              </a:ext>
            </a:extLst>
          </p:cNvPr>
          <p:cNvSpPr/>
          <p:nvPr userDrawn="1"/>
        </p:nvSpPr>
        <p:spPr>
          <a:xfrm>
            <a:off x="0" y="6367264"/>
            <a:ext cx="12192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A8145CF-2FEC-4A08-842F-42FF880BE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6373" y="6506848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50288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2" r:id="rId2"/>
    <p:sldLayoutId id="2147483665" r:id="rId3"/>
    <p:sldLayoutId id="2147483666" r:id="rId4"/>
    <p:sldLayoutId id="2147483671" r:id="rId5"/>
    <p:sldLayoutId id="2147483669" r:id="rId6"/>
    <p:sldLayoutId id="2147483676" r:id="rId7"/>
    <p:sldLayoutId id="2147483675" r:id="rId8"/>
    <p:sldLayoutId id="2147483714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orient="horz" pos="36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384" userDrawn="1">
          <p15:clr>
            <a:srgbClr val="F26B43"/>
          </p15:clr>
        </p15:guide>
        <p15:guide id="7" pos="7296" userDrawn="1">
          <p15:clr>
            <a:srgbClr val="F26B43"/>
          </p15:clr>
        </p15:guide>
        <p15:guide id="9" orient="horz" pos="4211" userDrawn="1">
          <p15:clr>
            <a:srgbClr val="F26B43"/>
          </p15:clr>
        </p15:guide>
        <p15:guide id="10" pos="1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://www.cse.iitd.ac.in/~srsarangi/archbooksoft.html" TargetMode="Externa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ommons.wikimedia.org/wiki/File:Glass_button_red.sv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ixabay.com/en/idea-symbol-innovation-logo-3383766/" TargetMode="Externa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F5EDC8-17B5-4497-B8A4-3B7F999FA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0561" y="6528815"/>
            <a:ext cx="5486400" cy="228600"/>
          </a:xfrm>
        </p:spPr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FC3F6-C247-4AE7-A9D5-93485D644C6F}"/>
              </a:ext>
            </a:extLst>
          </p:cNvPr>
          <p:cNvSpPr txBox="1"/>
          <p:nvPr/>
        </p:nvSpPr>
        <p:spPr>
          <a:xfrm>
            <a:off x="2045492" y="2458934"/>
            <a:ext cx="675216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Caveat" panose="00000500000000000000" pitchFamily="2" charset="0"/>
              </a:rPr>
              <a:t>Chapter 3:</a:t>
            </a:r>
          </a:p>
          <a:p>
            <a:pPr algn="ctr"/>
            <a:r>
              <a:rPr lang="en-US" sz="6600" dirty="0">
                <a:latin typeface="Caveat" panose="00000500000000000000" pitchFamily="2" charset="0"/>
              </a:rPr>
              <a:t>The Fetch and Decode </a:t>
            </a:r>
          </a:p>
          <a:p>
            <a:pPr algn="ctr"/>
            <a:r>
              <a:rPr lang="en-US" sz="6600" dirty="0">
                <a:latin typeface="Caveat" panose="00000500000000000000" pitchFamily="2" charset="0"/>
              </a:rPr>
              <a:t>Stages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BF2B94-53E0-4E91-B880-2811275D8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51" y="475271"/>
            <a:ext cx="3380850" cy="19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7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0217-F3E0-46B8-B63F-0FE52163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971" y="1508735"/>
            <a:ext cx="1732816" cy="82296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Round Same Side Corner Rectangle 3">
            <a:extLst>
              <a:ext uri="{FF2B5EF4-FFF2-40B4-BE49-F238E27FC236}">
                <a16:creationId xmlns:a16="http://schemas.microsoft.com/office/drawing/2014/main" id="{BABD4351-0C08-4766-BE81-3DA733F5C5F6}"/>
              </a:ext>
            </a:extLst>
          </p:cNvPr>
          <p:cNvSpPr/>
          <p:nvPr/>
        </p:nvSpPr>
        <p:spPr>
          <a:xfrm rot="16200000">
            <a:off x="4078728" y="2095205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1A2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426B6-3207-49E8-8E7A-318CE5AC1753}"/>
              </a:ext>
            </a:extLst>
          </p:cNvPr>
          <p:cNvSpPr txBox="1"/>
          <p:nvPr/>
        </p:nvSpPr>
        <p:spPr>
          <a:xfrm>
            <a:off x="4168233" y="2189899"/>
            <a:ext cx="341760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3BD94-432E-49F8-994F-EAAF0AE084BC}"/>
              </a:ext>
            </a:extLst>
          </p:cNvPr>
          <p:cNvSpPr/>
          <p:nvPr/>
        </p:nvSpPr>
        <p:spPr>
          <a:xfrm>
            <a:off x="4620192" y="2153399"/>
            <a:ext cx="4162026" cy="451117"/>
          </a:xfrm>
          <a:prstGeom prst="rect">
            <a:avLst/>
          </a:prstGeom>
          <a:solidFill>
            <a:srgbClr val="E21A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FA707-E2BC-4B10-86EB-612EA2C36383}"/>
              </a:ext>
            </a:extLst>
          </p:cNvPr>
          <p:cNvSpPr txBox="1"/>
          <p:nvPr/>
        </p:nvSpPr>
        <p:spPr>
          <a:xfrm>
            <a:off x="4669859" y="2184175"/>
            <a:ext cx="4102405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Prediction of the Instruction Type</a:t>
            </a:r>
          </a:p>
        </p:txBody>
      </p:sp>
      <p:sp>
        <p:nvSpPr>
          <p:cNvPr id="9" name="Round Same Side Corner Rectangle 19">
            <a:extLst>
              <a:ext uri="{FF2B5EF4-FFF2-40B4-BE49-F238E27FC236}">
                <a16:creationId xmlns:a16="http://schemas.microsoft.com/office/drawing/2014/main" id="{F28551BB-C70F-4CF7-A482-B8F1CE1D5A53}"/>
              </a:ext>
            </a:extLst>
          </p:cNvPr>
          <p:cNvSpPr/>
          <p:nvPr/>
        </p:nvSpPr>
        <p:spPr>
          <a:xfrm rot="16200000">
            <a:off x="4078728" y="2577573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B6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0FB8F-4718-4EB7-89C9-4E1C2C7BEFB0}"/>
              </a:ext>
            </a:extLst>
          </p:cNvPr>
          <p:cNvSpPr txBox="1"/>
          <p:nvPr/>
        </p:nvSpPr>
        <p:spPr>
          <a:xfrm>
            <a:off x="4144989" y="2672267"/>
            <a:ext cx="388248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E42B5-FBE8-4918-BF15-433D2716BFE0}"/>
              </a:ext>
            </a:extLst>
          </p:cNvPr>
          <p:cNvSpPr/>
          <p:nvPr/>
        </p:nvSpPr>
        <p:spPr>
          <a:xfrm>
            <a:off x="4620193" y="2635767"/>
            <a:ext cx="4162025" cy="451117"/>
          </a:xfrm>
          <a:prstGeom prst="rect">
            <a:avLst/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10488-04BF-4D5D-A7DA-E5F8EAAA5C8D}"/>
              </a:ext>
            </a:extLst>
          </p:cNvPr>
          <p:cNvSpPr txBox="1"/>
          <p:nvPr/>
        </p:nvSpPr>
        <p:spPr>
          <a:xfrm>
            <a:off x="4669859" y="2670594"/>
            <a:ext cx="4180953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latin typeface="Poppins" pitchFamily="2" charset="77"/>
                <a:ea typeface="League Spartan" charset="0"/>
                <a:cs typeface="Poppins" pitchFamily="2" charset="77"/>
              </a:rPr>
              <a:t>Prediction of the Branch Outcome</a:t>
            </a:r>
          </a:p>
        </p:txBody>
      </p:sp>
      <p:sp>
        <p:nvSpPr>
          <p:cNvPr id="13" name="Round Same Side Corner Rectangle 27">
            <a:extLst>
              <a:ext uri="{FF2B5EF4-FFF2-40B4-BE49-F238E27FC236}">
                <a16:creationId xmlns:a16="http://schemas.microsoft.com/office/drawing/2014/main" id="{79248E22-BAEB-4C8A-A15F-AF1D32AF8D13}"/>
              </a:ext>
            </a:extLst>
          </p:cNvPr>
          <p:cNvSpPr/>
          <p:nvPr/>
        </p:nvSpPr>
        <p:spPr>
          <a:xfrm rot="16200000">
            <a:off x="4078728" y="3059941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5D9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5409B-E2F1-4530-A5A2-3CBAD6D1859A}"/>
              </a:ext>
            </a:extLst>
          </p:cNvPr>
          <p:cNvSpPr txBox="1"/>
          <p:nvPr/>
        </p:nvSpPr>
        <p:spPr>
          <a:xfrm>
            <a:off x="4140983" y="3154636"/>
            <a:ext cx="396263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CDCA8-6093-47E9-903D-9F228DCF85D0}"/>
              </a:ext>
            </a:extLst>
          </p:cNvPr>
          <p:cNvSpPr/>
          <p:nvPr/>
        </p:nvSpPr>
        <p:spPr>
          <a:xfrm>
            <a:off x="4620193" y="3118135"/>
            <a:ext cx="4162024" cy="451117"/>
          </a:xfrm>
          <a:prstGeom prst="rect">
            <a:avLst/>
          </a:prstGeom>
          <a:solidFill>
            <a:srgbClr val="625D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7BA0C-52C9-406C-8489-50BE8D80FA27}"/>
              </a:ext>
            </a:extLst>
          </p:cNvPr>
          <p:cNvSpPr txBox="1"/>
          <p:nvPr/>
        </p:nvSpPr>
        <p:spPr>
          <a:xfrm>
            <a:off x="4666944" y="3163420"/>
            <a:ext cx="386355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Prediction of the Branch Target</a:t>
            </a:r>
          </a:p>
        </p:txBody>
      </p:sp>
      <p:sp>
        <p:nvSpPr>
          <p:cNvPr id="18" name="Round Same Side Corner Rectangle 35">
            <a:extLst>
              <a:ext uri="{FF2B5EF4-FFF2-40B4-BE49-F238E27FC236}">
                <a16:creationId xmlns:a16="http://schemas.microsoft.com/office/drawing/2014/main" id="{75461693-8E2F-4907-BA80-9443242518B7}"/>
              </a:ext>
            </a:extLst>
          </p:cNvPr>
          <p:cNvSpPr/>
          <p:nvPr/>
        </p:nvSpPr>
        <p:spPr>
          <a:xfrm rot="16200000">
            <a:off x="4078728" y="3542310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F1858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A06BB-56ED-4174-925E-12A87E6D31F3}"/>
              </a:ext>
            </a:extLst>
          </p:cNvPr>
          <p:cNvSpPr txBox="1"/>
          <p:nvPr/>
        </p:nvSpPr>
        <p:spPr>
          <a:xfrm>
            <a:off x="4132165" y="3637004"/>
            <a:ext cx="413896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3289B-2C33-40AD-8BC8-E054DA087F50}"/>
              </a:ext>
            </a:extLst>
          </p:cNvPr>
          <p:cNvSpPr/>
          <p:nvPr/>
        </p:nvSpPr>
        <p:spPr>
          <a:xfrm>
            <a:off x="4620193" y="3600504"/>
            <a:ext cx="4162023" cy="451117"/>
          </a:xfrm>
          <a:prstGeom prst="rect">
            <a:avLst/>
          </a:prstGeom>
          <a:solidFill>
            <a:srgbClr val="AF18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3C69D-66F4-41C5-9E75-C8473AC5634B}"/>
              </a:ext>
            </a:extLst>
          </p:cNvPr>
          <p:cNvSpPr txBox="1"/>
          <p:nvPr/>
        </p:nvSpPr>
        <p:spPr>
          <a:xfrm>
            <a:off x="4666944" y="3626757"/>
            <a:ext cx="182453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Decode Stage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067" y="2177671"/>
            <a:ext cx="567506" cy="451118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10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218760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180" y="1694351"/>
            <a:ext cx="2434852" cy="20923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an instruction a branch or not?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995678"/>
            <a:ext cx="8429031" cy="5183180"/>
          </a:xfrm>
        </p:spPr>
        <p:txBody>
          <a:bodyPr/>
          <a:lstStyle/>
          <a:p>
            <a:r>
              <a:rPr lang="en-US" b="1" u="sng" dirty="0"/>
              <a:t>Insights</a:t>
            </a:r>
          </a:p>
          <a:p>
            <a:pPr lvl="1"/>
            <a:r>
              <a:rPr lang="en-US" dirty="0"/>
              <a:t>Given a </a:t>
            </a:r>
            <a:r>
              <a:rPr lang="en-US" dirty="0">
                <a:solidFill>
                  <a:srgbClr val="00B050"/>
                </a:solidFill>
              </a:rPr>
              <a:t>PC</a:t>
            </a:r>
            <a:r>
              <a:rPr lang="en-US" dirty="0"/>
              <a:t>, the status of the instruction (branch or not) does not change.</a:t>
            </a:r>
          </a:p>
          <a:p>
            <a:pPr lvl="1"/>
            <a:r>
              <a:rPr lang="en-US" dirty="0"/>
              <a:t>Can we use this information? </a:t>
            </a:r>
          </a:p>
          <a:p>
            <a:r>
              <a:rPr lang="en-US" b="1" u="sng" dirty="0">
                <a:solidFill>
                  <a:schemeClr val="accent1">
                    <a:lumMod val="75000"/>
                  </a:schemeClr>
                </a:solidFill>
              </a:rPr>
              <a:t>Approach</a:t>
            </a:r>
          </a:p>
          <a:p>
            <a:pPr lvl="1"/>
            <a:r>
              <a:rPr lang="en-US" dirty="0"/>
              <a:t>The last time that we had seen a branch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remember</a:t>
            </a:r>
            <a:r>
              <a:rPr lang="en-US" dirty="0"/>
              <a:t> its PC</a:t>
            </a:r>
          </a:p>
          <a:p>
            <a:pPr lvl="1"/>
            <a:r>
              <a:rPr lang="en-US" dirty="0"/>
              <a:t>Next time we see a PC,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check</a:t>
            </a:r>
            <a:r>
              <a:rPr lang="en-US" dirty="0"/>
              <a:t> if we have seen it before</a:t>
            </a:r>
          </a:p>
          <a:p>
            <a:pPr lvl="1"/>
            <a:r>
              <a:rPr lang="en-US" dirty="0"/>
              <a:t>Also </a:t>
            </a:r>
            <a:r>
              <a:rPr lang="en-US" dirty="0">
                <a:solidFill>
                  <a:srgbClr val="720F11"/>
                </a:solidFill>
              </a:rPr>
              <a:t>remember</a:t>
            </a:r>
            <a:r>
              <a:rPr lang="en-US" dirty="0"/>
              <a:t> the type of the branch:</a:t>
            </a:r>
          </a:p>
          <a:p>
            <a:pPr lvl="2"/>
            <a:r>
              <a:rPr lang="en-US" dirty="0"/>
              <a:t>Unconditional </a:t>
            </a:r>
            <a:r>
              <a:rPr lang="en-US" dirty="0">
                <a:sym typeface="Wingdings" panose="05000000000000000000" pitchFamily="2" charset="2"/>
              </a:rPr>
              <a:t>branch</a:t>
            </a:r>
            <a:endParaRPr lang="en-US" dirty="0"/>
          </a:p>
          <a:p>
            <a:pPr lvl="2"/>
            <a:r>
              <a:rPr lang="en-US" dirty="0"/>
              <a:t>Conditional  branch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            depends on the result of a previous compare instruction</a:t>
            </a:r>
            <a:endParaRPr lang="en-US" dirty="0"/>
          </a:p>
          <a:p>
            <a:pPr lvl="2"/>
            <a:r>
              <a:rPr lang="en-US" dirty="0"/>
              <a:t>Function call</a:t>
            </a:r>
          </a:p>
          <a:p>
            <a:pPr lvl="2"/>
            <a:r>
              <a:rPr lang="en-US" dirty="0"/>
              <a:t>Return</a:t>
            </a:r>
          </a:p>
          <a:p>
            <a:pPr lvl="1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FAB7F-845F-44F7-AC09-9A2BEA40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97D28-BADD-4E51-91A8-559BEE66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73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C5153E1-AFDC-4FD4-8324-103962D8BBD8}"/>
              </a:ext>
            </a:extLst>
          </p:cNvPr>
          <p:cNvSpPr/>
          <p:nvPr/>
        </p:nvSpPr>
        <p:spPr>
          <a:xfrm>
            <a:off x="3929766" y="5552608"/>
            <a:ext cx="3480129" cy="40924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structure in hardware to remember ...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06037" y="2484050"/>
            <a:ext cx="2988860" cy="48108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6038" y="2965135"/>
            <a:ext cx="1934570" cy="296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32 - 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40609" y="2965134"/>
            <a:ext cx="1054289" cy="2968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6655459" y="1276223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655459" y="158330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655457" y="189160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665692" y="219437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665690" y="2502681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655457" y="2805456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655456" y="311376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665690" y="341653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665689" y="372483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6665693" y="4066097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6665691" y="437440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4" name="Straight Connector 23"/>
          <p:cNvCxnSpPr>
            <a:stCxn id="6" idx="3"/>
          </p:cNvCxnSpPr>
          <p:nvPr/>
        </p:nvCxnSpPr>
        <p:spPr>
          <a:xfrm>
            <a:off x="4894897" y="3113553"/>
            <a:ext cx="798394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693290" y="2033675"/>
            <a:ext cx="0" cy="107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5693292" y="2033674"/>
            <a:ext cx="962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8416019" y="1706129"/>
            <a:ext cx="2012284" cy="4882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Type of the instruction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034180" y="2033674"/>
            <a:ext cx="1381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238900" y="1276223"/>
            <a:ext cx="47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238900" y="4705223"/>
            <a:ext cx="47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7494795" y="1276224"/>
            <a:ext cx="20400" cy="144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484559" y="3261973"/>
            <a:ext cx="20472" cy="145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131114" y="2755620"/>
            <a:ext cx="1314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</a:t>
            </a:r>
            <a:r>
              <a:rPr lang="en-US" sz="2100" dirty="0"/>
              <a:t> entries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4111857" y="4193432"/>
            <a:ext cx="2272352" cy="5668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Status Table (IST)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E8A489-3824-4309-86FA-750151450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861E12-BABD-4353-9F8D-55E6C57B3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4DFB22-1C90-4540-BB3F-8238F5B00AE2}"/>
              </a:ext>
            </a:extLst>
          </p:cNvPr>
          <p:cNvSpPr txBox="1"/>
          <p:nvPr/>
        </p:nvSpPr>
        <p:spPr>
          <a:xfrm>
            <a:off x="3997084" y="5561549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a 32-bit PC address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6CF216-1370-4200-B8A7-25ABC670B84A}"/>
              </a:ext>
            </a:extLst>
          </p:cNvPr>
          <p:cNvSpPr/>
          <p:nvPr/>
        </p:nvSpPr>
        <p:spPr>
          <a:xfrm>
            <a:off x="2333378" y="5552609"/>
            <a:ext cx="1596388" cy="4092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Assumption</a:t>
            </a:r>
          </a:p>
        </p:txBody>
      </p:sp>
    </p:spTree>
    <p:extLst>
      <p:ext uri="{BB962C8B-B14F-4D97-AF65-F5344CB8AC3E}">
        <p14:creationId xmlns:p14="http://schemas.microsoft.com/office/powerpoint/2010/main" val="3434963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Method of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1"/>
            <a:ext cx="7189403" cy="2563871"/>
          </a:xfrm>
        </p:spPr>
        <p:txBody>
          <a:bodyPr/>
          <a:lstStyle/>
          <a:p>
            <a:r>
              <a:rPr lang="en-US" dirty="0"/>
              <a:t>When we </a:t>
            </a:r>
            <a:r>
              <a:rPr lang="en-US" dirty="0">
                <a:solidFill>
                  <a:srgbClr val="01708C"/>
                </a:solidFill>
              </a:rPr>
              <a:t>see</a:t>
            </a:r>
            <a:r>
              <a:rPr lang="en-US" dirty="0"/>
              <a:t> a branch instruction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Access</a:t>
            </a:r>
            <a:r>
              <a:rPr lang="en-US" dirty="0"/>
              <a:t> its corresponding entry in the table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Record</a:t>
            </a:r>
            <a:r>
              <a:rPr lang="en-US" dirty="0"/>
              <a:t> the branch type</a:t>
            </a:r>
          </a:p>
          <a:p>
            <a:r>
              <a:rPr lang="en-US" dirty="0"/>
              <a:t>When we </a:t>
            </a:r>
            <a:r>
              <a:rPr lang="en-US" dirty="0">
                <a:solidFill>
                  <a:srgbClr val="01708C"/>
                </a:solidFill>
              </a:rPr>
              <a:t>see</a:t>
            </a:r>
            <a:r>
              <a:rPr lang="en-US" dirty="0"/>
              <a:t> an instruction: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Check</a:t>
            </a:r>
            <a:r>
              <a:rPr lang="en-US" dirty="0"/>
              <a:t> the corresponding entry of the table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Read</a:t>
            </a:r>
            <a:r>
              <a:rPr lang="en-US" dirty="0"/>
              <a:t> the type of the instruction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F3D19-C724-4095-AEA7-3925E6A23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C8D073-F6EE-4A0A-8B8E-15BAA63A0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4FCE73-5BE9-4C88-98DA-26F82B279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720" y="4288151"/>
            <a:ext cx="1646121" cy="139062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0A13D88-8C93-4828-88CC-277060ACC0D9}"/>
              </a:ext>
            </a:extLst>
          </p:cNvPr>
          <p:cNvSpPr/>
          <p:nvPr/>
        </p:nvSpPr>
        <p:spPr>
          <a:xfrm>
            <a:off x="3628007" y="4609928"/>
            <a:ext cx="5921406" cy="74707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Why do we choose the </a:t>
            </a:r>
            <a:r>
              <a:rPr lang="en-US" i="1" dirty="0"/>
              <a:t>n </a:t>
            </a:r>
            <a:r>
              <a:rPr lang="en-US" dirty="0"/>
              <a:t>least significant bits? </a:t>
            </a:r>
          </a:p>
        </p:txBody>
      </p:sp>
    </p:spTree>
    <p:extLst>
      <p:ext uri="{BB962C8B-B14F-4D97-AF65-F5344CB8AC3E}">
        <p14:creationId xmlns:p14="http://schemas.microsoft.com/office/powerpoint/2010/main" val="1572715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173573-CBB3-49DA-8BC0-FD35CC5DE74A}"/>
              </a:ext>
            </a:extLst>
          </p:cNvPr>
          <p:cNvSpPr/>
          <p:nvPr/>
        </p:nvSpPr>
        <p:spPr>
          <a:xfrm>
            <a:off x="1586144" y="2467993"/>
            <a:ext cx="2157274" cy="45276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Status Table (IST)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8245846" cy="4351338"/>
          </a:xfrm>
        </p:spPr>
        <p:txBody>
          <a:bodyPr/>
          <a:lstStyle/>
          <a:p>
            <a:r>
              <a:rPr lang="en-US" dirty="0"/>
              <a:t>If we choose the least significant 10 bits of the PC address, we will have 1024 entries in the IST</a:t>
            </a:r>
          </a:p>
          <a:p>
            <a:endParaRPr lang="en-US" dirty="0"/>
          </a:p>
          <a:p>
            <a:r>
              <a:rPr lang="en-US" dirty="0"/>
              <a:t>Why 10 bits? </a:t>
            </a:r>
          </a:p>
          <a:p>
            <a:r>
              <a:rPr lang="en-US" dirty="0"/>
              <a:t>For a 32-bit PC, we cannot have a 2</a:t>
            </a:r>
            <a:r>
              <a:rPr lang="en-US" baseline="30000" dirty="0"/>
              <a:t>32</a:t>
            </a:r>
            <a:r>
              <a:rPr lang="en-US" dirty="0"/>
              <a:t> entry </a:t>
            </a:r>
            <a:r>
              <a:rPr lang="en-US" dirty="0">
                <a:solidFill>
                  <a:srgbClr val="FF0000"/>
                </a:solidFill>
              </a:rPr>
              <a:t>table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Too big</a:t>
            </a:r>
          </a:p>
          <a:p>
            <a:pPr lvl="1"/>
            <a:r>
              <a:rPr lang="en-US" dirty="0"/>
              <a:t>Too slow</a:t>
            </a:r>
          </a:p>
          <a:p>
            <a:pPr lvl="1"/>
            <a:r>
              <a:rPr lang="en-US" dirty="0"/>
              <a:t>Too much of power</a:t>
            </a:r>
          </a:p>
          <a:p>
            <a:pPr lvl="1"/>
            <a:r>
              <a:rPr lang="en-US" dirty="0"/>
              <a:t>Too much of area</a:t>
            </a:r>
          </a:p>
          <a:p>
            <a:r>
              <a:rPr lang="en-US" dirty="0"/>
              <a:t>We need to manage with a </a:t>
            </a:r>
            <a:r>
              <a:rPr lang="en-US" dirty="0">
                <a:solidFill>
                  <a:srgbClr val="01708C"/>
                </a:solidFill>
              </a:rPr>
              <a:t>smaller</a:t>
            </a:r>
            <a:r>
              <a:rPr lang="en-US" dirty="0"/>
              <a:t> table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73CA3-A854-446B-977B-53076DEC1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9F9C5-4312-4C1D-9321-91FE8A5FB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508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Destructive Interference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0769" y="2581506"/>
            <a:ext cx="3011922" cy="1823104"/>
          </a:xfrm>
        </p:spPr>
        <p:txBody>
          <a:bodyPr/>
          <a:lstStyle/>
          <a:p>
            <a:r>
              <a:rPr lang="en-US" dirty="0"/>
              <a:t>Two instructions can </a:t>
            </a:r>
            <a:r>
              <a:rPr lang="en-US" dirty="0">
                <a:solidFill>
                  <a:srgbClr val="00B050"/>
                </a:solidFill>
              </a:rPr>
              <a:t>map</a:t>
            </a:r>
            <a:r>
              <a:rPr lang="en-US" dirty="0"/>
              <a:t> to the same entry; same </a:t>
            </a:r>
            <a:r>
              <a:rPr lang="en-US" dirty="0">
                <a:solidFill>
                  <a:srgbClr val="FF0000"/>
                </a:solidFill>
              </a:rPr>
              <a:t>last</a:t>
            </a:r>
            <a:r>
              <a:rPr lang="en-US" dirty="0"/>
              <a:t> </a:t>
            </a:r>
            <a:r>
              <a:rPr lang="en-US" i="1" dirty="0"/>
              <a:t>n </a:t>
            </a:r>
            <a:r>
              <a:rPr lang="en-US" dirty="0"/>
              <a:t>bits.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6283658" y="2060972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283658" y="236804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6283656" y="267635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6293891" y="2979127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293889" y="328743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283656" y="359020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283655" y="389850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293889" y="420128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293888" y="4509586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293892" y="485084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293890" y="5159149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5" name="Rounded Rectangle 14"/>
          <p:cNvSpPr/>
          <p:nvPr/>
        </p:nvSpPr>
        <p:spPr>
          <a:xfrm>
            <a:off x="3192439" y="2464274"/>
            <a:ext cx="1914098" cy="6550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Instruction 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192439" y="3341066"/>
            <a:ext cx="1914098" cy="65509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Instruction B</a:t>
            </a:r>
          </a:p>
        </p:txBody>
      </p:sp>
      <p:cxnSp>
        <p:nvCxnSpPr>
          <p:cNvPr id="29" name="Straight Arrow Connector 28"/>
          <p:cNvCxnSpPr>
            <a:stCxn id="15" idx="3"/>
          </p:cNvCxnSpPr>
          <p:nvPr/>
        </p:nvCxnSpPr>
        <p:spPr>
          <a:xfrm>
            <a:off x="5106537" y="2791820"/>
            <a:ext cx="1177114" cy="327546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096309" y="3153654"/>
            <a:ext cx="1187343" cy="513215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267997" y="4429553"/>
            <a:ext cx="2864328" cy="85980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Defined as </a:t>
            </a:r>
            <a:r>
              <a:rPr lang="en-US" b="1" dirty="0"/>
              <a:t>destructive </a:t>
            </a:r>
            <a:r>
              <a:rPr lang="en-US" b="1" dirty="0" err="1"/>
              <a:t>inteference</a:t>
            </a:r>
            <a:endParaRPr lang="en-US" b="1" dirty="0"/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C8F396C-EB6D-48CA-A6EA-5C4786F9D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8D5DD9D-4806-4773-936B-7D81FC2B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5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Aliasing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1850" y="1403509"/>
            <a:ext cx="8337797" cy="34286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Possible for a </a:t>
            </a:r>
            <a:r>
              <a:rPr lang="en-US" sz="2400" dirty="0">
                <a:solidFill>
                  <a:srgbClr val="FF0000"/>
                </a:solidFill>
              </a:rPr>
              <a:t>branch</a:t>
            </a:r>
            <a:r>
              <a:rPr lang="en-US" sz="2400" dirty="0"/>
              <a:t> and a </a:t>
            </a:r>
            <a:r>
              <a:rPr lang="en-US" sz="2400" dirty="0">
                <a:solidFill>
                  <a:srgbClr val="002060"/>
                </a:solidFill>
              </a:rPr>
              <a:t>non-branch</a:t>
            </a:r>
            <a:r>
              <a:rPr lang="en-US" sz="2400" dirty="0"/>
              <a:t> instruction to map to the same entry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Possible for two </a:t>
            </a:r>
            <a:r>
              <a:rPr lang="en-US" sz="2400" dirty="0">
                <a:solidFill>
                  <a:srgbClr val="FF0000"/>
                </a:solidFill>
              </a:rPr>
              <a:t>branches</a:t>
            </a:r>
            <a:r>
              <a:rPr lang="en-US" sz="2400" dirty="0"/>
              <a:t> to map to the same entry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Possible for two </a:t>
            </a:r>
            <a:r>
              <a:rPr lang="en-US" sz="2400" dirty="0">
                <a:solidFill>
                  <a:srgbClr val="002060"/>
                </a:solidFill>
              </a:rPr>
              <a:t>non-branches</a:t>
            </a:r>
            <a:r>
              <a:rPr lang="en-US" sz="2400" dirty="0"/>
              <a:t> to map to the same entry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Need for </a:t>
            </a:r>
            <a:r>
              <a:rPr lang="en-US" sz="2400" dirty="0">
                <a:solidFill>
                  <a:schemeClr val="accent6"/>
                </a:solidFill>
              </a:rPr>
              <a:t>disambiguation</a:t>
            </a:r>
          </a:p>
          <a:p>
            <a:pPr marL="573088" lvl="1" indent="-342900"/>
            <a:r>
              <a:rPr lang="en-US" sz="2400" dirty="0">
                <a:solidFill>
                  <a:srgbClr val="720F11"/>
                </a:solidFill>
              </a:rPr>
              <a:t>Augment</a:t>
            </a:r>
            <a:r>
              <a:rPr lang="en-US" sz="2400" dirty="0"/>
              <a:t> each entry of the IST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653AF-F16B-4346-8949-D1C00FB2C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98F03-A95E-4334-849E-110952128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8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Disambiguation Between Addresses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46027" y="3416205"/>
            <a:ext cx="2988860" cy="481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5" name="Rectangle 4"/>
          <p:cNvSpPr/>
          <p:nvPr/>
        </p:nvSpPr>
        <p:spPr>
          <a:xfrm>
            <a:off x="2046028" y="3897290"/>
            <a:ext cx="1934570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32 - n</a:t>
            </a:r>
          </a:p>
        </p:txBody>
      </p:sp>
      <p:sp>
        <p:nvSpPr>
          <p:cNvPr id="6" name="Rectangle 5"/>
          <p:cNvSpPr/>
          <p:nvPr/>
        </p:nvSpPr>
        <p:spPr>
          <a:xfrm>
            <a:off x="3980599" y="3897289"/>
            <a:ext cx="1054289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6795449" y="2208378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795449" y="251545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795447" y="282375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805682" y="312653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05680" y="3434836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795447" y="3737611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795446" y="404591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805680" y="434869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805679" y="465699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805683" y="499825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05681" y="530655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5034887" y="4045708"/>
            <a:ext cx="798394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33280" y="2965830"/>
            <a:ext cx="0" cy="107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833282" y="2965829"/>
            <a:ext cx="962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556010" y="2638284"/>
            <a:ext cx="1893627" cy="4882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Type of the instruction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174170" y="2965829"/>
            <a:ext cx="1381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378890" y="2208378"/>
            <a:ext cx="47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378890" y="5637378"/>
            <a:ext cx="47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634785" y="2208379"/>
            <a:ext cx="20400" cy="144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7624549" y="4194128"/>
            <a:ext cx="20472" cy="145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71104" y="3687775"/>
            <a:ext cx="1314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</a:t>
            </a:r>
            <a:r>
              <a:rPr lang="en-US" sz="2100" dirty="0"/>
              <a:t> entries</a:t>
            </a:r>
          </a:p>
        </p:txBody>
      </p:sp>
      <p:cxnSp>
        <p:nvCxnSpPr>
          <p:cNvPr id="31" name="Straight Connector 30"/>
          <p:cNvCxnSpPr>
            <a:cxnSpLocks/>
            <a:stCxn id="29" idx="7"/>
          </p:cNvCxnSpPr>
          <p:nvPr/>
        </p:nvCxnSpPr>
        <p:spPr>
          <a:xfrm flipV="1">
            <a:off x="7225695" y="2044606"/>
            <a:ext cx="808289" cy="75822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7890682" y="4194127"/>
            <a:ext cx="961307" cy="608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Branch type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8841757" y="4194126"/>
            <a:ext cx="1381838" cy="608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32 – n 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7266466" y="2732721"/>
            <a:ext cx="2879509" cy="1461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93483" y="3283141"/>
            <a:ext cx="707435" cy="982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 flipV="1">
            <a:off x="2933134" y="4183680"/>
            <a:ext cx="320721" cy="158656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Down Arrow 41"/>
          <p:cNvSpPr/>
          <p:nvPr/>
        </p:nvSpPr>
        <p:spPr>
          <a:xfrm flipV="1">
            <a:off x="9502823" y="4802135"/>
            <a:ext cx="290006" cy="100126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Rectangle 42"/>
          <p:cNvSpPr/>
          <p:nvPr/>
        </p:nvSpPr>
        <p:spPr>
          <a:xfrm>
            <a:off x="3015454" y="5757543"/>
            <a:ext cx="6695477" cy="13902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3C4346-F527-4A73-96E0-018F932A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D0B9CD7A-F953-4AF6-8595-A72271508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17</a:t>
            </a:fld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611204" y="2732720"/>
            <a:ext cx="719920" cy="478768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dirty="0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06AA194-0C25-4147-8A59-1A0DA8A2DAAF}"/>
              </a:ext>
            </a:extLst>
          </p:cNvPr>
          <p:cNvSpPr/>
          <p:nvPr/>
        </p:nvSpPr>
        <p:spPr>
          <a:xfrm>
            <a:off x="2200630" y="1012261"/>
            <a:ext cx="3559936" cy="692317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a (</a:t>
            </a:r>
            <a:r>
              <a:rPr lang="en-US" i="1" dirty="0"/>
              <a:t>32-n)</a:t>
            </a:r>
            <a:r>
              <a:rPr lang="en-US" dirty="0"/>
              <a:t> bit tag</a:t>
            </a:r>
          </a:p>
        </p:txBody>
      </p:sp>
    </p:spTree>
    <p:extLst>
      <p:ext uri="{BB962C8B-B14F-4D97-AF65-F5344CB8AC3E}">
        <p14:creationId xmlns:p14="http://schemas.microsoft.com/office/powerpoint/2010/main" val="163651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41" grpId="0" animBg="1"/>
      <p:bldP spid="42" grpId="0" animBg="1"/>
      <p:bldP spid="43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Disambiguation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8343501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keep the status of only </a:t>
            </a:r>
            <a:r>
              <a:rPr lang="en-US" dirty="0">
                <a:solidFill>
                  <a:srgbClr val="FF0000"/>
                </a:solidFill>
              </a:rPr>
              <a:t>branches</a:t>
            </a:r>
            <a:r>
              <a:rPr lang="en-US" dirty="0"/>
              <a:t> in the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However, for every </a:t>
            </a:r>
            <a:r>
              <a:rPr lang="en-US" dirty="0">
                <a:solidFill>
                  <a:schemeClr val="accent1"/>
                </a:solidFill>
              </a:rPr>
              <a:t>instruction</a:t>
            </a:r>
            <a:r>
              <a:rPr lang="en-US" dirty="0">
                <a:solidFill>
                  <a:schemeClr val="tx1"/>
                </a:solidFill>
              </a:rPr>
              <a:t>,</a:t>
            </a:r>
            <a:r>
              <a:rPr lang="en-US" dirty="0"/>
              <a:t> we need to check the 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there is no entry, then we need to predict that it is not a branch</a:t>
            </a:r>
          </a:p>
          <a:p>
            <a:pPr lvl="1"/>
            <a:r>
              <a:rPr lang="en-US" dirty="0"/>
              <a:t> Can be </a:t>
            </a:r>
            <a:r>
              <a:rPr lang="en-US" dirty="0">
                <a:solidFill>
                  <a:srgbClr val="FF0000"/>
                </a:solidFill>
              </a:rPr>
              <a:t>wrong</a:t>
            </a:r>
          </a:p>
          <a:p>
            <a:pPr lvl="1"/>
            <a:r>
              <a:rPr lang="en-US" dirty="0"/>
              <a:t> What to do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r>
              <a:rPr lang="en-US" dirty="0">
                <a:sym typeface="Wingdings" panose="05000000000000000000" pitchFamily="2" charset="2"/>
              </a:rPr>
              <a:t>Why does an IST work?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Mainly because most pieces of code exhibit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temporal locality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 a given window of time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instructions</a:t>
            </a:r>
            <a:r>
              <a:rPr lang="en-US" dirty="0">
                <a:sym typeface="Wingdings" panose="05000000000000000000" pitchFamily="2" charset="2"/>
              </a:rPr>
              <a:t> tend to repeat themselves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5D9E7-92F8-408F-910C-E336AB0F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58A5B-9C9C-4EA4-9305-95E2EDF9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75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0217-F3E0-46B8-B63F-0FE52163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971" y="1508735"/>
            <a:ext cx="1732816" cy="82296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Round Same Side Corner Rectangle 3">
            <a:extLst>
              <a:ext uri="{FF2B5EF4-FFF2-40B4-BE49-F238E27FC236}">
                <a16:creationId xmlns:a16="http://schemas.microsoft.com/office/drawing/2014/main" id="{BABD4351-0C08-4766-BE81-3DA733F5C5F6}"/>
              </a:ext>
            </a:extLst>
          </p:cNvPr>
          <p:cNvSpPr/>
          <p:nvPr/>
        </p:nvSpPr>
        <p:spPr>
          <a:xfrm rot="16200000">
            <a:off x="4078728" y="2095205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1A2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426B6-3207-49E8-8E7A-318CE5AC1753}"/>
              </a:ext>
            </a:extLst>
          </p:cNvPr>
          <p:cNvSpPr txBox="1"/>
          <p:nvPr/>
        </p:nvSpPr>
        <p:spPr>
          <a:xfrm>
            <a:off x="4168233" y="2189899"/>
            <a:ext cx="341760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3BD94-432E-49F8-994F-EAAF0AE084BC}"/>
              </a:ext>
            </a:extLst>
          </p:cNvPr>
          <p:cNvSpPr/>
          <p:nvPr/>
        </p:nvSpPr>
        <p:spPr>
          <a:xfrm>
            <a:off x="4620192" y="2153399"/>
            <a:ext cx="4162026" cy="451117"/>
          </a:xfrm>
          <a:prstGeom prst="rect">
            <a:avLst/>
          </a:prstGeom>
          <a:solidFill>
            <a:srgbClr val="E21A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FA707-E2BC-4B10-86EB-612EA2C36383}"/>
              </a:ext>
            </a:extLst>
          </p:cNvPr>
          <p:cNvSpPr txBox="1"/>
          <p:nvPr/>
        </p:nvSpPr>
        <p:spPr>
          <a:xfrm>
            <a:off x="4635023" y="2184175"/>
            <a:ext cx="4102405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Prediction of the Instruction Type</a:t>
            </a:r>
          </a:p>
        </p:txBody>
      </p:sp>
      <p:sp>
        <p:nvSpPr>
          <p:cNvPr id="9" name="Round Same Side Corner Rectangle 19">
            <a:extLst>
              <a:ext uri="{FF2B5EF4-FFF2-40B4-BE49-F238E27FC236}">
                <a16:creationId xmlns:a16="http://schemas.microsoft.com/office/drawing/2014/main" id="{F28551BB-C70F-4CF7-A482-B8F1CE1D5A53}"/>
              </a:ext>
            </a:extLst>
          </p:cNvPr>
          <p:cNvSpPr/>
          <p:nvPr/>
        </p:nvSpPr>
        <p:spPr>
          <a:xfrm rot="16200000">
            <a:off x="4078728" y="2577573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B6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0FB8F-4718-4EB7-89C9-4E1C2C7BEFB0}"/>
              </a:ext>
            </a:extLst>
          </p:cNvPr>
          <p:cNvSpPr txBox="1"/>
          <p:nvPr/>
        </p:nvSpPr>
        <p:spPr>
          <a:xfrm>
            <a:off x="4144989" y="2672267"/>
            <a:ext cx="388248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E42B5-FBE8-4918-BF15-433D2716BFE0}"/>
              </a:ext>
            </a:extLst>
          </p:cNvPr>
          <p:cNvSpPr/>
          <p:nvPr/>
        </p:nvSpPr>
        <p:spPr>
          <a:xfrm>
            <a:off x="4620193" y="2635767"/>
            <a:ext cx="4162025" cy="451117"/>
          </a:xfrm>
          <a:prstGeom prst="rect">
            <a:avLst/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10488-04BF-4D5D-A7DA-E5F8EAAA5C8D}"/>
              </a:ext>
            </a:extLst>
          </p:cNvPr>
          <p:cNvSpPr txBox="1"/>
          <p:nvPr/>
        </p:nvSpPr>
        <p:spPr>
          <a:xfrm>
            <a:off x="4643732" y="2670594"/>
            <a:ext cx="4180953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latin typeface="Poppins" pitchFamily="2" charset="77"/>
                <a:ea typeface="League Spartan" charset="0"/>
                <a:cs typeface="Poppins" pitchFamily="2" charset="77"/>
              </a:rPr>
              <a:t>Prediction of the Branch Outcome</a:t>
            </a:r>
          </a:p>
        </p:txBody>
      </p:sp>
      <p:sp>
        <p:nvSpPr>
          <p:cNvPr id="13" name="Round Same Side Corner Rectangle 27">
            <a:extLst>
              <a:ext uri="{FF2B5EF4-FFF2-40B4-BE49-F238E27FC236}">
                <a16:creationId xmlns:a16="http://schemas.microsoft.com/office/drawing/2014/main" id="{79248E22-BAEB-4C8A-A15F-AF1D32AF8D13}"/>
              </a:ext>
            </a:extLst>
          </p:cNvPr>
          <p:cNvSpPr/>
          <p:nvPr/>
        </p:nvSpPr>
        <p:spPr>
          <a:xfrm rot="16200000">
            <a:off x="4078728" y="3059941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5D9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5409B-E2F1-4530-A5A2-3CBAD6D1859A}"/>
              </a:ext>
            </a:extLst>
          </p:cNvPr>
          <p:cNvSpPr txBox="1"/>
          <p:nvPr/>
        </p:nvSpPr>
        <p:spPr>
          <a:xfrm>
            <a:off x="4140983" y="3154636"/>
            <a:ext cx="396263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CDCA8-6093-47E9-903D-9F228DCF85D0}"/>
              </a:ext>
            </a:extLst>
          </p:cNvPr>
          <p:cNvSpPr/>
          <p:nvPr/>
        </p:nvSpPr>
        <p:spPr>
          <a:xfrm>
            <a:off x="4620193" y="3118135"/>
            <a:ext cx="4162024" cy="451117"/>
          </a:xfrm>
          <a:prstGeom prst="rect">
            <a:avLst/>
          </a:prstGeom>
          <a:solidFill>
            <a:srgbClr val="625D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7BA0C-52C9-406C-8489-50BE8D80FA27}"/>
              </a:ext>
            </a:extLst>
          </p:cNvPr>
          <p:cNvSpPr txBox="1"/>
          <p:nvPr/>
        </p:nvSpPr>
        <p:spPr>
          <a:xfrm>
            <a:off x="4666944" y="3163420"/>
            <a:ext cx="386355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Prediction of the Branch Target</a:t>
            </a:r>
          </a:p>
        </p:txBody>
      </p:sp>
      <p:sp>
        <p:nvSpPr>
          <p:cNvPr id="18" name="Round Same Side Corner Rectangle 35">
            <a:extLst>
              <a:ext uri="{FF2B5EF4-FFF2-40B4-BE49-F238E27FC236}">
                <a16:creationId xmlns:a16="http://schemas.microsoft.com/office/drawing/2014/main" id="{75461693-8E2F-4907-BA80-9443242518B7}"/>
              </a:ext>
            </a:extLst>
          </p:cNvPr>
          <p:cNvSpPr/>
          <p:nvPr/>
        </p:nvSpPr>
        <p:spPr>
          <a:xfrm rot="16200000">
            <a:off x="4078728" y="3542310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F1858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A06BB-56ED-4174-925E-12A87E6D31F3}"/>
              </a:ext>
            </a:extLst>
          </p:cNvPr>
          <p:cNvSpPr txBox="1"/>
          <p:nvPr/>
        </p:nvSpPr>
        <p:spPr>
          <a:xfrm>
            <a:off x="4132165" y="3637004"/>
            <a:ext cx="413896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3289B-2C33-40AD-8BC8-E054DA087F50}"/>
              </a:ext>
            </a:extLst>
          </p:cNvPr>
          <p:cNvSpPr/>
          <p:nvPr/>
        </p:nvSpPr>
        <p:spPr>
          <a:xfrm>
            <a:off x="4620193" y="3600504"/>
            <a:ext cx="4162023" cy="451117"/>
          </a:xfrm>
          <a:prstGeom prst="rect">
            <a:avLst/>
          </a:prstGeom>
          <a:solidFill>
            <a:srgbClr val="AF18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3C69D-66F4-41C5-9E75-C8473AC5634B}"/>
              </a:ext>
            </a:extLst>
          </p:cNvPr>
          <p:cNvSpPr txBox="1"/>
          <p:nvPr/>
        </p:nvSpPr>
        <p:spPr>
          <a:xfrm>
            <a:off x="4675653" y="3626757"/>
            <a:ext cx="182453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Decode Stage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08" y="2637250"/>
            <a:ext cx="567506" cy="451118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19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357252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16" y="274321"/>
            <a:ext cx="7810841" cy="822960"/>
          </a:xfrm>
        </p:spPr>
        <p:txBody>
          <a:bodyPr/>
          <a:lstStyle/>
          <a:p>
            <a:r>
              <a:rPr lang="en-US" dirty="0"/>
              <a:t>Background Required to Understand this Chapter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6FE163-8C29-40B5-A490-0E5AF69445E5}"/>
              </a:ext>
            </a:extLst>
          </p:cNvPr>
          <p:cNvCxnSpPr>
            <a:cxnSpLocks/>
          </p:cNvCxnSpPr>
          <p:nvPr/>
        </p:nvCxnSpPr>
        <p:spPr>
          <a:xfrm flipH="1">
            <a:off x="1981200" y="5999180"/>
            <a:ext cx="822960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C1614-6727-4049-9BE6-F26B2FF1D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C53A45C-3C6C-43FE-AFCC-E69ED6E9D5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246191"/>
              </p:ext>
            </p:extLst>
          </p:nvPr>
        </p:nvGraphicFramePr>
        <p:xfrm>
          <a:off x="1981200" y="16269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1C14161-8E39-4190-9A56-32779EA1F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2246" y="1"/>
            <a:ext cx="3677575" cy="3677575"/>
          </a:xfrm>
          <a:prstGeom prst="rect">
            <a:avLst/>
          </a:prstGeom>
        </p:spPr>
      </p:pic>
      <p:pic>
        <p:nvPicPr>
          <p:cNvPr id="16" name="Picture 15" descr="A picture containing green&#10;&#10;Description automatically generated">
            <a:extLst>
              <a:ext uri="{FF2B5EF4-FFF2-40B4-BE49-F238E27FC236}">
                <a16:creationId xmlns:a16="http://schemas.microsoft.com/office/drawing/2014/main" id="{F0E73E02-DD60-4B23-907C-E6C9B6A874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871" y="3289326"/>
            <a:ext cx="1934322" cy="25684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ECF43D0-8362-4BC5-914A-E6A737108EA3}"/>
              </a:ext>
            </a:extLst>
          </p:cNvPr>
          <p:cNvSpPr/>
          <p:nvPr/>
        </p:nvSpPr>
        <p:spPr>
          <a:xfrm>
            <a:off x="2759540" y="5538983"/>
            <a:ext cx="6201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0"/>
              </a:rPr>
              <a:t>http://www.cse.iitd.ac.in/~srsarangi/archbooksoft.html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39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Direction of the Branch (Outcome)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8780" y="3603428"/>
            <a:ext cx="7886700" cy="1659830"/>
          </a:xfrm>
        </p:spPr>
        <p:txBody>
          <a:bodyPr/>
          <a:lstStyle/>
          <a:p>
            <a:r>
              <a:rPr lang="en-US" dirty="0"/>
              <a:t>If a branch is </a:t>
            </a:r>
            <a:r>
              <a:rPr lang="en-US" dirty="0">
                <a:solidFill>
                  <a:srgbClr val="C00000"/>
                </a:solidFill>
              </a:rPr>
              <a:t>unconditional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no need to predict (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taken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If a branch is a </a:t>
            </a:r>
            <a:r>
              <a:rPr lang="en-US" dirty="0">
                <a:solidFill>
                  <a:srgbClr val="625D9C"/>
                </a:solidFill>
                <a:sym typeface="Wingdings" panose="05000000000000000000" pitchFamily="2" charset="2"/>
              </a:rPr>
              <a:t>call/return </a:t>
            </a:r>
            <a:r>
              <a:rPr lang="en-US" dirty="0">
                <a:sym typeface="Wingdings" panose="05000000000000000000" pitchFamily="2" charset="2"/>
              </a:rPr>
              <a:t> no need to predict (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taken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r>
              <a:rPr lang="en-US" dirty="0">
                <a:sym typeface="Wingdings" panose="05000000000000000000" pitchFamily="2" charset="2"/>
              </a:rPr>
              <a:t>If a branch is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conditional</a:t>
            </a:r>
            <a:r>
              <a:rPr lang="en-US" dirty="0">
                <a:sym typeface="Wingdings" panose="05000000000000000000" pitchFamily="2" charset="2"/>
              </a:rPr>
              <a:t>  need to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predict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4721842" y="1787385"/>
            <a:ext cx="2569191" cy="1125941"/>
          </a:xfrm>
          <a:prstGeom prst="flowChartProcess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Predictor</a:t>
            </a:r>
            <a:endParaRPr lang="en-US" sz="1350" dirty="0"/>
          </a:p>
        </p:txBody>
      </p:sp>
      <p:sp>
        <p:nvSpPr>
          <p:cNvPr id="5" name="Right Arrow 4"/>
          <p:cNvSpPr/>
          <p:nvPr/>
        </p:nvSpPr>
        <p:spPr>
          <a:xfrm>
            <a:off x="2152651" y="2207055"/>
            <a:ext cx="2569191" cy="3684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152650" y="1924743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Counter (PC)</a:t>
            </a:r>
            <a:endParaRPr lang="en-US" sz="1350" dirty="0"/>
          </a:p>
        </p:txBody>
      </p:sp>
      <p:sp>
        <p:nvSpPr>
          <p:cNvPr id="7" name="Right Arrow 6"/>
          <p:cNvSpPr/>
          <p:nvPr/>
        </p:nvSpPr>
        <p:spPr>
          <a:xfrm>
            <a:off x="7291032" y="2207054"/>
            <a:ext cx="2488663" cy="3684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7475460" y="1924743"/>
            <a:ext cx="216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Taken or Not Taken</a:t>
            </a:r>
            <a:endParaRPr lang="en-US" sz="135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1850578-BE56-4E38-8835-FFEBBBBC3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8AD808-F736-4F6E-9DC8-C2A6FF5B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20</a:t>
            </a:fld>
            <a:endParaRPr lang="en-US"/>
          </a:p>
        </p:txBody>
      </p:sp>
      <p:pic>
        <p:nvPicPr>
          <p:cNvPr id="12" name="Picture 11" descr="Shape, circle&#10;&#10;Description automatically generated">
            <a:extLst>
              <a:ext uri="{FF2B5EF4-FFF2-40B4-BE49-F238E27FC236}">
                <a16:creationId xmlns:a16="http://schemas.microsoft.com/office/drawing/2014/main" id="{500354C3-74B0-41DC-82F6-CDA32DD8CF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654981">
            <a:off x="2409319" y="3710519"/>
            <a:ext cx="294263" cy="294263"/>
          </a:xfrm>
          <a:prstGeom prst="rect">
            <a:avLst/>
          </a:prstGeom>
        </p:spPr>
      </p:pic>
      <p:pic>
        <p:nvPicPr>
          <p:cNvPr id="14" name="Picture 13" descr="Shape, circle&#10;&#10;Description automatically generated">
            <a:extLst>
              <a:ext uri="{FF2B5EF4-FFF2-40B4-BE49-F238E27FC236}">
                <a16:creationId xmlns:a16="http://schemas.microsoft.com/office/drawing/2014/main" id="{C228C5AF-910E-49F2-A8F2-F109ADBEA6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654981">
            <a:off x="2409316" y="4135328"/>
            <a:ext cx="294263" cy="294263"/>
          </a:xfrm>
          <a:prstGeom prst="rect">
            <a:avLst/>
          </a:prstGeom>
        </p:spPr>
      </p:pic>
      <p:pic>
        <p:nvPicPr>
          <p:cNvPr id="15" name="Picture 14" descr="Shape, circle&#10;&#10;Description automatically generated">
            <a:extLst>
              <a:ext uri="{FF2B5EF4-FFF2-40B4-BE49-F238E27FC236}">
                <a16:creationId xmlns:a16="http://schemas.microsoft.com/office/drawing/2014/main" id="{C5254B8A-CE4F-47A0-AF15-B147A72485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654981">
            <a:off x="2409316" y="4572955"/>
            <a:ext cx="294263" cy="29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598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587449" y="3231472"/>
            <a:ext cx="1509203" cy="3284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11690" y="2108579"/>
            <a:ext cx="3398687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void foo() {</a:t>
            </a:r>
          </a:p>
          <a:p>
            <a:r>
              <a:rPr lang="en-US" sz="2100" dirty="0"/>
              <a:t>	</a:t>
            </a:r>
            <a:r>
              <a:rPr lang="en-US" sz="2100" dirty="0">
                <a:solidFill>
                  <a:srgbClr val="FF0000"/>
                </a:solidFill>
              </a:rPr>
              <a:t>for</a:t>
            </a:r>
            <a:r>
              <a:rPr lang="en-US" sz="2100" dirty="0"/>
              <a:t> (</a:t>
            </a:r>
            <a:r>
              <a:rPr lang="en-US" sz="2100" dirty="0" err="1"/>
              <a:t>i</a:t>
            </a:r>
            <a:r>
              <a:rPr lang="en-US" sz="2100" dirty="0"/>
              <a:t>=0; </a:t>
            </a:r>
            <a:r>
              <a:rPr lang="en-US" sz="2100" dirty="0" err="1"/>
              <a:t>i</a:t>
            </a:r>
            <a:r>
              <a:rPr lang="en-US" sz="2100" dirty="0"/>
              <a:t> &lt; 5; </a:t>
            </a:r>
            <a:r>
              <a:rPr lang="en-US" sz="2100" dirty="0" err="1"/>
              <a:t>i</a:t>
            </a:r>
            <a:r>
              <a:rPr lang="en-US" sz="2100" dirty="0"/>
              <a:t>++) {</a:t>
            </a:r>
          </a:p>
          <a:p>
            <a:r>
              <a:rPr lang="en-US" sz="2100" dirty="0"/>
              <a:t>		...</a:t>
            </a:r>
          </a:p>
          <a:p>
            <a:r>
              <a:rPr lang="en-US" sz="2100" dirty="0"/>
              <a:t>	}</a:t>
            </a:r>
          </a:p>
          <a:p>
            <a:r>
              <a:rPr lang="en-US" sz="2100" dirty="0"/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211689" y="1586553"/>
            <a:ext cx="2569191" cy="45037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74607" y="1576317"/>
            <a:ext cx="2569191" cy="450377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Assembly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6920" y="2239038"/>
            <a:ext cx="2784737" cy="23544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.foo: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mov</a:t>
            </a:r>
            <a:r>
              <a:rPr lang="en-US" sz="2100" dirty="0"/>
              <a:t>   r0, 0</a:t>
            </a:r>
          </a:p>
          <a:p>
            <a:r>
              <a:rPr lang="en-US" sz="2100" dirty="0"/>
              <a:t>.loop:	</a:t>
            </a:r>
            <a:r>
              <a:rPr lang="en-US" sz="2100" dirty="0" err="1"/>
              <a:t>cmp</a:t>
            </a:r>
            <a:r>
              <a:rPr lang="en-US" sz="2100" dirty="0"/>
              <a:t>   r0, 5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beq</a:t>
            </a:r>
            <a:r>
              <a:rPr lang="en-US" sz="2100" dirty="0"/>
              <a:t>   .exit</a:t>
            </a:r>
          </a:p>
          <a:p>
            <a:r>
              <a:rPr lang="en-US" sz="2100" dirty="0"/>
              <a:t>	add    r0, r0, 1</a:t>
            </a:r>
          </a:p>
          <a:p>
            <a:r>
              <a:rPr lang="en-US" sz="2100" dirty="0"/>
              <a:t>	b .loop</a:t>
            </a:r>
          </a:p>
          <a:p>
            <a:r>
              <a:rPr lang="en-US" sz="2100" dirty="0"/>
              <a:t>	  </a:t>
            </a:r>
          </a:p>
        </p:txBody>
      </p:sp>
      <p:sp>
        <p:nvSpPr>
          <p:cNvPr id="10" name="Cloud Callout 9"/>
          <p:cNvSpPr/>
          <p:nvPr/>
        </p:nvSpPr>
        <p:spPr>
          <a:xfrm>
            <a:off x="5039558" y="3664426"/>
            <a:ext cx="1808959" cy="696035"/>
          </a:xfrm>
          <a:prstGeom prst="cloudCallout">
            <a:avLst>
              <a:gd name="adj1" fmla="val 87630"/>
              <a:gd name="adj2" fmla="val -7701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Predict</a:t>
            </a:r>
            <a:endParaRPr lang="en-US" sz="135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16BE7-7A62-488A-B232-FAE93858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EAC2B-2693-46E0-AD13-E8092C7DD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21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B308B5-430D-448E-B5E6-16F4909A9253}"/>
              </a:ext>
            </a:extLst>
          </p:cNvPr>
          <p:cNvSpPr/>
          <p:nvPr/>
        </p:nvSpPr>
        <p:spPr>
          <a:xfrm>
            <a:off x="3201880" y="4776187"/>
            <a:ext cx="5536736" cy="696035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</a:t>
            </a:r>
            <a:r>
              <a:rPr lang="en-US" dirty="0">
                <a:solidFill>
                  <a:srgbClr val="9F2241"/>
                </a:solidFill>
              </a:rPr>
              <a:t>branch</a:t>
            </a:r>
            <a:r>
              <a:rPr lang="en-US" dirty="0"/>
              <a:t> has roughly similar behavior most of the time. Predominantly </a:t>
            </a:r>
            <a:r>
              <a:rPr lang="en-US" dirty="0">
                <a:solidFill>
                  <a:srgbClr val="00B050"/>
                </a:solidFill>
              </a:rPr>
              <a:t>not taken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377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Bimodal Predictor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80616" y="2386395"/>
            <a:ext cx="2988860" cy="48108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5" name="Rectangle 4"/>
          <p:cNvSpPr/>
          <p:nvPr/>
        </p:nvSpPr>
        <p:spPr>
          <a:xfrm>
            <a:off x="1880617" y="2867480"/>
            <a:ext cx="1934570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32 - 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5188" y="2867479"/>
            <a:ext cx="1054289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6630038" y="1178568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630038" y="148564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630036" y="179394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640271" y="209672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640269" y="2405026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630036" y="2707801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630035" y="301610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640269" y="331888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640268" y="362718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640272" y="396844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640270" y="427674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4869476" y="3015898"/>
            <a:ext cx="798394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667869" y="1936020"/>
            <a:ext cx="0" cy="107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67871" y="1936019"/>
            <a:ext cx="962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390599" y="1608473"/>
            <a:ext cx="1836783" cy="53193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Outcome of the branch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08759" y="1936019"/>
            <a:ext cx="1381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105693" y="2657965"/>
            <a:ext cx="1314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</a:t>
            </a:r>
            <a:r>
              <a:rPr lang="en-US" sz="2100" dirty="0"/>
              <a:t> entries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086436" y="4095777"/>
            <a:ext cx="2272352" cy="566863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 Table</a:t>
            </a:r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A32EE3C0-571F-4267-A56B-8CEEBD55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64A977B-5D0E-42E8-98E3-6D682CAF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22</a:t>
            </a:fld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C59DBC-438D-4569-B90C-6963650FB265}"/>
              </a:ext>
            </a:extLst>
          </p:cNvPr>
          <p:cNvSpPr/>
          <p:nvPr/>
        </p:nvSpPr>
        <p:spPr>
          <a:xfrm>
            <a:off x="2864529" y="5157926"/>
            <a:ext cx="6587231" cy="89236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Remember the </a:t>
            </a:r>
            <a:r>
              <a:rPr lang="en-US" dirty="0">
                <a:solidFill>
                  <a:srgbClr val="E21A23"/>
                </a:solidFill>
              </a:rPr>
              <a:t>last outcome</a:t>
            </a:r>
            <a:r>
              <a:rPr lang="en-US" dirty="0"/>
              <a:t>. 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Current prediction </a:t>
            </a:r>
            <a:r>
              <a:rPr lang="en-US" dirty="0"/>
              <a:t>= </a:t>
            </a:r>
            <a:r>
              <a:rPr lang="en-US" dirty="0">
                <a:solidFill>
                  <a:srgbClr val="E21A23"/>
                </a:solidFill>
              </a:rPr>
              <a:t>last outcome</a:t>
            </a:r>
          </a:p>
        </p:txBody>
      </p:sp>
    </p:spTree>
    <p:extLst>
      <p:ext uri="{BB962C8B-B14F-4D97-AF65-F5344CB8AC3E}">
        <p14:creationId xmlns:p14="http://schemas.microsoft.com/office/powerpoint/2010/main" val="1665687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Bimodal Predictor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Each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entry</a:t>
            </a:r>
            <a:r>
              <a:rPr lang="en-US" dirty="0"/>
              <a:t> saves the last </a:t>
            </a:r>
            <a:r>
              <a:rPr lang="en-US" dirty="0">
                <a:solidFill>
                  <a:srgbClr val="FF0000"/>
                </a:solidFill>
              </a:rPr>
              <a:t>recorded</a:t>
            </a:r>
            <a:r>
              <a:rPr lang="en-US" dirty="0"/>
              <a:t> outcome of the </a:t>
            </a:r>
            <a:r>
              <a:rPr lang="en-US" dirty="0">
                <a:solidFill>
                  <a:schemeClr val="accent6"/>
                </a:solidFill>
              </a:rPr>
              <a:t>branch</a:t>
            </a:r>
          </a:p>
          <a:p>
            <a:pPr lvl="1"/>
            <a:r>
              <a:rPr lang="en-US" dirty="0">
                <a:solidFill>
                  <a:srgbClr val="E21A23"/>
                </a:solidFill>
              </a:rPr>
              <a:t>taken</a:t>
            </a:r>
            <a:r>
              <a:rPr lang="en-US" dirty="0"/>
              <a:t> or </a:t>
            </a:r>
            <a:r>
              <a:rPr lang="en-US" dirty="0">
                <a:solidFill>
                  <a:srgbClr val="00B050"/>
                </a:solidFill>
              </a:rPr>
              <a:t>not-taken</a:t>
            </a:r>
          </a:p>
          <a:p>
            <a:r>
              <a:rPr lang="en-US" dirty="0"/>
              <a:t>What is the problem: </a:t>
            </a:r>
          </a:p>
          <a:p>
            <a:pPr lvl="1"/>
            <a:r>
              <a:rPr lang="en-US" dirty="0"/>
              <a:t>The </a:t>
            </a:r>
            <a:r>
              <a:rPr lang="en-US" i="1" dirty="0" err="1">
                <a:solidFill>
                  <a:schemeClr val="accent4"/>
                </a:solidFill>
              </a:rPr>
              <a:t>beq</a:t>
            </a:r>
            <a:r>
              <a:rPr lang="en-US" dirty="0"/>
              <a:t> instruction is evaluated 6 times</a:t>
            </a:r>
          </a:p>
          <a:p>
            <a:pPr lvl="1"/>
            <a:r>
              <a:rPr lang="en-US" dirty="0"/>
              <a:t>Assume the default is </a:t>
            </a:r>
            <a:r>
              <a:rPr lang="en-US" dirty="0">
                <a:solidFill>
                  <a:srgbClr val="00B050"/>
                </a:solidFill>
              </a:rPr>
              <a:t>not-taken</a:t>
            </a:r>
          </a:p>
          <a:p>
            <a:pPr lvl="1"/>
            <a:r>
              <a:rPr lang="en-US" dirty="0"/>
              <a:t>First 5 times </a:t>
            </a:r>
            <a:r>
              <a:rPr lang="en-US" dirty="0">
                <a:sym typeface="Wingdings" panose="05000000000000000000" pitchFamily="2" charset="2"/>
              </a:rPr>
              <a:t> correctly predicted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not-taken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6</a:t>
            </a:r>
            <a:r>
              <a:rPr lang="en-US" baseline="30000" dirty="0">
                <a:sym typeface="Wingdings" panose="05000000000000000000" pitchFamily="2" charset="2"/>
              </a:rPr>
              <a:t>th</a:t>
            </a:r>
            <a:r>
              <a:rPr lang="en-US" dirty="0">
                <a:sym typeface="Wingdings" panose="05000000000000000000" pitchFamily="2" charset="2"/>
              </a:rPr>
              <a:t> and last time  incorrectly predicted to be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taken</a:t>
            </a:r>
          </a:p>
          <a:p>
            <a:r>
              <a:rPr lang="en-US" dirty="0">
                <a:sym typeface="Wingdings" panose="05000000000000000000" pitchFamily="2" charset="2"/>
              </a:rPr>
              <a:t>Now assume we call the function foo() once again</a:t>
            </a:r>
          </a:p>
          <a:p>
            <a:pPr lvl="1"/>
            <a:r>
              <a:rPr lang="en-US" dirty="0"/>
              <a:t>The first time </a:t>
            </a:r>
            <a:r>
              <a:rPr lang="en-US" dirty="0">
                <a:sym typeface="Wingdings" panose="05000000000000000000" pitchFamily="2" charset="2"/>
              </a:rPr>
              <a:t> we will predict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taken</a:t>
            </a:r>
            <a:r>
              <a:rPr lang="en-US" dirty="0">
                <a:sym typeface="Wingdings" panose="05000000000000000000" pitchFamily="2" charset="2"/>
              </a:rPr>
              <a:t>. This is wrong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Again the last time will be wrong</a:t>
            </a:r>
          </a:p>
          <a:p>
            <a:pPr lvl="1"/>
            <a:r>
              <a:rPr lang="en-US" dirty="0" err="1">
                <a:solidFill>
                  <a:srgbClr val="E21A23"/>
                </a:solidFill>
                <a:sym typeface="Wingdings" panose="05000000000000000000" pitchFamily="2" charset="2"/>
              </a:rPr>
              <a:t>Misprediction</a:t>
            </a:r>
            <a:r>
              <a:rPr lang="en-US" dirty="0">
                <a:solidFill>
                  <a:srgbClr val="E21A23"/>
                </a:solidFill>
                <a:sym typeface="Wingdings" panose="05000000000000000000" pitchFamily="2" charset="2"/>
              </a:rPr>
              <a:t> rate</a:t>
            </a:r>
            <a:r>
              <a:rPr lang="en-US" dirty="0">
                <a:sym typeface="Wingdings" panose="05000000000000000000" pitchFamily="2" charset="2"/>
              </a:rPr>
              <a:t>: 2/6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6D4C36-4AFA-4133-9C76-8E22D52B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7BEC11-A980-48FD-9D88-4E7D746A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288" y="5327318"/>
            <a:ext cx="617828" cy="331415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835" y="5360144"/>
            <a:ext cx="617828" cy="33141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843" y="5443259"/>
            <a:ext cx="617828" cy="33141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0825" y="4606546"/>
            <a:ext cx="785813" cy="6572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292" y="4624033"/>
            <a:ext cx="785813" cy="6572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994" y="4606546"/>
            <a:ext cx="785813" cy="657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Accuracy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7037" y="1149817"/>
            <a:ext cx="8240142" cy="2572323"/>
          </a:xfrm>
        </p:spPr>
        <p:txBody>
          <a:bodyPr/>
          <a:lstStyle/>
          <a:p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problem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</a:t>
            </a:r>
            <a:r>
              <a:rPr lang="en-US" i="1" dirty="0" err="1">
                <a:solidFill>
                  <a:srgbClr val="C00000"/>
                </a:solidFill>
              </a:rPr>
              <a:t>beq</a:t>
            </a:r>
            <a:r>
              <a:rPr lang="en-US" dirty="0"/>
              <a:t> instruction is fundamentally biased towards </a:t>
            </a:r>
            <a:r>
              <a:rPr lang="en-US" dirty="0">
                <a:solidFill>
                  <a:schemeClr val="accent1"/>
                </a:solidFill>
              </a:rPr>
              <a:t>not-taken</a:t>
            </a:r>
          </a:p>
          <a:p>
            <a:pPr lvl="1"/>
            <a:r>
              <a:rPr lang="en-US" dirty="0"/>
              <a:t>One exception at the end of the </a:t>
            </a:r>
            <a:r>
              <a:rPr lang="en-US" i="1" dirty="0">
                <a:solidFill>
                  <a:srgbClr val="FF0000"/>
                </a:solidFill>
              </a:rPr>
              <a:t>for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loop cannot change its inherent </a:t>
            </a:r>
            <a:r>
              <a:rPr lang="en-US" dirty="0">
                <a:solidFill>
                  <a:schemeClr val="tx2"/>
                </a:solidFill>
              </a:rPr>
              <a:t>behavior</a:t>
            </a:r>
          </a:p>
          <a:p>
            <a:r>
              <a:rPr lang="en-US" dirty="0"/>
              <a:t>Let us add some </a:t>
            </a:r>
            <a:r>
              <a:rPr lang="en-US" dirty="0">
                <a:solidFill>
                  <a:schemeClr val="tx2"/>
                </a:solidFill>
              </a:rPr>
              <a:t>hysteresis</a:t>
            </a:r>
          </a:p>
          <a:p>
            <a:pPr lvl="1"/>
            <a:r>
              <a:rPr lang="en-US" dirty="0"/>
              <a:t>Instead of having a single bit in each entry, have a 2-bit counter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52651" y="4034171"/>
            <a:ext cx="1987063" cy="58986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Saturating Counter</a:t>
            </a:r>
          </a:p>
        </p:txBody>
      </p:sp>
      <p:sp>
        <p:nvSpPr>
          <p:cNvPr id="5" name="Oval 4"/>
          <p:cNvSpPr/>
          <p:nvPr/>
        </p:nvSpPr>
        <p:spPr>
          <a:xfrm>
            <a:off x="4451447" y="4992523"/>
            <a:ext cx="696035" cy="54249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6" name="Oval 5"/>
          <p:cNvSpPr/>
          <p:nvPr/>
        </p:nvSpPr>
        <p:spPr>
          <a:xfrm>
            <a:off x="5538150" y="4992523"/>
            <a:ext cx="696035" cy="54249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7" name="Oval 6"/>
          <p:cNvSpPr/>
          <p:nvPr/>
        </p:nvSpPr>
        <p:spPr>
          <a:xfrm>
            <a:off x="6756212" y="4992523"/>
            <a:ext cx="696035" cy="54249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8" name="Oval 7"/>
          <p:cNvSpPr/>
          <p:nvPr/>
        </p:nvSpPr>
        <p:spPr>
          <a:xfrm>
            <a:off x="7994746" y="4992522"/>
            <a:ext cx="696035" cy="54249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30" name="Circular Arrow 29"/>
          <p:cNvSpPr/>
          <p:nvPr/>
        </p:nvSpPr>
        <p:spPr>
          <a:xfrm rot="5400000">
            <a:off x="8404177" y="4891229"/>
            <a:ext cx="573206" cy="696036"/>
          </a:xfrm>
          <a:prstGeom prst="circularArrow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1" name="Circular Arrow 30"/>
          <p:cNvSpPr/>
          <p:nvPr/>
        </p:nvSpPr>
        <p:spPr>
          <a:xfrm rot="16419465">
            <a:off x="4218704" y="4878780"/>
            <a:ext cx="573206" cy="696036"/>
          </a:xfrm>
          <a:prstGeom prst="circularArrow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86339" y="4301173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Increment when taken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184943" y="5776432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Decrement when not taken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65BC3EA5-1923-438F-9337-69641EED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467A71F-6FF0-45B8-8E6F-5C2EE3DC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94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0" grpId="0" animBg="1"/>
      <p:bldP spid="31" grpId="0" animBg="1"/>
      <p:bldP spid="32" grpId="0"/>
      <p:bldP spid="3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099" y="492268"/>
            <a:ext cx="7886700" cy="994172"/>
          </a:xfrm>
        </p:spPr>
        <p:txBody>
          <a:bodyPr/>
          <a:lstStyle/>
          <a:p>
            <a:r>
              <a:rPr lang="en-US" dirty="0"/>
              <a:t>Saturating Counters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5546" y="3626173"/>
            <a:ext cx="5934664" cy="2362670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/>
              <a:t>Algorithm</a:t>
            </a:r>
            <a:r>
              <a:rPr lang="en-US" sz="1800" dirty="0"/>
              <a:t> for updates:</a:t>
            </a:r>
          </a:p>
          <a:p>
            <a:pPr lvl="1"/>
            <a:r>
              <a:rPr lang="en-US" sz="1800" dirty="0"/>
              <a:t>If a branch is </a:t>
            </a:r>
            <a:r>
              <a:rPr lang="en-US" sz="1800" dirty="0">
                <a:solidFill>
                  <a:srgbClr val="FF0000"/>
                </a:solidFill>
              </a:rPr>
              <a:t>taken</a:t>
            </a:r>
            <a:r>
              <a:rPr lang="en-US" sz="1800" dirty="0"/>
              <a:t>, increment the saturating</a:t>
            </a:r>
            <a:br>
              <a:rPr lang="en-US" sz="1800" dirty="0"/>
            </a:br>
            <a:r>
              <a:rPr lang="en-US" sz="1800" dirty="0"/>
              <a:t> counter</a:t>
            </a:r>
          </a:p>
          <a:p>
            <a:pPr lvl="1"/>
            <a:r>
              <a:rPr lang="en-US" sz="1800" dirty="0"/>
              <a:t>If it is </a:t>
            </a:r>
            <a:r>
              <a:rPr lang="en-US" sz="1800" dirty="0">
                <a:solidFill>
                  <a:schemeClr val="accent6"/>
                </a:solidFill>
              </a:rPr>
              <a:t>not taken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FF0000"/>
                </a:solidFill>
              </a:rPr>
              <a:t>decrement </a:t>
            </a:r>
            <a:r>
              <a:rPr lang="en-US" sz="1800" dirty="0"/>
              <a:t>the counter</a:t>
            </a:r>
          </a:p>
          <a:p>
            <a:r>
              <a:rPr lang="en-US" sz="1800" dirty="0"/>
              <a:t>For prediction: </a:t>
            </a:r>
          </a:p>
          <a:p>
            <a:pPr lvl="1"/>
            <a:r>
              <a:rPr lang="en-US" sz="1800" dirty="0"/>
              <a:t>00 and 01 </a:t>
            </a:r>
            <a:r>
              <a:rPr lang="en-US" sz="18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rgbClr val="00B050"/>
                </a:solidFill>
                <a:sym typeface="Wingdings" panose="05000000000000000000" pitchFamily="2" charset="2"/>
              </a:rPr>
              <a:t>not taken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10 and 11  </a:t>
            </a:r>
            <a:r>
              <a:rPr lang="en-US" sz="1800" dirty="0">
                <a:solidFill>
                  <a:srgbClr val="E21A23"/>
                </a:solidFill>
                <a:sym typeface="Wingdings" panose="05000000000000000000" pitchFamily="2" charset="2"/>
              </a:rPr>
              <a:t>taken</a:t>
            </a:r>
            <a:endParaRPr lang="en-US" sz="1800" dirty="0">
              <a:solidFill>
                <a:srgbClr val="E21A23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895" y="2135532"/>
            <a:ext cx="617828" cy="33141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5442" y="2168357"/>
            <a:ext cx="617828" cy="33141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450" y="2251473"/>
            <a:ext cx="617828" cy="33141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7432" y="1414760"/>
            <a:ext cx="785813" cy="6572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8899" y="1432247"/>
            <a:ext cx="785813" cy="65722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601" y="1414760"/>
            <a:ext cx="785813" cy="657225"/>
          </a:xfrm>
          <a:prstGeom prst="rect">
            <a:avLst/>
          </a:prstGeom>
        </p:spPr>
      </p:pic>
      <p:sp>
        <p:nvSpPr>
          <p:cNvPr id="19" name="Oval 18"/>
          <p:cNvSpPr/>
          <p:nvPr/>
        </p:nvSpPr>
        <p:spPr>
          <a:xfrm>
            <a:off x="4078054" y="1800736"/>
            <a:ext cx="696035" cy="54249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00</a:t>
            </a:r>
          </a:p>
        </p:txBody>
      </p:sp>
      <p:sp>
        <p:nvSpPr>
          <p:cNvPr id="20" name="Oval 19"/>
          <p:cNvSpPr/>
          <p:nvPr/>
        </p:nvSpPr>
        <p:spPr>
          <a:xfrm>
            <a:off x="5164757" y="1800736"/>
            <a:ext cx="696035" cy="54249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01</a:t>
            </a:r>
          </a:p>
        </p:txBody>
      </p:sp>
      <p:sp>
        <p:nvSpPr>
          <p:cNvPr id="21" name="Oval 20"/>
          <p:cNvSpPr/>
          <p:nvPr/>
        </p:nvSpPr>
        <p:spPr>
          <a:xfrm>
            <a:off x="6382819" y="1800736"/>
            <a:ext cx="696035" cy="54249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2" name="Oval 21"/>
          <p:cNvSpPr/>
          <p:nvPr/>
        </p:nvSpPr>
        <p:spPr>
          <a:xfrm>
            <a:off x="7621353" y="1800735"/>
            <a:ext cx="696035" cy="54249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23" name="Circular Arrow 22"/>
          <p:cNvSpPr/>
          <p:nvPr/>
        </p:nvSpPr>
        <p:spPr>
          <a:xfrm rot="5400000">
            <a:off x="8030784" y="1699443"/>
            <a:ext cx="573206" cy="696036"/>
          </a:xfrm>
          <a:prstGeom prst="circularArrow">
            <a:avLst/>
          </a:prstGeom>
          <a:solidFill>
            <a:srgbClr val="0070C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4" name="Circular Arrow 23"/>
          <p:cNvSpPr/>
          <p:nvPr/>
        </p:nvSpPr>
        <p:spPr>
          <a:xfrm rot="16419465">
            <a:off x="3845311" y="1686994"/>
            <a:ext cx="573206" cy="696036"/>
          </a:xfrm>
          <a:prstGeom prst="circularArrow">
            <a:avLst/>
          </a:prstGeom>
          <a:solidFill>
            <a:srgbClr val="FF0000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6" name="Left Brace 25"/>
          <p:cNvSpPr/>
          <p:nvPr/>
        </p:nvSpPr>
        <p:spPr>
          <a:xfrm rot="16200000">
            <a:off x="4807945" y="1744971"/>
            <a:ext cx="296839" cy="1915325"/>
          </a:xfrm>
          <a:prstGeom prst="lef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Left Brace 38"/>
          <p:cNvSpPr/>
          <p:nvPr/>
        </p:nvSpPr>
        <p:spPr>
          <a:xfrm rot="16200000">
            <a:off x="7192062" y="1755157"/>
            <a:ext cx="296839" cy="1915325"/>
          </a:xfrm>
          <a:prstGeom prst="leftBrace">
            <a:avLst>
              <a:gd name="adj1" fmla="val 8333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Rounded Rectangle 39"/>
          <p:cNvSpPr/>
          <p:nvPr/>
        </p:nvSpPr>
        <p:spPr>
          <a:xfrm>
            <a:off x="3912094" y="2885812"/>
            <a:ext cx="2151875" cy="37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Predict: Not Taken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6382817" y="2885812"/>
            <a:ext cx="2151874" cy="37895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Predict: Taken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BABBC2-0546-4771-9E38-2424A62E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3B23B-99B9-4455-8BD4-9107F696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1E8FCC5-8C9A-49AF-BFFF-8FDCFC55A1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286370"/>
              </p:ext>
            </p:extLst>
          </p:nvPr>
        </p:nvGraphicFramePr>
        <p:xfrm>
          <a:off x="7193871" y="3732117"/>
          <a:ext cx="34087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763">
                  <a:extLst>
                    <a:ext uri="{9D8B030D-6E8A-4147-A177-3AD203B41FA5}">
                      <a16:colId xmlns:a16="http://schemas.microsoft.com/office/drawing/2014/main" val="1520613299"/>
                    </a:ext>
                  </a:extLst>
                </a:gridCol>
                <a:gridCol w="2658976">
                  <a:extLst>
                    <a:ext uri="{9D8B030D-6E8A-4147-A177-3AD203B41FA5}">
                      <a16:colId xmlns:a16="http://schemas.microsoft.com/office/drawing/2014/main" val="102804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564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Strongly not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22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Weakly not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0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Weakly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696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Strongly taken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560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7045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Bimodal Predictor with Saturating Counters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046027" y="3416205"/>
            <a:ext cx="2988860" cy="4810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6" name="Rectangle 5"/>
          <p:cNvSpPr/>
          <p:nvPr/>
        </p:nvSpPr>
        <p:spPr>
          <a:xfrm>
            <a:off x="2046028" y="3897290"/>
            <a:ext cx="1934570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32 - n</a:t>
            </a:r>
          </a:p>
        </p:txBody>
      </p:sp>
      <p:sp>
        <p:nvSpPr>
          <p:cNvPr id="7" name="Rectangle 6"/>
          <p:cNvSpPr/>
          <p:nvPr/>
        </p:nvSpPr>
        <p:spPr>
          <a:xfrm>
            <a:off x="3980599" y="3897289"/>
            <a:ext cx="1054289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6795449" y="2208378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795449" y="251545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795447" y="282375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805682" y="312653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805680" y="3434836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795447" y="3737611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95446" y="404591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805680" y="434869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805679" y="465699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05683" y="499825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805681" y="530655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9" name="Straight Connector 18"/>
          <p:cNvCxnSpPr>
            <a:stCxn id="7" idx="3"/>
          </p:cNvCxnSpPr>
          <p:nvPr/>
        </p:nvCxnSpPr>
        <p:spPr>
          <a:xfrm>
            <a:off x="5034887" y="4045708"/>
            <a:ext cx="798394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833280" y="2965830"/>
            <a:ext cx="0" cy="107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833282" y="2965829"/>
            <a:ext cx="962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8556010" y="2638284"/>
            <a:ext cx="1893627" cy="48824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Outcome of the branch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7174170" y="2965829"/>
            <a:ext cx="1381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271104" y="3687775"/>
            <a:ext cx="1314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</a:t>
            </a:r>
            <a:r>
              <a:rPr lang="en-US" sz="2100" dirty="0"/>
              <a:t> entries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251847" y="5125587"/>
            <a:ext cx="2272352" cy="56686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 Table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7911153" y="4656993"/>
            <a:ext cx="1883391" cy="1035457"/>
          </a:xfrm>
          <a:prstGeom prst="wedgeRoundRectCallout">
            <a:avLst>
              <a:gd name="adj1" fmla="val -102036"/>
              <a:gd name="adj2" fmla="val 2790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2-bit saturating counter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614315" y="2740641"/>
            <a:ext cx="655093" cy="4708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Logic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3E3C4-69A2-447C-8D90-90106A55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E26BD-E975-4AE7-9C30-DB122CB11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282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 it help?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3541560"/>
            <a:ext cx="7886700" cy="1948413"/>
          </a:xfrm>
        </p:spPr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Time: Predict not-taken. </a:t>
            </a:r>
            <a:r>
              <a:rPr lang="en-US" dirty="0">
                <a:solidFill>
                  <a:schemeClr val="accent6"/>
                </a:solidFill>
              </a:rPr>
              <a:t>Correct</a:t>
            </a:r>
            <a:r>
              <a:rPr lang="en-US" dirty="0"/>
              <a:t>. Starts with 01. Moves to 00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Time: Predict not-taken. </a:t>
            </a:r>
            <a:r>
              <a:rPr lang="en-US" dirty="0">
                <a:solidFill>
                  <a:schemeClr val="accent6"/>
                </a:solidFill>
              </a:rPr>
              <a:t>Correct</a:t>
            </a:r>
            <a:r>
              <a:rPr lang="en-US" dirty="0"/>
              <a:t>. Remains at 00</a:t>
            </a:r>
          </a:p>
          <a:p>
            <a:r>
              <a:rPr lang="en-US" dirty="0"/>
              <a:t>... </a:t>
            </a:r>
          </a:p>
          <a:p>
            <a:r>
              <a:rPr lang="en-US" dirty="0"/>
              <a:t>6</a:t>
            </a:r>
            <a:r>
              <a:rPr lang="en-US" baseline="30000" dirty="0"/>
              <a:t>th</a:t>
            </a:r>
            <a:r>
              <a:rPr lang="en-US" dirty="0"/>
              <a:t> Time: Predict not-taken. </a:t>
            </a:r>
            <a:r>
              <a:rPr lang="en-US" dirty="0">
                <a:solidFill>
                  <a:srgbClr val="FF0000"/>
                </a:solidFill>
              </a:rPr>
              <a:t>Wrong</a:t>
            </a:r>
            <a:r>
              <a:rPr lang="en-US" dirty="0"/>
              <a:t>. Starts with 00. Moves to 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05991" y="1007206"/>
            <a:ext cx="2784737" cy="23544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100" dirty="0"/>
              <a:t>.foo: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mov</a:t>
            </a:r>
            <a:r>
              <a:rPr lang="en-US" sz="2100" dirty="0"/>
              <a:t>   r0, 0</a:t>
            </a:r>
          </a:p>
          <a:p>
            <a:r>
              <a:rPr lang="en-US" sz="2100" dirty="0"/>
              <a:t>.loop:	</a:t>
            </a:r>
            <a:r>
              <a:rPr lang="en-US" sz="2100" dirty="0" err="1"/>
              <a:t>cmp</a:t>
            </a:r>
            <a:r>
              <a:rPr lang="en-US" sz="2100" dirty="0"/>
              <a:t>   r0, 5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beq</a:t>
            </a:r>
            <a:r>
              <a:rPr lang="en-US" sz="2100" dirty="0"/>
              <a:t>   .exit</a:t>
            </a:r>
          </a:p>
          <a:p>
            <a:r>
              <a:rPr lang="en-US" sz="2100" dirty="0"/>
              <a:t>	add    r0, r0, 1</a:t>
            </a:r>
          </a:p>
          <a:p>
            <a:r>
              <a:rPr lang="en-US" sz="2100" dirty="0"/>
              <a:t>	b .loop</a:t>
            </a:r>
          </a:p>
          <a:p>
            <a:r>
              <a:rPr lang="en-US" sz="2100" dirty="0"/>
              <a:t>	 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937171" y="4931107"/>
            <a:ext cx="419669" cy="409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7462091" y="3508631"/>
            <a:ext cx="419669" cy="40943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 rot="13171587">
            <a:off x="7678154" y="4208434"/>
            <a:ext cx="1640236" cy="3185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ounded Rectangle 13"/>
          <p:cNvSpPr/>
          <p:nvPr/>
        </p:nvSpPr>
        <p:spPr>
          <a:xfrm>
            <a:off x="3530221" y="5340539"/>
            <a:ext cx="4351538" cy="3684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Misprediction</a:t>
            </a:r>
            <a:r>
              <a:rPr lang="en-US" dirty="0"/>
              <a:t> rate: Down from 2/6 to 1/6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700" y="5311770"/>
            <a:ext cx="916105" cy="422267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0A3446-37EE-4207-9B38-CF3E17A0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9ABBB-30B3-424E-A7D8-FED2CAB9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85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1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742F1-2AF8-426C-83C4-921805D5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saturating counters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FF918-E6CA-46CE-9838-A80851BAA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1280160"/>
            <a:ext cx="7470417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this case, we have a degree of </a:t>
            </a:r>
            <a:r>
              <a:rPr lang="en-US" dirty="0">
                <a:solidFill>
                  <a:srgbClr val="7030A0"/>
                </a:solidFill>
              </a:rPr>
              <a:t>hysteresis</a:t>
            </a:r>
            <a:r>
              <a:rPr lang="en-US" dirty="0"/>
              <a:t>. The status of the branch (</a:t>
            </a:r>
            <a:r>
              <a:rPr lang="en-US" i="1" dirty="0" err="1">
                <a:solidFill>
                  <a:srgbClr val="692146"/>
                </a:solidFill>
              </a:rPr>
              <a:t>beq</a:t>
            </a:r>
            <a:r>
              <a:rPr lang="en-US" i="1" dirty="0"/>
              <a:t> .exit</a:t>
            </a:r>
            <a:r>
              <a:rPr lang="en-US" dirty="0"/>
              <a:t>) moves between </a:t>
            </a:r>
            <a:r>
              <a:rPr lang="en-US" dirty="0">
                <a:solidFill>
                  <a:schemeClr val="tx1"/>
                </a:solidFill>
              </a:rPr>
              <a:t>the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strongly not taken </a:t>
            </a:r>
            <a:r>
              <a:rPr lang="en-US" dirty="0"/>
              <a:t>and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weakly not taken </a:t>
            </a:r>
            <a:r>
              <a:rPr lang="en-US" dirty="0"/>
              <a:t>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a branch is strongly </a:t>
            </a:r>
            <a:r>
              <a:rPr lang="en-US" dirty="0">
                <a:solidFill>
                  <a:srgbClr val="FF0000"/>
                </a:solidFill>
              </a:rPr>
              <a:t>biased</a:t>
            </a:r>
            <a:r>
              <a:rPr lang="en-US" dirty="0"/>
              <a:t> towards one direction, but once in a while changes its direction, we should use </a:t>
            </a:r>
            <a:r>
              <a:rPr lang="en-US" dirty="0">
                <a:solidFill>
                  <a:srgbClr val="0070C0"/>
                </a:solidFill>
              </a:rPr>
              <a:t>saturating counters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They capture </a:t>
            </a:r>
            <a:r>
              <a:rPr lang="en-US" dirty="0">
                <a:solidFill>
                  <a:srgbClr val="00B050"/>
                </a:solidFill>
              </a:rPr>
              <a:t>stable</a:t>
            </a:r>
            <a:r>
              <a:rPr lang="en-US" dirty="0"/>
              <a:t> behavior with occasional anomalies.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1B697-36AE-47BE-9EB6-F2C748A1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B55D7-765C-40DB-93AD-DFA729D8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965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113" y="906520"/>
            <a:ext cx="7886700" cy="994172"/>
          </a:xfrm>
        </p:spPr>
        <p:txBody>
          <a:bodyPr/>
          <a:lstStyle/>
          <a:p>
            <a:r>
              <a:rPr lang="en-US" dirty="0"/>
              <a:t>Can we do better?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4754" y="2914650"/>
            <a:ext cx="397095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void foo() {</a:t>
            </a:r>
          </a:p>
          <a:p>
            <a:r>
              <a:rPr lang="en-US" sz="2100" dirty="0"/>
              <a:t>	</a:t>
            </a:r>
            <a:r>
              <a:rPr lang="en-US" sz="2100" dirty="0">
                <a:solidFill>
                  <a:srgbClr val="FF0000"/>
                </a:solidFill>
              </a:rPr>
              <a:t>for</a:t>
            </a:r>
            <a:r>
              <a:rPr lang="en-US" sz="2100" dirty="0"/>
              <a:t> (</a:t>
            </a:r>
            <a:r>
              <a:rPr lang="en-US" sz="2100" dirty="0" err="1"/>
              <a:t>i</a:t>
            </a:r>
            <a:r>
              <a:rPr lang="en-US" sz="2100" dirty="0"/>
              <a:t>=0; </a:t>
            </a:r>
            <a:r>
              <a:rPr lang="en-US" sz="2100" dirty="0" err="1"/>
              <a:t>i</a:t>
            </a:r>
            <a:r>
              <a:rPr lang="en-US" sz="2100" dirty="0"/>
              <a:t> &lt; 5; </a:t>
            </a:r>
            <a:r>
              <a:rPr lang="en-US" sz="2100" dirty="0" err="1"/>
              <a:t>i</a:t>
            </a:r>
            <a:r>
              <a:rPr lang="en-US" sz="2100" dirty="0"/>
              <a:t>++) {</a:t>
            </a:r>
          </a:p>
          <a:p>
            <a:r>
              <a:rPr lang="en-US" sz="2100" dirty="0"/>
              <a:t>		...</a:t>
            </a:r>
          </a:p>
          <a:p>
            <a:r>
              <a:rPr lang="en-US" sz="2100" dirty="0"/>
              <a:t>		if (</a:t>
            </a:r>
            <a:r>
              <a:rPr lang="en-US" sz="2100" dirty="0" err="1"/>
              <a:t>i</a:t>
            </a:r>
            <a:r>
              <a:rPr lang="en-US" sz="2100" dirty="0"/>
              <a:t> == 4) {</a:t>
            </a:r>
          </a:p>
          <a:p>
            <a:r>
              <a:rPr lang="en-US" sz="2100" dirty="0"/>
              <a:t>			</a:t>
            </a:r>
            <a:r>
              <a:rPr lang="en-US" sz="2100" dirty="0" err="1"/>
              <a:t>foobar</a:t>
            </a:r>
            <a:r>
              <a:rPr lang="en-US" sz="2100" dirty="0"/>
              <a:t>();</a:t>
            </a:r>
          </a:p>
          <a:p>
            <a:r>
              <a:rPr lang="en-US" sz="2100" dirty="0"/>
              <a:t>		}</a:t>
            </a:r>
          </a:p>
          <a:p>
            <a:r>
              <a:rPr lang="en-US" sz="2100" dirty="0"/>
              <a:t>	}</a:t>
            </a:r>
          </a:p>
          <a:p>
            <a:r>
              <a:rPr lang="en-US" sz="2100" dirty="0"/>
              <a:t>}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24753" y="2392624"/>
            <a:ext cx="2569191" cy="4503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C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55367" y="1942247"/>
            <a:ext cx="2569191" cy="4503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Assembly</a:t>
            </a:r>
          </a:p>
        </p:txBody>
      </p:sp>
      <p:sp>
        <p:nvSpPr>
          <p:cNvPr id="8" name="Rectangle 7"/>
          <p:cNvSpPr/>
          <p:nvPr/>
        </p:nvSpPr>
        <p:spPr>
          <a:xfrm>
            <a:off x="1912963" y="1900693"/>
            <a:ext cx="3687517" cy="358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if we had?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67646" y="2617811"/>
            <a:ext cx="2807179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.foo: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mov</a:t>
            </a:r>
            <a:r>
              <a:rPr lang="en-US" sz="2100" dirty="0"/>
              <a:t>   r0, 0</a:t>
            </a:r>
          </a:p>
          <a:p>
            <a:r>
              <a:rPr lang="en-US" sz="2100" dirty="0"/>
              <a:t>.loop:	</a:t>
            </a:r>
            <a:r>
              <a:rPr lang="en-US" sz="2100" dirty="0" err="1"/>
              <a:t>cmp</a:t>
            </a:r>
            <a:r>
              <a:rPr lang="en-US" sz="2100" dirty="0"/>
              <a:t>   r0, 5</a:t>
            </a:r>
          </a:p>
          <a:p>
            <a:r>
              <a:rPr lang="en-US" sz="2100" dirty="0"/>
              <a:t>	</a:t>
            </a:r>
            <a:r>
              <a:rPr lang="en-US" sz="2100" dirty="0" err="1">
                <a:solidFill>
                  <a:schemeClr val="accent1">
                    <a:lumMod val="50000"/>
                  </a:schemeClr>
                </a:solidFill>
              </a:rPr>
              <a:t>beq</a:t>
            </a:r>
            <a:r>
              <a:rPr lang="en-US" sz="2100" dirty="0"/>
              <a:t>   .exit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cmp</a:t>
            </a:r>
            <a:r>
              <a:rPr lang="en-US" sz="2100" dirty="0"/>
              <a:t>   r0, 4</a:t>
            </a:r>
          </a:p>
          <a:p>
            <a:r>
              <a:rPr lang="en-US" sz="2100" dirty="0"/>
              <a:t>	</a:t>
            </a:r>
            <a:r>
              <a:rPr lang="en-US" sz="2100" dirty="0" err="1">
                <a:solidFill>
                  <a:srgbClr val="625D9C"/>
                </a:solidFill>
              </a:rPr>
              <a:t>bne</a:t>
            </a:r>
            <a:r>
              <a:rPr lang="en-US" sz="2100" dirty="0"/>
              <a:t>    .</a:t>
            </a:r>
            <a:r>
              <a:rPr lang="en-US" sz="2100" dirty="0" err="1"/>
              <a:t>inc</a:t>
            </a:r>
            <a:endParaRPr lang="en-US" sz="2100" dirty="0"/>
          </a:p>
          <a:p>
            <a:r>
              <a:rPr lang="en-US" sz="2100" dirty="0"/>
              <a:t>	call     .</a:t>
            </a:r>
            <a:r>
              <a:rPr lang="en-US" sz="2100" dirty="0" err="1"/>
              <a:t>foobar</a:t>
            </a:r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.</a:t>
            </a:r>
            <a:r>
              <a:rPr lang="en-US" sz="2100" dirty="0" err="1"/>
              <a:t>inc</a:t>
            </a:r>
            <a:r>
              <a:rPr lang="en-US" sz="2100" dirty="0"/>
              <a:t>:      add    r0, r0, 1</a:t>
            </a:r>
          </a:p>
          <a:p>
            <a:r>
              <a:rPr lang="en-US" sz="2100" dirty="0"/>
              <a:t>	b .loop</a:t>
            </a:r>
          </a:p>
          <a:p>
            <a:r>
              <a:rPr lang="en-US" sz="2100" dirty="0"/>
              <a:t>	 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2235" y="3972930"/>
            <a:ext cx="294227" cy="5906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9954" y="4134513"/>
            <a:ext cx="294227" cy="590667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7E3020-3EA9-4B77-A29B-CABF3AABE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11A27-1C79-4461-BB7C-99BD0922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2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1C656-F8DC-4388-B20B-2E5C5B77E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A5D4B-1C11-42E9-9DA4-ADDA5F9F2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BFA435-07AA-4916-94AA-720E3BD14C2E}"/>
              </a:ext>
            </a:extLst>
          </p:cNvPr>
          <p:cNvSpPr/>
          <p:nvPr/>
        </p:nvSpPr>
        <p:spPr>
          <a:xfrm>
            <a:off x="3556986" y="2059620"/>
            <a:ext cx="5495278" cy="2610035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9009997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History Register (GHR)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992" y="2555204"/>
            <a:ext cx="8814017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 us have a </a:t>
            </a:r>
            <a:r>
              <a:rPr lang="en-US" dirty="0">
                <a:solidFill>
                  <a:srgbClr val="FF0000"/>
                </a:solidFill>
              </a:rPr>
              <a:t>shift register </a:t>
            </a:r>
            <a:r>
              <a:rPr lang="en-US" dirty="0"/>
              <a:t>that records the </a:t>
            </a:r>
            <a:r>
              <a:rPr lang="en-US" dirty="0">
                <a:solidFill>
                  <a:schemeClr val="tx2"/>
                </a:solidFill>
              </a:rPr>
              <a:t>history</a:t>
            </a:r>
            <a:r>
              <a:rPr lang="en-US" dirty="0"/>
              <a:t> of the last </a:t>
            </a:r>
            <a:r>
              <a:rPr lang="en-US" i="1" dirty="0"/>
              <a:t>n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branches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encountered by the processor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573088" lvl="1" indent="-342900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We have one bit for each branch (regardless of the PC)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record: 1 </a:t>
            </a:r>
            <a:r>
              <a:rPr lang="en-US" dirty="0">
                <a:sym typeface="Wingdings" panose="05000000000000000000" pitchFamily="2" charset="2"/>
              </a:rPr>
              <a:t> taken branch, 0  not taken branch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Let us consider a 2-bit shift register also known as the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GHR</a:t>
            </a:r>
          </a:p>
          <a:p>
            <a:pPr marL="573088" lvl="1" indent="-342900"/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GHR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Global History Register</a:t>
            </a:r>
            <a:endParaRPr lang="en-US" dirty="0">
              <a:solidFill>
                <a:schemeClr val="accent2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have two conditional branches in the running example</a:t>
            </a:r>
          </a:p>
          <a:p>
            <a:pPr lvl="2"/>
            <a:r>
              <a:rPr lang="en-US" i="1" dirty="0" err="1">
                <a:solidFill>
                  <a:schemeClr val="accent1">
                    <a:lumMod val="50000"/>
                  </a:schemeClr>
                </a:solidFill>
              </a:rPr>
              <a:t>beq</a:t>
            </a:r>
            <a:r>
              <a:rPr lang="en-US" i="1" dirty="0"/>
              <a:t> .exit</a:t>
            </a:r>
          </a:p>
          <a:p>
            <a:pPr lvl="2"/>
            <a:r>
              <a:rPr lang="en-US" i="1" dirty="0" err="1">
                <a:solidFill>
                  <a:srgbClr val="7030A0"/>
                </a:solidFill>
              </a:rPr>
              <a:t>bne</a:t>
            </a:r>
            <a:r>
              <a:rPr lang="en-US" i="1" dirty="0"/>
              <a:t> .</a:t>
            </a:r>
            <a:r>
              <a:rPr lang="en-US" i="1" dirty="0" err="1"/>
              <a:t>inc</a:t>
            </a:r>
            <a:endParaRPr lang="en-US" i="1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0D462-C186-45F3-AAD9-7FEC3989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8F5E3A-08A2-4A78-908C-E94509292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944085-C72A-4EB4-8C34-FDD116D7B94B}"/>
              </a:ext>
            </a:extLst>
          </p:cNvPr>
          <p:cNvSpPr/>
          <p:nvPr/>
        </p:nvSpPr>
        <p:spPr>
          <a:xfrm>
            <a:off x="6699682" y="1993494"/>
            <a:ext cx="603681" cy="39061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B6F6DD-09FA-4484-89D2-CF0F7119D014}"/>
              </a:ext>
            </a:extLst>
          </p:cNvPr>
          <p:cNvSpPr/>
          <p:nvPr/>
        </p:nvSpPr>
        <p:spPr>
          <a:xfrm>
            <a:off x="6096001" y="1993494"/>
            <a:ext cx="603681" cy="39061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CE7FD1-B576-4FCD-A4E4-095C16ECF5F2}"/>
              </a:ext>
            </a:extLst>
          </p:cNvPr>
          <p:cNvSpPr/>
          <p:nvPr/>
        </p:nvSpPr>
        <p:spPr>
          <a:xfrm>
            <a:off x="5492320" y="1993494"/>
            <a:ext cx="603681" cy="39061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9701C5-3ADD-4021-A5D4-8F0BDBDE5F69}"/>
              </a:ext>
            </a:extLst>
          </p:cNvPr>
          <p:cNvSpPr/>
          <p:nvPr/>
        </p:nvSpPr>
        <p:spPr>
          <a:xfrm>
            <a:off x="4888639" y="1999502"/>
            <a:ext cx="603681" cy="39061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2947929B-20B3-40AF-A6B3-EED26719F49F}"/>
              </a:ext>
            </a:extLst>
          </p:cNvPr>
          <p:cNvSpPr/>
          <p:nvPr/>
        </p:nvSpPr>
        <p:spPr>
          <a:xfrm rot="5400000">
            <a:off x="5921989" y="587283"/>
            <a:ext cx="348022" cy="2414724"/>
          </a:xfrm>
          <a:prstGeom prst="lef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2878D2-8842-48C9-96DE-78CD1717DFB7}"/>
              </a:ext>
            </a:extLst>
          </p:cNvPr>
          <p:cNvSpPr/>
          <p:nvPr/>
        </p:nvSpPr>
        <p:spPr>
          <a:xfrm>
            <a:off x="5119457" y="976544"/>
            <a:ext cx="1953087" cy="539168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Global history register (GHR)</a:t>
            </a:r>
          </a:p>
        </p:txBody>
      </p:sp>
    </p:spTree>
    <p:extLst>
      <p:ext uri="{BB962C8B-B14F-4D97-AF65-F5344CB8AC3E}">
        <p14:creationId xmlns:p14="http://schemas.microsoft.com/office/powerpoint/2010/main" val="1263247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of the GHR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3904666" cy="4351338"/>
          </a:xfrm>
        </p:spPr>
        <p:txBody>
          <a:bodyPr/>
          <a:lstStyle/>
          <a:p>
            <a:r>
              <a:rPr lang="en-US" dirty="0"/>
              <a:t>Beginning of the 2</a:t>
            </a:r>
            <a:r>
              <a:rPr lang="en-US" baseline="30000" dirty="0"/>
              <a:t>nd</a:t>
            </a:r>
            <a:r>
              <a:rPr lang="en-US" dirty="0"/>
              <a:t> Iteration</a:t>
            </a:r>
          </a:p>
          <a:p>
            <a:pPr lvl="1"/>
            <a:r>
              <a:rPr lang="en-US" dirty="0"/>
              <a:t>01</a:t>
            </a:r>
          </a:p>
          <a:p>
            <a:r>
              <a:rPr lang="en-US" dirty="0"/>
              <a:t>Beginning of the 4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</a:p>
          <a:p>
            <a:pPr lvl="1"/>
            <a:r>
              <a:rPr lang="en-US" dirty="0"/>
              <a:t>01</a:t>
            </a:r>
          </a:p>
          <a:p>
            <a:r>
              <a:rPr lang="en-US" dirty="0"/>
              <a:t>Beginning of the 5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</a:p>
          <a:p>
            <a:pPr lvl="1"/>
            <a:r>
              <a:rPr lang="en-US" dirty="0"/>
              <a:t>01</a:t>
            </a:r>
          </a:p>
          <a:p>
            <a:r>
              <a:rPr lang="en-US" dirty="0"/>
              <a:t>Beginning of the 6</a:t>
            </a:r>
            <a:r>
              <a:rPr lang="en-US" baseline="30000" dirty="0"/>
              <a:t>th</a:t>
            </a:r>
            <a:r>
              <a:rPr lang="en-US" dirty="0"/>
              <a:t> iteration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04585" y="1451635"/>
            <a:ext cx="27238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.foo: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mov</a:t>
            </a:r>
            <a:r>
              <a:rPr lang="en-US" sz="2100" dirty="0"/>
              <a:t>   r0, 0</a:t>
            </a:r>
          </a:p>
          <a:p>
            <a:r>
              <a:rPr lang="en-US" sz="2100" dirty="0"/>
              <a:t>.loop:	</a:t>
            </a:r>
            <a:r>
              <a:rPr lang="en-US" sz="2100" dirty="0" err="1"/>
              <a:t>cmp</a:t>
            </a:r>
            <a:r>
              <a:rPr lang="en-US" sz="2100" dirty="0"/>
              <a:t>   r0, 5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beq</a:t>
            </a:r>
            <a:r>
              <a:rPr lang="en-US" sz="2100" dirty="0"/>
              <a:t>   .exit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cmp</a:t>
            </a:r>
            <a:r>
              <a:rPr lang="en-US" sz="2100" dirty="0"/>
              <a:t>   r0, 4</a:t>
            </a:r>
          </a:p>
          <a:p>
            <a:r>
              <a:rPr lang="en-US" sz="2100" dirty="0"/>
              <a:t>	</a:t>
            </a:r>
            <a:r>
              <a:rPr lang="en-US" sz="2100" dirty="0" err="1"/>
              <a:t>bne</a:t>
            </a:r>
            <a:r>
              <a:rPr lang="en-US" sz="2100" dirty="0"/>
              <a:t>    .</a:t>
            </a:r>
            <a:r>
              <a:rPr lang="en-US" sz="2100" dirty="0" err="1"/>
              <a:t>inc</a:t>
            </a:r>
            <a:endParaRPr lang="en-US" sz="2100" dirty="0"/>
          </a:p>
          <a:p>
            <a:r>
              <a:rPr lang="en-US" sz="2100" dirty="0"/>
              <a:t>	call     .</a:t>
            </a:r>
            <a:r>
              <a:rPr lang="en-US" sz="2100" dirty="0" err="1"/>
              <a:t>foobar</a:t>
            </a:r>
            <a:endParaRPr lang="en-US" sz="2100" dirty="0"/>
          </a:p>
          <a:p>
            <a:r>
              <a:rPr lang="en-US" sz="2100" dirty="0"/>
              <a:t>	</a:t>
            </a:r>
          </a:p>
          <a:p>
            <a:r>
              <a:rPr lang="en-US" sz="2100" dirty="0"/>
              <a:t>.</a:t>
            </a:r>
            <a:r>
              <a:rPr lang="en-US" sz="2100" dirty="0" err="1"/>
              <a:t>inc</a:t>
            </a:r>
            <a:r>
              <a:rPr lang="en-US" sz="2100" dirty="0"/>
              <a:t>:    add    r0, r0, 1</a:t>
            </a:r>
          </a:p>
          <a:p>
            <a:endParaRPr lang="en-US" sz="2100" dirty="0"/>
          </a:p>
          <a:p>
            <a:r>
              <a:rPr lang="en-US" sz="2100" dirty="0"/>
              <a:t>	b .loop</a:t>
            </a:r>
          </a:p>
          <a:p>
            <a:r>
              <a:rPr lang="en-US" sz="2100" dirty="0"/>
              <a:t>	 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7821101" y="2533942"/>
            <a:ext cx="788159" cy="296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4F3B71-6169-4A49-89DD-D7CEEFE5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4E517E-7B83-4AF6-9F1D-DA5477B5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31</a:t>
            </a:fld>
            <a:endParaRPr lang="en-US"/>
          </a:p>
        </p:txBody>
      </p:sp>
      <p:sp>
        <p:nvSpPr>
          <p:cNvPr id="10" name="Right Arrow 5">
            <a:extLst>
              <a:ext uri="{FF2B5EF4-FFF2-40B4-BE49-F238E27FC236}">
                <a16:creationId xmlns:a16="http://schemas.microsoft.com/office/drawing/2014/main" id="{B0135637-B0C6-439D-BB7F-5BCBB306F7E5}"/>
              </a:ext>
            </a:extLst>
          </p:cNvPr>
          <p:cNvSpPr/>
          <p:nvPr/>
        </p:nvSpPr>
        <p:spPr>
          <a:xfrm>
            <a:off x="7821101" y="3101084"/>
            <a:ext cx="788159" cy="2968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9AEF65-FA94-45E6-BB02-4673B2A54A02}"/>
              </a:ext>
            </a:extLst>
          </p:cNvPr>
          <p:cNvSpPr/>
          <p:nvPr/>
        </p:nvSpPr>
        <p:spPr>
          <a:xfrm>
            <a:off x="6326825" y="1097281"/>
            <a:ext cx="53264" cy="363527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6CB07D1-4A59-4A46-A39A-842C7FE71BC7}"/>
              </a:ext>
            </a:extLst>
          </p:cNvPr>
          <p:cNvCxnSpPr>
            <a:cxnSpLocks/>
          </p:cNvCxnSpPr>
          <p:nvPr/>
        </p:nvCxnSpPr>
        <p:spPr>
          <a:xfrm flipH="1" flipV="1">
            <a:off x="2429522" y="4607512"/>
            <a:ext cx="213064" cy="29296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EAAD33A-57BC-42F5-B4D8-270A6AE08D48}"/>
              </a:ext>
            </a:extLst>
          </p:cNvPr>
          <p:cNvSpPr/>
          <p:nvPr/>
        </p:nvSpPr>
        <p:spPr>
          <a:xfrm>
            <a:off x="2433960" y="5361116"/>
            <a:ext cx="7324080" cy="69745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 the GHR information to also decide the direction of the branch.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913D8CB-2C0F-4E26-AE0C-465095C1E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87" y="5338469"/>
            <a:ext cx="720101" cy="72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040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238" y="555928"/>
            <a:ext cx="7886700" cy="994172"/>
          </a:xfrm>
        </p:spPr>
        <p:txBody>
          <a:bodyPr/>
          <a:lstStyle/>
          <a:p>
            <a:r>
              <a:rPr lang="en-US" dirty="0" err="1"/>
              <a:t>GAp</a:t>
            </a:r>
            <a:r>
              <a:rPr lang="en-US" dirty="0"/>
              <a:t> Predictor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933432" y="2658754"/>
            <a:ext cx="2988860" cy="4810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5" name="Rectangle 4"/>
          <p:cNvSpPr/>
          <p:nvPr/>
        </p:nvSpPr>
        <p:spPr>
          <a:xfrm>
            <a:off x="1933433" y="3139839"/>
            <a:ext cx="1934570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32 - 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68004" y="3139838"/>
            <a:ext cx="1054289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6682855" y="1450927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682854" y="1758004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682853" y="2066307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693087" y="236908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693086" y="267738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682853" y="298016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682851" y="328846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693086" y="359123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693084" y="389954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693088" y="4240801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693087" y="4549104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ounded Rectangle 20"/>
          <p:cNvSpPr/>
          <p:nvPr/>
        </p:nvSpPr>
        <p:spPr>
          <a:xfrm>
            <a:off x="8443416" y="1902888"/>
            <a:ext cx="2129047" cy="5991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Outcome of the branch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61575" y="2208378"/>
            <a:ext cx="1381840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58509" y="2930323"/>
            <a:ext cx="1508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n+k</a:t>
            </a:r>
            <a:r>
              <a:rPr lang="en-US" sz="2100" dirty="0"/>
              <a:t> entries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006789" y="4041405"/>
            <a:ext cx="2988860" cy="48108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k-bit GHR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400212" y="1951597"/>
            <a:ext cx="814969" cy="4174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59320" y="2054026"/>
            <a:ext cx="1054289" cy="2968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13609" y="2054026"/>
            <a:ext cx="583446" cy="29929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k</a:t>
            </a:r>
          </a:p>
        </p:txBody>
      </p:sp>
      <p:cxnSp>
        <p:nvCxnSpPr>
          <p:cNvPr id="34" name="Straight Connector 33"/>
          <p:cNvCxnSpPr>
            <a:stCxn id="6" idx="3"/>
          </p:cNvCxnSpPr>
          <p:nvPr/>
        </p:nvCxnSpPr>
        <p:spPr>
          <a:xfrm>
            <a:off x="4922292" y="3288256"/>
            <a:ext cx="214956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5137248" y="2350864"/>
            <a:ext cx="0" cy="93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5753103" y="2350658"/>
            <a:ext cx="0" cy="1890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5029771" y="4240799"/>
            <a:ext cx="723333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6099407" y="2159726"/>
            <a:ext cx="583445" cy="190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ounded Rectangle 43"/>
          <p:cNvSpPr/>
          <p:nvPr/>
        </p:nvSpPr>
        <p:spPr>
          <a:xfrm>
            <a:off x="4262389" y="1880832"/>
            <a:ext cx="1829348" cy="58166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ounded Rectangle 2"/>
          <p:cNvSpPr/>
          <p:nvPr/>
        </p:nvSpPr>
        <p:spPr>
          <a:xfrm>
            <a:off x="5413608" y="4964519"/>
            <a:ext cx="2964336" cy="435430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PHT: Pattern History Table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DAAF787-0075-4677-BF9B-1669F625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638F2339-1D4D-4740-BC83-BCE93525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178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GAp</a:t>
            </a:r>
            <a:r>
              <a:rPr lang="en-US" dirty="0"/>
              <a:t> Predictor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00" y="901973"/>
            <a:ext cx="6858000" cy="344808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create 2</a:t>
            </a:r>
            <a:r>
              <a:rPr lang="en-US" baseline="30000" dirty="0"/>
              <a:t>k</a:t>
            </a:r>
            <a:r>
              <a:rPr lang="en-US" dirty="0"/>
              <a:t> times more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entries</a:t>
            </a:r>
            <a:r>
              <a:rPr lang="en-US" dirty="0"/>
              <a:t> in the predictor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Capture</a:t>
            </a:r>
            <a:r>
              <a:rPr lang="en-US" dirty="0"/>
              <a:t> the global branch 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both the global history as well as local (per PC) history to make the prediction.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accuracy is </a:t>
            </a:r>
            <a:r>
              <a:rPr lang="en-US" dirty="0">
                <a:solidFill>
                  <a:srgbClr val="0070C0"/>
                </a:solidFill>
              </a:rPr>
              <a:t>expected</a:t>
            </a:r>
            <a:r>
              <a:rPr lang="en-US" dirty="0"/>
              <a:t> to </a:t>
            </a:r>
            <a:r>
              <a:rPr lang="en-US" dirty="0">
                <a:solidFill>
                  <a:schemeClr val="accent4"/>
                </a:solidFill>
              </a:rPr>
              <a:t>increase</a:t>
            </a:r>
            <a:r>
              <a:rPr lang="en-US" dirty="0"/>
              <a:t>. </a:t>
            </a:r>
          </a:p>
          <a:p>
            <a:pPr marL="573088" lvl="1" indent="-342900"/>
            <a:r>
              <a:rPr lang="en-US" dirty="0"/>
              <a:t>The branch in the last iteration was </a:t>
            </a:r>
            <a:r>
              <a:rPr lang="en-US" dirty="0">
                <a:solidFill>
                  <a:srgbClr val="00B050"/>
                </a:solidFill>
              </a:rPr>
              <a:t>predicted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correctly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general we can create different </a:t>
            </a:r>
            <a:r>
              <a:rPr lang="en-US" dirty="0">
                <a:solidFill>
                  <a:srgbClr val="FF0000"/>
                </a:solidFill>
              </a:rPr>
              <a:t>combinations</a:t>
            </a:r>
            <a:r>
              <a:rPr lang="en-US" dirty="0"/>
              <a:t> of:</a:t>
            </a:r>
          </a:p>
          <a:p>
            <a:pPr lvl="2"/>
            <a:r>
              <a:rPr lang="en-US" dirty="0"/>
              <a:t>The PC bits and the GHR’s branch history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7F6D-84C7-4EAF-AC66-650B75A3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BC106A-F126-49EC-B21E-80455583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56A94B-27B3-4272-96A5-41139AF4F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940" y="4565401"/>
            <a:ext cx="1646121" cy="1390626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3D3B18D-659E-4A46-A3AE-9E9E639B8E1D}"/>
              </a:ext>
            </a:extLst>
          </p:cNvPr>
          <p:cNvSpPr/>
          <p:nvPr/>
        </p:nvSpPr>
        <p:spPr>
          <a:xfrm>
            <a:off x="3628008" y="4722679"/>
            <a:ext cx="6374167" cy="967666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have a branch that has an </a:t>
            </a:r>
            <a:r>
              <a:rPr lang="en-US" dirty="0">
                <a:solidFill>
                  <a:srgbClr val="E21A23"/>
                </a:solidFill>
              </a:rPr>
              <a:t>alternating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pattern</a:t>
            </a:r>
            <a:r>
              <a:rPr lang="en-US" dirty="0"/>
              <a:t>: </a:t>
            </a:r>
            <a:r>
              <a:rPr lang="en-US" dirty="0">
                <a:solidFill>
                  <a:srgbClr val="E21A23"/>
                </a:solidFill>
              </a:rPr>
              <a:t>taken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not-taken</a:t>
            </a:r>
            <a:r>
              <a:rPr lang="en-US" dirty="0"/>
              <a:t>, </a:t>
            </a:r>
            <a:r>
              <a:rPr lang="en-US" dirty="0">
                <a:solidFill>
                  <a:srgbClr val="E21A23"/>
                </a:solidFill>
              </a:rPr>
              <a:t>taken</a:t>
            </a:r>
            <a:r>
              <a:rPr lang="en-US" dirty="0"/>
              <a:t>, ... . Will a </a:t>
            </a:r>
            <a:r>
              <a:rPr lang="en-US" dirty="0" err="1"/>
              <a:t>GAp</a:t>
            </a:r>
            <a:r>
              <a:rPr lang="en-US" dirty="0"/>
              <a:t> predictor capture the pattern? </a:t>
            </a:r>
          </a:p>
        </p:txBody>
      </p:sp>
    </p:spTree>
    <p:extLst>
      <p:ext uri="{BB962C8B-B14F-4D97-AF65-F5344CB8AC3E}">
        <p14:creationId xmlns:p14="http://schemas.microsoft.com/office/powerpoint/2010/main" val="42841372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66D411-D19D-4E88-A304-44E8FCC0B9A3}"/>
              </a:ext>
            </a:extLst>
          </p:cNvPr>
          <p:cNvSpPr/>
          <p:nvPr/>
        </p:nvSpPr>
        <p:spPr>
          <a:xfrm>
            <a:off x="3036193" y="1013891"/>
            <a:ext cx="6858000" cy="629909"/>
          </a:xfrm>
          <a:prstGeom prst="round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design a class of predictors?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09CFAA-A7F3-4755-BA36-FE9E930F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39EAC-2EBE-43CB-BDAA-7E5D7729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884B8BEE-B9D8-4011-8997-2C5F7EA9F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5892128"/>
              </p:ext>
            </p:extLst>
          </p:nvPr>
        </p:nvGraphicFramePr>
        <p:xfrm>
          <a:off x="3181165" y="2000681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ABE4978-74CB-4A7C-AB4A-8B058B59AA19}"/>
              </a:ext>
            </a:extLst>
          </p:cNvPr>
          <p:cNvSpPr txBox="1"/>
          <p:nvPr/>
        </p:nvSpPr>
        <p:spPr>
          <a:xfrm>
            <a:off x="3181165" y="1138213"/>
            <a:ext cx="6624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 </a:t>
            </a:r>
            <a:r>
              <a:rPr lang="en-US" sz="2400" dirty="0">
                <a:sym typeface="Wingdings" panose="05000000000000000000" pitchFamily="2" charset="2"/>
              </a:rPr>
              <a:t> Global history, P  Per PC pattern history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51160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8630" y="313250"/>
            <a:ext cx="7886700" cy="994172"/>
          </a:xfrm>
        </p:spPr>
        <p:txBody>
          <a:bodyPr/>
          <a:lstStyle/>
          <a:p>
            <a:r>
              <a:rPr lang="en-US" dirty="0" err="1"/>
              <a:t>GAg</a:t>
            </a:r>
            <a:r>
              <a:rPr lang="en-US" dirty="0"/>
              <a:t> Predictor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6682855" y="1450927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682854" y="1758004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682853" y="2066307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693087" y="236908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693086" y="267738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682853" y="298016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682851" y="328846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693086" y="359123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693084" y="389954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693088" y="4240801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693087" y="4549104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ounded Rectangle 20"/>
          <p:cNvSpPr/>
          <p:nvPr/>
        </p:nvSpPr>
        <p:spPr>
          <a:xfrm>
            <a:off x="8443416" y="1880833"/>
            <a:ext cx="1949377" cy="58166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Outcome of the branch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061575" y="2208378"/>
            <a:ext cx="1381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158511" y="2930323"/>
            <a:ext cx="13051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k</a:t>
            </a:r>
            <a:r>
              <a:rPr lang="en-US" sz="2100" dirty="0"/>
              <a:t> entries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006789" y="4041405"/>
            <a:ext cx="2988860" cy="4810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k-bit GHR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400212" y="1951597"/>
            <a:ext cx="814969" cy="4174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413609" y="2056480"/>
            <a:ext cx="583446" cy="29683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k</a:t>
            </a: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 flipV="1">
            <a:off x="5753103" y="2350659"/>
            <a:ext cx="0" cy="19312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26" idx="3"/>
          </p:cNvCxnSpPr>
          <p:nvPr/>
        </p:nvCxnSpPr>
        <p:spPr>
          <a:xfrm>
            <a:off x="4995649" y="4281947"/>
            <a:ext cx="75745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6099407" y="2159726"/>
            <a:ext cx="583445" cy="1909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ounded Rectangle 43"/>
          <p:cNvSpPr/>
          <p:nvPr/>
        </p:nvSpPr>
        <p:spPr>
          <a:xfrm>
            <a:off x="5301017" y="1880832"/>
            <a:ext cx="790720" cy="58166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3F1107-97B1-4B98-9F1C-869A398E2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6EF6F-8399-4A45-8DDC-8A447DC1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35</a:t>
            </a:fld>
            <a:endParaRPr lang="en-US"/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0228D8C2-B8CE-4EA2-8C70-A799E51F70C5}"/>
              </a:ext>
            </a:extLst>
          </p:cNvPr>
          <p:cNvSpPr/>
          <p:nvPr/>
        </p:nvSpPr>
        <p:spPr>
          <a:xfrm>
            <a:off x="3848092" y="994304"/>
            <a:ext cx="1661055" cy="647996"/>
          </a:xfrm>
          <a:prstGeom prst="wedgeRoundRectCallout">
            <a:avLst>
              <a:gd name="adj1" fmla="val 41071"/>
              <a:gd name="adj2" fmla="val 84740"/>
              <a:gd name="adj3" fmla="val 16667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Only the global history</a:t>
            </a:r>
          </a:p>
        </p:txBody>
      </p:sp>
    </p:spTree>
    <p:extLst>
      <p:ext uri="{BB962C8B-B14F-4D97-AF65-F5344CB8AC3E}">
        <p14:creationId xmlns:p14="http://schemas.microsoft.com/office/powerpoint/2010/main" val="4023718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PAg</a:t>
            </a:r>
            <a:r>
              <a:rPr lang="en-US" dirty="0"/>
              <a:t> predictor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880616" y="2723817"/>
            <a:ext cx="2988860" cy="481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548152" y="1209179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548151" y="1516256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548150" y="1824559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558384" y="2127334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558383" y="243563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548150" y="273841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548148" y="3046716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558383" y="3349491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558381" y="3657794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58385" y="399905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558384" y="4307356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ounded Rectangle 43"/>
          <p:cNvSpPr/>
          <p:nvPr/>
        </p:nvSpPr>
        <p:spPr>
          <a:xfrm>
            <a:off x="8308712" y="1654786"/>
            <a:ext cx="2000934" cy="52761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Outcome of the branch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926872" y="1966631"/>
            <a:ext cx="1381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023808" y="2688576"/>
            <a:ext cx="130516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k</a:t>
            </a:r>
            <a:r>
              <a:rPr lang="en-US" sz="2100" dirty="0"/>
              <a:t> entries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2053774" y="3780489"/>
            <a:ext cx="2988860" cy="4810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k-bit GHR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265509" y="1709850"/>
            <a:ext cx="783579" cy="4174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5495570" y="2173062"/>
            <a:ext cx="0" cy="182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236266" y="3999052"/>
            <a:ext cx="259305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5618400" y="1966630"/>
            <a:ext cx="929748" cy="14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6" name="Straight Connector 55"/>
          <p:cNvCxnSpPr/>
          <p:nvPr/>
        </p:nvCxnSpPr>
        <p:spPr>
          <a:xfrm flipH="1">
            <a:off x="5319005" y="1824559"/>
            <a:ext cx="1702" cy="342363"/>
          </a:xfrm>
          <a:prstGeom prst="line">
            <a:avLst/>
          </a:prstGeom>
          <a:ln w="5715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ounded Rectangle 57"/>
          <p:cNvSpPr/>
          <p:nvPr/>
        </p:nvSpPr>
        <p:spPr>
          <a:xfrm>
            <a:off x="3548205" y="3182366"/>
            <a:ext cx="819863" cy="31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n1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053774" y="4743702"/>
            <a:ext cx="2988860" cy="4810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k-bit GHR</a:t>
            </a:r>
          </a:p>
        </p:txBody>
      </p:sp>
      <p:sp>
        <p:nvSpPr>
          <p:cNvPr id="61" name="Oval 60"/>
          <p:cNvSpPr/>
          <p:nvPr/>
        </p:nvSpPr>
        <p:spPr>
          <a:xfrm>
            <a:off x="3353724" y="4323123"/>
            <a:ext cx="144153" cy="1127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Oval 61"/>
          <p:cNvSpPr/>
          <p:nvPr/>
        </p:nvSpPr>
        <p:spPr>
          <a:xfrm>
            <a:off x="3353724" y="4517995"/>
            <a:ext cx="144153" cy="1127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Rectangle 62"/>
          <p:cNvSpPr/>
          <p:nvPr/>
        </p:nvSpPr>
        <p:spPr>
          <a:xfrm>
            <a:off x="1880617" y="3657794"/>
            <a:ext cx="3345416" cy="163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8" name="Elbow Connector 67"/>
          <p:cNvCxnSpPr>
            <a:cxnSpLocks/>
            <a:stCxn id="58" idx="1"/>
            <a:endCxn id="63" idx="1"/>
          </p:cNvCxnSpPr>
          <p:nvPr/>
        </p:nvCxnSpPr>
        <p:spPr>
          <a:xfrm rot="10800000" flipV="1">
            <a:off x="1880619" y="3341949"/>
            <a:ext cx="1667587" cy="1132216"/>
          </a:xfrm>
          <a:prstGeom prst="bentConnector3">
            <a:avLst>
              <a:gd name="adj1" fmla="val 1137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186781" y="1869862"/>
            <a:ext cx="583446" cy="2968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k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920655" y="1694214"/>
            <a:ext cx="944254" cy="58166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1D89A-249F-4D18-A10C-DD0899DF8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F1ECD-965D-403D-B6D0-D653B233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180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PAp</a:t>
            </a:r>
            <a:r>
              <a:rPr lang="en-US" dirty="0"/>
              <a:t> predictor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1943668" y="3127221"/>
            <a:ext cx="2988860" cy="481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31" name="Rectangle 30"/>
          <p:cNvSpPr/>
          <p:nvPr/>
        </p:nvSpPr>
        <p:spPr>
          <a:xfrm>
            <a:off x="1943669" y="3608305"/>
            <a:ext cx="1934570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32 - n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78240" y="3608305"/>
            <a:ext cx="1054289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693091" y="1919393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6693090" y="222647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6693089" y="253477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703323" y="283754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703322" y="314585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6693089" y="3448627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693087" y="375693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6703322" y="405970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6703320" y="436800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703324" y="4709267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6703323" y="501757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4" name="Rounded Rectangle 43"/>
          <p:cNvSpPr/>
          <p:nvPr/>
        </p:nvSpPr>
        <p:spPr>
          <a:xfrm>
            <a:off x="8453652" y="2349298"/>
            <a:ext cx="2001285" cy="6367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Outcome of the branch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7071811" y="2676845"/>
            <a:ext cx="13818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168745" y="3398790"/>
            <a:ext cx="150874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n+k</a:t>
            </a:r>
            <a:r>
              <a:rPr lang="en-US" sz="2100" dirty="0"/>
              <a:t> entries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2198713" y="4490703"/>
            <a:ext cx="2988860" cy="4810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k-bit GHR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7410448" y="2420064"/>
            <a:ext cx="804733" cy="4174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cxnSp>
        <p:nvCxnSpPr>
          <p:cNvPr id="49" name="Straight Connector 48"/>
          <p:cNvCxnSpPr>
            <a:cxnSpLocks/>
            <a:stCxn id="32" idx="3"/>
          </p:cNvCxnSpPr>
          <p:nvPr/>
        </p:nvCxnSpPr>
        <p:spPr>
          <a:xfrm>
            <a:off x="4932528" y="3756724"/>
            <a:ext cx="208982" cy="9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cxnSpLocks/>
          </p:cNvCxnSpPr>
          <p:nvPr/>
        </p:nvCxnSpPr>
        <p:spPr>
          <a:xfrm flipV="1">
            <a:off x="5141511" y="2881514"/>
            <a:ext cx="18779" cy="875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V="1">
            <a:off x="5640509" y="2883276"/>
            <a:ext cx="0" cy="1825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381205" y="4709266"/>
            <a:ext cx="259305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ight Arrow 52"/>
          <p:cNvSpPr/>
          <p:nvPr/>
        </p:nvSpPr>
        <p:spPr>
          <a:xfrm>
            <a:off x="5763339" y="2676844"/>
            <a:ext cx="929748" cy="1422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8" name="Rounded Rectangle 57"/>
          <p:cNvSpPr/>
          <p:nvPr/>
        </p:nvSpPr>
        <p:spPr>
          <a:xfrm>
            <a:off x="3652398" y="3915115"/>
            <a:ext cx="737984" cy="31916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n1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2198713" y="5453916"/>
            <a:ext cx="2988860" cy="4810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k-bit GHR</a:t>
            </a:r>
          </a:p>
        </p:txBody>
      </p:sp>
      <p:sp>
        <p:nvSpPr>
          <p:cNvPr id="61" name="Oval 60"/>
          <p:cNvSpPr/>
          <p:nvPr/>
        </p:nvSpPr>
        <p:spPr>
          <a:xfrm>
            <a:off x="3498663" y="5033337"/>
            <a:ext cx="144153" cy="1127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2" name="Oval 61"/>
          <p:cNvSpPr/>
          <p:nvPr/>
        </p:nvSpPr>
        <p:spPr>
          <a:xfrm>
            <a:off x="3498663" y="5228209"/>
            <a:ext cx="144153" cy="11272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3" name="Rectangle 62"/>
          <p:cNvSpPr/>
          <p:nvPr/>
        </p:nvSpPr>
        <p:spPr>
          <a:xfrm>
            <a:off x="2025556" y="4368008"/>
            <a:ext cx="3345416" cy="16327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8" name="Elbow Connector 67"/>
          <p:cNvCxnSpPr>
            <a:stCxn id="58" idx="1"/>
            <a:endCxn id="63" idx="1"/>
          </p:cNvCxnSpPr>
          <p:nvPr/>
        </p:nvCxnSpPr>
        <p:spPr>
          <a:xfrm rot="10800000" flipV="1">
            <a:off x="2025556" y="4074698"/>
            <a:ext cx="1626842" cy="1109681"/>
          </a:xfrm>
          <a:prstGeom prst="bentConnector3">
            <a:avLst>
              <a:gd name="adj1" fmla="val 1140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4277432" y="2577622"/>
            <a:ext cx="1054289" cy="2968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71" name="Rectangle 70"/>
          <p:cNvSpPr/>
          <p:nvPr/>
        </p:nvSpPr>
        <p:spPr>
          <a:xfrm>
            <a:off x="5331720" y="2570632"/>
            <a:ext cx="583446" cy="3062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k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4180500" y="2404427"/>
            <a:ext cx="1829348" cy="65642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A11C48-A64B-4BA2-9402-AE01ACC6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70B08-D155-4631-9101-52D4D9615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811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989" y="375049"/>
            <a:ext cx="7886700" cy="994172"/>
          </a:xfrm>
        </p:spPr>
        <p:txBody>
          <a:bodyPr/>
          <a:lstStyle/>
          <a:p>
            <a:r>
              <a:rPr lang="en-US" dirty="0"/>
              <a:t>Another way of combining information: </a:t>
            </a:r>
            <a:r>
              <a:rPr lang="en-US" dirty="0" err="1"/>
              <a:t>GShare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43668" y="3127221"/>
            <a:ext cx="2988860" cy="481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5" name="Rectangle 4"/>
          <p:cNvSpPr/>
          <p:nvPr/>
        </p:nvSpPr>
        <p:spPr>
          <a:xfrm>
            <a:off x="1943669" y="3608305"/>
            <a:ext cx="1934570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32 - n</a:t>
            </a:r>
          </a:p>
        </p:txBody>
      </p:sp>
      <p:sp>
        <p:nvSpPr>
          <p:cNvPr id="6" name="Rectangle 5"/>
          <p:cNvSpPr/>
          <p:nvPr/>
        </p:nvSpPr>
        <p:spPr>
          <a:xfrm>
            <a:off x="3878240" y="3608305"/>
            <a:ext cx="1054289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6693091" y="1919393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693090" y="222647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693089" y="253477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703323" y="283754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03322" y="314585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693089" y="3448627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693087" y="375693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703322" y="405970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703320" y="436800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703324" y="4709267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703323" y="501757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8" name="Rounded Rectangle 17"/>
          <p:cNvSpPr/>
          <p:nvPr/>
        </p:nvSpPr>
        <p:spPr>
          <a:xfrm>
            <a:off x="8453651" y="2395027"/>
            <a:ext cx="2019040" cy="5487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Outcome of the branch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7071811" y="2676845"/>
            <a:ext cx="138184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68746" y="3398791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  <a:r>
              <a:rPr lang="en-US" sz="2400" baseline="30000" dirty="0"/>
              <a:t>max(</a:t>
            </a:r>
            <a:r>
              <a:rPr lang="en-US" sz="2400" baseline="30000" dirty="0" err="1"/>
              <a:t>n,k</a:t>
            </a:r>
            <a:r>
              <a:rPr lang="en-US" sz="2400" baseline="30000" dirty="0"/>
              <a:t>)</a:t>
            </a:r>
            <a:r>
              <a:rPr lang="en-US" sz="2400" dirty="0"/>
              <a:t> entries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017025" y="4509872"/>
            <a:ext cx="2988860" cy="481084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k-bit GHR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7410448" y="2420064"/>
            <a:ext cx="804733" cy="41748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Logic</a:t>
            </a:r>
          </a:p>
        </p:txBody>
      </p:sp>
      <p:cxnSp>
        <p:nvCxnSpPr>
          <p:cNvPr id="25" name="Straight Connector 24"/>
          <p:cNvCxnSpPr>
            <a:cxnSpLocks/>
            <a:stCxn id="6" idx="3"/>
          </p:cNvCxnSpPr>
          <p:nvPr/>
        </p:nvCxnSpPr>
        <p:spPr>
          <a:xfrm flipV="1">
            <a:off x="4932528" y="3756724"/>
            <a:ext cx="410618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/>
            <a:endCxn id="31" idx="3"/>
          </p:cNvCxnSpPr>
          <p:nvPr/>
        </p:nvCxnSpPr>
        <p:spPr>
          <a:xfrm flipV="1">
            <a:off x="5343147" y="2779785"/>
            <a:ext cx="1" cy="976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/>
            <a:endCxn id="31" idx="5"/>
          </p:cNvCxnSpPr>
          <p:nvPr/>
        </p:nvCxnSpPr>
        <p:spPr>
          <a:xfrm flipH="1" flipV="1">
            <a:off x="5610943" y="2779785"/>
            <a:ext cx="4" cy="1929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cxnSpLocks/>
          </p:cNvCxnSpPr>
          <p:nvPr/>
        </p:nvCxnSpPr>
        <p:spPr>
          <a:xfrm flipV="1">
            <a:off x="5040007" y="4709267"/>
            <a:ext cx="570938" cy="2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5666409" y="2605705"/>
            <a:ext cx="1026679" cy="1422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015225-0CCF-47DD-A38F-B972315FA8E5}"/>
              </a:ext>
            </a:extLst>
          </p:cNvPr>
          <p:cNvGrpSpPr/>
          <p:nvPr/>
        </p:nvGrpSpPr>
        <p:grpSpPr>
          <a:xfrm>
            <a:off x="5287684" y="2449098"/>
            <a:ext cx="378722" cy="387424"/>
            <a:chOff x="3763683" y="2449098"/>
            <a:chExt cx="378725" cy="436014"/>
          </a:xfrm>
        </p:grpSpPr>
        <p:sp>
          <p:nvSpPr>
            <p:cNvPr id="31" name="Oval 30"/>
            <p:cNvSpPr/>
            <p:nvPr/>
          </p:nvSpPr>
          <p:spPr>
            <a:xfrm>
              <a:off x="3763683" y="2449098"/>
              <a:ext cx="378725" cy="436014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8" name="Straight Connector 37"/>
            <p:cNvCxnSpPr>
              <a:cxnSpLocks/>
              <a:endCxn id="29" idx="1"/>
            </p:cNvCxnSpPr>
            <p:nvPr/>
          </p:nvCxnSpPr>
          <p:spPr>
            <a:xfrm flipV="1">
              <a:off x="3763683" y="2676841"/>
              <a:ext cx="378725" cy="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cxnSpLocks/>
              <a:stCxn id="31" idx="0"/>
            </p:cNvCxnSpPr>
            <p:nvPr/>
          </p:nvCxnSpPr>
          <p:spPr>
            <a:xfrm flipH="1">
              <a:off x="3939946" y="2449098"/>
              <a:ext cx="13100" cy="42803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ounded Rectangle 41"/>
          <p:cNvSpPr/>
          <p:nvPr/>
        </p:nvSpPr>
        <p:spPr>
          <a:xfrm>
            <a:off x="4445253" y="2414409"/>
            <a:ext cx="742101" cy="3083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XOR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9EA8F-6FC9-47EB-9432-0EE6AE3B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EF3AA761-1562-439D-A7B5-3CC65C76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336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2751" y="856337"/>
            <a:ext cx="7886700" cy="32946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Different predictors have different </a:t>
            </a:r>
            <a:r>
              <a:rPr lang="en-US" dirty="0">
                <a:solidFill>
                  <a:schemeClr val="tx2"/>
                </a:solidFill>
              </a:rPr>
              <a:t>accuracies</a:t>
            </a:r>
            <a:r>
              <a:rPr lang="en-US" dirty="0"/>
              <a:t> for different </a:t>
            </a:r>
            <a:r>
              <a:rPr lang="en-US" dirty="0">
                <a:solidFill>
                  <a:srgbClr val="FF0000"/>
                </a:solidFill>
              </a:rPr>
              <a:t>program snippets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a very </a:t>
            </a:r>
            <a:r>
              <a:rPr lang="en-US" dirty="0">
                <a:solidFill>
                  <a:srgbClr val="9F2241"/>
                </a:solidFill>
              </a:rPr>
              <a:t>biased branch </a:t>
            </a:r>
            <a:r>
              <a:rPr lang="en-US" dirty="0">
                <a:solidFill>
                  <a:schemeClr val="tx1"/>
                </a:solidFill>
              </a:rPr>
              <a:t>a bimodal predictor with saturating counters is the best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For an </a:t>
            </a:r>
            <a:r>
              <a:rPr lang="en-US" dirty="0">
                <a:solidFill>
                  <a:srgbClr val="01708C"/>
                </a:solidFill>
              </a:rPr>
              <a:t>alternating pattern</a:t>
            </a:r>
            <a:r>
              <a:rPr lang="en-US" dirty="0">
                <a:solidFill>
                  <a:schemeClr val="tx1"/>
                </a:solidFill>
              </a:rPr>
              <a:t>, a </a:t>
            </a:r>
            <a:r>
              <a:rPr lang="en-US" dirty="0" err="1">
                <a:solidFill>
                  <a:schemeClr val="tx1"/>
                </a:solidFill>
              </a:rPr>
              <a:t>PAp</a:t>
            </a:r>
            <a:r>
              <a:rPr lang="en-US" dirty="0">
                <a:solidFill>
                  <a:schemeClr val="tx1"/>
                </a:solidFill>
              </a:rPr>
              <a:t> predictor works very well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know which predictor is the best for which piece of code? </a:t>
            </a:r>
          </a:p>
          <a:p>
            <a:r>
              <a:rPr lang="en-US" dirty="0"/>
              <a:t>What to do? </a:t>
            </a:r>
          </a:p>
          <a:p>
            <a:pPr lvl="1"/>
            <a:r>
              <a:rPr lang="en-US" dirty="0"/>
              <a:t>Answer: Use two </a:t>
            </a:r>
            <a:r>
              <a:rPr lang="en-US" dirty="0">
                <a:solidFill>
                  <a:srgbClr val="FF0000"/>
                </a:solidFill>
              </a:rPr>
              <a:t>predictors</a:t>
            </a:r>
            <a:r>
              <a:rPr lang="en-US" dirty="0"/>
              <a:t>,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choose</a:t>
            </a:r>
            <a:r>
              <a:rPr lang="en-US" dirty="0"/>
              <a:t> between them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7117" y="4988317"/>
            <a:ext cx="1893626" cy="10133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Predictor 1</a:t>
            </a:r>
          </a:p>
        </p:txBody>
      </p:sp>
      <p:sp>
        <p:nvSpPr>
          <p:cNvPr id="5" name="Rectangle 4"/>
          <p:cNvSpPr/>
          <p:nvPr/>
        </p:nvSpPr>
        <p:spPr>
          <a:xfrm>
            <a:off x="7239283" y="4988317"/>
            <a:ext cx="1893626" cy="10133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Predictor 2</a:t>
            </a:r>
          </a:p>
        </p:txBody>
      </p:sp>
      <p:sp>
        <p:nvSpPr>
          <p:cNvPr id="6" name="Oval 5"/>
          <p:cNvSpPr/>
          <p:nvPr/>
        </p:nvSpPr>
        <p:spPr>
          <a:xfrm>
            <a:off x="4901665" y="4215511"/>
            <a:ext cx="1924334" cy="59367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Choose</a:t>
            </a:r>
          </a:p>
        </p:txBody>
      </p:sp>
      <p:sp>
        <p:nvSpPr>
          <p:cNvPr id="7" name="Right Arrow 6"/>
          <p:cNvSpPr/>
          <p:nvPr/>
        </p:nvSpPr>
        <p:spPr>
          <a:xfrm rot="1730601">
            <a:off x="6031083" y="4971635"/>
            <a:ext cx="1272306" cy="4606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ight Arrow 7"/>
          <p:cNvSpPr/>
          <p:nvPr/>
        </p:nvSpPr>
        <p:spPr>
          <a:xfrm rot="8848423">
            <a:off x="4706141" y="4914917"/>
            <a:ext cx="1121842" cy="460613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4041A93-3420-4C5C-A55B-4DF898156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437A743-AD55-45D6-926C-0D1EC8F5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0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CAFB2-41B0-4FF5-BA65-3485F5726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Fetch Stage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47C64-5882-4A7C-AD23-527D57FC3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1A679-E96D-4D06-9E40-F119E080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</a:t>
            </a:fld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2819D97-541C-49D2-8A81-07AE0F283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0913" y="2458210"/>
            <a:ext cx="1279729" cy="766722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DD75CA9D-9338-41FD-95FD-A3B604E39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1265" y="2346687"/>
            <a:ext cx="1363371" cy="14219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F667EE2-E89A-4685-B896-131D3F84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3622" y="2435905"/>
            <a:ext cx="722113" cy="552040"/>
          </a:xfrm>
          <a:prstGeom prst="rect">
            <a:avLst/>
          </a:prstGeom>
          <a:solidFill>
            <a:srgbClr val="D0E69E"/>
          </a:solidFill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15D62D12-4213-48F4-BE82-CB7FE416F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807" y="2670105"/>
            <a:ext cx="10063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sans-serif"/>
              </a:rPr>
              <a:t>Decoder</a:t>
            </a:r>
            <a:endParaRPr lang="en-US" altLang="en-US" sz="2000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CAB8F82A-4E38-4294-B855-FEF377BA9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0020" y="2532944"/>
            <a:ext cx="2693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sans-serif"/>
              </a:rPr>
              <a:t>PC</a:t>
            </a:r>
            <a:endParaRPr lang="en-US" altLang="en-US" dirty="0"/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32F98D3E-3679-4873-AE17-EBFB74E8F1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8523" y="2686832"/>
            <a:ext cx="995345" cy="0"/>
          </a:xfrm>
          <a:prstGeom prst="line">
            <a:avLst/>
          </a:prstGeom>
          <a:noFill/>
          <a:ln w="6350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2C518EA8-A512-4749-8A17-0CC81E7AD1E2}"/>
              </a:ext>
            </a:extLst>
          </p:cNvPr>
          <p:cNvSpPr>
            <a:spLocks/>
          </p:cNvSpPr>
          <p:nvPr/>
        </p:nvSpPr>
        <p:spPr bwMode="auto">
          <a:xfrm>
            <a:off x="3947734" y="2642224"/>
            <a:ext cx="156132" cy="89219"/>
          </a:xfrm>
          <a:custGeom>
            <a:avLst/>
            <a:gdLst>
              <a:gd name="T0" fmla="*/ 58 w 202"/>
              <a:gd name="T1" fmla="*/ 58 h 115"/>
              <a:gd name="T2" fmla="*/ 0 w 202"/>
              <a:gd name="T3" fmla="*/ 115 h 115"/>
              <a:gd name="T4" fmla="*/ 202 w 202"/>
              <a:gd name="T5" fmla="*/ 58 h 115"/>
              <a:gd name="T6" fmla="*/ 0 w 202"/>
              <a:gd name="T7" fmla="*/ 0 h 115"/>
              <a:gd name="T8" fmla="*/ 58 w 202"/>
              <a:gd name="T9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15">
                <a:moveTo>
                  <a:pt x="58" y="58"/>
                </a:moveTo>
                <a:lnTo>
                  <a:pt x="0" y="115"/>
                </a:lnTo>
                <a:lnTo>
                  <a:pt x="202" y="58"/>
                </a:lnTo>
                <a:lnTo>
                  <a:pt x="0" y="0"/>
                </a:lnTo>
                <a:lnTo>
                  <a:pt x="58" y="58"/>
                </a:ln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BC6FEE64-BFEB-4491-87CF-001D085CB8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5303" y="2823992"/>
            <a:ext cx="414591" cy="15457"/>
          </a:xfrm>
          <a:prstGeom prst="line">
            <a:avLst/>
          </a:prstGeom>
          <a:noFill/>
          <a:ln w="6350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60C85647-8380-4B11-BAF2-D85638891966}"/>
              </a:ext>
            </a:extLst>
          </p:cNvPr>
          <p:cNvSpPr>
            <a:spLocks/>
          </p:cNvSpPr>
          <p:nvPr/>
        </p:nvSpPr>
        <p:spPr bwMode="auto">
          <a:xfrm>
            <a:off x="5854965" y="2789992"/>
            <a:ext cx="158921" cy="89219"/>
          </a:xfrm>
          <a:custGeom>
            <a:avLst/>
            <a:gdLst>
              <a:gd name="T0" fmla="*/ 58 w 202"/>
              <a:gd name="T1" fmla="*/ 58 h 115"/>
              <a:gd name="T2" fmla="*/ 0 w 202"/>
              <a:gd name="T3" fmla="*/ 115 h 115"/>
              <a:gd name="T4" fmla="*/ 202 w 202"/>
              <a:gd name="T5" fmla="*/ 58 h 115"/>
              <a:gd name="T6" fmla="*/ 0 w 202"/>
              <a:gd name="T7" fmla="*/ 0 h 115"/>
              <a:gd name="T8" fmla="*/ 58 w 202"/>
              <a:gd name="T9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15">
                <a:moveTo>
                  <a:pt x="58" y="58"/>
                </a:moveTo>
                <a:lnTo>
                  <a:pt x="0" y="115"/>
                </a:lnTo>
                <a:lnTo>
                  <a:pt x="202" y="58"/>
                </a:lnTo>
                <a:lnTo>
                  <a:pt x="0" y="0"/>
                </a:lnTo>
                <a:lnTo>
                  <a:pt x="58" y="58"/>
                </a:ln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131321A4-07E6-471F-8A2D-4D53662254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8287" y="2839448"/>
            <a:ext cx="487914" cy="0"/>
          </a:xfrm>
          <a:prstGeom prst="line">
            <a:avLst/>
          </a:prstGeom>
          <a:noFill/>
          <a:ln w="6350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20">
            <a:extLst>
              <a:ext uri="{FF2B5EF4-FFF2-40B4-BE49-F238E27FC236}">
                <a16:creationId xmlns:a16="http://schemas.microsoft.com/office/drawing/2014/main" id="{BB183A08-5554-44B0-BEB5-B800B8F42351}"/>
              </a:ext>
            </a:extLst>
          </p:cNvPr>
          <p:cNvSpPr>
            <a:spLocks/>
          </p:cNvSpPr>
          <p:nvPr/>
        </p:nvSpPr>
        <p:spPr bwMode="auto">
          <a:xfrm>
            <a:off x="7617282" y="2794839"/>
            <a:ext cx="158921" cy="89219"/>
          </a:xfrm>
          <a:custGeom>
            <a:avLst/>
            <a:gdLst>
              <a:gd name="T0" fmla="*/ 57 w 201"/>
              <a:gd name="T1" fmla="*/ 57 h 115"/>
              <a:gd name="T2" fmla="*/ 0 w 201"/>
              <a:gd name="T3" fmla="*/ 115 h 115"/>
              <a:gd name="T4" fmla="*/ 201 w 201"/>
              <a:gd name="T5" fmla="*/ 57 h 115"/>
              <a:gd name="T6" fmla="*/ 0 w 201"/>
              <a:gd name="T7" fmla="*/ 0 h 115"/>
              <a:gd name="T8" fmla="*/ 57 w 201"/>
              <a:gd name="T9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15">
                <a:moveTo>
                  <a:pt x="57" y="57"/>
                </a:moveTo>
                <a:lnTo>
                  <a:pt x="0" y="115"/>
                </a:lnTo>
                <a:lnTo>
                  <a:pt x="201" y="57"/>
                </a:lnTo>
                <a:lnTo>
                  <a:pt x="0" y="0"/>
                </a:lnTo>
                <a:lnTo>
                  <a:pt x="57" y="57"/>
                </a:ln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1">
            <a:extLst>
              <a:ext uri="{FF2B5EF4-FFF2-40B4-BE49-F238E27FC236}">
                <a16:creationId xmlns:a16="http://schemas.microsoft.com/office/drawing/2014/main" id="{62A23E0C-9F34-40FD-B2AF-3D1FAA33E069}"/>
              </a:ext>
            </a:extLst>
          </p:cNvPr>
          <p:cNvSpPr>
            <a:spLocks/>
          </p:cNvSpPr>
          <p:nvPr/>
        </p:nvSpPr>
        <p:spPr bwMode="auto">
          <a:xfrm>
            <a:off x="7789152" y="2495850"/>
            <a:ext cx="1594782" cy="766721"/>
          </a:xfrm>
          <a:custGeom>
            <a:avLst/>
            <a:gdLst>
              <a:gd name="T0" fmla="*/ 232 w 2042"/>
              <a:gd name="T1" fmla="*/ 0 h 625"/>
              <a:gd name="T2" fmla="*/ 1810 w 2042"/>
              <a:gd name="T3" fmla="*/ 0 h 625"/>
              <a:gd name="T4" fmla="*/ 2042 w 2042"/>
              <a:gd name="T5" fmla="*/ 232 h 625"/>
              <a:gd name="T6" fmla="*/ 2042 w 2042"/>
              <a:gd name="T7" fmla="*/ 393 h 625"/>
              <a:gd name="T8" fmla="*/ 1810 w 2042"/>
              <a:gd name="T9" fmla="*/ 625 h 625"/>
              <a:gd name="T10" fmla="*/ 232 w 2042"/>
              <a:gd name="T11" fmla="*/ 625 h 625"/>
              <a:gd name="T12" fmla="*/ 0 w 2042"/>
              <a:gd name="T13" fmla="*/ 393 h 625"/>
              <a:gd name="T14" fmla="*/ 0 w 2042"/>
              <a:gd name="T15" fmla="*/ 232 h 625"/>
              <a:gd name="T16" fmla="*/ 232 w 2042"/>
              <a:gd name="T17" fmla="*/ 0 h 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042" h="625">
                <a:moveTo>
                  <a:pt x="232" y="0"/>
                </a:moveTo>
                <a:lnTo>
                  <a:pt x="1810" y="0"/>
                </a:lnTo>
                <a:cubicBezTo>
                  <a:pt x="1938" y="0"/>
                  <a:pt x="2042" y="104"/>
                  <a:pt x="2042" y="232"/>
                </a:cubicBezTo>
                <a:lnTo>
                  <a:pt x="2042" y="393"/>
                </a:lnTo>
                <a:cubicBezTo>
                  <a:pt x="2042" y="522"/>
                  <a:pt x="1938" y="625"/>
                  <a:pt x="1810" y="625"/>
                </a:cubicBezTo>
                <a:lnTo>
                  <a:pt x="232" y="625"/>
                </a:lnTo>
                <a:cubicBezTo>
                  <a:pt x="104" y="625"/>
                  <a:pt x="0" y="522"/>
                  <a:pt x="0" y="393"/>
                </a:cubicBezTo>
                <a:lnTo>
                  <a:pt x="0" y="232"/>
                </a:lnTo>
                <a:cubicBezTo>
                  <a:pt x="0" y="104"/>
                  <a:pt x="104" y="0"/>
                  <a:pt x="232" y="0"/>
                </a:cubicBezTo>
                <a:close/>
              </a:path>
            </a:pathLst>
          </a:custGeom>
          <a:solidFill>
            <a:srgbClr val="D0E69E"/>
          </a:solidFill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090C3377-2193-4D69-9E86-CD3242FD6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8948" y="2541879"/>
            <a:ext cx="113204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sans-serif"/>
              </a:rPr>
              <a:t>Instruction</a:t>
            </a:r>
          </a:p>
          <a:p>
            <a:r>
              <a:rPr lang="en-US" altLang="en-US" sz="2000" dirty="0">
                <a:solidFill>
                  <a:srgbClr val="000000"/>
                </a:solidFill>
                <a:latin typeface="sans-serif"/>
              </a:rPr>
              <a:t>packet</a:t>
            </a:r>
            <a:endParaRPr lang="en-US" altLang="en-US" sz="5400" dirty="0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4B9336B8-F446-496D-ACFA-E468B76EC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588" y="1189634"/>
            <a:ext cx="2099424" cy="79181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Branch prediction and fetch logic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C58F56DB-E11D-404C-AAFF-D4B868FFF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490" y="1368071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410C6FF3-0D5D-4301-AF1B-20E582271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490" y="1588330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32" name="Line 27">
            <a:extLst>
              <a:ext uri="{FF2B5EF4-FFF2-40B4-BE49-F238E27FC236}">
                <a16:creationId xmlns:a16="http://schemas.microsoft.com/office/drawing/2014/main" id="{C29C9E8C-B8F2-4E70-82E5-B568A63D765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2310" y="1989812"/>
            <a:ext cx="0" cy="683080"/>
          </a:xfrm>
          <a:prstGeom prst="line">
            <a:avLst/>
          </a:prstGeom>
          <a:noFill/>
          <a:ln w="6350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8">
            <a:extLst>
              <a:ext uri="{FF2B5EF4-FFF2-40B4-BE49-F238E27FC236}">
                <a16:creationId xmlns:a16="http://schemas.microsoft.com/office/drawing/2014/main" id="{24A70496-AC0D-4479-8A30-9777E4EE85E3}"/>
              </a:ext>
            </a:extLst>
          </p:cNvPr>
          <p:cNvSpPr>
            <a:spLocks/>
          </p:cNvSpPr>
          <p:nvPr/>
        </p:nvSpPr>
        <p:spPr bwMode="auto">
          <a:xfrm>
            <a:off x="3487702" y="1989812"/>
            <a:ext cx="89219" cy="156132"/>
          </a:xfrm>
          <a:custGeom>
            <a:avLst/>
            <a:gdLst>
              <a:gd name="T0" fmla="*/ 58 w 115"/>
              <a:gd name="T1" fmla="*/ 144 h 201"/>
              <a:gd name="T2" fmla="*/ 115 w 115"/>
              <a:gd name="T3" fmla="*/ 201 h 201"/>
              <a:gd name="T4" fmla="*/ 58 w 115"/>
              <a:gd name="T5" fmla="*/ 0 h 201"/>
              <a:gd name="T6" fmla="*/ 0 w 115"/>
              <a:gd name="T7" fmla="*/ 201 h 201"/>
              <a:gd name="T8" fmla="*/ 58 w 115"/>
              <a:gd name="T9" fmla="*/ 144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1">
                <a:moveTo>
                  <a:pt x="58" y="144"/>
                </a:moveTo>
                <a:lnTo>
                  <a:pt x="115" y="201"/>
                </a:lnTo>
                <a:lnTo>
                  <a:pt x="58" y="0"/>
                </a:lnTo>
                <a:lnTo>
                  <a:pt x="0" y="201"/>
                </a:lnTo>
                <a:lnTo>
                  <a:pt x="58" y="144"/>
                </a:ln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29">
            <a:extLst>
              <a:ext uri="{FF2B5EF4-FFF2-40B4-BE49-F238E27FC236}">
                <a16:creationId xmlns:a16="http://schemas.microsoft.com/office/drawing/2014/main" id="{156FDFBB-1DFA-4D3F-936B-EDF79F4C5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0489" y="2658951"/>
            <a:ext cx="69702" cy="69702"/>
          </a:xfrm>
          <a:prstGeom prst="ellipse">
            <a:avLst/>
          </a:prstGeom>
          <a:solidFill>
            <a:srgbClr val="280B0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30">
            <a:extLst>
              <a:ext uri="{FF2B5EF4-FFF2-40B4-BE49-F238E27FC236}">
                <a16:creationId xmlns:a16="http://schemas.microsoft.com/office/drawing/2014/main" id="{D2C15392-1A9D-4EBF-9606-C7D1817541FA}"/>
              </a:ext>
            </a:extLst>
          </p:cNvPr>
          <p:cNvSpPr>
            <a:spLocks/>
          </p:cNvSpPr>
          <p:nvPr/>
        </p:nvSpPr>
        <p:spPr bwMode="auto">
          <a:xfrm>
            <a:off x="2695886" y="1543720"/>
            <a:ext cx="473974" cy="878245"/>
          </a:xfrm>
          <a:custGeom>
            <a:avLst/>
            <a:gdLst>
              <a:gd name="T0" fmla="*/ 607 w 607"/>
              <a:gd name="T1" fmla="*/ 0 h 1125"/>
              <a:gd name="T2" fmla="*/ 0 w 607"/>
              <a:gd name="T3" fmla="*/ 0 h 1125"/>
              <a:gd name="T4" fmla="*/ 0 w 607"/>
              <a:gd name="T5" fmla="*/ 1125 h 1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07" h="1125">
                <a:moveTo>
                  <a:pt x="607" y="0"/>
                </a:moveTo>
                <a:lnTo>
                  <a:pt x="0" y="0"/>
                </a:lnTo>
                <a:lnTo>
                  <a:pt x="0" y="1125"/>
                </a:lnTo>
              </a:path>
            </a:pathLst>
          </a:custGeom>
          <a:noFill/>
          <a:ln w="6350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1">
            <a:extLst>
              <a:ext uri="{FF2B5EF4-FFF2-40B4-BE49-F238E27FC236}">
                <a16:creationId xmlns:a16="http://schemas.microsoft.com/office/drawing/2014/main" id="{54247946-4F58-4471-BD0C-5C42FAE7DB95}"/>
              </a:ext>
            </a:extLst>
          </p:cNvPr>
          <p:cNvSpPr>
            <a:spLocks/>
          </p:cNvSpPr>
          <p:nvPr/>
        </p:nvSpPr>
        <p:spPr bwMode="auto">
          <a:xfrm>
            <a:off x="2651278" y="2265832"/>
            <a:ext cx="89219" cy="156132"/>
          </a:xfrm>
          <a:custGeom>
            <a:avLst/>
            <a:gdLst>
              <a:gd name="T0" fmla="*/ 57 w 115"/>
              <a:gd name="T1" fmla="*/ 58 h 202"/>
              <a:gd name="T2" fmla="*/ 0 w 115"/>
              <a:gd name="T3" fmla="*/ 0 h 202"/>
              <a:gd name="T4" fmla="*/ 57 w 115"/>
              <a:gd name="T5" fmla="*/ 202 h 202"/>
              <a:gd name="T6" fmla="*/ 115 w 115"/>
              <a:gd name="T7" fmla="*/ 0 h 202"/>
              <a:gd name="T8" fmla="*/ 57 w 115"/>
              <a:gd name="T9" fmla="*/ 5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2">
                <a:moveTo>
                  <a:pt x="57" y="58"/>
                </a:moveTo>
                <a:lnTo>
                  <a:pt x="0" y="0"/>
                </a:lnTo>
                <a:lnTo>
                  <a:pt x="57" y="202"/>
                </a:lnTo>
                <a:lnTo>
                  <a:pt x="115" y="0"/>
                </a:lnTo>
                <a:lnTo>
                  <a:pt x="57" y="58"/>
                </a:lnTo>
                <a:close/>
              </a:path>
            </a:pathLst>
          </a:custGeom>
          <a:solidFill>
            <a:srgbClr val="000000"/>
          </a:solidFill>
          <a:ln w="635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2">
            <a:extLst>
              <a:ext uri="{FF2B5EF4-FFF2-40B4-BE49-F238E27FC236}">
                <a16:creationId xmlns:a16="http://schemas.microsoft.com/office/drawing/2014/main" id="{E678F5C7-B701-416D-9B66-A33C0668E6A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3893" y="1574388"/>
            <a:ext cx="1887530" cy="0"/>
          </a:xfrm>
          <a:prstGeom prst="line">
            <a:avLst/>
          </a:prstGeom>
          <a:noFill/>
          <a:ln w="7938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33">
            <a:extLst>
              <a:ext uri="{FF2B5EF4-FFF2-40B4-BE49-F238E27FC236}">
                <a16:creationId xmlns:a16="http://schemas.microsoft.com/office/drawing/2014/main" id="{4A8B153F-DA75-4F9C-BF40-9D5D99639290}"/>
              </a:ext>
            </a:extLst>
          </p:cNvPr>
          <p:cNvSpPr>
            <a:spLocks/>
          </p:cNvSpPr>
          <p:nvPr/>
        </p:nvSpPr>
        <p:spPr bwMode="auto">
          <a:xfrm>
            <a:off x="5313894" y="1524204"/>
            <a:ext cx="178437" cy="100371"/>
          </a:xfrm>
          <a:custGeom>
            <a:avLst/>
            <a:gdLst>
              <a:gd name="T0" fmla="*/ 160 w 225"/>
              <a:gd name="T1" fmla="*/ 64 h 128"/>
              <a:gd name="T2" fmla="*/ 225 w 225"/>
              <a:gd name="T3" fmla="*/ 0 h 128"/>
              <a:gd name="T4" fmla="*/ 0 w 225"/>
              <a:gd name="T5" fmla="*/ 64 h 128"/>
              <a:gd name="T6" fmla="*/ 225 w 225"/>
              <a:gd name="T7" fmla="*/ 128 h 128"/>
              <a:gd name="T8" fmla="*/ 160 w 225"/>
              <a:gd name="T9" fmla="*/ 64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5" h="128">
                <a:moveTo>
                  <a:pt x="160" y="64"/>
                </a:moveTo>
                <a:lnTo>
                  <a:pt x="225" y="0"/>
                </a:lnTo>
                <a:lnTo>
                  <a:pt x="0" y="64"/>
                </a:lnTo>
                <a:lnTo>
                  <a:pt x="225" y="128"/>
                </a:lnTo>
                <a:lnTo>
                  <a:pt x="160" y="64"/>
                </a:lnTo>
                <a:close/>
              </a:path>
            </a:pathLst>
          </a:custGeom>
          <a:solidFill>
            <a:srgbClr val="000000"/>
          </a:solidFill>
          <a:ln w="793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381AE01-5799-44D7-B8C5-7D619D5B89B4}"/>
              </a:ext>
            </a:extLst>
          </p:cNvPr>
          <p:cNvSpPr txBox="1"/>
          <p:nvPr/>
        </p:nvSpPr>
        <p:spPr>
          <a:xfrm>
            <a:off x="5403112" y="1179964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Branch outcomes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12568A-37C9-418E-9F1D-52444C479FF8}"/>
              </a:ext>
            </a:extLst>
          </p:cNvPr>
          <p:cNvSpPr txBox="1"/>
          <p:nvPr/>
        </p:nvSpPr>
        <p:spPr>
          <a:xfrm>
            <a:off x="4306012" y="2783481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-cache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9E9BBB3-0417-4C69-83B8-7893988F62DD}"/>
              </a:ext>
            </a:extLst>
          </p:cNvPr>
          <p:cNvSpPr txBox="1">
            <a:spLocks/>
          </p:cNvSpPr>
          <p:nvPr/>
        </p:nvSpPr>
        <p:spPr>
          <a:xfrm>
            <a:off x="1608221" y="4018553"/>
            <a:ext cx="8821634" cy="2060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/>
              <a:t>The </a:t>
            </a:r>
            <a:r>
              <a:rPr lang="en-US" sz="2400" b="0" dirty="0">
                <a:solidFill>
                  <a:srgbClr val="720F11"/>
                </a:solidFill>
              </a:rPr>
              <a:t>branch prediction </a:t>
            </a:r>
            <a:r>
              <a:rPr lang="en-US" sz="2400" b="0" dirty="0"/>
              <a:t>and </a:t>
            </a:r>
            <a:r>
              <a:rPr lang="en-US" sz="2400" b="0" dirty="0">
                <a:solidFill>
                  <a:srgbClr val="00B050"/>
                </a:solidFill>
              </a:rPr>
              <a:t>fetch logic </a:t>
            </a:r>
            <a:r>
              <a:rPr lang="en-US" sz="2400" b="0" dirty="0"/>
              <a:t>computes the addresses of the instructions to be fetched in the next cycle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/>
              <a:t>The corresponding instructions are fetched from the </a:t>
            </a:r>
            <a:r>
              <a:rPr lang="en-US" sz="2400" b="0" dirty="0" err="1"/>
              <a:t>i</a:t>
            </a:r>
            <a:r>
              <a:rPr lang="en-US" sz="2400" b="0" dirty="0"/>
              <a:t>-cache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dirty="0"/>
              <a:t>They are sent down the pipeline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0114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Predictor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25555" y="3434031"/>
            <a:ext cx="2988860" cy="481084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745174" y="3915114"/>
            <a:ext cx="1269242" cy="319166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 bits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1064" y="2200614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171063" y="2507691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171062" y="2815994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181296" y="3118769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181295" y="342707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171062" y="3729847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171060" y="4038151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181295" y="4340926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181293" y="4649229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181297" y="499048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181296" y="5298791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5" idx="3"/>
          </p:cNvCxnSpPr>
          <p:nvPr/>
        </p:nvCxnSpPr>
        <p:spPr>
          <a:xfrm>
            <a:off x="5014416" y="4074698"/>
            <a:ext cx="450376" cy="6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5464791" y="2947800"/>
            <a:ext cx="0" cy="11337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464791" y="2935122"/>
            <a:ext cx="716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6" idx="2"/>
          </p:cNvCxnSpPr>
          <p:nvPr/>
        </p:nvCxnSpPr>
        <p:spPr>
          <a:xfrm>
            <a:off x="6560018" y="2947799"/>
            <a:ext cx="1182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742718" y="2638780"/>
            <a:ext cx="1780180" cy="618038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Choose</a:t>
            </a:r>
            <a:endParaRPr lang="en-US" sz="1350" dirty="0"/>
          </a:p>
        </p:txBody>
      </p:sp>
      <p:sp>
        <p:nvSpPr>
          <p:cNvPr id="27" name="Rectangle 26"/>
          <p:cNvSpPr/>
          <p:nvPr/>
        </p:nvSpPr>
        <p:spPr>
          <a:xfrm>
            <a:off x="7256053" y="3770331"/>
            <a:ext cx="1443255" cy="73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 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038795" y="3770331"/>
            <a:ext cx="1393389" cy="734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Predictor 2</a:t>
            </a:r>
          </a:p>
        </p:txBody>
      </p:sp>
      <p:sp>
        <p:nvSpPr>
          <p:cNvPr id="40" name="Down Arrow 39"/>
          <p:cNvSpPr/>
          <p:nvPr/>
        </p:nvSpPr>
        <p:spPr>
          <a:xfrm rot="13104700">
            <a:off x="8064544" y="3184548"/>
            <a:ext cx="297272" cy="62381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Down Arrow 41"/>
          <p:cNvSpPr/>
          <p:nvPr/>
        </p:nvSpPr>
        <p:spPr>
          <a:xfrm rot="8641732">
            <a:off x="9070762" y="3181561"/>
            <a:ext cx="297272" cy="623813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Right Arrow 42"/>
          <p:cNvSpPr/>
          <p:nvPr/>
        </p:nvSpPr>
        <p:spPr>
          <a:xfrm>
            <a:off x="9522898" y="2799596"/>
            <a:ext cx="1100139" cy="3437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9430107" y="254268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DD52E2-ACA3-47E0-BD85-45BF983C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584F7BE-BE37-4887-96C3-236C18202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38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of a Tournament Predictor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8139314" cy="5085129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Prediction</a:t>
            </a:r>
          </a:p>
          <a:p>
            <a:pPr lvl="1"/>
            <a:r>
              <a:rPr lang="en-US" dirty="0"/>
              <a:t>Find the entry in the </a:t>
            </a:r>
            <a:r>
              <a:rPr lang="en-US" dirty="0">
                <a:solidFill>
                  <a:srgbClr val="0070C0"/>
                </a:solidFill>
              </a:rPr>
              <a:t>choice array</a:t>
            </a:r>
          </a:p>
          <a:p>
            <a:pPr lvl="1"/>
            <a:r>
              <a:rPr lang="en-US" dirty="0"/>
              <a:t>Choose the predictor based on the value of a saturating counter</a:t>
            </a:r>
          </a:p>
          <a:p>
            <a:pPr lvl="1"/>
            <a:r>
              <a:rPr lang="en-US" dirty="0"/>
              <a:t>Use its prediction </a:t>
            </a:r>
            <a:r>
              <a:rPr lang="en-US" dirty="0">
                <a:sym typeface="Wingdings" panose="05000000000000000000" pitchFamily="2" charset="2"/>
              </a:rPr>
              <a:t> because of the saturating counter, we automatically choose the predictor that performs the best for a given PC.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Training</a:t>
            </a:r>
          </a:p>
          <a:p>
            <a:pPr lvl="1"/>
            <a:r>
              <a:rPr lang="en-US" dirty="0"/>
              <a:t>Train both the </a:t>
            </a:r>
            <a:r>
              <a:rPr lang="en-US" dirty="0">
                <a:solidFill>
                  <a:schemeClr val="accent1"/>
                </a:solidFill>
              </a:rPr>
              <a:t>predictors</a:t>
            </a:r>
          </a:p>
          <a:p>
            <a:pPr lvl="1"/>
            <a:r>
              <a:rPr lang="en-US" dirty="0"/>
              <a:t>Train the entry in the </a:t>
            </a:r>
            <a:r>
              <a:rPr lang="en-US" dirty="0">
                <a:solidFill>
                  <a:srgbClr val="0070C0"/>
                </a:solidFill>
              </a:rPr>
              <a:t>choice array </a:t>
            </a:r>
            <a:r>
              <a:rPr lang="en-US" dirty="0"/>
              <a:t>if we chose the wrong predictor</a:t>
            </a:r>
          </a:p>
          <a:p>
            <a:pPr lvl="1"/>
            <a:r>
              <a:rPr lang="en-US" dirty="0"/>
              <a:t>If both the predictions are the </a:t>
            </a:r>
            <a:r>
              <a:rPr lang="en-US" dirty="0">
                <a:solidFill>
                  <a:srgbClr val="00B050"/>
                </a:solidFill>
              </a:rPr>
              <a:t>same</a:t>
            </a:r>
            <a:r>
              <a:rPr lang="en-US" dirty="0"/>
              <a:t>, we don’t modify the choice array</a:t>
            </a:r>
          </a:p>
          <a:p>
            <a:pPr lvl="1"/>
            <a:r>
              <a:rPr lang="en-US" dirty="0"/>
              <a:t>If they </a:t>
            </a:r>
            <a:r>
              <a:rPr lang="en-US" dirty="0">
                <a:solidFill>
                  <a:srgbClr val="E21A23"/>
                </a:solidFill>
              </a:rPr>
              <a:t>differ</a:t>
            </a:r>
            <a:r>
              <a:rPr lang="en-US" dirty="0"/>
              <a:t>, we increment the counter if Predictor 1 was </a:t>
            </a:r>
            <a:r>
              <a:rPr lang="en-US" dirty="0">
                <a:solidFill>
                  <a:srgbClr val="00B050"/>
                </a:solidFill>
              </a:rPr>
              <a:t>correct</a:t>
            </a:r>
            <a:r>
              <a:rPr lang="en-US" dirty="0"/>
              <a:t> and decrement it if it was </a:t>
            </a:r>
            <a:r>
              <a:rPr lang="en-US" dirty="0">
                <a:solidFill>
                  <a:srgbClr val="E21A23"/>
                </a:solidFill>
              </a:rPr>
              <a:t>incorrect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311E7-155B-4875-9836-009B7B17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B4C20-BC13-4902-8E26-9F9F5C281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07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methods of prediction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52650" y="933540"/>
            <a:ext cx="7886700" cy="5263075"/>
          </a:xfrm>
        </p:spPr>
        <p:txBody>
          <a:bodyPr/>
          <a:lstStyle/>
          <a:p>
            <a:r>
              <a:rPr lang="en-US" dirty="0"/>
              <a:t>Reduce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aliasing</a:t>
            </a:r>
          </a:p>
          <a:p>
            <a:pPr lvl="1"/>
            <a:r>
              <a:rPr lang="en-US" dirty="0"/>
              <a:t>Incorporate a few tag bits in each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entry</a:t>
            </a:r>
            <a:r>
              <a:rPr lang="en-US" dirty="0"/>
              <a:t> of the predictor</a:t>
            </a:r>
          </a:p>
          <a:p>
            <a:pPr lvl="1"/>
            <a:r>
              <a:rPr lang="en-US" dirty="0"/>
              <a:t>Have multiple predictors for different </a:t>
            </a:r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subsets</a:t>
            </a:r>
            <a:r>
              <a:rPr lang="en-US" dirty="0"/>
              <a:t> of branches</a:t>
            </a:r>
          </a:p>
          <a:p>
            <a:pPr lvl="1"/>
            <a:r>
              <a:rPr lang="en-US" dirty="0"/>
              <a:t>Include a </a:t>
            </a:r>
            <a:r>
              <a:rPr lang="en-US" dirty="0">
                <a:solidFill>
                  <a:srgbClr val="00B0F0"/>
                </a:solidFill>
              </a:rPr>
              <a:t>bias bit </a:t>
            </a:r>
            <a:r>
              <a:rPr lang="en-US" dirty="0"/>
              <a:t>with every branch (its most likely direction), and just predict if we need to agree with the bias bit or not (agree predictor)</a:t>
            </a:r>
          </a:p>
          <a:p>
            <a:r>
              <a:rPr lang="en-US" dirty="0"/>
              <a:t>Better </a:t>
            </a:r>
            <a:r>
              <a:rPr lang="en-US" dirty="0">
                <a:solidFill>
                  <a:srgbClr val="FF0000"/>
                </a:solidFill>
              </a:rPr>
              <a:t>use </a:t>
            </a:r>
            <a:r>
              <a:rPr lang="en-US" dirty="0"/>
              <a:t>of bits</a:t>
            </a:r>
          </a:p>
          <a:p>
            <a:pPr lvl="1"/>
            <a:r>
              <a:rPr lang="en-US" dirty="0"/>
              <a:t>Separate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high confidence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low confidence</a:t>
            </a:r>
            <a:r>
              <a:rPr lang="en-US" dirty="0"/>
              <a:t> branches. Dedicate more bits to low confidence branches</a:t>
            </a:r>
          </a:p>
          <a:p>
            <a:r>
              <a:rPr lang="en-US" dirty="0"/>
              <a:t>Examples of other predictors:</a:t>
            </a:r>
          </a:p>
          <a:p>
            <a:pPr lvl="1"/>
            <a:r>
              <a:rPr lang="en-US" dirty="0"/>
              <a:t>Bi-mode, Agree, Skew, YAGS, TAGE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89355-474A-44D4-9747-11F4D9C1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EB75E8-7EBD-4CF2-99C9-075227B0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17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7EE88-EA4C-441B-86A8-471F49981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Skewed Branch Predictor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538584-009C-4A19-A749-75B9CE64F464}"/>
              </a:ext>
            </a:extLst>
          </p:cNvPr>
          <p:cNvSpPr/>
          <p:nvPr/>
        </p:nvSpPr>
        <p:spPr>
          <a:xfrm>
            <a:off x="2321616" y="2191580"/>
            <a:ext cx="1803953" cy="4472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Address bits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377961-2A28-44F0-AAF6-0FC93F7F7605}"/>
              </a:ext>
            </a:extLst>
          </p:cNvPr>
          <p:cNvSpPr/>
          <p:nvPr/>
        </p:nvSpPr>
        <p:spPr>
          <a:xfrm>
            <a:off x="4125569" y="2191581"/>
            <a:ext cx="1803953" cy="44726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Global history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91D18FB-FBD3-411F-B256-50795A2880CE}"/>
              </a:ext>
            </a:extLst>
          </p:cNvPr>
          <p:cNvSpPr/>
          <p:nvPr/>
        </p:nvSpPr>
        <p:spPr>
          <a:xfrm>
            <a:off x="4543013" y="3272460"/>
            <a:ext cx="1617593" cy="5367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Func</a:t>
            </a:r>
            <a:r>
              <a:rPr lang="en-IN" sz="1350" dirty="0"/>
              <a:t>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35E958-4820-4BB4-9709-A71AEEDD39F1}"/>
              </a:ext>
            </a:extLst>
          </p:cNvPr>
          <p:cNvSpPr/>
          <p:nvPr/>
        </p:nvSpPr>
        <p:spPr>
          <a:xfrm>
            <a:off x="4543013" y="3950805"/>
            <a:ext cx="1617593" cy="5367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Func</a:t>
            </a:r>
            <a:r>
              <a:rPr lang="en-IN" dirty="0"/>
              <a:t> </a:t>
            </a:r>
            <a:r>
              <a:rPr lang="en-IN" sz="1350" dirty="0"/>
              <a:t>2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85C457A-77FF-4D78-8E5D-31D5B5EC108E}"/>
              </a:ext>
            </a:extLst>
          </p:cNvPr>
          <p:cNvSpPr/>
          <p:nvPr/>
        </p:nvSpPr>
        <p:spPr>
          <a:xfrm>
            <a:off x="4543012" y="4629150"/>
            <a:ext cx="1617593" cy="536713"/>
          </a:xfrm>
          <a:prstGeom prst="roundRect">
            <a:avLst>
              <a:gd name="adj" fmla="val 12500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 err="1"/>
              <a:t>Func</a:t>
            </a:r>
            <a:r>
              <a:rPr lang="en-IN" sz="1350" dirty="0"/>
              <a:t> 3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2A6446-6A17-4FB7-B23A-234C8FEFC85D}"/>
              </a:ext>
            </a:extLst>
          </p:cNvPr>
          <p:cNvCxnSpPr>
            <a:cxnSpLocks/>
          </p:cNvCxnSpPr>
          <p:nvPr/>
        </p:nvCxnSpPr>
        <p:spPr>
          <a:xfrm>
            <a:off x="3223591" y="2814405"/>
            <a:ext cx="0" cy="6518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C5DB3F-E776-4A4D-A5D0-9B463D91EBF1}"/>
              </a:ext>
            </a:extLst>
          </p:cNvPr>
          <p:cNvCxnSpPr>
            <a:cxnSpLocks/>
          </p:cNvCxnSpPr>
          <p:nvPr/>
        </p:nvCxnSpPr>
        <p:spPr>
          <a:xfrm>
            <a:off x="3223591" y="3466273"/>
            <a:ext cx="131942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426628-EF3B-4987-BC80-B25EDECFE2E3}"/>
              </a:ext>
            </a:extLst>
          </p:cNvPr>
          <p:cNvCxnSpPr>
            <a:cxnSpLocks/>
          </p:cNvCxnSpPr>
          <p:nvPr/>
        </p:nvCxnSpPr>
        <p:spPr>
          <a:xfrm>
            <a:off x="3223591" y="3466273"/>
            <a:ext cx="0" cy="752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C0E368-3ECD-4047-BFE8-BD394FB23C5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23591" y="4219160"/>
            <a:ext cx="13194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AF2AA1-8249-488A-89FF-1D0421D05E52}"/>
              </a:ext>
            </a:extLst>
          </p:cNvPr>
          <p:cNvCxnSpPr>
            <a:cxnSpLocks/>
          </p:cNvCxnSpPr>
          <p:nvPr/>
        </p:nvCxnSpPr>
        <p:spPr>
          <a:xfrm>
            <a:off x="3223591" y="4159527"/>
            <a:ext cx="0" cy="7752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CBC858-0693-4533-8739-59B1DD7132C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223591" y="4897505"/>
            <a:ext cx="131942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EE35E1-2BB6-419D-A8E0-D7A35D4F90C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160605" y="4219161"/>
            <a:ext cx="887068" cy="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BF2C7D-BA5F-4DE9-A777-B6F664CE0EF0}"/>
              </a:ext>
            </a:extLst>
          </p:cNvPr>
          <p:cNvCxnSpPr>
            <a:cxnSpLocks/>
          </p:cNvCxnSpPr>
          <p:nvPr/>
        </p:nvCxnSpPr>
        <p:spPr>
          <a:xfrm>
            <a:off x="6146937" y="3533361"/>
            <a:ext cx="887068" cy="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676D6A6-36CE-442F-8C0A-26572A7BA4D1}"/>
              </a:ext>
            </a:extLst>
          </p:cNvPr>
          <p:cNvCxnSpPr>
            <a:cxnSpLocks/>
          </p:cNvCxnSpPr>
          <p:nvPr/>
        </p:nvCxnSpPr>
        <p:spPr>
          <a:xfrm>
            <a:off x="6160605" y="4890050"/>
            <a:ext cx="887068" cy="7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5158B2E-EF72-43DB-B09C-E8C934F9AFEA}"/>
              </a:ext>
            </a:extLst>
          </p:cNvPr>
          <p:cNvSpPr/>
          <p:nvPr/>
        </p:nvSpPr>
        <p:spPr>
          <a:xfrm>
            <a:off x="7047673" y="3272459"/>
            <a:ext cx="775251" cy="5441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Pred1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270A6A-F13A-4CDE-AF90-5B13FFF63D2C}"/>
              </a:ext>
            </a:extLst>
          </p:cNvPr>
          <p:cNvSpPr/>
          <p:nvPr/>
        </p:nvSpPr>
        <p:spPr>
          <a:xfrm>
            <a:off x="7055127" y="4002983"/>
            <a:ext cx="775251" cy="5441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Pred2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94056A-BD74-46D9-BF21-4A86418EAEE7}"/>
              </a:ext>
            </a:extLst>
          </p:cNvPr>
          <p:cNvSpPr/>
          <p:nvPr/>
        </p:nvSpPr>
        <p:spPr>
          <a:xfrm>
            <a:off x="7047673" y="4662695"/>
            <a:ext cx="775251" cy="5441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Pred3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F5E1DAF6-B4F8-491D-8B41-28FEAE90996A}"/>
              </a:ext>
            </a:extLst>
          </p:cNvPr>
          <p:cNvSpPr/>
          <p:nvPr/>
        </p:nvSpPr>
        <p:spPr>
          <a:xfrm rot="5400000">
            <a:off x="8156506" y="3822219"/>
            <a:ext cx="1882220" cy="88706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Majority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55B06648-0371-439E-B757-61AECEAD8F76}"/>
              </a:ext>
            </a:extLst>
          </p:cNvPr>
          <p:cNvCxnSpPr>
            <a:cxnSpLocks/>
            <a:stCxn id="39" idx="3"/>
            <a:endCxn id="42" idx="3"/>
          </p:cNvCxnSpPr>
          <p:nvPr/>
        </p:nvCxnSpPr>
        <p:spPr>
          <a:xfrm>
            <a:off x="7822923" y="3544543"/>
            <a:ext cx="831160" cy="7212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1C41ED7-D062-410F-9DD1-D3DC2F43075F}"/>
              </a:ext>
            </a:extLst>
          </p:cNvPr>
          <p:cNvCxnSpPr>
            <a:cxnSpLocks/>
            <a:stCxn id="40" idx="3"/>
            <a:endCxn id="42" idx="3"/>
          </p:cNvCxnSpPr>
          <p:nvPr/>
        </p:nvCxnSpPr>
        <p:spPr>
          <a:xfrm flipV="1">
            <a:off x="7830377" y="4265753"/>
            <a:ext cx="823706" cy="931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9B6D86E-5A20-47D1-A3AD-A0341042DBC7}"/>
              </a:ext>
            </a:extLst>
          </p:cNvPr>
          <p:cNvCxnSpPr>
            <a:cxnSpLocks/>
            <a:stCxn id="41" idx="3"/>
            <a:endCxn id="42" idx="3"/>
          </p:cNvCxnSpPr>
          <p:nvPr/>
        </p:nvCxnSpPr>
        <p:spPr>
          <a:xfrm flipV="1">
            <a:off x="7822923" y="4265752"/>
            <a:ext cx="831160" cy="6690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E529FD-ABFC-4805-BE2A-4F4913086F14}"/>
              </a:ext>
            </a:extLst>
          </p:cNvPr>
          <p:cNvCxnSpPr>
            <a:stCxn id="42" idx="0"/>
          </p:cNvCxnSpPr>
          <p:nvPr/>
        </p:nvCxnSpPr>
        <p:spPr>
          <a:xfrm>
            <a:off x="9541150" y="4265753"/>
            <a:ext cx="838616" cy="9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AE5688F5-F944-4B9C-8799-5DEC1957F4C2}"/>
              </a:ext>
            </a:extLst>
          </p:cNvPr>
          <p:cNvSpPr/>
          <p:nvPr/>
        </p:nvSpPr>
        <p:spPr>
          <a:xfrm>
            <a:off x="9421880" y="3667540"/>
            <a:ext cx="1144244" cy="4099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350" dirty="0"/>
              <a:t>Prediction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DFEC22-E690-4974-9163-5B04EBB1B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2A02D-81E9-44A0-8D5D-44980BC0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ACFD8D-0B13-4769-9AB4-6E61879AD232}"/>
              </a:ext>
            </a:extLst>
          </p:cNvPr>
          <p:cNvSpPr/>
          <p:nvPr/>
        </p:nvSpPr>
        <p:spPr>
          <a:xfrm>
            <a:off x="2163193" y="2041865"/>
            <a:ext cx="4065967" cy="752887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46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 a sequence of </a:t>
            </a:r>
            <a:r>
              <a:rPr lang="en-US" dirty="0">
                <a:solidFill>
                  <a:srgbClr val="0070C0"/>
                </a:solidFill>
              </a:rPr>
              <a:t>&lt;</a:t>
            </a:r>
            <a:r>
              <a:rPr lang="en-US" dirty="0" err="1">
                <a:solidFill>
                  <a:srgbClr val="0070C0"/>
                </a:solidFill>
              </a:rPr>
              <a:t>PC,outcome</a:t>
            </a:r>
            <a:r>
              <a:rPr lang="en-US" dirty="0">
                <a:solidFill>
                  <a:srgbClr val="0070C0"/>
                </a:solidFill>
              </a:rPr>
              <a:t>&gt; </a:t>
            </a:r>
            <a:r>
              <a:rPr lang="en-US" dirty="0"/>
              <a:t>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Let’s compress this sequence using a standard program: zip, </a:t>
            </a:r>
            <a:r>
              <a:rPr lang="en-US" dirty="0" err="1"/>
              <a:t>rar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Is the prediction accuracy related to the compression ratio (size of compressed file/ size of original file)?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YES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Take a course on information theory</a:t>
            </a:r>
          </a:p>
          <a:p>
            <a:pPr lvl="1"/>
            <a:r>
              <a:rPr lang="en-US" dirty="0"/>
              <a:t>Read about the Fano’s inequality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259" y="3395741"/>
            <a:ext cx="2172446" cy="219543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52F78-9C5E-427D-98E6-12C4A4FCB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FC21F-449F-4DE9-8A8F-93920E028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3354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0217-F3E0-46B8-B63F-0FE52163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971" y="1508735"/>
            <a:ext cx="1732816" cy="82296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Round Same Side Corner Rectangle 3">
            <a:extLst>
              <a:ext uri="{FF2B5EF4-FFF2-40B4-BE49-F238E27FC236}">
                <a16:creationId xmlns:a16="http://schemas.microsoft.com/office/drawing/2014/main" id="{BABD4351-0C08-4766-BE81-3DA733F5C5F6}"/>
              </a:ext>
            </a:extLst>
          </p:cNvPr>
          <p:cNvSpPr/>
          <p:nvPr/>
        </p:nvSpPr>
        <p:spPr>
          <a:xfrm rot="16200000">
            <a:off x="4078728" y="2095205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1A2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426B6-3207-49E8-8E7A-318CE5AC1753}"/>
              </a:ext>
            </a:extLst>
          </p:cNvPr>
          <p:cNvSpPr txBox="1"/>
          <p:nvPr/>
        </p:nvSpPr>
        <p:spPr>
          <a:xfrm>
            <a:off x="4168233" y="2189899"/>
            <a:ext cx="341760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3BD94-432E-49F8-994F-EAAF0AE084BC}"/>
              </a:ext>
            </a:extLst>
          </p:cNvPr>
          <p:cNvSpPr/>
          <p:nvPr/>
        </p:nvSpPr>
        <p:spPr>
          <a:xfrm>
            <a:off x="4620192" y="2153399"/>
            <a:ext cx="4162026" cy="451117"/>
          </a:xfrm>
          <a:prstGeom prst="rect">
            <a:avLst/>
          </a:prstGeom>
          <a:solidFill>
            <a:srgbClr val="E21A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FA707-E2BC-4B10-86EB-612EA2C36383}"/>
              </a:ext>
            </a:extLst>
          </p:cNvPr>
          <p:cNvSpPr txBox="1"/>
          <p:nvPr/>
        </p:nvSpPr>
        <p:spPr>
          <a:xfrm>
            <a:off x="4722113" y="2184175"/>
            <a:ext cx="4102405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Prediction of the Instruction Type</a:t>
            </a:r>
          </a:p>
        </p:txBody>
      </p:sp>
      <p:sp>
        <p:nvSpPr>
          <p:cNvPr id="9" name="Round Same Side Corner Rectangle 19">
            <a:extLst>
              <a:ext uri="{FF2B5EF4-FFF2-40B4-BE49-F238E27FC236}">
                <a16:creationId xmlns:a16="http://schemas.microsoft.com/office/drawing/2014/main" id="{F28551BB-C70F-4CF7-A482-B8F1CE1D5A53}"/>
              </a:ext>
            </a:extLst>
          </p:cNvPr>
          <p:cNvSpPr/>
          <p:nvPr/>
        </p:nvSpPr>
        <p:spPr>
          <a:xfrm rot="16200000">
            <a:off x="4078728" y="2577573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B6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0FB8F-4718-4EB7-89C9-4E1C2C7BEFB0}"/>
              </a:ext>
            </a:extLst>
          </p:cNvPr>
          <p:cNvSpPr txBox="1"/>
          <p:nvPr/>
        </p:nvSpPr>
        <p:spPr>
          <a:xfrm>
            <a:off x="4144989" y="2672267"/>
            <a:ext cx="388248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E42B5-FBE8-4918-BF15-433D2716BFE0}"/>
              </a:ext>
            </a:extLst>
          </p:cNvPr>
          <p:cNvSpPr/>
          <p:nvPr/>
        </p:nvSpPr>
        <p:spPr>
          <a:xfrm>
            <a:off x="4620193" y="2635767"/>
            <a:ext cx="4162025" cy="451117"/>
          </a:xfrm>
          <a:prstGeom prst="rect">
            <a:avLst/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10488-04BF-4D5D-A7DA-E5F8EAAA5C8D}"/>
              </a:ext>
            </a:extLst>
          </p:cNvPr>
          <p:cNvSpPr txBox="1"/>
          <p:nvPr/>
        </p:nvSpPr>
        <p:spPr>
          <a:xfrm>
            <a:off x="4722113" y="2670594"/>
            <a:ext cx="4180953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latin typeface="Poppins" pitchFamily="2" charset="77"/>
                <a:ea typeface="League Spartan" charset="0"/>
                <a:cs typeface="Poppins" pitchFamily="2" charset="77"/>
              </a:rPr>
              <a:t>Prediction of the Branch Outcome</a:t>
            </a:r>
          </a:p>
        </p:txBody>
      </p:sp>
      <p:sp>
        <p:nvSpPr>
          <p:cNvPr id="13" name="Round Same Side Corner Rectangle 27">
            <a:extLst>
              <a:ext uri="{FF2B5EF4-FFF2-40B4-BE49-F238E27FC236}">
                <a16:creationId xmlns:a16="http://schemas.microsoft.com/office/drawing/2014/main" id="{79248E22-BAEB-4C8A-A15F-AF1D32AF8D13}"/>
              </a:ext>
            </a:extLst>
          </p:cNvPr>
          <p:cNvSpPr/>
          <p:nvPr/>
        </p:nvSpPr>
        <p:spPr>
          <a:xfrm rot="16200000">
            <a:off x="4078728" y="3059941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5D9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5409B-E2F1-4530-A5A2-3CBAD6D1859A}"/>
              </a:ext>
            </a:extLst>
          </p:cNvPr>
          <p:cNvSpPr txBox="1"/>
          <p:nvPr/>
        </p:nvSpPr>
        <p:spPr>
          <a:xfrm>
            <a:off x="4140983" y="3154636"/>
            <a:ext cx="396263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CDCA8-6093-47E9-903D-9F228DCF85D0}"/>
              </a:ext>
            </a:extLst>
          </p:cNvPr>
          <p:cNvSpPr/>
          <p:nvPr/>
        </p:nvSpPr>
        <p:spPr>
          <a:xfrm>
            <a:off x="4620193" y="3118135"/>
            <a:ext cx="4162024" cy="451117"/>
          </a:xfrm>
          <a:prstGeom prst="rect">
            <a:avLst/>
          </a:prstGeom>
          <a:solidFill>
            <a:srgbClr val="625D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7BA0C-52C9-406C-8489-50BE8D80FA27}"/>
              </a:ext>
            </a:extLst>
          </p:cNvPr>
          <p:cNvSpPr txBox="1"/>
          <p:nvPr/>
        </p:nvSpPr>
        <p:spPr>
          <a:xfrm>
            <a:off x="4719198" y="3163420"/>
            <a:ext cx="386355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Prediction of the Branch Target</a:t>
            </a:r>
          </a:p>
        </p:txBody>
      </p:sp>
      <p:sp>
        <p:nvSpPr>
          <p:cNvPr id="18" name="Round Same Side Corner Rectangle 35">
            <a:extLst>
              <a:ext uri="{FF2B5EF4-FFF2-40B4-BE49-F238E27FC236}">
                <a16:creationId xmlns:a16="http://schemas.microsoft.com/office/drawing/2014/main" id="{75461693-8E2F-4907-BA80-9443242518B7}"/>
              </a:ext>
            </a:extLst>
          </p:cNvPr>
          <p:cNvSpPr/>
          <p:nvPr/>
        </p:nvSpPr>
        <p:spPr>
          <a:xfrm rot="16200000">
            <a:off x="4078728" y="3542310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F1858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A06BB-56ED-4174-925E-12A87E6D31F3}"/>
              </a:ext>
            </a:extLst>
          </p:cNvPr>
          <p:cNvSpPr txBox="1"/>
          <p:nvPr/>
        </p:nvSpPr>
        <p:spPr>
          <a:xfrm>
            <a:off x="4132165" y="3637004"/>
            <a:ext cx="413896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3289B-2C33-40AD-8BC8-E054DA087F50}"/>
              </a:ext>
            </a:extLst>
          </p:cNvPr>
          <p:cNvSpPr/>
          <p:nvPr/>
        </p:nvSpPr>
        <p:spPr>
          <a:xfrm>
            <a:off x="4620193" y="3600504"/>
            <a:ext cx="4162023" cy="451117"/>
          </a:xfrm>
          <a:prstGeom prst="rect">
            <a:avLst/>
          </a:prstGeom>
          <a:solidFill>
            <a:srgbClr val="AF18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3C69D-66F4-41C5-9E75-C8473AC5634B}"/>
              </a:ext>
            </a:extLst>
          </p:cNvPr>
          <p:cNvSpPr txBox="1"/>
          <p:nvPr/>
        </p:nvSpPr>
        <p:spPr>
          <a:xfrm>
            <a:off x="4719198" y="3626757"/>
            <a:ext cx="182453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Decode Stage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990" y="3144861"/>
            <a:ext cx="567506" cy="451118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45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6590741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the Branch Target</a:t>
            </a:r>
          </a:p>
        </p:txBody>
      </p:sp>
      <p:sp>
        <p:nvSpPr>
          <p:cNvPr id="4" name="Rectangle 3"/>
          <p:cNvSpPr/>
          <p:nvPr/>
        </p:nvSpPr>
        <p:spPr>
          <a:xfrm>
            <a:off x="5289463" y="2441724"/>
            <a:ext cx="1658203" cy="11464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Predictor</a:t>
            </a:r>
            <a:endParaRPr lang="en-US" sz="1350" dirty="0"/>
          </a:p>
        </p:txBody>
      </p:sp>
      <p:sp>
        <p:nvSpPr>
          <p:cNvPr id="5" name="Right Arrow 4"/>
          <p:cNvSpPr/>
          <p:nvPr/>
        </p:nvSpPr>
        <p:spPr>
          <a:xfrm>
            <a:off x="2739017" y="2868276"/>
            <a:ext cx="2544286" cy="2763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728780" y="2551475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 of the taken branch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47665" y="2868276"/>
            <a:ext cx="1810118" cy="27636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7391986" y="2551475"/>
            <a:ext cx="825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7AA8D9-01A8-44EC-B4A9-984F78CB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33EA20-508C-4594-8DE7-C4AD425A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8174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IST. Let us call it the Branch Target Buffer (BTB)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61782" y="3109131"/>
            <a:ext cx="2988860" cy="481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PC</a:t>
            </a:r>
          </a:p>
        </p:txBody>
      </p:sp>
      <p:sp>
        <p:nvSpPr>
          <p:cNvPr id="5" name="Rectangle 4"/>
          <p:cNvSpPr/>
          <p:nvPr/>
        </p:nvSpPr>
        <p:spPr>
          <a:xfrm>
            <a:off x="1861783" y="3590215"/>
            <a:ext cx="1934570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32 - n</a:t>
            </a:r>
          </a:p>
        </p:txBody>
      </p:sp>
      <p:sp>
        <p:nvSpPr>
          <p:cNvPr id="6" name="Rectangle 5"/>
          <p:cNvSpPr/>
          <p:nvPr/>
        </p:nvSpPr>
        <p:spPr>
          <a:xfrm>
            <a:off x="3796354" y="3590215"/>
            <a:ext cx="1054289" cy="29683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7" name="Rectangle 6"/>
          <p:cNvSpPr/>
          <p:nvPr/>
        </p:nvSpPr>
        <p:spPr>
          <a:xfrm>
            <a:off x="6611204" y="1901303"/>
            <a:ext cx="378725" cy="34290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611204" y="220838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6611202" y="2516683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6621437" y="281945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621435" y="3127762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6611202" y="3430537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6611201" y="373884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6621435" y="4041615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6621434" y="4349918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621438" y="4691177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621436" y="4999480"/>
            <a:ext cx="378724" cy="1"/>
          </a:xfrm>
          <a:prstGeom prst="lin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18" name="Straight Connector 17"/>
          <p:cNvCxnSpPr>
            <a:stCxn id="6" idx="3"/>
          </p:cNvCxnSpPr>
          <p:nvPr/>
        </p:nvCxnSpPr>
        <p:spPr>
          <a:xfrm>
            <a:off x="4850642" y="3738633"/>
            <a:ext cx="798394" cy="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649035" y="2658755"/>
            <a:ext cx="0" cy="1079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49037" y="2658755"/>
            <a:ext cx="9621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8371762" y="2287951"/>
            <a:ext cx="2252049" cy="6080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Type of the instruction</a:t>
            </a:r>
          </a:p>
          <a:p>
            <a:pPr algn="ctr"/>
            <a:r>
              <a:rPr lang="en-US" sz="1600" dirty="0"/>
              <a:t>and target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6989925" y="2658755"/>
            <a:ext cx="1381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194645" y="1901303"/>
            <a:ext cx="47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194645" y="5330303"/>
            <a:ext cx="4708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7450540" y="1901304"/>
            <a:ext cx="20400" cy="1448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7460776" y="4716969"/>
            <a:ext cx="10164" cy="623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215109" y="3288431"/>
            <a:ext cx="13147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2</a:t>
            </a:r>
            <a:r>
              <a:rPr lang="en-US" sz="2100" baseline="30000" dirty="0"/>
              <a:t>n</a:t>
            </a:r>
            <a:r>
              <a:rPr lang="en-US" sz="2100" dirty="0"/>
              <a:t> entries</a:t>
            </a:r>
          </a:p>
        </p:txBody>
      </p:sp>
      <p:sp>
        <p:nvSpPr>
          <p:cNvPr id="28" name="Oval 27"/>
          <p:cNvSpPr/>
          <p:nvPr/>
        </p:nvSpPr>
        <p:spPr>
          <a:xfrm>
            <a:off x="6426959" y="2331209"/>
            <a:ext cx="767687" cy="6448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9" name="Straight Connector 28"/>
          <p:cNvCxnSpPr>
            <a:stCxn id="28" idx="7"/>
          </p:cNvCxnSpPr>
          <p:nvPr/>
        </p:nvCxnSpPr>
        <p:spPr>
          <a:xfrm flipV="1">
            <a:off x="7082220" y="1737531"/>
            <a:ext cx="767518" cy="6881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7313523" y="3905142"/>
            <a:ext cx="961307" cy="608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Branch type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8264599" y="3905141"/>
            <a:ext cx="1381838" cy="608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32 – n 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7082221" y="2425645"/>
            <a:ext cx="3449299" cy="1513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09238" y="2976066"/>
            <a:ext cx="349007" cy="98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Down Arrow 33"/>
          <p:cNvSpPr/>
          <p:nvPr/>
        </p:nvSpPr>
        <p:spPr>
          <a:xfrm flipV="1">
            <a:off x="2748889" y="3876605"/>
            <a:ext cx="320721" cy="1586561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Down Arrow 34"/>
          <p:cNvSpPr/>
          <p:nvPr/>
        </p:nvSpPr>
        <p:spPr>
          <a:xfrm flipV="1">
            <a:off x="9318578" y="4495060"/>
            <a:ext cx="290006" cy="1001267"/>
          </a:xfrm>
          <a:prstGeom prst="down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Rectangle 35"/>
          <p:cNvSpPr/>
          <p:nvPr/>
        </p:nvSpPr>
        <p:spPr>
          <a:xfrm>
            <a:off x="2829018" y="5408912"/>
            <a:ext cx="6711519" cy="175143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Rounded Rectangle 36"/>
          <p:cNvSpPr/>
          <p:nvPr/>
        </p:nvSpPr>
        <p:spPr>
          <a:xfrm>
            <a:off x="9666140" y="3905141"/>
            <a:ext cx="921139" cy="6080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target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EA4FF-A7AB-407C-8774-0292DBBF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997A2B7B-D72B-474A-A533-D556FA63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7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and Returns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92490" y="2034370"/>
            <a:ext cx="1637732" cy="573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foo</a:t>
            </a:r>
            <a:endParaRPr lang="en-US" sz="1350" dirty="0"/>
          </a:p>
        </p:txBody>
      </p:sp>
      <p:sp>
        <p:nvSpPr>
          <p:cNvPr id="5" name="Rounded Rectangle 4"/>
          <p:cNvSpPr/>
          <p:nvPr/>
        </p:nvSpPr>
        <p:spPr>
          <a:xfrm>
            <a:off x="4258670" y="2034369"/>
            <a:ext cx="1637732" cy="573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foobar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1892490" y="2607576"/>
            <a:ext cx="1637732" cy="116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8" name="Straight Arrow Connector 7"/>
          <p:cNvCxnSpPr>
            <a:cxnSpLocks/>
            <a:endCxn id="5" idx="1"/>
          </p:cNvCxnSpPr>
          <p:nvPr/>
        </p:nvCxnSpPr>
        <p:spPr>
          <a:xfrm flipV="1">
            <a:off x="3069610" y="2320972"/>
            <a:ext cx="1189060" cy="870046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639351" y="2617812"/>
            <a:ext cx="1637732" cy="116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35791" y="2464275"/>
            <a:ext cx="1189061" cy="870045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6624851" y="2044606"/>
            <a:ext cx="1652233" cy="573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foobarbar</a:t>
            </a:r>
            <a:endParaRPr lang="en-US" sz="1350" dirty="0"/>
          </a:p>
        </p:txBody>
      </p:sp>
      <p:sp>
        <p:nvSpPr>
          <p:cNvPr id="12" name="Rectangle 11"/>
          <p:cNvSpPr/>
          <p:nvPr/>
        </p:nvSpPr>
        <p:spPr>
          <a:xfrm>
            <a:off x="4273171" y="2617812"/>
            <a:ext cx="1637732" cy="116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435790" y="3477621"/>
            <a:ext cx="1943100" cy="29683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069610" y="3344556"/>
            <a:ext cx="1994706" cy="42990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326661" y="3039931"/>
            <a:ext cx="716508" cy="2472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733783" y="3155749"/>
            <a:ext cx="716508" cy="2472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7227911" y="3611983"/>
            <a:ext cx="716508" cy="2472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4773020" y="3676255"/>
            <a:ext cx="716508" cy="2472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314721" y="3287224"/>
            <a:ext cx="728449" cy="1986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0xFC0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4757244" y="3401114"/>
            <a:ext cx="728449" cy="1986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0xFF4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806786" y="2647342"/>
            <a:ext cx="1752032" cy="116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ounded Rectangle 24"/>
          <p:cNvSpPr/>
          <p:nvPr/>
        </p:nvSpPr>
        <p:spPr>
          <a:xfrm>
            <a:off x="8792286" y="2074136"/>
            <a:ext cx="1766532" cy="573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foobarbarbar</a:t>
            </a:r>
            <a:endParaRPr lang="en-US" sz="1350" dirty="0"/>
          </a:p>
        </p:txBody>
      </p:sp>
      <p:sp>
        <p:nvSpPr>
          <p:cNvPr id="26" name="Rounded Rectangle 25"/>
          <p:cNvSpPr/>
          <p:nvPr/>
        </p:nvSpPr>
        <p:spPr>
          <a:xfrm>
            <a:off x="9395347" y="3641513"/>
            <a:ext cx="716508" cy="2472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cxnSp>
        <p:nvCxnSpPr>
          <p:cNvPr id="27" name="Straight Arrow Connector 26"/>
          <p:cNvCxnSpPr>
            <a:cxnSpLocks/>
            <a:endCxn id="25" idx="1"/>
          </p:cNvCxnSpPr>
          <p:nvPr/>
        </p:nvCxnSpPr>
        <p:spPr>
          <a:xfrm flipV="1">
            <a:off x="7573372" y="2360739"/>
            <a:ext cx="1218915" cy="837726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cxnSpLocks/>
            <a:stCxn id="26" idx="1"/>
            <a:endCxn id="30" idx="3"/>
          </p:cNvCxnSpPr>
          <p:nvPr/>
        </p:nvCxnSpPr>
        <p:spPr>
          <a:xfrm flipH="1" flipV="1">
            <a:off x="7732455" y="3338701"/>
            <a:ext cx="1662893" cy="4264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6989505" y="2992368"/>
            <a:ext cx="716508" cy="2472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7004006" y="3239384"/>
            <a:ext cx="728449" cy="1986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0xBF8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035792" y="4777571"/>
            <a:ext cx="4043150" cy="4913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How to predict return addresses? 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6407340" y="4757099"/>
            <a:ext cx="4043150" cy="49131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Solution: Use a stack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6128D3-056D-4533-B0C9-C78279137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2C842-9C98-41EE-9138-DBFFDDD2E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1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2" grpId="0" animBg="1"/>
      <p:bldP spid="3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address stack (RAS)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92490" y="2034370"/>
            <a:ext cx="1637732" cy="573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foo</a:t>
            </a:r>
            <a:endParaRPr lang="en-US" sz="1350" dirty="0"/>
          </a:p>
        </p:txBody>
      </p:sp>
      <p:sp>
        <p:nvSpPr>
          <p:cNvPr id="5" name="Rounded Rectangle 4"/>
          <p:cNvSpPr/>
          <p:nvPr/>
        </p:nvSpPr>
        <p:spPr>
          <a:xfrm>
            <a:off x="4258670" y="2034369"/>
            <a:ext cx="1637732" cy="573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foobar</a:t>
            </a:r>
            <a:endParaRPr lang="en-US" sz="1350" dirty="0"/>
          </a:p>
        </p:txBody>
      </p:sp>
      <p:sp>
        <p:nvSpPr>
          <p:cNvPr id="6" name="Rectangle 5"/>
          <p:cNvSpPr/>
          <p:nvPr/>
        </p:nvSpPr>
        <p:spPr>
          <a:xfrm>
            <a:off x="1892490" y="2607576"/>
            <a:ext cx="1637732" cy="116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3069611" y="2320973"/>
            <a:ext cx="1189061" cy="870045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639351" y="2617812"/>
            <a:ext cx="1637732" cy="116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435791" y="2464275"/>
            <a:ext cx="1189061" cy="870045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624850" y="2044606"/>
            <a:ext cx="1637732" cy="573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foobarbar</a:t>
            </a:r>
            <a:endParaRPr lang="en-US" sz="1350" dirty="0"/>
          </a:p>
        </p:txBody>
      </p:sp>
      <p:sp>
        <p:nvSpPr>
          <p:cNvPr id="11" name="Rectangle 10"/>
          <p:cNvSpPr/>
          <p:nvPr/>
        </p:nvSpPr>
        <p:spPr>
          <a:xfrm>
            <a:off x="4273171" y="2617812"/>
            <a:ext cx="1637732" cy="116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5435790" y="3477621"/>
            <a:ext cx="1943100" cy="29683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069610" y="3344556"/>
            <a:ext cx="1994706" cy="429905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2326661" y="3039931"/>
            <a:ext cx="716508" cy="2472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733783" y="3155749"/>
            <a:ext cx="716508" cy="2472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227911" y="3611983"/>
            <a:ext cx="716508" cy="2472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773020" y="3676255"/>
            <a:ext cx="716508" cy="2472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314721" y="3287224"/>
            <a:ext cx="728449" cy="1986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0xFC0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757244" y="3401114"/>
            <a:ext cx="728449" cy="1986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0xFF4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915968" y="2621466"/>
            <a:ext cx="1637732" cy="11668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ounded Rectangle 20"/>
          <p:cNvSpPr/>
          <p:nvPr/>
        </p:nvSpPr>
        <p:spPr>
          <a:xfrm>
            <a:off x="8901468" y="2048260"/>
            <a:ext cx="1766532" cy="57320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foobarbarbar</a:t>
            </a:r>
            <a:endParaRPr lang="en-US" sz="1350" dirty="0"/>
          </a:p>
        </p:txBody>
      </p:sp>
      <p:sp>
        <p:nvSpPr>
          <p:cNvPr id="22" name="Rounded Rectangle 21"/>
          <p:cNvSpPr/>
          <p:nvPr/>
        </p:nvSpPr>
        <p:spPr>
          <a:xfrm>
            <a:off x="9504529" y="3615637"/>
            <a:ext cx="716508" cy="24729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</a:t>
            </a:r>
          </a:p>
        </p:txBody>
      </p:sp>
      <p:cxnSp>
        <p:nvCxnSpPr>
          <p:cNvPr id="23" name="Straight Arrow Connector 22"/>
          <p:cNvCxnSpPr>
            <a:cxnSpLocks/>
            <a:endCxn id="21" idx="1"/>
          </p:cNvCxnSpPr>
          <p:nvPr/>
        </p:nvCxnSpPr>
        <p:spPr>
          <a:xfrm flipV="1">
            <a:off x="7682554" y="2334863"/>
            <a:ext cx="1218915" cy="837726"/>
          </a:xfrm>
          <a:prstGeom prst="straightConnector1">
            <a:avLst/>
          </a:prstGeom>
          <a:ln w="47625"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682552" y="3315892"/>
            <a:ext cx="1943100" cy="29683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980545" y="2994020"/>
            <a:ext cx="716508" cy="24729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call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004006" y="3239384"/>
            <a:ext cx="728449" cy="1986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0xBF8</a:t>
            </a:r>
          </a:p>
        </p:txBody>
      </p:sp>
      <p:sp>
        <p:nvSpPr>
          <p:cNvPr id="73" name="Rounded Rectangle 72"/>
          <p:cNvSpPr/>
          <p:nvPr/>
        </p:nvSpPr>
        <p:spPr>
          <a:xfrm>
            <a:off x="2305762" y="3287223"/>
            <a:ext cx="728449" cy="1986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0xFC0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4739329" y="3391881"/>
            <a:ext cx="728449" cy="1986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0xFF4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6979056" y="3242018"/>
            <a:ext cx="728449" cy="19863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0xBF8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2678944" y="4910636"/>
            <a:ext cx="1531108" cy="40943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Stack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C72DF9-490C-43A8-BF40-89552220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E1CFA44-5C64-4CA0-A2BF-89B8BA45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49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24297 0.3321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148" y="1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22222E-6 L 0.0658 0.3199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15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-0.08663 0.3400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0" y="1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0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5" grpId="0" animBg="1"/>
      <p:bldP spid="26" grpId="0" animBg="1"/>
      <p:bldP spid="73" grpId="0" animBg="1"/>
      <p:bldP spid="73" grpId="1" animBg="1"/>
      <p:bldP spid="73" grpId="2" animBg="1"/>
      <p:bldP spid="74" grpId="0" animBg="1"/>
      <p:bldP spid="74" grpId="1" animBg="1"/>
      <p:bldP spid="74" grpId="2" animBg="1"/>
      <p:bldP spid="75" grpId="0" animBg="1"/>
      <p:bldP spid="75" grpId="1" animBg="1"/>
      <p:bldP spid="75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B11C-28A2-4253-86A9-3CA26885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16" y="274321"/>
            <a:ext cx="7800795" cy="822960"/>
          </a:xfrm>
        </p:spPr>
        <p:txBody>
          <a:bodyPr/>
          <a:lstStyle/>
          <a:p>
            <a:r>
              <a:rPr lang="en-US" dirty="0"/>
              <a:t>Reading 4 instructions in one go from the </a:t>
            </a:r>
            <a:r>
              <a:rPr lang="en-US" dirty="0" err="1"/>
              <a:t>i</a:t>
            </a:r>
            <a:r>
              <a:rPr lang="en-US" dirty="0"/>
              <a:t>-cache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0F73D1-0B9E-40E0-9944-B8AEEED0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3C22F-7CD4-4CFF-9FEA-D84FA669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1C7E174-E924-4CEA-B0D5-48A561462EAD}"/>
              </a:ext>
            </a:extLst>
          </p:cNvPr>
          <p:cNvSpPr/>
          <p:nvPr/>
        </p:nvSpPr>
        <p:spPr>
          <a:xfrm>
            <a:off x="6257717" y="1337947"/>
            <a:ext cx="965949" cy="335136"/>
          </a:xfrm>
          <a:custGeom>
            <a:avLst/>
            <a:gdLst>
              <a:gd name="connsiteX0" fmla="*/ 0 w 965949"/>
              <a:gd name="connsiteY0" fmla="*/ 0 h 335136"/>
              <a:gd name="connsiteX1" fmla="*/ 965949 w 965949"/>
              <a:gd name="connsiteY1" fmla="*/ 0 h 335136"/>
              <a:gd name="connsiteX2" fmla="*/ 965949 w 965949"/>
              <a:gd name="connsiteY2" fmla="*/ 335136 h 335136"/>
              <a:gd name="connsiteX3" fmla="*/ 0 w 965949"/>
              <a:gd name="connsiteY3" fmla="*/ 335136 h 33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5949" h="335136">
                <a:moveTo>
                  <a:pt x="0" y="0"/>
                </a:moveTo>
                <a:lnTo>
                  <a:pt x="965949" y="0"/>
                </a:lnTo>
                <a:lnTo>
                  <a:pt x="965949" y="335136"/>
                </a:lnTo>
                <a:lnTo>
                  <a:pt x="0" y="335136"/>
                </a:lnTo>
                <a:close/>
              </a:path>
            </a:pathLst>
          </a:custGeom>
          <a:solidFill>
            <a:srgbClr val="D5F6FF"/>
          </a:solidFill>
          <a:ln w="8806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C25419-7257-4DA2-B01B-D439CED0CCDF}"/>
              </a:ext>
            </a:extLst>
          </p:cNvPr>
          <p:cNvSpPr/>
          <p:nvPr/>
        </p:nvSpPr>
        <p:spPr>
          <a:xfrm>
            <a:off x="4115628" y="1283728"/>
            <a:ext cx="238039" cy="794657"/>
          </a:xfrm>
          <a:custGeom>
            <a:avLst/>
            <a:gdLst>
              <a:gd name="connsiteX0" fmla="*/ 237105 w 238039"/>
              <a:gd name="connsiteY0" fmla="*/ 0 h 794657"/>
              <a:gd name="connsiteX1" fmla="*/ 238039 w 238039"/>
              <a:gd name="connsiteY1" fmla="*/ 25611 h 794657"/>
              <a:gd name="connsiteX2" fmla="*/ 217681 w 238039"/>
              <a:gd name="connsiteY2" fmla="*/ 25611 h 794657"/>
              <a:gd name="connsiteX3" fmla="*/ 140677 w 238039"/>
              <a:gd name="connsiteY3" fmla="*/ 44086 h 794657"/>
              <a:gd name="connsiteX4" fmla="*/ 128697 w 238039"/>
              <a:gd name="connsiteY4" fmla="*/ 158781 h 794657"/>
              <a:gd name="connsiteX5" fmla="*/ 129667 w 238039"/>
              <a:gd name="connsiteY5" fmla="*/ 260812 h 794657"/>
              <a:gd name="connsiteX6" fmla="*/ 120941 w 238039"/>
              <a:gd name="connsiteY6" fmla="*/ 349765 h 794657"/>
              <a:gd name="connsiteX7" fmla="*/ 61803 w 238039"/>
              <a:gd name="connsiteY7" fmla="*/ 397329 h 794657"/>
              <a:gd name="connsiteX8" fmla="*/ 120941 w 238039"/>
              <a:gd name="connsiteY8" fmla="*/ 444893 h 794657"/>
              <a:gd name="connsiteX9" fmla="*/ 129667 w 238039"/>
              <a:gd name="connsiteY9" fmla="*/ 533846 h 794657"/>
              <a:gd name="connsiteX10" fmla="*/ 128697 w 238039"/>
              <a:gd name="connsiteY10" fmla="*/ 635876 h 794657"/>
              <a:gd name="connsiteX11" fmla="*/ 140677 w 238039"/>
              <a:gd name="connsiteY11" fmla="*/ 750595 h 794657"/>
              <a:gd name="connsiteX12" fmla="*/ 217681 w 238039"/>
              <a:gd name="connsiteY12" fmla="*/ 769073 h 794657"/>
              <a:gd name="connsiteX13" fmla="*/ 238039 w 238039"/>
              <a:gd name="connsiteY13" fmla="*/ 769073 h 794657"/>
              <a:gd name="connsiteX14" fmla="*/ 237105 w 238039"/>
              <a:gd name="connsiteY14" fmla="*/ 794657 h 794657"/>
              <a:gd name="connsiteX15" fmla="*/ 218546 w 238039"/>
              <a:gd name="connsiteY15" fmla="*/ 794657 h 794657"/>
              <a:gd name="connsiteX16" fmla="*/ 110797 w 238039"/>
              <a:gd name="connsiteY16" fmla="*/ 764301 h 794657"/>
              <a:gd name="connsiteX17" fmla="*/ 93242 w 238039"/>
              <a:gd name="connsiteY17" fmla="*/ 639667 h 794657"/>
              <a:gd name="connsiteX18" fmla="*/ 93242 w 238039"/>
              <a:gd name="connsiteY18" fmla="*/ 539295 h 794657"/>
              <a:gd name="connsiteX19" fmla="*/ 80812 w 238039"/>
              <a:gd name="connsiteY19" fmla="*/ 445100 h 794657"/>
              <a:gd name="connsiteX20" fmla="*/ 18281 w 238039"/>
              <a:gd name="connsiteY20" fmla="*/ 421487 h 794657"/>
              <a:gd name="connsiteX21" fmla="*/ 0 w 238039"/>
              <a:gd name="connsiteY21" fmla="*/ 421487 h 794657"/>
              <a:gd name="connsiteX22" fmla="*/ 0 w 238039"/>
              <a:gd name="connsiteY22" fmla="*/ 397329 h 794657"/>
              <a:gd name="connsiteX23" fmla="*/ 0 w 238039"/>
              <a:gd name="connsiteY23" fmla="*/ 373196 h 794657"/>
              <a:gd name="connsiteX24" fmla="*/ 18281 w 238039"/>
              <a:gd name="connsiteY24" fmla="*/ 373196 h 794657"/>
              <a:gd name="connsiteX25" fmla="*/ 80812 w 238039"/>
              <a:gd name="connsiteY25" fmla="*/ 349557 h 794657"/>
              <a:gd name="connsiteX26" fmla="*/ 93242 w 238039"/>
              <a:gd name="connsiteY26" fmla="*/ 255362 h 794657"/>
              <a:gd name="connsiteX27" fmla="*/ 93242 w 238039"/>
              <a:gd name="connsiteY27" fmla="*/ 154993 h 794657"/>
              <a:gd name="connsiteX28" fmla="*/ 110797 w 238039"/>
              <a:gd name="connsiteY28" fmla="*/ 30386 h 794657"/>
              <a:gd name="connsiteX29" fmla="*/ 218546 w 238039"/>
              <a:gd name="connsiteY29" fmla="*/ 0 h 794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38039" h="794657">
                <a:moveTo>
                  <a:pt x="237105" y="0"/>
                </a:moveTo>
                <a:lnTo>
                  <a:pt x="238039" y="25611"/>
                </a:lnTo>
                <a:lnTo>
                  <a:pt x="217681" y="25611"/>
                </a:lnTo>
                <a:cubicBezTo>
                  <a:pt x="189497" y="25611"/>
                  <a:pt x="149266" y="31768"/>
                  <a:pt x="140677" y="44086"/>
                </a:cubicBezTo>
                <a:cubicBezTo>
                  <a:pt x="123528" y="54981"/>
                  <a:pt x="128329" y="119305"/>
                  <a:pt x="128697" y="158781"/>
                </a:cubicBezTo>
                <a:lnTo>
                  <a:pt x="129667" y="260812"/>
                </a:lnTo>
                <a:cubicBezTo>
                  <a:pt x="130073" y="304488"/>
                  <a:pt x="129936" y="329884"/>
                  <a:pt x="120941" y="349765"/>
                </a:cubicBezTo>
                <a:cubicBezTo>
                  <a:pt x="111955" y="369644"/>
                  <a:pt x="83982" y="389767"/>
                  <a:pt x="61803" y="397329"/>
                </a:cubicBezTo>
                <a:cubicBezTo>
                  <a:pt x="83982" y="404890"/>
                  <a:pt x="111955" y="425013"/>
                  <a:pt x="120941" y="444893"/>
                </a:cubicBezTo>
                <a:cubicBezTo>
                  <a:pt x="129936" y="464772"/>
                  <a:pt x="130073" y="490170"/>
                  <a:pt x="129667" y="533846"/>
                </a:cubicBezTo>
                <a:lnTo>
                  <a:pt x="128697" y="635876"/>
                </a:lnTo>
                <a:cubicBezTo>
                  <a:pt x="128329" y="675357"/>
                  <a:pt x="123528" y="739698"/>
                  <a:pt x="140677" y="750595"/>
                </a:cubicBezTo>
                <a:cubicBezTo>
                  <a:pt x="149266" y="762920"/>
                  <a:pt x="189497" y="769073"/>
                  <a:pt x="217681" y="769073"/>
                </a:cubicBezTo>
                <a:lnTo>
                  <a:pt x="238039" y="769073"/>
                </a:lnTo>
                <a:lnTo>
                  <a:pt x="237105" y="794657"/>
                </a:lnTo>
                <a:lnTo>
                  <a:pt x="218546" y="794657"/>
                </a:lnTo>
                <a:cubicBezTo>
                  <a:pt x="168784" y="794657"/>
                  <a:pt x="127782" y="785018"/>
                  <a:pt x="110797" y="764301"/>
                </a:cubicBezTo>
                <a:cubicBezTo>
                  <a:pt x="94007" y="743575"/>
                  <a:pt x="93235" y="701541"/>
                  <a:pt x="93242" y="639667"/>
                </a:cubicBezTo>
                <a:lnTo>
                  <a:pt x="93242" y="539295"/>
                </a:lnTo>
                <a:cubicBezTo>
                  <a:pt x="93237" y="497015"/>
                  <a:pt x="91606" y="461347"/>
                  <a:pt x="80812" y="445100"/>
                </a:cubicBezTo>
                <a:cubicBezTo>
                  <a:pt x="70018" y="428865"/>
                  <a:pt x="46659" y="421487"/>
                  <a:pt x="18281" y="421487"/>
                </a:cubicBezTo>
                <a:lnTo>
                  <a:pt x="0" y="421487"/>
                </a:lnTo>
                <a:lnTo>
                  <a:pt x="0" y="397329"/>
                </a:lnTo>
                <a:lnTo>
                  <a:pt x="0" y="373196"/>
                </a:lnTo>
                <a:lnTo>
                  <a:pt x="18281" y="373196"/>
                </a:lnTo>
                <a:cubicBezTo>
                  <a:pt x="46659" y="373196"/>
                  <a:pt x="70018" y="365792"/>
                  <a:pt x="80812" y="349557"/>
                </a:cubicBezTo>
                <a:cubicBezTo>
                  <a:pt x="91606" y="333309"/>
                  <a:pt x="93235" y="297643"/>
                  <a:pt x="93242" y="255362"/>
                </a:cubicBezTo>
                <a:lnTo>
                  <a:pt x="93242" y="154993"/>
                </a:lnTo>
                <a:cubicBezTo>
                  <a:pt x="93237" y="93115"/>
                  <a:pt x="94006" y="51106"/>
                  <a:pt x="110797" y="30386"/>
                </a:cubicBezTo>
                <a:cubicBezTo>
                  <a:pt x="127782" y="9667"/>
                  <a:pt x="168784" y="0"/>
                  <a:pt x="218546" y="0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8FCDBED-3601-4B38-92AA-878C71251B67}"/>
              </a:ext>
            </a:extLst>
          </p:cNvPr>
          <p:cNvSpPr/>
          <p:nvPr/>
        </p:nvSpPr>
        <p:spPr>
          <a:xfrm>
            <a:off x="4467989" y="1344280"/>
            <a:ext cx="2755449" cy="346981"/>
          </a:xfrm>
          <a:custGeom>
            <a:avLst/>
            <a:gdLst>
              <a:gd name="connsiteX0" fmla="*/ 0 w 2755449"/>
              <a:gd name="connsiteY0" fmla="*/ 0 h 346981"/>
              <a:gd name="connsiteX1" fmla="*/ 2755449 w 2755449"/>
              <a:gd name="connsiteY1" fmla="*/ 0 h 346981"/>
              <a:gd name="connsiteX2" fmla="*/ 2755449 w 2755449"/>
              <a:gd name="connsiteY2" fmla="*/ 346981 h 346981"/>
              <a:gd name="connsiteX3" fmla="*/ 0 w 2755449"/>
              <a:gd name="connsiteY3" fmla="*/ 346981 h 34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5449" h="346981">
                <a:moveTo>
                  <a:pt x="0" y="0"/>
                </a:moveTo>
                <a:lnTo>
                  <a:pt x="2755449" y="0"/>
                </a:lnTo>
                <a:lnTo>
                  <a:pt x="2755449" y="346981"/>
                </a:lnTo>
                <a:lnTo>
                  <a:pt x="0" y="346981"/>
                </a:lnTo>
                <a:close/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7C9DB7B-232F-483F-A256-5CCB95EE8CDC}"/>
              </a:ext>
            </a:extLst>
          </p:cNvPr>
          <p:cNvSpPr/>
          <p:nvPr/>
        </p:nvSpPr>
        <p:spPr>
          <a:xfrm>
            <a:off x="4471390" y="1682417"/>
            <a:ext cx="2755449" cy="346981"/>
          </a:xfrm>
          <a:custGeom>
            <a:avLst/>
            <a:gdLst>
              <a:gd name="connsiteX0" fmla="*/ 0 w 2755449"/>
              <a:gd name="connsiteY0" fmla="*/ 0 h 346981"/>
              <a:gd name="connsiteX1" fmla="*/ 2755449 w 2755449"/>
              <a:gd name="connsiteY1" fmla="*/ 0 h 346981"/>
              <a:gd name="connsiteX2" fmla="*/ 2755449 w 2755449"/>
              <a:gd name="connsiteY2" fmla="*/ 346981 h 346981"/>
              <a:gd name="connsiteX3" fmla="*/ 0 w 2755449"/>
              <a:gd name="connsiteY3" fmla="*/ 346981 h 346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55449" h="346981">
                <a:moveTo>
                  <a:pt x="0" y="0"/>
                </a:moveTo>
                <a:lnTo>
                  <a:pt x="2755449" y="0"/>
                </a:lnTo>
                <a:lnTo>
                  <a:pt x="2755449" y="346981"/>
                </a:lnTo>
                <a:lnTo>
                  <a:pt x="0" y="346981"/>
                </a:lnTo>
                <a:close/>
              </a:path>
            </a:pathLst>
          </a:custGeom>
          <a:noFill/>
          <a:ln w="14288" cap="flat">
            <a:solidFill>
              <a:srgbClr val="000000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80107C8-4ACC-488B-8F1C-E72A54239BD1}"/>
              </a:ext>
            </a:extLst>
          </p:cNvPr>
          <p:cNvSpPr/>
          <p:nvPr/>
        </p:nvSpPr>
        <p:spPr>
          <a:xfrm>
            <a:off x="4476537" y="1683835"/>
            <a:ext cx="965949" cy="335136"/>
          </a:xfrm>
          <a:custGeom>
            <a:avLst/>
            <a:gdLst>
              <a:gd name="connsiteX0" fmla="*/ 0 w 965949"/>
              <a:gd name="connsiteY0" fmla="*/ 0 h 335136"/>
              <a:gd name="connsiteX1" fmla="*/ 965949 w 965949"/>
              <a:gd name="connsiteY1" fmla="*/ 0 h 335136"/>
              <a:gd name="connsiteX2" fmla="*/ 965949 w 965949"/>
              <a:gd name="connsiteY2" fmla="*/ 335136 h 335136"/>
              <a:gd name="connsiteX3" fmla="*/ 0 w 965949"/>
              <a:gd name="connsiteY3" fmla="*/ 335136 h 33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65949" h="335136">
                <a:moveTo>
                  <a:pt x="0" y="0"/>
                </a:moveTo>
                <a:lnTo>
                  <a:pt x="965949" y="0"/>
                </a:lnTo>
                <a:lnTo>
                  <a:pt x="965949" y="335136"/>
                </a:lnTo>
                <a:lnTo>
                  <a:pt x="0" y="335136"/>
                </a:lnTo>
                <a:close/>
              </a:path>
            </a:pathLst>
          </a:custGeom>
          <a:solidFill>
            <a:srgbClr val="D5F6FF"/>
          </a:solidFill>
          <a:ln w="8806" cap="flat">
            <a:solidFill>
              <a:srgbClr val="15111D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555ADB4-4DAC-4D02-9597-FABB836D9D55}"/>
              </a:ext>
            </a:extLst>
          </p:cNvPr>
          <p:cNvSpPr/>
          <p:nvPr/>
        </p:nvSpPr>
        <p:spPr>
          <a:xfrm>
            <a:off x="4314080" y="1477756"/>
            <a:ext cx="2988355" cy="311757"/>
          </a:xfrm>
          <a:custGeom>
            <a:avLst/>
            <a:gdLst>
              <a:gd name="connsiteX0" fmla="*/ 2783676 w 2988355"/>
              <a:gd name="connsiteY0" fmla="*/ 2847 h 311757"/>
              <a:gd name="connsiteX1" fmla="*/ 2985253 w 2988355"/>
              <a:gd name="connsiteY1" fmla="*/ 93210 h 311757"/>
              <a:gd name="connsiteX2" fmla="*/ 24151 w 2988355"/>
              <a:gd name="connsiteY2" fmla="*/ 190523 h 311757"/>
              <a:gd name="connsiteX3" fmla="*/ 343894 w 2988355"/>
              <a:gd name="connsiteY3" fmla="*/ 308689 h 311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8355" h="311757">
                <a:moveTo>
                  <a:pt x="2783676" y="2847"/>
                </a:moveTo>
                <a:cubicBezTo>
                  <a:pt x="2783676" y="2847"/>
                  <a:pt x="2874039" y="-24956"/>
                  <a:pt x="2985253" y="93210"/>
                </a:cubicBezTo>
                <a:cubicBezTo>
                  <a:pt x="3097391" y="212347"/>
                  <a:pt x="132752" y="66008"/>
                  <a:pt x="24151" y="190523"/>
                </a:cubicBezTo>
                <a:cubicBezTo>
                  <a:pt x="-107791" y="341796"/>
                  <a:pt x="343894" y="308689"/>
                  <a:pt x="343894" y="308689"/>
                </a:cubicBezTo>
              </a:path>
            </a:pathLst>
          </a:custGeom>
          <a:noFill/>
          <a:ln w="10963" cap="flat">
            <a:solidFill>
              <a:srgbClr val="0000E8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AAEC2968-2385-42E9-A1C7-72E4AE96AED1}"/>
              </a:ext>
            </a:extLst>
          </p:cNvPr>
          <p:cNvSpPr/>
          <p:nvPr/>
        </p:nvSpPr>
        <p:spPr>
          <a:xfrm rot="5400000">
            <a:off x="4647252" y="1705716"/>
            <a:ext cx="263457" cy="238040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271100-0725-41D2-B8B1-D70CC5B77AE7}"/>
              </a:ext>
            </a:extLst>
          </p:cNvPr>
          <p:cNvSpPr txBox="1"/>
          <p:nvPr/>
        </p:nvSpPr>
        <p:spPr>
          <a:xfrm>
            <a:off x="3275105" y="1392527"/>
            <a:ext cx="8515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Cache</a:t>
            </a:r>
          </a:p>
          <a:p>
            <a:r>
              <a:rPr lang="en-US" dirty="0"/>
              <a:t>lines</a:t>
            </a:r>
          </a:p>
        </p:txBody>
      </p:sp>
      <p:sp>
        <p:nvSpPr>
          <p:cNvPr id="46" name="AutoShape 3">
            <a:extLst>
              <a:ext uri="{FF2B5EF4-FFF2-40B4-BE49-F238E27FC236}">
                <a16:creationId xmlns:a16="http://schemas.microsoft.com/office/drawing/2014/main" id="{001D786B-B69C-4365-A287-4BF483D387C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958960" y="2467905"/>
            <a:ext cx="5932695" cy="249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5">
            <a:extLst>
              <a:ext uri="{FF2B5EF4-FFF2-40B4-BE49-F238E27FC236}">
                <a16:creationId xmlns:a16="http://schemas.microsoft.com/office/drawing/2014/main" id="{91B24C7B-3AB6-4484-A6AE-3AA337711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7916" y="3018086"/>
            <a:ext cx="662508" cy="470953"/>
          </a:xfrm>
          <a:prstGeom prst="rect">
            <a:avLst/>
          </a:prstGeom>
          <a:solidFill>
            <a:srgbClr val="D5F6FF"/>
          </a:solidFill>
          <a:ln w="635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Freeform 6">
            <a:extLst>
              <a:ext uri="{FF2B5EF4-FFF2-40B4-BE49-F238E27FC236}">
                <a16:creationId xmlns:a16="http://schemas.microsoft.com/office/drawing/2014/main" id="{CE03AE00-832E-4B5E-819C-D6A4EA703D21}"/>
              </a:ext>
            </a:extLst>
          </p:cNvPr>
          <p:cNvSpPr>
            <a:spLocks/>
          </p:cNvSpPr>
          <p:nvPr/>
        </p:nvSpPr>
        <p:spPr bwMode="auto">
          <a:xfrm>
            <a:off x="3769785" y="3053296"/>
            <a:ext cx="351201" cy="1861805"/>
          </a:xfrm>
          <a:custGeom>
            <a:avLst/>
            <a:gdLst>
              <a:gd name="T0" fmla="*/ 311 w 312"/>
              <a:gd name="T1" fmla="*/ 0 h 1759"/>
              <a:gd name="T2" fmla="*/ 312 w 312"/>
              <a:gd name="T3" fmla="*/ 57 h 1759"/>
              <a:gd name="T4" fmla="*/ 285 w 312"/>
              <a:gd name="T5" fmla="*/ 57 h 1759"/>
              <a:gd name="T6" fmla="*/ 184 w 312"/>
              <a:gd name="T7" fmla="*/ 98 h 1759"/>
              <a:gd name="T8" fmla="*/ 169 w 312"/>
              <a:gd name="T9" fmla="*/ 352 h 1759"/>
              <a:gd name="T10" fmla="*/ 170 w 312"/>
              <a:gd name="T11" fmla="*/ 578 h 1759"/>
              <a:gd name="T12" fmla="*/ 158 w 312"/>
              <a:gd name="T13" fmla="*/ 775 h 1759"/>
              <a:gd name="T14" fmla="*/ 81 w 312"/>
              <a:gd name="T15" fmla="*/ 880 h 1759"/>
              <a:gd name="T16" fmla="*/ 158 w 312"/>
              <a:gd name="T17" fmla="*/ 985 h 1759"/>
              <a:gd name="T18" fmla="*/ 170 w 312"/>
              <a:gd name="T19" fmla="*/ 1182 h 1759"/>
              <a:gd name="T20" fmla="*/ 169 w 312"/>
              <a:gd name="T21" fmla="*/ 1408 h 1759"/>
              <a:gd name="T22" fmla="*/ 184 w 312"/>
              <a:gd name="T23" fmla="*/ 1662 h 1759"/>
              <a:gd name="T24" fmla="*/ 285 w 312"/>
              <a:gd name="T25" fmla="*/ 1703 h 1759"/>
              <a:gd name="T26" fmla="*/ 312 w 312"/>
              <a:gd name="T27" fmla="*/ 1703 h 1759"/>
              <a:gd name="T28" fmla="*/ 311 w 312"/>
              <a:gd name="T29" fmla="*/ 1759 h 1759"/>
              <a:gd name="T30" fmla="*/ 286 w 312"/>
              <a:gd name="T31" fmla="*/ 1759 h 1759"/>
              <a:gd name="T32" fmla="*/ 145 w 312"/>
              <a:gd name="T33" fmla="*/ 1692 h 1759"/>
              <a:gd name="T34" fmla="*/ 122 w 312"/>
              <a:gd name="T35" fmla="*/ 1416 h 1759"/>
              <a:gd name="T36" fmla="*/ 122 w 312"/>
              <a:gd name="T37" fmla="*/ 1194 h 1759"/>
              <a:gd name="T38" fmla="*/ 106 w 312"/>
              <a:gd name="T39" fmla="*/ 986 h 1759"/>
              <a:gd name="T40" fmla="*/ 24 w 312"/>
              <a:gd name="T41" fmla="*/ 933 h 1759"/>
              <a:gd name="T42" fmla="*/ 0 w 312"/>
              <a:gd name="T43" fmla="*/ 933 h 1759"/>
              <a:gd name="T44" fmla="*/ 0 w 312"/>
              <a:gd name="T45" fmla="*/ 880 h 1759"/>
              <a:gd name="T46" fmla="*/ 0 w 312"/>
              <a:gd name="T47" fmla="*/ 826 h 1759"/>
              <a:gd name="T48" fmla="*/ 24 w 312"/>
              <a:gd name="T49" fmla="*/ 826 h 1759"/>
              <a:gd name="T50" fmla="*/ 106 w 312"/>
              <a:gd name="T51" fmla="*/ 774 h 1759"/>
              <a:gd name="T52" fmla="*/ 122 w 312"/>
              <a:gd name="T53" fmla="*/ 566 h 1759"/>
              <a:gd name="T54" fmla="*/ 122 w 312"/>
              <a:gd name="T55" fmla="*/ 343 h 1759"/>
              <a:gd name="T56" fmla="*/ 145 w 312"/>
              <a:gd name="T57" fmla="*/ 68 h 1759"/>
              <a:gd name="T58" fmla="*/ 286 w 312"/>
              <a:gd name="T59" fmla="*/ 0 h 1759"/>
              <a:gd name="T60" fmla="*/ 311 w 312"/>
              <a:gd name="T61" fmla="*/ 0 h 1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312" h="1759">
                <a:moveTo>
                  <a:pt x="311" y="0"/>
                </a:moveTo>
                <a:lnTo>
                  <a:pt x="312" y="57"/>
                </a:lnTo>
                <a:lnTo>
                  <a:pt x="285" y="57"/>
                </a:lnTo>
                <a:cubicBezTo>
                  <a:pt x="248" y="57"/>
                  <a:pt x="196" y="71"/>
                  <a:pt x="184" y="98"/>
                </a:cubicBezTo>
                <a:cubicBezTo>
                  <a:pt x="162" y="122"/>
                  <a:pt x="168" y="264"/>
                  <a:pt x="169" y="352"/>
                </a:cubicBezTo>
                <a:lnTo>
                  <a:pt x="170" y="578"/>
                </a:lnTo>
                <a:cubicBezTo>
                  <a:pt x="170" y="674"/>
                  <a:pt x="170" y="731"/>
                  <a:pt x="158" y="775"/>
                </a:cubicBezTo>
                <a:cubicBezTo>
                  <a:pt x="147" y="819"/>
                  <a:pt x="110" y="863"/>
                  <a:pt x="81" y="880"/>
                </a:cubicBezTo>
                <a:cubicBezTo>
                  <a:pt x="110" y="897"/>
                  <a:pt x="147" y="941"/>
                  <a:pt x="158" y="985"/>
                </a:cubicBezTo>
                <a:cubicBezTo>
                  <a:pt x="170" y="1029"/>
                  <a:pt x="170" y="1085"/>
                  <a:pt x="170" y="1182"/>
                </a:cubicBezTo>
                <a:lnTo>
                  <a:pt x="169" y="1408"/>
                </a:lnTo>
                <a:cubicBezTo>
                  <a:pt x="168" y="1495"/>
                  <a:pt x="162" y="1638"/>
                  <a:pt x="184" y="1662"/>
                </a:cubicBezTo>
                <a:cubicBezTo>
                  <a:pt x="196" y="1689"/>
                  <a:pt x="248" y="1703"/>
                  <a:pt x="285" y="1703"/>
                </a:cubicBezTo>
                <a:lnTo>
                  <a:pt x="312" y="1703"/>
                </a:lnTo>
                <a:lnTo>
                  <a:pt x="311" y="1759"/>
                </a:lnTo>
                <a:lnTo>
                  <a:pt x="286" y="1759"/>
                </a:lnTo>
                <a:cubicBezTo>
                  <a:pt x="221" y="1759"/>
                  <a:pt x="167" y="1738"/>
                  <a:pt x="145" y="1692"/>
                </a:cubicBezTo>
                <a:cubicBezTo>
                  <a:pt x="123" y="1646"/>
                  <a:pt x="122" y="1553"/>
                  <a:pt x="122" y="1416"/>
                </a:cubicBezTo>
                <a:lnTo>
                  <a:pt x="122" y="1194"/>
                </a:lnTo>
                <a:cubicBezTo>
                  <a:pt x="122" y="1100"/>
                  <a:pt x="120" y="1022"/>
                  <a:pt x="106" y="986"/>
                </a:cubicBezTo>
                <a:cubicBezTo>
                  <a:pt x="92" y="950"/>
                  <a:pt x="61" y="933"/>
                  <a:pt x="24" y="933"/>
                </a:cubicBezTo>
                <a:lnTo>
                  <a:pt x="0" y="933"/>
                </a:lnTo>
                <a:lnTo>
                  <a:pt x="0" y="880"/>
                </a:lnTo>
                <a:lnTo>
                  <a:pt x="0" y="826"/>
                </a:lnTo>
                <a:lnTo>
                  <a:pt x="24" y="826"/>
                </a:lnTo>
                <a:cubicBezTo>
                  <a:pt x="61" y="826"/>
                  <a:pt x="92" y="810"/>
                  <a:pt x="106" y="774"/>
                </a:cubicBezTo>
                <a:cubicBezTo>
                  <a:pt x="120" y="738"/>
                  <a:pt x="122" y="659"/>
                  <a:pt x="122" y="566"/>
                </a:cubicBezTo>
                <a:lnTo>
                  <a:pt x="122" y="343"/>
                </a:lnTo>
                <a:cubicBezTo>
                  <a:pt x="122" y="207"/>
                  <a:pt x="123" y="114"/>
                  <a:pt x="145" y="68"/>
                </a:cubicBezTo>
                <a:cubicBezTo>
                  <a:pt x="167" y="22"/>
                  <a:pt x="221" y="0"/>
                  <a:pt x="286" y="0"/>
                </a:cubicBezTo>
                <a:lnTo>
                  <a:pt x="3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68D56E59-CD40-4A11-B3DA-0CB3960F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5031" y="3015885"/>
            <a:ext cx="4091838" cy="481957"/>
          </a:xfrm>
          <a:prstGeom prst="rect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8">
            <a:extLst>
              <a:ext uri="{FF2B5EF4-FFF2-40B4-BE49-F238E27FC236}">
                <a16:creationId xmlns:a16="http://schemas.microsoft.com/office/drawing/2014/main" id="{3A2ADEA8-C5E1-49F1-9207-7FA4D19C4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745" y="4457352"/>
            <a:ext cx="4091838" cy="481957"/>
          </a:xfrm>
          <a:prstGeom prst="rect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FE91A484-55B1-4B31-9C87-E32E9C24E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4818" y="3713511"/>
            <a:ext cx="63158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sans-serif"/>
              </a:rPr>
              <a:t>Cache</a:t>
            </a:r>
            <a:endParaRPr lang="en-US" altLang="en-US" dirty="0"/>
          </a:p>
        </p:txBody>
      </p:sp>
      <p:sp>
        <p:nvSpPr>
          <p:cNvPr id="52" name="Rectangle 10">
            <a:extLst>
              <a:ext uri="{FF2B5EF4-FFF2-40B4-BE49-F238E27FC236}">
                <a16:creationId xmlns:a16="http://schemas.microsoft.com/office/drawing/2014/main" id="{1CE2F526-339B-4B33-9FDD-45AC0299C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6721" y="4010630"/>
            <a:ext cx="48250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sans-serif"/>
              </a:rPr>
              <a:t>lines</a:t>
            </a:r>
            <a:endParaRPr lang="en-US" altLang="en-US" dirty="0"/>
          </a:p>
        </p:txBody>
      </p:sp>
      <p:sp>
        <p:nvSpPr>
          <p:cNvPr id="60" name="Rectangle 18">
            <a:extLst>
              <a:ext uri="{FF2B5EF4-FFF2-40B4-BE49-F238E27FC236}">
                <a16:creationId xmlns:a16="http://schemas.microsoft.com/office/drawing/2014/main" id="{B4659A1A-5339-4FB7-A07E-DBEB4AEC6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310" y="3029087"/>
            <a:ext cx="634047" cy="468753"/>
          </a:xfrm>
          <a:prstGeom prst="rect">
            <a:avLst/>
          </a:prstGeom>
          <a:solidFill>
            <a:srgbClr val="D5F6FF"/>
          </a:solidFill>
          <a:ln w="635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19">
            <a:extLst>
              <a:ext uri="{FF2B5EF4-FFF2-40B4-BE49-F238E27FC236}">
                <a16:creationId xmlns:a16="http://schemas.microsoft.com/office/drawing/2014/main" id="{A3B3DBF1-43C6-4FBC-92F7-0C308EFFA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125" y="3030464"/>
            <a:ext cx="634047" cy="470953"/>
          </a:xfrm>
          <a:prstGeom prst="rect">
            <a:avLst/>
          </a:prstGeom>
          <a:solidFill>
            <a:srgbClr val="D5F6FF"/>
          </a:solidFill>
          <a:ln w="635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20">
            <a:extLst>
              <a:ext uri="{FF2B5EF4-FFF2-40B4-BE49-F238E27FC236}">
                <a16:creationId xmlns:a16="http://schemas.microsoft.com/office/drawing/2014/main" id="{60F54E70-F2C8-4089-9582-8AD875384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7172" y="3027988"/>
            <a:ext cx="634047" cy="468753"/>
          </a:xfrm>
          <a:prstGeom prst="rect">
            <a:avLst/>
          </a:prstGeom>
          <a:solidFill>
            <a:srgbClr val="D5F6FF"/>
          </a:solidFill>
          <a:ln w="635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21">
            <a:extLst>
              <a:ext uri="{FF2B5EF4-FFF2-40B4-BE49-F238E27FC236}">
                <a16:creationId xmlns:a16="http://schemas.microsoft.com/office/drawing/2014/main" id="{941D3AD1-87A0-410A-9940-C506B5396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3492" y="4466155"/>
            <a:ext cx="634047" cy="468753"/>
          </a:xfrm>
          <a:prstGeom prst="rect">
            <a:avLst/>
          </a:prstGeom>
          <a:solidFill>
            <a:srgbClr val="D5F6FF"/>
          </a:solidFill>
          <a:ln w="635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22">
            <a:extLst>
              <a:ext uri="{FF2B5EF4-FFF2-40B4-BE49-F238E27FC236}">
                <a16:creationId xmlns:a16="http://schemas.microsoft.com/office/drawing/2014/main" id="{147B81FA-87BB-4710-B1C8-105075BF7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181" y="4461754"/>
            <a:ext cx="631689" cy="470953"/>
          </a:xfrm>
          <a:prstGeom prst="rect">
            <a:avLst/>
          </a:prstGeom>
          <a:solidFill>
            <a:srgbClr val="D5F6FF"/>
          </a:solidFill>
          <a:ln w="635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Freeform 23">
            <a:extLst>
              <a:ext uri="{FF2B5EF4-FFF2-40B4-BE49-F238E27FC236}">
                <a16:creationId xmlns:a16="http://schemas.microsoft.com/office/drawing/2014/main" id="{446DB6F8-11CF-4350-8BD8-143D1C442491}"/>
              </a:ext>
            </a:extLst>
          </p:cNvPr>
          <p:cNvSpPr>
            <a:spLocks/>
          </p:cNvSpPr>
          <p:nvPr/>
        </p:nvSpPr>
        <p:spPr bwMode="auto">
          <a:xfrm>
            <a:off x="4264765" y="3057697"/>
            <a:ext cx="407770" cy="369720"/>
          </a:xfrm>
          <a:custGeom>
            <a:avLst/>
            <a:gdLst>
              <a:gd name="T0" fmla="*/ 156 w 360"/>
              <a:gd name="T1" fmla="*/ 0 h 349"/>
              <a:gd name="T2" fmla="*/ 204 w 360"/>
              <a:gd name="T3" fmla="*/ 0 h 349"/>
              <a:gd name="T4" fmla="*/ 360 w 360"/>
              <a:gd name="T5" fmla="*/ 156 h 349"/>
              <a:gd name="T6" fmla="*/ 360 w 360"/>
              <a:gd name="T7" fmla="*/ 193 h 349"/>
              <a:gd name="T8" fmla="*/ 204 w 360"/>
              <a:gd name="T9" fmla="*/ 349 h 349"/>
              <a:gd name="T10" fmla="*/ 156 w 360"/>
              <a:gd name="T11" fmla="*/ 349 h 349"/>
              <a:gd name="T12" fmla="*/ 0 w 360"/>
              <a:gd name="T13" fmla="*/ 193 h 349"/>
              <a:gd name="T14" fmla="*/ 0 w 360"/>
              <a:gd name="T15" fmla="*/ 156 h 349"/>
              <a:gd name="T16" fmla="*/ 156 w 360"/>
              <a:gd name="T17" fmla="*/ 0 h 3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0" h="349">
                <a:moveTo>
                  <a:pt x="156" y="0"/>
                </a:moveTo>
                <a:lnTo>
                  <a:pt x="204" y="0"/>
                </a:lnTo>
                <a:cubicBezTo>
                  <a:pt x="291" y="0"/>
                  <a:pt x="360" y="70"/>
                  <a:pt x="360" y="156"/>
                </a:cubicBezTo>
                <a:lnTo>
                  <a:pt x="360" y="193"/>
                </a:lnTo>
                <a:cubicBezTo>
                  <a:pt x="360" y="279"/>
                  <a:pt x="291" y="349"/>
                  <a:pt x="204" y="349"/>
                </a:cubicBezTo>
                <a:lnTo>
                  <a:pt x="156" y="349"/>
                </a:lnTo>
                <a:cubicBezTo>
                  <a:pt x="69" y="349"/>
                  <a:pt x="0" y="279"/>
                  <a:pt x="0" y="193"/>
                </a:cubicBezTo>
                <a:lnTo>
                  <a:pt x="0" y="156"/>
                </a:lnTo>
                <a:cubicBezTo>
                  <a:pt x="0" y="70"/>
                  <a:pt x="69" y="0"/>
                  <a:pt x="156" y="0"/>
                </a:cubicBezTo>
                <a:close/>
              </a:path>
            </a:pathLst>
          </a:custGeom>
          <a:solidFill>
            <a:srgbClr val="FFE6D5"/>
          </a:solidFill>
          <a:ln w="1270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err="1"/>
              <a:t>i</a:t>
            </a:r>
            <a:endParaRPr lang="en-US" dirty="0"/>
          </a:p>
        </p:txBody>
      </p:sp>
      <p:sp>
        <p:nvSpPr>
          <p:cNvPr id="67" name="Freeform 25">
            <a:extLst>
              <a:ext uri="{FF2B5EF4-FFF2-40B4-BE49-F238E27FC236}">
                <a16:creationId xmlns:a16="http://schemas.microsoft.com/office/drawing/2014/main" id="{33C4A575-FFCA-45AE-B1D3-A824F78B5661}"/>
              </a:ext>
            </a:extLst>
          </p:cNvPr>
          <p:cNvSpPr>
            <a:spLocks/>
          </p:cNvSpPr>
          <p:nvPr/>
        </p:nvSpPr>
        <p:spPr bwMode="auto">
          <a:xfrm>
            <a:off x="4271837" y="4560785"/>
            <a:ext cx="407770" cy="367520"/>
          </a:xfrm>
          <a:custGeom>
            <a:avLst/>
            <a:gdLst>
              <a:gd name="T0" fmla="*/ 156 w 361"/>
              <a:gd name="T1" fmla="*/ 0 h 348"/>
              <a:gd name="T2" fmla="*/ 205 w 361"/>
              <a:gd name="T3" fmla="*/ 0 h 348"/>
              <a:gd name="T4" fmla="*/ 361 w 361"/>
              <a:gd name="T5" fmla="*/ 156 h 348"/>
              <a:gd name="T6" fmla="*/ 361 w 361"/>
              <a:gd name="T7" fmla="*/ 192 h 348"/>
              <a:gd name="T8" fmla="*/ 205 w 361"/>
              <a:gd name="T9" fmla="*/ 348 h 348"/>
              <a:gd name="T10" fmla="*/ 156 w 361"/>
              <a:gd name="T11" fmla="*/ 348 h 348"/>
              <a:gd name="T12" fmla="*/ 0 w 361"/>
              <a:gd name="T13" fmla="*/ 192 h 348"/>
              <a:gd name="T14" fmla="*/ 0 w 361"/>
              <a:gd name="T15" fmla="*/ 156 h 348"/>
              <a:gd name="T16" fmla="*/ 156 w 361"/>
              <a:gd name="T17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61" h="348">
                <a:moveTo>
                  <a:pt x="156" y="0"/>
                </a:moveTo>
                <a:lnTo>
                  <a:pt x="205" y="0"/>
                </a:lnTo>
                <a:cubicBezTo>
                  <a:pt x="291" y="0"/>
                  <a:pt x="361" y="69"/>
                  <a:pt x="361" y="156"/>
                </a:cubicBezTo>
                <a:lnTo>
                  <a:pt x="361" y="192"/>
                </a:lnTo>
                <a:cubicBezTo>
                  <a:pt x="361" y="279"/>
                  <a:pt x="291" y="348"/>
                  <a:pt x="205" y="348"/>
                </a:cubicBezTo>
                <a:lnTo>
                  <a:pt x="156" y="348"/>
                </a:lnTo>
                <a:cubicBezTo>
                  <a:pt x="70" y="348"/>
                  <a:pt x="0" y="279"/>
                  <a:pt x="0" y="192"/>
                </a:cubicBezTo>
                <a:lnTo>
                  <a:pt x="0" y="156"/>
                </a:lnTo>
                <a:cubicBezTo>
                  <a:pt x="0" y="69"/>
                  <a:pt x="70" y="0"/>
                  <a:pt x="156" y="0"/>
                </a:cubicBezTo>
                <a:close/>
              </a:path>
            </a:pathLst>
          </a:custGeom>
          <a:solidFill>
            <a:srgbClr val="FFE6D5"/>
          </a:solidFill>
          <a:ln w="1270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j</a:t>
            </a:r>
          </a:p>
        </p:txBody>
      </p:sp>
      <p:sp>
        <p:nvSpPr>
          <p:cNvPr id="69" name="Rectangle 27">
            <a:extLst>
              <a:ext uri="{FF2B5EF4-FFF2-40B4-BE49-F238E27FC236}">
                <a16:creationId xmlns:a16="http://schemas.microsoft.com/office/drawing/2014/main" id="{FE70FFAA-8C7B-4B9C-A562-391BA5EDD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745" y="3495640"/>
            <a:ext cx="4091838" cy="479756"/>
          </a:xfrm>
          <a:prstGeom prst="rect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28">
            <a:extLst>
              <a:ext uri="{FF2B5EF4-FFF2-40B4-BE49-F238E27FC236}">
                <a16:creationId xmlns:a16="http://schemas.microsoft.com/office/drawing/2014/main" id="{8E61AC7B-4541-4291-A05C-CE9C25130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2103" y="3970995"/>
            <a:ext cx="4089482" cy="481957"/>
          </a:xfrm>
          <a:prstGeom prst="rect">
            <a:avLst/>
          </a:prstGeom>
          <a:noFill/>
          <a:ln w="14288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Line 29">
            <a:extLst>
              <a:ext uri="{FF2B5EF4-FFF2-40B4-BE49-F238E27FC236}">
                <a16:creationId xmlns:a16="http://schemas.microsoft.com/office/drawing/2014/main" id="{53075ED6-9D5A-45A7-A3D9-7D20B49ABF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9567" y="3257962"/>
            <a:ext cx="2140201" cy="144807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Freeform 30">
            <a:extLst>
              <a:ext uri="{FF2B5EF4-FFF2-40B4-BE49-F238E27FC236}">
                <a16:creationId xmlns:a16="http://schemas.microsoft.com/office/drawing/2014/main" id="{E142069F-6E2B-47BB-9226-53233AF967EF}"/>
              </a:ext>
            </a:extLst>
          </p:cNvPr>
          <p:cNvSpPr>
            <a:spLocks/>
          </p:cNvSpPr>
          <p:nvPr/>
        </p:nvSpPr>
        <p:spPr bwMode="auto">
          <a:xfrm>
            <a:off x="7585848" y="4532176"/>
            <a:ext cx="223920" cy="173857"/>
          </a:xfrm>
          <a:custGeom>
            <a:avLst/>
            <a:gdLst>
              <a:gd name="T0" fmla="*/ 80 w 197"/>
              <a:gd name="T1" fmla="*/ 80 h 165"/>
              <a:gd name="T2" fmla="*/ 0 w 197"/>
              <a:gd name="T3" fmla="*/ 93 h 165"/>
              <a:gd name="T4" fmla="*/ 197 w 197"/>
              <a:gd name="T5" fmla="*/ 165 h 165"/>
              <a:gd name="T6" fmla="*/ 67 w 197"/>
              <a:gd name="T7" fmla="*/ 0 h 165"/>
              <a:gd name="T8" fmla="*/ 80 w 197"/>
              <a:gd name="T9" fmla="*/ 80 h 1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7" h="165">
                <a:moveTo>
                  <a:pt x="80" y="80"/>
                </a:moveTo>
                <a:lnTo>
                  <a:pt x="0" y="93"/>
                </a:lnTo>
                <a:lnTo>
                  <a:pt x="197" y="165"/>
                </a:lnTo>
                <a:lnTo>
                  <a:pt x="67" y="0"/>
                </a:lnTo>
                <a:lnTo>
                  <a:pt x="80" y="80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9C9D498-7067-4290-A382-4EE4D6A4819F}"/>
              </a:ext>
            </a:extLst>
          </p:cNvPr>
          <p:cNvCxnSpPr/>
          <p:nvPr/>
        </p:nvCxnSpPr>
        <p:spPr>
          <a:xfrm>
            <a:off x="4982221" y="1682417"/>
            <a:ext cx="0" cy="327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81006E8-82F5-4691-AB9E-463F9BC683A8}"/>
              </a:ext>
            </a:extLst>
          </p:cNvPr>
          <p:cNvCxnSpPr/>
          <p:nvPr/>
        </p:nvCxnSpPr>
        <p:spPr>
          <a:xfrm>
            <a:off x="6716781" y="1353345"/>
            <a:ext cx="0" cy="3277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B05A6F9-4A21-44D5-8B58-09D6FF8F4F04}"/>
              </a:ext>
            </a:extLst>
          </p:cNvPr>
          <p:cNvSpPr txBox="1"/>
          <p:nvPr/>
        </p:nvSpPr>
        <p:spPr>
          <a:xfrm>
            <a:off x="5086283" y="97443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6D23D2-88C8-4E29-8D38-21AA4F78BFD2}"/>
              </a:ext>
            </a:extLst>
          </p:cNvPr>
          <p:cNvSpPr txBox="1"/>
          <p:nvPr/>
        </p:nvSpPr>
        <p:spPr>
          <a:xfrm>
            <a:off x="5925306" y="258292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D280546C-33E3-4D1D-AF22-C42847BE3A4E}"/>
              </a:ext>
            </a:extLst>
          </p:cNvPr>
          <p:cNvSpPr/>
          <p:nvPr/>
        </p:nvSpPr>
        <p:spPr>
          <a:xfrm>
            <a:off x="3093865" y="5355238"/>
            <a:ext cx="6492565" cy="60523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They might be in different cache lines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C9F09B-FBA7-459D-88B0-2FCD375727BD}"/>
              </a:ext>
            </a:extLst>
          </p:cNvPr>
          <p:cNvSpPr/>
          <p:nvPr/>
        </p:nvSpPr>
        <p:spPr>
          <a:xfrm>
            <a:off x="8531025" y="1097282"/>
            <a:ext cx="1609451" cy="8886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Assume no branches</a:t>
            </a:r>
          </a:p>
        </p:txBody>
      </p:sp>
    </p:spTree>
    <p:extLst>
      <p:ext uri="{BB962C8B-B14F-4D97-AF65-F5344CB8AC3E}">
        <p14:creationId xmlns:p14="http://schemas.microsoft.com/office/powerpoint/2010/main" val="11853752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4584" y="977558"/>
            <a:ext cx="7886700" cy="994172"/>
          </a:xfrm>
        </p:spPr>
        <p:txBody>
          <a:bodyPr/>
          <a:lstStyle/>
          <a:p>
            <a:r>
              <a:rPr lang="en-US" dirty="0"/>
              <a:t>Summary: The Branch Prediction System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152650" y="3017009"/>
            <a:ext cx="1357100" cy="4196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TextBox 4"/>
          <p:cNvSpPr txBox="1"/>
          <p:nvPr/>
        </p:nvSpPr>
        <p:spPr>
          <a:xfrm>
            <a:off x="2641125" y="284388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6" name="Rectangle 5"/>
          <p:cNvSpPr/>
          <p:nvPr/>
        </p:nvSpPr>
        <p:spPr>
          <a:xfrm>
            <a:off x="3509751" y="2617811"/>
            <a:ext cx="1392071" cy="1392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BTB</a:t>
            </a:r>
            <a:endParaRPr lang="en-US" sz="1350" dirty="0"/>
          </a:p>
        </p:txBody>
      </p:sp>
      <p:sp>
        <p:nvSpPr>
          <p:cNvPr id="7" name="Right Arrow 6"/>
          <p:cNvSpPr/>
          <p:nvPr/>
        </p:nvSpPr>
        <p:spPr>
          <a:xfrm>
            <a:off x="4904381" y="3077539"/>
            <a:ext cx="3088658" cy="3591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5089814" y="2800540"/>
            <a:ext cx="184063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Type &amp; Target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9750" y="4286882"/>
            <a:ext cx="1392071" cy="13920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Branch</a:t>
            </a:r>
          </a:p>
          <a:p>
            <a:pPr algn="ctr"/>
            <a:r>
              <a:rPr lang="en-US" sz="2100" dirty="0"/>
              <a:t>Predictor</a:t>
            </a:r>
            <a:endParaRPr lang="en-US" sz="1350" dirty="0"/>
          </a:p>
        </p:txBody>
      </p:sp>
      <p:sp>
        <p:nvSpPr>
          <p:cNvPr id="10" name="Right Arrow 9"/>
          <p:cNvSpPr/>
          <p:nvPr/>
        </p:nvSpPr>
        <p:spPr>
          <a:xfrm>
            <a:off x="2152649" y="4728501"/>
            <a:ext cx="1357100" cy="41966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/>
          <p:cNvSpPr txBox="1"/>
          <p:nvPr/>
        </p:nvSpPr>
        <p:spPr>
          <a:xfrm>
            <a:off x="2606009" y="4481956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58922" y="1950335"/>
            <a:ext cx="971033" cy="7999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RAS</a:t>
            </a:r>
            <a:endParaRPr lang="en-US" sz="1350" dirty="0"/>
          </a:p>
        </p:txBody>
      </p:sp>
      <p:sp>
        <p:nvSpPr>
          <p:cNvPr id="13" name="Right Arrow 12"/>
          <p:cNvSpPr/>
          <p:nvPr/>
        </p:nvSpPr>
        <p:spPr>
          <a:xfrm>
            <a:off x="7229955" y="2171245"/>
            <a:ext cx="763085" cy="3591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ight Arrow 13"/>
          <p:cNvSpPr/>
          <p:nvPr/>
        </p:nvSpPr>
        <p:spPr>
          <a:xfrm>
            <a:off x="4901821" y="4803349"/>
            <a:ext cx="3091219" cy="3591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ounded Rectangle 14"/>
          <p:cNvSpPr/>
          <p:nvPr/>
        </p:nvSpPr>
        <p:spPr>
          <a:xfrm>
            <a:off x="7993040" y="1829653"/>
            <a:ext cx="1267681" cy="40022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Choose</a:t>
            </a:r>
          </a:p>
          <a:p>
            <a:pPr algn="ctr"/>
            <a:r>
              <a:rPr lang="en-US" sz="2100" dirty="0"/>
              <a:t>the next PC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9260722" y="3650745"/>
            <a:ext cx="1351129" cy="35913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9260722" y="3328758"/>
            <a:ext cx="11416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next PC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05A11B-A892-4A44-BE6A-4CC4D82A2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D143E1E-EE1E-4AC5-8A2D-7BDBDD80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933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0217-F3E0-46B8-B63F-0FE52163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971" y="1508735"/>
            <a:ext cx="1732816" cy="82296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Round Same Side Corner Rectangle 3">
            <a:extLst>
              <a:ext uri="{FF2B5EF4-FFF2-40B4-BE49-F238E27FC236}">
                <a16:creationId xmlns:a16="http://schemas.microsoft.com/office/drawing/2014/main" id="{BABD4351-0C08-4766-BE81-3DA733F5C5F6}"/>
              </a:ext>
            </a:extLst>
          </p:cNvPr>
          <p:cNvSpPr/>
          <p:nvPr/>
        </p:nvSpPr>
        <p:spPr>
          <a:xfrm rot="16200000">
            <a:off x="4078728" y="2095205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1A2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426B6-3207-49E8-8E7A-318CE5AC1753}"/>
              </a:ext>
            </a:extLst>
          </p:cNvPr>
          <p:cNvSpPr txBox="1"/>
          <p:nvPr/>
        </p:nvSpPr>
        <p:spPr>
          <a:xfrm>
            <a:off x="4168233" y="2189899"/>
            <a:ext cx="341760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3BD94-432E-49F8-994F-EAAF0AE084BC}"/>
              </a:ext>
            </a:extLst>
          </p:cNvPr>
          <p:cNvSpPr/>
          <p:nvPr/>
        </p:nvSpPr>
        <p:spPr>
          <a:xfrm>
            <a:off x="4620192" y="2153399"/>
            <a:ext cx="4162026" cy="451117"/>
          </a:xfrm>
          <a:prstGeom prst="rect">
            <a:avLst/>
          </a:prstGeom>
          <a:solidFill>
            <a:srgbClr val="E21A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4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FA707-E2BC-4B10-86EB-612EA2C36383}"/>
              </a:ext>
            </a:extLst>
          </p:cNvPr>
          <p:cNvSpPr txBox="1"/>
          <p:nvPr/>
        </p:nvSpPr>
        <p:spPr>
          <a:xfrm>
            <a:off x="4661150" y="2184175"/>
            <a:ext cx="4102405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Prediction of the Instruction Type</a:t>
            </a:r>
          </a:p>
        </p:txBody>
      </p:sp>
      <p:sp>
        <p:nvSpPr>
          <p:cNvPr id="9" name="Round Same Side Corner Rectangle 19">
            <a:extLst>
              <a:ext uri="{FF2B5EF4-FFF2-40B4-BE49-F238E27FC236}">
                <a16:creationId xmlns:a16="http://schemas.microsoft.com/office/drawing/2014/main" id="{F28551BB-C70F-4CF7-A482-B8F1CE1D5A53}"/>
              </a:ext>
            </a:extLst>
          </p:cNvPr>
          <p:cNvSpPr/>
          <p:nvPr/>
        </p:nvSpPr>
        <p:spPr>
          <a:xfrm rot="16200000">
            <a:off x="4078728" y="2577573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B6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0FB8F-4718-4EB7-89C9-4E1C2C7BEFB0}"/>
              </a:ext>
            </a:extLst>
          </p:cNvPr>
          <p:cNvSpPr txBox="1"/>
          <p:nvPr/>
        </p:nvSpPr>
        <p:spPr>
          <a:xfrm>
            <a:off x="4144989" y="2672267"/>
            <a:ext cx="388248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E42B5-FBE8-4918-BF15-433D2716BFE0}"/>
              </a:ext>
            </a:extLst>
          </p:cNvPr>
          <p:cNvSpPr/>
          <p:nvPr/>
        </p:nvSpPr>
        <p:spPr>
          <a:xfrm>
            <a:off x="4620193" y="2635767"/>
            <a:ext cx="4162025" cy="451117"/>
          </a:xfrm>
          <a:prstGeom prst="rect">
            <a:avLst/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4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10488-04BF-4D5D-A7DA-E5F8EAAA5C8D}"/>
              </a:ext>
            </a:extLst>
          </p:cNvPr>
          <p:cNvSpPr txBox="1"/>
          <p:nvPr/>
        </p:nvSpPr>
        <p:spPr>
          <a:xfrm>
            <a:off x="4661150" y="2670594"/>
            <a:ext cx="4180953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latin typeface="Poppins" pitchFamily="2" charset="77"/>
                <a:ea typeface="League Spartan" charset="0"/>
                <a:cs typeface="Poppins" pitchFamily="2" charset="77"/>
              </a:rPr>
              <a:t>Prediction of the Branch Outcome</a:t>
            </a:r>
          </a:p>
        </p:txBody>
      </p:sp>
      <p:sp>
        <p:nvSpPr>
          <p:cNvPr id="13" name="Round Same Side Corner Rectangle 27">
            <a:extLst>
              <a:ext uri="{FF2B5EF4-FFF2-40B4-BE49-F238E27FC236}">
                <a16:creationId xmlns:a16="http://schemas.microsoft.com/office/drawing/2014/main" id="{79248E22-BAEB-4C8A-A15F-AF1D32AF8D13}"/>
              </a:ext>
            </a:extLst>
          </p:cNvPr>
          <p:cNvSpPr/>
          <p:nvPr/>
        </p:nvSpPr>
        <p:spPr>
          <a:xfrm rot="16200000">
            <a:off x="4078728" y="3059941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5D9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5409B-E2F1-4530-A5A2-3CBAD6D1859A}"/>
              </a:ext>
            </a:extLst>
          </p:cNvPr>
          <p:cNvSpPr txBox="1"/>
          <p:nvPr/>
        </p:nvSpPr>
        <p:spPr>
          <a:xfrm>
            <a:off x="4140983" y="3154636"/>
            <a:ext cx="396263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CDCA8-6093-47E9-903D-9F228DCF85D0}"/>
              </a:ext>
            </a:extLst>
          </p:cNvPr>
          <p:cNvSpPr/>
          <p:nvPr/>
        </p:nvSpPr>
        <p:spPr>
          <a:xfrm>
            <a:off x="4620193" y="3118135"/>
            <a:ext cx="4162024" cy="451117"/>
          </a:xfrm>
          <a:prstGeom prst="rect">
            <a:avLst/>
          </a:prstGeom>
          <a:solidFill>
            <a:srgbClr val="625D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4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7BA0C-52C9-406C-8489-50BE8D80FA27}"/>
              </a:ext>
            </a:extLst>
          </p:cNvPr>
          <p:cNvSpPr txBox="1"/>
          <p:nvPr/>
        </p:nvSpPr>
        <p:spPr>
          <a:xfrm>
            <a:off x="4658235" y="3163420"/>
            <a:ext cx="386355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Prediction of the Branch Target</a:t>
            </a:r>
          </a:p>
        </p:txBody>
      </p:sp>
      <p:sp>
        <p:nvSpPr>
          <p:cNvPr id="18" name="Round Same Side Corner Rectangle 35">
            <a:extLst>
              <a:ext uri="{FF2B5EF4-FFF2-40B4-BE49-F238E27FC236}">
                <a16:creationId xmlns:a16="http://schemas.microsoft.com/office/drawing/2014/main" id="{75461693-8E2F-4907-BA80-9443242518B7}"/>
              </a:ext>
            </a:extLst>
          </p:cNvPr>
          <p:cNvSpPr/>
          <p:nvPr/>
        </p:nvSpPr>
        <p:spPr>
          <a:xfrm rot="16200000">
            <a:off x="4078728" y="3542310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F1858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A06BB-56ED-4174-925E-12A87E6D31F3}"/>
              </a:ext>
            </a:extLst>
          </p:cNvPr>
          <p:cNvSpPr txBox="1"/>
          <p:nvPr/>
        </p:nvSpPr>
        <p:spPr>
          <a:xfrm>
            <a:off x="4132165" y="3637004"/>
            <a:ext cx="413896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3289B-2C33-40AD-8BC8-E054DA087F50}"/>
              </a:ext>
            </a:extLst>
          </p:cNvPr>
          <p:cNvSpPr/>
          <p:nvPr/>
        </p:nvSpPr>
        <p:spPr>
          <a:xfrm>
            <a:off x="4620193" y="3600504"/>
            <a:ext cx="4162023" cy="451117"/>
          </a:xfrm>
          <a:prstGeom prst="rect">
            <a:avLst/>
          </a:prstGeom>
          <a:solidFill>
            <a:srgbClr val="AF18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4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3C69D-66F4-41C5-9E75-C8473AC5634B}"/>
              </a:ext>
            </a:extLst>
          </p:cNvPr>
          <p:cNvSpPr txBox="1"/>
          <p:nvPr/>
        </p:nvSpPr>
        <p:spPr>
          <a:xfrm>
            <a:off x="4658235" y="3626757"/>
            <a:ext cx="1824538" cy="369332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Decode Stage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608" y="3598198"/>
            <a:ext cx="567506" cy="451118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51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6248581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A169C-5C37-4B6A-AFFC-9250EA47A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D5DF2-FB54-4E89-A9D8-69094A67B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1280160"/>
            <a:ext cx="8689730" cy="4351338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</a:rPr>
              <a:t>Expand</a:t>
            </a:r>
            <a:r>
              <a:rPr lang="en-US" sz="2400" dirty="0"/>
              <a:t> all the immediate values to 32 or 64-bit values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FF0000"/>
                </a:solidFill>
              </a:rPr>
              <a:t>Extract</a:t>
            </a:r>
            <a:r>
              <a:rPr lang="en-US" sz="2400" dirty="0"/>
              <a:t> all the fields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Compute</a:t>
            </a:r>
            <a:r>
              <a:rPr lang="en-US" sz="2400" dirty="0"/>
              <a:t> the branch target (if branch is taken)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</a:rPr>
              <a:t>Add</a:t>
            </a:r>
            <a:r>
              <a:rPr lang="en-US" sz="2400" dirty="0"/>
              <a:t> all implicit sources (such as for the return instruction)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030A0"/>
                </a:solidFill>
              </a:rPr>
              <a:t>Create</a:t>
            </a:r>
            <a:r>
              <a:rPr lang="en-US" sz="2400" dirty="0"/>
              <a:t> the instruction packet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30E5C-7567-4B72-B416-F102881E0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01A7B-FD5B-43F5-95AA-F2411296D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771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9B4C9-B73B-4B65-9763-7FE753F8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CISC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A1430-C774-4042-985E-20400FAA5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7593" y="2108884"/>
            <a:ext cx="7439487" cy="22801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not have a </a:t>
            </a:r>
            <a:r>
              <a:rPr lang="en-US" dirty="0">
                <a:solidFill>
                  <a:srgbClr val="00B050"/>
                </a:solidFill>
              </a:rPr>
              <a:t>fixed</a:t>
            </a:r>
            <a:r>
              <a:rPr lang="en-US" dirty="0"/>
              <a:t> length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dirty="0">
                <a:solidFill>
                  <a:schemeClr val="accent4"/>
                </a:solidFill>
              </a:rPr>
              <a:t>x86</a:t>
            </a:r>
            <a:r>
              <a:rPr lang="en-US" dirty="0"/>
              <a:t> the length varies from 1 to 15 bytes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hard</a:t>
            </a:r>
            <a:r>
              <a:rPr lang="en-US" dirty="0"/>
              <a:t> to fetch multiple instructions at once </a:t>
            </a:r>
          </a:p>
          <a:p>
            <a:pPr marL="573088" lvl="1" indent="-342900"/>
            <a:r>
              <a:rPr lang="en-US" dirty="0"/>
              <a:t>Need to know the </a:t>
            </a:r>
            <a:r>
              <a:rPr lang="en-US" dirty="0">
                <a:solidFill>
                  <a:srgbClr val="0070C0"/>
                </a:solidFill>
              </a:rPr>
              <a:t>boundaries of instructions</a:t>
            </a:r>
          </a:p>
          <a:p>
            <a:pPr marL="573088" lvl="1" indent="-342900"/>
            <a:r>
              <a:rPr lang="en-US" dirty="0">
                <a:solidFill>
                  <a:schemeClr val="tx1"/>
                </a:solidFill>
              </a:rPr>
              <a:t>It is hard for OOO pipelines to </a:t>
            </a:r>
            <a:r>
              <a:rPr lang="en-US" dirty="0">
                <a:solidFill>
                  <a:srgbClr val="625D9C"/>
                </a:solidFill>
              </a:rPr>
              <a:t>process</a:t>
            </a:r>
            <a:r>
              <a:rPr lang="en-US" dirty="0">
                <a:solidFill>
                  <a:schemeClr val="tx1"/>
                </a:solidFill>
              </a:rPr>
              <a:t> them</a:t>
            </a:r>
          </a:p>
          <a:p>
            <a:pPr marL="803275" lvl="2" indent="-342900"/>
            <a:r>
              <a:rPr lang="en-US" dirty="0">
                <a:solidFill>
                  <a:schemeClr val="tx1"/>
                </a:solidFill>
              </a:rPr>
              <a:t>Most CISC processors internally convert from CISC to RISC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/>
            <a:endParaRPr lang="en-US" dirty="0">
              <a:solidFill>
                <a:srgbClr val="0070C0"/>
              </a:solidFill>
            </a:endParaRPr>
          </a:p>
          <a:p>
            <a:pPr marL="342900" indent="-342900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EE9325-A73A-4730-B4BE-59C91C02A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8B37B-6901-47A2-B6F1-37372187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10C204D-DE49-413A-8F0D-747A9546E414}"/>
              </a:ext>
            </a:extLst>
          </p:cNvPr>
          <p:cNvSpPr/>
          <p:nvPr/>
        </p:nvSpPr>
        <p:spPr>
          <a:xfrm>
            <a:off x="1985640" y="1287263"/>
            <a:ext cx="2183907" cy="56817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CISC Instructions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0EF22-E6AB-48DF-AF4C-C4B091206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428" y="265444"/>
            <a:ext cx="2694920" cy="180363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1F7C17-AD1F-4E41-BF38-A3970DE762E0}"/>
              </a:ext>
            </a:extLst>
          </p:cNvPr>
          <p:cNvSpPr/>
          <p:nvPr/>
        </p:nvSpPr>
        <p:spPr>
          <a:xfrm>
            <a:off x="5291860" y="4976199"/>
            <a:ext cx="1296140" cy="822960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  <a:p>
            <a:pPr algn="ctr"/>
            <a:r>
              <a:rPr lang="en-US" dirty="0"/>
              <a:t>unit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BEFABA7-AA0C-40B3-96FF-2FF581CC7AAB}"/>
              </a:ext>
            </a:extLst>
          </p:cNvPr>
          <p:cNvSpPr/>
          <p:nvPr/>
        </p:nvSpPr>
        <p:spPr>
          <a:xfrm>
            <a:off x="4151791" y="5273379"/>
            <a:ext cx="1140070" cy="30502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FEB1E0-915D-4F5B-B7A5-2093C2480E94}"/>
              </a:ext>
            </a:extLst>
          </p:cNvPr>
          <p:cNvSpPr txBox="1"/>
          <p:nvPr/>
        </p:nvSpPr>
        <p:spPr>
          <a:xfrm>
            <a:off x="3370174" y="5273380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CISC</a:t>
            </a:r>
          </a:p>
          <a:p>
            <a:r>
              <a:rPr lang="en-US" dirty="0"/>
              <a:t>instructions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B1B370D-7343-43FE-A8DE-0E2FD5FEC9EE}"/>
              </a:ext>
            </a:extLst>
          </p:cNvPr>
          <p:cNvSpPr/>
          <p:nvPr/>
        </p:nvSpPr>
        <p:spPr>
          <a:xfrm>
            <a:off x="6587999" y="5273379"/>
            <a:ext cx="1140070" cy="305028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493C34-6D1A-4FB3-AEC8-23E3D69043BE}"/>
              </a:ext>
            </a:extLst>
          </p:cNvPr>
          <p:cNvSpPr txBox="1"/>
          <p:nvPr/>
        </p:nvSpPr>
        <p:spPr>
          <a:xfrm>
            <a:off x="7737328" y="5212040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RISC</a:t>
            </a:r>
          </a:p>
          <a:p>
            <a:r>
              <a:rPr lang="en-US" dirty="0"/>
              <a:t>instructions (</a:t>
            </a:r>
            <a:r>
              <a:rPr lang="en-US" dirty="0" err="1"/>
              <a:t>μOPs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58264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125B3-2021-42F6-8D7B-5A26377A6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Decoder vs Microcode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C4FF2-3E8D-45CB-8209-A3DECA154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3997" y="1097281"/>
            <a:ext cx="8251040" cy="27591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x86 has some very </a:t>
            </a:r>
            <a:r>
              <a:rPr lang="en-US" dirty="0">
                <a:solidFill>
                  <a:srgbClr val="E21A23"/>
                </a:solidFill>
              </a:rPr>
              <a:t>complex</a:t>
            </a:r>
            <a:r>
              <a:rPr lang="en-US" dirty="0"/>
              <a:t> instructions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 the </a:t>
            </a:r>
            <a:r>
              <a:rPr lang="en-US" i="1" dirty="0">
                <a:solidFill>
                  <a:srgbClr val="002060"/>
                </a:solidFill>
              </a:rPr>
              <a:t>rep </a:t>
            </a:r>
            <a:r>
              <a:rPr lang="en-US" i="1" dirty="0" err="1">
                <a:solidFill>
                  <a:srgbClr val="002060"/>
                </a:solidFill>
              </a:rPr>
              <a:t>movsd</a:t>
            </a:r>
            <a:r>
              <a:rPr lang="en-US" i="1" dirty="0">
                <a:solidFill>
                  <a:srgbClr val="002060"/>
                </a:solidFill>
              </a:rPr>
              <a:t> </a:t>
            </a:r>
            <a:r>
              <a:rPr lang="en-US" dirty="0"/>
              <a:t>instruction</a:t>
            </a:r>
          </a:p>
          <a:p>
            <a:pPr marL="573088" lvl="1" indent="-342900"/>
            <a:r>
              <a:rPr lang="en-US" dirty="0"/>
              <a:t>It can be used to </a:t>
            </a:r>
            <a:r>
              <a:rPr lang="en-US" dirty="0">
                <a:solidFill>
                  <a:srgbClr val="00B050"/>
                </a:solidFill>
              </a:rPr>
              <a:t>copy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elements from one location to the other </a:t>
            </a:r>
            <a:r>
              <a:rPr lang="en-US" dirty="0">
                <a:sym typeface="Wingdings" panose="05000000000000000000" pitchFamily="2" charset="2"/>
              </a:rPr>
              <a:t> all in one single instruction</a:t>
            </a:r>
          </a:p>
          <a:p>
            <a:pPr marL="573088" lvl="1" indent="-342900"/>
            <a:r>
              <a:rPr lang="en-US" dirty="0">
                <a:sym typeface="Wingdings" panose="05000000000000000000" pitchFamily="2" charset="2"/>
              </a:rPr>
              <a:t>Such instructions </a:t>
            </a:r>
            <a:r>
              <a:rPr lang="en-US" dirty="0">
                <a:solidFill>
                  <a:srgbClr val="9F2241"/>
                </a:solidFill>
                <a:sym typeface="Wingdings" panose="05000000000000000000" pitchFamily="2" charset="2"/>
              </a:rPr>
              <a:t>map</a:t>
            </a:r>
            <a:r>
              <a:rPr lang="en-US" dirty="0">
                <a:sym typeface="Wingdings" panose="05000000000000000000" pitchFamily="2" charset="2"/>
              </a:rPr>
              <a:t> to a large number of </a:t>
            </a:r>
            <a:r>
              <a:rPr lang="en-US" dirty="0" err="1"/>
              <a:t>μOPs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comparison, </a:t>
            </a:r>
            <a:r>
              <a:rPr lang="en-US" dirty="0">
                <a:solidFill>
                  <a:schemeClr val="tx1"/>
                </a:solidFill>
              </a:rPr>
              <a:t>simple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add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sub</a:t>
            </a:r>
            <a:r>
              <a:rPr lang="en-US" dirty="0"/>
              <a:t> instructions with register operands map to a single </a:t>
            </a:r>
            <a:r>
              <a:rPr lang="en-US" dirty="0" err="1"/>
              <a:t>μOP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0F2B7-C4D9-450B-8088-299596B3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5F24B1-944D-4B6E-9774-8B0B9D41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5CC8F3-7072-4ED8-AE7D-00426F898D82}"/>
              </a:ext>
            </a:extLst>
          </p:cNvPr>
          <p:cNvSpPr/>
          <p:nvPr/>
        </p:nvSpPr>
        <p:spPr>
          <a:xfrm>
            <a:off x="4595673" y="4350947"/>
            <a:ext cx="2201662" cy="6569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Microcode Cache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ABD04C-3177-45BF-A435-9ECF16A1AC96}"/>
              </a:ext>
            </a:extLst>
          </p:cNvPr>
          <p:cNvSpPr/>
          <p:nvPr/>
        </p:nvSpPr>
        <p:spPr>
          <a:xfrm>
            <a:off x="4000871" y="4565121"/>
            <a:ext cx="594803" cy="2286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71B754-030B-4213-9E7E-C8528B8662D9}"/>
              </a:ext>
            </a:extLst>
          </p:cNvPr>
          <p:cNvSpPr/>
          <p:nvPr/>
        </p:nvSpPr>
        <p:spPr>
          <a:xfrm>
            <a:off x="4595673" y="5222069"/>
            <a:ext cx="2201662" cy="6569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Decoder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291B7DD-47C0-4693-BA16-E6324AF43456}"/>
              </a:ext>
            </a:extLst>
          </p:cNvPr>
          <p:cNvSpPr/>
          <p:nvPr/>
        </p:nvSpPr>
        <p:spPr>
          <a:xfrm>
            <a:off x="4000870" y="5441306"/>
            <a:ext cx="594803" cy="2286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F24782-DA4A-4B2D-883A-2E18A7EAD79B}"/>
              </a:ext>
            </a:extLst>
          </p:cNvPr>
          <p:cNvSpPr/>
          <p:nvPr/>
        </p:nvSpPr>
        <p:spPr>
          <a:xfrm>
            <a:off x="4000868" y="4613860"/>
            <a:ext cx="97657" cy="10168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EA68B7-850B-4455-9AFE-F9780DD4A06B}"/>
              </a:ext>
            </a:extLst>
          </p:cNvPr>
          <p:cNvSpPr/>
          <p:nvPr/>
        </p:nvSpPr>
        <p:spPr>
          <a:xfrm rot="5400000">
            <a:off x="3587057" y="4808261"/>
            <a:ext cx="144043" cy="6835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BEE38A-88C4-4A15-B65A-463D1C5E29FE}"/>
              </a:ext>
            </a:extLst>
          </p:cNvPr>
          <p:cNvSpPr txBox="1"/>
          <p:nvPr/>
        </p:nvSpPr>
        <p:spPr>
          <a:xfrm>
            <a:off x="2500539" y="4984332"/>
            <a:ext cx="1305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CISC</a:t>
            </a:r>
          </a:p>
          <a:p>
            <a:r>
              <a:rPr lang="en-US" dirty="0"/>
              <a:t>instruction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DCC180F-6373-4F09-B9FD-4849EFA86160}"/>
              </a:ext>
            </a:extLst>
          </p:cNvPr>
          <p:cNvSpPr/>
          <p:nvPr/>
        </p:nvSpPr>
        <p:spPr>
          <a:xfrm>
            <a:off x="6797336" y="4594238"/>
            <a:ext cx="594803" cy="2286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E93B1EF2-FAA2-488F-8A38-B1AEF6487B46}"/>
              </a:ext>
            </a:extLst>
          </p:cNvPr>
          <p:cNvSpPr/>
          <p:nvPr/>
        </p:nvSpPr>
        <p:spPr>
          <a:xfrm>
            <a:off x="6797336" y="5446315"/>
            <a:ext cx="594803" cy="2286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681631-6E42-4DF8-8997-EB5DA37966FB}"/>
              </a:ext>
            </a:extLst>
          </p:cNvPr>
          <p:cNvSpPr txBox="1"/>
          <p:nvPr/>
        </p:nvSpPr>
        <p:spPr>
          <a:xfrm>
            <a:off x="7392138" y="44799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μOPs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FCFB35-1676-41DA-A196-80E43630998E}"/>
              </a:ext>
            </a:extLst>
          </p:cNvPr>
          <p:cNvSpPr txBox="1"/>
          <p:nvPr/>
        </p:nvSpPr>
        <p:spPr>
          <a:xfrm>
            <a:off x="7401014" y="535541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μOPs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89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E140-383F-48B2-BF42-43197293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0616" y="274321"/>
            <a:ext cx="7145015" cy="822960"/>
          </a:xfrm>
        </p:spPr>
        <p:txBody>
          <a:bodyPr/>
          <a:lstStyle/>
          <a:p>
            <a:r>
              <a:rPr lang="en-US" dirty="0" err="1"/>
              <a:t>Predecoding</a:t>
            </a:r>
            <a:r>
              <a:rPr lang="en-US" dirty="0"/>
              <a:t> CISC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314B-38A9-4687-932D-7FAACC40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386" y="2698812"/>
            <a:ext cx="8210336" cy="21395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we </a:t>
            </a:r>
            <a:r>
              <a:rPr lang="en-US" dirty="0">
                <a:solidFill>
                  <a:srgbClr val="FF0000"/>
                </a:solidFill>
              </a:rPr>
              <a:t>read</a:t>
            </a:r>
            <a:r>
              <a:rPr lang="en-US" dirty="0"/>
              <a:t> in an instruction into the </a:t>
            </a:r>
            <a:r>
              <a:rPr lang="en-US" dirty="0" err="1"/>
              <a:t>i</a:t>
            </a:r>
            <a:r>
              <a:rPr lang="en-US" dirty="0"/>
              <a:t>-cache</a:t>
            </a:r>
          </a:p>
          <a:p>
            <a:pPr marL="573088" lvl="1" indent="-342900"/>
            <a:r>
              <a:rPr lang="en-US" dirty="0"/>
              <a:t>We </a:t>
            </a:r>
            <a:r>
              <a:rPr lang="en-US" dirty="0" err="1">
                <a:solidFill>
                  <a:srgbClr val="0070C0"/>
                </a:solidFill>
              </a:rPr>
              <a:t>predecode</a:t>
            </a:r>
            <a:r>
              <a:rPr lang="en-US" dirty="0"/>
              <a:t> it</a:t>
            </a:r>
          </a:p>
          <a:p>
            <a:pPr marL="573088" lvl="1" indent="-342900"/>
            <a:r>
              <a:rPr lang="en-US" dirty="0">
                <a:sym typeface="Wingdings" panose="05000000000000000000" pitchFamily="2" charset="2"/>
              </a:rPr>
              <a:t> We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annotate</a:t>
            </a:r>
            <a:r>
              <a:rPr lang="en-US" dirty="0">
                <a:sym typeface="Wingdings" panose="05000000000000000000" pitchFamily="2" charset="2"/>
              </a:rPr>
              <a:t> each byte with additional information</a:t>
            </a:r>
          </a:p>
          <a:p>
            <a:pPr marL="573088" lvl="1" indent="-342900"/>
            <a:r>
              <a:rPr lang="en-US" dirty="0">
                <a:sym typeface="Wingdings" panose="05000000000000000000" pitchFamily="2" charset="2"/>
              </a:rPr>
              <a:t>When we read the bytes from the </a:t>
            </a:r>
            <a:r>
              <a:rPr lang="en-US" dirty="0" err="1">
                <a:sym typeface="Wingdings" panose="05000000000000000000" pitchFamily="2" charset="2"/>
              </a:rPr>
              <a:t>i</a:t>
            </a:r>
            <a:r>
              <a:rPr lang="en-US" dirty="0">
                <a:sym typeface="Wingdings" panose="05000000000000000000" pitchFamily="2" charset="2"/>
              </a:rPr>
              <a:t>-cache, we can </a:t>
            </a:r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use</a:t>
            </a:r>
            <a:r>
              <a:rPr lang="en-US" dirty="0">
                <a:sym typeface="Wingdings" panose="05000000000000000000" pitchFamily="2" charset="2"/>
              </a:rPr>
              <a:t> this additional information to decide the instruction boundaries.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[Narayan and Tran, 1999]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B71099-4EAA-4951-9744-5F3B7D088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C217A8-07D4-4A12-BC3E-425C9A8E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9C8B5B-FC6B-4E37-AA8E-DAA0934792DF}"/>
              </a:ext>
            </a:extLst>
          </p:cNvPr>
          <p:cNvSpPr/>
          <p:nvPr/>
        </p:nvSpPr>
        <p:spPr>
          <a:xfrm>
            <a:off x="2149877" y="1047578"/>
            <a:ext cx="2032986" cy="589476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Lower levels of memory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2953F38-B72D-4677-85C6-429F0D29648C}"/>
              </a:ext>
            </a:extLst>
          </p:cNvPr>
          <p:cNvSpPr/>
          <p:nvPr/>
        </p:nvSpPr>
        <p:spPr>
          <a:xfrm>
            <a:off x="4182863" y="1182518"/>
            <a:ext cx="1074198" cy="31959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24FF2-2A46-46EC-AB56-CCCD7AD56A90}"/>
              </a:ext>
            </a:extLst>
          </p:cNvPr>
          <p:cNvSpPr/>
          <p:nvPr/>
        </p:nvSpPr>
        <p:spPr>
          <a:xfrm>
            <a:off x="5257061" y="1097282"/>
            <a:ext cx="2032986" cy="443883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Predecode</a:t>
            </a:r>
            <a:r>
              <a:rPr lang="en-US" dirty="0"/>
              <a:t> unit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4C202AD-1989-430A-8DCD-8267A1D0C30E}"/>
              </a:ext>
            </a:extLst>
          </p:cNvPr>
          <p:cNvSpPr/>
          <p:nvPr/>
        </p:nvSpPr>
        <p:spPr>
          <a:xfrm>
            <a:off x="7290047" y="1184306"/>
            <a:ext cx="1074198" cy="319596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16CC1-DCDA-4F11-BC7C-42C1270C23D0}"/>
              </a:ext>
            </a:extLst>
          </p:cNvPr>
          <p:cNvSpPr/>
          <p:nvPr/>
        </p:nvSpPr>
        <p:spPr>
          <a:xfrm>
            <a:off x="8364245" y="1097282"/>
            <a:ext cx="2032986" cy="443883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/>
              <a:t>-cache</a:t>
            </a:r>
          </a:p>
        </p:txBody>
      </p:sp>
    </p:spTree>
    <p:extLst>
      <p:ext uri="{BB962C8B-B14F-4D97-AF65-F5344CB8AC3E}">
        <p14:creationId xmlns:p14="http://schemas.microsoft.com/office/powerpoint/2010/main" val="22309681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61720-4D08-4859-9C3D-C176E8D5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Predecoding</a:t>
            </a:r>
            <a:r>
              <a:rPr lang="en-US" dirty="0"/>
              <a:t>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34009-367D-422C-A135-D200496D9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005" y="3444387"/>
            <a:ext cx="8307990" cy="23352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Start bit </a:t>
            </a:r>
            <a:r>
              <a:rPr lang="en-US" dirty="0">
                <a:sym typeface="Wingdings" panose="05000000000000000000" pitchFamily="2" charset="2"/>
              </a:rPr>
              <a:t> Starting byte of an instruction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1A23"/>
                </a:solidFill>
                <a:sym typeface="Wingdings" panose="05000000000000000000" pitchFamily="2" charset="2"/>
              </a:rPr>
              <a:t>End bit </a:t>
            </a:r>
            <a:r>
              <a:rPr lang="en-US" dirty="0">
                <a:sym typeface="Wingdings" panose="05000000000000000000" pitchFamily="2" charset="2"/>
              </a:rPr>
              <a:t> Last byte of an instruction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Functional bit </a:t>
            </a:r>
            <a:r>
              <a:rPr lang="en-US" dirty="0">
                <a:sym typeface="Wingdings" panose="05000000000000000000" pitchFamily="2" charset="2"/>
              </a:rPr>
              <a:t> Interpretation depends on the implementation.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F2241"/>
                </a:solidFill>
                <a:sym typeface="Wingdings" panose="05000000000000000000" pitchFamily="2" charset="2"/>
              </a:rPr>
              <a:t>two-ROP and three-ROP bits </a:t>
            </a:r>
            <a:r>
              <a:rPr lang="en-US" dirty="0">
                <a:sym typeface="Wingdings" panose="05000000000000000000" pitchFamily="2" charset="2"/>
              </a:rPr>
              <a:t> Number of </a:t>
            </a:r>
            <a:r>
              <a:rPr lang="en-US" dirty="0" err="1"/>
              <a:t>μOPs</a:t>
            </a:r>
            <a:r>
              <a:rPr lang="en-US" dirty="0"/>
              <a:t> in an instruction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D7086A-1903-4447-B5E7-74DB06578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751C4C-81F0-4B3A-96D8-A204FA02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D77BD-8E14-41DC-9F75-28C744A19B9D}"/>
              </a:ext>
            </a:extLst>
          </p:cNvPr>
          <p:cNvSpPr/>
          <p:nvPr/>
        </p:nvSpPr>
        <p:spPr>
          <a:xfrm>
            <a:off x="4063014" y="1189609"/>
            <a:ext cx="2201662" cy="49714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 bits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FD170-0961-470B-A439-FD26DA52D57A}"/>
              </a:ext>
            </a:extLst>
          </p:cNvPr>
          <p:cNvSpPr/>
          <p:nvPr/>
        </p:nvSpPr>
        <p:spPr>
          <a:xfrm>
            <a:off x="6264677" y="1189609"/>
            <a:ext cx="301841" cy="49714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BA2F4B-BEE4-4517-8622-3077B0AFC2A1}"/>
              </a:ext>
            </a:extLst>
          </p:cNvPr>
          <p:cNvSpPr/>
          <p:nvPr/>
        </p:nvSpPr>
        <p:spPr>
          <a:xfrm>
            <a:off x="6567997" y="1189609"/>
            <a:ext cx="301841" cy="49714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EE4DE0-E0C1-41EA-9066-29E703E99498}"/>
              </a:ext>
            </a:extLst>
          </p:cNvPr>
          <p:cNvSpPr/>
          <p:nvPr/>
        </p:nvSpPr>
        <p:spPr>
          <a:xfrm>
            <a:off x="6869838" y="1190993"/>
            <a:ext cx="301841" cy="49714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9587EB-CCC5-4F78-B331-6959DD2C1B92}"/>
              </a:ext>
            </a:extLst>
          </p:cNvPr>
          <p:cNvSpPr/>
          <p:nvPr/>
        </p:nvSpPr>
        <p:spPr>
          <a:xfrm>
            <a:off x="7173158" y="1190993"/>
            <a:ext cx="301841" cy="49714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66BD1A-BFAA-4DE5-8897-B3F004EE7E47}"/>
              </a:ext>
            </a:extLst>
          </p:cNvPr>
          <p:cNvSpPr/>
          <p:nvPr/>
        </p:nvSpPr>
        <p:spPr>
          <a:xfrm>
            <a:off x="7473520" y="1189609"/>
            <a:ext cx="301841" cy="49714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A3BE88-26A5-4620-A6E8-0B1EDFC68B67}"/>
              </a:ext>
            </a:extLst>
          </p:cNvPr>
          <p:cNvCxnSpPr>
            <a:endCxn id="7" idx="2"/>
          </p:cNvCxnSpPr>
          <p:nvPr/>
        </p:nvCxnSpPr>
        <p:spPr>
          <a:xfrm flipV="1">
            <a:off x="5909569" y="1686758"/>
            <a:ext cx="506028" cy="621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BED2A6F-8980-437E-8878-091AA7FBB3B2}"/>
              </a:ext>
            </a:extLst>
          </p:cNvPr>
          <p:cNvSpPr txBox="1"/>
          <p:nvPr/>
        </p:nvSpPr>
        <p:spPr>
          <a:xfrm>
            <a:off x="5382454" y="230819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bit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9F5C34-2C23-4205-A6D9-392793A38D73}"/>
              </a:ext>
            </a:extLst>
          </p:cNvPr>
          <p:cNvCxnSpPr>
            <a:cxnSpLocks/>
          </p:cNvCxnSpPr>
          <p:nvPr/>
        </p:nvCxnSpPr>
        <p:spPr>
          <a:xfrm flipV="1">
            <a:off x="6449503" y="1681417"/>
            <a:ext cx="303447" cy="1123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3F5E82B-289F-4F7A-93AB-044729A86A0F}"/>
              </a:ext>
            </a:extLst>
          </p:cNvPr>
          <p:cNvSpPr txBox="1"/>
          <p:nvPr/>
        </p:nvSpPr>
        <p:spPr>
          <a:xfrm>
            <a:off x="5855065" y="275689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 bit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804987-C36B-4DBB-9D0E-195688E9B911}"/>
              </a:ext>
            </a:extLst>
          </p:cNvPr>
          <p:cNvCxnSpPr>
            <a:cxnSpLocks/>
          </p:cNvCxnSpPr>
          <p:nvPr/>
        </p:nvCxnSpPr>
        <p:spPr>
          <a:xfrm flipV="1">
            <a:off x="7042959" y="1668463"/>
            <a:ext cx="0" cy="1088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C8E85C-5667-4DE7-A841-8B920DE3255E}"/>
              </a:ext>
            </a:extLst>
          </p:cNvPr>
          <p:cNvSpPr txBox="1"/>
          <p:nvPr/>
        </p:nvSpPr>
        <p:spPr>
          <a:xfrm>
            <a:off x="6766132" y="2700524"/>
            <a:ext cx="1236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functional </a:t>
            </a:r>
          </a:p>
          <a:p>
            <a:r>
              <a:rPr lang="en-US" dirty="0"/>
              <a:t>bit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99BF6D9-84A8-450A-964F-EC2925E307B2}"/>
              </a:ext>
            </a:extLst>
          </p:cNvPr>
          <p:cNvCxnSpPr>
            <a:cxnSpLocks/>
          </p:cNvCxnSpPr>
          <p:nvPr/>
        </p:nvCxnSpPr>
        <p:spPr>
          <a:xfrm flipH="1" flipV="1">
            <a:off x="7324078" y="1681420"/>
            <a:ext cx="227121" cy="717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260B0F2-CA67-4DE9-A3DE-1C4A7E0C1EF4}"/>
              </a:ext>
            </a:extLst>
          </p:cNvPr>
          <p:cNvSpPr txBox="1"/>
          <p:nvPr/>
        </p:nvSpPr>
        <p:spPr>
          <a:xfrm>
            <a:off x="7171679" y="2324924"/>
            <a:ext cx="12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two-ROP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20E10B3-FD77-4144-8CC2-FEA9AAED4F92}"/>
              </a:ext>
            </a:extLst>
          </p:cNvPr>
          <p:cNvCxnSpPr>
            <a:cxnSpLocks/>
          </p:cNvCxnSpPr>
          <p:nvPr/>
        </p:nvCxnSpPr>
        <p:spPr>
          <a:xfrm flipH="1" flipV="1">
            <a:off x="7624439" y="1681529"/>
            <a:ext cx="304738" cy="336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384F358-3EC5-4806-9BAD-40E978E0DEBE}"/>
              </a:ext>
            </a:extLst>
          </p:cNvPr>
          <p:cNvSpPr txBox="1"/>
          <p:nvPr/>
        </p:nvSpPr>
        <p:spPr>
          <a:xfrm>
            <a:off x="7928466" y="1906328"/>
            <a:ext cx="1294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three-ROP</a:t>
            </a:r>
          </a:p>
        </p:txBody>
      </p:sp>
    </p:spTree>
    <p:extLst>
      <p:ext uri="{BB962C8B-B14F-4D97-AF65-F5344CB8AC3E}">
        <p14:creationId xmlns:p14="http://schemas.microsoft.com/office/powerpoint/2010/main" val="21870209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32A9C-9486-402E-A7C1-08044483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Operations on the Stack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D3713-EB05-40FE-BC3E-4158BA7BA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060" y="3334029"/>
            <a:ext cx="8627587" cy="17532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a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pattern</a:t>
            </a:r>
            <a:r>
              <a:rPr lang="en-US" sz="2400" dirty="0"/>
              <a:t> here.</a:t>
            </a:r>
          </a:p>
          <a:p>
            <a:pPr marL="573088" lvl="1" indent="-342900"/>
            <a:r>
              <a:rPr lang="en-US" dirty="0"/>
              <a:t>We either </a:t>
            </a:r>
            <a:r>
              <a:rPr lang="en-US" dirty="0">
                <a:solidFill>
                  <a:srgbClr val="E21A23"/>
                </a:solidFill>
              </a:rPr>
              <a:t>modify</a:t>
            </a:r>
            <a:r>
              <a:rPr lang="en-US" dirty="0"/>
              <a:t> the stack pointer by adding or subtracting a constant</a:t>
            </a:r>
          </a:p>
          <a:p>
            <a:pPr marL="573088" lvl="1" indent="-342900"/>
            <a:r>
              <a:rPr lang="en-US" dirty="0"/>
              <a:t>The </a:t>
            </a:r>
            <a:r>
              <a:rPr lang="en-US" dirty="0">
                <a:solidFill>
                  <a:srgbClr val="692146"/>
                </a:solidFill>
              </a:rPr>
              <a:t>load</a:t>
            </a:r>
            <a:r>
              <a:rPr lang="en-US" dirty="0"/>
              <a:t> and </a:t>
            </a:r>
            <a:r>
              <a:rPr lang="en-US" dirty="0">
                <a:solidFill>
                  <a:srgbClr val="00B050"/>
                </a:solidFill>
              </a:rPr>
              <a:t>store</a:t>
            </a:r>
            <a:r>
              <a:rPr lang="en-US" dirty="0"/>
              <a:t> instructions access the stack pointer.</a:t>
            </a:r>
          </a:p>
          <a:p>
            <a:pPr marL="573088" lvl="1" indent="-342900"/>
            <a:r>
              <a:rPr lang="en-US" dirty="0"/>
              <a:t>Update the stack pointer locally or get the memory address directly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22C19-302C-4AAB-89DD-254192D08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4E902-A21B-4DFD-9939-B33D7BE5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E5F327-5B0F-4DF1-8423-FAD44CC014A1}"/>
              </a:ext>
            </a:extLst>
          </p:cNvPr>
          <p:cNvSpPr/>
          <p:nvPr/>
        </p:nvSpPr>
        <p:spPr>
          <a:xfrm>
            <a:off x="2272601" y="900195"/>
            <a:ext cx="7039992" cy="2331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BF8864-AD59-442C-8642-A63BCA97105E}"/>
              </a:ext>
            </a:extLst>
          </p:cNvPr>
          <p:cNvSpPr/>
          <p:nvPr/>
        </p:nvSpPr>
        <p:spPr>
          <a:xfrm>
            <a:off x="4218316" y="768415"/>
            <a:ext cx="1859119" cy="3018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Example 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B00D6-7107-421A-AE04-7FF1CDC7CD28}"/>
              </a:ext>
            </a:extLst>
          </p:cNvPr>
          <p:cNvSpPr txBox="1"/>
          <p:nvPr/>
        </p:nvSpPr>
        <p:spPr>
          <a:xfrm>
            <a:off x="2669916" y="1070256"/>
            <a:ext cx="30560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sub </a:t>
            </a:r>
            <a:r>
              <a:rPr lang="en-US" i="1" dirty="0" err="1"/>
              <a:t>sp</a:t>
            </a:r>
            <a:r>
              <a:rPr lang="en-US" i="1" dirty="0"/>
              <a:t>, </a:t>
            </a:r>
            <a:r>
              <a:rPr lang="en-US" i="1" dirty="0" err="1"/>
              <a:t>sp</a:t>
            </a:r>
            <a:r>
              <a:rPr lang="en-US" i="1" dirty="0"/>
              <a:t> 8</a:t>
            </a:r>
          </a:p>
          <a:p>
            <a:r>
              <a:rPr lang="en-US" i="1" dirty="0" err="1"/>
              <a:t>st</a:t>
            </a:r>
            <a:r>
              <a:rPr lang="en-US" i="1" dirty="0"/>
              <a:t> r1, 0[</a:t>
            </a:r>
            <a:r>
              <a:rPr lang="en-US" i="1" dirty="0" err="1"/>
              <a:t>sp</a:t>
            </a:r>
            <a:r>
              <a:rPr lang="en-US" i="1" dirty="0"/>
              <a:t>]</a:t>
            </a:r>
          </a:p>
          <a:p>
            <a:r>
              <a:rPr lang="en-US" i="1" dirty="0" err="1"/>
              <a:t>st</a:t>
            </a:r>
            <a:r>
              <a:rPr lang="en-US" i="1" dirty="0"/>
              <a:t> r2, 4[</a:t>
            </a:r>
            <a:r>
              <a:rPr lang="en-US" i="1" dirty="0" err="1"/>
              <a:t>sp</a:t>
            </a:r>
            <a:r>
              <a:rPr lang="en-US" i="1" dirty="0"/>
              <a:t>]</a:t>
            </a:r>
          </a:p>
          <a:p>
            <a:r>
              <a:rPr lang="en-US" i="1" dirty="0"/>
              <a:t>....</a:t>
            </a:r>
          </a:p>
          <a:p>
            <a:r>
              <a:rPr lang="en-US" i="1" dirty="0" err="1"/>
              <a:t>ld</a:t>
            </a:r>
            <a:r>
              <a:rPr lang="en-US" i="1" dirty="0"/>
              <a:t> r2, 4[</a:t>
            </a:r>
            <a:r>
              <a:rPr lang="en-US" i="1" dirty="0" err="1"/>
              <a:t>sp</a:t>
            </a:r>
            <a:r>
              <a:rPr lang="en-US" i="1" dirty="0"/>
              <a:t>]</a:t>
            </a:r>
          </a:p>
          <a:p>
            <a:r>
              <a:rPr lang="en-US" i="1" dirty="0" err="1"/>
              <a:t>ld</a:t>
            </a:r>
            <a:r>
              <a:rPr lang="en-US" i="1" dirty="0"/>
              <a:t> r1, 0[</a:t>
            </a:r>
            <a:r>
              <a:rPr lang="en-US" i="1" dirty="0" err="1"/>
              <a:t>sp</a:t>
            </a:r>
            <a:r>
              <a:rPr lang="en-US" i="1" dirty="0"/>
              <a:t>]</a:t>
            </a:r>
          </a:p>
          <a:p>
            <a:r>
              <a:rPr lang="en-US" i="1" dirty="0"/>
              <a:t>add </a:t>
            </a:r>
            <a:r>
              <a:rPr lang="en-US" i="1" dirty="0" err="1"/>
              <a:t>sp</a:t>
            </a:r>
            <a:r>
              <a:rPr lang="en-US" i="1" dirty="0"/>
              <a:t>, </a:t>
            </a:r>
            <a:r>
              <a:rPr lang="en-US" i="1" dirty="0" err="1"/>
              <a:t>sp</a:t>
            </a:r>
            <a:r>
              <a:rPr lang="en-US" i="1" dirty="0"/>
              <a:t>, 8</a:t>
            </a:r>
          </a:p>
        </p:txBody>
      </p:sp>
      <p:pic>
        <p:nvPicPr>
          <p:cNvPr id="11" name="Picture 10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E5462307-716B-42DE-8A3F-AC2F17E432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24000" y="5217632"/>
            <a:ext cx="2027068" cy="11402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9C8C4A-C64C-4D15-9EDF-24C30B0992E4}"/>
              </a:ext>
            </a:extLst>
          </p:cNvPr>
          <p:cNvSpPr txBox="1"/>
          <p:nvPr/>
        </p:nvSpPr>
        <p:spPr>
          <a:xfrm>
            <a:off x="3268927" y="5587690"/>
            <a:ext cx="6561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Have a copy of the </a:t>
            </a:r>
            <a:r>
              <a:rPr lang="en-US" sz="2000" i="1" dirty="0" err="1"/>
              <a:t>sp</a:t>
            </a:r>
            <a:r>
              <a:rPr lang="en-US" sz="2000" dirty="0"/>
              <a:t> register in the decode stage itself.</a:t>
            </a:r>
          </a:p>
        </p:txBody>
      </p:sp>
    </p:spTree>
    <p:extLst>
      <p:ext uri="{BB962C8B-B14F-4D97-AF65-F5344CB8AC3E}">
        <p14:creationId xmlns:p14="http://schemas.microsoft.com/office/powerpoint/2010/main" val="5518381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00398-64F8-4C6E-BC86-A89E6571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</a:t>
            </a:r>
            <a:r>
              <a:rPr lang="en-US" i="1" dirty="0" err="1"/>
              <a:t>csp</a:t>
            </a:r>
            <a:r>
              <a:rPr lang="en-US" dirty="0"/>
              <a:t> register in the decode stage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9141D-9ED5-4077-966F-6D83F8C8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5A4FE5-1381-48F8-845F-D90C4D62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58</a:t>
            </a:fld>
            <a:endParaRPr 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17667153-85BF-4C0B-983A-5BDAD8A64C3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28781" y="1860178"/>
            <a:ext cx="6225219" cy="3272951"/>
            <a:chOff x="832" y="1360"/>
            <a:chExt cx="3106" cy="1633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0EC4D0D6-8A83-4153-AA12-294A47F11F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2" y="1360"/>
              <a:ext cx="3106" cy="16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F0DE38FB-93B1-4B15-B221-770F89427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6" y="2427"/>
              <a:ext cx="718" cy="471"/>
            </a:xfrm>
            <a:prstGeom prst="rect">
              <a:avLst/>
            </a:prstGeom>
            <a:solidFill>
              <a:srgbClr val="FFE6D5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5357500-829C-4AD3-BA6C-FD3FB9E266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7" y="2105"/>
              <a:ext cx="401" cy="219"/>
            </a:xfrm>
            <a:custGeom>
              <a:avLst/>
              <a:gdLst>
                <a:gd name="T0" fmla="*/ 179 w 837"/>
                <a:gd name="T1" fmla="*/ 0 h 456"/>
                <a:gd name="T2" fmla="*/ 658 w 837"/>
                <a:gd name="T3" fmla="*/ 0 h 456"/>
                <a:gd name="T4" fmla="*/ 837 w 837"/>
                <a:gd name="T5" fmla="*/ 179 h 456"/>
                <a:gd name="T6" fmla="*/ 837 w 837"/>
                <a:gd name="T7" fmla="*/ 277 h 456"/>
                <a:gd name="T8" fmla="*/ 658 w 837"/>
                <a:gd name="T9" fmla="*/ 456 h 456"/>
                <a:gd name="T10" fmla="*/ 179 w 837"/>
                <a:gd name="T11" fmla="*/ 456 h 456"/>
                <a:gd name="T12" fmla="*/ 0 w 837"/>
                <a:gd name="T13" fmla="*/ 277 h 456"/>
                <a:gd name="T14" fmla="*/ 0 w 837"/>
                <a:gd name="T15" fmla="*/ 179 h 456"/>
                <a:gd name="T16" fmla="*/ 179 w 837"/>
                <a:gd name="T17" fmla="*/ 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7" h="456">
                  <a:moveTo>
                    <a:pt x="179" y="0"/>
                  </a:moveTo>
                  <a:lnTo>
                    <a:pt x="658" y="0"/>
                  </a:lnTo>
                  <a:cubicBezTo>
                    <a:pt x="757" y="0"/>
                    <a:pt x="837" y="80"/>
                    <a:pt x="837" y="179"/>
                  </a:cubicBezTo>
                  <a:lnTo>
                    <a:pt x="837" y="277"/>
                  </a:lnTo>
                  <a:cubicBezTo>
                    <a:pt x="837" y="376"/>
                    <a:pt x="757" y="456"/>
                    <a:pt x="658" y="456"/>
                  </a:cubicBezTo>
                  <a:lnTo>
                    <a:pt x="179" y="456"/>
                  </a:lnTo>
                  <a:cubicBezTo>
                    <a:pt x="80" y="456"/>
                    <a:pt x="0" y="376"/>
                    <a:pt x="0" y="277"/>
                  </a:cubicBezTo>
                  <a:lnTo>
                    <a:pt x="0" y="179"/>
                  </a:lnTo>
                  <a:cubicBezTo>
                    <a:pt x="0" y="80"/>
                    <a:pt x="80" y="0"/>
                    <a:pt x="179" y="0"/>
                  </a:cubicBezTo>
                  <a:close/>
                </a:path>
              </a:pathLst>
            </a:custGeom>
            <a:solidFill>
              <a:srgbClr val="D0E69E"/>
            </a:solidFill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4A5D1FCD-E6B6-472B-A88C-2B20866B8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2514"/>
              <a:ext cx="546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The decode</a:t>
              </a:r>
            </a:p>
            <a:p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unit</a:t>
              </a:r>
              <a:endParaRPr lang="en-US" altLang="en-US" sz="2400" dirty="0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542B54D0-6D76-46D7-9B0E-6573B8C7B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2649"/>
              <a:ext cx="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D372992C-315C-4BF5-9D72-E5A9CA8B32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8" y="2675"/>
              <a:ext cx="1161" cy="0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6829AEB6-2F96-4049-AC6A-DAA7670A65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2647"/>
              <a:ext cx="97" cy="56"/>
            </a:xfrm>
            <a:custGeom>
              <a:avLst/>
              <a:gdLst>
                <a:gd name="T0" fmla="*/ 57 w 201"/>
                <a:gd name="T1" fmla="*/ 58 h 115"/>
                <a:gd name="T2" fmla="*/ 0 w 201"/>
                <a:gd name="T3" fmla="*/ 115 h 115"/>
                <a:gd name="T4" fmla="*/ 201 w 201"/>
                <a:gd name="T5" fmla="*/ 58 h 115"/>
                <a:gd name="T6" fmla="*/ 0 w 201"/>
                <a:gd name="T7" fmla="*/ 0 h 115"/>
                <a:gd name="T8" fmla="*/ 57 w 201"/>
                <a:gd name="T9" fmla="*/ 5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15">
                  <a:moveTo>
                    <a:pt x="57" y="58"/>
                  </a:moveTo>
                  <a:lnTo>
                    <a:pt x="0" y="115"/>
                  </a:lnTo>
                  <a:lnTo>
                    <a:pt x="201" y="58"/>
                  </a:lnTo>
                  <a:lnTo>
                    <a:pt x="0" y="0"/>
                  </a:lnTo>
                  <a:lnTo>
                    <a:pt x="57" y="58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CF8BD427-26E9-4AA0-960B-F3840D95A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2630"/>
              <a:ext cx="721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Subsequent </a:t>
              </a:r>
            </a:p>
            <a:p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pipeline stages </a:t>
              </a:r>
              <a:endParaRPr lang="en-US" altLang="en-US" sz="2400" dirty="0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E3C54987-6560-4AF9-9273-FC2E79857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6" y="2764"/>
              <a:ext cx="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11CA9EEE-AFA9-4DA1-8665-431EEFBAA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2" y="2145"/>
              <a:ext cx="154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 err="1">
                  <a:solidFill>
                    <a:srgbClr val="000000"/>
                  </a:solidFill>
                  <a:latin typeface="sans-serif"/>
                </a:rPr>
                <a:t>csp</a:t>
              </a:r>
              <a:endParaRPr lang="en-US" altLang="en-US" dirty="0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537BB289-AE21-4C73-A0BE-50F7736E40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1604"/>
              <a:ext cx="963" cy="333"/>
            </a:xfrm>
            <a:prstGeom prst="rect">
              <a:avLst/>
            </a:prstGeom>
            <a:solidFill>
              <a:srgbClr val="FFE6D5"/>
            </a:solidFill>
            <a:ln w="1746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D0B7F689-BD6F-4649-8C7C-55D659E3A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" y="1618"/>
              <a:ext cx="749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Stack pointer</a:t>
              </a:r>
            </a:p>
            <a:p>
              <a:pPr algn="ctr"/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calculation logic</a:t>
              </a:r>
              <a:endParaRPr lang="en-US" altLang="en-US" sz="2400" dirty="0"/>
            </a:p>
          </p:txBody>
        </p:sp>
        <p:sp>
          <p:nvSpPr>
            <p:cNvPr id="21" name="Rectangle 16">
              <a:extLst>
                <a:ext uri="{FF2B5EF4-FFF2-40B4-BE49-F238E27FC236}">
                  <a16:creationId xmlns:a16="http://schemas.microsoft.com/office/drawing/2014/main" id="{31B83AD4-F6A4-47C0-AF5A-4C7A7389E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1761"/>
              <a:ext cx="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sz="1400" dirty="0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88C22D19-4A58-4C6A-A01F-FB258F0DEB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2" y="1938"/>
              <a:ext cx="0" cy="484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1B3E1AF2-5547-45D3-B1CA-F13C8DC935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" y="1938"/>
              <a:ext cx="55" cy="97"/>
            </a:xfrm>
            <a:custGeom>
              <a:avLst/>
              <a:gdLst>
                <a:gd name="T0" fmla="*/ 57 w 115"/>
                <a:gd name="T1" fmla="*/ 144 h 202"/>
                <a:gd name="T2" fmla="*/ 115 w 115"/>
                <a:gd name="T3" fmla="*/ 202 h 202"/>
                <a:gd name="T4" fmla="*/ 57 w 115"/>
                <a:gd name="T5" fmla="*/ 0 h 202"/>
                <a:gd name="T6" fmla="*/ 0 w 115"/>
                <a:gd name="T7" fmla="*/ 202 h 202"/>
                <a:gd name="T8" fmla="*/ 57 w 115"/>
                <a:gd name="T9" fmla="*/ 1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02">
                  <a:moveTo>
                    <a:pt x="57" y="144"/>
                  </a:moveTo>
                  <a:lnTo>
                    <a:pt x="115" y="202"/>
                  </a:lnTo>
                  <a:lnTo>
                    <a:pt x="57" y="0"/>
                  </a:lnTo>
                  <a:lnTo>
                    <a:pt x="0" y="202"/>
                  </a:lnTo>
                  <a:lnTo>
                    <a:pt x="57" y="144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CCD9E34C-0597-41E3-9726-93BF38FCAF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8" y="1938"/>
              <a:ext cx="0" cy="162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D874C19B-5DCB-437C-8A2D-D2E27B028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0" y="2004"/>
              <a:ext cx="56" cy="96"/>
            </a:xfrm>
            <a:custGeom>
              <a:avLst/>
              <a:gdLst>
                <a:gd name="T0" fmla="*/ 58 w 116"/>
                <a:gd name="T1" fmla="*/ 58 h 201"/>
                <a:gd name="T2" fmla="*/ 0 w 116"/>
                <a:gd name="T3" fmla="*/ 0 h 201"/>
                <a:gd name="T4" fmla="*/ 58 w 116"/>
                <a:gd name="T5" fmla="*/ 201 h 201"/>
                <a:gd name="T6" fmla="*/ 116 w 116"/>
                <a:gd name="T7" fmla="*/ 0 h 201"/>
                <a:gd name="T8" fmla="*/ 58 w 116"/>
                <a:gd name="T9" fmla="*/ 5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201">
                  <a:moveTo>
                    <a:pt x="58" y="58"/>
                  </a:moveTo>
                  <a:lnTo>
                    <a:pt x="0" y="0"/>
                  </a:lnTo>
                  <a:lnTo>
                    <a:pt x="58" y="201"/>
                  </a:lnTo>
                  <a:lnTo>
                    <a:pt x="116" y="0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63225E5F-CFDE-4B8B-A788-E2494616D6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05" y="1831"/>
              <a:ext cx="318" cy="0"/>
            </a:xfrm>
            <a:prstGeom prst="line">
              <a:avLst/>
            </a:prstGeom>
            <a:noFill/>
            <a:ln w="12700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A8D74625-1D20-42CF-B36E-2EF08E608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5" y="1799"/>
              <a:ext cx="108" cy="63"/>
            </a:xfrm>
            <a:custGeom>
              <a:avLst/>
              <a:gdLst>
                <a:gd name="T0" fmla="*/ 65 w 226"/>
                <a:gd name="T1" fmla="*/ 65 h 130"/>
                <a:gd name="T2" fmla="*/ 0 w 226"/>
                <a:gd name="T3" fmla="*/ 130 h 130"/>
                <a:gd name="T4" fmla="*/ 226 w 226"/>
                <a:gd name="T5" fmla="*/ 65 h 130"/>
                <a:gd name="T6" fmla="*/ 0 w 226"/>
                <a:gd name="T7" fmla="*/ 0 h 130"/>
                <a:gd name="T8" fmla="*/ 65 w 226"/>
                <a:gd name="T9" fmla="*/ 65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130">
                  <a:moveTo>
                    <a:pt x="65" y="65"/>
                  </a:moveTo>
                  <a:lnTo>
                    <a:pt x="0" y="130"/>
                  </a:lnTo>
                  <a:lnTo>
                    <a:pt x="226" y="65"/>
                  </a:lnTo>
                  <a:lnTo>
                    <a:pt x="0" y="0"/>
                  </a:lnTo>
                  <a:lnTo>
                    <a:pt x="65" y="65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60E304EE-E0D7-4E02-AAD3-FEB7BAA205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4" y="1993"/>
              <a:ext cx="287" cy="232"/>
            </a:xfrm>
            <a:custGeom>
              <a:avLst/>
              <a:gdLst>
                <a:gd name="T0" fmla="*/ 0 w 598"/>
                <a:gd name="T1" fmla="*/ 482 h 482"/>
                <a:gd name="T2" fmla="*/ 232 w 598"/>
                <a:gd name="T3" fmla="*/ 482 h 482"/>
                <a:gd name="T4" fmla="*/ 232 w 598"/>
                <a:gd name="T5" fmla="*/ 0 h 482"/>
                <a:gd name="T6" fmla="*/ 598 w 598"/>
                <a:gd name="T7" fmla="*/ 0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8" h="482">
                  <a:moveTo>
                    <a:pt x="0" y="482"/>
                  </a:moveTo>
                  <a:lnTo>
                    <a:pt x="232" y="482"/>
                  </a:lnTo>
                  <a:lnTo>
                    <a:pt x="232" y="0"/>
                  </a:lnTo>
                  <a:lnTo>
                    <a:pt x="598" y="0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DA04B99F-62E9-4258-99AE-757E9E006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4" y="1966"/>
              <a:ext cx="97" cy="55"/>
            </a:xfrm>
            <a:custGeom>
              <a:avLst/>
              <a:gdLst>
                <a:gd name="T0" fmla="*/ 58 w 202"/>
                <a:gd name="T1" fmla="*/ 57 h 115"/>
                <a:gd name="T2" fmla="*/ 0 w 202"/>
                <a:gd name="T3" fmla="*/ 115 h 115"/>
                <a:gd name="T4" fmla="*/ 202 w 202"/>
                <a:gd name="T5" fmla="*/ 57 h 115"/>
                <a:gd name="T6" fmla="*/ 0 w 202"/>
                <a:gd name="T7" fmla="*/ 0 h 115"/>
                <a:gd name="T8" fmla="*/ 58 w 202"/>
                <a:gd name="T9" fmla="*/ 5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15">
                  <a:moveTo>
                    <a:pt x="58" y="57"/>
                  </a:moveTo>
                  <a:lnTo>
                    <a:pt x="0" y="115"/>
                  </a:lnTo>
                  <a:lnTo>
                    <a:pt x="202" y="57"/>
                  </a:lnTo>
                  <a:lnTo>
                    <a:pt x="0" y="0"/>
                  </a:lnTo>
                  <a:lnTo>
                    <a:pt x="58" y="57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25">
              <a:extLst>
                <a:ext uri="{FF2B5EF4-FFF2-40B4-BE49-F238E27FC236}">
                  <a16:creationId xmlns:a16="http://schemas.microsoft.com/office/drawing/2014/main" id="{6C60317C-AB0A-4E3D-A03B-1E0F599AA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1685"/>
              <a:ext cx="300" cy="424"/>
            </a:xfrm>
            <a:prstGeom prst="ellipse">
              <a:avLst/>
            </a:prstGeom>
            <a:solidFill>
              <a:srgbClr val="FFD5D5"/>
            </a:solidFill>
            <a:ln w="11113" cap="flat">
              <a:solidFill>
                <a:srgbClr val="08080D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55097CD8-0D75-48D9-A809-701AB40581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9" y="1891"/>
              <a:ext cx="210" cy="0"/>
            </a:xfrm>
            <a:prstGeom prst="line">
              <a:avLst/>
            </a:prstGeom>
            <a:noFill/>
            <a:ln w="19050" cap="flat">
              <a:solidFill>
                <a:srgbClr val="0303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7">
              <a:extLst>
                <a:ext uri="{FF2B5EF4-FFF2-40B4-BE49-F238E27FC236}">
                  <a16:creationId xmlns:a16="http://schemas.microsoft.com/office/drawing/2014/main" id="{7894F09A-AFAC-445D-963A-CCD8D6B4A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6" y="1784"/>
              <a:ext cx="0" cy="201"/>
            </a:xfrm>
            <a:prstGeom prst="line">
              <a:avLst/>
            </a:prstGeom>
            <a:noFill/>
            <a:ln w="19050" cap="flat">
              <a:solidFill>
                <a:srgbClr val="03030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88E5579E-2336-4159-8E36-9823F747FF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" y="2113"/>
              <a:ext cx="497" cy="420"/>
            </a:xfrm>
            <a:custGeom>
              <a:avLst/>
              <a:gdLst>
                <a:gd name="T0" fmla="*/ 0 w 1036"/>
                <a:gd name="T1" fmla="*/ 0 h 875"/>
                <a:gd name="T2" fmla="*/ 0 w 1036"/>
                <a:gd name="T3" fmla="*/ 875 h 875"/>
                <a:gd name="T4" fmla="*/ 1036 w 1036"/>
                <a:gd name="T5" fmla="*/ 875 h 8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36" h="875">
                  <a:moveTo>
                    <a:pt x="0" y="0"/>
                  </a:moveTo>
                  <a:lnTo>
                    <a:pt x="0" y="875"/>
                  </a:lnTo>
                  <a:lnTo>
                    <a:pt x="1036" y="875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65D043D6-E3BA-4757-9CA4-44CF84EF5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2" y="2506"/>
              <a:ext cx="97" cy="55"/>
            </a:xfrm>
            <a:custGeom>
              <a:avLst/>
              <a:gdLst>
                <a:gd name="T0" fmla="*/ 57 w 201"/>
                <a:gd name="T1" fmla="*/ 57 h 115"/>
                <a:gd name="T2" fmla="*/ 0 w 201"/>
                <a:gd name="T3" fmla="*/ 115 h 115"/>
                <a:gd name="T4" fmla="*/ 201 w 201"/>
                <a:gd name="T5" fmla="*/ 57 h 115"/>
                <a:gd name="T6" fmla="*/ 0 w 201"/>
                <a:gd name="T7" fmla="*/ 0 h 115"/>
                <a:gd name="T8" fmla="*/ 57 w 201"/>
                <a:gd name="T9" fmla="*/ 5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15">
                  <a:moveTo>
                    <a:pt x="57" y="57"/>
                  </a:moveTo>
                  <a:lnTo>
                    <a:pt x="0" y="115"/>
                  </a:lnTo>
                  <a:lnTo>
                    <a:pt x="201" y="57"/>
                  </a:lnTo>
                  <a:lnTo>
                    <a:pt x="0" y="0"/>
                  </a:lnTo>
                  <a:lnTo>
                    <a:pt x="57" y="57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3AC3970E-5224-4856-86F6-32C1976C7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8" y="2315"/>
              <a:ext cx="171" cy="669"/>
            </a:xfrm>
            <a:custGeom>
              <a:avLst/>
              <a:gdLst>
                <a:gd name="T0" fmla="*/ 179 w 357"/>
                <a:gd name="T1" fmla="*/ 0 h 1393"/>
                <a:gd name="T2" fmla="*/ 357 w 357"/>
                <a:gd name="T3" fmla="*/ 178 h 1393"/>
                <a:gd name="T4" fmla="*/ 357 w 357"/>
                <a:gd name="T5" fmla="*/ 1214 h 1393"/>
                <a:gd name="T6" fmla="*/ 179 w 357"/>
                <a:gd name="T7" fmla="*/ 1393 h 1393"/>
                <a:gd name="T8" fmla="*/ 0 w 357"/>
                <a:gd name="T9" fmla="*/ 1214 h 1393"/>
                <a:gd name="T10" fmla="*/ 0 w 357"/>
                <a:gd name="T11" fmla="*/ 178 h 1393"/>
                <a:gd name="T12" fmla="*/ 179 w 357"/>
                <a:gd name="T13" fmla="*/ 0 h 1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7" h="1393">
                  <a:moveTo>
                    <a:pt x="179" y="0"/>
                  </a:moveTo>
                  <a:cubicBezTo>
                    <a:pt x="278" y="0"/>
                    <a:pt x="357" y="80"/>
                    <a:pt x="357" y="178"/>
                  </a:cubicBezTo>
                  <a:lnTo>
                    <a:pt x="357" y="1214"/>
                  </a:lnTo>
                  <a:cubicBezTo>
                    <a:pt x="357" y="1313"/>
                    <a:pt x="278" y="1393"/>
                    <a:pt x="179" y="1393"/>
                  </a:cubicBezTo>
                  <a:cubicBezTo>
                    <a:pt x="80" y="1393"/>
                    <a:pt x="0" y="1313"/>
                    <a:pt x="0" y="1214"/>
                  </a:cubicBezTo>
                  <a:lnTo>
                    <a:pt x="0" y="178"/>
                  </a:lnTo>
                  <a:cubicBezTo>
                    <a:pt x="0" y="80"/>
                    <a:pt x="80" y="0"/>
                    <a:pt x="179" y="0"/>
                  </a:cubicBezTo>
                  <a:close/>
                </a:path>
              </a:pathLst>
            </a:custGeom>
            <a:solidFill>
              <a:srgbClr val="F6FFD5"/>
            </a:solidFill>
            <a:ln w="1428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1">
              <a:extLst>
                <a:ext uri="{FF2B5EF4-FFF2-40B4-BE49-F238E27FC236}">
                  <a16:creationId xmlns:a16="http://schemas.microsoft.com/office/drawing/2014/main" id="{21077DA0-13B7-4EA6-AC77-DC4E3BCED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11"/>
              <a:ext cx="507" cy="2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Instruction</a:t>
              </a:r>
            </a:p>
            <a:p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packet</a:t>
              </a:r>
              <a:endParaRPr lang="en-US" altLang="en-US" sz="2400" dirty="0"/>
            </a:p>
          </p:txBody>
        </p: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BE33D1D2-DAF1-475F-AC9E-B6B509E60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8" y="2190"/>
              <a:ext cx="0" cy="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8AB47070-B930-41D4-AEE2-E558478602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3" y="2615"/>
              <a:ext cx="969" cy="0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2ECD2DF9-3687-48DA-A778-50DFCC81C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" y="2587"/>
              <a:ext cx="97" cy="55"/>
            </a:xfrm>
            <a:custGeom>
              <a:avLst/>
              <a:gdLst>
                <a:gd name="T0" fmla="*/ 57 w 201"/>
                <a:gd name="T1" fmla="*/ 58 h 115"/>
                <a:gd name="T2" fmla="*/ 0 w 201"/>
                <a:gd name="T3" fmla="*/ 115 h 115"/>
                <a:gd name="T4" fmla="*/ 201 w 201"/>
                <a:gd name="T5" fmla="*/ 58 h 115"/>
                <a:gd name="T6" fmla="*/ 0 w 201"/>
                <a:gd name="T7" fmla="*/ 0 h 115"/>
                <a:gd name="T8" fmla="*/ 57 w 201"/>
                <a:gd name="T9" fmla="*/ 5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15">
                  <a:moveTo>
                    <a:pt x="57" y="58"/>
                  </a:moveTo>
                  <a:lnTo>
                    <a:pt x="0" y="115"/>
                  </a:lnTo>
                  <a:lnTo>
                    <a:pt x="201" y="58"/>
                  </a:lnTo>
                  <a:lnTo>
                    <a:pt x="0" y="0"/>
                  </a:lnTo>
                  <a:lnTo>
                    <a:pt x="57" y="58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0E12EB3E-6891-4652-9F67-A0B219F4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" y="1363"/>
              <a:ext cx="969" cy="318"/>
            </a:xfrm>
            <a:custGeom>
              <a:avLst/>
              <a:gdLst>
                <a:gd name="T0" fmla="*/ 2018 w 2018"/>
                <a:gd name="T1" fmla="*/ 661 h 661"/>
                <a:gd name="T2" fmla="*/ 2018 w 2018"/>
                <a:gd name="T3" fmla="*/ 0 h 661"/>
                <a:gd name="T4" fmla="*/ 0 w 2018"/>
                <a:gd name="T5" fmla="*/ 0 h 661"/>
                <a:gd name="T6" fmla="*/ 0 w 2018"/>
                <a:gd name="T7" fmla="*/ 473 h 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8" h="661">
                  <a:moveTo>
                    <a:pt x="2018" y="661"/>
                  </a:moveTo>
                  <a:lnTo>
                    <a:pt x="2018" y="0"/>
                  </a:lnTo>
                  <a:lnTo>
                    <a:pt x="0" y="0"/>
                  </a:lnTo>
                  <a:lnTo>
                    <a:pt x="0" y="473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0D680B47-C7EC-41A4-87B4-76E351C50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5" y="1494"/>
              <a:ext cx="55" cy="96"/>
            </a:xfrm>
            <a:custGeom>
              <a:avLst/>
              <a:gdLst>
                <a:gd name="T0" fmla="*/ 57 w 115"/>
                <a:gd name="T1" fmla="*/ 58 h 201"/>
                <a:gd name="T2" fmla="*/ 0 w 115"/>
                <a:gd name="T3" fmla="*/ 0 h 201"/>
                <a:gd name="T4" fmla="*/ 57 w 115"/>
                <a:gd name="T5" fmla="*/ 201 h 201"/>
                <a:gd name="T6" fmla="*/ 115 w 115"/>
                <a:gd name="T7" fmla="*/ 0 h 201"/>
                <a:gd name="T8" fmla="*/ 57 w 115"/>
                <a:gd name="T9" fmla="*/ 5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01">
                  <a:moveTo>
                    <a:pt x="57" y="58"/>
                  </a:moveTo>
                  <a:lnTo>
                    <a:pt x="0" y="0"/>
                  </a:lnTo>
                  <a:lnTo>
                    <a:pt x="57" y="201"/>
                  </a:lnTo>
                  <a:lnTo>
                    <a:pt x="115" y="0"/>
                  </a:lnTo>
                  <a:lnTo>
                    <a:pt x="57" y="58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2E62891F-5B34-4DEF-BD26-530E93C9EA07}"/>
              </a:ext>
            </a:extLst>
          </p:cNvPr>
          <p:cNvSpPr/>
          <p:nvPr/>
        </p:nvSpPr>
        <p:spPr>
          <a:xfrm>
            <a:off x="6416612" y="1775534"/>
            <a:ext cx="3094571" cy="1028646"/>
          </a:xfrm>
          <a:prstGeom prst="wedgeRectCallout">
            <a:avLst>
              <a:gd name="adj1" fmla="val -71037"/>
              <a:gd name="adj2" fmla="val 24526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Modify the stack pointer / compute the memory address</a:t>
            </a:r>
          </a:p>
        </p:txBody>
      </p:sp>
    </p:spTree>
    <p:extLst>
      <p:ext uri="{BB962C8B-B14F-4D97-AF65-F5344CB8AC3E}">
        <p14:creationId xmlns:p14="http://schemas.microsoft.com/office/powerpoint/2010/main" val="351122398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8973-3A7F-44CD-AE73-5921C0B0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Corner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3E9E2-E846-43E6-B4AC-0221BE46F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2659" y="1786629"/>
            <a:ext cx="8286987" cy="36251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When we </a:t>
            </a:r>
            <a:r>
              <a:rPr lang="en-US" dirty="0">
                <a:solidFill>
                  <a:srgbClr val="0070C0"/>
                </a:solidFill>
              </a:rPr>
              <a:t>encounter</a:t>
            </a:r>
            <a:r>
              <a:rPr lang="en-US" dirty="0"/>
              <a:t> such instructions, we set the value of </a:t>
            </a:r>
            <a:r>
              <a:rPr lang="en-US" i="1" dirty="0" err="1">
                <a:solidFill>
                  <a:srgbClr val="00B050"/>
                </a:solidFill>
              </a:rPr>
              <a:t>csp</a:t>
            </a:r>
            <a:r>
              <a:rPr lang="en-US" dirty="0"/>
              <a:t> to null.</a:t>
            </a:r>
          </a:p>
          <a:p>
            <a:pPr marL="573088" lvl="1" indent="-342900"/>
            <a:r>
              <a:rPr lang="en-US" dirty="0"/>
              <a:t>Treat </a:t>
            </a:r>
            <a:r>
              <a:rPr lang="en-US" i="1" dirty="0" err="1"/>
              <a:t>sp</a:t>
            </a:r>
            <a:r>
              <a:rPr lang="en-US" i="1" dirty="0"/>
              <a:t> </a:t>
            </a:r>
            <a:r>
              <a:rPr lang="en-US" dirty="0"/>
              <a:t>as a regular register in the OOO pipeline.</a:t>
            </a:r>
          </a:p>
          <a:p>
            <a:pPr marL="573088" lvl="1" indent="-342900"/>
            <a:r>
              <a:rPr lang="en-US" dirty="0"/>
              <a:t>Accumulate the difference, </a:t>
            </a:r>
            <a:r>
              <a:rPr lang="el-GR" dirty="0">
                <a:solidFill>
                  <a:srgbClr val="0070C0"/>
                </a:solidFill>
              </a:rPr>
              <a:t>Δ</a:t>
            </a:r>
            <a:r>
              <a:rPr lang="en-US" dirty="0"/>
              <a:t>, between the value returned by the load </a:t>
            </a:r>
            <a:r>
              <a:rPr lang="en-US" dirty="0" err="1">
                <a:solidFill>
                  <a:schemeClr val="accent1"/>
                </a:solidFill>
              </a:rPr>
              <a:t>addr</a:t>
            </a:r>
            <a:r>
              <a:rPr lang="en-US" dirty="0"/>
              <a:t> and the current value of the stack pointer. </a:t>
            </a:r>
          </a:p>
          <a:p>
            <a:pPr marL="573088" lvl="1" indent="-342900"/>
            <a:r>
              <a:rPr lang="en-US" dirty="0"/>
              <a:t>When the load instruction returns with its value: </a:t>
            </a:r>
            <a:br>
              <a:rPr lang="en-US" dirty="0"/>
            </a:br>
            <a:r>
              <a:rPr lang="en-US" dirty="0"/>
              <a:t>set              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dirty="0" err="1">
                <a:solidFill>
                  <a:srgbClr val="00B050"/>
                </a:solidFill>
              </a:rPr>
              <a:t>csp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 err="1">
                <a:solidFill>
                  <a:schemeClr val="accent1"/>
                </a:solidFill>
                <a:sym typeface="Wingdings" panose="05000000000000000000" pitchFamily="2" charset="2"/>
              </a:rPr>
              <a:t>addr</a:t>
            </a:r>
            <a:r>
              <a:rPr lang="en-US" dirty="0">
                <a:sym typeface="Wingdings" panose="05000000000000000000" pitchFamily="2" charset="2"/>
              </a:rPr>
              <a:t> + </a:t>
            </a:r>
            <a:r>
              <a:rPr lang="el-GR" dirty="0">
                <a:solidFill>
                  <a:srgbClr val="0070C0"/>
                </a:solidFill>
              </a:rPr>
              <a:t>Δ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5DDD8-0E49-4CBE-936C-018A5CCD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6F917-2704-4DEF-9C06-4CEF3DCE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87E7C3-589F-498F-B614-554B48D06EB6}"/>
              </a:ext>
            </a:extLst>
          </p:cNvPr>
          <p:cNvSpPr/>
          <p:nvPr/>
        </p:nvSpPr>
        <p:spPr>
          <a:xfrm>
            <a:off x="3259584" y="861134"/>
            <a:ext cx="2729884" cy="54153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955011-A671-414A-9292-39A186DF0E9A}"/>
              </a:ext>
            </a:extLst>
          </p:cNvPr>
          <p:cNvSpPr txBox="1"/>
          <p:nvPr/>
        </p:nvSpPr>
        <p:spPr>
          <a:xfrm>
            <a:off x="3259585" y="946335"/>
            <a:ext cx="1389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/>
              <a:t>ld</a:t>
            </a:r>
            <a:r>
              <a:rPr lang="en-US" i="1" dirty="0"/>
              <a:t> </a:t>
            </a:r>
            <a:r>
              <a:rPr lang="en-US" i="1" dirty="0" err="1"/>
              <a:t>sp</a:t>
            </a:r>
            <a:r>
              <a:rPr lang="en-US" i="1" dirty="0"/>
              <a:t>, 12[r1]</a:t>
            </a:r>
          </a:p>
        </p:txBody>
      </p:sp>
    </p:spTree>
    <p:extLst>
      <p:ext uri="{BB962C8B-B14F-4D97-AF65-F5344CB8AC3E}">
        <p14:creationId xmlns:p14="http://schemas.microsoft.com/office/powerpoint/2010/main" val="1470813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Timing: Fetching a single instruction per cycle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54611" y="1900814"/>
            <a:ext cx="102197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976587" y="1268801"/>
            <a:ext cx="0" cy="6320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76588" y="1268800"/>
            <a:ext cx="102197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91840" y="1268801"/>
            <a:ext cx="0" cy="63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98565" y="1900813"/>
            <a:ext cx="102197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20541" y="1268800"/>
            <a:ext cx="0" cy="6320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20542" y="1268799"/>
            <a:ext cx="102197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35794" y="1268800"/>
            <a:ext cx="0" cy="63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49242" y="1900813"/>
            <a:ext cx="102197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071218" y="1268800"/>
            <a:ext cx="0" cy="6320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71219" y="1268799"/>
            <a:ext cx="102197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86471" y="1268800"/>
            <a:ext cx="0" cy="63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3001676" y="2465590"/>
            <a:ext cx="1996889" cy="3832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Fetch </a:t>
            </a:r>
            <a:r>
              <a:rPr lang="en-US" sz="1350" dirty="0" err="1"/>
              <a:t>i</a:t>
            </a:r>
            <a:r>
              <a:rPr lang="en-US" sz="1350" baseline="30000" dirty="0" err="1"/>
              <a:t>th</a:t>
            </a:r>
            <a:r>
              <a:rPr lang="en-US" sz="1350" dirty="0"/>
              <a:t> instruction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4998564" y="2845469"/>
            <a:ext cx="2051737" cy="3832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Fetch (i+1)</a:t>
            </a:r>
            <a:r>
              <a:rPr lang="en-US" sz="1350" baseline="30000" dirty="0" err="1"/>
              <a:t>th</a:t>
            </a:r>
            <a:r>
              <a:rPr lang="en-US" sz="1350" dirty="0"/>
              <a:t> instruction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043581" y="3210485"/>
            <a:ext cx="1996889" cy="38324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Fetch (i+2)</a:t>
            </a:r>
            <a:r>
              <a:rPr lang="en-US" sz="1350" baseline="30000" dirty="0" err="1"/>
              <a:t>th</a:t>
            </a:r>
            <a:r>
              <a:rPr lang="en-US" sz="1350" dirty="0"/>
              <a:t> instruction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001676" y="2869978"/>
            <a:ext cx="1996889" cy="3832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Predict (i+1)</a:t>
            </a:r>
            <a:r>
              <a:rPr lang="en-US" sz="1350" baseline="30000" dirty="0" err="1"/>
              <a:t>th</a:t>
            </a:r>
            <a:r>
              <a:rPr lang="en-US" sz="1350" dirty="0"/>
              <a:t> instruction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4991840" y="3238406"/>
            <a:ext cx="2038292" cy="3832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Predict (i+2)</a:t>
            </a:r>
            <a:r>
              <a:rPr lang="en-US" sz="1350" baseline="30000" dirty="0" err="1"/>
              <a:t>th</a:t>
            </a:r>
            <a:r>
              <a:rPr lang="en-US" sz="1350" dirty="0"/>
              <a:t> instruction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030133" y="3602214"/>
            <a:ext cx="1996889" cy="38324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Predict (i+3)</a:t>
            </a:r>
            <a:r>
              <a:rPr lang="en-US" sz="1350" baseline="30000" dirty="0" err="1"/>
              <a:t>th</a:t>
            </a:r>
            <a:r>
              <a:rPr lang="en-US" sz="1350" dirty="0"/>
              <a:t> instruction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622008" y="4471565"/>
            <a:ext cx="5241409" cy="698829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There is no time to look at an instruction. We just know its PC.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0B964-F952-4B16-B418-AB869456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1978C-1CEC-4ACC-AA1B-B913BB4F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2B39A4-AA06-4EDD-893F-BCD35EA5440D}"/>
              </a:ext>
            </a:extLst>
          </p:cNvPr>
          <p:cNvCxnSpPr/>
          <p:nvPr/>
        </p:nvCxnSpPr>
        <p:spPr>
          <a:xfrm>
            <a:off x="4991841" y="1963584"/>
            <a:ext cx="6723" cy="237191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853904-27EC-4C08-8E07-0DD50F0FC99E}"/>
              </a:ext>
            </a:extLst>
          </p:cNvPr>
          <p:cNvCxnSpPr/>
          <p:nvPr/>
        </p:nvCxnSpPr>
        <p:spPr>
          <a:xfrm>
            <a:off x="7036857" y="1963583"/>
            <a:ext cx="6723" cy="237191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E43D9D-D68F-4A73-8525-382DDE8DC34D}"/>
              </a:ext>
            </a:extLst>
          </p:cNvPr>
          <p:cNvSpPr/>
          <p:nvPr/>
        </p:nvSpPr>
        <p:spPr>
          <a:xfrm>
            <a:off x="2339939" y="1268800"/>
            <a:ext cx="902363" cy="51889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3669262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18F02-D9B0-4517-935A-F78369E74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AE6C-D274-4B56-97AE-741E577F7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1280160"/>
            <a:ext cx="8494421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Load</a:t>
            </a:r>
            <a:r>
              <a:rPr lang="en-US" sz="2400" dirty="0"/>
              <a:t> instructions to the stack can be issued </a:t>
            </a:r>
            <a:r>
              <a:rPr lang="en-US" sz="2400" dirty="0">
                <a:solidFill>
                  <a:srgbClr val="00B050"/>
                </a:solidFill>
              </a:rPr>
              <a:t>early</a:t>
            </a:r>
            <a:r>
              <a:rPr lang="en-US" sz="2400" dirty="0"/>
              <a:t> because we compute the address at decode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</a:t>
            </a:r>
            <a:r>
              <a:rPr lang="en-US" sz="2400" dirty="0">
                <a:solidFill>
                  <a:srgbClr val="00B050"/>
                </a:solidFill>
              </a:rPr>
              <a:t>load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70C0"/>
                </a:solidFill>
              </a:rPr>
              <a:t>store</a:t>
            </a:r>
            <a:r>
              <a:rPr lang="en-US" sz="2400" dirty="0"/>
              <a:t> instructions to the stack, the address need not be computed in the pipeline.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can get </a:t>
            </a:r>
            <a:r>
              <a:rPr lang="en-US" sz="2400" dirty="0">
                <a:solidFill>
                  <a:srgbClr val="FF0000"/>
                </a:solidFill>
              </a:rPr>
              <a:t>rid</a:t>
            </a:r>
            <a:r>
              <a:rPr lang="en-US" sz="2400" dirty="0"/>
              <a:t> of many instructions </a:t>
            </a:r>
            <a:r>
              <a:rPr lang="en-US" sz="2400"/>
              <a:t>that update the stack pointer. </a:t>
            </a:r>
            <a:r>
              <a:rPr lang="en-US" sz="2400" dirty="0"/>
              <a:t>This will effectively reduce the dynamic instruction count in the rest of the pipeline.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14141-4BAD-493F-8D7C-E79C720A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E43A77-D2F7-42F5-9404-BA096C45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038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DC84-5976-42C9-807D-9DE134E88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F0425-21A4-4594-969C-8DC49702D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1280160"/>
            <a:ext cx="8716363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Instruction caches have a </a:t>
            </a:r>
            <a:r>
              <a:rPr lang="en-US" dirty="0">
                <a:solidFill>
                  <a:srgbClr val="01708C"/>
                </a:solidFill>
              </a:rPr>
              <a:t>limited size: </a:t>
            </a:r>
            <a:r>
              <a:rPr lang="en-US" dirty="0">
                <a:solidFill>
                  <a:schemeClr val="tx1"/>
                </a:solidFill>
              </a:rPr>
              <a:t>typically 32 to 64 KB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performance is extremely sensitive to their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Hence, we wish to </a:t>
            </a:r>
            <a:r>
              <a:rPr lang="en-US" dirty="0">
                <a:solidFill>
                  <a:srgbClr val="00B050"/>
                </a:solidFill>
              </a:rPr>
              <a:t>pack</a:t>
            </a:r>
            <a:r>
              <a:rPr lang="en-US" dirty="0">
                <a:solidFill>
                  <a:schemeClr val="tx1"/>
                </a:solidFill>
              </a:rPr>
              <a:t> as many instructions as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E21A23"/>
                </a:solidFill>
              </a:rPr>
              <a:t>Approach 1</a:t>
            </a:r>
            <a:r>
              <a:rPr lang="en-US" dirty="0">
                <a:solidFill>
                  <a:schemeClr val="tx1"/>
                </a:solidFill>
              </a:rPr>
              <a:t>: Reduced-width instructions</a:t>
            </a:r>
          </a:p>
          <a:p>
            <a:pPr marL="573088" lvl="1" indent="-342900"/>
            <a:r>
              <a:rPr lang="en-US" dirty="0">
                <a:solidFill>
                  <a:srgbClr val="625D9C"/>
                </a:solidFill>
              </a:rPr>
              <a:t>Support</a:t>
            </a:r>
            <a:r>
              <a:rPr lang="en-US" dirty="0">
                <a:solidFill>
                  <a:schemeClr val="tx1"/>
                </a:solidFill>
              </a:rPr>
              <a:t> a limited number of opcodes</a:t>
            </a:r>
          </a:p>
          <a:p>
            <a:pPr marL="573088" lvl="1" indent="-342900"/>
            <a:r>
              <a:rPr lang="en-US" dirty="0">
                <a:solidFill>
                  <a:schemeClr val="accent1"/>
                </a:solidFill>
              </a:rPr>
              <a:t>Avoid</a:t>
            </a:r>
            <a:r>
              <a:rPr lang="en-US" dirty="0">
                <a:solidFill>
                  <a:schemeClr val="tx1"/>
                </a:solidFill>
              </a:rPr>
              <a:t> encoding complicated flags and options</a:t>
            </a:r>
          </a:p>
          <a:p>
            <a:pPr marL="573088" lvl="1" indent="-342900"/>
            <a:r>
              <a:rPr lang="en-US" dirty="0">
                <a:solidFill>
                  <a:schemeClr val="tx1"/>
                </a:solidFill>
              </a:rPr>
              <a:t>Reduced view of architectural registers</a:t>
            </a:r>
          </a:p>
          <a:p>
            <a:pPr marL="573088" lvl="1" indent="-342900"/>
            <a:r>
              <a:rPr lang="en-US" dirty="0">
                <a:solidFill>
                  <a:schemeClr val="tx1"/>
                </a:solidFill>
              </a:rPr>
              <a:t>Reduce the size of the immediate fields</a:t>
            </a:r>
          </a:p>
          <a:p>
            <a:pPr marL="573088" lvl="1" indent="-342900"/>
            <a:r>
              <a:rPr lang="en-US" dirty="0">
                <a:solidFill>
                  <a:schemeClr val="tx1"/>
                </a:solidFill>
              </a:rPr>
              <a:t>Implicit operand (accumulators):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</a:t>
            </a:r>
            <a:r>
              <a:rPr lang="en-US" i="1" dirty="0">
                <a:solidFill>
                  <a:schemeClr val="tx1"/>
                </a:solidFill>
              </a:rPr>
              <a:t>add r1, r2                              </a:t>
            </a:r>
            <a:r>
              <a:rPr lang="en-US" dirty="0">
                <a:solidFill>
                  <a:schemeClr val="tx1"/>
                </a:solidFill>
              </a:rPr>
              <a:t>(r1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 r1 + r2) </a:t>
            </a:r>
            <a:endParaRPr lang="en-US" dirty="0">
              <a:solidFill>
                <a:schemeClr val="tx1"/>
              </a:solidFill>
            </a:endParaRPr>
          </a:p>
          <a:p>
            <a:pPr marL="573088" lvl="1" indent="-342900"/>
            <a:endParaRPr lang="en-US" dirty="0">
              <a:solidFill>
                <a:schemeClr val="tx1"/>
              </a:solidFill>
            </a:endParaRPr>
          </a:p>
          <a:p>
            <a:pPr marL="573088" lvl="1" indent="-342900"/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029D81-AC72-4112-BFE4-23C08E29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F29E4-7B16-4A64-8AF3-D572E1B3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174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B637-8114-426A-B7EB-A35EBC406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026" y="130945"/>
            <a:ext cx="6858000" cy="822960"/>
          </a:xfrm>
        </p:spPr>
        <p:txBody>
          <a:bodyPr/>
          <a:lstStyle/>
          <a:p>
            <a:r>
              <a:rPr lang="en-US" dirty="0"/>
              <a:t>Instruction Compression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76D60-4091-4AE0-81A1-1D6D0A5D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C64718-11A9-431E-B021-D977EBC3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62</a:t>
            </a:fld>
            <a:endParaRPr lang="en-US"/>
          </a:p>
        </p:txBody>
      </p:sp>
      <p:grpSp>
        <p:nvGrpSpPr>
          <p:cNvPr id="25" name="Group 4">
            <a:extLst>
              <a:ext uri="{FF2B5EF4-FFF2-40B4-BE49-F238E27FC236}">
                <a16:creationId xmlns:a16="http://schemas.microsoft.com/office/drawing/2014/main" id="{5F12FC4A-5A93-4C24-B874-9E690E0FF0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348726" y="821822"/>
            <a:ext cx="5253300" cy="2607178"/>
            <a:chOff x="1036" y="1507"/>
            <a:chExt cx="2698" cy="1339"/>
          </a:xfrm>
        </p:grpSpPr>
        <p:sp>
          <p:nvSpPr>
            <p:cNvPr id="26" name="AutoShape 3">
              <a:extLst>
                <a:ext uri="{FF2B5EF4-FFF2-40B4-BE49-F238E27FC236}">
                  <a16:creationId xmlns:a16="http://schemas.microsoft.com/office/drawing/2014/main" id="{5AD4969D-278D-4FA6-B83D-4CCF9FBBB5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36" y="1507"/>
              <a:ext cx="2698" cy="1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AEF61952-8119-416E-A440-8C279AD977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" y="2189"/>
              <a:ext cx="717" cy="646"/>
            </a:xfrm>
            <a:prstGeom prst="rect">
              <a:avLst/>
            </a:prstGeom>
            <a:solidFill>
              <a:srgbClr val="D5F6FF"/>
            </a:solidFill>
            <a:ln w="1746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6">
              <a:extLst>
                <a:ext uri="{FF2B5EF4-FFF2-40B4-BE49-F238E27FC236}">
                  <a16:creationId xmlns:a16="http://schemas.microsoft.com/office/drawing/2014/main" id="{7C260F31-73E4-44D9-92AF-CBDF371DB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5" y="1511"/>
              <a:ext cx="740" cy="476"/>
            </a:xfrm>
            <a:prstGeom prst="rect">
              <a:avLst/>
            </a:prstGeom>
            <a:solidFill>
              <a:srgbClr val="D0E69E"/>
            </a:solidFill>
            <a:ln w="1428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7">
              <a:extLst>
                <a:ext uri="{FF2B5EF4-FFF2-40B4-BE49-F238E27FC236}">
                  <a16:creationId xmlns:a16="http://schemas.microsoft.com/office/drawing/2014/main" id="{D25635EA-EC13-4A83-AEE3-750821CC8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435"/>
              <a:ext cx="341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 err="1">
                  <a:solidFill>
                    <a:srgbClr val="000000"/>
                  </a:solidFill>
                  <a:latin typeface="sans-serif"/>
                </a:rPr>
                <a:t>i</a:t>
              </a:r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-cache</a:t>
              </a:r>
              <a:endParaRPr lang="en-US" altLang="en-US" sz="2400" dirty="0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7679576B-212C-4FA6-BDDA-4893368BB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5" y="1901"/>
              <a:ext cx="141" cy="358"/>
            </a:xfrm>
            <a:custGeom>
              <a:avLst/>
              <a:gdLst>
                <a:gd name="T0" fmla="*/ 0 w 293"/>
                <a:gd name="T1" fmla="*/ 0 h 744"/>
                <a:gd name="T2" fmla="*/ 0 w 293"/>
                <a:gd name="T3" fmla="*/ 602 h 744"/>
                <a:gd name="T4" fmla="*/ 293 w 293"/>
                <a:gd name="T5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3" h="744">
                  <a:moveTo>
                    <a:pt x="0" y="0"/>
                  </a:moveTo>
                  <a:lnTo>
                    <a:pt x="0" y="602"/>
                  </a:lnTo>
                  <a:lnTo>
                    <a:pt x="293" y="744"/>
                  </a:lnTo>
                </a:path>
              </a:pathLst>
            </a:custGeom>
            <a:noFill/>
            <a:ln w="14288" cap="flat">
              <a:solidFill>
                <a:srgbClr val="0000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3029DDA2-9E1D-479B-819D-2957B18B6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7" y="2258"/>
              <a:ext cx="141" cy="357"/>
            </a:xfrm>
            <a:custGeom>
              <a:avLst/>
              <a:gdLst>
                <a:gd name="T0" fmla="*/ 0 w 294"/>
                <a:gd name="T1" fmla="*/ 744 h 744"/>
                <a:gd name="T2" fmla="*/ 0 w 294"/>
                <a:gd name="T3" fmla="*/ 143 h 744"/>
                <a:gd name="T4" fmla="*/ 294 w 294"/>
                <a:gd name="T5" fmla="*/ 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4" h="744">
                  <a:moveTo>
                    <a:pt x="0" y="744"/>
                  </a:moveTo>
                  <a:lnTo>
                    <a:pt x="0" y="143"/>
                  </a:lnTo>
                  <a:lnTo>
                    <a:pt x="294" y="0"/>
                  </a:lnTo>
                </a:path>
              </a:pathLst>
            </a:custGeom>
            <a:noFill/>
            <a:ln w="14288" cap="flat">
              <a:solidFill>
                <a:srgbClr val="0000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10">
              <a:extLst>
                <a:ext uri="{FF2B5EF4-FFF2-40B4-BE49-F238E27FC236}">
                  <a16:creationId xmlns:a16="http://schemas.microsoft.com/office/drawing/2014/main" id="{97246D68-247E-4DF2-9B67-F11E65B71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5" y="1905"/>
              <a:ext cx="267" cy="145"/>
            </a:xfrm>
            <a:prstGeom prst="line">
              <a:avLst/>
            </a:prstGeom>
            <a:noFill/>
            <a:ln w="14288" cap="flat">
              <a:solidFill>
                <a:srgbClr val="0000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11">
              <a:extLst>
                <a:ext uri="{FF2B5EF4-FFF2-40B4-BE49-F238E27FC236}">
                  <a16:creationId xmlns:a16="http://schemas.microsoft.com/office/drawing/2014/main" id="{C5ED028A-0771-4304-B76E-AD6EEDAC4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8" y="2469"/>
              <a:ext cx="267" cy="145"/>
            </a:xfrm>
            <a:prstGeom prst="line">
              <a:avLst/>
            </a:prstGeom>
            <a:noFill/>
            <a:ln w="14288" cap="flat">
              <a:solidFill>
                <a:srgbClr val="0000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12">
              <a:extLst>
                <a:ext uri="{FF2B5EF4-FFF2-40B4-BE49-F238E27FC236}">
                  <a16:creationId xmlns:a16="http://schemas.microsoft.com/office/drawing/2014/main" id="{F3240FC8-9F37-4536-892F-068F1487E8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3" y="2048"/>
              <a:ext cx="0" cy="424"/>
            </a:xfrm>
            <a:prstGeom prst="line">
              <a:avLst/>
            </a:prstGeom>
            <a:noFill/>
            <a:ln w="14288" cap="flat">
              <a:solidFill>
                <a:srgbClr val="0000A9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A38AF011-57C0-43A0-9757-CD7520B9C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8" y="1917"/>
              <a:ext cx="262" cy="687"/>
            </a:xfrm>
            <a:custGeom>
              <a:avLst/>
              <a:gdLst>
                <a:gd name="T0" fmla="*/ 6 w 545"/>
                <a:gd name="T1" fmla="*/ 1146 h 1430"/>
                <a:gd name="T2" fmla="*/ 8 w 545"/>
                <a:gd name="T3" fmla="*/ 861 h 1430"/>
                <a:gd name="T4" fmla="*/ 149 w 545"/>
                <a:gd name="T5" fmla="*/ 794 h 1430"/>
                <a:gd name="T6" fmla="*/ 290 w 545"/>
                <a:gd name="T7" fmla="*/ 726 h 1430"/>
                <a:gd name="T8" fmla="*/ 292 w 545"/>
                <a:gd name="T9" fmla="*/ 711 h 1430"/>
                <a:gd name="T10" fmla="*/ 274 w 545"/>
                <a:gd name="T11" fmla="*/ 687 h 1430"/>
                <a:gd name="T12" fmla="*/ 127 w 545"/>
                <a:gd name="T13" fmla="*/ 617 h 1430"/>
                <a:gd name="T14" fmla="*/ 0 w 545"/>
                <a:gd name="T15" fmla="*/ 556 h 1430"/>
                <a:gd name="T16" fmla="*/ 0 w 545"/>
                <a:gd name="T17" fmla="*/ 278 h 1430"/>
                <a:gd name="T18" fmla="*/ 7 w 545"/>
                <a:gd name="T19" fmla="*/ 0 h 1430"/>
                <a:gd name="T20" fmla="*/ 278 w 545"/>
                <a:gd name="T21" fmla="*/ 144 h 1430"/>
                <a:gd name="T22" fmla="*/ 542 w 545"/>
                <a:gd name="T23" fmla="*/ 288 h 1430"/>
                <a:gd name="T24" fmla="*/ 543 w 545"/>
                <a:gd name="T25" fmla="*/ 713 h 1430"/>
                <a:gd name="T26" fmla="*/ 545 w 545"/>
                <a:gd name="T27" fmla="*/ 1138 h 1430"/>
                <a:gd name="T28" fmla="*/ 328 w 545"/>
                <a:gd name="T29" fmla="*/ 1255 h 1430"/>
                <a:gd name="T30" fmla="*/ 59 w 545"/>
                <a:gd name="T31" fmla="*/ 1401 h 1430"/>
                <a:gd name="T32" fmla="*/ 6 w 545"/>
                <a:gd name="T33" fmla="*/ 1430 h 1430"/>
                <a:gd name="T34" fmla="*/ 6 w 545"/>
                <a:gd name="T35" fmla="*/ 1146 h 1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45" h="1430">
                  <a:moveTo>
                    <a:pt x="6" y="1146"/>
                  </a:moveTo>
                  <a:cubicBezTo>
                    <a:pt x="6" y="989"/>
                    <a:pt x="7" y="861"/>
                    <a:pt x="8" y="861"/>
                  </a:cubicBezTo>
                  <a:cubicBezTo>
                    <a:pt x="10" y="861"/>
                    <a:pt x="73" y="831"/>
                    <a:pt x="149" y="794"/>
                  </a:cubicBezTo>
                  <a:cubicBezTo>
                    <a:pt x="226" y="757"/>
                    <a:pt x="289" y="726"/>
                    <a:pt x="290" y="726"/>
                  </a:cubicBezTo>
                  <a:cubicBezTo>
                    <a:pt x="291" y="726"/>
                    <a:pt x="292" y="720"/>
                    <a:pt x="292" y="711"/>
                  </a:cubicBezTo>
                  <a:cubicBezTo>
                    <a:pt x="292" y="703"/>
                    <a:pt x="284" y="692"/>
                    <a:pt x="274" y="687"/>
                  </a:cubicBezTo>
                  <a:cubicBezTo>
                    <a:pt x="263" y="682"/>
                    <a:pt x="198" y="651"/>
                    <a:pt x="127" y="617"/>
                  </a:cubicBezTo>
                  <a:lnTo>
                    <a:pt x="0" y="556"/>
                  </a:lnTo>
                  <a:lnTo>
                    <a:pt x="0" y="278"/>
                  </a:lnTo>
                  <a:cubicBezTo>
                    <a:pt x="0" y="62"/>
                    <a:pt x="1" y="0"/>
                    <a:pt x="7" y="0"/>
                  </a:cubicBezTo>
                  <a:cubicBezTo>
                    <a:pt x="11" y="1"/>
                    <a:pt x="133" y="65"/>
                    <a:pt x="278" y="144"/>
                  </a:cubicBezTo>
                  <a:lnTo>
                    <a:pt x="542" y="288"/>
                  </a:lnTo>
                  <a:lnTo>
                    <a:pt x="543" y="713"/>
                  </a:lnTo>
                  <a:lnTo>
                    <a:pt x="545" y="1138"/>
                  </a:lnTo>
                  <a:lnTo>
                    <a:pt x="328" y="1255"/>
                  </a:lnTo>
                  <a:cubicBezTo>
                    <a:pt x="209" y="1320"/>
                    <a:pt x="88" y="1385"/>
                    <a:pt x="59" y="1401"/>
                  </a:cubicBezTo>
                  <a:lnTo>
                    <a:pt x="6" y="1430"/>
                  </a:lnTo>
                  <a:lnTo>
                    <a:pt x="6" y="1146"/>
                  </a:lnTo>
                  <a:close/>
                </a:path>
              </a:pathLst>
            </a:custGeom>
            <a:solidFill>
              <a:srgbClr val="F4D7E3"/>
            </a:solidFill>
            <a:ln w="12700" cap="flat">
              <a:solidFill>
                <a:srgbClr val="0303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14">
              <a:extLst>
                <a:ext uri="{FF2B5EF4-FFF2-40B4-BE49-F238E27FC236}">
                  <a16:creationId xmlns:a16="http://schemas.microsoft.com/office/drawing/2014/main" id="{D5833803-8C21-44F0-B205-FAF702CC03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5" y="2469"/>
              <a:ext cx="606" cy="0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C4DB7388-3EAB-4959-AB12-FEE1CF492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2441"/>
              <a:ext cx="97" cy="55"/>
            </a:xfrm>
            <a:custGeom>
              <a:avLst/>
              <a:gdLst>
                <a:gd name="T0" fmla="*/ 58 w 201"/>
                <a:gd name="T1" fmla="*/ 58 h 115"/>
                <a:gd name="T2" fmla="*/ 0 w 201"/>
                <a:gd name="T3" fmla="*/ 115 h 115"/>
                <a:gd name="T4" fmla="*/ 201 w 201"/>
                <a:gd name="T5" fmla="*/ 58 h 115"/>
                <a:gd name="T6" fmla="*/ 0 w 201"/>
                <a:gd name="T7" fmla="*/ 0 h 115"/>
                <a:gd name="T8" fmla="*/ 58 w 201"/>
                <a:gd name="T9" fmla="*/ 5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15">
                  <a:moveTo>
                    <a:pt x="58" y="58"/>
                  </a:moveTo>
                  <a:lnTo>
                    <a:pt x="0" y="115"/>
                  </a:lnTo>
                  <a:lnTo>
                    <a:pt x="201" y="58"/>
                  </a:lnTo>
                  <a:lnTo>
                    <a:pt x="0" y="0"/>
                  </a:lnTo>
                  <a:lnTo>
                    <a:pt x="58" y="58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16">
              <a:extLst>
                <a:ext uri="{FF2B5EF4-FFF2-40B4-BE49-F238E27FC236}">
                  <a16:creationId xmlns:a16="http://schemas.microsoft.com/office/drawing/2014/main" id="{CB369B33-D29D-4D82-A561-CE7F84CC4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693"/>
              <a:ext cx="495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Dictionary</a:t>
              </a:r>
              <a:endParaRPr lang="en-US" altLang="en-US" sz="2400" dirty="0"/>
            </a:p>
          </p:txBody>
        </p:sp>
        <p:sp>
          <p:nvSpPr>
            <p:cNvPr id="39" name="Line 17">
              <a:extLst>
                <a:ext uri="{FF2B5EF4-FFF2-40B4-BE49-F238E27FC236}">
                  <a16:creationId xmlns:a16="http://schemas.microsoft.com/office/drawing/2014/main" id="{871DFFF9-0C5E-411A-B6AC-39049EBADA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70" y="1996"/>
              <a:ext cx="0" cy="467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8">
              <a:extLst>
                <a:ext uri="{FF2B5EF4-FFF2-40B4-BE49-F238E27FC236}">
                  <a16:creationId xmlns:a16="http://schemas.microsoft.com/office/drawing/2014/main" id="{8C6B5B34-4B16-41E1-8189-A6A128742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2" y="1996"/>
              <a:ext cx="55" cy="96"/>
            </a:xfrm>
            <a:custGeom>
              <a:avLst/>
              <a:gdLst>
                <a:gd name="T0" fmla="*/ 58 w 115"/>
                <a:gd name="T1" fmla="*/ 144 h 201"/>
                <a:gd name="T2" fmla="*/ 115 w 115"/>
                <a:gd name="T3" fmla="*/ 201 h 201"/>
                <a:gd name="T4" fmla="*/ 58 w 115"/>
                <a:gd name="T5" fmla="*/ 0 h 201"/>
                <a:gd name="T6" fmla="*/ 0 w 115"/>
                <a:gd name="T7" fmla="*/ 201 h 201"/>
                <a:gd name="T8" fmla="*/ 58 w 115"/>
                <a:gd name="T9" fmla="*/ 14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01">
                  <a:moveTo>
                    <a:pt x="58" y="144"/>
                  </a:moveTo>
                  <a:lnTo>
                    <a:pt x="115" y="201"/>
                  </a:lnTo>
                  <a:lnTo>
                    <a:pt x="58" y="0"/>
                  </a:lnTo>
                  <a:lnTo>
                    <a:pt x="0" y="201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9">
              <a:extLst>
                <a:ext uri="{FF2B5EF4-FFF2-40B4-BE49-F238E27FC236}">
                  <a16:creationId xmlns:a16="http://schemas.microsoft.com/office/drawing/2014/main" id="{963113FB-38F9-442F-BB2A-6D151DCAE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4" y="1989"/>
              <a:ext cx="327" cy="97"/>
            </a:xfrm>
            <a:custGeom>
              <a:avLst/>
              <a:gdLst>
                <a:gd name="T0" fmla="*/ 0 w 681"/>
                <a:gd name="T1" fmla="*/ 0 h 202"/>
                <a:gd name="T2" fmla="*/ 0 w 681"/>
                <a:gd name="T3" fmla="*/ 202 h 202"/>
                <a:gd name="T4" fmla="*/ 681 w 681"/>
                <a:gd name="T5" fmla="*/ 202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81" h="202">
                  <a:moveTo>
                    <a:pt x="0" y="0"/>
                  </a:moveTo>
                  <a:lnTo>
                    <a:pt x="0" y="202"/>
                  </a:lnTo>
                  <a:lnTo>
                    <a:pt x="681" y="202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E6B65979-1C1D-42A8-A8F5-0B1A8FD1E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4" y="2059"/>
              <a:ext cx="97" cy="55"/>
            </a:xfrm>
            <a:custGeom>
              <a:avLst/>
              <a:gdLst>
                <a:gd name="T0" fmla="*/ 58 w 201"/>
                <a:gd name="T1" fmla="*/ 57 h 115"/>
                <a:gd name="T2" fmla="*/ 0 w 201"/>
                <a:gd name="T3" fmla="*/ 115 h 115"/>
                <a:gd name="T4" fmla="*/ 201 w 201"/>
                <a:gd name="T5" fmla="*/ 57 h 115"/>
                <a:gd name="T6" fmla="*/ 0 w 201"/>
                <a:gd name="T7" fmla="*/ 0 h 115"/>
                <a:gd name="T8" fmla="*/ 58 w 201"/>
                <a:gd name="T9" fmla="*/ 5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1" h="115">
                  <a:moveTo>
                    <a:pt x="58" y="57"/>
                  </a:moveTo>
                  <a:lnTo>
                    <a:pt x="0" y="115"/>
                  </a:lnTo>
                  <a:lnTo>
                    <a:pt x="201" y="57"/>
                  </a:lnTo>
                  <a:lnTo>
                    <a:pt x="0" y="0"/>
                  </a:lnTo>
                  <a:lnTo>
                    <a:pt x="58" y="57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21">
              <a:extLst>
                <a:ext uri="{FF2B5EF4-FFF2-40B4-BE49-F238E27FC236}">
                  <a16:creationId xmlns:a16="http://schemas.microsoft.com/office/drawing/2014/main" id="{53288540-2206-4606-B509-965DA5BB7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6" y="2451"/>
              <a:ext cx="54" cy="48"/>
            </a:xfrm>
            <a:prstGeom prst="ellipse">
              <a:avLst/>
            </a:prstGeom>
            <a:solidFill>
              <a:srgbClr val="0D0307"/>
            </a:solidFill>
            <a:ln w="20638" cap="flat">
              <a:solidFill>
                <a:srgbClr val="0303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22">
              <a:extLst>
                <a:ext uri="{FF2B5EF4-FFF2-40B4-BE49-F238E27FC236}">
                  <a16:creationId xmlns:a16="http://schemas.microsoft.com/office/drawing/2014/main" id="{622E6768-8C8E-478D-AE3D-BED5958F8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9" y="2250"/>
              <a:ext cx="413" cy="0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3">
              <a:extLst>
                <a:ext uri="{FF2B5EF4-FFF2-40B4-BE49-F238E27FC236}">
                  <a16:creationId xmlns:a16="http://schemas.microsoft.com/office/drawing/2014/main" id="{9784C55D-B2D1-4E2C-9302-CD7796EC3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" y="2223"/>
              <a:ext cx="97" cy="55"/>
            </a:xfrm>
            <a:custGeom>
              <a:avLst/>
              <a:gdLst>
                <a:gd name="T0" fmla="*/ 58 w 202"/>
                <a:gd name="T1" fmla="*/ 57 h 115"/>
                <a:gd name="T2" fmla="*/ 0 w 202"/>
                <a:gd name="T3" fmla="*/ 115 h 115"/>
                <a:gd name="T4" fmla="*/ 202 w 202"/>
                <a:gd name="T5" fmla="*/ 57 h 115"/>
                <a:gd name="T6" fmla="*/ 0 w 202"/>
                <a:gd name="T7" fmla="*/ 0 h 115"/>
                <a:gd name="T8" fmla="*/ 58 w 202"/>
                <a:gd name="T9" fmla="*/ 57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115">
                  <a:moveTo>
                    <a:pt x="58" y="57"/>
                  </a:moveTo>
                  <a:lnTo>
                    <a:pt x="0" y="115"/>
                  </a:lnTo>
                  <a:lnTo>
                    <a:pt x="202" y="57"/>
                  </a:lnTo>
                  <a:lnTo>
                    <a:pt x="0" y="0"/>
                  </a:lnTo>
                  <a:lnTo>
                    <a:pt x="58" y="57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24">
              <a:extLst>
                <a:ext uri="{FF2B5EF4-FFF2-40B4-BE49-F238E27FC236}">
                  <a16:creationId xmlns:a16="http://schemas.microsoft.com/office/drawing/2014/main" id="{E8E96C0C-A0FB-49E1-9ED3-61A89D24E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2117"/>
              <a:ext cx="568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To the fetch</a:t>
              </a:r>
            </a:p>
            <a:p>
              <a:r>
                <a:rPr lang="en-US" altLang="en-US" dirty="0">
                  <a:solidFill>
                    <a:srgbClr val="000000"/>
                  </a:solidFill>
                  <a:latin typeface="sans-serif"/>
                </a:rPr>
                <a:t>stage</a:t>
              </a:r>
              <a:endParaRPr lang="en-US" altLang="en-US" sz="2400" dirty="0"/>
            </a:p>
          </p:txBody>
        </p:sp>
        <p:sp>
          <p:nvSpPr>
            <p:cNvPr id="47" name="Rectangle 25">
              <a:extLst>
                <a:ext uri="{FF2B5EF4-FFF2-40B4-BE49-F238E27FC236}">
                  <a16:creationId xmlns:a16="http://schemas.microsoft.com/office/drawing/2014/main" id="{FD6EF2F8-1B62-4524-A82F-92927E62D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2252"/>
              <a:ext cx="0" cy="1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5354792-11FD-4B25-9AC7-6AF1CE6BF6B1}"/>
              </a:ext>
            </a:extLst>
          </p:cNvPr>
          <p:cNvSpPr txBox="1"/>
          <p:nvPr/>
        </p:nvSpPr>
        <p:spPr>
          <a:xfrm>
            <a:off x="1673797" y="3619927"/>
            <a:ext cx="90451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compiler or profiler </a:t>
            </a:r>
            <a:r>
              <a:rPr lang="en-US" sz="2400" dirty="0">
                <a:solidFill>
                  <a:srgbClr val="00B050"/>
                </a:solidFill>
              </a:rPr>
              <a:t>identifies</a:t>
            </a:r>
            <a:r>
              <a:rPr lang="en-US" sz="2400" dirty="0"/>
              <a:t> sequences of frequently executed instructions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Each sequence is </a:t>
            </a:r>
            <a:r>
              <a:rPr lang="en-US" sz="2400" dirty="0">
                <a:solidFill>
                  <a:schemeClr val="accent1"/>
                </a:solidFill>
              </a:rPr>
              <a:t>replaced</a:t>
            </a:r>
            <a:r>
              <a:rPr lang="en-US" sz="2400" dirty="0"/>
              <a:t> with a code 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code word </a:t>
            </a:r>
            <a:r>
              <a:rPr lang="en-US" sz="2400" dirty="0">
                <a:solidFill>
                  <a:srgbClr val="625D9C"/>
                </a:solidFill>
              </a:rPr>
              <a:t>uses</a:t>
            </a:r>
            <a:r>
              <a:rPr lang="en-US" sz="2400" dirty="0"/>
              <a:t> fewer 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code word </a:t>
            </a:r>
            <a:r>
              <a:rPr lang="en-US" sz="2400" dirty="0">
                <a:sym typeface="Wingdings" panose="05000000000000000000" pitchFamily="2" charset="2"/>
              </a:rPr>
              <a:t> sequence mapping is </a:t>
            </a:r>
            <a:r>
              <a:rPr lang="en-US" sz="2400" dirty="0">
                <a:solidFill>
                  <a:srgbClr val="E21A23"/>
                </a:solidFill>
                <a:sym typeface="Wingdings" panose="05000000000000000000" pitchFamily="2" charset="2"/>
              </a:rPr>
              <a:t>stored</a:t>
            </a:r>
            <a:r>
              <a:rPr lang="en-US" sz="2400" dirty="0">
                <a:sym typeface="Wingdings" panose="05000000000000000000" pitchFamily="2" charset="2"/>
              </a:rPr>
              <a:t> in a separate hardware structure: </a:t>
            </a:r>
            <a:r>
              <a:rPr lang="en-US" sz="2400" dirty="0">
                <a:solidFill>
                  <a:srgbClr val="692146"/>
                </a:solidFill>
                <a:sym typeface="Wingdings" panose="05000000000000000000" pitchFamily="2" charset="2"/>
              </a:rPr>
              <a:t>dictionary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Reduces</a:t>
            </a:r>
            <a:r>
              <a:rPr lang="en-US" sz="2400" dirty="0"/>
              <a:t> code size. We can even </a:t>
            </a:r>
            <a:r>
              <a:rPr lang="en-US" sz="2400" dirty="0">
                <a:solidFill>
                  <a:srgbClr val="00B050"/>
                </a:solidFill>
              </a:rPr>
              <a:t>store</a:t>
            </a:r>
            <a:r>
              <a:rPr lang="en-US" sz="2400" dirty="0"/>
              <a:t> decoded instructions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3304468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94ACFA09-1A3A-451A-9BF0-45FFE10C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B8B6D01-B7D4-4DAC-9126-5A0A6455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63</a:t>
            </a:fld>
            <a:endParaRPr lang="en-US"/>
          </a:p>
        </p:txBody>
      </p:sp>
      <p:sp>
        <p:nvSpPr>
          <p:cNvPr id="16" name="Shape 46250">
            <a:extLst>
              <a:ext uri="{FF2B5EF4-FFF2-40B4-BE49-F238E27FC236}">
                <a16:creationId xmlns:a16="http://schemas.microsoft.com/office/drawing/2014/main" id="{F16C3C76-4D4C-42C9-AFD0-02DC1E7E9E90}"/>
              </a:ext>
            </a:extLst>
          </p:cNvPr>
          <p:cNvSpPr/>
          <p:nvPr/>
        </p:nvSpPr>
        <p:spPr>
          <a:xfrm>
            <a:off x="7589680" y="1286314"/>
            <a:ext cx="2660263" cy="4590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523" y="10800"/>
                </a:lnTo>
                <a:lnTo>
                  <a:pt x="0" y="21600"/>
                </a:lnTo>
                <a:lnTo>
                  <a:pt x="8079" y="21600"/>
                </a:lnTo>
                <a:lnTo>
                  <a:pt x="21600" y="10800"/>
                </a:lnTo>
                <a:lnTo>
                  <a:pt x="80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25ADE31B-22A3-49E8-B7CF-E7CD7BF180FE}"/>
              </a:ext>
            </a:extLst>
          </p:cNvPr>
          <p:cNvSpPr/>
          <p:nvPr/>
        </p:nvSpPr>
        <p:spPr>
          <a:xfrm>
            <a:off x="2120284" y="4097996"/>
            <a:ext cx="6490519" cy="727886"/>
          </a:xfrm>
          <a:custGeom>
            <a:avLst/>
            <a:gdLst>
              <a:gd name="connsiteX0" fmla="*/ 0 w 16789154"/>
              <a:gd name="connsiteY0" fmla="*/ 0 h 1940525"/>
              <a:gd name="connsiteX1" fmla="*/ 3159006 w 16789154"/>
              <a:gd name="connsiteY1" fmla="*/ 0 h 1940525"/>
              <a:gd name="connsiteX2" fmla="*/ 3159006 w 16789154"/>
              <a:gd name="connsiteY2" fmla="*/ 1 h 1940525"/>
              <a:gd name="connsiteX3" fmla="*/ 16789154 w 16789154"/>
              <a:gd name="connsiteY3" fmla="*/ 1 h 1940525"/>
              <a:gd name="connsiteX4" fmla="*/ 15380704 w 16789154"/>
              <a:gd name="connsiteY4" fmla="*/ 1940525 h 1940525"/>
              <a:gd name="connsiteX5" fmla="*/ 3159006 w 16789154"/>
              <a:gd name="connsiteY5" fmla="*/ 1940525 h 1940525"/>
              <a:gd name="connsiteX6" fmla="*/ 3159006 w 16789154"/>
              <a:gd name="connsiteY6" fmla="*/ 1940522 h 1940525"/>
              <a:gd name="connsiteX7" fmla="*/ 0 w 16789154"/>
              <a:gd name="connsiteY7" fmla="*/ 1940522 h 194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9154" h="1940525">
                <a:moveTo>
                  <a:pt x="0" y="0"/>
                </a:moveTo>
                <a:lnTo>
                  <a:pt x="3159006" y="0"/>
                </a:lnTo>
                <a:lnTo>
                  <a:pt x="3159006" y="1"/>
                </a:lnTo>
                <a:lnTo>
                  <a:pt x="16789154" y="1"/>
                </a:lnTo>
                <a:lnTo>
                  <a:pt x="15380704" y="1940525"/>
                </a:lnTo>
                <a:lnTo>
                  <a:pt x="3159006" y="1940525"/>
                </a:lnTo>
                <a:lnTo>
                  <a:pt x="3159006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1" name="Freeform 48">
            <a:extLst>
              <a:ext uri="{FF2B5EF4-FFF2-40B4-BE49-F238E27FC236}">
                <a16:creationId xmlns:a16="http://schemas.microsoft.com/office/drawing/2014/main" id="{AF12EF64-C39E-41DE-8E1A-5AF0242D1E3E}"/>
              </a:ext>
            </a:extLst>
          </p:cNvPr>
          <p:cNvSpPr/>
          <p:nvPr/>
        </p:nvSpPr>
        <p:spPr>
          <a:xfrm>
            <a:off x="2120284" y="4978535"/>
            <a:ext cx="5926877" cy="727886"/>
          </a:xfrm>
          <a:custGeom>
            <a:avLst/>
            <a:gdLst>
              <a:gd name="connsiteX0" fmla="*/ 0 w 15085132"/>
              <a:gd name="connsiteY0" fmla="*/ 0 h 1940524"/>
              <a:gd name="connsiteX1" fmla="*/ 3159005 w 15085132"/>
              <a:gd name="connsiteY1" fmla="*/ 0 h 1940524"/>
              <a:gd name="connsiteX2" fmla="*/ 3159005 w 15085132"/>
              <a:gd name="connsiteY2" fmla="*/ 2 h 1940524"/>
              <a:gd name="connsiteX3" fmla="*/ 15085132 w 15085132"/>
              <a:gd name="connsiteY3" fmla="*/ 2 h 1940524"/>
              <a:gd name="connsiteX4" fmla="*/ 13676634 w 15085132"/>
              <a:gd name="connsiteY4" fmla="*/ 1940524 h 1940524"/>
              <a:gd name="connsiteX5" fmla="*/ 3159005 w 15085132"/>
              <a:gd name="connsiteY5" fmla="*/ 1940524 h 1940524"/>
              <a:gd name="connsiteX6" fmla="*/ 3159005 w 15085132"/>
              <a:gd name="connsiteY6" fmla="*/ 1940522 h 1940524"/>
              <a:gd name="connsiteX7" fmla="*/ 0 w 15085132"/>
              <a:gd name="connsiteY7" fmla="*/ 1940522 h 19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85132" h="1940524">
                <a:moveTo>
                  <a:pt x="0" y="0"/>
                </a:moveTo>
                <a:lnTo>
                  <a:pt x="3159005" y="0"/>
                </a:lnTo>
                <a:lnTo>
                  <a:pt x="3159005" y="2"/>
                </a:lnTo>
                <a:lnTo>
                  <a:pt x="15085132" y="2"/>
                </a:lnTo>
                <a:lnTo>
                  <a:pt x="13676634" y="1940524"/>
                </a:lnTo>
                <a:lnTo>
                  <a:pt x="3159005" y="1940524"/>
                </a:lnTo>
                <a:lnTo>
                  <a:pt x="3159005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A8CAC5DA-13E1-46A7-801B-4D9F34E4F4B8}"/>
              </a:ext>
            </a:extLst>
          </p:cNvPr>
          <p:cNvSpPr/>
          <p:nvPr/>
        </p:nvSpPr>
        <p:spPr>
          <a:xfrm>
            <a:off x="2120284" y="3217457"/>
            <a:ext cx="6940861" cy="727886"/>
          </a:xfrm>
          <a:custGeom>
            <a:avLst/>
            <a:gdLst>
              <a:gd name="connsiteX0" fmla="*/ 0 w 17788386"/>
              <a:gd name="connsiteY0" fmla="*/ 0 h 1940523"/>
              <a:gd name="connsiteX1" fmla="*/ 3159006 w 17788386"/>
              <a:gd name="connsiteY1" fmla="*/ 0 h 1940523"/>
              <a:gd name="connsiteX2" fmla="*/ 3159006 w 17788386"/>
              <a:gd name="connsiteY2" fmla="*/ 1 h 1940523"/>
              <a:gd name="connsiteX3" fmla="*/ 17084006 w 17788386"/>
              <a:gd name="connsiteY3" fmla="*/ 1 h 1940523"/>
              <a:gd name="connsiteX4" fmla="*/ 17788386 w 17788386"/>
              <a:gd name="connsiteY4" fmla="*/ 970262 h 1940523"/>
              <a:gd name="connsiteX5" fmla="*/ 17084006 w 17788386"/>
              <a:gd name="connsiteY5" fmla="*/ 1940523 h 1940523"/>
              <a:gd name="connsiteX6" fmla="*/ 3159006 w 17788386"/>
              <a:gd name="connsiteY6" fmla="*/ 1940523 h 1940523"/>
              <a:gd name="connsiteX7" fmla="*/ 3159006 w 17788386"/>
              <a:gd name="connsiteY7" fmla="*/ 1940522 h 1940523"/>
              <a:gd name="connsiteX8" fmla="*/ 0 w 17788386"/>
              <a:gd name="connsiteY8" fmla="*/ 1940522 h 194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8386" h="1940523">
                <a:moveTo>
                  <a:pt x="0" y="0"/>
                </a:moveTo>
                <a:lnTo>
                  <a:pt x="3159006" y="0"/>
                </a:lnTo>
                <a:lnTo>
                  <a:pt x="3159006" y="1"/>
                </a:lnTo>
                <a:lnTo>
                  <a:pt x="17084006" y="1"/>
                </a:lnTo>
                <a:lnTo>
                  <a:pt x="17788386" y="970262"/>
                </a:lnTo>
                <a:lnTo>
                  <a:pt x="17084006" y="1940523"/>
                </a:lnTo>
                <a:lnTo>
                  <a:pt x="3159006" y="1940523"/>
                </a:lnTo>
                <a:lnTo>
                  <a:pt x="3159006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B724766D-5108-4A61-BF4E-C4AE74242807}"/>
              </a:ext>
            </a:extLst>
          </p:cNvPr>
          <p:cNvSpPr/>
          <p:nvPr/>
        </p:nvSpPr>
        <p:spPr>
          <a:xfrm>
            <a:off x="2120284" y="2336918"/>
            <a:ext cx="6566053" cy="727886"/>
          </a:xfrm>
          <a:custGeom>
            <a:avLst/>
            <a:gdLst>
              <a:gd name="connsiteX0" fmla="*/ 0 w 16789154"/>
              <a:gd name="connsiteY0" fmla="*/ 0 h 1940524"/>
              <a:gd name="connsiteX1" fmla="*/ 3159006 w 16789154"/>
              <a:gd name="connsiteY1" fmla="*/ 0 h 1940524"/>
              <a:gd name="connsiteX2" fmla="*/ 15380704 w 16789154"/>
              <a:gd name="connsiteY2" fmla="*/ 0 h 1940524"/>
              <a:gd name="connsiteX3" fmla="*/ 16789154 w 16789154"/>
              <a:gd name="connsiteY3" fmla="*/ 1940524 h 1940524"/>
              <a:gd name="connsiteX4" fmla="*/ 3159006 w 16789154"/>
              <a:gd name="connsiteY4" fmla="*/ 1940524 h 1940524"/>
              <a:gd name="connsiteX5" fmla="*/ 3159006 w 16789154"/>
              <a:gd name="connsiteY5" fmla="*/ 1940522 h 1940524"/>
              <a:gd name="connsiteX6" fmla="*/ 0 w 16789154"/>
              <a:gd name="connsiteY6" fmla="*/ 1940522 h 19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89154" h="1940524">
                <a:moveTo>
                  <a:pt x="0" y="0"/>
                </a:moveTo>
                <a:lnTo>
                  <a:pt x="3159006" y="0"/>
                </a:lnTo>
                <a:lnTo>
                  <a:pt x="15380704" y="0"/>
                </a:lnTo>
                <a:lnTo>
                  <a:pt x="16789154" y="1940524"/>
                </a:lnTo>
                <a:lnTo>
                  <a:pt x="3159006" y="1940524"/>
                </a:lnTo>
                <a:lnTo>
                  <a:pt x="3159006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4" name="Freeform 69">
            <a:extLst>
              <a:ext uri="{FF2B5EF4-FFF2-40B4-BE49-F238E27FC236}">
                <a16:creationId xmlns:a16="http://schemas.microsoft.com/office/drawing/2014/main" id="{F034036C-2C97-42E3-9343-440707F20E55}"/>
              </a:ext>
            </a:extLst>
          </p:cNvPr>
          <p:cNvSpPr/>
          <p:nvPr/>
        </p:nvSpPr>
        <p:spPr>
          <a:xfrm>
            <a:off x="2120284" y="1456381"/>
            <a:ext cx="5926877" cy="727885"/>
          </a:xfrm>
          <a:custGeom>
            <a:avLst/>
            <a:gdLst>
              <a:gd name="connsiteX0" fmla="*/ 0 w 15085132"/>
              <a:gd name="connsiteY0" fmla="*/ 0 h 1940522"/>
              <a:gd name="connsiteX1" fmla="*/ 3159005 w 15085132"/>
              <a:gd name="connsiteY1" fmla="*/ 0 h 1940522"/>
              <a:gd name="connsiteX2" fmla="*/ 13676634 w 15085132"/>
              <a:gd name="connsiteY2" fmla="*/ 0 h 1940522"/>
              <a:gd name="connsiteX3" fmla="*/ 15085132 w 15085132"/>
              <a:gd name="connsiteY3" fmla="*/ 1940522 h 1940522"/>
              <a:gd name="connsiteX4" fmla="*/ 3159005 w 15085132"/>
              <a:gd name="connsiteY4" fmla="*/ 1940522 h 1940522"/>
              <a:gd name="connsiteX5" fmla="*/ 0 w 15085132"/>
              <a:gd name="connsiteY5" fmla="*/ 1940522 h 194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85132" h="1940522">
                <a:moveTo>
                  <a:pt x="0" y="0"/>
                </a:moveTo>
                <a:lnTo>
                  <a:pt x="3159005" y="0"/>
                </a:lnTo>
                <a:lnTo>
                  <a:pt x="13676634" y="0"/>
                </a:lnTo>
                <a:lnTo>
                  <a:pt x="15085132" y="1940522"/>
                </a:lnTo>
                <a:lnTo>
                  <a:pt x="3159005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64705A-98B9-4BC0-9E8B-E2C1825F08D6}"/>
              </a:ext>
            </a:extLst>
          </p:cNvPr>
          <p:cNvSpPr txBox="1"/>
          <p:nvPr/>
        </p:nvSpPr>
        <p:spPr>
          <a:xfrm>
            <a:off x="2120284" y="1505042"/>
            <a:ext cx="523733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 can use past history to predict if a PC is</a:t>
            </a:r>
            <a:b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a branch or not.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F2044-9A3A-44D8-8165-B5A18409C82A}"/>
              </a:ext>
            </a:extLst>
          </p:cNvPr>
          <p:cNvSpPr txBox="1"/>
          <p:nvPr/>
        </p:nvSpPr>
        <p:spPr>
          <a:xfrm>
            <a:off x="2120283" y="2330554"/>
            <a:ext cx="638761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b="1" dirty="0">
                <a:latin typeface="Poppins" pitchFamily="2" charset="77"/>
                <a:ea typeface="League Spartan" charset="0"/>
                <a:cs typeface="Poppins" pitchFamily="2" charset="77"/>
              </a:rPr>
              <a:t>Saturated counters are used to capture steady-state behavior that can have occasional anomalies.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FC823A-7E44-46E8-A651-2B873D604BC0}"/>
              </a:ext>
            </a:extLst>
          </p:cNvPr>
          <p:cNvSpPr txBox="1"/>
          <p:nvPr/>
        </p:nvSpPr>
        <p:spPr>
          <a:xfrm>
            <a:off x="2120284" y="3276897"/>
            <a:ext cx="694086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Often, the context determines the direction of branches. A </a:t>
            </a:r>
            <a:b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</a:br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global history predictor such as </a:t>
            </a:r>
            <a:r>
              <a:rPr lang="en-US" sz="1600" b="1" dirty="0" err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GAp</a:t>
            </a:r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or </a:t>
            </a:r>
            <a:r>
              <a:rPr lang="en-US" sz="1600" b="1" dirty="0" err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PAp</a:t>
            </a:r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is useful in this case.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0267B6-BD08-4B4A-A7B5-F4B7C53EDE9E}"/>
              </a:ext>
            </a:extLst>
          </p:cNvPr>
          <p:cNvSpPr txBox="1"/>
          <p:nvPr/>
        </p:nvSpPr>
        <p:spPr>
          <a:xfrm>
            <a:off x="2157792" y="4263864"/>
            <a:ext cx="5883342" cy="369332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The BTB records the branch type and the target.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3797C0-235F-47A0-9426-CAE1CED36884}"/>
              </a:ext>
            </a:extLst>
          </p:cNvPr>
          <p:cNvSpPr txBox="1"/>
          <p:nvPr/>
        </p:nvSpPr>
        <p:spPr>
          <a:xfrm>
            <a:off x="2111398" y="5000629"/>
            <a:ext cx="5226111" cy="646331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Decode time optimizations are required to </a:t>
            </a:r>
            <a:b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</a:br>
            <a:r>
              <a:rPr lang="en-US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increase performance.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7C765DC-BD3B-4D13-91DF-76557C7F82DC}"/>
              </a:ext>
            </a:extLst>
          </p:cNvPr>
          <p:cNvSpPr txBox="1">
            <a:spLocks/>
          </p:cNvSpPr>
          <p:nvPr/>
        </p:nvSpPr>
        <p:spPr>
          <a:xfrm>
            <a:off x="2033016" y="426721"/>
            <a:ext cx="6858000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91953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F0CCA-3085-4BF3-904E-22304EA1A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21FC12-3A21-46F6-95A6-B6C9D77E65F7}"/>
              </a:ext>
            </a:extLst>
          </p:cNvPr>
          <p:cNvSpPr/>
          <p:nvPr/>
        </p:nvSpPr>
        <p:spPr>
          <a:xfrm>
            <a:off x="2461725" y="1748776"/>
            <a:ext cx="6837551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9900" b="1" dirty="0">
                <a:ln/>
                <a:solidFill>
                  <a:schemeClr val="accent3">
                    <a:lumMod val="50000"/>
                  </a:schemeClr>
                </a:solidFill>
                <a:latin typeface="Freestyle Script" panose="030804020302050B0404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230065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16" y="274321"/>
            <a:ext cx="7366953" cy="822960"/>
          </a:xfrm>
        </p:spPr>
        <p:txBody>
          <a:bodyPr/>
          <a:lstStyle/>
          <a:p>
            <a:r>
              <a:rPr lang="en-US" dirty="0"/>
              <a:t>Timing: Fetching 4 instructions simultaneously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954611" y="1900814"/>
            <a:ext cx="102197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3976587" y="1268801"/>
            <a:ext cx="0" cy="6320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976588" y="1268800"/>
            <a:ext cx="102197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991840" y="1268801"/>
            <a:ext cx="0" cy="63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98565" y="1900813"/>
            <a:ext cx="102197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020541" y="1268800"/>
            <a:ext cx="0" cy="6320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020542" y="1268799"/>
            <a:ext cx="102197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35794" y="1268800"/>
            <a:ext cx="0" cy="63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049242" y="1900813"/>
            <a:ext cx="1021977" cy="1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071218" y="1268800"/>
            <a:ext cx="0" cy="63201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071219" y="1268799"/>
            <a:ext cx="1021977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9086471" y="1268800"/>
            <a:ext cx="0" cy="6320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2978143" y="2386436"/>
            <a:ext cx="1996889" cy="4419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Fetch 4 instructions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984863" y="2838119"/>
            <a:ext cx="1990170" cy="4419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Predict the addresses of the next 4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431982" y="5375283"/>
            <a:ext cx="5116608" cy="624133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This is very hard to do. Why?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0B964-F952-4B16-B418-AB8694569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1978C-1CEC-4ACC-AA1B-B913BB4F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7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2B39A4-AA06-4EDD-893F-BCD35EA5440D}"/>
              </a:ext>
            </a:extLst>
          </p:cNvPr>
          <p:cNvCxnSpPr/>
          <p:nvPr/>
        </p:nvCxnSpPr>
        <p:spPr>
          <a:xfrm>
            <a:off x="4991841" y="1963584"/>
            <a:ext cx="6723" cy="237191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3853904-27EC-4C08-8E07-0DD50F0FC99E}"/>
              </a:ext>
            </a:extLst>
          </p:cNvPr>
          <p:cNvCxnSpPr/>
          <p:nvPr/>
        </p:nvCxnSpPr>
        <p:spPr>
          <a:xfrm>
            <a:off x="6995455" y="1963583"/>
            <a:ext cx="6723" cy="2371913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7E43D9D-D68F-4A73-8525-382DDE8DC34D}"/>
              </a:ext>
            </a:extLst>
          </p:cNvPr>
          <p:cNvSpPr/>
          <p:nvPr/>
        </p:nvSpPr>
        <p:spPr>
          <a:xfrm>
            <a:off x="2339939" y="1268800"/>
            <a:ext cx="902363" cy="51889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Clock</a:t>
            </a:r>
          </a:p>
        </p:txBody>
      </p:sp>
      <p:sp>
        <p:nvSpPr>
          <p:cNvPr id="31" name="Rounded Rectangle 22">
            <a:extLst>
              <a:ext uri="{FF2B5EF4-FFF2-40B4-BE49-F238E27FC236}">
                <a16:creationId xmlns:a16="http://schemas.microsoft.com/office/drawing/2014/main" id="{81973A55-77C2-464D-A183-3FF0C2691BB0}"/>
              </a:ext>
            </a:extLst>
          </p:cNvPr>
          <p:cNvSpPr/>
          <p:nvPr/>
        </p:nvSpPr>
        <p:spPr>
          <a:xfrm>
            <a:off x="4991843" y="3248754"/>
            <a:ext cx="1996889" cy="4419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Fetch 4 instructions</a:t>
            </a:r>
          </a:p>
        </p:txBody>
      </p:sp>
      <p:sp>
        <p:nvSpPr>
          <p:cNvPr id="32" name="Rounded Rectangle 25">
            <a:extLst>
              <a:ext uri="{FF2B5EF4-FFF2-40B4-BE49-F238E27FC236}">
                <a16:creationId xmlns:a16="http://schemas.microsoft.com/office/drawing/2014/main" id="{4CEEEA8F-E906-4598-9A60-B90178659DAC}"/>
              </a:ext>
            </a:extLst>
          </p:cNvPr>
          <p:cNvSpPr/>
          <p:nvPr/>
        </p:nvSpPr>
        <p:spPr>
          <a:xfrm>
            <a:off x="4998563" y="3700437"/>
            <a:ext cx="1990170" cy="4419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Predict the addresses of the next 4</a:t>
            </a:r>
          </a:p>
        </p:txBody>
      </p:sp>
      <p:sp>
        <p:nvSpPr>
          <p:cNvPr id="33" name="Rounded Rectangle 22">
            <a:extLst>
              <a:ext uri="{FF2B5EF4-FFF2-40B4-BE49-F238E27FC236}">
                <a16:creationId xmlns:a16="http://schemas.microsoft.com/office/drawing/2014/main" id="{883B56BA-0977-4A57-AEAD-106D4634F96A}"/>
              </a:ext>
            </a:extLst>
          </p:cNvPr>
          <p:cNvSpPr/>
          <p:nvPr/>
        </p:nvSpPr>
        <p:spPr>
          <a:xfrm>
            <a:off x="7008899" y="4103031"/>
            <a:ext cx="1996889" cy="4419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Fetch 4 instructions</a:t>
            </a:r>
          </a:p>
        </p:txBody>
      </p:sp>
      <p:sp>
        <p:nvSpPr>
          <p:cNvPr id="34" name="Rounded Rectangle 25">
            <a:extLst>
              <a:ext uri="{FF2B5EF4-FFF2-40B4-BE49-F238E27FC236}">
                <a16:creationId xmlns:a16="http://schemas.microsoft.com/office/drawing/2014/main" id="{B8806E68-EB07-45D8-9218-D42925847131}"/>
              </a:ext>
            </a:extLst>
          </p:cNvPr>
          <p:cNvSpPr/>
          <p:nvPr/>
        </p:nvSpPr>
        <p:spPr>
          <a:xfrm>
            <a:off x="7015619" y="4554714"/>
            <a:ext cx="1990170" cy="44198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Predict the addresses of the next 4</a:t>
            </a:r>
          </a:p>
        </p:txBody>
      </p:sp>
    </p:spTree>
    <p:extLst>
      <p:ext uri="{BB962C8B-B14F-4D97-AF65-F5344CB8AC3E}">
        <p14:creationId xmlns:p14="http://schemas.microsoft.com/office/powerpoint/2010/main" val="13796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7458-410B-4421-8BF0-9FBE9200B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in a Bundle of 4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3B5EC-F824-4357-ACF7-827BD55B7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4904" y="3188896"/>
            <a:ext cx="8023904" cy="149763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we have branches in a bundle of 4 instructions, the instructions will not be contiguous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predict the second branch, we need to first predict the first branch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70EB5-00EC-4B54-8981-DA3D78BFF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D4CD4C-A681-40A5-95FA-D6E7694E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7DDA1A-A132-47A6-B5E9-70C3DDE0188F}"/>
              </a:ext>
            </a:extLst>
          </p:cNvPr>
          <p:cNvSpPr/>
          <p:nvPr/>
        </p:nvSpPr>
        <p:spPr>
          <a:xfrm>
            <a:off x="3320625" y="1414784"/>
            <a:ext cx="1708484" cy="56548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Regular inst.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180967-CDB4-45D4-96A1-1F43209F9B09}"/>
              </a:ext>
            </a:extLst>
          </p:cNvPr>
          <p:cNvSpPr/>
          <p:nvPr/>
        </p:nvSpPr>
        <p:spPr>
          <a:xfrm>
            <a:off x="5029109" y="1414784"/>
            <a:ext cx="1708484" cy="56548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64C7C2B-D8B4-441F-8EAA-645EB956F38A}"/>
              </a:ext>
            </a:extLst>
          </p:cNvPr>
          <p:cNvSpPr/>
          <p:nvPr/>
        </p:nvSpPr>
        <p:spPr>
          <a:xfrm>
            <a:off x="6737593" y="1414784"/>
            <a:ext cx="1708484" cy="56548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Regular inst.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5CDE04-0A95-4083-BA41-8B47FAB458DE}"/>
              </a:ext>
            </a:extLst>
          </p:cNvPr>
          <p:cNvSpPr/>
          <p:nvPr/>
        </p:nvSpPr>
        <p:spPr>
          <a:xfrm>
            <a:off x="8446077" y="1414784"/>
            <a:ext cx="1708484" cy="56548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Regular inst.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877EB9-8BBE-4560-8A73-123A8430CE6E}"/>
              </a:ext>
            </a:extLst>
          </p:cNvPr>
          <p:cNvSpPr/>
          <p:nvPr/>
        </p:nvSpPr>
        <p:spPr>
          <a:xfrm>
            <a:off x="3320625" y="2282497"/>
            <a:ext cx="1708484" cy="56548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Regular inst.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C7DBCE-8CAD-47C2-B8E7-70F7152FAFAF}"/>
              </a:ext>
            </a:extLst>
          </p:cNvPr>
          <p:cNvSpPr/>
          <p:nvPr/>
        </p:nvSpPr>
        <p:spPr>
          <a:xfrm>
            <a:off x="5029109" y="2282497"/>
            <a:ext cx="1708484" cy="56548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9320418-8AB9-46ED-96A5-93D1D5360EFE}"/>
              </a:ext>
            </a:extLst>
          </p:cNvPr>
          <p:cNvSpPr/>
          <p:nvPr/>
        </p:nvSpPr>
        <p:spPr>
          <a:xfrm>
            <a:off x="6737593" y="2282497"/>
            <a:ext cx="1708484" cy="56548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Regular inst.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009DAC3-004A-4E6C-82B1-77A8601E8816}"/>
              </a:ext>
            </a:extLst>
          </p:cNvPr>
          <p:cNvSpPr/>
          <p:nvPr/>
        </p:nvSpPr>
        <p:spPr>
          <a:xfrm>
            <a:off x="8446077" y="2282497"/>
            <a:ext cx="1708484" cy="565484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208A65-BC28-488B-8340-A41754761550}"/>
              </a:ext>
            </a:extLst>
          </p:cNvPr>
          <p:cNvSpPr txBox="1"/>
          <p:nvPr/>
        </p:nvSpPr>
        <p:spPr>
          <a:xfrm>
            <a:off x="1699604" y="147549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branch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6700C6-7F3E-4D00-AEC7-C99431DEB17A}"/>
              </a:ext>
            </a:extLst>
          </p:cNvPr>
          <p:cNvSpPr txBox="1"/>
          <p:nvPr/>
        </p:nvSpPr>
        <p:spPr>
          <a:xfrm>
            <a:off x="1699605" y="2380573"/>
            <a:ext cx="1621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branches</a:t>
            </a:r>
          </a:p>
        </p:txBody>
      </p:sp>
    </p:spTree>
    <p:extLst>
      <p:ext uri="{BB962C8B-B14F-4D97-AF65-F5344CB8AC3E}">
        <p14:creationId xmlns:p14="http://schemas.microsoft.com/office/powerpoint/2010/main" val="25981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Branch Prediction: Three Problems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4998218" y="4355837"/>
            <a:ext cx="2569191" cy="1125941"/>
          </a:xfrm>
          <a:prstGeom prst="flowChartProcess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Predictor</a:t>
            </a:r>
            <a:endParaRPr lang="en-US" sz="1350" dirty="0"/>
          </a:p>
        </p:txBody>
      </p:sp>
      <p:sp>
        <p:nvSpPr>
          <p:cNvPr id="5" name="Right Arrow 4"/>
          <p:cNvSpPr/>
          <p:nvPr/>
        </p:nvSpPr>
        <p:spPr>
          <a:xfrm>
            <a:off x="2505228" y="4775507"/>
            <a:ext cx="2492990" cy="3684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462476" y="4430844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Counter (PC)</a:t>
            </a:r>
            <a:endParaRPr lang="en-US" sz="1350" dirty="0"/>
          </a:p>
        </p:txBody>
      </p:sp>
      <p:sp>
        <p:nvSpPr>
          <p:cNvPr id="7" name="Right Arrow 6"/>
          <p:cNvSpPr/>
          <p:nvPr/>
        </p:nvSpPr>
        <p:spPr>
          <a:xfrm>
            <a:off x="7567408" y="4775506"/>
            <a:ext cx="1760064" cy="36848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7751835" y="4493195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Prediction</a:t>
            </a:r>
            <a:endParaRPr lang="en-US" sz="135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36BF85-B607-4A54-8D4B-40BB8C022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1BD0F3D-4BA0-4840-BDE0-578835C4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9</a:t>
            </a:fld>
            <a:endParaRPr lang="en-US"/>
          </a:p>
        </p:txBody>
      </p:sp>
      <p:sp>
        <p:nvSpPr>
          <p:cNvPr id="11" name="Round Diagonal Corner Rectangle 5">
            <a:extLst>
              <a:ext uri="{FF2B5EF4-FFF2-40B4-BE49-F238E27FC236}">
                <a16:creationId xmlns:a16="http://schemas.microsoft.com/office/drawing/2014/main" id="{9F602028-0EA7-4E1A-92F6-AD683C652E6A}"/>
              </a:ext>
            </a:extLst>
          </p:cNvPr>
          <p:cNvSpPr/>
          <p:nvPr/>
        </p:nvSpPr>
        <p:spPr>
          <a:xfrm>
            <a:off x="3543526" y="3087658"/>
            <a:ext cx="616360" cy="40185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BCDDCF-678C-49A4-8DB9-29A8D9F811A2}"/>
              </a:ext>
            </a:extLst>
          </p:cNvPr>
          <p:cNvSpPr txBox="1"/>
          <p:nvPr/>
        </p:nvSpPr>
        <p:spPr>
          <a:xfrm>
            <a:off x="2785847" y="1200847"/>
            <a:ext cx="7435198" cy="107721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Predict if an instruction is a branch or not.</a:t>
            </a:r>
          </a:p>
        </p:txBody>
      </p:sp>
      <p:sp>
        <p:nvSpPr>
          <p:cNvPr id="13" name="Round Diagonal Corner Rectangle 4">
            <a:extLst>
              <a:ext uri="{FF2B5EF4-FFF2-40B4-BE49-F238E27FC236}">
                <a16:creationId xmlns:a16="http://schemas.microsoft.com/office/drawing/2014/main" id="{11F92E45-FE69-4F6F-AF3B-B7A30616DE6B}"/>
              </a:ext>
            </a:extLst>
          </p:cNvPr>
          <p:cNvSpPr/>
          <p:nvPr/>
        </p:nvSpPr>
        <p:spPr>
          <a:xfrm>
            <a:off x="2840177" y="2521274"/>
            <a:ext cx="616360" cy="401857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AC44F9-58FD-4F8D-B557-3A0E1525BD44}"/>
              </a:ext>
            </a:extLst>
          </p:cNvPr>
          <p:cNvSpPr txBox="1"/>
          <p:nvPr/>
        </p:nvSpPr>
        <p:spPr>
          <a:xfrm>
            <a:off x="3456538" y="2384256"/>
            <a:ext cx="752962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If it is a branch, predict is direction.</a:t>
            </a:r>
          </a:p>
        </p:txBody>
      </p:sp>
      <p:sp>
        <p:nvSpPr>
          <p:cNvPr id="15" name="Round Diagonal Corner Rectangle 3">
            <a:extLst>
              <a:ext uri="{FF2B5EF4-FFF2-40B4-BE49-F238E27FC236}">
                <a16:creationId xmlns:a16="http://schemas.microsoft.com/office/drawing/2014/main" id="{1ECB5343-09EA-4D6E-8B3F-069F00E4B195}"/>
              </a:ext>
            </a:extLst>
          </p:cNvPr>
          <p:cNvSpPr/>
          <p:nvPr/>
        </p:nvSpPr>
        <p:spPr>
          <a:xfrm>
            <a:off x="2169487" y="1834133"/>
            <a:ext cx="616360" cy="401857"/>
          </a:xfrm>
          <a:prstGeom prst="round2Diag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5CFD1-662A-4AF3-BCBE-397616FD9B08}"/>
              </a:ext>
            </a:extLst>
          </p:cNvPr>
          <p:cNvSpPr txBox="1"/>
          <p:nvPr/>
        </p:nvSpPr>
        <p:spPr>
          <a:xfrm>
            <a:off x="4159887" y="2972193"/>
            <a:ext cx="381386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Predict its target.</a:t>
            </a:r>
          </a:p>
        </p:txBody>
      </p:sp>
    </p:spTree>
    <p:extLst>
      <p:ext uri="{BB962C8B-B14F-4D97-AF65-F5344CB8AC3E}">
        <p14:creationId xmlns:p14="http://schemas.microsoft.com/office/powerpoint/2010/main" val="245371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 4x3 CORP PPT Template_V8-FNL_Compressed.potx_MAR-1-2019" id="{08DE2090-B8B5-4033-89C1-B4DDE1363E23}" vid="{41A9A413-2957-419E-84E7-5E9AF06433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9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5DFFE5A-C502-4C70-BB7F-E202020796FE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1249</TotalTime>
  <Words>3763</Words>
  <Application>Microsoft Office PowerPoint</Application>
  <PresentationFormat>Widescreen</PresentationFormat>
  <Paragraphs>812</Paragraphs>
  <Slides>64</Slides>
  <Notes>52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Caveat</vt:lpstr>
      <vt:lpstr>Freestyle Script</vt:lpstr>
      <vt:lpstr>Lato Light</vt:lpstr>
      <vt:lpstr>Poppins</vt:lpstr>
      <vt:lpstr>sans-serif</vt:lpstr>
      <vt:lpstr>Wingdings</vt:lpstr>
      <vt:lpstr>Office Theme</vt:lpstr>
      <vt:lpstr>PowerPoint Presentation</vt:lpstr>
      <vt:lpstr>Background Required to Understand this Chapter</vt:lpstr>
      <vt:lpstr>PowerPoint Presentation</vt:lpstr>
      <vt:lpstr>The Fetch Stage</vt:lpstr>
      <vt:lpstr>Reading 4 instructions in one go from the i-cache</vt:lpstr>
      <vt:lpstr>Timing: Fetching a single instruction per cycle</vt:lpstr>
      <vt:lpstr>Timing: Fetching 4 instructions simultaneously</vt:lpstr>
      <vt:lpstr>Branches in a Bundle of 4 Instructions</vt:lpstr>
      <vt:lpstr>Branch Prediction: Three Problems</vt:lpstr>
      <vt:lpstr>Contents</vt:lpstr>
      <vt:lpstr>Is an instruction a branch or not? </vt:lpstr>
      <vt:lpstr>Make a structure in hardware to remember ...</vt:lpstr>
      <vt:lpstr>Basic Method of Operation</vt:lpstr>
      <vt:lpstr>Instruction Status Table (IST)</vt:lpstr>
      <vt:lpstr>Destructive Interference</vt:lpstr>
      <vt:lpstr>Branch Aliasing</vt:lpstr>
      <vt:lpstr>Disambiguation Between Addresses</vt:lpstr>
      <vt:lpstr>Disambiguation </vt:lpstr>
      <vt:lpstr>Contents</vt:lpstr>
      <vt:lpstr>Predict the Direction of the Branch (Outcome)</vt:lpstr>
      <vt:lpstr>Example Code</vt:lpstr>
      <vt:lpstr>Simple Bimodal Predictor</vt:lpstr>
      <vt:lpstr>Bimodal Predictor - II</vt:lpstr>
      <vt:lpstr>Increasing Accuracy </vt:lpstr>
      <vt:lpstr>Saturating Counters</vt:lpstr>
      <vt:lpstr>Bimodal Predictor with Saturating Counters</vt:lpstr>
      <vt:lpstr>Will it help? </vt:lpstr>
      <vt:lpstr>Why do saturating counters work?</vt:lpstr>
      <vt:lpstr>Can we do better?</vt:lpstr>
      <vt:lpstr>Global History Register (GHR)</vt:lpstr>
      <vt:lpstr>Status of the GHR</vt:lpstr>
      <vt:lpstr>GAp Predictor</vt:lpstr>
      <vt:lpstr>GAp Predictor - II</vt:lpstr>
      <vt:lpstr>Can we design a class of predictors? </vt:lpstr>
      <vt:lpstr>GAg Predictor</vt:lpstr>
      <vt:lpstr>PAg predictor</vt:lpstr>
      <vt:lpstr>PAp predictor</vt:lpstr>
      <vt:lpstr>Another way of combining information: GShare</vt:lpstr>
      <vt:lpstr>Tournament Predictor</vt:lpstr>
      <vt:lpstr>Tournament Predictor</vt:lpstr>
      <vt:lpstr>Operation of a Tournament Predictor</vt:lpstr>
      <vt:lpstr>Other methods of prediction</vt:lpstr>
      <vt:lpstr>Skewed Branch Predictor</vt:lpstr>
      <vt:lpstr>Prediction and Compression</vt:lpstr>
      <vt:lpstr>Contents</vt:lpstr>
      <vt:lpstr>Predict the Branch Target</vt:lpstr>
      <vt:lpstr>Use the IST. Let us call it the Branch Target Buffer (BTB)</vt:lpstr>
      <vt:lpstr>Calls and Returns</vt:lpstr>
      <vt:lpstr>Return address stack (RAS)</vt:lpstr>
      <vt:lpstr>Summary: The Branch Prediction System</vt:lpstr>
      <vt:lpstr>Contents</vt:lpstr>
      <vt:lpstr>The Process of Decoding</vt:lpstr>
      <vt:lpstr>Issues with CISC Instructions</vt:lpstr>
      <vt:lpstr>Regular Decoder vs Microcode Cache</vt:lpstr>
      <vt:lpstr>Predecoding CISC Instructions</vt:lpstr>
      <vt:lpstr>Predecoding - II</vt:lpstr>
      <vt:lpstr>Optimizing Operations on the Stack Pointer</vt:lpstr>
      <vt:lpstr>Add a csp register in the decode stage</vt:lpstr>
      <vt:lpstr>Corner Cases</vt:lpstr>
      <vt:lpstr>Advantages</vt:lpstr>
      <vt:lpstr>Instruction Compression</vt:lpstr>
      <vt:lpstr>Instruction Compression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Smruti Ranjan Sarangi</dc:creator>
  <cp:lastModifiedBy>Smruti Ranjan Sarangi</cp:lastModifiedBy>
  <cp:revision>134</cp:revision>
  <dcterms:created xsi:type="dcterms:W3CDTF">2020-09-30T13:31:44Z</dcterms:created>
  <dcterms:modified xsi:type="dcterms:W3CDTF">2024-07-15T13:56:05Z</dcterms:modified>
</cp:coreProperties>
</file>