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0"/>
  </p:notesMasterIdLst>
  <p:handoutMasterIdLst>
    <p:handoutMasterId r:id="rId91"/>
  </p:handoutMasterIdLst>
  <p:sldIdLst>
    <p:sldId id="274" r:id="rId2"/>
    <p:sldId id="343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322" r:id="rId13"/>
    <p:sldId id="269" r:id="rId14"/>
    <p:sldId id="267" r:id="rId15"/>
    <p:sldId id="268" r:id="rId16"/>
    <p:sldId id="273" r:id="rId17"/>
    <p:sldId id="355" r:id="rId18"/>
    <p:sldId id="270" r:id="rId19"/>
    <p:sldId id="272" r:id="rId20"/>
    <p:sldId id="354" r:id="rId21"/>
    <p:sldId id="275" r:id="rId22"/>
    <p:sldId id="285" r:id="rId23"/>
    <p:sldId id="287" r:id="rId24"/>
    <p:sldId id="288" r:id="rId25"/>
    <p:sldId id="289" r:id="rId26"/>
    <p:sldId id="357" r:id="rId27"/>
    <p:sldId id="276" r:id="rId28"/>
    <p:sldId id="277" r:id="rId29"/>
    <p:sldId id="278" r:id="rId30"/>
    <p:sldId id="356" r:id="rId31"/>
    <p:sldId id="279" r:id="rId32"/>
    <p:sldId id="280" r:id="rId33"/>
    <p:sldId id="358" r:id="rId34"/>
    <p:sldId id="363" r:id="rId35"/>
    <p:sldId id="364" r:id="rId36"/>
    <p:sldId id="290" r:id="rId37"/>
    <p:sldId id="291" r:id="rId38"/>
    <p:sldId id="292" r:id="rId39"/>
    <p:sldId id="323" r:id="rId40"/>
    <p:sldId id="293" r:id="rId41"/>
    <p:sldId id="294" r:id="rId42"/>
    <p:sldId id="317" r:id="rId43"/>
    <p:sldId id="318" r:id="rId44"/>
    <p:sldId id="319" r:id="rId45"/>
    <p:sldId id="320" r:id="rId46"/>
    <p:sldId id="360" r:id="rId47"/>
    <p:sldId id="281" r:id="rId48"/>
    <p:sldId id="282" r:id="rId49"/>
    <p:sldId id="359" r:id="rId50"/>
    <p:sldId id="284" r:id="rId51"/>
    <p:sldId id="371" r:id="rId52"/>
    <p:sldId id="4096" r:id="rId53"/>
    <p:sldId id="296" r:id="rId54"/>
    <p:sldId id="4076" r:id="rId55"/>
    <p:sldId id="4077" r:id="rId56"/>
    <p:sldId id="4078" r:id="rId57"/>
    <p:sldId id="4079" r:id="rId58"/>
    <p:sldId id="4080" r:id="rId59"/>
    <p:sldId id="369" r:id="rId60"/>
    <p:sldId id="4075" r:id="rId61"/>
    <p:sldId id="368" r:id="rId62"/>
    <p:sldId id="366" r:id="rId63"/>
    <p:sldId id="4081" r:id="rId64"/>
    <p:sldId id="367" r:id="rId65"/>
    <p:sldId id="365" r:id="rId66"/>
    <p:sldId id="4082" r:id="rId67"/>
    <p:sldId id="4083" r:id="rId68"/>
    <p:sldId id="4084" r:id="rId69"/>
    <p:sldId id="362" r:id="rId70"/>
    <p:sldId id="302" r:id="rId71"/>
    <p:sldId id="303" r:id="rId72"/>
    <p:sldId id="304" r:id="rId73"/>
    <p:sldId id="305" r:id="rId74"/>
    <p:sldId id="306" r:id="rId75"/>
    <p:sldId id="307" r:id="rId76"/>
    <p:sldId id="308" r:id="rId77"/>
    <p:sldId id="321" r:id="rId78"/>
    <p:sldId id="309" r:id="rId79"/>
    <p:sldId id="310" r:id="rId80"/>
    <p:sldId id="312" r:id="rId81"/>
    <p:sldId id="311" r:id="rId82"/>
    <p:sldId id="313" r:id="rId83"/>
    <p:sldId id="314" r:id="rId84"/>
    <p:sldId id="315" r:id="rId85"/>
    <p:sldId id="370" r:id="rId86"/>
    <p:sldId id="316" r:id="rId87"/>
    <p:sldId id="4095" r:id="rId88"/>
    <p:sldId id="335" r:id="rId89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1568" userDrawn="1">
          <p15:clr>
            <a:srgbClr val="A4A3A4"/>
          </p15:clr>
        </p15:guide>
        <p15:guide id="2" orient="horz" pos="3000" userDrawn="1">
          <p15:clr>
            <a:srgbClr val="A4A3A4"/>
          </p15:clr>
        </p15:guide>
        <p15:guide id="3" orient="horz" pos="384" userDrawn="1">
          <p15:clr>
            <a:srgbClr val="A4A3A4"/>
          </p15:clr>
        </p15:guide>
        <p15:guide id="4" orient="horz" pos="2688" userDrawn="1">
          <p15:clr>
            <a:srgbClr val="A4A3A4"/>
          </p15:clr>
        </p15:guide>
        <p15:guide id="5" orient="horz" pos="2904" userDrawn="1">
          <p15:clr>
            <a:srgbClr val="A4A3A4"/>
          </p15:clr>
        </p15:guide>
        <p15:guide id="6" orient="horz" pos="1680" userDrawn="1">
          <p15:clr>
            <a:srgbClr val="A4A3A4"/>
          </p15:clr>
        </p15:guide>
        <p15:guide id="7" orient="horz" pos="3216" userDrawn="1">
          <p15:clr>
            <a:srgbClr val="A4A3A4"/>
          </p15:clr>
        </p15:guide>
        <p15:guide id="8" orient="horz" pos="3096" userDrawn="1">
          <p15:clr>
            <a:srgbClr val="A4A3A4"/>
          </p15:clr>
        </p15:guide>
        <p15:guide id="9" pos="896" userDrawn="1">
          <p15:clr>
            <a:srgbClr val="A4A3A4"/>
          </p15:clr>
        </p15:guide>
        <p15:guide id="10" pos="3968" userDrawn="1">
          <p15:clr>
            <a:srgbClr val="A4A3A4"/>
          </p15:clr>
        </p15:guide>
        <p15:guide id="11" pos="6880" userDrawn="1">
          <p15:clr>
            <a:srgbClr val="A4A3A4"/>
          </p15:clr>
        </p15:guide>
        <p15:guide id="12" pos="2597" userDrawn="1">
          <p15:clr>
            <a:srgbClr val="A4A3A4"/>
          </p15:clr>
        </p15:guide>
        <p15:guide id="13" pos="288" userDrawn="1">
          <p15:clr>
            <a:srgbClr val="A4A3A4"/>
          </p15:clr>
        </p15:guide>
        <p15:guide id="14" orient="horz" pos="2160" userDrawn="1">
          <p15:clr>
            <a:srgbClr val="A4A3A4"/>
          </p15:clr>
        </p15:guide>
        <p15:guide id="15" orient="horz" pos="21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equel User" initials="SU" lastIdx="0" clrIdx="0">
    <p:extLst>
      <p:ext uri="{19B8F6BF-5375-455C-9EA6-DF929625EA0E}">
        <p15:presenceInfo xmlns:p15="http://schemas.microsoft.com/office/powerpoint/2012/main" userId="958da6fd0e6693a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600"/>
    <a:srgbClr val="01708C"/>
    <a:srgbClr val="E21A23"/>
    <a:srgbClr val="720F11"/>
    <a:srgbClr val="625D9C"/>
    <a:srgbClr val="9F2241"/>
    <a:srgbClr val="692146"/>
    <a:srgbClr val="FFDFCA"/>
    <a:srgbClr val="E2DFCA"/>
    <a:srgbClr val="E7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8" autoAdjust="0"/>
    <p:restoredTop sz="94788" autoAdjust="0"/>
  </p:normalViewPr>
  <p:slideViewPr>
    <p:cSldViewPr snapToGrid="0">
      <p:cViewPr>
        <p:scale>
          <a:sx n="66" d="100"/>
          <a:sy n="66" d="100"/>
        </p:scale>
        <p:origin x="2418" y="1062"/>
      </p:cViewPr>
      <p:guideLst>
        <p:guide pos="1568"/>
        <p:guide orient="horz" pos="3000"/>
        <p:guide orient="horz" pos="384"/>
        <p:guide orient="horz" pos="2688"/>
        <p:guide orient="horz" pos="2904"/>
        <p:guide orient="horz" pos="1680"/>
        <p:guide orient="horz" pos="3216"/>
        <p:guide orient="horz" pos="3096"/>
        <p:guide pos="896"/>
        <p:guide pos="3968"/>
        <p:guide pos="6880"/>
        <p:guide pos="2597"/>
        <p:guide pos="288"/>
        <p:guide orient="horz" pos="2160"/>
        <p:guide orient="horz" pos="216"/>
      </p:guideLst>
    </p:cSldViewPr>
  </p:slideViewPr>
  <p:outlineViewPr>
    <p:cViewPr>
      <p:scale>
        <a:sx n="33" d="100"/>
        <a:sy n="33" d="100"/>
      </p:scale>
      <p:origin x="0" y="-14411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25" d="100"/>
        <a:sy n="125" d="100"/>
      </p:scale>
      <p:origin x="0" y="-3187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95" Type="http://schemas.openxmlformats.org/officeDocument/2006/relationships/theme" Target="theme/theme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handoutMaster" Target="handoutMasters/handoutMaster1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commentAuthors" Target="commentAuthor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01BEA15-D3C6-4507-B248-435191C064F5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EE8EA9-6D8B-470B-A5DE-5F180DB9496D}">
      <dgm:prSet phldrT="[Text]"/>
      <dgm:spPr/>
      <dgm:t>
        <a:bodyPr/>
        <a:lstStyle/>
        <a:p>
          <a:r>
            <a:rPr lang="en-US" dirty="0"/>
            <a:t>In-Order Pipelines</a:t>
          </a:r>
        </a:p>
      </dgm:t>
    </dgm:pt>
    <dgm:pt modelId="{21306F68-D6C6-4462-B00A-04093311B84D}" type="parTrans" cxnId="{0D9DC52E-36C7-43B1-B3BD-1504DAACAC42}">
      <dgm:prSet/>
      <dgm:spPr/>
      <dgm:t>
        <a:bodyPr/>
        <a:lstStyle/>
        <a:p>
          <a:endParaRPr lang="en-US"/>
        </a:p>
      </dgm:t>
    </dgm:pt>
    <dgm:pt modelId="{E80FF618-EA3E-4814-912D-FD9D4192083E}" type="sibTrans" cxnId="{0D9DC52E-36C7-43B1-B3BD-1504DAACAC42}">
      <dgm:prSet/>
      <dgm:spPr/>
      <dgm:t>
        <a:bodyPr/>
        <a:lstStyle/>
        <a:p>
          <a:endParaRPr lang="en-US"/>
        </a:p>
      </dgm:t>
    </dgm:pt>
    <dgm:pt modelId="{FF66C7FC-1317-48A2-9F18-4FF373F33671}">
      <dgm:prSet phldrT="[Text]"/>
      <dgm:spPr/>
      <dgm:t>
        <a:bodyPr/>
        <a:lstStyle/>
        <a:p>
          <a:r>
            <a:rPr lang="en-US" dirty="0"/>
            <a:t>Precise Exceptions</a:t>
          </a:r>
        </a:p>
      </dgm:t>
    </dgm:pt>
    <dgm:pt modelId="{F1CA91E3-5798-41EB-8078-2C532600CA02}" type="parTrans" cxnId="{8F795158-12DD-4753-9A6B-E3C13E801024}">
      <dgm:prSet/>
      <dgm:spPr/>
      <dgm:t>
        <a:bodyPr/>
        <a:lstStyle/>
        <a:p>
          <a:endParaRPr lang="en-US"/>
        </a:p>
      </dgm:t>
    </dgm:pt>
    <dgm:pt modelId="{6A3BCD12-EAEC-486F-9686-F6DE2C7F6208}" type="sibTrans" cxnId="{8F795158-12DD-4753-9A6B-E3C13E801024}">
      <dgm:prSet/>
      <dgm:spPr/>
      <dgm:t>
        <a:bodyPr/>
        <a:lstStyle/>
        <a:p>
          <a:endParaRPr lang="en-US"/>
        </a:p>
      </dgm:t>
    </dgm:pt>
    <dgm:pt modelId="{66FD4932-921A-475B-ACC5-609AB52F4621}">
      <dgm:prSet phldrT="[Text]"/>
      <dgm:spPr/>
      <dgm:t>
        <a:bodyPr/>
        <a:lstStyle/>
        <a:p>
          <a:r>
            <a:rPr lang="en-US" dirty="0"/>
            <a:t>OOO Pipelines: Basic idea</a:t>
          </a:r>
        </a:p>
      </dgm:t>
    </dgm:pt>
    <dgm:pt modelId="{C31BE3F0-DDFB-4E0D-9182-EA52B4E01E61}" type="parTrans" cxnId="{14C907F7-A1A2-4A5E-954B-2F3064E26140}">
      <dgm:prSet/>
      <dgm:spPr/>
      <dgm:t>
        <a:bodyPr/>
        <a:lstStyle/>
        <a:p>
          <a:endParaRPr lang="en-US"/>
        </a:p>
      </dgm:t>
    </dgm:pt>
    <dgm:pt modelId="{DA778B97-BDBA-48BD-82BA-D6B4C5226C9D}" type="sibTrans" cxnId="{14C907F7-A1A2-4A5E-954B-2F3064E26140}">
      <dgm:prSet/>
      <dgm:spPr/>
      <dgm:t>
        <a:bodyPr/>
        <a:lstStyle/>
        <a:p>
          <a:endParaRPr lang="en-US"/>
        </a:p>
      </dgm:t>
    </dgm:pt>
    <dgm:pt modelId="{BA436893-2E62-40FD-9C11-1255A6692959}" type="pres">
      <dgm:prSet presAssocID="{B01BEA15-D3C6-4507-B248-435191C064F5}" presName="Name0" presStyleCnt="0">
        <dgm:presLayoutVars>
          <dgm:chMax val="7"/>
          <dgm:chPref val="7"/>
          <dgm:dir/>
        </dgm:presLayoutVars>
      </dgm:prSet>
      <dgm:spPr/>
    </dgm:pt>
    <dgm:pt modelId="{9A5C98C3-3D60-4912-B319-169E04228D23}" type="pres">
      <dgm:prSet presAssocID="{B01BEA15-D3C6-4507-B248-435191C064F5}" presName="Name1" presStyleCnt="0"/>
      <dgm:spPr/>
    </dgm:pt>
    <dgm:pt modelId="{E9471722-2C88-41E8-A33F-BDBA49D6B41B}" type="pres">
      <dgm:prSet presAssocID="{B01BEA15-D3C6-4507-B248-435191C064F5}" presName="cycle" presStyleCnt="0"/>
      <dgm:spPr/>
    </dgm:pt>
    <dgm:pt modelId="{B97D9F91-0F62-4207-BED7-965DF9E4C597}" type="pres">
      <dgm:prSet presAssocID="{B01BEA15-D3C6-4507-B248-435191C064F5}" presName="srcNode" presStyleLbl="node1" presStyleIdx="0" presStyleCnt="3"/>
      <dgm:spPr/>
    </dgm:pt>
    <dgm:pt modelId="{367821D1-2E9D-40E3-87E7-92E6A56794B6}" type="pres">
      <dgm:prSet presAssocID="{B01BEA15-D3C6-4507-B248-435191C064F5}" presName="conn" presStyleLbl="parChTrans1D2" presStyleIdx="0" presStyleCnt="1"/>
      <dgm:spPr/>
    </dgm:pt>
    <dgm:pt modelId="{6D559F3B-8633-46A8-AED5-8F5A8DBF34C9}" type="pres">
      <dgm:prSet presAssocID="{B01BEA15-D3C6-4507-B248-435191C064F5}" presName="extraNode" presStyleLbl="node1" presStyleIdx="0" presStyleCnt="3"/>
      <dgm:spPr/>
    </dgm:pt>
    <dgm:pt modelId="{7F2FCADE-6B3E-442C-B26F-7D5452A6CFAF}" type="pres">
      <dgm:prSet presAssocID="{B01BEA15-D3C6-4507-B248-435191C064F5}" presName="dstNode" presStyleLbl="node1" presStyleIdx="0" presStyleCnt="3"/>
      <dgm:spPr/>
    </dgm:pt>
    <dgm:pt modelId="{5BFBD5C3-D206-475E-801F-AFDB724D3C4F}" type="pres">
      <dgm:prSet presAssocID="{34EE8EA9-6D8B-470B-A5DE-5F180DB9496D}" presName="text_1" presStyleLbl="node1" presStyleIdx="0" presStyleCnt="3">
        <dgm:presLayoutVars>
          <dgm:bulletEnabled val="1"/>
        </dgm:presLayoutVars>
      </dgm:prSet>
      <dgm:spPr/>
    </dgm:pt>
    <dgm:pt modelId="{BDA78C3C-304F-4C02-95F1-C10CB869E8A8}" type="pres">
      <dgm:prSet presAssocID="{34EE8EA9-6D8B-470B-A5DE-5F180DB9496D}" presName="accent_1" presStyleCnt="0"/>
      <dgm:spPr/>
    </dgm:pt>
    <dgm:pt modelId="{BFEB9DE1-C972-4539-B05C-2190A1E8BE6E}" type="pres">
      <dgm:prSet presAssocID="{34EE8EA9-6D8B-470B-A5DE-5F180DB9496D}" presName="accentRepeatNode" presStyleLbl="solidFgAcc1" presStyleIdx="0" presStyleCnt="3"/>
      <dgm:spPr/>
    </dgm:pt>
    <dgm:pt modelId="{FCE0757C-065B-4DC4-BB90-359B0CB5942E}" type="pres">
      <dgm:prSet presAssocID="{FF66C7FC-1317-48A2-9F18-4FF373F33671}" presName="text_2" presStyleLbl="node1" presStyleIdx="1" presStyleCnt="3">
        <dgm:presLayoutVars>
          <dgm:bulletEnabled val="1"/>
        </dgm:presLayoutVars>
      </dgm:prSet>
      <dgm:spPr/>
    </dgm:pt>
    <dgm:pt modelId="{C4D12082-91F6-48F9-8104-25157F7E6F59}" type="pres">
      <dgm:prSet presAssocID="{FF66C7FC-1317-48A2-9F18-4FF373F33671}" presName="accent_2" presStyleCnt="0"/>
      <dgm:spPr/>
    </dgm:pt>
    <dgm:pt modelId="{566E2B7E-AE68-465C-9F97-E386691333DB}" type="pres">
      <dgm:prSet presAssocID="{FF66C7FC-1317-48A2-9F18-4FF373F33671}" presName="accentRepeatNode" presStyleLbl="solidFgAcc1" presStyleIdx="1" presStyleCnt="3"/>
      <dgm:spPr/>
    </dgm:pt>
    <dgm:pt modelId="{786F17C5-A8EB-4492-985F-A7378CD3F9B2}" type="pres">
      <dgm:prSet presAssocID="{66FD4932-921A-475B-ACC5-609AB52F4621}" presName="text_3" presStyleLbl="node1" presStyleIdx="2" presStyleCnt="3">
        <dgm:presLayoutVars>
          <dgm:bulletEnabled val="1"/>
        </dgm:presLayoutVars>
      </dgm:prSet>
      <dgm:spPr/>
    </dgm:pt>
    <dgm:pt modelId="{C6C7D4A3-8F25-4289-BD3F-847221BA0336}" type="pres">
      <dgm:prSet presAssocID="{66FD4932-921A-475B-ACC5-609AB52F4621}" presName="accent_3" presStyleCnt="0"/>
      <dgm:spPr/>
    </dgm:pt>
    <dgm:pt modelId="{FAF81DD3-295F-43BA-8B58-43F8F7179B40}" type="pres">
      <dgm:prSet presAssocID="{66FD4932-921A-475B-ACC5-609AB52F4621}" presName="accentRepeatNode" presStyleLbl="solidFgAcc1" presStyleIdx="2" presStyleCnt="3"/>
      <dgm:spPr/>
    </dgm:pt>
  </dgm:ptLst>
  <dgm:cxnLst>
    <dgm:cxn modelId="{0D9DC52E-36C7-43B1-B3BD-1504DAACAC42}" srcId="{B01BEA15-D3C6-4507-B248-435191C064F5}" destId="{34EE8EA9-6D8B-470B-A5DE-5F180DB9496D}" srcOrd="0" destOrd="0" parTransId="{21306F68-D6C6-4462-B00A-04093311B84D}" sibTransId="{E80FF618-EA3E-4814-912D-FD9D4192083E}"/>
    <dgm:cxn modelId="{8F795158-12DD-4753-9A6B-E3C13E801024}" srcId="{B01BEA15-D3C6-4507-B248-435191C064F5}" destId="{FF66C7FC-1317-48A2-9F18-4FF373F33671}" srcOrd="1" destOrd="0" parTransId="{F1CA91E3-5798-41EB-8078-2C532600CA02}" sibTransId="{6A3BCD12-EAEC-486F-9686-F6DE2C7F6208}"/>
    <dgm:cxn modelId="{5E8F7482-273C-4665-8112-12C2DE1C354E}" type="presOf" srcId="{E80FF618-EA3E-4814-912D-FD9D4192083E}" destId="{367821D1-2E9D-40E3-87E7-92E6A56794B6}" srcOrd="0" destOrd="0" presId="urn:microsoft.com/office/officeart/2008/layout/VerticalCurvedList"/>
    <dgm:cxn modelId="{11E50096-7BA2-4744-BC91-B6D6108C5CC6}" type="presOf" srcId="{66FD4932-921A-475B-ACC5-609AB52F4621}" destId="{786F17C5-A8EB-4492-985F-A7378CD3F9B2}" srcOrd="0" destOrd="0" presId="urn:microsoft.com/office/officeart/2008/layout/VerticalCurvedList"/>
    <dgm:cxn modelId="{49F4B69E-DBD8-4FE3-B156-5EFC76A9FE74}" type="presOf" srcId="{FF66C7FC-1317-48A2-9F18-4FF373F33671}" destId="{FCE0757C-065B-4DC4-BB90-359B0CB5942E}" srcOrd="0" destOrd="0" presId="urn:microsoft.com/office/officeart/2008/layout/VerticalCurvedList"/>
    <dgm:cxn modelId="{2C0A4DB1-ED8D-484A-A383-1648039EA860}" type="presOf" srcId="{34EE8EA9-6D8B-470B-A5DE-5F180DB9496D}" destId="{5BFBD5C3-D206-475E-801F-AFDB724D3C4F}" srcOrd="0" destOrd="0" presId="urn:microsoft.com/office/officeart/2008/layout/VerticalCurvedList"/>
    <dgm:cxn modelId="{F8B4B4C4-CD8A-49EA-A2F0-A7F31B260727}" type="presOf" srcId="{B01BEA15-D3C6-4507-B248-435191C064F5}" destId="{BA436893-2E62-40FD-9C11-1255A6692959}" srcOrd="0" destOrd="0" presId="urn:microsoft.com/office/officeart/2008/layout/VerticalCurvedList"/>
    <dgm:cxn modelId="{14C907F7-A1A2-4A5E-954B-2F3064E26140}" srcId="{B01BEA15-D3C6-4507-B248-435191C064F5}" destId="{66FD4932-921A-475B-ACC5-609AB52F4621}" srcOrd="2" destOrd="0" parTransId="{C31BE3F0-DDFB-4E0D-9182-EA52B4E01E61}" sibTransId="{DA778B97-BDBA-48BD-82BA-D6B4C5226C9D}"/>
    <dgm:cxn modelId="{A85325BA-891D-43E8-A9A0-510C0C50C209}" type="presParOf" srcId="{BA436893-2E62-40FD-9C11-1255A6692959}" destId="{9A5C98C3-3D60-4912-B319-169E04228D23}" srcOrd="0" destOrd="0" presId="urn:microsoft.com/office/officeart/2008/layout/VerticalCurvedList"/>
    <dgm:cxn modelId="{2BCE614F-E68C-4719-94FE-1647C37C9975}" type="presParOf" srcId="{9A5C98C3-3D60-4912-B319-169E04228D23}" destId="{E9471722-2C88-41E8-A33F-BDBA49D6B41B}" srcOrd="0" destOrd="0" presId="urn:microsoft.com/office/officeart/2008/layout/VerticalCurvedList"/>
    <dgm:cxn modelId="{5B3E5E20-43DD-4D0A-B20F-8BA773239D92}" type="presParOf" srcId="{E9471722-2C88-41E8-A33F-BDBA49D6B41B}" destId="{B97D9F91-0F62-4207-BED7-965DF9E4C597}" srcOrd="0" destOrd="0" presId="urn:microsoft.com/office/officeart/2008/layout/VerticalCurvedList"/>
    <dgm:cxn modelId="{6D2C403E-1F57-4453-B879-83E42DA336FC}" type="presParOf" srcId="{E9471722-2C88-41E8-A33F-BDBA49D6B41B}" destId="{367821D1-2E9D-40E3-87E7-92E6A56794B6}" srcOrd="1" destOrd="0" presId="urn:microsoft.com/office/officeart/2008/layout/VerticalCurvedList"/>
    <dgm:cxn modelId="{3987BD68-54FE-40EA-B534-C29F23E03304}" type="presParOf" srcId="{E9471722-2C88-41E8-A33F-BDBA49D6B41B}" destId="{6D559F3B-8633-46A8-AED5-8F5A8DBF34C9}" srcOrd="2" destOrd="0" presId="urn:microsoft.com/office/officeart/2008/layout/VerticalCurvedList"/>
    <dgm:cxn modelId="{AD42A4F6-5039-44B1-960F-F688FB94566C}" type="presParOf" srcId="{E9471722-2C88-41E8-A33F-BDBA49D6B41B}" destId="{7F2FCADE-6B3E-442C-B26F-7D5452A6CFAF}" srcOrd="3" destOrd="0" presId="urn:microsoft.com/office/officeart/2008/layout/VerticalCurvedList"/>
    <dgm:cxn modelId="{2E4F3863-682E-408D-AFB9-4C9DF5DFE12C}" type="presParOf" srcId="{9A5C98C3-3D60-4912-B319-169E04228D23}" destId="{5BFBD5C3-D206-475E-801F-AFDB724D3C4F}" srcOrd="1" destOrd="0" presId="urn:microsoft.com/office/officeart/2008/layout/VerticalCurvedList"/>
    <dgm:cxn modelId="{8FA06BC5-E3D2-47C2-8904-5D24A8DA51FF}" type="presParOf" srcId="{9A5C98C3-3D60-4912-B319-169E04228D23}" destId="{BDA78C3C-304F-4C02-95F1-C10CB869E8A8}" srcOrd="2" destOrd="0" presId="urn:microsoft.com/office/officeart/2008/layout/VerticalCurvedList"/>
    <dgm:cxn modelId="{F4615A4F-7BAF-474E-AE3B-5ECBC2D7AF58}" type="presParOf" srcId="{BDA78C3C-304F-4C02-95F1-C10CB869E8A8}" destId="{BFEB9DE1-C972-4539-B05C-2190A1E8BE6E}" srcOrd="0" destOrd="0" presId="urn:microsoft.com/office/officeart/2008/layout/VerticalCurvedList"/>
    <dgm:cxn modelId="{D17A7855-3E10-43F1-A7F9-5A3212918710}" type="presParOf" srcId="{9A5C98C3-3D60-4912-B319-169E04228D23}" destId="{FCE0757C-065B-4DC4-BB90-359B0CB5942E}" srcOrd="3" destOrd="0" presId="urn:microsoft.com/office/officeart/2008/layout/VerticalCurvedList"/>
    <dgm:cxn modelId="{5F57B2F7-77A4-47EA-B840-65E36DD540E7}" type="presParOf" srcId="{9A5C98C3-3D60-4912-B319-169E04228D23}" destId="{C4D12082-91F6-48F9-8104-25157F7E6F59}" srcOrd="4" destOrd="0" presId="urn:microsoft.com/office/officeart/2008/layout/VerticalCurvedList"/>
    <dgm:cxn modelId="{39AB2ED4-673D-4D8E-9959-9CB9191C1097}" type="presParOf" srcId="{C4D12082-91F6-48F9-8104-25157F7E6F59}" destId="{566E2B7E-AE68-465C-9F97-E386691333DB}" srcOrd="0" destOrd="0" presId="urn:microsoft.com/office/officeart/2008/layout/VerticalCurvedList"/>
    <dgm:cxn modelId="{4732AB32-2C82-469C-A48B-101E54D7095F}" type="presParOf" srcId="{9A5C98C3-3D60-4912-B319-169E04228D23}" destId="{786F17C5-A8EB-4492-985F-A7378CD3F9B2}" srcOrd="5" destOrd="0" presId="urn:microsoft.com/office/officeart/2008/layout/VerticalCurvedList"/>
    <dgm:cxn modelId="{7090694A-08F2-4714-9C4A-C5B8CECC1345}" type="presParOf" srcId="{9A5C98C3-3D60-4912-B319-169E04228D23}" destId="{C6C7D4A3-8F25-4289-BD3F-847221BA0336}" srcOrd="6" destOrd="0" presId="urn:microsoft.com/office/officeart/2008/layout/VerticalCurvedList"/>
    <dgm:cxn modelId="{08D4D6E9-BA9D-4B60-B960-CFA7A6B969F3}" type="presParOf" srcId="{C6C7D4A3-8F25-4289-BD3F-847221BA0336}" destId="{FAF81DD3-295F-43BA-8B58-43F8F7179B4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6F394B-7AC2-4C58-92E7-341ACDDBD335}" type="doc">
      <dgm:prSet loTypeId="urn:microsoft.com/office/officeart/2005/8/layout/process1" loCatId="process" qsTypeId="urn:microsoft.com/office/officeart/2005/8/quickstyle/simple5" qsCatId="simple" csTypeId="urn:microsoft.com/office/officeart/2005/8/colors/accent3_2" csCatId="accent3" phldr="1"/>
      <dgm:spPr/>
    </dgm:pt>
    <dgm:pt modelId="{903AB6CB-AFDE-4E0B-B4B3-F4588ABBA810}">
      <dgm:prSet phldrT="[Text]"/>
      <dgm:spPr/>
      <dgm:t>
        <a:bodyPr/>
        <a:lstStyle/>
        <a:p>
          <a:r>
            <a:rPr lang="en-US" dirty="0"/>
            <a:t>Stores wait </a:t>
          </a:r>
        </a:p>
      </dgm:t>
    </dgm:pt>
    <dgm:pt modelId="{CA3516C0-0290-4BA2-84CB-14AD4EDB65DA}" type="parTrans" cxnId="{E1E5A9B2-179E-4048-B644-7501B069F9BF}">
      <dgm:prSet/>
      <dgm:spPr/>
      <dgm:t>
        <a:bodyPr/>
        <a:lstStyle/>
        <a:p>
          <a:endParaRPr lang="en-US"/>
        </a:p>
      </dgm:t>
    </dgm:pt>
    <dgm:pt modelId="{184F1346-6F96-4C6E-A4EB-E3FE7D89C613}" type="sibTrans" cxnId="{E1E5A9B2-179E-4048-B644-7501B069F9BF}">
      <dgm:prSet/>
      <dgm:spPr/>
      <dgm:t>
        <a:bodyPr/>
        <a:lstStyle/>
        <a:p>
          <a:endParaRPr lang="en-US"/>
        </a:p>
      </dgm:t>
    </dgm:pt>
    <dgm:pt modelId="{69B6F8CD-5C33-42DC-8F5B-A2216A8231BC}">
      <dgm:prSet phldrT="[Text]"/>
      <dgm:spPr/>
      <dgm:t>
        <a:bodyPr/>
        <a:lstStyle/>
        <a:p>
          <a:r>
            <a:rPr lang="en-US" dirty="0"/>
            <a:t>They need some storage space</a:t>
          </a:r>
        </a:p>
      </dgm:t>
    </dgm:pt>
    <dgm:pt modelId="{00372FAB-25E9-4C2F-9012-26E893F60108}" type="parTrans" cxnId="{5262FD61-D19E-4F18-AF55-F3D0D23484E5}">
      <dgm:prSet/>
      <dgm:spPr/>
      <dgm:t>
        <a:bodyPr/>
        <a:lstStyle/>
        <a:p>
          <a:endParaRPr lang="en-US"/>
        </a:p>
      </dgm:t>
    </dgm:pt>
    <dgm:pt modelId="{AD85B480-B8B3-4D7B-A93F-3E568761720F}" type="sibTrans" cxnId="{5262FD61-D19E-4F18-AF55-F3D0D23484E5}">
      <dgm:prSet/>
      <dgm:spPr/>
      <dgm:t>
        <a:bodyPr/>
        <a:lstStyle/>
        <a:p>
          <a:endParaRPr lang="en-US"/>
        </a:p>
      </dgm:t>
    </dgm:pt>
    <dgm:pt modelId="{A246B2EB-7639-4CAA-8BB4-70C352E0B0A0}">
      <dgm:prSet phldrT="[Text]"/>
      <dgm:spPr/>
      <dgm:t>
        <a:bodyPr/>
        <a:lstStyle/>
        <a:p>
          <a:r>
            <a:rPr lang="en-US" dirty="0"/>
            <a:t>Loads first check this dedicated space</a:t>
          </a:r>
        </a:p>
      </dgm:t>
    </dgm:pt>
    <dgm:pt modelId="{AF95CEF5-7508-4429-8710-77789920E6EB}" type="parTrans" cxnId="{051FB120-2B19-4DF2-9096-A80D29AD4AAB}">
      <dgm:prSet/>
      <dgm:spPr/>
      <dgm:t>
        <a:bodyPr/>
        <a:lstStyle/>
        <a:p>
          <a:endParaRPr lang="en-US"/>
        </a:p>
      </dgm:t>
    </dgm:pt>
    <dgm:pt modelId="{7D83FB31-109A-4DE1-A6F8-735A6812F3DB}" type="sibTrans" cxnId="{051FB120-2B19-4DF2-9096-A80D29AD4AAB}">
      <dgm:prSet/>
      <dgm:spPr/>
      <dgm:t>
        <a:bodyPr/>
        <a:lstStyle/>
        <a:p>
          <a:endParaRPr lang="en-US"/>
        </a:p>
      </dgm:t>
    </dgm:pt>
    <dgm:pt modelId="{69CCE521-DE6C-43A7-B146-F94B0F0ECBBD}" type="pres">
      <dgm:prSet presAssocID="{B96F394B-7AC2-4C58-92E7-341ACDDBD335}" presName="Name0" presStyleCnt="0">
        <dgm:presLayoutVars>
          <dgm:dir/>
          <dgm:resizeHandles val="exact"/>
        </dgm:presLayoutVars>
      </dgm:prSet>
      <dgm:spPr/>
    </dgm:pt>
    <dgm:pt modelId="{1F0595BD-83D6-4561-BCD3-AEBD2D1B0CC1}" type="pres">
      <dgm:prSet presAssocID="{903AB6CB-AFDE-4E0B-B4B3-F4588ABBA810}" presName="node" presStyleLbl="node1" presStyleIdx="0" presStyleCnt="3">
        <dgm:presLayoutVars>
          <dgm:bulletEnabled val="1"/>
        </dgm:presLayoutVars>
      </dgm:prSet>
      <dgm:spPr/>
    </dgm:pt>
    <dgm:pt modelId="{31B0492C-244B-4736-8CC1-C309CA42250C}" type="pres">
      <dgm:prSet presAssocID="{184F1346-6F96-4C6E-A4EB-E3FE7D89C613}" presName="sibTrans" presStyleLbl="sibTrans2D1" presStyleIdx="0" presStyleCnt="2"/>
      <dgm:spPr/>
    </dgm:pt>
    <dgm:pt modelId="{430EC23F-CA1B-44A2-BD7F-E250586DC75E}" type="pres">
      <dgm:prSet presAssocID="{184F1346-6F96-4C6E-A4EB-E3FE7D89C613}" presName="connectorText" presStyleLbl="sibTrans2D1" presStyleIdx="0" presStyleCnt="2"/>
      <dgm:spPr/>
    </dgm:pt>
    <dgm:pt modelId="{9A13E476-3489-4870-93A1-504ED7CE5F29}" type="pres">
      <dgm:prSet presAssocID="{69B6F8CD-5C33-42DC-8F5B-A2216A8231BC}" presName="node" presStyleLbl="node1" presStyleIdx="1" presStyleCnt="3">
        <dgm:presLayoutVars>
          <dgm:bulletEnabled val="1"/>
        </dgm:presLayoutVars>
      </dgm:prSet>
      <dgm:spPr/>
    </dgm:pt>
    <dgm:pt modelId="{3CEBB09B-2D42-4A4B-AA0C-F2948A12D19C}" type="pres">
      <dgm:prSet presAssocID="{AD85B480-B8B3-4D7B-A93F-3E568761720F}" presName="sibTrans" presStyleLbl="sibTrans2D1" presStyleIdx="1" presStyleCnt="2"/>
      <dgm:spPr/>
    </dgm:pt>
    <dgm:pt modelId="{9C0494AF-78AD-45D4-A159-9E1B247D80AD}" type="pres">
      <dgm:prSet presAssocID="{AD85B480-B8B3-4D7B-A93F-3E568761720F}" presName="connectorText" presStyleLbl="sibTrans2D1" presStyleIdx="1" presStyleCnt="2"/>
      <dgm:spPr/>
    </dgm:pt>
    <dgm:pt modelId="{99FAD393-85FE-4808-8BBC-EBC9737CC5B8}" type="pres">
      <dgm:prSet presAssocID="{A246B2EB-7639-4CAA-8BB4-70C352E0B0A0}" presName="node" presStyleLbl="node1" presStyleIdx="2" presStyleCnt="3">
        <dgm:presLayoutVars>
          <dgm:bulletEnabled val="1"/>
        </dgm:presLayoutVars>
      </dgm:prSet>
      <dgm:spPr/>
    </dgm:pt>
  </dgm:ptLst>
  <dgm:cxnLst>
    <dgm:cxn modelId="{B076540E-452B-4A19-B5D4-BB49AC5A9EB9}" type="presOf" srcId="{184F1346-6F96-4C6E-A4EB-E3FE7D89C613}" destId="{430EC23F-CA1B-44A2-BD7F-E250586DC75E}" srcOrd="1" destOrd="0" presId="urn:microsoft.com/office/officeart/2005/8/layout/process1"/>
    <dgm:cxn modelId="{051FB120-2B19-4DF2-9096-A80D29AD4AAB}" srcId="{B96F394B-7AC2-4C58-92E7-341ACDDBD335}" destId="{A246B2EB-7639-4CAA-8BB4-70C352E0B0A0}" srcOrd="2" destOrd="0" parTransId="{AF95CEF5-7508-4429-8710-77789920E6EB}" sibTransId="{7D83FB31-109A-4DE1-A6F8-735A6812F3DB}"/>
    <dgm:cxn modelId="{4273B02D-337F-4356-B75E-18B12B8ED3E2}" type="presOf" srcId="{69B6F8CD-5C33-42DC-8F5B-A2216A8231BC}" destId="{9A13E476-3489-4870-93A1-504ED7CE5F29}" srcOrd="0" destOrd="0" presId="urn:microsoft.com/office/officeart/2005/8/layout/process1"/>
    <dgm:cxn modelId="{AD1D8E38-F124-4C8A-A163-925F8BBB3711}" type="presOf" srcId="{903AB6CB-AFDE-4E0B-B4B3-F4588ABBA810}" destId="{1F0595BD-83D6-4561-BCD3-AEBD2D1B0CC1}" srcOrd="0" destOrd="0" presId="urn:microsoft.com/office/officeart/2005/8/layout/process1"/>
    <dgm:cxn modelId="{D42B7541-8E82-4930-8C1B-8FFF1A286E53}" type="presOf" srcId="{184F1346-6F96-4C6E-A4EB-E3FE7D89C613}" destId="{31B0492C-244B-4736-8CC1-C309CA42250C}" srcOrd="0" destOrd="0" presId="urn:microsoft.com/office/officeart/2005/8/layout/process1"/>
    <dgm:cxn modelId="{5262FD61-D19E-4F18-AF55-F3D0D23484E5}" srcId="{B96F394B-7AC2-4C58-92E7-341ACDDBD335}" destId="{69B6F8CD-5C33-42DC-8F5B-A2216A8231BC}" srcOrd="1" destOrd="0" parTransId="{00372FAB-25E9-4C2F-9012-26E893F60108}" sibTransId="{AD85B480-B8B3-4D7B-A93F-3E568761720F}"/>
    <dgm:cxn modelId="{85A53A82-4E06-411E-8630-28022E792799}" type="presOf" srcId="{B96F394B-7AC2-4C58-92E7-341ACDDBD335}" destId="{69CCE521-DE6C-43A7-B146-F94B0F0ECBBD}" srcOrd="0" destOrd="0" presId="urn:microsoft.com/office/officeart/2005/8/layout/process1"/>
    <dgm:cxn modelId="{A26A8B85-169A-4BC3-917D-7A761AED36E4}" type="presOf" srcId="{A246B2EB-7639-4CAA-8BB4-70C352E0B0A0}" destId="{99FAD393-85FE-4808-8BBC-EBC9737CC5B8}" srcOrd="0" destOrd="0" presId="urn:microsoft.com/office/officeart/2005/8/layout/process1"/>
    <dgm:cxn modelId="{3D540595-38D7-4BF5-883E-AA1F9FB8B101}" type="presOf" srcId="{AD85B480-B8B3-4D7B-A93F-3E568761720F}" destId="{9C0494AF-78AD-45D4-A159-9E1B247D80AD}" srcOrd="1" destOrd="0" presId="urn:microsoft.com/office/officeart/2005/8/layout/process1"/>
    <dgm:cxn modelId="{1A56A7B0-6D8A-41B6-912D-06BEC03F1927}" type="presOf" srcId="{AD85B480-B8B3-4D7B-A93F-3E568761720F}" destId="{3CEBB09B-2D42-4A4B-AA0C-F2948A12D19C}" srcOrd="0" destOrd="0" presId="urn:microsoft.com/office/officeart/2005/8/layout/process1"/>
    <dgm:cxn modelId="{E1E5A9B2-179E-4048-B644-7501B069F9BF}" srcId="{B96F394B-7AC2-4C58-92E7-341ACDDBD335}" destId="{903AB6CB-AFDE-4E0B-B4B3-F4588ABBA810}" srcOrd="0" destOrd="0" parTransId="{CA3516C0-0290-4BA2-84CB-14AD4EDB65DA}" sibTransId="{184F1346-6F96-4C6E-A4EB-E3FE7D89C613}"/>
    <dgm:cxn modelId="{D57452C9-5FD8-4F99-A2EF-9286F906F8A0}" type="presParOf" srcId="{69CCE521-DE6C-43A7-B146-F94B0F0ECBBD}" destId="{1F0595BD-83D6-4561-BCD3-AEBD2D1B0CC1}" srcOrd="0" destOrd="0" presId="urn:microsoft.com/office/officeart/2005/8/layout/process1"/>
    <dgm:cxn modelId="{3E52FEA2-9646-4BF9-864D-C39B82BEB69B}" type="presParOf" srcId="{69CCE521-DE6C-43A7-B146-F94B0F0ECBBD}" destId="{31B0492C-244B-4736-8CC1-C309CA42250C}" srcOrd="1" destOrd="0" presId="urn:microsoft.com/office/officeart/2005/8/layout/process1"/>
    <dgm:cxn modelId="{B62CCCB1-2DF9-449E-A961-8AF43C40E109}" type="presParOf" srcId="{31B0492C-244B-4736-8CC1-C309CA42250C}" destId="{430EC23F-CA1B-44A2-BD7F-E250586DC75E}" srcOrd="0" destOrd="0" presId="urn:microsoft.com/office/officeart/2005/8/layout/process1"/>
    <dgm:cxn modelId="{D9DC285A-1D4A-4E7A-A190-068FAA4E1705}" type="presParOf" srcId="{69CCE521-DE6C-43A7-B146-F94B0F0ECBBD}" destId="{9A13E476-3489-4870-93A1-504ED7CE5F29}" srcOrd="2" destOrd="0" presId="urn:microsoft.com/office/officeart/2005/8/layout/process1"/>
    <dgm:cxn modelId="{D4919CE2-74D6-43D7-8E11-281680AC4FDD}" type="presParOf" srcId="{69CCE521-DE6C-43A7-B146-F94B0F0ECBBD}" destId="{3CEBB09B-2D42-4A4B-AA0C-F2948A12D19C}" srcOrd="3" destOrd="0" presId="urn:microsoft.com/office/officeart/2005/8/layout/process1"/>
    <dgm:cxn modelId="{7134CC07-BFAE-4310-9F13-85028C1B9C9E}" type="presParOf" srcId="{3CEBB09B-2D42-4A4B-AA0C-F2948A12D19C}" destId="{9C0494AF-78AD-45D4-A159-9E1B247D80AD}" srcOrd="0" destOrd="0" presId="urn:microsoft.com/office/officeart/2005/8/layout/process1"/>
    <dgm:cxn modelId="{B3C74AC3-0AF8-4562-B69A-52B44A8A17E7}" type="presParOf" srcId="{69CCE521-DE6C-43A7-B146-F94B0F0ECBBD}" destId="{99FAD393-85FE-4808-8BBC-EBC9737CC5B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96F394B-7AC2-4C58-92E7-341ACDDBD335}" type="doc">
      <dgm:prSet loTypeId="urn:microsoft.com/office/officeart/2005/8/layout/process1" loCatId="process" qsTypeId="urn:microsoft.com/office/officeart/2005/8/quickstyle/simple5" qsCatId="simple" csTypeId="urn:microsoft.com/office/officeart/2005/8/colors/accent6_2" csCatId="accent6" phldr="1"/>
      <dgm:spPr/>
    </dgm:pt>
    <dgm:pt modelId="{903AB6CB-AFDE-4E0B-B4B3-F4588ABBA810}">
      <dgm:prSet phldrT="[Text]"/>
      <dgm:spPr/>
      <dgm:t>
        <a:bodyPr/>
        <a:lstStyle/>
        <a:p>
          <a:r>
            <a:rPr lang="en-US" dirty="0"/>
            <a:t>Loads cannot directly be sent to the cache</a:t>
          </a:r>
        </a:p>
      </dgm:t>
    </dgm:pt>
    <dgm:pt modelId="{CA3516C0-0290-4BA2-84CB-14AD4EDB65DA}" type="parTrans" cxnId="{E1E5A9B2-179E-4048-B644-7501B069F9BF}">
      <dgm:prSet/>
      <dgm:spPr/>
      <dgm:t>
        <a:bodyPr/>
        <a:lstStyle/>
        <a:p>
          <a:endParaRPr lang="en-US"/>
        </a:p>
      </dgm:t>
    </dgm:pt>
    <dgm:pt modelId="{184F1346-6F96-4C6E-A4EB-E3FE7D89C613}" type="sibTrans" cxnId="{E1E5A9B2-179E-4048-B644-7501B069F9BF}">
      <dgm:prSet/>
      <dgm:spPr/>
      <dgm:t>
        <a:bodyPr/>
        <a:lstStyle/>
        <a:p>
          <a:endParaRPr lang="en-US"/>
        </a:p>
      </dgm:t>
    </dgm:pt>
    <dgm:pt modelId="{69B6F8CD-5C33-42DC-8F5B-A2216A8231BC}">
      <dgm:prSet phldrT="[Text]"/>
      <dgm:spPr/>
      <dgm:t>
        <a:bodyPr/>
        <a:lstStyle/>
        <a:p>
          <a:r>
            <a:rPr lang="en-US" dirty="0"/>
            <a:t>There might be stores before them that are unresolved</a:t>
          </a:r>
        </a:p>
      </dgm:t>
    </dgm:pt>
    <dgm:pt modelId="{00372FAB-25E9-4C2F-9012-26E893F60108}" type="parTrans" cxnId="{5262FD61-D19E-4F18-AF55-F3D0D23484E5}">
      <dgm:prSet/>
      <dgm:spPr/>
      <dgm:t>
        <a:bodyPr/>
        <a:lstStyle/>
        <a:p>
          <a:endParaRPr lang="en-US"/>
        </a:p>
      </dgm:t>
    </dgm:pt>
    <dgm:pt modelId="{AD85B480-B8B3-4D7B-A93F-3E568761720F}" type="sibTrans" cxnId="{5262FD61-D19E-4F18-AF55-F3D0D23484E5}">
      <dgm:prSet/>
      <dgm:spPr/>
      <dgm:t>
        <a:bodyPr/>
        <a:lstStyle/>
        <a:p>
          <a:endParaRPr lang="en-US"/>
        </a:p>
      </dgm:t>
    </dgm:pt>
    <dgm:pt modelId="{A246B2EB-7639-4CAA-8BB4-70C352E0B0A0}">
      <dgm:prSet phldrT="[Text]"/>
      <dgm:spPr/>
      <dgm:t>
        <a:bodyPr/>
        <a:lstStyle/>
        <a:p>
          <a:r>
            <a:rPr lang="en-US" dirty="0"/>
            <a:t>Unresolved stores might be to the same address</a:t>
          </a:r>
        </a:p>
      </dgm:t>
    </dgm:pt>
    <dgm:pt modelId="{AF95CEF5-7508-4429-8710-77789920E6EB}" type="parTrans" cxnId="{051FB120-2B19-4DF2-9096-A80D29AD4AAB}">
      <dgm:prSet/>
      <dgm:spPr/>
      <dgm:t>
        <a:bodyPr/>
        <a:lstStyle/>
        <a:p>
          <a:endParaRPr lang="en-US"/>
        </a:p>
      </dgm:t>
    </dgm:pt>
    <dgm:pt modelId="{7D83FB31-109A-4DE1-A6F8-735A6812F3DB}" type="sibTrans" cxnId="{051FB120-2B19-4DF2-9096-A80D29AD4AAB}">
      <dgm:prSet/>
      <dgm:spPr/>
      <dgm:t>
        <a:bodyPr/>
        <a:lstStyle/>
        <a:p>
          <a:endParaRPr lang="en-US"/>
        </a:p>
      </dgm:t>
    </dgm:pt>
    <dgm:pt modelId="{69CCE521-DE6C-43A7-B146-F94B0F0ECBBD}" type="pres">
      <dgm:prSet presAssocID="{B96F394B-7AC2-4C58-92E7-341ACDDBD335}" presName="Name0" presStyleCnt="0">
        <dgm:presLayoutVars>
          <dgm:dir/>
          <dgm:resizeHandles val="exact"/>
        </dgm:presLayoutVars>
      </dgm:prSet>
      <dgm:spPr/>
    </dgm:pt>
    <dgm:pt modelId="{1F0595BD-83D6-4561-BCD3-AEBD2D1B0CC1}" type="pres">
      <dgm:prSet presAssocID="{903AB6CB-AFDE-4E0B-B4B3-F4588ABBA810}" presName="node" presStyleLbl="node1" presStyleIdx="0" presStyleCnt="3">
        <dgm:presLayoutVars>
          <dgm:bulletEnabled val="1"/>
        </dgm:presLayoutVars>
      </dgm:prSet>
      <dgm:spPr/>
    </dgm:pt>
    <dgm:pt modelId="{31B0492C-244B-4736-8CC1-C309CA42250C}" type="pres">
      <dgm:prSet presAssocID="{184F1346-6F96-4C6E-A4EB-E3FE7D89C613}" presName="sibTrans" presStyleLbl="sibTrans2D1" presStyleIdx="0" presStyleCnt="2"/>
      <dgm:spPr/>
    </dgm:pt>
    <dgm:pt modelId="{430EC23F-CA1B-44A2-BD7F-E250586DC75E}" type="pres">
      <dgm:prSet presAssocID="{184F1346-6F96-4C6E-A4EB-E3FE7D89C613}" presName="connectorText" presStyleLbl="sibTrans2D1" presStyleIdx="0" presStyleCnt="2"/>
      <dgm:spPr/>
    </dgm:pt>
    <dgm:pt modelId="{9A13E476-3489-4870-93A1-504ED7CE5F29}" type="pres">
      <dgm:prSet presAssocID="{69B6F8CD-5C33-42DC-8F5B-A2216A8231BC}" presName="node" presStyleLbl="node1" presStyleIdx="1" presStyleCnt="3">
        <dgm:presLayoutVars>
          <dgm:bulletEnabled val="1"/>
        </dgm:presLayoutVars>
      </dgm:prSet>
      <dgm:spPr/>
    </dgm:pt>
    <dgm:pt modelId="{3CEBB09B-2D42-4A4B-AA0C-F2948A12D19C}" type="pres">
      <dgm:prSet presAssocID="{AD85B480-B8B3-4D7B-A93F-3E568761720F}" presName="sibTrans" presStyleLbl="sibTrans2D1" presStyleIdx="1" presStyleCnt="2"/>
      <dgm:spPr/>
    </dgm:pt>
    <dgm:pt modelId="{9C0494AF-78AD-45D4-A159-9E1B247D80AD}" type="pres">
      <dgm:prSet presAssocID="{AD85B480-B8B3-4D7B-A93F-3E568761720F}" presName="connectorText" presStyleLbl="sibTrans2D1" presStyleIdx="1" presStyleCnt="2"/>
      <dgm:spPr/>
    </dgm:pt>
    <dgm:pt modelId="{99FAD393-85FE-4808-8BBC-EBC9737CC5B8}" type="pres">
      <dgm:prSet presAssocID="{A246B2EB-7639-4CAA-8BB4-70C352E0B0A0}" presName="node" presStyleLbl="node1" presStyleIdx="2" presStyleCnt="3">
        <dgm:presLayoutVars>
          <dgm:bulletEnabled val="1"/>
        </dgm:presLayoutVars>
      </dgm:prSet>
      <dgm:spPr/>
    </dgm:pt>
  </dgm:ptLst>
  <dgm:cxnLst>
    <dgm:cxn modelId="{B076540E-452B-4A19-B5D4-BB49AC5A9EB9}" type="presOf" srcId="{184F1346-6F96-4C6E-A4EB-E3FE7D89C613}" destId="{430EC23F-CA1B-44A2-BD7F-E250586DC75E}" srcOrd="1" destOrd="0" presId="urn:microsoft.com/office/officeart/2005/8/layout/process1"/>
    <dgm:cxn modelId="{051FB120-2B19-4DF2-9096-A80D29AD4AAB}" srcId="{B96F394B-7AC2-4C58-92E7-341ACDDBD335}" destId="{A246B2EB-7639-4CAA-8BB4-70C352E0B0A0}" srcOrd="2" destOrd="0" parTransId="{AF95CEF5-7508-4429-8710-77789920E6EB}" sibTransId="{7D83FB31-109A-4DE1-A6F8-735A6812F3DB}"/>
    <dgm:cxn modelId="{4273B02D-337F-4356-B75E-18B12B8ED3E2}" type="presOf" srcId="{69B6F8CD-5C33-42DC-8F5B-A2216A8231BC}" destId="{9A13E476-3489-4870-93A1-504ED7CE5F29}" srcOrd="0" destOrd="0" presId="urn:microsoft.com/office/officeart/2005/8/layout/process1"/>
    <dgm:cxn modelId="{AD1D8E38-F124-4C8A-A163-925F8BBB3711}" type="presOf" srcId="{903AB6CB-AFDE-4E0B-B4B3-F4588ABBA810}" destId="{1F0595BD-83D6-4561-BCD3-AEBD2D1B0CC1}" srcOrd="0" destOrd="0" presId="urn:microsoft.com/office/officeart/2005/8/layout/process1"/>
    <dgm:cxn modelId="{D42B7541-8E82-4930-8C1B-8FFF1A286E53}" type="presOf" srcId="{184F1346-6F96-4C6E-A4EB-E3FE7D89C613}" destId="{31B0492C-244B-4736-8CC1-C309CA42250C}" srcOrd="0" destOrd="0" presId="urn:microsoft.com/office/officeart/2005/8/layout/process1"/>
    <dgm:cxn modelId="{5262FD61-D19E-4F18-AF55-F3D0D23484E5}" srcId="{B96F394B-7AC2-4C58-92E7-341ACDDBD335}" destId="{69B6F8CD-5C33-42DC-8F5B-A2216A8231BC}" srcOrd="1" destOrd="0" parTransId="{00372FAB-25E9-4C2F-9012-26E893F60108}" sibTransId="{AD85B480-B8B3-4D7B-A93F-3E568761720F}"/>
    <dgm:cxn modelId="{85A53A82-4E06-411E-8630-28022E792799}" type="presOf" srcId="{B96F394B-7AC2-4C58-92E7-341ACDDBD335}" destId="{69CCE521-DE6C-43A7-B146-F94B0F0ECBBD}" srcOrd="0" destOrd="0" presId="urn:microsoft.com/office/officeart/2005/8/layout/process1"/>
    <dgm:cxn modelId="{A26A8B85-169A-4BC3-917D-7A761AED36E4}" type="presOf" srcId="{A246B2EB-7639-4CAA-8BB4-70C352E0B0A0}" destId="{99FAD393-85FE-4808-8BBC-EBC9737CC5B8}" srcOrd="0" destOrd="0" presId="urn:microsoft.com/office/officeart/2005/8/layout/process1"/>
    <dgm:cxn modelId="{3D540595-38D7-4BF5-883E-AA1F9FB8B101}" type="presOf" srcId="{AD85B480-B8B3-4D7B-A93F-3E568761720F}" destId="{9C0494AF-78AD-45D4-A159-9E1B247D80AD}" srcOrd="1" destOrd="0" presId="urn:microsoft.com/office/officeart/2005/8/layout/process1"/>
    <dgm:cxn modelId="{1A56A7B0-6D8A-41B6-912D-06BEC03F1927}" type="presOf" srcId="{AD85B480-B8B3-4D7B-A93F-3E568761720F}" destId="{3CEBB09B-2D42-4A4B-AA0C-F2948A12D19C}" srcOrd="0" destOrd="0" presId="urn:microsoft.com/office/officeart/2005/8/layout/process1"/>
    <dgm:cxn modelId="{E1E5A9B2-179E-4048-B644-7501B069F9BF}" srcId="{B96F394B-7AC2-4C58-92E7-341ACDDBD335}" destId="{903AB6CB-AFDE-4E0B-B4B3-F4588ABBA810}" srcOrd="0" destOrd="0" parTransId="{CA3516C0-0290-4BA2-84CB-14AD4EDB65DA}" sibTransId="{184F1346-6F96-4C6E-A4EB-E3FE7D89C613}"/>
    <dgm:cxn modelId="{D57452C9-5FD8-4F99-A2EF-9286F906F8A0}" type="presParOf" srcId="{69CCE521-DE6C-43A7-B146-F94B0F0ECBBD}" destId="{1F0595BD-83D6-4561-BCD3-AEBD2D1B0CC1}" srcOrd="0" destOrd="0" presId="urn:microsoft.com/office/officeart/2005/8/layout/process1"/>
    <dgm:cxn modelId="{3E52FEA2-9646-4BF9-864D-C39B82BEB69B}" type="presParOf" srcId="{69CCE521-DE6C-43A7-B146-F94B0F0ECBBD}" destId="{31B0492C-244B-4736-8CC1-C309CA42250C}" srcOrd="1" destOrd="0" presId="urn:microsoft.com/office/officeart/2005/8/layout/process1"/>
    <dgm:cxn modelId="{B62CCCB1-2DF9-449E-A961-8AF43C40E109}" type="presParOf" srcId="{31B0492C-244B-4736-8CC1-C309CA42250C}" destId="{430EC23F-CA1B-44A2-BD7F-E250586DC75E}" srcOrd="0" destOrd="0" presId="urn:microsoft.com/office/officeart/2005/8/layout/process1"/>
    <dgm:cxn modelId="{D9DC285A-1D4A-4E7A-A190-068FAA4E1705}" type="presParOf" srcId="{69CCE521-DE6C-43A7-B146-F94B0F0ECBBD}" destId="{9A13E476-3489-4870-93A1-504ED7CE5F29}" srcOrd="2" destOrd="0" presId="urn:microsoft.com/office/officeart/2005/8/layout/process1"/>
    <dgm:cxn modelId="{D4919CE2-74D6-43D7-8E11-281680AC4FDD}" type="presParOf" srcId="{69CCE521-DE6C-43A7-B146-F94B0F0ECBBD}" destId="{3CEBB09B-2D42-4A4B-AA0C-F2948A12D19C}" srcOrd="3" destOrd="0" presId="urn:microsoft.com/office/officeart/2005/8/layout/process1"/>
    <dgm:cxn modelId="{7134CC07-BFAE-4310-9F13-85028C1B9C9E}" type="presParOf" srcId="{3CEBB09B-2D42-4A4B-AA0C-F2948A12D19C}" destId="{9C0494AF-78AD-45D4-A159-9E1B247D80AD}" srcOrd="0" destOrd="0" presId="urn:microsoft.com/office/officeart/2005/8/layout/process1"/>
    <dgm:cxn modelId="{B3C74AC3-0AF8-4562-B69A-52B44A8A17E7}" type="presParOf" srcId="{69CCE521-DE6C-43A7-B146-F94B0F0ECBBD}" destId="{99FAD393-85FE-4808-8BBC-EBC9737CC5B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10C2C79-3F45-4128-BAA1-29B46322EF15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F7DA932C-DBEB-4A89-BB1D-DD4CC9988712}">
      <dgm:prSet phldrT="[Text]"/>
      <dgm:spPr/>
      <dgm:t>
        <a:bodyPr/>
        <a:lstStyle/>
        <a:p>
          <a:r>
            <a:rPr lang="en-US" dirty="0"/>
            <a:t>Search all the stores before a load</a:t>
          </a:r>
        </a:p>
      </dgm:t>
    </dgm:pt>
    <dgm:pt modelId="{6834C054-ACA3-43D9-B035-5C853E1B692E}" type="parTrans" cxnId="{64D159D6-1CFE-4D7B-9A33-25DEA322D267}">
      <dgm:prSet/>
      <dgm:spPr/>
      <dgm:t>
        <a:bodyPr/>
        <a:lstStyle/>
        <a:p>
          <a:endParaRPr lang="en-US"/>
        </a:p>
      </dgm:t>
    </dgm:pt>
    <dgm:pt modelId="{90B74921-0F0D-4ACB-A394-49477F3C826D}" type="sibTrans" cxnId="{64D159D6-1CFE-4D7B-9A33-25DEA322D267}">
      <dgm:prSet/>
      <dgm:spPr/>
      <dgm:t>
        <a:bodyPr/>
        <a:lstStyle/>
        <a:p>
          <a:endParaRPr lang="en-US"/>
        </a:p>
      </dgm:t>
    </dgm:pt>
    <dgm:pt modelId="{0ECB8B18-D1FC-4924-AE69-65250E272015}">
      <dgm:prSet phldrT="[Text]"/>
      <dgm:spPr/>
      <dgm:t>
        <a:bodyPr/>
        <a:lstStyle/>
        <a:p>
          <a:r>
            <a:rPr lang="en-US" dirty="0"/>
            <a:t>Search all the stores after a store</a:t>
          </a:r>
        </a:p>
      </dgm:t>
    </dgm:pt>
    <dgm:pt modelId="{B655B118-548A-4FB9-B3D7-9EBD820B8817}" type="parTrans" cxnId="{7F1A02BD-AE5D-4F5A-BF87-198F3EB0E5B4}">
      <dgm:prSet/>
      <dgm:spPr/>
      <dgm:t>
        <a:bodyPr/>
        <a:lstStyle/>
        <a:p>
          <a:endParaRPr lang="en-US"/>
        </a:p>
      </dgm:t>
    </dgm:pt>
    <dgm:pt modelId="{EC46DABA-00A9-470A-89E8-51BCA8EFDDE6}" type="sibTrans" cxnId="{7F1A02BD-AE5D-4F5A-BF87-198F3EB0E5B4}">
      <dgm:prSet/>
      <dgm:spPr/>
      <dgm:t>
        <a:bodyPr/>
        <a:lstStyle/>
        <a:p>
          <a:endParaRPr lang="en-US"/>
        </a:p>
      </dgm:t>
    </dgm:pt>
    <dgm:pt modelId="{3B2ABACC-0127-4013-8E25-5FBCBB688DF3}">
      <dgm:prSet phldrT="[Text]"/>
      <dgm:spPr/>
      <dgm:t>
        <a:bodyPr/>
        <a:lstStyle/>
        <a:p>
          <a:r>
            <a:rPr lang="en-US" dirty="0"/>
            <a:t>Search all the loads after a store </a:t>
          </a:r>
        </a:p>
      </dgm:t>
    </dgm:pt>
    <dgm:pt modelId="{2730DD5D-4641-4108-876C-5CB36E3F0E43}" type="parTrans" cxnId="{4F9EAD1A-3E51-40A3-945D-F9BF355E60AE}">
      <dgm:prSet/>
      <dgm:spPr/>
      <dgm:t>
        <a:bodyPr/>
        <a:lstStyle/>
        <a:p>
          <a:endParaRPr lang="en-US"/>
        </a:p>
      </dgm:t>
    </dgm:pt>
    <dgm:pt modelId="{D470D115-E096-410B-8BF5-73125FB9734F}" type="sibTrans" cxnId="{4F9EAD1A-3E51-40A3-945D-F9BF355E60AE}">
      <dgm:prSet/>
      <dgm:spPr/>
      <dgm:t>
        <a:bodyPr/>
        <a:lstStyle/>
        <a:p>
          <a:endParaRPr lang="en-US"/>
        </a:p>
      </dgm:t>
    </dgm:pt>
    <dgm:pt modelId="{C74EA854-9929-4E88-B840-50DEE31AD08F}" type="pres">
      <dgm:prSet presAssocID="{110C2C79-3F45-4128-BAA1-29B46322EF15}" presName="linear" presStyleCnt="0">
        <dgm:presLayoutVars>
          <dgm:dir/>
          <dgm:animLvl val="lvl"/>
          <dgm:resizeHandles val="exact"/>
        </dgm:presLayoutVars>
      </dgm:prSet>
      <dgm:spPr/>
    </dgm:pt>
    <dgm:pt modelId="{8BB039AE-88F6-4BC8-BDAD-A2494677EFFD}" type="pres">
      <dgm:prSet presAssocID="{F7DA932C-DBEB-4A89-BB1D-DD4CC9988712}" presName="parentLin" presStyleCnt="0"/>
      <dgm:spPr/>
    </dgm:pt>
    <dgm:pt modelId="{A4AA2CE7-23E9-464E-9FA8-5584C2C5A698}" type="pres">
      <dgm:prSet presAssocID="{F7DA932C-DBEB-4A89-BB1D-DD4CC9988712}" presName="parentLeftMargin" presStyleLbl="node1" presStyleIdx="0" presStyleCnt="3"/>
      <dgm:spPr/>
    </dgm:pt>
    <dgm:pt modelId="{93144D13-45AF-4D1B-BD91-E736F90972AC}" type="pres">
      <dgm:prSet presAssocID="{F7DA932C-DBEB-4A89-BB1D-DD4CC998871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7BACE96-2003-485A-ABE4-62E0D274AC9A}" type="pres">
      <dgm:prSet presAssocID="{F7DA932C-DBEB-4A89-BB1D-DD4CC9988712}" presName="negativeSpace" presStyleCnt="0"/>
      <dgm:spPr/>
    </dgm:pt>
    <dgm:pt modelId="{296EA18A-5085-46B9-92EB-CB5C8AAB004D}" type="pres">
      <dgm:prSet presAssocID="{F7DA932C-DBEB-4A89-BB1D-DD4CC9988712}" presName="childText" presStyleLbl="conFgAcc1" presStyleIdx="0" presStyleCnt="3">
        <dgm:presLayoutVars>
          <dgm:bulletEnabled val="1"/>
        </dgm:presLayoutVars>
      </dgm:prSet>
      <dgm:spPr/>
    </dgm:pt>
    <dgm:pt modelId="{3E24CA6F-9F3C-4B6C-B137-BDAD76DF2B82}" type="pres">
      <dgm:prSet presAssocID="{90B74921-0F0D-4ACB-A394-49477F3C826D}" presName="spaceBetweenRectangles" presStyleCnt="0"/>
      <dgm:spPr/>
    </dgm:pt>
    <dgm:pt modelId="{748E4A99-D45A-4C1A-8FE3-E23AA0E60953}" type="pres">
      <dgm:prSet presAssocID="{0ECB8B18-D1FC-4924-AE69-65250E272015}" presName="parentLin" presStyleCnt="0"/>
      <dgm:spPr/>
    </dgm:pt>
    <dgm:pt modelId="{1AAFC7F4-A42E-4646-8C53-3BC85D53E303}" type="pres">
      <dgm:prSet presAssocID="{0ECB8B18-D1FC-4924-AE69-65250E272015}" presName="parentLeftMargin" presStyleLbl="node1" presStyleIdx="0" presStyleCnt="3"/>
      <dgm:spPr/>
    </dgm:pt>
    <dgm:pt modelId="{DA799C77-E83C-448F-9245-FB7653B5F273}" type="pres">
      <dgm:prSet presAssocID="{0ECB8B18-D1FC-4924-AE69-65250E272015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7ECA1211-02B3-45AC-9981-F85A5462A0C1}" type="pres">
      <dgm:prSet presAssocID="{0ECB8B18-D1FC-4924-AE69-65250E272015}" presName="negativeSpace" presStyleCnt="0"/>
      <dgm:spPr/>
    </dgm:pt>
    <dgm:pt modelId="{0EB8B2D8-D4B3-422B-BAAA-947552C5D856}" type="pres">
      <dgm:prSet presAssocID="{0ECB8B18-D1FC-4924-AE69-65250E272015}" presName="childText" presStyleLbl="conFgAcc1" presStyleIdx="1" presStyleCnt="3">
        <dgm:presLayoutVars>
          <dgm:bulletEnabled val="1"/>
        </dgm:presLayoutVars>
      </dgm:prSet>
      <dgm:spPr/>
    </dgm:pt>
    <dgm:pt modelId="{8EC51C26-E150-4ECD-8338-13A93E86D573}" type="pres">
      <dgm:prSet presAssocID="{EC46DABA-00A9-470A-89E8-51BCA8EFDDE6}" presName="spaceBetweenRectangles" presStyleCnt="0"/>
      <dgm:spPr/>
    </dgm:pt>
    <dgm:pt modelId="{42DF1378-3051-4644-B8C2-C6B4694D47AF}" type="pres">
      <dgm:prSet presAssocID="{3B2ABACC-0127-4013-8E25-5FBCBB688DF3}" presName="parentLin" presStyleCnt="0"/>
      <dgm:spPr/>
    </dgm:pt>
    <dgm:pt modelId="{279F89E2-D997-44B2-BFF1-8204D964447B}" type="pres">
      <dgm:prSet presAssocID="{3B2ABACC-0127-4013-8E25-5FBCBB688DF3}" presName="parentLeftMargin" presStyleLbl="node1" presStyleIdx="1" presStyleCnt="3"/>
      <dgm:spPr/>
    </dgm:pt>
    <dgm:pt modelId="{34C337F2-785B-4F9D-99A6-A9C05521F647}" type="pres">
      <dgm:prSet presAssocID="{3B2ABACC-0127-4013-8E25-5FBCBB688DF3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44799100-B949-4650-AC93-D53885D486B6}" type="pres">
      <dgm:prSet presAssocID="{3B2ABACC-0127-4013-8E25-5FBCBB688DF3}" presName="negativeSpace" presStyleCnt="0"/>
      <dgm:spPr/>
    </dgm:pt>
    <dgm:pt modelId="{A1C882F7-AA47-4D36-85B1-569FA7B7CB00}" type="pres">
      <dgm:prSet presAssocID="{3B2ABACC-0127-4013-8E25-5FBCBB688DF3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F9EAD1A-3E51-40A3-945D-F9BF355E60AE}" srcId="{110C2C79-3F45-4128-BAA1-29B46322EF15}" destId="{3B2ABACC-0127-4013-8E25-5FBCBB688DF3}" srcOrd="2" destOrd="0" parTransId="{2730DD5D-4641-4108-876C-5CB36E3F0E43}" sibTransId="{D470D115-E096-410B-8BF5-73125FB9734F}"/>
    <dgm:cxn modelId="{E05FA737-0FDA-40B9-896F-FD5D937C42EA}" type="presOf" srcId="{3B2ABACC-0127-4013-8E25-5FBCBB688DF3}" destId="{34C337F2-785B-4F9D-99A6-A9C05521F647}" srcOrd="1" destOrd="0" presId="urn:microsoft.com/office/officeart/2005/8/layout/list1"/>
    <dgm:cxn modelId="{1672A66B-F3A1-43E4-ABAC-84D82FAA84DD}" type="presOf" srcId="{3B2ABACC-0127-4013-8E25-5FBCBB688DF3}" destId="{279F89E2-D997-44B2-BFF1-8204D964447B}" srcOrd="0" destOrd="0" presId="urn:microsoft.com/office/officeart/2005/8/layout/list1"/>
    <dgm:cxn modelId="{053CBF7D-B532-4F69-B76C-4E09023D2DFB}" type="presOf" srcId="{0ECB8B18-D1FC-4924-AE69-65250E272015}" destId="{1AAFC7F4-A42E-4646-8C53-3BC85D53E303}" srcOrd="0" destOrd="0" presId="urn:microsoft.com/office/officeart/2005/8/layout/list1"/>
    <dgm:cxn modelId="{41BE0499-63C5-45D0-992C-3E8C949B584A}" type="presOf" srcId="{F7DA932C-DBEB-4A89-BB1D-DD4CC9988712}" destId="{A4AA2CE7-23E9-464E-9FA8-5584C2C5A698}" srcOrd="0" destOrd="0" presId="urn:microsoft.com/office/officeart/2005/8/layout/list1"/>
    <dgm:cxn modelId="{7F1A02BD-AE5D-4F5A-BF87-198F3EB0E5B4}" srcId="{110C2C79-3F45-4128-BAA1-29B46322EF15}" destId="{0ECB8B18-D1FC-4924-AE69-65250E272015}" srcOrd="1" destOrd="0" parTransId="{B655B118-548A-4FB9-B3D7-9EBD820B8817}" sibTransId="{EC46DABA-00A9-470A-89E8-51BCA8EFDDE6}"/>
    <dgm:cxn modelId="{64D159D6-1CFE-4D7B-9A33-25DEA322D267}" srcId="{110C2C79-3F45-4128-BAA1-29B46322EF15}" destId="{F7DA932C-DBEB-4A89-BB1D-DD4CC9988712}" srcOrd="0" destOrd="0" parTransId="{6834C054-ACA3-43D9-B035-5C853E1B692E}" sibTransId="{90B74921-0F0D-4ACB-A394-49477F3C826D}"/>
    <dgm:cxn modelId="{25D5CDDA-612D-4E71-9B89-55C1150BC87E}" type="presOf" srcId="{110C2C79-3F45-4128-BAA1-29B46322EF15}" destId="{C74EA854-9929-4E88-B840-50DEE31AD08F}" srcOrd="0" destOrd="0" presId="urn:microsoft.com/office/officeart/2005/8/layout/list1"/>
    <dgm:cxn modelId="{1F1874F2-ACC4-4A03-93A3-422B7F46ED62}" type="presOf" srcId="{F7DA932C-DBEB-4A89-BB1D-DD4CC9988712}" destId="{93144D13-45AF-4D1B-BD91-E736F90972AC}" srcOrd="1" destOrd="0" presId="urn:microsoft.com/office/officeart/2005/8/layout/list1"/>
    <dgm:cxn modelId="{9EF4A9F5-7894-44E0-97AC-E0FCB2334B0B}" type="presOf" srcId="{0ECB8B18-D1FC-4924-AE69-65250E272015}" destId="{DA799C77-E83C-448F-9245-FB7653B5F273}" srcOrd="1" destOrd="0" presId="urn:microsoft.com/office/officeart/2005/8/layout/list1"/>
    <dgm:cxn modelId="{D9113D7C-5F3C-4B5A-BFFF-61652A23B8DB}" type="presParOf" srcId="{C74EA854-9929-4E88-B840-50DEE31AD08F}" destId="{8BB039AE-88F6-4BC8-BDAD-A2494677EFFD}" srcOrd="0" destOrd="0" presId="urn:microsoft.com/office/officeart/2005/8/layout/list1"/>
    <dgm:cxn modelId="{5137E543-F235-4574-8B87-CC9DD3F1B3A1}" type="presParOf" srcId="{8BB039AE-88F6-4BC8-BDAD-A2494677EFFD}" destId="{A4AA2CE7-23E9-464E-9FA8-5584C2C5A698}" srcOrd="0" destOrd="0" presId="urn:microsoft.com/office/officeart/2005/8/layout/list1"/>
    <dgm:cxn modelId="{A80240B5-AABE-48EB-9536-92412B8E889E}" type="presParOf" srcId="{8BB039AE-88F6-4BC8-BDAD-A2494677EFFD}" destId="{93144D13-45AF-4D1B-BD91-E736F90972AC}" srcOrd="1" destOrd="0" presId="urn:microsoft.com/office/officeart/2005/8/layout/list1"/>
    <dgm:cxn modelId="{CC3DE230-3455-40DE-AF5C-84E96904B3FF}" type="presParOf" srcId="{C74EA854-9929-4E88-B840-50DEE31AD08F}" destId="{57BACE96-2003-485A-ABE4-62E0D274AC9A}" srcOrd="1" destOrd="0" presId="urn:microsoft.com/office/officeart/2005/8/layout/list1"/>
    <dgm:cxn modelId="{DB9B3001-912B-48A8-BDD9-2C9A0EC83C4A}" type="presParOf" srcId="{C74EA854-9929-4E88-B840-50DEE31AD08F}" destId="{296EA18A-5085-46B9-92EB-CB5C8AAB004D}" srcOrd="2" destOrd="0" presId="urn:microsoft.com/office/officeart/2005/8/layout/list1"/>
    <dgm:cxn modelId="{522D9B35-766E-430D-AC78-63D5916E62EE}" type="presParOf" srcId="{C74EA854-9929-4E88-B840-50DEE31AD08F}" destId="{3E24CA6F-9F3C-4B6C-B137-BDAD76DF2B82}" srcOrd="3" destOrd="0" presId="urn:microsoft.com/office/officeart/2005/8/layout/list1"/>
    <dgm:cxn modelId="{2EA1CFA3-7048-4912-9533-BCD4DC0C4013}" type="presParOf" srcId="{C74EA854-9929-4E88-B840-50DEE31AD08F}" destId="{748E4A99-D45A-4C1A-8FE3-E23AA0E60953}" srcOrd="4" destOrd="0" presId="urn:microsoft.com/office/officeart/2005/8/layout/list1"/>
    <dgm:cxn modelId="{22A8A5AB-FB0F-4867-8B09-C83FA8BFB119}" type="presParOf" srcId="{748E4A99-D45A-4C1A-8FE3-E23AA0E60953}" destId="{1AAFC7F4-A42E-4646-8C53-3BC85D53E303}" srcOrd="0" destOrd="0" presId="urn:microsoft.com/office/officeart/2005/8/layout/list1"/>
    <dgm:cxn modelId="{3BF8A720-39D9-4BDA-8A51-1BF085CAFFF5}" type="presParOf" srcId="{748E4A99-D45A-4C1A-8FE3-E23AA0E60953}" destId="{DA799C77-E83C-448F-9245-FB7653B5F273}" srcOrd="1" destOrd="0" presId="urn:microsoft.com/office/officeart/2005/8/layout/list1"/>
    <dgm:cxn modelId="{A9FAC4DE-4E06-4B39-8F1C-E73CD526F679}" type="presParOf" srcId="{C74EA854-9929-4E88-B840-50DEE31AD08F}" destId="{7ECA1211-02B3-45AC-9981-F85A5462A0C1}" srcOrd="5" destOrd="0" presId="urn:microsoft.com/office/officeart/2005/8/layout/list1"/>
    <dgm:cxn modelId="{880A89BE-5A65-41C2-8F6D-83553866AC8D}" type="presParOf" srcId="{C74EA854-9929-4E88-B840-50DEE31AD08F}" destId="{0EB8B2D8-D4B3-422B-BAAA-947552C5D856}" srcOrd="6" destOrd="0" presId="urn:microsoft.com/office/officeart/2005/8/layout/list1"/>
    <dgm:cxn modelId="{01C999F2-8468-4EAC-B733-0942BCC94498}" type="presParOf" srcId="{C74EA854-9929-4E88-B840-50DEE31AD08F}" destId="{8EC51C26-E150-4ECD-8338-13A93E86D573}" srcOrd="7" destOrd="0" presId="urn:microsoft.com/office/officeart/2005/8/layout/list1"/>
    <dgm:cxn modelId="{4BF0B094-278A-46A4-882F-EE1106EF131E}" type="presParOf" srcId="{C74EA854-9929-4E88-B840-50DEE31AD08F}" destId="{42DF1378-3051-4644-B8C2-C6B4694D47AF}" srcOrd="8" destOrd="0" presId="urn:microsoft.com/office/officeart/2005/8/layout/list1"/>
    <dgm:cxn modelId="{53692EAF-B48D-4E54-B1A3-24AA18FC8105}" type="presParOf" srcId="{42DF1378-3051-4644-B8C2-C6B4694D47AF}" destId="{279F89E2-D997-44B2-BFF1-8204D964447B}" srcOrd="0" destOrd="0" presId="urn:microsoft.com/office/officeart/2005/8/layout/list1"/>
    <dgm:cxn modelId="{6589A4BE-E585-485D-83C7-2AD7FDB60D3D}" type="presParOf" srcId="{42DF1378-3051-4644-B8C2-C6B4694D47AF}" destId="{34C337F2-785B-4F9D-99A6-A9C05521F647}" srcOrd="1" destOrd="0" presId="urn:microsoft.com/office/officeart/2005/8/layout/list1"/>
    <dgm:cxn modelId="{BFDD9AA5-DE43-4F14-A934-31C7E1CBC238}" type="presParOf" srcId="{C74EA854-9929-4E88-B840-50DEE31AD08F}" destId="{44799100-B949-4650-AC93-D53885D486B6}" srcOrd="9" destOrd="0" presId="urn:microsoft.com/office/officeart/2005/8/layout/list1"/>
    <dgm:cxn modelId="{EC202426-9EE8-4242-8E64-5319D38905B9}" type="presParOf" srcId="{C74EA854-9929-4E88-B840-50DEE31AD08F}" destId="{A1C882F7-AA47-4D36-85B1-569FA7B7CB00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8177D96-8600-45DD-BC73-29D48FE4F115}" type="doc">
      <dgm:prSet loTypeId="urn:microsoft.com/office/officeart/2005/8/layout/vList5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75F19032-F5F6-4D6A-A84A-F2B6FEC95555}">
      <dgm:prSet phldrT="[Text]"/>
      <dgm:spPr/>
      <dgm:t>
        <a:bodyPr/>
        <a:lstStyle/>
        <a:p>
          <a:r>
            <a:rPr lang="en-US" dirty="0"/>
            <a:t>RRF</a:t>
          </a:r>
        </a:p>
      </dgm:t>
    </dgm:pt>
    <dgm:pt modelId="{5FD5EAE9-41DB-47E2-8D8A-58DDA386D2C7}" type="parTrans" cxnId="{8DBB6BE5-4A13-493E-AB82-C55AB6C4F8C0}">
      <dgm:prSet/>
      <dgm:spPr/>
      <dgm:t>
        <a:bodyPr/>
        <a:lstStyle/>
        <a:p>
          <a:endParaRPr lang="en-US"/>
        </a:p>
      </dgm:t>
    </dgm:pt>
    <dgm:pt modelId="{21EA7495-E77B-49CF-BC8D-AE53EF964DDC}" type="sibTrans" cxnId="{8DBB6BE5-4A13-493E-AB82-C55AB6C4F8C0}">
      <dgm:prSet/>
      <dgm:spPr/>
      <dgm:t>
        <a:bodyPr/>
        <a:lstStyle/>
        <a:p>
          <a:endParaRPr lang="en-US"/>
        </a:p>
      </dgm:t>
    </dgm:pt>
    <dgm:pt modelId="{187A1AD1-06CD-47E7-9EA2-AF6AD9C69FE7}">
      <dgm:prSet phldrT="[Text]"/>
      <dgm:spPr/>
      <dgm:t>
        <a:bodyPr/>
        <a:lstStyle/>
        <a:p>
          <a:pPr>
            <a:buNone/>
          </a:pPr>
          <a:r>
            <a:rPr lang="en-US" dirty="0"/>
            <a:t>+ point </a:t>
          </a:r>
          <a:r>
            <a:rPr lang="en-US" dirty="0">
              <a:sym typeface="Wingdings" panose="05000000000000000000" pitchFamily="2" charset="2"/>
            </a:rPr>
            <a:t> Simple to implement. Transferring the checkpoint is easy</a:t>
          </a:r>
          <a:endParaRPr lang="en-US" dirty="0"/>
        </a:p>
      </dgm:t>
    </dgm:pt>
    <dgm:pt modelId="{91BA2762-2C89-4B6D-912B-CAD495A298E8}" type="parTrans" cxnId="{BE846CB9-E914-42B9-A0E1-3A45529874DD}">
      <dgm:prSet/>
      <dgm:spPr/>
      <dgm:t>
        <a:bodyPr/>
        <a:lstStyle/>
        <a:p>
          <a:endParaRPr lang="en-US"/>
        </a:p>
      </dgm:t>
    </dgm:pt>
    <dgm:pt modelId="{FE30FEE1-C2EB-4F69-A17E-2ECDEB315A79}" type="sibTrans" cxnId="{BE846CB9-E914-42B9-A0E1-3A45529874DD}">
      <dgm:prSet/>
      <dgm:spPr/>
      <dgm:t>
        <a:bodyPr/>
        <a:lstStyle/>
        <a:p>
          <a:endParaRPr lang="en-US"/>
        </a:p>
      </dgm:t>
    </dgm:pt>
    <dgm:pt modelId="{3D943807-362A-44E0-BDBF-6F4B3C14DECA}">
      <dgm:prSet phldrT="[Text]"/>
      <dgm:spPr/>
      <dgm:t>
        <a:bodyPr/>
        <a:lstStyle/>
        <a:p>
          <a:pPr>
            <a:buNone/>
          </a:pPr>
          <a:r>
            <a:rPr lang="en-US" dirty="0">
              <a:sym typeface="Wingdings" panose="05000000000000000000" pitchFamily="2" charset="2"/>
            </a:rPr>
            <a:t>- point  Extra register writes every cycle. More power</a:t>
          </a:r>
          <a:endParaRPr lang="en-US" dirty="0"/>
        </a:p>
      </dgm:t>
    </dgm:pt>
    <dgm:pt modelId="{30054A9A-A6C0-48BC-8BE4-442E49BFAF27}" type="parTrans" cxnId="{25BDE23D-76DB-478D-B80A-AB02E3E32EA4}">
      <dgm:prSet/>
      <dgm:spPr/>
      <dgm:t>
        <a:bodyPr/>
        <a:lstStyle/>
        <a:p>
          <a:endParaRPr lang="en-US"/>
        </a:p>
      </dgm:t>
    </dgm:pt>
    <dgm:pt modelId="{27D2CBB6-ABD7-4176-9174-21440701D436}" type="sibTrans" cxnId="{25BDE23D-76DB-478D-B80A-AB02E3E32EA4}">
      <dgm:prSet/>
      <dgm:spPr/>
      <dgm:t>
        <a:bodyPr/>
        <a:lstStyle/>
        <a:p>
          <a:endParaRPr lang="en-US"/>
        </a:p>
      </dgm:t>
    </dgm:pt>
    <dgm:pt modelId="{86D4FF37-51A7-4C25-B575-2E79CA96E1AF}">
      <dgm:prSet phldrT="[Text]"/>
      <dgm:spPr/>
      <dgm:t>
        <a:bodyPr/>
        <a:lstStyle/>
        <a:p>
          <a:r>
            <a:rPr lang="en-US" dirty="0"/>
            <a:t>RRAT</a:t>
          </a:r>
        </a:p>
      </dgm:t>
    </dgm:pt>
    <dgm:pt modelId="{BBE76A9D-1BFA-4DB1-B562-B041B50D8339}" type="parTrans" cxnId="{6CC6FEFE-3DB7-40EB-BE4C-25B825405E58}">
      <dgm:prSet/>
      <dgm:spPr/>
      <dgm:t>
        <a:bodyPr/>
        <a:lstStyle/>
        <a:p>
          <a:endParaRPr lang="en-US"/>
        </a:p>
      </dgm:t>
    </dgm:pt>
    <dgm:pt modelId="{003103C6-1D03-4380-AB74-FB1A0E96B7C0}" type="sibTrans" cxnId="{6CC6FEFE-3DB7-40EB-BE4C-25B825405E58}">
      <dgm:prSet/>
      <dgm:spPr/>
      <dgm:t>
        <a:bodyPr/>
        <a:lstStyle/>
        <a:p>
          <a:endParaRPr lang="en-US"/>
        </a:p>
      </dgm:t>
    </dgm:pt>
    <dgm:pt modelId="{3B0E6F14-63C8-4AB0-9A21-775D9854788F}">
      <dgm:prSet phldrT="[Text]"/>
      <dgm:spPr/>
      <dgm:t>
        <a:bodyPr/>
        <a:lstStyle/>
        <a:p>
          <a:pPr>
            <a:buNone/>
          </a:pPr>
          <a:r>
            <a:rPr lang="en-US" dirty="0">
              <a:sym typeface="Wingdings" panose="05000000000000000000" pitchFamily="2" charset="2"/>
            </a:rPr>
            <a:t>+ point  Requires less space in the ROB than the RRF</a:t>
          </a:r>
          <a:endParaRPr lang="en-US" dirty="0"/>
        </a:p>
      </dgm:t>
    </dgm:pt>
    <dgm:pt modelId="{593DCC77-C026-43F0-9DFA-C96A9DC838D7}" type="parTrans" cxnId="{6944B455-3677-45FD-B1D8-E3D1505811F6}">
      <dgm:prSet/>
      <dgm:spPr/>
      <dgm:t>
        <a:bodyPr/>
        <a:lstStyle/>
        <a:p>
          <a:endParaRPr lang="en-US"/>
        </a:p>
      </dgm:t>
    </dgm:pt>
    <dgm:pt modelId="{15637593-C9BC-486D-B358-0DB79E48A0B0}" type="sibTrans" cxnId="{6944B455-3677-45FD-B1D8-E3D1505811F6}">
      <dgm:prSet/>
      <dgm:spPr/>
      <dgm:t>
        <a:bodyPr/>
        <a:lstStyle/>
        <a:p>
          <a:endParaRPr lang="en-US"/>
        </a:p>
      </dgm:t>
    </dgm:pt>
    <dgm:pt modelId="{41280F74-A048-4B46-8B09-CE495FDD53F2}">
      <dgm:prSet phldrT="[Text]"/>
      <dgm:spPr/>
      <dgm:t>
        <a:bodyPr/>
        <a:lstStyle/>
        <a:p>
          <a:r>
            <a:rPr lang="en-US" dirty="0"/>
            <a:t>SRAM based</a:t>
          </a:r>
        </a:p>
      </dgm:t>
    </dgm:pt>
    <dgm:pt modelId="{365E0534-18AA-40F1-B6CA-28D54D3C805B}" type="parTrans" cxnId="{59C1AEB4-662D-4637-B6FE-C48FF39E6909}">
      <dgm:prSet/>
      <dgm:spPr/>
      <dgm:t>
        <a:bodyPr/>
        <a:lstStyle/>
        <a:p>
          <a:endParaRPr lang="en-US"/>
        </a:p>
      </dgm:t>
    </dgm:pt>
    <dgm:pt modelId="{63EC7297-4D8C-4163-8EFC-C86F4E41B72D}" type="sibTrans" cxnId="{59C1AEB4-662D-4637-B6FE-C48FF39E6909}">
      <dgm:prSet/>
      <dgm:spPr/>
      <dgm:t>
        <a:bodyPr/>
        <a:lstStyle/>
        <a:p>
          <a:endParaRPr lang="en-US"/>
        </a:p>
      </dgm:t>
    </dgm:pt>
    <dgm:pt modelId="{6BD8101D-017D-4E59-B61C-103878C6B892}">
      <dgm:prSet phldrT="[Text]"/>
      <dgm:spPr/>
      <dgm:t>
        <a:bodyPr/>
        <a:lstStyle/>
        <a:p>
          <a:pPr>
            <a:buNone/>
          </a:pPr>
          <a:r>
            <a:rPr lang="en-US" dirty="0">
              <a:sym typeface="Wingdings" panose="05000000000000000000" pitchFamily="2" charset="2"/>
            </a:rPr>
            <a:t>+ point  Activity only on a branch. Shift operation.</a:t>
          </a:r>
          <a:endParaRPr lang="en-US" dirty="0"/>
        </a:p>
      </dgm:t>
    </dgm:pt>
    <dgm:pt modelId="{273C976E-BEA3-4FA3-B975-23EDF5EF27A7}" type="parTrans" cxnId="{884F2DB8-C9C8-41F8-97F6-75C1E1D56BB1}">
      <dgm:prSet/>
      <dgm:spPr/>
      <dgm:t>
        <a:bodyPr/>
        <a:lstStyle/>
        <a:p>
          <a:endParaRPr lang="en-US"/>
        </a:p>
      </dgm:t>
    </dgm:pt>
    <dgm:pt modelId="{7A4BD466-FEE7-44E5-B7A1-9F356476590B}" type="sibTrans" cxnId="{884F2DB8-C9C8-41F8-97F6-75C1E1D56BB1}">
      <dgm:prSet/>
      <dgm:spPr/>
      <dgm:t>
        <a:bodyPr/>
        <a:lstStyle/>
        <a:p>
          <a:endParaRPr lang="en-US"/>
        </a:p>
      </dgm:t>
    </dgm:pt>
    <dgm:pt modelId="{421F4FFA-0BAE-4B95-BD18-C56016C22A3E}">
      <dgm:prSet phldrT="[Text]"/>
      <dgm:spPr/>
      <dgm:t>
        <a:bodyPr/>
        <a:lstStyle/>
        <a:p>
          <a:r>
            <a:rPr lang="en-US" dirty="0"/>
            <a:t>CAM</a:t>
          </a:r>
        </a:p>
      </dgm:t>
    </dgm:pt>
    <dgm:pt modelId="{209EF3FB-2624-4C2C-937B-28ABE97B2D01}" type="parTrans" cxnId="{DD1E4965-06DB-427F-A03E-DADEC303DF7B}">
      <dgm:prSet/>
      <dgm:spPr/>
      <dgm:t>
        <a:bodyPr/>
        <a:lstStyle/>
        <a:p>
          <a:endParaRPr lang="en-US"/>
        </a:p>
      </dgm:t>
    </dgm:pt>
    <dgm:pt modelId="{C3E0D787-825B-4695-8F2C-EAEA19CFAA87}" type="sibTrans" cxnId="{DD1E4965-06DB-427F-A03E-DADEC303DF7B}">
      <dgm:prSet/>
      <dgm:spPr/>
      <dgm:t>
        <a:bodyPr/>
        <a:lstStyle/>
        <a:p>
          <a:endParaRPr lang="en-US"/>
        </a:p>
      </dgm:t>
    </dgm:pt>
    <dgm:pt modelId="{4ACB5100-0538-40E2-B7B2-FF3415E91C54}">
      <dgm:prSet phldrT="[Text]"/>
      <dgm:spPr/>
      <dgm:t>
        <a:bodyPr/>
        <a:lstStyle/>
        <a:p>
          <a:pPr>
            <a:buNone/>
          </a:pPr>
          <a:r>
            <a:rPr lang="en-US" dirty="0">
              <a:sym typeface="Wingdings" panose="05000000000000000000" pitchFamily="2" charset="2"/>
            </a:rPr>
            <a:t>- point  Need to save the value in the ROB. More space.</a:t>
          </a:r>
          <a:endParaRPr lang="en-US" dirty="0"/>
        </a:p>
      </dgm:t>
    </dgm:pt>
    <dgm:pt modelId="{3C1B9B60-6EF1-4D14-860A-108744A0D815}" type="parTrans" cxnId="{15ED516E-0219-435F-A995-8FD78FAD6AE7}">
      <dgm:prSet/>
      <dgm:spPr/>
      <dgm:t>
        <a:bodyPr/>
        <a:lstStyle/>
        <a:p>
          <a:endParaRPr lang="en-US"/>
        </a:p>
      </dgm:t>
    </dgm:pt>
    <dgm:pt modelId="{E3E5BCC6-DCDA-48B4-8AFE-B40AC986996D}" type="sibTrans" cxnId="{15ED516E-0219-435F-A995-8FD78FAD6AE7}">
      <dgm:prSet/>
      <dgm:spPr/>
      <dgm:t>
        <a:bodyPr/>
        <a:lstStyle/>
        <a:p>
          <a:endParaRPr lang="en-US"/>
        </a:p>
      </dgm:t>
    </dgm:pt>
    <dgm:pt modelId="{C95FF00A-F6EE-40B7-992B-4E277B2D4386}">
      <dgm:prSet/>
      <dgm:spPr/>
      <dgm:t>
        <a:bodyPr/>
        <a:lstStyle/>
        <a:p>
          <a:pPr>
            <a:buNone/>
          </a:pPr>
          <a:r>
            <a:rPr lang="en-US" dirty="0">
              <a:sym typeface="Wingdings" panose="05000000000000000000" pitchFamily="2" charset="2"/>
            </a:rPr>
            <a:t>- point Has activity every cycle. </a:t>
          </a:r>
        </a:p>
      </dgm:t>
    </dgm:pt>
    <dgm:pt modelId="{538A9F55-1666-4AC0-82C9-C467D7CC8E82}" type="parTrans" cxnId="{1F94CE43-C944-4140-A992-B6859D8AD544}">
      <dgm:prSet/>
      <dgm:spPr/>
      <dgm:t>
        <a:bodyPr/>
        <a:lstStyle/>
        <a:p>
          <a:endParaRPr lang="en-US"/>
        </a:p>
      </dgm:t>
    </dgm:pt>
    <dgm:pt modelId="{B884E60F-D2A2-43A3-844D-512E3B2721A1}" type="sibTrans" cxnId="{1F94CE43-C944-4140-A992-B6859D8AD544}">
      <dgm:prSet/>
      <dgm:spPr/>
      <dgm:t>
        <a:bodyPr/>
        <a:lstStyle/>
        <a:p>
          <a:endParaRPr lang="en-US"/>
        </a:p>
      </dgm:t>
    </dgm:pt>
    <dgm:pt modelId="{60D3302F-236C-4A1E-803A-1FC4865377A1}">
      <dgm:prSet/>
      <dgm:spPr/>
      <dgm:t>
        <a:bodyPr/>
        <a:lstStyle/>
        <a:p>
          <a:pPr>
            <a:buNone/>
          </a:pPr>
          <a:r>
            <a:rPr lang="en-US" dirty="0">
              <a:sym typeface="Wingdings" panose="05000000000000000000" pitchFamily="2" charset="2"/>
            </a:rPr>
            <a:t>- point  Each row of the RAT is wider. Cannot resume from non-branch points.</a:t>
          </a:r>
        </a:p>
      </dgm:t>
    </dgm:pt>
    <dgm:pt modelId="{01546E8F-D156-4640-80D0-594F15C145C9}" type="parTrans" cxnId="{8CECF063-C09F-4946-9D71-64772E168928}">
      <dgm:prSet/>
      <dgm:spPr/>
      <dgm:t>
        <a:bodyPr/>
        <a:lstStyle/>
        <a:p>
          <a:endParaRPr lang="en-US"/>
        </a:p>
      </dgm:t>
    </dgm:pt>
    <dgm:pt modelId="{A5C30EF8-F958-4076-8F3E-D845A7359E08}" type="sibTrans" cxnId="{8CECF063-C09F-4946-9D71-64772E168928}">
      <dgm:prSet/>
      <dgm:spPr/>
      <dgm:t>
        <a:bodyPr/>
        <a:lstStyle/>
        <a:p>
          <a:endParaRPr lang="en-US"/>
        </a:p>
      </dgm:t>
    </dgm:pt>
    <dgm:pt modelId="{2F871B63-4D5E-4709-8623-7FB025F1BF73}">
      <dgm:prSet phldrT="[Text]"/>
      <dgm:spPr/>
      <dgm:t>
        <a:bodyPr/>
        <a:lstStyle/>
        <a:p>
          <a:pPr>
            <a:buNone/>
          </a:pPr>
          <a:r>
            <a:rPr lang="en-US" dirty="0">
              <a:sym typeface="Wingdings" panose="05000000000000000000" pitchFamily="2" charset="2"/>
            </a:rPr>
            <a:t>+ point  Shift operations are easy. Shift only 1 bit. </a:t>
          </a:r>
          <a:endParaRPr lang="en-US" dirty="0"/>
        </a:p>
      </dgm:t>
    </dgm:pt>
    <dgm:pt modelId="{05D175F9-3A21-40D1-BF4C-337B38A53544}" type="parTrans" cxnId="{4806529F-F4D3-451F-864B-EFB1CB04D78B}">
      <dgm:prSet/>
      <dgm:spPr/>
      <dgm:t>
        <a:bodyPr/>
        <a:lstStyle/>
        <a:p>
          <a:endParaRPr lang="en-US"/>
        </a:p>
      </dgm:t>
    </dgm:pt>
    <dgm:pt modelId="{2E55948D-E6BA-4D4D-95C8-B5B3E7980579}" type="sibTrans" cxnId="{4806529F-F4D3-451F-864B-EFB1CB04D78B}">
      <dgm:prSet/>
      <dgm:spPr/>
      <dgm:t>
        <a:bodyPr/>
        <a:lstStyle/>
        <a:p>
          <a:endParaRPr lang="en-US"/>
        </a:p>
      </dgm:t>
    </dgm:pt>
    <dgm:pt modelId="{D2AAA40B-365C-487B-8A5C-E82951B14B79}">
      <dgm:prSet/>
      <dgm:spPr/>
      <dgm:t>
        <a:bodyPr/>
        <a:lstStyle/>
        <a:p>
          <a:pPr>
            <a:buNone/>
          </a:pPr>
          <a:r>
            <a:rPr lang="en-US" dirty="0">
              <a:sym typeface="Wingdings" panose="05000000000000000000" pitchFamily="2" charset="2"/>
            </a:rPr>
            <a:t>- point  The CAM per se is a slower structure than an SRAM. </a:t>
          </a:r>
          <a:endParaRPr lang="en-US" dirty="0"/>
        </a:p>
      </dgm:t>
    </dgm:pt>
    <dgm:pt modelId="{5555FE6D-57A6-4A0B-9F29-9F7B9C77CA79}" type="parTrans" cxnId="{E5FF1D4C-008D-4BCD-8CF3-96A8F3841DE1}">
      <dgm:prSet/>
      <dgm:spPr/>
      <dgm:t>
        <a:bodyPr/>
        <a:lstStyle/>
        <a:p>
          <a:endParaRPr lang="en-US"/>
        </a:p>
      </dgm:t>
    </dgm:pt>
    <dgm:pt modelId="{6704F0AD-2C49-4E6F-9519-9FA6B6CB5989}" type="sibTrans" cxnId="{E5FF1D4C-008D-4BCD-8CF3-96A8F3841DE1}">
      <dgm:prSet/>
      <dgm:spPr/>
      <dgm:t>
        <a:bodyPr/>
        <a:lstStyle/>
        <a:p>
          <a:endParaRPr lang="en-US"/>
        </a:p>
      </dgm:t>
    </dgm:pt>
    <dgm:pt modelId="{1DA63571-370D-4A6A-AC44-B296A935A03E}" type="pres">
      <dgm:prSet presAssocID="{C8177D96-8600-45DD-BC73-29D48FE4F115}" presName="Name0" presStyleCnt="0">
        <dgm:presLayoutVars>
          <dgm:dir/>
          <dgm:animLvl val="lvl"/>
          <dgm:resizeHandles val="exact"/>
        </dgm:presLayoutVars>
      </dgm:prSet>
      <dgm:spPr/>
    </dgm:pt>
    <dgm:pt modelId="{EB2A58CC-2E12-4D88-9136-72287C00266E}" type="pres">
      <dgm:prSet presAssocID="{75F19032-F5F6-4D6A-A84A-F2B6FEC95555}" presName="linNode" presStyleCnt="0"/>
      <dgm:spPr/>
    </dgm:pt>
    <dgm:pt modelId="{85BD0D92-F9DA-4CFD-BB49-B3248FF3BCDD}" type="pres">
      <dgm:prSet presAssocID="{75F19032-F5F6-4D6A-A84A-F2B6FEC95555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4D563675-31CC-46DC-BE8D-C258B9FA46A9}" type="pres">
      <dgm:prSet presAssocID="{75F19032-F5F6-4D6A-A84A-F2B6FEC95555}" presName="descendantText" presStyleLbl="alignAccFollowNode1" presStyleIdx="0" presStyleCnt="4">
        <dgm:presLayoutVars>
          <dgm:bulletEnabled val="1"/>
        </dgm:presLayoutVars>
      </dgm:prSet>
      <dgm:spPr/>
    </dgm:pt>
    <dgm:pt modelId="{46133F81-D617-4068-A53D-8781AAD6DB92}" type="pres">
      <dgm:prSet presAssocID="{21EA7495-E77B-49CF-BC8D-AE53EF964DDC}" presName="sp" presStyleCnt="0"/>
      <dgm:spPr/>
    </dgm:pt>
    <dgm:pt modelId="{81EB104F-CDC0-4392-B24D-29D2ED2AD21C}" type="pres">
      <dgm:prSet presAssocID="{86D4FF37-51A7-4C25-B575-2E79CA96E1AF}" presName="linNode" presStyleCnt="0"/>
      <dgm:spPr/>
    </dgm:pt>
    <dgm:pt modelId="{C229E67F-9BC6-41CF-AAF7-813224DB418D}" type="pres">
      <dgm:prSet presAssocID="{86D4FF37-51A7-4C25-B575-2E79CA96E1AF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DD3D6CD9-4182-4750-9CD8-BA790770BCD5}" type="pres">
      <dgm:prSet presAssocID="{86D4FF37-51A7-4C25-B575-2E79CA96E1AF}" presName="descendantText" presStyleLbl="alignAccFollowNode1" presStyleIdx="1" presStyleCnt="4">
        <dgm:presLayoutVars>
          <dgm:bulletEnabled val="1"/>
        </dgm:presLayoutVars>
      </dgm:prSet>
      <dgm:spPr/>
    </dgm:pt>
    <dgm:pt modelId="{C8BD9AEF-F304-41FD-A1F1-B150890AC059}" type="pres">
      <dgm:prSet presAssocID="{003103C6-1D03-4380-AB74-FB1A0E96B7C0}" presName="sp" presStyleCnt="0"/>
      <dgm:spPr/>
    </dgm:pt>
    <dgm:pt modelId="{15D428A3-63F2-443E-A7B8-1A9F030E9BC0}" type="pres">
      <dgm:prSet presAssocID="{41280F74-A048-4B46-8B09-CE495FDD53F2}" presName="linNode" presStyleCnt="0"/>
      <dgm:spPr/>
    </dgm:pt>
    <dgm:pt modelId="{E96D8D97-8369-4252-B37D-DE08D1D71F3C}" type="pres">
      <dgm:prSet presAssocID="{41280F74-A048-4B46-8B09-CE495FDD53F2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5A8BF22F-06A3-4B82-956D-2ECAF3B1112A}" type="pres">
      <dgm:prSet presAssocID="{41280F74-A048-4B46-8B09-CE495FDD53F2}" presName="descendantText" presStyleLbl="alignAccFollowNode1" presStyleIdx="2" presStyleCnt="4">
        <dgm:presLayoutVars>
          <dgm:bulletEnabled val="1"/>
        </dgm:presLayoutVars>
      </dgm:prSet>
      <dgm:spPr/>
    </dgm:pt>
    <dgm:pt modelId="{C89283AC-D774-4F98-8ED0-93373F108DCB}" type="pres">
      <dgm:prSet presAssocID="{63EC7297-4D8C-4163-8EFC-C86F4E41B72D}" presName="sp" presStyleCnt="0"/>
      <dgm:spPr/>
    </dgm:pt>
    <dgm:pt modelId="{B64DEC23-D927-4AFB-A91E-D6139EBF8C61}" type="pres">
      <dgm:prSet presAssocID="{421F4FFA-0BAE-4B95-BD18-C56016C22A3E}" presName="linNode" presStyleCnt="0"/>
      <dgm:spPr/>
    </dgm:pt>
    <dgm:pt modelId="{0405AE7F-4151-47AA-9FE5-1717E922AB59}" type="pres">
      <dgm:prSet presAssocID="{421F4FFA-0BAE-4B95-BD18-C56016C22A3E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12A7A202-915D-41B6-AA6E-E504A722F5CE}" type="pres">
      <dgm:prSet presAssocID="{421F4FFA-0BAE-4B95-BD18-C56016C22A3E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356FE812-7DF0-4247-AA19-946830907AF9}" type="presOf" srcId="{187A1AD1-06CD-47E7-9EA2-AF6AD9C69FE7}" destId="{4D563675-31CC-46DC-BE8D-C258B9FA46A9}" srcOrd="0" destOrd="0" presId="urn:microsoft.com/office/officeart/2005/8/layout/vList5"/>
    <dgm:cxn modelId="{4A34421B-08B9-4FA2-B95C-05E4F40ABDDB}" type="presOf" srcId="{2F871B63-4D5E-4709-8623-7FB025F1BF73}" destId="{12A7A202-915D-41B6-AA6E-E504A722F5CE}" srcOrd="0" destOrd="0" presId="urn:microsoft.com/office/officeart/2005/8/layout/vList5"/>
    <dgm:cxn modelId="{25BDE23D-76DB-478D-B80A-AB02E3E32EA4}" srcId="{75F19032-F5F6-4D6A-A84A-F2B6FEC95555}" destId="{3D943807-362A-44E0-BDBF-6F4B3C14DECA}" srcOrd="1" destOrd="0" parTransId="{30054A9A-A6C0-48BC-8BE4-442E49BFAF27}" sibTransId="{27D2CBB6-ABD7-4176-9174-21440701D436}"/>
    <dgm:cxn modelId="{D1EB825B-8D02-4D1F-BBAE-09E6C3BD6E77}" type="presOf" srcId="{421F4FFA-0BAE-4B95-BD18-C56016C22A3E}" destId="{0405AE7F-4151-47AA-9FE5-1717E922AB59}" srcOrd="0" destOrd="0" presId="urn:microsoft.com/office/officeart/2005/8/layout/vList5"/>
    <dgm:cxn modelId="{402EEB60-C4EE-4E7C-B07E-62058F530D7C}" type="presOf" srcId="{C8177D96-8600-45DD-BC73-29D48FE4F115}" destId="{1DA63571-370D-4A6A-AC44-B296A935A03E}" srcOrd="0" destOrd="0" presId="urn:microsoft.com/office/officeart/2005/8/layout/vList5"/>
    <dgm:cxn modelId="{1F94CE43-C944-4140-A992-B6859D8AD544}" srcId="{86D4FF37-51A7-4C25-B575-2E79CA96E1AF}" destId="{C95FF00A-F6EE-40B7-992B-4E277B2D4386}" srcOrd="1" destOrd="0" parTransId="{538A9F55-1666-4AC0-82C9-C467D7CC8E82}" sibTransId="{B884E60F-D2A2-43A3-844D-512E3B2721A1}"/>
    <dgm:cxn modelId="{8CECF063-C09F-4946-9D71-64772E168928}" srcId="{41280F74-A048-4B46-8B09-CE495FDD53F2}" destId="{60D3302F-236C-4A1E-803A-1FC4865377A1}" srcOrd="1" destOrd="0" parTransId="{01546E8F-D156-4640-80D0-594F15C145C9}" sibTransId="{A5C30EF8-F958-4076-8F3E-D845A7359E08}"/>
    <dgm:cxn modelId="{DD1E4965-06DB-427F-A03E-DADEC303DF7B}" srcId="{C8177D96-8600-45DD-BC73-29D48FE4F115}" destId="{421F4FFA-0BAE-4B95-BD18-C56016C22A3E}" srcOrd="3" destOrd="0" parTransId="{209EF3FB-2624-4C2C-937B-28ABE97B2D01}" sibTransId="{C3E0D787-825B-4695-8F2C-EAEA19CFAA87}"/>
    <dgm:cxn modelId="{BF97CC6A-5984-4FD6-B8F6-3569FE39F8EC}" type="presOf" srcId="{86D4FF37-51A7-4C25-B575-2E79CA96E1AF}" destId="{C229E67F-9BC6-41CF-AAF7-813224DB418D}" srcOrd="0" destOrd="0" presId="urn:microsoft.com/office/officeart/2005/8/layout/vList5"/>
    <dgm:cxn modelId="{E5FF1D4C-008D-4BCD-8CF3-96A8F3841DE1}" srcId="{421F4FFA-0BAE-4B95-BD18-C56016C22A3E}" destId="{D2AAA40B-365C-487B-8A5C-E82951B14B79}" srcOrd="1" destOrd="0" parTransId="{5555FE6D-57A6-4A0B-9F29-9F7B9C77CA79}" sibTransId="{6704F0AD-2C49-4E6F-9519-9FA6B6CB5989}"/>
    <dgm:cxn modelId="{15ED516E-0219-435F-A995-8FD78FAD6AE7}" srcId="{75F19032-F5F6-4D6A-A84A-F2B6FEC95555}" destId="{4ACB5100-0538-40E2-B7B2-FF3415E91C54}" srcOrd="2" destOrd="0" parTransId="{3C1B9B60-6EF1-4D14-860A-108744A0D815}" sibTransId="{E3E5BCC6-DCDA-48B4-8AFE-B40AC986996D}"/>
    <dgm:cxn modelId="{6944B455-3677-45FD-B1D8-E3D1505811F6}" srcId="{86D4FF37-51A7-4C25-B575-2E79CA96E1AF}" destId="{3B0E6F14-63C8-4AB0-9A21-775D9854788F}" srcOrd="0" destOrd="0" parTransId="{593DCC77-C026-43F0-9DFA-C96A9DC838D7}" sibTransId="{15637593-C9BC-486D-B358-0DB79E48A0B0}"/>
    <dgm:cxn modelId="{D0D9818D-5EE5-4035-82FB-5A3C97B0B092}" type="presOf" srcId="{75F19032-F5F6-4D6A-A84A-F2B6FEC95555}" destId="{85BD0D92-F9DA-4CFD-BB49-B3248FF3BCDD}" srcOrd="0" destOrd="0" presId="urn:microsoft.com/office/officeart/2005/8/layout/vList5"/>
    <dgm:cxn modelId="{204B238E-40EE-4765-AFD7-1593D52825BF}" type="presOf" srcId="{C95FF00A-F6EE-40B7-992B-4E277B2D4386}" destId="{DD3D6CD9-4182-4750-9CD8-BA790770BCD5}" srcOrd="0" destOrd="1" presId="urn:microsoft.com/office/officeart/2005/8/layout/vList5"/>
    <dgm:cxn modelId="{F66FF194-8AF6-449D-A904-B13CCE96EF14}" type="presOf" srcId="{6BD8101D-017D-4E59-B61C-103878C6B892}" destId="{5A8BF22F-06A3-4B82-956D-2ECAF3B1112A}" srcOrd="0" destOrd="0" presId="urn:microsoft.com/office/officeart/2005/8/layout/vList5"/>
    <dgm:cxn modelId="{2467F79B-EAF0-4DAE-B6BC-D00F2CCE4D7E}" type="presOf" srcId="{D2AAA40B-365C-487B-8A5C-E82951B14B79}" destId="{12A7A202-915D-41B6-AA6E-E504A722F5CE}" srcOrd="0" destOrd="1" presId="urn:microsoft.com/office/officeart/2005/8/layout/vList5"/>
    <dgm:cxn modelId="{4806529F-F4D3-451F-864B-EFB1CB04D78B}" srcId="{421F4FFA-0BAE-4B95-BD18-C56016C22A3E}" destId="{2F871B63-4D5E-4709-8623-7FB025F1BF73}" srcOrd="0" destOrd="0" parTransId="{05D175F9-3A21-40D1-BF4C-337B38A53544}" sibTransId="{2E55948D-E6BA-4D4D-95C8-B5B3E7980579}"/>
    <dgm:cxn modelId="{59C1AEB4-662D-4637-B6FE-C48FF39E6909}" srcId="{C8177D96-8600-45DD-BC73-29D48FE4F115}" destId="{41280F74-A048-4B46-8B09-CE495FDD53F2}" srcOrd="2" destOrd="0" parTransId="{365E0534-18AA-40F1-B6CA-28D54D3C805B}" sibTransId="{63EC7297-4D8C-4163-8EFC-C86F4E41B72D}"/>
    <dgm:cxn modelId="{884F2DB8-C9C8-41F8-97F6-75C1E1D56BB1}" srcId="{41280F74-A048-4B46-8B09-CE495FDD53F2}" destId="{6BD8101D-017D-4E59-B61C-103878C6B892}" srcOrd="0" destOrd="0" parTransId="{273C976E-BEA3-4FA3-B975-23EDF5EF27A7}" sibTransId="{7A4BD466-FEE7-44E5-B7A1-9F356476590B}"/>
    <dgm:cxn modelId="{BE846CB9-E914-42B9-A0E1-3A45529874DD}" srcId="{75F19032-F5F6-4D6A-A84A-F2B6FEC95555}" destId="{187A1AD1-06CD-47E7-9EA2-AF6AD9C69FE7}" srcOrd="0" destOrd="0" parTransId="{91BA2762-2C89-4B6D-912B-CAD495A298E8}" sibTransId="{FE30FEE1-C2EB-4F69-A17E-2ECDEB315A79}"/>
    <dgm:cxn modelId="{84F69FB9-3077-4CFB-A168-83EB90000F41}" type="presOf" srcId="{60D3302F-236C-4A1E-803A-1FC4865377A1}" destId="{5A8BF22F-06A3-4B82-956D-2ECAF3B1112A}" srcOrd="0" destOrd="1" presId="urn:microsoft.com/office/officeart/2005/8/layout/vList5"/>
    <dgm:cxn modelId="{985B1ACF-12E3-4CC8-B51C-6FCC1F2A440B}" type="presOf" srcId="{3D943807-362A-44E0-BDBF-6F4B3C14DECA}" destId="{4D563675-31CC-46DC-BE8D-C258B9FA46A9}" srcOrd="0" destOrd="1" presId="urn:microsoft.com/office/officeart/2005/8/layout/vList5"/>
    <dgm:cxn modelId="{368B49D3-FEF4-4120-B7D9-ACEE808AE6A7}" type="presOf" srcId="{3B0E6F14-63C8-4AB0-9A21-775D9854788F}" destId="{DD3D6CD9-4182-4750-9CD8-BA790770BCD5}" srcOrd="0" destOrd="0" presId="urn:microsoft.com/office/officeart/2005/8/layout/vList5"/>
    <dgm:cxn modelId="{88EFBDD9-8FF6-41C6-8AFA-0ACA451AC60A}" type="presOf" srcId="{4ACB5100-0538-40E2-B7B2-FF3415E91C54}" destId="{4D563675-31CC-46DC-BE8D-C258B9FA46A9}" srcOrd="0" destOrd="2" presId="urn:microsoft.com/office/officeart/2005/8/layout/vList5"/>
    <dgm:cxn modelId="{8DBB6BE5-4A13-493E-AB82-C55AB6C4F8C0}" srcId="{C8177D96-8600-45DD-BC73-29D48FE4F115}" destId="{75F19032-F5F6-4D6A-A84A-F2B6FEC95555}" srcOrd="0" destOrd="0" parTransId="{5FD5EAE9-41DB-47E2-8D8A-58DDA386D2C7}" sibTransId="{21EA7495-E77B-49CF-BC8D-AE53EF964DDC}"/>
    <dgm:cxn modelId="{DB7238F2-D8C4-48D0-B911-082CB624DBAB}" type="presOf" srcId="{41280F74-A048-4B46-8B09-CE495FDD53F2}" destId="{E96D8D97-8369-4252-B37D-DE08D1D71F3C}" srcOrd="0" destOrd="0" presId="urn:microsoft.com/office/officeart/2005/8/layout/vList5"/>
    <dgm:cxn modelId="{6CC6FEFE-3DB7-40EB-BE4C-25B825405E58}" srcId="{C8177D96-8600-45DD-BC73-29D48FE4F115}" destId="{86D4FF37-51A7-4C25-B575-2E79CA96E1AF}" srcOrd="1" destOrd="0" parTransId="{BBE76A9D-1BFA-4DB1-B562-B041B50D8339}" sibTransId="{003103C6-1D03-4380-AB74-FB1A0E96B7C0}"/>
    <dgm:cxn modelId="{0FC4239B-6D29-421B-83D7-7854BF7D9FDB}" type="presParOf" srcId="{1DA63571-370D-4A6A-AC44-B296A935A03E}" destId="{EB2A58CC-2E12-4D88-9136-72287C00266E}" srcOrd="0" destOrd="0" presId="urn:microsoft.com/office/officeart/2005/8/layout/vList5"/>
    <dgm:cxn modelId="{769933E1-CEB9-4286-8AFE-8D078206C5BB}" type="presParOf" srcId="{EB2A58CC-2E12-4D88-9136-72287C00266E}" destId="{85BD0D92-F9DA-4CFD-BB49-B3248FF3BCDD}" srcOrd="0" destOrd="0" presId="urn:microsoft.com/office/officeart/2005/8/layout/vList5"/>
    <dgm:cxn modelId="{52F67CB2-F2F9-4572-BE04-7B4738E1A0F5}" type="presParOf" srcId="{EB2A58CC-2E12-4D88-9136-72287C00266E}" destId="{4D563675-31CC-46DC-BE8D-C258B9FA46A9}" srcOrd="1" destOrd="0" presId="urn:microsoft.com/office/officeart/2005/8/layout/vList5"/>
    <dgm:cxn modelId="{1481DF1D-53CE-4E99-A301-DBA9F9E2F52F}" type="presParOf" srcId="{1DA63571-370D-4A6A-AC44-B296A935A03E}" destId="{46133F81-D617-4068-A53D-8781AAD6DB92}" srcOrd="1" destOrd="0" presId="urn:microsoft.com/office/officeart/2005/8/layout/vList5"/>
    <dgm:cxn modelId="{5F7C1D60-51D1-4193-9989-97EB14D73457}" type="presParOf" srcId="{1DA63571-370D-4A6A-AC44-B296A935A03E}" destId="{81EB104F-CDC0-4392-B24D-29D2ED2AD21C}" srcOrd="2" destOrd="0" presId="urn:microsoft.com/office/officeart/2005/8/layout/vList5"/>
    <dgm:cxn modelId="{AB817323-92F5-4BFE-ADAF-2C0A1E28384B}" type="presParOf" srcId="{81EB104F-CDC0-4392-B24D-29D2ED2AD21C}" destId="{C229E67F-9BC6-41CF-AAF7-813224DB418D}" srcOrd="0" destOrd="0" presId="urn:microsoft.com/office/officeart/2005/8/layout/vList5"/>
    <dgm:cxn modelId="{7FAA6F07-A70A-430B-B8A1-25739F87C261}" type="presParOf" srcId="{81EB104F-CDC0-4392-B24D-29D2ED2AD21C}" destId="{DD3D6CD9-4182-4750-9CD8-BA790770BCD5}" srcOrd="1" destOrd="0" presId="urn:microsoft.com/office/officeart/2005/8/layout/vList5"/>
    <dgm:cxn modelId="{80ED3F38-9C95-44AD-9170-98A8C4764B2C}" type="presParOf" srcId="{1DA63571-370D-4A6A-AC44-B296A935A03E}" destId="{C8BD9AEF-F304-41FD-A1F1-B150890AC059}" srcOrd="3" destOrd="0" presId="urn:microsoft.com/office/officeart/2005/8/layout/vList5"/>
    <dgm:cxn modelId="{21CAC648-FCC7-4BC3-987D-AA89FB67C8CD}" type="presParOf" srcId="{1DA63571-370D-4A6A-AC44-B296A935A03E}" destId="{15D428A3-63F2-443E-A7B8-1A9F030E9BC0}" srcOrd="4" destOrd="0" presId="urn:microsoft.com/office/officeart/2005/8/layout/vList5"/>
    <dgm:cxn modelId="{4F04FE6E-C10E-4F60-840A-933EC58493F9}" type="presParOf" srcId="{15D428A3-63F2-443E-A7B8-1A9F030E9BC0}" destId="{E96D8D97-8369-4252-B37D-DE08D1D71F3C}" srcOrd="0" destOrd="0" presId="urn:microsoft.com/office/officeart/2005/8/layout/vList5"/>
    <dgm:cxn modelId="{29A72E44-ADF2-440C-AFC9-13846C4C53EB}" type="presParOf" srcId="{15D428A3-63F2-443E-A7B8-1A9F030E9BC0}" destId="{5A8BF22F-06A3-4B82-956D-2ECAF3B1112A}" srcOrd="1" destOrd="0" presId="urn:microsoft.com/office/officeart/2005/8/layout/vList5"/>
    <dgm:cxn modelId="{8CA90BE9-784D-4933-AE81-5A9368725741}" type="presParOf" srcId="{1DA63571-370D-4A6A-AC44-B296A935A03E}" destId="{C89283AC-D774-4F98-8ED0-93373F108DCB}" srcOrd="5" destOrd="0" presId="urn:microsoft.com/office/officeart/2005/8/layout/vList5"/>
    <dgm:cxn modelId="{6CB9B6E5-9463-4940-AED0-A6F811166A06}" type="presParOf" srcId="{1DA63571-370D-4A6A-AC44-B296A935A03E}" destId="{B64DEC23-D927-4AFB-A91E-D6139EBF8C61}" srcOrd="6" destOrd="0" presId="urn:microsoft.com/office/officeart/2005/8/layout/vList5"/>
    <dgm:cxn modelId="{37EF36A9-DF8B-4ABF-9A1F-5DF900B2EEFF}" type="presParOf" srcId="{B64DEC23-D927-4AFB-A91E-D6139EBF8C61}" destId="{0405AE7F-4151-47AA-9FE5-1717E922AB59}" srcOrd="0" destOrd="0" presId="urn:microsoft.com/office/officeart/2005/8/layout/vList5"/>
    <dgm:cxn modelId="{BFCC5F10-6A5E-4EA7-8F46-E106AE763B54}" type="presParOf" srcId="{B64DEC23-D927-4AFB-A91E-D6139EBF8C61}" destId="{12A7A202-915D-41B6-AA6E-E504A722F5C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7821D1-2E9D-40E3-87E7-92E6A56794B6}">
      <dsp:nvSpPr>
        <dsp:cNvPr id="0" name=""/>
        <dsp:cNvSpPr/>
      </dsp:nvSpPr>
      <dsp:spPr>
        <a:xfrm>
          <a:off x="-4594335" y="-704407"/>
          <a:ext cx="5472816" cy="5472816"/>
        </a:xfrm>
        <a:prstGeom prst="blockArc">
          <a:avLst>
            <a:gd name="adj1" fmla="val 18900000"/>
            <a:gd name="adj2" fmla="val 2700000"/>
            <a:gd name="adj3" fmla="val 395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FBD5C3-D206-475E-801F-AFDB724D3C4F}">
      <dsp:nvSpPr>
        <dsp:cNvPr id="0" name=""/>
        <dsp:cNvSpPr/>
      </dsp:nvSpPr>
      <dsp:spPr>
        <a:xfrm>
          <a:off x="564979" y="406400"/>
          <a:ext cx="5475833" cy="81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In-Order Pipelines</a:t>
          </a:r>
        </a:p>
      </dsp:txBody>
      <dsp:txXfrm>
        <a:off x="564979" y="406400"/>
        <a:ext cx="5475833" cy="812800"/>
      </dsp:txXfrm>
    </dsp:sp>
    <dsp:sp modelId="{BFEB9DE1-C972-4539-B05C-2190A1E8BE6E}">
      <dsp:nvSpPr>
        <dsp:cNvPr id="0" name=""/>
        <dsp:cNvSpPr/>
      </dsp:nvSpPr>
      <dsp:spPr>
        <a:xfrm>
          <a:off x="56979" y="304800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E0757C-065B-4DC4-BB90-359B0CB5942E}">
      <dsp:nvSpPr>
        <dsp:cNvPr id="0" name=""/>
        <dsp:cNvSpPr/>
      </dsp:nvSpPr>
      <dsp:spPr>
        <a:xfrm>
          <a:off x="860432" y="1625599"/>
          <a:ext cx="5180380" cy="81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Precise Exceptions</a:t>
          </a:r>
        </a:p>
      </dsp:txBody>
      <dsp:txXfrm>
        <a:off x="860432" y="1625599"/>
        <a:ext cx="5180380" cy="812800"/>
      </dsp:txXfrm>
    </dsp:sp>
    <dsp:sp modelId="{566E2B7E-AE68-465C-9F97-E386691333DB}">
      <dsp:nvSpPr>
        <dsp:cNvPr id="0" name=""/>
        <dsp:cNvSpPr/>
      </dsp:nvSpPr>
      <dsp:spPr>
        <a:xfrm>
          <a:off x="352432" y="1523999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6F17C5-A8EB-4492-985F-A7378CD3F9B2}">
      <dsp:nvSpPr>
        <dsp:cNvPr id="0" name=""/>
        <dsp:cNvSpPr/>
      </dsp:nvSpPr>
      <dsp:spPr>
        <a:xfrm>
          <a:off x="564979" y="2844800"/>
          <a:ext cx="5475833" cy="812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5160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OOO Pipelines: Basic idea</a:t>
          </a:r>
        </a:p>
      </dsp:txBody>
      <dsp:txXfrm>
        <a:off x="564979" y="2844800"/>
        <a:ext cx="5475833" cy="812800"/>
      </dsp:txXfrm>
    </dsp:sp>
    <dsp:sp modelId="{FAF81DD3-295F-43BA-8B58-43F8F7179B40}">
      <dsp:nvSpPr>
        <dsp:cNvPr id="0" name=""/>
        <dsp:cNvSpPr/>
      </dsp:nvSpPr>
      <dsp:spPr>
        <a:xfrm>
          <a:off x="56979" y="2743200"/>
          <a:ext cx="1016000" cy="101600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0595BD-83D6-4561-BCD3-AEBD2D1B0CC1}">
      <dsp:nvSpPr>
        <dsp:cNvPr id="0" name=""/>
        <dsp:cNvSpPr/>
      </dsp:nvSpPr>
      <dsp:spPr>
        <a:xfrm>
          <a:off x="7278" y="776137"/>
          <a:ext cx="2175323" cy="13051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Stores wait </a:t>
          </a:r>
        </a:p>
      </dsp:txBody>
      <dsp:txXfrm>
        <a:off x="45506" y="814365"/>
        <a:ext cx="2098867" cy="1228738"/>
      </dsp:txXfrm>
    </dsp:sp>
    <dsp:sp modelId="{31B0492C-244B-4736-8CC1-C309CA42250C}">
      <dsp:nvSpPr>
        <dsp:cNvPr id="0" name=""/>
        <dsp:cNvSpPr/>
      </dsp:nvSpPr>
      <dsp:spPr>
        <a:xfrm>
          <a:off x="2400133" y="1158994"/>
          <a:ext cx="461168" cy="5394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2400133" y="1266890"/>
        <a:ext cx="322818" cy="323688"/>
      </dsp:txXfrm>
    </dsp:sp>
    <dsp:sp modelId="{9A13E476-3489-4870-93A1-504ED7CE5F29}">
      <dsp:nvSpPr>
        <dsp:cNvPr id="0" name=""/>
        <dsp:cNvSpPr/>
      </dsp:nvSpPr>
      <dsp:spPr>
        <a:xfrm>
          <a:off x="3052730" y="776137"/>
          <a:ext cx="2175323" cy="13051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They need some storage space</a:t>
          </a:r>
        </a:p>
      </dsp:txBody>
      <dsp:txXfrm>
        <a:off x="3090958" y="814365"/>
        <a:ext cx="2098867" cy="1228738"/>
      </dsp:txXfrm>
    </dsp:sp>
    <dsp:sp modelId="{3CEBB09B-2D42-4A4B-AA0C-F2948A12D19C}">
      <dsp:nvSpPr>
        <dsp:cNvPr id="0" name=""/>
        <dsp:cNvSpPr/>
      </dsp:nvSpPr>
      <dsp:spPr>
        <a:xfrm>
          <a:off x="5445586" y="1158994"/>
          <a:ext cx="461168" cy="5394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3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5445586" y="1266890"/>
        <a:ext cx="322818" cy="323688"/>
      </dsp:txXfrm>
    </dsp:sp>
    <dsp:sp modelId="{99FAD393-85FE-4808-8BBC-EBC9737CC5B8}">
      <dsp:nvSpPr>
        <dsp:cNvPr id="0" name=""/>
        <dsp:cNvSpPr/>
      </dsp:nvSpPr>
      <dsp:spPr>
        <a:xfrm>
          <a:off x="6098183" y="776137"/>
          <a:ext cx="2175323" cy="13051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Loads first check this dedicated space</a:t>
          </a:r>
        </a:p>
      </dsp:txBody>
      <dsp:txXfrm>
        <a:off x="6136411" y="814365"/>
        <a:ext cx="2098867" cy="12287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0595BD-83D6-4561-BCD3-AEBD2D1B0CC1}">
      <dsp:nvSpPr>
        <dsp:cNvPr id="0" name=""/>
        <dsp:cNvSpPr/>
      </dsp:nvSpPr>
      <dsp:spPr>
        <a:xfrm>
          <a:off x="7278" y="776137"/>
          <a:ext cx="2175323" cy="13051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Loads cannot directly be sent to the cache</a:t>
          </a:r>
        </a:p>
      </dsp:txBody>
      <dsp:txXfrm>
        <a:off x="45506" y="814365"/>
        <a:ext cx="2098867" cy="1228738"/>
      </dsp:txXfrm>
    </dsp:sp>
    <dsp:sp modelId="{31B0492C-244B-4736-8CC1-C309CA42250C}">
      <dsp:nvSpPr>
        <dsp:cNvPr id="0" name=""/>
        <dsp:cNvSpPr/>
      </dsp:nvSpPr>
      <dsp:spPr>
        <a:xfrm>
          <a:off x="2400133" y="1158994"/>
          <a:ext cx="461168" cy="5394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2400133" y="1266890"/>
        <a:ext cx="322818" cy="323688"/>
      </dsp:txXfrm>
    </dsp:sp>
    <dsp:sp modelId="{9A13E476-3489-4870-93A1-504ED7CE5F29}">
      <dsp:nvSpPr>
        <dsp:cNvPr id="0" name=""/>
        <dsp:cNvSpPr/>
      </dsp:nvSpPr>
      <dsp:spPr>
        <a:xfrm>
          <a:off x="3052730" y="776137"/>
          <a:ext cx="2175323" cy="13051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There might be stores before them that are unresolved</a:t>
          </a:r>
        </a:p>
      </dsp:txBody>
      <dsp:txXfrm>
        <a:off x="3090958" y="814365"/>
        <a:ext cx="2098867" cy="1228738"/>
      </dsp:txXfrm>
    </dsp:sp>
    <dsp:sp modelId="{3CEBB09B-2D42-4A4B-AA0C-F2948A12D19C}">
      <dsp:nvSpPr>
        <dsp:cNvPr id="0" name=""/>
        <dsp:cNvSpPr/>
      </dsp:nvSpPr>
      <dsp:spPr>
        <a:xfrm>
          <a:off x="5445586" y="1158994"/>
          <a:ext cx="461168" cy="539480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600" kern="1200"/>
        </a:p>
      </dsp:txBody>
      <dsp:txXfrm>
        <a:off x="5445586" y="1266890"/>
        <a:ext cx="322818" cy="323688"/>
      </dsp:txXfrm>
    </dsp:sp>
    <dsp:sp modelId="{99FAD393-85FE-4808-8BBC-EBC9737CC5B8}">
      <dsp:nvSpPr>
        <dsp:cNvPr id="0" name=""/>
        <dsp:cNvSpPr/>
      </dsp:nvSpPr>
      <dsp:spPr>
        <a:xfrm>
          <a:off x="6098183" y="776137"/>
          <a:ext cx="2175323" cy="130519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Unresolved stores might be to the same address</a:t>
          </a:r>
        </a:p>
      </dsp:txBody>
      <dsp:txXfrm>
        <a:off x="6136411" y="814365"/>
        <a:ext cx="2098867" cy="122873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6EA18A-5085-46B9-92EB-CB5C8AAB004D}">
      <dsp:nvSpPr>
        <dsp:cNvPr id="0" name=""/>
        <dsp:cNvSpPr/>
      </dsp:nvSpPr>
      <dsp:spPr>
        <a:xfrm>
          <a:off x="0" y="314107"/>
          <a:ext cx="6061368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144D13-45AF-4D1B-BD91-E736F90972AC}">
      <dsp:nvSpPr>
        <dsp:cNvPr id="0" name=""/>
        <dsp:cNvSpPr/>
      </dsp:nvSpPr>
      <dsp:spPr>
        <a:xfrm>
          <a:off x="303068" y="48427"/>
          <a:ext cx="4242957" cy="53136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374" tIns="0" rIns="16037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Search all the stores before a load</a:t>
          </a:r>
        </a:p>
      </dsp:txBody>
      <dsp:txXfrm>
        <a:off x="329007" y="74366"/>
        <a:ext cx="4191079" cy="479482"/>
      </dsp:txXfrm>
    </dsp:sp>
    <dsp:sp modelId="{0EB8B2D8-D4B3-422B-BAAA-947552C5D856}">
      <dsp:nvSpPr>
        <dsp:cNvPr id="0" name=""/>
        <dsp:cNvSpPr/>
      </dsp:nvSpPr>
      <dsp:spPr>
        <a:xfrm>
          <a:off x="0" y="1130588"/>
          <a:ext cx="6061368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6058189"/>
              <a:satOff val="-37349"/>
              <a:lumOff val="-58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799C77-E83C-448F-9245-FB7653B5F273}">
      <dsp:nvSpPr>
        <dsp:cNvPr id="0" name=""/>
        <dsp:cNvSpPr/>
      </dsp:nvSpPr>
      <dsp:spPr>
        <a:xfrm>
          <a:off x="303068" y="864908"/>
          <a:ext cx="4242957" cy="531360"/>
        </a:xfrm>
        <a:prstGeom prst="roundRect">
          <a:avLst/>
        </a:prstGeom>
        <a:solidFill>
          <a:schemeClr val="accent2">
            <a:hueOff val="6058189"/>
            <a:satOff val="-37349"/>
            <a:lumOff val="-58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374" tIns="0" rIns="16037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Search all the stores after a store</a:t>
          </a:r>
        </a:p>
      </dsp:txBody>
      <dsp:txXfrm>
        <a:off x="329007" y="890847"/>
        <a:ext cx="4191079" cy="479482"/>
      </dsp:txXfrm>
    </dsp:sp>
    <dsp:sp modelId="{A1C882F7-AA47-4D36-85B1-569FA7B7CB00}">
      <dsp:nvSpPr>
        <dsp:cNvPr id="0" name=""/>
        <dsp:cNvSpPr/>
      </dsp:nvSpPr>
      <dsp:spPr>
        <a:xfrm>
          <a:off x="0" y="1947068"/>
          <a:ext cx="6061368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12116377"/>
              <a:satOff val="-74699"/>
              <a:lumOff val="-11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C337F2-785B-4F9D-99A6-A9C05521F647}">
      <dsp:nvSpPr>
        <dsp:cNvPr id="0" name=""/>
        <dsp:cNvSpPr/>
      </dsp:nvSpPr>
      <dsp:spPr>
        <a:xfrm>
          <a:off x="303068" y="1681388"/>
          <a:ext cx="4242957" cy="531360"/>
        </a:xfrm>
        <a:prstGeom prst="roundRect">
          <a:avLst/>
        </a:prstGeom>
        <a:solidFill>
          <a:schemeClr val="accent2">
            <a:hueOff val="12116377"/>
            <a:satOff val="-74699"/>
            <a:lumOff val="-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374" tIns="0" rIns="160374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Search all the loads after a store </a:t>
          </a:r>
        </a:p>
      </dsp:txBody>
      <dsp:txXfrm>
        <a:off x="329007" y="1707327"/>
        <a:ext cx="4191079" cy="4794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563675-31CC-46DC-BE8D-C258B9FA46A9}">
      <dsp:nvSpPr>
        <dsp:cNvPr id="0" name=""/>
        <dsp:cNvSpPr/>
      </dsp:nvSpPr>
      <dsp:spPr>
        <a:xfrm rot="5400000">
          <a:off x="5519458" y="-2239640"/>
          <a:ext cx="911924" cy="5623925"/>
        </a:xfrm>
        <a:prstGeom prst="round2Same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/>
            <a:t>+ point </a:t>
          </a:r>
          <a:r>
            <a:rPr lang="en-US" sz="1400" kern="1200" dirty="0">
              <a:sym typeface="Wingdings" panose="05000000000000000000" pitchFamily="2" charset="2"/>
            </a:rPr>
            <a:t> Simple to implement. Transferring the checkpoint is easy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sym typeface="Wingdings" panose="05000000000000000000" pitchFamily="2" charset="2"/>
            </a:rPr>
            <a:t>- point  Extra register writes every cycle. More power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sym typeface="Wingdings" panose="05000000000000000000" pitchFamily="2" charset="2"/>
            </a:rPr>
            <a:t>- point  Need to save the value in the ROB. More space.</a:t>
          </a:r>
          <a:endParaRPr lang="en-US" sz="1400" kern="1200" dirty="0"/>
        </a:p>
      </dsp:txBody>
      <dsp:txXfrm rot="-5400000">
        <a:off x="3163458" y="160876"/>
        <a:ext cx="5579409" cy="822892"/>
      </dsp:txXfrm>
    </dsp:sp>
    <dsp:sp modelId="{85BD0D92-F9DA-4CFD-BB49-B3248FF3BCDD}">
      <dsp:nvSpPr>
        <dsp:cNvPr id="0" name=""/>
        <dsp:cNvSpPr/>
      </dsp:nvSpPr>
      <dsp:spPr>
        <a:xfrm>
          <a:off x="0" y="2369"/>
          <a:ext cx="3163458" cy="1139905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RRF</a:t>
          </a:r>
        </a:p>
      </dsp:txBody>
      <dsp:txXfrm>
        <a:off x="55646" y="58015"/>
        <a:ext cx="3052166" cy="1028613"/>
      </dsp:txXfrm>
    </dsp:sp>
    <dsp:sp modelId="{DD3D6CD9-4182-4750-9CD8-BA790770BCD5}">
      <dsp:nvSpPr>
        <dsp:cNvPr id="0" name=""/>
        <dsp:cNvSpPr/>
      </dsp:nvSpPr>
      <dsp:spPr>
        <a:xfrm rot="5400000">
          <a:off x="5519458" y="-1042739"/>
          <a:ext cx="911924" cy="5623925"/>
        </a:xfrm>
        <a:prstGeom prst="round2SameRect">
          <a:avLst/>
        </a:prstGeom>
        <a:solidFill>
          <a:schemeClr val="accent2">
            <a:tint val="40000"/>
            <a:alpha val="90000"/>
            <a:hueOff val="4265050"/>
            <a:satOff val="-28001"/>
            <a:lumOff val="-1712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4265050"/>
              <a:satOff val="-28001"/>
              <a:lumOff val="-17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sym typeface="Wingdings" panose="05000000000000000000" pitchFamily="2" charset="2"/>
            </a:rPr>
            <a:t>+ point  Requires less space in the ROB than the RRF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sym typeface="Wingdings" panose="05000000000000000000" pitchFamily="2" charset="2"/>
            </a:rPr>
            <a:t>- point Has activity every cycle. </a:t>
          </a:r>
        </a:p>
      </dsp:txBody>
      <dsp:txXfrm rot="-5400000">
        <a:off x="3163458" y="1357777"/>
        <a:ext cx="5579409" cy="822892"/>
      </dsp:txXfrm>
    </dsp:sp>
    <dsp:sp modelId="{C229E67F-9BC6-41CF-AAF7-813224DB418D}">
      <dsp:nvSpPr>
        <dsp:cNvPr id="0" name=""/>
        <dsp:cNvSpPr/>
      </dsp:nvSpPr>
      <dsp:spPr>
        <a:xfrm>
          <a:off x="0" y="1199270"/>
          <a:ext cx="3163458" cy="1139905"/>
        </a:xfrm>
        <a:prstGeom prst="roundRect">
          <a:avLst/>
        </a:prstGeom>
        <a:solidFill>
          <a:schemeClr val="accent2">
            <a:hueOff val="4038793"/>
            <a:satOff val="-24900"/>
            <a:lumOff val="-39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RRAT</a:t>
          </a:r>
        </a:p>
      </dsp:txBody>
      <dsp:txXfrm>
        <a:off x="55646" y="1254916"/>
        <a:ext cx="3052166" cy="1028613"/>
      </dsp:txXfrm>
    </dsp:sp>
    <dsp:sp modelId="{5A8BF22F-06A3-4B82-956D-2ECAF3B1112A}">
      <dsp:nvSpPr>
        <dsp:cNvPr id="0" name=""/>
        <dsp:cNvSpPr/>
      </dsp:nvSpPr>
      <dsp:spPr>
        <a:xfrm rot="5400000">
          <a:off x="5519458" y="154161"/>
          <a:ext cx="911924" cy="5623925"/>
        </a:xfrm>
        <a:prstGeom prst="round2SameRect">
          <a:avLst/>
        </a:prstGeom>
        <a:solidFill>
          <a:schemeClr val="accent2">
            <a:tint val="40000"/>
            <a:alpha val="90000"/>
            <a:hueOff val="8530100"/>
            <a:satOff val="-56001"/>
            <a:lumOff val="-3423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8530100"/>
              <a:satOff val="-56001"/>
              <a:lumOff val="-342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sym typeface="Wingdings" panose="05000000000000000000" pitchFamily="2" charset="2"/>
            </a:rPr>
            <a:t>+ point  Activity only on a branch. Shift operation.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sym typeface="Wingdings" panose="05000000000000000000" pitchFamily="2" charset="2"/>
            </a:rPr>
            <a:t>- point  Each row of the RAT is wider. Cannot resume from non-branch points.</a:t>
          </a:r>
        </a:p>
      </dsp:txBody>
      <dsp:txXfrm rot="-5400000">
        <a:off x="3163458" y="2554677"/>
        <a:ext cx="5579409" cy="822892"/>
      </dsp:txXfrm>
    </dsp:sp>
    <dsp:sp modelId="{E96D8D97-8369-4252-B37D-DE08D1D71F3C}">
      <dsp:nvSpPr>
        <dsp:cNvPr id="0" name=""/>
        <dsp:cNvSpPr/>
      </dsp:nvSpPr>
      <dsp:spPr>
        <a:xfrm>
          <a:off x="0" y="2396171"/>
          <a:ext cx="3163458" cy="1139905"/>
        </a:xfrm>
        <a:prstGeom prst="roundRect">
          <a:avLst/>
        </a:prstGeom>
        <a:solidFill>
          <a:schemeClr val="accent2">
            <a:hueOff val="8077585"/>
            <a:satOff val="-49799"/>
            <a:lumOff val="-78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SRAM based</a:t>
          </a:r>
        </a:p>
      </dsp:txBody>
      <dsp:txXfrm>
        <a:off x="55646" y="2451817"/>
        <a:ext cx="3052166" cy="1028613"/>
      </dsp:txXfrm>
    </dsp:sp>
    <dsp:sp modelId="{12A7A202-915D-41B6-AA6E-E504A722F5CE}">
      <dsp:nvSpPr>
        <dsp:cNvPr id="0" name=""/>
        <dsp:cNvSpPr/>
      </dsp:nvSpPr>
      <dsp:spPr>
        <a:xfrm rot="5400000">
          <a:off x="5519458" y="1351062"/>
          <a:ext cx="911924" cy="5623925"/>
        </a:xfrm>
        <a:prstGeom prst="round2SameRect">
          <a:avLst/>
        </a:prstGeom>
        <a:solidFill>
          <a:schemeClr val="accent2">
            <a:tint val="40000"/>
            <a:alpha val="90000"/>
            <a:hueOff val="12795150"/>
            <a:satOff val="-84002"/>
            <a:lumOff val="-5135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12795150"/>
              <a:satOff val="-84002"/>
              <a:lumOff val="-513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26670" rIns="53340" bIns="2667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sym typeface="Wingdings" panose="05000000000000000000" pitchFamily="2" charset="2"/>
            </a:rPr>
            <a:t>+ point  Shift operations are easy. Shift only 1 bit. </a:t>
          </a:r>
          <a:endParaRPr lang="en-US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400" kern="1200" dirty="0">
              <a:sym typeface="Wingdings" panose="05000000000000000000" pitchFamily="2" charset="2"/>
            </a:rPr>
            <a:t>- point  The CAM per se is a slower structure than an SRAM. </a:t>
          </a:r>
          <a:endParaRPr lang="en-US" sz="1400" kern="1200" dirty="0"/>
        </a:p>
      </dsp:txBody>
      <dsp:txXfrm rot="-5400000">
        <a:off x="3163458" y="3751578"/>
        <a:ext cx="5579409" cy="822892"/>
      </dsp:txXfrm>
    </dsp:sp>
    <dsp:sp modelId="{0405AE7F-4151-47AA-9FE5-1717E922AB59}">
      <dsp:nvSpPr>
        <dsp:cNvPr id="0" name=""/>
        <dsp:cNvSpPr/>
      </dsp:nvSpPr>
      <dsp:spPr>
        <a:xfrm>
          <a:off x="0" y="3593072"/>
          <a:ext cx="3163458" cy="1139905"/>
        </a:xfrm>
        <a:prstGeom prst="roundRect">
          <a:avLst/>
        </a:prstGeom>
        <a:solidFill>
          <a:schemeClr val="accent2">
            <a:hueOff val="12116377"/>
            <a:satOff val="-74699"/>
            <a:lumOff val="-11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CAM</a:t>
          </a:r>
        </a:p>
      </dsp:txBody>
      <dsp:txXfrm>
        <a:off x="55646" y="3648718"/>
        <a:ext cx="3052166" cy="10286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38145" cy="462721"/>
          </a:xfrm>
          <a:prstGeom prst="rect">
            <a:avLst/>
          </a:prstGeom>
        </p:spPr>
        <p:txBody>
          <a:bodyPr vert="horz" lIns="87304" tIns="43652" rIns="87304" bIns="43652" rtlCol="0"/>
          <a:lstStyle>
            <a:lvl1pPr algn="l">
              <a:defRPr sz="11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734" y="0"/>
            <a:ext cx="3038145" cy="462721"/>
          </a:xfrm>
          <a:prstGeom prst="rect">
            <a:avLst/>
          </a:prstGeom>
        </p:spPr>
        <p:txBody>
          <a:bodyPr vert="horz" lIns="87304" tIns="43652" rIns="87304" bIns="43652" rtlCol="0"/>
          <a:lstStyle>
            <a:lvl1pPr algn="r">
              <a:defRPr sz="1100"/>
            </a:lvl1pPr>
          </a:lstStyle>
          <a:p>
            <a:fld id="{7CF79C4C-9A95-4F23-B503-12D2C6F00E19}" type="datetimeFigureOut">
              <a:rPr lang="en-US" smtClean="0"/>
              <a:t>7/15/2024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773355"/>
            <a:ext cx="3038145" cy="462720"/>
          </a:xfrm>
          <a:prstGeom prst="rect">
            <a:avLst/>
          </a:prstGeom>
        </p:spPr>
        <p:txBody>
          <a:bodyPr vert="horz" lIns="87304" tIns="43652" rIns="87304" bIns="43652" rtlCol="0" anchor="b"/>
          <a:lstStyle>
            <a:lvl1pPr algn="l">
              <a:defRPr sz="11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734" y="8773355"/>
            <a:ext cx="3038145" cy="462720"/>
          </a:xfrm>
          <a:prstGeom prst="rect">
            <a:avLst/>
          </a:prstGeom>
        </p:spPr>
        <p:txBody>
          <a:bodyPr vert="horz" lIns="87304" tIns="43652" rIns="87304" bIns="43652" rtlCol="0" anchor="b"/>
          <a:lstStyle>
            <a:lvl1pPr algn="r">
              <a:defRPr sz="1100"/>
            </a:lvl1pPr>
          </a:lstStyle>
          <a:p>
            <a:fld id="{9BEDD28F-82A9-4FAE-8C69-E41F27D67B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8477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3407"/>
          </a:xfrm>
          <a:prstGeom prst="rect">
            <a:avLst/>
          </a:prstGeom>
        </p:spPr>
        <p:txBody>
          <a:bodyPr vert="horz" lIns="92290" tIns="46144" rIns="92290" bIns="4614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2"/>
            <a:ext cx="3037840" cy="463407"/>
          </a:xfrm>
          <a:prstGeom prst="rect">
            <a:avLst/>
          </a:prstGeom>
        </p:spPr>
        <p:txBody>
          <a:bodyPr vert="horz" lIns="92290" tIns="46144" rIns="92290" bIns="46144" rtlCol="0"/>
          <a:lstStyle>
            <a:lvl1pPr algn="r">
              <a:defRPr sz="1200"/>
            </a:lvl1pPr>
          </a:lstStyle>
          <a:p>
            <a:fld id="{2BE65169-DB50-4446-8324-0D580DBE95C4}" type="datetimeFigureOut">
              <a:rPr lang="en-US" smtClean="0"/>
              <a:t>7/15/2024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6600" y="1154113"/>
            <a:ext cx="5537200" cy="31162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290" tIns="46144" rIns="92290" bIns="4614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2"/>
            <a:ext cx="5608320" cy="3636705"/>
          </a:xfrm>
          <a:prstGeom prst="rect">
            <a:avLst/>
          </a:prstGeom>
        </p:spPr>
        <p:txBody>
          <a:bodyPr vert="horz" lIns="92290" tIns="46144" rIns="92290" bIns="46144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69"/>
            <a:ext cx="3037840" cy="463406"/>
          </a:xfrm>
          <a:prstGeom prst="rect">
            <a:avLst/>
          </a:prstGeom>
        </p:spPr>
        <p:txBody>
          <a:bodyPr vert="horz" lIns="92290" tIns="46144" rIns="92290" bIns="4614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772669"/>
            <a:ext cx="3037840" cy="463406"/>
          </a:xfrm>
          <a:prstGeom prst="rect">
            <a:avLst/>
          </a:prstGeom>
        </p:spPr>
        <p:txBody>
          <a:bodyPr vert="horz" lIns="92290" tIns="46144" rIns="92290" bIns="46144" rtlCol="0" anchor="b"/>
          <a:lstStyle>
            <a:lvl1pPr algn="r">
              <a:defRPr sz="1200"/>
            </a:lvl1pPr>
          </a:lstStyle>
          <a:p>
            <a:fld id="{30DC0D4C-FD52-4CA4-A998-31C73A5A5BD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8215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4287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88548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3132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874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554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8622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58972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17051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62663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60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966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484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2922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6782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34596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0487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4081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83884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04296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5527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7083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9805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2970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149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4814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79375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65351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7389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3970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77560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19259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167046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3218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8170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66068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005815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16844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532709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68443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91418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04186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040300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59918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900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62163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56724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64717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07353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83696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29413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25998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69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3586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11266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81362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7706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43396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3382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60770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26940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22241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79226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82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64863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84080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8426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85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0187699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34F4C0-EA13-40FA-BB79-949F2062EADC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3735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483279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87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74570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88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95916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55653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6600" y="1154113"/>
            <a:ext cx="5537200" cy="31162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DC0D4C-FD52-4CA4-A998-31C73A5A5BD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830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75488" y="203829"/>
            <a:ext cx="9753600" cy="914400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2600" b="1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 – Divider, 26 </a:t>
            </a:r>
            <a:r>
              <a:rPr lang="en-US" dirty="0" err="1"/>
              <a:t>pt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5488" y="1252729"/>
            <a:ext cx="7924800" cy="517585"/>
          </a:xfrm>
        </p:spPr>
        <p:txBody>
          <a:bodyPr/>
          <a:lstStyle>
            <a:lvl1pPr marL="0" indent="0" algn="l">
              <a:buNone/>
              <a:defRPr sz="2000" b="1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 – 20 pt., Black</a:t>
            </a:r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6045" y="6528815"/>
            <a:ext cx="127815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40BFEAB2-FD83-41F2-9787-AD5D1A1760C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Footer Placeholder 9">
            <a:extLst>
              <a:ext uri="{FF2B5EF4-FFF2-40B4-BE49-F238E27FC236}">
                <a16:creationId xmlns:a16="http://schemas.microsoft.com/office/drawing/2014/main" id="{DFDDF79B-EC16-4D64-BB8F-31CA7644D797}"/>
              </a:ext>
            </a:extLst>
          </p:cNvPr>
          <p:cNvSpPr txBox="1">
            <a:spLocks/>
          </p:cNvSpPr>
          <p:nvPr userDrawn="1"/>
        </p:nvSpPr>
        <p:spPr>
          <a:xfrm>
            <a:off x="490549" y="6528816"/>
            <a:ext cx="207264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F049723-BA81-4AC5-BEAA-3E6F13DAD2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47387" y="6528816"/>
            <a:ext cx="7315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1776685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74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te Content with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 – For TOC/</a:t>
            </a:r>
            <a:br>
              <a:rPr lang="en-US" dirty="0"/>
            </a:br>
            <a:r>
              <a:rPr lang="en-US" dirty="0"/>
              <a:t>Agenda and Lite Text Slide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76251" y="1280160"/>
            <a:ext cx="9144000" cy="452596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tabLst/>
              <a:defRPr sz="2000" baseline="0">
                <a:solidFill>
                  <a:schemeClr val="tx2"/>
                </a:solidFill>
              </a:defRPr>
            </a:lvl1pPr>
            <a:lvl2pPr>
              <a:buClrTx/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 [20pt Arial for TOC/Agenda]</a:t>
            </a:r>
          </a:p>
          <a:p>
            <a:pPr lvl="0"/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6045" y="6528815"/>
            <a:ext cx="127815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40BFEAB2-FD83-41F2-9787-AD5D1A1760C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Footer Placeholder 9">
            <a:extLst>
              <a:ext uri="{FF2B5EF4-FFF2-40B4-BE49-F238E27FC236}">
                <a16:creationId xmlns:a16="http://schemas.microsoft.com/office/drawing/2014/main" id="{BE9A4657-960C-43DE-81AE-18CA143A4380}"/>
              </a:ext>
            </a:extLst>
          </p:cNvPr>
          <p:cNvSpPr txBox="1">
            <a:spLocks/>
          </p:cNvSpPr>
          <p:nvPr userDrawn="1"/>
        </p:nvSpPr>
        <p:spPr>
          <a:xfrm>
            <a:off x="490549" y="6528816"/>
            <a:ext cx="207264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451AA9ED-A6E2-4AEB-B71F-2979D48ABE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47387" y="6528816"/>
            <a:ext cx="7315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21806051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72" userDrawn="1">
          <p15:clr>
            <a:srgbClr val="FBAE40"/>
          </p15:clr>
        </p15:guide>
        <p15:guide id="2" orient="horz" pos="808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74321"/>
            <a:ext cx="9300353" cy="82296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76250" y="1280160"/>
            <a:ext cx="9300353" cy="470789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6045" y="6528815"/>
            <a:ext cx="127815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40BFEAB2-FD83-41F2-9787-AD5D1A1760C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id="{A6B10B21-A22D-4973-9F22-3C85C87DD1D6}"/>
              </a:ext>
            </a:extLst>
          </p:cNvPr>
          <p:cNvSpPr txBox="1">
            <a:spLocks/>
          </p:cNvSpPr>
          <p:nvPr userDrawn="1"/>
        </p:nvSpPr>
        <p:spPr>
          <a:xfrm>
            <a:off x="490549" y="6528816"/>
            <a:ext cx="207264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A3E23767-0A7E-4F0C-A99E-C1C9090D3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47387" y="6528816"/>
            <a:ext cx="7315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34648012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772" userDrawn="1">
          <p15:clr>
            <a:srgbClr val="FBAE40"/>
          </p15:clr>
        </p15:guide>
        <p15:guide id="2" orient="horz" pos="80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-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74320"/>
            <a:ext cx="11248768" cy="82296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76251" y="1280160"/>
            <a:ext cx="5486400" cy="470789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3" hasCustomPrompt="1"/>
          </p:nvPr>
        </p:nvSpPr>
        <p:spPr>
          <a:xfrm>
            <a:off x="6229492" y="1280160"/>
            <a:ext cx="5486400" cy="4707890"/>
          </a:xfrm>
        </p:spPr>
        <p:txBody>
          <a:bodyPr/>
          <a:lstStyle>
            <a:lvl1pPr rtl="0">
              <a:defRPr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6045" y="6528815"/>
            <a:ext cx="127815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40BFEAB2-FD83-41F2-9787-AD5D1A1760C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806E4E2-02E1-49AB-BCC5-A8B1C1D9B871}"/>
              </a:ext>
            </a:extLst>
          </p:cNvPr>
          <p:cNvSpPr txBox="1">
            <a:spLocks/>
          </p:cNvSpPr>
          <p:nvPr userDrawn="1"/>
        </p:nvSpPr>
        <p:spPr>
          <a:xfrm>
            <a:off x="490549" y="6528816"/>
            <a:ext cx="207264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78EF9E6E-260B-4AEA-92D1-41B528297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47387" y="6528816"/>
            <a:ext cx="7315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25335973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04" userDrawn="1">
          <p15:clr>
            <a:srgbClr val="FBAE40"/>
          </p15:clr>
        </p15:guide>
        <p15:guide id="2" orient="horz" pos="377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74320"/>
            <a:ext cx="5474821" cy="82296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76251" y="1280160"/>
            <a:ext cx="5486400" cy="470789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96000" y="0"/>
            <a:ext cx="6096000" cy="636422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6045" y="6528815"/>
            <a:ext cx="127815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40BFEAB2-FD83-41F2-9787-AD5D1A1760C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32FC0A7D-C449-4E7F-9213-3874E5CFF3D0}"/>
              </a:ext>
            </a:extLst>
          </p:cNvPr>
          <p:cNvSpPr txBox="1">
            <a:spLocks/>
          </p:cNvSpPr>
          <p:nvPr userDrawn="1"/>
        </p:nvSpPr>
        <p:spPr>
          <a:xfrm>
            <a:off x="490549" y="6528816"/>
            <a:ext cx="207264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B7F92EB8-4DEE-49B2-B12E-4B88D72421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47387" y="6528816"/>
            <a:ext cx="7315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3346766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04" userDrawn="1">
          <p15:clr>
            <a:srgbClr val="FBAE40"/>
          </p15:clr>
        </p15:guide>
        <p15:guide id="2" orient="horz" pos="377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5488" y="274321"/>
            <a:ext cx="11255673" cy="82296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6045" y="6528815"/>
            <a:ext cx="127815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40BFEAB2-FD83-41F2-9787-AD5D1A1760C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76251" y="4433570"/>
            <a:ext cx="5486400" cy="1554480"/>
          </a:xfrm>
        </p:spPr>
        <p:txBody>
          <a:bodyPr/>
          <a:lstStyle>
            <a:lvl1pPr marL="0" indent="0">
              <a:spcBef>
                <a:spcPts val="800"/>
              </a:spcBef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>
              <a:buClrTx/>
              <a:defRPr sz="1400">
                <a:solidFill>
                  <a:schemeClr val="tx2"/>
                </a:solidFill>
              </a:defRPr>
            </a:lvl2pPr>
            <a:lvl3pPr marL="230188" indent="-228600">
              <a:spcBef>
                <a:spcPts val="800"/>
              </a:spcBef>
              <a:defRPr sz="1400">
                <a:solidFill>
                  <a:schemeClr val="tx2"/>
                </a:solidFill>
              </a:defRPr>
            </a:lvl3pPr>
            <a:lvl4pPr marL="460375" indent="-228600">
              <a:spcBef>
                <a:spcPts val="800"/>
              </a:spcBef>
              <a:defRPr sz="1400">
                <a:solidFill>
                  <a:schemeClr val="tx2"/>
                </a:solidFill>
              </a:defRPr>
            </a:lvl4pPr>
            <a:lvl5pPr marL="684213" indent="-228600">
              <a:spcBef>
                <a:spcPts val="800"/>
              </a:spcBef>
              <a:defRPr sz="14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6229492" y="4433570"/>
            <a:ext cx="5486400" cy="1554480"/>
          </a:xfrm>
        </p:spPr>
        <p:txBody>
          <a:bodyPr/>
          <a:lstStyle>
            <a:lvl1pPr marL="0" indent="0" rtl="0">
              <a:spcBef>
                <a:spcPts val="800"/>
              </a:spcBef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1400">
                <a:solidFill>
                  <a:schemeClr val="tx2"/>
                </a:solidFill>
              </a:defRPr>
            </a:lvl2pPr>
            <a:lvl3pPr marL="230188" indent="-228600">
              <a:spcBef>
                <a:spcPts val="800"/>
              </a:spcBef>
              <a:buClrTx/>
              <a:defRPr sz="1400">
                <a:solidFill>
                  <a:schemeClr val="tx2"/>
                </a:solidFill>
              </a:defRPr>
            </a:lvl3pPr>
            <a:lvl4pPr marL="460375" indent="-228600">
              <a:spcBef>
                <a:spcPts val="800"/>
              </a:spcBef>
              <a:buClrTx/>
              <a:defRPr sz="1400">
                <a:solidFill>
                  <a:schemeClr val="tx2"/>
                </a:solidFill>
              </a:defRPr>
            </a:lvl4pPr>
            <a:lvl5pPr marL="684213" indent="-228600">
              <a:spcBef>
                <a:spcPts val="800"/>
              </a:spcBef>
              <a:buClrTx/>
              <a:defRPr sz="1400"/>
            </a:lvl5pPr>
            <a:lvl6pPr marL="1141413" indent="-227013">
              <a:defRPr sz="1400"/>
            </a:lvl6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1" name="Footer Placeholder 9">
            <a:extLst>
              <a:ext uri="{FF2B5EF4-FFF2-40B4-BE49-F238E27FC236}">
                <a16:creationId xmlns:a16="http://schemas.microsoft.com/office/drawing/2014/main" id="{578BD2ED-4CD4-4A08-A1AB-BE9089BBD0EC}"/>
              </a:ext>
            </a:extLst>
          </p:cNvPr>
          <p:cNvSpPr txBox="1">
            <a:spLocks/>
          </p:cNvSpPr>
          <p:nvPr userDrawn="1"/>
        </p:nvSpPr>
        <p:spPr>
          <a:xfrm>
            <a:off x="490549" y="6528816"/>
            <a:ext cx="207264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663CC9DE-998A-4CE0-9F7E-6227FE125B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47387" y="6528816"/>
            <a:ext cx="7315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18970008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804" userDrawn="1">
          <p15:clr>
            <a:srgbClr val="FBAE40"/>
          </p15:clr>
        </p15:guide>
        <p15:guide id="2" orient="horz" pos="3772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Placeholder 2"/>
          <p:cNvSpPr>
            <a:spLocks noGrp="1"/>
          </p:cNvSpPr>
          <p:nvPr>
            <p:ph idx="1"/>
          </p:nvPr>
        </p:nvSpPr>
        <p:spPr>
          <a:xfrm>
            <a:off x="1097280" y="3355848"/>
            <a:ext cx="9144000" cy="263220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>
              <a:spcBef>
                <a:spcPts val="0"/>
              </a:spcBef>
              <a:defRPr sz="18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6045" y="6528815"/>
            <a:ext cx="127815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/>
                </a:solidFill>
              </a:defRPr>
            </a:lvl1pPr>
          </a:lstStyle>
          <a:p>
            <a:fld id="{40BFEAB2-FD83-41F2-9787-AD5D1A1760C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94DF0F-078F-4C4A-810D-ABEE40A7456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471935" y="2163986"/>
            <a:ext cx="1426464" cy="106984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C5DDFF34-02EA-D742-9BC0-FE557E6735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9185" y="1419046"/>
            <a:ext cx="5058001" cy="914400"/>
          </a:xfrm>
        </p:spPr>
        <p:txBody>
          <a:bodyPr anchor="t">
            <a:noAutofit/>
          </a:bodyPr>
          <a:lstStyle>
            <a:lvl1pPr algn="l">
              <a:lnSpc>
                <a:spcPct val="100000"/>
              </a:lnSpc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Footer Placeholder 9">
            <a:extLst>
              <a:ext uri="{FF2B5EF4-FFF2-40B4-BE49-F238E27FC236}">
                <a16:creationId xmlns:a16="http://schemas.microsoft.com/office/drawing/2014/main" id="{D70A54C8-3BEB-479C-8132-ED850D718912}"/>
              </a:ext>
            </a:extLst>
          </p:cNvPr>
          <p:cNvSpPr txBox="1">
            <a:spLocks/>
          </p:cNvSpPr>
          <p:nvPr userDrawn="1"/>
        </p:nvSpPr>
        <p:spPr>
          <a:xfrm>
            <a:off x="490549" y="6528816"/>
            <a:ext cx="207264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44CD1C8-B489-4F25-BF47-B0BC6065CF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157" y="328240"/>
            <a:ext cx="1215572" cy="9116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6852B0C-8397-4528-A540-DECD1AFBFF4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90312" y="472528"/>
            <a:ext cx="4783485" cy="189801"/>
          </a:xfrm>
          <a:prstGeom prst="rect">
            <a:avLst/>
          </a:prstGeom>
        </p:spPr>
      </p:pic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468047D7-62BE-4F0D-946F-293638AAFC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47387" y="6528816"/>
            <a:ext cx="7315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30226420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957" userDrawn="1">
          <p15:clr>
            <a:srgbClr val="FBAE40"/>
          </p15:clr>
        </p15:guide>
        <p15:guide id="2" orient="horz" pos="206" userDrawn="1">
          <p15:clr>
            <a:srgbClr val="FBAE40"/>
          </p15:clr>
        </p15:guide>
        <p15:guide id="3" orient="horz" pos="3772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sl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6045" y="6528815"/>
            <a:ext cx="127815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/>
                </a:solidFill>
              </a:defRPr>
            </a:lvl1pPr>
          </a:lstStyle>
          <a:p>
            <a:fld id="{40BFEAB2-FD83-41F2-9787-AD5D1A1760C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75488" y="1371600"/>
            <a:ext cx="11379200" cy="46164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962913" y="274321"/>
            <a:ext cx="9907035" cy="82296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Footer Placeholder 9">
            <a:extLst>
              <a:ext uri="{FF2B5EF4-FFF2-40B4-BE49-F238E27FC236}">
                <a16:creationId xmlns:a16="http://schemas.microsoft.com/office/drawing/2014/main" id="{ABEF75F3-1711-489F-A08C-9328DE9AC7F2}"/>
              </a:ext>
            </a:extLst>
          </p:cNvPr>
          <p:cNvSpPr txBox="1">
            <a:spLocks/>
          </p:cNvSpPr>
          <p:nvPr userDrawn="1"/>
        </p:nvSpPr>
        <p:spPr>
          <a:xfrm>
            <a:off x="490549" y="6528816"/>
            <a:ext cx="207264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FE81A5-2073-4945-BB5B-812F9353FEB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157" y="328240"/>
            <a:ext cx="1215572" cy="911679"/>
          </a:xfrm>
          <a:prstGeom prst="rect">
            <a:avLst/>
          </a:prstGeom>
        </p:spPr>
      </p:pic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216BB23-582F-4B13-8CFC-A600617B3D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47387" y="6528816"/>
            <a:ext cx="7315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782730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orient="horz" pos="206" userDrawn="1">
          <p15:clr>
            <a:srgbClr val="FBAE40"/>
          </p15:clr>
        </p15:guide>
        <p15:guide id="2" orient="horz" pos="3772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5E569-E98B-4B29-BEE3-9A349CCEA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529EB-4C87-4B1A-A1B7-B7376F7065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B443F5-1260-4301-A925-A5D07C75A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1FDC6-C497-47F2-9DE0-FF34A5331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9B1DD-CD0D-4DB6-95CF-9945F4FD4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9">
            <a:extLst>
              <a:ext uri="{FF2B5EF4-FFF2-40B4-BE49-F238E27FC236}">
                <a16:creationId xmlns:a16="http://schemas.microsoft.com/office/drawing/2014/main" id="{7297892F-1D9D-4774-8AC6-7E730C2C93C6}"/>
              </a:ext>
            </a:extLst>
          </p:cNvPr>
          <p:cNvSpPr txBox="1">
            <a:spLocks/>
          </p:cNvSpPr>
          <p:nvPr userDrawn="1"/>
        </p:nvSpPr>
        <p:spPr>
          <a:xfrm>
            <a:off x="490549" y="6528816"/>
            <a:ext cx="2072640" cy="228600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743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5488" y="274321"/>
            <a:ext cx="9144000" cy="82296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1280160"/>
            <a:ext cx="9144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6045" y="6528815"/>
            <a:ext cx="1278151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>
                <a:solidFill>
                  <a:schemeClr val="tx2"/>
                </a:solidFill>
              </a:defRPr>
            </a:lvl1pPr>
          </a:lstStyle>
          <a:p>
            <a:fld id="{40BFEAB2-FD83-41F2-9787-AD5D1A1760C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E6E250-D1F9-6444-A77C-4DC8C64A97D7}"/>
              </a:ext>
            </a:extLst>
          </p:cNvPr>
          <p:cNvSpPr/>
          <p:nvPr userDrawn="1"/>
        </p:nvSpPr>
        <p:spPr>
          <a:xfrm>
            <a:off x="0" y="6367264"/>
            <a:ext cx="12192000" cy="5459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DA8145CF-2FEC-4A08-842F-42FF880BED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06373" y="6506848"/>
            <a:ext cx="7315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1502882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2" r:id="rId2"/>
    <p:sldLayoutId id="2147483665" r:id="rId3"/>
    <p:sldLayoutId id="2147483666" r:id="rId4"/>
    <p:sldLayoutId id="2147483671" r:id="rId5"/>
    <p:sldLayoutId id="2147483669" r:id="rId6"/>
    <p:sldLayoutId id="2147483676" r:id="rId7"/>
    <p:sldLayoutId id="2147483675" r:id="rId8"/>
    <p:sldLayoutId id="2147483714" r:id="rId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30188" indent="-228600" algn="l" defTabSz="914400" rtl="0" eaLnBrk="1" latinLnBrk="0" hangingPunct="1">
        <a:lnSpc>
          <a:spcPct val="100000"/>
        </a:lnSpc>
        <a:spcBef>
          <a:spcPts val="800"/>
        </a:spcBef>
        <a:buClrTx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460375" indent="-22860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455613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685800" indent="0" algn="l" defTabSz="914400" rtl="0" eaLnBrk="1" latinLnBrk="0" hangingPunct="1">
        <a:lnSpc>
          <a:spcPct val="100000"/>
        </a:lnSpc>
        <a:spcBef>
          <a:spcPts val="800"/>
        </a:spcBef>
        <a:buFont typeface="Arial" panose="020B06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59" userDrawn="1">
          <p15:clr>
            <a:srgbClr val="F26B43"/>
          </p15:clr>
        </p15:guide>
        <p15:guide id="2" orient="horz" pos="360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pos="384" userDrawn="1">
          <p15:clr>
            <a:srgbClr val="F26B43"/>
          </p15:clr>
        </p15:guide>
        <p15:guide id="7" pos="7296" userDrawn="1">
          <p15:clr>
            <a:srgbClr val="F26B43"/>
          </p15:clr>
        </p15:guide>
        <p15:guide id="9" orient="horz" pos="4211" userDrawn="1">
          <p15:clr>
            <a:srgbClr val="F26B43"/>
          </p15:clr>
        </p15:guide>
        <p15:guide id="10" pos="1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hyperlink" Target="http://www.cse.iitd.ac.in/~srsarangi/archbooksoft.html" TargetMode="External"/><Relationship Id="rId4" Type="http://schemas.openxmlformats.org/officeDocument/2006/relationships/diagramLayout" Target="../diagrams/layout1.xml"/><Relationship Id="rId9" Type="http://schemas.openxmlformats.org/officeDocument/2006/relationships/image" Target="../media/image5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en.wikipedia.org/wiki/Wikipedia:Village_pump_(technical)/Archive_70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3.xml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microsoft.com/office/2007/relationships/diagramDrawing" Target="../diagrams/drawing3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2.xml"/><Relationship Id="rId11" Type="http://schemas.openxmlformats.org/officeDocument/2006/relationships/diagramColors" Target="../diagrams/colors3.xml"/><Relationship Id="rId5" Type="http://schemas.openxmlformats.org/officeDocument/2006/relationships/diagramQuickStyle" Target="../diagrams/quickStyle2.xml"/><Relationship Id="rId10" Type="http://schemas.openxmlformats.org/officeDocument/2006/relationships/diagramQuickStyle" Target="../diagrams/quickStyle3.xml"/><Relationship Id="rId4" Type="http://schemas.openxmlformats.org/officeDocument/2006/relationships/diagramLayout" Target="../diagrams/layout2.xml"/><Relationship Id="rId9" Type="http://schemas.openxmlformats.org/officeDocument/2006/relationships/diagramLayout" Target="../diagrams/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9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9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0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9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9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9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0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hyperlink" Target="https://freeology.com/quote-posters/5-smiley-signs-for-the-classroom/" TargetMode="Externa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3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hyperlink" Target="http://www.thebluediamondgallery.com/handwriting/e/example.html" TargetMode="Externa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9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9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9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9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9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9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9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9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9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9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9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7.sv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9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BFEAB2-FD83-41F2-9787-AD5D1A1760CD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9F5EDC8-17B5-4497-B8A4-3B7F999FAC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830561" y="6528815"/>
            <a:ext cx="5486400" cy="228600"/>
          </a:xfrm>
        </p:spPr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FBFC3F6-C247-4AE7-A9D5-93485D644C6F}"/>
              </a:ext>
            </a:extLst>
          </p:cNvPr>
          <p:cNvSpPr txBox="1"/>
          <p:nvPr/>
        </p:nvSpPr>
        <p:spPr>
          <a:xfrm>
            <a:off x="1837105" y="2458934"/>
            <a:ext cx="7168949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dirty="0">
                <a:latin typeface="Caveat" panose="00000500000000000000" pitchFamily="2" charset="0"/>
              </a:rPr>
              <a:t>Chapter 4:</a:t>
            </a:r>
          </a:p>
          <a:p>
            <a:pPr algn="ctr"/>
            <a:r>
              <a:rPr lang="en-US" sz="6600" dirty="0">
                <a:latin typeface="Caveat" panose="00000500000000000000" pitchFamily="2" charset="0"/>
              </a:rPr>
              <a:t>The Issue, Execute, and </a:t>
            </a:r>
          </a:p>
          <a:p>
            <a:pPr algn="ctr"/>
            <a:r>
              <a:rPr lang="en-US" sz="6600" dirty="0">
                <a:latin typeface="Caveat" panose="00000500000000000000" pitchFamily="2" charset="0"/>
              </a:rPr>
              <a:t>Commit Stages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ABF2B94-53E0-4E91-B880-2811275D80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151" y="475271"/>
            <a:ext cx="3380850" cy="198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477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Rename Stage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0616" y="1280160"/>
            <a:ext cx="8849528" cy="3132042"/>
          </a:xfrm>
        </p:spPr>
        <p:txBody>
          <a:bodyPr/>
          <a:lstStyle/>
          <a:p>
            <a:r>
              <a:rPr lang="en-US" sz="2400" dirty="0"/>
              <a:t>Three Structures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Register Alias Table (RAT)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 Translate architectural register id to physical register id</a:t>
            </a:r>
            <a:endParaRPr lang="en-US" sz="2400" dirty="0"/>
          </a:p>
          <a:p>
            <a:pPr lvl="1"/>
            <a:r>
              <a:rPr lang="en-US" sz="2400" dirty="0">
                <a:solidFill>
                  <a:srgbClr val="00B050"/>
                </a:solidFill>
              </a:rPr>
              <a:t>Dependence Check Logic (DCL) </a:t>
            </a:r>
            <a:r>
              <a:rPr lang="en-US" sz="2400" dirty="0">
                <a:sym typeface="Wingdings" panose="05000000000000000000" pitchFamily="2" charset="2"/>
              </a:rPr>
              <a:t> Take care of dependences between instructions renamed in the same cycle</a:t>
            </a:r>
            <a:endParaRPr lang="en-US" sz="2400" dirty="0"/>
          </a:p>
          <a:p>
            <a:pPr lvl="1"/>
            <a:r>
              <a:rPr lang="en-US" sz="2400" dirty="0">
                <a:solidFill>
                  <a:srgbClr val="0070C0"/>
                </a:solidFill>
              </a:rPr>
              <a:t>Free List or Free Queue </a:t>
            </a:r>
            <a:r>
              <a:rPr lang="en-US" sz="2400" dirty="0">
                <a:sym typeface="Wingdings" panose="05000000000000000000" pitchFamily="2" charset="2"/>
              </a:rPr>
              <a:t> Maintain a list of unmapped physical registers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DDB35-EA33-4DE3-8B3B-D956890A5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10282932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Register Alias Table</a:t>
            </a:r>
          </a:p>
        </p:txBody>
      </p:sp>
      <p:sp>
        <p:nvSpPr>
          <p:cNvPr id="4" name="Rectangle 3"/>
          <p:cNvSpPr/>
          <p:nvPr/>
        </p:nvSpPr>
        <p:spPr>
          <a:xfrm>
            <a:off x="5511904" y="1365940"/>
            <a:ext cx="1740090" cy="24361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RAT table</a:t>
            </a:r>
          </a:p>
        </p:txBody>
      </p:sp>
      <p:sp>
        <p:nvSpPr>
          <p:cNvPr id="5" name="Right Arrow 4"/>
          <p:cNvSpPr/>
          <p:nvPr/>
        </p:nvSpPr>
        <p:spPr>
          <a:xfrm>
            <a:off x="4147195" y="2196275"/>
            <a:ext cx="1351129" cy="3275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extBox 6"/>
          <p:cNvSpPr txBox="1"/>
          <p:nvPr/>
        </p:nvSpPr>
        <p:spPr>
          <a:xfrm>
            <a:off x="4044836" y="1623070"/>
            <a:ext cx="14670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Architectural</a:t>
            </a:r>
            <a:br>
              <a:rPr lang="en-US" dirty="0"/>
            </a:br>
            <a:r>
              <a:rPr lang="en-US" dirty="0"/>
              <a:t>register ids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85679" y="1544519"/>
            <a:ext cx="13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Physical</a:t>
            </a:r>
            <a:br>
              <a:rPr lang="en-US" dirty="0"/>
            </a:br>
            <a:r>
              <a:rPr lang="en-US" dirty="0"/>
              <a:t>register ids</a:t>
            </a:r>
          </a:p>
        </p:txBody>
      </p:sp>
      <p:sp>
        <p:nvSpPr>
          <p:cNvPr id="9" name="Right Arrow 8"/>
          <p:cNvSpPr/>
          <p:nvPr/>
        </p:nvSpPr>
        <p:spPr>
          <a:xfrm>
            <a:off x="4147195" y="2482114"/>
            <a:ext cx="1351129" cy="3275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ight Arrow 9"/>
          <p:cNvSpPr/>
          <p:nvPr/>
        </p:nvSpPr>
        <p:spPr>
          <a:xfrm>
            <a:off x="4155247" y="3036083"/>
            <a:ext cx="1351129" cy="3275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ight Arrow 10"/>
          <p:cNvSpPr/>
          <p:nvPr/>
        </p:nvSpPr>
        <p:spPr>
          <a:xfrm>
            <a:off x="4159615" y="2770716"/>
            <a:ext cx="1351129" cy="3275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ight Arrow 11"/>
          <p:cNvSpPr/>
          <p:nvPr/>
        </p:nvSpPr>
        <p:spPr>
          <a:xfrm>
            <a:off x="7265576" y="2189472"/>
            <a:ext cx="1351129" cy="3275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ight Arrow 12"/>
          <p:cNvSpPr/>
          <p:nvPr/>
        </p:nvSpPr>
        <p:spPr>
          <a:xfrm>
            <a:off x="7265576" y="2475310"/>
            <a:ext cx="1351129" cy="3275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Right Arrow 13"/>
          <p:cNvSpPr/>
          <p:nvPr/>
        </p:nvSpPr>
        <p:spPr>
          <a:xfrm>
            <a:off x="7273627" y="3029280"/>
            <a:ext cx="1351129" cy="3275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ight Arrow 14"/>
          <p:cNvSpPr/>
          <p:nvPr/>
        </p:nvSpPr>
        <p:spPr>
          <a:xfrm>
            <a:off x="7277996" y="2763912"/>
            <a:ext cx="1351129" cy="3275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11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7C31AC-D1DE-455E-93D4-1A8B8F182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FF3577-BE6F-4477-86BB-2C1D07551935}"/>
              </a:ext>
            </a:extLst>
          </p:cNvPr>
          <p:cNvSpPr txBox="1"/>
          <p:nvPr/>
        </p:nvSpPr>
        <p:spPr>
          <a:xfrm>
            <a:off x="2555657" y="4049060"/>
            <a:ext cx="78911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FF0000"/>
                </a:solidFill>
              </a:rPr>
              <a:t>Rename</a:t>
            </a:r>
            <a:r>
              <a:rPr lang="en-US" sz="2400" dirty="0"/>
              <a:t> multiple instructions at once</a:t>
            </a:r>
            <a:br>
              <a:rPr lang="en-US" sz="2400" dirty="0"/>
            </a:b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We get a </a:t>
            </a:r>
            <a:r>
              <a:rPr lang="en-US" sz="2400" dirty="0">
                <a:solidFill>
                  <a:srgbClr val="00B050"/>
                </a:solidFill>
              </a:rPr>
              <a:t>stream</a:t>
            </a:r>
            <a:r>
              <a:rPr lang="en-US" sz="2400" dirty="0"/>
              <a:t> of physical register ids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Eliminates WAW and WAR hazards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427215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 of the RAT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12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2001371" y="2531410"/>
            <a:ext cx="2225489" cy="38996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add r1, r2, r3</a:t>
            </a:r>
          </a:p>
        </p:txBody>
      </p:sp>
      <p:sp>
        <p:nvSpPr>
          <p:cNvPr id="6" name="Rectangle 5"/>
          <p:cNvSpPr/>
          <p:nvPr/>
        </p:nvSpPr>
        <p:spPr>
          <a:xfrm>
            <a:off x="6028765" y="2645710"/>
            <a:ext cx="1008530" cy="24877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/>
        </p:nvSpPr>
        <p:spPr>
          <a:xfrm>
            <a:off x="6028765" y="2894480"/>
            <a:ext cx="1008530" cy="24877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14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472393" y="2894480"/>
            <a:ext cx="510989" cy="25549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r1</a:t>
            </a:r>
          </a:p>
        </p:txBody>
      </p:sp>
      <p:sp>
        <p:nvSpPr>
          <p:cNvPr id="9" name="Rectangle 8"/>
          <p:cNvSpPr/>
          <p:nvPr/>
        </p:nvSpPr>
        <p:spPr>
          <a:xfrm>
            <a:off x="6028765" y="3149975"/>
            <a:ext cx="1008530" cy="24877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29</a:t>
            </a:r>
          </a:p>
        </p:txBody>
      </p:sp>
      <p:sp>
        <p:nvSpPr>
          <p:cNvPr id="10" name="Rectangle 9"/>
          <p:cNvSpPr/>
          <p:nvPr/>
        </p:nvSpPr>
        <p:spPr>
          <a:xfrm>
            <a:off x="6028765" y="3405469"/>
            <a:ext cx="1008530" cy="24877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34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28765" y="3658231"/>
            <a:ext cx="1008530" cy="24877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6028765" y="3913725"/>
            <a:ext cx="1008530" cy="24877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ounded Rectangle 12"/>
          <p:cNvSpPr/>
          <p:nvPr/>
        </p:nvSpPr>
        <p:spPr>
          <a:xfrm>
            <a:off x="5472393" y="3165417"/>
            <a:ext cx="510989" cy="25549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r2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472393" y="3398745"/>
            <a:ext cx="510989" cy="25549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r3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001371" y="3526491"/>
            <a:ext cx="2225489" cy="38051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add p32, p29, p34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277536" y="2125266"/>
            <a:ext cx="3160059" cy="32982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Free list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277535" y="2131991"/>
            <a:ext cx="403412" cy="32727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32</a:t>
            </a:r>
          </a:p>
        </p:txBody>
      </p:sp>
      <p:sp>
        <p:nvSpPr>
          <p:cNvPr id="18" name="Down Arrow 17"/>
          <p:cNvSpPr/>
          <p:nvPr/>
        </p:nvSpPr>
        <p:spPr>
          <a:xfrm>
            <a:off x="2956112" y="3018235"/>
            <a:ext cx="316006" cy="508256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Rounded Rectangle 18"/>
          <p:cNvSpPr/>
          <p:nvPr/>
        </p:nvSpPr>
        <p:spPr>
          <a:xfrm>
            <a:off x="2411507" y="4210296"/>
            <a:ext cx="1405217" cy="34962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mov</a:t>
            </a:r>
            <a:r>
              <a:rPr lang="en-US" sz="1350" dirty="0"/>
              <a:t> r3, r1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277536" y="2130073"/>
            <a:ext cx="403411" cy="264949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28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2156011" y="5250115"/>
            <a:ext cx="2070848" cy="307129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mov</a:t>
            </a:r>
            <a:r>
              <a:rPr lang="en-US" sz="1350" dirty="0"/>
              <a:t> p28, p32</a:t>
            </a:r>
          </a:p>
        </p:txBody>
      </p:sp>
      <p:sp>
        <p:nvSpPr>
          <p:cNvPr id="22" name="Down Arrow 21"/>
          <p:cNvSpPr/>
          <p:nvPr/>
        </p:nvSpPr>
        <p:spPr>
          <a:xfrm>
            <a:off x="2956112" y="4615933"/>
            <a:ext cx="369794" cy="605117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Footer Placeholder 22">
            <a:extLst>
              <a:ext uri="{FF2B5EF4-FFF2-40B4-BE49-F238E27FC236}">
                <a16:creationId xmlns:a16="http://schemas.microsoft.com/office/drawing/2014/main" id="{6FD66D0F-E0B3-4B3A-8E51-FD8607F77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F313C3B-DE7A-4F4F-A227-610215749D7D}"/>
              </a:ext>
            </a:extLst>
          </p:cNvPr>
          <p:cNvSpPr txBox="1"/>
          <p:nvPr/>
        </p:nvSpPr>
        <p:spPr>
          <a:xfrm>
            <a:off x="5770417" y="4217935"/>
            <a:ext cx="15252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RAT table</a:t>
            </a:r>
          </a:p>
        </p:txBody>
      </p:sp>
    </p:spTree>
    <p:extLst>
      <p:ext uri="{BB962C8B-B14F-4D97-AF65-F5344CB8AC3E}">
        <p14:creationId xmlns:p14="http://schemas.microsoft.com/office/powerpoint/2010/main" val="3027626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2.22222E-6 L 0.00451 0.10533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6" y="525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1.11111E-6 L 0.0059 0.1842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5" y="921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7" grpId="1" animBg="1"/>
      <p:bldP spid="18" grpId="0" animBg="1"/>
      <p:bldP spid="19" grpId="0" animBg="1"/>
      <p:bldP spid="20" grpId="0" animBg="1"/>
      <p:bldP spid="20" grpId="1" animBg="1"/>
      <p:bldP spid="21" grpId="0" animBg="1"/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Free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04200" y="911210"/>
            <a:ext cx="8305447" cy="2517790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400" dirty="0"/>
              <a:t>It is a queue of unmapped physical register file ids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400" dirty="0"/>
              <a:t>An entry is dequeued from it when we need to assign it to an architectural register 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400" dirty="0"/>
              <a:t>When is an entry added to it? </a:t>
            </a:r>
            <a:r>
              <a:rPr lang="en-US" sz="3400" b="1" dirty="0">
                <a:solidFill>
                  <a:srgbClr val="FF0000"/>
                </a:solidFill>
              </a:rPr>
              <a:t>LATER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100" b="1" dirty="0">
                <a:solidFill>
                  <a:schemeClr val="accent3">
                    <a:lumMod val="75000"/>
                  </a:schemeClr>
                </a:solidFill>
              </a:rPr>
              <a:t>Update the RAT with the new mapping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4816523" y="4763830"/>
            <a:ext cx="511791" cy="4094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Rectangle 4"/>
          <p:cNvSpPr/>
          <p:nvPr/>
        </p:nvSpPr>
        <p:spPr>
          <a:xfrm>
            <a:off x="5328314" y="4763830"/>
            <a:ext cx="511791" cy="4094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Rectangle 5"/>
          <p:cNvSpPr/>
          <p:nvPr/>
        </p:nvSpPr>
        <p:spPr>
          <a:xfrm>
            <a:off x="5840105" y="4763830"/>
            <a:ext cx="511791" cy="4094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/>
        </p:nvSpPr>
        <p:spPr>
          <a:xfrm>
            <a:off x="6351896" y="4763830"/>
            <a:ext cx="511791" cy="4094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6863687" y="4763830"/>
            <a:ext cx="511791" cy="4094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7375478" y="4763830"/>
            <a:ext cx="511791" cy="40943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ight Arrow 9"/>
          <p:cNvSpPr/>
          <p:nvPr/>
        </p:nvSpPr>
        <p:spPr>
          <a:xfrm rot="10800000">
            <a:off x="4135842" y="4840597"/>
            <a:ext cx="624385" cy="25589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Box 11"/>
          <p:cNvSpPr txBox="1"/>
          <p:nvPr/>
        </p:nvSpPr>
        <p:spPr>
          <a:xfrm>
            <a:off x="2947646" y="5096494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Physical register id</a:t>
            </a:r>
          </a:p>
        </p:txBody>
      </p:sp>
      <p:sp>
        <p:nvSpPr>
          <p:cNvPr id="13" name="Right Arrow 12"/>
          <p:cNvSpPr/>
          <p:nvPr/>
        </p:nvSpPr>
        <p:spPr>
          <a:xfrm rot="10800000">
            <a:off x="7975981" y="4840597"/>
            <a:ext cx="624385" cy="25589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13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A3F68516-C47E-4B58-93AE-F62CAE92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D6643CB1-1448-4D64-9839-5B5CCE9AD8E7}"/>
              </a:ext>
            </a:extLst>
          </p:cNvPr>
          <p:cNvSpPr/>
          <p:nvPr/>
        </p:nvSpPr>
        <p:spPr>
          <a:xfrm rot="5400000">
            <a:off x="6127415" y="2836716"/>
            <a:ext cx="454275" cy="306543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A8C882-1F8C-4BAC-9B60-9C583F48F1C5}"/>
              </a:ext>
            </a:extLst>
          </p:cNvPr>
          <p:cNvSpPr txBox="1"/>
          <p:nvPr/>
        </p:nvSpPr>
        <p:spPr>
          <a:xfrm>
            <a:off x="5714505" y="3546560"/>
            <a:ext cx="22983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Free list</a:t>
            </a:r>
          </a:p>
        </p:txBody>
      </p:sp>
    </p:spTree>
    <p:extLst>
      <p:ext uri="{BB962C8B-B14F-4D97-AF65-F5344CB8AC3E}">
        <p14:creationId xmlns:p14="http://schemas.microsoft.com/office/powerpoint/2010/main" val="1863239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Dependence Check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2782" y="3429000"/>
            <a:ext cx="9157252" cy="181787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Let us say </a:t>
            </a:r>
            <a:r>
              <a:rPr lang="en-US" sz="2400" i="1" dirty="0"/>
              <a:t>r1</a:t>
            </a:r>
            <a:r>
              <a:rPr lang="en-US" sz="2400" dirty="0"/>
              <a:t> is </a:t>
            </a:r>
            <a:r>
              <a:rPr lang="en-US" sz="2400" dirty="0">
                <a:solidFill>
                  <a:srgbClr val="0070C0"/>
                </a:solidFill>
              </a:rPr>
              <a:t>mapped</a:t>
            </a:r>
            <a:r>
              <a:rPr lang="en-US" sz="2400" dirty="0"/>
              <a:t> to </a:t>
            </a:r>
            <a:r>
              <a:rPr lang="en-US" sz="2400" i="1" dirty="0"/>
              <a:t>p11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second instruction needs to read the </a:t>
            </a:r>
            <a:r>
              <a:rPr lang="en-US" sz="2400" dirty="0">
                <a:solidFill>
                  <a:srgbClr val="00B050"/>
                </a:solidFill>
              </a:rPr>
              <a:t>mapping</a:t>
            </a:r>
            <a:r>
              <a:rPr lang="en-US" sz="2400" dirty="0"/>
              <a:t> of </a:t>
            </a:r>
            <a:r>
              <a:rPr lang="en-US" sz="2400" i="1" dirty="0"/>
              <a:t>r1</a:t>
            </a:r>
            <a:r>
              <a:rPr lang="en-US" sz="2400" dirty="0"/>
              <a:t> as </a:t>
            </a:r>
            <a:r>
              <a:rPr lang="en-US" sz="2400" i="1" dirty="0"/>
              <a:t>p11</a:t>
            </a: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What if both instructions are </a:t>
            </a:r>
            <a:r>
              <a:rPr lang="en-US" sz="2400" dirty="0">
                <a:solidFill>
                  <a:srgbClr val="E21A23"/>
                </a:solidFill>
              </a:rPr>
              <a:t>sent</a:t>
            </a:r>
            <a:r>
              <a:rPr lang="en-US" sz="2400" dirty="0"/>
              <a:t> to the RAT together? 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232291" y="1787221"/>
            <a:ext cx="3096163" cy="95184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/>
              <a:t>add  r1, r2, r3</a:t>
            </a:r>
          </a:p>
          <a:p>
            <a:r>
              <a:rPr lang="en-US" sz="2400" dirty="0"/>
              <a:t>add  r4, r1, 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14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68F769-95DA-45B5-9B70-2D06FFD41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774660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1907" y="352908"/>
            <a:ext cx="7886700" cy="994172"/>
          </a:xfrm>
        </p:spPr>
        <p:txBody>
          <a:bodyPr/>
          <a:lstStyle/>
          <a:p>
            <a:r>
              <a:rPr lang="en-US" dirty="0"/>
              <a:t>Dependence Check Logic - II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2246920" y="4128854"/>
            <a:ext cx="3054948" cy="128726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100" dirty="0"/>
              <a:t>1) add  r1, r2, r3</a:t>
            </a:r>
          </a:p>
          <a:p>
            <a:r>
              <a:rPr lang="en-US" sz="2100" dirty="0"/>
              <a:t>2) add  r4, r1, 1</a:t>
            </a:r>
          </a:p>
          <a:p>
            <a:r>
              <a:rPr lang="en-US" sz="2100" dirty="0"/>
              <a:t>3) add  r3, r4, r6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A6517FE9-40DF-487F-AE8E-5BFF1F04E0C4}"/>
              </a:ext>
            </a:extLst>
          </p:cNvPr>
          <p:cNvGrpSpPr/>
          <p:nvPr/>
        </p:nvGrpSpPr>
        <p:grpSpPr>
          <a:xfrm>
            <a:off x="3781701" y="1820415"/>
            <a:ext cx="5872227" cy="2870438"/>
            <a:chOff x="2257700" y="1820415"/>
            <a:chExt cx="5872227" cy="2870438"/>
          </a:xfrm>
        </p:grpSpPr>
        <p:sp>
          <p:nvSpPr>
            <p:cNvPr id="4" name="Freeform 3"/>
            <p:cNvSpPr/>
            <p:nvPr/>
          </p:nvSpPr>
          <p:spPr>
            <a:xfrm>
              <a:off x="6322320" y="1820415"/>
              <a:ext cx="614149" cy="1044054"/>
            </a:xfrm>
            <a:custGeom>
              <a:avLst/>
              <a:gdLst>
                <a:gd name="connsiteX0" fmla="*/ 0 w 1132764"/>
                <a:gd name="connsiteY0" fmla="*/ 0 h 1392072"/>
                <a:gd name="connsiteX1" fmla="*/ 0 w 1132764"/>
                <a:gd name="connsiteY1" fmla="*/ 423081 h 1392072"/>
                <a:gd name="connsiteX2" fmla="*/ 696036 w 1132764"/>
                <a:gd name="connsiteY2" fmla="*/ 777923 h 1392072"/>
                <a:gd name="connsiteX3" fmla="*/ 0 w 1132764"/>
                <a:gd name="connsiteY3" fmla="*/ 996287 h 1392072"/>
                <a:gd name="connsiteX4" fmla="*/ 0 w 1132764"/>
                <a:gd name="connsiteY4" fmla="*/ 1392072 h 1392072"/>
                <a:gd name="connsiteX5" fmla="*/ 1119116 w 1132764"/>
                <a:gd name="connsiteY5" fmla="*/ 982639 h 1392072"/>
                <a:gd name="connsiteX6" fmla="*/ 1132764 w 1132764"/>
                <a:gd name="connsiteY6" fmla="*/ 436729 h 1392072"/>
                <a:gd name="connsiteX7" fmla="*/ 0 w 1132764"/>
                <a:gd name="connsiteY7" fmla="*/ 0 h 1392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2764" h="1392072">
                  <a:moveTo>
                    <a:pt x="0" y="0"/>
                  </a:moveTo>
                  <a:lnTo>
                    <a:pt x="0" y="423081"/>
                  </a:lnTo>
                  <a:lnTo>
                    <a:pt x="696036" y="777923"/>
                  </a:lnTo>
                  <a:lnTo>
                    <a:pt x="0" y="996287"/>
                  </a:lnTo>
                  <a:lnTo>
                    <a:pt x="0" y="1392072"/>
                  </a:lnTo>
                  <a:lnTo>
                    <a:pt x="1119116" y="982639"/>
                  </a:lnTo>
                  <a:lnTo>
                    <a:pt x="1132764" y="43672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5138376" y="1922773"/>
              <a:ext cx="1183944" cy="20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209765" y="1910085"/>
              <a:ext cx="1154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from RAT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5138376" y="2704033"/>
              <a:ext cx="1183944" cy="20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467003" y="2680415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px</a:t>
              </a:r>
              <a:endParaRPr lang="en-US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>
              <a:off x="6945983" y="2358451"/>
              <a:ext cx="1183944" cy="20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/>
            <p:cNvCxnSpPr/>
            <p:nvPr/>
          </p:nvCxnSpPr>
          <p:spPr>
            <a:xfrm flipV="1">
              <a:off x="2257700" y="3199788"/>
              <a:ext cx="2935269" cy="14910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Rounded Rectangle 37"/>
            <p:cNvSpPr/>
            <p:nvPr/>
          </p:nvSpPr>
          <p:spPr>
            <a:xfrm>
              <a:off x="5192969" y="3026664"/>
              <a:ext cx="1518081" cy="3624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err="1"/>
                <a:t>inst</a:t>
              </a:r>
              <a:r>
                <a:rPr lang="en-US" sz="2100" dirty="0"/>
                <a:t> 2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7D9088A-6994-4A70-BE1A-12290D3D1BE0}"/>
              </a:ext>
            </a:extLst>
          </p:cNvPr>
          <p:cNvGrpSpPr/>
          <p:nvPr/>
        </p:nvGrpSpPr>
        <p:grpSpPr>
          <a:xfrm>
            <a:off x="3917252" y="3638886"/>
            <a:ext cx="6036205" cy="2090536"/>
            <a:chOff x="2393251" y="3638886"/>
            <a:chExt cx="6036205" cy="2090536"/>
          </a:xfrm>
        </p:grpSpPr>
        <p:sp>
          <p:nvSpPr>
            <p:cNvPr id="19" name="Freeform 18"/>
            <p:cNvSpPr/>
            <p:nvPr/>
          </p:nvSpPr>
          <p:spPr>
            <a:xfrm>
              <a:off x="6305524" y="3638886"/>
              <a:ext cx="614149" cy="1044054"/>
            </a:xfrm>
            <a:custGeom>
              <a:avLst/>
              <a:gdLst>
                <a:gd name="connsiteX0" fmla="*/ 0 w 1132764"/>
                <a:gd name="connsiteY0" fmla="*/ 0 h 1392072"/>
                <a:gd name="connsiteX1" fmla="*/ 0 w 1132764"/>
                <a:gd name="connsiteY1" fmla="*/ 423081 h 1392072"/>
                <a:gd name="connsiteX2" fmla="*/ 696036 w 1132764"/>
                <a:gd name="connsiteY2" fmla="*/ 777923 h 1392072"/>
                <a:gd name="connsiteX3" fmla="*/ 0 w 1132764"/>
                <a:gd name="connsiteY3" fmla="*/ 996287 h 1392072"/>
                <a:gd name="connsiteX4" fmla="*/ 0 w 1132764"/>
                <a:gd name="connsiteY4" fmla="*/ 1392072 h 1392072"/>
                <a:gd name="connsiteX5" fmla="*/ 1119116 w 1132764"/>
                <a:gd name="connsiteY5" fmla="*/ 982639 h 1392072"/>
                <a:gd name="connsiteX6" fmla="*/ 1132764 w 1132764"/>
                <a:gd name="connsiteY6" fmla="*/ 436729 h 1392072"/>
                <a:gd name="connsiteX7" fmla="*/ 0 w 1132764"/>
                <a:gd name="connsiteY7" fmla="*/ 0 h 1392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2764" h="1392072">
                  <a:moveTo>
                    <a:pt x="0" y="0"/>
                  </a:moveTo>
                  <a:lnTo>
                    <a:pt x="0" y="423081"/>
                  </a:lnTo>
                  <a:lnTo>
                    <a:pt x="696036" y="777923"/>
                  </a:lnTo>
                  <a:lnTo>
                    <a:pt x="0" y="996287"/>
                  </a:lnTo>
                  <a:lnTo>
                    <a:pt x="0" y="1392072"/>
                  </a:lnTo>
                  <a:lnTo>
                    <a:pt x="1119116" y="982639"/>
                  </a:lnTo>
                  <a:lnTo>
                    <a:pt x="1132764" y="43672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7167038" y="4160913"/>
              <a:ext cx="614149" cy="1044054"/>
            </a:xfrm>
            <a:custGeom>
              <a:avLst/>
              <a:gdLst>
                <a:gd name="connsiteX0" fmla="*/ 0 w 1132764"/>
                <a:gd name="connsiteY0" fmla="*/ 0 h 1392072"/>
                <a:gd name="connsiteX1" fmla="*/ 0 w 1132764"/>
                <a:gd name="connsiteY1" fmla="*/ 423081 h 1392072"/>
                <a:gd name="connsiteX2" fmla="*/ 696036 w 1132764"/>
                <a:gd name="connsiteY2" fmla="*/ 777923 h 1392072"/>
                <a:gd name="connsiteX3" fmla="*/ 0 w 1132764"/>
                <a:gd name="connsiteY3" fmla="*/ 996287 h 1392072"/>
                <a:gd name="connsiteX4" fmla="*/ 0 w 1132764"/>
                <a:gd name="connsiteY4" fmla="*/ 1392072 h 1392072"/>
                <a:gd name="connsiteX5" fmla="*/ 1119116 w 1132764"/>
                <a:gd name="connsiteY5" fmla="*/ 982639 h 1392072"/>
                <a:gd name="connsiteX6" fmla="*/ 1132764 w 1132764"/>
                <a:gd name="connsiteY6" fmla="*/ 436729 h 1392072"/>
                <a:gd name="connsiteX7" fmla="*/ 0 w 1132764"/>
                <a:gd name="connsiteY7" fmla="*/ 0 h 1392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132764" h="1392072">
                  <a:moveTo>
                    <a:pt x="0" y="0"/>
                  </a:moveTo>
                  <a:lnTo>
                    <a:pt x="0" y="423081"/>
                  </a:lnTo>
                  <a:lnTo>
                    <a:pt x="696036" y="777923"/>
                  </a:lnTo>
                  <a:lnTo>
                    <a:pt x="0" y="996287"/>
                  </a:lnTo>
                  <a:lnTo>
                    <a:pt x="0" y="1392072"/>
                  </a:lnTo>
                  <a:lnTo>
                    <a:pt x="1119116" y="982639"/>
                  </a:lnTo>
                  <a:lnTo>
                    <a:pt x="1132764" y="436729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22" name="Straight Arrow Connector 21"/>
            <p:cNvCxnSpPr/>
            <p:nvPr/>
          </p:nvCxnSpPr>
          <p:spPr>
            <a:xfrm>
              <a:off x="6936469" y="4160913"/>
              <a:ext cx="208128" cy="1399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/>
            <p:cNvCxnSpPr/>
            <p:nvPr/>
          </p:nvCxnSpPr>
          <p:spPr>
            <a:xfrm>
              <a:off x="7781187" y="4682940"/>
              <a:ext cx="648269" cy="791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5121580" y="3787741"/>
              <a:ext cx="1183944" cy="20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192969" y="3830018"/>
              <a:ext cx="1154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from RAT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5960653" y="5058088"/>
              <a:ext cx="1183944" cy="20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6281605" y="5045399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py</a:t>
              </a:r>
              <a:endParaRPr lang="en-US" dirty="0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5095753" y="4485886"/>
              <a:ext cx="1183944" cy="204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416706" y="4473198"/>
              <a:ext cx="4283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px</a:t>
              </a:r>
              <a:endParaRPr lang="en-US" dirty="0"/>
            </a:p>
          </p:txBody>
        </p:sp>
        <p:sp>
          <p:nvSpPr>
            <p:cNvPr id="42" name="Rounded Rectangle 41"/>
            <p:cNvSpPr/>
            <p:nvPr/>
          </p:nvSpPr>
          <p:spPr>
            <a:xfrm>
              <a:off x="5201612" y="5366962"/>
              <a:ext cx="1518081" cy="362460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100" dirty="0" err="1"/>
                <a:t>inst</a:t>
              </a:r>
              <a:r>
                <a:rPr lang="en-US" sz="2100" dirty="0"/>
                <a:t> 3</a:t>
              </a:r>
            </a:p>
          </p:txBody>
        </p:sp>
        <p:cxnSp>
          <p:nvCxnSpPr>
            <p:cNvPr id="44" name="Straight Arrow Connector 43"/>
            <p:cNvCxnSpPr>
              <a:cxnSpLocks/>
              <a:stCxn id="18" idx="5"/>
              <a:endCxn id="42" idx="1"/>
            </p:cNvCxnSpPr>
            <p:nvPr/>
          </p:nvCxnSpPr>
          <p:spPr>
            <a:xfrm>
              <a:off x="2393251" y="5258128"/>
              <a:ext cx="2808361" cy="2900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5630C-B022-4028-AF5B-33DB83924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30C7E2F-C9C4-4CEE-AA63-3364580148E5}"/>
              </a:ext>
            </a:extLst>
          </p:cNvPr>
          <p:cNvGrpSpPr/>
          <p:nvPr/>
        </p:nvGrpSpPr>
        <p:grpSpPr>
          <a:xfrm>
            <a:off x="2407845" y="1126716"/>
            <a:ext cx="2492590" cy="1658540"/>
            <a:chOff x="883845" y="1126716"/>
            <a:chExt cx="2492590" cy="1658540"/>
          </a:xfrm>
        </p:grpSpPr>
        <p:sp>
          <p:nvSpPr>
            <p:cNvPr id="45" name="Rounded Rectangle 44"/>
            <p:cNvSpPr/>
            <p:nvPr/>
          </p:nvSpPr>
          <p:spPr>
            <a:xfrm>
              <a:off x="907479" y="1654386"/>
              <a:ext cx="2468956" cy="1130870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100" dirty="0"/>
                <a:t>r1 </a:t>
              </a:r>
              <a:r>
                <a:rPr lang="en-US" sz="2100" dirty="0">
                  <a:sym typeface="Wingdings" panose="05000000000000000000" pitchFamily="2" charset="2"/>
                </a:rPr>
                <a:t> </a:t>
              </a:r>
              <a:r>
                <a:rPr lang="en-US" sz="2100" dirty="0" err="1">
                  <a:sym typeface="Wingdings" panose="05000000000000000000" pitchFamily="2" charset="2"/>
                </a:rPr>
                <a:t>px</a:t>
              </a:r>
              <a:endParaRPr lang="en-US" sz="2100" dirty="0">
                <a:sym typeface="Wingdings" panose="05000000000000000000" pitchFamily="2" charset="2"/>
              </a:endParaRPr>
            </a:p>
            <a:p>
              <a:pPr algn="ctr"/>
              <a:r>
                <a:rPr lang="en-US" sz="2100" dirty="0">
                  <a:sym typeface="Wingdings" panose="05000000000000000000" pitchFamily="2" charset="2"/>
                </a:rPr>
                <a:t>r4  </a:t>
              </a:r>
              <a:r>
                <a:rPr lang="en-US" sz="2100" dirty="0" err="1">
                  <a:sym typeface="Wingdings" panose="05000000000000000000" pitchFamily="2" charset="2"/>
                </a:rPr>
                <a:t>py</a:t>
              </a:r>
              <a:endParaRPr lang="en-US" sz="2100" dirty="0">
                <a:sym typeface="Wingdings" panose="05000000000000000000" pitchFamily="2" charset="2"/>
              </a:endParaRPr>
            </a:p>
            <a:p>
              <a:pPr algn="ctr"/>
              <a:r>
                <a:rPr lang="en-US" sz="2100" dirty="0">
                  <a:sym typeface="Wingdings" panose="05000000000000000000" pitchFamily="2" charset="2"/>
                </a:rPr>
                <a:t>r3  </a:t>
              </a:r>
              <a:r>
                <a:rPr lang="en-US" sz="2100" dirty="0" err="1">
                  <a:sym typeface="Wingdings" panose="05000000000000000000" pitchFamily="2" charset="2"/>
                </a:rPr>
                <a:t>pz</a:t>
              </a:r>
              <a:endParaRPr lang="en-US" sz="21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B3B8C35-9511-4770-BF4F-44D9A1255F93}"/>
                </a:ext>
              </a:extLst>
            </p:cNvPr>
            <p:cNvSpPr/>
            <p:nvPr/>
          </p:nvSpPr>
          <p:spPr>
            <a:xfrm>
              <a:off x="883845" y="1126716"/>
              <a:ext cx="2468956" cy="5192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Mappings from the free list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CB5E02-AD3F-47FC-BBE5-B9EF14EFC3BC}"/>
              </a:ext>
            </a:extLst>
          </p:cNvPr>
          <p:cNvGrpSpPr/>
          <p:nvPr/>
        </p:nvGrpSpPr>
        <p:grpSpPr>
          <a:xfrm>
            <a:off x="2246920" y="3273576"/>
            <a:ext cx="2458456" cy="1409364"/>
            <a:chOff x="722920" y="3273576"/>
            <a:chExt cx="2458456" cy="1409364"/>
          </a:xfrm>
        </p:grpSpPr>
        <p:sp>
          <p:nvSpPr>
            <p:cNvPr id="33" name="Rounded Rectangle 32"/>
            <p:cNvSpPr/>
            <p:nvPr/>
          </p:nvSpPr>
          <p:spPr>
            <a:xfrm>
              <a:off x="1319411" y="3273576"/>
              <a:ext cx="1861965" cy="471071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All mappings from the RAT</a:t>
              </a:r>
            </a:p>
          </p:txBody>
        </p:sp>
        <p:cxnSp>
          <p:nvCxnSpPr>
            <p:cNvPr id="40" name="Straight Arrow Connector 39"/>
            <p:cNvCxnSpPr>
              <a:cxnSpLocks/>
            </p:cNvCxnSpPr>
            <p:nvPr/>
          </p:nvCxnSpPr>
          <p:spPr>
            <a:xfrm flipV="1">
              <a:off x="1033670" y="3830018"/>
              <a:ext cx="1108287" cy="4708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176C0BA-AA5B-4314-8704-2197E5EAAB98}"/>
                </a:ext>
              </a:extLst>
            </p:cNvPr>
            <p:cNvSpPr/>
            <p:nvPr/>
          </p:nvSpPr>
          <p:spPr>
            <a:xfrm>
              <a:off x="722920" y="4300878"/>
              <a:ext cx="481860" cy="382062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03F1307F-8743-4A26-AC78-16299CC51BF8}"/>
              </a:ext>
            </a:extLst>
          </p:cNvPr>
          <p:cNvSpPr/>
          <p:nvPr/>
        </p:nvSpPr>
        <p:spPr>
          <a:xfrm>
            <a:off x="3576859" y="4665834"/>
            <a:ext cx="395069" cy="3067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3B3F4F9-5E8A-41A0-BF3F-10E6C7F095FE}"/>
              </a:ext>
            </a:extLst>
          </p:cNvPr>
          <p:cNvSpPr/>
          <p:nvPr/>
        </p:nvSpPr>
        <p:spPr>
          <a:xfrm>
            <a:off x="3576859" y="4996302"/>
            <a:ext cx="398794" cy="306748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440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Available bit </a:t>
            </a:r>
            <a:r>
              <a:rPr lang="en-US" dirty="0"/>
              <a:t>in the rename table entry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80592" y="1395208"/>
            <a:ext cx="7958759" cy="2000527"/>
          </a:xfrm>
        </p:spPr>
        <p:txBody>
          <a:bodyPr>
            <a:normAutofit/>
          </a:bodyPr>
          <a:lstStyle/>
          <a:p>
            <a:r>
              <a:rPr lang="en-US" dirty="0"/>
              <a:t>We need some more </a:t>
            </a:r>
            <a:r>
              <a:rPr lang="en-US" dirty="0">
                <a:solidFill>
                  <a:srgbClr val="FF0000"/>
                </a:solidFill>
              </a:rPr>
              <a:t>information</a:t>
            </a:r>
            <a:r>
              <a:rPr lang="en-US" dirty="0"/>
              <a:t> in each entry</a:t>
            </a:r>
          </a:p>
          <a:p>
            <a:pPr lvl="1"/>
            <a:r>
              <a:rPr lang="en-US" dirty="0"/>
              <a:t>An </a:t>
            </a:r>
            <a:r>
              <a:rPr lang="en-US" dirty="0">
                <a:solidFill>
                  <a:srgbClr val="FF0000"/>
                </a:solidFill>
              </a:rPr>
              <a:t>available </a:t>
            </a:r>
            <a:r>
              <a:rPr lang="en-US" dirty="0"/>
              <a:t>bit (</a:t>
            </a:r>
            <a:r>
              <a:rPr lang="en-US" i="1" dirty="0" err="1"/>
              <a:t>avlbl</a:t>
            </a:r>
            <a:r>
              <a:rPr lang="en-US" i="1" dirty="0"/>
              <a:t>)</a:t>
            </a:r>
            <a:endParaRPr lang="en-US" dirty="0"/>
          </a:p>
          <a:p>
            <a:pPr lvl="1"/>
            <a:r>
              <a:rPr lang="en-US" dirty="0"/>
              <a:t>It indicates whether the result can be found in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physical register file and the rest of the pipeline </a:t>
            </a:r>
            <a:r>
              <a:rPr lang="en-US" dirty="0"/>
              <a:t>or not.</a:t>
            </a:r>
          </a:p>
          <a:p>
            <a:pPr lvl="2"/>
            <a:r>
              <a:rPr lang="en-US" dirty="0"/>
              <a:t>If not, the instruction has to </a:t>
            </a:r>
            <a:r>
              <a:rPr lang="en-US" b="1" dirty="0">
                <a:solidFill>
                  <a:srgbClr val="0070C0"/>
                </a:solidFill>
              </a:rPr>
              <a:t>wait</a:t>
            </a:r>
            <a:r>
              <a:rPr lang="en-US" dirty="0"/>
              <a:t> in the instruction window.</a:t>
            </a:r>
          </a:p>
        </p:txBody>
      </p:sp>
      <p:sp>
        <p:nvSpPr>
          <p:cNvPr id="4" name="Rectangle 3"/>
          <p:cNvSpPr/>
          <p:nvPr/>
        </p:nvSpPr>
        <p:spPr>
          <a:xfrm>
            <a:off x="3963571" y="4149154"/>
            <a:ext cx="2190466" cy="44014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physical register id</a:t>
            </a:r>
          </a:p>
        </p:txBody>
      </p:sp>
      <p:sp>
        <p:nvSpPr>
          <p:cNvPr id="5" name="Rectangle 4"/>
          <p:cNvSpPr/>
          <p:nvPr/>
        </p:nvSpPr>
        <p:spPr>
          <a:xfrm>
            <a:off x="6154037" y="4149154"/>
            <a:ext cx="1179049" cy="44014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avlbl</a:t>
            </a:r>
            <a:r>
              <a:rPr lang="en-US" dirty="0"/>
              <a:t> bit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48142" y="3693660"/>
            <a:ext cx="2108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rename table entry</a:t>
            </a:r>
          </a:p>
        </p:txBody>
      </p:sp>
      <p:sp>
        <p:nvSpPr>
          <p:cNvPr id="7" name="Rectangle 6"/>
          <p:cNvSpPr/>
          <p:nvPr/>
        </p:nvSpPr>
        <p:spPr>
          <a:xfrm>
            <a:off x="3861015" y="4039909"/>
            <a:ext cx="3617844" cy="75410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16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AA0E8F-F26C-4441-892D-24A19E414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2575263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20217-F3E0-46B8-B63F-0FE521638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8971" y="1508735"/>
            <a:ext cx="1732816" cy="822960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5" name="Round Same Side Corner Rectangle 3">
            <a:extLst>
              <a:ext uri="{FF2B5EF4-FFF2-40B4-BE49-F238E27FC236}">
                <a16:creationId xmlns:a16="http://schemas.microsoft.com/office/drawing/2014/main" id="{BABD4351-0C08-4766-BE81-3DA733F5C5F6}"/>
              </a:ext>
            </a:extLst>
          </p:cNvPr>
          <p:cNvSpPr/>
          <p:nvPr/>
        </p:nvSpPr>
        <p:spPr>
          <a:xfrm rot="16200000">
            <a:off x="4078728" y="2095205"/>
            <a:ext cx="451117" cy="56750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21A23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506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3426B6-3207-49E8-8E7A-318CE5AC1753}"/>
              </a:ext>
            </a:extLst>
          </p:cNvPr>
          <p:cNvSpPr txBox="1"/>
          <p:nvPr/>
        </p:nvSpPr>
        <p:spPr>
          <a:xfrm>
            <a:off x="4168233" y="2189899"/>
            <a:ext cx="341760" cy="37811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57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13BD94-432E-49F8-994F-EAAF0AE084BC}"/>
              </a:ext>
            </a:extLst>
          </p:cNvPr>
          <p:cNvSpPr/>
          <p:nvPr/>
        </p:nvSpPr>
        <p:spPr>
          <a:xfrm>
            <a:off x="4620192" y="2153399"/>
            <a:ext cx="4162026" cy="451117"/>
          </a:xfrm>
          <a:prstGeom prst="rect">
            <a:avLst/>
          </a:prstGeom>
          <a:solidFill>
            <a:srgbClr val="E21A2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300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FA707-E2BC-4B10-86EB-612EA2C36383}"/>
              </a:ext>
            </a:extLst>
          </p:cNvPr>
          <p:cNvSpPr txBox="1"/>
          <p:nvPr/>
        </p:nvSpPr>
        <p:spPr>
          <a:xfrm>
            <a:off x="4722112" y="2214953"/>
            <a:ext cx="2480166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Instruction Renaming</a:t>
            </a:r>
          </a:p>
        </p:txBody>
      </p:sp>
      <p:sp>
        <p:nvSpPr>
          <p:cNvPr id="9" name="Round Same Side Corner Rectangle 19">
            <a:extLst>
              <a:ext uri="{FF2B5EF4-FFF2-40B4-BE49-F238E27FC236}">
                <a16:creationId xmlns:a16="http://schemas.microsoft.com/office/drawing/2014/main" id="{F28551BB-C70F-4CF7-A482-B8F1CE1D5A53}"/>
              </a:ext>
            </a:extLst>
          </p:cNvPr>
          <p:cNvSpPr/>
          <p:nvPr/>
        </p:nvSpPr>
        <p:spPr>
          <a:xfrm rot="16200000">
            <a:off x="4078728" y="2577573"/>
            <a:ext cx="451117" cy="56750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B600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506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B0FB8F-4718-4EB7-89C9-4E1C2C7BEFB0}"/>
              </a:ext>
            </a:extLst>
          </p:cNvPr>
          <p:cNvSpPr txBox="1"/>
          <p:nvPr/>
        </p:nvSpPr>
        <p:spPr>
          <a:xfrm>
            <a:off x="4144989" y="2672267"/>
            <a:ext cx="388248" cy="37811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57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E42B5-FBE8-4918-BF15-433D2716BFE0}"/>
              </a:ext>
            </a:extLst>
          </p:cNvPr>
          <p:cNvSpPr/>
          <p:nvPr/>
        </p:nvSpPr>
        <p:spPr>
          <a:xfrm>
            <a:off x="4620193" y="2635767"/>
            <a:ext cx="4162025" cy="451117"/>
          </a:xfrm>
          <a:prstGeom prst="rect">
            <a:avLst/>
          </a:prstGeom>
          <a:solidFill>
            <a:srgbClr val="FFB6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300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410488-04BF-4D5D-A7DA-E5F8EAAA5C8D}"/>
              </a:ext>
            </a:extLst>
          </p:cNvPr>
          <p:cNvSpPr txBox="1"/>
          <p:nvPr/>
        </p:nvSpPr>
        <p:spPr>
          <a:xfrm>
            <a:off x="4722113" y="2701372"/>
            <a:ext cx="4073551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600" b="1" dirty="0">
                <a:latin typeface="Poppins" pitchFamily="2" charset="77"/>
                <a:ea typeface="League Spartan" charset="0"/>
                <a:cs typeface="Poppins" pitchFamily="2" charset="77"/>
              </a:rPr>
              <a:t>Instruction Dispatch, Wakeup, Select</a:t>
            </a:r>
          </a:p>
        </p:txBody>
      </p:sp>
      <p:sp>
        <p:nvSpPr>
          <p:cNvPr id="13" name="Round Same Side Corner Rectangle 27">
            <a:extLst>
              <a:ext uri="{FF2B5EF4-FFF2-40B4-BE49-F238E27FC236}">
                <a16:creationId xmlns:a16="http://schemas.microsoft.com/office/drawing/2014/main" id="{79248E22-BAEB-4C8A-A15F-AF1D32AF8D13}"/>
              </a:ext>
            </a:extLst>
          </p:cNvPr>
          <p:cNvSpPr/>
          <p:nvPr/>
        </p:nvSpPr>
        <p:spPr>
          <a:xfrm rot="16200000">
            <a:off x="4078728" y="3059941"/>
            <a:ext cx="451117" cy="56750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625D9C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506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35409B-E2F1-4530-A5A2-3CBAD6D1859A}"/>
              </a:ext>
            </a:extLst>
          </p:cNvPr>
          <p:cNvSpPr txBox="1"/>
          <p:nvPr/>
        </p:nvSpPr>
        <p:spPr>
          <a:xfrm>
            <a:off x="4140983" y="3154636"/>
            <a:ext cx="396263" cy="37811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57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3.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8CDCA8-6093-47E9-903D-9F228DCF85D0}"/>
              </a:ext>
            </a:extLst>
          </p:cNvPr>
          <p:cNvSpPr/>
          <p:nvPr/>
        </p:nvSpPr>
        <p:spPr>
          <a:xfrm>
            <a:off x="4620193" y="3118135"/>
            <a:ext cx="4162024" cy="451117"/>
          </a:xfrm>
          <a:prstGeom prst="rect">
            <a:avLst/>
          </a:prstGeom>
          <a:solidFill>
            <a:srgbClr val="625D9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300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07BA0C-52C9-406C-8489-50BE8D80FA27}"/>
              </a:ext>
            </a:extLst>
          </p:cNvPr>
          <p:cNvSpPr txBox="1"/>
          <p:nvPr/>
        </p:nvSpPr>
        <p:spPr>
          <a:xfrm>
            <a:off x="4719199" y="3194198"/>
            <a:ext cx="3156633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The Load-Store Queue (LSQ)</a:t>
            </a:r>
          </a:p>
        </p:txBody>
      </p:sp>
      <p:sp>
        <p:nvSpPr>
          <p:cNvPr id="18" name="Round Same Side Corner Rectangle 35">
            <a:extLst>
              <a:ext uri="{FF2B5EF4-FFF2-40B4-BE49-F238E27FC236}">
                <a16:creationId xmlns:a16="http://schemas.microsoft.com/office/drawing/2014/main" id="{75461693-8E2F-4907-BA80-9443242518B7}"/>
              </a:ext>
            </a:extLst>
          </p:cNvPr>
          <p:cNvSpPr/>
          <p:nvPr/>
        </p:nvSpPr>
        <p:spPr>
          <a:xfrm rot="16200000">
            <a:off x="4078728" y="3542310"/>
            <a:ext cx="451117" cy="56750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AF1858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506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9A06BB-56ED-4174-925E-12A87E6D31F3}"/>
              </a:ext>
            </a:extLst>
          </p:cNvPr>
          <p:cNvSpPr txBox="1"/>
          <p:nvPr/>
        </p:nvSpPr>
        <p:spPr>
          <a:xfrm>
            <a:off x="4132165" y="3637004"/>
            <a:ext cx="413896" cy="37811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57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4.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33289B-2C33-40AD-8BC8-E054DA087F50}"/>
              </a:ext>
            </a:extLst>
          </p:cNvPr>
          <p:cNvSpPr/>
          <p:nvPr/>
        </p:nvSpPr>
        <p:spPr>
          <a:xfrm>
            <a:off x="4620193" y="3600504"/>
            <a:ext cx="4162023" cy="451117"/>
          </a:xfrm>
          <a:prstGeom prst="rect">
            <a:avLst/>
          </a:prstGeom>
          <a:solidFill>
            <a:srgbClr val="AF185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300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D3C69D-66F4-41C5-9E75-C8473AC5634B}"/>
              </a:ext>
            </a:extLst>
          </p:cNvPr>
          <p:cNvSpPr txBox="1"/>
          <p:nvPr/>
        </p:nvSpPr>
        <p:spPr>
          <a:xfrm>
            <a:off x="4719198" y="3657535"/>
            <a:ext cx="2255746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Instruction Commit</a:t>
            </a:r>
          </a:p>
        </p:txBody>
      </p:sp>
      <p:pic>
        <p:nvPicPr>
          <p:cNvPr id="33" name="Picture 32" descr="Shape, arrow&#10;&#10;Description automatically generated">
            <a:extLst>
              <a:ext uri="{FF2B5EF4-FFF2-40B4-BE49-F238E27FC236}">
                <a16:creationId xmlns:a16="http://schemas.microsoft.com/office/drawing/2014/main" id="{720B12FF-CA6E-41D6-BD5D-1D381B696C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8953" y="2656618"/>
            <a:ext cx="567506" cy="451118"/>
          </a:xfrm>
          <a:prstGeom prst="rect">
            <a:avLst/>
          </a:prstGeom>
        </p:spPr>
      </p:pic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28F3E43D-B7D8-44C3-B409-592BB5993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17</a:t>
            </a:fld>
            <a:endParaRPr lang="en-US"/>
          </a:p>
        </p:txBody>
      </p:sp>
      <p:sp>
        <p:nvSpPr>
          <p:cNvPr id="36" name="Footer Placeholder 35">
            <a:extLst>
              <a:ext uri="{FF2B5EF4-FFF2-40B4-BE49-F238E27FC236}">
                <a16:creationId xmlns:a16="http://schemas.microsoft.com/office/drawing/2014/main" id="{8A570817-234C-4177-A0A9-EBCB9DBD8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1171327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Dispatch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2226470"/>
            <a:ext cx="7886700" cy="954313"/>
          </a:xfrm>
        </p:spPr>
        <p:txBody>
          <a:bodyPr>
            <a:normAutofit/>
          </a:bodyPr>
          <a:lstStyle/>
          <a:p>
            <a:r>
              <a:rPr lang="en-US" dirty="0"/>
              <a:t>Till the rename stage, instructions proceed </a:t>
            </a:r>
            <a:r>
              <a:rPr lang="en-US" dirty="0">
                <a:solidFill>
                  <a:srgbClr val="FF0000"/>
                </a:solidFill>
              </a:rPr>
              <a:t>in-order.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Dispatch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Send the instruction to the instruction window (IW)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99515" y="3569744"/>
            <a:ext cx="2221173" cy="70627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Rename</a:t>
            </a:r>
          </a:p>
        </p:txBody>
      </p:sp>
      <p:sp>
        <p:nvSpPr>
          <p:cNvPr id="5" name="Right Arrow 4"/>
          <p:cNvSpPr/>
          <p:nvPr/>
        </p:nvSpPr>
        <p:spPr>
          <a:xfrm>
            <a:off x="5833282" y="3723281"/>
            <a:ext cx="890516" cy="399197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Rectangle 5"/>
          <p:cNvSpPr/>
          <p:nvPr/>
        </p:nvSpPr>
        <p:spPr>
          <a:xfrm>
            <a:off x="7153701" y="3631157"/>
            <a:ext cx="696036" cy="5424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/>
        </p:nvSpPr>
        <p:spPr>
          <a:xfrm>
            <a:off x="7849737" y="3631157"/>
            <a:ext cx="696036" cy="5424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8545773" y="3636274"/>
            <a:ext cx="696036" cy="5424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9241809" y="3631156"/>
            <a:ext cx="696036" cy="54249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TextBox 9"/>
          <p:cNvSpPr txBox="1"/>
          <p:nvPr/>
        </p:nvSpPr>
        <p:spPr>
          <a:xfrm>
            <a:off x="7755142" y="3278906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Instruction Window</a:t>
            </a:r>
          </a:p>
        </p:txBody>
      </p:sp>
      <p:cxnSp>
        <p:nvCxnSpPr>
          <p:cNvPr id="12" name="Straight Connector 11"/>
          <p:cNvCxnSpPr/>
          <p:nvPr/>
        </p:nvCxnSpPr>
        <p:spPr>
          <a:xfrm>
            <a:off x="6938751" y="3631156"/>
            <a:ext cx="3469943" cy="511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938751" y="4176212"/>
            <a:ext cx="3469943" cy="5118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18</a:t>
            </a:fld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C92423B-BBFF-4949-8001-F4F774025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3657847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Window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39" y="1610951"/>
            <a:ext cx="7886700" cy="363609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Status of an instruction in the window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>
                <a:solidFill>
                  <a:srgbClr val="0070C0"/>
                </a:solidFill>
              </a:rPr>
              <a:t>opcode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type of operation: add, subtract, multiply </a:t>
            </a:r>
          </a:p>
          <a:p>
            <a:r>
              <a:rPr lang="en-US" dirty="0">
                <a:solidFill>
                  <a:srgbClr val="E21A23"/>
                </a:solidFill>
                <a:sym typeface="Wingdings" panose="05000000000000000000" pitchFamily="2" charset="2"/>
              </a:rPr>
              <a:t>tag</a:t>
            </a:r>
            <a:r>
              <a:rPr lang="en-US" dirty="0">
                <a:sym typeface="Wingdings" panose="05000000000000000000" pitchFamily="2" charset="2"/>
              </a:rPr>
              <a:t>  physical register id </a:t>
            </a:r>
          </a:p>
          <a:p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ready bit </a:t>
            </a:r>
            <a:r>
              <a:rPr lang="en-US" dirty="0">
                <a:sym typeface="Wingdings" panose="05000000000000000000" pitchFamily="2" charset="2"/>
              </a:rPr>
              <a:t> does the physical register file contain the corresponding value</a:t>
            </a:r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927917" y="2241646"/>
            <a:ext cx="1105469" cy="5936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 err="1"/>
              <a:t>opcode</a:t>
            </a:r>
            <a:endParaRPr lang="en-US" sz="2100" dirty="0"/>
          </a:p>
        </p:txBody>
      </p:sp>
      <p:sp>
        <p:nvSpPr>
          <p:cNvPr id="5" name="Rectangle 4"/>
          <p:cNvSpPr/>
          <p:nvPr/>
        </p:nvSpPr>
        <p:spPr>
          <a:xfrm>
            <a:off x="4033385" y="2241645"/>
            <a:ext cx="1566080" cy="5936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 err="1"/>
              <a:t>src</a:t>
            </a:r>
            <a:r>
              <a:rPr lang="en-US" sz="2100" dirty="0"/>
              <a:t> tag 1</a:t>
            </a:r>
          </a:p>
        </p:txBody>
      </p:sp>
      <p:sp>
        <p:nvSpPr>
          <p:cNvPr id="6" name="Rectangle 5"/>
          <p:cNvSpPr/>
          <p:nvPr/>
        </p:nvSpPr>
        <p:spPr>
          <a:xfrm>
            <a:off x="5599465" y="2241644"/>
            <a:ext cx="767686" cy="5936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  <a:endParaRPr lang="en-US" sz="2100" dirty="0"/>
          </a:p>
          <a:p>
            <a:pPr algn="ctr"/>
            <a:r>
              <a:rPr lang="en-US" dirty="0"/>
              <a:t>bit 1</a:t>
            </a:r>
          </a:p>
        </p:txBody>
      </p:sp>
      <p:sp>
        <p:nvSpPr>
          <p:cNvPr id="7" name="Rectangle 6"/>
          <p:cNvSpPr/>
          <p:nvPr/>
        </p:nvSpPr>
        <p:spPr>
          <a:xfrm>
            <a:off x="6382505" y="2241644"/>
            <a:ext cx="1566080" cy="5936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 err="1"/>
              <a:t>src</a:t>
            </a:r>
            <a:r>
              <a:rPr lang="en-US" sz="2100" dirty="0"/>
              <a:t> tag 2</a:t>
            </a:r>
          </a:p>
        </p:txBody>
      </p:sp>
      <p:sp>
        <p:nvSpPr>
          <p:cNvPr id="8" name="Rectangle 7"/>
          <p:cNvSpPr/>
          <p:nvPr/>
        </p:nvSpPr>
        <p:spPr>
          <a:xfrm>
            <a:off x="7948585" y="2241643"/>
            <a:ext cx="767686" cy="5936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ready</a:t>
            </a:r>
          </a:p>
          <a:p>
            <a:pPr algn="ctr"/>
            <a:r>
              <a:rPr lang="en-US" dirty="0"/>
              <a:t>bit 2</a:t>
            </a:r>
          </a:p>
        </p:txBody>
      </p:sp>
      <p:sp>
        <p:nvSpPr>
          <p:cNvPr id="9" name="Rectangle 8"/>
          <p:cNvSpPr/>
          <p:nvPr/>
        </p:nvSpPr>
        <p:spPr>
          <a:xfrm>
            <a:off x="8716271" y="2241643"/>
            <a:ext cx="1566080" cy="5936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 err="1"/>
              <a:t>dest</a:t>
            </a:r>
            <a:r>
              <a:rPr lang="en-US" sz="2100" dirty="0"/>
              <a:t> tag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48739" y="2835322"/>
            <a:ext cx="1566080" cy="5936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imm1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382505" y="2835322"/>
            <a:ext cx="1566080" cy="5936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imm2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006691" y="2241643"/>
            <a:ext cx="921224" cy="5936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valid</a:t>
            </a: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19</a:t>
            </a:fld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414FC2A-F207-4D7D-A630-CD3E0A7D9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32588014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0616" y="274321"/>
            <a:ext cx="7810841" cy="822960"/>
          </a:xfrm>
        </p:spPr>
        <p:txBody>
          <a:bodyPr/>
          <a:lstStyle/>
          <a:p>
            <a:r>
              <a:rPr lang="en-US" dirty="0"/>
              <a:t>Background Required to Understand this Chapter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BFEAB2-FD83-41F2-9787-AD5D1A1760CD}" type="slidenum">
              <a:rPr lang="en-US" smtClean="0"/>
              <a:t>2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164879" y="591170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C6FE163-8C29-40B5-A490-0E5AF69445E5}"/>
              </a:ext>
            </a:extLst>
          </p:cNvPr>
          <p:cNvCxnSpPr>
            <a:cxnSpLocks/>
          </p:cNvCxnSpPr>
          <p:nvPr/>
        </p:nvCxnSpPr>
        <p:spPr>
          <a:xfrm flipH="1">
            <a:off x="1981200" y="5999180"/>
            <a:ext cx="8229600" cy="0"/>
          </a:xfrm>
          <a:prstGeom prst="straightConnector1">
            <a:avLst/>
          </a:prstGeom>
          <a:ln w="19050"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8C1614-6727-4049-9BE6-F26B2FF1D6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EC53A45C-3C6C-43FE-AFCC-E69ED6E9D50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3617024"/>
              </p:ext>
            </p:extLst>
          </p:nvPr>
        </p:nvGraphicFramePr>
        <p:xfrm>
          <a:off x="1981200" y="1626916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3" name="Picture 12">
            <a:extLst>
              <a:ext uri="{FF2B5EF4-FFF2-40B4-BE49-F238E27FC236}">
                <a16:creationId xmlns:a16="http://schemas.microsoft.com/office/drawing/2014/main" id="{A1C14161-8E39-4190-9A56-32779EA1FC1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512246" y="1"/>
            <a:ext cx="3677575" cy="3677575"/>
          </a:xfrm>
          <a:prstGeom prst="rect">
            <a:avLst/>
          </a:prstGeom>
        </p:spPr>
      </p:pic>
      <p:pic>
        <p:nvPicPr>
          <p:cNvPr id="16" name="Picture 15" descr="A picture containing green&#10;&#10;Description automatically generated">
            <a:extLst>
              <a:ext uri="{FF2B5EF4-FFF2-40B4-BE49-F238E27FC236}">
                <a16:creationId xmlns:a16="http://schemas.microsoft.com/office/drawing/2014/main" id="{F0E73E02-DD60-4B23-907C-E6C9B6A874AD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3871" y="3289326"/>
            <a:ext cx="1934322" cy="256846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ECF43D0-8362-4BC5-914A-E6A737108EA3}"/>
              </a:ext>
            </a:extLst>
          </p:cNvPr>
          <p:cNvSpPr/>
          <p:nvPr/>
        </p:nvSpPr>
        <p:spPr>
          <a:xfrm>
            <a:off x="2759540" y="5538983"/>
            <a:ext cx="62010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10"/>
              </a:rPr>
              <a:t>http://www.cse.iitd.ac.in/~srsarangi/archbooksoft.html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33393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 any point in the instruction window</a:t>
            </a:r>
          </a:p>
        </p:txBody>
      </p:sp>
      <p:sp>
        <p:nvSpPr>
          <p:cNvPr id="4" name="Rectangle 3"/>
          <p:cNvSpPr/>
          <p:nvPr/>
        </p:nvSpPr>
        <p:spPr>
          <a:xfrm>
            <a:off x="3714465" y="2629993"/>
            <a:ext cx="696036" cy="542498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Rectangle 4"/>
          <p:cNvSpPr/>
          <p:nvPr/>
        </p:nvSpPr>
        <p:spPr>
          <a:xfrm>
            <a:off x="4410501" y="2629993"/>
            <a:ext cx="696036" cy="542498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Rectangle 5"/>
          <p:cNvSpPr/>
          <p:nvPr/>
        </p:nvSpPr>
        <p:spPr>
          <a:xfrm>
            <a:off x="5106537" y="2624877"/>
            <a:ext cx="696036" cy="54249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/>
        </p:nvSpPr>
        <p:spPr>
          <a:xfrm>
            <a:off x="5802573" y="2629993"/>
            <a:ext cx="696036" cy="542498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6498609" y="2629993"/>
            <a:ext cx="696036" cy="54249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7194645" y="2624875"/>
            <a:ext cx="696036" cy="54249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/>
        </p:nvSpPr>
        <p:spPr>
          <a:xfrm>
            <a:off x="7890681" y="2629993"/>
            <a:ext cx="696036" cy="542498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8586717" y="2624875"/>
            <a:ext cx="696036" cy="54249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TextBox 12"/>
          <p:cNvSpPr txBox="1"/>
          <p:nvPr/>
        </p:nvSpPr>
        <p:spPr>
          <a:xfrm>
            <a:off x="4554692" y="4207752"/>
            <a:ext cx="5713424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Instructions waiting for an operand to be ready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809183" y="4132711"/>
            <a:ext cx="696036" cy="54249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ectangle 14"/>
          <p:cNvSpPr/>
          <p:nvPr/>
        </p:nvSpPr>
        <p:spPr>
          <a:xfrm>
            <a:off x="3809182" y="4918921"/>
            <a:ext cx="696036" cy="542498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TextBox 16"/>
          <p:cNvSpPr txBox="1"/>
          <p:nvPr/>
        </p:nvSpPr>
        <p:spPr>
          <a:xfrm>
            <a:off x="4554691" y="4993961"/>
            <a:ext cx="4815742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Instructions whose operands are ready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20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F097F0B-574D-4CD0-BEAC-7AD4BF55D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38120371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1346" y="857251"/>
            <a:ext cx="7886700" cy="994172"/>
          </a:xfrm>
        </p:spPr>
        <p:txBody>
          <a:bodyPr/>
          <a:lstStyle/>
          <a:p>
            <a:r>
              <a:rPr lang="en-US" dirty="0"/>
              <a:t>Select and Execute </a:t>
            </a:r>
          </a:p>
        </p:txBody>
      </p:sp>
      <p:sp>
        <p:nvSpPr>
          <p:cNvPr id="6" name="Rectangle 5"/>
          <p:cNvSpPr/>
          <p:nvPr/>
        </p:nvSpPr>
        <p:spPr>
          <a:xfrm>
            <a:off x="4911630" y="1967492"/>
            <a:ext cx="696036" cy="542497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/>
        </p:nvSpPr>
        <p:spPr>
          <a:xfrm>
            <a:off x="5607666" y="1968468"/>
            <a:ext cx="696036" cy="542498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6303702" y="1968468"/>
            <a:ext cx="696036" cy="54249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6999738" y="1967492"/>
            <a:ext cx="696036" cy="548593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8388611" y="1967491"/>
            <a:ext cx="696036" cy="53443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3693567" y="2921625"/>
            <a:ext cx="5177194" cy="5322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Select unit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3693567" y="2521202"/>
            <a:ext cx="348018" cy="39137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Down Arrow 13"/>
          <p:cNvSpPr/>
          <p:nvPr/>
        </p:nvSpPr>
        <p:spPr>
          <a:xfrm>
            <a:off x="4419671" y="2510967"/>
            <a:ext cx="348018" cy="39137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Down Arrow 14"/>
          <p:cNvSpPr/>
          <p:nvPr/>
        </p:nvSpPr>
        <p:spPr>
          <a:xfrm>
            <a:off x="5109665" y="2515079"/>
            <a:ext cx="348018" cy="39137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Down Arrow 15"/>
          <p:cNvSpPr/>
          <p:nvPr/>
        </p:nvSpPr>
        <p:spPr>
          <a:xfrm>
            <a:off x="5780182" y="2522361"/>
            <a:ext cx="348018" cy="39137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Down Arrow 16"/>
          <p:cNvSpPr/>
          <p:nvPr/>
        </p:nvSpPr>
        <p:spPr>
          <a:xfrm>
            <a:off x="6506286" y="2514860"/>
            <a:ext cx="348018" cy="39137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Down Arrow 17"/>
          <p:cNvSpPr/>
          <p:nvPr/>
        </p:nvSpPr>
        <p:spPr>
          <a:xfrm>
            <a:off x="7161165" y="2516084"/>
            <a:ext cx="348018" cy="39137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Down Arrow 18"/>
          <p:cNvSpPr/>
          <p:nvPr/>
        </p:nvSpPr>
        <p:spPr>
          <a:xfrm>
            <a:off x="7855496" y="2495580"/>
            <a:ext cx="348018" cy="39137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Down Arrow 19"/>
          <p:cNvSpPr/>
          <p:nvPr/>
        </p:nvSpPr>
        <p:spPr>
          <a:xfrm>
            <a:off x="8522743" y="2516084"/>
            <a:ext cx="348018" cy="39137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TextBox 20"/>
          <p:cNvSpPr txBox="1"/>
          <p:nvPr/>
        </p:nvSpPr>
        <p:spPr>
          <a:xfrm>
            <a:off x="1951346" y="1979896"/>
            <a:ext cx="13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Instruction </a:t>
            </a:r>
          </a:p>
          <a:p>
            <a:r>
              <a:rPr lang="en-US" dirty="0"/>
              <a:t>Window</a:t>
            </a:r>
          </a:p>
        </p:txBody>
      </p:sp>
      <p:sp>
        <p:nvSpPr>
          <p:cNvPr id="22" name="Down Arrow 21"/>
          <p:cNvSpPr/>
          <p:nvPr/>
        </p:nvSpPr>
        <p:spPr>
          <a:xfrm>
            <a:off x="5780183" y="3461773"/>
            <a:ext cx="428411" cy="54249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Down Arrow 22"/>
          <p:cNvSpPr/>
          <p:nvPr/>
        </p:nvSpPr>
        <p:spPr>
          <a:xfrm>
            <a:off x="6437516" y="3453888"/>
            <a:ext cx="428411" cy="542498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Rectangle 23"/>
          <p:cNvSpPr/>
          <p:nvPr/>
        </p:nvSpPr>
        <p:spPr>
          <a:xfrm>
            <a:off x="5099926" y="4004271"/>
            <a:ext cx="2595848" cy="5960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Register File Read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793243" y="5268890"/>
            <a:ext cx="1565441" cy="52202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Execution Unit 1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4716724" y="5289309"/>
            <a:ext cx="1565441" cy="52202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Execution Unit 2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6504048" y="5268890"/>
            <a:ext cx="1565441" cy="52202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Execution Unit 3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8461756" y="5268890"/>
            <a:ext cx="1565441" cy="52202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Execution Unit 4</a:t>
            </a:r>
          </a:p>
        </p:txBody>
      </p:sp>
      <p:sp>
        <p:nvSpPr>
          <p:cNvPr id="31" name="Down Arrow 30"/>
          <p:cNvSpPr/>
          <p:nvPr/>
        </p:nvSpPr>
        <p:spPr>
          <a:xfrm>
            <a:off x="3496529" y="5012994"/>
            <a:ext cx="409860" cy="25589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Down Arrow 31"/>
          <p:cNvSpPr/>
          <p:nvPr/>
        </p:nvSpPr>
        <p:spPr>
          <a:xfrm>
            <a:off x="5310827" y="5033412"/>
            <a:ext cx="409860" cy="25589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Down Arrow 32"/>
          <p:cNvSpPr/>
          <p:nvPr/>
        </p:nvSpPr>
        <p:spPr>
          <a:xfrm>
            <a:off x="7130244" y="5012994"/>
            <a:ext cx="409860" cy="25589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4" name="Down Arrow 33"/>
          <p:cNvSpPr/>
          <p:nvPr/>
        </p:nvSpPr>
        <p:spPr>
          <a:xfrm>
            <a:off x="9069185" y="5012994"/>
            <a:ext cx="409860" cy="276314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Down Arrow 34"/>
          <p:cNvSpPr/>
          <p:nvPr/>
        </p:nvSpPr>
        <p:spPr>
          <a:xfrm>
            <a:off x="6017738" y="4608184"/>
            <a:ext cx="409860" cy="25589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Rectangle 35"/>
          <p:cNvSpPr/>
          <p:nvPr/>
        </p:nvSpPr>
        <p:spPr>
          <a:xfrm>
            <a:off x="3612107" y="4835776"/>
            <a:ext cx="5742296" cy="18233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Down Arrow 36"/>
          <p:cNvSpPr/>
          <p:nvPr/>
        </p:nvSpPr>
        <p:spPr>
          <a:xfrm>
            <a:off x="6505646" y="4597740"/>
            <a:ext cx="409860" cy="25589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Rectangle 4"/>
          <p:cNvSpPr/>
          <p:nvPr/>
        </p:nvSpPr>
        <p:spPr>
          <a:xfrm>
            <a:off x="4215594" y="1968469"/>
            <a:ext cx="696036" cy="542498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Rectangle 3"/>
          <p:cNvSpPr/>
          <p:nvPr/>
        </p:nvSpPr>
        <p:spPr>
          <a:xfrm>
            <a:off x="3519558" y="1968469"/>
            <a:ext cx="696036" cy="542498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21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694281" y="1968468"/>
            <a:ext cx="696036" cy="542498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9A8BEEF2-3F37-4F7F-B4A0-76FD8E493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217617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0 L -1.875E-6 0.00023 C -0.00026 0.04236 -0.00039 0.08519 -0.00104 0.12778 C -0.00117 0.13194 -0.00208 0.13565 -0.00221 0.14005 C -0.00234 0.14583 -0.00221 0.15208 -0.00221 0.1581 L 0.15677 0.16019 L 0.1556 0.36944 L 0.103 0.46875 L 0.10182 0.69051 " pathEditMode="relative" rAng="0" ptsTypes="AAAAAAA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721" y="3451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0 L -0.00117 0.19306 L -0.14779 0.19097 L -0.14557 0.50694 L -0.07279 0.51667 L -0.06836 0.69444 " pathEditMode="relative" rAng="0" ptsTypes="AAAA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396" y="347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Wakeup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47450" y="1253331"/>
            <a:ext cx="8858406" cy="43513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does an </a:t>
            </a:r>
            <a:r>
              <a:rPr lang="en-US" dirty="0">
                <a:solidFill>
                  <a:srgbClr val="002060"/>
                </a:solidFill>
              </a:rPr>
              <a:t>instruction</a:t>
            </a:r>
            <a:r>
              <a:rPr lang="en-US" dirty="0"/>
              <a:t> in the IW know that its operands are ready?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                   The producer </a:t>
            </a:r>
            <a:r>
              <a:rPr lang="en-US" dirty="0">
                <a:solidFill>
                  <a:srgbClr val="002060"/>
                </a:solidFill>
              </a:rPr>
              <a:t>instructions</a:t>
            </a:r>
            <a:r>
              <a:rPr lang="en-US" dirty="0"/>
              <a:t> need to let it know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Once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producer </a:t>
            </a:r>
            <a:r>
              <a:rPr lang="en-US" dirty="0"/>
              <a:t>finishes executing</a:t>
            </a:r>
          </a:p>
          <a:p>
            <a:pPr lvl="1"/>
            <a:r>
              <a:rPr lang="en-US" dirty="0"/>
              <a:t>Broadcasts the </a:t>
            </a:r>
            <a:r>
              <a:rPr lang="en-US" dirty="0">
                <a:solidFill>
                  <a:srgbClr val="FF0000"/>
                </a:solidFill>
              </a:rPr>
              <a:t>tag</a:t>
            </a:r>
            <a:r>
              <a:rPr lang="en-US" dirty="0"/>
              <a:t> (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destination physical register id</a:t>
            </a:r>
            <a:r>
              <a:rPr lang="en-US" dirty="0"/>
              <a:t>) to the entries of the IW</a:t>
            </a:r>
          </a:p>
          <a:p>
            <a:pPr lvl="1"/>
            <a:r>
              <a:rPr lang="en-US" dirty="0"/>
              <a:t>Each </a:t>
            </a:r>
            <a:r>
              <a:rPr lang="en-US" dirty="0">
                <a:solidFill>
                  <a:srgbClr val="FF0000"/>
                </a:solidFill>
              </a:rPr>
              <a:t>entry</a:t>
            </a:r>
            <a:r>
              <a:rPr lang="en-US" dirty="0"/>
              <a:t> marks its corresponding source operand as </a:t>
            </a:r>
            <a:r>
              <a:rPr lang="en-US" dirty="0">
                <a:solidFill>
                  <a:srgbClr val="00B050"/>
                </a:solidFill>
              </a:rPr>
              <a:t>ready</a:t>
            </a:r>
            <a:r>
              <a:rPr lang="en-US" dirty="0"/>
              <a:t> if the tag matches</a:t>
            </a:r>
          </a:p>
          <a:p>
            <a:pPr lvl="1"/>
            <a:r>
              <a:rPr lang="en-US" dirty="0"/>
              <a:t>This is called </a:t>
            </a:r>
            <a:r>
              <a:rPr lang="en-US" b="1" dirty="0">
                <a:solidFill>
                  <a:srgbClr val="00B0F0"/>
                </a:solidFill>
              </a:rPr>
              <a:t>wakeup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1F7CE3-D2AD-4F24-A1A9-86A8793AA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8436CA4-0D5B-4AA1-BCB6-C4AA35767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145" y="1714583"/>
            <a:ext cx="1463985" cy="97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66827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6865" y="857251"/>
            <a:ext cx="7886700" cy="994172"/>
          </a:xfrm>
        </p:spPr>
        <p:txBody>
          <a:bodyPr/>
          <a:lstStyle/>
          <a:p>
            <a:r>
              <a:rPr lang="en-US" dirty="0"/>
              <a:t>Instruction Window</a:t>
            </a:r>
          </a:p>
        </p:txBody>
      </p:sp>
      <p:sp>
        <p:nvSpPr>
          <p:cNvPr id="4" name="Rectangle 3"/>
          <p:cNvSpPr/>
          <p:nvPr/>
        </p:nvSpPr>
        <p:spPr>
          <a:xfrm>
            <a:off x="1997406" y="3529875"/>
            <a:ext cx="1023582" cy="6039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Rectangle 4"/>
          <p:cNvSpPr/>
          <p:nvPr/>
        </p:nvSpPr>
        <p:spPr>
          <a:xfrm>
            <a:off x="3020988" y="3529875"/>
            <a:ext cx="1023582" cy="6039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Rectangle 5"/>
          <p:cNvSpPr/>
          <p:nvPr/>
        </p:nvSpPr>
        <p:spPr>
          <a:xfrm>
            <a:off x="4044570" y="3529875"/>
            <a:ext cx="1023582" cy="6039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/>
        </p:nvSpPr>
        <p:spPr>
          <a:xfrm>
            <a:off x="5068152" y="3529875"/>
            <a:ext cx="1023582" cy="6039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6091734" y="3529875"/>
            <a:ext cx="1023582" cy="6039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7115316" y="3529875"/>
            <a:ext cx="1023582" cy="6039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/>
        </p:nvSpPr>
        <p:spPr>
          <a:xfrm>
            <a:off x="8138898" y="3529875"/>
            <a:ext cx="1023582" cy="60391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Rectangle 16"/>
          <p:cNvSpPr/>
          <p:nvPr/>
        </p:nvSpPr>
        <p:spPr>
          <a:xfrm>
            <a:off x="1915521" y="2140467"/>
            <a:ext cx="7728045" cy="24299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27" name="Group 26"/>
          <p:cNvGrpSpPr/>
          <p:nvPr/>
        </p:nvGrpSpPr>
        <p:grpSpPr>
          <a:xfrm>
            <a:off x="2130473" y="2383463"/>
            <a:ext cx="665328" cy="1146413"/>
            <a:chOff x="1705971" y="2101755"/>
            <a:chExt cx="887104" cy="1528550"/>
          </a:xfrm>
        </p:grpSpPr>
        <p:cxnSp>
          <p:nvCxnSpPr>
            <p:cNvPr id="24" name="Straight Connector 23"/>
            <p:cNvCxnSpPr/>
            <p:nvPr/>
          </p:nvCxnSpPr>
          <p:spPr>
            <a:xfrm flipH="1" flipV="1">
              <a:off x="2333768" y="2988043"/>
              <a:ext cx="259307" cy="13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/>
            <p:cNvSpPr/>
            <p:nvPr/>
          </p:nvSpPr>
          <p:spPr>
            <a:xfrm>
              <a:off x="1705971" y="2728735"/>
              <a:ext cx="750626" cy="62779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1883391" y="2988043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883391" y="3158640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endCxn id="11" idx="4"/>
            </p:cNvCxnSpPr>
            <p:nvPr/>
          </p:nvCxnSpPr>
          <p:spPr>
            <a:xfrm flipH="1" flipV="1">
              <a:off x="2081284" y="3356532"/>
              <a:ext cx="6823" cy="2737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endCxn id="11" idx="0"/>
            </p:cNvCxnSpPr>
            <p:nvPr/>
          </p:nvCxnSpPr>
          <p:spPr>
            <a:xfrm flipH="1">
              <a:off x="2081284" y="2101755"/>
              <a:ext cx="6823" cy="626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2593075" y="3001690"/>
              <a:ext cx="0" cy="628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3092640" y="2383463"/>
            <a:ext cx="665328" cy="1146413"/>
            <a:chOff x="1705971" y="2101755"/>
            <a:chExt cx="887104" cy="1528550"/>
          </a:xfrm>
        </p:grpSpPr>
        <p:cxnSp>
          <p:nvCxnSpPr>
            <p:cNvPr id="29" name="Straight Connector 28"/>
            <p:cNvCxnSpPr/>
            <p:nvPr/>
          </p:nvCxnSpPr>
          <p:spPr>
            <a:xfrm flipH="1" flipV="1">
              <a:off x="2333768" y="2988043"/>
              <a:ext cx="259307" cy="13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/>
            <p:nvPr/>
          </p:nvSpPr>
          <p:spPr>
            <a:xfrm>
              <a:off x="1705971" y="2728735"/>
              <a:ext cx="750626" cy="62779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31" name="Straight Connector 30"/>
            <p:cNvCxnSpPr/>
            <p:nvPr/>
          </p:nvCxnSpPr>
          <p:spPr>
            <a:xfrm>
              <a:off x="1883391" y="2988043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1883391" y="3158640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>
              <a:endCxn id="30" idx="4"/>
            </p:cNvCxnSpPr>
            <p:nvPr/>
          </p:nvCxnSpPr>
          <p:spPr>
            <a:xfrm flipH="1" flipV="1">
              <a:off x="2081284" y="3356532"/>
              <a:ext cx="6823" cy="2737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>
              <a:endCxn id="30" idx="0"/>
            </p:cNvCxnSpPr>
            <p:nvPr/>
          </p:nvCxnSpPr>
          <p:spPr>
            <a:xfrm flipH="1">
              <a:off x="2081284" y="2101755"/>
              <a:ext cx="6823" cy="626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>
              <a:off x="2593075" y="3001690"/>
              <a:ext cx="0" cy="628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4126457" y="2408441"/>
            <a:ext cx="665328" cy="1146413"/>
            <a:chOff x="1705971" y="2101755"/>
            <a:chExt cx="887104" cy="1528550"/>
          </a:xfrm>
        </p:grpSpPr>
        <p:cxnSp>
          <p:nvCxnSpPr>
            <p:cNvPr id="37" name="Straight Connector 36"/>
            <p:cNvCxnSpPr/>
            <p:nvPr/>
          </p:nvCxnSpPr>
          <p:spPr>
            <a:xfrm flipH="1" flipV="1">
              <a:off x="2333768" y="2988043"/>
              <a:ext cx="259307" cy="13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/>
            <p:nvPr/>
          </p:nvSpPr>
          <p:spPr>
            <a:xfrm>
              <a:off x="1705971" y="2728735"/>
              <a:ext cx="750626" cy="62779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39" name="Straight Connector 38"/>
            <p:cNvCxnSpPr/>
            <p:nvPr/>
          </p:nvCxnSpPr>
          <p:spPr>
            <a:xfrm>
              <a:off x="1883391" y="2988043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>
              <a:off x="1883391" y="3158640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/>
            <p:cNvCxnSpPr>
              <a:endCxn id="38" idx="4"/>
            </p:cNvCxnSpPr>
            <p:nvPr/>
          </p:nvCxnSpPr>
          <p:spPr>
            <a:xfrm flipH="1" flipV="1">
              <a:off x="2081284" y="3356532"/>
              <a:ext cx="6823" cy="2737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endCxn id="38" idx="0"/>
            </p:cNvCxnSpPr>
            <p:nvPr/>
          </p:nvCxnSpPr>
          <p:spPr>
            <a:xfrm flipH="1">
              <a:off x="2081284" y="2101755"/>
              <a:ext cx="6823" cy="626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>
              <a:off x="2593075" y="3001690"/>
              <a:ext cx="0" cy="628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5098859" y="2383463"/>
            <a:ext cx="665328" cy="1146413"/>
            <a:chOff x="1705971" y="2101755"/>
            <a:chExt cx="887104" cy="1528550"/>
          </a:xfrm>
        </p:grpSpPr>
        <p:cxnSp>
          <p:nvCxnSpPr>
            <p:cNvPr id="45" name="Straight Connector 44"/>
            <p:cNvCxnSpPr/>
            <p:nvPr/>
          </p:nvCxnSpPr>
          <p:spPr>
            <a:xfrm flipH="1" flipV="1">
              <a:off x="2333768" y="2988043"/>
              <a:ext cx="259307" cy="13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1705971" y="2728735"/>
              <a:ext cx="750626" cy="62779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1883391" y="2988043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883391" y="3158640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>
              <a:endCxn id="46" idx="4"/>
            </p:cNvCxnSpPr>
            <p:nvPr/>
          </p:nvCxnSpPr>
          <p:spPr>
            <a:xfrm flipH="1" flipV="1">
              <a:off x="2081284" y="3356532"/>
              <a:ext cx="6823" cy="2737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endCxn id="46" idx="0"/>
            </p:cNvCxnSpPr>
            <p:nvPr/>
          </p:nvCxnSpPr>
          <p:spPr>
            <a:xfrm flipH="1">
              <a:off x="2081284" y="2101755"/>
              <a:ext cx="6823" cy="626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2593075" y="3001690"/>
              <a:ext cx="0" cy="628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6061027" y="2383463"/>
            <a:ext cx="665328" cy="1146413"/>
            <a:chOff x="1705971" y="2101755"/>
            <a:chExt cx="887104" cy="1528550"/>
          </a:xfrm>
        </p:grpSpPr>
        <p:cxnSp>
          <p:nvCxnSpPr>
            <p:cNvPr id="53" name="Straight Connector 52"/>
            <p:cNvCxnSpPr/>
            <p:nvPr/>
          </p:nvCxnSpPr>
          <p:spPr>
            <a:xfrm flipH="1" flipV="1">
              <a:off x="2333768" y="2988043"/>
              <a:ext cx="259307" cy="13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/>
            <p:nvPr/>
          </p:nvSpPr>
          <p:spPr>
            <a:xfrm>
              <a:off x="1705971" y="2728735"/>
              <a:ext cx="750626" cy="62779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55" name="Straight Connector 54"/>
            <p:cNvCxnSpPr/>
            <p:nvPr/>
          </p:nvCxnSpPr>
          <p:spPr>
            <a:xfrm>
              <a:off x="1883391" y="2988043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>
              <a:off x="1883391" y="3158640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>
              <a:endCxn id="54" idx="4"/>
            </p:cNvCxnSpPr>
            <p:nvPr/>
          </p:nvCxnSpPr>
          <p:spPr>
            <a:xfrm flipH="1" flipV="1">
              <a:off x="2081284" y="3356532"/>
              <a:ext cx="6823" cy="2737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endCxn id="54" idx="0"/>
            </p:cNvCxnSpPr>
            <p:nvPr/>
          </p:nvCxnSpPr>
          <p:spPr>
            <a:xfrm flipH="1">
              <a:off x="2081284" y="2101755"/>
              <a:ext cx="6823" cy="626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2593075" y="3001690"/>
              <a:ext cx="0" cy="628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7094843" y="2408441"/>
            <a:ext cx="665328" cy="1146413"/>
            <a:chOff x="1705971" y="2101755"/>
            <a:chExt cx="887104" cy="1528550"/>
          </a:xfrm>
        </p:grpSpPr>
        <p:cxnSp>
          <p:nvCxnSpPr>
            <p:cNvPr id="61" name="Straight Connector 60"/>
            <p:cNvCxnSpPr/>
            <p:nvPr/>
          </p:nvCxnSpPr>
          <p:spPr>
            <a:xfrm flipH="1" flipV="1">
              <a:off x="2333768" y="2988043"/>
              <a:ext cx="259307" cy="13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/>
            <p:cNvSpPr/>
            <p:nvPr/>
          </p:nvSpPr>
          <p:spPr>
            <a:xfrm>
              <a:off x="1705971" y="2728735"/>
              <a:ext cx="750626" cy="62779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63" name="Straight Connector 62"/>
            <p:cNvCxnSpPr/>
            <p:nvPr/>
          </p:nvCxnSpPr>
          <p:spPr>
            <a:xfrm>
              <a:off x="1883391" y="2988043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/>
            <p:nvPr/>
          </p:nvCxnSpPr>
          <p:spPr>
            <a:xfrm>
              <a:off x="1883391" y="3158640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>
              <a:endCxn id="62" idx="4"/>
            </p:cNvCxnSpPr>
            <p:nvPr/>
          </p:nvCxnSpPr>
          <p:spPr>
            <a:xfrm flipH="1" flipV="1">
              <a:off x="2081284" y="3356532"/>
              <a:ext cx="6823" cy="2737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>
              <a:endCxn id="62" idx="0"/>
            </p:cNvCxnSpPr>
            <p:nvPr/>
          </p:nvCxnSpPr>
          <p:spPr>
            <a:xfrm flipH="1">
              <a:off x="2081284" y="2101755"/>
              <a:ext cx="6823" cy="626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/>
            <p:cNvCxnSpPr/>
            <p:nvPr/>
          </p:nvCxnSpPr>
          <p:spPr>
            <a:xfrm>
              <a:off x="2593075" y="3001690"/>
              <a:ext cx="0" cy="628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Group 67"/>
          <p:cNvGrpSpPr/>
          <p:nvPr/>
        </p:nvGrpSpPr>
        <p:grpSpPr>
          <a:xfrm>
            <a:off x="8200314" y="2372002"/>
            <a:ext cx="665328" cy="1146413"/>
            <a:chOff x="1705971" y="2101755"/>
            <a:chExt cx="887104" cy="1528550"/>
          </a:xfrm>
        </p:grpSpPr>
        <p:cxnSp>
          <p:nvCxnSpPr>
            <p:cNvPr id="69" name="Straight Connector 68"/>
            <p:cNvCxnSpPr/>
            <p:nvPr/>
          </p:nvCxnSpPr>
          <p:spPr>
            <a:xfrm flipH="1" flipV="1">
              <a:off x="2333768" y="2988043"/>
              <a:ext cx="259307" cy="13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Oval 69"/>
            <p:cNvSpPr/>
            <p:nvPr/>
          </p:nvSpPr>
          <p:spPr>
            <a:xfrm>
              <a:off x="1705971" y="2728735"/>
              <a:ext cx="750626" cy="62779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71" name="Straight Connector 70"/>
            <p:cNvCxnSpPr/>
            <p:nvPr/>
          </p:nvCxnSpPr>
          <p:spPr>
            <a:xfrm>
              <a:off x="1883391" y="2988043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/>
            <p:nvPr/>
          </p:nvCxnSpPr>
          <p:spPr>
            <a:xfrm>
              <a:off x="1883391" y="3158640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>
              <a:endCxn id="70" idx="4"/>
            </p:cNvCxnSpPr>
            <p:nvPr/>
          </p:nvCxnSpPr>
          <p:spPr>
            <a:xfrm flipH="1" flipV="1">
              <a:off x="2081284" y="3356532"/>
              <a:ext cx="6823" cy="2737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/>
            <p:cNvCxnSpPr>
              <a:endCxn id="70" idx="0"/>
            </p:cNvCxnSpPr>
            <p:nvPr/>
          </p:nvCxnSpPr>
          <p:spPr>
            <a:xfrm flipH="1">
              <a:off x="2081284" y="2101755"/>
              <a:ext cx="6823" cy="626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/>
            <p:nvPr/>
          </p:nvCxnSpPr>
          <p:spPr>
            <a:xfrm>
              <a:off x="2593075" y="3001690"/>
              <a:ext cx="0" cy="628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6" name="Rectangle 75"/>
          <p:cNvSpPr/>
          <p:nvPr/>
        </p:nvSpPr>
        <p:spPr>
          <a:xfrm>
            <a:off x="1951345" y="5249046"/>
            <a:ext cx="7692221" cy="21601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grpSp>
        <p:nvGrpSpPr>
          <p:cNvPr id="77" name="Group 76"/>
          <p:cNvGrpSpPr/>
          <p:nvPr/>
        </p:nvGrpSpPr>
        <p:grpSpPr>
          <a:xfrm rot="10800000">
            <a:off x="2263538" y="4133789"/>
            <a:ext cx="665328" cy="1146413"/>
            <a:chOff x="1705971" y="2101755"/>
            <a:chExt cx="887104" cy="1528550"/>
          </a:xfrm>
        </p:grpSpPr>
        <p:cxnSp>
          <p:nvCxnSpPr>
            <p:cNvPr id="78" name="Straight Connector 77"/>
            <p:cNvCxnSpPr/>
            <p:nvPr/>
          </p:nvCxnSpPr>
          <p:spPr>
            <a:xfrm flipH="1" flipV="1">
              <a:off x="2333768" y="2988043"/>
              <a:ext cx="259307" cy="13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/>
            <p:cNvSpPr/>
            <p:nvPr/>
          </p:nvSpPr>
          <p:spPr>
            <a:xfrm>
              <a:off x="1705971" y="2728735"/>
              <a:ext cx="750626" cy="62779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80" name="Straight Connector 79"/>
            <p:cNvCxnSpPr/>
            <p:nvPr/>
          </p:nvCxnSpPr>
          <p:spPr>
            <a:xfrm>
              <a:off x="1883391" y="2988043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>
              <a:off x="1883391" y="3158640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2" name="Straight Arrow Connector 81"/>
            <p:cNvCxnSpPr>
              <a:endCxn id="79" idx="4"/>
            </p:cNvCxnSpPr>
            <p:nvPr/>
          </p:nvCxnSpPr>
          <p:spPr>
            <a:xfrm flipH="1" flipV="1">
              <a:off x="2081284" y="3356532"/>
              <a:ext cx="6823" cy="2737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/>
            <p:cNvCxnSpPr>
              <a:endCxn id="79" idx="0"/>
            </p:cNvCxnSpPr>
            <p:nvPr/>
          </p:nvCxnSpPr>
          <p:spPr>
            <a:xfrm flipH="1">
              <a:off x="2081284" y="2101755"/>
              <a:ext cx="6823" cy="626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/>
            <p:cNvCxnSpPr/>
            <p:nvPr/>
          </p:nvCxnSpPr>
          <p:spPr>
            <a:xfrm>
              <a:off x="2593075" y="3001690"/>
              <a:ext cx="0" cy="628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 rot="10800000">
            <a:off x="3287120" y="4118743"/>
            <a:ext cx="665328" cy="1146413"/>
            <a:chOff x="1705971" y="2101755"/>
            <a:chExt cx="887104" cy="1528550"/>
          </a:xfrm>
        </p:grpSpPr>
        <p:cxnSp>
          <p:nvCxnSpPr>
            <p:cNvPr id="86" name="Straight Connector 85"/>
            <p:cNvCxnSpPr/>
            <p:nvPr/>
          </p:nvCxnSpPr>
          <p:spPr>
            <a:xfrm flipH="1" flipV="1">
              <a:off x="2333768" y="2988043"/>
              <a:ext cx="259307" cy="13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Oval 86"/>
            <p:cNvSpPr/>
            <p:nvPr/>
          </p:nvSpPr>
          <p:spPr>
            <a:xfrm>
              <a:off x="1705971" y="2728735"/>
              <a:ext cx="750626" cy="62779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88" name="Straight Connector 87"/>
            <p:cNvCxnSpPr/>
            <p:nvPr/>
          </p:nvCxnSpPr>
          <p:spPr>
            <a:xfrm>
              <a:off x="1883391" y="2988043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1883391" y="3158640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/>
            <p:cNvCxnSpPr>
              <a:endCxn id="87" idx="4"/>
            </p:cNvCxnSpPr>
            <p:nvPr/>
          </p:nvCxnSpPr>
          <p:spPr>
            <a:xfrm flipH="1" flipV="1">
              <a:off x="2081284" y="3356532"/>
              <a:ext cx="6823" cy="2737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/>
            <p:cNvCxnSpPr>
              <a:endCxn id="87" idx="0"/>
            </p:cNvCxnSpPr>
            <p:nvPr/>
          </p:nvCxnSpPr>
          <p:spPr>
            <a:xfrm flipH="1">
              <a:off x="2081284" y="2101755"/>
              <a:ext cx="6823" cy="626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/>
            <p:cNvCxnSpPr/>
            <p:nvPr/>
          </p:nvCxnSpPr>
          <p:spPr>
            <a:xfrm>
              <a:off x="2593075" y="3001690"/>
              <a:ext cx="0" cy="628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3" name="Group 92"/>
          <p:cNvGrpSpPr/>
          <p:nvPr/>
        </p:nvGrpSpPr>
        <p:grpSpPr>
          <a:xfrm rot="10800000">
            <a:off x="4318378" y="4133789"/>
            <a:ext cx="665328" cy="1146413"/>
            <a:chOff x="1705971" y="2101755"/>
            <a:chExt cx="887104" cy="1528550"/>
          </a:xfrm>
        </p:grpSpPr>
        <p:cxnSp>
          <p:nvCxnSpPr>
            <p:cNvPr id="94" name="Straight Connector 93"/>
            <p:cNvCxnSpPr/>
            <p:nvPr/>
          </p:nvCxnSpPr>
          <p:spPr>
            <a:xfrm flipH="1" flipV="1">
              <a:off x="2333768" y="2988043"/>
              <a:ext cx="259307" cy="13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Oval 94"/>
            <p:cNvSpPr/>
            <p:nvPr/>
          </p:nvSpPr>
          <p:spPr>
            <a:xfrm>
              <a:off x="1705971" y="2728735"/>
              <a:ext cx="750626" cy="62779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96" name="Straight Connector 95"/>
            <p:cNvCxnSpPr/>
            <p:nvPr/>
          </p:nvCxnSpPr>
          <p:spPr>
            <a:xfrm>
              <a:off x="1883391" y="2988043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>
              <a:off x="1883391" y="3158640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>
              <a:endCxn id="95" idx="4"/>
            </p:cNvCxnSpPr>
            <p:nvPr/>
          </p:nvCxnSpPr>
          <p:spPr>
            <a:xfrm flipH="1" flipV="1">
              <a:off x="2081284" y="3356532"/>
              <a:ext cx="6823" cy="2737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>
              <a:endCxn id="95" idx="0"/>
            </p:cNvCxnSpPr>
            <p:nvPr/>
          </p:nvCxnSpPr>
          <p:spPr>
            <a:xfrm flipH="1">
              <a:off x="2081284" y="2101755"/>
              <a:ext cx="6823" cy="626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>
              <a:off x="2593075" y="3001690"/>
              <a:ext cx="0" cy="628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/>
          <p:cNvGrpSpPr/>
          <p:nvPr/>
        </p:nvGrpSpPr>
        <p:grpSpPr>
          <a:xfrm rot="10800000">
            <a:off x="5376506" y="4149756"/>
            <a:ext cx="665328" cy="1146413"/>
            <a:chOff x="1705971" y="2101755"/>
            <a:chExt cx="887104" cy="1528550"/>
          </a:xfrm>
        </p:grpSpPr>
        <p:cxnSp>
          <p:nvCxnSpPr>
            <p:cNvPr id="102" name="Straight Connector 101"/>
            <p:cNvCxnSpPr/>
            <p:nvPr/>
          </p:nvCxnSpPr>
          <p:spPr>
            <a:xfrm flipH="1" flipV="1">
              <a:off x="2333768" y="2988043"/>
              <a:ext cx="259307" cy="13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Oval 102"/>
            <p:cNvSpPr/>
            <p:nvPr/>
          </p:nvSpPr>
          <p:spPr>
            <a:xfrm>
              <a:off x="1705971" y="2728735"/>
              <a:ext cx="750626" cy="62779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04" name="Straight Connector 103"/>
            <p:cNvCxnSpPr/>
            <p:nvPr/>
          </p:nvCxnSpPr>
          <p:spPr>
            <a:xfrm>
              <a:off x="1883391" y="2988043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>
            <a:xfrm>
              <a:off x="1883391" y="3158640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endCxn id="103" idx="4"/>
            </p:cNvCxnSpPr>
            <p:nvPr/>
          </p:nvCxnSpPr>
          <p:spPr>
            <a:xfrm flipH="1" flipV="1">
              <a:off x="2081284" y="3356532"/>
              <a:ext cx="6823" cy="2737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/>
            <p:cNvCxnSpPr>
              <a:endCxn id="103" idx="0"/>
            </p:cNvCxnSpPr>
            <p:nvPr/>
          </p:nvCxnSpPr>
          <p:spPr>
            <a:xfrm flipH="1">
              <a:off x="2081284" y="2101755"/>
              <a:ext cx="6823" cy="626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>
              <a:off x="2593075" y="3001690"/>
              <a:ext cx="0" cy="628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 rot="10800000">
            <a:off x="6400088" y="4134710"/>
            <a:ext cx="665328" cy="1146413"/>
            <a:chOff x="1705971" y="2101755"/>
            <a:chExt cx="887104" cy="1528550"/>
          </a:xfrm>
        </p:grpSpPr>
        <p:cxnSp>
          <p:nvCxnSpPr>
            <p:cNvPr id="110" name="Straight Connector 109"/>
            <p:cNvCxnSpPr/>
            <p:nvPr/>
          </p:nvCxnSpPr>
          <p:spPr>
            <a:xfrm flipH="1" flipV="1">
              <a:off x="2333768" y="2988043"/>
              <a:ext cx="259307" cy="13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/>
            <p:nvPr/>
          </p:nvSpPr>
          <p:spPr>
            <a:xfrm>
              <a:off x="1705971" y="2728735"/>
              <a:ext cx="750626" cy="62779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12" name="Straight Connector 111"/>
            <p:cNvCxnSpPr/>
            <p:nvPr/>
          </p:nvCxnSpPr>
          <p:spPr>
            <a:xfrm>
              <a:off x="1883391" y="2988043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3" name="Straight Connector 112"/>
            <p:cNvCxnSpPr/>
            <p:nvPr/>
          </p:nvCxnSpPr>
          <p:spPr>
            <a:xfrm>
              <a:off x="1883391" y="3158640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endCxn id="111" idx="4"/>
            </p:cNvCxnSpPr>
            <p:nvPr/>
          </p:nvCxnSpPr>
          <p:spPr>
            <a:xfrm flipH="1" flipV="1">
              <a:off x="2081284" y="3356532"/>
              <a:ext cx="6823" cy="2737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/>
            <p:cNvCxnSpPr>
              <a:endCxn id="111" idx="0"/>
            </p:cNvCxnSpPr>
            <p:nvPr/>
          </p:nvCxnSpPr>
          <p:spPr>
            <a:xfrm flipH="1">
              <a:off x="2081284" y="2101755"/>
              <a:ext cx="6823" cy="626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/>
            <p:cNvCxnSpPr/>
            <p:nvPr/>
          </p:nvCxnSpPr>
          <p:spPr>
            <a:xfrm>
              <a:off x="2593075" y="3001690"/>
              <a:ext cx="0" cy="628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7" name="Group 116"/>
          <p:cNvGrpSpPr/>
          <p:nvPr/>
        </p:nvGrpSpPr>
        <p:grpSpPr>
          <a:xfrm rot="10800000">
            <a:off x="7431345" y="4129898"/>
            <a:ext cx="665328" cy="1146413"/>
            <a:chOff x="1705971" y="2101755"/>
            <a:chExt cx="887104" cy="1528550"/>
          </a:xfrm>
        </p:grpSpPr>
        <p:cxnSp>
          <p:nvCxnSpPr>
            <p:cNvPr id="118" name="Straight Connector 117"/>
            <p:cNvCxnSpPr/>
            <p:nvPr/>
          </p:nvCxnSpPr>
          <p:spPr>
            <a:xfrm flipH="1" flipV="1">
              <a:off x="2333768" y="2988043"/>
              <a:ext cx="259307" cy="13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Oval 118"/>
            <p:cNvSpPr/>
            <p:nvPr/>
          </p:nvSpPr>
          <p:spPr>
            <a:xfrm>
              <a:off x="1705971" y="2728735"/>
              <a:ext cx="750626" cy="62779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20" name="Straight Connector 119"/>
            <p:cNvCxnSpPr/>
            <p:nvPr/>
          </p:nvCxnSpPr>
          <p:spPr>
            <a:xfrm>
              <a:off x="1883391" y="2988043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1883391" y="3158640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/>
            <p:cNvCxnSpPr>
              <a:endCxn id="119" idx="4"/>
            </p:cNvCxnSpPr>
            <p:nvPr/>
          </p:nvCxnSpPr>
          <p:spPr>
            <a:xfrm flipH="1" flipV="1">
              <a:off x="2081284" y="3356532"/>
              <a:ext cx="6823" cy="2737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/>
            <p:cNvCxnSpPr>
              <a:endCxn id="119" idx="0"/>
            </p:cNvCxnSpPr>
            <p:nvPr/>
          </p:nvCxnSpPr>
          <p:spPr>
            <a:xfrm flipH="1">
              <a:off x="2081284" y="2101755"/>
              <a:ext cx="6823" cy="626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/>
            <p:cNvCxnSpPr/>
            <p:nvPr/>
          </p:nvCxnSpPr>
          <p:spPr>
            <a:xfrm>
              <a:off x="2593075" y="3001690"/>
              <a:ext cx="0" cy="628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5" name="Group 124"/>
          <p:cNvGrpSpPr/>
          <p:nvPr/>
        </p:nvGrpSpPr>
        <p:grpSpPr>
          <a:xfrm rot="10800000">
            <a:off x="8447252" y="4135631"/>
            <a:ext cx="665328" cy="1146413"/>
            <a:chOff x="1705971" y="2101755"/>
            <a:chExt cx="887104" cy="1528550"/>
          </a:xfrm>
        </p:grpSpPr>
        <p:cxnSp>
          <p:nvCxnSpPr>
            <p:cNvPr id="126" name="Straight Connector 125"/>
            <p:cNvCxnSpPr/>
            <p:nvPr/>
          </p:nvCxnSpPr>
          <p:spPr>
            <a:xfrm flipH="1" flipV="1">
              <a:off x="2333768" y="2988043"/>
              <a:ext cx="259307" cy="136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/>
            <p:cNvSpPr/>
            <p:nvPr/>
          </p:nvSpPr>
          <p:spPr>
            <a:xfrm>
              <a:off x="1705971" y="2728735"/>
              <a:ext cx="750626" cy="62779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cxnSp>
          <p:nvCxnSpPr>
            <p:cNvPr id="128" name="Straight Connector 127"/>
            <p:cNvCxnSpPr/>
            <p:nvPr/>
          </p:nvCxnSpPr>
          <p:spPr>
            <a:xfrm>
              <a:off x="1883391" y="2988043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>
              <a:off x="1883391" y="3158640"/>
              <a:ext cx="450377" cy="1364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Straight Arrow Connector 129"/>
            <p:cNvCxnSpPr>
              <a:endCxn id="127" idx="4"/>
            </p:cNvCxnSpPr>
            <p:nvPr/>
          </p:nvCxnSpPr>
          <p:spPr>
            <a:xfrm flipH="1" flipV="1">
              <a:off x="2081284" y="3356532"/>
              <a:ext cx="6823" cy="27377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/>
            <p:cNvCxnSpPr>
              <a:endCxn id="127" idx="0"/>
            </p:cNvCxnSpPr>
            <p:nvPr/>
          </p:nvCxnSpPr>
          <p:spPr>
            <a:xfrm flipH="1">
              <a:off x="2081284" y="2101755"/>
              <a:ext cx="6823" cy="6269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/>
            <p:cNvCxnSpPr/>
            <p:nvPr/>
          </p:nvCxnSpPr>
          <p:spPr>
            <a:xfrm>
              <a:off x="2593075" y="3001690"/>
              <a:ext cx="0" cy="62861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TextBox 132"/>
          <p:cNvSpPr txBox="1"/>
          <p:nvPr/>
        </p:nvSpPr>
        <p:spPr>
          <a:xfrm>
            <a:off x="5673634" y="1770675"/>
            <a:ext cx="992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Tag bus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23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E8D871E0-45F1-49AF-83A3-25ABDD33D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D3447DD-4E27-4700-8E6E-D10623121F07}"/>
              </a:ext>
            </a:extLst>
          </p:cNvPr>
          <p:cNvSpPr/>
          <p:nvPr/>
        </p:nvSpPr>
        <p:spPr>
          <a:xfrm>
            <a:off x="9643565" y="2140468"/>
            <a:ext cx="216230" cy="332459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416818-A30C-4DCB-9C46-3CF4A7944EB6}"/>
              </a:ext>
            </a:extLst>
          </p:cNvPr>
          <p:cNvSpPr/>
          <p:nvPr/>
        </p:nvSpPr>
        <p:spPr>
          <a:xfrm>
            <a:off x="9859795" y="3802763"/>
            <a:ext cx="777922" cy="228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390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Instruction Window - II</a:t>
            </a:r>
          </a:p>
        </p:txBody>
      </p:sp>
      <p:sp>
        <p:nvSpPr>
          <p:cNvPr id="4" name="Rectangle 3"/>
          <p:cNvSpPr/>
          <p:nvPr/>
        </p:nvSpPr>
        <p:spPr>
          <a:xfrm>
            <a:off x="3089083" y="3927996"/>
            <a:ext cx="910988" cy="6755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3559930" y="3201254"/>
            <a:ext cx="10236" cy="716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140262" y="2535925"/>
            <a:ext cx="859809" cy="665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TextBox 7"/>
          <p:cNvSpPr txBox="1"/>
          <p:nvPr/>
        </p:nvSpPr>
        <p:spPr>
          <a:xfrm>
            <a:off x="2541967" y="3199479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src</a:t>
            </a:r>
            <a:r>
              <a:rPr lang="en-US" dirty="0"/>
              <a:t> tag 1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V="1">
            <a:off x="3385921" y="2780359"/>
            <a:ext cx="348018" cy="114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3385921" y="2957641"/>
            <a:ext cx="348018" cy="114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7" idx="0"/>
          </p:cNvCxnSpPr>
          <p:nvPr/>
        </p:nvCxnSpPr>
        <p:spPr>
          <a:xfrm>
            <a:off x="3559930" y="1872371"/>
            <a:ext cx="10236" cy="663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733940" y="2204148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tag</a:t>
            </a:r>
          </a:p>
        </p:txBody>
      </p:sp>
      <p:cxnSp>
        <p:nvCxnSpPr>
          <p:cNvPr id="19" name="Elbow Connector 18"/>
          <p:cNvCxnSpPr>
            <a:stCxn id="7" idx="6"/>
          </p:cNvCxnSpPr>
          <p:nvPr/>
        </p:nvCxnSpPr>
        <p:spPr>
          <a:xfrm>
            <a:off x="4000070" y="2868590"/>
            <a:ext cx="245660" cy="10594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000071" y="3927996"/>
            <a:ext cx="470848" cy="6755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TextBox 21"/>
          <p:cNvSpPr txBox="1"/>
          <p:nvPr/>
        </p:nvSpPr>
        <p:spPr>
          <a:xfrm>
            <a:off x="4812231" y="4081112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Ready bit 1</a:t>
            </a:r>
          </a:p>
        </p:txBody>
      </p:sp>
      <p:cxnSp>
        <p:nvCxnSpPr>
          <p:cNvPr id="24" name="Straight Arrow Connector 23"/>
          <p:cNvCxnSpPr>
            <a:cxnSpLocks/>
            <a:stCxn id="22" idx="1"/>
            <a:endCxn id="21" idx="3"/>
          </p:cNvCxnSpPr>
          <p:nvPr/>
        </p:nvCxnSpPr>
        <p:spPr>
          <a:xfrm flipH="1">
            <a:off x="4470919" y="4265778"/>
            <a:ext cx="3413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7422511" y="3938232"/>
            <a:ext cx="910988" cy="6755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6" name="Straight Arrow Connector 25"/>
          <p:cNvCxnSpPr/>
          <p:nvPr/>
        </p:nvCxnSpPr>
        <p:spPr>
          <a:xfrm flipH="1" flipV="1">
            <a:off x="7893358" y="3211490"/>
            <a:ext cx="10236" cy="7165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/>
          <p:cNvSpPr/>
          <p:nvPr/>
        </p:nvSpPr>
        <p:spPr>
          <a:xfrm>
            <a:off x="7473690" y="2546161"/>
            <a:ext cx="859809" cy="665328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TextBox 27"/>
          <p:cNvSpPr txBox="1"/>
          <p:nvPr/>
        </p:nvSpPr>
        <p:spPr>
          <a:xfrm>
            <a:off x="6816015" y="3221725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src</a:t>
            </a:r>
            <a:r>
              <a:rPr lang="en-US" dirty="0"/>
              <a:t> tag 2</a:t>
            </a:r>
          </a:p>
        </p:txBody>
      </p:sp>
      <p:cxnSp>
        <p:nvCxnSpPr>
          <p:cNvPr id="29" name="Straight Connector 28"/>
          <p:cNvCxnSpPr/>
          <p:nvPr/>
        </p:nvCxnSpPr>
        <p:spPr>
          <a:xfrm flipV="1">
            <a:off x="7719349" y="2790595"/>
            <a:ext cx="348018" cy="114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flipV="1">
            <a:off x="7719349" y="2967877"/>
            <a:ext cx="348018" cy="1146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endCxn id="27" idx="0"/>
          </p:cNvCxnSpPr>
          <p:nvPr/>
        </p:nvCxnSpPr>
        <p:spPr>
          <a:xfrm>
            <a:off x="7893358" y="1882607"/>
            <a:ext cx="10236" cy="663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067368" y="221438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tag</a:t>
            </a:r>
          </a:p>
        </p:txBody>
      </p:sp>
      <p:cxnSp>
        <p:nvCxnSpPr>
          <p:cNvPr id="33" name="Elbow Connector 32"/>
          <p:cNvCxnSpPr>
            <a:stCxn id="27" idx="6"/>
          </p:cNvCxnSpPr>
          <p:nvPr/>
        </p:nvCxnSpPr>
        <p:spPr>
          <a:xfrm>
            <a:off x="8333498" y="2878826"/>
            <a:ext cx="245660" cy="10594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8333499" y="3938232"/>
            <a:ext cx="470848" cy="6755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TextBox 34"/>
          <p:cNvSpPr txBox="1"/>
          <p:nvPr/>
        </p:nvSpPr>
        <p:spPr>
          <a:xfrm>
            <a:off x="9102917" y="4091348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Ready bit 2</a:t>
            </a:r>
          </a:p>
        </p:txBody>
      </p:sp>
      <p:cxnSp>
        <p:nvCxnSpPr>
          <p:cNvPr id="36" name="Straight Arrow Connector 35"/>
          <p:cNvCxnSpPr>
            <a:stCxn id="35" idx="1"/>
            <a:endCxn id="34" idx="3"/>
          </p:cNvCxnSpPr>
          <p:nvPr/>
        </p:nvCxnSpPr>
        <p:spPr>
          <a:xfrm flipH="1">
            <a:off x="8804347" y="4276014"/>
            <a:ext cx="2985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6435254" y="2024134"/>
            <a:ext cx="0" cy="36746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9FD357-04AF-4AF1-A14A-AD34AECE6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12167095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Broadcast multiple tags at once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802DA26-6562-4612-B83A-A27C7BE9E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21" name="AutoShape 3">
            <a:extLst>
              <a:ext uri="{FF2B5EF4-FFF2-40B4-BE49-F238E27FC236}">
                <a16:creationId xmlns:a16="http://schemas.microsoft.com/office/drawing/2014/main" id="{97CB3753-613E-4C9F-8910-4AFA7DABBBE6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335168" y="856124"/>
            <a:ext cx="7250320" cy="48202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5">
            <a:extLst>
              <a:ext uri="{FF2B5EF4-FFF2-40B4-BE49-F238E27FC236}">
                <a16:creationId xmlns:a16="http://schemas.microsoft.com/office/drawing/2014/main" id="{4350F319-6576-483C-892C-A30556B70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0948" y="2963353"/>
            <a:ext cx="860885" cy="911739"/>
          </a:xfrm>
          <a:prstGeom prst="rect">
            <a:avLst/>
          </a:prstGeom>
          <a:solidFill>
            <a:srgbClr val="FFE6D5"/>
          </a:solidFill>
          <a:ln w="15875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073863D1-DA3B-4132-B8AC-1015C63A94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0016" y="2961537"/>
            <a:ext cx="860885" cy="911739"/>
          </a:xfrm>
          <a:prstGeom prst="rect">
            <a:avLst/>
          </a:prstGeom>
          <a:solidFill>
            <a:srgbClr val="FFE6D5"/>
          </a:solidFill>
          <a:ln w="15875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7">
            <a:extLst>
              <a:ext uri="{FF2B5EF4-FFF2-40B4-BE49-F238E27FC236}">
                <a16:creationId xmlns:a16="http://schemas.microsoft.com/office/drawing/2014/main" id="{883AEE19-635E-4EE3-8B5A-7971D18D4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2716" y="2963353"/>
            <a:ext cx="860885" cy="909922"/>
          </a:xfrm>
          <a:prstGeom prst="rect">
            <a:avLst/>
          </a:prstGeom>
          <a:solidFill>
            <a:srgbClr val="FFE6D5"/>
          </a:solidFill>
          <a:ln w="15875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8">
            <a:extLst>
              <a:ext uri="{FF2B5EF4-FFF2-40B4-BE49-F238E27FC236}">
                <a16:creationId xmlns:a16="http://schemas.microsoft.com/office/drawing/2014/main" id="{919A36FC-67B9-45B0-807F-CF049E40D9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682" y="2965169"/>
            <a:ext cx="860885" cy="908107"/>
          </a:xfrm>
          <a:prstGeom prst="rect">
            <a:avLst/>
          </a:prstGeom>
          <a:solidFill>
            <a:srgbClr val="FFE6D5"/>
          </a:solidFill>
          <a:ln w="15875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9">
            <a:extLst>
              <a:ext uri="{FF2B5EF4-FFF2-40B4-BE49-F238E27FC236}">
                <a16:creationId xmlns:a16="http://schemas.microsoft.com/office/drawing/2014/main" id="{012B1D6C-34E3-48B3-B383-4BAE7A67F4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77199" y="2963353"/>
            <a:ext cx="862701" cy="909922"/>
          </a:xfrm>
          <a:prstGeom prst="rect">
            <a:avLst/>
          </a:prstGeom>
          <a:solidFill>
            <a:srgbClr val="FFE6D5"/>
          </a:solidFill>
          <a:ln w="15875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10">
            <a:extLst>
              <a:ext uri="{FF2B5EF4-FFF2-40B4-BE49-F238E27FC236}">
                <a16:creationId xmlns:a16="http://schemas.microsoft.com/office/drawing/2014/main" id="{C2167901-C294-4801-A39E-B6693404CD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7165" y="2965169"/>
            <a:ext cx="860885" cy="908107"/>
          </a:xfrm>
          <a:prstGeom prst="rect">
            <a:avLst/>
          </a:prstGeom>
          <a:solidFill>
            <a:srgbClr val="FFE6D5"/>
          </a:solidFill>
          <a:ln w="15875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Rectangle 11">
            <a:extLst>
              <a:ext uri="{FF2B5EF4-FFF2-40B4-BE49-F238E27FC236}">
                <a16:creationId xmlns:a16="http://schemas.microsoft.com/office/drawing/2014/main" id="{36FBCD91-26FF-45EA-AECB-235F412FA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0980" y="1766469"/>
            <a:ext cx="6545630" cy="50854"/>
          </a:xfrm>
          <a:prstGeom prst="rect">
            <a:avLst/>
          </a:prstGeom>
          <a:solidFill>
            <a:srgbClr val="0000FF"/>
          </a:solidFill>
          <a:ln w="15875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12">
            <a:extLst>
              <a:ext uri="{FF2B5EF4-FFF2-40B4-BE49-F238E27FC236}">
                <a16:creationId xmlns:a16="http://schemas.microsoft.com/office/drawing/2014/main" id="{8B56B22D-2CFF-4147-9FA9-22824ADCFF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4299" y="3261211"/>
            <a:ext cx="43422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 err="1">
                <a:solidFill>
                  <a:srgbClr val="000000"/>
                </a:solidFill>
                <a:latin typeface="sans-serif"/>
              </a:rPr>
              <a:t>src</a:t>
            </a:r>
            <a:r>
              <a:rPr lang="en-US" altLang="en-US" dirty="0">
                <a:solidFill>
                  <a:srgbClr val="000000"/>
                </a:solidFill>
                <a:latin typeface="sans-serif"/>
              </a:rPr>
              <a:t> 1</a:t>
            </a:r>
            <a:endParaRPr lang="en-US" altLang="en-US" dirty="0"/>
          </a:p>
        </p:txBody>
      </p:sp>
      <p:sp>
        <p:nvSpPr>
          <p:cNvPr id="45" name="Rectangle 13">
            <a:extLst>
              <a:ext uri="{FF2B5EF4-FFF2-40B4-BE49-F238E27FC236}">
                <a16:creationId xmlns:a16="http://schemas.microsoft.com/office/drawing/2014/main" id="{14CC0287-75F0-4A05-B62D-ED4994CEF5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0869" y="3266661"/>
            <a:ext cx="6991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000000"/>
                </a:solidFill>
                <a:latin typeface="sans-serif"/>
              </a:rPr>
              <a:t>ready 1</a:t>
            </a:r>
            <a:endParaRPr lang="en-US" altLang="en-US" sz="2400" dirty="0"/>
          </a:p>
        </p:txBody>
      </p:sp>
      <p:sp>
        <p:nvSpPr>
          <p:cNvPr id="51" name="Rectangle 14">
            <a:extLst>
              <a:ext uri="{FF2B5EF4-FFF2-40B4-BE49-F238E27FC236}">
                <a16:creationId xmlns:a16="http://schemas.microsoft.com/office/drawing/2014/main" id="{1C91C693-3713-41B1-99ED-971F8D6C28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42500" y="3264845"/>
            <a:ext cx="43422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 err="1">
                <a:solidFill>
                  <a:srgbClr val="000000"/>
                </a:solidFill>
                <a:latin typeface="sans-serif"/>
              </a:rPr>
              <a:t>src</a:t>
            </a:r>
            <a:r>
              <a:rPr lang="en-US" altLang="en-US" dirty="0">
                <a:solidFill>
                  <a:srgbClr val="000000"/>
                </a:solidFill>
                <a:latin typeface="sans-serif"/>
              </a:rPr>
              <a:t> 2</a:t>
            </a:r>
            <a:endParaRPr lang="en-US" altLang="en-US" dirty="0"/>
          </a:p>
        </p:txBody>
      </p:sp>
      <p:sp>
        <p:nvSpPr>
          <p:cNvPr id="52" name="Rectangle 15">
            <a:extLst>
              <a:ext uri="{FF2B5EF4-FFF2-40B4-BE49-F238E27FC236}">
                <a16:creationId xmlns:a16="http://schemas.microsoft.com/office/drawing/2014/main" id="{09160F2E-208E-4A02-A85A-8363C195F6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2595" y="3266661"/>
            <a:ext cx="699102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>
                <a:solidFill>
                  <a:srgbClr val="000000"/>
                </a:solidFill>
                <a:latin typeface="sans-serif"/>
              </a:rPr>
              <a:t>ready 2</a:t>
            </a:r>
            <a:endParaRPr lang="en-US" altLang="en-US" dirty="0"/>
          </a:p>
        </p:txBody>
      </p:sp>
      <p:sp>
        <p:nvSpPr>
          <p:cNvPr id="53" name="Rectangle 16">
            <a:extLst>
              <a:ext uri="{FF2B5EF4-FFF2-40B4-BE49-F238E27FC236}">
                <a16:creationId xmlns:a16="http://schemas.microsoft.com/office/drawing/2014/main" id="{9EF10190-4C9B-4392-ABB6-D800DB6ED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8246" y="5021121"/>
            <a:ext cx="6538365" cy="49038"/>
          </a:xfrm>
          <a:prstGeom prst="rect">
            <a:avLst/>
          </a:prstGeom>
          <a:solidFill>
            <a:srgbClr val="0000FF"/>
          </a:solidFill>
          <a:ln w="15875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" name="Rectangle 17">
            <a:extLst>
              <a:ext uri="{FF2B5EF4-FFF2-40B4-BE49-F238E27FC236}">
                <a16:creationId xmlns:a16="http://schemas.microsoft.com/office/drawing/2014/main" id="{D7E38531-23A3-435F-A36C-17F2B36D0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0117" y="802889"/>
            <a:ext cx="9641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dirty="0">
                <a:solidFill>
                  <a:srgbClr val="000000"/>
                </a:solidFill>
                <a:latin typeface="sans-serif"/>
              </a:rPr>
              <a:t>Tag bus 1</a:t>
            </a:r>
            <a:endParaRPr lang="en-US" altLang="en-US" sz="2800" dirty="0"/>
          </a:p>
        </p:txBody>
      </p:sp>
      <p:sp>
        <p:nvSpPr>
          <p:cNvPr id="60" name="Rectangle 18">
            <a:extLst>
              <a:ext uri="{FF2B5EF4-FFF2-40B4-BE49-F238E27FC236}">
                <a16:creationId xmlns:a16="http://schemas.microsoft.com/office/drawing/2014/main" id="{FC43FCB3-32EB-4684-8146-F13CEFF0A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1232" y="4694761"/>
            <a:ext cx="96417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000" dirty="0">
                <a:solidFill>
                  <a:srgbClr val="000000"/>
                </a:solidFill>
                <a:latin typeface="sans-serif"/>
              </a:rPr>
              <a:t>Tag bus 2</a:t>
            </a:r>
            <a:endParaRPr lang="en-US" altLang="en-US" sz="2800" dirty="0"/>
          </a:p>
        </p:txBody>
      </p:sp>
      <p:sp>
        <p:nvSpPr>
          <p:cNvPr id="61" name="Rectangle 19">
            <a:extLst>
              <a:ext uri="{FF2B5EF4-FFF2-40B4-BE49-F238E27FC236}">
                <a16:creationId xmlns:a16="http://schemas.microsoft.com/office/drawing/2014/main" id="{220DA5A7-665B-4FB0-9577-94EB10AC1D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6431" y="2965168"/>
            <a:ext cx="862701" cy="908106"/>
          </a:xfrm>
          <a:prstGeom prst="rect">
            <a:avLst/>
          </a:prstGeom>
          <a:solidFill>
            <a:srgbClr val="FFE6D5"/>
          </a:solidFill>
          <a:ln w="15875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Oval 20">
            <a:extLst>
              <a:ext uri="{FF2B5EF4-FFF2-40B4-BE49-F238E27FC236}">
                <a16:creationId xmlns:a16="http://schemas.microsoft.com/office/drawing/2014/main" id="{47223726-E4D7-468A-A79E-867EF7FFD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92920" y="4345490"/>
            <a:ext cx="510356" cy="441340"/>
          </a:xfrm>
          <a:prstGeom prst="ellipse">
            <a:avLst/>
          </a:prstGeom>
          <a:solidFill>
            <a:srgbClr val="FFAAAA"/>
          </a:solidFill>
          <a:ln w="7938" cap="flat">
            <a:solidFill>
              <a:srgbClr val="4A444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Line 21">
            <a:extLst>
              <a:ext uri="{FF2B5EF4-FFF2-40B4-BE49-F238E27FC236}">
                <a16:creationId xmlns:a16="http://schemas.microsoft.com/office/drawing/2014/main" id="{E8F2DFC4-5616-48E3-AFA1-46A8BB8D2C3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1893" y="4503501"/>
            <a:ext cx="299675" cy="0"/>
          </a:xfrm>
          <a:prstGeom prst="line">
            <a:avLst/>
          </a:prstGeom>
          <a:noFill/>
          <a:ln w="11113" cap="flat">
            <a:solidFill>
              <a:srgbClr val="05050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5" name="Line 22">
            <a:extLst>
              <a:ext uri="{FF2B5EF4-FFF2-40B4-BE49-F238E27FC236}">
                <a16:creationId xmlns:a16="http://schemas.microsoft.com/office/drawing/2014/main" id="{553D69A1-A0AD-4570-AF9F-4F27941809E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0974" y="4623371"/>
            <a:ext cx="299675" cy="0"/>
          </a:xfrm>
          <a:prstGeom prst="line">
            <a:avLst/>
          </a:prstGeom>
          <a:noFill/>
          <a:ln w="11113" cap="flat">
            <a:solidFill>
              <a:srgbClr val="05050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6" name="Freeform 23">
            <a:extLst>
              <a:ext uri="{FF2B5EF4-FFF2-40B4-BE49-F238E27FC236}">
                <a16:creationId xmlns:a16="http://schemas.microsoft.com/office/drawing/2014/main" id="{B8651AD5-B7D5-41AC-903B-9884B77E6F04}"/>
              </a:ext>
            </a:extLst>
          </p:cNvPr>
          <p:cNvSpPr>
            <a:spLocks/>
          </p:cNvSpPr>
          <p:nvPr/>
        </p:nvSpPr>
        <p:spPr bwMode="auto">
          <a:xfrm>
            <a:off x="5335018" y="4659696"/>
            <a:ext cx="263351" cy="383221"/>
          </a:xfrm>
          <a:custGeom>
            <a:avLst/>
            <a:gdLst>
              <a:gd name="T0" fmla="*/ 0 w 304"/>
              <a:gd name="T1" fmla="*/ 440 h 440"/>
              <a:gd name="T2" fmla="*/ 0 w 304"/>
              <a:gd name="T3" fmla="*/ 0 h 440"/>
              <a:gd name="T4" fmla="*/ 304 w 304"/>
              <a:gd name="T5" fmla="*/ 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04" h="440">
                <a:moveTo>
                  <a:pt x="0" y="440"/>
                </a:moveTo>
                <a:lnTo>
                  <a:pt x="0" y="0"/>
                </a:lnTo>
                <a:lnTo>
                  <a:pt x="304" y="0"/>
                </a:lnTo>
              </a:path>
            </a:pathLst>
          </a:custGeom>
          <a:noFill/>
          <a:ln w="11113" cap="flat">
            <a:solidFill>
              <a:srgbClr val="0000E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6" name="Freeform 24">
            <a:extLst>
              <a:ext uri="{FF2B5EF4-FFF2-40B4-BE49-F238E27FC236}">
                <a16:creationId xmlns:a16="http://schemas.microsoft.com/office/drawing/2014/main" id="{BC29995D-01E0-40C8-BC33-0AAB9F0E8C63}"/>
              </a:ext>
            </a:extLst>
          </p:cNvPr>
          <p:cNvSpPr>
            <a:spLocks/>
          </p:cNvSpPr>
          <p:nvPr/>
        </p:nvSpPr>
        <p:spPr bwMode="auto">
          <a:xfrm>
            <a:off x="5424012" y="4608841"/>
            <a:ext cx="174356" cy="99892"/>
          </a:xfrm>
          <a:custGeom>
            <a:avLst/>
            <a:gdLst>
              <a:gd name="T0" fmla="*/ 57 w 201"/>
              <a:gd name="T1" fmla="*/ 58 h 115"/>
              <a:gd name="T2" fmla="*/ 0 w 201"/>
              <a:gd name="T3" fmla="*/ 115 h 115"/>
              <a:gd name="T4" fmla="*/ 201 w 201"/>
              <a:gd name="T5" fmla="*/ 58 h 115"/>
              <a:gd name="T6" fmla="*/ 0 w 201"/>
              <a:gd name="T7" fmla="*/ 0 h 115"/>
              <a:gd name="T8" fmla="*/ 57 w 201"/>
              <a:gd name="T9" fmla="*/ 58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115">
                <a:moveTo>
                  <a:pt x="57" y="58"/>
                </a:moveTo>
                <a:lnTo>
                  <a:pt x="0" y="115"/>
                </a:lnTo>
                <a:lnTo>
                  <a:pt x="201" y="58"/>
                </a:lnTo>
                <a:lnTo>
                  <a:pt x="0" y="0"/>
                </a:lnTo>
                <a:lnTo>
                  <a:pt x="57" y="58"/>
                </a:lnTo>
                <a:close/>
              </a:path>
            </a:pathLst>
          </a:custGeom>
          <a:solidFill>
            <a:srgbClr val="000000"/>
          </a:solidFill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7" name="Freeform 25">
            <a:extLst>
              <a:ext uri="{FF2B5EF4-FFF2-40B4-BE49-F238E27FC236}">
                <a16:creationId xmlns:a16="http://schemas.microsoft.com/office/drawing/2014/main" id="{B4C02974-741C-418B-A90E-D84C8F04B612}"/>
              </a:ext>
            </a:extLst>
          </p:cNvPr>
          <p:cNvSpPr>
            <a:spLocks/>
          </p:cNvSpPr>
          <p:nvPr/>
        </p:nvSpPr>
        <p:spPr bwMode="auto">
          <a:xfrm>
            <a:off x="5126154" y="3867826"/>
            <a:ext cx="455869" cy="583004"/>
          </a:xfrm>
          <a:custGeom>
            <a:avLst/>
            <a:gdLst>
              <a:gd name="T0" fmla="*/ 0 w 522"/>
              <a:gd name="T1" fmla="*/ 0 h 669"/>
              <a:gd name="T2" fmla="*/ 0 w 522"/>
              <a:gd name="T3" fmla="*/ 664 h 669"/>
              <a:gd name="T4" fmla="*/ 522 w 522"/>
              <a:gd name="T5" fmla="*/ 669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2" h="669">
                <a:moveTo>
                  <a:pt x="0" y="0"/>
                </a:moveTo>
                <a:lnTo>
                  <a:pt x="0" y="664"/>
                </a:lnTo>
                <a:lnTo>
                  <a:pt x="522" y="669"/>
                </a:lnTo>
              </a:path>
            </a:pathLst>
          </a:custGeom>
          <a:noFill/>
          <a:ln w="11113" cap="flat">
            <a:solidFill>
              <a:srgbClr val="0000E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8" name="Freeform 26">
            <a:extLst>
              <a:ext uri="{FF2B5EF4-FFF2-40B4-BE49-F238E27FC236}">
                <a16:creationId xmlns:a16="http://schemas.microsoft.com/office/drawing/2014/main" id="{8ECF4D3E-AB54-499E-A45C-0F82959BFDB8}"/>
              </a:ext>
            </a:extLst>
          </p:cNvPr>
          <p:cNvSpPr>
            <a:spLocks/>
          </p:cNvSpPr>
          <p:nvPr/>
        </p:nvSpPr>
        <p:spPr bwMode="auto">
          <a:xfrm>
            <a:off x="5405851" y="4398161"/>
            <a:ext cx="176173" cy="99892"/>
          </a:xfrm>
          <a:custGeom>
            <a:avLst/>
            <a:gdLst>
              <a:gd name="T0" fmla="*/ 58 w 202"/>
              <a:gd name="T1" fmla="*/ 58 h 115"/>
              <a:gd name="T2" fmla="*/ 0 w 202"/>
              <a:gd name="T3" fmla="*/ 115 h 115"/>
              <a:gd name="T4" fmla="*/ 202 w 202"/>
              <a:gd name="T5" fmla="*/ 60 h 115"/>
              <a:gd name="T6" fmla="*/ 1 w 202"/>
              <a:gd name="T7" fmla="*/ 0 h 115"/>
              <a:gd name="T8" fmla="*/ 58 w 202"/>
              <a:gd name="T9" fmla="*/ 58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2" h="115">
                <a:moveTo>
                  <a:pt x="58" y="58"/>
                </a:moveTo>
                <a:lnTo>
                  <a:pt x="0" y="115"/>
                </a:lnTo>
                <a:lnTo>
                  <a:pt x="202" y="60"/>
                </a:lnTo>
                <a:lnTo>
                  <a:pt x="1" y="0"/>
                </a:lnTo>
                <a:lnTo>
                  <a:pt x="58" y="58"/>
                </a:lnTo>
                <a:close/>
              </a:path>
            </a:pathLst>
          </a:custGeom>
          <a:solidFill>
            <a:srgbClr val="000000"/>
          </a:solidFill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9" name="Rectangle 27">
            <a:extLst>
              <a:ext uri="{FF2B5EF4-FFF2-40B4-BE49-F238E27FC236}">
                <a16:creationId xmlns:a16="http://schemas.microsoft.com/office/drawing/2014/main" id="{9FABC47D-13D3-45E0-A417-30347C046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9324" y="1766469"/>
            <a:ext cx="45405" cy="3301874"/>
          </a:xfrm>
          <a:prstGeom prst="rect">
            <a:avLst/>
          </a:prstGeom>
          <a:solidFill>
            <a:srgbClr val="0000FF"/>
          </a:solidFill>
          <a:ln w="11113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0" name="Rectangle 28">
            <a:extLst>
              <a:ext uri="{FF2B5EF4-FFF2-40B4-BE49-F238E27FC236}">
                <a16:creationId xmlns:a16="http://schemas.microsoft.com/office/drawing/2014/main" id="{3D0601C5-3493-483B-B41F-9D54B51E9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0084" y="1130794"/>
            <a:ext cx="7206731" cy="49038"/>
          </a:xfrm>
          <a:prstGeom prst="rect">
            <a:avLst/>
          </a:prstGeom>
          <a:solidFill>
            <a:srgbClr val="0000FF"/>
          </a:solidFill>
          <a:ln w="15875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1" name="Rectangle 29">
            <a:extLst>
              <a:ext uri="{FF2B5EF4-FFF2-40B4-BE49-F238E27FC236}">
                <a16:creationId xmlns:a16="http://schemas.microsoft.com/office/drawing/2014/main" id="{FA2AE29C-73CA-4560-83FE-1A67C092B9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54614" y="5645898"/>
            <a:ext cx="7192201" cy="49038"/>
          </a:xfrm>
          <a:prstGeom prst="rect">
            <a:avLst/>
          </a:prstGeom>
          <a:solidFill>
            <a:srgbClr val="0000FF"/>
          </a:solidFill>
          <a:ln w="15875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2" name="Rectangle 30">
            <a:extLst>
              <a:ext uri="{FF2B5EF4-FFF2-40B4-BE49-F238E27FC236}">
                <a16:creationId xmlns:a16="http://schemas.microsoft.com/office/drawing/2014/main" id="{B99AF48A-1D33-43AA-B13C-A8D09F4AD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0491" y="1132610"/>
            <a:ext cx="45405" cy="4533266"/>
          </a:xfrm>
          <a:prstGeom prst="rect">
            <a:avLst/>
          </a:prstGeom>
          <a:solidFill>
            <a:srgbClr val="0000FF"/>
          </a:solidFill>
          <a:ln w="12700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3" name="Freeform 31">
            <a:extLst>
              <a:ext uri="{FF2B5EF4-FFF2-40B4-BE49-F238E27FC236}">
                <a16:creationId xmlns:a16="http://schemas.microsoft.com/office/drawing/2014/main" id="{62CD3994-0B5B-4204-A00B-2749D46808E9}"/>
              </a:ext>
            </a:extLst>
          </p:cNvPr>
          <p:cNvSpPr>
            <a:spLocks/>
          </p:cNvSpPr>
          <p:nvPr/>
        </p:nvSpPr>
        <p:spPr bwMode="auto">
          <a:xfrm>
            <a:off x="5122521" y="4289189"/>
            <a:ext cx="330551" cy="968041"/>
          </a:xfrm>
          <a:custGeom>
            <a:avLst/>
            <a:gdLst>
              <a:gd name="T0" fmla="*/ 0 w 378"/>
              <a:gd name="T1" fmla="*/ 0 h 1111"/>
              <a:gd name="T2" fmla="*/ 0 w 378"/>
              <a:gd name="T3" fmla="*/ 1111 h 1111"/>
              <a:gd name="T4" fmla="*/ 378 w 378"/>
              <a:gd name="T5" fmla="*/ 1105 h 1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8" h="1111">
                <a:moveTo>
                  <a:pt x="0" y="0"/>
                </a:moveTo>
                <a:lnTo>
                  <a:pt x="0" y="1111"/>
                </a:lnTo>
                <a:lnTo>
                  <a:pt x="378" y="1105"/>
                </a:lnTo>
              </a:path>
            </a:pathLst>
          </a:custGeom>
          <a:noFill/>
          <a:ln w="11113" cap="flat">
            <a:solidFill>
              <a:srgbClr val="0000E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4" name="Freeform 32">
            <a:extLst>
              <a:ext uri="{FF2B5EF4-FFF2-40B4-BE49-F238E27FC236}">
                <a16:creationId xmlns:a16="http://schemas.microsoft.com/office/drawing/2014/main" id="{9C1D5193-35A3-40AC-80CC-087B67D3BD5B}"/>
              </a:ext>
            </a:extLst>
          </p:cNvPr>
          <p:cNvSpPr>
            <a:spLocks/>
          </p:cNvSpPr>
          <p:nvPr/>
        </p:nvSpPr>
        <p:spPr bwMode="auto">
          <a:xfrm>
            <a:off x="5276900" y="5206375"/>
            <a:ext cx="176173" cy="99892"/>
          </a:xfrm>
          <a:custGeom>
            <a:avLst/>
            <a:gdLst>
              <a:gd name="T0" fmla="*/ 59 w 202"/>
              <a:gd name="T1" fmla="*/ 56 h 115"/>
              <a:gd name="T2" fmla="*/ 2 w 202"/>
              <a:gd name="T3" fmla="*/ 115 h 115"/>
              <a:gd name="T4" fmla="*/ 202 w 202"/>
              <a:gd name="T5" fmla="*/ 54 h 115"/>
              <a:gd name="T6" fmla="*/ 0 w 202"/>
              <a:gd name="T7" fmla="*/ 0 h 115"/>
              <a:gd name="T8" fmla="*/ 59 w 202"/>
              <a:gd name="T9" fmla="*/ 56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2" h="115">
                <a:moveTo>
                  <a:pt x="59" y="56"/>
                </a:moveTo>
                <a:lnTo>
                  <a:pt x="2" y="115"/>
                </a:lnTo>
                <a:lnTo>
                  <a:pt x="202" y="54"/>
                </a:lnTo>
                <a:lnTo>
                  <a:pt x="0" y="0"/>
                </a:lnTo>
                <a:lnTo>
                  <a:pt x="59" y="56"/>
                </a:lnTo>
                <a:close/>
              </a:path>
            </a:pathLst>
          </a:custGeom>
          <a:solidFill>
            <a:srgbClr val="000000"/>
          </a:solidFill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5" name="Freeform 33">
            <a:extLst>
              <a:ext uri="{FF2B5EF4-FFF2-40B4-BE49-F238E27FC236}">
                <a16:creationId xmlns:a16="http://schemas.microsoft.com/office/drawing/2014/main" id="{579669DA-FF61-46FE-8134-2534C6C02ED6}"/>
              </a:ext>
            </a:extLst>
          </p:cNvPr>
          <p:cNvSpPr>
            <a:spLocks/>
          </p:cNvSpPr>
          <p:nvPr/>
        </p:nvSpPr>
        <p:spPr bwMode="auto">
          <a:xfrm>
            <a:off x="5106176" y="5451565"/>
            <a:ext cx="330551" cy="192519"/>
          </a:xfrm>
          <a:custGeom>
            <a:avLst/>
            <a:gdLst>
              <a:gd name="T0" fmla="*/ 0 w 378"/>
              <a:gd name="T1" fmla="*/ 221 h 221"/>
              <a:gd name="T2" fmla="*/ 0 w 378"/>
              <a:gd name="T3" fmla="*/ 0 h 221"/>
              <a:gd name="T4" fmla="*/ 378 w 378"/>
              <a:gd name="T5" fmla="*/ 0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8" h="221">
                <a:moveTo>
                  <a:pt x="0" y="221"/>
                </a:moveTo>
                <a:lnTo>
                  <a:pt x="0" y="0"/>
                </a:lnTo>
                <a:lnTo>
                  <a:pt x="378" y="0"/>
                </a:lnTo>
              </a:path>
            </a:pathLst>
          </a:custGeom>
          <a:noFill/>
          <a:ln w="11113" cap="flat">
            <a:solidFill>
              <a:srgbClr val="0000E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6" name="Freeform 34">
            <a:extLst>
              <a:ext uri="{FF2B5EF4-FFF2-40B4-BE49-F238E27FC236}">
                <a16:creationId xmlns:a16="http://schemas.microsoft.com/office/drawing/2014/main" id="{8C5A00E7-CAEB-4B00-A1CE-B35B4D070ADA}"/>
              </a:ext>
            </a:extLst>
          </p:cNvPr>
          <p:cNvSpPr>
            <a:spLocks/>
          </p:cNvSpPr>
          <p:nvPr/>
        </p:nvSpPr>
        <p:spPr bwMode="auto">
          <a:xfrm>
            <a:off x="5260554" y="5400710"/>
            <a:ext cx="176173" cy="99892"/>
          </a:xfrm>
          <a:custGeom>
            <a:avLst/>
            <a:gdLst>
              <a:gd name="T0" fmla="*/ 58 w 201"/>
              <a:gd name="T1" fmla="*/ 57 h 115"/>
              <a:gd name="T2" fmla="*/ 0 w 201"/>
              <a:gd name="T3" fmla="*/ 115 h 115"/>
              <a:gd name="T4" fmla="*/ 201 w 201"/>
              <a:gd name="T5" fmla="*/ 57 h 115"/>
              <a:gd name="T6" fmla="*/ 0 w 201"/>
              <a:gd name="T7" fmla="*/ 0 h 115"/>
              <a:gd name="T8" fmla="*/ 58 w 201"/>
              <a:gd name="T9" fmla="*/ 57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115">
                <a:moveTo>
                  <a:pt x="58" y="57"/>
                </a:moveTo>
                <a:lnTo>
                  <a:pt x="0" y="115"/>
                </a:lnTo>
                <a:lnTo>
                  <a:pt x="201" y="57"/>
                </a:lnTo>
                <a:lnTo>
                  <a:pt x="0" y="0"/>
                </a:lnTo>
                <a:lnTo>
                  <a:pt x="58" y="57"/>
                </a:lnTo>
                <a:close/>
              </a:path>
            </a:pathLst>
          </a:custGeom>
          <a:solidFill>
            <a:srgbClr val="000000"/>
          </a:solidFill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7" name="Oval 35">
            <a:extLst>
              <a:ext uri="{FF2B5EF4-FFF2-40B4-BE49-F238E27FC236}">
                <a16:creationId xmlns:a16="http://schemas.microsoft.com/office/drawing/2014/main" id="{76B73F23-2571-47A4-85EC-97FDA3D8E9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8563" y="5148257"/>
            <a:ext cx="510356" cy="439523"/>
          </a:xfrm>
          <a:prstGeom prst="ellipse">
            <a:avLst/>
          </a:prstGeom>
          <a:solidFill>
            <a:srgbClr val="FFAAAA"/>
          </a:solidFill>
          <a:ln w="7938" cap="flat">
            <a:solidFill>
              <a:srgbClr val="4A444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8" name="Line 36">
            <a:extLst>
              <a:ext uri="{FF2B5EF4-FFF2-40B4-BE49-F238E27FC236}">
                <a16:creationId xmlns:a16="http://schemas.microsoft.com/office/drawing/2014/main" id="{A38A12A6-3976-4630-8056-2137E02BADB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1169" y="5308083"/>
            <a:ext cx="297859" cy="0"/>
          </a:xfrm>
          <a:prstGeom prst="line">
            <a:avLst/>
          </a:prstGeom>
          <a:noFill/>
          <a:ln w="11113" cap="flat">
            <a:solidFill>
              <a:srgbClr val="05050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9" name="Line 37">
            <a:extLst>
              <a:ext uri="{FF2B5EF4-FFF2-40B4-BE49-F238E27FC236}">
                <a16:creationId xmlns:a16="http://schemas.microsoft.com/office/drawing/2014/main" id="{67E1678F-C503-4553-B849-FE6623E2FA8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38434" y="5429769"/>
            <a:ext cx="299675" cy="0"/>
          </a:xfrm>
          <a:prstGeom prst="line">
            <a:avLst/>
          </a:prstGeom>
          <a:noFill/>
          <a:ln w="11113" cap="flat">
            <a:solidFill>
              <a:srgbClr val="05050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0" name="Oval 38">
            <a:extLst>
              <a:ext uri="{FF2B5EF4-FFF2-40B4-BE49-F238E27FC236}">
                <a16:creationId xmlns:a16="http://schemas.microsoft.com/office/drawing/2014/main" id="{7972A616-A9A5-49D3-A3CF-095929C60A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89829" y="4403609"/>
            <a:ext cx="65384" cy="49038"/>
          </a:xfrm>
          <a:prstGeom prst="ellipse">
            <a:avLst/>
          </a:prstGeom>
          <a:solidFill>
            <a:srgbClr val="000000"/>
          </a:solidFill>
          <a:ln w="11113" cap="flat">
            <a:solidFill>
              <a:srgbClr val="0000A9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1" name="Freeform 39">
            <a:extLst>
              <a:ext uri="{FF2B5EF4-FFF2-40B4-BE49-F238E27FC236}">
                <a16:creationId xmlns:a16="http://schemas.microsoft.com/office/drawing/2014/main" id="{B4395D17-005A-4A98-B7E0-F0EA2B53F69E}"/>
              </a:ext>
            </a:extLst>
          </p:cNvPr>
          <p:cNvSpPr>
            <a:spLocks/>
          </p:cNvSpPr>
          <p:nvPr/>
        </p:nvSpPr>
        <p:spPr bwMode="auto">
          <a:xfrm>
            <a:off x="6192270" y="4125729"/>
            <a:ext cx="375956" cy="343264"/>
          </a:xfrm>
          <a:custGeom>
            <a:avLst/>
            <a:gdLst>
              <a:gd name="T0" fmla="*/ 0 w 430"/>
              <a:gd name="T1" fmla="*/ 394 h 394"/>
              <a:gd name="T2" fmla="*/ 215 w 430"/>
              <a:gd name="T3" fmla="*/ 344 h 394"/>
              <a:gd name="T4" fmla="*/ 430 w 430"/>
              <a:gd name="T5" fmla="*/ 394 h 394"/>
              <a:gd name="T6" fmla="*/ 220 w 430"/>
              <a:gd name="T7" fmla="*/ 0 h 394"/>
              <a:gd name="T8" fmla="*/ 0 w 430"/>
              <a:gd name="T9" fmla="*/ 394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30" h="394">
                <a:moveTo>
                  <a:pt x="0" y="394"/>
                </a:moveTo>
                <a:cubicBezTo>
                  <a:pt x="84" y="354"/>
                  <a:pt x="146" y="344"/>
                  <a:pt x="215" y="344"/>
                </a:cubicBezTo>
                <a:cubicBezTo>
                  <a:pt x="298" y="344"/>
                  <a:pt x="363" y="361"/>
                  <a:pt x="430" y="394"/>
                </a:cubicBezTo>
                <a:cubicBezTo>
                  <a:pt x="430" y="267"/>
                  <a:pt x="358" y="72"/>
                  <a:pt x="220" y="0"/>
                </a:cubicBezTo>
                <a:cubicBezTo>
                  <a:pt x="91" y="73"/>
                  <a:pt x="0" y="269"/>
                  <a:pt x="0" y="394"/>
                </a:cubicBezTo>
                <a:close/>
              </a:path>
            </a:pathLst>
          </a:custGeom>
          <a:noFill/>
          <a:ln w="11113" cap="flat">
            <a:solidFill>
              <a:srgbClr val="0000A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2" name="Line 40">
            <a:extLst>
              <a:ext uri="{FF2B5EF4-FFF2-40B4-BE49-F238E27FC236}">
                <a16:creationId xmlns:a16="http://schemas.microsoft.com/office/drawing/2014/main" id="{6666D592-2BD1-401F-A4B1-50D9A7DC50A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82972" y="3876908"/>
            <a:ext cx="0" cy="241556"/>
          </a:xfrm>
          <a:prstGeom prst="line">
            <a:avLst/>
          </a:prstGeom>
          <a:noFill/>
          <a:ln w="9525" cap="flat">
            <a:solidFill>
              <a:srgbClr val="0000E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3" name="Freeform 41">
            <a:extLst>
              <a:ext uri="{FF2B5EF4-FFF2-40B4-BE49-F238E27FC236}">
                <a16:creationId xmlns:a16="http://schemas.microsoft.com/office/drawing/2014/main" id="{0AC77D84-4841-456E-9B20-A674F741E8D5}"/>
              </a:ext>
            </a:extLst>
          </p:cNvPr>
          <p:cNvSpPr>
            <a:spLocks/>
          </p:cNvSpPr>
          <p:nvPr/>
        </p:nvSpPr>
        <p:spPr bwMode="auto">
          <a:xfrm>
            <a:off x="6343015" y="3876909"/>
            <a:ext cx="81730" cy="145297"/>
          </a:xfrm>
          <a:custGeom>
            <a:avLst/>
            <a:gdLst>
              <a:gd name="T0" fmla="*/ 47 w 95"/>
              <a:gd name="T1" fmla="*/ 118 h 166"/>
              <a:gd name="T2" fmla="*/ 95 w 95"/>
              <a:gd name="T3" fmla="*/ 166 h 166"/>
              <a:gd name="T4" fmla="*/ 47 w 95"/>
              <a:gd name="T5" fmla="*/ 0 h 166"/>
              <a:gd name="T6" fmla="*/ 0 w 95"/>
              <a:gd name="T7" fmla="*/ 166 h 166"/>
              <a:gd name="T8" fmla="*/ 47 w 95"/>
              <a:gd name="T9" fmla="*/ 118 h 1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" h="166">
                <a:moveTo>
                  <a:pt x="47" y="118"/>
                </a:moveTo>
                <a:lnTo>
                  <a:pt x="95" y="166"/>
                </a:lnTo>
                <a:lnTo>
                  <a:pt x="47" y="0"/>
                </a:lnTo>
                <a:lnTo>
                  <a:pt x="0" y="166"/>
                </a:lnTo>
                <a:lnTo>
                  <a:pt x="47" y="118"/>
                </a:lnTo>
                <a:close/>
              </a:path>
            </a:pathLst>
          </a:custGeom>
          <a:solidFill>
            <a:srgbClr val="000000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4" name="Freeform 42">
            <a:extLst>
              <a:ext uri="{FF2B5EF4-FFF2-40B4-BE49-F238E27FC236}">
                <a16:creationId xmlns:a16="http://schemas.microsoft.com/office/drawing/2014/main" id="{10FA4BE3-A5DE-4E3F-AA76-3FAAEF0659DD}"/>
              </a:ext>
            </a:extLst>
          </p:cNvPr>
          <p:cNvSpPr>
            <a:spLocks/>
          </p:cNvSpPr>
          <p:nvPr/>
        </p:nvSpPr>
        <p:spPr bwMode="auto">
          <a:xfrm>
            <a:off x="5932552" y="4439933"/>
            <a:ext cx="555761" cy="919004"/>
          </a:xfrm>
          <a:custGeom>
            <a:avLst/>
            <a:gdLst>
              <a:gd name="T0" fmla="*/ 0 w 637"/>
              <a:gd name="T1" fmla="*/ 1055 h 1055"/>
              <a:gd name="T2" fmla="*/ 637 w 637"/>
              <a:gd name="T3" fmla="*/ 1055 h 1055"/>
              <a:gd name="T4" fmla="*/ 637 w 637"/>
              <a:gd name="T5" fmla="*/ 0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7" h="1055">
                <a:moveTo>
                  <a:pt x="0" y="1055"/>
                </a:moveTo>
                <a:lnTo>
                  <a:pt x="637" y="1055"/>
                </a:lnTo>
                <a:lnTo>
                  <a:pt x="637" y="0"/>
                </a:lnTo>
              </a:path>
            </a:pathLst>
          </a:custGeom>
          <a:noFill/>
          <a:ln w="11113" cap="flat">
            <a:solidFill>
              <a:srgbClr val="0000E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5" name="Freeform 43">
            <a:extLst>
              <a:ext uri="{FF2B5EF4-FFF2-40B4-BE49-F238E27FC236}">
                <a16:creationId xmlns:a16="http://schemas.microsoft.com/office/drawing/2014/main" id="{0B7F2682-153F-47E9-AB9B-DCA369DBCCF7}"/>
              </a:ext>
            </a:extLst>
          </p:cNvPr>
          <p:cNvSpPr>
            <a:spLocks/>
          </p:cNvSpPr>
          <p:nvPr/>
        </p:nvSpPr>
        <p:spPr bwMode="auto">
          <a:xfrm>
            <a:off x="6108725" y="4429036"/>
            <a:ext cx="192519" cy="152562"/>
          </a:xfrm>
          <a:custGeom>
            <a:avLst/>
            <a:gdLst>
              <a:gd name="T0" fmla="*/ 0 w 221"/>
              <a:gd name="T1" fmla="*/ 176 h 176"/>
              <a:gd name="T2" fmla="*/ 221 w 221"/>
              <a:gd name="T3" fmla="*/ 176 h 176"/>
              <a:gd name="T4" fmla="*/ 221 w 221"/>
              <a:gd name="T5" fmla="*/ 0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1" h="176">
                <a:moveTo>
                  <a:pt x="0" y="176"/>
                </a:moveTo>
                <a:lnTo>
                  <a:pt x="221" y="176"/>
                </a:lnTo>
                <a:lnTo>
                  <a:pt x="221" y="0"/>
                </a:lnTo>
              </a:path>
            </a:pathLst>
          </a:custGeom>
          <a:noFill/>
          <a:ln w="11113" cap="flat">
            <a:solidFill>
              <a:srgbClr val="0000E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6" name="Freeform 44">
            <a:extLst>
              <a:ext uri="{FF2B5EF4-FFF2-40B4-BE49-F238E27FC236}">
                <a16:creationId xmlns:a16="http://schemas.microsoft.com/office/drawing/2014/main" id="{CC0891FD-3EE5-486F-921E-CAED428C8F2A}"/>
              </a:ext>
            </a:extLst>
          </p:cNvPr>
          <p:cNvSpPr>
            <a:spLocks/>
          </p:cNvSpPr>
          <p:nvPr/>
        </p:nvSpPr>
        <p:spPr bwMode="auto">
          <a:xfrm>
            <a:off x="3813031" y="1964437"/>
            <a:ext cx="682896" cy="588453"/>
          </a:xfrm>
          <a:custGeom>
            <a:avLst/>
            <a:gdLst>
              <a:gd name="T0" fmla="*/ 684 w 783"/>
              <a:gd name="T1" fmla="*/ 338 h 675"/>
              <a:gd name="T2" fmla="*/ 184 w 783"/>
              <a:gd name="T3" fmla="*/ 516 h 675"/>
              <a:gd name="T4" fmla="*/ 391 w 783"/>
              <a:gd name="T5" fmla="*/ 85 h 675"/>
              <a:gd name="T6" fmla="*/ 598 w 783"/>
              <a:gd name="T7" fmla="*/ 516 h 675"/>
              <a:gd name="T8" fmla="*/ 98 w 783"/>
              <a:gd name="T9" fmla="*/ 338 h 675"/>
              <a:gd name="T10" fmla="*/ 598 w 783"/>
              <a:gd name="T11" fmla="*/ 159 h 675"/>
              <a:gd name="T12" fmla="*/ 391 w 783"/>
              <a:gd name="T13" fmla="*/ 590 h 675"/>
              <a:gd name="T14" fmla="*/ 184 w 783"/>
              <a:gd name="T15" fmla="*/ 159 h 675"/>
              <a:gd name="T16" fmla="*/ 684 w 783"/>
              <a:gd name="T17" fmla="*/ 338 h 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83" h="675">
                <a:moveTo>
                  <a:pt x="684" y="338"/>
                </a:moveTo>
                <a:cubicBezTo>
                  <a:pt x="684" y="563"/>
                  <a:pt x="369" y="675"/>
                  <a:pt x="184" y="516"/>
                </a:cubicBezTo>
                <a:cubicBezTo>
                  <a:pt x="0" y="357"/>
                  <a:pt x="130" y="85"/>
                  <a:pt x="391" y="85"/>
                </a:cubicBezTo>
                <a:cubicBezTo>
                  <a:pt x="652" y="85"/>
                  <a:pt x="783" y="357"/>
                  <a:pt x="598" y="516"/>
                </a:cubicBezTo>
                <a:cubicBezTo>
                  <a:pt x="414" y="675"/>
                  <a:pt x="98" y="563"/>
                  <a:pt x="98" y="338"/>
                </a:cubicBezTo>
                <a:cubicBezTo>
                  <a:pt x="98" y="113"/>
                  <a:pt x="414" y="0"/>
                  <a:pt x="598" y="159"/>
                </a:cubicBezTo>
                <a:cubicBezTo>
                  <a:pt x="783" y="318"/>
                  <a:pt x="652" y="590"/>
                  <a:pt x="391" y="590"/>
                </a:cubicBezTo>
                <a:cubicBezTo>
                  <a:pt x="130" y="590"/>
                  <a:pt x="0" y="318"/>
                  <a:pt x="184" y="159"/>
                </a:cubicBezTo>
                <a:cubicBezTo>
                  <a:pt x="369" y="0"/>
                  <a:pt x="684" y="113"/>
                  <a:pt x="684" y="338"/>
                </a:cubicBezTo>
                <a:close/>
              </a:path>
            </a:pathLst>
          </a:custGeom>
          <a:solidFill>
            <a:srgbClr val="FFAAAA"/>
          </a:solidFill>
          <a:ln w="7938" cap="flat">
            <a:solidFill>
              <a:srgbClr val="4A444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7" name="Line 45">
            <a:extLst>
              <a:ext uri="{FF2B5EF4-FFF2-40B4-BE49-F238E27FC236}">
                <a16:creationId xmlns:a16="http://schemas.microsoft.com/office/drawing/2014/main" id="{C0B1A1D9-6F19-4D32-A44B-2D18FF1E25E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9183" y="2320413"/>
            <a:ext cx="297859" cy="0"/>
          </a:xfrm>
          <a:prstGeom prst="line">
            <a:avLst/>
          </a:prstGeom>
          <a:noFill/>
          <a:ln w="11113" cap="flat">
            <a:solidFill>
              <a:srgbClr val="05050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8" name="Line 46">
            <a:extLst>
              <a:ext uri="{FF2B5EF4-FFF2-40B4-BE49-F238E27FC236}">
                <a16:creationId xmlns:a16="http://schemas.microsoft.com/office/drawing/2014/main" id="{0F955DD2-50E9-40F5-B4BC-1D5AEE4F793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8264" y="2200543"/>
            <a:ext cx="297859" cy="0"/>
          </a:xfrm>
          <a:prstGeom prst="line">
            <a:avLst/>
          </a:prstGeom>
          <a:noFill/>
          <a:ln w="11113" cap="flat">
            <a:solidFill>
              <a:srgbClr val="05050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9" name="Freeform 47">
            <a:extLst>
              <a:ext uri="{FF2B5EF4-FFF2-40B4-BE49-F238E27FC236}">
                <a16:creationId xmlns:a16="http://schemas.microsoft.com/office/drawing/2014/main" id="{EC467BA4-63D1-4500-87B1-6406FDDC77A7}"/>
              </a:ext>
            </a:extLst>
          </p:cNvPr>
          <p:cNvSpPr>
            <a:spLocks/>
          </p:cNvSpPr>
          <p:nvPr/>
        </p:nvSpPr>
        <p:spPr bwMode="auto">
          <a:xfrm>
            <a:off x="3642308" y="1780999"/>
            <a:ext cx="263351" cy="385037"/>
          </a:xfrm>
          <a:custGeom>
            <a:avLst/>
            <a:gdLst>
              <a:gd name="T0" fmla="*/ 0 w 303"/>
              <a:gd name="T1" fmla="*/ 0 h 440"/>
              <a:gd name="T2" fmla="*/ 0 w 303"/>
              <a:gd name="T3" fmla="*/ 440 h 440"/>
              <a:gd name="T4" fmla="*/ 303 w 303"/>
              <a:gd name="T5" fmla="*/ 440 h 4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03" h="440">
                <a:moveTo>
                  <a:pt x="0" y="0"/>
                </a:moveTo>
                <a:lnTo>
                  <a:pt x="0" y="440"/>
                </a:lnTo>
                <a:lnTo>
                  <a:pt x="303" y="440"/>
                </a:lnTo>
              </a:path>
            </a:pathLst>
          </a:custGeom>
          <a:noFill/>
          <a:ln w="11113" cap="flat">
            <a:solidFill>
              <a:srgbClr val="0000E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0" name="Freeform 48">
            <a:extLst>
              <a:ext uri="{FF2B5EF4-FFF2-40B4-BE49-F238E27FC236}">
                <a16:creationId xmlns:a16="http://schemas.microsoft.com/office/drawing/2014/main" id="{4DBDA67E-DC7C-44D5-A6F0-6AC65DAB8D78}"/>
              </a:ext>
            </a:extLst>
          </p:cNvPr>
          <p:cNvSpPr>
            <a:spLocks/>
          </p:cNvSpPr>
          <p:nvPr/>
        </p:nvSpPr>
        <p:spPr bwMode="auto">
          <a:xfrm>
            <a:off x="3731302" y="2115181"/>
            <a:ext cx="174356" cy="101708"/>
          </a:xfrm>
          <a:custGeom>
            <a:avLst/>
            <a:gdLst>
              <a:gd name="T0" fmla="*/ 57 w 201"/>
              <a:gd name="T1" fmla="*/ 57 h 115"/>
              <a:gd name="T2" fmla="*/ 0 w 201"/>
              <a:gd name="T3" fmla="*/ 115 h 115"/>
              <a:gd name="T4" fmla="*/ 201 w 201"/>
              <a:gd name="T5" fmla="*/ 57 h 115"/>
              <a:gd name="T6" fmla="*/ 0 w 201"/>
              <a:gd name="T7" fmla="*/ 0 h 115"/>
              <a:gd name="T8" fmla="*/ 57 w 201"/>
              <a:gd name="T9" fmla="*/ 57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1" h="115">
                <a:moveTo>
                  <a:pt x="57" y="57"/>
                </a:moveTo>
                <a:lnTo>
                  <a:pt x="0" y="115"/>
                </a:lnTo>
                <a:lnTo>
                  <a:pt x="201" y="57"/>
                </a:lnTo>
                <a:lnTo>
                  <a:pt x="0" y="0"/>
                </a:lnTo>
                <a:lnTo>
                  <a:pt x="57" y="57"/>
                </a:lnTo>
                <a:close/>
              </a:path>
            </a:pathLst>
          </a:custGeom>
          <a:solidFill>
            <a:srgbClr val="000000"/>
          </a:solidFill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1" name="Freeform 49">
            <a:extLst>
              <a:ext uri="{FF2B5EF4-FFF2-40B4-BE49-F238E27FC236}">
                <a16:creationId xmlns:a16="http://schemas.microsoft.com/office/drawing/2014/main" id="{28AA5AE0-9C99-4E03-B764-96B9F0B9D340}"/>
              </a:ext>
            </a:extLst>
          </p:cNvPr>
          <p:cNvSpPr>
            <a:spLocks/>
          </p:cNvSpPr>
          <p:nvPr/>
        </p:nvSpPr>
        <p:spPr bwMode="auto">
          <a:xfrm>
            <a:off x="3433444" y="2374900"/>
            <a:ext cx="455869" cy="583004"/>
          </a:xfrm>
          <a:custGeom>
            <a:avLst/>
            <a:gdLst>
              <a:gd name="T0" fmla="*/ 0 w 522"/>
              <a:gd name="T1" fmla="*/ 669 h 669"/>
              <a:gd name="T2" fmla="*/ 0 w 522"/>
              <a:gd name="T3" fmla="*/ 5 h 669"/>
              <a:gd name="T4" fmla="*/ 522 w 522"/>
              <a:gd name="T5" fmla="*/ 0 h 66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522" h="669">
                <a:moveTo>
                  <a:pt x="0" y="669"/>
                </a:moveTo>
                <a:lnTo>
                  <a:pt x="0" y="5"/>
                </a:lnTo>
                <a:lnTo>
                  <a:pt x="522" y="0"/>
                </a:lnTo>
              </a:path>
            </a:pathLst>
          </a:custGeom>
          <a:noFill/>
          <a:ln w="11113" cap="flat">
            <a:solidFill>
              <a:srgbClr val="0000E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2" name="Freeform 50">
            <a:extLst>
              <a:ext uri="{FF2B5EF4-FFF2-40B4-BE49-F238E27FC236}">
                <a16:creationId xmlns:a16="http://schemas.microsoft.com/office/drawing/2014/main" id="{B9AD03D0-728E-4A13-9C83-C4C5071C894C}"/>
              </a:ext>
            </a:extLst>
          </p:cNvPr>
          <p:cNvSpPr>
            <a:spLocks/>
          </p:cNvSpPr>
          <p:nvPr/>
        </p:nvSpPr>
        <p:spPr bwMode="auto">
          <a:xfrm>
            <a:off x="3713141" y="2325862"/>
            <a:ext cx="176173" cy="99892"/>
          </a:xfrm>
          <a:custGeom>
            <a:avLst/>
            <a:gdLst>
              <a:gd name="T0" fmla="*/ 58 w 202"/>
              <a:gd name="T1" fmla="*/ 57 h 115"/>
              <a:gd name="T2" fmla="*/ 1 w 202"/>
              <a:gd name="T3" fmla="*/ 115 h 115"/>
              <a:gd name="T4" fmla="*/ 202 w 202"/>
              <a:gd name="T5" fmla="*/ 55 h 115"/>
              <a:gd name="T6" fmla="*/ 0 w 202"/>
              <a:gd name="T7" fmla="*/ 0 h 115"/>
              <a:gd name="T8" fmla="*/ 58 w 202"/>
              <a:gd name="T9" fmla="*/ 57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2" h="115">
                <a:moveTo>
                  <a:pt x="58" y="57"/>
                </a:moveTo>
                <a:lnTo>
                  <a:pt x="1" y="115"/>
                </a:lnTo>
                <a:lnTo>
                  <a:pt x="202" y="55"/>
                </a:lnTo>
                <a:lnTo>
                  <a:pt x="0" y="0"/>
                </a:lnTo>
                <a:lnTo>
                  <a:pt x="58" y="57"/>
                </a:lnTo>
                <a:close/>
              </a:path>
            </a:pathLst>
          </a:custGeom>
          <a:solidFill>
            <a:srgbClr val="000000"/>
          </a:solidFill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3" name="Freeform 51">
            <a:extLst>
              <a:ext uri="{FF2B5EF4-FFF2-40B4-BE49-F238E27FC236}">
                <a16:creationId xmlns:a16="http://schemas.microsoft.com/office/drawing/2014/main" id="{3045CCF8-1000-42FD-B73F-236212DF63D9}"/>
              </a:ext>
            </a:extLst>
          </p:cNvPr>
          <p:cNvSpPr>
            <a:spLocks/>
          </p:cNvSpPr>
          <p:nvPr/>
        </p:nvSpPr>
        <p:spPr bwMode="auto">
          <a:xfrm>
            <a:off x="3429812" y="1566686"/>
            <a:ext cx="330551" cy="968041"/>
          </a:xfrm>
          <a:custGeom>
            <a:avLst/>
            <a:gdLst>
              <a:gd name="T0" fmla="*/ 0 w 379"/>
              <a:gd name="T1" fmla="*/ 1111 h 1111"/>
              <a:gd name="T2" fmla="*/ 0 w 379"/>
              <a:gd name="T3" fmla="*/ 0 h 1111"/>
              <a:gd name="T4" fmla="*/ 379 w 379"/>
              <a:gd name="T5" fmla="*/ 6 h 11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9" h="1111">
                <a:moveTo>
                  <a:pt x="0" y="1111"/>
                </a:moveTo>
                <a:lnTo>
                  <a:pt x="0" y="0"/>
                </a:lnTo>
                <a:lnTo>
                  <a:pt x="379" y="6"/>
                </a:lnTo>
              </a:path>
            </a:pathLst>
          </a:custGeom>
          <a:noFill/>
          <a:ln w="11113" cap="flat">
            <a:solidFill>
              <a:srgbClr val="0000E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4" name="Freeform 52">
            <a:extLst>
              <a:ext uri="{FF2B5EF4-FFF2-40B4-BE49-F238E27FC236}">
                <a16:creationId xmlns:a16="http://schemas.microsoft.com/office/drawing/2014/main" id="{D00BEB66-EB15-451B-89AE-9F7302879954}"/>
              </a:ext>
            </a:extLst>
          </p:cNvPr>
          <p:cNvSpPr>
            <a:spLocks/>
          </p:cNvSpPr>
          <p:nvPr/>
        </p:nvSpPr>
        <p:spPr bwMode="auto">
          <a:xfrm>
            <a:off x="3582373" y="1517647"/>
            <a:ext cx="177989" cy="101708"/>
          </a:xfrm>
          <a:custGeom>
            <a:avLst/>
            <a:gdLst>
              <a:gd name="T0" fmla="*/ 59 w 203"/>
              <a:gd name="T1" fmla="*/ 59 h 115"/>
              <a:gd name="T2" fmla="*/ 0 w 203"/>
              <a:gd name="T3" fmla="*/ 115 h 115"/>
              <a:gd name="T4" fmla="*/ 203 w 203"/>
              <a:gd name="T5" fmla="*/ 61 h 115"/>
              <a:gd name="T6" fmla="*/ 2 w 203"/>
              <a:gd name="T7" fmla="*/ 0 h 115"/>
              <a:gd name="T8" fmla="*/ 59 w 203"/>
              <a:gd name="T9" fmla="*/ 59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3" h="115">
                <a:moveTo>
                  <a:pt x="59" y="59"/>
                </a:moveTo>
                <a:lnTo>
                  <a:pt x="0" y="115"/>
                </a:lnTo>
                <a:lnTo>
                  <a:pt x="203" y="61"/>
                </a:lnTo>
                <a:lnTo>
                  <a:pt x="2" y="0"/>
                </a:lnTo>
                <a:lnTo>
                  <a:pt x="59" y="59"/>
                </a:lnTo>
                <a:close/>
              </a:path>
            </a:pathLst>
          </a:custGeom>
          <a:solidFill>
            <a:srgbClr val="000000"/>
          </a:solidFill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5" name="Freeform 53">
            <a:extLst>
              <a:ext uri="{FF2B5EF4-FFF2-40B4-BE49-F238E27FC236}">
                <a16:creationId xmlns:a16="http://schemas.microsoft.com/office/drawing/2014/main" id="{03D6AC2F-82C1-41EE-9C2D-8D5BE922866D}"/>
              </a:ext>
            </a:extLst>
          </p:cNvPr>
          <p:cNvSpPr>
            <a:spLocks/>
          </p:cNvSpPr>
          <p:nvPr/>
        </p:nvSpPr>
        <p:spPr bwMode="auto">
          <a:xfrm>
            <a:off x="3413466" y="1181649"/>
            <a:ext cx="330551" cy="192519"/>
          </a:xfrm>
          <a:custGeom>
            <a:avLst/>
            <a:gdLst>
              <a:gd name="T0" fmla="*/ 0 w 379"/>
              <a:gd name="T1" fmla="*/ 0 h 221"/>
              <a:gd name="T2" fmla="*/ 0 w 379"/>
              <a:gd name="T3" fmla="*/ 221 h 221"/>
              <a:gd name="T4" fmla="*/ 379 w 379"/>
              <a:gd name="T5" fmla="*/ 221 h 2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79" h="221">
                <a:moveTo>
                  <a:pt x="0" y="0"/>
                </a:moveTo>
                <a:lnTo>
                  <a:pt x="0" y="221"/>
                </a:lnTo>
                <a:lnTo>
                  <a:pt x="379" y="221"/>
                </a:lnTo>
              </a:path>
            </a:pathLst>
          </a:custGeom>
          <a:noFill/>
          <a:ln w="11113" cap="flat">
            <a:solidFill>
              <a:srgbClr val="0000E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" name="Freeform 54">
            <a:extLst>
              <a:ext uri="{FF2B5EF4-FFF2-40B4-BE49-F238E27FC236}">
                <a16:creationId xmlns:a16="http://schemas.microsoft.com/office/drawing/2014/main" id="{52407274-6C15-4462-83D9-692DDD9AA827}"/>
              </a:ext>
            </a:extLst>
          </p:cNvPr>
          <p:cNvSpPr>
            <a:spLocks/>
          </p:cNvSpPr>
          <p:nvPr/>
        </p:nvSpPr>
        <p:spPr bwMode="auto">
          <a:xfrm>
            <a:off x="3567844" y="1323313"/>
            <a:ext cx="176173" cy="99892"/>
          </a:xfrm>
          <a:custGeom>
            <a:avLst/>
            <a:gdLst>
              <a:gd name="T0" fmla="*/ 58 w 202"/>
              <a:gd name="T1" fmla="*/ 58 h 115"/>
              <a:gd name="T2" fmla="*/ 0 w 202"/>
              <a:gd name="T3" fmla="*/ 115 h 115"/>
              <a:gd name="T4" fmla="*/ 202 w 202"/>
              <a:gd name="T5" fmla="*/ 58 h 115"/>
              <a:gd name="T6" fmla="*/ 0 w 202"/>
              <a:gd name="T7" fmla="*/ 0 h 115"/>
              <a:gd name="T8" fmla="*/ 58 w 202"/>
              <a:gd name="T9" fmla="*/ 58 h 11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2" h="115">
                <a:moveTo>
                  <a:pt x="58" y="58"/>
                </a:moveTo>
                <a:lnTo>
                  <a:pt x="0" y="115"/>
                </a:lnTo>
                <a:lnTo>
                  <a:pt x="202" y="58"/>
                </a:lnTo>
                <a:lnTo>
                  <a:pt x="0" y="0"/>
                </a:lnTo>
                <a:lnTo>
                  <a:pt x="58" y="58"/>
                </a:lnTo>
                <a:close/>
              </a:path>
            </a:pathLst>
          </a:custGeom>
          <a:solidFill>
            <a:srgbClr val="000000"/>
          </a:solidFill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7" name="Freeform 55">
            <a:extLst>
              <a:ext uri="{FF2B5EF4-FFF2-40B4-BE49-F238E27FC236}">
                <a16:creationId xmlns:a16="http://schemas.microsoft.com/office/drawing/2014/main" id="{27F73D26-4631-478E-B341-5449E80A20C2}"/>
              </a:ext>
            </a:extLst>
          </p:cNvPr>
          <p:cNvSpPr>
            <a:spLocks/>
          </p:cNvSpPr>
          <p:nvPr/>
        </p:nvSpPr>
        <p:spPr bwMode="auto">
          <a:xfrm>
            <a:off x="3638675" y="1161671"/>
            <a:ext cx="682896" cy="588453"/>
          </a:xfrm>
          <a:custGeom>
            <a:avLst/>
            <a:gdLst>
              <a:gd name="T0" fmla="*/ 684 w 783"/>
              <a:gd name="T1" fmla="*/ 338 h 675"/>
              <a:gd name="T2" fmla="*/ 184 w 783"/>
              <a:gd name="T3" fmla="*/ 516 h 675"/>
              <a:gd name="T4" fmla="*/ 391 w 783"/>
              <a:gd name="T5" fmla="*/ 85 h 675"/>
              <a:gd name="T6" fmla="*/ 598 w 783"/>
              <a:gd name="T7" fmla="*/ 516 h 675"/>
              <a:gd name="T8" fmla="*/ 98 w 783"/>
              <a:gd name="T9" fmla="*/ 338 h 675"/>
              <a:gd name="T10" fmla="*/ 598 w 783"/>
              <a:gd name="T11" fmla="*/ 159 h 675"/>
              <a:gd name="T12" fmla="*/ 391 w 783"/>
              <a:gd name="T13" fmla="*/ 590 h 675"/>
              <a:gd name="T14" fmla="*/ 184 w 783"/>
              <a:gd name="T15" fmla="*/ 159 h 675"/>
              <a:gd name="T16" fmla="*/ 684 w 783"/>
              <a:gd name="T17" fmla="*/ 338 h 6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783" h="675">
                <a:moveTo>
                  <a:pt x="684" y="338"/>
                </a:moveTo>
                <a:cubicBezTo>
                  <a:pt x="684" y="563"/>
                  <a:pt x="369" y="675"/>
                  <a:pt x="184" y="516"/>
                </a:cubicBezTo>
                <a:cubicBezTo>
                  <a:pt x="0" y="357"/>
                  <a:pt x="130" y="85"/>
                  <a:pt x="391" y="85"/>
                </a:cubicBezTo>
                <a:cubicBezTo>
                  <a:pt x="652" y="85"/>
                  <a:pt x="783" y="357"/>
                  <a:pt x="598" y="516"/>
                </a:cubicBezTo>
                <a:cubicBezTo>
                  <a:pt x="414" y="675"/>
                  <a:pt x="98" y="563"/>
                  <a:pt x="98" y="338"/>
                </a:cubicBezTo>
                <a:cubicBezTo>
                  <a:pt x="98" y="113"/>
                  <a:pt x="414" y="0"/>
                  <a:pt x="598" y="159"/>
                </a:cubicBezTo>
                <a:cubicBezTo>
                  <a:pt x="783" y="318"/>
                  <a:pt x="652" y="590"/>
                  <a:pt x="391" y="590"/>
                </a:cubicBezTo>
                <a:cubicBezTo>
                  <a:pt x="130" y="590"/>
                  <a:pt x="0" y="318"/>
                  <a:pt x="184" y="159"/>
                </a:cubicBezTo>
                <a:cubicBezTo>
                  <a:pt x="369" y="0"/>
                  <a:pt x="684" y="113"/>
                  <a:pt x="684" y="338"/>
                </a:cubicBezTo>
                <a:close/>
              </a:path>
            </a:pathLst>
          </a:custGeom>
          <a:solidFill>
            <a:srgbClr val="FFAAAA"/>
          </a:solidFill>
          <a:ln w="7938" cap="flat">
            <a:solidFill>
              <a:srgbClr val="4A4444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8" name="Line 56">
            <a:extLst>
              <a:ext uri="{FF2B5EF4-FFF2-40B4-BE49-F238E27FC236}">
                <a16:creationId xmlns:a16="http://schemas.microsoft.com/office/drawing/2014/main" id="{7269E254-4C9B-494B-9A06-C320295D573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8459" y="1515831"/>
            <a:ext cx="297859" cy="0"/>
          </a:xfrm>
          <a:prstGeom prst="line">
            <a:avLst/>
          </a:prstGeom>
          <a:noFill/>
          <a:ln w="11113" cap="flat">
            <a:solidFill>
              <a:srgbClr val="05050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9" name="Line 57">
            <a:extLst>
              <a:ext uri="{FF2B5EF4-FFF2-40B4-BE49-F238E27FC236}">
                <a16:creationId xmlns:a16="http://schemas.microsoft.com/office/drawing/2014/main" id="{EB1AF18D-E1C3-4F56-868F-609D081A45A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5724" y="1395961"/>
            <a:ext cx="299675" cy="0"/>
          </a:xfrm>
          <a:prstGeom prst="line">
            <a:avLst/>
          </a:prstGeom>
          <a:noFill/>
          <a:ln w="11113" cap="flat">
            <a:solidFill>
              <a:srgbClr val="050505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0" name="Freeform 58">
            <a:extLst>
              <a:ext uri="{FF2B5EF4-FFF2-40B4-BE49-F238E27FC236}">
                <a16:creationId xmlns:a16="http://schemas.microsoft.com/office/drawing/2014/main" id="{2EB3DD29-2A42-42A3-9D15-6FFB65917A8E}"/>
              </a:ext>
            </a:extLst>
          </p:cNvPr>
          <p:cNvSpPr>
            <a:spLocks/>
          </p:cNvSpPr>
          <p:nvPr/>
        </p:nvSpPr>
        <p:spPr bwMode="auto">
          <a:xfrm>
            <a:off x="3384405" y="2354921"/>
            <a:ext cx="88994" cy="67200"/>
          </a:xfrm>
          <a:custGeom>
            <a:avLst/>
            <a:gdLst>
              <a:gd name="T0" fmla="*/ 89 w 101"/>
              <a:gd name="T1" fmla="*/ 38 h 76"/>
              <a:gd name="T2" fmla="*/ 24 w 101"/>
              <a:gd name="T3" fmla="*/ 58 h 76"/>
              <a:gd name="T4" fmla="*/ 51 w 101"/>
              <a:gd name="T5" fmla="*/ 9 h 76"/>
              <a:gd name="T6" fmla="*/ 78 w 101"/>
              <a:gd name="T7" fmla="*/ 58 h 76"/>
              <a:gd name="T8" fmla="*/ 13 w 101"/>
              <a:gd name="T9" fmla="*/ 38 h 76"/>
              <a:gd name="T10" fmla="*/ 78 w 101"/>
              <a:gd name="T11" fmla="*/ 18 h 76"/>
              <a:gd name="T12" fmla="*/ 51 w 101"/>
              <a:gd name="T13" fmla="*/ 66 h 76"/>
              <a:gd name="T14" fmla="*/ 24 w 101"/>
              <a:gd name="T15" fmla="*/ 18 h 76"/>
              <a:gd name="T16" fmla="*/ 89 w 101"/>
              <a:gd name="T17" fmla="*/ 38 h 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1" h="76">
                <a:moveTo>
                  <a:pt x="89" y="38"/>
                </a:moveTo>
                <a:cubicBezTo>
                  <a:pt x="89" y="63"/>
                  <a:pt x="48" y="76"/>
                  <a:pt x="24" y="58"/>
                </a:cubicBezTo>
                <a:cubicBezTo>
                  <a:pt x="0" y="40"/>
                  <a:pt x="17" y="9"/>
                  <a:pt x="51" y="9"/>
                </a:cubicBezTo>
                <a:cubicBezTo>
                  <a:pt x="84" y="9"/>
                  <a:pt x="101" y="40"/>
                  <a:pt x="78" y="58"/>
                </a:cubicBezTo>
                <a:cubicBezTo>
                  <a:pt x="54" y="76"/>
                  <a:pt x="13" y="63"/>
                  <a:pt x="13" y="38"/>
                </a:cubicBezTo>
                <a:cubicBezTo>
                  <a:pt x="13" y="12"/>
                  <a:pt x="54" y="0"/>
                  <a:pt x="78" y="18"/>
                </a:cubicBezTo>
                <a:cubicBezTo>
                  <a:pt x="101" y="35"/>
                  <a:pt x="84" y="66"/>
                  <a:pt x="51" y="66"/>
                </a:cubicBezTo>
                <a:cubicBezTo>
                  <a:pt x="17" y="66"/>
                  <a:pt x="0" y="35"/>
                  <a:pt x="24" y="18"/>
                </a:cubicBezTo>
                <a:cubicBezTo>
                  <a:pt x="48" y="0"/>
                  <a:pt x="89" y="12"/>
                  <a:pt x="89" y="38"/>
                </a:cubicBezTo>
                <a:close/>
              </a:path>
            </a:pathLst>
          </a:custGeom>
          <a:solidFill>
            <a:srgbClr val="000000"/>
          </a:solidFill>
          <a:ln w="11113" cap="flat">
            <a:solidFill>
              <a:srgbClr val="0000A9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1" name="Freeform 59">
            <a:extLst>
              <a:ext uri="{FF2B5EF4-FFF2-40B4-BE49-F238E27FC236}">
                <a16:creationId xmlns:a16="http://schemas.microsoft.com/office/drawing/2014/main" id="{E5AC0F2D-E1CA-4FE2-96F2-82DE58B5883A}"/>
              </a:ext>
            </a:extLst>
          </p:cNvPr>
          <p:cNvSpPr>
            <a:spLocks/>
          </p:cNvSpPr>
          <p:nvPr/>
        </p:nvSpPr>
        <p:spPr bwMode="auto">
          <a:xfrm>
            <a:off x="4501376" y="2354921"/>
            <a:ext cx="374140" cy="345080"/>
          </a:xfrm>
          <a:custGeom>
            <a:avLst/>
            <a:gdLst>
              <a:gd name="T0" fmla="*/ 0 w 429"/>
              <a:gd name="T1" fmla="*/ 0 h 394"/>
              <a:gd name="T2" fmla="*/ 214 w 429"/>
              <a:gd name="T3" fmla="*/ 51 h 394"/>
              <a:gd name="T4" fmla="*/ 429 w 429"/>
              <a:gd name="T5" fmla="*/ 0 h 394"/>
              <a:gd name="T6" fmla="*/ 219 w 429"/>
              <a:gd name="T7" fmla="*/ 394 h 394"/>
              <a:gd name="T8" fmla="*/ 0 w 429"/>
              <a:gd name="T9" fmla="*/ 0 h 3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429" h="394">
                <a:moveTo>
                  <a:pt x="0" y="0"/>
                </a:moveTo>
                <a:cubicBezTo>
                  <a:pt x="83" y="41"/>
                  <a:pt x="146" y="51"/>
                  <a:pt x="214" y="51"/>
                </a:cubicBezTo>
                <a:cubicBezTo>
                  <a:pt x="297" y="51"/>
                  <a:pt x="362" y="33"/>
                  <a:pt x="429" y="0"/>
                </a:cubicBezTo>
                <a:cubicBezTo>
                  <a:pt x="429" y="127"/>
                  <a:pt x="357" y="322"/>
                  <a:pt x="219" y="394"/>
                </a:cubicBezTo>
                <a:cubicBezTo>
                  <a:pt x="90" y="322"/>
                  <a:pt x="0" y="125"/>
                  <a:pt x="0" y="0"/>
                </a:cubicBezTo>
                <a:close/>
              </a:path>
            </a:pathLst>
          </a:custGeom>
          <a:noFill/>
          <a:ln w="11113" cap="flat">
            <a:solidFill>
              <a:srgbClr val="0000A9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2" name="Line 60">
            <a:extLst>
              <a:ext uri="{FF2B5EF4-FFF2-40B4-BE49-F238E27FC236}">
                <a16:creationId xmlns:a16="http://schemas.microsoft.com/office/drawing/2014/main" id="{D31A9149-3FC1-44EA-96C2-B9BC7633034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90262" y="2705450"/>
            <a:ext cx="0" cy="243372"/>
          </a:xfrm>
          <a:prstGeom prst="line">
            <a:avLst/>
          </a:prstGeom>
          <a:noFill/>
          <a:ln w="9525" cap="flat">
            <a:solidFill>
              <a:srgbClr val="0000E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3" name="Freeform 61">
            <a:extLst>
              <a:ext uri="{FF2B5EF4-FFF2-40B4-BE49-F238E27FC236}">
                <a16:creationId xmlns:a16="http://schemas.microsoft.com/office/drawing/2014/main" id="{51617D4F-30CD-4C4F-937B-4BDD98BC9F7E}"/>
              </a:ext>
            </a:extLst>
          </p:cNvPr>
          <p:cNvSpPr>
            <a:spLocks/>
          </p:cNvSpPr>
          <p:nvPr/>
        </p:nvSpPr>
        <p:spPr bwMode="auto">
          <a:xfrm>
            <a:off x="4648489" y="2803527"/>
            <a:ext cx="83546" cy="145297"/>
          </a:xfrm>
          <a:custGeom>
            <a:avLst/>
            <a:gdLst>
              <a:gd name="T0" fmla="*/ 48 w 95"/>
              <a:gd name="T1" fmla="*/ 48 h 167"/>
              <a:gd name="T2" fmla="*/ 0 w 95"/>
              <a:gd name="T3" fmla="*/ 0 h 167"/>
              <a:gd name="T4" fmla="*/ 48 w 95"/>
              <a:gd name="T5" fmla="*/ 167 h 167"/>
              <a:gd name="T6" fmla="*/ 95 w 95"/>
              <a:gd name="T7" fmla="*/ 0 h 167"/>
              <a:gd name="T8" fmla="*/ 48 w 95"/>
              <a:gd name="T9" fmla="*/ 48 h 1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5" h="167">
                <a:moveTo>
                  <a:pt x="48" y="48"/>
                </a:moveTo>
                <a:lnTo>
                  <a:pt x="0" y="0"/>
                </a:lnTo>
                <a:lnTo>
                  <a:pt x="48" y="167"/>
                </a:lnTo>
                <a:lnTo>
                  <a:pt x="95" y="0"/>
                </a:lnTo>
                <a:lnTo>
                  <a:pt x="48" y="48"/>
                </a:lnTo>
                <a:close/>
              </a:path>
            </a:pathLst>
          </a:custGeom>
          <a:solidFill>
            <a:srgbClr val="000000"/>
          </a:solidFill>
          <a:ln w="9525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4" name="Freeform 62">
            <a:extLst>
              <a:ext uri="{FF2B5EF4-FFF2-40B4-BE49-F238E27FC236}">
                <a16:creationId xmlns:a16="http://schemas.microsoft.com/office/drawing/2014/main" id="{74AAA148-002B-4495-AE92-DEAB90016E97}"/>
              </a:ext>
            </a:extLst>
          </p:cNvPr>
          <p:cNvSpPr>
            <a:spLocks/>
          </p:cNvSpPr>
          <p:nvPr/>
        </p:nvSpPr>
        <p:spPr bwMode="auto">
          <a:xfrm>
            <a:off x="4239842" y="1464977"/>
            <a:ext cx="553945" cy="920820"/>
          </a:xfrm>
          <a:custGeom>
            <a:avLst/>
            <a:gdLst>
              <a:gd name="T0" fmla="*/ 0 w 637"/>
              <a:gd name="T1" fmla="*/ 0 h 1055"/>
              <a:gd name="T2" fmla="*/ 637 w 637"/>
              <a:gd name="T3" fmla="*/ 0 h 1055"/>
              <a:gd name="T4" fmla="*/ 637 w 637"/>
              <a:gd name="T5" fmla="*/ 1055 h 10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37" h="1055">
                <a:moveTo>
                  <a:pt x="0" y="0"/>
                </a:moveTo>
                <a:lnTo>
                  <a:pt x="637" y="0"/>
                </a:lnTo>
                <a:lnTo>
                  <a:pt x="637" y="1055"/>
                </a:lnTo>
              </a:path>
            </a:pathLst>
          </a:custGeom>
          <a:noFill/>
          <a:ln w="11113" cap="flat">
            <a:solidFill>
              <a:srgbClr val="0000E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5" name="Freeform 63">
            <a:extLst>
              <a:ext uri="{FF2B5EF4-FFF2-40B4-BE49-F238E27FC236}">
                <a16:creationId xmlns:a16="http://schemas.microsoft.com/office/drawing/2014/main" id="{C42AC76B-DBE6-4A76-B886-0310EBE5CFF9}"/>
              </a:ext>
            </a:extLst>
          </p:cNvPr>
          <p:cNvSpPr>
            <a:spLocks/>
          </p:cNvSpPr>
          <p:nvPr/>
        </p:nvSpPr>
        <p:spPr bwMode="auto">
          <a:xfrm>
            <a:off x="4416015" y="2242316"/>
            <a:ext cx="192519" cy="154378"/>
          </a:xfrm>
          <a:custGeom>
            <a:avLst/>
            <a:gdLst>
              <a:gd name="T0" fmla="*/ 0 w 221"/>
              <a:gd name="T1" fmla="*/ 0 h 176"/>
              <a:gd name="T2" fmla="*/ 221 w 221"/>
              <a:gd name="T3" fmla="*/ 0 h 176"/>
              <a:gd name="T4" fmla="*/ 221 w 221"/>
              <a:gd name="T5" fmla="*/ 176 h 1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21" h="176">
                <a:moveTo>
                  <a:pt x="0" y="0"/>
                </a:moveTo>
                <a:lnTo>
                  <a:pt x="221" y="0"/>
                </a:lnTo>
                <a:lnTo>
                  <a:pt x="221" y="176"/>
                </a:lnTo>
              </a:path>
            </a:pathLst>
          </a:custGeom>
          <a:noFill/>
          <a:ln w="11113" cap="flat">
            <a:solidFill>
              <a:srgbClr val="0000E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9161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15456A-0F9A-427A-913C-A619A27AF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9C5B34-ED9F-47E6-B6A0-F0688B20D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26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926AA0-EE52-4A01-9926-56E451DF7891}"/>
              </a:ext>
            </a:extLst>
          </p:cNvPr>
          <p:cNvSpPr/>
          <p:nvPr/>
        </p:nvSpPr>
        <p:spPr>
          <a:xfrm>
            <a:off x="3189027" y="1869743"/>
            <a:ext cx="5813946" cy="251118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Instruction Select</a:t>
            </a:r>
          </a:p>
        </p:txBody>
      </p:sp>
    </p:spTree>
    <p:extLst>
      <p:ext uri="{BB962C8B-B14F-4D97-AF65-F5344CB8AC3E}">
        <p14:creationId xmlns:p14="http://schemas.microsoft.com/office/powerpoint/2010/main" val="3433514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Unit</a:t>
            </a:r>
          </a:p>
        </p:txBody>
      </p:sp>
      <p:sp>
        <p:nvSpPr>
          <p:cNvPr id="4" name="Rectangle 3"/>
          <p:cNvSpPr/>
          <p:nvPr/>
        </p:nvSpPr>
        <p:spPr>
          <a:xfrm>
            <a:off x="3365875" y="1564925"/>
            <a:ext cx="696036" cy="542498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Rectangle 4"/>
          <p:cNvSpPr/>
          <p:nvPr/>
        </p:nvSpPr>
        <p:spPr>
          <a:xfrm>
            <a:off x="4061911" y="1564925"/>
            <a:ext cx="696036" cy="54249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Rectangle 5"/>
          <p:cNvSpPr/>
          <p:nvPr/>
        </p:nvSpPr>
        <p:spPr>
          <a:xfrm>
            <a:off x="4757947" y="1559809"/>
            <a:ext cx="696036" cy="54249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/>
        </p:nvSpPr>
        <p:spPr>
          <a:xfrm>
            <a:off x="5453983" y="1564925"/>
            <a:ext cx="696036" cy="54249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6150019" y="1564925"/>
            <a:ext cx="696036" cy="54249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6846055" y="1559808"/>
            <a:ext cx="696036" cy="542497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/>
        </p:nvSpPr>
        <p:spPr>
          <a:xfrm>
            <a:off x="7542091" y="1564925"/>
            <a:ext cx="696036" cy="54249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8238127" y="1559807"/>
            <a:ext cx="696036" cy="542499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3561422" y="3162869"/>
            <a:ext cx="5177194" cy="5322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Select unit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3949317" y="2102306"/>
            <a:ext cx="0" cy="10554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endCxn id="4" idx="2"/>
          </p:cNvCxnSpPr>
          <p:nvPr/>
        </p:nvCxnSpPr>
        <p:spPr>
          <a:xfrm flipV="1">
            <a:off x="3713893" y="2107424"/>
            <a:ext cx="0" cy="105032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5673668" y="2559891"/>
            <a:ext cx="153537" cy="18424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Oval 18"/>
          <p:cNvSpPr/>
          <p:nvPr/>
        </p:nvSpPr>
        <p:spPr>
          <a:xfrm>
            <a:off x="6175223" y="2559891"/>
            <a:ext cx="153537" cy="18424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6738194" y="2559891"/>
            <a:ext cx="153537" cy="18424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8618558" y="2102306"/>
            <a:ext cx="0" cy="105544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8383134" y="2107424"/>
            <a:ext cx="0" cy="1050329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3045377" y="2462600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grant</a:t>
            </a:r>
            <a:endParaRPr lang="en-US" sz="1350" dirty="0"/>
          </a:p>
        </p:txBody>
      </p:sp>
      <p:sp>
        <p:nvSpPr>
          <p:cNvPr id="24" name="TextBox 23"/>
          <p:cNvSpPr txBox="1"/>
          <p:nvPr/>
        </p:nvSpPr>
        <p:spPr>
          <a:xfrm>
            <a:off x="3939081" y="2196195"/>
            <a:ext cx="954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  <a:endParaRPr lang="en-US" sz="1350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27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8C39FDF7-89F1-4273-BCBC-5F9EC1E87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1DEFF9-5B20-474B-8422-6DEAA3A10D29}"/>
              </a:ext>
            </a:extLst>
          </p:cNvPr>
          <p:cNvSpPr txBox="1"/>
          <p:nvPr/>
        </p:nvSpPr>
        <p:spPr>
          <a:xfrm>
            <a:off x="4893187" y="966826"/>
            <a:ext cx="33842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Instruction window (IW)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FD0C515-6329-47C6-86B5-F552A031C1D6}"/>
              </a:ext>
            </a:extLst>
          </p:cNvPr>
          <p:cNvSpPr txBox="1"/>
          <p:nvPr/>
        </p:nvSpPr>
        <p:spPr>
          <a:xfrm>
            <a:off x="1885348" y="4448872"/>
            <a:ext cx="859363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Once an IW entry has all its operands </a:t>
            </a:r>
            <a:r>
              <a:rPr lang="en-US" sz="2400" dirty="0">
                <a:solidFill>
                  <a:srgbClr val="00B050"/>
                </a:solidFill>
              </a:rPr>
              <a:t>ready</a:t>
            </a:r>
            <a:r>
              <a:rPr lang="en-US" sz="2400" dirty="0"/>
              <a:t>, it is marked as</a:t>
            </a:r>
            <a:br>
              <a:rPr lang="en-US" sz="2400" dirty="0"/>
            </a:br>
            <a:r>
              <a:rPr lang="en-US" sz="2400" dirty="0">
                <a:solidFill>
                  <a:srgbClr val="00B050"/>
                </a:solidFill>
              </a:rPr>
              <a:t>ready</a:t>
            </a:r>
            <a:r>
              <a:rPr lang="en-US" sz="2400" dirty="0"/>
              <a:t>.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It asserts its attached </a:t>
            </a:r>
            <a:r>
              <a:rPr lang="en-US" sz="2400" dirty="0">
                <a:solidFill>
                  <a:srgbClr val="9F2241"/>
                </a:solidFill>
              </a:rPr>
              <a:t>grant line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The select unit </a:t>
            </a:r>
            <a:r>
              <a:rPr lang="en-US" sz="2400" dirty="0">
                <a:solidFill>
                  <a:srgbClr val="01708C"/>
                </a:solidFill>
              </a:rPr>
              <a:t>chooses</a:t>
            </a:r>
            <a:r>
              <a:rPr lang="en-US" sz="2400" dirty="0"/>
              <a:t> one among the ready instructions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858175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64754" y="414264"/>
            <a:ext cx="8334506" cy="994172"/>
          </a:xfrm>
        </p:spPr>
        <p:txBody>
          <a:bodyPr/>
          <a:lstStyle/>
          <a:p>
            <a:r>
              <a:rPr lang="en-US" dirty="0"/>
              <a:t>Tree Structured Select Unit: Each node is a choice box</a:t>
            </a:r>
          </a:p>
        </p:txBody>
      </p:sp>
      <p:sp>
        <p:nvSpPr>
          <p:cNvPr id="4" name="Rectangle 3"/>
          <p:cNvSpPr/>
          <p:nvPr/>
        </p:nvSpPr>
        <p:spPr>
          <a:xfrm>
            <a:off x="2957015" y="2709935"/>
            <a:ext cx="1596788" cy="5117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Rectangle 4"/>
          <p:cNvSpPr/>
          <p:nvPr/>
        </p:nvSpPr>
        <p:spPr>
          <a:xfrm>
            <a:off x="4838460" y="2709935"/>
            <a:ext cx="1596788" cy="5117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Rectangle 5"/>
          <p:cNvSpPr/>
          <p:nvPr/>
        </p:nvSpPr>
        <p:spPr>
          <a:xfrm>
            <a:off x="7960629" y="2704818"/>
            <a:ext cx="1596788" cy="5117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Down Arrow 6"/>
          <p:cNvSpPr/>
          <p:nvPr/>
        </p:nvSpPr>
        <p:spPr>
          <a:xfrm>
            <a:off x="3111415" y="2326094"/>
            <a:ext cx="276367" cy="3787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Down Arrow 7"/>
          <p:cNvSpPr/>
          <p:nvPr/>
        </p:nvSpPr>
        <p:spPr>
          <a:xfrm>
            <a:off x="3469668" y="2326093"/>
            <a:ext cx="276367" cy="3787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Down Arrow 8"/>
          <p:cNvSpPr/>
          <p:nvPr/>
        </p:nvSpPr>
        <p:spPr>
          <a:xfrm>
            <a:off x="3822800" y="2326093"/>
            <a:ext cx="276367" cy="3787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Down Arrow 9"/>
          <p:cNvSpPr/>
          <p:nvPr/>
        </p:nvSpPr>
        <p:spPr>
          <a:xfrm>
            <a:off x="4136698" y="2331210"/>
            <a:ext cx="276367" cy="3787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Down Arrow 10"/>
          <p:cNvSpPr/>
          <p:nvPr/>
        </p:nvSpPr>
        <p:spPr>
          <a:xfrm>
            <a:off x="4990369" y="2331211"/>
            <a:ext cx="276367" cy="3787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Down Arrow 11"/>
          <p:cNvSpPr/>
          <p:nvPr/>
        </p:nvSpPr>
        <p:spPr>
          <a:xfrm>
            <a:off x="5348622" y="2331210"/>
            <a:ext cx="276367" cy="3787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Down Arrow 12"/>
          <p:cNvSpPr/>
          <p:nvPr/>
        </p:nvSpPr>
        <p:spPr>
          <a:xfrm>
            <a:off x="5701754" y="2331210"/>
            <a:ext cx="276367" cy="3787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Down Arrow 13"/>
          <p:cNvSpPr/>
          <p:nvPr/>
        </p:nvSpPr>
        <p:spPr>
          <a:xfrm>
            <a:off x="6015652" y="2336327"/>
            <a:ext cx="276367" cy="3787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Down Arrow 14"/>
          <p:cNvSpPr/>
          <p:nvPr/>
        </p:nvSpPr>
        <p:spPr>
          <a:xfrm>
            <a:off x="8124405" y="2331211"/>
            <a:ext cx="276367" cy="3787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Down Arrow 15"/>
          <p:cNvSpPr/>
          <p:nvPr/>
        </p:nvSpPr>
        <p:spPr>
          <a:xfrm>
            <a:off x="8482657" y="2331210"/>
            <a:ext cx="276367" cy="3787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Down Arrow 16"/>
          <p:cNvSpPr/>
          <p:nvPr/>
        </p:nvSpPr>
        <p:spPr>
          <a:xfrm>
            <a:off x="8835790" y="2331210"/>
            <a:ext cx="276367" cy="3787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Down Arrow 17"/>
          <p:cNvSpPr/>
          <p:nvPr/>
        </p:nvSpPr>
        <p:spPr>
          <a:xfrm>
            <a:off x="9149687" y="2336327"/>
            <a:ext cx="276367" cy="3787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Oval 18"/>
          <p:cNvSpPr/>
          <p:nvPr/>
        </p:nvSpPr>
        <p:spPr>
          <a:xfrm>
            <a:off x="7041108" y="2883942"/>
            <a:ext cx="122830" cy="1125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Oval 19"/>
          <p:cNvSpPr/>
          <p:nvPr/>
        </p:nvSpPr>
        <p:spPr>
          <a:xfrm>
            <a:off x="7290179" y="2883942"/>
            <a:ext cx="122830" cy="1125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Oval 20"/>
          <p:cNvSpPr/>
          <p:nvPr/>
        </p:nvSpPr>
        <p:spPr>
          <a:xfrm>
            <a:off x="7539250" y="2889060"/>
            <a:ext cx="122830" cy="1125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TextBox 21"/>
          <p:cNvSpPr txBox="1"/>
          <p:nvPr/>
        </p:nvSpPr>
        <p:spPr>
          <a:xfrm>
            <a:off x="3357856" y="202501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requests</a:t>
            </a:r>
            <a:endParaRPr lang="en-US" sz="1350" dirty="0"/>
          </a:p>
        </p:txBody>
      </p:sp>
      <p:sp>
        <p:nvSpPr>
          <p:cNvPr id="23" name="TextBox 22"/>
          <p:cNvSpPr txBox="1"/>
          <p:nvPr/>
        </p:nvSpPr>
        <p:spPr>
          <a:xfrm>
            <a:off x="5140483" y="2001198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requests</a:t>
            </a:r>
            <a:endParaRPr lang="en-US" sz="1350" dirty="0"/>
          </a:p>
        </p:txBody>
      </p:sp>
      <p:sp>
        <p:nvSpPr>
          <p:cNvPr id="24" name="TextBox 23"/>
          <p:cNvSpPr txBox="1"/>
          <p:nvPr/>
        </p:nvSpPr>
        <p:spPr>
          <a:xfrm>
            <a:off x="8303032" y="2025017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requests</a:t>
            </a:r>
            <a:endParaRPr lang="en-US" sz="1350" dirty="0"/>
          </a:p>
        </p:txBody>
      </p:sp>
      <p:sp>
        <p:nvSpPr>
          <p:cNvPr id="25" name="Rectangle 24"/>
          <p:cNvSpPr/>
          <p:nvPr/>
        </p:nvSpPr>
        <p:spPr>
          <a:xfrm>
            <a:off x="4099165" y="3519728"/>
            <a:ext cx="1596788" cy="5117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Rectangle 25"/>
          <p:cNvSpPr/>
          <p:nvPr/>
        </p:nvSpPr>
        <p:spPr>
          <a:xfrm>
            <a:off x="6740856" y="3520615"/>
            <a:ext cx="1596788" cy="5117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Rectangle 26"/>
          <p:cNvSpPr/>
          <p:nvPr/>
        </p:nvSpPr>
        <p:spPr>
          <a:xfrm>
            <a:off x="5429894" y="4354368"/>
            <a:ext cx="1596788" cy="5117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b="1" dirty="0"/>
              <a:t>Root Node</a:t>
            </a:r>
          </a:p>
        </p:txBody>
      </p:sp>
      <p:sp>
        <p:nvSpPr>
          <p:cNvPr id="28" name="Down Arrow 27"/>
          <p:cNvSpPr/>
          <p:nvPr/>
        </p:nvSpPr>
        <p:spPr>
          <a:xfrm>
            <a:off x="4302250" y="3216609"/>
            <a:ext cx="276367" cy="3787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Down Arrow 28"/>
          <p:cNvSpPr/>
          <p:nvPr/>
        </p:nvSpPr>
        <p:spPr>
          <a:xfrm>
            <a:off x="5291713" y="3187066"/>
            <a:ext cx="276367" cy="3787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Down Arrow 29"/>
          <p:cNvSpPr/>
          <p:nvPr/>
        </p:nvSpPr>
        <p:spPr>
          <a:xfrm>
            <a:off x="6740857" y="3187066"/>
            <a:ext cx="276367" cy="3787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Down Arrow 30"/>
          <p:cNvSpPr/>
          <p:nvPr/>
        </p:nvSpPr>
        <p:spPr>
          <a:xfrm>
            <a:off x="8026666" y="3175943"/>
            <a:ext cx="276367" cy="3787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Down Arrow 31"/>
          <p:cNvSpPr/>
          <p:nvPr/>
        </p:nvSpPr>
        <p:spPr>
          <a:xfrm>
            <a:off x="5463937" y="3996860"/>
            <a:ext cx="276367" cy="3787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Down Arrow 32"/>
          <p:cNvSpPr/>
          <p:nvPr/>
        </p:nvSpPr>
        <p:spPr>
          <a:xfrm>
            <a:off x="6696508" y="4004025"/>
            <a:ext cx="276367" cy="3787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Oval 34"/>
          <p:cNvSpPr/>
          <p:nvPr/>
        </p:nvSpPr>
        <p:spPr>
          <a:xfrm>
            <a:off x="3428724" y="2328758"/>
            <a:ext cx="353132" cy="33355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Oval 35"/>
          <p:cNvSpPr/>
          <p:nvPr/>
        </p:nvSpPr>
        <p:spPr>
          <a:xfrm>
            <a:off x="8442811" y="2352111"/>
            <a:ext cx="353132" cy="33355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Oval 36"/>
          <p:cNvSpPr/>
          <p:nvPr/>
        </p:nvSpPr>
        <p:spPr>
          <a:xfrm>
            <a:off x="1866908" y="4382750"/>
            <a:ext cx="353132" cy="333551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8" name="TextBox 37"/>
          <p:cNvSpPr txBox="1"/>
          <p:nvPr/>
        </p:nvSpPr>
        <p:spPr>
          <a:xfrm>
            <a:off x="2441451" y="4382894"/>
            <a:ext cx="109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Request</a:t>
            </a:r>
          </a:p>
        </p:txBody>
      </p:sp>
      <p:sp>
        <p:nvSpPr>
          <p:cNvPr id="41" name="Oval 40"/>
          <p:cNvSpPr/>
          <p:nvPr/>
        </p:nvSpPr>
        <p:spPr>
          <a:xfrm>
            <a:off x="1866908" y="4866159"/>
            <a:ext cx="353132" cy="333551"/>
          </a:xfrm>
          <a:prstGeom prst="ellipse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Rectangle 41"/>
          <p:cNvSpPr/>
          <p:nvPr/>
        </p:nvSpPr>
        <p:spPr>
          <a:xfrm>
            <a:off x="2441452" y="4882893"/>
            <a:ext cx="2044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Granted Request</a:t>
            </a:r>
          </a:p>
        </p:txBody>
      </p:sp>
      <p:sp>
        <p:nvSpPr>
          <p:cNvPr id="43" name="Oval 42"/>
          <p:cNvSpPr/>
          <p:nvPr/>
        </p:nvSpPr>
        <p:spPr>
          <a:xfrm>
            <a:off x="6101795" y="4603170"/>
            <a:ext cx="353132" cy="333551"/>
          </a:xfrm>
          <a:prstGeom prst="ellipse">
            <a:avLst/>
          </a:prstGeom>
          <a:solidFill>
            <a:srgbClr val="FF0000"/>
          </a:solidFill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Rounded Rectangle 43"/>
          <p:cNvSpPr/>
          <p:nvPr/>
        </p:nvSpPr>
        <p:spPr>
          <a:xfrm>
            <a:off x="6301573" y="5032934"/>
            <a:ext cx="2534216" cy="328078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Request Granted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28</a:t>
            </a:fld>
            <a:endParaRPr lang="en-US"/>
          </a:p>
        </p:txBody>
      </p:sp>
      <p:sp>
        <p:nvSpPr>
          <p:cNvPr id="34" name="Footer Placeholder 33">
            <a:extLst>
              <a:ext uri="{FF2B5EF4-FFF2-40B4-BE49-F238E27FC236}">
                <a16:creationId xmlns:a16="http://schemas.microsoft.com/office/drawing/2014/main" id="{3A9524F3-EF68-4FD4-8B90-4D25BE1CD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383859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1.11111E-6 L -4.16667E-6 1.11111E-6 C 0.00122 0.00393 0.00348 0.0081 0.004 0.01273 C 0.00521 0.02616 0.00487 0.04005 0.00487 0.05393 C 0.00487 0.05972 0.004 0.06528 0.004 0.07083 C 0.00382 0.07199 0.004 0.07292 0.004 0.07384 L 0.07743 0.07384 L 0.0783 0.18472 L 0.18855 0.17917 L 0.19445 0.30741 L 0.23646 0.30741 " pathEditMode="relative" rAng="0" ptsTypes="AAAAAAAAAAA"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23" y="1537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11111E-6 L 1.94444E-6 0.07222 L -0.01858 0.07107 L -0.01858 0.17917 L -0.1474 0.18056 L -0.15139 0.30232 L -0.20174 0.30394 " pathEditMode="relative" rAng="0" ptsTypes="AAAAAAA">
                                      <p:cBhvr>
                                        <p:cTn id="8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0087" y="15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 C 0.00286 0.00208 0.00586 0.00439 0.00885 0.00602 C 0.01289 0.00787 0.02187 0.01041 0.02682 0.01203 C 0.03463 0.01134 0.04245 0.01157 0.05026 0.00995 C 0.0526 0.00949 0.05469 0.00602 0.05703 0.00602 L 0.06823 0.00602 L 0.06823 -0.18311 L 0.21367 -0.17917 L 0.21484 -0.30047 L 0.22721 -0.30648 L 0.22383 -0.43172 " pathEditMode="relative" ptsTypes="AAAAAAAAAAAA">
                                      <p:cBhvr>
                                        <p:cTn id="26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5" grpId="1" animBg="1"/>
      <p:bldP spid="36" grpId="0" animBg="1"/>
      <p:bldP spid="36" grpId="1" animBg="1"/>
      <p:bldP spid="43" grpId="0" animBg="1"/>
      <p:bldP spid="43" grpId="1" animBg="1"/>
      <p:bldP spid="4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Unit for Multiple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3704" y="1162520"/>
            <a:ext cx="8614296" cy="2381633"/>
          </a:xfrm>
        </p:spPr>
        <p:txBody>
          <a:bodyPr/>
          <a:lstStyle/>
          <a:p>
            <a:r>
              <a:rPr lang="en-US" sz="2200" dirty="0"/>
              <a:t>What if we have 2 adders, 2 multipliers, and 1 divider?</a:t>
            </a:r>
          </a:p>
          <a:p>
            <a:r>
              <a:rPr lang="en-US" sz="2200" b="1" dirty="0">
                <a:solidFill>
                  <a:schemeClr val="accent1">
                    <a:lumMod val="75000"/>
                  </a:schemeClr>
                </a:solidFill>
              </a:rPr>
              <a:t>Solution</a:t>
            </a:r>
            <a:r>
              <a:rPr lang="en-US" sz="2200" dirty="0"/>
              <a:t>:</a:t>
            </a:r>
          </a:p>
          <a:p>
            <a:pPr lvl="1"/>
            <a:r>
              <a:rPr lang="en-US" sz="2200" dirty="0"/>
              <a:t>Have a </a:t>
            </a:r>
            <a:r>
              <a:rPr lang="en-US" sz="2200" dirty="0">
                <a:solidFill>
                  <a:srgbClr val="FF0000"/>
                </a:solidFill>
              </a:rPr>
              <a:t>separate</a:t>
            </a:r>
            <a:r>
              <a:rPr lang="en-US" sz="2200" dirty="0"/>
              <a:t> select unit for each class of instructions</a:t>
            </a:r>
          </a:p>
          <a:p>
            <a:pPr lvl="1"/>
            <a:r>
              <a:rPr lang="en-US" sz="2200" dirty="0"/>
              <a:t>For a select unit that caters to multiple FUs (functional units)</a:t>
            </a:r>
          </a:p>
          <a:p>
            <a:pPr lvl="1"/>
            <a:r>
              <a:rPr lang="en-US" sz="2200" dirty="0"/>
              <a:t>Three </a:t>
            </a:r>
            <a:r>
              <a:rPr lang="en-US" sz="2200" dirty="0">
                <a:solidFill>
                  <a:srgbClr val="00B050"/>
                </a:solidFill>
              </a:rPr>
              <a:t>options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: </a:t>
            </a:r>
            <a:r>
              <a:rPr lang="en-US" sz="2200" dirty="0">
                <a:solidFill>
                  <a:srgbClr val="0070C0"/>
                </a:solidFill>
              </a:rPr>
              <a:t>Option 1 </a:t>
            </a:r>
            <a:r>
              <a:rPr lang="en-US" sz="2200" dirty="0">
                <a:solidFill>
                  <a:srgbClr val="0070C0"/>
                </a:solidFill>
                <a:sym typeface="Wingdings" panose="05000000000000000000" pitchFamily="2" charset="2"/>
              </a:rPr>
              <a:t> chain select units</a:t>
            </a:r>
            <a:endParaRPr lang="en-US" sz="2200" dirty="0">
              <a:solidFill>
                <a:srgbClr val="0070C0"/>
              </a:solidFill>
            </a:endParaRP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693995" y="4286251"/>
            <a:ext cx="870045" cy="14534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Select </a:t>
            </a:r>
          </a:p>
          <a:p>
            <a:pPr algn="ctr"/>
            <a:r>
              <a:rPr lang="en-US" dirty="0"/>
              <a:t>Unit 1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997960" y="4490966"/>
            <a:ext cx="696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997960" y="4707625"/>
            <a:ext cx="696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997960" y="4932812"/>
            <a:ext cx="696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2997960" y="5149471"/>
            <a:ext cx="696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997960" y="5395130"/>
            <a:ext cx="696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997960" y="5611789"/>
            <a:ext cx="696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4564040" y="4482437"/>
            <a:ext cx="696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564040" y="4699095"/>
            <a:ext cx="696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4564040" y="4924283"/>
            <a:ext cx="696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4564040" y="5140941"/>
            <a:ext cx="696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564040" y="5386601"/>
            <a:ext cx="696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564040" y="5603259"/>
            <a:ext cx="696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/>
          <p:cNvSpPr/>
          <p:nvPr/>
        </p:nvSpPr>
        <p:spPr>
          <a:xfrm>
            <a:off x="2378693" y="4885045"/>
            <a:ext cx="1166883" cy="33437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  <a:endParaRPr lang="en-US" sz="1350" dirty="0"/>
          </a:p>
        </p:txBody>
      </p:sp>
      <p:sp>
        <p:nvSpPr>
          <p:cNvPr id="19" name="Rounded Rectangle 18"/>
          <p:cNvSpPr/>
          <p:nvPr/>
        </p:nvSpPr>
        <p:spPr>
          <a:xfrm>
            <a:off x="4584511" y="4004765"/>
            <a:ext cx="772805" cy="33437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grant</a:t>
            </a:r>
            <a:endParaRPr lang="en-US" sz="1350" dirty="0"/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6285363" y="4441493"/>
            <a:ext cx="11651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ounded Rectangle 20"/>
          <p:cNvSpPr/>
          <p:nvPr/>
        </p:nvSpPr>
        <p:spPr>
          <a:xfrm>
            <a:off x="6049940" y="3983440"/>
            <a:ext cx="1166883" cy="33437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</a:t>
            </a:r>
            <a:endParaRPr lang="en-US" sz="1350" dirty="0"/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285363" y="4699095"/>
            <a:ext cx="116517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/>
          <p:cNvSpPr/>
          <p:nvPr/>
        </p:nvSpPr>
        <p:spPr>
          <a:xfrm>
            <a:off x="6049940" y="4757098"/>
            <a:ext cx="772805" cy="33437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grant</a:t>
            </a:r>
            <a:endParaRPr lang="en-US" sz="1350" dirty="0"/>
          </a:p>
        </p:txBody>
      </p:sp>
      <p:sp>
        <p:nvSpPr>
          <p:cNvPr id="25" name="Oval 24"/>
          <p:cNvSpPr/>
          <p:nvPr/>
        </p:nvSpPr>
        <p:spPr>
          <a:xfrm>
            <a:off x="6285363" y="5395132"/>
            <a:ext cx="150978" cy="109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Oval 25"/>
          <p:cNvSpPr/>
          <p:nvPr/>
        </p:nvSpPr>
        <p:spPr>
          <a:xfrm>
            <a:off x="6633380" y="5407072"/>
            <a:ext cx="150978" cy="109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Oval 26"/>
          <p:cNvSpPr/>
          <p:nvPr/>
        </p:nvSpPr>
        <p:spPr>
          <a:xfrm>
            <a:off x="6981398" y="5407072"/>
            <a:ext cx="150978" cy="10918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Rectangle 27"/>
          <p:cNvSpPr/>
          <p:nvPr/>
        </p:nvSpPr>
        <p:spPr>
          <a:xfrm>
            <a:off x="8394795" y="4206070"/>
            <a:ext cx="870045" cy="14534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Select </a:t>
            </a:r>
          </a:p>
          <a:p>
            <a:pPr algn="ctr"/>
            <a:r>
              <a:rPr lang="en-US" dirty="0"/>
              <a:t>Unit 2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>
            <a:off x="9244370" y="4330606"/>
            <a:ext cx="696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9244370" y="4547264"/>
            <a:ext cx="696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9244370" y="4772452"/>
            <a:ext cx="696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9244370" y="4989110"/>
            <a:ext cx="696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9244370" y="5234770"/>
            <a:ext cx="696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9244370" y="5451428"/>
            <a:ext cx="696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4"/>
          <p:cNvSpPr/>
          <p:nvPr/>
        </p:nvSpPr>
        <p:spPr>
          <a:xfrm>
            <a:off x="9264840" y="3852934"/>
            <a:ext cx="772805" cy="334370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grant</a:t>
            </a:r>
            <a:endParaRPr lang="en-US" sz="1350" dirty="0"/>
          </a:p>
        </p:txBody>
      </p:sp>
      <p:cxnSp>
        <p:nvCxnSpPr>
          <p:cNvPr id="38" name="Straight Arrow Connector 37"/>
          <p:cNvCxnSpPr/>
          <p:nvPr/>
        </p:nvCxnSpPr>
        <p:spPr>
          <a:xfrm>
            <a:off x="7970009" y="4579679"/>
            <a:ext cx="424787" cy="8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Rectangle 41"/>
          <p:cNvSpPr/>
          <p:nvPr/>
        </p:nvSpPr>
        <p:spPr>
          <a:xfrm>
            <a:off x="7450542" y="4339136"/>
            <a:ext cx="519467" cy="43331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XOR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29</a:t>
            </a:fld>
            <a:endParaRPr lang="en-US"/>
          </a:p>
        </p:txBody>
      </p:sp>
      <p:sp>
        <p:nvSpPr>
          <p:cNvPr id="22" name="Footer Placeholder 21">
            <a:extLst>
              <a:ext uri="{FF2B5EF4-FFF2-40B4-BE49-F238E27FC236}">
                <a16:creationId xmlns:a16="http://schemas.microsoft.com/office/drawing/2014/main" id="{BA87E896-0515-47A9-9122-938959BAC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326628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19" grpId="0" animBg="1"/>
      <p:bldP spid="21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35" grpId="0" animBg="1"/>
      <p:bldP spid="4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20217-F3E0-46B8-B63F-0FE521638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8971" y="1508735"/>
            <a:ext cx="1732816" cy="822960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5" name="Round Same Side Corner Rectangle 3">
            <a:extLst>
              <a:ext uri="{FF2B5EF4-FFF2-40B4-BE49-F238E27FC236}">
                <a16:creationId xmlns:a16="http://schemas.microsoft.com/office/drawing/2014/main" id="{BABD4351-0C08-4766-BE81-3DA733F5C5F6}"/>
              </a:ext>
            </a:extLst>
          </p:cNvPr>
          <p:cNvSpPr/>
          <p:nvPr/>
        </p:nvSpPr>
        <p:spPr>
          <a:xfrm rot="16200000">
            <a:off x="4078728" y="2095205"/>
            <a:ext cx="451117" cy="56750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21A23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506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3426B6-3207-49E8-8E7A-318CE5AC1753}"/>
              </a:ext>
            </a:extLst>
          </p:cNvPr>
          <p:cNvSpPr txBox="1"/>
          <p:nvPr/>
        </p:nvSpPr>
        <p:spPr>
          <a:xfrm>
            <a:off x="4168233" y="2189899"/>
            <a:ext cx="341760" cy="37811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57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13BD94-432E-49F8-994F-EAAF0AE084BC}"/>
              </a:ext>
            </a:extLst>
          </p:cNvPr>
          <p:cNvSpPr/>
          <p:nvPr/>
        </p:nvSpPr>
        <p:spPr>
          <a:xfrm>
            <a:off x="4620192" y="2153399"/>
            <a:ext cx="4162026" cy="451117"/>
          </a:xfrm>
          <a:prstGeom prst="rect">
            <a:avLst/>
          </a:prstGeom>
          <a:solidFill>
            <a:srgbClr val="E21A2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506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FA707-E2BC-4B10-86EB-612EA2C36383}"/>
              </a:ext>
            </a:extLst>
          </p:cNvPr>
          <p:cNvSpPr txBox="1"/>
          <p:nvPr/>
        </p:nvSpPr>
        <p:spPr>
          <a:xfrm>
            <a:off x="4722112" y="2214953"/>
            <a:ext cx="2480166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Instruction Renaming</a:t>
            </a:r>
          </a:p>
        </p:txBody>
      </p:sp>
      <p:sp>
        <p:nvSpPr>
          <p:cNvPr id="9" name="Round Same Side Corner Rectangle 19">
            <a:extLst>
              <a:ext uri="{FF2B5EF4-FFF2-40B4-BE49-F238E27FC236}">
                <a16:creationId xmlns:a16="http://schemas.microsoft.com/office/drawing/2014/main" id="{F28551BB-C70F-4CF7-A482-B8F1CE1D5A53}"/>
              </a:ext>
            </a:extLst>
          </p:cNvPr>
          <p:cNvSpPr/>
          <p:nvPr/>
        </p:nvSpPr>
        <p:spPr>
          <a:xfrm rot="16200000">
            <a:off x="4078728" y="2577573"/>
            <a:ext cx="451117" cy="56750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B600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506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B0FB8F-4718-4EB7-89C9-4E1C2C7BEFB0}"/>
              </a:ext>
            </a:extLst>
          </p:cNvPr>
          <p:cNvSpPr txBox="1"/>
          <p:nvPr/>
        </p:nvSpPr>
        <p:spPr>
          <a:xfrm>
            <a:off x="4144989" y="2672267"/>
            <a:ext cx="388248" cy="37811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57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E42B5-FBE8-4918-BF15-433D2716BFE0}"/>
              </a:ext>
            </a:extLst>
          </p:cNvPr>
          <p:cNvSpPr/>
          <p:nvPr/>
        </p:nvSpPr>
        <p:spPr>
          <a:xfrm>
            <a:off x="4620193" y="2635767"/>
            <a:ext cx="4162025" cy="451117"/>
          </a:xfrm>
          <a:prstGeom prst="rect">
            <a:avLst/>
          </a:prstGeom>
          <a:solidFill>
            <a:srgbClr val="FFB6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506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410488-04BF-4D5D-A7DA-E5F8EAAA5C8D}"/>
              </a:ext>
            </a:extLst>
          </p:cNvPr>
          <p:cNvSpPr txBox="1"/>
          <p:nvPr/>
        </p:nvSpPr>
        <p:spPr>
          <a:xfrm>
            <a:off x="4722113" y="2701372"/>
            <a:ext cx="4073551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600" b="1" dirty="0">
                <a:latin typeface="Poppins" pitchFamily="2" charset="77"/>
                <a:ea typeface="League Spartan" charset="0"/>
                <a:cs typeface="Poppins" pitchFamily="2" charset="77"/>
              </a:rPr>
              <a:t>Instruction Dispatch, Wakeup, Select</a:t>
            </a:r>
          </a:p>
        </p:txBody>
      </p:sp>
      <p:sp>
        <p:nvSpPr>
          <p:cNvPr id="13" name="Round Same Side Corner Rectangle 27">
            <a:extLst>
              <a:ext uri="{FF2B5EF4-FFF2-40B4-BE49-F238E27FC236}">
                <a16:creationId xmlns:a16="http://schemas.microsoft.com/office/drawing/2014/main" id="{79248E22-BAEB-4C8A-A15F-AF1D32AF8D13}"/>
              </a:ext>
            </a:extLst>
          </p:cNvPr>
          <p:cNvSpPr/>
          <p:nvPr/>
        </p:nvSpPr>
        <p:spPr>
          <a:xfrm rot="16200000">
            <a:off x="4078728" y="3059941"/>
            <a:ext cx="451117" cy="56750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625D9C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506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35409B-E2F1-4530-A5A2-3CBAD6D1859A}"/>
              </a:ext>
            </a:extLst>
          </p:cNvPr>
          <p:cNvSpPr txBox="1"/>
          <p:nvPr/>
        </p:nvSpPr>
        <p:spPr>
          <a:xfrm>
            <a:off x="4140983" y="3154636"/>
            <a:ext cx="396263" cy="37811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57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3.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8CDCA8-6093-47E9-903D-9F228DCF85D0}"/>
              </a:ext>
            </a:extLst>
          </p:cNvPr>
          <p:cNvSpPr/>
          <p:nvPr/>
        </p:nvSpPr>
        <p:spPr>
          <a:xfrm>
            <a:off x="4620193" y="3118135"/>
            <a:ext cx="4162024" cy="451117"/>
          </a:xfrm>
          <a:prstGeom prst="rect">
            <a:avLst/>
          </a:prstGeom>
          <a:solidFill>
            <a:srgbClr val="625D9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506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07BA0C-52C9-406C-8489-50BE8D80FA27}"/>
              </a:ext>
            </a:extLst>
          </p:cNvPr>
          <p:cNvSpPr txBox="1"/>
          <p:nvPr/>
        </p:nvSpPr>
        <p:spPr>
          <a:xfrm>
            <a:off x="4719199" y="3194198"/>
            <a:ext cx="3156633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The Load-Store Queue (LSQ)</a:t>
            </a:r>
          </a:p>
        </p:txBody>
      </p:sp>
      <p:sp>
        <p:nvSpPr>
          <p:cNvPr id="18" name="Round Same Side Corner Rectangle 35">
            <a:extLst>
              <a:ext uri="{FF2B5EF4-FFF2-40B4-BE49-F238E27FC236}">
                <a16:creationId xmlns:a16="http://schemas.microsoft.com/office/drawing/2014/main" id="{75461693-8E2F-4907-BA80-9443242518B7}"/>
              </a:ext>
            </a:extLst>
          </p:cNvPr>
          <p:cNvSpPr/>
          <p:nvPr/>
        </p:nvSpPr>
        <p:spPr>
          <a:xfrm rot="16200000">
            <a:off x="4078728" y="3542310"/>
            <a:ext cx="451117" cy="56750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AF1858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506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9A06BB-56ED-4174-925E-12A87E6D31F3}"/>
              </a:ext>
            </a:extLst>
          </p:cNvPr>
          <p:cNvSpPr txBox="1"/>
          <p:nvPr/>
        </p:nvSpPr>
        <p:spPr>
          <a:xfrm>
            <a:off x="4132165" y="3637004"/>
            <a:ext cx="413896" cy="37811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57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4.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33289B-2C33-40AD-8BC8-E054DA087F50}"/>
              </a:ext>
            </a:extLst>
          </p:cNvPr>
          <p:cNvSpPr/>
          <p:nvPr/>
        </p:nvSpPr>
        <p:spPr>
          <a:xfrm>
            <a:off x="4620193" y="3600504"/>
            <a:ext cx="4162023" cy="451117"/>
          </a:xfrm>
          <a:prstGeom prst="rect">
            <a:avLst/>
          </a:prstGeom>
          <a:solidFill>
            <a:srgbClr val="AF185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506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D3C69D-66F4-41C5-9E75-C8473AC5634B}"/>
              </a:ext>
            </a:extLst>
          </p:cNvPr>
          <p:cNvSpPr txBox="1"/>
          <p:nvPr/>
        </p:nvSpPr>
        <p:spPr>
          <a:xfrm>
            <a:off x="4719198" y="3657535"/>
            <a:ext cx="2255746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Instruction Commit</a:t>
            </a:r>
          </a:p>
        </p:txBody>
      </p:sp>
      <p:pic>
        <p:nvPicPr>
          <p:cNvPr id="33" name="Picture 32" descr="Shape, arrow&#10;&#10;Description automatically generated">
            <a:extLst>
              <a:ext uri="{FF2B5EF4-FFF2-40B4-BE49-F238E27FC236}">
                <a16:creationId xmlns:a16="http://schemas.microsoft.com/office/drawing/2014/main" id="{720B12FF-CA6E-41D6-BD5D-1D381B696C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067" y="2177671"/>
            <a:ext cx="567506" cy="451118"/>
          </a:xfrm>
          <a:prstGeom prst="rect">
            <a:avLst/>
          </a:prstGeom>
        </p:spPr>
      </p:pic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28F3E43D-B7D8-44C3-B409-592BB5993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3</a:t>
            </a:fld>
            <a:endParaRPr lang="en-US"/>
          </a:p>
        </p:txBody>
      </p:sp>
      <p:sp>
        <p:nvSpPr>
          <p:cNvPr id="36" name="Footer Placeholder 35">
            <a:extLst>
              <a:ext uri="{FF2B5EF4-FFF2-40B4-BE49-F238E27FC236}">
                <a16:creationId xmlns:a16="http://schemas.microsoft.com/office/drawing/2014/main" id="{8A570817-234C-4177-A0A9-EBCB9DBD8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32187605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2: Multiple request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0616" y="1280160"/>
            <a:ext cx="8623611" cy="43513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Send </a:t>
            </a:r>
            <a:r>
              <a:rPr lang="en-US" sz="2400" dirty="0">
                <a:solidFill>
                  <a:srgbClr val="00B050"/>
                </a:solidFill>
              </a:rPr>
              <a:t>multiple</a:t>
            </a:r>
            <a:r>
              <a:rPr lang="en-US" sz="2400" dirty="0"/>
              <a:t> request signals (up to </a:t>
            </a:r>
            <a:r>
              <a:rPr lang="en-US" sz="2400" i="1" dirty="0"/>
              <a:t>n</a:t>
            </a:r>
            <a:r>
              <a:rPr lang="en-US" sz="2400" dirty="0"/>
              <a:t>)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Every level sends at most </a:t>
            </a:r>
            <a:r>
              <a:rPr lang="en-US" sz="2400" i="1" dirty="0"/>
              <a:t>n </a:t>
            </a:r>
            <a:r>
              <a:rPr lang="en-US" sz="2400" dirty="0">
                <a:solidFill>
                  <a:srgbClr val="FF0000"/>
                </a:solidFill>
              </a:rPr>
              <a:t>requests</a:t>
            </a:r>
            <a:r>
              <a:rPr lang="en-US" sz="2400" dirty="0"/>
              <a:t> to the root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root selects at most 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FF0000"/>
                </a:solidFill>
              </a:rPr>
              <a:t>requests</a:t>
            </a:r>
            <a:r>
              <a:rPr lang="en-US" sz="2400" dirty="0"/>
              <a:t>, and </a:t>
            </a:r>
            <a:r>
              <a:rPr lang="en-US" sz="2400" dirty="0">
                <a:solidFill>
                  <a:srgbClr val="0070C0"/>
                </a:solidFill>
              </a:rPr>
              <a:t>issues</a:t>
            </a:r>
            <a:r>
              <a:rPr lang="en-US" sz="2400" dirty="0"/>
              <a:t> grant signals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This circuit is more complicated than serial select circuits</a:t>
            </a:r>
          </a:p>
          <a:p>
            <a:pPr marL="573088" lvl="1" indent="-342900"/>
            <a:r>
              <a:rPr lang="en-US" sz="2400" dirty="0"/>
              <a:t>The </a:t>
            </a:r>
            <a:r>
              <a:rPr lang="en-US" sz="2400" dirty="0">
                <a:solidFill>
                  <a:srgbClr val="0070C0"/>
                </a:solidFill>
              </a:rPr>
              <a:t>choice boxes </a:t>
            </a:r>
            <a:r>
              <a:rPr lang="en-US" sz="2400" dirty="0"/>
              <a:t>need more elaborate logic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30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45EB9-9AA4-4BC1-8F4A-BF0D11054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36567559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Option 3: Asymmetric Select Units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31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945EB9-9AA4-4BC1-8F4A-BF0D11054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C898B3-5C4B-47E1-9EE2-8953759E6D99}"/>
              </a:ext>
            </a:extLst>
          </p:cNvPr>
          <p:cNvSpPr/>
          <p:nvPr/>
        </p:nvSpPr>
        <p:spPr>
          <a:xfrm>
            <a:off x="2943368" y="1528672"/>
            <a:ext cx="1596788" cy="5117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E59CB2-CB88-4B99-9756-33B737F96431}"/>
              </a:ext>
            </a:extLst>
          </p:cNvPr>
          <p:cNvSpPr/>
          <p:nvPr/>
        </p:nvSpPr>
        <p:spPr>
          <a:xfrm>
            <a:off x="4952656" y="1528672"/>
            <a:ext cx="1596788" cy="5117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DCEF72-6999-4F98-BB0A-19C005A28A7A}"/>
              </a:ext>
            </a:extLst>
          </p:cNvPr>
          <p:cNvSpPr/>
          <p:nvPr/>
        </p:nvSpPr>
        <p:spPr>
          <a:xfrm>
            <a:off x="7946982" y="1523555"/>
            <a:ext cx="1596788" cy="5117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DF14DC8-B5F6-46A0-8F8F-86D55FA8873C}"/>
              </a:ext>
            </a:extLst>
          </p:cNvPr>
          <p:cNvSpPr/>
          <p:nvPr/>
        </p:nvSpPr>
        <p:spPr>
          <a:xfrm>
            <a:off x="7027461" y="1702679"/>
            <a:ext cx="122830" cy="1125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77910A6-FACF-45C2-8CAF-89916796C7FE}"/>
              </a:ext>
            </a:extLst>
          </p:cNvPr>
          <p:cNvSpPr/>
          <p:nvPr/>
        </p:nvSpPr>
        <p:spPr>
          <a:xfrm>
            <a:off x="7276532" y="1702679"/>
            <a:ext cx="122830" cy="1125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0EF5CF7-47B2-4B8E-8DF9-A99030A70E4B}"/>
              </a:ext>
            </a:extLst>
          </p:cNvPr>
          <p:cNvSpPr/>
          <p:nvPr/>
        </p:nvSpPr>
        <p:spPr>
          <a:xfrm>
            <a:off x="7525603" y="1707797"/>
            <a:ext cx="122830" cy="11259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E5ED10A-D8F9-4BD6-8EB2-920F90849CB3}"/>
              </a:ext>
            </a:extLst>
          </p:cNvPr>
          <p:cNvSpPr/>
          <p:nvPr/>
        </p:nvSpPr>
        <p:spPr>
          <a:xfrm>
            <a:off x="4085518" y="2338465"/>
            <a:ext cx="1596788" cy="5117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C97D882-D90E-4D32-96B9-5F4D6EC912B5}"/>
              </a:ext>
            </a:extLst>
          </p:cNvPr>
          <p:cNvSpPr/>
          <p:nvPr/>
        </p:nvSpPr>
        <p:spPr>
          <a:xfrm>
            <a:off x="6727209" y="2339352"/>
            <a:ext cx="1596788" cy="5117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1F32E0A-8CAA-42F9-BA60-C7A3FEEB7648}"/>
              </a:ext>
            </a:extLst>
          </p:cNvPr>
          <p:cNvSpPr/>
          <p:nvPr/>
        </p:nvSpPr>
        <p:spPr>
          <a:xfrm>
            <a:off x="5416247" y="3173105"/>
            <a:ext cx="1596788" cy="5117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 b="1" dirty="0"/>
          </a:p>
        </p:txBody>
      </p:sp>
      <p:sp>
        <p:nvSpPr>
          <p:cNvPr id="18" name="Down Arrow 27">
            <a:extLst>
              <a:ext uri="{FF2B5EF4-FFF2-40B4-BE49-F238E27FC236}">
                <a16:creationId xmlns:a16="http://schemas.microsoft.com/office/drawing/2014/main" id="{A9540044-F0D3-46B3-AEA1-B5A74296A6D9}"/>
              </a:ext>
            </a:extLst>
          </p:cNvPr>
          <p:cNvSpPr/>
          <p:nvPr/>
        </p:nvSpPr>
        <p:spPr>
          <a:xfrm>
            <a:off x="4288603" y="2035346"/>
            <a:ext cx="276367" cy="3787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Down Arrow 28">
            <a:extLst>
              <a:ext uri="{FF2B5EF4-FFF2-40B4-BE49-F238E27FC236}">
                <a16:creationId xmlns:a16="http://schemas.microsoft.com/office/drawing/2014/main" id="{A63F5ACF-31F0-4E0F-B0E3-4933D7AC9E18}"/>
              </a:ext>
            </a:extLst>
          </p:cNvPr>
          <p:cNvSpPr/>
          <p:nvPr/>
        </p:nvSpPr>
        <p:spPr>
          <a:xfrm>
            <a:off x="5278066" y="2005803"/>
            <a:ext cx="276367" cy="3787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Down Arrow 29">
            <a:extLst>
              <a:ext uri="{FF2B5EF4-FFF2-40B4-BE49-F238E27FC236}">
                <a16:creationId xmlns:a16="http://schemas.microsoft.com/office/drawing/2014/main" id="{6C5FAE83-2870-47F6-B0B7-08D1E4154670}"/>
              </a:ext>
            </a:extLst>
          </p:cNvPr>
          <p:cNvSpPr/>
          <p:nvPr/>
        </p:nvSpPr>
        <p:spPr>
          <a:xfrm>
            <a:off x="6727210" y="2005803"/>
            <a:ext cx="276367" cy="3787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Down Arrow 30">
            <a:extLst>
              <a:ext uri="{FF2B5EF4-FFF2-40B4-BE49-F238E27FC236}">
                <a16:creationId xmlns:a16="http://schemas.microsoft.com/office/drawing/2014/main" id="{41EFB49F-1085-4037-87D6-1382B9086A3E}"/>
              </a:ext>
            </a:extLst>
          </p:cNvPr>
          <p:cNvSpPr/>
          <p:nvPr/>
        </p:nvSpPr>
        <p:spPr>
          <a:xfrm>
            <a:off x="8013019" y="1994680"/>
            <a:ext cx="276367" cy="3787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Down Arrow 31">
            <a:extLst>
              <a:ext uri="{FF2B5EF4-FFF2-40B4-BE49-F238E27FC236}">
                <a16:creationId xmlns:a16="http://schemas.microsoft.com/office/drawing/2014/main" id="{1E0A89B3-4741-42FA-93B5-7AFB79824C75}"/>
              </a:ext>
            </a:extLst>
          </p:cNvPr>
          <p:cNvSpPr/>
          <p:nvPr/>
        </p:nvSpPr>
        <p:spPr>
          <a:xfrm>
            <a:off x="5450290" y="2815597"/>
            <a:ext cx="276367" cy="3787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Down Arrow 32">
            <a:extLst>
              <a:ext uri="{FF2B5EF4-FFF2-40B4-BE49-F238E27FC236}">
                <a16:creationId xmlns:a16="http://schemas.microsoft.com/office/drawing/2014/main" id="{4C804071-F9A2-48B7-A4A3-02B70793E7B1}"/>
              </a:ext>
            </a:extLst>
          </p:cNvPr>
          <p:cNvSpPr/>
          <p:nvPr/>
        </p:nvSpPr>
        <p:spPr>
          <a:xfrm>
            <a:off x="6682861" y="2822762"/>
            <a:ext cx="276367" cy="3787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Down Arrow 27">
            <a:extLst>
              <a:ext uri="{FF2B5EF4-FFF2-40B4-BE49-F238E27FC236}">
                <a16:creationId xmlns:a16="http://schemas.microsoft.com/office/drawing/2014/main" id="{65323147-8E5E-4A67-AFC3-93CFA3528AFE}"/>
              </a:ext>
            </a:extLst>
          </p:cNvPr>
          <p:cNvSpPr/>
          <p:nvPr/>
        </p:nvSpPr>
        <p:spPr>
          <a:xfrm>
            <a:off x="3148550" y="1149527"/>
            <a:ext cx="276367" cy="3787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Down Arrow 28">
            <a:extLst>
              <a:ext uri="{FF2B5EF4-FFF2-40B4-BE49-F238E27FC236}">
                <a16:creationId xmlns:a16="http://schemas.microsoft.com/office/drawing/2014/main" id="{3AADA4BE-5B31-4642-9CE2-116B1A4130D8}"/>
              </a:ext>
            </a:extLst>
          </p:cNvPr>
          <p:cNvSpPr/>
          <p:nvPr/>
        </p:nvSpPr>
        <p:spPr>
          <a:xfrm>
            <a:off x="4138013" y="1119984"/>
            <a:ext cx="276367" cy="3787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Down Arrow 27">
            <a:extLst>
              <a:ext uri="{FF2B5EF4-FFF2-40B4-BE49-F238E27FC236}">
                <a16:creationId xmlns:a16="http://schemas.microsoft.com/office/drawing/2014/main" id="{6FB09D8A-EA12-42A8-8654-E657F8BB24EE}"/>
              </a:ext>
            </a:extLst>
          </p:cNvPr>
          <p:cNvSpPr/>
          <p:nvPr/>
        </p:nvSpPr>
        <p:spPr>
          <a:xfrm>
            <a:off x="5256114" y="1150518"/>
            <a:ext cx="276367" cy="3787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Down Arrow 28">
            <a:extLst>
              <a:ext uri="{FF2B5EF4-FFF2-40B4-BE49-F238E27FC236}">
                <a16:creationId xmlns:a16="http://schemas.microsoft.com/office/drawing/2014/main" id="{7051207A-F9C2-43E7-902A-8FA7D11965EC}"/>
              </a:ext>
            </a:extLst>
          </p:cNvPr>
          <p:cNvSpPr/>
          <p:nvPr/>
        </p:nvSpPr>
        <p:spPr>
          <a:xfrm>
            <a:off x="6245577" y="1120975"/>
            <a:ext cx="276367" cy="3787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Down Arrow 27">
            <a:extLst>
              <a:ext uri="{FF2B5EF4-FFF2-40B4-BE49-F238E27FC236}">
                <a16:creationId xmlns:a16="http://schemas.microsoft.com/office/drawing/2014/main" id="{F47965E6-7A8A-409C-A6EF-140112D77058}"/>
              </a:ext>
            </a:extLst>
          </p:cNvPr>
          <p:cNvSpPr/>
          <p:nvPr/>
        </p:nvSpPr>
        <p:spPr>
          <a:xfrm>
            <a:off x="8125907" y="1177807"/>
            <a:ext cx="276367" cy="3787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Down Arrow 28">
            <a:extLst>
              <a:ext uri="{FF2B5EF4-FFF2-40B4-BE49-F238E27FC236}">
                <a16:creationId xmlns:a16="http://schemas.microsoft.com/office/drawing/2014/main" id="{BCD83C6F-84DA-4628-88EA-514E0407B84F}"/>
              </a:ext>
            </a:extLst>
          </p:cNvPr>
          <p:cNvSpPr/>
          <p:nvPr/>
        </p:nvSpPr>
        <p:spPr>
          <a:xfrm>
            <a:off x="9115370" y="1148264"/>
            <a:ext cx="276367" cy="378725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37A229-0F30-49B9-BEEF-57CCF0E058D7}"/>
              </a:ext>
            </a:extLst>
          </p:cNvPr>
          <p:cNvSpPr txBox="1"/>
          <p:nvPr/>
        </p:nvSpPr>
        <p:spPr>
          <a:xfrm>
            <a:off x="2462634" y="4105330"/>
            <a:ext cx="72667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/>
              <a:t>Have two select units with </a:t>
            </a:r>
            <a:r>
              <a:rPr lang="en-US" sz="2400" dirty="0">
                <a:solidFill>
                  <a:srgbClr val="00B050"/>
                </a:solidFill>
              </a:rPr>
              <a:t>different policies</a:t>
            </a:r>
            <a:r>
              <a:rPr lang="en-US" sz="24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720F11"/>
                </a:solidFill>
              </a:rPr>
              <a:t>Select unit 1</a:t>
            </a:r>
            <a:r>
              <a:rPr lang="en-US" sz="2400" dirty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/>
              <a:t>Each choice box gives priority to its </a:t>
            </a:r>
            <a:r>
              <a:rPr lang="en-US" sz="2400" dirty="0">
                <a:solidFill>
                  <a:srgbClr val="0070C0"/>
                </a:solidFill>
              </a:rPr>
              <a:t>left input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625D9C"/>
                </a:solidFill>
              </a:rPr>
              <a:t>Select unit 2</a:t>
            </a:r>
            <a:r>
              <a:rPr lang="en-US" sz="2400" dirty="0"/>
              <a:t>: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sz="2400" dirty="0"/>
              <a:t>Each choice box gives priority to its </a:t>
            </a:r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right input </a:t>
            </a:r>
          </a:p>
        </p:txBody>
      </p:sp>
    </p:spTree>
    <p:extLst>
      <p:ext uri="{BB962C8B-B14F-4D97-AF65-F5344CB8AC3E}">
        <p14:creationId xmlns:p14="http://schemas.microsoft.com/office/powerpoint/2010/main" val="420845280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Policies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2674" y="2506662"/>
            <a:ext cx="8434317" cy="43513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Random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Oldest First</a:t>
            </a:r>
          </a:p>
          <a:p>
            <a:r>
              <a:rPr lang="en-US" sz="2400" b="1" dirty="0"/>
              <a:t>Type of </a:t>
            </a:r>
            <a:r>
              <a:rPr lang="en-US" sz="2400" b="1" dirty="0" err="1">
                <a:solidFill>
                  <a:schemeClr val="accent1">
                    <a:lumMod val="50000"/>
                  </a:schemeClr>
                </a:solidFill>
              </a:rPr>
              <a:t>opcode</a:t>
            </a:r>
            <a:endParaRPr lang="en-US" sz="2400" b="1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sz="2400" dirty="0"/>
              <a:t>Load instructions typically have higher priority than </a:t>
            </a:r>
            <a:br>
              <a:rPr lang="en-US" sz="2400" dirty="0"/>
            </a:br>
            <a:r>
              <a:rPr lang="en-US" sz="2400" dirty="0"/>
              <a:t>stores.</a:t>
            </a:r>
          </a:p>
          <a:p>
            <a:pPr lvl="1"/>
            <a:r>
              <a:rPr lang="en-US" sz="2400" dirty="0"/>
              <a:t>Other priorities can also be learnt based on</a:t>
            </a:r>
            <a:br>
              <a:rPr lang="en-US" sz="2400" dirty="0"/>
            </a:br>
            <a:r>
              <a:rPr lang="en-US" sz="2400" dirty="0"/>
              <a:t>execution patterns.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32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F8F261-B924-446C-9818-227B8C206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8562D7C-EBF9-4E33-A31A-F6D1219E35BC}"/>
              </a:ext>
            </a:extLst>
          </p:cNvPr>
          <p:cNvSpPr/>
          <p:nvPr/>
        </p:nvSpPr>
        <p:spPr>
          <a:xfrm>
            <a:off x="2383809" y="900752"/>
            <a:ext cx="7615451" cy="1323833"/>
          </a:xfrm>
          <a:prstGeom prst="roundRect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The select policy has an important implication on performance. We should select those instructions that are the most performance critical.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7481EC-A99D-448E-84E8-7F8E3467C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6525" y="3364173"/>
            <a:ext cx="2194564" cy="2194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5004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15456A-0F9A-427A-913C-A619A27AF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9C5B34-ED9F-47E6-B6A0-F0688B20D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33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926AA0-EE52-4A01-9926-56E451DF7891}"/>
              </a:ext>
            </a:extLst>
          </p:cNvPr>
          <p:cNvSpPr/>
          <p:nvPr/>
        </p:nvSpPr>
        <p:spPr>
          <a:xfrm>
            <a:off x="3189027" y="1869743"/>
            <a:ext cx="5813946" cy="251118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Tag Broadcast</a:t>
            </a:r>
          </a:p>
        </p:txBody>
      </p:sp>
    </p:spTree>
    <p:extLst>
      <p:ext uri="{BB962C8B-B14F-4D97-AF65-F5344CB8AC3E}">
        <p14:creationId xmlns:p14="http://schemas.microsoft.com/office/powerpoint/2010/main" val="9922661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1AFE2-8903-46E4-853D-F56E1DA36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Dependences in our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7AD02-46A4-4640-AB14-176D103EBA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617" y="967197"/>
            <a:ext cx="7674201" cy="376362"/>
          </a:xfrm>
        </p:spPr>
        <p:txBody>
          <a:bodyPr/>
          <a:lstStyle/>
          <a:p>
            <a:r>
              <a:rPr lang="en-US" sz="2400" dirty="0"/>
              <a:t>Consider consecutive instructions with RAW dependences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84F9DB-D0B4-487F-AB01-1F3C7E41E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15C488-EE20-4FFC-AA37-6F7B4F053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34</a:t>
            </a:fld>
            <a:endParaRPr lang="en-US"/>
          </a:p>
        </p:txBody>
      </p:sp>
      <p:sp>
        <p:nvSpPr>
          <p:cNvPr id="6" name="Rounded Rectangle 15">
            <a:extLst>
              <a:ext uri="{FF2B5EF4-FFF2-40B4-BE49-F238E27FC236}">
                <a16:creationId xmlns:a16="http://schemas.microsoft.com/office/drawing/2014/main" id="{BA535B46-3BD2-4F41-99C7-74584A337D4F}"/>
              </a:ext>
            </a:extLst>
          </p:cNvPr>
          <p:cNvSpPr/>
          <p:nvPr/>
        </p:nvSpPr>
        <p:spPr>
          <a:xfrm>
            <a:off x="3989455" y="1662343"/>
            <a:ext cx="3214048" cy="113617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385763" indent="-385763">
              <a:buAutoNum type="arabicParenR"/>
            </a:pPr>
            <a:r>
              <a:rPr lang="en-US" sz="2100" dirty="0"/>
              <a:t>add r1, r2, r3</a:t>
            </a:r>
          </a:p>
          <a:p>
            <a:pPr marL="385763" indent="-385763">
              <a:buAutoNum type="arabicParenR"/>
            </a:pPr>
            <a:r>
              <a:rPr lang="en-US" sz="2100" dirty="0"/>
              <a:t>add r4, r1, r5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7466EA-4B26-46B5-80F0-2105F15D3431}"/>
              </a:ext>
            </a:extLst>
          </p:cNvPr>
          <p:cNvSpPr txBox="1"/>
          <p:nvPr/>
        </p:nvSpPr>
        <p:spPr>
          <a:xfrm>
            <a:off x="2492319" y="3036291"/>
            <a:ext cx="67337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want </a:t>
            </a:r>
            <a:r>
              <a:rPr lang="en-US" sz="2400" dirty="0">
                <a:solidFill>
                  <a:srgbClr val="FF0000"/>
                </a:solidFill>
              </a:rPr>
              <a:t>back-to-back execution </a:t>
            </a:r>
            <a:r>
              <a:rPr lang="en-US" sz="2400" dirty="0"/>
              <a:t>– Execution in </a:t>
            </a:r>
            <a:br>
              <a:rPr lang="en-US" sz="2400" dirty="0"/>
            </a:br>
            <a:r>
              <a:rPr lang="en-US" sz="2400" dirty="0"/>
              <a:t>consecutive cycles.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4B4B3C5-E17E-4038-98D5-5E35048D4F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0768" y="3867287"/>
            <a:ext cx="4478987" cy="250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8064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FEC06-9BF0-4BAA-A86E-90F983248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this imply?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82B606-A134-492A-90A3-517DFA5EF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E98A59-2074-41B0-A273-18AAB6E7B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35</a:t>
            </a:fld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7AE5A5CB-E36E-4F30-9A2E-F3432DBAFC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822" y="1186759"/>
            <a:ext cx="5096471" cy="2797870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33BE120-DBBD-46C9-9C9D-5567267A3759}"/>
              </a:ext>
            </a:extLst>
          </p:cNvPr>
          <p:cNvSpPr txBox="1"/>
          <p:nvPr/>
        </p:nvSpPr>
        <p:spPr>
          <a:xfrm>
            <a:off x="2539326" y="4464051"/>
            <a:ext cx="78213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Assume we have slightly </a:t>
            </a:r>
            <a:r>
              <a:rPr lang="en-US" sz="2400" dirty="0">
                <a:solidFill>
                  <a:srgbClr val="00B050"/>
                </a:solidFill>
              </a:rPr>
              <a:t>optimized</a:t>
            </a:r>
            <a:r>
              <a:rPr lang="en-US" sz="2400" dirty="0"/>
              <a:t> our pipeline to have </a:t>
            </a:r>
          </a:p>
          <a:p>
            <a:r>
              <a:rPr lang="en-US" sz="2400" dirty="0"/>
              <a:t>wakeup and select in the same cycle. </a:t>
            </a:r>
          </a:p>
        </p:txBody>
      </p:sp>
      <p:pic>
        <p:nvPicPr>
          <p:cNvPr id="14" name="Picture 13" descr="Shape&#10;&#10;Description automatically generated">
            <a:extLst>
              <a:ext uri="{FF2B5EF4-FFF2-40B4-BE49-F238E27FC236}">
                <a16:creationId xmlns:a16="http://schemas.microsoft.com/office/drawing/2014/main" id="{33035C86-A99C-4DA9-87FC-D9BEB9CB6E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0938" y="4409937"/>
            <a:ext cx="939222" cy="939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9015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1000" y="857251"/>
            <a:ext cx="7886700" cy="994172"/>
          </a:xfrm>
        </p:spPr>
        <p:txBody>
          <a:bodyPr/>
          <a:lstStyle/>
          <a:p>
            <a:r>
              <a:rPr lang="en-US" dirty="0"/>
              <a:t>When should we broadcast the tag?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192439" y="3129594"/>
            <a:ext cx="1207832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Rename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6805685" y="3129594"/>
            <a:ext cx="1299949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Reg. Read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400273" y="3129594"/>
            <a:ext cx="1177119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Dispatch</a:t>
            </a:r>
            <a:endParaRPr lang="en-US" sz="2100" dirty="0"/>
          </a:p>
        </p:txBody>
      </p:sp>
      <p:sp>
        <p:nvSpPr>
          <p:cNvPr id="14" name="Rectangle 13"/>
          <p:cNvSpPr/>
          <p:nvPr/>
        </p:nvSpPr>
        <p:spPr>
          <a:xfrm>
            <a:off x="5577390" y="3129594"/>
            <a:ext cx="1228294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Wakeup/Select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105634" y="3129594"/>
            <a:ext cx="1136177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Execute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616123" y="3958704"/>
            <a:ext cx="1371600" cy="48108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Option 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787222" y="4015001"/>
            <a:ext cx="808630" cy="3684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(2)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241810" y="3968939"/>
            <a:ext cx="808630" cy="3684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(1)</a:t>
            </a:r>
          </a:p>
        </p:txBody>
      </p:sp>
      <p:sp>
        <p:nvSpPr>
          <p:cNvPr id="20" name="Rectangle 19"/>
          <p:cNvSpPr/>
          <p:nvPr/>
        </p:nvSpPr>
        <p:spPr>
          <a:xfrm>
            <a:off x="9241810" y="2750873"/>
            <a:ext cx="1426190" cy="113617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Reg. Write/ </a:t>
            </a:r>
          </a:p>
          <a:p>
            <a:pPr algn="ctr"/>
            <a:r>
              <a:rPr lang="en-US" sz="2100" dirty="0"/>
              <a:t>Broadcast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616123" y="4687153"/>
            <a:ext cx="1371600" cy="48108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Option 2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787222" y="4687154"/>
            <a:ext cx="808630" cy="3684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(2)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269407" y="4668389"/>
            <a:ext cx="808630" cy="3684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(1)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636595" y="5343951"/>
            <a:ext cx="1371600" cy="48108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Option 3</a:t>
            </a:r>
          </a:p>
        </p:txBody>
      </p:sp>
      <p:sp>
        <p:nvSpPr>
          <p:cNvPr id="25" name="Rectangle 24"/>
          <p:cNvSpPr/>
          <p:nvPr/>
        </p:nvSpPr>
        <p:spPr>
          <a:xfrm>
            <a:off x="5787221" y="5323481"/>
            <a:ext cx="808630" cy="3684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(2)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051343" y="5323481"/>
            <a:ext cx="808630" cy="36848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(1)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36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54D4B-7CA8-47E6-B512-852980F4E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27747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4.07407E-6 L 0.1332 -0.00231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54" y="-11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3.7037E-7 L 0.10573 -0.0004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86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0.13819 -3.33333E-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01" y="-4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11111E-6 7.40741E-7 L 0.13351 -0.00301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667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819 7.40741E-7 L 0.28038 0.0048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101" y="231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351 -0.00301 L 0.25781 -0.00093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215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1" grpId="0" animBg="1"/>
      <p:bldP spid="22" grpId="0" animBg="1"/>
      <p:bldP spid="22" grpId="1" animBg="1"/>
      <p:bldP spid="23" grpId="0" animBg="1"/>
      <p:bldP spid="23" grpId="1" animBg="1"/>
      <p:bldP spid="24" grpId="0" animBg="1"/>
      <p:bldP spid="25" grpId="0" animBg="1"/>
      <p:bldP spid="25" grpId="1" animBg="1"/>
      <p:bldP spid="25" grpId="2" animBg="1"/>
      <p:bldP spid="26" grpId="0" animBg="1"/>
      <p:bldP spid="26" grpId="1" animBg="1"/>
      <p:bldP spid="26" grpId="2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2784" y="509905"/>
            <a:ext cx="7886700" cy="994172"/>
          </a:xfrm>
        </p:spPr>
        <p:txBody>
          <a:bodyPr/>
          <a:lstStyle/>
          <a:p>
            <a:r>
              <a:rPr lang="en-US" sz="2800" dirty="0"/>
              <a:t>Let us consider Option 3 – Early Broadcast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2784" y="1773707"/>
            <a:ext cx="8945216" cy="419388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Allows </a:t>
            </a:r>
            <a:r>
              <a:rPr lang="en-US" sz="2400" dirty="0">
                <a:solidFill>
                  <a:srgbClr val="FF0000"/>
                </a:solidFill>
              </a:rPr>
              <a:t>back-to-back</a:t>
            </a:r>
            <a:r>
              <a:rPr lang="en-US" sz="2400" dirty="0"/>
              <a:t> (in consecutive cycles) execution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r>
              <a:rPr lang="en-US" sz="2400" u="sng" dirty="0"/>
              <a:t>What needs to be done:</a:t>
            </a:r>
          </a:p>
          <a:p>
            <a:pPr lvl="1"/>
            <a:r>
              <a:rPr lang="en-US" sz="2400" dirty="0"/>
              <a:t>When </a:t>
            </a:r>
            <a:r>
              <a:rPr lang="en-US" sz="2400" dirty="0">
                <a:solidFill>
                  <a:srgbClr val="FF0000"/>
                </a:solidFill>
              </a:rPr>
              <a:t>(1)</a:t>
            </a:r>
            <a:r>
              <a:rPr lang="en-US" sz="2400" dirty="0"/>
              <a:t> is in the Reg. read stage, </a:t>
            </a:r>
            <a:r>
              <a:rPr lang="en-US" sz="2400" dirty="0">
                <a:solidFill>
                  <a:srgbClr val="FF0000"/>
                </a:solidFill>
              </a:rPr>
              <a:t>(2)</a:t>
            </a:r>
            <a:r>
              <a:rPr lang="en-US" sz="2400" dirty="0"/>
              <a:t> needs to be in the </a:t>
            </a:r>
            <a:r>
              <a:rPr lang="en-US" sz="2400" dirty="0">
                <a:solidFill>
                  <a:srgbClr val="00B050"/>
                </a:solidFill>
              </a:rPr>
              <a:t>select</a:t>
            </a:r>
            <a:r>
              <a:rPr lang="en-US" sz="2400" dirty="0"/>
              <a:t> stage</a:t>
            </a:r>
          </a:p>
          <a:p>
            <a:pPr lvl="1"/>
            <a:r>
              <a:rPr lang="en-US" sz="2400" dirty="0"/>
              <a:t>This is possible if we </a:t>
            </a:r>
            <a:r>
              <a:rPr lang="en-US" sz="2400" dirty="0">
                <a:solidFill>
                  <a:srgbClr val="0070C0"/>
                </a:solidFill>
              </a:rPr>
              <a:t>broadcast</a:t>
            </a:r>
            <a:r>
              <a:rPr lang="en-US" sz="2400" dirty="0"/>
              <a:t> the tag for </a:t>
            </a:r>
            <a:r>
              <a:rPr lang="en-US" sz="2400" dirty="0">
                <a:solidFill>
                  <a:srgbClr val="E21A23"/>
                </a:solidFill>
              </a:rPr>
              <a:t>(1)</a:t>
            </a:r>
            <a:r>
              <a:rPr lang="en-US" sz="2400" dirty="0"/>
              <a:t> when it is in the </a:t>
            </a:r>
            <a:r>
              <a:rPr lang="en-US" sz="2400" dirty="0" err="1"/>
              <a:t>reg</a:t>
            </a:r>
            <a:r>
              <a:rPr lang="en-US" sz="2400" dirty="0"/>
              <a:t>-read stage</a:t>
            </a:r>
          </a:p>
          <a:p>
            <a:pPr lvl="1"/>
            <a:r>
              <a:rPr lang="en-US" sz="2400" dirty="0">
                <a:solidFill>
                  <a:srgbClr val="E21A23"/>
                </a:solidFill>
              </a:rPr>
              <a:t>(2)</a:t>
            </a:r>
            <a:r>
              <a:rPr lang="en-US" sz="2400" dirty="0"/>
              <a:t> picks up the tag, wakes up, and gets </a:t>
            </a:r>
            <a:r>
              <a:rPr lang="en-US" sz="2400" dirty="0">
                <a:solidFill>
                  <a:srgbClr val="00B050"/>
                </a:solidFill>
              </a:rPr>
              <a:t>selected</a:t>
            </a:r>
            <a:r>
              <a:rPr lang="en-US" sz="2400" dirty="0"/>
              <a:t> for the next cycle</a:t>
            </a:r>
          </a:p>
          <a:p>
            <a:pPr marL="342900" lvl="1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37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CC867-1178-484C-889A-C03E493DA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19447117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0616" y="274321"/>
            <a:ext cx="7793471" cy="822960"/>
          </a:xfrm>
        </p:spPr>
        <p:txBody>
          <a:bodyPr/>
          <a:lstStyle/>
          <a:p>
            <a:r>
              <a:rPr lang="en-US" dirty="0"/>
              <a:t>Classic Example of Forwarding in an OOO Pipeline</a:t>
            </a:r>
          </a:p>
        </p:txBody>
      </p:sp>
      <p:sp>
        <p:nvSpPr>
          <p:cNvPr id="4" name="Rectangle 3"/>
          <p:cNvSpPr/>
          <p:nvPr/>
        </p:nvSpPr>
        <p:spPr>
          <a:xfrm>
            <a:off x="2152650" y="2024126"/>
            <a:ext cx="1207832" cy="757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Rename</a:t>
            </a:r>
          </a:p>
        </p:txBody>
      </p:sp>
      <p:sp>
        <p:nvSpPr>
          <p:cNvPr id="5" name="Rectangle 4"/>
          <p:cNvSpPr/>
          <p:nvPr/>
        </p:nvSpPr>
        <p:spPr>
          <a:xfrm>
            <a:off x="5765896" y="2024126"/>
            <a:ext cx="1299949" cy="757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Reg. Read</a:t>
            </a:r>
          </a:p>
        </p:txBody>
      </p:sp>
      <p:sp>
        <p:nvSpPr>
          <p:cNvPr id="6" name="Rectangle 5"/>
          <p:cNvSpPr/>
          <p:nvPr/>
        </p:nvSpPr>
        <p:spPr>
          <a:xfrm>
            <a:off x="3360483" y="2024126"/>
            <a:ext cx="1177119" cy="757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Dispatch</a:t>
            </a:r>
          </a:p>
        </p:txBody>
      </p:sp>
      <p:sp>
        <p:nvSpPr>
          <p:cNvPr id="8" name="Rectangle 7"/>
          <p:cNvSpPr/>
          <p:nvPr/>
        </p:nvSpPr>
        <p:spPr>
          <a:xfrm>
            <a:off x="7065845" y="2024126"/>
            <a:ext cx="1136177" cy="757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Execute</a:t>
            </a:r>
          </a:p>
        </p:txBody>
      </p:sp>
      <p:sp>
        <p:nvSpPr>
          <p:cNvPr id="9" name="Rectangle 8"/>
          <p:cNvSpPr/>
          <p:nvPr/>
        </p:nvSpPr>
        <p:spPr>
          <a:xfrm>
            <a:off x="8202021" y="2024125"/>
            <a:ext cx="1136177" cy="757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Reg. Write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65894" y="2781580"/>
            <a:ext cx="1228294" cy="757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Broadcast</a:t>
            </a:r>
          </a:p>
          <a:p>
            <a:pPr algn="ctr"/>
            <a:r>
              <a:rPr lang="en-US" dirty="0"/>
              <a:t>Tag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60481" y="3899800"/>
            <a:ext cx="1207832" cy="757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Rename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73727" y="3899800"/>
            <a:ext cx="1299949" cy="757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Reg. Read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68315" y="3899800"/>
            <a:ext cx="1177119" cy="757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Dispatch</a:t>
            </a:r>
            <a:endParaRPr lang="en-US" sz="2100" dirty="0"/>
          </a:p>
        </p:txBody>
      </p:sp>
      <p:sp>
        <p:nvSpPr>
          <p:cNvPr id="17" name="Rectangle 16"/>
          <p:cNvSpPr/>
          <p:nvPr/>
        </p:nvSpPr>
        <p:spPr>
          <a:xfrm>
            <a:off x="5745432" y="3899800"/>
            <a:ext cx="1228294" cy="757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Select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273676" y="3899800"/>
            <a:ext cx="1136177" cy="757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Execute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9409853" y="3899799"/>
            <a:ext cx="1136177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Reg. Write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745432" y="4657255"/>
            <a:ext cx="1228294" cy="7574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Wakeup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533391" y="4094283"/>
            <a:ext cx="629496" cy="36848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(2)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523153" y="2218609"/>
            <a:ext cx="629496" cy="368489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(1)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364230" y="3047278"/>
            <a:ext cx="117051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Forward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38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50B7772-E600-4879-B0F7-8BF67366C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EE8307-FDBB-467B-92CB-751634E1DE15}"/>
              </a:ext>
            </a:extLst>
          </p:cNvPr>
          <p:cNvSpPr/>
          <p:nvPr/>
        </p:nvSpPr>
        <p:spPr>
          <a:xfrm>
            <a:off x="2152650" y="2024125"/>
            <a:ext cx="1207832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Rename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7B4E87-E940-4C46-9925-983751158234}"/>
              </a:ext>
            </a:extLst>
          </p:cNvPr>
          <p:cNvSpPr/>
          <p:nvPr/>
        </p:nvSpPr>
        <p:spPr>
          <a:xfrm>
            <a:off x="5765896" y="2024125"/>
            <a:ext cx="1299949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Reg. Read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AF212F9-C062-489B-AD2A-FD461C1E9D56}"/>
              </a:ext>
            </a:extLst>
          </p:cNvPr>
          <p:cNvSpPr/>
          <p:nvPr/>
        </p:nvSpPr>
        <p:spPr>
          <a:xfrm>
            <a:off x="3360483" y="2024125"/>
            <a:ext cx="1177119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Dispatch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8AA8655-0A50-46A8-8B6C-DBCE753B843C}"/>
              </a:ext>
            </a:extLst>
          </p:cNvPr>
          <p:cNvSpPr/>
          <p:nvPr/>
        </p:nvSpPr>
        <p:spPr>
          <a:xfrm>
            <a:off x="4537599" y="2781579"/>
            <a:ext cx="1228294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Select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5B0FAF-3844-428C-8DE2-45449BDE8CE2}"/>
              </a:ext>
            </a:extLst>
          </p:cNvPr>
          <p:cNvSpPr/>
          <p:nvPr/>
        </p:nvSpPr>
        <p:spPr>
          <a:xfrm>
            <a:off x="7065845" y="2024125"/>
            <a:ext cx="1136177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Execute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951D6E-86F8-4F77-B0D6-CA4E1795D4DD}"/>
              </a:ext>
            </a:extLst>
          </p:cNvPr>
          <p:cNvSpPr/>
          <p:nvPr/>
        </p:nvSpPr>
        <p:spPr>
          <a:xfrm>
            <a:off x="8202021" y="2024124"/>
            <a:ext cx="1136177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Reg. Write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5DBDC47-7A7F-42B6-BA9E-0BB403F4EDBB}"/>
              </a:ext>
            </a:extLst>
          </p:cNvPr>
          <p:cNvSpPr/>
          <p:nvPr/>
        </p:nvSpPr>
        <p:spPr>
          <a:xfrm>
            <a:off x="5765894" y="2781579"/>
            <a:ext cx="1293938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Broadcast</a:t>
            </a:r>
          </a:p>
          <a:p>
            <a:pPr algn="ctr"/>
            <a:r>
              <a:rPr lang="en-US" dirty="0"/>
              <a:t>Tag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69D8642-591B-42D1-AEF0-9DB2C5169A42}"/>
              </a:ext>
            </a:extLst>
          </p:cNvPr>
          <p:cNvSpPr/>
          <p:nvPr/>
        </p:nvSpPr>
        <p:spPr>
          <a:xfrm>
            <a:off x="3360481" y="3899799"/>
            <a:ext cx="1207832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Rename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DCE36BE-EC3E-4B49-A04D-73FC696694AD}"/>
              </a:ext>
            </a:extLst>
          </p:cNvPr>
          <p:cNvSpPr/>
          <p:nvPr/>
        </p:nvSpPr>
        <p:spPr>
          <a:xfrm>
            <a:off x="6973727" y="3899799"/>
            <a:ext cx="1299949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Reg. Read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C50181D-B752-4651-95A8-F8BDBAA3A890}"/>
              </a:ext>
            </a:extLst>
          </p:cNvPr>
          <p:cNvSpPr/>
          <p:nvPr/>
        </p:nvSpPr>
        <p:spPr>
          <a:xfrm>
            <a:off x="4568315" y="3899799"/>
            <a:ext cx="1177119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Dispatch</a:t>
            </a:r>
            <a:endParaRPr lang="en-US" sz="21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FCDF0D6-A1F3-46B8-ACB1-1171A6C01227}"/>
              </a:ext>
            </a:extLst>
          </p:cNvPr>
          <p:cNvSpPr/>
          <p:nvPr/>
        </p:nvSpPr>
        <p:spPr>
          <a:xfrm>
            <a:off x="5745432" y="3899799"/>
            <a:ext cx="1228294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Wakeup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E14FBAB-6F38-49DB-BEE2-C7C4BB6B341A}"/>
              </a:ext>
            </a:extLst>
          </p:cNvPr>
          <p:cNvSpPr/>
          <p:nvPr/>
        </p:nvSpPr>
        <p:spPr>
          <a:xfrm>
            <a:off x="8273676" y="3899799"/>
            <a:ext cx="1136177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Execute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E8A0161-1763-43BB-97EF-71177DE7C19B}"/>
              </a:ext>
            </a:extLst>
          </p:cNvPr>
          <p:cNvSpPr/>
          <p:nvPr/>
        </p:nvSpPr>
        <p:spPr>
          <a:xfrm>
            <a:off x="5745432" y="4657254"/>
            <a:ext cx="1228294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Select</a:t>
            </a:r>
          </a:p>
        </p:txBody>
      </p:sp>
      <p:sp>
        <p:nvSpPr>
          <p:cNvPr id="24" name="Down Arrow 23"/>
          <p:cNvSpPr/>
          <p:nvPr/>
        </p:nvSpPr>
        <p:spPr>
          <a:xfrm>
            <a:off x="6134394" y="3451898"/>
            <a:ext cx="614147" cy="637133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Right Arrow 24"/>
          <p:cNvSpPr/>
          <p:nvPr/>
        </p:nvSpPr>
        <p:spPr>
          <a:xfrm rot="5400000">
            <a:off x="7580710" y="3158693"/>
            <a:ext cx="1567039" cy="363996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314E7E6-266D-4582-BFC9-38AE957F00A6}"/>
              </a:ext>
            </a:extLst>
          </p:cNvPr>
          <p:cNvSpPr/>
          <p:nvPr/>
        </p:nvSpPr>
        <p:spPr>
          <a:xfrm>
            <a:off x="4541482" y="2024122"/>
            <a:ext cx="1228294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Wakeup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96025C2-DB6C-42E1-978C-F918DD1493C7}"/>
              </a:ext>
            </a:extLst>
          </p:cNvPr>
          <p:cNvSpPr/>
          <p:nvPr/>
        </p:nvSpPr>
        <p:spPr>
          <a:xfrm>
            <a:off x="6976809" y="4657254"/>
            <a:ext cx="1296866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Broadcast</a:t>
            </a:r>
          </a:p>
          <a:p>
            <a:pPr algn="ctr"/>
            <a:r>
              <a:rPr lang="en-US" dirty="0"/>
              <a:t>Tag</a:t>
            </a:r>
          </a:p>
        </p:txBody>
      </p:sp>
    </p:spTree>
    <p:extLst>
      <p:ext uri="{BB962C8B-B14F-4D97-AF65-F5344CB8AC3E}">
        <p14:creationId xmlns:p14="http://schemas.microsoft.com/office/powerpoint/2010/main" val="1321826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4" grpId="0" animBg="1"/>
      <p:bldP spid="2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0616" y="274321"/>
            <a:ext cx="8058514" cy="822960"/>
          </a:xfrm>
        </p:spPr>
        <p:txBody>
          <a:bodyPr/>
          <a:lstStyle/>
          <a:p>
            <a:r>
              <a:rPr lang="en-US" dirty="0"/>
              <a:t>2-cycle latency for producer: Load-use Hazard</a:t>
            </a:r>
          </a:p>
        </p:txBody>
      </p:sp>
      <p:sp>
        <p:nvSpPr>
          <p:cNvPr id="4" name="Rectangle 3"/>
          <p:cNvSpPr/>
          <p:nvPr/>
        </p:nvSpPr>
        <p:spPr>
          <a:xfrm>
            <a:off x="2152650" y="2024126"/>
            <a:ext cx="1207832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Rename</a:t>
            </a:r>
          </a:p>
        </p:txBody>
      </p:sp>
      <p:sp>
        <p:nvSpPr>
          <p:cNvPr id="5" name="Rectangle 4"/>
          <p:cNvSpPr/>
          <p:nvPr/>
        </p:nvSpPr>
        <p:spPr>
          <a:xfrm>
            <a:off x="5765896" y="2024126"/>
            <a:ext cx="1299949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Reg. Read</a:t>
            </a:r>
          </a:p>
        </p:txBody>
      </p:sp>
      <p:sp>
        <p:nvSpPr>
          <p:cNvPr id="6" name="Rectangle 5"/>
          <p:cNvSpPr/>
          <p:nvPr/>
        </p:nvSpPr>
        <p:spPr>
          <a:xfrm>
            <a:off x="3360483" y="2024126"/>
            <a:ext cx="1177119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Dispatch</a:t>
            </a:r>
            <a:endParaRPr lang="en-US" sz="2100" dirty="0"/>
          </a:p>
        </p:txBody>
      </p:sp>
      <p:sp>
        <p:nvSpPr>
          <p:cNvPr id="7" name="Rectangle 6"/>
          <p:cNvSpPr/>
          <p:nvPr/>
        </p:nvSpPr>
        <p:spPr>
          <a:xfrm>
            <a:off x="4537601" y="2024126"/>
            <a:ext cx="1228294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Wakeup</a:t>
            </a:r>
          </a:p>
        </p:txBody>
      </p:sp>
      <p:sp>
        <p:nvSpPr>
          <p:cNvPr id="8" name="Rectangle 7"/>
          <p:cNvSpPr/>
          <p:nvPr/>
        </p:nvSpPr>
        <p:spPr>
          <a:xfrm>
            <a:off x="7065845" y="2024126"/>
            <a:ext cx="1136177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Execute</a:t>
            </a:r>
            <a:endParaRPr lang="en-US" sz="2100" dirty="0"/>
          </a:p>
        </p:txBody>
      </p:sp>
      <p:sp>
        <p:nvSpPr>
          <p:cNvPr id="9" name="Rectangle 8"/>
          <p:cNvSpPr/>
          <p:nvPr/>
        </p:nvSpPr>
        <p:spPr>
          <a:xfrm>
            <a:off x="9333855" y="2034128"/>
            <a:ext cx="1136177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Reg. Write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070720" y="2781580"/>
            <a:ext cx="1115183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Broadcast</a:t>
            </a:r>
            <a:endParaRPr lang="en-US" dirty="0"/>
          </a:p>
          <a:p>
            <a:pPr algn="ctr"/>
            <a:r>
              <a:rPr lang="en-US" sz="1600" dirty="0"/>
              <a:t>Tag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360481" y="3899800"/>
            <a:ext cx="1207832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Rename</a:t>
            </a:r>
          </a:p>
        </p:txBody>
      </p:sp>
      <p:sp>
        <p:nvSpPr>
          <p:cNvPr id="15" name="Rectangle 14"/>
          <p:cNvSpPr/>
          <p:nvPr/>
        </p:nvSpPr>
        <p:spPr>
          <a:xfrm>
            <a:off x="8176683" y="3899800"/>
            <a:ext cx="1299949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Reg. Read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4568315" y="3899800"/>
            <a:ext cx="1177119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Dispatch</a:t>
            </a:r>
            <a:endParaRPr lang="en-US" sz="2100" dirty="0"/>
          </a:p>
        </p:txBody>
      </p:sp>
      <p:sp>
        <p:nvSpPr>
          <p:cNvPr id="17" name="Rectangle 16"/>
          <p:cNvSpPr/>
          <p:nvPr/>
        </p:nvSpPr>
        <p:spPr>
          <a:xfrm>
            <a:off x="6948388" y="3899800"/>
            <a:ext cx="1228294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Wakeup</a:t>
            </a:r>
          </a:p>
        </p:txBody>
      </p:sp>
      <p:sp>
        <p:nvSpPr>
          <p:cNvPr id="18" name="Rectangle 17"/>
          <p:cNvSpPr/>
          <p:nvPr/>
        </p:nvSpPr>
        <p:spPr>
          <a:xfrm>
            <a:off x="9476632" y="3899800"/>
            <a:ext cx="1136177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Execute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6948387" y="4657255"/>
            <a:ext cx="1228294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Select</a:t>
            </a:r>
          </a:p>
        </p:txBody>
      </p:sp>
      <p:sp>
        <p:nvSpPr>
          <p:cNvPr id="22" name="Rectangle 21"/>
          <p:cNvSpPr/>
          <p:nvPr/>
        </p:nvSpPr>
        <p:spPr>
          <a:xfrm>
            <a:off x="1533392" y="4094283"/>
            <a:ext cx="619259" cy="3684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(2)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523154" y="2218609"/>
            <a:ext cx="629497" cy="36848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(1)</a:t>
            </a:r>
          </a:p>
        </p:txBody>
      </p:sp>
      <p:sp>
        <p:nvSpPr>
          <p:cNvPr id="24" name="Down Arrow 23"/>
          <p:cNvSpPr/>
          <p:nvPr/>
        </p:nvSpPr>
        <p:spPr>
          <a:xfrm>
            <a:off x="7337350" y="3451898"/>
            <a:ext cx="614147" cy="637133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Right Arrow 24"/>
          <p:cNvSpPr/>
          <p:nvPr/>
        </p:nvSpPr>
        <p:spPr>
          <a:xfrm rot="5400000">
            <a:off x="8727458" y="3158693"/>
            <a:ext cx="1567039" cy="363996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6" name="TextBox 25"/>
          <p:cNvSpPr txBox="1"/>
          <p:nvPr/>
        </p:nvSpPr>
        <p:spPr>
          <a:xfrm>
            <a:off x="9510978" y="3047278"/>
            <a:ext cx="1170513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Forward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39</a:t>
            </a:fld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191116" y="2034128"/>
            <a:ext cx="1136177" cy="75987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Execute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745433" y="3899799"/>
            <a:ext cx="1212176" cy="7653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Wait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0ADD3D86-06F8-4C5A-92E8-33950139F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2A93C17-D3B8-4DDC-9855-876408DDDDCB}"/>
              </a:ext>
            </a:extLst>
          </p:cNvPr>
          <p:cNvSpPr/>
          <p:nvPr/>
        </p:nvSpPr>
        <p:spPr>
          <a:xfrm>
            <a:off x="4537601" y="2791584"/>
            <a:ext cx="1228294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Select</a:t>
            </a:r>
          </a:p>
        </p:txBody>
      </p:sp>
    </p:spTree>
    <p:extLst>
      <p:ext uri="{BB962C8B-B14F-4D97-AF65-F5344CB8AC3E}">
        <p14:creationId xmlns:p14="http://schemas.microsoft.com/office/powerpoint/2010/main" val="1425356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0616" y="274321"/>
            <a:ext cx="8787385" cy="822960"/>
          </a:xfrm>
        </p:spPr>
        <p:txBody>
          <a:bodyPr/>
          <a:lstStyle/>
          <a:p>
            <a:r>
              <a:rPr lang="en-US" dirty="0"/>
              <a:t>Renaming (architectural registers </a:t>
            </a:r>
            <a:r>
              <a:rPr lang="en-US" dirty="0">
                <a:sym typeface="Wingdings" panose="05000000000000000000" pitchFamily="2" charset="2"/>
              </a:rPr>
              <a:t> physical registers)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9927" y="898420"/>
            <a:ext cx="8309498" cy="5209417"/>
          </a:xfrm>
        </p:spPr>
        <p:txBody>
          <a:bodyPr/>
          <a:lstStyle/>
          <a:p>
            <a:r>
              <a:rPr lang="en-US" dirty="0"/>
              <a:t>Consider a 4-issue </a:t>
            </a:r>
            <a:r>
              <a:rPr lang="en-US" dirty="0">
                <a:solidFill>
                  <a:srgbClr val="0070C0"/>
                </a:solidFill>
              </a:rPr>
              <a:t>processor</a:t>
            </a:r>
          </a:p>
          <a:p>
            <a:pPr lvl="1"/>
            <a:r>
              <a:rPr lang="en-US" dirty="0"/>
              <a:t>4 instructions need to be renamed each cycle</a:t>
            </a:r>
          </a:p>
          <a:p>
            <a:pPr lvl="1"/>
            <a:r>
              <a:rPr lang="en-US" dirty="0"/>
              <a:t>4 instructions have </a:t>
            </a:r>
            <a:r>
              <a:rPr lang="en-US" dirty="0">
                <a:solidFill>
                  <a:srgbClr val="FF0000"/>
                </a:solidFill>
              </a:rPr>
              <a:t>8 read</a:t>
            </a:r>
            <a:r>
              <a:rPr lang="en-US" dirty="0"/>
              <a:t> operands, and </a:t>
            </a:r>
            <a:r>
              <a:rPr lang="en-US" dirty="0">
                <a:solidFill>
                  <a:srgbClr val="0070C0"/>
                </a:solidFill>
              </a:rPr>
              <a:t>4 write </a:t>
            </a:r>
            <a:r>
              <a:rPr lang="en-US" dirty="0"/>
              <a:t>operands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Each </a:t>
            </a:r>
            <a:r>
              <a:rPr lang="en-US" dirty="0">
                <a:solidFill>
                  <a:srgbClr val="FF0000"/>
                </a:solidFill>
              </a:rPr>
              <a:t>read operand</a:t>
            </a:r>
            <a:r>
              <a:rPr lang="en-US" dirty="0"/>
              <a:t>, needs to read its value from a physical register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Each </a:t>
            </a:r>
            <a:r>
              <a:rPr lang="en-US" dirty="0">
                <a:solidFill>
                  <a:srgbClr val="0070C0"/>
                </a:solidFill>
              </a:rPr>
              <a:t>write operand </a:t>
            </a:r>
            <a:r>
              <a:rPr lang="en-US" dirty="0"/>
              <a:t>needs to be assigned a new physical register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</a:rPr>
              <a:t>Dependences</a:t>
            </a:r>
            <a:r>
              <a:rPr lang="en-US" dirty="0"/>
              <a:t> between the instructions need to be taken care of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There are two main approaches</a:t>
            </a:r>
          </a:p>
          <a:p>
            <a:pPr lvl="1"/>
            <a:r>
              <a:rPr lang="en-US" dirty="0">
                <a:solidFill>
                  <a:srgbClr val="9F2241"/>
                </a:solidFill>
              </a:rPr>
              <a:t>Renaming</a:t>
            </a:r>
            <a:r>
              <a:rPr lang="en-US" dirty="0"/>
              <a:t> with a physical register file</a:t>
            </a:r>
          </a:p>
          <a:p>
            <a:pPr lvl="1"/>
            <a:r>
              <a:rPr lang="en-US" dirty="0">
                <a:solidFill>
                  <a:srgbClr val="9F2241"/>
                </a:solidFill>
              </a:rPr>
              <a:t>Renaming</a:t>
            </a:r>
            <a:r>
              <a:rPr lang="en-US" dirty="0"/>
              <a:t> with reservation stations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 descr="A picture containing food, drawing, mug, glass&#10;&#10;Description automatically generated">
            <a:extLst>
              <a:ext uri="{FF2B5EF4-FFF2-40B4-BE49-F238E27FC236}">
                <a16:creationId xmlns:a16="http://schemas.microsoft.com/office/drawing/2014/main" id="{7A67D69C-2A65-40E2-9CD2-EC9B1BF978D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1558614" y="3982562"/>
            <a:ext cx="605477" cy="561097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0A786E-E678-4F4B-9E9F-DAC049E93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256297017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 of the Pipeline</a:t>
            </a:r>
          </a:p>
        </p:txBody>
      </p:sp>
      <p:sp>
        <p:nvSpPr>
          <p:cNvPr id="4" name="Rectangle 3"/>
          <p:cNvSpPr/>
          <p:nvPr/>
        </p:nvSpPr>
        <p:spPr>
          <a:xfrm>
            <a:off x="2482756" y="1908426"/>
            <a:ext cx="1207832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Rename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2" y="1908426"/>
            <a:ext cx="1299949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Reg. Read</a:t>
            </a:r>
          </a:p>
        </p:txBody>
      </p:sp>
      <p:sp>
        <p:nvSpPr>
          <p:cNvPr id="6" name="Rectangle 5"/>
          <p:cNvSpPr/>
          <p:nvPr/>
        </p:nvSpPr>
        <p:spPr>
          <a:xfrm>
            <a:off x="3690589" y="1908426"/>
            <a:ext cx="1177119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Dispatch</a:t>
            </a:r>
            <a:endParaRPr lang="en-US" sz="2100" dirty="0"/>
          </a:p>
        </p:txBody>
      </p:sp>
      <p:sp>
        <p:nvSpPr>
          <p:cNvPr id="7" name="Rectangle 6"/>
          <p:cNvSpPr/>
          <p:nvPr/>
        </p:nvSpPr>
        <p:spPr>
          <a:xfrm>
            <a:off x="4867707" y="1908426"/>
            <a:ext cx="1228294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Wakeup</a:t>
            </a:r>
          </a:p>
        </p:txBody>
      </p:sp>
      <p:sp>
        <p:nvSpPr>
          <p:cNvPr id="8" name="Rectangle 7"/>
          <p:cNvSpPr/>
          <p:nvPr/>
        </p:nvSpPr>
        <p:spPr>
          <a:xfrm>
            <a:off x="7395951" y="1908426"/>
            <a:ext cx="1136177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Execute</a:t>
            </a:r>
            <a:endParaRPr lang="en-US" sz="2100" dirty="0"/>
          </a:p>
        </p:txBody>
      </p:sp>
      <p:sp>
        <p:nvSpPr>
          <p:cNvPr id="9" name="Rectangle 8"/>
          <p:cNvSpPr/>
          <p:nvPr/>
        </p:nvSpPr>
        <p:spPr>
          <a:xfrm>
            <a:off x="8532127" y="1908425"/>
            <a:ext cx="1136177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Reg. Write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867706" y="2665881"/>
            <a:ext cx="1228294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Select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96000" y="2665880"/>
            <a:ext cx="1299948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Broadcast</a:t>
            </a:r>
          </a:p>
          <a:p>
            <a:pPr algn="ctr"/>
            <a:r>
              <a:rPr lang="en-US" dirty="0"/>
              <a:t>Tag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40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72B31DA6-CD83-4CB0-845C-A2F12BF6F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B644A3C-3991-4735-BF1C-F63458D95F7D}"/>
              </a:ext>
            </a:extLst>
          </p:cNvPr>
          <p:cNvSpPr txBox="1"/>
          <p:nvPr/>
        </p:nvSpPr>
        <p:spPr>
          <a:xfrm>
            <a:off x="2482756" y="3810400"/>
            <a:ext cx="76067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For </a:t>
            </a:r>
            <a:r>
              <a:rPr lang="en-US" sz="2400" dirty="0">
                <a:solidFill>
                  <a:srgbClr val="00B050"/>
                </a:solidFill>
              </a:rPr>
              <a:t>different </a:t>
            </a:r>
            <a:r>
              <a:rPr lang="en-US" sz="2400" dirty="0"/>
              <a:t>instructions, we broadcast the tags at </a:t>
            </a:r>
            <a:br>
              <a:rPr lang="en-US" sz="2400" dirty="0"/>
            </a:br>
            <a:r>
              <a:rPr lang="en-US" sz="2400" dirty="0"/>
              <a:t>different points of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If the </a:t>
            </a:r>
            <a:r>
              <a:rPr lang="en-US" sz="2400" dirty="0">
                <a:solidFill>
                  <a:srgbClr val="01708C"/>
                </a:solidFill>
              </a:rPr>
              <a:t>execution</a:t>
            </a:r>
            <a:r>
              <a:rPr lang="en-US" sz="2400" dirty="0"/>
              <a:t> requires </a:t>
            </a:r>
            <a:r>
              <a:rPr lang="en-US" sz="2400" i="1" dirty="0"/>
              <a:t>k </a:t>
            </a:r>
            <a:r>
              <a:rPr lang="en-US" sz="2400" dirty="0"/>
              <a:t>cycles, we </a:t>
            </a:r>
            <a:r>
              <a:rPr lang="en-US" sz="2400" dirty="0">
                <a:solidFill>
                  <a:srgbClr val="E21A23"/>
                </a:solidFill>
              </a:rPr>
              <a:t>broadcast</a:t>
            </a:r>
            <a:r>
              <a:rPr lang="en-US" sz="2400" dirty="0"/>
              <a:t> the tag </a:t>
            </a:r>
            <a:r>
              <a:rPr lang="en-US" sz="2400" i="1" dirty="0"/>
              <a:t>k </a:t>
            </a:r>
            <a:r>
              <a:rPr lang="en-US" sz="2400" dirty="0"/>
              <a:t>cycles after getting selected.</a:t>
            </a:r>
          </a:p>
        </p:txBody>
      </p:sp>
    </p:spTree>
    <p:extLst>
      <p:ext uri="{BB962C8B-B14F-4D97-AF65-F5344CB8AC3E}">
        <p14:creationId xmlns:p14="http://schemas.microsoft.com/office/powerpoint/2010/main" val="630393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Forwarding Logic in the Execution Unit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0616" y="2011483"/>
            <a:ext cx="7886700" cy="555116"/>
          </a:xfrm>
        </p:spPr>
        <p:txBody>
          <a:bodyPr/>
          <a:lstStyle/>
          <a:p>
            <a:r>
              <a:rPr lang="en-US" sz="2400" dirty="0"/>
              <a:t>Also called </a:t>
            </a:r>
            <a:r>
              <a:rPr lang="en-US" sz="2400" dirty="0">
                <a:solidFill>
                  <a:srgbClr val="FF0000"/>
                </a:solidFill>
              </a:rPr>
              <a:t>bypass</a:t>
            </a:r>
            <a:r>
              <a:rPr lang="en-US" sz="2400" dirty="0"/>
              <a:t> paths</a:t>
            </a:r>
          </a:p>
        </p:txBody>
      </p:sp>
      <p:sp>
        <p:nvSpPr>
          <p:cNvPr id="4" name="Rectangle 3"/>
          <p:cNvSpPr/>
          <p:nvPr/>
        </p:nvSpPr>
        <p:spPr>
          <a:xfrm>
            <a:off x="5853753" y="3375263"/>
            <a:ext cx="2630606" cy="111570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Functional Unit</a:t>
            </a:r>
          </a:p>
        </p:txBody>
      </p:sp>
      <p:sp>
        <p:nvSpPr>
          <p:cNvPr id="8" name="Freeform 7"/>
          <p:cNvSpPr/>
          <p:nvPr/>
        </p:nvSpPr>
        <p:spPr>
          <a:xfrm>
            <a:off x="4584512" y="2933897"/>
            <a:ext cx="614149" cy="1044054"/>
          </a:xfrm>
          <a:custGeom>
            <a:avLst/>
            <a:gdLst>
              <a:gd name="connsiteX0" fmla="*/ 0 w 1132764"/>
              <a:gd name="connsiteY0" fmla="*/ 0 h 1392072"/>
              <a:gd name="connsiteX1" fmla="*/ 0 w 1132764"/>
              <a:gd name="connsiteY1" fmla="*/ 423081 h 1392072"/>
              <a:gd name="connsiteX2" fmla="*/ 696036 w 1132764"/>
              <a:gd name="connsiteY2" fmla="*/ 777923 h 1392072"/>
              <a:gd name="connsiteX3" fmla="*/ 0 w 1132764"/>
              <a:gd name="connsiteY3" fmla="*/ 996287 h 1392072"/>
              <a:gd name="connsiteX4" fmla="*/ 0 w 1132764"/>
              <a:gd name="connsiteY4" fmla="*/ 1392072 h 1392072"/>
              <a:gd name="connsiteX5" fmla="*/ 1119116 w 1132764"/>
              <a:gd name="connsiteY5" fmla="*/ 982639 h 1392072"/>
              <a:gd name="connsiteX6" fmla="*/ 1132764 w 1132764"/>
              <a:gd name="connsiteY6" fmla="*/ 436729 h 1392072"/>
              <a:gd name="connsiteX7" fmla="*/ 0 w 1132764"/>
              <a:gd name="connsiteY7" fmla="*/ 0 h 1392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32764" h="1392072">
                <a:moveTo>
                  <a:pt x="0" y="0"/>
                </a:moveTo>
                <a:lnTo>
                  <a:pt x="0" y="423081"/>
                </a:lnTo>
                <a:lnTo>
                  <a:pt x="696036" y="777923"/>
                </a:lnTo>
                <a:lnTo>
                  <a:pt x="0" y="996287"/>
                </a:lnTo>
                <a:lnTo>
                  <a:pt x="0" y="1392072"/>
                </a:lnTo>
                <a:lnTo>
                  <a:pt x="1119116" y="982639"/>
                </a:lnTo>
                <a:lnTo>
                  <a:pt x="1132764" y="43672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Freeform 8"/>
          <p:cNvSpPr/>
          <p:nvPr/>
        </p:nvSpPr>
        <p:spPr>
          <a:xfrm>
            <a:off x="3746881" y="3846110"/>
            <a:ext cx="614149" cy="1044054"/>
          </a:xfrm>
          <a:custGeom>
            <a:avLst/>
            <a:gdLst>
              <a:gd name="connsiteX0" fmla="*/ 0 w 1132764"/>
              <a:gd name="connsiteY0" fmla="*/ 0 h 1392072"/>
              <a:gd name="connsiteX1" fmla="*/ 0 w 1132764"/>
              <a:gd name="connsiteY1" fmla="*/ 423081 h 1392072"/>
              <a:gd name="connsiteX2" fmla="*/ 696036 w 1132764"/>
              <a:gd name="connsiteY2" fmla="*/ 777923 h 1392072"/>
              <a:gd name="connsiteX3" fmla="*/ 0 w 1132764"/>
              <a:gd name="connsiteY3" fmla="*/ 996287 h 1392072"/>
              <a:gd name="connsiteX4" fmla="*/ 0 w 1132764"/>
              <a:gd name="connsiteY4" fmla="*/ 1392072 h 1392072"/>
              <a:gd name="connsiteX5" fmla="*/ 1119116 w 1132764"/>
              <a:gd name="connsiteY5" fmla="*/ 982639 h 1392072"/>
              <a:gd name="connsiteX6" fmla="*/ 1132764 w 1132764"/>
              <a:gd name="connsiteY6" fmla="*/ 436729 h 1392072"/>
              <a:gd name="connsiteX7" fmla="*/ 0 w 1132764"/>
              <a:gd name="connsiteY7" fmla="*/ 0 h 1392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32764" h="1392072">
                <a:moveTo>
                  <a:pt x="0" y="0"/>
                </a:moveTo>
                <a:lnTo>
                  <a:pt x="0" y="423081"/>
                </a:lnTo>
                <a:lnTo>
                  <a:pt x="696036" y="777923"/>
                </a:lnTo>
                <a:lnTo>
                  <a:pt x="0" y="996287"/>
                </a:lnTo>
                <a:lnTo>
                  <a:pt x="0" y="1392072"/>
                </a:lnTo>
                <a:lnTo>
                  <a:pt x="1119116" y="982639"/>
                </a:lnTo>
                <a:lnTo>
                  <a:pt x="1132764" y="436729"/>
                </a:lnTo>
                <a:lnTo>
                  <a:pt x="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5198661" y="3559508"/>
            <a:ext cx="655093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361029" y="4337431"/>
            <a:ext cx="1492724" cy="30706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</p:cNvCxnSpPr>
          <p:nvPr/>
        </p:nvCxnSpPr>
        <p:spPr>
          <a:xfrm>
            <a:off x="8484359" y="3846110"/>
            <a:ext cx="302664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9328814" y="2781586"/>
            <a:ext cx="0" cy="1064525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3100318" y="2781584"/>
            <a:ext cx="6228497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cxnSpLocks/>
          </p:cNvCxnSpPr>
          <p:nvPr/>
        </p:nvCxnSpPr>
        <p:spPr>
          <a:xfrm>
            <a:off x="3100317" y="2781586"/>
            <a:ext cx="0" cy="1151529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3113113" y="3231961"/>
            <a:ext cx="1471399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3113112" y="3933114"/>
            <a:ext cx="626945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8" idx="3"/>
          </p:cNvCxnSpPr>
          <p:nvPr/>
        </p:nvCxnSpPr>
        <p:spPr>
          <a:xfrm>
            <a:off x="2319409" y="3681112"/>
            <a:ext cx="2265102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2319410" y="4726392"/>
            <a:ext cx="1427471" cy="10717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2057971" y="3286179"/>
            <a:ext cx="260161" cy="17617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TextBox 36"/>
          <p:cNvSpPr txBox="1"/>
          <p:nvPr/>
        </p:nvSpPr>
        <p:spPr>
          <a:xfrm>
            <a:off x="1577604" y="5047965"/>
            <a:ext cx="169309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from the </a:t>
            </a:r>
            <a:br>
              <a:rPr lang="en-US" sz="2100" dirty="0"/>
            </a:br>
            <a:r>
              <a:rPr lang="en-US" sz="2100" dirty="0"/>
              <a:t>Register File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41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BD950-806D-4C32-8C81-B040D798C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AD29637-551F-4BBA-9A08-8A49A5042719}"/>
              </a:ext>
            </a:extLst>
          </p:cNvPr>
          <p:cNvSpPr/>
          <p:nvPr/>
        </p:nvSpPr>
        <p:spPr>
          <a:xfrm>
            <a:off x="2975735" y="3137210"/>
            <a:ext cx="249164" cy="22265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C50C67D-72BC-4C19-B3D1-5FA391D661F1}"/>
              </a:ext>
            </a:extLst>
          </p:cNvPr>
          <p:cNvSpPr/>
          <p:nvPr/>
        </p:nvSpPr>
        <p:spPr>
          <a:xfrm>
            <a:off x="2999648" y="3833088"/>
            <a:ext cx="249164" cy="222657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35">
            <a:extLst>
              <a:ext uri="{FF2B5EF4-FFF2-40B4-BE49-F238E27FC236}">
                <a16:creationId xmlns:a16="http://schemas.microsoft.com/office/drawing/2014/main" id="{1C577209-EAC8-4C86-9456-D0B4D5FB9E3C}"/>
              </a:ext>
            </a:extLst>
          </p:cNvPr>
          <p:cNvSpPr/>
          <p:nvPr/>
        </p:nvSpPr>
        <p:spPr>
          <a:xfrm>
            <a:off x="8787024" y="3174851"/>
            <a:ext cx="260161" cy="1761786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23F7E68-2F7A-4873-8A31-BA359D7A8CCD}"/>
              </a:ext>
            </a:extLst>
          </p:cNvPr>
          <p:cNvCxnSpPr>
            <a:cxnSpLocks/>
          </p:cNvCxnSpPr>
          <p:nvPr/>
        </p:nvCxnSpPr>
        <p:spPr>
          <a:xfrm>
            <a:off x="9026150" y="3846110"/>
            <a:ext cx="1038168" cy="0"/>
          </a:xfrm>
          <a:prstGeom prst="straightConnector1">
            <a:avLst/>
          </a:prstGeom>
          <a:ln w="38100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18348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we mark the </a:t>
            </a:r>
            <a:r>
              <a:rPr lang="en-US" i="1" dirty="0" err="1"/>
              <a:t>avlbl</a:t>
            </a:r>
            <a:r>
              <a:rPr lang="en-US" dirty="0"/>
              <a:t> bit?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4029" y="1983479"/>
            <a:ext cx="7886700" cy="585823"/>
          </a:xfrm>
        </p:spPr>
        <p:txBody>
          <a:bodyPr/>
          <a:lstStyle/>
          <a:p>
            <a:r>
              <a:rPr lang="en-US" sz="2400" b="1" dirty="0"/>
              <a:t>Option 1:</a:t>
            </a:r>
            <a:r>
              <a:rPr lang="en-US" sz="2400" dirty="0"/>
              <a:t> Along with the register write </a:t>
            </a:r>
          </a:p>
        </p:txBody>
      </p:sp>
      <p:sp>
        <p:nvSpPr>
          <p:cNvPr id="4" name="Rectangle 3"/>
          <p:cNvSpPr/>
          <p:nvPr/>
        </p:nvSpPr>
        <p:spPr>
          <a:xfrm>
            <a:off x="2434135" y="3191009"/>
            <a:ext cx="1207832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Rename</a:t>
            </a:r>
          </a:p>
        </p:txBody>
      </p:sp>
      <p:sp>
        <p:nvSpPr>
          <p:cNvPr id="5" name="Rectangle 4"/>
          <p:cNvSpPr/>
          <p:nvPr/>
        </p:nvSpPr>
        <p:spPr>
          <a:xfrm>
            <a:off x="6047380" y="3191009"/>
            <a:ext cx="1299949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Reg. Read/</a:t>
            </a:r>
          </a:p>
          <a:p>
            <a:pPr algn="ctr"/>
            <a:r>
              <a:rPr lang="en-US" dirty="0"/>
              <a:t>Broadcast</a:t>
            </a:r>
          </a:p>
        </p:txBody>
      </p:sp>
      <p:sp>
        <p:nvSpPr>
          <p:cNvPr id="6" name="Rectangle 5"/>
          <p:cNvSpPr/>
          <p:nvPr/>
        </p:nvSpPr>
        <p:spPr>
          <a:xfrm>
            <a:off x="3641968" y="3191009"/>
            <a:ext cx="1177119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Dispatch</a:t>
            </a:r>
            <a:endParaRPr lang="en-US" sz="2100" dirty="0"/>
          </a:p>
        </p:txBody>
      </p:sp>
      <p:sp>
        <p:nvSpPr>
          <p:cNvPr id="7" name="Rectangle 6"/>
          <p:cNvSpPr/>
          <p:nvPr/>
        </p:nvSpPr>
        <p:spPr>
          <a:xfrm>
            <a:off x="4819086" y="3191009"/>
            <a:ext cx="1228294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Select/ Wakeup</a:t>
            </a:r>
          </a:p>
        </p:txBody>
      </p:sp>
      <p:sp>
        <p:nvSpPr>
          <p:cNvPr id="8" name="Rectangle 7"/>
          <p:cNvSpPr/>
          <p:nvPr/>
        </p:nvSpPr>
        <p:spPr>
          <a:xfrm>
            <a:off x="7347329" y="3191009"/>
            <a:ext cx="1136177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Execute</a:t>
            </a:r>
            <a:endParaRPr lang="en-US" sz="2100" dirty="0"/>
          </a:p>
        </p:txBody>
      </p:sp>
      <p:sp>
        <p:nvSpPr>
          <p:cNvPr id="9" name="Rectangle 8"/>
          <p:cNvSpPr/>
          <p:nvPr/>
        </p:nvSpPr>
        <p:spPr>
          <a:xfrm>
            <a:off x="8483506" y="3191008"/>
            <a:ext cx="1136177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Reg. Write</a:t>
            </a:r>
          </a:p>
        </p:txBody>
      </p:sp>
      <p:sp>
        <p:nvSpPr>
          <p:cNvPr id="12" name="Down Arrow 11"/>
          <p:cNvSpPr/>
          <p:nvPr/>
        </p:nvSpPr>
        <p:spPr>
          <a:xfrm rot="10800000">
            <a:off x="8851996" y="3948464"/>
            <a:ext cx="399197" cy="1125940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Rounded Rectangle 13"/>
          <p:cNvSpPr/>
          <p:nvPr/>
        </p:nvSpPr>
        <p:spPr>
          <a:xfrm>
            <a:off x="3765645" y="4183892"/>
            <a:ext cx="3581683" cy="1302509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Some instructions that have</a:t>
            </a:r>
          </a:p>
          <a:p>
            <a:pPr algn="ctr"/>
            <a:r>
              <a:rPr lang="en-US" sz="2000" dirty="0"/>
              <a:t>arrived after the broadcast might wait forever</a:t>
            </a:r>
          </a:p>
        </p:txBody>
      </p:sp>
      <p:sp>
        <p:nvSpPr>
          <p:cNvPr id="15" name="Down Arrow 14"/>
          <p:cNvSpPr/>
          <p:nvPr/>
        </p:nvSpPr>
        <p:spPr>
          <a:xfrm rot="10800000">
            <a:off x="2813714" y="4042292"/>
            <a:ext cx="399197" cy="1125940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1595" y="965481"/>
            <a:ext cx="1498793" cy="1183611"/>
          </a:xfrm>
          <a:prstGeom prst="rect">
            <a:avLst/>
          </a:prstGeom>
        </p:spPr>
      </p:pic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42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F1D81E8F-3038-4D50-BA34-4591EFCE0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25709836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should we mark the available bit?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4917" y="1253332"/>
            <a:ext cx="6858000" cy="599061"/>
          </a:xfrm>
        </p:spPr>
        <p:txBody>
          <a:bodyPr/>
          <a:lstStyle/>
          <a:p>
            <a:r>
              <a:rPr lang="en-US" b="1" dirty="0"/>
              <a:t>Option 2:</a:t>
            </a:r>
            <a:r>
              <a:rPr lang="en-US" dirty="0"/>
              <a:t> Along with the broadcast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3648" y="2223600"/>
            <a:ext cx="1207832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Rename</a:t>
            </a:r>
          </a:p>
        </p:txBody>
      </p:sp>
      <p:sp>
        <p:nvSpPr>
          <p:cNvPr id="5" name="Rectangle 4"/>
          <p:cNvSpPr/>
          <p:nvPr/>
        </p:nvSpPr>
        <p:spPr>
          <a:xfrm>
            <a:off x="6126893" y="2223600"/>
            <a:ext cx="1299949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Reg. Read/</a:t>
            </a:r>
          </a:p>
          <a:p>
            <a:pPr algn="ctr"/>
            <a:r>
              <a:rPr lang="en-US" dirty="0"/>
              <a:t>Broadcast</a:t>
            </a:r>
          </a:p>
        </p:txBody>
      </p:sp>
      <p:sp>
        <p:nvSpPr>
          <p:cNvPr id="6" name="Rectangle 5"/>
          <p:cNvSpPr/>
          <p:nvPr/>
        </p:nvSpPr>
        <p:spPr>
          <a:xfrm>
            <a:off x="3721481" y="2223600"/>
            <a:ext cx="1177119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Dispatch</a:t>
            </a:r>
            <a:endParaRPr lang="en-US" sz="2100" dirty="0"/>
          </a:p>
        </p:txBody>
      </p:sp>
      <p:sp>
        <p:nvSpPr>
          <p:cNvPr id="7" name="Rectangle 6"/>
          <p:cNvSpPr/>
          <p:nvPr/>
        </p:nvSpPr>
        <p:spPr>
          <a:xfrm>
            <a:off x="4898599" y="2223600"/>
            <a:ext cx="1228294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Select/ Wakeup</a:t>
            </a:r>
          </a:p>
        </p:txBody>
      </p:sp>
      <p:sp>
        <p:nvSpPr>
          <p:cNvPr id="8" name="Rectangle 7"/>
          <p:cNvSpPr/>
          <p:nvPr/>
        </p:nvSpPr>
        <p:spPr>
          <a:xfrm>
            <a:off x="7426842" y="2223600"/>
            <a:ext cx="1136177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Execute</a:t>
            </a:r>
            <a:endParaRPr lang="en-US" sz="2100" dirty="0"/>
          </a:p>
        </p:txBody>
      </p:sp>
      <p:sp>
        <p:nvSpPr>
          <p:cNvPr id="9" name="Rectangle 8"/>
          <p:cNvSpPr/>
          <p:nvPr/>
        </p:nvSpPr>
        <p:spPr>
          <a:xfrm>
            <a:off x="8563019" y="2223599"/>
            <a:ext cx="1136177" cy="75745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Reg. Write</a:t>
            </a:r>
          </a:p>
        </p:txBody>
      </p:sp>
      <p:sp>
        <p:nvSpPr>
          <p:cNvPr id="10" name="Down Arrow 9"/>
          <p:cNvSpPr/>
          <p:nvPr/>
        </p:nvSpPr>
        <p:spPr>
          <a:xfrm rot="10800000">
            <a:off x="6577269" y="3082258"/>
            <a:ext cx="399197" cy="1125940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ounded Rectangle 10"/>
          <p:cNvSpPr/>
          <p:nvPr/>
        </p:nvSpPr>
        <p:spPr>
          <a:xfrm>
            <a:off x="3405810" y="3216482"/>
            <a:ext cx="2888974" cy="2161702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instructions being written to the IW will miss the broadcast and the update of the </a:t>
            </a:r>
            <a:r>
              <a:rPr lang="en-US" i="1" dirty="0" err="1"/>
              <a:t>avlbl</a:t>
            </a:r>
            <a:r>
              <a:rPr lang="en-US" dirty="0"/>
              <a:t> bit</a:t>
            </a:r>
          </a:p>
        </p:txBody>
      </p:sp>
      <p:sp>
        <p:nvSpPr>
          <p:cNvPr id="12" name="Down Arrow 11"/>
          <p:cNvSpPr/>
          <p:nvPr/>
        </p:nvSpPr>
        <p:spPr>
          <a:xfrm rot="10800000">
            <a:off x="2893227" y="3074883"/>
            <a:ext cx="399197" cy="1125940"/>
          </a:xfrm>
          <a:prstGeom prst="downArrow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43</a:t>
            </a:fld>
            <a:endParaRPr lang="en-US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9A25171-25B1-4206-97F8-526208BD9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39330405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0616" y="1280160"/>
            <a:ext cx="7470417" cy="5226688"/>
          </a:xfrm>
        </p:spPr>
        <p:txBody>
          <a:bodyPr/>
          <a:lstStyle/>
          <a:p>
            <a:r>
              <a:rPr lang="en-US" dirty="0"/>
              <a:t>Let us </a:t>
            </a:r>
            <a:r>
              <a:rPr lang="en-US" dirty="0">
                <a:solidFill>
                  <a:srgbClr val="00B050"/>
                </a:solidFill>
              </a:rPr>
              <a:t>fix</a:t>
            </a:r>
            <a:r>
              <a:rPr lang="en-US" dirty="0"/>
              <a:t> solutions 1 and 2</a:t>
            </a:r>
          </a:p>
          <a:p>
            <a:r>
              <a:rPr lang="en-US" dirty="0"/>
              <a:t>Basic </a:t>
            </a:r>
            <a:r>
              <a:rPr lang="en-US" dirty="0">
                <a:solidFill>
                  <a:srgbClr val="01708C"/>
                </a:solidFill>
              </a:rPr>
              <a:t>features</a:t>
            </a:r>
            <a:r>
              <a:rPr lang="en-US" dirty="0"/>
              <a:t> of a new solution:</a:t>
            </a:r>
          </a:p>
          <a:p>
            <a:pPr lvl="1"/>
            <a:r>
              <a:rPr lang="en-US" dirty="0"/>
              <a:t>Realization: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Instructions</a:t>
            </a:r>
            <a:r>
              <a:rPr lang="en-US" dirty="0"/>
              <a:t> being written to the IW will </a:t>
            </a:r>
            <a:r>
              <a:rPr lang="en-US" dirty="0">
                <a:solidFill>
                  <a:srgbClr val="FF0000"/>
                </a:solidFill>
              </a:rPr>
              <a:t>miss</a:t>
            </a:r>
            <a:r>
              <a:rPr lang="en-US" dirty="0"/>
              <a:t> the broadcast </a:t>
            </a:r>
          </a:p>
          <a:p>
            <a:pPr lvl="1"/>
            <a:r>
              <a:rPr lang="en-US" dirty="0"/>
              <a:t>These </a:t>
            </a:r>
            <a:r>
              <a:rPr lang="en-US" dirty="0">
                <a:solidFill>
                  <a:schemeClr val="tx2"/>
                </a:solidFill>
              </a:rPr>
              <a:t>instructions</a:t>
            </a:r>
            <a:r>
              <a:rPr lang="en-US" dirty="0"/>
              <a:t> would have also read the </a:t>
            </a:r>
            <a:r>
              <a:rPr lang="en-US" dirty="0" err="1">
                <a:solidFill>
                  <a:srgbClr val="00B050"/>
                </a:solidFill>
              </a:rPr>
              <a:t>avlbl</a:t>
            </a:r>
            <a:r>
              <a:rPr lang="en-US" dirty="0"/>
              <a:t> bit as 0</a:t>
            </a:r>
          </a:p>
          <a:p>
            <a:pPr lvl="1"/>
            <a:r>
              <a:rPr lang="en-US" dirty="0"/>
              <a:t>As a </a:t>
            </a:r>
            <a:r>
              <a:rPr lang="en-US" dirty="0">
                <a:solidFill>
                  <a:srgbClr val="FF0000"/>
                </a:solidFill>
              </a:rPr>
              <a:t>result</a:t>
            </a:r>
            <a:r>
              <a:rPr lang="en-US" dirty="0"/>
              <a:t>: they will </a:t>
            </a:r>
            <a:r>
              <a:rPr lang="en-US" dirty="0">
                <a:solidFill>
                  <a:srgbClr val="FF0000"/>
                </a:solidFill>
              </a:rPr>
              <a:t>wait</a:t>
            </a:r>
            <a:r>
              <a:rPr lang="en-US" dirty="0"/>
              <a:t> forever</a:t>
            </a:r>
          </a:p>
          <a:p>
            <a:r>
              <a:rPr lang="en-US" dirty="0"/>
              <a:t>What does the teacher do if some students in the class are sleeping?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ANSWER</a:t>
            </a:r>
            <a:r>
              <a:rPr lang="en-US" dirty="0"/>
              <a:t>: Take one more class</a:t>
            </a:r>
          </a:p>
          <a:p>
            <a:r>
              <a:rPr lang="en-US" dirty="0"/>
              <a:t>What is the solution here: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Double broadcast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8780" y="396707"/>
            <a:ext cx="1730867" cy="1744940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44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6A1AF-F6C5-40A1-9B17-B0444113F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3187801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9751" y="467054"/>
            <a:ext cx="7886700" cy="994172"/>
          </a:xfrm>
        </p:spPr>
        <p:txBody>
          <a:bodyPr/>
          <a:lstStyle/>
          <a:p>
            <a:r>
              <a:rPr lang="en-US" dirty="0"/>
              <a:t>Double Broadcast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5359" y="1391968"/>
            <a:ext cx="8281283" cy="4677528"/>
          </a:xfrm>
        </p:spPr>
        <p:txBody>
          <a:bodyPr>
            <a:normAutofit fontScale="92500" lnSpcReduction="10000"/>
          </a:bodyPr>
          <a:lstStyle/>
          <a:p>
            <a:r>
              <a:rPr lang="en-US" sz="2300" dirty="0"/>
              <a:t>Both </a:t>
            </a:r>
            <a:r>
              <a:rPr lang="en-US" sz="2300" dirty="0">
                <a:solidFill>
                  <a:schemeClr val="accent1"/>
                </a:solidFill>
              </a:rPr>
              <a:t>solutions</a:t>
            </a:r>
            <a:r>
              <a:rPr lang="en-US" sz="2300" dirty="0"/>
              <a:t> 1 and 2 can be </a:t>
            </a:r>
            <a:r>
              <a:rPr lang="en-US" sz="2300" dirty="0">
                <a:solidFill>
                  <a:srgbClr val="FF0000"/>
                </a:solidFill>
              </a:rPr>
              <a:t>fixed</a:t>
            </a:r>
            <a:r>
              <a:rPr lang="en-US" sz="2300" dirty="0"/>
              <a:t>, if </a:t>
            </a:r>
            <a:r>
              <a:rPr lang="en-US" sz="2300" dirty="0">
                <a:solidFill>
                  <a:srgbClr val="FF0000"/>
                </a:solidFill>
              </a:rPr>
              <a:t>two</a:t>
            </a:r>
            <a:r>
              <a:rPr lang="en-US" sz="2300" dirty="0"/>
              <a:t> broadcast messages are sent</a:t>
            </a:r>
          </a:p>
          <a:p>
            <a:r>
              <a:rPr lang="en-US" sz="2300" dirty="0"/>
              <a:t>Let us look at one solution</a:t>
            </a:r>
          </a:p>
          <a:p>
            <a:pPr lvl="1"/>
            <a:r>
              <a:rPr lang="en-US" sz="2300" dirty="0"/>
              <a:t>Set the </a:t>
            </a:r>
            <a:r>
              <a:rPr lang="en-US" sz="2300" dirty="0" err="1">
                <a:solidFill>
                  <a:srgbClr val="FF0000"/>
                </a:solidFill>
              </a:rPr>
              <a:t>avlbl</a:t>
            </a:r>
            <a:r>
              <a:rPr lang="en-US" sz="2300" dirty="0"/>
              <a:t> bit to 1 along with sending the </a:t>
            </a:r>
            <a:r>
              <a:rPr lang="en-US" sz="2300" dirty="0">
                <a:solidFill>
                  <a:srgbClr val="FF0000"/>
                </a:solidFill>
              </a:rPr>
              <a:t>Broadcast</a:t>
            </a:r>
            <a:r>
              <a:rPr lang="en-US" sz="2300" dirty="0"/>
              <a:t> message</a:t>
            </a:r>
          </a:p>
          <a:p>
            <a:pPr lvl="1"/>
            <a:r>
              <a:rPr lang="en-US" sz="2300" dirty="0"/>
              <a:t>There might be some </a:t>
            </a:r>
            <a:r>
              <a:rPr lang="en-US" sz="2300" dirty="0">
                <a:solidFill>
                  <a:schemeClr val="accent1"/>
                </a:solidFill>
              </a:rPr>
              <a:t>instructions</a:t>
            </a:r>
            <a:r>
              <a:rPr lang="en-US" sz="2300" dirty="0"/>
              <a:t> that miss the </a:t>
            </a:r>
            <a:r>
              <a:rPr lang="en-US" sz="2300" dirty="0">
                <a:solidFill>
                  <a:srgbClr val="FF0000"/>
                </a:solidFill>
              </a:rPr>
              <a:t>broadcast</a:t>
            </a:r>
          </a:p>
          <a:p>
            <a:pPr lvl="1"/>
            <a:r>
              <a:rPr lang="en-US" sz="2300" b="1" dirty="0">
                <a:solidFill>
                  <a:schemeClr val="accent6"/>
                </a:solidFill>
              </a:rPr>
              <a:t>Log</a:t>
            </a:r>
            <a:r>
              <a:rPr lang="en-US" sz="2300" dirty="0"/>
              <a:t> the </a:t>
            </a:r>
            <a:r>
              <a:rPr lang="en-US" sz="2300" dirty="0">
                <a:solidFill>
                  <a:srgbClr val="FF0000"/>
                </a:solidFill>
              </a:rPr>
              <a:t>Broadcasted</a:t>
            </a:r>
            <a:r>
              <a:rPr lang="en-US" sz="2300" dirty="0"/>
              <a:t> tags in a temporary structure </a:t>
            </a:r>
          </a:p>
          <a:p>
            <a:pPr lvl="1"/>
            <a:r>
              <a:rPr lang="en-US" sz="2300" dirty="0"/>
              <a:t>Also </a:t>
            </a:r>
            <a:r>
              <a:rPr lang="en-US" sz="2300" dirty="0">
                <a:solidFill>
                  <a:srgbClr val="FF0000"/>
                </a:solidFill>
              </a:rPr>
              <a:t>record</a:t>
            </a:r>
            <a:r>
              <a:rPr lang="en-US" sz="2300" dirty="0"/>
              <a:t> all the instructions that are being dispatched in a separate structure called the </a:t>
            </a:r>
            <a:r>
              <a:rPr lang="en-US" sz="2300" i="1" dirty="0"/>
              <a:t>dispatch buffer</a:t>
            </a:r>
            <a:endParaRPr lang="en-US" sz="2300" dirty="0"/>
          </a:p>
          <a:p>
            <a:r>
              <a:rPr lang="en-US" sz="2300" dirty="0"/>
              <a:t>In the </a:t>
            </a:r>
            <a:r>
              <a:rPr lang="en-US" sz="2300" dirty="0">
                <a:solidFill>
                  <a:schemeClr val="accent6"/>
                </a:solidFill>
              </a:rPr>
              <a:t>next</a:t>
            </a:r>
            <a:r>
              <a:rPr lang="en-US" sz="2300" dirty="0"/>
              <a:t> cycle</a:t>
            </a:r>
          </a:p>
          <a:p>
            <a:pPr lvl="1"/>
            <a:r>
              <a:rPr lang="en-US" sz="2300" dirty="0"/>
              <a:t>Match the tags with entries in the dispatch buffer.</a:t>
            </a:r>
          </a:p>
          <a:p>
            <a:pPr lvl="1"/>
            <a:r>
              <a:rPr lang="en-US" sz="2300" dirty="0"/>
              <a:t>If there is a </a:t>
            </a:r>
            <a:r>
              <a:rPr lang="en-US" sz="2300" dirty="0">
                <a:solidFill>
                  <a:srgbClr val="01708C"/>
                </a:solidFill>
              </a:rPr>
              <a:t>match</a:t>
            </a:r>
            <a:r>
              <a:rPr lang="en-US" sz="2300" dirty="0"/>
              <a:t>, update the corresponding IW entry</a:t>
            </a:r>
          </a:p>
          <a:p>
            <a:pPr lvl="1"/>
            <a:r>
              <a:rPr lang="en-US" sz="2300" dirty="0">
                <a:solidFill>
                  <a:srgbClr val="00B050"/>
                </a:solidFill>
              </a:rPr>
              <a:t>Clear</a:t>
            </a:r>
            <a:r>
              <a:rPr lang="en-US" sz="2300" dirty="0"/>
              <a:t> the entries for the last cycle in the </a:t>
            </a:r>
            <a:r>
              <a:rPr lang="en-US" sz="2300" i="1" dirty="0"/>
              <a:t>dispatch buffer</a:t>
            </a:r>
          </a:p>
          <a:p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45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4E57CF-1CDC-4E27-B2F7-042FCC866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16684640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15456A-0F9A-427A-913C-A619A27AF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9C5B34-ED9F-47E6-B6A0-F0688B20D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46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2926AA0-EE52-4A01-9926-56E451DF7891}"/>
              </a:ext>
            </a:extLst>
          </p:cNvPr>
          <p:cNvSpPr/>
          <p:nvPr/>
        </p:nvSpPr>
        <p:spPr>
          <a:xfrm>
            <a:off x="3189027" y="1869743"/>
            <a:ext cx="5813946" cy="2511188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/>
              <a:t>Register Read and Execute</a:t>
            </a:r>
          </a:p>
        </p:txBody>
      </p:sp>
    </p:spTree>
    <p:extLst>
      <p:ext uri="{BB962C8B-B14F-4D97-AF65-F5344CB8AC3E}">
        <p14:creationId xmlns:p14="http://schemas.microsoft.com/office/powerpoint/2010/main" val="61102485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7156" y="282376"/>
            <a:ext cx="7886700" cy="994172"/>
          </a:xfrm>
        </p:spPr>
        <p:txBody>
          <a:bodyPr/>
          <a:lstStyle/>
          <a:p>
            <a:r>
              <a:rPr lang="en-US" dirty="0"/>
              <a:t>Read operands from the register file and Issue to the execution units</a:t>
            </a:r>
          </a:p>
        </p:txBody>
      </p:sp>
      <p:sp>
        <p:nvSpPr>
          <p:cNvPr id="6" name="Rectangle 5"/>
          <p:cNvSpPr/>
          <p:nvPr/>
        </p:nvSpPr>
        <p:spPr>
          <a:xfrm>
            <a:off x="4707440" y="1967492"/>
            <a:ext cx="696036" cy="55371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/>
        </p:nvSpPr>
        <p:spPr>
          <a:xfrm>
            <a:off x="5403476" y="1968468"/>
            <a:ext cx="696036" cy="542498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6099512" y="1968468"/>
            <a:ext cx="696036" cy="54249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6795548" y="1973586"/>
            <a:ext cx="696036" cy="54249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/>
        </p:nvSpPr>
        <p:spPr>
          <a:xfrm>
            <a:off x="7490091" y="1968468"/>
            <a:ext cx="696036" cy="542498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8193086" y="1971059"/>
            <a:ext cx="696036" cy="542466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3489377" y="2921625"/>
            <a:ext cx="5177194" cy="5322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Select unit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3489377" y="2521202"/>
            <a:ext cx="348018" cy="39137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Down Arrow 13"/>
          <p:cNvSpPr/>
          <p:nvPr/>
        </p:nvSpPr>
        <p:spPr>
          <a:xfrm>
            <a:off x="4215481" y="2510967"/>
            <a:ext cx="348018" cy="39137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Down Arrow 14"/>
          <p:cNvSpPr/>
          <p:nvPr/>
        </p:nvSpPr>
        <p:spPr>
          <a:xfrm>
            <a:off x="4895737" y="2521202"/>
            <a:ext cx="348018" cy="359695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Down Arrow 15"/>
          <p:cNvSpPr/>
          <p:nvPr/>
        </p:nvSpPr>
        <p:spPr>
          <a:xfrm>
            <a:off x="5575992" y="2522361"/>
            <a:ext cx="348018" cy="39137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Down Arrow 16"/>
          <p:cNvSpPr/>
          <p:nvPr/>
        </p:nvSpPr>
        <p:spPr>
          <a:xfrm>
            <a:off x="6302096" y="2514860"/>
            <a:ext cx="348018" cy="39137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Down Arrow 17"/>
          <p:cNvSpPr/>
          <p:nvPr/>
        </p:nvSpPr>
        <p:spPr>
          <a:xfrm>
            <a:off x="6956975" y="2516084"/>
            <a:ext cx="348018" cy="39137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Down Arrow 18"/>
          <p:cNvSpPr/>
          <p:nvPr/>
        </p:nvSpPr>
        <p:spPr>
          <a:xfrm>
            <a:off x="7651306" y="2495580"/>
            <a:ext cx="348018" cy="39137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Down Arrow 19"/>
          <p:cNvSpPr/>
          <p:nvPr/>
        </p:nvSpPr>
        <p:spPr>
          <a:xfrm>
            <a:off x="8318553" y="2516084"/>
            <a:ext cx="348018" cy="39137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TextBox 20"/>
          <p:cNvSpPr txBox="1"/>
          <p:nvPr/>
        </p:nvSpPr>
        <p:spPr>
          <a:xfrm>
            <a:off x="1747156" y="1979896"/>
            <a:ext cx="13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Instruction </a:t>
            </a:r>
          </a:p>
          <a:p>
            <a:r>
              <a:rPr lang="en-US" dirty="0"/>
              <a:t>Window</a:t>
            </a:r>
          </a:p>
        </p:txBody>
      </p:sp>
      <p:sp>
        <p:nvSpPr>
          <p:cNvPr id="22" name="Down Arrow 21"/>
          <p:cNvSpPr/>
          <p:nvPr/>
        </p:nvSpPr>
        <p:spPr>
          <a:xfrm>
            <a:off x="5575993" y="3461773"/>
            <a:ext cx="428411" cy="54249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Down Arrow 22"/>
          <p:cNvSpPr/>
          <p:nvPr/>
        </p:nvSpPr>
        <p:spPr>
          <a:xfrm>
            <a:off x="6233326" y="3453888"/>
            <a:ext cx="428411" cy="54249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Rectangle 23"/>
          <p:cNvSpPr/>
          <p:nvPr/>
        </p:nvSpPr>
        <p:spPr>
          <a:xfrm>
            <a:off x="4895736" y="4004271"/>
            <a:ext cx="2595848" cy="5960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Register File Read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589053" y="5268890"/>
            <a:ext cx="1565441" cy="52202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Execution Unit 1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4512534" y="5289309"/>
            <a:ext cx="1565441" cy="52202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Execution Unit 2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6299858" y="5268890"/>
            <a:ext cx="1565441" cy="52202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Execution Unit 3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8257566" y="5268890"/>
            <a:ext cx="1565441" cy="522027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Execution Unit 4</a:t>
            </a:r>
          </a:p>
        </p:txBody>
      </p:sp>
      <p:sp>
        <p:nvSpPr>
          <p:cNvPr id="31" name="Down Arrow 30"/>
          <p:cNvSpPr/>
          <p:nvPr/>
        </p:nvSpPr>
        <p:spPr>
          <a:xfrm>
            <a:off x="3303472" y="5012994"/>
            <a:ext cx="409860" cy="255896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Down Arrow 31"/>
          <p:cNvSpPr/>
          <p:nvPr/>
        </p:nvSpPr>
        <p:spPr>
          <a:xfrm>
            <a:off x="5106637" y="5012994"/>
            <a:ext cx="409860" cy="276314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Down Arrow 32"/>
          <p:cNvSpPr/>
          <p:nvPr/>
        </p:nvSpPr>
        <p:spPr>
          <a:xfrm>
            <a:off x="6926054" y="5012994"/>
            <a:ext cx="409860" cy="255896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4" name="Down Arrow 33"/>
          <p:cNvSpPr/>
          <p:nvPr/>
        </p:nvSpPr>
        <p:spPr>
          <a:xfrm>
            <a:off x="8835920" y="5012994"/>
            <a:ext cx="409860" cy="276314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Down Arrow 34"/>
          <p:cNvSpPr/>
          <p:nvPr/>
        </p:nvSpPr>
        <p:spPr>
          <a:xfrm>
            <a:off x="5813548" y="4608184"/>
            <a:ext cx="409860" cy="255896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Rectangle 35"/>
          <p:cNvSpPr/>
          <p:nvPr/>
        </p:nvSpPr>
        <p:spPr>
          <a:xfrm>
            <a:off x="3407917" y="4835776"/>
            <a:ext cx="5742296" cy="18233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Down Arrow 36"/>
          <p:cNvSpPr/>
          <p:nvPr/>
        </p:nvSpPr>
        <p:spPr>
          <a:xfrm>
            <a:off x="6301456" y="4597740"/>
            <a:ext cx="409860" cy="255896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Rectangle 4"/>
          <p:cNvSpPr/>
          <p:nvPr/>
        </p:nvSpPr>
        <p:spPr>
          <a:xfrm>
            <a:off x="4011404" y="1968469"/>
            <a:ext cx="696036" cy="542498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Rectangle 3"/>
          <p:cNvSpPr/>
          <p:nvPr/>
        </p:nvSpPr>
        <p:spPr>
          <a:xfrm>
            <a:off x="3315368" y="1968469"/>
            <a:ext cx="696036" cy="542498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47</a:t>
            </a:fld>
            <a:endParaRPr lang="en-US"/>
          </a:p>
        </p:txBody>
      </p:sp>
      <p:sp>
        <p:nvSpPr>
          <p:cNvPr id="38" name="Footer Placeholder 37">
            <a:extLst>
              <a:ext uri="{FF2B5EF4-FFF2-40B4-BE49-F238E27FC236}">
                <a16:creationId xmlns:a16="http://schemas.microsoft.com/office/drawing/2014/main" id="{CA8FC1F1-01FE-48CA-9721-EDC937E6D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7CE08A1-A9FB-46C5-9D40-5194EAC2FE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186092">
            <a:off x="3804231" y="3568646"/>
            <a:ext cx="1416605" cy="141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9211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51346" y="857251"/>
            <a:ext cx="7886700" cy="994172"/>
          </a:xfrm>
        </p:spPr>
        <p:txBody>
          <a:bodyPr/>
          <a:lstStyle/>
          <a:p>
            <a:r>
              <a:rPr lang="en-US" dirty="0"/>
              <a:t>Execute</a:t>
            </a:r>
          </a:p>
        </p:txBody>
      </p:sp>
      <p:sp>
        <p:nvSpPr>
          <p:cNvPr id="6" name="Rectangle 5"/>
          <p:cNvSpPr/>
          <p:nvPr/>
        </p:nvSpPr>
        <p:spPr>
          <a:xfrm>
            <a:off x="4983281" y="1629710"/>
            <a:ext cx="696036" cy="54249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/>
        </p:nvSpPr>
        <p:spPr>
          <a:xfrm>
            <a:off x="5679317" y="1630686"/>
            <a:ext cx="696036" cy="542498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6375353" y="1630686"/>
            <a:ext cx="696036" cy="54249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7071389" y="1635804"/>
            <a:ext cx="696036" cy="542498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/>
        </p:nvSpPr>
        <p:spPr>
          <a:xfrm>
            <a:off x="7765931" y="1630686"/>
            <a:ext cx="696036" cy="542498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8460262" y="1629710"/>
            <a:ext cx="696036" cy="547369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ectangle 11"/>
          <p:cNvSpPr/>
          <p:nvPr/>
        </p:nvSpPr>
        <p:spPr>
          <a:xfrm>
            <a:off x="3765218" y="2583843"/>
            <a:ext cx="5177194" cy="532263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Select unit</a:t>
            </a:r>
          </a:p>
        </p:txBody>
      </p:sp>
      <p:sp>
        <p:nvSpPr>
          <p:cNvPr id="13" name="Down Arrow 12"/>
          <p:cNvSpPr/>
          <p:nvPr/>
        </p:nvSpPr>
        <p:spPr>
          <a:xfrm>
            <a:off x="3765218" y="2183420"/>
            <a:ext cx="348018" cy="39137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Down Arrow 13"/>
          <p:cNvSpPr/>
          <p:nvPr/>
        </p:nvSpPr>
        <p:spPr>
          <a:xfrm>
            <a:off x="4491322" y="2173185"/>
            <a:ext cx="348018" cy="39137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Down Arrow 14"/>
          <p:cNvSpPr/>
          <p:nvPr/>
        </p:nvSpPr>
        <p:spPr>
          <a:xfrm>
            <a:off x="5171577" y="2173184"/>
            <a:ext cx="348018" cy="369931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Down Arrow 15"/>
          <p:cNvSpPr/>
          <p:nvPr/>
        </p:nvSpPr>
        <p:spPr>
          <a:xfrm>
            <a:off x="5851832" y="2184579"/>
            <a:ext cx="348018" cy="39137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Down Arrow 16"/>
          <p:cNvSpPr/>
          <p:nvPr/>
        </p:nvSpPr>
        <p:spPr>
          <a:xfrm>
            <a:off x="6577937" y="2177078"/>
            <a:ext cx="348018" cy="39137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Down Arrow 17"/>
          <p:cNvSpPr/>
          <p:nvPr/>
        </p:nvSpPr>
        <p:spPr>
          <a:xfrm>
            <a:off x="7232816" y="2178302"/>
            <a:ext cx="348018" cy="39137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Down Arrow 18"/>
          <p:cNvSpPr/>
          <p:nvPr/>
        </p:nvSpPr>
        <p:spPr>
          <a:xfrm>
            <a:off x="7927146" y="2157798"/>
            <a:ext cx="348018" cy="39137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Down Arrow 19"/>
          <p:cNvSpPr/>
          <p:nvPr/>
        </p:nvSpPr>
        <p:spPr>
          <a:xfrm>
            <a:off x="8594393" y="2178302"/>
            <a:ext cx="348018" cy="39137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TextBox 20"/>
          <p:cNvSpPr txBox="1"/>
          <p:nvPr/>
        </p:nvSpPr>
        <p:spPr>
          <a:xfrm>
            <a:off x="2022996" y="1642114"/>
            <a:ext cx="13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Instruction </a:t>
            </a:r>
          </a:p>
          <a:p>
            <a:r>
              <a:rPr lang="en-US" dirty="0"/>
              <a:t>Window</a:t>
            </a:r>
          </a:p>
        </p:txBody>
      </p:sp>
      <p:sp>
        <p:nvSpPr>
          <p:cNvPr id="22" name="Down Arrow 21"/>
          <p:cNvSpPr/>
          <p:nvPr/>
        </p:nvSpPr>
        <p:spPr>
          <a:xfrm>
            <a:off x="5851834" y="3123991"/>
            <a:ext cx="428411" cy="54249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Down Arrow 22"/>
          <p:cNvSpPr/>
          <p:nvPr/>
        </p:nvSpPr>
        <p:spPr>
          <a:xfrm>
            <a:off x="6509166" y="3116106"/>
            <a:ext cx="428411" cy="54249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Rectangle 23"/>
          <p:cNvSpPr/>
          <p:nvPr/>
        </p:nvSpPr>
        <p:spPr>
          <a:xfrm>
            <a:off x="5171577" y="3666489"/>
            <a:ext cx="2595848" cy="59602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Register File Read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2864894" y="4931108"/>
            <a:ext cx="1565441" cy="52202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Execution Unit 1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4788374" y="4951527"/>
            <a:ext cx="1565441" cy="52202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Execution Unit 2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6575699" y="4931108"/>
            <a:ext cx="1565441" cy="52202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Execution Unit 3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8533406" y="4931108"/>
            <a:ext cx="1565441" cy="522027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Execution Unit 4</a:t>
            </a:r>
          </a:p>
        </p:txBody>
      </p:sp>
      <p:sp>
        <p:nvSpPr>
          <p:cNvPr id="31" name="Down Arrow 30"/>
          <p:cNvSpPr/>
          <p:nvPr/>
        </p:nvSpPr>
        <p:spPr>
          <a:xfrm>
            <a:off x="3568179" y="4675212"/>
            <a:ext cx="409860" cy="255896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Down Arrow 31"/>
          <p:cNvSpPr/>
          <p:nvPr/>
        </p:nvSpPr>
        <p:spPr>
          <a:xfrm>
            <a:off x="5382478" y="4695630"/>
            <a:ext cx="409860" cy="255896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Down Arrow 32"/>
          <p:cNvSpPr/>
          <p:nvPr/>
        </p:nvSpPr>
        <p:spPr>
          <a:xfrm>
            <a:off x="7201895" y="4675212"/>
            <a:ext cx="409860" cy="255896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4" name="Down Arrow 33"/>
          <p:cNvSpPr/>
          <p:nvPr/>
        </p:nvSpPr>
        <p:spPr>
          <a:xfrm>
            <a:off x="9140835" y="4675212"/>
            <a:ext cx="409860" cy="276314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Down Arrow 34"/>
          <p:cNvSpPr/>
          <p:nvPr/>
        </p:nvSpPr>
        <p:spPr>
          <a:xfrm>
            <a:off x="6089389" y="4270402"/>
            <a:ext cx="409860" cy="255896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6" name="Rectangle 35"/>
          <p:cNvSpPr/>
          <p:nvPr/>
        </p:nvSpPr>
        <p:spPr>
          <a:xfrm>
            <a:off x="3683758" y="4497994"/>
            <a:ext cx="5742296" cy="182336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7" name="Down Arrow 36"/>
          <p:cNvSpPr/>
          <p:nvPr/>
        </p:nvSpPr>
        <p:spPr>
          <a:xfrm>
            <a:off x="6577297" y="4259958"/>
            <a:ext cx="409860" cy="255896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Rectangle 4"/>
          <p:cNvSpPr/>
          <p:nvPr/>
        </p:nvSpPr>
        <p:spPr>
          <a:xfrm>
            <a:off x="4287245" y="1630687"/>
            <a:ext cx="696036" cy="542498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Rectangle 3"/>
          <p:cNvSpPr/>
          <p:nvPr/>
        </p:nvSpPr>
        <p:spPr>
          <a:xfrm>
            <a:off x="3591209" y="1630687"/>
            <a:ext cx="696036" cy="542498"/>
          </a:xfrm>
          <a:prstGeom prst="rect">
            <a:avLst/>
          </a:prstGeom>
          <a:solidFill>
            <a:srgbClr val="00B050"/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8" name="Down Arrow 37"/>
          <p:cNvSpPr/>
          <p:nvPr/>
        </p:nvSpPr>
        <p:spPr>
          <a:xfrm>
            <a:off x="3293517" y="5479519"/>
            <a:ext cx="409860" cy="255896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Down Arrow 38"/>
          <p:cNvSpPr/>
          <p:nvPr/>
        </p:nvSpPr>
        <p:spPr>
          <a:xfrm>
            <a:off x="5107816" y="5499937"/>
            <a:ext cx="409860" cy="255896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0" name="Down Arrow 39"/>
          <p:cNvSpPr/>
          <p:nvPr/>
        </p:nvSpPr>
        <p:spPr>
          <a:xfrm>
            <a:off x="6927233" y="5479519"/>
            <a:ext cx="409860" cy="255896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1" name="Down Arrow 40"/>
          <p:cNvSpPr/>
          <p:nvPr/>
        </p:nvSpPr>
        <p:spPr>
          <a:xfrm>
            <a:off x="8866173" y="5479519"/>
            <a:ext cx="409860" cy="276314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Rectangle 41"/>
          <p:cNvSpPr/>
          <p:nvPr/>
        </p:nvSpPr>
        <p:spPr>
          <a:xfrm>
            <a:off x="3459315" y="5735416"/>
            <a:ext cx="7031265" cy="19166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3" name="Down Arrow 42"/>
          <p:cNvSpPr/>
          <p:nvPr/>
        </p:nvSpPr>
        <p:spPr>
          <a:xfrm rot="5400000">
            <a:off x="8923325" y="2594880"/>
            <a:ext cx="409860" cy="2724648"/>
          </a:xfrm>
          <a:prstGeom prst="down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Rectangle 43"/>
          <p:cNvSpPr/>
          <p:nvPr/>
        </p:nvSpPr>
        <p:spPr>
          <a:xfrm rot="5400000">
            <a:off x="9377900" y="4814405"/>
            <a:ext cx="2040029" cy="185331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Slide Number Placeholder 2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48</a:t>
            </a:fld>
            <a:endParaRPr lang="en-US"/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088ED3F6-73B5-4716-B2EB-BF3AF7E71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C1A6C685-93DB-4090-BB90-F7178EAEE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186092">
            <a:off x="1617471" y="4504236"/>
            <a:ext cx="1416605" cy="141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463338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20217-F3E0-46B8-B63F-0FE521638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8971" y="1508735"/>
            <a:ext cx="1732816" cy="822960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5" name="Round Same Side Corner Rectangle 3">
            <a:extLst>
              <a:ext uri="{FF2B5EF4-FFF2-40B4-BE49-F238E27FC236}">
                <a16:creationId xmlns:a16="http://schemas.microsoft.com/office/drawing/2014/main" id="{BABD4351-0C08-4766-BE81-3DA733F5C5F6}"/>
              </a:ext>
            </a:extLst>
          </p:cNvPr>
          <p:cNvSpPr/>
          <p:nvPr/>
        </p:nvSpPr>
        <p:spPr>
          <a:xfrm rot="16200000">
            <a:off x="4078728" y="2095205"/>
            <a:ext cx="451117" cy="56750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21A23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506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3426B6-3207-49E8-8E7A-318CE5AC1753}"/>
              </a:ext>
            </a:extLst>
          </p:cNvPr>
          <p:cNvSpPr txBox="1"/>
          <p:nvPr/>
        </p:nvSpPr>
        <p:spPr>
          <a:xfrm>
            <a:off x="4168233" y="2189899"/>
            <a:ext cx="341760" cy="37811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57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13BD94-432E-49F8-994F-EAAF0AE084BC}"/>
              </a:ext>
            </a:extLst>
          </p:cNvPr>
          <p:cNvSpPr/>
          <p:nvPr/>
        </p:nvSpPr>
        <p:spPr>
          <a:xfrm>
            <a:off x="4620192" y="2153399"/>
            <a:ext cx="4162026" cy="451117"/>
          </a:xfrm>
          <a:prstGeom prst="rect">
            <a:avLst/>
          </a:prstGeom>
          <a:solidFill>
            <a:srgbClr val="E21A2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506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FA707-E2BC-4B10-86EB-612EA2C36383}"/>
              </a:ext>
            </a:extLst>
          </p:cNvPr>
          <p:cNvSpPr txBox="1"/>
          <p:nvPr/>
        </p:nvSpPr>
        <p:spPr>
          <a:xfrm>
            <a:off x="4722112" y="2214953"/>
            <a:ext cx="2480166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Instruction Renaming</a:t>
            </a:r>
          </a:p>
        </p:txBody>
      </p:sp>
      <p:sp>
        <p:nvSpPr>
          <p:cNvPr id="9" name="Round Same Side Corner Rectangle 19">
            <a:extLst>
              <a:ext uri="{FF2B5EF4-FFF2-40B4-BE49-F238E27FC236}">
                <a16:creationId xmlns:a16="http://schemas.microsoft.com/office/drawing/2014/main" id="{F28551BB-C70F-4CF7-A482-B8F1CE1D5A53}"/>
              </a:ext>
            </a:extLst>
          </p:cNvPr>
          <p:cNvSpPr/>
          <p:nvPr/>
        </p:nvSpPr>
        <p:spPr>
          <a:xfrm rot="16200000">
            <a:off x="4078728" y="2577573"/>
            <a:ext cx="451117" cy="56750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B600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506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B0FB8F-4718-4EB7-89C9-4E1C2C7BEFB0}"/>
              </a:ext>
            </a:extLst>
          </p:cNvPr>
          <p:cNvSpPr txBox="1"/>
          <p:nvPr/>
        </p:nvSpPr>
        <p:spPr>
          <a:xfrm>
            <a:off x="4144989" y="2672267"/>
            <a:ext cx="388248" cy="37811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57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E42B5-FBE8-4918-BF15-433D2716BFE0}"/>
              </a:ext>
            </a:extLst>
          </p:cNvPr>
          <p:cNvSpPr/>
          <p:nvPr/>
        </p:nvSpPr>
        <p:spPr>
          <a:xfrm>
            <a:off x="4620193" y="2635767"/>
            <a:ext cx="4162025" cy="451117"/>
          </a:xfrm>
          <a:prstGeom prst="rect">
            <a:avLst/>
          </a:prstGeom>
          <a:solidFill>
            <a:srgbClr val="FFB6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506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410488-04BF-4D5D-A7DA-E5F8EAAA5C8D}"/>
              </a:ext>
            </a:extLst>
          </p:cNvPr>
          <p:cNvSpPr txBox="1"/>
          <p:nvPr/>
        </p:nvSpPr>
        <p:spPr>
          <a:xfrm>
            <a:off x="4722113" y="2701372"/>
            <a:ext cx="4073551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600" b="1" dirty="0">
                <a:latin typeface="Poppins" pitchFamily="2" charset="77"/>
                <a:ea typeface="League Spartan" charset="0"/>
                <a:cs typeface="Poppins" pitchFamily="2" charset="77"/>
              </a:rPr>
              <a:t>Instruction Dispatch, Wakeup, Select</a:t>
            </a:r>
          </a:p>
        </p:txBody>
      </p:sp>
      <p:sp>
        <p:nvSpPr>
          <p:cNvPr id="13" name="Round Same Side Corner Rectangle 27">
            <a:extLst>
              <a:ext uri="{FF2B5EF4-FFF2-40B4-BE49-F238E27FC236}">
                <a16:creationId xmlns:a16="http://schemas.microsoft.com/office/drawing/2014/main" id="{79248E22-BAEB-4C8A-A15F-AF1D32AF8D13}"/>
              </a:ext>
            </a:extLst>
          </p:cNvPr>
          <p:cNvSpPr/>
          <p:nvPr/>
        </p:nvSpPr>
        <p:spPr>
          <a:xfrm rot="16200000">
            <a:off x="4078728" y="3059941"/>
            <a:ext cx="451117" cy="56750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625D9C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506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35409B-E2F1-4530-A5A2-3CBAD6D1859A}"/>
              </a:ext>
            </a:extLst>
          </p:cNvPr>
          <p:cNvSpPr txBox="1"/>
          <p:nvPr/>
        </p:nvSpPr>
        <p:spPr>
          <a:xfrm>
            <a:off x="4140983" y="3154636"/>
            <a:ext cx="396263" cy="37811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57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3.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8CDCA8-6093-47E9-903D-9F228DCF85D0}"/>
              </a:ext>
            </a:extLst>
          </p:cNvPr>
          <p:cNvSpPr/>
          <p:nvPr/>
        </p:nvSpPr>
        <p:spPr>
          <a:xfrm>
            <a:off x="4620193" y="3118135"/>
            <a:ext cx="4162024" cy="451117"/>
          </a:xfrm>
          <a:prstGeom prst="rect">
            <a:avLst/>
          </a:prstGeom>
          <a:solidFill>
            <a:srgbClr val="625D9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506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07BA0C-52C9-406C-8489-50BE8D80FA27}"/>
              </a:ext>
            </a:extLst>
          </p:cNvPr>
          <p:cNvSpPr txBox="1"/>
          <p:nvPr/>
        </p:nvSpPr>
        <p:spPr>
          <a:xfrm>
            <a:off x="4719199" y="3194198"/>
            <a:ext cx="3156633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The Load-Store Queue (LSQ)</a:t>
            </a:r>
          </a:p>
        </p:txBody>
      </p:sp>
      <p:sp>
        <p:nvSpPr>
          <p:cNvPr id="18" name="Round Same Side Corner Rectangle 35">
            <a:extLst>
              <a:ext uri="{FF2B5EF4-FFF2-40B4-BE49-F238E27FC236}">
                <a16:creationId xmlns:a16="http://schemas.microsoft.com/office/drawing/2014/main" id="{75461693-8E2F-4907-BA80-9443242518B7}"/>
              </a:ext>
            </a:extLst>
          </p:cNvPr>
          <p:cNvSpPr/>
          <p:nvPr/>
        </p:nvSpPr>
        <p:spPr>
          <a:xfrm rot="16200000">
            <a:off x="4078728" y="3542310"/>
            <a:ext cx="451117" cy="56750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AF1858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506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9A06BB-56ED-4174-925E-12A87E6D31F3}"/>
              </a:ext>
            </a:extLst>
          </p:cNvPr>
          <p:cNvSpPr txBox="1"/>
          <p:nvPr/>
        </p:nvSpPr>
        <p:spPr>
          <a:xfrm>
            <a:off x="4132165" y="3637004"/>
            <a:ext cx="413896" cy="37811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57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4.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33289B-2C33-40AD-8BC8-E054DA087F50}"/>
              </a:ext>
            </a:extLst>
          </p:cNvPr>
          <p:cNvSpPr/>
          <p:nvPr/>
        </p:nvSpPr>
        <p:spPr>
          <a:xfrm>
            <a:off x="4620193" y="3600504"/>
            <a:ext cx="4162023" cy="451117"/>
          </a:xfrm>
          <a:prstGeom prst="rect">
            <a:avLst/>
          </a:prstGeom>
          <a:solidFill>
            <a:srgbClr val="AF185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506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D3C69D-66F4-41C5-9E75-C8473AC5634B}"/>
              </a:ext>
            </a:extLst>
          </p:cNvPr>
          <p:cNvSpPr txBox="1"/>
          <p:nvPr/>
        </p:nvSpPr>
        <p:spPr>
          <a:xfrm>
            <a:off x="4719198" y="3657535"/>
            <a:ext cx="2255746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Instruction Commit</a:t>
            </a:r>
          </a:p>
        </p:txBody>
      </p:sp>
      <p:pic>
        <p:nvPicPr>
          <p:cNvPr id="33" name="Picture 32" descr="Shape, arrow&#10;&#10;Description automatically generated">
            <a:extLst>
              <a:ext uri="{FF2B5EF4-FFF2-40B4-BE49-F238E27FC236}">
                <a16:creationId xmlns:a16="http://schemas.microsoft.com/office/drawing/2014/main" id="{720B12FF-CA6E-41D6-BD5D-1D381B696C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271" y="3118133"/>
            <a:ext cx="567506" cy="451118"/>
          </a:xfrm>
          <a:prstGeom prst="rect">
            <a:avLst/>
          </a:prstGeom>
        </p:spPr>
      </p:pic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28F3E43D-B7D8-44C3-B409-592BB5993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49</a:t>
            </a:fld>
            <a:endParaRPr lang="en-US"/>
          </a:p>
        </p:txBody>
      </p:sp>
      <p:sp>
        <p:nvSpPr>
          <p:cNvPr id="36" name="Footer Placeholder 35">
            <a:extLst>
              <a:ext uri="{FF2B5EF4-FFF2-40B4-BE49-F238E27FC236}">
                <a16:creationId xmlns:a16="http://schemas.microsoft.com/office/drawing/2014/main" id="{8A570817-234C-4177-A0A9-EBCB9DBD8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1770165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Renaming with a physical register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0616" y="1280160"/>
            <a:ext cx="8429030" cy="4351338"/>
          </a:xfrm>
        </p:spPr>
        <p:txBody>
          <a:bodyPr/>
          <a:lstStyle/>
          <a:p>
            <a:r>
              <a:rPr lang="en-US" dirty="0"/>
              <a:t>Every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ISA</a:t>
            </a:r>
            <a:r>
              <a:rPr lang="en-US" dirty="0"/>
              <a:t> has a set of registers that are visible to software</a:t>
            </a:r>
          </a:p>
          <a:p>
            <a:pPr lvl="2"/>
            <a:r>
              <a:rPr lang="en-US" dirty="0"/>
              <a:t>These are called </a:t>
            </a:r>
            <a:r>
              <a:rPr lang="en-US" dirty="0">
                <a:solidFill>
                  <a:srgbClr val="FF0000"/>
                </a:solidFill>
              </a:rPr>
              <a:t>architectural registers</a:t>
            </a:r>
          </a:p>
          <a:p>
            <a:pPr lvl="2"/>
            <a:r>
              <a:rPr lang="en-US" dirty="0"/>
              <a:t>x86 has 8</a:t>
            </a:r>
          </a:p>
          <a:p>
            <a:pPr lvl="2"/>
            <a:r>
              <a:rPr lang="en-US" dirty="0"/>
              <a:t>x86-64 has 16</a:t>
            </a:r>
          </a:p>
          <a:p>
            <a:pPr lvl="2"/>
            <a:r>
              <a:rPr lang="en-US" dirty="0"/>
              <a:t>ARM has 16</a:t>
            </a:r>
          </a:p>
          <a:p>
            <a:pPr lvl="2"/>
            <a:r>
              <a:rPr lang="en-US" dirty="0"/>
              <a:t>MIPS has 32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To ensure precise exceptions, the architectural registers should appear to be updated </a:t>
            </a:r>
            <a:r>
              <a:rPr lang="en-US" b="1" dirty="0">
                <a:solidFill>
                  <a:srgbClr val="01708C"/>
                </a:solidFill>
              </a:rPr>
              <a:t>in-order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However, inside the </a:t>
            </a:r>
            <a:r>
              <a:rPr lang="en-US" dirty="0">
                <a:solidFill>
                  <a:srgbClr val="00B050"/>
                </a:solidFill>
              </a:rPr>
              <a:t>processor</a:t>
            </a:r>
            <a:r>
              <a:rPr lang="en-US" dirty="0"/>
              <a:t> we need to do renaming to eliminate </a:t>
            </a:r>
            <a:r>
              <a:rPr lang="en-US" dirty="0">
                <a:solidFill>
                  <a:srgbClr val="9F2241"/>
                </a:solidFill>
              </a:rPr>
              <a:t>output</a:t>
            </a:r>
            <a:r>
              <a:rPr lang="en-US" dirty="0"/>
              <a:t> and </a:t>
            </a:r>
            <a:r>
              <a:rPr lang="en-US" dirty="0">
                <a:solidFill>
                  <a:srgbClr val="E21A23"/>
                </a:solidFill>
              </a:rPr>
              <a:t>anti</a:t>
            </a:r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dependences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A7984-6B02-4CBA-8202-5ADAD3077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21054718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of Load and Store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6118" y="2354872"/>
            <a:ext cx="7886700" cy="3434390"/>
          </a:xfrm>
        </p:spPr>
        <p:txBody>
          <a:bodyPr/>
          <a:lstStyle/>
          <a:p>
            <a:r>
              <a:rPr lang="en-US" dirty="0">
                <a:solidFill>
                  <a:srgbClr val="00B050"/>
                </a:solidFill>
              </a:rPr>
              <a:t>First</a:t>
            </a:r>
            <a:r>
              <a:rPr lang="en-US" dirty="0"/>
              <a:t>, the instructions are sent to the </a:t>
            </a:r>
            <a:r>
              <a:rPr lang="en-US" dirty="0">
                <a:solidFill>
                  <a:srgbClr val="FF0000"/>
                </a:solidFill>
              </a:rPr>
              <a:t>adder</a:t>
            </a:r>
            <a:r>
              <a:rPr lang="en-US" dirty="0"/>
              <a:t> to compute the effective address. In this case: 4 + (contents of </a:t>
            </a:r>
            <a:r>
              <a:rPr lang="en-US" i="1" dirty="0"/>
              <a:t>r3</a:t>
            </a:r>
            <a:r>
              <a:rPr lang="en-US" dirty="0"/>
              <a:t>), 10 + (contents of </a:t>
            </a:r>
            <a:r>
              <a:rPr lang="en-US" i="1" dirty="0"/>
              <a:t>r5</a:t>
            </a:r>
            <a:r>
              <a:rPr lang="en-US" dirty="0"/>
              <a:t>)</a:t>
            </a:r>
          </a:p>
          <a:p>
            <a:r>
              <a:rPr lang="en-US" dirty="0"/>
              <a:t>Next, they are sent to a load-store unit</a:t>
            </a:r>
          </a:p>
          <a:p>
            <a:pPr lvl="1"/>
            <a:r>
              <a:rPr lang="en-US" dirty="0"/>
              <a:t>Sends the </a:t>
            </a:r>
            <a:r>
              <a:rPr lang="en-US" dirty="0">
                <a:solidFill>
                  <a:schemeClr val="accent5"/>
                </a:solidFill>
              </a:rPr>
              <a:t>loads</a:t>
            </a:r>
            <a:r>
              <a:rPr lang="en-US" dirty="0"/>
              <a:t> and </a:t>
            </a:r>
            <a:r>
              <a:rPr lang="en-US" dirty="0">
                <a:solidFill>
                  <a:srgbClr val="FF0000"/>
                </a:solidFill>
              </a:rPr>
              <a:t>stores</a:t>
            </a:r>
            <a:r>
              <a:rPr lang="en-US" dirty="0"/>
              <a:t> to the data cache</a:t>
            </a:r>
          </a:p>
          <a:p>
            <a:pPr lvl="1"/>
            <a:r>
              <a:rPr lang="en-US" dirty="0"/>
              <a:t>Loads can </a:t>
            </a:r>
            <a:r>
              <a:rPr lang="en-US" dirty="0">
                <a:solidFill>
                  <a:srgbClr val="FF0000"/>
                </a:solidFill>
              </a:rPr>
              <a:t>execute</a:t>
            </a:r>
            <a:r>
              <a:rPr lang="en-US" dirty="0"/>
              <a:t> immediately</a:t>
            </a:r>
          </a:p>
          <a:p>
            <a:pPr lvl="1"/>
            <a:r>
              <a:rPr lang="en-US" dirty="0"/>
              <a:t>Stores update the </a:t>
            </a:r>
            <a:r>
              <a:rPr lang="en-US" dirty="0">
                <a:solidFill>
                  <a:schemeClr val="accent5"/>
                </a:solidFill>
              </a:rPr>
              <a:t>processor’s state </a:t>
            </a:r>
            <a:r>
              <a:rPr lang="en-US" dirty="0"/>
              <a:t>(remember precise exceptions)</a:t>
            </a:r>
          </a:p>
          <a:p>
            <a:pPr lvl="1"/>
            <a:r>
              <a:rPr lang="en-US" dirty="0"/>
              <a:t>We cannot afford to write the value of stores on the </a:t>
            </a:r>
            <a:r>
              <a:rPr lang="en-US" dirty="0">
                <a:solidFill>
                  <a:srgbClr val="FF0000"/>
                </a:solidFill>
              </a:rPr>
              <a:t>wrong</a:t>
            </a:r>
            <a:r>
              <a:rPr lang="en-US" dirty="0"/>
              <a:t> path</a:t>
            </a:r>
          </a:p>
          <a:p>
            <a:pPr lvl="2"/>
            <a:r>
              <a:rPr lang="en-US" dirty="0"/>
              <a:t>Hence, for stores we </a:t>
            </a:r>
            <a:r>
              <a:rPr lang="en-US" dirty="0">
                <a:solidFill>
                  <a:srgbClr val="FFC000"/>
                </a:solidFill>
              </a:rPr>
              <a:t>wait</a:t>
            </a:r>
            <a:r>
              <a:rPr lang="en-US" dirty="0"/>
              <a:t>. </a:t>
            </a:r>
          </a:p>
          <a:p>
            <a:pPr lvl="1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4071792" y="1146513"/>
            <a:ext cx="3551830" cy="90075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 err="1"/>
              <a:t>ld</a:t>
            </a:r>
            <a:r>
              <a:rPr lang="en-US" sz="2100" dirty="0"/>
              <a:t> r1, 4[r3]</a:t>
            </a:r>
          </a:p>
          <a:p>
            <a:pPr algn="ctr"/>
            <a:r>
              <a:rPr lang="en-US" sz="2100" dirty="0" err="1"/>
              <a:t>st</a:t>
            </a:r>
            <a:r>
              <a:rPr lang="en-US" sz="2100" dirty="0"/>
              <a:t> r2, 10[r5]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50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0EFC9-BD8E-4CD5-8A89-7AF23E3E1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D72C34-EAE3-49F5-90C2-74A5D70D6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6910" y="5471262"/>
            <a:ext cx="878889" cy="878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78916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AF2E1-2091-4137-9C33-0E8555424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Requirements: Loads and Stores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17AD3A7B-EC83-4DBA-BD9E-1A7A0E4414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6235982"/>
              </p:ext>
            </p:extLst>
          </p:nvPr>
        </p:nvGraphicFramePr>
        <p:xfrm>
          <a:off x="1880617" y="1050926"/>
          <a:ext cx="8280785" cy="2857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A82F80-1300-4184-B1D4-3E7038104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011BB-913C-4A6F-9FDA-8CFCE0809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51</a:t>
            </a:fld>
            <a:endParaRPr lang="en-US"/>
          </a:p>
        </p:txBody>
      </p:sp>
      <p:graphicFrame>
        <p:nvGraphicFramePr>
          <p:cNvPr id="11" name="Content Placeholder 6">
            <a:extLst>
              <a:ext uri="{FF2B5EF4-FFF2-40B4-BE49-F238E27FC236}">
                <a16:creationId xmlns:a16="http://schemas.microsoft.com/office/drawing/2014/main" id="{0178F592-F0C1-48E5-AB91-F02213EB4F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6104803"/>
              </p:ext>
            </p:extLst>
          </p:nvPr>
        </p:nvGraphicFramePr>
        <p:xfrm>
          <a:off x="1880616" y="3256264"/>
          <a:ext cx="8280785" cy="28574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197728081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A82F80-1300-4184-B1D4-3E7038104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2011BB-913C-4A6F-9FDA-8CFCE0809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52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D88F130-255D-4606-9431-582CEA27A432}"/>
              </a:ext>
            </a:extLst>
          </p:cNvPr>
          <p:cNvSpPr txBox="1"/>
          <p:nvPr/>
        </p:nvSpPr>
        <p:spPr>
          <a:xfrm>
            <a:off x="2801937" y="288567"/>
            <a:ext cx="2840842" cy="4387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51" b="1" dirty="0">
                <a:solidFill>
                  <a:schemeClr val="tx2"/>
                </a:solidFill>
                <a:latin typeface="Poppins" pitchFamily="2" charset="77"/>
                <a:cs typeface="Poppins" pitchFamily="2" charset="77"/>
              </a:rPr>
              <a:t>Key requirements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FB1A247-0CAB-41BC-B774-C940AD8D9EB1}"/>
              </a:ext>
            </a:extLst>
          </p:cNvPr>
          <p:cNvGrpSpPr/>
          <p:nvPr/>
        </p:nvGrpSpPr>
        <p:grpSpPr>
          <a:xfrm>
            <a:off x="1799209" y="1331651"/>
            <a:ext cx="9700837" cy="4545367"/>
            <a:chOff x="1791643" y="1972477"/>
            <a:chExt cx="6789189" cy="3733848"/>
          </a:xfrm>
        </p:grpSpPr>
        <p:sp>
          <p:nvSpPr>
            <p:cNvPr id="12" name="Freeform 15">
              <a:extLst>
                <a:ext uri="{FF2B5EF4-FFF2-40B4-BE49-F238E27FC236}">
                  <a16:creationId xmlns:a16="http://schemas.microsoft.com/office/drawing/2014/main" id="{684AD8EA-8706-429B-A215-277FE466C5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4775" y="1972477"/>
              <a:ext cx="917846" cy="1068796"/>
            </a:xfrm>
            <a:custGeom>
              <a:avLst/>
              <a:gdLst>
                <a:gd name="T0" fmla="*/ 787 w 2333"/>
                <a:gd name="T1" fmla="*/ 40 h 2717"/>
                <a:gd name="T2" fmla="*/ 787 w 2333"/>
                <a:gd name="T3" fmla="*/ 40 h 2717"/>
                <a:gd name="T4" fmla="*/ 930 w 2333"/>
                <a:gd name="T5" fmla="*/ 41 h 2717"/>
                <a:gd name="T6" fmla="*/ 930 w 2333"/>
                <a:gd name="T7" fmla="*/ 41 h 2717"/>
                <a:gd name="T8" fmla="*/ 2332 w 2333"/>
                <a:gd name="T9" fmla="*/ 2289 h 2717"/>
                <a:gd name="T10" fmla="*/ 1146 w 2333"/>
                <a:gd name="T11" fmla="*/ 2716 h 2717"/>
                <a:gd name="T12" fmla="*/ 1146 w 2333"/>
                <a:gd name="T13" fmla="*/ 2716 h 2717"/>
                <a:gd name="T14" fmla="*/ 39 w 2333"/>
                <a:gd name="T15" fmla="*/ 932 h 2717"/>
                <a:gd name="T16" fmla="*/ 39 w 2333"/>
                <a:gd name="T17" fmla="*/ 932 h 2717"/>
                <a:gd name="T18" fmla="*/ 40 w 2333"/>
                <a:gd name="T19" fmla="*/ 787 h 2717"/>
                <a:gd name="T20" fmla="*/ 787 w 2333"/>
                <a:gd name="T21" fmla="*/ 40 h 27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333" h="2717">
                  <a:moveTo>
                    <a:pt x="787" y="40"/>
                  </a:moveTo>
                  <a:lnTo>
                    <a:pt x="787" y="40"/>
                  </a:lnTo>
                  <a:cubicBezTo>
                    <a:pt x="827" y="0"/>
                    <a:pt x="891" y="0"/>
                    <a:pt x="930" y="41"/>
                  </a:cubicBezTo>
                  <a:lnTo>
                    <a:pt x="930" y="41"/>
                  </a:lnTo>
                  <a:cubicBezTo>
                    <a:pt x="1552" y="682"/>
                    <a:pt x="2029" y="1449"/>
                    <a:pt x="2332" y="2289"/>
                  </a:cubicBezTo>
                  <a:lnTo>
                    <a:pt x="1146" y="2716"/>
                  </a:lnTo>
                  <a:lnTo>
                    <a:pt x="1146" y="2716"/>
                  </a:lnTo>
                  <a:cubicBezTo>
                    <a:pt x="907" y="2050"/>
                    <a:pt x="529" y="1442"/>
                    <a:pt x="39" y="932"/>
                  </a:cubicBezTo>
                  <a:lnTo>
                    <a:pt x="39" y="932"/>
                  </a:lnTo>
                  <a:cubicBezTo>
                    <a:pt x="0" y="891"/>
                    <a:pt x="0" y="826"/>
                    <a:pt x="40" y="787"/>
                  </a:cubicBezTo>
                  <a:lnTo>
                    <a:pt x="787" y="40"/>
                  </a:lnTo>
                </a:path>
              </a:pathLst>
            </a:custGeom>
            <a:solidFill>
              <a:schemeClr val="accent1"/>
            </a:solidFill>
            <a:ln>
              <a:noFill/>
            </a:ln>
            <a:effectLst/>
          </p:spPr>
          <p:txBody>
            <a:bodyPr wrap="none" anchor="ctr"/>
            <a:lstStyle/>
            <a:p>
              <a:endParaRPr lang="en-US" sz="2450"/>
            </a:p>
          </p:txBody>
        </p:sp>
        <p:sp>
          <p:nvSpPr>
            <p:cNvPr id="13" name="Freeform 16">
              <a:extLst>
                <a:ext uri="{FF2B5EF4-FFF2-40B4-BE49-F238E27FC236}">
                  <a16:creationId xmlns:a16="http://schemas.microsoft.com/office/drawing/2014/main" id="{E242CFA4-18E6-4E0B-993B-90BB18A304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75890" y="2871237"/>
              <a:ext cx="631562" cy="1074001"/>
            </a:xfrm>
            <a:custGeom>
              <a:avLst/>
              <a:gdLst>
                <a:gd name="T0" fmla="*/ 1189 w 1607"/>
                <a:gd name="T1" fmla="*/ 0 h 2730"/>
                <a:gd name="T2" fmla="*/ 1189 w 1607"/>
                <a:gd name="T3" fmla="*/ 0 h 2730"/>
                <a:gd name="T4" fmla="*/ 1512 w 1607"/>
                <a:gd name="T5" fmla="*/ 2729 h 2730"/>
                <a:gd name="T6" fmla="*/ 258 w 1607"/>
                <a:gd name="T7" fmla="*/ 2601 h 2730"/>
                <a:gd name="T8" fmla="*/ 258 w 1607"/>
                <a:gd name="T9" fmla="*/ 2601 h 2730"/>
                <a:gd name="T10" fmla="*/ 0 w 1607"/>
                <a:gd name="T11" fmla="*/ 418 h 2730"/>
                <a:gd name="T12" fmla="*/ 1189 w 1607"/>
                <a:gd name="T13" fmla="*/ 0 h 27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07" h="2730">
                  <a:moveTo>
                    <a:pt x="1189" y="0"/>
                  </a:moveTo>
                  <a:lnTo>
                    <a:pt x="1189" y="0"/>
                  </a:lnTo>
                  <a:cubicBezTo>
                    <a:pt x="1496" y="876"/>
                    <a:pt x="1606" y="1808"/>
                    <a:pt x="1512" y="2729"/>
                  </a:cubicBezTo>
                  <a:lnTo>
                    <a:pt x="258" y="2601"/>
                  </a:lnTo>
                  <a:lnTo>
                    <a:pt x="258" y="2601"/>
                  </a:lnTo>
                  <a:cubicBezTo>
                    <a:pt x="334" y="1863"/>
                    <a:pt x="246" y="1118"/>
                    <a:pt x="0" y="418"/>
                  </a:cubicBezTo>
                  <a:lnTo>
                    <a:pt x="1189" y="0"/>
                  </a:lnTo>
                </a:path>
              </a:pathLst>
            </a:custGeom>
            <a:solidFill>
              <a:schemeClr val="accent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50"/>
            </a:p>
          </p:txBody>
        </p:sp>
        <p:sp>
          <p:nvSpPr>
            <p:cNvPr id="14" name="Freeform 17">
              <a:extLst>
                <a:ext uri="{FF2B5EF4-FFF2-40B4-BE49-F238E27FC236}">
                  <a16:creationId xmlns:a16="http://schemas.microsoft.com/office/drawing/2014/main" id="{8AD13623-02FA-499D-A22B-ACAA40CC4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91974" y="3886247"/>
              <a:ext cx="779041" cy="1079207"/>
            </a:xfrm>
            <a:custGeom>
              <a:avLst/>
              <a:gdLst>
                <a:gd name="T0" fmla="*/ 1979 w 1980"/>
                <a:gd name="T1" fmla="*/ 148 h 2743"/>
                <a:gd name="T2" fmla="*/ 1979 w 1980"/>
                <a:gd name="T3" fmla="*/ 148 h 2743"/>
                <a:gd name="T4" fmla="*/ 1069 w 1980"/>
                <a:gd name="T5" fmla="*/ 2742 h 2743"/>
                <a:gd name="T6" fmla="*/ 0 w 1980"/>
                <a:gd name="T7" fmla="*/ 2075 h 2743"/>
                <a:gd name="T8" fmla="*/ 0 w 1980"/>
                <a:gd name="T9" fmla="*/ 2075 h 2743"/>
                <a:gd name="T10" fmla="*/ 728 w 1980"/>
                <a:gd name="T11" fmla="*/ 0 h 2743"/>
                <a:gd name="T12" fmla="*/ 1979 w 1980"/>
                <a:gd name="T13" fmla="*/ 148 h 27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980" h="2743">
                  <a:moveTo>
                    <a:pt x="1979" y="148"/>
                  </a:moveTo>
                  <a:lnTo>
                    <a:pt x="1979" y="148"/>
                  </a:lnTo>
                  <a:cubicBezTo>
                    <a:pt x="1870" y="1069"/>
                    <a:pt x="1560" y="1955"/>
                    <a:pt x="1069" y="2742"/>
                  </a:cubicBezTo>
                  <a:lnTo>
                    <a:pt x="0" y="2075"/>
                  </a:lnTo>
                  <a:lnTo>
                    <a:pt x="0" y="2075"/>
                  </a:lnTo>
                  <a:cubicBezTo>
                    <a:pt x="392" y="1445"/>
                    <a:pt x="641" y="737"/>
                    <a:pt x="728" y="0"/>
                  </a:cubicBezTo>
                  <a:lnTo>
                    <a:pt x="1979" y="148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50"/>
            </a:p>
          </p:txBody>
        </p:sp>
        <p:sp>
          <p:nvSpPr>
            <p:cNvPr id="15" name="Freeform 18">
              <a:extLst>
                <a:ext uri="{FF2B5EF4-FFF2-40B4-BE49-F238E27FC236}">
                  <a16:creationId xmlns:a16="http://schemas.microsoft.com/office/drawing/2014/main" id="{8E96CA92-4C9C-41BC-AEEA-63FF182BAD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1643" y="4689580"/>
              <a:ext cx="1027155" cy="1016745"/>
            </a:xfrm>
            <a:custGeom>
              <a:avLst/>
              <a:gdLst>
                <a:gd name="T0" fmla="*/ 2608 w 2609"/>
                <a:gd name="T1" fmla="*/ 690 h 2582"/>
                <a:gd name="T2" fmla="*/ 2608 w 2609"/>
                <a:gd name="T3" fmla="*/ 690 h 2582"/>
                <a:gd name="T4" fmla="*/ 722 w 2609"/>
                <a:gd name="T5" fmla="*/ 2551 h 2582"/>
                <a:gd name="T6" fmla="*/ 722 w 2609"/>
                <a:gd name="T7" fmla="*/ 2551 h 2582"/>
                <a:gd name="T8" fmla="*/ 582 w 2609"/>
                <a:gd name="T9" fmla="*/ 2518 h 2582"/>
                <a:gd name="T10" fmla="*/ 29 w 2609"/>
                <a:gd name="T11" fmla="*/ 1618 h 2582"/>
                <a:gd name="T12" fmla="*/ 29 w 2609"/>
                <a:gd name="T13" fmla="*/ 1618 h 2582"/>
                <a:gd name="T14" fmla="*/ 62 w 2609"/>
                <a:gd name="T15" fmla="*/ 1477 h 2582"/>
                <a:gd name="T16" fmla="*/ 62 w 2609"/>
                <a:gd name="T17" fmla="*/ 1477 h 2582"/>
                <a:gd name="T18" fmla="*/ 1554 w 2609"/>
                <a:gd name="T19" fmla="*/ 0 h 2582"/>
                <a:gd name="T20" fmla="*/ 2608 w 2609"/>
                <a:gd name="T21" fmla="*/ 690 h 25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609" h="2582">
                  <a:moveTo>
                    <a:pt x="2608" y="690"/>
                  </a:moveTo>
                  <a:lnTo>
                    <a:pt x="2608" y="690"/>
                  </a:lnTo>
                  <a:cubicBezTo>
                    <a:pt x="2118" y="1438"/>
                    <a:pt x="1475" y="2072"/>
                    <a:pt x="722" y="2551"/>
                  </a:cubicBezTo>
                  <a:lnTo>
                    <a:pt x="722" y="2551"/>
                  </a:lnTo>
                  <a:cubicBezTo>
                    <a:pt x="675" y="2581"/>
                    <a:pt x="612" y="2566"/>
                    <a:pt x="582" y="2518"/>
                  </a:cubicBezTo>
                  <a:lnTo>
                    <a:pt x="29" y="1618"/>
                  </a:lnTo>
                  <a:lnTo>
                    <a:pt x="29" y="1618"/>
                  </a:lnTo>
                  <a:cubicBezTo>
                    <a:pt x="0" y="1570"/>
                    <a:pt x="15" y="1508"/>
                    <a:pt x="62" y="1477"/>
                  </a:cubicBezTo>
                  <a:lnTo>
                    <a:pt x="62" y="1477"/>
                  </a:lnTo>
                  <a:cubicBezTo>
                    <a:pt x="658" y="1095"/>
                    <a:pt x="1165" y="592"/>
                    <a:pt x="1554" y="0"/>
                  </a:cubicBezTo>
                  <a:lnTo>
                    <a:pt x="2608" y="690"/>
                  </a:lnTo>
                </a:path>
              </a:pathLst>
            </a:custGeom>
            <a:solidFill>
              <a:schemeClr val="accent4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>
                  <a:solidFill>
                    <a:srgbClr val="808080"/>
                  </a:solidFill>
                  <a:bevel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2450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512A22C-183E-47F2-9BC5-4231EC86DA5E}"/>
                </a:ext>
              </a:extLst>
            </p:cNvPr>
            <p:cNvCxnSpPr>
              <a:cxnSpLocks/>
            </p:cNvCxnSpPr>
            <p:nvPr/>
          </p:nvCxnSpPr>
          <p:spPr>
            <a:xfrm>
              <a:off x="2637668" y="2559396"/>
              <a:ext cx="972309" cy="0"/>
            </a:xfrm>
            <a:prstGeom prst="line">
              <a:avLst/>
            </a:prstGeom>
            <a:ln w="76200">
              <a:solidFill>
                <a:schemeClr val="tx2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66E87E1-219D-4CBD-BC61-A0578D479B4D}"/>
                </a:ext>
              </a:extLst>
            </p:cNvPr>
            <p:cNvCxnSpPr>
              <a:cxnSpLocks/>
            </p:cNvCxnSpPr>
            <p:nvPr/>
          </p:nvCxnSpPr>
          <p:spPr>
            <a:xfrm>
              <a:off x="2947195" y="3438325"/>
              <a:ext cx="662782" cy="0"/>
            </a:xfrm>
            <a:prstGeom prst="line">
              <a:avLst/>
            </a:prstGeom>
            <a:ln w="76200">
              <a:solidFill>
                <a:schemeClr val="tx2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25D27B7-4C0A-4DDE-A822-41A4B53228C8}"/>
                </a:ext>
              </a:extLst>
            </p:cNvPr>
            <p:cNvCxnSpPr>
              <a:cxnSpLocks/>
            </p:cNvCxnSpPr>
            <p:nvPr/>
          </p:nvCxnSpPr>
          <p:spPr>
            <a:xfrm>
              <a:off x="2831082" y="4317253"/>
              <a:ext cx="778895" cy="0"/>
            </a:xfrm>
            <a:prstGeom prst="line">
              <a:avLst/>
            </a:prstGeom>
            <a:ln w="76200">
              <a:solidFill>
                <a:schemeClr val="tx2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DF80C18-982C-40FA-88F6-AD18FF1094BB}"/>
                </a:ext>
              </a:extLst>
            </p:cNvPr>
            <p:cNvCxnSpPr>
              <a:cxnSpLocks/>
            </p:cNvCxnSpPr>
            <p:nvPr/>
          </p:nvCxnSpPr>
          <p:spPr>
            <a:xfrm>
              <a:off x="2305220" y="5195948"/>
              <a:ext cx="1304757" cy="0"/>
            </a:xfrm>
            <a:prstGeom prst="line">
              <a:avLst/>
            </a:prstGeom>
            <a:ln w="76200">
              <a:solidFill>
                <a:schemeClr val="tx2"/>
              </a:solidFill>
              <a:headEnd type="oval" w="sm" len="sm"/>
              <a:tailEnd type="oval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Subtitle 2">
              <a:extLst>
                <a:ext uri="{FF2B5EF4-FFF2-40B4-BE49-F238E27FC236}">
                  <a16:creationId xmlns:a16="http://schemas.microsoft.com/office/drawing/2014/main" id="{424EF907-C3A2-4B33-9E4E-D9AC8CF96484}"/>
                </a:ext>
              </a:extLst>
            </p:cNvPr>
            <p:cNvSpPr txBox="1">
              <a:spLocks/>
            </p:cNvSpPr>
            <p:nvPr/>
          </p:nvSpPr>
          <p:spPr>
            <a:xfrm>
              <a:off x="3942903" y="2491615"/>
              <a:ext cx="3409454" cy="151335"/>
            </a:xfrm>
            <a:prstGeom prst="rect">
              <a:avLst/>
            </a:prstGeom>
          </p:spPr>
          <p:txBody>
            <a:bodyPr vert="horz" wrap="square" lIns="34299" tIns="17149" rIns="34299" bIns="1714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1313"/>
                </a:lnSpc>
              </a:pPr>
              <a:endParaRPr lang="en-US" sz="9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6A981C2-45DB-4279-BF75-1B34BFD4BD96}"/>
                </a:ext>
              </a:extLst>
            </p:cNvPr>
            <p:cNvSpPr txBox="1"/>
            <p:nvPr/>
          </p:nvSpPr>
          <p:spPr>
            <a:xfrm>
              <a:off x="3878845" y="2152937"/>
              <a:ext cx="4381132" cy="758481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Stores have to be sent to the memory system in </a:t>
              </a:r>
              <a:br>
                <a:rPr lang="en-US" dirty="0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</a:br>
              <a:r>
                <a:rPr lang="en-US" dirty="0">
                  <a:solidFill>
                    <a:srgbClr val="0070C0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program order</a:t>
              </a:r>
              <a:r>
                <a:rPr lang="en-US" dirty="0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. This is needed for precise exceptions.</a:t>
              </a:r>
            </a:p>
            <a:p>
              <a:r>
                <a:rPr lang="en-US" dirty="0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We need dedicated storage space </a:t>
              </a:r>
              <a:r>
                <a:rPr lang="en-US" dirty="0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  <a:sym typeface="Wingdings" panose="05000000000000000000" pitchFamily="2" charset="2"/>
                </a:rPr>
                <a:t> store queue</a:t>
              </a:r>
              <a:endParaRPr lang="en-US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22" name="Subtitle 2">
              <a:extLst>
                <a:ext uri="{FF2B5EF4-FFF2-40B4-BE49-F238E27FC236}">
                  <a16:creationId xmlns:a16="http://schemas.microsoft.com/office/drawing/2014/main" id="{BEA944E8-1EF9-469D-8F56-E12F79E39D6B}"/>
                </a:ext>
              </a:extLst>
            </p:cNvPr>
            <p:cNvSpPr txBox="1">
              <a:spLocks/>
            </p:cNvSpPr>
            <p:nvPr/>
          </p:nvSpPr>
          <p:spPr>
            <a:xfrm>
              <a:off x="3942903" y="3370544"/>
              <a:ext cx="3409454" cy="151335"/>
            </a:xfrm>
            <a:prstGeom prst="rect">
              <a:avLst/>
            </a:prstGeom>
          </p:spPr>
          <p:txBody>
            <a:bodyPr vert="horz" wrap="square" lIns="34299" tIns="17149" rIns="34299" bIns="1714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1313"/>
                </a:lnSpc>
              </a:pPr>
              <a:endParaRPr lang="en-US" sz="9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91A63B5-149C-4B06-8E10-31A892942A0D}"/>
                </a:ext>
              </a:extLst>
            </p:cNvPr>
            <p:cNvSpPr txBox="1"/>
            <p:nvPr/>
          </p:nvSpPr>
          <p:spPr>
            <a:xfrm>
              <a:off x="3878845" y="3154628"/>
              <a:ext cx="4701987" cy="758481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Stores can only be sent when they are guaranteed</a:t>
              </a:r>
            </a:p>
            <a:p>
              <a:r>
                <a:rPr lang="en-US" dirty="0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to be on the </a:t>
              </a:r>
              <a:r>
                <a:rPr lang="en-US" dirty="0">
                  <a:solidFill>
                    <a:srgbClr val="00B050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correct path</a:t>
              </a:r>
              <a:r>
                <a:rPr lang="en-US" dirty="0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. A store needs to be the earliest</a:t>
              </a:r>
            </a:p>
            <a:p>
              <a:r>
                <a:rPr lang="en-US" dirty="0">
                  <a:solidFill>
                    <a:schemeClr val="tx2"/>
                  </a:solidFill>
                  <a:latin typeface="Poppins" pitchFamily="2" charset="77"/>
                  <a:ea typeface="League Spartan" charset="0"/>
                  <a:cs typeface="Poppins" pitchFamily="2" charset="77"/>
                </a:rPr>
                <a:t>instruction in the pipeline when it is sent.  </a:t>
              </a:r>
            </a:p>
          </p:txBody>
        </p:sp>
        <p:sp>
          <p:nvSpPr>
            <p:cNvPr id="24" name="Subtitle 2">
              <a:extLst>
                <a:ext uri="{FF2B5EF4-FFF2-40B4-BE49-F238E27FC236}">
                  <a16:creationId xmlns:a16="http://schemas.microsoft.com/office/drawing/2014/main" id="{C595047C-660E-4992-A3B6-7A803BFCFC7A}"/>
                </a:ext>
              </a:extLst>
            </p:cNvPr>
            <p:cNvSpPr txBox="1">
              <a:spLocks/>
            </p:cNvSpPr>
            <p:nvPr/>
          </p:nvSpPr>
          <p:spPr>
            <a:xfrm>
              <a:off x="3942903" y="4249472"/>
              <a:ext cx="3409454" cy="151335"/>
            </a:xfrm>
            <a:prstGeom prst="rect">
              <a:avLst/>
            </a:prstGeom>
          </p:spPr>
          <p:txBody>
            <a:bodyPr vert="horz" wrap="square" lIns="34299" tIns="17149" rIns="34299" bIns="1714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1313"/>
                </a:lnSpc>
              </a:pPr>
              <a:endParaRPr lang="en-US" sz="9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E688A09-D8B5-4125-9980-D19DA236AAD6}"/>
                </a:ext>
              </a:extLst>
            </p:cNvPr>
            <p:cNvSpPr txBox="1"/>
            <p:nvPr/>
          </p:nvSpPr>
          <p:spPr>
            <a:xfrm>
              <a:off x="3942904" y="4022994"/>
              <a:ext cx="129285" cy="227544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endParaRPr lang="en-US" sz="1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endParaRPr>
            </a:p>
          </p:txBody>
        </p:sp>
        <p:sp>
          <p:nvSpPr>
            <p:cNvPr id="26" name="Subtitle 2">
              <a:extLst>
                <a:ext uri="{FF2B5EF4-FFF2-40B4-BE49-F238E27FC236}">
                  <a16:creationId xmlns:a16="http://schemas.microsoft.com/office/drawing/2014/main" id="{AC67F47A-2868-47F1-9221-D928D0A9A7D5}"/>
                </a:ext>
              </a:extLst>
            </p:cNvPr>
            <p:cNvSpPr txBox="1">
              <a:spLocks/>
            </p:cNvSpPr>
            <p:nvPr/>
          </p:nvSpPr>
          <p:spPr>
            <a:xfrm>
              <a:off x="3942903" y="5128400"/>
              <a:ext cx="3409454" cy="151335"/>
            </a:xfrm>
            <a:prstGeom prst="rect">
              <a:avLst/>
            </a:prstGeom>
          </p:spPr>
          <p:txBody>
            <a:bodyPr vert="horz" wrap="square" lIns="34299" tIns="17149" rIns="34299" bIns="17149" rtlCol="0">
              <a:sp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>
                <a:lnSpc>
                  <a:spcPts val="1313"/>
                </a:lnSpc>
              </a:pPr>
              <a:endParaRPr lang="en-US" sz="900" dirty="0">
                <a:solidFill>
                  <a:schemeClr val="tx1"/>
                </a:solidFill>
                <a:latin typeface="Lato Light" panose="020F0502020204030203" pitchFamily="34" charset="0"/>
                <a:ea typeface="Lato Light" panose="020F0502020204030203" pitchFamily="34" charset="0"/>
                <a:cs typeface="Mukta ExtraLight" panose="020B0000000000000000" pitchFamily="34" charset="77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347DDD7-7D09-42F4-AF9B-E2F3EC0AD704}"/>
                </a:ext>
              </a:extLst>
            </p:cNvPr>
            <p:cNvSpPr txBox="1"/>
            <p:nvPr/>
          </p:nvSpPr>
          <p:spPr>
            <a:xfrm>
              <a:off x="3942904" y="4901923"/>
              <a:ext cx="129285" cy="227544"/>
            </a:xfrm>
            <a:prstGeom prst="rect">
              <a:avLst/>
            </a:prstGeom>
            <a:noFill/>
          </p:spPr>
          <p:txBody>
            <a:bodyPr wrap="none" rtlCol="0" anchor="b" anchorCtr="0">
              <a:spAutoFit/>
            </a:bodyPr>
            <a:lstStyle/>
            <a:p>
              <a:endParaRPr lang="en-US" sz="1200" b="1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B3A779F-5D22-4C72-90D8-6F22B645F4EC}"/>
              </a:ext>
            </a:extLst>
          </p:cNvPr>
          <p:cNvSpPr txBox="1"/>
          <p:nvPr/>
        </p:nvSpPr>
        <p:spPr>
          <a:xfrm>
            <a:off x="4781539" y="3966329"/>
            <a:ext cx="6226384" cy="646331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Loads first </a:t>
            </a:r>
            <a:r>
              <a:rPr lang="en-US" dirty="0">
                <a:solidFill>
                  <a:srgbClr val="625D9C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check</a:t>
            </a:r>
            <a:r>
              <a:rPr lang="en-US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 the store queue. The store queue is </a:t>
            </a:r>
          </a:p>
          <a:p>
            <a:r>
              <a:rPr lang="en-US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like a cache. 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B89D5C7-7DBE-409D-9352-8D1999AE56D5}"/>
              </a:ext>
            </a:extLst>
          </p:cNvPr>
          <p:cNvSpPr txBox="1"/>
          <p:nvPr/>
        </p:nvSpPr>
        <p:spPr>
          <a:xfrm>
            <a:off x="4873070" y="4953687"/>
            <a:ext cx="6768199" cy="923330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Loads cannot be sent to the memory system until all the </a:t>
            </a:r>
            <a:br>
              <a:rPr lang="en-US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</a:br>
            <a:r>
              <a:rPr lang="en-US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stores before it are </a:t>
            </a:r>
            <a:r>
              <a:rPr lang="en-US" dirty="0">
                <a:solidFill>
                  <a:srgbClr val="E21A23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resolved</a:t>
            </a:r>
            <a:r>
              <a:rPr lang="en-US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 and do not write to the same</a:t>
            </a:r>
          </a:p>
          <a:p>
            <a:r>
              <a:rPr lang="en-US" dirty="0">
                <a:solidFill>
                  <a:schemeClr val="tx2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address. </a:t>
            </a:r>
          </a:p>
        </p:txBody>
      </p:sp>
    </p:spTree>
    <p:extLst>
      <p:ext uri="{BB962C8B-B14F-4D97-AF65-F5344CB8AC3E}">
        <p14:creationId xmlns:p14="http://schemas.microsoft.com/office/powerpoint/2010/main" val="205159067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EF4DCA0-4B87-4181-BE3A-922B5F9983E1}"/>
              </a:ext>
            </a:extLst>
          </p:cNvPr>
          <p:cNvSpPr/>
          <p:nvPr/>
        </p:nvSpPr>
        <p:spPr>
          <a:xfrm>
            <a:off x="4194242" y="2336208"/>
            <a:ext cx="3668414" cy="939652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5760" y="23912"/>
            <a:ext cx="6858000" cy="822960"/>
          </a:xfrm>
        </p:spPr>
        <p:txBody>
          <a:bodyPr/>
          <a:lstStyle/>
          <a:p>
            <a:r>
              <a:rPr lang="en-US" dirty="0"/>
              <a:t>Load-Store Queue (LSQ)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2629" y="3868554"/>
            <a:ext cx="7975410" cy="2566451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Allocate</a:t>
            </a:r>
            <a:r>
              <a:rPr lang="en-US" dirty="0">
                <a:sym typeface="Wingdings" panose="05000000000000000000" pitchFamily="2" charset="2"/>
              </a:rPr>
              <a:t> an entry at decode time (allocated in order)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Don’t ask when to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deallocate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an entry (ask later)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When the effective address is computed, </a:t>
            </a:r>
            <a:r>
              <a:rPr lang="en-US" dirty="0">
                <a:solidFill>
                  <a:srgbClr val="E21A23"/>
                </a:solidFill>
                <a:sym typeface="Wingdings" panose="05000000000000000000" pitchFamily="2" charset="2"/>
              </a:rPr>
              <a:t>update</a:t>
            </a:r>
            <a:r>
              <a:rPr lang="en-US" dirty="0">
                <a:sym typeface="Wingdings" panose="05000000000000000000" pitchFamily="2" charset="2"/>
              </a:rPr>
              <a:t> the entry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53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7C66D-8C4E-48D9-8D13-C3CBD4913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BC09EE-2A51-4D0D-B835-C13D044B6368}"/>
              </a:ext>
            </a:extLst>
          </p:cNvPr>
          <p:cNvSpPr/>
          <p:nvPr/>
        </p:nvSpPr>
        <p:spPr>
          <a:xfrm>
            <a:off x="3326164" y="1545405"/>
            <a:ext cx="615142" cy="541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9FA5A90-A273-44CB-A2AA-46F507B15D30}"/>
              </a:ext>
            </a:extLst>
          </p:cNvPr>
          <p:cNvSpPr/>
          <p:nvPr/>
        </p:nvSpPr>
        <p:spPr>
          <a:xfrm>
            <a:off x="3941306" y="1545405"/>
            <a:ext cx="615142" cy="541538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00DBA3-C2A6-4ACF-B010-0C023757A547}"/>
              </a:ext>
            </a:extLst>
          </p:cNvPr>
          <p:cNvSpPr/>
          <p:nvPr/>
        </p:nvSpPr>
        <p:spPr>
          <a:xfrm>
            <a:off x="4556448" y="1545405"/>
            <a:ext cx="615142" cy="541538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ADDEC4-77CE-4BC4-810E-B13157D3B188}"/>
              </a:ext>
            </a:extLst>
          </p:cNvPr>
          <p:cNvSpPr/>
          <p:nvPr/>
        </p:nvSpPr>
        <p:spPr>
          <a:xfrm>
            <a:off x="5171590" y="1545405"/>
            <a:ext cx="615142" cy="541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852F7E3-6A22-4889-A1EC-5D7C916480F8}"/>
              </a:ext>
            </a:extLst>
          </p:cNvPr>
          <p:cNvSpPr/>
          <p:nvPr/>
        </p:nvSpPr>
        <p:spPr>
          <a:xfrm>
            <a:off x="5754612" y="1545405"/>
            <a:ext cx="615142" cy="541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08467-236E-4324-AB5C-0E4B0B82F0E9}"/>
              </a:ext>
            </a:extLst>
          </p:cNvPr>
          <p:cNvSpPr/>
          <p:nvPr/>
        </p:nvSpPr>
        <p:spPr>
          <a:xfrm>
            <a:off x="6369754" y="1545405"/>
            <a:ext cx="615142" cy="541538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AFB9C67-C0C3-46E0-B2D4-6E90237E3369}"/>
              </a:ext>
            </a:extLst>
          </p:cNvPr>
          <p:cNvSpPr/>
          <p:nvPr/>
        </p:nvSpPr>
        <p:spPr>
          <a:xfrm>
            <a:off x="6984896" y="1545405"/>
            <a:ext cx="615142" cy="541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1BCD40-EA6D-4A29-828D-EB50C4C66174}"/>
              </a:ext>
            </a:extLst>
          </p:cNvPr>
          <p:cNvSpPr/>
          <p:nvPr/>
        </p:nvSpPr>
        <p:spPr>
          <a:xfrm>
            <a:off x="7600038" y="1545405"/>
            <a:ext cx="615142" cy="541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8EAF579-C3F1-41F1-8D92-D18A4C62C206}"/>
              </a:ext>
            </a:extLst>
          </p:cNvPr>
          <p:cNvSpPr/>
          <p:nvPr/>
        </p:nvSpPr>
        <p:spPr>
          <a:xfrm>
            <a:off x="3707907" y="1056444"/>
            <a:ext cx="4394446" cy="239697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2EE24F-AC88-47FC-929B-CBD1E27E3FDF}"/>
              </a:ext>
            </a:extLst>
          </p:cNvPr>
          <p:cNvSpPr txBox="1"/>
          <p:nvPr/>
        </p:nvSpPr>
        <p:spPr>
          <a:xfrm>
            <a:off x="5406966" y="719348"/>
            <a:ext cx="689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1E7BAB6-FBFC-45F1-9E99-29E05E804E3B}"/>
              </a:ext>
            </a:extLst>
          </p:cNvPr>
          <p:cNvSpPr/>
          <p:nvPr/>
        </p:nvSpPr>
        <p:spPr>
          <a:xfrm>
            <a:off x="4359618" y="2536212"/>
            <a:ext cx="615142" cy="541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B6775B9-1503-4BEC-8BB8-5D8A87DAB98B}"/>
              </a:ext>
            </a:extLst>
          </p:cNvPr>
          <p:cNvSpPr/>
          <p:nvPr/>
        </p:nvSpPr>
        <p:spPr>
          <a:xfrm>
            <a:off x="6294610" y="2536212"/>
            <a:ext cx="615142" cy="541538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4AA593B-8462-49ED-AC60-64D423E93340}"/>
              </a:ext>
            </a:extLst>
          </p:cNvPr>
          <p:cNvSpPr txBox="1"/>
          <p:nvPr/>
        </p:nvSpPr>
        <p:spPr>
          <a:xfrm>
            <a:off x="5021961" y="260841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D750A7C-DA10-4FF8-9134-6F39F9FF2B3A}"/>
              </a:ext>
            </a:extLst>
          </p:cNvPr>
          <p:cNvSpPr txBox="1"/>
          <p:nvPr/>
        </p:nvSpPr>
        <p:spPr>
          <a:xfrm>
            <a:off x="7075128" y="2608416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</a:t>
            </a:r>
          </a:p>
        </p:txBody>
      </p:sp>
    </p:spTree>
    <p:extLst>
      <p:ext uri="{BB962C8B-B14F-4D97-AF65-F5344CB8AC3E}">
        <p14:creationId xmlns:p14="http://schemas.microsoft.com/office/powerpoint/2010/main" val="377960400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4817B-A51E-4DAF-9E06-4CBF47656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Resolved and Unresolved </a:t>
            </a:r>
            <a:r>
              <a:rPr lang="en-US" dirty="0" err="1"/>
              <a:t>Eentries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EC9FC-FBF4-460E-88CC-D6BFB91FF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64A9D2-0966-4E8C-A770-477C2C16E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54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16671C-E258-4829-B3EC-D22A53E60763}"/>
              </a:ext>
            </a:extLst>
          </p:cNvPr>
          <p:cNvSpPr/>
          <p:nvPr/>
        </p:nvSpPr>
        <p:spPr>
          <a:xfrm>
            <a:off x="3518559" y="2000447"/>
            <a:ext cx="4405261" cy="243040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D4BE2B-6FB0-41D3-8757-C321ECBFBFE1}"/>
              </a:ext>
            </a:extLst>
          </p:cNvPr>
          <p:cNvSpPr/>
          <p:nvPr/>
        </p:nvSpPr>
        <p:spPr>
          <a:xfrm>
            <a:off x="3326164" y="1226502"/>
            <a:ext cx="615142" cy="541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EC3FACB-EF58-4557-8F56-6108E31DA8A7}"/>
              </a:ext>
            </a:extLst>
          </p:cNvPr>
          <p:cNvSpPr/>
          <p:nvPr/>
        </p:nvSpPr>
        <p:spPr>
          <a:xfrm>
            <a:off x="3941306" y="1226502"/>
            <a:ext cx="615142" cy="541538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B4191F-A1F4-4CB1-BAC1-F3E23CD5D547}"/>
              </a:ext>
            </a:extLst>
          </p:cNvPr>
          <p:cNvSpPr/>
          <p:nvPr/>
        </p:nvSpPr>
        <p:spPr>
          <a:xfrm>
            <a:off x="4556448" y="1226502"/>
            <a:ext cx="615142" cy="541538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193E99-B478-499D-9B2E-24E3F37DFD36}"/>
              </a:ext>
            </a:extLst>
          </p:cNvPr>
          <p:cNvSpPr/>
          <p:nvPr/>
        </p:nvSpPr>
        <p:spPr>
          <a:xfrm>
            <a:off x="5171590" y="1226502"/>
            <a:ext cx="615142" cy="541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F06755-6393-4DAE-9933-1AA1CDD84E90}"/>
              </a:ext>
            </a:extLst>
          </p:cNvPr>
          <p:cNvSpPr/>
          <p:nvPr/>
        </p:nvSpPr>
        <p:spPr>
          <a:xfrm>
            <a:off x="5754612" y="1226502"/>
            <a:ext cx="615142" cy="541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AE05F40-7627-4C37-A08D-0C14171449F7}"/>
              </a:ext>
            </a:extLst>
          </p:cNvPr>
          <p:cNvSpPr/>
          <p:nvPr/>
        </p:nvSpPr>
        <p:spPr>
          <a:xfrm>
            <a:off x="6369754" y="1226502"/>
            <a:ext cx="615142" cy="541538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6C591E1-DD8F-44A9-9110-073D313B7766}"/>
              </a:ext>
            </a:extLst>
          </p:cNvPr>
          <p:cNvSpPr/>
          <p:nvPr/>
        </p:nvSpPr>
        <p:spPr>
          <a:xfrm>
            <a:off x="6984896" y="1226502"/>
            <a:ext cx="615142" cy="541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9336AD-C36E-4CCE-A0F5-F21FC3952F56}"/>
              </a:ext>
            </a:extLst>
          </p:cNvPr>
          <p:cNvSpPr/>
          <p:nvPr/>
        </p:nvSpPr>
        <p:spPr>
          <a:xfrm>
            <a:off x="7600038" y="1226502"/>
            <a:ext cx="615142" cy="541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1D1C06-AD7D-4CC8-AD18-FCBF1BDEBA86}"/>
              </a:ext>
            </a:extLst>
          </p:cNvPr>
          <p:cNvSpPr/>
          <p:nvPr/>
        </p:nvSpPr>
        <p:spPr>
          <a:xfrm>
            <a:off x="3683935" y="2200451"/>
            <a:ext cx="615142" cy="541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5914E9C-F406-49D7-8B8D-25963527D042}"/>
              </a:ext>
            </a:extLst>
          </p:cNvPr>
          <p:cNvSpPr/>
          <p:nvPr/>
        </p:nvSpPr>
        <p:spPr>
          <a:xfrm>
            <a:off x="5618927" y="2200451"/>
            <a:ext cx="615142" cy="541538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C298056-2D7B-464F-974A-9410EEED79E2}"/>
              </a:ext>
            </a:extLst>
          </p:cNvPr>
          <p:cNvSpPr txBox="1"/>
          <p:nvPr/>
        </p:nvSpPr>
        <p:spPr>
          <a:xfrm>
            <a:off x="4346278" y="227265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C9EFFF-5A0F-41E5-AFB4-C8B56CA58F2A}"/>
              </a:ext>
            </a:extLst>
          </p:cNvPr>
          <p:cNvSpPr txBox="1"/>
          <p:nvPr/>
        </p:nvSpPr>
        <p:spPr>
          <a:xfrm>
            <a:off x="6399445" y="2272655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</a:t>
            </a:r>
          </a:p>
        </p:txBody>
      </p:sp>
      <p:pic>
        <p:nvPicPr>
          <p:cNvPr id="22" name="Picture 21" descr="Icon&#10;&#10;Description automatically generated">
            <a:extLst>
              <a:ext uri="{FF2B5EF4-FFF2-40B4-BE49-F238E27FC236}">
                <a16:creationId xmlns:a16="http://schemas.microsoft.com/office/drawing/2014/main" id="{85C3EC76-1E65-4957-BC02-6FAB113675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992" y="951297"/>
            <a:ext cx="372174" cy="372174"/>
          </a:xfrm>
          <a:prstGeom prst="rect">
            <a:avLst/>
          </a:prstGeom>
        </p:spPr>
      </p:pic>
      <p:pic>
        <p:nvPicPr>
          <p:cNvPr id="20" name="Content Placeholder 19" descr="Icon&#10;&#10;Description automatically generated">
            <a:extLst>
              <a:ext uri="{FF2B5EF4-FFF2-40B4-BE49-F238E27FC236}">
                <a16:creationId xmlns:a16="http://schemas.microsoft.com/office/drawing/2014/main" id="{ED444D69-97DA-42F9-BAEF-3F453F362E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135" y="946340"/>
            <a:ext cx="358613" cy="358613"/>
          </a:xfrm>
        </p:spPr>
      </p:pic>
      <p:pic>
        <p:nvPicPr>
          <p:cNvPr id="23" name="Picture 22" descr="Icon&#10;&#10;Description automatically generated">
            <a:extLst>
              <a:ext uri="{FF2B5EF4-FFF2-40B4-BE49-F238E27FC236}">
                <a16:creationId xmlns:a16="http://schemas.microsoft.com/office/drawing/2014/main" id="{1D262C51-21D4-4577-8EA5-5FB9C09DA9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3994" y="951297"/>
            <a:ext cx="372174" cy="372174"/>
          </a:xfrm>
          <a:prstGeom prst="rect">
            <a:avLst/>
          </a:prstGeom>
        </p:spPr>
      </p:pic>
      <p:pic>
        <p:nvPicPr>
          <p:cNvPr id="24" name="Content Placeholder 19" descr="Icon&#10;&#10;Description automatically generated">
            <a:extLst>
              <a:ext uri="{FF2B5EF4-FFF2-40B4-BE49-F238E27FC236}">
                <a16:creationId xmlns:a16="http://schemas.microsoft.com/office/drawing/2014/main" id="{AE7E6B9E-76CE-4E6D-8751-C9270439E41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3251" y="946340"/>
            <a:ext cx="358613" cy="358613"/>
          </a:xfrm>
          <a:prstGeom prst="rect">
            <a:avLst/>
          </a:prstGeom>
        </p:spPr>
      </p:pic>
      <p:pic>
        <p:nvPicPr>
          <p:cNvPr id="25" name="Content Placeholder 19" descr="Icon&#10;&#10;Description automatically generated">
            <a:extLst>
              <a:ext uri="{FF2B5EF4-FFF2-40B4-BE49-F238E27FC236}">
                <a16:creationId xmlns:a16="http://schemas.microsoft.com/office/drawing/2014/main" id="{5AC3192F-9AB8-4712-BE15-E927E339880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5862" y="946275"/>
            <a:ext cx="358613" cy="358613"/>
          </a:xfrm>
          <a:prstGeom prst="rect">
            <a:avLst/>
          </a:prstGeom>
        </p:spPr>
      </p:pic>
      <p:pic>
        <p:nvPicPr>
          <p:cNvPr id="26" name="Content Placeholder 19" descr="Icon&#10;&#10;Description automatically generated">
            <a:extLst>
              <a:ext uri="{FF2B5EF4-FFF2-40B4-BE49-F238E27FC236}">
                <a16:creationId xmlns:a16="http://schemas.microsoft.com/office/drawing/2014/main" id="{9516B519-98F4-4D95-A79B-1807C20CEBD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643" y="946275"/>
            <a:ext cx="358613" cy="358613"/>
          </a:xfrm>
          <a:prstGeom prst="rect">
            <a:avLst/>
          </a:prstGeom>
        </p:spPr>
      </p:pic>
      <p:pic>
        <p:nvPicPr>
          <p:cNvPr id="27" name="Content Placeholder 19" descr="Icon&#10;&#10;Description automatically generated">
            <a:extLst>
              <a:ext uri="{FF2B5EF4-FFF2-40B4-BE49-F238E27FC236}">
                <a16:creationId xmlns:a16="http://schemas.microsoft.com/office/drawing/2014/main" id="{22A8FEC9-0056-4969-ADC5-7DABACA62CE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3716" y="946275"/>
            <a:ext cx="358613" cy="358613"/>
          </a:xfrm>
          <a:prstGeom prst="rect">
            <a:avLst/>
          </a:prstGeom>
        </p:spPr>
      </p:pic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DF037EC8-29E7-4B76-AF4B-4A1EEC44C0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3441" y="923839"/>
            <a:ext cx="372174" cy="372174"/>
          </a:xfrm>
          <a:prstGeom prst="rect">
            <a:avLst/>
          </a:prstGeom>
        </p:spPr>
      </p:pic>
      <p:pic>
        <p:nvPicPr>
          <p:cNvPr id="29" name="Content Placeholder 19" descr="Icon&#10;&#10;Description automatically generated">
            <a:extLst>
              <a:ext uri="{FF2B5EF4-FFF2-40B4-BE49-F238E27FC236}">
                <a16:creationId xmlns:a16="http://schemas.microsoft.com/office/drawing/2014/main" id="{B2E51449-5A8A-4D74-AABE-987272692D2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718" y="3267544"/>
            <a:ext cx="358613" cy="358613"/>
          </a:xfrm>
          <a:prstGeom prst="rect">
            <a:avLst/>
          </a:prstGeom>
        </p:spPr>
      </p:pic>
      <p:pic>
        <p:nvPicPr>
          <p:cNvPr id="30" name="Picture 29" descr="Icon&#10;&#10;Description automatically generated">
            <a:extLst>
              <a:ext uri="{FF2B5EF4-FFF2-40B4-BE49-F238E27FC236}">
                <a16:creationId xmlns:a16="http://schemas.microsoft.com/office/drawing/2014/main" id="{9101049B-DB95-41FC-A67D-947871231B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982" y="3262015"/>
            <a:ext cx="372174" cy="372174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FB7CF66E-57AD-4A73-A45D-06B195158CFD}"/>
              </a:ext>
            </a:extLst>
          </p:cNvPr>
          <p:cNvSpPr txBox="1"/>
          <p:nvPr/>
        </p:nvSpPr>
        <p:spPr>
          <a:xfrm>
            <a:off x="4018310" y="3180994"/>
            <a:ext cx="1685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Unresolved – address not computed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963569C-8C19-4654-9771-8304DB0A86D9}"/>
              </a:ext>
            </a:extLst>
          </p:cNvPr>
          <p:cNvSpPr txBox="1"/>
          <p:nvPr/>
        </p:nvSpPr>
        <p:spPr>
          <a:xfrm>
            <a:off x="6470963" y="3189442"/>
            <a:ext cx="1685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Resolved – address computed</a:t>
            </a:r>
          </a:p>
        </p:txBody>
      </p:sp>
    </p:spTree>
    <p:extLst>
      <p:ext uri="{BB962C8B-B14F-4D97-AF65-F5344CB8AC3E}">
        <p14:creationId xmlns:p14="http://schemas.microsoft.com/office/powerpoint/2010/main" val="15572418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CB49F-EECE-4927-8611-E8039762E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Address of a Store – Case 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4D6535-B199-49FD-A341-C54167BD5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AE1F4-6A7B-47B2-A80D-4EDC62867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55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9F5D29-42ED-4945-962C-D2937E8F258C}"/>
              </a:ext>
            </a:extLst>
          </p:cNvPr>
          <p:cNvSpPr/>
          <p:nvPr/>
        </p:nvSpPr>
        <p:spPr>
          <a:xfrm>
            <a:off x="3518559" y="2976991"/>
            <a:ext cx="4405261" cy="243040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CF7869-C204-45D2-A143-BF9228498670}"/>
              </a:ext>
            </a:extLst>
          </p:cNvPr>
          <p:cNvSpPr/>
          <p:nvPr/>
        </p:nvSpPr>
        <p:spPr>
          <a:xfrm>
            <a:off x="3326164" y="2203046"/>
            <a:ext cx="615142" cy="541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3889F9-7E58-4CF0-AD78-343E0F0ADEF0}"/>
              </a:ext>
            </a:extLst>
          </p:cNvPr>
          <p:cNvSpPr/>
          <p:nvPr/>
        </p:nvSpPr>
        <p:spPr>
          <a:xfrm>
            <a:off x="3941306" y="2203046"/>
            <a:ext cx="615142" cy="541538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BA0E85-F07E-4ADF-987C-953B16DADFB2}"/>
              </a:ext>
            </a:extLst>
          </p:cNvPr>
          <p:cNvSpPr/>
          <p:nvPr/>
        </p:nvSpPr>
        <p:spPr>
          <a:xfrm>
            <a:off x="4556448" y="2203046"/>
            <a:ext cx="615142" cy="541538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A’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A580AC-BE1F-43B2-8CF7-434AC6EF3261}"/>
              </a:ext>
            </a:extLst>
          </p:cNvPr>
          <p:cNvSpPr/>
          <p:nvPr/>
        </p:nvSpPr>
        <p:spPr>
          <a:xfrm>
            <a:off x="5171590" y="2203046"/>
            <a:ext cx="615142" cy="541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598401-C5B0-4AAA-ABDA-041C9B069C40}"/>
              </a:ext>
            </a:extLst>
          </p:cNvPr>
          <p:cNvSpPr/>
          <p:nvPr/>
        </p:nvSpPr>
        <p:spPr>
          <a:xfrm>
            <a:off x="5754612" y="2203046"/>
            <a:ext cx="615142" cy="541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C2759B-322E-4260-AA3D-8953E1966200}"/>
              </a:ext>
            </a:extLst>
          </p:cNvPr>
          <p:cNvSpPr/>
          <p:nvPr/>
        </p:nvSpPr>
        <p:spPr>
          <a:xfrm>
            <a:off x="6369754" y="2203046"/>
            <a:ext cx="615142" cy="541538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069D3-A8A4-4FF2-9A1D-AF3CF02B0E05}"/>
              </a:ext>
            </a:extLst>
          </p:cNvPr>
          <p:cNvSpPr/>
          <p:nvPr/>
        </p:nvSpPr>
        <p:spPr>
          <a:xfrm>
            <a:off x="6984896" y="2203046"/>
            <a:ext cx="615142" cy="541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1F9AB7-5D2B-4B28-BF0A-36470E8D03FD}"/>
              </a:ext>
            </a:extLst>
          </p:cNvPr>
          <p:cNvSpPr/>
          <p:nvPr/>
        </p:nvSpPr>
        <p:spPr>
          <a:xfrm>
            <a:off x="7600038" y="2203046"/>
            <a:ext cx="615142" cy="541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10F42E-65A4-4236-9299-D0926E5AA510}"/>
              </a:ext>
            </a:extLst>
          </p:cNvPr>
          <p:cNvSpPr/>
          <p:nvPr/>
        </p:nvSpPr>
        <p:spPr>
          <a:xfrm>
            <a:off x="3683935" y="3176995"/>
            <a:ext cx="615142" cy="541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59C8BE-8023-452A-87ED-4E8004D0E649}"/>
              </a:ext>
            </a:extLst>
          </p:cNvPr>
          <p:cNvSpPr/>
          <p:nvPr/>
        </p:nvSpPr>
        <p:spPr>
          <a:xfrm>
            <a:off x="5618927" y="3176995"/>
            <a:ext cx="615142" cy="541538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78E9A2-FCD0-4FA3-B519-2B0525A79B02}"/>
              </a:ext>
            </a:extLst>
          </p:cNvPr>
          <p:cNvSpPr txBox="1"/>
          <p:nvPr/>
        </p:nvSpPr>
        <p:spPr>
          <a:xfrm>
            <a:off x="4346278" y="324919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DB63F2-69A8-4A3C-B65D-83C2CDE3C96F}"/>
              </a:ext>
            </a:extLst>
          </p:cNvPr>
          <p:cNvSpPr txBox="1"/>
          <p:nvPr/>
        </p:nvSpPr>
        <p:spPr>
          <a:xfrm>
            <a:off x="6399445" y="324919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</a:t>
            </a:r>
          </a:p>
        </p:txBody>
      </p:sp>
      <p:pic>
        <p:nvPicPr>
          <p:cNvPr id="22" name="Content Placeholder 19" descr="Icon&#10;&#10;Description automatically generated">
            <a:extLst>
              <a:ext uri="{FF2B5EF4-FFF2-40B4-BE49-F238E27FC236}">
                <a16:creationId xmlns:a16="http://schemas.microsoft.com/office/drawing/2014/main" id="{F22008F2-752D-4D01-915B-0B6511C046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753" y="2295922"/>
            <a:ext cx="358613" cy="358613"/>
          </a:xfrm>
          <a:prstGeom prst="rect">
            <a:avLst/>
          </a:prstGeom>
        </p:spPr>
      </p:pic>
      <p:pic>
        <p:nvPicPr>
          <p:cNvPr id="23" name="Content Placeholder 19" descr="Icon&#10;&#10;Description automatically generated">
            <a:extLst>
              <a:ext uri="{FF2B5EF4-FFF2-40B4-BE49-F238E27FC236}">
                <a16:creationId xmlns:a16="http://schemas.microsoft.com/office/drawing/2014/main" id="{A4A2B1F9-E016-4575-A1CA-B21D4CE46A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569" y="2268658"/>
            <a:ext cx="358613" cy="358613"/>
          </a:xfrm>
          <a:prstGeom prst="rect">
            <a:avLst/>
          </a:prstGeom>
        </p:spPr>
      </p:pic>
      <p:pic>
        <p:nvPicPr>
          <p:cNvPr id="25" name="Content Placeholder 19" descr="Icon&#10;&#10;Description automatically generated">
            <a:extLst>
              <a:ext uri="{FF2B5EF4-FFF2-40B4-BE49-F238E27FC236}">
                <a16:creationId xmlns:a16="http://schemas.microsoft.com/office/drawing/2014/main" id="{256C28BA-97AD-44B6-AD4D-952E4BDFD9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161" y="2294509"/>
            <a:ext cx="358613" cy="358613"/>
          </a:xfrm>
          <a:prstGeom prst="rect">
            <a:avLst/>
          </a:prstGeom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7FDF6A5E-DFEC-4BA3-A256-E67A23E97A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732" y="2281480"/>
            <a:ext cx="372174" cy="372174"/>
          </a:xfrm>
          <a:prstGeom prst="rect">
            <a:avLst/>
          </a:prstGeom>
        </p:spPr>
      </p:pic>
      <p:pic>
        <p:nvPicPr>
          <p:cNvPr id="27" name="Content Placeholder 19" descr="Icon&#10;&#10;Description automatically generated">
            <a:extLst>
              <a:ext uri="{FF2B5EF4-FFF2-40B4-BE49-F238E27FC236}">
                <a16:creationId xmlns:a16="http://schemas.microsoft.com/office/drawing/2014/main" id="{FD4FABA6-77BE-42F8-B13B-74C4BD0EA2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718" y="4244088"/>
            <a:ext cx="358613" cy="358613"/>
          </a:xfrm>
          <a:prstGeom prst="rect">
            <a:avLst/>
          </a:prstGeom>
        </p:spPr>
      </p:pic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1CBC4F8A-52EA-41CA-903E-DBEB77E6CD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982" y="4238559"/>
            <a:ext cx="372174" cy="37217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E80E4DC-FC8A-462F-B4F2-B11013364CE9}"/>
              </a:ext>
            </a:extLst>
          </p:cNvPr>
          <p:cNvSpPr txBox="1"/>
          <p:nvPr/>
        </p:nvSpPr>
        <p:spPr>
          <a:xfrm>
            <a:off x="4018310" y="4157538"/>
            <a:ext cx="1685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Unresolved – address not computed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3B3831-F55D-4508-A6D4-05E590803D57}"/>
              </a:ext>
            </a:extLst>
          </p:cNvPr>
          <p:cNvSpPr txBox="1"/>
          <p:nvPr/>
        </p:nvSpPr>
        <p:spPr>
          <a:xfrm>
            <a:off x="6470963" y="4165986"/>
            <a:ext cx="1685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Resolved – address computed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0C1B30FC-00F6-47F5-B198-992FC593BF0D}"/>
              </a:ext>
            </a:extLst>
          </p:cNvPr>
          <p:cNvSpPr/>
          <p:nvPr/>
        </p:nvSpPr>
        <p:spPr>
          <a:xfrm>
            <a:off x="4202222" y="1257086"/>
            <a:ext cx="2910938" cy="274802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5DE23B-512A-4D9B-9027-5FFF166C4F43}"/>
              </a:ext>
            </a:extLst>
          </p:cNvPr>
          <p:cNvSpPr txBox="1"/>
          <p:nvPr/>
        </p:nvSpPr>
        <p:spPr>
          <a:xfrm>
            <a:off x="4714060" y="956217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Scan later entries</a:t>
            </a: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72DF8CCA-3F5A-4BEE-B028-A14DC47C9A31}"/>
              </a:ext>
            </a:extLst>
          </p:cNvPr>
          <p:cNvSpPr/>
          <p:nvPr/>
        </p:nvSpPr>
        <p:spPr>
          <a:xfrm>
            <a:off x="4160768" y="1876516"/>
            <a:ext cx="284719" cy="390354"/>
          </a:xfrm>
          <a:prstGeom prst="downArrow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31094B-4044-477F-BBFE-AB82EBC83D35}"/>
              </a:ext>
            </a:extLst>
          </p:cNvPr>
          <p:cNvSpPr txBox="1"/>
          <p:nvPr/>
        </p:nvSpPr>
        <p:spPr>
          <a:xfrm>
            <a:off x="3572478" y="1505225"/>
            <a:ext cx="135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Resolve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369B6B50-9B6F-4430-99F4-84A856C91D52}"/>
              </a:ext>
            </a:extLst>
          </p:cNvPr>
          <p:cNvSpPr/>
          <p:nvPr/>
        </p:nvSpPr>
        <p:spPr>
          <a:xfrm>
            <a:off x="5358633" y="1897169"/>
            <a:ext cx="284719" cy="390354"/>
          </a:xfrm>
          <a:prstGeom prst="downArrow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F28E21-6144-43AE-9105-7C129E3499DE}"/>
              </a:ext>
            </a:extLst>
          </p:cNvPr>
          <p:cNvSpPr txBox="1"/>
          <p:nvPr/>
        </p:nvSpPr>
        <p:spPr>
          <a:xfrm>
            <a:off x="4957541" y="1526625"/>
            <a:ext cx="135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Forward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39597ACA-8E6F-48F9-AF4D-F37A04E669A3}"/>
              </a:ext>
            </a:extLst>
          </p:cNvPr>
          <p:cNvSpPr/>
          <p:nvPr/>
        </p:nvSpPr>
        <p:spPr>
          <a:xfrm>
            <a:off x="6543058" y="1888853"/>
            <a:ext cx="284719" cy="390354"/>
          </a:xfrm>
          <a:prstGeom prst="downArrow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4D0D08A-AC60-4EC4-A920-D85440AA5636}"/>
              </a:ext>
            </a:extLst>
          </p:cNvPr>
          <p:cNvSpPr txBox="1"/>
          <p:nvPr/>
        </p:nvSpPr>
        <p:spPr>
          <a:xfrm>
            <a:off x="6293714" y="1526625"/>
            <a:ext cx="135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Stop</a:t>
            </a:r>
          </a:p>
        </p:txBody>
      </p:sp>
    </p:spTree>
    <p:extLst>
      <p:ext uri="{BB962C8B-B14F-4D97-AF65-F5344CB8AC3E}">
        <p14:creationId xmlns:p14="http://schemas.microsoft.com/office/powerpoint/2010/main" val="2718026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3" grpId="0" animBg="1"/>
      <p:bldP spid="34" grpId="0"/>
      <p:bldP spid="35" grpId="0" animBg="1"/>
      <p:bldP spid="36" grpId="0"/>
      <p:bldP spid="37" grpId="0" animBg="1"/>
      <p:bldP spid="3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CB49F-EECE-4927-8611-E8039762E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Address of a Store – Case II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4D6535-B199-49FD-A341-C54167BD5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AE1F4-6A7B-47B2-A80D-4EDC62867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56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9F5D29-42ED-4945-962C-D2937E8F258C}"/>
              </a:ext>
            </a:extLst>
          </p:cNvPr>
          <p:cNvSpPr/>
          <p:nvPr/>
        </p:nvSpPr>
        <p:spPr>
          <a:xfrm>
            <a:off x="3518559" y="2976991"/>
            <a:ext cx="4405261" cy="243040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CF7869-C204-45D2-A143-BF9228498670}"/>
              </a:ext>
            </a:extLst>
          </p:cNvPr>
          <p:cNvSpPr/>
          <p:nvPr/>
        </p:nvSpPr>
        <p:spPr>
          <a:xfrm>
            <a:off x="3326164" y="2203046"/>
            <a:ext cx="615142" cy="541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3889F9-7E58-4CF0-AD78-343E0F0ADEF0}"/>
              </a:ext>
            </a:extLst>
          </p:cNvPr>
          <p:cNvSpPr/>
          <p:nvPr/>
        </p:nvSpPr>
        <p:spPr>
          <a:xfrm>
            <a:off x="3941306" y="2203046"/>
            <a:ext cx="615142" cy="541538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BA0E85-F07E-4ADF-987C-953B16DADFB2}"/>
              </a:ext>
            </a:extLst>
          </p:cNvPr>
          <p:cNvSpPr/>
          <p:nvPr/>
        </p:nvSpPr>
        <p:spPr>
          <a:xfrm>
            <a:off x="4556448" y="2203046"/>
            <a:ext cx="615142" cy="541538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A’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A580AC-BE1F-43B2-8CF7-434AC6EF3261}"/>
              </a:ext>
            </a:extLst>
          </p:cNvPr>
          <p:cNvSpPr/>
          <p:nvPr/>
        </p:nvSpPr>
        <p:spPr>
          <a:xfrm>
            <a:off x="5171590" y="2203046"/>
            <a:ext cx="615142" cy="541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598401-C5B0-4AAA-ABDA-041C9B069C40}"/>
              </a:ext>
            </a:extLst>
          </p:cNvPr>
          <p:cNvSpPr/>
          <p:nvPr/>
        </p:nvSpPr>
        <p:spPr>
          <a:xfrm>
            <a:off x="5754612" y="2203046"/>
            <a:ext cx="615142" cy="541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C2759B-322E-4260-AA3D-8953E1966200}"/>
              </a:ext>
            </a:extLst>
          </p:cNvPr>
          <p:cNvSpPr/>
          <p:nvPr/>
        </p:nvSpPr>
        <p:spPr>
          <a:xfrm>
            <a:off x="6369754" y="2203046"/>
            <a:ext cx="615142" cy="541538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069D3-A8A4-4FF2-9A1D-AF3CF02B0E05}"/>
              </a:ext>
            </a:extLst>
          </p:cNvPr>
          <p:cNvSpPr/>
          <p:nvPr/>
        </p:nvSpPr>
        <p:spPr>
          <a:xfrm>
            <a:off x="6984896" y="2203046"/>
            <a:ext cx="615142" cy="541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1F9AB7-5D2B-4B28-BF0A-36470E8D03FD}"/>
              </a:ext>
            </a:extLst>
          </p:cNvPr>
          <p:cNvSpPr/>
          <p:nvPr/>
        </p:nvSpPr>
        <p:spPr>
          <a:xfrm>
            <a:off x="7600038" y="2203046"/>
            <a:ext cx="615142" cy="541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10F42E-65A4-4236-9299-D0926E5AA510}"/>
              </a:ext>
            </a:extLst>
          </p:cNvPr>
          <p:cNvSpPr/>
          <p:nvPr/>
        </p:nvSpPr>
        <p:spPr>
          <a:xfrm>
            <a:off x="3683935" y="3176995"/>
            <a:ext cx="615142" cy="541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59C8BE-8023-452A-87ED-4E8004D0E649}"/>
              </a:ext>
            </a:extLst>
          </p:cNvPr>
          <p:cNvSpPr/>
          <p:nvPr/>
        </p:nvSpPr>
        <p:spPr>
          <a:xfrm>
            <a:off x="5618927" y="3176995"/>
            <a:ext cx="615142" cy="541538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78E9A2-FCD0-4FA3-B519-2B0525A79B02}"/>
              </a:ext>
            </a:extLst>
          </p:cNvPr>
          <p:cNvSpPr txBox="1"/>
          <p:nvPr/>
        </p:nvSpPr>
        <p:spPr>
          <a:xfrm>
            <a:off x="4346278" y="324919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DB63F2-69A8-4A3C-B65D-83C2CDE3C96F}"/>
              </a:ext>
            </a:extLst>
          </p:cNvPr>
          <p:cNvSpPr txBox="1"/>
          <p:nvPr/>
        </p:nvSpPr>
        <p:spPr>
          <a:xfrm>
            <a:off x="6399445" y="324919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</a:t>
            </a:r>
          </a:p>
        </p:txBody>
      </p:sp>
      <p:pic>
        <p:nvPicPr>
          <p:cNvPr id="22" name="Content Placeholder 19" descr="Icon&#10;&#10;Description automatically generated">
            <a:extLst>
              <a:ext uri="{FF2B5EF4-FFF2-40B4-BE49-F238E27FC236}">
                <a16:creationId xmlns:a16="http://schemas.microsoft.com/office/drawing/2014/main" id="{F22008F2-752D-4D01-915B-0B6511C046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753" y="2295922"/>
            <a:ext cx="358613" cy="358613"/>
          </a:xfrm>
          <a:prstGeom prst="rect">
            <a:avLst/>
          </a:prstGeom>
        </p:spPr>
      </p:pic>
      <p:pic>
        <p:nvPicPr>
          <p:cNvPr id="23" name="Content Placeholder 19" descr="Icon&#10;&#10;Description automatically generated">
            <a:extLst>
              <a:ext uri="{FF2B5EF4-FFF2-40B4-BE49-F238E27FC236}">
                <a16:creationId xmlns:a16="http://schemas.microsoft.com/office/drawing/2014/main" id="{A4A2B1F9-E016-4575-A1CA-B21D4CE46A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569" y="2268658"/>
            <a:ext cx="358613" cy="358613"/>
          </a:xfrm>
          <a:prstGeom prst="rect">
            <a:avLst/>
          </a:prstGeom>
        </p:spPr>
      </p:pic>
      <p:pic>
        <p:nvPicPr>
          <p:cNvPr id="25" name="Content Placeholder 19" descr="Icon&#10;&#10;Description automatically generated">
            <a:extLst>
              <a:ext uri="{FF2B5EF4-FFF2-40B4-BE49-F238E27FC236}">
                <a16:creationId xmlns:a16="http://schemas.microsoft.com/office/drawing/2014/main" id="{256C28BA-97AD-44B6-AD4D-952E4BDFD9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161" y="2294509"/>
            <a:ext cx="358613" cy="358613"/>
          </a:xfrm>
          <a:prstGeom prst="rect">
            <a:avLst/>
          </a:prstGeom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7FDF6A5E-DFEC-4BA3-A256-E67A23E97A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303" y="1882689"/>
            <a:ext cx="372174" cy="372174"/>
          </a:xfrm>
          <a:prstGeom prst="rect">
            <a:avLst/>
          </a:prstGeom>
        </p:spPr>
      </p:pic>
      <p:pic>
        <p:nvPicPr>
          <p:cNvPr id="27" name="Content Placeholder 19" descr="Icon&#10;&#10;Description automatically generated">
            <a:extLst>
              <a:ext uri="{FF2B5EF4-FFF2-40B4-BE49-F238E27FC236}">
                <a16:creationId xmlns:a16="http://schemas.microsoft.com/office/drawing/2014/main" id="{FD4FABA6-77BE-42F8-B13B-74C4BD0EA2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718" y="4244088"/>
            <a:ext cx="358613" cy="358613"/>
          </a:xfrm>
          <a:prstGeom prst="rect">
            <a:avLst/>
          </a:prstGeom>
        </p:spPr>
      </p:pic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1CBC4F8A-52EA-41CA-903E-DBEB77E6CD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982" y="4238559"/>
            <a:ext cx="372174" cy="37217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E80E4DC-FC8A-462F-B4F2-B11013364CE9}"/>
              </a:ext>
            </a:extLst>
          </p:cNvPr>
          <p:cNvSpPr txBox="1"/>
          <p:nvPr/>
        </p:nvSpPr>
        <p:spPr>
          <a:xfrm>
            <a:off x="4018310" y="4157538"/>
            <a:ext cx="1685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Unresolved – address not computed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3B3831-F55D-4508-A6D4-05E590803D57}"/>
              </a:ext>
            </a:extLst>
          </p:cNvPr>
          <p:cNvSpPr txBox="1"/>
          <p:nvPr/>
        </p:nvSpPr>
        <p:spPr>
          <a:xfrm>
            <a:off x="6470963" y="4165986"/>
            <a:ext cx="1685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Resolved – address computed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0C1B30FC-00F6-47F5-B198-992FC593BF0D}"/>
              </a:ext>
            </a:extLst>
          </p:cNvPr>
          <p:cNvSpPr/>
          <p:nvPr/>
        </p:nvSpPr>
        <p:spPr>
          <a:xfrm>
            <a:off x="4202222" y="1257086"/>
            <a:ext cx="2910938" cy="274802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5DE23B-512A-4D9B-9027-5FFF166C4F43}"/>
              </a:ext>
            </a:extLst>
          </p:cNvPr>
          <p:cNvSpPr txBox="1"/>
          <p:nvPr/>
        </p:nvSpPr>
        <p:spPr>
          <a:xfrm>
            <a:off x="4714060" y="956217"/>
            <a:ext cx="1980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Scan later entries</a:t>
            </a: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72DF8CCA-3F5A-4BEE-B028-A14DC47C9A31}"/>
              </a:ext>
            </a:extLst>
          </p:cNvPr>
          <p:cNvSpPr/>
          <p:nvPr/>
        </p:nvSpPr>
        <p:spPr>
          <a:xfrm>
            <a:off x="4160768" y="1876516"/>
            <a:ext cx="284719" cy="390354"/>
          </a:xfrm>
          <a:prstGeom prst="downArrow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331094B-4044-477F-BBFE-AB82EBC83D35}"/>
              </a:ext>
            </a:extLst>
          </p:cNvPr>
          <p:cNvSpPr txBox="1"/>
          <p:nvPr/>
        </p:nvSpPr>
        <p:spPr>
          <a:xfrm>
            <a:off x="3572478" y="1505225"/>
            <a:ext cx="135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Resolve</a:t>
            </a:r>
          </a:p>
        </p:txBody>
      </p:sp>
      <p:sp>
        <p:nvSpPr>
          <p:cNvPr id="35" name="Arrow: Down 34">
            <a:extLst>
              <a:ext uri="{FF2B5EF4-FFF2-40B4-BE49-F238E27FC236}">
                <a16:creationId xmlns:a16="http://schemas.microsoft.com/office/drawing/2014/main" id="{369B6B50-9B6F-4430-99F4-84A856C91D52}"/>
              </a:ext>
            </a:extLst>
          </p:cNvPr>
          <p:cNvSpPr/>
          <p:nvPr/>
        </p:nvSpPr>
        <p:spPr>
          <a:xfrm>
            <a:off x="5358633" y="1897169"/>
            <a:ext cx="284719" cy="390354"/>
          </a:xfrm>
          <a:prstGeom prst="downArrow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AF28E21-6144-43AE-9105-7C129E3499DE}"/>
              </a:ext>
            </a:extLst>
          </p:cNvPr>
          <p:cNvSpPr txBox="1"/>
          <p:nvPr/>
        </p:nvSpPr>
        <p:spPr>
          <a:xfrm>
            <a:off x="4957541" y="1526625"/>
            <a:ext cx="135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Forward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39597ACA-8E6F-48F9-AF4D-F37A04E669A3}"/>
              </a:ext>
            </a:extLst>
          </p:cNvPr>
          <p:cNvSpPr/>
          <p:nvPr/>
        </p:nvSpPr>
        <p:spPr>
          <a:xfrm>
            <a:off x="6543058" y="1888853"/>
            <a:ext cx="284719" cy="390354"/>
          </a:xfrm>
          <a:prstGeom prst="downArrow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4D0D08A-AC60-4EC4-A920-D85440AA5636}"/>
              </a:ext>
            </a:extLst>
          </p:cNvPr>
          <p:cNvSpPr txBox="1"/>
          <p:nvPr/>
        </p:nvSpPr>
        <p:spPr>
          <a:xfrm>
            <a:off x="6293714" y="1526625"/>
            <a:ext cx="135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Stop</a:t>
            </a:r>
          </a:p>
        </p:txBody>
      </p:sp>
      <p:pic>
        <p:nvPicPr>
          <p:cNvPr id="39" name="Content Placeholder 19" descr="Icon&#10;&#10;Description automatically generated">
            <a:extLst>
              <a:ext uri="{FF2B5EF4-FFF2-40B4-BE49-F238E27FC236}">
                <a16:creationId xmlns:a16="http://schemas.microsoft.com/office/drawing/2014/main" id="{AF7323F6-AEEE-43EE-B392-6FE178FC2F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590" y="2275310"/>
            <a:ext cx="358613" cy="35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005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3" grpId="0" animBg="1"/>
      <p:bldP spid="34" grpId="0"/>
      <p:bldP spid="35" grpId="0" animBg="1"/>
      <p:bldP spid="36" grpId="0"/>
      <p:bldP spid="37" grpId="0" animBg="1"/>
      <p:bldP spid="38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CB49F-EECE-4927-8611-E8039762E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Address of a Load – Case 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4D6535-B199-49FD-A341-C54167BD5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AE1F4-6A7B-47B2-A80D-4EDC62867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57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9F5D29-42ED-4945-962C-D2937E8F258C}"/>
              </a:ext>
            </a:extLst>
          </p:cNvPr>
          <p:cNvSpPr/>
          <p:nvPr/>
        </p:nvSpPr>
        <p:spPr>
          <a:xfrm>
            <a:off x="3518559" y="2976991"/>
            <a:ext cx="4405261" cy="243040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CF7869-C204-45D2-A143-BF9228498670}"/>
              </a:ext>
            </a:extLst>
          </p:cNvPr>
          <p:cNvSpPr/>
          <p:nvPr/>
        </p:nvSpPr>
        <p:spPr>
          <a:xfrm>
            <a:off x="3326164" y="2203046"/>
            <a:ext cx="615142" cy="541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3889F9-7E58-4CF0-AD78-343E0F0ADEF0}"/>
              </a:ext>
            </a:extLst>
          </p:cNvPr>
          <p:cNvSpPr/>
          <p:nvPr/>
        </p:nvSpPr>
        <p:spPr>
          <a:xfrm>
            <a:off x="3941306" y="2203046"/>
            <a:ext cx="615142" cy="541538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BA0E85-F07E-4ADF-987C-953B16DADFB2}"/>
              </a:ext>
            </a:extLst>
          </p:cNvPr>
          <p:cNvSpPr/>
          <p:nvPr/>
        </p:nvSpPr>
        <p:spPr>
          <a:xfrm>
            <a:off x="4556448" y="2203046"/>
            <a:ext cx="615142" cy="541538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A’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A580AC-BE1F-43B2-8CF7-434AC6EF3261}"/>
              </a:ext>
            </a:extLst>
          </p:cNvPr>
          <p:cNvSpPr/>
          <p:nvPr/>
        </p:nvSpPr>
        <p:spPr>
          <a:xfrm>
            <a:off x="5171590" y="2203046"/>
            <a:ext cx="615142" cy="541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598401-C5B0-4AAA-ABDA-041C9B069C40}"/>
              </a:ext>
            </a:extLst>
          </p:cNvPr>
          <p:cNvSpPr/>
          <p:nvPr/>
        </p:nvSpPr>
        <p:spPr>
          <a:xfrm>
            <a:off x="5754612" y="2203046"/>
            <a:ext cx="615142" cy="541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C2759B-322E-4260-AA3D-8953E1966200}"/>
              </a:ext>
            </a:extLst>
          </p:cNvPr>
          <p:cNvSpPr/>
          <p:nvPr/>
        </p:nvSpPr>
        <p:spPr>
          <a:xfrm>
            <a:off x="6369754" y="2203046"/>
            <a:ext cx="615142" cy="541538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069D3-A8A4-4FF2-9A1D-AF3CF02B0E05}"/>
              </a:ext>
            </a:extLst>
          </p:cNvPr>
          <p:cNvSpPr/>
          <p:nvPr/>
        </p:nvSpPr>
        <p:spPr>
          <a:xfrm>
            <a:off x="6984896" y="2203046"/>
            <a:ext cx="615142" cy="541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1F9AB7-5D2B-4B28-BF0A-36470E8D03FD}"/>
              </a:ext>
            </a:extLst>
          </p:cNvPr>
          <p:cNvSpPr/>
          <p:nvPr/>
        </p:nvSpPr>
        <p:spPr>
          <a:xfrm>
            <a:off x="7600038" y="2203046"/>
            <a:ext cx="615142" cy="541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10F42E-65A4-4236-9299-D0926E5AA510}"/>
              </a:ext>
            </a:extLst>
          </p:cNvPr>
          <p:cNvSpPr/>
          <p:nvPr/>
        </p:nvSpPr>
        <p:spPr>
          <a:xfrm>
            <a:off x="3683935" y="3176995"/>
            <a:ext cx="615142" cy="541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59C8BE-8023-452A-87ED-4E8004D0E649}"/>
              </a:ext>
            </a:extLst>
          </p:cNvPr>
          <p:cNvSpPr/>
          <p:nvPr/>
        </p:nvSpPr>
        <p:spPr>
          <a:xfrm>
            <a:off x="5618927" y="3176995"/>
            <a:ext cx="615142" cy="541538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78E9A2-FCD0-4FA3-B519-2B0525A79B02}"/>
              </a:ext>
            </a:extLst>
          </p:cNvPr>
          <p:cNvSpPr txBox="1"/>
          <p:nvPr/>
        </p:nvSpPr>
        <p:spPr>
          <a:xfrm>
            <a:off x="4346278" y="324919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DB63F2-69A8-4A3C-B65D-83C2CDE3C96F}"/>
              </a:ext>
            </a:extLst>
          </p:cNvPr>
          <p:cNvSpPr txBox="1"/>
          <p:nvPr/>
        </p:nvSpPr>
        <p:spPr>
          <a:xfrm>
            <a:off x="6399445" y="324919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</a:t>
            </a:r>
          </a:p>
        </p:txBody>
      </p:sp>
      <p:pic>
        <p:nvPicPr>
          <p:cNvPr id="22" name="Content Placeholder 19" descr="Icon&#10;&#10;Description automatically generated">
            <a:extLst>
              <a:ext uri="{FF2B5EF4-FFF2-40B4-BE49-F238E27FC236}">
                <a16:creationId xmlns:a16="http://schemas.microsoft.com/office/drawing/2014/main" id="{F22008F2-752D-4D01-915B-0B6511C046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753" y="2295922"/>
            <a:ext cx="358613" cy="358613"/>
          </a:xfrm>
          <a:prstGeom prst="rect">
            <a:avLst/>
          </a:prstGeom>
        </p:spPr>
      </p:pic>
      <p:pic>
        <p:nvPicPr>
          <p:cNvPr id="23" name="Content Placeholder 19" descr="Icon&#10;&#10;Description automatically generated">
            <a:extLst>
              <a:ext uri="{FF2B5EF4-FFF2-40B4-BE49-F238E27FC236}">
                <a16:creationId xmlns:a16="http://schemas.microsoft.com/office/drawing/2014/main" id="{A4A2B1F9-E016-4575-A1CA-B21D4CE46A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569" y="2268658"/>
            <a:ext cx="358613" cy="358613"/>
          </a:xfrm>
          <a:prstGeom prst="rect">
            <a:avLst/>
          </a:prstGeom>
        </p:spPr>
      </p:pic>
      <p:pic>
        <p:nvPicPr>
          <p:cNvPr id="25" name="Content Placeholder 19" descr="Icon&#10;&#10;Description automatically generated">
            <a:extLst>
              <a:ext uri="{FF2B5EF4-FFF2-40B4-BE49-F238E27FC236}">
                <a16:creationId xmlns:a16="http://schemas.microsoft.com/office/drawing/2014/main" id="{256C28BA-97AD-44B6-AD4D-952E4BDFD9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161" y="2294509"/>
            <a:ext cx="358613" cy="358613"/>
          </a:xfrm>
          <a:prstGeom prst="rect">
            <a:avLst/>
          </a:prstGeom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7FDF6A5E-DFEC-4BA3-A256-E67A23E97A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609" y="2594907"/>
            <a:ext cx="372174" cy="372174"/>
          </a:xfrm>
          <a:prstGeom prst="rect">
            <a:avLst/>
          </a:prstGeom>
        </p:spPr>
      </p:pic>
      <p:pic>
        <p:nvPicPr>
          <p:cNvPr id="27" name="Content Placeholder 19" descr="Icon&#10;&#10;Description automatically generated">
            <a:extLst>
              <a:ext uri="{FF2B5EF4-FFF2-40B4-BE49-F238E27FC236}">
                <a16:creationId xmlns:a16="http://schemas.microsoft.com/office/drawing/2014/main" id="{FD4FABA6-77BE-42F8-B13B-74C4BD0EA2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718" y="4244088"/>
            <a:ext cx="358613" cy="358613"/>
          </a:xfrm>
          <a:prstGeom prst="rect">
            <a:avLst/>
          </a:prstGeom>
        </p:spPr>
      </p:pic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1CBC4F8A-52EA-41CA-903E-DBEB77E6CD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982" y="4238559"/>
            <a:ext cx="372174" cy="37217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E80E4DC-FC8A-462F-B4F2-B11013364CE9}"/>
              </a:ext>
            </a:extLst>
          </p:cNvPr>
          <p:cNvSpPr txBox="1"/>
          <p:nvPr/>
        </p:nvSpPr>
        <p:spPr>
          <a:xfrm>
            <a:off x="4018310" y="4157538"/>
            <a:ext cx="1685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Unresolved – address not computed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3B3831-F55D-4508-A6D4-05E590803D57}"/>
              </a:ext>
            </a:extLst>
          </p:cNvPr>
          <p:cNvSpPr txBox="1"/>
          <p:nvPr/>
        </p:nvSpPr>
        <p:spPr>
          <a:xfrm>
            <a:off x="6470963" y="4165986"/>
            <a:ext cx="1685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Resolved – address computed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0C1B30FC-00F6-47F5-B198-992FC593BF0D}"/>
              </a:ext>
            </a:extLst>
          </p:cNvPr>
          <p:cNvSpPr/>
          <p:nvPr/>
        </p:nvSpPr>
        <p:spPr>
          <a:xfrm rot="10800000">
            <a:off x="5557738" y="1266181"/>
            <a:ext cx="2910938" cy="274802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5DE23B-512A-4D9B-9027-5FFF166C4F43}"/>
              </a:ext>
            </a:extLst>
          </p:cNvPr>
          <p:cNvSpPr txBox="1"/>
          <p:nvPr/>
        </p:nvSpPr>
        <p:spPr>
          <a:xfrm>
            <a:off x="6206271" y="954420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Scan earlier entries</a:t>
            </a:r>
          </a:p>
        </p:txBody>
      </p:sp>
      <p:sp>
        <p:nvSpPr>
          <p:cNvPr id="37" name="Arrow: Down 36">
            <a:extLst>
              <a:ext uri="{FF2B5EF4-FFF2-40B4-BE49-F238E27FC236}">
                <a16:creationId xmlns:a16="http://schemas.microsoft.com/office/drawing/2014/main" id="{39597ACA-8E6F-48F9-AF4D-F37A04E669A3}"/>
              </a:ext>
            </a:extLst>
          </p:cNvPr>
          <p:cNvSpPr/>
          <p:nvPr/>
        </p:nvSpPr>
        <p:spPr>
          <a:xfrm>
            <a:off x="6543058" y="1888853"/>
            <a:ext cx="284719" cy="390354"/>
          </a:xfrm>
          <a:prstGeom prst="downArrow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4D0D08A-AC60-4EC4-A920-D85440AA5636}"/>
              </a:ext>
            </a:extLst>
          </p:cNvPr>
          <p:cNvSpPr txBox="1"/>
          <p:nvPr/>
        </p:nvSpPr>
        <p:spPr>
          <a:xfrm>
            <a:off x="6293714" y="1526625"/>
            <a:ext cx="135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2. Stop</a:t>
            </a:r>
          </a:p>
        </p:txBody>
      </p:sp>
      <p:pic>
        <p:nvPicPr>
          <p:cNvPr id="39" name="Content Placeholder 19" descr="Icon&#10;&#10;Description automatically generated">
            <a:extLst>
              <a:ext uri="{FF2B5EF4-FFF2-40B4-BE49-F238E27FC236}">
                <a16:creationId xmlns:a16="http://schemas.microsoft.com/office/drawing/2014/main" id="{AF7323F6-AEEE-43EE-B392-6FE178FC2F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8590" y="2275310"/>
            <a:ext cx="358613" cy="358613"/>
          </a:xfrm>
          <a:prstGeom prst="rect">
            <a:avLst/>
          </a:prstGeom>
        </p:spPr>
      </p:pic>
      <p:sp>
        <p:nvSpPr>
          <p:cNvPr id="40" name="Arrow: Down 39">
            <a:extLst>
              <a:ext uri="{FF2B5EF4-FFF2-40B4-BE49-F238E27FC236}">
                <a16:creationId xmlns:a16="http://schemas.microsoft.com/office/drawing/2014/main" id="{9E080281-0E85-4428-A5F4-B532AE5941AE}"/>
              </a:ext>
            </a:extLst>
          </p:cNvPr>
          <p:cNvSpPr/>
          <p:nvPr/>
        </p:nvSpPr>
        <p:spPr>
          <a:xfrm>
            <a:off x="7798336" y="1905991"/>
            <a:ext cx="284719" cy="390354"/>
          </a:xfrm>
          <a:prstGeom prst="downArrow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0592EBF-4415-42A9-89C0-B7928578B194}"/>
              </a:ext>
            </a:extLst>
          </p:cNvPr>
          <p:cNvSpPr txBox="1"/>
          <p:nvPr/>
        </p:nvSpPr>
        <p:spPr>
          <a:xfrm>
            <a:off x="7210046" y="1534700"/>
            <a:ext cx="135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Resolve</a:t>
            </a:r>
          </a:p>
        </p:txBody>
      </p:sp>
    </p:spTree>
    <p:extLst>
      <p:ext uri="{BB962C8B-B14F-4D97-AF65-F5344CB8AC3E}">
        <p14:creationId xmlns:p14="http://schemas.microsoft.com/office/powerpoint/2010/main" val="432903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37" grpId="0" animBg="1"/>
      <p:bldP spid="38" grpId="0"/>
      <p:bldP spid="40" grpId="0" animBg="1"/>
      <p:bldP spid="41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CB49F-EECE-4927-8611-E8039762E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Address of a Load – Case II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4D6535-B199-49FD-A341-C54167BD5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AE1F4-6A7B-47B2-A80D-4EDC62867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58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9F5D29-42ED-4945-962C-D2937E8F258C}"/>
              </a:ext>
            </a:extLst>
          </p:cNvPr>
          <p:cNvSpPr/>
          <p:nvPr/>
        </p:nvSpPr>
        <p:spPr>
          <a:xfrm>
            <a:off x="3518559" y="2976991"/>
            <a:ext cx="4405261" cy="243040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0CF7869-C204-45D2-A143-BF9228498670}"/>
              </a:ext>
            </a:extLst>
          </p:cNvPr>
          <p:cNvSpPr/>
          <p:nvPr/>
        </p:nvSpPr>
        <p:spPr>
          <a:xfrm>
            <a:off x="3326164" y="2203046"/>
            <a:ext cx="615142" cy="541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3889F9-7E58-4CF0-AD78-343E0F0ADEF0}"/>
              </a:ext>
            </a:extLst>
          </p:cNvPr>
          <p:cNvSpPr/>
          <p:nvPr/>
        </p:nvSpPr>
        <p:spPr>
          <a:xfrm>
            <a:off x="3941306" y="2203046"/>
            <a:ext cx="615142" cy="541538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8BA0E85-F07E-4ADF-987C-953B16DADFB2}"/>
              </a:ext>
            </a:extLst>
          </p:cNvPr>
          <p:cNvSpPr/>
          <p:nvPr/>
        </p:nvSpPr>
        <p:spPr>
          <a:xfrm>
            <a:off x="4556448" y="2203046"/>
            <a:ext cx="615142" cy="541538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A’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FA580AC-BE1F-43B2-8CF7-434AC6EF3261}"/>
              </a:ext>
            </a:extLst>
          </p:cNvPr>
          <p:cNvSpPr/>
          <p:nvPr/>
        </p:nvSpPr>
        <p:spPr>
          <a:xfrm>
            <a:off x="5171590" y="2203046"/>
            <a:ext cx="615142" cy="541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598401-C5B0-4AAA-ABDA-041C9B069C40}"/>
              </a:ext>
            </a:extLst>
          </p:cNvPr>
          <p:cNvSpPr/>
          <p:nvPr/>
        </p:nvSpPr>
        <p:spPr>
          <a:xfrm>
            <a:off x="5754612" y="2203046"/>
            <a:ext cx="615142" cy="541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C2759B-322E-4260-AA3D-8953E1966200}"/>
              </a:ext>
            </a:extLst>
          </p:cNvPr>
          <p:cNvSpPr/>
          <p:nvPr/>
        </p:nvSpPr>
        <p:spPr>
          <a:xfrm>
            <a:off x="6377845" y="2203046"/>
            <a:ext cx="615142" cy="541538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A’’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4069D3-A8A4-4FF2-9A1D-AF3CF02B0E05}"/>
              </a:ext>
            </a:extLst>
          </p:cNvPr>
          <p:cNvSpPr/>
          <p:nvPr/>
        </p:nvSpPr>
        <p:spPr>
          <a:xfrm>
            <a:off x="6984896" y="2203046"/>
            <a:ext cx="615142" cy="541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1F9AB7-5D2B-4B28-BF0A-36470E8D03FD}"/>
              </a:ext>
            </a:extLst>
          </p:cNvPr>
          <p:cNvSpPr/>
          <p:nvPr/>
        </p:nvSpPr>
        <p:spPr>
          <a:xfrm>
            <a:off x="7600038" y="2203046"/>
            <a:ext cx="615142" cy="541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410F42E-65A4-4236-9299-D0926E5AA510}"/>
              </a:ext>
            </a:extLst>
          </p:cNvPr>
          <p:cNvSpPr/>
          <p:nvPr/>
        </p:nvSpPr>
        <p:spPr>
          <a:xfrm>
            <a:off x="3683935" y="3176995"/>
            <a:ext cx="615142" cy="5415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D59C8BE-8023-452A-87ED-4E8004D0E649}"/>
              </a:ext>
            </a:extLst>
          </p:cNvPr>
          <p:cNvSpPr/>
          <p:nvPr/>
        </p:nvSpPr>
        <p:spPr>
          <a:xfrm>
            <a:off x="5618927" y="3176995"/>
            <a:ext cx="615142" cy="541538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978E9A2-FCD0-4FA3-B519-2B0525A79B02}"/>
              </a:ext>
            </a:extLst>
          </p:cNvPr>
          <p:cNvSpPr txBox="1"/>
          <p:nvPr/>
        </p:nvSpPr>
        <p:spPr>
          <a:xfrm>
            <a:off x="4346278" y="324919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Load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DB63F2-69A8-4A3C-B65D-83C2CDE3C96F}"/>
              </a:ext>
            </a:extLst>
          </p:cNvPr>
          <p:cNvSpPr txBox="1"/>
          <p:nvPr/>
        </p:nvSpPr>
        <p:spPr>
          <a:xfrm>
            <a:off x="6399445" y="3249199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Store</a:t>
            </a:r>
          </a:p>
        </p:txBody>
      </p:sp>
      <p:pic>
        <p:nvPicPr>
          <p:cNvPr id="22" name="Content Placeholder 19" descr="Icon&#10;&#10;Description automatically generated">
            <a:extLst>
              <a:ext uri="{FF2B5EF4-FFF2-40B4-BE49-F238E27FC236}">
                <a16:creationId xmlns:a16="http://schemas.microsoft.com/office/drawing/2014/main" id="{F22008F2-752D-4D01-915B-0B6511C0465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753" y="2295922"/>
            <a:ext cx="358613" cy="358613"/>
          </a:xfrm>
          <a:prstGeom prst="rect">
            <a:avLst/>
          </a:prstGeom>
        </p:spPr>
      </p:pic>
      <p:pic>
        <p:nvPicPr>
          <p:cNvPr id="23" name="Content Placeholder 19" descr="Icon&#10;&#10;Description automatically generated">
            <a:extLst>
              <a:ext uri="{FF2B5EF4-FFF2-40B4-BE49-F238E27FC236}">
                <a16:creationId xmlns:a16="http://schemas.microsoft.com/office/drawing/2014/main" id="{A4A2B1F9-E016-4575-A1CA-B21D4CE46A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3569" y="2268658"/>
            <a:ext cx="358613" cy="358613"/>
          </a:xfrm>
          <a:prstGeom prst="rect">
            <a:avLst/>
          </a:prstGeom>
        </p:spPr>
      </p:pic>
      <p:pic>
        <p:nvPicPr>
          <p:cNvPr id="25" name="Content Placeholder 19" descr="Icon&#10;&#10;Description automatically generated">
            <a:extLst>
              <a:ext uri="{FF2B5EF4-FFF2-40B4-BE49-F238E27FC236}">
                <a16:creationId xmlns:a16="http://schemas.microsoft.com/office/drawing/2014/main" id="{256C28BA-97AD-44B6-AD4D-952E4BDFD9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3161" y="2294509"/>
            <a:ext cx="358613" cy="358613"/>
          </a:xfrm>
          <a:prstGeom prst="rect">
            <a:avLst/>
          </a:prstGeom>
        </p:spPr>
      </p:pic>
      <p:pic>
        <p:nvPicPr>
          <p:cNvPr id="26" name="Picture 25" descr="Icon&#10;&#10;Description automatically generated">
            <a:extLst>
              <a:ext uri="{FF2B5EF4-FFF2-40B4-BE49-F238E27FC236}">
                <a16:creationId xmlns:a16="http://schemas.microsoft.com/office/drawing/2014/main" id="{7FDF6A5E-DFEC-4BA3-A256-E67A23E97A8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4609" y="2594907"/>
            <a:ext cx="372174" cy="372174"/>
          </a:xfrm>
          <a:prstGeom prst="rect">
            <a:avLst/>
          </a:prstGeom>
        </p:spPr>
      </p:pic>
      <p:pic>
        <p:nvPicPr>
          <p:cNvPr id="27" name="Content Placeholder 19" descr="Icon&#10;&#10;Description automatically generated">
            <a:extLst>
              <a:ext uri="{FF2B5EF4-FFF2-40B4-BE49-F238E27FC236}">
                <a16:creationId xmlns:a16="http://schemas.microsoft.com/office/drawing/2014/main" id="{FD4FABA6-77BE-42F8-B13B-74C4BD0EA22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0718" y="4244088"/>
            <a:ext cx="358613" cy="358613"/>
          </a:xfrm>
          <a:prstGeom prst="rect">
            <a:avLst/>
          </a:prstGeom>
        </p:spPr>
      </p:pic>
      <p:pic>
        <p:nvPicPr>
          <p:cNvPr id="28" name="Picture 27" descr="Icon&#10;&#10;Description automatically generated">
            <a:extLst>
              <a:ext uri="{FF2B5EF4-FFF2-40B4-BE49-F238E27FC236}">
                <a16:creationId xmlns:a16="http://schemas.microsoft.com/office/drawing/2014/main" id="{1CBC4F8A-52EA-41CA-903E-DBEB77E6CD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7982" y="4238559"/>
            <a:ext cx="372174" cy="37217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6E80E4DC-FC8A-462F-B4F2-B11013364CE9}"/>
              </a:ext>
            </a:extLst>
          </p:cNvPr>
          <p:cNvSpPr txBox="1"/>
          <p:nvPr/>
        </p:nvSpPr>
        <p:spPr>
          <a:xfrm>
            <a:off x="4018310" y="4157538"/>
            <a:ext cx="1685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Unresolved – address not computed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3B3831-F55D-4508-A6D4-05E590803D57}"/>
              </a:ext>
            </a:extLst>
          </p:cNvPr>
          <p:cNvSpPr txBox="1"/>
          <p:nvPr/>
        </p:nvSpPr>
        <p:spPr>
          <a:xfrm>
            <a:off x="6470963" y="4165986"/>
            <a:ext cx="16857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Resolved – address computed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0C1B30FC-00F6-47F5-B198-992FC593BF0D}"/>
              </a:ext>
            </a:extLst>
          </p:cNvPr>
          <p:cNvSpPr/>
          <p:nvPr/>
        </p:nvSpPr>
        <p:spPr>
          <a:xfrm rot="10800000">
            <a:off x="3941306" y="1266182"/>
            <a:ext cx="4527370" cy="268519"/>
          </a:xfrm>
          <a:prstGeom prst="rightArrow">
            <a:avLst/>
          </a:prstGeom>
          <a:ln/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35DE23B-512A-4D9B-9027-5FFF166C4F43}"/>
              </a:ext>
            </a:extLst>
          </p:cNvPr>
          <p:cNvSpPr txBox="1"/>
          <p:nvPr/>
        </p:nvSpPr>
        <p:spPr>
          <a:xfrm>
            <a:off x="6206271" y="954420"/>
            <a:ext cx="2172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Scan earlier entries</a:t>
            </a:r>
          </a:p>
        </p:txBody>
      </p:sp>
      <p:sp>
        <p:nvSpPr>
          <p:cNvPr id="40" name="Arrow: Down 39">
            <a:extLst>
              <a:ext uri="{FF2B5EF4-FFF2-40B4-BE49-F238E27FC236}">
                <a16:creationId xmlns:a16="http://schemas.microsoft.com/office/drawing/2014/main" id="{9E080281-0E85-4428-A5F4-B532AE5941AE}"/>
              </a:ext>
            </a:extLst>
          </p:cNvPr>
          <p:cNvSpPr/>
          <p:nvPr/>
        </p:nvSpPr>
        <p:spPr>
          <a:xfrm>
            <a:off x="7798336" y="1905991"/>
            <a:ext cx="284719" cy="390354"/>
          </a:xfrm>
          <a:prstGeom prst="downArrow">
            <a:avLst/>
          </a:prstGeom>
          <a:ln/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0592EBF-4415-42A9-89C0-B7928578B194}"/>
              </a:ext>
            </a:extLst>
          </p:cNvPr>
          <p:cNvSpPr txBox="1"/>
          <p:nvPr/>
        </p:nvSpPr>
        <p:spPr>
          <a:xfrm>
            <a:off x="7210046" y="1534700"/>
            <a:ext cx="1352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Resolve</a:t>
            </a:r>
          </a:p>
        </p:txBody>
      </p:sp>
      <p:sp>
        <p:nvSpPr>
          <p:cNvPr id="33" name="Arrow: Down 32">
            <a:extLst>
              <a:ext uri="{FF2B5EF4-FFF2-40B4-BE49-F238E27FC236}">
                <a16:creationId xmlns:a16="http://schemas.microsoft.com/office/drawing/2014/main" id="{498F6C53-A4D8-4036-9DBE-F80C33B5C146}"/>
              </a:ext>
            </a:extLst>
          </p:cNvPr>
          <p:cNvSpPr/>
          <p:nvPr/>
        </p:nvSpPr>
        <p:spPr>
          <a:xfrm>
            <a:off x="4125157" y="1904032"/>
            <a:ext cx="257230" cy="390354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9F20E02-03FA-473B-BD17-4517515851DF}"/>
              </a:ext>
            </a:extLst>
          </p:cNvPr>
          <p:cNvSpPr txBox="1"/>
          <p:nvPr/>
        </p:nvSpPr>
        <p:spPr>
          <a:xfrm>
            <a:off x="3676682" y="1525089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Forward</a:t>
            </a:r>
          </a:p>
        </p:txBody>
      </p:sp>
    </p:spTree>
    <p:extLst>
      <p:ext uri="{BB962C8B-B14F-4D97-AF65-F5344CB8AC3E}">
        <p14:creationId xmlns:p14="http://schemas.microsoft.com/office/powerpoint/2010/main" val="3330930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/>
      <p:bldP spid="40" grpId="0" animBg="1"/>
      <p:bldP spid="41" grpId="0"/>
      <p:bldP spid="33" grpId="0" animBg="1"/>
      <p:bldP spid="3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50BEE-FC93-4739-BE77-FA2B2BDA9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the Discussion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1A8D14-C540-43D8-9B99-269020692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732C5B-7F86-4B94-A7CA-EB1C890C0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59</a:t>
            </a:fld>
            <a:endParaRPr lang="en-US"/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737C6F97-8214-49BF-A8F0-7E8C84B38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2853494"/>
              </p:ext>
            </p:extLst>
          </p:nvPr>
        </p:nvGraphicFramePr>
        <p:xfrm>
          <a:off x="1799208" y="1097281"/>
          <a:ext cx="8593584" cy="2597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364">
                  <a:extLst>
                    <a:ext uri="{9D8B030D-6E8A-4147-A177-3AD203B41FA5}">
                      <a16:colId xmlns:a16="http://schemas.microsoft.com/office/drawing/2014/main" val="2973744055"/>
                    </a:ext>
                  </a:extLst>
                </a:gridCol>
                <a:gridCol w="2104007">
                  <a:extLst>
                    <a:ext uri="{9D8B030D-6E8A-4147-A177-3AD203B41FA5}">
                      <a16:colId xmlns:a16="http://schemas.microsoft.com/office/drawing/2014/main" val="4159837637"/>
                    </a:ext>
                  </a:extLst>
                </a:gridCol>
                <a:gridCol w="5282213">
                  <a:extLst>
                    <a:ext uri="{9D8B030D-6E8A-4147-A177-3AD203B41FA5}">
                      <a16:colId xmlns:a16="http://schemas.microsoft.com/office/drawing/2014/main" val="2397690860"/>
                    </a:ext>
                  </a:extLst>
                </a:gridCol>
              </a:tblGrid>
              <a:tr h="493944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Search direction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Action: 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167993"/>
                  </a:ext>
                </a:extLst>
              </a:tr>
              <a:tr h="545353">
                <a:tc>
                  <a:txBody>
                    <a:bodyPr/>
                    <a:lstStyle/>
                    <a:p>
                      <a:r>
                        <a:rPr lang="en-US" dirty="0"/>
                        <a:t>Loads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Search all the stores before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Terminate and forward value: Store to the same address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Terminate: Store with an unresolved address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Go to d-cache: Conditions (1) and (2) not met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020415"/>
                  </a:ext>
                </a:extLst>
              </a:tr>
              <a:tr h="545353">
                <a:tc>
                  <a:txBody>
                    <a:bodyPr/>
                    <a:lstStyle/>
                    <a:p>
                      <a:r>
                        <a:rPr lang="en-US" dirty="0"/>
                        <a:t>Stores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Search all the loads and stores after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Terminate: Store to the same address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Terminate: Store with an unresolved address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Forward value: Load from the same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516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7710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28769" y="415549"/>
            <a:ext cx="7886700" cy="994172"/>
          </a:xfrm>
        </p:spPr>
        <p:txBody>
          <a:bodyPr/>
          <a:lstStyle/>
          <a:p>
            <a:r>
              <a:rPr lang="en-US" dirty="0"/>
              <a:t>Physical Register File and the Process of Renaming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8013511" y="2125267"/>
            <a:ext cx="1361364" cy="3901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Rectangle 4"/>
          <p:cNvSpPr/>
          <p:nvPr/>
        </p:nvSpPr>
        <p:spPr>
          <a:xfrm>
            <a:off x="8013511" y="2525689"/>
            <a:ext cx="1361364" cy="3901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Rectangle 5"/>
          <p:cNvSpPr/>
          <p:nvPr/>
        </p:nvSpPr>
        <p:spPr>
          <a:xfrm>
            <a:off x="8013511" y="2900738"/>
            <a:ext cx="1361364" cy="3901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/>
        </p:nvSpPr>
        <p:spPr>
          <a:xfrm>
            <a:off x="8013511" y="3290925"/>
            <a:ext cx="1361364" cy="3901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8010099" y="3667200"/>
            <a:ext cx="1361364" cy="3901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8016923" y="4041023"/>
            <a:ext cx="1361364" cy="3901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/>
        </p:nvSpPr>
        <p:spPr>
          <a:xfrm>
            <a:off x="8013511" y="4417298"/>
            <a:ext cx="1361364" cy="39018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ounded Rectangle 10"/>
          <p:cNvSpPr/>
          <p:nvPr/>
        </p:nvSpPr>
        <p:spPr>
          <a:xfrm>
            <a:off x="7798559" y="5135825"/>
            <a:ext cx="2088108" cy="41966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Physical register file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656164" y="2395905"/>
            <a:ext cx="1740089" cy="41638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R1</a:t>
            </a:r>
            <a:endParaRPr lang="en-US" sz="1350" dirty="0"/>
          </a:p>
        </p:txBody>
      </p:sp>
      <p:sp>
        <p:nvSpPr>
          <p:cNvPr id="13" name="Rounded Rectangle 12"/>
          <p:cNvSpPr/>
          <p:nvPr/>
        </p:nvSpPr>
        <p:spPr>
          <a:xfrm>
            <a:off x="4656164" y="2812294"/>
            <a:ext cx="1740089" cy="41638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R2</a:t>
            </a:r>
            <a:endParaRPr lang="en-US" sz="1350" dirty="0"/>
          </a:p>
        </p:txBody>
      </p:sp>
      <p:sp>
        <p:nvSpPr>
          <p:cNvPr id="14" name="Rounded Rectangle 13"/>
          <p:cNvSpPr/>
          <p:nvPr/>
        </p:nvSpPr>
        <p:spPr>
          <a:xfrm>
            <a:off x="4666398" y="3862293"/>
            <a:ext cx="1740089" cy="41638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R16</a:t>
            </a:r>
            <a:endParaRPr lang="en-US" sz="135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8770" y="2145205"/>
            <a:ext cx="2436019" cy="307181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5423848" y="3290924"/>
            <a:ext cx="112594" cy="945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Oval 16"/>
          <p:cNvSpPr/>
          <p:nvPr/>
        </p:nvSpPr>
        <p:spPr>
          <a:xfrm>
            <a:off x="5423848" y="3467817"/>
            <a:ext cx="112594" cy="945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Oval 17"/>
          <p:cNvSpPr/>
          <p:nvPr/>
        </p:nvSpPr>
        <p:spPr>
          <a:xfrm>
            <a:off x="5428965" y="3760681"/>
            <a:ext cx="112594" cy="9457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Rounded Rectangle 18"/>
          <p:cNvSpPr/>
          <p:nvPr/>
        </p:nvSpPr>
        <p:spPr>
          <a:xfrm>
            <a:off x="4656162" y="4545641"/>
            <a:ext cx="2088108" cy="419669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Architectural register file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626360" y="2165255"/>
            <a:ext cx="5291919" cy="339023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22" name="Straight Arrow Connector 21"/>
          <p:cNvCxnSpPr>
            <a:stCxn id="12" idx="3"/>
            <a:endCxn id="6" idx="1"/>
          </p:cNvCxnSpPr>
          <p:nvPr/>
        </p:nvCxnSpPr>
        <p:spPr>
          <a:xfrm>
            <a:off x="6396251" y="2604099"/>
            <a:ext cx="1617260" cy="491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3" idx="3"/>
            <a:endCxn id="4" idx="1"/>
          </p:cNvCxnSpPr>
          <p:nvPr/>
        </p:nvCxnSpPr>
        <p:spPr>
          <a:xfrm flipV="1">
            <a:off x="6396251" y="2320361"/>
            <a:ext cx="1617260" cy="700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4" idx="3"/>
            <a:endCxn id="8" idx="1"/>
          </p:cNvCxnSpPr>
          <p:nvPr/>
        </p:nvCxnSpPr>
        <p:spPr>
          <a:xfrm flipV="1">
            <a:off x="6406487" y="3862292"/>
            <a:ext cx="1603613" cy="208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6</a:t>
            </a:fld>
            <a:endParaRPr lang="en-US"/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896C6DF9-1C60-4705-AF0E-9D2A48A51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9111824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86C95-C995-484E-85B7-37DA659A3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Actual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982951-E9A6-48B0-9235-E9A8287855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4303" y="4655266"/>
            <a:ext cx="7216036" cy="1572934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the purpose of </a:t>
            </a:r>
            <a:r>
              <a:rPr lang="en-US" dirty="0">
                <a:solidFill>
                  <a:srgbClr val="00B050"/>
                </a:solidFill>
              </a:rPr>
              <a:t>efficiency</a:t>
            </a:r>
            <a:r>
              <a:rPr lang="en-US" dirty="0"/>
              <a:t>, have two queues: </a:t>
            </a:r>
          </a:p>
          <a:p>
            <a:pPr marL="573088" lvl="1" indent="-342900"/>
            <a:r>
              <a:rPr lang="en-US" dirty="0"/>
              <a:t>One load queue</a:t>
            </a:r>
          </a:p>
          <a:p>
            <a:pPr marL="573088" lvl="1" indent="-342900"/>
            <a:r>
              <a:rPr lang="en-US" dirty="0"/>
              <a:t>One store queue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5FED75-8F21-45AE-825D-D6F57291F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A2E492-C80A-4A1A-8666-4244F6313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60</a:t>
            </a:fld>
            <a:endParaRPr lang="en-US"/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4DB3DDF0-2B82-403F-99BE-7C343B74261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4347276" y="841418"/>
            <a:ext cx="3204661" cy="3611832"/>
            <a:chOff x="1169" y="806"/>
            <a:chExt cx="2432" cy="2741"/>
          </a:xfrm>
        </p:grpSpPr>
        <p:sp>
          <p:nvSpPr>
            <p:cNvPr id="7" name="AutoShape 3">
              <a:extLst>
                <a:ext uri="{FF2B5EF4-FFF2-40B4-BE49-F238E27FC236}">
                  <a16:creationId xmlns:a16="http://schemas.microsoft.com/office/drawing/2014/main" id="{4C628160-273E-4A88-82FE-1E35195E9525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169" y="806"/>
              <a:ext cx="2432" cy="27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7B530013-B6E6-4CE1-AAD3-2BE607FA01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1366"/>
              <a:ext cx="422" cy="230"/>
            </a:xfrm>
            <a:prstGeom prst="rect">
              <a:avLst/>
            </a:prstGeom>
            <a:solidFill>
              <a:srgbClr val="D5F6FF"/>
            </a:solidFill>
            <a:ln w="793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95DA783E-1D9E-4738-903F-53DD58A5C2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1596"/>
              <a:ext cx="422" cy="230"/>
            </a:xfrm>
            <a:prstGeom prst="rect">
              <a:avLst/>
            </a:prstGeom>
            <a:solidFill>
              <a:srgbClr val="D5F6FF"/>
            </a:solidFill>
            <a:ln w="793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Rectangle 7">
              <a:extLst>
                <a:ext uri="{FF2B5EF4-FFF2-40B4-BE49-F238E27FC236}">
                  <a16:creationId xmlns:a16="http://schemas.microsoft.com/office/drawing/2014/main" id="{0BED8FC8-E57B-45D1-9221-DF0FB23F59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1826"/>
              <a:ext cx="422" cy="230"/>
            </a:xfrm>
            <a:prstGeom prst="rect">
              <a:avLst/>
            </a:prstGeom>
            <a:solidFill>
              <a:srgbClr val="D5F6FF"/>
            </a:solidFill>
            <a:ln w="793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Rectangle 8">
              <a:extLst>
                <a:ext uri="{FF2B5EF4-FFF2-40B4-BE49-F238E27FC236}">
                  <a16:creationId xmlns:a16="http://schemas.microsoft.com/office/drawing/2014/main" id="{08899A6A-F63C-4A04-B869-2BDAC3BCC9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2056"/>
              <a:ext cx="422" cy="230"/>
            </a:xfrm>
            <a:prstGeom prst="rect">
              <a:avLst/>
            </a:prstGeom>
            <a:solidFill>
              <a:srgbClr val="D5F6FF"/>
            </a:solidFill>
            <a:ln w="793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9">
              <a:extLst>
                <a:ext uri="{FF2B5EF4-FFF2-40B4-BE49-F238E27FC236}">
                  <a16:creationId xmlns:a16="http://schemas.microsoft.com/office/drawing/2014/main" id="{8CDBC6ED-2B00-4A4F-B14B-B248DF3AE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2286"/>
              <a:ext cx="422" cy="230"/>
            </a:xfrm>
            <a:prstGeom prst="rect">
              <a:avLst/>
            </a:prstGeom>
            <a:solidFill>
              <a:srgbClr val="D5F6FF"/>
            </a:solidFill>
            <a:ln w="793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10">
              <a:extLst>
                <a:ext uri="{FF2B5EF4-FFF2-40B4-BE49-F238E27FC236}">
                  <a16:creationId xmlns:a16="http://schemas.microsoft.com/office/drawing/2014/main" id="{13CEE16F-8B55-40AD-8A7D-EC6CF5822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9" y="2516"/>
              <a:ext cx="422" cy="229"/>
            </a:xfrm>
            <a:prstGeom prst="rect">
              <a:avLst/>
            </a:prstGeom>
            <a:solidFill>
              <a:srgbClr val="D5F6FF"/>
            </a:solidFill>
            <a:ln w="793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1">
              <a:extLst>
                <a:ext uri="{FF2B5EF4-FFF2-40B4-BE49-F238E27FC236}">
                  <a16:creationId xmlns:a16="http://schemas.microsoft.com/office/drawing/2014/main" id="{654A919C-4A4B-44B3-B935-2E78ACE222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6" y="1369"/>
              <a:ext cx="422" cy="230"/>
            </a:xfrm>
            <a:prstGeom prst="rect">
              <a:avLst/>
            </a:prstGeom>
            <a:solidFill>
              <a:srgbClr val="D5F6FF"/>
            </a:solidFill>
            <a:ln w="793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2">
              <a:extLst>
                <a:ext uri="{FF2B5EF4-FFF2-40B4-BE49-F238E27FC236}">
                  <a16:creationId xmlns:a16="http://schemas.microsoft.com/office/drawing/2014/main" id="{623F498D-B0BA-4B79-BDC7-D26900E67D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6" y="1599"/>
              <a:ext cx="422" cy="230"/>
            </a:xfrm>
            <a:prstGeom prst="rect">
              <a:avLst/>
            </a:prstGeom>
            <a:solidFill>
              <a:srgbClr val="D5F6FF"/>
            </a:solidFill>
            <a:ln w="793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3">
              <a:extLst>
                <a:ext uri="{FF2B5EF4-FFF2-40B4-BE49-F238E27FC236}">
                  <a16:creationId xmlns:a16="http://schemas.microsoft.com/office/drawing/2014/main" id="{4777999E-E172-406B-8A78-72F8CE98D3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6" y="1829"/>
              <a:ext cx="422" cy="230"/>
            </a:xfrm>
            <a:prstGeom prst="rect">
              <a:avLst/>
            </a:prstGeom>
            <a:solidFill>
              <a:srgbClr val="D5F6FF"/>
            </a:solidFill>
            <a:ln w="793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4">
              <a:extLst>
                <a:ext uri="{FF2B5EF4-FFF2-40B4-BE49-F238E27FC236}">
                  <a16:creationId xmlns:a16="http://schemas.microsoft.com/office/drawing/2014/main" id="{BCECE826-5254-4CF8-A5FC-3AF9EB0FEA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6" y="2059"/>
              <a:ext cx="422" cy="230"/>
            </a:xfrm>
            <a:prstGeom prst="rect">
              <a:avLst/>
            </a:prstGeom>
            <a:solidFill>
              <a:srgbClr val="D5F6FF"/>
            </a:solidFill>
            <a:ln w="793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5">
              <a:extLst>
                <a:ext uri="{FF2B5EF4-FFF2-40B4-BE49-F238E27FC236}">
                  <a16:creationId xmlns:a16="http://schemas.microsoft.com/office/drawing/2014/main" id="{10E0403C-9858-48B0-A2A3-28D69C941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6" y="2289"/>
              <a:ext cx="422" cy="230"/>
            </a:xfrm>
            <a:prstGeom prst="rect">
              <a:avLst/>
            </a:prstGeom>
            <a:solidFill>
              <a:srgbClr val="D5F6FF"/>
            </a:solidFill>
            <a:ln w="793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6">
              <a:extLst>
                <a:ext uri="{FF2B5EF4-FFF2-40B4-BE49-F238E27FC236}">
                  <a16:creationId xmlns:a16="http://schemas.microsoft.com/office/drawing/2014/main" id="{4EEF722A-7C65-44B8-80FE-DF1C15F88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66" y="2519"/>
              <a:ext cx="422" cy="229"/>
            </a:xfrm>
            <a:prstGeom prst="rect">
              <a:avLst/>
            </a:prstGeom>
            <a:solidFill>
              <a:srgbClr val="D5F6FF"/>
            </a:solidFill>
            <a:ln w="7938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17">
              <a:extLst>
                <a:ext uri="{FF2B5EF4-FFF2-40B4-BE49-F238E27FC236}">
                  <a16:creationId xmlns:a16="http://schemas.microsoft.com/office/drawing/2014/main" id="{D0D24A59-D18E-4E69-8FB2-27CA085CAF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1" y="1217"/>
              <a:ext cx="554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Sans"/>
                </a:rPr>
                <a:t>Load queue</a:t>
              </a:r>
              <a:endParaRPr lang="en-US" altLang="en-US"/>
            </a:p>
          </p:txBody>
        </p:sp>
        <p:sp>
          <p:nvSpPr>
            <p:cNvPr id="21" name="Rectangle 18">
              <a:extLst>
                <a:ext uri="{FF2B5EF4-FFF2-40B4-BE49-F238E27FC236}">
                  <a16:creationId xmlns:a16="http://schemas.microsoft.com/office/drawing/2014/main" id="{736EE795-AB9B-46C1-9EB1-EFBAE631B8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02" y="1224"/>
              <a:ext cx="576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Sans"/>
                </a:rPr>
                <a:t>Store queue</a:t>
              </a:r>
              <a:endParaRPr lang="en-US" altLang="en-US"/>
            </a:p>
          </p:txBody>
        </p:sp>
        <p:sp>
          <p:nvSpPr>
            <p:cNvPr id="22" name="Freeform 19">
              <a:extLst>
                <a:ext uri="{FF2B5EF4-FFF2-40B4-BE49-F238E27FC236}">
                  <a16:creationId xmlns:a16="http://schemas.microsoft.com/office/drawing/2014/main" id="{FE48E9A6-C64C-4887-9080-BEBFDE6BA504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8" y="1025"/>
              <a:ext cx="2062" cy="1936"/>
            </a:xfrm>
            <a:custGeom>
              <a:avLst/>
              <a:gdLst>
                <a:gd name="T0" fmla="*/ 1036 w 5367"/>
                <a:gd name="T1" fmla="*/ 0 h 5038"/>
                <a:gd name="T2" fmla="*/ 4331 w 5367"/>
                <a:gd name="T3" fmla="*/ 0 h 5038"/>
                <a:gd name="T4" fmla="*/ 5367 w 5367"/>
                <a:gd name="T5" fmla="*/ 1035 h 5038"/>
                <a:gd name="T6" fmla="*/ 5367 w 5367"/>
                <a:gd name="T7" fmla="*/ 4003 h 5038"/>
                <a:gd name="T8" fmla="*/ 4331 w 5367"/>
                <a:gd name="T9" fmla="*/ 5038 h 5038"/>
                <a:gd name="T10" fmla="*/ 1036 w 5367"/>
                <a:gd name="T11" fmla="*/ 5038 h 5038"/>
                <a:gd name="T12" fmla="*/ 0 w 5367"/>
                <a:gd name="T13" fmla="*/ 4003 h 5038"/>
                <a:gd name="T14" fmla="*/ 0 w 5367"/>
                <a:gd name="T15" fmla="*/ 1035 h 5038"/>
                <a:gd name="T16" fmla="*/ 1036 w 5367"/>
                <a:gd name="T17" fmla="*/ 0 h 50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367" h="5038">
                  <a:moveTo>
                    <a:pt x="1036" y="0"/>
                  </a:moveTo>
                  <a:lnTo>
                    <a:pt x="4331" y="0"/>
                  </a:lnTo>
                  <a:cubicBezTo>
                    <a:pt x="4905" y="0"/>
                    <a:pt x="5367" y="462"/>
                    <a:pt x="5367" y="1035"/>
                  </a:cubicBezTo>
                  <a:lnTo>
                    <a:pt x="5367" y="4003"/>
                  </a:lnTo>
                  <a:cubicBezTo>
                    <a:pt x="5367" y="4576"/>
                    <a:pt x="4905" y="5038"/>
                    <a:pt x="4331" y="5038"/>
                  </a:cubicBezTo>
                  <a:lnTo>
                    <a:pt x="1036" y="5038"/>
                  </a:lnTo>
                  <a:cubicBezTo>
                    <a:pt x="462" y="5038"/>
                    <a:pt x="0" y="4576"/>
                    <a:pt x="0" y="4003"/>
                  </a:cubicBezTo>
                  <a:lnTo>
                    <a:pt x="0" y="1035"/>
                  </a:lnTo>
                  <a:cubicBezTo>
                    <a:pt x="0" y="462"/>
                    <a:pt x="462" y="0"/>
                    <a:pt x="1036" y="0"/>
                  </a:cubicBezTo>
                  <a:close/>
                </a:path>
              </a:pathLst>
            </a:custGeom>
            <a:noFill/>
            <a:ln w="11113" cap="flat">
              <a:solidFill>
                <a:srgbClr val="151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20">
              <a:extLst>
                <a:ext uri="{FF2B5EF4-FFF2-40B4-BE49-F238E27FC236}">
                  <a16:creationId xmlns:a16="http://schemas.microsoft.com/office/drawing/2014/main" id="{B55A2A06-61B2-4782-A4CD-58B986BFE31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69" y="2748"/>
              <a:ext cx="970" cy="412"/>
            </a:xfrm>
            <a:custGeom>
              <a:avLst/>
              <a:gdLst>
                <a:gd name="T0" fmla="*/ 0 w 2525"/>
                <a:gd name="T1" fmla="*/ 1073 h 1073"/>
                <a:gd name="T2" fmla="*/ 2525 w 2525"/>
                <a:gd name="T3" fmla="*/ 1073 h 1073"/>
                <a:gd name="T4" fmla="*/ 2525 w 2525"/>
                <a:gd name="T5" fmla="*/ 0 h 10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25" h="1073">
                  <a:moveTo>
                    <a:pt x="0" y="1073"/>
                  </a:moveTo>
                  <a:lnTo>
                    <a:pt x="2525" y="1073"/>
                  </a:lnTo>
                  <a:lnTo>
                    <a:pt x="2525" y="0"/>
                  </a:lnTo>
                </a:path>
              </a:pathLst>
            </a:custGeom>
            <a:noFill/>
            <a:ln w="7938" cap="flat">
              <a:solidFill>
                <a:srgbClr val="0000E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Freeform 21">
              <a:extLst>
                <a:ext uri="{FF2B5EF4-FFF2-40B4-BE49-F238E27FC236}">
                  <a16:creationId xmlns:a16="http://schemas.microsoft.com/office/drawing/2014/main" id="{B049062D-89C6-4B66-90AF-F0F7FD3EAF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17" y="2748"/>
              <a:ext cx="44" cy="77"/>
            </a:xfrm>
            <a:custGeom>
              <a:avLst/>
              <a:gdLst>
                <a:gd name="T0" fmla="*/ 57 w 115"/>
                <a:gd name="T1" fmla="*/ 143 h 201"/>
                <a:gd name="T2" fmla="*/ 115 w 115"/>
                <a:gd name="T3" fmla="*/ 201 h 201"/>
                <a:gd name="T4" fmla="*/ 57 w 115"/>
                <a:gd name="T5" fmla="*/ 0 h 201"/>
                <a:gd name="T6" fmla="*/ 0 w 115"/>
                <a:gd name="T7" fmla="*/ 201 h 201"/>
                <a:gd name="T8" fmla="*/ 57 w 115"/>
                <a:gd name="T9" fmla="*/ 143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201">
                  <a:moveTo>
                    <a:pt x="57" y="143"/>
                  </a:moveTo>
                  <a:lnTo>
                    <a:pt x="115" y="201"/>
                  </a:lnTo>
                  <a:lnTo>
                    <a:pt x="57" y="0"/>
                  </a:lnTo>
                  <a:lnTo>
                    <a:pt x="0" y="201"/>
                  </a:lnTo>
                  <a:lnTo>
                    <a:pt x="57" y="143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Freeform 22">
              <a:extLst>
                <a:ext uri="{FF2B5EF4-FFF2-40B4-BE49-F238E27FC236}">
                  <a16:creationId xmlns:a16="http://schemas.microsoft.com/office/drawing/2014/main" id="{9937B0B1-F997-4D07-9D36-5D47E4735D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184" y="2728"/>
              <a:ext cx="1824" cy="801"/>
            </a:xfrm>
            <a:custGeom>
              <a:avLst/>
              <a:gdLst>
                <a:gd name="T0" fmla="*/ 0 w 4748"/>
                <a:gd name="T1" fmla="*/ 2084 h 2084"/>
                <a:gd name="T2" fmla="*/ 4748 w 4748"/>
                <a:gd name="T3" fmla="*/ 2084 h 2084"/>
                <a:gd name="T4" fmla="*/ 4748 w 4748"/>
                <a:gd name="T5" fmla="*/ 0 h 20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48" h="2084">
                  <a:moveTo>
                    <a:pt x="0" y="2084"/>
                  </a:moveTo>
                  <a:lnTo>
                    <a:pt x="4748" y="2084"/>
                  </a:lnTo>
                  <a:lnTo>
                    <a:pt x="4748" y="0"/>
                  </a:lnTo>
                </a:path>
              </a:pathLst>
            </a:custGeom>
            <a:noFill/>
            <a:ln w="7938" cap="flat">
              <a:solidFill>
                <a:srgbClr val="0000E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3">
              <a:extLst>
                <a:ext uri="{FF2B5EF4-FFF2-40B4-BE49-F238E27FC236}">
                  <a16:creationId xmlns:a16="http://schemas.microsoft.com/office/drawing/2014/main" id="{E0E7278E-A455-4859-A3A4-03E722322D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985" y="2728"/>
              <a:ext cx="45" cy="78"/>
            </a:xfrm>
            <a:custGeom>
              <a:avLst/>
              <a:gdLst>
                <a:gd name="T0" fmla="*/ 58 w 115"/>
                <a:gd name="T1" fmla="*/ 144 h 202"/>
                <a:gd name="T2" fmla="*/ 115 w 115"/>
                <a:gd name="T3" fmla="*/ 202 h 202"/>
                <a:gd name="T4" fmla="*/ 58 w 115"/>
                <a:gd name="T5" fmla="*/ 0 h 202"/>
                <a:gd name="T6" fmla="*/ 0 w 115"/>
                <a:gd name="T7" fmla="*/ 202 h 202"/>
                <a:gd name="T8" fmla="*/ 58 w 115"/>
                <a:gd name="T9" fmla="*/ 144 h 2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5" h="202">
                  <a:moveTo>
                    <a:pt x="58" y="144"/>
                  </a:moveTo>
                  <a:lnTo>
                    <a:pt x="115" y="202"/>
                  </a:lnTo>
                  <a:lnTo>
                    <a:pt x="58" y="0"/>
                  </a:lnTo>
                  <a:lnTo>
                    <a:pt x="0" y="202"/>
                  </a:lnTo>
                  <a:lnTo>
                    <a:pt x="58" y="144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4">
              <a:extLst>
                <a:ext uri="{FF2B5EF4-FFF2-40B4-BE49-F238E27FC236}">
                  <a16:creationId xmlns:a16="http://schemas.microsoft.com/office/drawing/2014/main" id="{67D3C2DB-300A-4473-9B8D-B9E663C36F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73" y="3002"/>
              <a:ext cx="753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Sans"/>
                </a:rPr>
                <a:t>New load entry </a:t>
              </a:r>
              <a:endParaRPr lang="en-US" altLang="en-US"/>
            </a:p>
          </p:txBody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1596A761-1353-445E-8DC0-D07734B3A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0" y="3393"/>
              <a:ext cx="789" cy="1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200">
                  <a:solidFill>
                    <a:srgbClr val="000000"/>
                  </a:solidFill>
                  <a:latin typeface="Sans"/>
                </a:rPr>
                <a:t>New store entry </a:t>
              </a:r>
              <a:endParaRPr lang="en-US" altLang="en-US"/>
            </a:p>
          </p:txBody>
        </p:sp>
        <p:sp>
          <p:nvSpPr>
            <p:cNvPr id="29" name="Rectangle 26">
              <a:extLst>
                <a:ext uri="{FF2B5EF4-FFF2-40B4-BE49-F238E27FC236}">
                  <a16:creationId xmlns:a16="http://schemas.microsoft.com/office/drawing/2014/main" id="{77CA97AD-3745-4CD9-B011-C41F4D447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80" y="866"/>
              <a:ext cx="363" cy="2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2400">
                  <a:solidFill>
                    <a:srgbClr val="000000"/>
                  </a:solidFill>
                  <a:latin typeface="Sans"/>
                </a:rPr>
                <a:t>LSQ</a:t>
              </a:r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671014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2D31C-442D-4457-A914-45B8508D0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Both are arranged as a circular queue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B5ACFE-FDCF-4012-9998-31B139099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0A8011-7AD5-492E-8687-6832E9F8D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61</a:t>
            </a:fld>
            <a:endParaRPr lang="en-US"/>
          </a:p>
        </p:txBody>
      </p:sp>
      <p:grpSp>
        <p:nvGrpSpPr>
          <p:cNvPr id="8" name="Group 4">
            <a:extLst>
              <a:ext uri="{FF2B5EF4-FFF2-40B4-BE49-F238E27FC236}">
                <a16:creationId xmlns:a16="http://schemas.microsoft.com/office/drawing/2014/main" id="{7A5FCDB2-A901-4FD2-AB9E-B7DC4C99659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833813" y="1166079"/>
            <a:ext cx="3913434" cy="3883978"/>
            <a:chOff x="1455" y="1300"/>
            <a:chExt cx="1860" cy="1846"/>
          </a:xfrm>
        </p:grpSpPr>
        <p:sp>
          <p:nvSpPr>
            <p:cNvPr id="9" name="AutoShape 3">
              <a:extLst>
                <a:ext uri="{FF2B5EF4-FFF2-40B4-BE49-F238E27FC236}">
                  <a16:creationId xmlns:a16="http://schemas.microsoft.com/office/drawing/2014/main" id="{F65744DB-2714-4B58-A543-C7B6D8D4A10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455" y="1315"/>
              <a:ext cx="1860" cy="17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Oval 5">
              <a:extLst>
                <a:ext uri="{FF2B5EF4-FFF2-40B4-BE49-F238E27FC236}">
                  <a16:creationId xmlns:a16="http://schemas.microsoft.com/office/drawing/2014/main" id="{55362082-50EC-47C7-B8B8-2220C79315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60" y="1492"/>
              <a:ext cx="1389" cy="1388"/>
            </a:xfrm>
            <a:prstGeom prst="ellipse">
              <a:avLst/>
            </a:prstGeom>
            <a:noFill/>
            <a:ln w="15875" cap="flat">
              <a:solidFill>
                <a:srgbClr val="4A444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E123FA33-BF41-4250-B0D9-22A084100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3" y="2180"/>
              <a:ext cx="30" cy="30"/>
            </a:xfrm>
            <a:prstGeom prst="ellipse">
              <a:avLst/>
            </a:prstGeom>
            <a:solidFill>
              <a:srgbClr val="280303"/>
            </a:solidFill>
            <a:ln w="15875" cap="flat">
              <a:solidFill>
                <a:srgbClr val="4A444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BEE780A3-F0EE-4FAA-8CC7-3C3E724D4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5" y="2017"/>
              <a:ext cx="682" cy="174"/>
            </a:xfrm>
            <a:custGeom>
              <a:avLst/>
              <a:gdLst>
                <a:gd name="T0" fmla="*/ 1420 w 1420"/>
                <a:gd name="T1" fmla="*/ 363 h 363"/>
                <a:gd name="T2" fmla="*/ 0 w 1420"/>
                <a:gd name="T3" fmla="*/ 363 h 363"/>
                <a:gd name="T4" fmla="*/ 1356 w 1420"/>
                <a:gd name="T5" fmla="*/ 0 h 3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20" h="363">
                  <a:moveTo>
                    <a:pt x="1420" y="363"/>
                  </a:moveTo>
                  <a:lnTo>
                    <a:pt x="0" y="363"/>
                  </a:lnTo>
                  <a:lnTo>
                    <a:pt x="1356" y="0"/>
                  </a:lnTo>
                </a:path>
              </a:pathLst>
            </a:custGeom>
            <a:noFill/>
            <a:ln w="11113" cap="flat">
              <a:solidFill>
                <a:srgbClr val="0000E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8">
              <a:extLst>
                <a:ext uri="{FF2B5EF4-FFF2-40B4-BE49-F238E27FC236}">
                  <a16:creationId xmlns:a16="http://schemas.microsoft.com/office/drawing/2014/main" id="{8385C166-0EC1-41C6-9F6F-635B0E18FB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51" y="1699"/>
              <a:ext cx="601" cy="494"/>
            </a:xfrm>
            <a:custGeom>
              <a:avLst/>
              <a:gdLst>
                <a:gd name="T0" fmla="*/ 1241 w 1252"/>
                <a:gd name="T1" fmla="*/ 314 h 1030"/>
                <a:gd name="T2" fmla="*/ 0 w 1252"/>
                <a:gd name="T3" fmla="*/ 1030 h 1030"/>
                <a:gd name="T4" fmla="*/ 1030 w 1252"/>
                <a:gd name="T5" fmla="*/ 0 h 10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52" h="1030">
                  <a:moveTo>
                    <a:pt x="1241" y="314"/>
                  </a:moveTo>
                  <a:cubicBezTo>
                    <a:pt x="1241" y="314"/>
                    <a:pt x="1252" y="308"/>
                    <a:pt x="0" y="1030"/>
                  </a:cubicBezTo>
                  <a:lnTo>
                    <a:pt x="1030" y="0"/>
                  </a:lnTo>
                </a:path>
              </a:pathLst>
            </a:custGeom>
            <a:noFill/>
            <a:ln w="11113" cap="flat">
              <a:solidFill>
                <a:srgbClr val="0000E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9">
              <a:extLst>
                <a:ext uri="{FF2B5EF4-FFF2-40B4-BE49-F238E27FC236}">
                  <a16:creationId xmlns:a16="http://schemas.microsoft.com/office/drawing/2014/main" id="{4236BD9D-396E-49DD-B3C6-3E65FFFFA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2" y="1491"/>
              <a:ext cx="350" cy="705"/>
            </a:xfrm>
            <a:custGeom>
              <a:avLst/>
              <a:gdLst>
                <a:gd name="T0" fmla="*/ 729 w 729"/>
                <a:gd name="T1" fmla="*/ 209 h 1470"/>
                <a:gd name="T2" fmla="*/ 0 w 729"/>
                <a:gd name="T3" fmla="*/ 1470 h 1470"/>
                <a:gd name="T4" fmla="*/ 0 w 729"/>
                <a:gd name="T5" fmla="*/ 0 h 1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9" h="1470">
                  <a:moveTo>
                    <a:pt x="729" y="209"/>
                  </a:moveTo>
                  <a:lnTo>
                    <a:pt x="0" y="1470"/>
                  </a:lnTo>
                  <a:lnTo>
                    <a:pt x="0" y="0"/>
                  </a:lnTo>
                </a:path>
              </a:pathLst>
            </a:custGeom>
            <a:noFill/>
            <a:ln w="11113" cap="flat">
              <a:solidFill>
                <a:srgbClr val="0000E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0">
              <a:extLst>
                <a:ext uri="{FF2B5EF4-FFF2-40B4-BE49-F238E27FC236}">
                  <a16:creationId xmlns:a16="http://schemas.microsoft.com/office/drawing/2014/main" id="{FC42946B-7067-4DA0-A737-978A85937E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162" y="1513"/>
              <a:ext cx="183" cy="683"/>
            </a:xfrm>
            <a:prstGeom prst="line">
              <a:avLst/>
            </a:prstGeom>
            <a:noFill/>
            <a:ln w="11113" cap="flat">
              <a:solidFill>
                <a:srgbClr val="0000E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1">
              <a:extLst>
                <a:ext uri="{FF2B5EF4-FFF2-40B4-BE49-F238E27FC236}">
                  <a16:creationId xmlns:a16="http://schemas.microsoft.com/office/drawing/2014/main" id="{8175A087-8C97-45C5-98D3-57CF11E0C2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6" y="2172"/>
              <a:ext cx="39" cy="39"/>
            </a:xfrm>
            <a:custGeom>
              <a:avLst/>
              <a:gdLst>
                <a:gd name="T0" fmla="*/ 10 w 82"/>
                <a:gd name="T1" fmla="*/ 40 h 81"/>
                <a:gd name="T2" fmla="*/ 62 w 82"/>
                <a:gd name="T3" fmla="*/ 19 h 81"/>
                <a:gd name="T4" fmla="*/ 41 w 82"/>
                <a:gd name="T5" fmla="*/ 71 h 81"/>
                <a:gd name="T6" fmla="*/ 19 w 82"/>
                <a:gd name="T7" fmla="*/ 19 h 81"/>
                <a:gd name="T8" fmla="*/ 71 w 82"/>
                <a:gd name="T9" fmla="*/ 40 h 81"/>
                <a:gd name="T10" fmla="*/ 19 w 82"/>
                <a:gd name="T11" fmla="*/ 62 h 81"/>
                <a:gd name="T12" fmla="*/ 41 w 82"/>
                <a:gd name="T13" fmla="*/ 10 h 81"/>
                <a:gd name="T14" fmla="*/ 62 w 82"/>
                <a:gd name="T15" fmla="*/ 62 h 81"/>
                <a:gd name="T16" fmla="*/ 10 w 82"/>
                <a:gd name="T17" fmla="*/ 40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" h="81">
                  <a:moveTo>
                    <a:pt x="10" y="40"/>
                  </a:moveTo>
                  <a:cubicBezTo>
                    <a:pt x="10" y="13"/>
                    <a:pt x="43" y="0"/>
                    <a:pt x="62" y="19"/>
                  </a:cubicBezTo>
                  <a:cubicBezTo>
                    <a:pt x="82" y="38"/>
                    <a:pt x="68" y="71"/>
                    <a:pt x="41" y="71"/>
                  </a:cubicBezTo>
                  <a:cubicBezTo>
                    <a:pt x="13" y="71"/>
                    <a:pt x="0" y="38"/>
                    <a:pt x="19" y="19"/>
                  </a:cubicBezTo>
                  <a:cubicBezTo>
                    <a:pt x="38" y="0"/>
                    <a:pt x="71" y="13"/>
                    <a:pt x="71" y="40"/>
                  </a:cubicBezTo>
                  <a:cubicBezTo>
                    <a:pt x="71" y="68"/>
                    <a:pt x="38" y="81"/>
                    <a:pt x="19" y="62"/>
                  </a:cubicBezTo>
                  <a:cubicBezTo>
                    <a:pt x="0" y="43"/>
                    <a:pt x="13" y="10"/>
                    <a:pt x="41" y="10"/>
                  </a:cubicBezTo>
                  <a:cubicBezTo>
                    <a:pt x="68" y="10"/>
                    <a:pt x="82" y="43"/>
                    <a:pt x="62" y="62"/>
                  </a:cubicBezTo>
                  <a:cubicBezTo>
                    <a:pt x="43" y="81"/>
                    <a:pt x="10" y="68"/>
                    <a:pt x="10" y="40"/>
                  </a:cubicBezTo>
                  <a:close/>
                </a:path>
              </a:pathLst>
            </a:custGeom>
            <a:solidFill>
              <a:srgbClr val="280303"/>
            </a:solidFill>
            <a:ln w="15875" cap="flat">
              <a:solidFill>
                <a:srgbClr val="4A444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2">
              <a:extLst>
                <a:ext uri="{FF2B5EF4-FFF2-40B4-BE49-F238E27FC236}">
                  <a16:creationId xmlns:a16="http://schemas.microsoft.com/office/drawing/2014/main" id="{03E0038C-0184-44D0-B545-0A18E9810E34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5" y="2008"/>
              <a:ext cx="682" cy="179"/>
            </a:xfrm>
            <a:custGeom>
              <a:avLst/>
              <a:gdLst>
                <a:gd name="T0" fmla="*/ 0 w 1420"/>
                <a:gd name="T1" fmla="*/ 374 h 374"/>
                <a:gd name="T2" fmla="*/ 1420 w 1420"/>
                <a:gd name="T3" fmla="*/ 374 h 374"/>
                <a:gd name="T4" fmla="*/ 75 w 1420"/>
                <a:gd name="T5" fmla="*/ 0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20" h="374">
                  <a:moveTo>
                    <a:pt x="0" y="374"/>
                  </a:moveTo>
                  <a:lnTo>
                    <a:pt x="1420" y="374"/>
                  </a:lnTo>
                  <a:lnTo>
                    <a:pt x="75" y="0"/>
                  </a:lnTo>
                </a:path>
              </a:pathLst>
            </a:custGeom>
            <a:noFill/>
            <a:ln w="11113" cap="flat">
              <a:solidFill>
                <a:srgbClr val="0000E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82EAC378-0B7B-4A9D-93E5-642E49A2946A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5" y="1679"/>
              <a:ext cx="606" cy="511"/>
            </a:xfrm>
            <a:custGeom>
              <a:avLst/>
              <a:gdLst>
                <a:gd name="T0" fmla="*/ 0 w 1263"/>
                <a:gd name="T1" fmla="*/ 303 h 1064"/>
                <a:gd name="T2" fmla="*/ 1263 w 1263"/>
                <a:gd name="T3" fmla="*/ 1064 h 1064"/>
                <a:gd name="T4" fmla="*/ 233 w 1263"/>
                <a:gd name="T5" fmla="*/ 0 h 10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63" h="1064">
                  <a:moveTo>
                    <a:pt x="0" y="303"/>
                  </a:moveTo>
                  <a:lnTo>
                    <a:pt x="1263" y="1064"/>
                  </a:lnTo>
                  <a:lnTo>
                    <a:pt x="233" y="0"/>
                  </a:lnTo>
                </a:path>
              </a:pathLst>
            </a:custGeom>
            <a:noFill/>
            <a:ln w="11113" cap="flat">
              <a:solidFill>
                <a:srgbClr val="0000E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14">
              <a:extLst>
                <a:ext uri="{FF2B5EF4-FFF2-40B4-BE49-F238E27FC236}">
                  <a16:creationId xmlns:a16="http://schemas.microsoft.com/office/drawing/2014/main" id="{BE1183A6-42AE-4B74-9B87-6520A1C18E30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0" y="1509"/>
              <a:ext cx="351" cy="683"/>
            </a:xfrm>
            <a:custGeom>
              <a:avLst/>
              <a:gdLst>
                <a:gd name="T0" fmla="*/ 350 w 731"/>
                <a:gd name="T1" fmla="*/ 0 h 1424"/>
                <a:gd name="T2" fmla="*/ 731 w 731"/>
                <a:gd name="T3" fmla="*/ 1424 h 1424"/>
                <a:gd name="T4" fmla="*/ 0 w 731"/>
                <a:gd name="T5" fmla="*/ 157 h 14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31" h="1424">
                  <a:moveTo>
                    <a:pt x="350" y="0"/>
                  </a:moveTo>
                  <a:lnTo>
                    <a:pt x="731" y="1424"/>
                  </a:lnTo>
                  <a:lnTo>
                    <a:pt x="0" y="157"/>
                  </a:lnTo>
                </a:path>
              </a:pathLst>
            </a:custGeom>
            <a:noFill/>
            <a:ln w="11113" cap="flat">
              <a:solidFill>
                <a:srgbClr val="0000E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15">
              <a:extLst>
                <a:ext uri="{FF2B5EF4-FFF2-40B4-BE49-F238E27FC236}">
                  <a16:creationId xmlns:a16="http://schemas.microsoft.com/office/drawing/2014/main" id="{4A41A975-474A-4C41-A1AA-BB59C920F6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47" y="2155"/>
              <a:ext cx="40" cy="39"/>
            </a:xfrm>
            <a:custGeom>
              <a:avLst/>
              <a:gdLst>
                <a:gd name="T0" fmla="*/ 72 w 82"/>
                <a:gd name="T1" fmla="*/ 41 h 82"/>
                <a:gd name="T2" fmla="*/ 19 w 82"/>
                <a:gd name="T3" fmla="*/ 63 h 82"/>
                <a:gd name="T4" fmla="*/ 41 w 82"/>
                <a:gd name="T5" fmla="*/ 10 h 82"/>
                <a:gd name="T6" fmla="*/ 63 w 82"/>
                <a:gd name="T7" fmla="*/ 63 h 82"/>
                <a:gd name="T8" fmla="*/ 10 w 82"/>
                <a:gd name="T9" fmla="*/ 41 h 82"/>
                <a:gd name="T10" fmla="*/ 63 w 82"/>
                <a:gd name="T11" fmla="*/ 19 h 82"/>
                <a:gd name="T12" fmla="*/ 41 w 82"/>
                <a:gd name="T13" fmla="*/ 72 h 82"/>
                <a:gd name="T14" fmla="*/ 19 w 82"/>
                <a:gd name="T15" fmla="*/ 19 h 82"/>
                <a:gd name="T16" fmla="*/ 72 w 82"/>
                <a:gd name="T17" fmla="*/ 4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" h="82">
                  <a:moveTo>
                    <a:pt x="72" y="41"/>
                  </a:moveTo>
                  <a:cubicBezTo>
                    <a:pt x="72" y="68"/>
                    <a:pt x="39" y="82"/>
                    <a:pt x="19" y="63"/>
                  </a:cubicBezTo>
                  <a:cubicBezTo>
                    <a:pt x="0" y="43"/>
                    <a:pt x="14" y="10"/>
                    <a:pt x="41" y="10"/>
                  </a:cubicBezTo>
                  <a:cubicBezTo>
                    <a:pt x="68" y="10"/>
                    <a:pt x="82" y="43"/>
                    <a:pt x="63" y="63"/>
                  </a:cubicBezTo>
                  <a:cubicBezTo>
                    <a:pt x="43" y="82"/>
                    <a:pt x="10" y="68"/>
                    <a:pt x="10" y="41"/>
                  </a:cubicBezTo>
                  <a:cubicBezTo>
                    <a:pt x="10" y="14"/>
                    <a:pt x="43" y="0"/>
                    <a:pt x="63" y="19"/>
                  </a:cubicBezTo>
                  <a:cubicBezTo>
                    <a:pt x="82" y="39"/>
                    <a:pt x="68" y="72"/>
                    <a:pt x="41" y="72"/>
                  </a:cubicBezTo>
                  <a:cubicBezTo>
                    <a:pt x="14" y="72"/>
                    <a:pt x="0" y="39"/>
                    <a:pt x="19" y="19"/>
                  </a:cubicBezTo>
                  <a:cubicBezTo>
                    <a:pt x="39" y="0"/>
                    <a:pt x="72" y="14"/>
                    <a:pt x="72" y="41"/>
                  </a:cubicBezTo>
                  <a:close/>
                </a:path>
              </a:pathLst>
            </a:custGeom>
            <a:solidFill>
              <a:srgbClr val="280303"/>
            </a:solidFill>
            <a:ln w="15875" cap="flat">
              <a:solidFill>
                <a:srgbClr val="4A444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964C174E-7A61-4303-9F77-888B3D6A6F65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0" y="2176"/>
              <a:ext cx="602" cy="496"/>
            </a:xfrm>
            <a:custGeom>
              <a:avLst/>
              <a:gdLst>
                <a:gd name="T0" fmla="*/ 1241 w 1252"/>
                <a:gd name="T1" fmla="*/ 716 h 1033"/>
                <a:gd name="T2" fmla="*/ 0 w 1252"/>
                <a:gd name="T3" fmla="*/ 0 h 1033"/>
                <a:gd name="T4" fmla="*/ 1030 w 1252"/>
                <a:gd name="T5" fmla="*/ 1030 h 10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52" h="1033">
                  <a:moveTo>
                    <a:pt x="1241" y="716"/>
                  </a:moveTo>
                  <a:cubicBezTo>
                    <a:pt x="1241" y="716"/>
                    <a:pt x="1252" y="722"/>
                    <a:pt x="0" y="0"/>
                  </a:cubicBezTo>
                  <a:cubicBezTo>
                    <a:pt x="1033" y="1033"/>
                    <a:pt x="1030" y="1030"/>
                    <a:pt x="1030" y="1030"/>
                  </a:cubicBezTo>
                </a:path>
              </a:pathLst>
            </a:custGeom>
            <a:noFill/>
            <a:ln w="11113" cap="flat">
              <a:solidFill>
                <a:srgbClr val="0000E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7">
              <a:extLst>
                <a:ext uri="{FF2B5EF4-FFF2-40B4-BE49-F238E27FC236}">
                  <a16:creationId xmlns:a16="http://schemas.microsoft.com/office/drawing/2014/main" id="{4061DAAD-A998-4C6A-A4C1-F6B9EE2BE181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1" y="2173"/>
              <a:ext cx="350" cy="706"/>
            </a:xfrm>
            <a:custGeom>
              <a:avLst/>
              <a:gdLst>
                <a:gd name="T0" fmla="*/ 728 w 728"/>
                <a:gd name="T1" fmla="*/ 1261 h 1470"/>
                <a:gd name="T2" fmla="*/ 0 w 728"/>
                <a:gd name="T3" fmla="*/ 0 h 1470"/>
                <a:gd name="T4" fmla="*/ 0 w 728"/>
                <a:gd name="T5" fmla="*/ 1470 h 14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28" h="1470">
                  <a:moveTo>
                    <a:pt x="728" y="1261"/>
                  </a:moveTo>
                  <a:lnTo>
                    <a:pt x="0" y="0"/>
                  </a:lnTo>
                  <a:lnTo>
                    <a:pt x="0" y="1470"/>
                  </a:lnTo>
                </a:path>
              </a:pathLst>
            </a:custGeom>
            <a:noFill/>
            <a:ln w="11113" cap="flat">
              <a:solidFill>
                <a:srgbClr val="0000E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18">
              <a:extLst>
                <a:ext uri="{FF2B5EF4-FFF2-40B4-BE49-F238E27FC236}">
                  <a16:creationId xmlns:a16="http://schemas.microsoft.com/office/drawing/2014/main" id="{7553593D-69FC-4C22-AEBE-2C33DCC550F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1" y="2173"/>
              <a:ext cx="183" cy="684"/>
            </a:xfrm>
            <a:prstGeom prst="line">
              <a:avLst/>
            </a:prstGeom>
            <a:noFill/>
            <a:ln w="11113" cap="flat">
              <a:solidFill>
                <a:srgbClr val="0000E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19">
              <a:extLst>
                <a:ext uri="{FF2B5EF4-FFF2-40B4-BE49-F238E27FC236}">
                  <a16:creationId xmlns:a16="http://schemas.microsoft.com/office/drawing/2014/main" id="{FA3964CD-CC7E-4904-A249-BC473D7F88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78" y="2196"/>
              <a:ext cx="640" cy="172"/>
            </a:xfrm>
            <a:prstGeom prst="line">
              <a:avLst/>
            </a:prstGeom>
            <a:noFill/>
            <a:ln w="11113" cap="flat">
              <a:solidFill>
                <a:srgbClr val="0000E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5" name="Oval 20">
              <a:extLst>
                <a:ext uri="{FF2B5EF4-FFF2-40B4-BE49-F238E27FC236}">
                  <a16:creationId xmlns:a16="http://schemas.microsoft.com/office/drawing/2014/main" id="{4FB8A286-504E-4478-A5F6-8137B62D23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45" y="2168"/>
              <a:ext cx="29" cy="29"/>
            </a:xfrm>
            <a:prstGeom prst="ellipse">
              <a:avLst/>
            </a:prstGeom>
            <a:solidFill>
              <a:srgbClr val="280303"/>
            </a:solidFill>
            <a:ln w="15875" cap="flat">
              <a:solidFill>
                <a:srgbClr val="4A444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D939F96B-AD5F-4C5B-B3DC-EEF024908A59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7" y="2184"/>
              <a:ext cx="609" cy="500"/>
            </a:xfrm>
            <a:custGeom>
              <a:avLst/>
              <a:gdLst>
                <a:gd name="T0" fmla="*/ 0 w 1268"/>
                <a:gd name="T1" fmla="*/ 745 h 1042"/>
                <a:gd name="T2" fmla="*/ 1268 w 1268"/>
                <a:gd name="T3" fmla="*/ 0 h 1042"/>
                <a:gd name="T4" fmla="*/ 233 w 1268"/>
                <a:gd name="T5" fmla="*/ 1042 h 10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68" h="1042">
                  <a:moveTo>
                    <a:pt x="0" y="745"/>
                  </a:moveTo>
                  <a:lnTo>
                    <a:pt x="1268" y="0"/>
                  </a:lnTo>
                  <a:cubicBezTo>
                    <a:pt x="235" y="1033"/>
                    <a:pt x="233" y="1042"/>
                    <a:pt x="233" y="1042"/>
                  </a:cubicBezTo>
                </a:path>
              </a:pathLst>
            </a:custGeom>
            <a:noFill/>
            <a:ln w="11113" cap="flat">
              <a:solidFill>
                <a:srgbClr val="0000E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Line 22">
              <a:extLst>
                <a:ext uri="{FF2B5EF4-FFF2-40B4-BE49-F238E27FC236}">
                  <a16:creationId xmlns:a16="http://schemas.microsoft.com/office/drawing/2014/main" id="{7DD252A6-4294-4D03-8791-C344954B3A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72" y="2181"/>
              <a:ext cx="184" cy="684"/>
            </a:xfrm>
            <a:prstGeom prst="line">
              <a:avLst/>
            </a:prstGeom>
            <a:noFill/>
            <a:ln w="11113" cap="flat">
              <a:solidFill>
                <a:srgbClr val="0000E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3">
              <a:extLst>
                <a:ext uri="{FF2B5EF4-FFF2-40B4-BE49-F238E27FC236}">
                  <a16:creationId xmlns:a16="http://schemas.microsoft.com/office/drawing/2014/main" id="{AC5CE0D7-E844-4BDD-AF2C-CE027595C79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94" y="2196"/>
              <a:ext cx="665" cy="591"/>
            </a:xfrm>
            <a:custGeom>
              <a:avLst/>
              <a:gdLst>
                <a:gd name="T0" fmla="*/ 673 w 1385"/>
                <a:gd name="T1" fmla="*/ 1232 h 1232"/>
                <a:gd name="T2" fmla="*/ 1385 w 1385"/>
                <a:gd name="T3" fmla="*/ 0 h 1232"/>
                <a:gd name="T4" fmla="*/ 0 w 1385"/>
                <a:gd name="T5" fmla="*/ 386 h 12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85" h="1232">
                  <a:moveTo>
                    <a:pt x="673" y="1232"/>
                  </a:moveTo>
                  <a:lnTo>
                    <a:pt x="1385" y="0"/>
                  </a:lnTo>
                  <a:lnTo>
                    <a:pt x="0" y="386"/>
                  </a:lnTo>
                </a:path>
              </a:pathLst>
            </a:custGeom>
            <a:noFill/>
            <a:ln w="11113" cap="flat">
              <a:solidFill>
                <a:srgbClr val="0000E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Oval 24">
              <a:extLst>
                <a:ext uri="{FF2B5EF4-FFF2-40B4-BE49-F238E27FC236}">
                  <a16:creationId xmlns:a16="http://schemas.microsoft.com/office/drawing/2014/main" id="{2B0EB293-8EC1-426C-A2F3-68A16E789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" y="1715"/>
              <a:ext cx="977" cy="977"/>
            </a:xfrm>
            <a:prstGeom prst="ellipse">
              <a:avLst/>
            </a:prstGeom>
            <a:solidFill>
              <a:srgbClr val="FFFFFF"/>
            </a:solidFill>
            <a:ln w="15875" cap="flat">
              <a:solidFill>
                <a:srgbClr val="4A444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Freeform 25">
              <a:extLst>
                <a:ext uri="{FF2B5EF4-FFF2-40B4-BE49-F238E27FC236}">
                  <a16:creationId xmlns:a16="http://schemas.microsoft.com/office/drawing/2014/main" id="{2D0006A2-DA81-425C-9CB7-D91DF7F537D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82" y="1845"/>
              <a:ext cx="240" cy="215"/>
            </a:xfrm>
            <a:custGeom>
              <a:avLst/>
              <a:gdLst>
                <a:gd name="T0" fmla="*/ 82 w 499"/>
                <a:gd name="T1" fmla="*/ 405 h 447"/>
                <a:gd name="T2" fmla="*/ 34 w 499"/>
                <a:gd name="T3" fmla="*/ 292 h 447"/>
                <a:gd name="T4" fmla="*/ 0 w 499"/>
                <a:gd name="T5" fmla="*/ 221 h 447"/>
                <a:gd name="T6" fmla="*/ 174 w 499"/>
                <a:gd name="T7" fmla="*/ 120 h 447"/>
                <a:gd name="T8" fmla="*/ 354 w 499"/>
                <a:gd name="T9" fmla="*/ 11 h 447"/>
                <a:gd name="T10" fmla="*/ 466 w 499"/>
                <a:gd name="T11" fmla="*/ 251 h 447"/>
                <a:gd name="T12" fmla="*/ 480 w 499"/>
                <a:gd name="T13" fmla="*/ 350 h 447"/>
                <a:gd name="T14" fmla="*/ 288 w 499"/>
                <a:gd name="T15" fmla="*/ 399 h 447"/>
                <a:gd name="T16" fmla="*/ 103 w 499"/>
                <a:gd name="T17" fmla="*/ 447 h 447"/>
                <a:gd name="T18" fmla="*/ 82 w 499"/>
                <a:gd name="T19" fmla="*/ 405 h 4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99" h="447">
                  <a:moveTo>
                    <a:pt x="82" y="405"/>
                  </a:moveTo>
                  <a:cubicBezTo>
                    <a:pt x="75" y="382"/>
                    <a:pt x="54" y="331"/>
                    <a:pt x="34" y="292"/>
                  </a:cubicBezTo>
                  <a:lnTo>
                    <a:pt x="0" y="221"/>
                  </a:lnTo>
                  <a:lnTo>
                    <a:pt x="174" y="120"/>
                  </a:lnTo>
                  <a:cubicBezTo>
                    <a:pt x="270" y="64"/>
                    <a:pt x="351" y="16"/>
                    <a:pt x="354" y="11"/>
                  </a:cubicBezTo>
                  <a:cubicBezTo>
                    <a:pt x="361" y="0"/>
                    <a:pt x="434" y="155"/>
                    <a:pt x="466" y="251"/>
                  </a:cubicBezTo>
                  <a:cubicBezTo>
                    <a:pt x="499" y="348"/>
                    <a:pt x="499" y="349"/>
                    <a:pt x="480" y="350"/>
                  </a:cubicBezTo>
                  <a:cubicBezTo>
                    <a:pt x="472" y="351"/>
                    <a:pt x="386" y="373"/>
                    <a:pt x="288" y="399"/>
                  </a:cubicBezTo>
                  <a:cubicBezTo>
                    <a:pt x="191" y="425"/>
                    <a:pt x="108" y="447"/>
                    <a:pt x="103" y="447"/>
                  </a:cubicBezTo>
                  <a:cubicBezTo>
                    <a:pt x="99" y="447"/>
                    <a:pt x="90" y="428"/>
                    <a:pt x="82" y="405"/>
                  </a:cubicBezTo>
                  <a:close/>
                </a:path>
              </a:pathLst>
            </a:custGeom>
            <a:solidFill>
              <a:srgbClr val="D0E69E"/>
            </a:solidFill>
            <a:ln w="9525" cap="flat">
              <a:solidFill>
                <a:srgbClr val="4A444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26">
              <a:extLst>
                <a:ext uri="{FF2B5EF4-FFF2-40B4-BE49-F238E27FC236}">
                  <a16:creationId xmlns:a16="http://schemas.microsoft.com/office/drawing/2014/main" id="{577A3FA1-03A1-4EA6-B857-5116C9386F07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5" y="2010"/>
              <a:ext cx="207" cy="175"/>
            </a:xfrm>
            <a:custGeom>
              <a:avLst/>
              <a:gdLst>
                <a:gd name="T0" fmla="*/ 26 w 431"/>
                <a:gd name="T1" fmla="*/ 307 h 364"/>
                <a:gd name="T2" fmla="*/ 9 w 431"/>
                <a:gd name="T3" fmla="*/ 192 h 364"/>
                <a:gd name="T4" fmla="*/ 3 w 431"/>
                <a:gd name="T5" fmla="*/ 128 h 364"/>
                <a:gd name="T6" fmla="*/ 195 w 431"/>
                <a:gd name="T7" fmla="*/ 73 h 364"/>
                <a:gd name="T8" fmla="*/ 385 w 431"/>
                <a:gd name="T9" fmla="*/ 16 h 364"/>
                <a:gd name="T10" fmla="*/ 431 w 431"/>
                <a:gd name="T11" fmla="*/ 322 h 364"/>
                <a:gd name="T12" fmla="*/ 431 w 431"/>
                <a:gd name="T13" fmla="*/ 364 h 364"/>
                <a:gd name="T14" fmla="*/ 232 w 431"/>
                <a:gd name="T15" fmla="*/ 364 h 364"/>
                <a:gd name="T16" fmla="*/ 32 w 431"/>
                <a:gd name="T17" fmla="*/ 364 h 364"/>
                <a:gd name="T18" fmla="*/ 26 w 431"/>
                <a:gd name="T19" fmla="*/ 307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31" h="364">
                  <a:moveTo>
                    <a:pt x="26" y="307"/>
                  </a:moveTo>
                  <a:cubicBezTo>
                    <a:pt x="23" y="275"/>
                    <a:pt x="15" y="223"/>
                    <a:pt x="9" y="192"/>
                  </a:cubicBezTo>
                  <a:cubicBezTo>
                    <a:pt x="2" y="160"/>
                    <a:pt x="0" y="131"/>
                    <a:pt x="3" y="128"/>
                  </a:cubicBezTo>
                  <a:cubicBezTo>
                    <a:pt x="7" y="125"/>
                    <a:pt x="93" y="100"/>
                    <a:pt x="195" y="73"/>
                  </a:cubicBezTo>
                  <a:cubicBezTo>
                    <a:pt x="297" y="46"/>
                    <a:pt x="382" y="20"/>
                    <a:pt x="385" y="16"/>
                  </a:cubicBezTo>
                  <a:cubicBezTo>
                    <a:pt x="395" y="0"/>
                    <a:pt x="431" y="238"/>
                    <a:pt x="431" y="322"/>
                  </a:cubicBezTo>
                  <a:lnTo>
                    <a:pt x="431" y="364"/>
                  </a:lnTo>
                  <a:lnTo>
                    <a:pt x="232" y="364"/>
                  </a:lnTo>
                  <a:lnTo>
                    <a:pt x="32" y="364"/>
                  </a:lnTo>
                  <a:lnTo>
                    <a:pt x="26" y="307"/>
                  </a:lnTo>
                  <a:close/>
                </a:path>
              </a:pathLst>
            </a:custGeom>
            <a:solidFill>
              <a:srgbClr val="D0E69E"/>
            </a:solidFill>
            <a:ln w="9525" cap="flat">
              <a:solidFill>
                <a:srgbClr val="4A444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27">
              <a:extLst>
                <a:ext uri="{FF2B5EF4-FFF2-40B4-BE49-F238E27FC236}">
                  <a16:creationId xmlns:a16="http://schemas.microsoft.com/office/drawing/2014/main" id="{1D92E0B2-80D4-44F8-B7C7-2F31634CC31D}"/>
                </a:ext>
              </a:extLst>
            </p:cNvPr>
            <p:cNvSpPr>
              <a:spLocks/>
            </p:cNvSpPr>
            <p:nvPr/>
          </p:nvSpPr>
          <p:spPr bwMode="auto">
            <a:xfrm>
              <a:off x="2639" y="2196"/>
              <a:ext cx="204" cy="167"/>
            </a:xfrm>
            <a:custGeom>
              <a:avLst/>
              <a:gdLst>
                <a:gd name="T0" fmla="*/ 185 w 425"/>
                <a:gd name="T1" fmla="*/ 297 h 348"/>
                <a:gd name="T2" fmla="*/ 2 w 425"/>
                <a:gd name="T3" fmla="*/ 244 h 348"/>
                <a:gd name="T4" fmla="*/ 9 w 425"/>
                <a:gd name="T5" fmla="*/ 166 h 348"/>
                <a:gd name="T6" fmla="*/ 21 w 425"/>
                <a:gd name="T7" fmla="*/ 46 h 348"/>
                <a:gd name="T8" fmla="*/ 21 w 425"/>
                <a:gd name="T9" fmla="*/ 0 h 348"/>
                <a:gd name="T10" fmla="*/ 223 w 425"/>
                <a:gd name="T11" fmla="*/ 0 h 348"/>
                <a:gd name="T12" fmla="*/ 425 w 425"/>
                <a:gd name="T13" fmla="*/ 0 h 348"/>
                <a:gd name="T14" fmla="*/ 420 w 425"/>
                <a:gd name="T15" fmla="*/ 73 h 348"/>
                <a:gd name="T16" fmla="*/ 369 w 425"/>
                <a:gd name="T17" fmla="*/ 346 h 348"/>
                <a:gd name="T18" fmla="*/ 185 w 425"/>
                <a:gd name="T19" fmla="*/ 297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25" h="348">
                  <a:moveTo>
                    <a:pt x="185" y="297"/>
                  </a:moveTo>
                  <a:cubicBezTo>
                    <a:pt x="87" y="270"/>
                    <a:pt x="4" y="247"/>
                    <a:pt x="2" y="244"/>
                  </a:cubicBezTo>
                  <a:cubicBezTo>
                    <a:pt x="0" y="242"/>
                    <a:pt x="3" y="207"/>
                    <a:pt x="9" y="166"/>
                  </a:cubicBezTo>
                  <a:cubicBezTo>
                    <a:pt x="16" y="124"/>
                    <a:pt x="21" y="70"/>
                    <a:pt x="21" y="46"/>
                  </a:cubicBezTo>
                  <a:lnTo>
                    <a:pt x="21" y="0"/>
                  </a:lnTo>
                  <a:lnTo>
                    <a:pt x="223" y="0"/>
                  </a:lnTo>
                  <a:lnTo>
                    <a:pt x="425" y="0"/>
                  </a:lnTo>
                  <a:lnTo>
                    <a:pt x="420" y="73"/>
                  </a:lnTo>
                  <a:cubicBezTo>
                    <a:pt x="411" y="193"/>
                    <a:pt x="382" y="348"/>
                    <a:pt x="369" y="346"/>
                  </a:cubicBezTo>
                  <a:cubicBezTo>
                    <a:pt x="366" y="346"/>
                    <a:pt x="283" y="324"/>
                    <a:pt x="185" y="297"/>
                  </a:cubicBezTo>
                  <a:close/>
                </a:path>
              </a:pathLst>
            </a:custGeom>
            <a:solidFill>
              <a:srgbClr val="D0E69E"/>
            </a:solidFill>
            <a:ln w="9525" cap="flat">
              <a:solidFill>
                <a:srgbClr val="4A444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2912CCEC-8FA1-42C5-B8FF-B7747A2D8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0" y="2324"/>
              <a:ext cx="218" cy="188"/>
            </a:xfrm>
            <a:custGeom>
              <a:avLst/>
              <a:gdLst>
                <a:gd name="T0" fmla="*/ 165 w 454"/>
                <a:gd name="T1" fmla="*/ 304 h 393"/>
                <a:gd name="T2" fmla="*/ 4 w 454"/>
                <a:gd name="T3" fmla="*/ 211 h 393"/>
                <a:gd name="T4" fmla="*/ 21 w 454"/>
                <a:gd name="T5" fmla="*/ 150 h 393"/>
                <a:gd name="T6" fmla="*/ 59 w 454"/>
                <a:gd name="T7" fmla="*/ 46 h 393"/>
                <a:gd name="T8" fmla="*/ 85 w 454"/>
                <a:gd name="T9" fmla="*/ 3 h 393"/>
                <a:gd name="T10" fmla="*/ 270 w 454"/>
                <a:gd name="T11" fmla="*/ 53 h 393"/>
                <a:gd name="T12" fmla="*/ 446 w 454"/>
                <a:gd name="T13" fmla="*/ 108 h 393"/>
                <a:gd name="T14" fmla="*/ 326 w 454"/>
                <a:gd name="T15" fmla="*/ 392 h 393"/>
                <a:gd name="T16" fmla="*/ 165 w 454"/>
                <a:gd name="T17" fmla="*/ 304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54" h="393">
                  <a:moveTo>
                    <a:pt x="165" y="304"/>
                  </a:moveTo>
                  <a:cubicBezTo>
                    <a:pt x="80" y="254"/>
                    <a:pt x="8" y="213"/>
                    <a:pt x="4" y="211"/>
                  </a:cubicBezTo>
                  <a:cubicBezTo>
                    <a:pt x="0" y="210"/>
                    <a:pt x="8" y="182"/>
                    <a:pt x="21" y="150"/>
                  </a:cubicBezTo>
                  <a:cubicBezTo>
                    <a:pt x="34" y="118"/>
                    <a:pt x="51" y="71"/>
                    <a:pt x="59" y="46"/>
                  </a:cubicBezTo>
                  <a:cubicBezTo>
                    <a:pt x="69" y="10"/>
                    <a:pt x="75" y="0"/>
                    <a:pt x="85" y="3"/>
                  </a:cubicBezTo>
                  <a:cubicBezTo>
                    <a:pt x="92" y="5"/>
                    <a:pt x="175" y="27"/>
                    <a:pt x="270" y="53"/>
                  </a:cubicBezTo>
                  <a:cubicBezTo>
                    <a:pt x="365" y="78"/>
                    <a:pt x="444" y="103"/>
                    <a:pt x="446" y="108"/>
                  </a:cubicBezTo>
                  <a:cubicBezTo>
                    <a:pt x="454" y="129"/>
                    <a:pt x="345" y="387"/>
                    <a:pt x="326" y="392"/>
                  </a:cubicBezTo>
                  <a:cubicBezTo>
                    <a:pt x="322" y="393"/>
                    <a:pt x="249" y="353"/>
                    <a:pt x="165" y="304"/>
                  </a:cubicBezTo>
                  <a:close/>
                </a:path>
              </a:pathLst>
            </a:custGeom>
            <a:solidFill>
              <a:srgbClr val="D0E69E"/>
            </a:solidFill>
            <a:ln w="9525" cap="flat">
              <a:solidFill>
                <a:srgbClr val="4A444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Freeform 29">
              <a:extLst>
                <a:ext uri="{FF2B5EF4-FFF2-40B4-BE49-F238E27FC236}">
                  <a16:creationId xmlns:a16="http://schemas.microsoft.com/office/drawing/2014/main" id="{6B9769C3-97E1-4D7D-B341-78A4D3E027D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25" y="2434"/>
              <a:ext cx="226" cy="234"/>
            </a:xfrm>
            <a:custGeom>
              <a:avLst/>
              <a:gdLst>
                <a:gd name="T0" fmla="*/ 131 w 470"/>
                <a:gd name="T1" fmla="*/ 336 h 489"/>
                <a:gd name="T2" fmla="*/ 0 w 470"/>
                <a:gd name="T3" fmla="*/ 203 h 489"/>
                <a:gd name="T4" fmla="*/ 38 w 470"/>
                <a:gd name="T5" fmla="*/ 155 h 489"/>
                <a:gd name="T6" fmla="*/ 109 w 470"/>
                <a:gd name="T7" fmla="*/ 54 h 489"/>
                <a:gd name="T8" fmla="*/ 146 w 470"/>
                <a:gd name="T9" fmla="*/ 0 h 489"/>
                <a:gd name="T10" fmla="*/ 470 w 470"/>
                <a:gd name="T11" fmla="*/ 192 h 489"/>
                <a:gd name="T12" fmla="*/ 339 w 470"/>
                <a:gd name="T13" fmla="*/ 386 h 489"/>
                <a:gd name="T14" fmla="*/ 131 w 470"/>
                <a:gd name="T15" fmla="*/ 336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0" h="489">
                  <a:moveTo>
                    <a:pt x="131" y="336"/>
                  </a:moveTo>
                  <a:lnTo>
                    <a:pt x="0" y="203"/>
                  </a:lnTo>
                  <a:lnTo>
                    <a:pt x="38" y="155"/>
                  </a:lnTo>
                  <a:cubicBezTo>
                    <a:pt x="60" y="129"/>
                    <a:pt x="92" y="83"/>
                    <a:pt x="109" y="54"/>
                  </a:cubicBezTo>
                  <a:cubicBezTo>
                    <a:pt x="127" y="24"/>
                    <a:pt x="143" y="0"/>
                    <a:pt x="146" y="0"/>
                  </a:cubicBezTo>
                  <a:cubicBezTo>
                    <a:pt x="156" y="0"/>
                    <a:pt x="470" y="186"/>
                    <a:pt x="470" y="192"/>
                  </a:cubicBezTo>
                  <a:cubicBezTo>
                    <a:pt x="470" y="204"/>
                    <a:pt x="388" y="325"/>
                    <a:pt x="339" y="386"/>
                  </a:cubicBezTo>
                  <a:cubicBezTo>
                    <a:pt x="260" y="484"/>
                    <a:pt x="281" y="489"/>
                    <a:pt x="131" y="336"/>
                  </a:cubicBezTo>
                  <a:close/>
                </a:path>
              </a:pathLst>
            </a:custGeom>
            <a:solidFill>
              <a:srgbClr val="D0E69E"/>
            </a:solidFill>
            <a:ln w="9525" cap="flat">
              <a:solidFill>
                <a:srgbClr val="4A444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30">
              <a:extLst>
                <a:ext uri="{FF2B5EF4-FFF2-40B4-BE49-F238E27FC236}">
                  <a16:creationId xmlns:a16="http://schemas.microsoft.com/office/drawing/2014/main" id="{6E23B518-14EC-4C59-9EC5-1E60DB9CC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34" y="2540"/>
              <a:ext cx="212" cy="225"/>
            </a:xfrm>
            <a:custGeom>
              <a:avLst/>
              <a:gdLst>
                <a:gd name="T0" fmla="*/ 174 w 441"/>
                <a:gd name="T1" fmla="*/ 461 h 469"/>
                <a:gd name="T2" fmla="*/ 3 w 441"/>
                <a:gd name="T3" fmla="*/ 163 h 469"/>
                <a:gd name="T4" fmla="*/ 41 w 441"/>
                <a:gd name="T5" fmla="*/ 119 h 469"/>
                <a:gd name="T6" fmla="*/ 130 w 441"/>
                <a:gd name="T7" fmla="*/ 43 h 469"/>
                <a:gd name="T8" fmla="*/ 177 w 441"/>
                <a:gd name="T9" fmla="*/ 0 h 469"/>
                <a:gd name="T10" fmla="*/ 309 w 441"/>
                <a:gd name="T11" fmla="*/ 132 h 469"/>
                <a:gd name="T12" fmla="*/ 441 w 441"/>
                <a:gd name="T13" fmla="*/ 264 h 469"/>
                <a:gd name="T14" fmla="*/ 387 w 441"/>
                <a:gd name="T15" fmla="*/ 314 h 469"/>
                <a:gd name="T16" fmla="*/ 199 w 441"/>
                <a:gd name="T17" fmla="*/ 462 h 469"/>
                <a:gd name="T18" fmla="*/ 174 w 441"/>
                <a:gd name="T19" fmla="*/ 461 h 4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441" h="469">
                  <a:moveTo>
                    <a:pt x="174" y="461"/>
                  </a:moveTo>
                  <a:cubicBezTo>
                    <a:pt x="164" y="448"/>
                    <a:pt x="8" y="178"/>
                    <a:pt x="3" y="163"/>
                  </a:cubicBezTo>
                  <a:cubicBezTo>
                    <a:pt x="0" y="155"/>
                    <a:pt x="12" y="140"/>
                    <a:pt x="41" y="119"/>
                  </a:cubicBezTo>
                  <a:cubicBezTo>
                    <a:pt x="64" y="101"/>
                    <a:pt x="105" y="67"/>
                    <a:pt x="130" y="43"/>
                  </a:cubicBezTo>
                  <a:lnTo>
                    <a:pt x="177" y="0"/>
                  </a:lnTo>
                  <a:lnTo>
                    <a:pt x="309" y="132"/>
                  </a:lnTo>
                  <a:lnTo>
                    <a:pt x="441" y="264"/>
                  </a:lnTo>
                  <a:lnTo>
                    <a:pt x="387" y="314"/>
                  </a:lnTo>
                  <a:cubicBezTo>
                    <a:pt x="334" y="364"/>
                    <a:pt x="231" y="445"/>
                    <a:pt x="199" y="462"/>
                  </a:cubicBezTo>
                  <a:cubicBezTo>
                    <a:pt x="186" y="469"/>
                    <a:pt x="180" y="469"/>
                    <a:pt x="174" y="461"/>
                  </a:cubicBezTo>
                  <a:close/>
                </a:path>
              </a:pathLst>
            </a:custGeom>
            <a:solidFill>
              <a:srgbClr val="D0E69E"/>
            </a:solidFill>
            <a:ln w="9525" cap="flat">
              <a:solidFill>
                <a:srgbClr val="4A444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974A9C3A-7EB6-4BF3-ACE0-900C66332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11" y="2620"/>
              <a:ext cx="201" cy="223"/>
            </a:xfrm>
            <a:custGeom>
              <a:avLst/>
              <a:gdLst>
                <a:gd name="T0" fmla="*/ 47 w 420"/>
                <a:gd name="T1" fmla="*/ 287 h 464"/>
                <a:gd name="T2" fmla="*/ 0 w 420"/>
                <a:gd name="T3" fmla="*/ 111 h 464"/>
                <a:gd name="T4" fmla="*/ 57 w 420"/>
                <a:gd name="T5" fmla="*/ 89 h 464"/>
                <a:gd name="T6" fmla="*/ 174 w 420"/>
                <a:gd name="T7" fmla="*/ 33 h 464"/>
                <a:gd name="T8" fmla="*/ 233 w 420"/>
                <a:gd name="T9" fmla="*/ 0 h 464"/>
                <a:gd name="T10" fmla="*/ 244 w 420"/>
                <a:gd name="T11" fmla="*/ 17 h 464"/>
                <a:gd name="T12" fmla="*/ 337 w 420"/>
                <a:gd name="T13" fmla="*/ 177 h 464"/>
                <a:gd name="T14" fmla="*/ 420 w 420"/>
                <a:gd name="T15" fmla="*/ 321 h 464"/>
                <a:gd name="T16" fmla="*/ 356 w 420"/>
                <a:gd name="T17" fmla="*/ 356 h 464"/>
                <a:gd name="T18" fmla="*/ 114 w 420"/>
                <a:gd name="T19" fmla="*/ 459 h 464"/>
                <a:gd name="T20" fmla="*/ 94 w 420"/>
                <a:gd name="T21" fmla="*/ 464 h 464"/>
                <a:gd name="T22" fmla="*/ 47 w 420"/>
                <a:gd name="T23" fmla="*/ 287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20" h="464">
                  <a:moveTo>
                    <a:pt x="47" y="287"/>
                  </a:moveTo>
                  <a:lnTo>
                    <a:pt x="0" y="111"/>
                  </a:lnTo>
                  <a:lnTo>
                    <a:pt x="57" y="89"/>
                  </a:lnTo>
                  <a:cubicBezTo>
                    <a:pt x="89" y="77"/>
                    <a:pt x="141" y="52"/>
                    <a:pt x="174" y="33"/>
                  </a:cubicBezTo>
                  <a:lnTo>
                    <a:pt x="233" y="0"/>
                  </a:lnTo>
                  <a:lnTo>
                    <a:pt x="244" y="17"/>
                  </a:lnTo>
                  <a:cubicBezTo>
                    <a:pt x="250" y="26"/>
                    <a:pt x="292" y="98"/>
                    <a:pt x="337" y="177"/>
                  </a:cubicBezTo>
                  <a:lnTo>
                    <a:pt x="420" y="321"/>
                  </a:lnTo>
                  <a:lnTo>
                    <a:pt x="356" y="356"/>
                  </a:lnTo>
                  <a:cubicBezTo>
                    <a:pt x="294" y="390"/>
                    <a:pt x="155" y="449"/>
                    <a:pt x="114" y="459"/>
                  </a:cubicBezTo>
                  <a:lnTo>
                    <a:pt x="94" y="464"/>
                  </a:lnTo>
                  <a:lnTo>
                    <a:pt x="47" y="287"/>
                  </a:lnTo>
                  <a:close/>
                </a:path>
              </a:pathLst>
            </a:custGeom>
            <a:solidFill>
              <a:srgbClr val="D0E69E"/>
            </a:solidFill>
            <a:ln w="9525" cap="flat">
              <a:solidFill>
                <a:srgbClr val="4A444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Freeform 32">
              <a:extLst>
                <a:ext uri="{FF2B5EF4-FFF2-40B4-BE49-F238E27FC236}">
                  <a16:creationId xmlns:a16="http://schemas.microsoft.com/office/drawing/2014/main" id="{1973E8CA-AEC6-42E1-BB05-9EA7EA3279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6" y="2677"/>
              <a:ext cx="168" cy="195"/>
            </a:xfrm>
            <a:custGeom>
              <a:avLst/>
              <a:gdLst>
                <a:gd name="T0" fmla="*/ 0 w 350"/>
                <a:gd name="T1" fmla="*/ 227 h 408"/>
                <a:gd name="T2" fmla="*/ 0 w 350"/>
                <a:gd name="T3" fmla="*/ 47 h 408"/>
                <a:gd name="T4" fmla="*/ 38 w 350"/>
                <a:gd name="T5" fmla="*/ 42 h 408"/>
                <a:gd name="T6" fmla="*/ 221 w 350"/>
                <a:gd name="T7" fmla="*/ 9 h 408"/>
                <a:gd name="T8" fmla="*/ 258 w 350"/>
                <a:gd name="T9" fmla="*/ 1 h 408"/>
                <a:gd name="T10" fmla="*/ 348 w 350"/>
                <a:gd name="T11" fmla="*/ 340 h 408"/>
                <a:gd name="T12" fmla="*/ 297 w 350"/>
                <a:gd name="T13" fmla="*/ 369 h 408"/>
                <a:gd name="T14" fmla="*/ 36 w 350"/>
                <a:gd name="T15" fmla="*/ 408 h 408"/>
                <a:gd name="T16" fmla="*/ 0 w 350"/>
                <a:gd name="T17" fmla="*/ 408 h 408"/>
                <a:gd name="T18" fmla="*/ 0 w 350"/>
                <a:gd name="T19" fmla="*/ 227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0" h="408">
                  <a:moveTo>
                    <a:pt x="0" y="227"/>
                  </a:moveTo>
                  <a:lnTo>
                    <a:pt x="0" y="47"/>
                  </a:lnTo>
                  <a:lnTo>
                    <a:pt x="38" y="42"/>
                  </a:lnTo>
                  <a:cubicBezTo>
                    <a:pt x="123" y="31"/>
                    <a:pt x="188" y="19"/>
                    <a:pt x="221" y="9"/>
                  </a:cubicBezTo>
                  <a:cubicBezTo>
                    <a:pt x="240" y="4"/>
                    <a:pt x="257" y="0"/>
                    <a:pt x="258" y="1"/>
                  </a:cubicBezTo>
                  <a:cubicBezTo>
                    <a:pt x="261" y="4"/>
                    <a:pt x="345" y="321"/>
                    <a:pt x="348" y="340"/>
                  </a:cubicBezTo>
                  <a:cubicBezTo>
                    <a:pt x="350" y="353"/>
                    <a:pt x="342" y="358"/>
                    <a:pt x="297" y="369"/>
                  </a:cubicBezTo>
                  <a:cubicBezTo>
                    <a:pt x="230" y="386"/>
                    <a:pt x="85" y="408"/>
                    <a:pt x="36" y="408"/>
                  </a:cubicBezTo>
                  <a:lnTo>
                    <a:pt x="0" y="408"/>
                  </a:lnTo>
                  <a:lnTo>
                    <a:pt x="0" y="227"/>
                  </a:lnTo>
                  <a:close/>
                </a:path>
              </a:pathLst>
            </a:custGeom>
            <a:solidFill>
              <a:srgbClr val="D0E69E"/>
            </a:solidFill>
            <a:ln w="9525" cap="flat">
              <a:solidFill>
                <a:srgbClr val="4A444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3">
              <a:extLst>
                <a:ext uri="{FF2B5EF4-FFF2-40B4-BE49-F238E27FC236}">
                  <a16:creationId xmlns:a16="http://schemas.microsoft.com/office/drawing/2014/main" id="{7B4B31E5-03F0-4CBC-9736-B374A5070311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1" y="2683"/>
              <a:ext cx="184" cy="189"/>
            </a:xfrm>
            <a:custGeom>
              <a:avLst/>
              <a:gdLst>
                <a:gd name="T0" fmla="*/ 154 w 383"/>
                <a:gd name="T1" fmla="*/ 382 h 394"/>
                <a:gd name="T2" fmla="*/ 44 w 383"/>
                <a:gd name="T3" fmla="*/ 361 h 394"/>
                <a:gd name="T4" fmla="*/ 0 w 383"/>
                <a:gd name="T5" fmla="*/ 351 h 394"/>
                <a:gd name="T6" fmla="*/ 46 w 383"/>
                <a:gd name="T7" fmla="*/ 177 h 394"/>
                <a:gd name="T8" fmla="*/ 95 w 383"/>
                <a:gd name="T9" fmla="*/ 2 h 394"/>
                <a:gd name="T10" fmla="*/ 163 w 383"/>
                <a:gd name="T11" fmla="*/ 12 h 394"/>
                <a:gd name="T12" fmla="*/ 305 w 383"/>
                <a:gd name="T13" fmla="*/ 29 h 394"/>
                <a:gd name="T14" fmla="*/ 383 w 383"/>
                <a:gd name="T15" fmla="*/ 34 h 394"/>
                <a:gd name="T16" fmla="*/ 383 w 383"/>
                <a:gd name="T17" fmla="*/ 214 h 394"/>
                <a:gd name="T18" fmla="*/ 383 w 383"/>
                <a:gd name="T19" fmla="*/ 394 h 394"/>
                <a:gd name="T20" fmla="*/ 302 w 383"/>
                <a:gd name="T21" fmla="*/ 393 h 394"/>
                <a:gd name="T22" fmla="*/ 154 w 383"/>
                <a:gd name="T23" fmla="*/ 382 h 3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83" h="394">
                  <a:moveTo>
                    <a:pt x="154" y="382"/>
                  </a:moveTo>
                  <a:cubicBezTo>
                    <a:pt x="118" y="376"/>
                    <a:pt x="68" y="367"/>
                    <a:pt x="44" y="361"/>
                  </a:cubicBezTo>
                  <a:lnTo>
                    <a:pt x="0" y="351"/>
                  </a:lnTo>
                  <a:lnTo>
                    <a:pt x="46" y="177"/>
                  </a:lnTo>
                  <a:cubicBezTo>
                    <a:pt x="72" y="82"/>
                    <a:pt x="94" y="3"/>
                    <a:pt x="95" y="2"/>
                  </a:cubicBezTo>
                  <a:cubicBezTo>
                    <a:pt x="97" y="0"/>
                    <a:pt x="127" y="5"/>
                    <a:pt x="163" y="12"/>
                  </a:cubicBezTo>
                  <a:cubicBezTo>
                    <a:pt x="198" y="18"/>
                    <a:pt x="262" y="26"/>
                    <a:pt x="305" y="29"/>
                  </a:cubicBezTo>
                  <a:lnTo>
                    <a:pt x="383" y="34"/>
                  </a:lnTo>
                  <a:lnTo>
                    <a:pt x="383" y="214"/>
                  </a:lnTo>
                  <a:lnTo>
                    <a:pt x="383" y="394"/>
                  </a:lnTo>
                  <a:lnTo>
                    <a:pt x="302" y="393"/>
                  </a:lnTo>
                  <a:cubicBezTo>
                    <a:pt x="258" y="393"/>
                    <a:pt x="191" y="388"/>
                    <a:pt x="154" y="382"/>
                  </a:cubicBezTo>
                  <a:close/>
                </a:path>
              </a:pathLst>
            </a:custGeom>
            <a:solidFill>
              <a:srgbClr val="D0E69E"/>
            </a:solidFill>
            <a:ln w="9525" cap="flat">
              <a:solidFill>
                <a:srgbClr val="4A444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Freeform 34">
              <a:extLst>
                <a:ext uri="{FF2B5EF4-FFF2-40B4-BE49-F238E27FC236}">
                  <a16:creationId xmlns:a16="http://schemas.microsoft.com/office/drawing/2014/main" id="{8D5F50D1-7DAE-45B9-A8DF-E06BA98F3946}"/>
                </a:ext>
              </a:extLst>
            </p:cNvPr>
            <p:cNvSpPr>
              <a:spLocks/>
            </p:cNvSpPr>
            <p:nvPr/>
          </p:nvSpPr>
          <p:spPr bwMode="auto">
            <a:xfrm>
              <a:off x="1826" y="2636"/>
              <a:ext cx="189" cy="213"/>
            </a:xfrm>
            <a:custGeom>
              <a:avLst/>
              <a:gdLst>
                <a:gd name="T0" fmla="*/ 214 w 395"/>
                <a:gd name="T1" fmla="*/ 415 h 444"/>
                <a:gd name="T2" fmla="*/ 4 w 395"/>
                <a:gd name="T3" fmla="*/ 320 h 444"/>
                <a:gd name="T4" fmla="*/ 88 w 395"/>
                <a:gd name="T5" fmla="*/ 157 h 444"/>
                <a:gd name="T6" fmla="*/ 179 w 395"/>
                <a:gd name="T7" fmla="*/ 0 h 444"/>
                <a:gd name="T8" fmla="*/ 234 w 395"/>
                <a:gd name="T9" fmla="*/ 26 h 444"/>
                <a:gd name="T10" fmla="*/ 342 w 395"/>
                <a:gd name="T11" fmla="*/ 71 h 444"/>
                <a:gd name="T12" fmla="*/ 393 w 395"/>
                <a:gd name="T13" fmla="*/ 104 h 444"/>
                <a:gd name="T14" fmla="*/ 302 w 395"/>
                <a:gd name="T15" fmla="*/ 443 h 444"/>
                <a:gd name="T16" fmla="*/ 214 w 395"/>
                <a:gd name="T17" fmla="*/ 415 h 4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95" h="444">
                  <a:moveTo>
                    <a:pt x="214" y="415"/>
                  </a:moveTo>
                  <a:cubicBezTo>
                    <a:pt x="136" y="388"/>
                    <a:pt x="20" y="336"/>
                    <a:pt x="4" y="320"/>
                  </a:cubicBezTo>
                  <a:cubicBezTo>
                    <a:pt x="0" y="317"/>
                    <a:pt x="38" y="243"/>
                    <a:pt x="88" y="157"/>
                  </a:cubicBezTo>
                  <a:lnTo>
                    <a:pt x="179" y="0"/>
                  </a:lnTo>
                  <a:lnTo>
                    <a:pt x="234" y="26"/>
                  </a:lnTo>
                  <a:cubicBezTo>
                    <a:pt x="264" y="41"/>
                    <a:pt x="313" y="61"/>
                    <a:pt x="342" y="71"/>
                  </a:cubicBezTo>
                  <a:cubicBezTo>
                    <a:pt x="386" y="86"/>
                    <a:pt x="395" y="92"/>
                    <a:pt x="393" y="104"/>
                  </a:cubicBezTo>
                  <a:cubicBezTo>
                    <a:pt x="390" y="123"/>
                    <a:pt x="304" y="441"/>
                    <a:pt x="302" y="443"/>
                  </a:cubicBezTo>
                  <a:cubicBezTo>
                    <a:pt x="301" y="444"/>
                    <a:pt x="262" y="432"/>
                    <a:pt x="214" y="415"/>
                  </a:cubicBezTo>
                  <a:close/>
                </a:path>
              </a:pathLst>
            </a:custGeom>
            <a:solidFill>
              <a:srgbClr val="D0E69E"/>
            </a:solidFill>
            <a:ln w="9525" cap="flat">
              <a:solidFill>
                <a:srgbClr val="4A444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C2DBEEF2-AD27-4340-9ADD-BDF7AA06CA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502" y="1707"/>
              <a:ext cx="249" cy="234"/>
            </a:xfrm>
            <a:custGeom>
              <a:avLst/>
              <a:gdLst>
                <a:gd name="T0" fmla="*/ 125 w 518"/>
                <a:gd name="T1" fmla="*/ 450 h 489"/>
                <a:gd name="T2" fmla="*/ 49 w 518"/>
                <a:gd name="T3" fmla="*/ 353 h 489"/>
                <a:gd name="T4" fmla="*/ 0 w 518"/>
                <a:gd name="T5" fmla="*/ 297 h 489"/>
                <a:gd name="T6" fmla="*/ 149 w 518"/>
                <a:gd name="T7" fmla="*/ 149 h 489"/>
                <a:gd name="T8" fmla="*/ 298 w 518"/>
                <a:gd name="T9" fmla="*/ 0 h 489"/>
                <a:gd name="T10" fmla="*/ 330 w 518"/>
                <a:gd name="T11" fmla="*/ 31 h 489"/>
                <a:gd name="T12" fmla="*/ 518 w 518"/>
                <a:gd name="T13" fmla="*/ 288 h 489"/>
                <a:gd name="T14" fmla="*/ 508 w 518"/>
                <a:gd name="T15" fmla="*/ 292 h 489"/>
                <a:gd name="T16" fmla="*/ 341 w 518"/>
                <a:gd name="T17" fmla="*/ 383 h 489"/>
                <a:gd name="T18" fmla="*/ 168 w 518"/>
                <a:gd name="T19" fmla="*/ 482 h 489"/>
                <a:gd name="T20" fmla="*/ 125 w 518"/>
                <a:gd name="T21" fmla="*/ 450 h 48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18" h="489">
                  <a:moveTo>
                    <a:pt x="125" y="450"/>
                  </a:moveTo>
                  <a:cubicBezTo>
                    <a:pt x="110" y="427"/>
                    <a:pt x="75" y="384"/>
                    <a:pt x="49" y="353"/>
                  </a:cubicBezTo>
                  <a:lnTo>
                    <a:pt x="0" y="297"/>
                  </a:lnTo>
                  <a:lnTo>
                    <a:pt x="149" y="149"/>
                  </a:lnTo>
                  <a:lnTo>
                    <a:pt x="298" y="0"/>
                  </a:lnTo>
                  <a:lnTo>
                    <a:pt x="330" y="31"/>
                  </a:lnTo>
                  <a:cubicBezTo>
                    <a:pt x="376" y="76"/>
                    <a:pt x="518" y="270"/>
                    <a:pt x="518" y="288"/>
                  </a:cubicBezTo>
                  <a:cubicBezTo>
                    <a:pt x="518" y="290"/>
                    <a:pt x="514" y="292"/>
                    <a:pt x="508" y="292"/>
                  </a:cubicBezTo>
                  <a:cubicBezTo>
                    <a:pt x="503" y="292"/>
                    <a:pt x="428" y="333"/>
                    <a:pt x="341" y="383"/>
                  </a:cubicBezTo>
                  <a:cubicBezTo>
                    <a:pt x="255" y="433"/>
                    <a:pt x="177" y="477"/>
                    <a:pt x="168" y="482"/>
                  </a:cubicBezTo>
                  <a:cubicBezTo>
                    <a:pt x="154" y="489"/>
                    <a:pt x="149" y="485"/>
                    <a:pt x="125" y="450"/>
                  </a:cubicBezTo>
                  <a:close/>
                </a:path>
              </a:pathLst>
            </a:custGeom>
            <a:solidFill>
              <a:srgbClr val="D0E69E"/>
            </a:solidFill>
            <a:ln w="9525" cap="flat">
              <a:solidFill>
                <a:srgbClr val="4A444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417D899B-791E-4C4C-836D-E2B12FE2E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11" y="1598"/>
              <a:ext cx="228" cy="243"/>
            </a:xfrm>
            <a:custGeom>
              <a:avLst/>
              <a:gdLst>
                <a:gd name="T0" fmla="*/ 142 w 475"/>
                <a:gd name="T1" fmla="*/ 481 h 505"/>
                <a:gd name="T2" fmla="*/ 64 w 475"/>
                <a:gd name="T3" fmla="*/ 421 h 505"/>
                <a:gd name="T4" fmla="*/ 6 w 475"/>
                <a:gd name="T5" fmla="*/ 379 h 505"/>
                <a:gd name="T6" fmla="*/ 212 w 475"/>
                <a:gd name="T7" fmla="*/ 7 h 505"/>
                <a:gd name="T8" fmla="*/ 417 w 475"/>
                <a:gd name="T9" fmla="*/ 155 h 505"/>
                <a:gd name="T10" fmla="*/ 475 w 475"/>
                <a:gd name="T11" fmla="*/ 208 h 505"/>
                <a:gd name="T12" fmla="*/ 326 w 475"/>
                <a:gd name="T13" fmla="*/ 357 h 505"/>
                <a:gd name="T14" fmla="*/ 174 w 475"/>
                <a:gd name="T15" fmla="*/ 505 h 505"/>
                <a:gd name="T16" fmla="*/ 142 w 475"/>
                <a:gd name="T17" fmla="*/ 481 h 5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75" h="505">
                  <a:moveTo>
                    <a:pt x="142" y="481"/>
                  </a:moveTo>
                  <a:cubicBezTo>
                    <a:pt x="127" y="468"/>
                    <a:pt x="92" y="441"/>
                    <a:pt x="64" y="421"/>
                  </a:cubicBezTo>
                  <a:cubicBezTo>
                    <a:pt x="36" y="401"/>
                    <a:pt x="10" y="382"/>
                    <a:pt x="6" y="379"/>
                  </a:cubicBezTo>
                  <a:cubicBezTo>
                    <a:pt x="0" y="374"/>
                    <a:pt x="193" y="27"/>
                    <a:pt x="212" y="7"/>
                  </a:cubicBezTo>
                  <a:cubicBezTo>
                    <a:pt x="219" y="0"/>
                    <a:pt x="348" y="92"/>
                    <a:pt x="417" y="155"/>
                  </a:cubicBezTo>
                  <a:lnTo>
                    <a:pt x="475" y="208"/>
                  </a:lnTo>
                  <a:lnTo>
                    <a:pt x="326" y="357"/>
                  </a:lnTo>
                  <a:cubicBezTo>
                    <a:pt x="245" y="438"/>
                    <a:pt x="176" y="505"/>
                    <a:pt x="174" y="505"/>
                  </a:cubicBezTo>
                  <a:cubicBezTo>
                    <a:pt x="172" y="505"/>
                    <a:pt x="158" y="494"/>
                    <a:pt x="142" y="481"/>
                  </a:cubicBezTo>
                  <a:close/>
                </a:path>
              </a:pathLst>
            </a:custGeom>
            <a:solidFill>
              <a:srgbClr val="D0E69E"/>
            </a:solidFill>
            <a:ln w="9525" cap="flat">
              <a:solidFill>
                <a:srgbClr val="4A444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Freeform 37">
              <a:extLst>
                <a:ext uri="{FF2B5EF4-FFF2-40B4-BE49-F238E27FC236}">
                  <a16:creationId xmlns:a16="http://schemas.microsoft.com/office/drawing/2014/main" id="{86AFE126-FA57-4F7F-B3C8-6FD2603331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4" y="1521"/>
              <a:ext cx="209" cy="251"/>
            </a:xfrm>
            <a:custGeom>
              <a:avLst/>
              <a:gdLst>
                <a:gd name="T0" fmla="*/ 173 w 436"/>
                <a:gd name="T1" fmla="*/ 501 h 524"/>
                <a:gd name="T2" fmla="*/ 70 w 436"/>
                <a:gd name="T3" fmla="*/ 457 h 524"/>
                <a:gd name="T4" fmla="*/ 6 w 436"/>
                <a:gd name="T5" fmla="*/ 430 h 524"/>
                <a:gd name="T6" fmla="*/ 113 w 436"/>
                <a:gd name="T7" fmla="*/ 15 h 524"/>
                <a:gd name="T8" fmla="*/ 431 w 436"/>
                <a:gd name="T9" fmla="*/ 157 h 524"/>
                <a:gd name="T10" fmla="*/ 220 w 436"/>
                <a:gd name="T11" fmla="*/ 524 h 524"/>
                <a:gd name="T12" fmla="*/ 173 w 436"/>
                <a:gd name="T13" fmla="*/ 501 h 5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6" h="524">
                  <a:moveTo>
                    <a:pt x="173" y="501"/>
                  </a:moveTo>
                  <a:cubicBezTo>
                    <a:pt x="149" y="488"/>
                    <a:pt x="103" y="468"/>
                    <a:pt x="70" y="457"/>
                  </a:cubicBezTo>
                  <a:cubicBezTo>
                    <a:pt x="38" y="445"/>
                    <a:pt x="9" y="433"/>
                    <a:pt x="6" y="430"/>
                  </a:cubicBezTo>
                  <a:cubicBezTo>
                    <a:pt x="0" y="425"/>
                    <a:pt x="104" y="24"/>
                    <a:pt x="113" y="15"/>
                  </a:cubicBezTo>
                  <a:cubicBezTo>
                    <a:pt x="127" y="0"/>
                    <a:pt x="436" y="138"/>
                    <a:pt x="431" y="157"/>
                  </a:cubicBezTo>
                  <a:cubicBezTo>
                    <a:pt x="428" y="172"/>
                    <a:pt x="225" y="524"/>
                    <a:pt x="220" y="524"/>
                  </a:cubicBezTo>
                  <a:cubicBezTo>
                    <a:pt x="218" y="524"/>
                    <a:pt x="197" y="513"/>
                    <a:pt x="173" y="501"/>
                  </a:cubicBezTo>
                  <a:close/>
                </a:path>
              </a:pathLst>
            </a:custGeom>
            <a:solidFill>
              <a:srgbClr val="D0E69E"/>
            </a:solidFill>
            <a:ln w="9525" cap="flat">
              <a:solidFill>
                <a:srgbClr val="4A444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38">
              <a:extLst>
                <a:ext uri="{FF2B5EF4-FFF2-40B4-BE49-F238E27FC236}">
                  <a16:creationId xmlns:a16="http://schemas.microsoft.com/office/drawing/2014/main" id="{42EE1931-EA00-4706-9250-2921F0FDB7D6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9" y="1499"/>
              <a:ext cx="166" cy="231"/>
            </a:xfrm>
            <a:custGeom>
              <a:avLst/>
              <a:gdLst>
                <a:gd name="T0" fmla="*/ 185 w 345"/>
                <a:gd name="T1" fmla="*/ 459 h 481"/>
                <a:gd name="T2" fmla="*/ 80 w 345"/>
                <a:gd name="T3" fmla="*/ 442 h 481"/>
                <a:gd name="T4" fmla="*/ 0 w 345"/>
                <a:gd name="T5" fmla="*/ 433 h 481"/>
                <a:gd name="T6" fmla="*/ 0 w 345"/>
                <a:gd name="T7" fmla="*/ 217 h 481"/>
                <a:gd name="T8" fmla="*/ 0 w 345"/>
                <a:gd name="T9" fmla="*/ 0 h 481"/>
                <a:gd name="T10" fmla="*/ 80 w 345"/>
                <a:gd name="T11" fmla="*/ 4 h 481"/>
                <a:gd name="T12" fmla="*/ 343 w 345"/>
                <a:gd name="T13" fmla="*/ 53 h 481"/>
                <a:gd name="T14" fmla="*/ 293 w 345"/>
                <a:gd name="T15" fmla="*/ 263 h 481"/>
                <a:gd name="T16" fmla="*/ 185 w 345"/>
                <a:gd name="T17" fmla="*/ 459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5" h="481">
                  <a:moveTo>
                    <a:pt x="185" y="459"/>
                  </a:moveTo>
                  <a:cubicBezTo>
                    <a:pt x="172" y="455"/>
                    <a:pt x="125" y="447"/>
                    <a:pt x="80" y="442"/>
                  </a:cubicBezTo>
                  <a:lnTo>
                    <a:pt x="0" y="433"/>
                  </a:lnTo>
                  <a:lnTo>
                    <a:pt x="0" y="217"/>
                  </a:lnTo>
                  <a:lnTo>
                    <a:pt x="0" y="0"/>
                  </a:lnTo>
                  <a:lnTo>
                    <a:pt x="80" y="4"/>
                  </a:lnTo>
                  <a:cubicBezTo>
                    <a:pt x="173" y="9"/>
                    <a:pt x="338" y="40"/>
                    <a:pt x="343" y="53"/>
                  </a:cubicBezTo>
                  <a:cubicBezTo>
                    <a:pt x="345" y="58"/>
                    <a:pt x="323" y="152"/>
                    <a:pt x="293" y="263"/>
                  </a:cubicBezTo>
                  <a:cubicBezTo>
                    <a:pt x="235" y="481"/>
                    <a:pt x="238" y="475"/>
                    <a:pt x="185" y="459"/>
                  </a:cubicBezTo>
                  <a:close/>
                </a:path>
              </a:pathLst>
            </a:custGeom>
            <a:solidFill>
              <a:srgbClr val="D0E69E"/>
            </a:solidFill>
            <a:ln w="9525" cap="flat">
              <a:solidFill>
                <a:srgbClr val="4A444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39">
              <a:extLst>
                <a:ext uri="{FF2B5EF4-FFF2-40B4-BE49-F238E27FC236}">
                  <a16:creationId xmlns:a16="http://schemas.microsoft.com/office/drawing/2014/main" id="{7F81B783-A855-485A-B235-EB2092BF5274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8" y="1497"/>
              <a:ext cx="170" cy="223"/>
            </a:xfrm>
            <a:custGeom>
              <a:avLst/>
              <a:gdLst>
                <a:gd name="T0" fmla="*/ 106 w 354"/>
                <a:gd name="T1" fmla="*/ 454 h 464"/>
                <a:gd name="T2" fmla="*/ 50 w 354"/>
                <a:gd name="T3" fmla="*/ 247 h 464"/>
                <a:gd name="T4" fmla="*/ 8 w 354"/>
                <a:gd name="T5" fmla="*/ 45 h 464"/>
                <a:gd name="T6" fmla="*/ 226 w 354"/>
                <a:gd name="T7" fmla="*/ 10 h 464"/>
                <a:gd name="T8" fmla="*/ 325 w 354"/>
                <a:gd name="T9" fmla="*/ 3 h 464"/>
                <a:gd name="T10" fmla="*/ 354 w 354"/>
                <a:gd name="T11" fmla="*/ 0 h 464"/>
                <a:gd name="T12" fmla="*/ 354 w 354"/>
                <a:gd name="T13" fmla="*/ 220 h 464"/>
                <a:gd name="T14" fmla="*/ 354 w 354"/>
                <a:gd name="T15" fmla="*/ 439 h 464"/>
                <a:gd name="T16" fmla="*/ 317 w 354"/>
                <a:gd name="T17" fmla="*/ 440 h 464"/>
                <a:gd name="T18" fmla="*/ 144 w 354"/>
                <a:gd name="T19" fmla="*/ 459 h 464"/>
                <a:gd name="T20" fmla="*/ 106 w 354"/>
                <a:gd name="T21" fmla="*/ 454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4" h="464">
                  <a:moveTo>
                    <a:pt x="106" y="454"/>
                  </a:moveTo>
                  <a:cubicBezTo>
                    <a:pt x="104" y="448"/>
                    <a:pt x="79" y="355"/>
                    <a:pt x="50" y="247"/>
                  </a:cubicBezTo>
                  <a:cubicBezTo>
                    <a:pt x="9" y="93"/>
                    <a:pt x="0" y="50"/>
                    <a:pt x="8" y="45"/>
                  </a:cubicBezTo>
                  <a:cubicBezTo>
                    <a:pt x="26" y="35"/>
                    <a:pt x="153" y="14"/>
                    <a:pt x="226" y="10"/>
                  </a:cubicBezTo>
                  <a:cubicBezTo>
                    <a:pt x="264" y="7"/>
                    <a:pt x="308" y="4"/>
                    <a:pt x="325" y="3"/>
                  </a:cubicBezTo>
                  <a:lnTo>
                    <a:pt x="354" y="0"/>
                  </a:lnTo>
                  <a:lnTo>
                    <a:pt x="354" y="220"/>
                  </a:lnTo>
                  <a:lnTo>
                    <a:pt x="354" y="439"/>
                  </a:lnTo>
                  <a:lnTo>
                    <a:pt x="317" y="440"/>
                  </a:lnTo>
                  <a:cubicBezTo>
                    <a:pt x="281" y="440"/>
                    <a:pt x="213" y="448"/>
                    <a:pt x="144" y="459"/>
                  </a:cubicBezTo>
                  <a:cubicBezTo>
                    <a:pt x="118" y="464"/>
                    <a:pt x="109" y="462"/>
                    <a:pt x="106" y="454"/>
                  </a:cubicBezTo>
                  <a:close/>
                </a:path>
              </a:pathLst>
            </a:custGeom>
            <a:solidFill>
              <a:srgbClr val="D0E69E"/>
            </a:solidFill>
            <a:ln w="9525" cap="flat">
              <a:solidFill>
                <a:srgbClr val="4A4444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Rectangle 40">
              <a:extLst>
                <a:ext uri="{FF2B5EF4-FFF2-40B4-BE49-F238E27FC236}">
                  <a16:creationId xmlns:a16="http://schemas.microsoft.com/office/drawing/2014/main" id="{06003A29-1330-4AC3-ADBC-DF4E047D5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3" y="1300"/>
              <a:ext cx="197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dirty="0">
                  <a:solidFill>
                    <a:srgbClr val="000000"/>
                  </a:solidFill>
                  <a:latin typeface="sans-serif"/>
                </a:rPr>
                <a:t>head</a:t>
              </a:r>
              <a:endParaRPr lang="en-US" altLang="en-US" dirty="0"/>
            </a:p>
          </p:txBody>
        </p:sp>
        <p:sp>
          <p:nvSpPr>
            <p:cNvPr id="46" name="Rectangle 41">
              <a:extLst>
                <a:ext uri="{FF2B5EF4-FFF2-40B4-BE49-F238E27FC236}">
                  <a16:creationId xmlns:a16="http://schemas.microsoft.com/office/drawing/2014/main" id="{7538DEE8-005B-4633-BAFB-7966E3EB4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3" y="2735"/>
              <a:ext cx="19" cy="1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sans-serif"/>
                </a:rPr>
                <a:t> </a:t>
              </a:r>
              <a:endParaRPr lang="en-US" altLang="en-US"/>
            </a:p>
          </p:txBody>
        </p:sp>
        <p:sp>
          <p:nvSpPr>
            <p:cNvPr id="47" name="Line 42">
              <a:extLst>
                <a:ext uri="{FF2B5EF4-FFF2-40B4-BE49-F238E27FC236}">
                  <a16:creationId xmlns:a16="http://schemas.microsoft.com/office/drawing/2014/main" id="{3347294E-524E-4438-88F2-4C3331E7FF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99" y="2782"/>
              <a:ext cx="193" cy="104"/>
            </a:xfrm>
            <a:prstGeom prst="line">
              <a:avLst/>
            </a:prstGeom>
            <a:noFill/>
            <a:ln w="11113" cap="flat">
              <a:solidFill>
                <a:srgbClr val="0000E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3">
              <a:extLst>
                <a:ext uri="{FF2B5EF4-FFF2-40B4-BE49-F238E27FC236}">
                  <a16:creationId xmlns:a16="http://schemas.microsoft.com/office/drawing/2014/main" id="{D8F5CE01-F2BF-474A-9466-864F74ADBB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794" y="2782"/>
              <a:ext cx="98" cy="70"/>
            </a:xfrm>
            <a:custGeom>
              <a:avLst/>
              <a:gdLst>
                <a:gd name="T0" fmla="*/ 78 w 205"/>
                <a:gd name="T1" fmla="*/ 69 h 147"/>
                <a:gd name="T2" fmla="*/ 55 w 205"/>
                <a:gd name="T3" fmla="*/ 147 h 147"/>
                <a:gd name="T4" fmla="*/ 205 w 205"/>
                <a:gd name="T5" fmla="*/ 0 h 147"/>
                <a:gd name="T6" fmla="*/ 0 w 205"/>
                <a:gd name="T7" fmla="*/ 46 h 147"/>
                <a:gd name="T8" fmla="*/ 78 w 205"/>
                <a:gd name="T9" fmla="*/ 69 h 1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5" h="147">
                  <a:moveTo>
                    <a:pt x="78" y="69"/>
                  </a:moveTo>
                  <a:lnTo>
                    <a:pt x="55" y="147"/>
                  </a:lnTo>
                  <a:lnTo>
                    <a:pt x="205" y="0"/>
                  </a:lnTo>
                  <a:lnTo>
                    <a:pt x="0" y="46"/>
                  </a:lnTo>
                  <a:lnTo>
                    <a:pt x="78" y="69"/>
                  </a:lnTo>
                  <a:close/>
                </a:path>
              </a:pathLst>
            </a:custGeom>
            <a:solidFill>
              <a:srgbClr val="000000"/>
            </a:solidFill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Line 44">
              <a:extLst>
                <a:ext uri="{FF2B5EF4-FFF2-40B4-BE49-F238E27FC236}">
                  <a16:creationId xmlns:a16="http://schemas.microsoft.com/office/drawing/2014/main" id="{F1EBE81C-F3E4-4EF0-8EBB-6B37563D4F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6" y="1422"/>
              <a:ext cx="193" cy="124"/>
            </a:xfrm>
            <a:prstGeom prst="line">
              <a:avLst/>
            </a:prstGeom>
            <a:noFill/>
            <a:ln w="11113" cap="flat">
              <a:solidFill>
                <a:srgbClr val="0000E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5">
              <a:extLst>
                <a:ext uri="{FF2B5EF4-FFF2-40B4-BE49-F238E27FC236}">
                  <a16:creationId xmlns:a16="http://schemas.microsoft.com/office/drawing/2014/main" id="{E31155D3-5A34-4472-84B7-EF2B41C8568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73" y="1471"/>
              <a:ext cx="96" cy="75"/>
            </a:xfrm>
            <a:custGeom>
              <a:avLst/>
              <a:gdLst>
                <a:gd name="T0" fmla="*/ 79 w 200"/>
                <a:gd name="T1" fmla="*/ 79 h 157"/>
                <a:gd name="T2" fmla="*/ 0 w 200"/>
                <a:gd name="T3" fmla="*/ 96 h 157"/>
                <a:gd name="T4" fmla="*/ 200 w 200"/>
                <a:gd name="T5" fmla="*/ 157 h 157"/>
                <a:gd name="T6" fmla="*/ 62 w 200"/>
                <a:gd name="T7" fmla="*/ 0 h 157"/>
                <a:gd name="T8" fmla="*/ 79 w 200"/>
                <a:gd name="T9" fmla="*/ 79 h 1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0" h="157">
                  <a:moveTo>
                    <a:pt x="79" y="79"/>
                  </a:moveTo>
                  <a:lnTo>
                    <a:pt x="0" y="96"/>
                  </a:lnTo>
                  <a:lnTo>
                    <a:pt x="200" y="157"/>
                  </a:lnTo>
                  <a:lnTo>
                    <a:pt x="62" y="0"/>
                  </a:lnTo>
                  <a:lnTo>
                    <a:pt x="79" y="79"/>
                  </a:lnTo>
                  <a:close/>
                </a:path>
              </a:pathLst>
            </a:custGeom>
            <a:solidFill>
              <a:srgbClr val="000000"/>
            </a:solidFill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Rectangle 46">
              <a:extLst>
                <a:ext uri="{FF2B5EF4-FFF2-40B4-BE49-F238E27FC236}">
                  <a16:creationId xmlns:a16="http://schemas.microsoft.com/office/drawing/2014/main" id="{87E4292B-DB80-42B3-8F3F-37447DC098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70" y="2895"/>
              <a:ext cx="122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dirty="0">
                  <a:solidFill>
                    <a:srgbClr val="000000"/>
                  </a:solidFill>
                  <a:latin typeface="sans-serif"/>
                </a:rPr>
                <a:t>tail</a:t>
              </a:r>
              <a:endParaRPr lang="en-US" altLang="en-US" dirty="0"/>
            </a:p>
          </p:txBody>
        </p:sp>
        <p:sp>
          <p:nvSpPr>
            <p:cNvPr id="52" name="Freeform 47">
              <a:extLst>
                <a:ext uri="{FF2B5EF4-FFF2-40B4-BE49-F238E27FC236}">
                  <a16:creationId xmlns:a16="http://schemas.microsoft.com/office/drawing/2014/main" id="{B28523B9-4874-4FCC-9E1F-A88768BEE7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6" y="2372"/>
              <a:ext cx="1112" cy="774"/>
            </a:xfrm>
            <a:custGeom>
              <a:avLst/>
              <a:gdLst>
                <a:gd name="T0" fmla="*/ 0 w 2316"/>
                <a:gd name="T1" fmla="*/ 1162 h 1613"/>
                <a:gd name="T2" fmla="*/ 2309 w 2316"/>
                <a:gd name="T3" fmla="*/ 0 h 1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316" h="1613">
                  <a:moveTo>
                    <a:pt x="0" y="1162"/>
                  </a:moveTo>
                  <a:cubicBezTo>
                    <a:pt x="552" y="1613"/>
                    <a:pt x="2316" y="1312"/>
                    <a:pt x="2309" y="0"/>
                  </a:cubicBezTo>
                </a:path>
              </a:pathLst>
            </a:custGeom>
            <a:noFill/>
            <a:ln w="15875" cap="flat">
              <a:solidFill>
                <a:srgbClr val="4A444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3" name="Freeform 48">
              <a:extLst>
                <a:ext uri="{FF2B5EF4-FFF2-40B4-BE49-F238E27FC236}">
                  <a16:creationId xmlns:a16="http://schemas.microsoft.com/office/drawing/2014/main" id="{52F92B4F-9990-46EE-B097-42DD2A6D3F6F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0" y="1317"/>
              <a:ext cx="1009" cy="783"/>
            </a:xfrm>
            <a:custGeom>
              <a:avLst/>
              <a:gdLst>
                <a:gd name="T0" fmla="*/ 0 w 2101"/>
                <a:gd name="T1" fmla="*/ 185 h 1632"/>
                <a:gd name="T2" fmla="*/ 2094 w 2101"/>
                <a:gd name="T3" fmla="*/ 1632 h 16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2101" h="1632">
                  <a:moveTo>
                    <a:pt x="0" y="185"/>
                  </a:moveTo>
                  <a:cubicBezTo>
                    <a:pt x="725" y="0"/>
                    <a:pt x="2101" y="338"/>
                    <a:pt x="2094" y="1632"/>
                  </a:cubicBezTo>
                </a:path>
              </a:pathLst>
            </a:custGeom>
            <a:noFill/>
            <a:ln w="17463" cap="flat">
              <a:solidFill>
                <a:srgbClr val="4A4444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49">
              <a:extLst>
                <a:ext uri="{FF2B5EF4-FFF2-40B4-BE49-F238E27FC236}">
                  <a16:creationId xmlns:a16="http://schemas.microsoft.com/office/drawing/2014/main" id="{55F1863C-06A0-41A5-9984-76D02FE624D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02" y="2888"/>
              <a:ext cx="70" cy="70"/>
            </a:xfrm>
            <a:prstGeom prst="line">
              <a:avLst/>
            </a:prstGeom>
            <a:noFill/>
            <a:ln w="11113" cap="flat">
              <a:solidFill>
                <a:srgbClr val="0000E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Line 50">
              <a:extLst>
                <a:ext uri="{FF2B5EF4-FFF2-40B4-BE49-F238E27FC236}">
                  <a16:creationId xmlns:a16="http://schemas.microsoft.com/office/drawing/2014/main" id="{CA658114-A3C4-4A12-86E6-EF32A9DA42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2" y="2100"/>
              <a:ext cx="94" cy="0"/>
            </a:xfrm>
            <a:prstGeom prst="line">
              <a:avLst/>
            </a:prstGeom>
            <a:noFill/>
            <a:ln w="11113" cap="flat">
              <a:solidFill>
                <a:srgbClr val="0000E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Line 51">
              <a:extLst>
                <a:ext uri="{FF2B5EF4-FFF2-40B4-BE49-F238E27FC236}">
                  <a16:creationId xmlns:a16="http://schemas.microsoft.com/office/drawing/2014/main" id="{A8F80944-D638-483A-AF6A-AFDA4F0E0E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02" y="2372"/>
              <a:ext cx="94" cy="0"/>
            </a:xfrm>
            <a:prstGeom prst="line">
              <a:avLst/>
            </a:prstGeom>
            <a:noFill/>
            <a:ln w="11113" cap="flat">
              <a:solidFill>
                <a:srgbClr val="0000E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Rectangle 52">
              <a:extLst>
                <a:ext uri="{FF2B5EF4-FFF2-40B4-BE49-F238E27FC236}">
                  <a16:creationId xmlns:a16="http://schemas.microsoft.com/office/drawing/2014/main" id="{02943821-294C-464B-98D5-27946C4EC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3" y="2180"/>
              <a:ext cx="274" cy="1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dirty="0">
                  <a:solidFill>
                    <a:srgbClr val="000000"/>
                  </a:solidFill>
                  <a:latin typeface="sans-serif"/>
                </a:rPr>
                <a:t>Entries</a:t>
              </a:r>
              <a:endParaRPr lang="en-US" altLang="en-US" dirty="0"/>
            </a:p>
          </p:txBody>
        </p:sp>
        <p:sp>
          <p:nvSpPr>
            <p:cNvPr id="58" name="Rectangle 53">
              <a:extLst>
                <a:ext uri="{FF2B5EF4-FFF2-40B4-BE49-F238E27FC236}">
                  <a16:creationId xmlns:a16="http://schemas.microsoft.com/office/drawing/2014/main" id="{E827CD64-2BBB-4717-A983-455643851E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14" y="2245"/>
              <a:ext cx="0" cy="1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endParaRPr lang="en-US" altLang="en-US" dirty="0"/>
            </a:p>
          </p:txBody>
        </p:sp>
        <p:sp>
          <p:nvSpPr>
            <p:cNvPr id="59" name="Freeform 54">
              <a:extLst>
                <a:ext uri="{FF2B5EF4-FFF2-40B4-BE49-F238E27FC236}">
                  <a16:creationId xmlns:a16="http://schemas.microsoft.com/office/drawing/2014/main" id="{9FDB24FE-7BCF-494C-81E2-EBA3CC7F28DC}"/>
                </a:ext>
              </a:extLst>
            </p:cNvPr>
            <p:cNvSpPr>
              <a:spLocks/>
            </p:cNvSpPr>
            <p:nvPr/>
          </p:nvSpPr>
          <p:spPr bwMode="auto">
            <a:xfrm>
              <a:off x="1835" y="2926"/>
              <a:ext cx="68" cy="63"/>
            </a:xfrm>
            <a:custGeom>
              <a:avLst/>
              <a:gdLst>
                <a:gd name="T0" fmla="*/ 0 w 140"/>
                <a:gd name="T1" fmla="*/ 2 h 130"/>
                <a:gd name="T2" fmla="*/ 56 w 140"/>
                <a:gd name="T3" fmla="*/ 130 h 130"/>
                <a:gd name="T4" fmla="*/ 140 w 140"/>
                <a:gd name="T5" fmla="*/ 0 h 130"/>
                <a:gd name="T6" fmla="*/ 0 w 140"/>
                <a:gd name="T7" fmla="*/ 2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0" h="130">
                  <a:moveTo>
                    <a:pt x="0" y="2"/>
                  </a:moveTo>
                  <a:lnTo>
                    <a:pt x="56" y="130"/>
                  </a:lnTo>
                  <a:lnTo>
                    <a:pt x="140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00"/>
            </a:solidFill>
            <a:ln w="11113" cap="flat">
              <a:solidFill>
                <a:srgbClr val="0000E8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" name="Speech Bubble: Rectangle with Corners Rounded 2">
            <a:extLst>
              <a:ext uri="{FF2B5EF4-FFF2-40B4-BE49-F238E27FC236}">
                <a16:creationId xmlns:a16="http://schemas.microsoft.com/office/drawing/2014/main" id="{5C5181B4-F1B3-F0C2-ACBF-CA88BBEC9575}"/>
              </a:ext>
            </a:extLst>
          </p:cNvPr>
          <p:cNvSpPr/>
          <p:nvPr/>
        </p:nvSpPr>
        <p:spPr>
          <a:xfrm>
            <a:off x="5725306" y="940279"/>
            <a:ext cx="1843885" cy="440408"/>
          </a:xfrm>
          <a:prstGeom prst="wedgeRoundRectCallout">
            <a:avLst>
              <a:gd name="adj1" fmla="val -79781"/>
              <a:gd name="adj2" fmla="val 93840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Consume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665371F4-C814-0357-5F18-A933605DAD94}"/>
              </a:ext>
            </a:extLst>
          </p:cNvPr>
          <p:cNvSpPr/>
          <p:nvPr/>
        </p:nvSpPr>
        <p:spPr>
          <a:xfrm>
            <a:off x="4347188" y="5071967"/>
            <a:ext cx="1843885" cy="440408"/>
          </a:xfrm>
          <a:prstGeom prst="wedgeRoundRectCallout">
            <a:avLst>
              <a:gd name="adj1" fmla="val -21769"/>
              <a:gd name="adj2" fmla="val -198011"/>
              <a:gd name="adj3" fmla="val 16667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Produce</a:t>
            </a:r>
          </a:p>
        </p:txBody>
      </p:sp>
    </p:spTree>
    <p:extLst>
      <p:ext uri="{BB962C8B-B14F-4D97-AF65-F5344CB8AC3E}">
        <p14:creationId xmlns:p14="http://schemas.microsoft.com/office/powerpoint/2010/main" val="116690063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5E25C-13CF-4F64-BC04-BE6F380E3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Organization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04FF3D-AECB-4A90-A076-B3314DA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61067-A318-4E62-9225-E68662EC2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62</a:t>
            </a:fld>
            <a:endParaRPr lang="en-US"/>
          </a:p>
        </p:txBody>
      </p:sp>
      <p:sp>
        <p:nvSpPr>
          <p:cNvPr id="9" name="AutoShape 3">
            <a:extLst>
              <a:ext uri="{FF2B5EF4-FFF2-40B4-BE49-F238E27FC236}">
                <a16:creationId xmlns:a16="http://schemas.microsoft.com/office/drawing/2014/main" id="{850E55EC-D86C-4FD0-8269-5AA09994ACBA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924082" y="924857"/>
            <a:ext cx="5699125" cy="4472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699EA5-6877-4CCD-946A-CABC54778C84}"/>
              </a:ext>
            </a:extLst>
          </p:cNvPr>
          <p:cNvGrpSpPr/>
          <p:nvPr/>
        </p:nvGrpSpPr>
        <p:grpSpPr>
          <a:xfrm>
            <a:off x="3338805" y="924858"/>
            <a:ext cx="5675313" cy="3175485"/>
            <a:chOff x="1406431" y="931384"/>
            <a:chExt cx="5675313" cy="3175485"/>
          </a:xfrm>
        </p:grpSpPr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4B97F03B-6801-4484-8228-7D48FF60A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819" y="1381761"/>
              <a:ext cx="900113" cy="409582"/>
            </a:xfrm>
            <a:prstGeom prst="rect">
              <a:avLst/>
            </a:prstGeom>
            <a:noFill/>
            <a:ln w="9525" cap="flat">
              <a:solidFill>
                <a:srgbClr val="151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01EE8A4F-AF75-4D6A-9B67-7998B8E8A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2331" y="2129126"/>
              <a:ext cx="963613" cy="365523"/>
            </a:xfrm>
            <a:custGeom>
              <a:avLst/>
              <a:gdLst>
                <a:gd name="T0" fmla="*/ 196 w 1351"/>
                <a:gd name="T1" fmla="*/ 0 h 497"/>
                <a:gd name="T2" fmla="*/ 1155 w 1351"/>
                <a:gd name="T3" fmla="*/ 0 h 497"/>
                <a:gd name="T4" fmla="*/ 1351 w 1351"/>
                <a:gd name="T5" fmla="*/ 196 h 497"/>
                <a:gd name="T6" fmla="*/ 1351 w 1351"/>
                <a:gd name="T7" fmla="*/ 301 h 497"/>
                <a:gd name="T8" fmla="*/ 1155 w 1351"/>
                <a:gd name="T9" fmla="*/ 497 h 497"/>
                <a:gd name="T10" fmla="*/ 196 w 1351"/>
                <a:gd name="T11" fmla="*/ 497 h 497"/>
                <a:gd name="T12" fmla="*/ 0 w 1351"/>
                <a:gd name="T13" fmla="*/ 301 h 497"/>
                <a:gd name="T14" fmla="*/ 0 w 1351"/>
                <a:gd name="T15" fmla="*/ 196 h 497"/>
                <a:gd name="T16" fmla="*/ 196 w 1351"/>
                <a:gd name="T17" fmla="*/ 0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1" h="497">
                  <a:moveTo>
                    <a:pt x="196" y="0"/>
                  </a:moveTo>
                  <a:lnTo>
                    <a:pt x="1155" y="0"/>
                  </a:lnTo>
                  <a:cubicBezTo>
                    <a:pt x="1264" y="0"/>
                    <a:pt x="1351" y="88"/>
                    <a:pt x="1351" y="196"/>
                  </a:cubicBezTo>
                  <a:lnTo>
                    <a:pt x="1351" y="301"/>
                  </a:lnTo>
                  <a:cubicBezTo>
                    <a:pt x="1351" y="410"/>
                    <a:pt x="1264" y="497"/>
                    <a:pt x="1155" y="497"/>
                  </a:cubicBezTo>
                  <a:lnTo>
                    <a:pt x="196" y="497"/>
                  </a:lnTo>
                  <a:cubicBezTo>
                    <a:pt x="87" y="497"/>
                    <a:pt x="0" y="410"/>
                    <a:pt x="0" y="301"/>
                  </a:cubicBezTo>
                  <a:lnTo>
                    <a:pt x="0" y="196"/>
                  </a:lnTo>
                  <a:cubicBezTo>
                    <a:pt x="0" y="88"/>
                    <a:pt x="87" y="0"/>
                    <a:pt x="196" y="0"/>
                  </a:cubicBezTo>
                  <a:close/>
                </a:path>
              </a:pathLst>
            </a:custGeom>
            <a:solidFill>
              <a:srgbClr val="D0E69E"/>
            </a:solidFill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8C2BE3F8-DA0A-4AC5-B588-AD6EE0FC23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819" y="1791343"/>
              <a:ext cx="900113" cy="407950"/>
            </a:xfrm>
            <a:prstGeom prst="rect">
              <a:avLst/>
            </a:prstGeom>
            <a:solidFill>
              <a:srgbClr val="D5F6FF"/>
            </a:solidFill>
            <a:ln w="952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A24AE408-0F29-48D5-B948-F642D4561C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819" y="2199293"/>
              <a:ext cx="900113" cy="409582"/>
            </a:xfrm>
            <a:prstGeom prst="rect">
              <a:avLst/>
            </a:prstGeom>
            <a:solidFill>
              <a:srgbClr val="D5F6FF"/>
            </a:solidFill>
            <a:ln w="952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9">
              <a:extLst>
                <a:ext uri="{FF2B5EF4-FFF2-40B4-BE49-F238E27FC236}">
                  <a16:creationId xmlns:a16="http://schemas.microsoft.com/office/drawing/2014/main" id="{383DC851-40EE-4479-8C0B-40E1AEDFFF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819" y="2608875"/>
              <a:ext cx="900113" cy="407950"/>
            </a:xfrm>
            <a:prstGeom prst="rect">
              <a:avLst/>
            </a:prstGeom>
            <a:solidFill>
              <a:srgbClr val="D5F6FF"/>
            </a:solidFill>
            <a:ln w="952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0">
              <a:extLst>
                <a:ext uri="{FF2B5EF4-FFF2-40B4-BE49-F238E27FC236}">
                  <a16:creationId xmlns:a16="http://schemas.microsoft.com/office/drawing/2014/main" id="{05F8177F-F39D-4855-B13D-BE8EE72DC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819" y="3016826"/>
              <a:ext cx="900113" cy="409582"/>
            </a:xfrm>
            <a:prstGeom prst="rect">
              <a:avLst/>
            </a:prstGeom>
            <a:solidFill>
              <a:srgbClr val="D5F6FF"/>
            </a:solidFill>
            <a:ln w="952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Rectangle 11">
              <a:extLst>
                <a:ext uri="{FF2B5EF4-FFF2-40B4-BE49-F238E27FC236}">
                  <a16:creationId xmlns:a16="http://schemas.microsoft.com/office/drawing/2014/main" id="{5A1F9C95-9945-4CBE-A14D-3D21AAF91F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2819" y="3426408"/>
              <a:ext cx="900113" cy="407950"/>
            </a:xfrm>
            <a:prstGeom prst="rect">
              <a:avLst/>
            </a:prstGeom>
            <a:noFill/>
            <a:ln w="9525" cap="flat">
              <a:solidFill>
                <a:srgbClr val="151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Rectangle 12">
              <a:extLst>
                <a:ext uri="{FF2B5EF4-FFF2-40B4-BE49-F238E27FC236}">
                  <a16:creationId xmlns:a16="http://schemas.microsoft.com/office/drawing/2014/main" id="{60002528-ED3B-4FA6-8707-DDB1D3942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4581" y="2186239"/>
              <a:ext cx="257175" cy="252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dirty="0">
                  <a:solidFill>
                    <a:srgbClr val="000000"/>
                  </a:solidFill>
                  <a:latin typeface="Sans"/>
                </a:rPr>
                <a:t>tail</a:t>
              </a:r>
              <a:endParaRPr lang="en-US" altLang="en-US" dirty="0"/>
            </a:p>
          </p:txBody>
        </p:sp>
        <p:sp>
          <p:nvSpPr>
            <p:cNvPr id="18" name="Freeform 13">
              <a:extLst>
                <a:ext uri="{FF2B5EF4-FFF2-40B4-BE49-F238E27FC236}">
                  <a16:creationId xmlns:a16="http://schemas.microsoft.com/office/drawing/2014/main" id="{396CD996-0186-4C43-AA24-C82D54406EB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06456" y="2878123"/>
              <a:ext cx="965200" cy="365523"/>
            </a:xfrm>
            <a:custGeom>
              <a:avLst/>
              <a:gdLst>
                <a:gd name="T0" fmla="*/ 196 w 1352"/>
                <a:gd name="T1" fmla="*/ 0 h 498"/>
                <a:gd name="T2" fmla="*/ 1155 w 1352"/>
                <a:gd name="T3" fmla="*/ 0 h 498"/>
                <a:gd name="T4" fmla="*/ 1352 w 1352"/>
                <a:gd name="T5" fmla="*/ 197 h 498"/>
                <a:gd name="T6" fmla="*/ 1352 w 1352"/>
                <a:gd name="T7" fmla="*/ 301 h 498"/>
                <a:gd name="T8" fmla="*/ 1155 w 1352"/>
                <a:gd name="T9" fmla="*/ 498 h 498"/>
                <a:gd name="T10" fmla="*/ 196 w 1352"/>
                <a:gd name="T11" fmla="*/ 498 h 498"/>
                <a:gd name="T12" fmla="*/ 0 w 1352"/>
                <a:gd name="T13" fmla="*/ 301 h 498"/>
                <a:gd name="T14" fmla="*/ 0 w 1352"/>
                <a:gd name="T15" fmla="*/ 197 h 498"/>
                <a:gd name="T16" fmla="*/ 196 w 1352"/>
                <a:gd name="T17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2" h="498">
                  <a:moveTo>
                    <a:pt x="196" y="0"/>
                  </a:moveTo>
                  <a:lnTo>
                    <a:pt x="1155" y="0"/>
                  </a:lnTo>
                  <a:cubicBezTo>
                    <a:pt x="1264" y="0"/>
                    <a:pt x="1352" y="88"/>
                    <a:pt x="1352" y="197"/>
                  </a:cubicBezTo>
                  <a:lnTo>
                    <a:pt x="1352" y="301"/>
                  </a:lnTo>
                  <a:cubicBezTo>
                    <a:pt x="1352" y="410"/>
                    <a:pt x="1264" y="498"/>
                    <a:pt x="1155" y="498"/>
                  </a:cubicBezTo>
                  <a:lnTo>
                    <a:pt x="196" y="498"/>
                  </a:lnTo>
                  <a:cubicBezTo>
                    <a:pt x="88" y="498"/>
                    <a:pt x="0" y="410"/>
                    <a:pt x="0" y="301"/>
                  </a:cubicBezTo>
                  <a:lnTo>
                    <a:pt x="0" y="197"/>
                  </a:lnTo>
                  <a:cubicBezTo>
                    <a:pt x="0" y="88"/>
                    <a:pt x="88" y="0"/>
                    <a:pt x="196" y="0"/>
                  </a:cubicBezTo>
                  <a:close/>
                </a:path>
              </a:pathLst>
            </a:custGeom>
            <a:solidFill>
              <a:srgbClr val="D0E69E"/>
            </a:solidFill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Rectangle 14">
              <a:extLst>
                <a:ext uri="{FF2B5EF4-FFF2-40B4-BE49-F238E27FC236}">
                  <a16:creationId xmlns:a16="http://schemas.microsoft.com/office/drawing/2014/main" id="{4BFEC9D9-D713-41A2-9ED7-7ECE2804CF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3631" y="2936867"/>
              <a:ext cx="415925" cy="252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dirty="0">
                  <a:solidFill>
                    <a:srgbClr val="000000"/>
                  </a:solidFill>
                  <a:latin typeface="Sans"/>
                </a:rPr>
                <a:t>head</a:t>
              </a:r>
              <a:endParaRPr lang="en-US" altLang="en-US" dirty="0"/>
            </a:p>
          </p:txBody>
        </p:sp>
        <p:sp>
          <p:nvSpPr>
            <p:cNvPr id="20" name="Line 15">
              <a:extLst>
                <a:ext uri="{FF2B5EF4-FFF2-40B4-BE49-F238E27FC236}">
                  <a16:creationId xmlns:a16="http://schemas.microsoft.com/office/drawing/2014/main" id="{23597CF6-0ADC-4D68-A9CB-27C9E0660E7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8644" y="1961051"/>
              <a:ext cx="376238" cy="393264"/>
            </a:xfrm>
            <a:prstGeom prst="line">
              <a:avLst/>
            </a:prstGeom>
            <a:noFill/>
            <a:ln w="9525" cap="flat">
              <a:solidFill>
                <a:srgbClr val="0000E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6">
              <a:extLst>
                <a:ext uri="{FF2B5EF4-FFF2-40B4-BE49-F238E27FC236}">
                  <a16:creationId xmlns:a16="http://schemas.microsoft.com/office/drawing/2014/main" id="{8704D16B-1019-492F-A0C6-163A043948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44706" y="1961051"/>
              <a:ext cx="130175" cy="133808"/>
            </a:xfrm>
            <a:custGeom>
              <a:avLst/>
              <a:gdLst>
                <a:gd name="T0" fmla="*/ 81 w 182"/>
                <a:gd name="T1" fmla="*/ 103 h 184"/>
                <a:gd name="T2" fmla="*/ 82 w 182"/>
                <a:gd name="T3" fmla="*/ 184 h 184"/>
                <a:gd name="T4" fmla="*/ 182 w 182"/>
                <a:gd name="T5" fmla="*/ 0 h 184"/>
                <a:gd name="T6" fmla="*/ 0 w 182"/>
                <a:gd name="T7" fmla="*/ 103 h 184"/>
                <a:gd name="T8" fmla="*/ 81 w 182"/>
                <a:gd name="T9" fmla="*/ 103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184">
                  <a:moveTo>
                    <a:pt x="81" y="103"/>
                  </a:moveTo>
                  <a:lnTo>
                    <a:pt x="82" y="184"/>
                  </a:lnTo>
                  <a:lnTo>
                    <a:pt x="182" y="0"/>
                  </a:lnTo>
                  <a:lnTo>
                    <a:pt x="0" y="103"/>
                  </a:lnTo>
                  <a:lnTo>
                    <a:pt x="81" y="103"/>
                  </a:lnTo>
                  <a:close/>
                </a:path>
              </a:pathLst>
            </a:custGeom>
            <a:solidFill>
              <a:srgbClr val="000000"/>
            </a:solidFill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Line 17">
              <a:extLst>
                <a:ext uri="{FF2B5EF4-FFF2-40B4-BE49-F238E27FC236}">
                  <a16:creationId xmlns:a16="http://schemas.microsoft.com/office/drawing/2014/main" id="{7A7312C1-B8EE-4ECF-AC14-ABB2FACC2D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6894" y="3041303"/>
              <a:ext cx="382588" cy="138703"/>
            </a:xfrm>
            <a:prstGeom prst="line">
              <a:avLst/>
            </a:prstGeom>
            <a:noFill/>
            <a:ln w="9525" cap="flat">
              <a:solidFill>
                <a:srgbClr val="0000E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Freeform 18">
              <a:extLst>
                <a:ext uri="{FF2B5EF4-FFF2-40B4-BE49-F238E27FC236}">
                  <a16:creationId xmlns:a16="http://schemas.microsoft.com/office/drawing/2014/main" id="{29343B8F-E624-4E04-8B4F-B5B99D424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00256" y="3090257"/>
              <a:ext cx="149225" cy="89749"/>
            </a:xfrm>
            <a:custGeom>
              <a:avLst/>
              <a:gdLst>
                <a:gd name="T0" fmla="*/ 73 w 209"/>
                <a:gd name="T1" fmla="*/ 73 h 121"/>
                <a:gd name="T2" fmla="*/ 0 w 209"/>
                <a:gd name="T3" fmla="*/ 109 h 121"/>
                <a:gd name="T4" fmla="*/ 209 w 209"/>
                <a:gd name="T5" fmla="*/ 121 h 121"/>
                <a:gd name="T6" fmla="*/ 38 w 209"/>
                <a:gd name="T7" fmla="*/ 0 h 121"/>
                <a:gd name="T8" fmla="*/ 73 w 209"/>
                <a:gd name="T9" fmla="*/ 73 h 1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9" h="121">
                  <a:moveTo>
                    <a:pt x="73" y="73"/>
                  </a:moveTo>
                  <a:lnTo>
                    <a:pt x="0" y="109"/>
                  </a:lnTo>
                  <a:lnTo>
                    <a:pt x="209" y="121"/>
                  </a:lnTo>
                  <a:lnTo>
                    <a:pt x="38" y="0"/>
                  </a:lnTo>
                  <a:lnTo>
                    <a:pt x="73" y="73"/>
                  </a:lnTo>
                  <a:close/>
                </a:path>
              </a:pathLst>
            </a:custGeom>
            <a:solidFill>
              <a:srgbClr val="000000"/>
            </a:solidFill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19">
              <a:extLst>
                <a:ext uri="{FF2B5EF4-FFF2-40B4-BE49-F238E27FC236}">
                  <a16:creationId xmlns:a16="http://schemas.microsoft.com/office/drawing/2014/main" id="{12996400-808A-40FE-99FF-932667A8A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60594" y="1042347"/>
              <a:ext cx="854401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Sans"/>
                </a:rPr>
                <a:t>Load queue</a:t>
              </a:r>
              <a:endParaRPr lang="en-US" altLang="en-US"/>
            </a:p>
          </p:txBody>
        </p:sp>
        <p:sp>
          <p:nvSpPr>
            <p:cNvPr id="25" name="Rectangle 20">
              <a:extLst>
                <a:ext uri="{FF2B5EF4-FFF2-40B4-BE49-F238E27FC236}">
                  <a16:creationId xmlns:a16="http://schemas.microsoft.com/office/drawing/2014/main" id="{A2FDD98B-C1B8-4B87-A5C4-9400EC8C88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0794" y="1357284"/>
              <a:ext cx="900113" cy="409582"/>
            </a:xfrm>
            <a:prstGeom prst="rect">
              <a:avLst/>
            </a:prstGeom>
            <a:noFill/>
            <a:ln w="9525" cap="flat">
              <a:solidFill>
                <a:srgbClr val="151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21">
              <a:extLst>
                <a:ext uri="{FF2B5EF4-FFF2-40B4-BE49-F238E27FC236}">
                  <a16:creationId xmlns:a16="http://schemas.microsoft.com/office/drawing/2014/main" id="{36A44ADB-F76C-41DB-9053-AD3B53EFC03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70306" y="2106281"/>
              <a:ext cx="963613" cy="363892"/>
            </a:xfrm>
            <a:custGeom>
              <a:avLst/>
              <a:gdLst>
                <a:gd name="T0" fmla="*/ 197 w 1352"/>
                <a:gd name="T1" fmla="*/ 0 h 497"/>
                <a:gd name="T2" fmla="*/ 1155 w 1352"/>
                <a:gd name="T3" fmla="*/ 0 h 497"/>
                <a:gd name="T4" fmla="*/ 1352 w 1352"/>
                <a:gd name="T5" fmla="*/ 196 h 497"/>
                <a:gd name="T6" fmla="*/ 1352 w 1352"/>
                <a:gd name="T7" fmla="*/ 301 h 497"/>
                <a:gd name="T8" fmla="*/ 1155 w 1352"/>
                <a:gd name="T9" fmla="*/ 497 h 497"/>
                <a:gd name="T10" fmla="*/ 197 w 1352"/>
                <a:gd name="T11" fmla="*/ 497 h 497"/>
                <a:gd name="T12" fmla="*/ 0 w 1352"/>
                <a:gd name="T13" fmla="*/ 301 h 497"/>
                <a:gd name="T14" fmla="*/ 0 w 1352"/>
                <a:gd name="T15" fmla="*/ 196 h 497"/>
                <a:gd name="T16" fmla="*/ 197 w 1352"/>
                <a:gd name="T17" fmla="*/ 0 h 4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2" h="497">
                  <a:moveTo>
                    <a:pt x="197" y="0"/>
                  </a:moveTo>
                  <a:lnTo>
                    <a:pt x="1155" y="0"/>
                  </a:lnTo>
                  <a:cubicBezTo>
                    <a:pt x="1264" y="0"/>
                    <a:pt x="1352" y="88"/>
                    <a:pt x="1352" y="196"/>
                  </a:cubicBezTo>
                  <a:lnTo>
                    <a:pt x="1352" y="301"/>
                  </a:lnTo>
                  <a:cubicBezTo>
                    <a:pt x="1352" y="410"/>
                    <a:pt x="1264" y="497"/>
                    <a:pt x="1155" y="497"/>
                  </a:cubicBezTo>
                  <a:lnTo>
                    <a:pt x="197" y="497"/>
                  </a:lnTo>
                  <a:cubicBezTo>
                    <a:pt x="88" y="497"/>
                    <a:pt x="0" y="410"/>
                    <a:pt x="0" y="301"/>
                  </a:cubicBezTo>
                  <a:lnTo>
                    <a:pt x="0" y="196"/>
                  </a:lnTo>
                  <a:cubicBezTo>
                    <a:pt x="0" y="88"/>
                    <a:pt x="88" y="0"/>
                    <a:pt x="197" y="0"/>
                  </a:cubicBezTo>
                  <a:close/>
                </a:path>
              </a:pathLst>
            </a:custGeom>
            <a:solidFill>
              <a:srgbClr val="D0E69E"/>
            </a:solidFill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2">
              <a:extLst>
                <a:ext uri="{FF2B5EF4-FFF2-40B4-BE49-F238E27FC236}">
                  <a16:creationId xmlns:a16="http://schemas.microsoft.com/office/drawing/2014/main" id="{00DF5358-DF61-4874-98F8-150F32723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0794" y="1766866"/>
              <a:ext cx="900113" cy="409582"/>
            </a:xfrm>
            <a:prstGeom prst="rect">
              <a:avLst/>
            </a:prstGeom>
            <a:solidFill>
              <a:srgbClr val="D5F6FF"/>
            </a:solidFill>
            <a:ln w="952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Rectangle 23">
              <a:extLst>
                <a:ext uri="{FF2B5EF4-FFF2-40B4-BE49-F238E27FC236}">
                  <a16:creationId xmlns:a16="http://schemas.microsoft.com/office/drawing/2014/main" id="{B35BB21B-2573-4DD9-86C2-D046B3B42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0794" y="2176448"/>
              <a:ext cx="900113" cy="407950"/>
            </a:xfrm>
            <a:prstGeom prst="rect">
              <a:avLst/>
            </a:prstGeom>
            <a:solidFill>
              <a:srgbClr val="D5F6FF"/>
            </a:solidFill>
            <a:ln w="952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4">
              <a:extLst>
                <a:ext uri="{FF2B5EF4-FFF2-40B4-BE49-F238E27FC236}">
                  <a16:creationId xmlns:a16="http://schemas.microsoft.com/office/drawing/2014/main" id="{3548C122-329D-4DE0-A2FC-AF2DAFE5EE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0794" y="2584398"/>
              <a:ext cx="900113" cy="409582"/>
            </a:xfrm>
            <a:prstGeom prst="rect">
              <a:avLst/>
            </a:prstGeom>
            <a:solidFill>
              <a:srgbClr val="D5F6FF"/>
            </a:solidFill>
            <a:ln w="9525" cap="flat">
              <a:solidFill>
                <a:srgbClr val="15111D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5">
              <a:extLst>
                <a:ext uri="{FF2B5EF4-FFF2-40B4-BE49-F238E27FC236}">
                  <a16:creationId xmlns:a16="http://schemas.microsoft.com/office/drawing/2014/main" id="{56AB5F4A-622F-44DF-805F-1B1D1BD340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0794" y="2993980"/>
              <a:ext cx="900113" cy="409582"/>
            </a:xfrm>
            <a:prstGeom prst="rect">
              <a:avLst/>
            </a:prstGeom>
            <a:noFill/>
            <a:ln w="9525" cap="flat">
              <a:solidFill>
                <a:srgbClr val="151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Rectangle 26">
              <a:extLst>
                <a:ext uri="{FF2B5EF4-FFF2-40B4-BE49-F238E27FC236}">
                  <a16:creationId xmlns:a16="http://schemas.microsoft.com/office/drawing/2014/main" id="{DD6CB034-AD68-46BE-BB69-9007A41B6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30794" y="3403562"/>
              <a:ext cx="900113" cy="407950"/>
            </a:xfrm>
            <a:prstGeom prst="rect">
              <a:avLst/>
            </a:prstGeom>
            <a:noFill/>
            <a:ln w="9525" cap="flat">
              <a:solidFill>
                <a:srgbClr val="151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4EFB4B35-7BF9-4D47-84A9-FE6B942484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90969" y="2163394"/>
              <a:ext cx="257175" cy="252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dirty="0">
                  <a:solidFill>
                    <a:srgbClr val="000000"/>
                  </a:solidFill>
                  <a:latin typeface="Sans"/>
                </a:rPr>
                <a:t>tail</a:t>
              </a:r>
              <a:endParaRPr lang="en-US" altLang="en-US" dirty="0"/>
            </a:p>
          </p:txBody>
        </p:sp>
        <p:sp>
          <p:nvSpPr>
            <p:cNvPr id="33" name="Freeform 28">
              <a:extLst>
                <a:ext uri="{FF2B5EF4-FFF2-40B4-BE49-F238E27FC236}">
                  <a16:creationId xmlns:a16="http://schemas.microsoft.com/office/drawing/2014/main" id="{91ECEA59-7952-480C-9328-626D5A6000AC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4431" y="2855277"/>
              <a:ext cx="965200" cy="365523"/>
            </a:xfrm>
            <a:custGeom>
              <a:avLst/>
              <a:gdLst>
                <a:gd name="T0" fmla="*/ 197 w 1352"/>
                <a:gd name="T1" fmla="*/ 0 h 498"/>
                <a:gd name="T2" fmla="*/ 1156 w 1352"/>
                <a:gd name="T3" fmla="*/ 0 h 498"/>
                <a:gd name="T4" fmla="*/ 1352 w 1352"/>
                <a:gd name="T5" fmla="*/ 197 h 498"/>
                <a:gd name="T6" fmla="*/ 1352 w 1352"/>
                <a:gd name="T7" fmla="*/ 301 h 498"/>
                <a:gd name="T8" fmla="*/ 1156 w 1352"/>
                <a:gd name="T9" fmla="*/ 498 h 498"/>
                <a:gd name="T10" fmla="*/ 197 w 1352"/>
                <a:gd name="T11" fmla="*/ 498 h 498"/>
                <a:gd name="T12" fmla="*/ 0 w 1352"/>
                <a:gd name="T13" fmla="*/ 301 h 498"/>
                <a:gd name="T14" fmla="*/ 0 w 1352"/>
                <a:gd name="T15" fmla="*/ 197 h 498"/>
                <a:gd name="T16" fmla="*/ 197 w 1352"/>
                <a:gd name="T17" fmla="*/ 0 h 4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352" h="498">
                  <a:moveTo>
                    <a:pt x="197" y="0"/>
                  </a:moveTo>
                  <a:lnTo>
                    <a:pt x="1156" y="0"/>
                  </a:lnTo>
                  <a:cubicBezTo>
                    <a:pt x="1264" y="0"/>
                    <a:pt x="1352" y="88"/>
                    <a:pt x="1352" y="197"/>
                  </a:cubicBezTo>
                  <a:lnTo>
                    <a:pt x="1352" y="301"/>
                  </a:lnTo>
                  <a:cubicBezTo>
                    <a:pt x="1352" y="410"/>
                    <a:pt x="1264" y="498"/>
                    <a:pt x="1156" y="498"/>
                  </a:cubicBezTo>
                  <a:lnTo>
                    <a:pt x="197" y="498"/>
                  </a:lnTo>
                  <a:cubicBezTo>
                    <a:pt x="88" y="498"/>
                    <a:pt x="0" y="410"/>
                    <a:pt x="0" y="301"/>
                  </a:cubicBezTo>
                  <a:lnTo>
                    <a:pt x="0" y="197"/>
                  </a:lnTo>
                  <a:cubicBezTo>
                    <a:pt x="0" y="88"/>
                    <a:pt x="88" y="0"/>
                    <a:pt x="197" y="0"/>
                  </a:cubicBezTo>
                  <a:close/>
                </a:path>
              </a:pathLst>
            </a:custGeom>
            <a:solidFill>
              <a:srgbClr val="D0E69E"/>
            </a:solidFill>
            <a:ln w="7938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4" name="Rectangle 29">
              <a:extLst>
                <a:ext uri="{FF2B5EF4-FFF2-40B4-BE49-F238E27FC236}">
                  <a16:creationId xmlns:a16="http://schemas.microsoft.com/office/drawing/2014/main" id="{E9E165F5-591C-4F1E-8B9B-FEA60846A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11606" y="2912390"/>
              <a:ext cx="415925" cy="2529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600" dirty="0">
                  <a:solidFill>
                    <a:srgbClr val="000000"/>
                  </a:solidFill>
                  <a:latin typeface="Sans"/>
                </a:rPr>
                <a:t>head</a:t>
              </a:r>
              <a:endParaRPr lang="en-US" altLang="en-US" dirty="0"/>
            </a:p>
          </p:txBody>
        </p:sp>
        <p:sp>
          <p:nvSpPr>
            <p:cNvPr id="35" name="Line 30">
              <a:extLst>
                <a:ext uri="{FF2B5EF4-FFF2-40B4-BE49-F238E27FC236}">
                  <a16:creationId xmlns:a16="http://schemas.microsoft.com/office/drawing/2014/main" id="{426FF9D3-BB16-4E22-A968-A02EE114FA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46619" y="1936573"/>
              <a:ext cx="376238" cy="393264"/>
            </a:xfrm>
            <a:prstGeom prst="line">
              <a:avLst/>
            </a:prstGeom>
            <a:noFill/>
            <a:ln w="9525" cap="flat">
              <a:solidFill>
                <a:srgbClr val="0000E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Freeform 31">
              <a:extLst>
                <a:ext uri="{FF2B5EF4-FFF2-40B4-BE49-F238E27FC236}">
                  <a16:creationId xmlns:a16="http://schemas.microsoft.com/office/drawing/2014/main" id="{4EAB88A7-CDDD-41D0-B4B5-31BC658287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2681" y="1936573"/>
              <a:ext cx="130175" cy="135439"/>
            </a:xfrm>
            <a:custGeom>
              <a:avLst/>
              <a:gdLst>
                <a:gd name="T0" fmla="*/ 81 w 182"/>
                <a:gd name="T1" fmla="*/ 103 h 184"/>
                <a:gd name="T2" fmla="*/ 82 w 182"/>
                <a:gd name="T3" fmla="*/ 184 h 184"/>
                <a:gd name="T4" fmla="*/ 182 w 182"/>
                <a:gd name="T5" fmla="*/ 0 h 184"/>
                <a:gd name="T6" fmla="*/ 0 w 182"/>
                <a:gd name="T7" fmla="*/ 103 h 184"/>
                <a:gd name="T8" fmla="*/ 81 w 182"/>
                <a:gd name="T9" fmla="*/ 103 h 1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82" h="184">
                  <a:moveTo>
                    <a:pt x="81" y="103"/>
                  </a:moveTo>
                  <a:lnTo>
                    <a:pt x="82" y="184"/>
                  </a:lnTo>
                  <a:lnTo>
                    <a:pt x="182" y="0"/>
                  </a:lnTo>
                  <a:lnTo>
                    <a:pt x="0" y="103"/>
                  </a:lnTo>
                  <a:lnTo>
                    <a:pt x="81" y="103"/>
                  </a:lnTo>
                  <a:close/>
                </a:path>
              </a:pathLst>
            </a:custGeom>
            <a:solidFill>
              <a:srgbClr val="000000"/>
            </a:solidFill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" name="Line 32">
              <a:extLst>
                <a:ext uri="{FF2B5EF4-FFF2-40B4-BE49-F238E27FC236}">
                  <a16:creationId xmlns:a16="http://schemas.microsoft.com/office/drawing/2014/main" id="{3FF3DD4F-DD5A-4432-B7A0-56BF7552FE9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14869" y="2747578"/>
              <a:ext cx="441325" cy="270879"/>
            </a:xfrm>
            <a:prstGeom prst="line">
              <a:avLst/>
            </a:prstGeom>
            <a:noFill/>
            <a:ln w="9525" cap="flat">
              <a:solidFill>
                <a:srgbClr val="0000E8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" name="Freeform 33">
              <a:extLst>
                <a:ext uri="{FF2B5EF4-FFF2-40B4-BE49-F238E27FC236}">
                  <a16:creationId xmlns:a16="http://schemas.microsoft.com/office/drawing/2014/main" id="{A9DDE82A-91B7-43C5-9AA0-4B06F634F03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0144" y="2747578"/>
              <a:ext cx="146050" cy="110962"/>
            </a:xfrm>
            <a:custGeom>
              <a:avLst/>
              <a:gdLst>
                <a:gd name="T0" fmla="*/ 79 w 203"/>
                <a:gd name="T1" fmla="*/ 73 h 152"/>
                <a:gd name="T2" fmla="*/ 59 w 203"/>
                <a:gd name="T3" fmla="*/ 152 h 152"/>
                <a:gd name="T4" fmla="*/ 203 w 203"/>
                <a:gd name="T5" fmla="*/ 0 h 152"/>
                <a:gd name="T6" fmla="*/ 0 w 203"/>
                <a:gd name="T7" fmla="*/ 54 h 152"/>
                <a:gd name="T8" fmla="*/ 79 w 203"/>
                <a:gd name="T9" fmla="*/ 73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3" h="152">
                  <a:moveTo>
                    <a:pt x="79" y="73"/>
                  </a:moveTo>
                  <a:lnTo>
                    <a:pt x="59" y="152"/>
                  </a:lnTo>
                  <a:lnTo>
                    <a:pt x="203" y="0"/>
                  </a:lnTo>
                  <a:lnTo>
                    <a:pt x="0" y="54"/>
                  </a:lnTo>
                  <a:lnTo>
                    <a:pt x="79" y="73"/>
                  </a:lnTo>
                  <a:close/>
                </a:path>
              </a:pathLst>
            </a:custGeom>
            <a:solidFill>
              <a:srgbClr val="000000"/>
            </a:solidFill>
            <a:ln w="11113" cap="flat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4">
              <a:extLst>
                <a:ext uri="{FF2B5EF4-FFF2-40B4-BE49-F238E27FC236}">
                  <a16:creationId xmlns:a16="http://schemas.microsoft.com/office/drawing/2014/main" id="{7802E268-F623-40E4-A362-1E1B64A4B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08569" y="1019501"/>
              <a:ext cx="888769" cy="215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r>
                <a:rPr lang="en-US" altLang="en-US" sz="1400">
                  <a:solidFill>
                    <a:srgbClr val="000000"/>
                  </a:solidFill>
                  <a:latin typeface="Sans"/>
                </a:rPr>
                <a:t>Store queue</a:t>
              </a:r>
              <a:endParaRPr lang="en-US" altLang="en-US"/>
            </a:p>
          </p:txBody>
        </p:sp>
        <p:sp>
          <p:nvSpPr>
            <p:cNvPr id="40" name="Freeform 35">
              <a:extLst>
                <a:ext uri="{FF2B5EF4-FFF2-40B4-BE49-F238E27FC236}">
                  <a16:creationId xmlns:a16="http://schemas.microsoft.com/office/drawing/2014/main" id="{51096AA2-A6F7-401F-89B3-78F498B482A3}"/>
                </a:ext>
              </a:extLst>
            </p:cNvPr>
            <p:cNvSpPr>
              <a:spLocks/>
            </p:cNvSpPr>
            <p:nvPr/>
          </p:nvSpPr>
          <p:spPr bwMode="auto">
            <a:xfrm>
              <a:off x="1406431" y="931384"/>
              <a:ext cx="2701925" cy="3165694"/>
            </a:xfrm>
            <a:custGeom>
              <a:avLst/>
              <a:gdLst>
                <a:gd name="T0" fmla="*/ 357 w 3786"/>
                <a:gd name="T1" fmla="*/ 0 h 4313"/>
                <a:gd name="T2" fmla="*/ 3430 w 3786"/>
                <a:gd name="T3" fmla="*/ 0 h 4313"/>
                <a:gd name="T4" fmla="*/ 3786 w 3786"/>
                <a:gd name="T5" fmla="*/ 357 h 4313"/>
                <a:gd name="T6" fmla="*/ 3786 w 3786"/>
                <a:gd name="T7" fmla="*/ 3956 h 4313"/>
                <a:gd name="T8" fmla="*/ 3430 w 3786"/>
                <a:gd name="T9" fmla="*/ 4313 h 4313"/>
                <a:gd name="T10" fmla="*/ 357 w 3786"/>
                <a:gd name="T11" fmla="*/ 4313 h 4313"/>
                <a:gd name="T12" fmla="*/ 0 w 3786"/>
                <a:gd name="T13" fmla="*/ 3956 h 4313"/>
                <a:gd name="T14" fmla="*/ 0 w 3786"/>
                <a:gd name="T15" fmla="*/ 357 h 4313"/>
                <a:gd name="T16" fmla="*/ 357 w 3786"/>
                <a:gd name="T17" fmla="*/ 0 h 4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86" h="4313">
                  <a:moveTo>
                    <a:pt x="357" y="0"/>
                  </a:moveTo>
                  <a:lnTo>
                    <a:pt x="3430" y="0"/>
                  </a:lnTo>
                  <a:cubicBezTo>
                    <a:pt x="3627" y="0"/>
                    <a:pt x="3786" y="159"/>
                    <a:pt x="3786" y="357"/>
                  </a:cubicBezTo>
                  <a:lnTo>
                    <a:pt x="3786" y="3956"/>
                  </a:lnTo>
                  <a:cubicBezTo>
                    <a:pt x="3786" y="4154"/>
                    <a:pt x="3627" y="4313"/>
                    <a:pt x="3430" y="4313"/>
                  </a:cubicBezTo>
                  <a:lnTo>
                    <a:pt x="357" y="4313"/>
                  </a:lnTo>
                  <a:cubicBezTo>
                    <a:pt x="159" y="4313"/>
                    <a:pt x="0" y="4154"/>
                    <a:pt x="0" y="3956"/>
                  </a:cubicBezTo>
                  <a:lnTo>
                    <a:pt x="0" y="357"/>
                  </a:lnTo>
                  <a:cubicBezTo>
                    <a:pt x="0" y="159"/>
                    <a:pt x="159" y="0"/>
                    <a:pt x="357" y="0"/>
                  </a:cubicBezTo>
                  <a:close/>
                </a:path>
              </a:pathLst>
            </a:custGeom>
            <a:noFill/>
            <a:ln w="12700" cap="flat">
              <a:solidFill>
                <a:srgbClr val="151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36">
              <a:extLst>
                <a:ext uri="{FF2B5EF4-FFF2-40B4-BE49-F238E27FC236}">
                  <a16:creationId xmlns:a16="http://schemas.microsoft.com/office/drawing/2014/main" id="{D2685274-F635-4CD6-90DE-2294689AB98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8231" y="941175"/>
              <a:ext cx="2703513" cy="3165694"/>
            </a:xfrm>
            <a:custGeom>
              <a:avLst/>
              <a:gdLst>
                <a:gd name="T0" fmla="*/ 357 w 3787"/>
                <a:gd name="T1" fmla="*/ 0 h 4314"/>
                <a:gd name="T2" fmla="*/ 3430 w 3787"/>
                <a:gd name="T3" fmla="*/ 0 h 4314"/>
                <a:gd name="T4" fmla="*/ 3787 w 3787"/>
                <a:gd name="T5" fmla="*/ 357 h 4314"/>
                <a:gd name="T6" fmla="*/ 3787 w 3787"/>
                <a:gd name="T7" fmla="*/ 3957 h 4314"/>
                <a:gd name="T8" fmla="*/ 3430 w 3787"/>
                <a:gd name="T9" fmla="*/ 4314 h 4314"/>
                <a:gd name="T10" fmla="*/ 357 w 3787"/>
                <a:gd name="T11" fmla="*/ 4314 h 4314"/>
                <a:gd name="T12" fmla="*/ 0 w 3787"/>
                <a:gd name="T13" fmla="*/ 3957 h 4314"/>
                <a:gd name="T14" fmla="*/ 0 w 3787"/>
                <a:gd name="T15" fmla="*/ 357 h 4314"/>
                <a:gd name="T16" fmla="*/ 357 w 3787"/>
                <a:gd name="T17" fmla="*/ 0 h 43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787" h="4314">
                  <a:moveTo>
                    <a:pt x="357" y="0"/>
                  </a:moveTo>
                  <a:lnTo>
                    <a:pt x="3430" y="0"/>
                  </a:lnTo>
                  <a:cubicBezTo>
                    <a:pt x="3628" y="0"/>
                    <a:pt x="3787" y="160"/>
                    <a:pt x="3787" y="357"/>
                  </a:cubicBezTo>
                  <a:lnTo>
                    <a:pt x="3787" y="3957"/>
                  </a:lnTo>
                  <a:cubicBezTo>
                    <a:pt x="3787" y="4154"/>
                    <a:pt x="3628" y="4314"/>
                    <a:pt x="3430" y="4314"/>
                  </a:cubicBezTo>
                  <a:lnTo>
                    <a:pt x="357" y="4314"/>
                  </a:lnTo>
                  <a:cubicBezTo>
                    <a:pt x="160" y="4314"/>
                    <a:pt x="0" y="4154"/>
                    <a:pt x="0" y="3957"/>
                  </a:cubicBezTo>
                  <a:lnTo>
                    <a:pt x="0" y="357"/>
                  </a:lnTo>
                  <a:cubicBezTo>
                    <a:pt x="0" y="160"/>
                    <a:pt x="160" y="0"/>
                    <a:pt x="357" y="0"/>
                  </a:cubicBezTo>
                  <a:close/>
                </a:path>
              </a:pathLst>
            </a:custGeom>
            <a:noFill/>
            <a:ln w="12700" cap="flat">
              <a:solidFill>
                <a:srgbClr val="15111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58189B5-180E-4D3F-8E09-3E8494F999D3}"/>
              </a:ext>
            </a:extLst>
          </p:cNvPr>
          <p:cNvSpPr/>
          <p:nvPr/>
        </p:nvSpPr>
        <p:spPr>
          <a:xfrm>
            <a:off x="2319692" y="4760669"/>
            <a:ext cx="3990912" cy="151157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17DFA3-A5EC-4BC2-8CFF-4B340B08953D}"/>
              </a:ext>
            </a:extLst>
          </p:cNvPr>
          <p:cNvSpPr/>
          <p:nvPr/>
        </p:nvSpPr>
        <p:spPr>
          <a:xfrm>
            <a:off x="3358664" y="4529466"/>
            <a:ext cx="2113316" cy="432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Load queue entry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B4DC2D1-5BEA-44EF-B82C-C271A3F6D173}"/>
              </a:ext>
            </a:extLst>
          </p:cNvPr>
          <p:cNvSpPr txBox="1"/>
          <p:nvPr/>
        </p:nvSpPr>
        <p:spPr>
          <a:xfrm>
            <a:off x="2664878" y="5071913"/>
            <a:ext cx="36298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Load address</a:t>
            </a:r>
          </a:p>
          <a:p>
            <a:pPr marL="342900" indent="-342900">
              <a:buAutoNum type="arabicPeriod"/>
            </a:pPr>
            <a:r>
              <a:rPr lang="en-US" dirty="0"/>
              <a:t>Index of the </a:t>
            </a:r>
            <a:r>
              <a:rPr lang="en-US" i="1" dirty="0"/>
              <a:t>tail</a:t>
            </a:r>
            <a:r>
              <a:rPr lang="en-US" dirty="0"/>
              <a:t> </a:t>
            </a:r>
            <a:r>
              <a:rPr lang="en-US" dirty="0" err="1"/>
              <a:t>ptr</a:t>
            </a:r>
            <a:r>
              <a:rPr lang="en-US" dirty="0"/>
              <a:t> in the store queue when the entry was added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FA5AF80D-F8E6-48BD-AB0A-B3AE67196E22}"/>
              </a:ext>
            </a:extLst>
          </p:cNvPr>
          <p:cNvSpPr/>
          <p:nvPr/>
        </p:nvSpPr>
        <p:spPr>
          <a:xfrm>
            <a:off x="6543049" y="4751971"/>
            <a:ext cx="3990912" cy="1511572"/>
          </a:xfrm>
          <a:prstGeom prst="round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99793B3-198D-481C-886D-5DB4A695D417}"/>
              </a:ext>
            </a:extLst>
          </p:cNvPr>
          <p:cNvSpPr/>
          <p:nvPr/>
        </p:nvSpPr>
        <p:spPr>
          <a:xfrm>
            <a:off x="7582021" y="4520768"/>
            <a:ext cx="2113316" cy="432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 queue entry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03864F36-7233-47FE-B2BD-66E31236AE3E}"/>
              </a:ext>
            </a:extLst>
          </p:cNvPr>
          <p:cNvSpPr txBox="1"/>
          <p:nvPr/>
        </p:nvSpPr>
        <p:spPr>
          <a:xfrm>
            <a:off x="6888235" y="5063215"/>
            <a:ext cx="36298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Memory address and value</a:t>
            </a:r>
          </a:p>
          <a:p>
            <a:pPr marL="342900" indent="-342900">
              <a:buAutoNum type="arabicPeriod"/>
            </a:pPr>
            <a:r>
              <a:rPr lang="en-US" dirty="0"/>
              <a:t>Index of the </a:t>
            </a:r>
            <a:r>
              <a:rPr lang="en-US" i="1" dirty="0"/>
              <a:t>tail</a:t>
            </a:r>
            <a:r>
              <a:rPr lang="en-US" dirty="0"/>
              <a:t> </a:t>
            </a:r>
            <a:r>
              <a:rPr lang="en-US" dirty="0" err="1"/>
              <a:t>ptr</a:t>
            </a:r>
            <a:r>
              <a:rPr lang="en-US" dirty="0"/>
              <a:t> in the load queue when the entry was added</a:t>
            </a:r>
          </a:p>
        </p:txBody>
      </p:sp>
    </p:spTree>
    <p:extLst>
      <p:ext uri="{BB962C8B-B14F-4D97-AF65-F5344CB8AC3E}">
        <p14:creationId xmlns:p14="http://schemas.microsoft.com/office/powerpoint/2010/main" val="31737229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0026-94AA-4D07-904E-B60C0B20C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Search Operations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409E140-99C4-4943-8DD0-5BECF179A6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7019325"/>
              </p:ext>
            </p:extLst>
          </p:nvPr>
        </p:nvGraphicFramePr>
        <p:xfrm>
          <a:off x="3065316" y="1190747"/>
          <a:ext cx="6061368" cy="2449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2CCCC9-D063-4600-8F00-A2F8BFE52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680082-6536-4E72-83C9-7C7B302A9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63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3490E3-081F-4F55-8F0E-9A34735D28B3}"/>
              </a:ext>
            </a:extLst>
          </p:cNvPr>
          <p:cNvSpPr txBox="1"/>
          <p:nvPr/>
        </p:nvSpPr>
        <p:spPr>
          <a:xfrm>
            <a:off x="1897691" y="3964287"/>
            <a:ext cx="846263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E21A23"/>
                </a:solidFill>
              </a:rPr>
              <a:t>Represent</a:t>
            </a:r>
            <a:r>
              <a:rPr lang="en-US" dirty="0"/>
              <a:t> locations as a bit vector. If a queue has </a:t>
            </a:r>
            <a:r>
              <a:rPr lang="en-US" i="1" dirty="0"/>
              <a:t>N </a:t>
            </a:r>
            <a:r>
              <a:rPr lang="en-US" dirty="0"/>
              <a:t>entries, we have </a:t>
            </a:r>
            <a:r>
              <a:rPr lang="en-US" i="1" dirty="0"/>
              <a:t>N </a:t>
            </a:r>
            <a:r>
              <a:rPr lang="en-US" dirty="0"/>
              <a:t>bits: </a:t>
            </a:r>
            <a:br>
              <a:rPr lang="en-US" dirty="0"/>
            </a:br>
            <a:r>
              <a:rPr lang="en-US" dirty="0"/>
              <a:t>one bit per each entry.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Create a bit vector called </a:t>
            </a:r>
            <a:r>
              <a:rPr lang="en-US" i="1" dirty="0" err="1">
                <a:solidFill>
                  <a:srgbClr val="0070C0"/>
                </a:solidFill>
              </a:rPr>
              <a:t>prec</a:t>
            </a:r>
            <a:r>
              <a:rPr lang="en-US" dirty="0"/>
              <a:t> – all the locations before a given location after</a:t>
            </a:r>
            <a:br>
              <a:rPr lang="en-US" dirty="0"/>
            </a:br>
            <a:r>
              <a:rPr lang="en-US" dirty="0"/>
              <a:t>set to 1. </a:t>
            </a:r>
          </a:p>
        </p:txBody>
      </p:sp>
    </p:spTree>
    <p:extLst>
      <p:ext uri="{BB962C8B-B14F-4D97-AF65-F5344CB8AC3E}">
        <p14:creationId xmlns:p14="http://schemas.microsoft.com/office/powerpoint/2010/main" val="410255726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34D9A-D5A3-4220-9361-B6DEDA150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of functions: </a:t>
            </a:r>
            <a:r>
              <a:rPr lang="en-US" i="1" dirty="0"/>
              <a:t>before</a:t>
            </a:r>
            <a:br>
              <a:rPr lang="en-US" dirty="0"/>
            </a:b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8CDBDC-46A1-49DA-B91E-5BB7DEA66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BF4E88-5446-42C9-B9DD-DCD996F3E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64</a:t>
            </a:fld>
            <a:endParaRPr lang="en-US"/>
          </a:p>
        </p:txBody>
      </p:sp>
      <p:sp>
        <p:nvSpPr>
          <p:cNvPr id="9" name="AutoShape 3">
            <a:extLst>
              <a:ext uri="{FF2B5EF4-FFF2-40B4-BE49-F238E27FC236}">
                <a16:creationId xmlns:a16="http://schemas.microsoft.com/office/drawing/2014/main" id="{6AF0440A-C593-4F0D-AF9D-DA05024C42D7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357438" y="1943101"/>
            <a:ext cx="5905500" cy="302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7885A9A0-5FAE-43A9-9A10-F87A8C79F1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727" y="2525714"/>
            <a:ext cx="574675" cy="454025"/>
          </a:xfrm>
          <a:prstGeom prst="rect">
            <a:avLst/>
          </a:prstGeom>
          <a:noFill/>
          <a:ln w="7938" cap="flat">
            <a:solidFill>
              <a:srgbClr val="15111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6">
            <a:extLst>
              <a:ext uri="{FF2B5EF4-FFF2-40B4-BE49-F238E27FC236}">
                <a16:creationId xmlns:a16="http://schemas.microsoft.com/office/drawing/2014/main" id="{FB379BA5-B0C7-469B-B9ED-EE877F41D13E}"/>
              </a:ext>
            </a:extLst>
          </p:cNvPr>
          <p:cNvSpPr>
            <a:spLocks/>
          </p:cNvSpPr>
          <p:nvPr/>
        </p:nvSpPr>
        <p:spPr bwMode="auto">
          <a:xfrm>
            <a:off x="3298827" y="3316289"/>
            <a:ext cx="246063" cy="231775"/>
          </a:xfrm>
          <a:custGeom>
            <a:avLst/>
            <a:gdLst>
              <a:gd name="T0" fmla="*/ 81 w 322"/>
              <a:gd name="T1" fmla="*/ 76 h 303"/>
              <a:gd name="T2" fmla="*/ 162 w 322"/>
              <a:gd name="T3" fmla="*/ 76 h 303"/>
              <a:gd name="T4" fmla="*/ 162 w 322"/>
              <a:gd name="T5" fmla="*/ 38 h 303"/>
              <a:gd name="T6" fmla="*/ 162 w 322"/>
              <a:gd name="T7" fmla="*/ 0 h 303"/>
              <a:gd name="T8" fmla="*/ 242 w 322"/>
              <a:gd name="T9" fmla="*/ 75 h 303"/>
              <a:gd name="T10" fmla="*/ 321 w 322"/>
              <a:gd name="T11" fmla="*/ 152 h 303"/>
              <a:gd name="T12" fmla="*/ 241 w 322"/>
              <a:gd name="T13" fmla="*/ 229 h 303"/>
              <a:gd name="T14" fmla="*/ 163 w 322"/>
              <a:gd name="T15" fmla="*/ 303 h 303"/>
              <a:gd name="T16" fmla="*/ 162 w 322"/>
              <a:gd name="T17" fmla="*/ 265 h 303"/>
              <a:gd name="T18" fmla="*/ 162 w 322"/>
              <a:gd name="T19" fmla="*/ 227 h 303"/>
              <a:gd name="T20" fmla="*/ 81 w 322"/>
              <a:gd name="T21" fmla="*/ 227 h 303"/>
              <a:gd name="T22" fmla="*/ 1 w 322"/>
              <a:gd name="T23" fmla="*/ 227 h 303"/>
              <a:gd name="T24" fmla="*/ 1 w 322"/>
              <a:gd name="T25" fmla="*/ 152 h 303"/>
              <a:gd name="T26" fmla="*/ 0 w 322"/>
              <a:gd name="T27" fmla="*/ 76 h 303"/>
              <a:gd name="T28" fmla="*/ 81 w 322"/>
              <a:gd name="T29" fmla="*/ 76 h 3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2" h="303">
                <a:moveTo>
                  <a:pt x="81" y="76"/>
                </a:moveTo>
                <a:lnTo>
                  <a:pt x="162" y="76"/>
                </a:lnTo>
                <a:lnTo>
                  <a:pt x="162" y="38"/>
                </a:lnTo>
                <a:lnTo>
                  <a:pt x="162" y="0"/>
                </a:lnTo>
                <a:lnTo>
                  <a:pt x="242" y="75"/>
                </a:lnTo>
                <a:cubicBezTo>
                  <a:pt x="308" y="137"/>
                  <a:pt x="322" y="151"/>
                  <a:pt x="321" y="152"/>
                </a:cubicBezTo>
                <a:cubicBezTo>
                  <a:pt x="320" y="153"/>
                  <a:pt x="284" y="188"/>
                  <a:pt x="241" y="229"/>
                </a:cubicBezTo>
                <a:lnTo>
                  <a:pt x="163" y="303"/>
                </a:lnTo>
                <a:lnTo>
                  <a:pt x="162" y="265"/>
                </a:lnTo>
                <a:lnTo>
                  <a:pt x="162" y="227"/>
                </a:lnTo>
                <a:lnTo>
                  <a:pt x="81" y="227"/>
                </a:lnTo>
                <a:lnTo>
                  <a:pt x="1" y="227"/>
                </a:lnTo>
                <a:lnTo>
                  <a:pt x="1" y="152"/>
                </a:lnTo>
                <a:lnTo>
                  <a:pt x="0" y="76"/>
                </a:lnTo>
                <a:lnTo>
                  <a:pt x="81" y="76"/>
                </a:lnTo>
                <a:close/>
              </a:path>
            </a:pathLst>
          </a:custGeom>
          <a:solidFill>
            <a:srgbClr val="1B0675"/>
          </a:solidFill>
          <a:ln w="1588" cap="flat">
            <a:solidFill>
              <a:srgbClr val="07070A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11A4EC55-6C73-47A5-B7D9-95C410E7F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6402" y="2525714"/>
            <a:ext cx="574675" cy="454025"/>
          </a:xfrm>
          <a:prstGeom prst="rect">
            <a:avLst/>
          </a:prstGeom>
          <a:noFill/>
          <a:ln w="7938" cap="flat">
            <a:solidFill>
              <a:srgbClr val="15111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39FC0967-AC1F-4223-A567-9B6F9255A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1076" y="2525714"/>
            <a:ext cx="573088" cy="454025"/>
          </a:xfrm>
          <a:prstGeom prst="rect">
            <a:avLst/>
          </a:prstGeom>
          <a:solidFill>
            <a:srgbClr val="FFE6D5"/>
          </a:solidFill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C4BC8594-5350-4C37-BDF3-0C0FCC875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4164" y="2525714"/>
            <a:ext cx="574675" cy="454025"/>
          </a:xfrm>
          <a:prstGeom prst="rect">
            <a:avLst/>
          </a:prstGeom>
          <a:solidFill>
            <a:srgbClr val="FFE6D5"/>
          </a:solidFill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2D51F831-EA83-41DB-92FB-3BD555E92A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8839" y="2525714"/>
            <a:ext cx="574675" cy="454025"/>
          </a:xfrm>
          <a:prstGeom prst="rect">
            <a:avLst/>
          </a:prstGeom>
          <a:solidFill>
            <a:srgbClr val="FFE6D5"/>
          </a:solidFill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43770E14-47BA-48C9-91D5-115EFEA427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3514" y="2525714"/>
            <a:ext cx="574675" cy="454025"/>
          </a:xfrm>
          <a:prstGeom prst="rect">
            <a:avLst/>
          </a:prstGeom>
          <a:solidFill>
            <a:srgbClr val="FFE6D5"/>
          </a:solidFill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1161AC87-C11E-4DFD-BCF6-17D2592EAC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8188" y="2525714"/>
            <a:ext cx="573088" cy="454025"/>
          </a:xfrm>
          <a:prstGeom prst="rect">
            <a:avLst/>
          </a:prstGeom>
          <a:solidFill>
            <a:srgbClr val="FFE6D5"/>
          </a:solidFill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13">
            <a:extLst>
              <a:ext uri="{FF2B5EF4-FFF2-40B4-BE49-F238E27FC236}">
                <a16:creationId xmlns:a16="http://schemas.microsoft.com/office/drawing/2014/main" id="{F719000C-E2BD-4685-ACDF-494EF6AE92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552" y="1931988"/>
            <a:ext cx="365485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Sans"/>
              </a:rPr>
              <a:t>head</a:t>
            </a:r>
            <a:endParaRPr lang="en-US" altLang="en-US"/>
          </a:p>
        </p:txBody>
      </p:sp>
      <p:sp>
        <p:nvSpPr>
          <p:cNvPr id="19" name="Line 14">
            <a:extLst>
              <a:ext uri="{FF2B5EF4-FFF2-40B4-BE49-F238E27FC236}">
                <a16:creationId xmlns:a16="http://schemas.microsoft.com/office/drawing/2014/main" id="{11899D61-8DEE-4FB5-8475-CAC1BFA61A8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18101" y="2133601"/>
            <a:ext cx="6350" cy="374650"/>
          </a:xfrm>
          <a:prstGeom prst="line">
            <a:avLst/>
          </a:prstGeom>
          <a:noFill/>
          <a:ln w="11113" cap="flat">
            <a:solidFill>
              <a:srgbClr val="0000E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Freeform 15">
            <a:extLst>
              <a:ext uri="{FF2B5EF4-FFF2-40B4-BE49-F238E27FC236}">
                <a16:creationId xmlns:a16="http://schemas.microsoft.com/office/drawing/2014/main" id="{7D4476A4-655B-4B63-9AF9-F44A88877E13}"/>
              </a:ext>
            </a:extLst>
          </p:cNvPr>
          <p:cNvSpPr>
            <a:spLocks/>
          </p:cNvSpPr>
          <p:nvPr/>
        </p:nvSpPr>
        <p:spPr bwMode="auto">
          <a:xfrm>
            <a:off x="5078414" y="2352677"/>
            <a:ext cx="87313" cy="155575"/>
          </a:xfrm>
          <a:custGeom>
            <a:avLst/>
            <a:gdLst>
              <a:gd name="T0" fmla="*/ 56 w 115"/>
              <a:gd name="T1" fmla="*/ 59 h 203"/>
              <a:gd name="T2" fmla="*/ 0 w 115"/>
              <a:gd name="T3" fmla="*/ 0 h 203"/>
              <a:gd name="T4" fmla="*/ 53 w 115"/>
              <a:gd name="T5" fmla="*/ 203 h 203"/>
              <a:gd name="T6" fmla="*/ 115 w 115"/>
              <a:gd name="T7" fmla="*/ 2 h 203"/>
              <a:gd name="T8" fmla="*/ 56 w 115"/>
              <a:gd name="T9" fmla="*/ 59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" h="203">
                <a:moveTo>
                  <a:pt x="56" y="59"/>
                </a:moveTo>
                <a:lnTo>
                  <a:pt x="0" y="0"/>
                </a:lnTo>
                <a:lnTo>
                  <a:pt x="53" y="203"/>
                </a:lnTo>
                <a:lnTo>
                  <a:pt x="115" y="2"/>
                </a:lnTo>
                <a:lnTo>
                  <a:pt x="56" y="59"/>
                </a:lnTo>
                <a:close/>
              </a:path>
            </a:pathLst>
          </a:custGeom>
          <a:solidFill>
            <a:srgbClr val="000000"/>
          </a:solidFill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16">
            <a:extLst>
              <a:ext uri="{FF2B5EF4-FFF2-40B4-BE49-F238E27FC236}">
                <a16:creationId xmlns:a16="http://schemas.microsoft.com/office/drawing/2014/main" id="{A2C926E5-A2C8-4F3F-B85C-8C73A95275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10426" y="1939926"/>
            <a:ext cx="22865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Sans"/>
              </a:rPr>
              <a:t>tail</a:t>
            </a:r>
            <a:endParaRPr lang="en-US" altLang="en-US"/>
          </a:p>
        </p:txBody>
      </p:sp>
      <p:sp>
        <p:nvSpPr>
          <p:cNvPr id="22" name="Line 17">
            <a:extLst>
              <a:ext uri="{FF2B5EF4-FFF2-40B4-BE49-F238E27FC236}">
                <a16:creationId xmlns:a16="http://schemas.microsoft.com/office/drawing/2014/main" id="{1F8F5486-9DF9-41F1-AABC-CC452B129D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2988" y="2141538"/>
            <a:ext cx="7938" cy="374650"/>
          </a:xfrm>
          <a:prstGeom prst="line">
            <a:avLst/>
          </a:prstGeom>
          <a:noFill/>
          <a:ln w="11113" cap="flat">
            <a:solidFill>
              <a:srgbClr val="0000E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Freeform 18">
            <a:extLst>
              <a:ext uri="{FF2B5EF4-FFF2-40B4-BE49-F238E27FC236}">
                <a16:creationId xmlns:a16="http://schemas.microsoft.com/office/drawing/2014/main" id="{CDB62185-B4D2-40C1-B659-12EED2AACBF8}"/>
              </a:ext>
            </a:extLst>
          </p:cNvPr>
          <p:cNvSpPr>
            <a:spLocks/>
          </p:cNvSpPr>
          <p:nvPr/>
        </p:nvSpPr>
        <p:spPr bwMode="auto">
          <a:xfrm>
            <a:off x="7351713" y="2362201"/>
            <a:ext cx="88900" cy="153988"/>
          </a:xfrm>
          <a:custGeom>
            <a:avLst/>
            <a:gdLst>
              <a:gd name="T0" fmla="*/ 56 w 115"/>
              <a:gd name="T1" fmla="*/ 58 h 202"/>
              <a:gd name="T2" fmla="*/ 0 w 115"/>
              <a:gd name="T3" fmla="*/ 0 h 202"/>
              <a:gd name="T4" fmla="*/ 54 w 115"/>
              <a:gd name="T5" fmla="*/ 202 h 202"/>
              <a:gd name="T6" fmla="*/ 115 w 115"/>
              <a:gd name="T7" fmla="*/ 2 h 202"/>
              <a:gd name="T8" fmla="*/ 56 w 115"/>
              <a:gd name="T9" fmla="*/ 58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" h="202">
                <a:moveTo>
                  <a:pt x="56" y="58"/>
                </a:moveTo>
                <a:lnTo>
                  <a:pt x="0" y="0"/>
                </a:lnTo>
                <a:lnTo>
                  <a:pt x="54" y="202"/>
                </a:lnTo>
                <a:lnTo>
                  <a:pt x="115" y="2"/>
                </a:lnTo>
                <a:lnTo>
                  <a:pt x="56" y="58"/>
                </a:lnTo>
                <a:close/>
              </a:path>
            </a:pathLst>
          </a:custGeom>
          <a:solidFill>
            <a:srgbClr val="000000"/>
          </a:solidFill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19">
            <a:extLst>
              <a:ext uri="{FF2B5EF4-FFF2-40B4-BE49-F238E27FC236}">
                <a16:creationId xmlns:a16="http://schemas.microsoft.com/office/drawing/2014/main" id="{F0481DDC-D41C-4349-AF40-D2F813A1F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1101" y="1919288"/>
            <a:ext cx="43282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Sans"/>
              </a:rPr>
              <a:t>j</a:t>
            </a:r>
            <a:endParaRPr lang="en-US" altLang="en-US"/>
          </a:p>
        </p:txBody>
      </p:sp>
      <p:sp>
        <p:nvSpPr>
          <p:cNvPr id="25" name="Line 20">
            <a:extLst>
              <a:ext uri="{FF2B5EF4-FFF2-40B4-BE49-F238E27FC236}">
                <a16:creationId xmlns:a16="http://schemas.microsoft.com/office/drawing/2014/main" id="{B991D0BC-C37D-46B4-9984-34BE15E08C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73801" y="2139951"/>
            <a:ext cx="6350" cy="374650"/>
          </a:xfrm>
          <a:prstGeom prst="line">
            <a:avLst/>
          </a:prstGeom>
          <a:noFill/>
          <a:ln w="11113" cap="flat">
            <a:solidFill>
              <a:srgbClr val="0000E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Freeform 21">
            <a:extLst>
              <a:ext uri="{FF2B5EF4-FFF2-40B4-BE49-F238E27FC236}">
                <a16:creationId xmlns:a16="http://schemas.microsoft.com/office/drawing/2014/main" id="{ADBA3839-E76C-402E-B4FF-9BC9B897B8A5}"/>
              </a:ext>
            </a:extLst>
          </p:cNvPr>
          <p:cNvSpPr>
            <a:spLocks/>
          </p:cNvSpPr>
          <p:nvPr/>
        </p:nvSpPr>
        <p:spPr bwMode="auto">
          <a:xfrm>
            <a:off x="6232527" y="2360613"/>
            <a:ext cx="87313" cy="153988"/>
          </a:xfrm>
          <a:custGeom>
            <a:avLst/>
            <a:gdLst>
              <a:gd name="T0" fmla="*/ 56 w 115"/>
              <a:gd name="T1" fmla="*/ 59 h 203"/>
              <a:gd name="T2" fmla="*/ 0 w 115"/>
              <a:gd name="T3" fmla="*/ 0 h 203"/>
              <a:gd name="T4" fmla="*/ 54 w 115"/>
              <a:gd name="T5" fmla="*/ 203 h 203"/>
              <a:gd name="T6" fmla="*/ 115 w 115"/>
              <a:gd name="T7" fmla="*/ 2 h 203"/>
              <a:gd name="T8" fmla="*/ 56 w 115"/>
              <a:gd name="T9" fmla="*/ 59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" h="203">
                <a:moveTo>
                  <a:pt x="56" y="59"/>
                </a:moveTo>
                <a:lnTo>
                  <a:pt x="0" y="0"/>
                </a:lnTo>
                <a:lnTo>
                  <a:pt x="54" y="203"/>
                </a:lnTo>
                <a:lnTo>
                  <a:pt x="115" y="2"/>
                </a:lnTo>
                <a:lnTo>
                  <a:pt x="56" y="59"/>
                </a:lnTo>
                <a:close/>
              </a:path>
            </a:pathLst>
          </a:custGeom>
          <a:solidFill>
            <a:srgbClr val="000000"/>
          </a:solidFill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Rectangle 22">
            <a:extLst>
              <a:ext uri="{FF2B5EF4-FFF2-40B4-BE49-F238E27FC236}">
                <a16:creationId xmlns:a16="http://schemas.microsoft.com/office/drawing/2014/main" id="{C793A223-BFE1-4985-A9AF-95374FE4E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1563" y="3327401"/>
            <a:ext cx="79375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 dirty="0" err="1">
                <a:solidFill>
                  <a:srgbClr val="000000"/>
                </a:solidFill>
                <a:latin typeface="Sans"/>
              </a:rPr>
              <a:t>prec</a:t>
            </a:r>
            <a:r>
              <a:rPr lang="en-US" altLang="en-US" sz="1400" dirty="0">
                <a:solidFill>
                  <a:srgbClr val="000000"/>
                </a:solidFill>
                <a:latin typeface="Sans"/>
              </a:rPr>
              <a:t>(head)</a:t>
            </a:r>
            <a:endParaRPr lang="en-US" altLang="en-US" dirty="0"/>
          </a:p>
        </p:txBody>
      </p:sp>
      <p:sp>
        <p:nvSpPr>
          <p:cNvPr id="28" name="Rectangle 23">
            <a:extLst>
              <a:ext uri="{FF2B5EF4-FFF2-40B4-BE49-F238E27FC236}">
                <a16:creationId xmlns:a16="http://schemas.microsoft.com/office/drawing/2014/main" id="{2D328D3C-5F5F-4B25-B0A4-AB70CE54E9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1277" y="2525714"/>
            <a:ext cx="574675" cy="454025"/>
          </a:xfrm>
          <a:prstGeom prst="rect">
            <a:avLst/>
          </a:prstGeom>
          <a:noFill/>
          <a:ln w="7938" cap="flat">
            <a:solidFill>
              <a:srgbClr val="15111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Rectangle 24">
            <a:extLst>
              <a:ext uri="{FF2B5EF4-FFF2-40B4-BE49-F238E27FC236}">
                <a16:creationId xmlns:a16="http://schemas.microsoft.com/office/drawing/2014/main" id="{520202E6-00CC-403B-A909-D324A60AD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4902" y="3198814"/>
            <a:ext cx="574675" cy="454025"/>
          </a:xfrm>
          <a:prstGeom prst="rect">
            <a:avLst/>
          </a:prstGeom>
          <a:noFill/>
          <a:ln w="7938" cap="flat">
            <a:solidFill>
              <a:srgbClr val="15111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2371A9E9-8F74-4B7B-B9B9-DCE6A176D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19577" y="3198814"/>
            <a:ext cx="574675" cy="454025"/>
          </a:xfrm>
          <a:prstGeom prst="rect">
            <a:avLst/>
          </a:prstGeom>
          <a:noFill/>
          <a:ln w="7938" cap="flat">
            <a:solidFill>
              <a:srgbClr val="15111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26">
            <a:extLst>
              <a:ext uri="{FF2B5EF4-FFF2-40B4-BE49-F238E27FC236}">
                <a16:creationId xmlns:a16="http://schemas.microsoft.com/office/drawing/2014/main" id="{48DC30E9-CE7F-4B76-B5E7-6A89D1E44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4251" y="3198814"/>
            <a:ext cx="573088" cy="454025"/>
          </a:xfrm>
          <a:prstGeom prst="rect">
            <a:avLst/>
          </a:prstGeom>
          <a:solidFill>
            <a:srgbClr val="FFE6D5"/>
          </a:solidFill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27">
            <a:extLst>
              <a:ext uri="{FF2B5EF4-FFF2-40B4-BE49-F238E27FC236}">
                <a16:creationId xmlns:a16="http://schemas.microsoft.com/office/drawing/2014/main" id="{6D3DDE24-6E1D-4C66-8691-0374B867C3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7339" y="3198814"/>
            <a:ext cx="574675" cy="454025"/>
          </a:xfrm>
          <a:prstGeom prst="rect">
            <a:avLst/>
          </a:prstGeom>
          <a:solidFill>
            <a:srgbClr val="FFE6D5"/>
          </a:solidFill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28">
            <a:extLst>
              <a:ext uri="{FF2B5EF4-FFF2-40B4-BE49-F238E27FC236}">
                <a16:creationId xmlns:a16="http://schemas.microsoft.com/office/drawing/2014/main" id="{FA01CC17-03A9-4580-A95D-0F0048E5CB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2014" y="3198814"/>
            <a:ext cx="574675" cy="454025"/>
          </a:xfrm>
          <a:prstGeom prst="rect">
            <a:avLst/>
          </a:prstGeom>
          <a:solidFill>
            <a:srgbClr val="FFE6D5"/>
          </a:solidFill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ectangle 29">
            <a:extLst>
              <a:ext uri="{FF2B5EF4-FFF2-40B4-BE49-F238E27FC236}">
                <a16:creationId xmlns:a16="http://schemas.microsoft.com/office/drawing/2014/main" id="{99C8D301-CC39-43CF-B4EE-9CE4C14C5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6689" y="3198814"/>
            <a:ext cx="574675" cy="454025"/>
          </a:xfrm>
          <a:prstGeom prst="rect">
            <a:avLst/>
          </a:prstGeom>
          <a:solidFill>
            <a:srgbClr val="FFE6D5"/>
          </a:solidFill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30">
            <a:extLst>
              <a:ext uri="{FF2B5EF4-FFF2-40B4-BE49-F238E27FC236}">
                <a16:creationId xmlns:a16="http://schemas.microsoft.com/office/drawing/2014/main" id="{841BBC3C-AD78-4CEF-9082-440FB79E50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1363" y="3198814"/>
            <a:ext cx="573088" cy="454025"/>
          </a:xfrm>
          <a:prstGeom prst="rect">
            <a:avLst/>
          </a:prstGeom>
          <a:solidFill>
            <a:srgbClr val="FFE6D5"/>
          </a:solidFill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31">
            <a:extLst>
              <a:ext uri="{FF2B5EF4-FFF2-40B4-BE49-F238E27FC236}">
                <a16:creationId xmlns:a16="http://schemas.microsoft.com/office/drawing/2014/main" id="{72A61946-BD4B-456C-AA24-791315532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4452" y="3198814"/>
            <a:ext cx="574675" cy="454025"/>
          </a:xfrm>
          <a:prstGeom prst="rect">
            <a:avLst/>
          </a:prstGeom>
          <a:noFill/>
          <a:ln w="7938" cap="flat">
            <a:solidFill>
              <a:srgbClr val="15111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Rectangle 32">
            <a:extLst>
              <a:ext uri="{FF2B5EF4-FFF2-40B4-BE49-F238E27FC236}">
                <a16:creationId xmlns:a16="http://schemas.microsoft.com/office/drawing/2014/main" id="{9CD589DC-D224-4F5E-A336-A8146F4689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9363" y="3276601"/>
            <a:ext cx="1426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  <a:latin typeface="Sans"/>
              </a:rPr>
              <a:t>1</a:t>
            </a:r>
            <a:endParaRPr lang="en-US" altLang="en-US"/>
          </a:p>
        </p:txBody>
      </p:sp>
      <p:sp>
        <p:nvSpPr>
          <p:cNvPr id="38" name="Rectangle 33">
            <a:extLst>
              <a:ext uri="{FF2B5EF4-FFF2-40B4-BE49-F238E27FC236}">
                <a16:creationId xmlns:a16="http://schemas.microsoft.com/office/drawing/2014/main" id="{CC8E76B4-68A2-4D1F-B645-DFEF0F3B68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67213" y="3276601"/>
            <a:ext cx="1426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  <a:latin typeface="Sans"/>
              </a:rPr>
              <a:t>1</a:t>
            </a:r>
            <a:endParaRPr lang="en-US" altLang="en-US"/>
          </a:p>
        </p:txBody>
      </p:sp>
      <p:sp>
        <p:nvSpPr>
          <p:cNvPr id="39" name="Rectangle 34">
            <a:extLst>
              <a:ext uri="{FF2B5EF4-FFF2-40B4-BE49-F238E27FC236}">
                <a16:creationId xmlns:a16="http://schemas.microsoft.com/office/drawing/2014/main" id="{9959084B-36C8-4A59-AB66-A58E465A32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73638" y="3276601"/>
            <a:ext cx="1426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  <a:latin typeface="Sans"/>
              </a:rPr>
              <a:t>0</a:t>
            </a:r>
            <a:endParaRPr lang="en-US" altLang="en-US"/>
          </a:p>
        </p:txBody>
      </p:sp>
      <p:sp>
        <p:nvSpPr>
          <p:cNvPr id="40" name="Rectangle 35">
            <a:extLst>
              <a:ext uri="{FF2B5EF4-FFF2-40B4-BE49-F238E27FC236}">
                <a16:creationId xmlns:a16="http://schemas.microsoft.com/office/drawing/2014/main" id="{B1301AB5-17E3-41DF-B3D1-7DBD2CC83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38788" y="3276601"/>
            <a:ext cx="1426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  <a:latin typeface="Sans"/>
              </a:rPr>
              <a:t>0</a:t>
            </a:r>
            <a:endParaRPr lang="en-US" altLang="en-US"/>
          </a:p>
        </p:txBody>
      </p:sp>
      <p:sp>
        <p:nvSpPr>
          <p:cNvPr id="41" name="Rectangle 36">
            <a:extLst>
              <a:ext uri="{FF2B5EF4-FFF2-40B4-BE49-F238E27FC236}">
                <a16:creationId xmlns:a16="http://schemas.microsoft.com/office/drawing/2014/main" id="{0E2C5AD3-A073-47A8-A4C1-5744DB67C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6638" y="3276601"/>
            <a:ext cx="1426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  <a:latin typeface="Sans"/>
              </a:rPr>
              <a:t>0</a:t>
            </a:r>
            <a:endParaRPr lang="en-US" altLang="en-US"/>
          </a:p>
        </p:txBody>
      </p:sp>
      <p:sp>
        <p:nvSpPr>
          <p:cNvPr id="42" name="Rectangle 37">
            <a:extLst>
              <a:ext uri="{FF2B5EF4-FFF2-40B4-BE49-F238E27FC236}">
                <a16:creationId xmlns:a16="http://schemas.microsoft.com/office/drawing/2014/main" id="{05C5286F-8CD3-434D-AF16-1C7C971250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3063" y="3276601"/>
            <a:ext cx="1426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  <a:latin typeface="Sans"/>
              </a:rPr>
              <a:t>0</a:t>
            </a:r>
            <a:endParaRPr lang="en-US" altLang="en-US"/>
          </a:p>
        </p:txBody>
      </p:sp>
      <p:sp>
        <p:nvSpPr>
          <p:cNvPr id="43" name="Rectangle 38">
            <a:extLst>
              <a:ext uri="{FF2B5EF4-FFF2-40B4-BE49-F238E27FC236}">
                <a16:creationId xmlns:a16="http://schemas.microsoft.com/office/drawing/2014/main" id="{0F007B4D-C2FF-4CB7-8F71-F4446BEA2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5826" y="3276601"/>
            <a:ext cx="1426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  <a:latin typeface="Sans"/>
              </a:rPr>
              <a:t>0</a:t>
            </a:r>
            <a:endParaRPr lang="en-US" altLang="en-US"/>
          </a:p>
        </p:txBody>
      </p:sp>
      <p:sp>
        <p:nvSpPr>
          <p:cNvPr id="44" name="Rectangle 39">
            <a:extLst>
              <a:ext uri="{FF2B5EF4-FFF2-40B4-BE49-F238E27FC236}">
                <a16:creationId xmlns:a16="http://schemas.microsoft.com/office/drawing/2014/main" id="{2FC4B350-C882-4710-BA8D-C34AE225A9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2251" y="3276601"/>
            <a:ext cx="1426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  <a:latin typeface="Sans"/>
              </a:rPr>
              <a:t>0</a:t>
            </a:r>
            <a:endParaRPr lang="en-US" altLang="en-US"/>
          </a:p>
        </p:txBody>
      </p:sp>
      <p:sp>
        <p:nvSpPr>
          <p:cNvPr id="45" name="Freeform 40">
            <a:extLst>
              <a:ext uri="{FF2B5EF4-FFF2-40B4-BE49-F238E27FC236}">
                <a16:creationId xmlns:a16="http://schemas.microsoft.com/office/drawing/2014/main" id="{670DFE4D-C373-44F9-9052-CB93FEA67E45}"/>
              </a:ext>
            </a:extLst>
          </p:cNvPr>
          <p:cNvSpPr>
            <a:spLocks/>
          </p:cNvSpPr>
          <p:nvPr/>
        </p:nvSpPr>
        <p:spPr bwMode="auto">
          <a:xfrm>
            <a:off x="3289302" y="3943352"/>
            <a:ext cx="244475" cy="231775"/>
          </a:xfrm>
          <a:custGeom>
            <a:avLst/>
            <a:gdLst>
              <a:gd name="T0" fmla="*/ 81 w 322"/>
              <a:gd name="T1" fmla="*/ 76 h 304"/>
              <a:gd name="T2" fmla="*/ 161 w 322"/>
              <a:gd name="T3" fmla="*/ 76 h 304"/>
              <a:gd name="T4" fmla="*/ 162 w 322"/>
              <a:gd name="T5" fmla="*/ 38 h 304"/>
              <a:gd name="T6" fmla="*/ 162 w 322"/>
              <a:gd name="T7" fmla="*/ 0 h 304"/>
              <a:gd name="T8" fmla="*/ 242 w 322"/>
              <a:gd name="T9" fmla="*/ 75 h 304"/>
              <a:gd name="T10" fmla="*/ 321 w 322"/>
              <a:gd name="T11" fmla="*/ 153 h 304"/>
              <a:gd name="T12" fmla="*/ 241 w 322"/>
              <a:gd name="T13" fmla="*/ 229 h 304"/>
              <a:gd name="T14" fmla="*/ 162 w 322"/>
              <a:gd name="T15" fmla="*/ 304 h 304"/>
              <a:gd name="T16" fmla="*/ 162 w 322"/>
              <a:gd name="T17" fmla="*/ 265 h 304"/>
              <a:gd name="T18" fmla="*/ 162 w 322"/>
              <a:gd name="T19" fmla="*/ 227 h 304"/>
              <a:gd name="T20" fmla="*/ 81 w 322"/>
              <a:gd name="T21" fmla="*/ 227 h 304"/>
              <a:gd name="T22" fmla="*/ 0 w 322"/>
              <a:gd name="T23" fmla="*/ 227 h 304"/>
              <a:gd name="T24" fmla="*/ 0 w 322"/>
              <a:gd name="T25" fmla="*/ 152 h 304"/>
              <a:gd name="T26" fmla="*/ 0 w 322"/>
              <a:gd name="T27" fmla="*/ 76 h 304"/>
              <a:gd name="T28" fmla="*/ 81 w 322"/>
              <a:gd name="T29" fmla="*/ 76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2" h="304">
                <a:moveTo>
                  <a:pt x="81" y="76"/>
                </a:moveTo>
                <a:lnTo>
                  <a:pt x="161" y="76"/>
                </a:lnTo>
                <a:lnTo>
                  <a:pt x="162" y="38"/>
                </a:lnTo>
                <a:lnTo>
                  <a:pt x="162" y="0"/>
                </a:lnTo>
                <a:lnTo>
                  <a:pt x="242" y="75"/>
                </a:lnTo>
                <a:cubicBezTo>
                  <a:pt x="307" y="137"/>
                  <a:pt x="322" y="151"/>
                  <a:pt x="321" y="153"/>
                </a:cubicBezTo>
                <a:cubicBezTo>
                  <a:pt x="320" y="154"/>
                  <a:pt x="284" y="188"/>
                  <a:pt x="241" y="229"/>
                </a:cubicBezTo>
                <a:lnTo>
                  <a:pt x="162" y="304"/>
                </a:lnTo>
                <a:lnTo>
                  <a:pt x="162" y="265"/>
                </a:lnTo>
                <a:lnTo>
                  <a:pt x="162" y="227"/>
                </a:lnTo>
                <a:lnTo>
                  <a:pt x="81" y="227"/>
                </a:lnTo>
                <a:lnTo>
                  <a:pt x="0" y="227"/>
                </a:lnTo>
                <a:lnTo>
                  <a:pt x="0" y="152"/>
                </a:lnTo>
                <a:lnTo>
                  <a:pt x="0" y="76"/>
                </a:lnTo>
                <a:lnTo>
                  <a:pt x="81" y="76"/>
                </a:lnTo>
                <a:close/>
              </a:path>
            </a:pathLst>
          </a:custGeom>
          <a:solidFill>
            <a:srgbClr val="1B0675"/>
          </a:solidFill>
          <a:ln w="1588" cap="flat">
            <a:solidFill>
              <a:srgbClr val="07070A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Rectangle 41">
            <a:extLst>
              <a:ext uri="{FF2B5EF4-FFF2-40B4-BE49-F238E27FC236}">
                <a16:creationId xmlns:a16="http://schemas.microsoft.com/office/drawing/2014/main" id="{068778E3-B7FC-48AE-BB77-E161C8F2E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74939" y="3954464"/>
            <a:ext cx="47763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Sans"/>
              </a:rPr>
              <a:t>prec(j)</a:t>
            </a:r>
            <a:endParaRPr lang="en-US" altLang="en-US"/>
          </a:p>
        </p:txBody>
      </p:sp>
      <p:sp>
        <p:nvSpPr>
          <p:cNvPr id="47" name="Rectangle 42">
            <a:extLst>
              <a:ext uri="{FF2B5EF4-FFF2-40B4-BE49-F238E27FC236}">
                <a16:creationId xmlns:a16="http://schemas.microsoft.com/office/drawing/2014/main" id="{FE155068-DE3B-491E-9697-2FA35E56DB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6" y="3827464"/>
            <a:ext cx="573088" cy="452438"/>
          </a:xfrm>
          <a:prstGeom prst="rect">
            <a:avLst/>
          </a:prstGeom>
          <a:noFill/>
          <a:ln w="7938" cap="flat">
            <a:solidFill>
              <a:srgbClr val="15111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" name="Rectangle 43">
            <a:extLst>
              <a:ext uri="{FF2B5EF4-FFF2-40B4-BE49-F238E27FC236}">
                <a16:creationId xmlns:a16="http://schemas.microsoft.com/office/drawing/2014/main" id="{9F543E42-0801-42D0-929B-F5723158D6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8464" y="3827464"/>
            <a:ext cx="574675" cy="452438"/>
          </a:xfrm>
          <a:prstGeom prst="rect">
            <a:avLst/>
          </a:prstGeom>
          <a:noFill/>
          <a:ln w="7938" cap="flat">
            <a:solidFill>
              <a:srgbClr val="15111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9" name="Rectangle 44">
            <a:extLst>
              <a:ext uri="{FF2B5EF4-FFF2-40B4-BE49-F238E27FC236}">
                <a16:creationId xmlns:a16="http://schemas.microsoft.com/office/drawing/2014/main" id="{A5EA6D69-A683-4B7A-90FE-2B1263C38E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3139" y="3827464"/>
            <a:ext cx="574675" cy="452438"/>
          </a:xfrm>
          <a:prstGeom prst="rect">
            <a:avLst/>
          </a:prstGeom>
          <a:solidFill>
            <a:srgbClr val="FFE6D5"/>
          </a:solidFill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0" name="Rectangle 45">
            <a:extLst>
              <a:ext uri="{FF2B5EF4-FFF2-40B4-BE49-F238E27FC236}">
                <a16:creationId xmlns:a16="http://schemas.microsoft.com/office/drawing/2014/main" id="{14A357C1-2A45-43B8-951A-2C0B536697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7813" y="3827464"/>
            <a:ext cx="573088" cy="452438"/>
          </a:xfrm>
          <a:prstGeom prst="rect">
            <a:avLst/>
          </a:prstGeom>
          <a:solidFill>
            <a:srgbClr val="FFE6D5"/>
          </a:solidFill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1" name="Rectangle 46">
            <a:extLst>
              <a:ext uri="{FF2B5EF4-FFF2-40B4-BE49-F238E27FC236}">
                <a16:creationId xmlns:a16="http://schemas.microsoft.com/office/drawing/2014/main" id="{58900F98-D3B5-4608-9663-B4A4CA092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902" y="3827464"/>
            <a:ext cx="574675" cy="452438"/>
          </a:xfrm>
          <a:prstGeom prst="rect">
            <a:avLst/>
          </a:prstGeom>
          <a:solidFill>
            <a:srgbClr val="FFE6D5"/>
          </a:solidFill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2" name="Rectangle 47">
            <a:extLst>
              <a:ext uri="{FF2B5EF4-FFF2-40B4-BE49-F238E27FC236}">
                <a16:creationId xmlns:a16="http://schemas.microsoft.com/office/drawing/2014/main" id="{E662B6D4-D61B-488E-A926-6E3E1B3514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5577" y="3827464"/>
            <a:ext cx="574675" cy="452438"/>
          </a:xfrm>
          <a:prstGeom prst="rect">
            <a:avLst/>
          </a:prstGeom>
          <a:solidFill>
            <a:srgbClr val="FFE6D5"/>
          </a:solidFill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3" name="Rectangle 48">
            <a:extLst>
              <a:ext uri="{FF2B5EF4-FFF2-40B4-BE49-F238E27FC236}">
                <a16:creationId xmlns:a16="http://schemas.microsoft.com/office/drawing/2014/main" id="{459BBED2-FB88-44A4-A81D-585F834FC6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0252" y="3827464"/>
            <a:ext cx="574675" cy="452438"/>
          </a:xfrm>
          <a:prstGeom prst="rect">
            <a:avLst/>
          </a:prstGeom>
          <a:solidFill>
            <a:srgbClr val="FFE6D5"/>
          </a:solidFill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4" name="Rectangle 49">
            <a:extLst>
              <a:ext uri="{FF2B5EF4-FFF2-40B4-BE49-F238E27FC236}">
                <a16:creationId xmlns:a16="http://schemas.microsoft.com/office/drawing/2014/main" id="{044EF051-FCC2-4814-83E8-A0BE80DFF9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4927" y="3827464"/>
            <a:ext cx="574675" cy="452438"/>
          </a:xfrm>
          <a:prstGeom prst="rect">
            <a:avLst/>
          </a:prstGeom>
          <a:noFill/>
          <a:ln w="7938" cap="flat">
            <a:solidFill>
              <a:srgbClr val="15111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5" name="Rectangle 50">
            <a:extLst>
              <a:ext uri="{FF2B5EF4-FFF2-40B4-BE49-F238E27FC236}">
                <a16:creationId xmlns:a16="http://schemas.microsoft.com/office/drawing/2014/main" id="{C760710E-BE7C-462D-8571-4F6F1EA0C8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251" y="3903664"/>
            <a:ext cx="1426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  <a:latin typeface="Sans"/>
              </a:rPr>
              <a:t>1</a:t>
            </a:r>
            <a:endParaRPr lang="en-US" altLang="en-US"/>
          </a:p>
        </p:txBody>
      </p:sp>
      <p:sp>
        <p:nvSpPr>
          <p:cNvPr id="56" name="Rectangle 51">
            <a:extLst>
              <a:ext uri="{FF2B5EF4-FFF2-40B4-BE49-F238E27FC236}">
                <a16:creationId xmlns:a16="http://schemas.microsoft.com/office/drawing/2014/main" id="{3B24FD92-6C2A-492A-AF3A-0002F7E1AD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3903664"/>
            <a:ext cx="1426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  <a:latin typeface="Sans"/>
              </a:rPr>
              <a:t>1</a:t>
            </a:r>
            <a:endParaRPr lang="en-US" altLang="en-US"/>
          </a:p>
        </p:txBody>
      </p:sp>
      <p:sp>
        <p:nvSpPr>
          <p:cNvPr id="57" name="Rectangle 52">
            <a:extLst>
              <a:ext uri="{FF2B5EF4-FFF2-40B4-BE49-F238E27FC236}">
                <a16:creationId xmlns:a16="http://schemas.microsoft.com/office/drawing/2014/main" id="{4C0CCC8A-E67B-467A-BAF4-216D1D56F1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4113" y="3903664"/>
            <a:ext cx="1426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  <a:latin typeface="Sans"/>
              </a:rPr>
              <a:t>1</a:t>
            </a:r>
            <a:endParaRPr lang="en-US" altLang="en-US"/>
          </a:p>
        </p:txBody>
      </p:sp>
      <p:sp>
        <p:nvSpPr>
          <p:cNvPr id="58" name="Rectangle 53">
            <a:extLst>
              <a:ext uri="{FF2B5EF4-FFF2-40B4-BE49-F238E27FC236}">
                <a16:creationId xmlns:a16="http://schemas.microsoft.com/office/drawing/2014/main" id="{16F7EBC0-F6A5-47CE-B817-59583580FE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7676" y="3903664"/>
            <a:ext cx="1426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  <a:latin typeface="Sans"/>
              </a:rPr>
              <a:t>1</a:t>
            </a:r>
            <a:endParaRPr lang="en-US" altLang="en-US"/>
          </a:p>
        </p:txBody>
      </p:sp>
      <p:sp>
        <p:nvSpPr>
          <p:cNvPr id="59" name="Rectangle 54">
            <a:extLst>
              <a:ext uri="{FF2B5EF4-FFF2-40B4-BE49-F238E27FC236}">
                <a16:creationId xmlns:a16="http://schemas.microsoft.com/office/drawing/2014/main" id="{D5AD845E-E9B9-408F-8322-A510840847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7113" y="3903664"/>
            <a:ext cx="1426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  <a:latin typeface="Sans"/>
              </a:rPr>
              <a:t>0</a:t>
            </a:r>
            <a:endParaRPr lang="en-US" altLang="en-US"/>
          </a:p>
        </p:txBody>
      </p:sp>
      <p:sp>
        <p:nvSpPr>
          <p:cNvPr id="60" name="Rectangle 55">
            <a:extLst>
              <a:ext uri="{FF2B5EF4-FFF2-40B4-BE49-F238E27FC236}">
                <a16:creationId xmlns:a16="http://schemas.microsoft.com/office/drawing/2014/main" id="{1D63906F-F658-4142-BB9E-1A91AD063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1951" y="3903664"/>
            <a:ext cx="1426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  <a:latin typeface="Sans"/>
              </a:rPr>
              <a:t>0</a:t>
            </a:r>
            <a:endParaRPr lang="en-US" altLang="en-US"/>
          </a:p>
        </p:txBody>
      </p:sp>
      <p:sp>
        <p:nvSpPr>
          <p:cNvPr id="61" name="Rectangle 56">
            <a:extLst>
              <a:ext uri="{FF2B5EF4-FFF2-40B4-BE49-F238E27FC236}">
                <a16:creationId xmlns:a16="http://schemas.microsoft.com/office/drawing/2014/main" id="{3C9A8A31-D510-4E00-8AFF-E710B5F8A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6301" y="3903664"/>
            <a:ext cx="1426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  <a:latin typeface="Sans"/>
              </a:rPr>
              <a:t>0</a:t>
            </a:r>
            <a:endParaRPr lang="en-US" altLang="en-US"/>
          </a:p>
        </p:txBody>
      </p:sp>
      <p:sp>
        <p:nvSpPr>
          <p:cNvPr id="62" name="Rectangle 57">
            <a:extLst>
              <a:ext uri="{FF2B5EF4-FFF2-40B4-BE49-F238E27FC236}">
                <a16:creationId xmlns:a16="http://schemas.microsoft.com/office/drawing/2014/main" id="{0A05D342-583E-4843-BE64-78BFE2C4BD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1138" y="3903664"/>
            <a:ext cx="1426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  <a:latin typeface="Sans"/>
              </a:rPr>
              <a:t>0</a:t>
            </a:r>
            <a:endParaRPr lang="en-US" altLang="en-US"/>
          </a:p>
        </p:txBody>
      </p:sp>
      <p:sp>
        <p:nvSpPr>
          <p:cNvPr id="63" name="Freeform 58">
            <a:extLst>
              <a:ext uri="{FF2B5EF4-FFF2-40B4-BE49-F238E27FC236}">
                <a16:creationId xmlns:a16="http://schemas.microsoft.com/office/drawing/2014/main" id="{5A177C37-85A2-444A-B790-EEAE511252C0}"/>
              </a:ext>
            </a:extLst>
          </p:cNvPr>
          <p:cNvSpPr>
            <a:spLocks/>
          </p:cNvSpPr>
          <p:nvPr/>
        </p:nvSpPr>
        <p:spPr bwMode="auto">
          <a:xfrm>
            <a:off x="3289302" y="4591052"/>
            <a:ext cx="244475" cy="231775"/>
          </a:xfrm>
          <a:custGeom>
            <a:avLst/>
            <a:gdLst>
              <a:gd name="T0" fmla="*/ 81 w 322"/>
              <a:gd name="T1" fmla="*/ 76 h 304"/>
              <a:gd name="T2" fmla="*/ 161 w 322"/>
              <a:gd name="T3" fmla="*/ 76 h 304"/>
              <a:gd name="T4" fmla="*/ 162 w 322"/>
              <a:gd name="T5" fmla="*/ 38 h 304"/>
              <a:gd name="T6" fmla="*/ 162 w 322"/>
              <a:gd name="T7" fmla="*/ 0 h 304"/>
              <a:gd name="T8" fmla="*/ 242 w 322"/>
              <a:gd name="T9" fmla="*/ 75 h 304"/>
              <a:gd name="T10" fmla="*/ 321 w 322"/>
              <a:gd name="T11" fmla="*/ 153 h 304"/>
              <a:gd name="T12" fmla="*/ 241 w 322"/>
              <a:gd name="T13" fmla="*/ 229 h 304"/>
              <a:gd name="T14" fmla="*/ 162 w 322"/>
              <a:gd name="T15" fmla="*/ 304 h 304"/>
              <a:gd name="T16" fmla="*/ 162 w 322"/>
              <a:gd name="T17" fmla="*/ 265 h 304"/>
              <a:gd name="T18" fmla="*/ 162 w 322"/>
              <a:gd name="T19" fmla="*/ 227 h 304"/>
              <a:gd name="T20" fmla="*/ 81 w 322"/>
              <a:gd name="T21" fmla="*/ 227 h 304"/>
              <a:gd name="T22" fmla="*/ 0 w 322"/>
              <a:gd name="T23" fmla="*/ 227 h 304"/>
              <a:gd name="T24" fmla="*/ 0 w 322"/>
              <a:gd name="T25" fmla="*/ 152 h 304"/>
              <a:gd name="T26" fmla="*/ 0 w 322"/>
              <a:gd name="T27" fmla="*/ 76 h 304"/>
              <a:gd name="T28" fmla="*/ 81 w 322"/>
              <a:gd name="T29" fmla="*/ 76 h 3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322" h="304">
                <a:moveTo>
                  <a:pt x="81" y="76"/>
                </a:moveTo>
                <a:lnTo>
                  <a:pt x="161" y="76"/>
                </a:lnTo>
                <a:lnTo>
                  <a:pt x="162" y="38"/>
                </a:lnTo>
                <a:lnTo>
                  <a:pt x="162" y="0"/>
                </a:lnTo>
                <a:lnTo>
                  <a:pt x="242" y="75"/>
                </a:lnTo>
                <a:cubicBezTo>
                  <a:pt x="307" y="137"/>
                  <a:pt x="322" y="151"/>
                  <a:pt x="321" y="153"/>
                </a:cubicBezTo>
                <a:cubicBezTo>
                  <a:pt x="320" y="154"/>
                  <a:pt x="284" y="188"/>
                  <a:pt x="241" y="229"/>
                </a:cubicBezTo>
                <a:lnTo>
                  <a:pt x="162" y="304"/>
                </a:lnTo>
                <a:lnTo>
                  <a:pt x="162" y="265"/>
                </a:lnTo>
                <a:lnTo>
                  <a:pt x="162" y="227"/>
                </a:lnTo>
                <a:lnTo>
                  <a:pt x="81" y="227"/>
                </a:lnTo>
                <a:lnTo>
                  <a:pt x="0" y="227"/>
                </a:lnTo>
                <a:lnTo>
                  <a:pt x="0" y="152"/>
                </a:lnTo>
                <a:lnTo>
                  <a:pt x="0" y="76"/>
                </a:lnTo>
                <a:lnTo>
                  <a:pt x="81" y="76"/>
                </a:lnTo>
                <a:close/>
              </a:path>
            </a:pathLst>
          </a:custGeom>
          <a:solidFill>
            <a:srgbClr val="1B0675"/>
          </a:solidFill>
          <a:ln w="1588" cap="flat">
            <a:solidFill>
              <a:srgbClr val="07070A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4" name="Rectangle 59">
            <a:extLst>
              <a:ext uri="{FF2B5EF4-FFF2-40B4-BE49-F238E27FC236}">
                <a16:creationId xmlns:a16="http://schemas.microsoft.com/office/drawing/2014/main" id="{7DE967A3-CCA7-4E36-8EA1-C4397D0C2F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2" y="4595814"/>
            <a:ext cx="635751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1400">
                <a:solidFill>
                  <a:srgbClr val="000000"/>
                </a:solidFill>
                <a:latin typeface="Sans"/>
              </a:rPr>
              <a:t>before(j)</a:t>
            </a:r>
            <a:endParaRPr lang="en-US" altLang="en-US"/>
          </a:p>
        </p:txBody>
      </p:sp>
      <p:sp>
        <p:nvSpPr>
          <p:cNvPr id="65" name="Rectangle 60">
            <a:extLst>
              <a:ext uri="{FF2B5EF4-FFF2-40B4-BE49-F238E27FC236}">
                <a16:creationId xmlns:a16="http://schemas.microsoft.com/office/drawing/2014/main" id="{420934C3-812F-4D27-97CA-8B5052727D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5376" y="4475165"/>
            <a:ext cx="573088" cy="454025"/>
          </a:xfrm>
          <a:prstGeom prst="rect">
            <a:avLst/>
          </a:prstGeom>
          <a:noFill/>
          <a:ln w="7938" cap="flat">
            <a:solidFill>
              <a:srgbClr val="15111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6" name="Rectangle 61">
            <a:extLst>
              <a:ext uri="{FF2B5EF4-FFF2-40B4-BE49-F238E27FC236}">
                <a16:creationId xmlns:a16="http://schemas.microsoft.com/office/drawing/2014/main" id="{54D99283-7478-4519-A985-98491B97BF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8464" y="4475165"/>
            <a:ext cx="574675" cy="454025"/>
          </a:xfrm>
          <a:prstGeom prst="rect">
            <a:avLst/>
          </a:prstGeom>
          <a:noFill/>
          <a:ln w="7938" cap="flat">
            <a:solidFill>
              <a:srgbClr val="15111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7" name="Rectangle 62">
            <a:extLst>
              <a:ext uri="{FF2B5EF4-FFF2-40B4-BE49-F238E27FC236}">
                <a16:creationId xmlns:a16="http://schemas.microsoft.com/office/drawing/2014/main" id="{75D5C340-81B3-415C-8078-8855CB1EB4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3139" y="4475165"/>
            <a:ext cx="574675" cy="454025"/>
          </a:xfrm>
          <a:prstGeom prst="rect">
            <a:avLst/>
          </a:prstGeom>
          <a:solidFill>
            <a:srgbClr val="FFE6D5"/>
          </a:solidFill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8" name="Rectangle 63">
            <a:extLst>
              <a:ext uri="{FF2B5EF4-FFF2-40B4-BE49-F238E27FC236}">
                <a16:creationId xmlns:a16="http://schemas.microsoft.com/office/drawing/2014/main" id="{34D35C33-8EED-4B94-B0E8-6D1E820D0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7813" y="4475165"/>
            <a:ext cx="573088" cy="454025"/>
          </a:xfrm>
          <a:prstGeom prst="rect">
            <a:avLst/>
          </a:prstGeom>
          <a:solidFill>
            <a:srgbClr val="FFE6D5"/>
          </a:solidFill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9" name="Rectangle 64">
            <a:extLst>
              <a:ext uri="{FF2B5EF4-FFF2-40B4-BE49-F238E27FC236}">
                <a16:creationId xmlns:a16="http://schemas.microsoft.com/office/drawing/2014/main" id="{BB72D4E4-D33A-4402-AE09-D32ADC7714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0902" y="4475165"/>
            <a:ext cx="574675" cy="454025"/>
          </a:xfrm>
          <a:prstGeom prst="rect">
            <a:avLst/>
          </a:prstGeom>
          <a:solidFill>
            <a:srgbClr val="FFE6D5"/>
          </a:solidFill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0" name="Rectangle 65">
            <a:extLst>
              <a:ext uri="{FF2B5EF4-FFF2-40B4-BE49-F238E27FC236}">
                <a16:creationId xmlns:a16="http://schemas.microsoft.com/office/drawing/2014/main" id="{16CEC2D1-9CE6-4AB6-8450-438CBCFBAF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5577" y="4475165"/>
            <a:ext cx="574675" cy="454025"/>
          </a:xfrm>
          <a:prstGeom prst="rect">
            <a:avLst/>
          </a:prstGeom>
          <a:solidFill>
            <a:srgbClr val="FFE6D5"/>
          </a:solidFill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1" name="Rectangle 66">
            <a:extLst>
              <a:ext uri="{FF2B5EF4-FFF2-40B4-BE49-F238E27FC236}">
                <a16:creationId xmlns:a16="http://schemas.microsoft.com/office/drawing/2014/main" id="{E14FA0D8-13B6-46C2-8482-1F4AE7069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0252" y="4475165"/>
            <a:ext cx="574675" cy="454025"/>
          </a:xfrm>
          <a:prstGeom prst="rect">
            <a:avLst/>
          </a:prstGeom>
          <a:solidFill>
            <a:srgbClr val="FFE6D5"/>
          </a:solidFill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2" name="Rectangle 67">
            <a:extLst>
              <a:ext uri="{FF2B5EF4-FFF2-40B4-BE49-F238E27FC236}">
                <a16:creationId xmlns:a16="http://schemas.microsoft.com/office/drawing/2014/main" id="{7DFA578A-885A-425F-8E0B-816458D99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4927" y="4475165"/>
            <a:ext cx="574675" cy="454025"/>
          </a:xfrm>
          <a:prstGeom prst="rect">
            <a:avLst/>
          </a:prstGeom>
          <a:noFill/>
          <a:ln w="7938" cap="flat">
            <a:solidFill>
              <a:srgbClr val="15111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3" name="Rectangle 68">
            <a:extLst>
              <a:ext uri="{FF2B5EF4-FFF2-40B4-BE49-F238E27FC236}">
                <a16:creationId xmlns:a16="http://schemas.microsoft.com/office/drawing/2014/main" id="{E74E756D-A39E-435E-8D91-0E17E6E45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78251" y="4551364"/>
            <a:ext cx="1426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  <a:latin typeface="Sans"/>
              </a:rPr>
              <a:t>0</a:t>
            </a:r>
            <a:endParaRPr lang="en-US" altLang="en-US"/>
          </a:p>
        </p:txBody>
      </p:sp>
      <p:sp>
        <p:nvSpPr>
          <p:cNvPr id="74" name="Rectangle 69">
            <a:extLst>
              <a:ext uri="{FF2B5EF4-FFF2-40B4-BE49-F238E27FC236}">
                <a16:creationId xmlns:a16="http://schemas.microsoft.com/office/drawing/2014/main" id="{B8565443-DDD4-48E6-9B89-5694E747A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88" y="4551364"/>
            <a:ext cx="1426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  <a:latin typeface="Sans"/>
              </a:rPr>
              <a:t>0</a:t>
            </a:r>
            <a:endParaRPr lang="en-US" altLang="en-US"/>
          </a:p>
        </p:txBody>
      </p:sp>
      <p:sp>
        <p:nvSpPr>
          <p:cNvPr id="75" name="Rectangle 70">
            <a:extLst>
              <a:ext uri="{FF2B5EF4-FFF2-40B4-BE49-F238E27FC236}">
                <a16:creationId xmlns:a16="http://schemas.microsoft.com/office/drawing/2014/main" id="{594B689B-5151-4752-925B-B262C2A01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4113" y="4551364"/>
            <a:ext cx="1426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  <a:latin typeface="Sans"/>
              </a:rPr>
              <a:t>1</a:t>
            </a:r>
            <a:endParaRPr lang="en-US" altLang="en-US"/>
          </a:p>
        </p:txBody>
      </p:sp>
      <p:sp>
        <p:nvSpPr>
          <p:cNvPr id="76" name="Rectangle 71">
            <a:extLst>
              <a:ext uri="{FF2B5EF4-FFF2-40B4-BE49-F238E27FC236}">
                <a16:creationId xmlns:a16="http://schemas.microsoft.com/office/drawing/2014/main" id="{1862EE45-35BD-464C-8540-215FA66312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27676" y="4551364"/>
            <a:ext cx="1426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  <a:latin typeface="Sans"/>
              </a:rPr>
              <a:t>1</a:t>
            </a:r>
            <a:endParaRPr lang="en-US" altLang="en-US"/>
          </a:p>
        </p:txBody>
      </p:sp>
      <p:sp>
        <p:nvSpPr>
          <p:cNvPr id="77" name="Rectangle 72">
            <a:extLst>
              <a:ext uri="{FF2B5EF4-FFF2-40B4-BE49-F238E27FC236}">
                <a16:creationId xmlns:a16="http://schemas.microsoft.com/office/drawing/2014/main" id="{5F500894-CA24-4377-BFB6-7C77607D0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7113" y="4551364"/>
            <a:ext cx="1426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  <a:latin typeface="Sans"/>
              </a:rPr>
              <a:t>0</a:t>
            </a:r>
            <a:endParaRPr lang="en-US" altLang="en-US"/>
          </a:p>
        </p:txBody>
      </p:sp>
      <p:sp>
        <p:nvSpPr>
          <p:cNvPr id="78" name="Rectangle 73">
            <a:extLst>
              <a:ext uri="{FF2B5EF4-FFF2-40B4-BE49-F238E27FC236}">
                <a16:creationId xmlns:a16="http://schemas.microsoft.com/office/drawing/2014/main" id="{D27E77EC-F994-4326-871A-8EB9678C5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1951" y="4551364"/>
            <a:ext cx="1426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  <a:latin typeface="Sans"/>
              </a:rPr>
              <a:t>0</a:t>
            </a:r>
            <a:endParaRPr lang="en-US" altLang="en-US"/>
          </a:p>
        </p:txBody>
      </p:sp>
      <p:sp>
        <p:nvSpPr>
          <p:cNvPr id="79" name="Rectangle 74">
            <a:extLst>
              <a:ext uri="{FF2B5EF4-FFF2-40B4-BE49-F238E27FC236}">
                <a16:creationId xmlns:a16="http://schemas.microsoft.com/office/drawing/2014/main" id="{39F5CEFA-8036-4153-86B1-24227C1CC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26301" y="4551364"/>
            <a:ext cx="1426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  <a:latin typeface="Sans"/>
              </a:rPr>
              <a:t>0</a:t>
            </a:r>
            <a:endParaRPr lang="en-US" altLang="en-US"/>
          </a:p>
        </p:txBody>
      </p:sp>
      <p:sp>
        <p:nvSpPr>
          <p:cNvPr id="80" name="Rectangle 75">
            <a:extLst>
              <a:ext uri="{FF2B5EF4-FFF2-40B4-BE49-F238E27FC236}">
                <a16:creationId xmlns:a16="http://schemas.microsoft.com/office/drawing/2014/main" id="{31C2F7A6-50EE-4EA3-883F-3E2F2E746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1138" y="4551364"/>
            <a:ext cx="1426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sz="2200">
                <a:solidFill>
                  <a:srgbClr val="000000"/>
                </a:solidFill>
                <a:latin typeface="Sans"/>
              </a:rPr>
              <a:t>0</a:t>
            </a:r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E256BE-493D-488E-9830-51436773E503}"/>
                  </a:ext>
                </a:extLst>
              </p:cNvPr>
              <p:cNvSpPr txBox="1"/>
              <p:nvPr/>
            </p:nvSpPr>
            <p:spPr>
              <a:xfrm>
                <a:off x="4056116" y="1178607"/>
                <a:ext cx="4324245" cy="3168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𝑏𝑒𝑓𝑜𝑟𝑒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bar>
                        <m:barPr>
                          <m:pos m:val="to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𝑝𝑟𝑒𝑐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h𝑒𝑎𝑑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bar>
                      <m:r>
                        <a:rPr lang="en-US" i="1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𝑝𝑟𝑒𝑐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en-US" dirty="0"/>
                        <m:t> </m:t>
                      </m:r>
                      <m:r>
                        <a:rPr lang="en-US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𝑏𝑒</m:t>
                      </m:r>
                    </m:oMath>
                  </m:oMathPara>
                </a14:m>
                <a:endParaRPr lang="en-US" dirty="0">
                  <a:solidFill>
                    <a:schemeClr val="bg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EE256BE-493D-488E-9830-51436773E5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6116" y="1178607"/>
                <a:ext cx="4324245" cy="316818"/>
              </a:xfrm>
              <a:prstGeom prst="rect">
                <a:avLst/>
              </a:prstGeom>
              <a:blipFill>
                <a:blip r:embed="rId3"/>
                <a:stretch>
                  <a:fillRect b="-3269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AFEC187A-B53E-4C70-8A7A-DF538FA2F5FF}"/>
                  </a:ext>
                </a:extLst>
              </p:cNvPr>
              <p:cNvSpPr/>
              <p:nvPr/>
            </p:nvSpPr>
            <p:spPr>
              <a:xfrm>
                <a:off x="1880616" y="1097281"/>
                <a:ext cx="1418210" cy="450532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≥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h𝑒𝑎𝑑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AFEC187A-B53E-4C70-8A7A-DF538FA2F5F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616" y="1097281"/>
                <a:ext cx="1418210" cy="450532"/>
              </a:xfrm>
              <a:prstGeom prst="roundRect">
                <a:avLst/>
              </a:prstGeom>
              <a:blipFill>
                <a:blip r:embed="rId4"/>
                <a:stretch>
                  <a:fillRect b="-1333"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FCCDDC-4B4D-4393-BB51-32F242EE5AAC}"/>
              </a:ext>
            </a:extLst>
          </p:cNvPr>
          <p:cNvSpPr/>
          <p:nvPr/>
        </p:nvSpPr>
        <p:spPr>
          <a:xfrm>
            <a:off x="4725989" y="4356103"/>
            <a:ext cx="1204913" cy="687386"/>
          </a:xfrm>
          <a:prstGeom prst="round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B407C7DA-4141-4337-A128-67EB39E32FE6}"/>
              </a:ext>
            </a:extLst>
          </p:cNvPr>
          <p:cNvSpPr txBox="1"/>
          <p:nvPr/>
        </p:nvSpPr>
        <p:spPr>
          <a:xfrm>
            <a:off x="4496154" y="5138699"/>
            <a:ext cx="17363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Entries before </a:t>
            </a:r>
            <a:r>
              <a:rPr lang="en-US" i="1" dirty="0"/>
              <a:t>j</a:t>
            </a:r>
          </a:p>
          <a:p>
            <a:r>
              <a:rPr lang="en-US" dirty="0"/>
              <a:t>in the queue</a:t>
            </a:r>
          </a:p>
        </p:txBody>
      </p:sp>
      <p:sp>
        <p:nvSpPr>
          <p:cNvPr id="82" name="Speech Bubble: Rectangle with Corners Rounded 81">
            <a:extLst>
              <a:ext uri="{FF2B5EF4-FFF2-40B4-BE49-F238E27FC236}">
                <a16:creationId xmlns:a16="http://schemas.microsoft.com/office/drawing/2014/main" id="{C4189FBB-DCEF-4A26-9C22-C2EA0B8E554C}"/>
              </a:ext>
            </a:extLst>
          </p:cNvPr>
          <p:cNvSpPr/>
          <p:nvPr/>
        </p:nvSpPr>
        <p:spPr>
          <a:xfrm>
            <a:off x="8738616" y="625476"/>
            <a:ext cx="1867240" cy="652909"/>
          </a:xfrm>
          <a:prstGeom prst="wedgeRoundRectCallout">
            <a:avLst>
              <a:gd name="adj1" fmla="val -95704"/>
              <a:gd name="adj2" fmla="val 43464"/>
              <a:gd name="adj3" fmla="val 16667"/>
            </a:avLst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Compute quickly in HW</a:t>
            </a:r>
          </a:p>
        </p:txBody>
      </p:sp>
    </p:spTree>
    <p:extLst>
      <p:ext uri="{BB962C8B-B14F-4D97-AF65-F5344CB8AC3E}">
        <p14:creationId xmlns:p14="http://schemas.microsoft.com/office/powerpoint/2010/main" val="3148212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1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FBEAB-86EF-483D-A797-924DCB286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 for other cases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3F3F9D-1FAF-4B80-83C4-1B83F4F56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392E2D-FC40-47BF-AACC-C447C47B8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65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88D16D9C-FBC3-4E8C-B391-A8D1A7AD41F5}"/>
                  </a:ext>
                </a:extLst>
              </p:cNvPr>
              <p:cNvSpPr/>
              <p:nvPr/>
            </p:nvSpPr>
            <p:spPr>
              <a:xfrm>
                <a:off x="1880616" y="1097281"/>
                <a:ext cx="1418210" cy="450532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h𝑒𝑎𝑑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88D16D9C-FBC3-4E8C-B391-A8D1A7AD41F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0616" y="1097281"/>
                <a:ext cx="1418210" cy="450532"/>
              </a:xfrm>
              <a:prstGeom prst="roundRect">
                <a:avLst/>
              </a:prstGeom>
              <a:blipFill>
                <a:blip r:embed="rId3"/>
                <a:stretch>
                  <a:fillRect b="-1333"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1FCF4A45-83B3-47AF-B0FD-FA14246E0785}"/>
              </a:ext>
            </a:extLst>
          </p:cNvPr>
          <p:cNvSpPr/>
          <p:nvPr/>
        </p:nvSpPr>
        <p:spPr>
          <a:xfrm>
            <a:off x="1880617" y="1541908"/>
            <a:ext cx="1569838" cy="4505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Wraparound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B148607-BF4C-47AC-BDF7-C461AF288843}"/>
                  </a:ext>
                </a:extLst>
              </p:cNvPr>
              <p:cNvSpPr txBox="1"/>
              <p:nvPr/>
            </p:nvSpPr>
            <p:spPr>
              <a:xfrm>
                <a:off x="4014750" y="1578545"/>
                <a:ext cx="4131992" cy="419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𝑏𝑒𝑓𝑜𝑟𝑒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 </m:t>
                      </m:r>
                      <m:bar>
                        <m:barPr>
                          <m:pos m:val="to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𝑝𝑟𝑒𝑐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h𝑒𝑎𝑑</m:t>
                              </m:r>
                            </m:e>
                          </m:d>
                        </m:e>
                      </m:bar>
                      <m:r>
                        <a:rPr lang="en-US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>
                          <a:latin typeface="Cambria Math" panose="02040503050406030204" pitchFamily="18" charset="0"/>
                        </a:rPr>
                        <m:t>𝑝𝑟𝑒𝑐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B148607-BF4C-47AC-BDF7-C461AF2888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4750" y="1578545"/>
                <a:ext cx="4131992" cy="419089"/>
              </a:xfrm>
              <a:prstGeom prst="rect">
                <a:avLst/>
              </a:prstGeom>
              <a:blipFill>
                <a:blip r:embed="rId4"/>
                <a:stretch>
                  <a:fillRect b="-130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 5">
            <a:extLst>
              <a:ext uri="{FF2B5EF4-FFF2-40B4-BE49-F238E27FC236}">
                <a16:creationId xmlns:a16="http://schemas.microsoft.com/office/drawing/2014/main" id="{CF57E7D9-5021-42AC-B5D0-02946A7C5E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20956" y="2884500"/>
            <a:ext cx="574675" cy="454025"/>
          </a:xfrm>
          <a:prstGeom prst="rect">
            <a:avLst/>
          </a:prstGeom>
          <a:solidFill>
            <a:srgbClr val="00B050"/>
          </a:solidFill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7">
            <a:extLst>
              <a:ext uri="{FF2B5EF4-FFF2-40B4-BE49-F238E27FC236}">
                <a16:creationId xmlns:a16="http://schemas.microsoft.com/office/drawing/2014/main" id="{14578E77-E1D5-4656-9318-5E3BBC4C88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5631" y="2884500"/>
            <a:ext cx="574675" cy="454025"/>
          </a:xfrm>
          <a:prstGeom prst="rect">
            <a:avLst/>
          </a:prstGeom>
          <a:solidFill>
            <a:srgbClr val="00B050"/>
          </a:solidFill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1A1F584E-F58A-46E0-B6A0-6DAA1B5E7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0305" y="2884500"/>
            <a:ext cx="573088" cy="454025"/>
          </a:xfrm>
          <a:prstGeom prst="rect">
            <a:avLst/>
          </a:prstGeom>
          <a:solidFill>
            <a:schemeClr val="bg1"/>
          </a:solidFill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8B0B4638-7A64-46E4-88EF-001D9D15FD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3393" y="2884500"/>
            <a:ext cx="574675" cy="454025"/>
          </a:xfrm>
          <a:prstGeom prst="rect">
            <a:avLst/>
          </a:prstGeom>
          <a:solidFill>
            <a:schemeClr val="bg1"/>
          </a:solidFill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Rectangle 10">
            <a:extLst>
              <a:ext uri="{FF2B5EF4-FFF2-40B4-BE49-F238E27FC236}">
                <a16:creationId xmlns:a16="http://schemas.microsoft.com/office/drawing/2014/main" id="{232302AE-8EDB-4BAC-A7A3-014C5CEDA9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18068" y="2884500"/>
            <a:ext cx="574675" cy="454025"/>
          </a:xfrm>
          <a:prstGeom prst="rect">
            <a:avLst/>
          </a:prstGeom>
          <a:solidFill>
            <a:schemeClr val="bg1"/>
          </a:solidFill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11">
            <a:extLst>
              <a:ext uri="{FF2B5EF4-FFF2-40B4-BE49-F238E27FC236}">
                <a16:creationId xmlns:a16="http://schemas.microsoft.com/office/drawing/2014/main" id="{982C8CA4-CEA7-4BB7-9531-AF687B1D1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2743" y="2884500"/>
            <a:ext cx="574675" cy="454025"/>
          </a:xfrm>
          <a:prstGeom prst="rect">
            <a:avLst/>
          </a:prstGeom>
          <a:solidFill>
            <a:schemeClr val="bg1"/>
          </a:solidFill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12">
            <a:extLst>
              <a:ext uri="{FF2B5EF4-FFF2-40B4-BE49-F238E27FC236}">
                <a16:creationId xmlns:a16="http://schemas.microsoft.com/office/drawing/2014/main" id="{AE895A88-7933-47F8-A30C-9CA64854C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7417" y="2884500"/>
            <a:ext cx="573088" cy="454025"/>
          </a:xfrm>
          <a:prstGeom prst="rect">
            <a:avLst/>
          </a:prstGeom>
          <a:solidFill>
            <a:srgbClr val="00B050"/>
          </a:solidFill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Line 14">
            <a:extLst>
              <a:ext uri="{FF2B5EF4-FFF2-40B4-BE49-F238E27FC236}">
                <a16:creationId xmlns:a16="http://schemas.microsoft.com/office/drawing/2014/main" id="{6522B712-0877-4AA4-9760-651CE1D6211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97330" y="2492387"/>
            <a:ext cx="6350" cy="374650"/>
          </a:xfrm>
          <a:prstGeom prst="line">
            <a:avLst/>
          </a:prstGeom>
          <a:noFill/>
          <a:ln w="11113" cap="flat">
            <a:solidFill>
              <a:srgbClr val="0000E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" name="Freeform 15">
            <a:extLst>
              <a:ext uri="{FF2B5EF4-FFF2-40B4-BE49-F238E27FC236}">
                <a16:creationId xmlns:a16="http://schemas.microsoft.com/office/drawing/2014/main" id="{5D5D942A-2B34-4CCA-BD24-DD31F13FBFA1}"/>
              </a:ext>
            </a:extLst>
          </p:cNvPr>
          <p:cNvSpPr>
            <a:spLocks/>
          </p:cNvSpPr>
          <p:nvPr/>
        </p:nvSpPr>
        <p:spPr bwMode="auto">
          <a:xfrm>
            <a:off x="5057643" y="2711463"/>
            <a:ext cx="87313" cy="155575"/>
          </a:xfrm>
          <a:custGeom>
            <a:avLst/>
            <a:gdLst>
              <a:gd name="T0" fmla="*/ 56 w 115"/>
              <a:gd name="T1" fmla="*/ 59 h 203"/>
              <a:gd name="T2" fmla="*/ 0 w 115"/>
              <a:gd name="T3" fmla="*/ 0 h 203"/>
              <a:gd name="T4" fmla="*/ 53 w 115"/>
              <a:gd name="T5" fmla="*/ 203 h 203"/>
              <a:gd name="T6" fmla="*/ 115 w 115"/>
              <a:gd name="T7" fmla="*/ 2 h 203"/>
              <a:gd name="T8" fmla="*/ 56 w 115"/>
              <a:gd name="T9" fmla="*/ 59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" h="203">
                <a:moveTo>
                  <a:pt x="56" y="59"/>
                </a:moveTo>
                <a:lnTo>
                  <a:pt x="0" y="0"/>
                </a:lnTo>
                <a:lnTo>
                  <a:pt x="53" y="203"/>
                </a:lnTo>
                <a:lnTo>
                  <a:pt x="115" y="2"/>
                </a:lnTo>
                <a:lnTo>
                  <a:pt x="56" y="59"/>
                </a:lnTo>
                <a:close/>
              </a:path>
            </a:pathLst>
          </a:custGeom>
          <a:solidFill>
            <a:srgbClr val="000000"/>
          </a:solidFill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0" name="Line 17">
            <a:extLst>
              <a:ext uri="{FF2B5EF4-FFF2-40B4-BE49-F238E27FC236}">
                <a16:creationId xmlns:a16="http://schemas.microsoft.com/office/drawing/2014/main" id="{EAC13789-89C1-4674-B462-58A1B2594D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72217" y="2500324"/>
            <a:ext cx="7938" cy="374650"/>
          </a:xfrm>
          <a:prstGeom prst="line">
            <a:avLst/>
          </a:prstGeom>
          <a:noFill/>
          <a:ln w="11113" cap="flat">
            <a:solidFill>
              <a:srgbClr val="0000E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18">
            <a:extLst>
              <a:ext uri="{FF2B5EF4-FFF2-40B4-BE49-F238E27FC236}">
                <a16:creationId xmlns:a16="http://schemas.microsoft.com/office/drawing/2014/main" id="{7686F6CF-99DB-405E-8CAE-41405E38FA4E}"/>
              </a:ext>
            </a:extLst>
          </p:cNvPr>
          <p:cNvSpPr>
            <a:spLocks/>
          </p:cNvSpPr>
          <p:nvPr/>
        </p:nvSpPr>
        <p:spPr bwMode="auto">
          <a:xfrm>
            <a:off x="7330942" y="2720987"/>
            <a:ext cx="88900" cy="153988"/>
          </a:xfrm>
          <a:custGeom>
            <a:avLst/>
            <a:gdLst>
              <a:gd name="T0" fmla="*/ 56 w 115"/>
              <a:gd name="T1" fmla="*/ 58 h 202"/>
              <a:gd name="T2" fmla="*/ 0 w 115"/>
              <a:gd name="T3" fmla="*/ 0 h 202"/>
              <a:gd name="T4" fmla="*/ 54 w 115"/>
              <a:gd name="T5" fmla="*/ 202 h 202"/>
              <a:gd name="T6" fmla="*/ 115 w 115"/>
              <a:gd name="T7" fmla="*/ 2 h 202"/>
              <a:gd name="T8" fmla="*/ 56 w 115"/>
              <a:gd name="T9" fmla="*/ 58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" h="202">
                <a:moveTo>
                  <a:pt x="56" y="58"/>
                </a:moveTo>
                <a:lnTo>
                  <a:pt x="0" y="0"/>
                </a:lnTo>
                <a:lnTo>
                  <a:pt x="54" y="202"/>
                </a:lnTo>
                <a:lnTo>
                  <a:pt x="115" y="2"/>
                </a:lnTo>
                <a:lnTo>
                  <a:pt x="56" y="58"/>
                </a:lnTo>
                <a:close/>
              </a:path>
            </a:pathLst>
          </a:custGeom>
          <a:solidFill>
            <a:srgbClr val="000000"/>
          </a:solidFill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19">
            <a:extLst>
              <a:ext uri="{FF2B5EF4-FFF2-40B4-BE49-F238E27FC236}">
                <a16:creationId xmlns:a16="http://schemas.microsoft.com/office/drawing/2014/main" id="{647A2FA2-F6B2-457F-8ED4-B7228DD34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887" y="2232998"/>
            <a:ext cx="2949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dirty="0"/>
              <a:t>tail</a:t>
            </a:r>
          </a:p>
        </p:txBody>
      </p:sp>
      <p:sp>
        <p:nvSpPr>
          <p:cNvPr id="33" name="Line 20">
            <a:extLst>
              <a:ext uri="{FF2B5EF4-FFF2-40B4-BE49-F238E27FC236}">
                <a16:creationId xmlns:a16="http://schemas.microsoft.com/office/drawing/2014/main" id="{6C5075B4-84BC-4432-99FE-27648C366E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22715" y="2498737"/>
            <a:ext cx="6350" cy="374650"/>
          </a:xfrm>
          <a:prstGeom prst="line">
            <a:avLst/>
          </a:prstGeom>
          <a:noFill/>
          <a:ln w="11113" cap="flat">
            <a:solidFill>
              <a:srgbClr val="0000E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Freeform 21">
            <a:extLst>
              <a:ext uri="{FF2B5EF4-FFF2-40B4-BE49-F238E27FC236}">
                <a16:creationId xmlns:a16="http://schemas.microsoft.com/office/drawing/2014/main" id="{122DFE1E-78D6-4797-A57A-9D48B1DADEC6}"/>
              </a:ext>
            </a:extLst>
          </p:cNvPr>
          <p:cNvSpPr>
            <a:spLocks/>
          </p:cNvSpPr>
          <p:nvPr/>
        </p:nvSpPr>
        <p:spPr bwMode="auto">
          <a:xfrm>
            <a:off x="5581441" y="2719399"/>
            <a:ext cx="87313" cy="153988"/>
          </a:xfrm>
          <a:custGeom>
            <a:avLst/>
            <a:gdLst>
              <a:gd name="T0" fmla="*/ 56 w 115"/>
              <a:gd name="T1" fmla="*/ 59 h 203"/>
              <a:gd name="T2" fmla="*/ 0 w 115"/>
              <a:gd name="T3" fmla="*/ 0 h 203"/>
              <a:gd name="T4" fmla="*/ 54 w 115"/>
              <a:gd name="T5" fmla="*/ 203 h 203"/>
              <a:gd name="T6" fmla="*/ 115 w 115"/>
              <a:gd name="T7" fmla="*/ 2 h 203"/>
              <a:gd name="T8" fmla="*/ 56 w 115"/>
              <a:gd name="T9" fmla="*/ 59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" h="203">
                <a:moveTo>
                  <a:pt x="56" y="59"/>
                </a:moveTo>
                <a:lnTo>
                  <a:pt x="0" y="0"/>
                </a:lnTo>
                <a:lnTo>
                  <a:pt x="54" y="203"/>
                </a:lnTo>
                <a:lnTo>
                  <a:pt x="115" y="2"/>
                </a:lnTo>
                <a:lnTo>
                  <a:pt x="56" y="59"/>
                </a:lnTo>
                <a:close/>
              </a:path>
            </a:pathLst>
          </a:custGeom>
          <a:solidFill>
            <a:srgbClr val="000000"/>
          </a:solidFill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23">
            <a:extLst>
              <a:ext uri="{FF2B5EF4-FFF2-40B4-BE49-F238E27FC236}">
                <a16:creationId xmlns:a16="http://schemas.microsoft.com/office/drawing/2014/main" id="{092FB0B4-CCE6-469A-8644-249B0BAB1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0506" y="2884500"/>
            <a:ext cx="574675" cy="454025"/>
          </a:xfrm>
          <a:prstGeom prst="rect">
            <a:avLst/>
          </a:prstGeom>
          <a:solidFill>
            <a:srgbClr val="00B050"/>
          </a:solidFill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19">
            <a:extLst>
              <a:ext uri="{FF2B5EF4-FFF2-40B4-BE49-F238E27FC236}">
                <a16:creationId xmlns:a16="http://schemas.microsoft.com/office/drawing/2014/main" id="{0673F563-28DF-440F-8152-F6E148EBE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0289" y="2232998"/>
            <a:ext cx="51296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head</a:t>
            </a:r>
          </a:p>
        </p:txBody>
      </p:sp>
      <p:sp>
        <p:nvSpPr>
          <p:cNvPr id="37" name="Rectangle 19">
            <a:extLst>
              <a:ext uri="{FF2B5EF4-FFF2-40B4-BE49-F238E27FC236}">
                <a16:creationId xmlns:a16="http://schemas.microsoft.com/office/drawing/2014/main" id="{97D2255F-46A1-49C5-8C5D-493BA1B44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8020" y="2216049"/>
            <a:ext cx="512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dirty="0"/>
              <a:t>j</a:t>
            </a:r>
          </a:p>
        </p:txBody>
      </p:sp>
      <p:pic>
        <p:nvPicPr>
          <p:cNvPr id="39" name="Picture 38" descr="A picture containing shape&#10;&#10;Description automatically generated">
            <a:extLst>
              <a:ext uri="{FF2B5EF4-FFF2-40B4-BE49-F238E27FC236}">
                <a16:creationId xmlns:a16="http://schemas.microsoft.com/office/drawing/2014/main" id="{9397F94A-088C-451F-83CB-F506DEE72D4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2434" y="2938663"/>
            <a:ext cx="331018" cy="331018"/>
          </a:xfrm>
          <a:prstGeom prst="rect">
            <a:avLst/>
          </a:prstGeom>
        </p:spPr>
      </p:pic>
      <p:pic>
        <p:nvPicPr>
          <p:cNvPr id="42" name="Picture 41" descr="A picture containing shape&#10;&#10;Description automatically generated">
            <a:extLst>
              <a:ext uri="{FF2B5EF4-FFF2-40B4-BE49-F238E27FC236}">
                <a16:creationId xmlns:a16="http://schemas.microsoft.com/office/drawing/2014/main" id="{FBA0B318-6DB4-4BDA-8608-43765B6E6FCB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522" y="2946002"/>
            <a:ext cx="331018" cy="331018"/>
          </a:xfrm>
          <a:prstGeom prst="rect">
            <a:avLst/>
          </a:prstGeom>
        </p:spPr>
      </p:pic>
      <p:pic>
        <p:nvPicPr>
          <p:cNvPr id="8" name="Picture 7" descr="A cartoon of a smiley face holding a sign&#10;&#10;Description automatically generated">
            <a:extLst>
              <a:ext uri="{FF2B5EF4-FFF2-40B4-BE49-F238E27FC236}">
                <a16:creationId xmlns:a16="http://schemas.microsoft.com/office/drawing/2014/main" id="{99B948E4-7664-688C-CFA7-C88D7582C4C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256082" y="3702958"/>
            <a:ext cx="3160687" cy="243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94353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06EF0F-14C6-45F9-8719-B7A2877C8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03089F-EF71-4851-B153-FC3B2587A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66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0C0F70-579F-4D9F-9733-D5C212B16F00}"/>
                  </a:ext>
                </a:extLst>
              </p:cNvPr>
              <p:cNvSpPr txBox="1"/>
              <p:nvPr/>
            </p:nvSpPr>
            <p:spPr>
              <a:xfrm>
                <a:off x="3470524" y="1236169"/>
                <a:ext cx="6206785" cy="4190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𝑎𝑓𝑡𝑒𝑟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</m:t>
                      </m:r>
                      <m:bar>
                        <m:barPr>
                          <m:pos m:val="to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𝑝𝑟𝑒𝑐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bar>
                      <m:r>
                        <a:rPr lang="en-US" i="1">
                          <a:latin typeface="Cambria Math" panose="02040503050406030204" pitchFamily="18" charset="0"/>
                        </a:rPr>
                        <m:t>∧</m:t>
                      </m:r>
                      <m:bar>
                        <m:barPr>
                          <m:pos m:val="to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𝑚𝑎𝑝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bar>
                      <m:r>
                        <a:rPr lang="en-US" i="1">
                          <a:latin typeface="Cambria Math" panose="02040503050406030204" pitchFamily="18" charset="0"/>
                        </a:rPr>
                        <m:t>∧(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𝑝𝑟𝑒𝑐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𝑡𝑎𝑖𝑙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𝑚𝑎𝑝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𝑡𝑎𝑖𝑙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00C0F70-579F-4D9F-9733-D5C212B16F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0524" y="1236169"/>
                <a:ext cx="6206785" cy="419090"/>
              </a:xfrm>
              <a:prstGeom prst="rect">
                <a:avLst/>
              </a:prstGeom>
              <a:blipFill>
                <a:blip r:embed="rId3"/>
                <a:stretch>
                  <a:fillRect b="-1014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C53054-8064-4382-B83F-8721B2DAD0D9}"/>
                  </a:ext>
                </a:extLst>
              </p:cNvPr>
              <p:cNvSpPr txBox="1"/>
              <p:nvPr/>
            </p:nvSpPr>
            <p:spPr>
              <a:xfrm>
                <a:off x="3702612" y="4191371"/>
                <a:ext cx="6206784" cy="4190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𝑎𝑓𝑡𝑒𝑟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)=(</m:t>
                      </m:r>
                      <m:bar>
                        <m:barPr>
                          <m:pos m:val="to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𝑝𝑟𝑒𝑐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bar>
                      <m:r>
                        <a:rPr lang="en-US" i="1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𝑝𝑟𝑒𝑐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𝑡𝑎𝑖𝑙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)∨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𝑚𝑎𝑝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𝑡𝑎𝑖𝑙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))∧</m:t>
                      </m:r>
                      <m:bar>
                        <m:barPr>
                          <m:pos m:val="top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𝑚𝑎𝑝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ba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C53054-8064-4382-B83F-8721B2DAD0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2612" y="4191371"/>
                <a:ext cx="6206784" cy="419089"/>
              </a:xfrm>
              <a:prstGeom prst="rect">
                <a:avLst/>
              </a:prstGeom>
              <a:blipFill>
                <a:blip r:embed="rId4"/>
                <a:stretch>
                  <a:fillRect b="-1176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EB224A9F-CB83-4C3F-B20A-C415EE6DE049}"/>
                  </a:ext>
                </a:extLst>
              </p:cNvPr>
              <p:cNvSpPr/>
              <p:nvPr/>
            </p:nvSpPr>
            <p:spPr>
              <a:xfrm>
                <a:off x="1896956" y="646881"/>
                <a:ext cx="1418210" cy="450532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≤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𝑡𝑎𝑖𝑙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EB224A9F-CB83-4C3F-B20A-C415EE6DE04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956" y="646881"/>
                <a:ext cx="1418210" cy="450532"/>
              </a:xfrm>
              <a:prstGeom prst="roundRect">
                <a:avLst/>
              </a:prstGeom>
              <a:blipFill>
                <a:blip r:embed="rId5"/>
                <a:stretch>
                  <a:fillRect b="-2667"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E1CC10BA-C2E5-4A00-B754-5DF14588F9F4}"/>
                  </a:ext>
                </a:extLst>
              </p:cNvPr>
              <p:cNvSpPr/>
              <p:nvPr/>
            </p:nvSpPr>
            <p:spPr>
              <a:xfrm>
                <a:off x="1896956" y="3518785"/>
                <a:ext cx="1418210" cy="450532"/>
              </a:xfrm>
              <a:prstGeom prst="roundRect">
                <a:avLst/>
              </a:prstGeom>
              <a:ln/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𝑡𝑎𝑖𝑙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E1CC10BA-C2E5-4A00-B754-5DF14588F9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6956" y="3518785"/>
                <a:ext cx="1418210" cy="450532"/>
              </a:xfrm>
              <a:prstGeom prst="roundRect">
                <a:avLst/>
              </a:prstGeom>
              <a:blipFill>
                <a:blip r:embed="rId6"/>
                <a:stretch>
                  <a:fillRect b="-2667"/>
                </a:stretch>
              </a:blipFill>
              <a:ln/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8FC7C0AB-CEF3-423D-A8BD-172A16738B9E}"/>
              </a:ext>
            </a:extLst>
          </p:cNvPr>
          <p:cNvSpPr/>
          <p:nvPr/>
        </p:nvSpPr>
        <p:spPr>
          <a:xfrm>
            <a:off x="1888786" y="3956264"/>
            <a:ext cx="1569838" cy="4505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Wraparound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BBAD89A2-72E8-4F25-BB7C-BF6034F13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8503" y="5494011"/>
            <a:ext cx="574675" cy="454025"/>
          </a:xfrm>
          <a:prstGeom prst="rect">
            <a:avLst/>
          </a:prstGeom>
          <a:solidFill>
            <a:srgbClr val="00B050"/>
          </a:solidFill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347B34B5-BEFF-41EC-B4DA-42AD80150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3178" y="5494011"/>
            <a:ext cx="574675" cy="454025"/>
          </a:xfrm>
          <a:prstGeom prst="rect">
            <a:avLst/>
          </a:prstGeom>
          <a:solidFill>
            <a:srgbClr val="00B050"/>
          </a:solidFill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9948983F-6CE8-4391-9AE1-2C5187818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7852" y="5494011"/>
            <a:ext cx="573088" cy="454025"/>
          </a:xfrm>
          <a:prstGeom prst="rect">
            <a:avLst/>
          </a:prstGeom>
          <a:solidFill>
            <a:srgbClr val="00B050"/>
          </a:solidFill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36F770E2-8939-4664-B225-042B4D3FC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0940" y="5494011"/>
            <a:ext cx="574675" cy="454025"/>
          </a:xfrm>
          <a:prstGeom prst="rect">
            <a:avLst/>
          </a:prstGeom>
          <a:solidFill>
            <a:srgbClr val="00B050"/>
          </a:solidFill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B511AE06-E36B-415D-85E3-337D12203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5615" y="5494011"/>
            <a:ext cx="574675" cy="454025"/>
          </a:xfrm>
          <a:prstGeom prst="rect">
            <a:avLst/>
          </a:prstGeom>
          <a:solidFill>
            <a:schemeClr val="bg1"/>
          </a:solidFill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9420A6C9-3C66-4499-A3E4-CE970B49ED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0290" y="5494011"/>
            <a:ext cx="574675" cy="454025"/>
          </a:xfrm>
          <a:prstGeom prst="rect">
            <a:avLst/>
          </a:prstGeom>
          <a:solidFill>
            <a:schemeClr val="bg1"/>
          </a:solidFill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Rectangle 12">
            <a:extLst>
              <a:ext uri="{FF2B5EF4-FFF2-40B4-BE49-F238E27FC236}">
                <a16:creationId xmlns:a16="http://schemas.microsoft.com/office/drawing/2014/main" id="{B8A46C0D-951F-4255-99B5-9BA5BEB2E6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4964" y="5494011"/>
            <a:ext cx="573088" cy="454025"/>
          </a:xfrm>
          <a:prstGeom prst="rect">
            <a:avLst/>
          </a:prstGeom>
          <a:noFill/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14">
            <a:extLst>
              <a:ext uri="{FF2B5EF4-FFF2-40B4-BE49-F238E27FC236}">
                <a16:creationId xmlns:a16="http://schemas.microsoft.com/office/drawing/2014/main" id="{B4D7D438-7F88-4522-9298-0C4CB9086B6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45765" y="5108248"/>
            <a:ext cx="6350" cy="374650"/>
          </a:xfrm>
          <a:prstGeom prst="line">
            <a:avLst/>
          </a:prstGeom>
          <a:noFill/>
          <a:ln w="11113" cap="flat">
            <a:solidFill>
              <a:srgbClr val="0000E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Freeform 15">
            <a:extLst>
              <a:ext uri="{FF2B5EF4-FFF2-40B4-BE49-F238E27FC236}">
                <a16:creationId xmlns:a16="http://schemas.microsoft.com/office/drawing/2014/main" id="{0746B2DD-56CD-497B-83FB-502FA145CB80}"/>
              </a:ext>
            </a:extLst>
          </p:cNvPr>
          <p:cNvSpPr>
            <a:spLocks/>
          </p:cNvSpPr>
          <p:nvPr/>
        </p:nvSpPr>
        <p:spPr bwMode="auto">
          <a:xfrm>
            <a:off x="8206086" y="5327324"/>
            <a:ext cx="87313" cy="155575"/>
          </a:xfrm>
          <a:custGeom>
            <a:avLst/>
            <a:gdLst>
              <a:gd name="T0" fmla="*/ 56 w 115"/>
              <a:gd name="T1" fmla="*/ 59 h 203"/>
              <a:gd name="T2" fmla="*/ 0 w 115"/>
              <a:gd name="T3" fmla="*/ 0 h 203"/>
              <a:gd name="T4" fmla="*/ 53 w 115"/>
              <a:gd name="T5" fmla="*/ 203 h 203"/>
              <a:gd name="T6" fmla="*/ 115 w 115"/>
              <a:gd name="T7" fmla="*/ 2 h 203"/>
              <a:gd name="T8" fmla="*/ 56 w 115"/>
              <a:gd name="T9" fmla="*/ 59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" h="203">
                <a:moveTo>
                  <a:pt x="56" y="59"/>
                </a:moveTo>
                <a:lnTo>
                  <a:pt x="0" y="0"/>
                </a:lnTo>
                <a:lnTo>
                  <a:pt x="53" y="203"/>
                </a:lnTo>
                <a:lnTo>
                  <a:pt x="115" y="2"/>
                </a:lnTo>
                <a:lnTo>
                  <a:pt x="56" y="59"/>
                </a:lnTo>
                <a:close/>
              </a:path>
            </a:pathLst>
          </a:custGeom>
          <a:solidFill>
            <a:srgbClr val="000000"/>
          </a:solidFill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17">
            <a:extLst>
              <a:ext uri="{FF2B5EF4-FFF2-40B4-BE49-F238E27FC236}">
                <a16:creationId xmlns:a16="http://schemas.microsoft.com/office/drawing/2014/main" id="{8543EC05-9F71-49FF-938C-FEAD36AFC8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79764" y="5109835"/>
            <a:ext cx="7938" cy="374650"/>
          </a:xfrm>
          <a:prstGeom prst="line">
            <a:avLst/>
          </a:prstGeom>
          <a:noFill/>
          <a:ln w="11113" cap="flat">
            <a:solidFill>
              <a:srgbClr val="0000E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18">
            <a:extLst>
              <a:ext uri="{FF2B5EF4-FFF2-40B4-BE49-F238E27FC236}">
                <a16:creationId xmlns:a16="http://schemas.microsoft.com/office/drawing/2014/main" id="{AF6373AB-6E59-410F-9331-309D2A7AC21E}"/>
              </a:ext>
            </a:extLst>
          </p:cNvPr>
          <p:cNvSpPr>
            <a:spLocks/>
          </p:cNvSpPr>
          <p:nvPr/>
        </p:nvSpPr>
        <p:spPr bwMode="auto">
          <a:xfrm>
            <a:off x="7638489" y="5330498"/>
            <a:ext cx="88900" cy="153988"/>
          </a:xfrm>
          <a:custGeom>
            <a:avLst/>
            <a:gdLst>
              <a:gd name="T0" fmla="*/ 56 w 115"/>
              <a:gd name="T1" fmla="*/ 58 h 202"/>
              <a:gd name="T2" fmla="*/ 0 w 115"/>
              <a:gd name="T3" fmla="*/ 0 h 202"/>
              <a:gd name="T4" fmla="*/ 54 w 115"/>
              <a:gd name="T5" fmla="*/ 202 h 202"/>
              <a:gd name="T6" fmla="*/ 115 w 115"/>
              <a:gd name="T7" fmla="*/ 2 h 202"/>
              <a:gd name="T8" fmla="*/ 56 w 115"/>
              <a:gd name="T9" fmla="*/ 58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" h="202">
                <a:moveTo>
                  <a:pt x="56" y="58"/>
                </a:moveTo>
                <a:lnTo>
                  <a:pt x="0" y="0"/>
                </a:lnTo>
                <a:lnTo>
                  <a:pt x="54" y="202"/>
                </a:lnTo>
                <a:lnTo>
                  <a:pt x="115" y="2"/>
                </a:lnTo>
                <a:lnTo>
                  <a:pt x="56" y="58"/>
                </a:lnTo>
                <a:close/>
              </a:path>
            </a:pathLst>
          </a:custGeom>
          <a:solidFill>
            <a:srgbClr val="000000"/>
          </a:solidFill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19">
            <a:extLst>
              <a:ext uri="{FF2B5EF4-FFF2-40B4-BE49-F238E27FC236}">
                <a16:creationId xmlns:a16="http://schemas.microsoft.com/office/drawing/2014/main" id="{52536299-F13B-4DCE-923B-7C6BD06EA5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3434" y="4842509"/>
            <a:ext cx="2949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dirty="0"/>
              <a:t>tail</a:t>
            </a:r>
          </a:p>
        </p:txBody>
      </p:sp>
      <p:sp>
        <p:nvSpPr>
          <p:cNvPr id="23" name="Line 20">
            <a:extLst>
              <a:ext uri="{FF2B5EF4-FFF2-40B4-BE49-F238E27FC236}">
                <a16:creationId xmlns:a16="http://schemas.microsoft.com/office/drawing/2014/main" id="{9180FC76-CE7E-40C8-955F-CECB87C159D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30262" y="5108248"/>
            <a:ext cx="6350" cy="374650"/>
          </a:xfrm>
          <a:prstGeom prst="line">
            <a:avLst/>
          </a:prstGeom>
          <a:noFill/>
          <a:ln w="11113" cap="flat">
            <a:solidFill>
              <a:srgbClr val="0000E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Freeform 21">
            <a:extLst>
              <a:ext uri="{FF2B5EF4-FFF2-40B4-BE49-F238E27FC236}">
                <a16:creationId xmlns:a16="http://schemas.microsoft.com/office/drawing/2014/main" id="{7315EB85-E009-43DF-AE8E-4F1AF831C80A}"/>
              </a:ext>
            </a:extLst>
          </p:cNvPr>
          <p:cNvSpPr>
            <a:spLocks/>
          </p:cNvSpPr>
          <p:nvPr/>
        </p:nvSpPr>
        <p:spPr bwMode="auto">
          <a:xfrm>
            <a:off x="5888988" y="5328910"/>
            <a:ext cx="87313" cy="153988"/>
          </a:xfrm>
          <a:custGeom>
            <a:avLst/>
            <a:gdLst>
              <a:gd name="T0" fmla="*/ 56 w 115"/>
              <a:gd name="T1" fmla="*/ 59 h 203"/>
              <a:gd name="T2" fmla="*/ 0 w 115"/>
              <a:gd name="T3" fmla="*/ 0 h 203"/>
              <a:gd name="T4" fmla="*/ 54 w 115"/>
              <a:gd name="T5" fmla="*/ 203 h 203"/>
              <a:gd name="T6" fmla="*/ 115 w 115"/>
              <a:gd name="T7" fmla="*/ 2 h 203"/>
              <a:gd name="T8" fmla="*/ 56 w 115"/>
              <a:gd name="T9" fmla="*/ 59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" h="203">
                <a:moveTo>
                  <a:pt x="56" y="59"/>
                </a:moveTo>
                <a:lnTo>
                  <a:pt x="0" y="0"/>
                </a:lnTo>
                <a:lnTo>
                  <a:pt x="54" y="203"/>
                </a:lnTo>
                <a:lnTo>
                  <a:pt x="115" y="2"/>
                </a:lnTo>
                <a:lnTo>
                  <a:pt x="56" y="59"/>
                </a:lnTo>
                <a:close/>
              </a:path>
            </a:pathLst>
          </a:custGeom>
          <a:solidFill>
            <a:srgbClr val="000000"/>
          </a:solidFill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43552D81-255B-46D1-B897-34482265E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8053" y="5494011"/>
            <a:ext cx="574675" cy="454025"/>
          </a:xfrm>
          <a:prstGeom prst="rect">
            <a:avLst/>
          </a:prstGeom>
          <a:solidFill>
            <a:schemeClr val="bg1"/>
          </a:solidFill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19">
            <a:extLst>
              <a:ext uri="{FF2B5EF4-FFF2-40B4-BE49-F238E27FC236}">
                <a16:creationId xmlns:a16="http://schemas.microsoft.com/office/drawing/2014/main" id="{2F253197-F634-44D5-830F-7EBA9470E2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836" y="4842509"/>
            <a:ext cx="51296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head</a:t>
            </a:r>
          </a:p>
        </p:txBody>
      </p:sp>
      <p:sp>
        <p:nvSpPr>
          <p:cNvPr id="27" name="Rectangle 19">
            <a:extLst>
              <a:ext uri="{FF2B5EF4-FFF2-40B4-BE49-F238E27FC236}">
                <a16:creationId xmlns:a16="http://schemas.microsoft.com/office/drawing/2014/main" id="{D07B8A19-FDC6-47D0-B277-656C63D613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6463" y="4831910"/>
            <a:ext cx="512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dirty="0"/>
              <a:t>j</a:t>
            </a:r>
          </a:p>
        </p:txBody>
      </p:sp>
      <p:pic>
        <p:nvPicPr>
          <p:cNvPr id="28" name="Picture 27" descr="A picture containing shape&#10;&#10;Description automatically generated">
            <a:extLst>
              <a:ext uri="{FF2B5EF4-FFF2-40B4-BE49-F238E27FC236}">
                <a16:creationId xmlns:a16="http://schemas.microsoft.com/office/drawing/2014/main" id="{836B817F-409B-401D-A00D-4E6F35ADCDFB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9981" y="5548174"/>
            <a:ext cx="331018" cy="331018"/>
          </a:xfrm>
          <a:prstGeom prst="rect">
            <a:avLst/>
          </a:prstGeom>
        </p:spPr>
      </p:pic>
      <p:pic>
        <p:nvPicPr>
          <p:cNvPr id="29" name="Picture 28" descr="A picture containing shape&#10;&#10;Description automatically generated">
            <a:extLst>
              <a:ext uri="{FF2B5EF4-FFF2-40B4-BE49-F238E27FC236}">
                <a16:creationId xmlns:a16="http://schemas.microsoft.com/office/drawing/2014/main" id="{F8E08AB5-636F-4EBF-96E5-B92E2C4EBB22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3069" y="5555513"/>
            <a:ext cx="331018" cy="331018"/>
          </a:xfrm>
          <a:prstGeom prst="rect">
            <a:avLst/>
          </a:prstGeom>
        </p:spPr>
      </p:pic>
      <p:sp>
        <p:nvSpPr>
          <p:cNvPr id="30" name="Rectangle 5">
            <a:extLst>
              <a:ext uri="{FF2B5EF4-FFF2-40B4-BE49-F238E27FC236}">
                <a16:creationId xmlns:a16="http://schemas.microsoft.com/office/drawing/2014/main" id="{D90CED21-99A7-4612-A855-730A12CD7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8503" y="2482771"/>
            <a:ext cx="574675" cy="454025"/>
          </a:xfrm>
          <a:prstGeom prst="rect">
            <a:avLst/>
          </a:prstGeom>
          <a:noFill/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7">
            <a:extLst>
              <a:ext uri="{FF2B5EF4-FFF2-40B4-BE49-F238E27FC236}">
                <a16:creationId xmlns:a16="http://schemas.microsoft.com/office/drawing/2014/main" id="{97EDF4DD-D129-4309-99A3-63EDD393DC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3178" y="2482771"/>
            <a:ext cx="574675" cy="454025"/>
          </a:xfrm>
          <a:prstGeom prst="rect">
            <a:avLst/>
          </a:prstGeom>
          <a:noFill/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125A0FB3-8391-42ED-BA01-52D5EFB49B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7852" y="2482771"/>
            <a:ext cx="573088" cy="454025"/>
          </a:xfrm>
          <a:prstGeom prst="rect">
            <a:avLst/>
          </a:prstGeom>
          <a:solidFill>
            <a:schemeClr val="bg1"/>
          </a:solidFill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5BA44D8C-7E8D-4056-BF22-19EA4A6B0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0940" y="2482771"/>
            <a:ext cx="574675" cy="454025"/>
          </a:xfrm>
          <a:prstGeom prst="rect">
            <a:avLst/>
          </a:prstGeom>
          <a:solidFill>
            <a:schemeClr val="bg1"/>
          </a:solidFill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ectangle 10">
            <a:extLst>
              <a:ext uri="{FF2B5EF4-FFF2-40B4-BE49-F238E27FC236}">
                <a16:creationId xmlns:a16="http://schemas.microsoft.com/office/drawing/2014/main" id="{60BA2AEA-60FA-47EE-9765-20ED34B6D6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5615" y="2482771"/>
            <a:ext cx="574675" cy="454025"/>
          </a:xfrm>
          <a:prstGeom prst="rect">
            <a:avLst/>
          </a:prstGeom>
          <a:solidFill>
            <a:srgbClr val="00B050"/>
          </a:solidFill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" name="Rectangle 11">
            <a:extLst>
              <a:ext uri="{FF2B5EF4-FFF2-40B4-BE49-F238E27FC236}">
                <a16:creationId xmlns:a16="http://schemas.microsoft.com/office/drawing/2014/main" id="{D3335D91-1E56-48F9-8162-823ACB7DAD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0290" y="2482771"/>
            <a:ext cx="574675" cy="454025"/>
          </a:xfrm>
          <a:prstGeom prst="rect">
            <a:avLst/>
          </a:prstGeom>
          <a:solidFill>
            <a:srgbClr val="00B050"/>
          </a:solidFill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Rectangle 12">
            <a:extLst>
              <a:ext uri="{FF2B5EF4-FFF2-40B4-BE49-F238E27FC236}">
                <a16:creationId xmlns:a16="http://schemas.microsoft.com/office/drawing/2014/main" id="{C180E67D-9317-4BF3-90E7-99BD55817A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4964" y="2482771"/>
            <a:ext cx="573088" cy="454025"/>
          </a:xfrm>
          <a:prstGeom prst="rect">
            <a:avLst/>
          </a:prstGeom>
          <a:solidFill>
            <a:srgbClr val="00B050"/>
          </a:solidFill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14">
            <a:extLst>
              <a:ext uri="{FF2B5EF4-FFF2-40B4-BE49-F238E27FC236}">
                <a16:creationId xmlns:a16="http://schemas.microsoft.com/office/drawing/2014/main" id="{2605C989-B999-4FC2-9305-78BADF8E6C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92312" y="2090658"/>
            <a:ext cx="6350" cy="374650"/>
          </a:xfrm>
          <a:prstGeom prst="line">
            <a:avLst/>
          </a:prstGeom>
          <a:noFill/>
          <a:ln w="11113" cap="flat">
            <a:solidFill>
              <a:srgbClr val="0000E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Freeform 15">
            <a:extLst>
              <a:ext uri="{FF2B5EF4-FFF2-40B4-BE49-F238E27FC236}">
                <a16:creationId xmlns:a16="http://schemas.microsoft.com/office/drawing/2014/main" id="{5D53E5A1-DEAC-433F-926F-03E733945079}"/>
              </a:ext>
            </a:extLst>
          </p:cNvPr>
          <p:cNvSpPr>
            <a:spLocks/>
          </p:cNvSpPr>
          <p:nvPr/>
        </p:nvSpPr>
        <p:spPr bwMode="auto">
          <a:xfrm>
            <a:off x="4752633" y="2309734"/>
            <a:ext cx="87313" cy="155575"/>
          </a:xfrm>
          <a:custGeom>
            <a:avLst/>
            <a:gdLst>
              <a:gd name="T0" fmla="*/ 56 w 115"/>
              <a:gd name="T1" fmla="*/ 59 h 203"/>
              <a:gd name="T2" fmla="*/ 0 w 115"/>
              <a:gd name="T3" fmla="*/ 0 h 203"/>
              <a:gd name="T4" fmla="*/ 53 w 115"/>
              <a:gd name="T5" fmla="*/ 203 h 203"/>
              <a:gd name="T6" fmla="*/ 115 w 115"/>
              <a:gd name="T7" fmla="*/ 2 h 203"/>
              <a:gd name="T8" fmla="*/ 56 w 115"/>
              <a:gd name="T9" fmla="*/ 59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" h="203">
                <a:moveTo>
                  <a:pt x="56" y="59"/>
                </a:moveTo>
                <a:lnTo>
                  <a:pt x="0" y="0"/>
                </a:lnTo>
                <a:lnTo>
                  <a:pt x="53" y="203"/>
                </a:lnTo>
                <a:lnTo>
                  <a:pt x="115" y="2"/>
                </a:lnTo>
                <a:lnTo>
                  <a:pt x="56" y="59"/>
                </a:lnTo>
                <a:close/>
              </a:path>
            </a:pathLst>
          </a:custGeom>
          <a:solidFill>
            <a:srgbClr val="000000"/>
          </a:solidFill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17">
            <a:extLst>
              <a:ext uri="{FF2B5EF4-FFF2-40B4-BE49-F238E27FC236}">
                <a16:creationId xmlns:a16="http://schemas.microsoft.com/office/drawing/2014/main" id="{5E37F11E-FA4F-437A-800B-2CDD0FDBFD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679764" y="2098595"/>
            <a:ext cx="7938" cy="374650"/>
          </a:xfrm>
          <a:prstGeom prst="line">
            <a:avLst/>
          </a:prstGeom>
          <a:noFill/>
          <a:ln w="11113" cap="flat">
            <a:solidFill>
              <a:srgbClr val="0000E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Freeform 18">
            <a:extLst>
              <a:ext uri="{FF2B5EF4-FFF2-40B4-BE49-F238E27FC236}">
                <a16:creationId xmlns:a16="http://schemas.microsoft.com/office/drawing/2014/main" id="{C9D7AEFD-DAAB-4C18-9CF5-71E1EB8290A6}"/>
              </a:ext>
            </a:extLst>
          </p:cNvPr>
          <p:cNvSpPr>
            <a:spLocks/>
          </p:cNvSpPr>
          <p:nvPr/>
        </p:nvSpPr>
        <p:spPr bwMode="auto">
          <a:xfrm>
            <a:off x="7638489" y="2319258"/>
            <a:ext cx="88900" cy="153988"/>
          </a:xfrm>
          <a:custGeom>
            <a:avLst/>
            <a:gdLst>
              <a:gd name="T0" fmla="*/ 56 w 115"/>
              <a:gd name="T1" fmla="*/ 58 h 202"/>
              <a:gd name="T2" fmla="*/ 0 w 115"/>
              <a:gd name="T3" fmla="*/ 0 h 202"/>
              <a:gd name="T4" fmla="*/ 54 w 115"/>
              <a:gd name="T5" fmla="*/ 202 h 202"/>
              <a:gd name="T6" fmla="*/ 115 w 115"/>
              <a:gd name="T7" fmla="*/ 2 h 202"/>
              <a:gd name="T8" fmla="*/ 56 w 115"/>
              <a:gd name="T9" fmla="*/ 58 h 20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" h="202">
                <a:moveTo>
                  <a:pt x="56" y="58"/>
                </a:moveTo>
                <a:lnTo>
                  <a:pt x="0" y="0"/>
                </a:lnTo>
                <a:lnTo>
                  <a:pt x="54" y="202"/>
                </a:lnTo>
                <a:lnTo>
                  <a:pt x="115" y="2"/>
                </a:lnTo>
                <a:lnTo>
                  <a:pt x="56" y="58"/>
                </a:lnTo>
                <a:close/>
              </a:path>
            </a:pathLst>
          </a:custGeom>
          <a:solidFill>
            <a:srgbClr val="000000"/>
          </a:solidFill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Rectangle 19">
            <a:extLst>
              <a:ext uri="{FF2B5EF4-FFF2-40B4-BE49-F238E27FC236}">
                <a16:creationId xmlns:a16="http://schemas.microsoft.com/office/drawing/2014/main" id="{5460689C-A926-4CB6-8246-91354BBD8F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3232" y="1831269"/>
            <a:ext cx="5129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dirty="0"/>
              <a:t>j</a:t>
            </a:r>
          </a:p>
        </p:txBody>
      </p:sp>
      <p:sp>
        <p:nvSpPr>
          <p:cNvPr id="42" name="Line 20">
            <a:extLst>
              <a:ext uri="{FF2B5EF4-FFF2-40B4-BE49-F238E27FC236}">
                <a16:creationId xmlns:a16="http://schemas.microsoft.com/office/drawing/2014/main" id="{7492CC8A-1B8B-4029-B266-D1E2C07087A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30262" y="2097008"/>
            <a:ext cx="6350" cy="374650"/>
          </a:xfrm>
          <a:prstGeom prst="line">
            <a:avLst/>
          </a:prstGeom>
          <a:noFill/>
          <a:ln w="11113" cap="flat">
            <a:solidFill>
              <a:srgbClr val="0000E8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Freeform 21">
            <a:extLst>
              <a:ext uri="{FF2B5EF4-FFF2-40B4-BE49-F238E27FC236}">
                <a16:creationId xmlns:a16="http://schemas.microsoft.com/office/drawing/2014/main" id="{2C5DB2D6-AC08-42B1-88D0-21E7CFC03F47}"/>
              </a:ext>
            </a:extLst>
          </p:cNvPr>
          <p:cNvSpPr>
            <a:spLocks/>
          </p:cNvSpPr>
          <p:nvPr/>
        </p:nvSpPr>
        <p:spPr bwMode="auto">
          <a:xfrm>
            <a:off x="5888988" y="2317670"/>
            <a:ext cx="87313" cy="153988"/>
          </a:xfrm>
          <a:custGeom>
            <a:avLst/>
            <a:gdLst>
              <a:gd name="T0" fmla="*/ 56 w 115"/>
              <a:gd name="T1" fmla="*/ 59 h 203"/>
              <a:gd name="T2" fmla="*/ 0 w 115"/>
              <a:gd name="T3" fmla="*/ 0 h 203"/>
              <a:gd name="T4" fmla="*/ 54 w 115"/>
              <a:gd name="T5" fmla="*/ 203 h 203"/>
              <a:gd name="T6" fmla="*/ 115 w 115"/>
              <a:gd name="T7" fmla="*/ 2 h 203"/>
              <a:gd name="T8" fmla="*/ 56 w 115"/>
              <a:gd name="T9" fmla="*/ 59 h 2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15" h="203">
                <a:moveTo>
                  <a:pt x="56" y="59"/>
                </a:moveTo>
                <a:lnTo>
                  <a:pt x="0" y="0"/>
                </a:lnTo>
                <a:lnTo>
                  <a:pt x="54" y="203"/>
                </a:lnTo>
                <a:lnTo>
                  <a:pt x="115" y="2"/>
                </a:lnTo>
                <a:lnTo>
                  <a:pt x="56" y="59"/>
                </a:lnTo>
                <a:close/>
              </a:path>
            </a:pathLst>
          </a:custGeom>
          <a:solidFill>
            <a:srgbClr val="000000"/>
          </a:solidFill>
          <a:ln w="11113" cap="flat">
            <a:solidFill>
              <a:srgbClr val="000000"/>
            </a:solidFill>
            <a:prstDash val="solid"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Rectangle 23">
            <a:extLst>
              <a:ext uri="{FF2B5EF4-FFF2-40B4-BE49-F238E27FC236}">
                <a16:creationId xmlns:a16="http://schemas.microsoft.com/office/drawing/2014/main" id="{5D7266F0-77EC-427E-ABB3-BB24C90E7E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48053" y="2482771"/>
            <a:ext cx="574675" cy="454025"/>
          </a:xfrm>
          <a:prstGeom prst="rect">
            <a:avLst/>
          </a:prstGeom>
          <a:noFill/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Rectangle 19">
            <a:extLst>
              <a:ext uri="{FF2B5EF4-FFF2-40B4-BE49-F238E27FC236}">
                <a16:creationId xmlns:a16="http://schemas.microsoft.com/office/drawing/2014/main" id="{49759B6E-33A5-4ABA-99DF-91431EFC0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836" y="1831269"/>
            <a:ext cx="294953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 dirty="0"/>
              <a:t>tail</a:t>
            </a:r>
          </a:p>
        </p:txBody>
      </p:sp>
      <p:sp>
        <p:nvSpPr>
          <p:cNvPr id="46" name="Rectangle 19">
            <a:extLst>
              <a:ext uri="{FF2B5EF4-FFF2-40B4-BE49-F238E27FC236}">
                <a16:creationId xmlns:a16="http://schemas.microsoft.com/office/drawing/2014/main" id="{3B90EF58-21B8-4070-8903-9CF4AE687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3011" y="1814320"/>
            <a:ext cx="51296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/>
            <a:r>
              <a:rPr lang="en-US" altLang="en-US" dirty="0"/>
              <a:t>head</a:t>
            </a:r>
          </a:p>
        </p:txBody>
      </p:sp>
      <p:pic>
        <p:nvPicPr>
          <p:cNvPr id="47" name="Picture 46" descr="A picture containing shape&#10;&#10;Description automatically generated">
            <a:extLst>
              <a:ext uri="{FF2B5EF4-FFF2-40B4-BE49-F238E27FC236}">
                <a16:creationId xmlns:a16="http://schemas.microsoft.com/office/drawing/2014/main" id="{CDADD40A-0E82-4B68-874C-61D17C0144C7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315" y="2547818"/>
            <a:ext cx="331018" cy="331018"/>
          </a:xfrm>
          <a:prstGeom prst="rect">
            <a:avLst/>
          </a:prstGeom>
        </p:spPr>
      </p:pic>
      <p:pic>
        <p:nvPicPr>
          <p:cNvPr id="48" name="Picture 47" descr="A picture containing shape&#10;&#10;Description automatically generated">
            <a:extLst>
              <a:ext uri="{FF2B5EF4-FFF2-40B4-BE49-F238E27FC236}">
                <a16:creationId xmlns:a16="http://schemas.microsoft.com/office/drawing/2014/main" id="{960B57D7-A726-4813-99D7-EA04D3F6A98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4168" y="2547818"/>
            <a:ext cx="331018" cy="331018"/>
          </a:xfrm>
          <a:prstGeom prst="rect">
            <a:avLst/>
          </a:prstGeom>
        </p:spPr>
      </p:pic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44F47A99-5E22-484F-B81E-430A4532E293}"/>
              </a:ext>
            </a:extLst>
          </p:cNvPr>
          <p:cNvCxnSpPr/>
          <p:nvPr/>
        </p:nvCxnSpPr>
        <p:spPr>
          <a:xfrm>
            <a:off x="1888786" y="3213717"/>
            <a:ext cx="8299820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50759604-6994-4C69-B9B2-0F1A75E147E4}"/>
              </a:ext>
            </a:extLst>
          </p:cNvPr>
          <p:cNvSpPr/>
          <p:nvPr/>
        </p:nvSpPr>
        <p:spPr>
          <a:xfrm>
            <a:off x="4879522" y="54412"/>
            <a:ext cx="2592065" cy="52600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/>
              <a:t>after</a:t>
            </a:r>
            <a:r>
              <a:rPr lang="en-US" dirty="0"/>
              <a:t> function</a:t>
            </a:r>
            <a:endParaRPr lang="en-US" i="1" dirty="0"/>
          </a:p>
        </p:txBody>
      </p:sp>
      <p:sp>
        <p:nvSpPr>
          <p:cNvPr id="49" name="Rectangle 23">
            <a:extLst>
              <a:ext uri="{FF2B5EF4-FFF2-40B4-BE49-F238E27FC236}">
                <a16:creationId xmlns:a16="http://schemas.microsoft.com/office/drawing/2014/main" id="{54ECF374-2C46-4126-AE9E-92248AC1C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1141" y="5496186"/>
            <a:ext cx="574675" cy="454025"/>
          </a:xfrm>
          <a:prstGeom prst="rect">
            <a:avLst/>
          </a:prstGeom>
          <a:solidFill>
            <a:srgbClr val="00B050"/>
          </a:solidFill>
          <a:ln w="7938" cap="flat">
            <a:solidFill>
              <a:srgbClr val="15111D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24973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F74D5-EEAB-4D3C-BA50-DB2C57266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 of the LSQ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8412BE-4519-4074-A033-28F568BF5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CF13C-095D-4AA8-A7BF-08523DC3E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67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A8A57EE-7D6A-459A-B9CC-DA581C27C3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7519378"/>
              </p:ext>
            </p:extLst>
          </p:nvPr>
        </p:nvGraphicFramePr>
        <p:xfrm>
          <a:off x="1799208" y="1097281"/>
          <a:ext cx="8593584" cy="25970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7364">
                  <a:extLst>
                    <a:ext uri="{9D8B030D-6E8A-4147-A177-3AD203B41FA5}">
                      <a16:colId xmlns:a16="http://schemas.microsoft.com/office/drawing/2014/main" val="2973744055"/>
                    </a:ext>
                  </a:extLst>
                </a:gridCol>
                <a:gridCol w="2104007">
                  <a:extLst>
                    <a:ext uri="{9D8B030D-6E8A-4147-A177-3AD203B41FA5}">
                      <a16:colId xmlns:a16="http://schemas.microsoft.com/office/drawing/2014/main" val="4159837637"/>
                    </a:ext>
                  </a:extLst>
                </a:gridCol>
                <a:gridCol w="5282213">
                  <a:extLst>
                    <a:ext uri="{9D8B030D-6E8A-4147-A177-3AD203B41FA5}">
                      <a16:colId xmlns:a16="http://schemas.microsoft.com/office/drawing/2014/main" val="2397690860"/>
                    </a:ext>
                  </a:extLst>
                </a:gridCol>
              </a:tblGrid>
              <a:tr h="493944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Search direction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Action: Condition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2167993"/>
                  </a:ext>
                </a:extLst>
              </a:tr>
              <a:tr h="545353">
                <a:tc>
                  <a:txBody>
                    <a:bodyPr/>
                    <a:lstStyle/>
                    <a:p>
                      <a:r>
                        <a:rPr lang="en-US" dirty="0"/>
                        <a:t>Loads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Search all the stores before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Terminate and forward value: Store to the same address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Terminate: Store with an unresolved address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Go to d-cache: Conditions (1) and (2) not met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020415"/>
                  </a:ext>
                </a:extLst>
              </a:tr>
              <a:tr h="545353">
                <a:tc>
                  <a:txBody>
                    <a:bodyPr/>
                    <a:lstStyle/>
                    <a:p>
                      <a:r>
                        <a:rPr lang="en-US" dirty="0"/>
                        <a:t>Stores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Search all the loads and stores after 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Terminate: Store to the same address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Terminate: Store with an unresolved address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Forward value: Load from the same address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51684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A5F771D-E4E0-454C-93DD-A8C0B2613273}"/>
                  </a:ext>
                </a:extLst>
              </p:cNvPr>
              <p:cNvSpPr txBox="1"/>
              <p:nvPr/>
            </p:nvSpPr>
            <p:spPr>
              <a:xfrm>
                <a:off x="2271580" y="3986073"/>
                <a:ext cx="7934781" cy="20557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We need to maintain a few more bit-vectors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i="1" dirty="0" err="1">
                    <a:solidFill>
                      <a:srgbClr val="720F11"/>
                    </a:solidFill>
                  </a:rPr>
                  <a:t>resvd</a:t>
                </a:r>
                <a:r>
                  <a:rPr lang="en-US" i="1" dirty="0"/>
                  <a:t>: </a:t>
                </a:r>
                <a:r>
                  <a:rPr lang="en-US" dirty="0"/>
                  <a:t>bit-vector to store whether an entry is resolved or unresolved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i="1" dirty="0">
                    <a:solidFill>
                      <a:srgbClr val="E21A23"/>
                    </a:solidFill>
                  </a:rPr>
                  <a:t>match</a:t>
                </a:r>
                <a:r>
                  <a:rPr lang="en-US" dirty="0"/>
                  <a:t>: all the entries that match a given address (we can use a CAM array for this purpose, Chapter 7)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i="1" dirty="0"/>
                  <a:t>Example: </a:t>
                </a:r>
                <a:r>
                  <a:rPr lang="en-US" dirty="0"/>
                  <a:t>All matching/unresolved stores before a load:</a:t>
                </a:r>
                <a:br>
                  <a:rPr lang="en-US" dirty="0"/>
                </a:br>
                <a:r>
                  <a:rPr lang="en-US" dirty="0"/>
                  <a:t> 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𝑏𝑒𝑓𝑜𝑟𝑒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∧(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𝑚𝑎𝑡𝑐h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∨</m:t>
                    </m:r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𝑟𝑒𝑠𝑣𝑑</m:t>
                        </m:r>
                      </m:e>
                    </m:acc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endParaRPr lang="en-US" i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A5F771D-E4E0-454C-93DD-A8C0B2613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1580" y="3986073"/>
                <a:ext cx="7934781" cy="2055756"/>
              </a:xfrm>
              <a:prstGeom prst="rect">
                <a:avLst/>
              </a:prstGeom>
              <a:blipFill>
                <a:blip r:embed="rId2"/>
                <a:stretch>
                  <a:fillRect l="-538" t="-1780" r="-999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176148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8A81C-5D48-4401-B900-E5ECBABC3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Wrap-up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89E90-3285-4370-87C4-88105741CC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0616" y="1280160"/>
            <a:ext cx="7828596" cy="1898046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can compute various functions and find a set of locations of interest.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need to find either the first or last location.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 do we do this quickly in hardware?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BC633D-9F35-49C6-95F9-C25B513EE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4C7BD-4D35-41B7-8AAC-92CC12C7C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68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7314E0-F074-4510-B3C2-A54843B24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20772" y="2949607"/>
            <a:ext cx="3090965" cy="261121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8B37CA1-B8BC-4D16-BA6D-3411FC65E3A5}"/>
              </a:ext>
            </a:extLst>
          </p:cNvPr>
          <p:cNvSpPr/>
          <p:nvPr/>
        </p:nvSpPr>
        <p:spPr>
          <a:xfrm>
            <a:off x="3308413" y="5655076"/>
            <a:ext cx="5672831" cy="541538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Can we use a select unit? </a:t>
            </a:r>
          </a:p>
        </p:txBody>
      </p:sp>
    </p:spTree>
    <p:extLst>
      <p:ext uri="{BB962C8B-B14F-4D97-AF65-F5344CB8AC3E}">
        <p14:creationId xmlns:p14="http://schemas.microsoft.com/office/powerpoint/2010/main" val="3429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20217-F3E0-46B8-B63F-0FE521638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8971" y="1508735"/>
            <a:ext cx="1732816" cy="822960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5" name="Round Same Side Corner Rectangle 3">
            <a:extLst>
              <a:ext uri="{FF2B5EF4-FFF2-40B4-BE49-F238E27FC236}">
                <a16:creationId xmlns:a16="http://schemas.microsoft.com/office/drawing/2014/main" id="{BABD4351-0C08-4766-BE81-3DA733F5C5F6}"/>
              </a:ext>
            </a:extLst>
          </p:cNvPr>
          <p:cNvSpPr/>
          <p:nvPr/>
        </p:nvSpPr>
        <p:spPr>
          <a:xfrm rot="16200000">
            <a:off x="4078728" y="2095205"/>
            <a:ext cx="451117" cy="56750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E21A23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506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3426B6-3207-49E8-8E7A-318CE5AC1753}"/>
              </a:ext>
            </a:extLst>
          </p:cNvPr>
          <p:cNvSpPr txBox="1"/>
          <p:nvPr/>
        </p:nvSpPr>
        <p:spPr>
          <a:xfrm>
            <a:off x="4168233" y="2189899"/>
            <a:ext cx="341760" cy="37811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57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1.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13BD94-432E-49F8-994F-EAAF0AE084BC}"/>
              </a:ext>
            </a:extLst>
          </p:cNvPr>
          <p:cNvSpPr/>
          <p:nvPr/>
        </p:nvSpPr>
        <p:spPr>
          <a:xfrm>
            <a:off x="4620192" y="2153399"/>
            <a:ext cx="4162026" cy="451117"/>
          </a:xfrm>
          <a:prstGeom prst="rect">
            <a:avLst/>
          </a:prstGeom>
          <a:solidFill>
            <a:srgbClr val="E21A2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300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AFA707-E2BC-4B10-86EB-612EA2C36383}"/>
              </a:ext>
            </a:extLst>
          </p:cNvPr>
          <p:cNvSpPr txBox="1"/>
          <p:nvPr/>
        </p:nvSpPr>
        <p:spPr>
          <a:xfrm>
            <a:off x="4722112" y="2214953"/>
            <a:ext cx="2480166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Instruction Renaming</a:t>
            </a:r>
          </a:p>
        </p:txBody>
      </p:sp>
      <p:sp>
        <p:nvSpPr>
          <p:cNvPr id="9" name="Round Same Side Corner Rectangle 19">
            <a:extLst>
              <a:ext uri="{FF2B5EF4-FFF2-40B4-BE49-F238E27FC236}">
                <a16:creationId xmlns:a16="http://schemas.microsoft.com/office/drawing/2014/main" id="{F28551BB-C70F-4CF7-A482-B8F1CE1D5A53}"/>
              </a:ext>
            </a:extLst>
          </p:cNvPr>
          <p:cNvSpPr/>
          <p:nvPr/>
        </p:nvSpPr>
        <p:spPr>
          <a:xfrm rot="16200000">
            <a:off x="4078728" y="2577573"/>
            <a:ext cx="451117" cy="56750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B600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506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B0FB8F-4718-4EB7-89C9-4E1C2C7BEFB0}"/>
              </a:ext>
            </a:extLst>
          </p:cNvPr>
          <p:cNvSpPr txBox="1"/>
          <p:nvPr/>
        </p:nvSpPr>
        <p:spPr>
          <a:xfrm>
            <a:off x="4144989" y="2672267"/>
            <a:ext cx="388248" cy="37811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57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2.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0E42B5-FBE8-4918-BF15-433D2716BFE0}"/>
              </a:ext>
            </a:extLst>
          </p:cNvPr>
          <p:cNvSpPr/>
          <p:nvPr/>
        </p:nvSpPr>
        <p:spPr>
          <a:xfrm>
            <a:off x="4620193" y="2635767"/>
            <a:ext cx="4162025" cy="451117"/>
          </a:xfrm>
          <a:prstGeom prst="rect">
            <a:avLst/>
          </a:prstGeom>
          <a:solidFill>
            <a:srgbClr val="FFB6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300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E410488-04BF-4D5D-A7DA-E5F8EAAA5C8D}"/>
              </a:ext>
            </a:extLst>
          </p:cNvPr>
          <p:cNvSpPr txBox="1"/>
          <p:nvPr/>
        </p:nvSpPr>
        <p:spPr>
          <a:xfrm>
            <a:off x="4722113" y="2701372"/>
            <a:ext cx="4073551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600" b="1" dirty="0">
                <a:latin typeface="Poppins" pitchFamily="2" charset="77"/>
                <a:ea typeface="League Spartan" charset="0"/>
                <a:cs typeface="Poppins" pitchFamily="2" charset="77"/>
              </a:rPr>
              <a:t>Instruction Dispatch, Wakeup, Select</a:t>
            </a:r>
          </a:p>
        </p:txBody>
      </p:sp>
      <p:sp>
        <p:nvSpPr>
          <p:cNvPr id="13" name="Round Same Side Corner Rectangle 27">
            <a:extLst>
              <a:ext uri="{FF2B5EF4-FFF2-40B4-BE49-F238E27FC236}">
                <a16:creationId xmlns:a16="http://schemas.microsoft.com/office/drawing/2014/main" id="{79248E22-BAEB-4C8A-A15F-AF1D32AF8D13}"/>
              </a:ext>
            </a:extLst>
          </p:cNvPr>
          <p:cNvSpPr/>
          <p:nvPr/>
        </p:nvSpPr>
        <p:spPr>
          <a:xfrm rot="16200000">
            <a:off x="4078728" y="3059941"/>
            <a:ext cx="451117" cy="56750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625D9C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506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35409B-E2F1-4530-A5A2-3CBAD6D1859A}"/>
              </a:ext>
            </a:extLst>
          </p:cNvPr>
          <p:cNvSpPr txBox="1"/>
          <p:nvPr/>
        </p:nvSpPr>
        <p:spPr>
          <a:xfrm>
            <a:off x="4140983" y="3154636"/>
            <a:ext cx="396263" cy="37811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57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3.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B8CDCA8-6093-47E9-903D-9F228DCF85D0}"/>
              </a:ext>
            </a:extLst>
          </p:cNvPr>
          <p:cNvSpPr/>
          <p:nvPr/>
        </p:nvSpPr>
        <p:spPr>
          <a:xfrm>
            <a:off x="4620193" y="3118135"/>
            <a:ext cx="4162024" cy="451117"/>
          </a:xfrm>
          <a:prstGeom prst="rect">
            <a:avLst/>
          </a:prstGeom>
          <a:solidFill>
            <a:srgbClr val="625D9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300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07BA0C-52C9-406C-8489-50BE8D80FA27}"/>
              </a:ext>
            </a:extLst>
          </p:cNvPr>
          <p:cNvSpPr txBox="1"/>
          <p:nvPr/>
        </p:nvSpPr>
        <p:spPr>
          <a:xfrm>
            <a:off x="4719199" y="3194198"/>
            <a:ext cx="3156633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The Load-Store Queue (LSQ)</a:t>
            </a:r>
          </a:p>
        </p:txBody>
      </p:sp>
      <p:sp>
        <p:nvSpPr>
          <p:cNvPr id="18" name="Round Same Side Corner Rectangle 35">
            <a:extLst>
              <a:ext uri="{FF2B5EF4-FFF2-40B4-BE49-F238E27FC236}">
                <a16:creationId xmlns:a16="http://schemas.microsoft.com/office/drawing/2014/main" id="{75461693-8E2F-4907-BA80-9443242518B7}"/>
              </a:ext>
            </a:extLst>
          </p:cNvPr>
          <p:cNvSpPr/>
          <p:nvPr/>
        </p:nvSpPr>
        <p:spPr>
          <a:xfrm rot="16200000">
            <a:off x="4078728" y="3542310"/>
            <a:ext cx="451117" cy="567505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AF1858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506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9A06BB-56ED-4174-925E-12A87E6D31F3}"/>
              </a:ext>
            </a:extLst>
          </p:cNvPr>
          <p:cNvSpPr txBox="1"/>
          <p:nvPr/>
        </p:nvSpPr>
        <p:spPr>
          <a:xfrm>
            <a:off x="4132165" y="3637004"/>
            <a:ext cx="413896" cy="378117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1857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4.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33289B-2C33-40AD-8BC8-E054DA087F50}"/>
              </a:ext>
            </a:extLst>
          </p:cNvPr>
          <p:cNvSpPr/>
          <p:nvPr/>
        </p:nvSpPr>
        <p:spPr>
          <a:xfrm>
            <a:off x="4620193" y="3600504"/>
            <a:ext cx="4162023" cy="451117"/>
          </a:xfrm>
          <a:prstGeom prst="rect">
            <a:avLst/>
          </a:prstGeom>
          <a:solidFill>
            <a:srgbClr val="AF1858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685800">
              <a:defRPr/>
            </a:pPr>
            <a:endParaRPr lang="en-US" sz="300" kern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3D3C69D-66F4-41C5-9E75-C8473AC5634B}"/>
              </a:ext>
            </a:extLst>
          </p:cNvPr>
          <p:cNvSpPr txBox="1"/>
          <p:nvPr/>
        </p:nvSpPr>
        <p:spPr>
          <a:xfrm>
            <a:off x="4719198" y="3657535"/>
            <a:ext cx="2255746" cy="338554"/>
          </a:xfrm>
          <a:prstGeom prst="rect">
            <a:avLst/>
          </a:prstGeom>
          <a:noFill/>
        </p:spPr>
        <p:txBody>
          <a:bodyPr wrap="none" rtlCol="0" anchor="b" anchorCtr="0">
            <a:spAutoFit/>
          </a:bodyPr>
          <a:lstStyle/>
          <a:p>
            <a:r>
              <a:rPr lang="en-US" sz="1600" b="1" dirty="0">
                <a:solidFill>
                  <a:srgbClr val="FFFFFF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Instruction Commit</a:t>
            </a:r>
          </a:p>
        </p:txBody>
      </p:sp>
      <p:pic>
        <p:nvPicPr>
          <p:cNvPr id="33" name="Picture 32" descr="Shape, arrow&#10;&#10;Description automatically generated">
            <a:extLst>
              <a:ext uri="{FF2B5EF4-FFF2-40B4-BE49-F238E27FC236}">
                <a16:creationId xmlns:a16="http://schemas.microsoft.com/office/drawing/2014/main" id="{720B12FF-CA6E-41D6-BD5D-1D381B696C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7271" y="3595979"/>
            <a:ext cx="567506" cy="451118"/>
          </a:xfrm>
          <a:prstGeom prst="rect">
            <a:avLst/>
          </a:prstGeom>
        </p:spPr>
      </p:pic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id="{28F3E43D-B7D8-44C3-B409-592BB5993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69</a:t>
            </a:fld>
            <a:endParaRPr lang="en-US"/>
          </a:p>
        </p:txBody>
      </p:sp>
      <p:sp>
        <p:nvSpPr>
          <p:cNvPr id="36" name="Footer Placeholder 35">
            <a:extLst>
              <a:ext uri="{FF2B5EF4-FFF2-40B4-BE49-F238E27FC236}">
                <a16:creationId xmlns:a16="http://schemas.microsoft.com/office/drawing/2014/main" id="{8A570817-234C-4177-A0A9-EBCB9DBD8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2896224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Text, whiteboard&#10;&#10;Description automatically generated">
            <a:extLst>
              <a:ext uri="{FF2B5EF4-FFF2-40B4-BE49-F238E27FC236}">
                <a16:creationId xmlns:a16="http://schemas.microsoft.com/office/drawing/2014/main" id="{8A566383-212A-4E5D-B344-FE548EF712D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7809946" y="132739"/>
            <a:ext cx="2750969" cy="18339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Register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8573" y="1413325"/>
            <a:ext cx="8429030" cy="43513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Consider a system with16 </a:t>
            </a:r>
            <a:r>
              <a:rPr lang="en-US" dirty="0">
                <a:solidFill>
                  <a:srgbClr val="FF0000"/>
                </a:solidFill>
              </a:rPr>
              <a:t>architectural registers </a:t>
            </a:r>
            <a:r>
              <a:rPr lang="en-US" dirty="0">
                <a:solidFill>
                  <a:schemeClr val="tx1"/>
                </a:solidFill>
              </a:rPr>
              <a:t>and</a:t>
            </a:r>
            <a:r>
              <a:rPr lang="en-US" dirty="0"/>
              <a:t>128 </a:t>
            </a:r>
            <a:r>
              <a:rPr lang="en-US" dirty="0">
                <a:solidFill>
                  <a:srgbClr val="00B050"/>
                </a:solidFill>
              </a:rPr>
              <a:t>physical registers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 this case, architectural registers exist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in principle</a:t>
            </a:r>
            <a:r>
              <a:rPr lang="en-US" dirty="0"/>
              <a:t>. There is </a:t>
            </a:r>
            <a:r>
              <a:rPr lang="en-US" dirty="0">
                <a:solidFill>
                  <a:srgbClr val="FF0000"/>
                </a:solidFill>
              </a:rPr>
              <a:t>no</a:t>
            </a:r>
            <a:r>
              <a:rPr lang="en-US" dirty="0"/>
              <a:t> separate architectural register file.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Each architectural register is </a:t>
            </a:r>
            <a:r>
              <a:rPr lang="en-US" dirty="0">
                <a:solidFill>
                  <a:srgbClr val="00B050"/>
                </a:solidFill>
              </a:rPr>
              <a:t>mapped</a:t>
            </a:r>
            <a:r>
              <a:rPr lang="en-US" dirty="0"/>
              <a:t> to one and only one physical register at any point in time.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112 physical registers are </a:t>
            </a:r>
            <a:r>
              <a:rPr lang="en-US" dirty="0">
                <a:solidFill>
                  <a:srgbClr val="FF0000"/>
                </a:solidFill>
              </a:rPr>
              <a:t>unmapped</a:t>
            </a:r>
            <a:r>
              <a:rPr lang="en-US" dirty="0"/>
              <a:t>. They either are empty or contain a value that will be </a:t>
            </a:r>
            <a:r>
              <a:rPr lang="en-US" dirty="0">
                <a:solidFill>
                  <a:srgbClr val="E21A23"/>
                </a:solidFill>
              </a:rPr>
              <a:t>overwritten</a:t>
            </a:r>
            <a:r>
              <a:rPr lang="en-US" dirty="0"/>
              <a:t> by a later instruction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7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5AE149-2165-4AB9-BB2D-0184B1EE24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1441" y="4544712"/>
            <a:ext cx="1928105" cy="162884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38D567D-655D-4E6B-8D7C-194D648B5144}"/>
              </a:ext>
            </a:extLst>
          </p:cNvPr>
          <p:cNvSpPr txBox="1"/>
          <p:nvPr/>
        </p:nvSpPr>
        <p:spPr>
          <a:xfrm>
            <a:off x="4395926" y="5075343"/>
            <a:ext cx="56861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Why are 112 registers unmapped?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D07708A-2479-4AC4-9481-1CF14D422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371108923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Precise Exceptions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8780" y="3429000"/>
            <a:ext cx="7055622" cy="1702293"/>
          </a:xfrm>
        </p:spPr>
        <p:txBody>
          <a:bodyPr/>
          <a:lstStyle/>
          <a:p>
            <a:r>
              <a:rPr lang="en-US" dirty="0"/>
              <a:t>For an external observer </a:t>
            </a:r>
          </a:p>
          <a:p>
            <a:pPr lvl="1"/>
            <a:r>
              <a:rPr lang="en-US" dirty="0"/>
              <a:t>Instructions need to appear to </a:t>
            </a:r>
            <a:r>
              <a:rPr lang="en-US" dirty="0">
                <a:solidFill>
                  <a:srgbClr val="FF0000"/>
                </a:solidFill>
              </a:rPr>
              <a:t>execute</a:t>
            </a:r>
            <a:r>
              <a:rPr lang="en-US" dirty="0"/>
              <a:t> in order</a:t>
            </a:r>
          </a:p>
          <a:p>
            <a:pPr lvl="1"/>
            <a:r>
              <a:rPr lang="en-US" dirty="0"/>
              <a:t>At any point of time, the instruction flow can be </a:t>
            </a:r>
            <a:r>
              <a:rPr lang="en-US" dirty="0">
                <a:solidFill>
                  <a:srgbClr val="FF0000"/>
                </a:solidFill>
              </a:rPr>
              <a:t>paused, </a:t>
            </a:r>
            <a:r>
              <a:rPr lang="en-US" dirty="0">
                <a:solidFill>
                  <a:schemeClr val="tx1"/>
                </a:solidFill>
              </a:rPr>
              <a:t>and </a:t>
            </a:r>
            <a:r>
              <a:rPr lang="en-US" dirty="0">
                <a:solidFill>
                  <a:srgbClr val="00B050"/>
                </a:solidFill>
              </a:rPr>
              <a:t>resumed</a:t>
            </a:r>
            <a:r>
              <a:rPr lang="en-US" dirty="0">
                <a:solidFill>
                  <a:schemeClr val="tx1"/>
                </a:solidFill>
              </a:rPr>
              <a:t> later.</a:t>
            </a:r>
          </a:p>
        </p:txBody>
      </p:sp>
      <p:sp>
        <p:nvSpPr>
          <p:cNvPr id="4" name="Rectangle 3"/>
          <p:cNvSpPr/>
          <p:nvPr/>
        </p:nvSpPr>
        <p:spPr>
          <a:xfrm>
            <a:off x="5195248" y="1880965"/>
            <a:ext cx="1801505" cy="116688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Processor</a:t>
            </a:r>
            <a:endParaRPr lang="en-US" sz="1350" dirty="0"/>
          </a:p>
        </p:txBody>
      </p:sp>
      <p:sp>
        <p:nvSpPr>
          <p:cNvPr id="5" name="Right Arrow 4"/>
          <p:cNvSpPr/>
          <p:nvPr/>
        </p:nvSpPr>
        <p:spPr>
          <a:xfrm>
            <a:off x="2487021" y="2264808"/>
            <a:ext cx="2708228" cy="399197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TextBox 5"/>
          <p:cNvSpPr txBox="1"/>
          <p:nvPr/>
        </p:nvSpPr>
        <p:spPr>
          <a:xfrm>
            <a:off x="2687472" y="1993559"/>
            <a:ext cx="254589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/>
              <a:t>Instructions in order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6996752" y="2225593"/>
            <a:ext cx="2708228" cy="399197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ectangle 7"/>
          <p:cNvSpPr/>
          <p:nvPr/>
        </p:nvSpPr>
        <p:spPr>
          <a:xfrm>
            <a:off x="6996752" y="1928753"/>
            <a:ext cx="2545890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100" dirty="0"/>
              <a:t>Instructions in order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70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4FF1851-BDBB-4756-866E-B2BCE22C8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245380709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Structure: Reorder Buffer (ROB)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2650" y="948085"/>
            <a:ext cx="8515350" cy="5372816"/>
          </a:xfrm>
        </p:spPr>
        <p:txBody>
          <a:bodyPr/>
          <a:lstStyle/>
          <a:p>
            <a:r>
              <a:rPr lang="en-US" dirty="0"/>
              <a:t>Reorder Buffer (entry)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Contains</a:t>
            </a:r>
            <a:r>
              <a:rPr lang="en-US" dirty="0"/>
              <a:t> 1 entry for every </a:t>
            </a:r>
            <a:r>
              <a:rPr lang="en-US" dirty="0">
                <a:solidFill>
                  <a:schemeClr val="tx2"/>
                </a:solidFill>
              </a:rPr>
              <a:t>instruction</a:t>
            </a:r>
            <a:r>
              <a:rPr lang="en-US" dirty="0"/>
              <a:t> that has been fetched</a:t>
            </a:r>
          </a:p>
          <a:p>
            <a:pPr lvl="1"/>
            <a:r>
              <a:rPr lang="en-US" dirty="0"/>
              <a:t>After decoding an instruction, we </a:t>
            </a:r>
            <a:r>
              <a:rPr lang="en-US" dirty="0">
                <a:solidFill>
                  <a:srgbClr val="00B0F0"/>
                </a:solidFill>
              </a:rPr>
              <a:t>enter</a:t>
            </a:r>
            <a:r>
              <a:rPr lang="en-US" dirty="0"/>
              <a:t> it in the </a:t>
            </a:r>
            <a:r>
              <a:rPr lang="en-US" dirty="0">
                <a:solidFill>
                  <a:srgbClr val="FF0000"/>
                </a:solidFill>
              </a:rPr>
              <a:t>ROB</a:t>
            </a:r>
          </a:p>
          <a:p>
            <a:pPr lvl="1"/>
            <a:r>
              <a:rPr lang="en-US" dirty="0"/>
              <a:t>If there are no free entries, the </a:t>
            </a:r>
            <a:r>
              <a:rPr lang="en-US" b="1" dirty="0">
                <a:solidFill>
                  <a:schemeClr val="accent6"/>
                </a:solidFill>
              </a:rPr>
              <a:t>OOO pipeline </a:t>
            </a:r>
            <a:r>
              <a:rPr lang="en-US" dirty="0">
                <a:solidFill>
                  <a:schemeClr val="tx2"/>
                </a:solidFill>
              </a:rPr>
              <a:t>stalls </a:t>
            </a:r>
          </a:p>
          <a:p>
            <a:pPr lvl="1"/>
            <a:r>
              <a:rPr lang="en-US" dirty="0"/>
              <a:t>Instructions are entered into the ROB in </a:t>
            </a:r>
            <a:r>
              <a:rPr lang="en-US" dirty="0">
                <a:solidFill>
                  <a:srgbClr val="7030A0"/>
                </a:solidFill>
              </a:rPr>
              <a:t>program order</a:t>
            </a:r>
          </a:p>
          <a:p>
            <a:pPr lvl="1"/>
            <a:r>
              <a:rPr lang="en-US" dirty="0"/>
              <a:t>The ROB is essentially an in-order queue</a:t>
            </a:r>
          </a:p>
          <a:p>
            <a:r>
              <a:rPr lang="en-US" dirty="0">
                <a:solidFill>
                  <a:srgbClr val="0070C0"/>
                </a:solidFill>
              </a:rPr>
              <a:t>Updating</a:t>
            </a:r>
            <a:r>
              <a:rPr lang="en-US" dirty="0"/>
              <a:t> an entry</a:t>
            </a:r>
          </a:p>
          <a:p>
            <a:pPr lvl="1"/>
            <a:r>
              <a:rPr lang="en-US" dirty="0"/>
              <a:t>Whenever an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instruction</a:t>
            </a:r>
            <a:r>
              <a:rPr lang="en-US" dirty="0"/>
              <a:t> finishes its execution, we </a:t>
            </a:r>
            <a:r>
              <a:rPr lang="en-US" dirty="0">
                <a:solidFill>
                  <a:srgbClr val="FF0000"/>
                </a:solidFill>
              </a:rPr>
              <a:t>update</a:t>
            </a:r>
            <a:r>
              <a:rPr lang="en-US" dirty="0"/>
              <a:t> the entry of the ROB</a:t>
            </a:r>
          </a:p>
          <a:p>
            <a:pPr lvl="1"/>
            <a:r>
              <a:rPr lang="en-US" dirty="0"/>
              <a:t>Mark it </a:t>
            </a:r>
            <a:r>
              <a:rPr lang="en-US" b="1" dirty="0">
                <a:solidFill>
                  <a:srgbClr val="C00000"/>
                </a:solidFill>
              </a:rPr>
              <a:t>ready</a:t>
            </a:r>
          </a:p>
          <a:p>
            <a:r>
              <a:rPr lang="en-US" dirty="0">
                <a:solidFill>
                  <a:srgbClr val="C00000"/>
                </a:solidFill>
              </a:rPr>
              <a:t>Removing </a:t>
            </a:r>
            <a:r>
              <a:rPr lang="en-US" dirty="0">
                <a:solidFill>
                  <a:schemeClr val="tx1"/>
                </a:solidFill>
              </a:rPr>
              <a:t>an entry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It is called </a:t>
            </a:r>
            <a:r>
              <a:rPr lang="en-US" dirty="0">
                <a:solidFill>
                  <a:srgbClr val="01708C"/>
                </a:solidFill>
              </a:rPr>
              <a:t>retiring</a:t>
            </a:r>
            <a:r>
              <a:rPr lang="en-US" dirty="0">
                <a:solidFill>
                  <a:schemeClr val="tx1"/>
                </a:solidFill>
              </a:rPr>
              <a:t> or </a:t>
            </a:r>
            <a:r>
              <a:rPr lang="en-US" dirty="0">
                <a:solidFill>
                  <a:srgbClr val="00B050"/>
                </a:solidFill>
              </a:rPr>
              <a:t>committing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</a:rPr>
              <a:t>This happens in </a:t>
            </a:r>
            <a:r>
              <a:rPr lang="en-US" dirty="0">
                <a:solidFill>
                  <a:srgbClr val="7030A0"/>
                </a:solidFill>
              </a:rPr>
              <a:t>program order </a:t>
            </a:r>
            <a:r>
              <a:rPr lang="en-US" dirty="0">
                <a:solidFill>
                  <a:schemeClr val="tx1"/>
                </a:solidFill>
              </a:rPr>
              <a:t>(keep reading ... 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lvl="1"/>
            <a:endParaRPr lang="en-US" b="1" dirty="0">
              <a:solidFill>
                <a:srgbClr val="C00000"/>
              </a:solidFill>
            </a:endParaRPr>
          </a:p>
          <a:p>
            <a:pPr marL="3429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71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46915-A380-4E9E-BB47-A746BF9FE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2855536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Removing Entries from the ROB (Commit/Retire)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0616" y="1327049"/>
            <a:ext cx="4775864" cy="4656501"/>
          </a:xfrm>
        </p:spPr>
        <p:txBody>
          <a:bodyPr/>
          <a:lstStyle/>
          <a:p>
            <a:r>
              <a:rPr lang="en-US" dirty="0"/>
              <a:t>Every processor has a </a:t>
            </a:r>
            <a:r>
              <a:rPr lang="en-US" dirty="0">
                <a:solidFill>
                  <a:srgbClr val="0070C0"/>
                </a:solidFill>
              </a:rPr>
              <a:t>commit width</a:t>
            </a:r>
          </a:p>
          <a:p>
            <a:pPr lvl="1"/>
            <a:r>
              <a:rPr lang="en-US" dirty="0"/>
              <a:t>Number of instructions to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commit</a:t>
            </a:r>
            <a:r>
              <a:rPr lang="en-US" dirty="0"/>
              <a:t> per cycle</a:t>
            </a:r>
          </a:p>
          <a:p>
            <a:pPr lvl="1"/>
            <a:r>
              <a:rPr lang="en-US" dirty="0"/>
              <a:t>Let the commit width be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W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pPr lvl="1"/>
            <a:r>
              <a:rPr lang="en-US" dirty="0"/>
              <a:t>2, 4, or 6 (typical </a:t>
            </a:r>
            <a:r>
              <a:rPr lang="en-US" dirty="0">
                <a:solidFill>
                  <a:schemeClr val="accent6"/>
                </a:solidFill>
              </a:rPr>
              <a:t>values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Start from the top of the </a:t>
            </a:r>
            <a:r>
              <a:rPr lang="en-US" dirty="0">
                <a:solidFill>
                  <a:srgbClr val="FF0000"/>
                </a:solidFill>
              </a:rPr>
              <a:t>ROB</a:t>
            </a:r>
            <a:r>
              <a:rPr lang="en-US" dirty="0"/>
              <a:t> and access the next </a:t>
            </a:r>
            <a:r>
              <a:rPr lang="en-US" dirty="0">
                <a:solidFill>
                  <a:schemeClr val="tx2"/>
                </a:solidFill>
              </a:rPr>
              <a:t>W</a:t>
            </a:r>
            <a:r>
              <a:rPr lang="en-US" dirty="0"/>
              <a:t> entries</a:t>
            </a:r>
          </a:p>
          <a:p>
            <a:pPr lvl="1"/>
            <a:r>
              <a:rPr lang="en-US" dirty="0"/>
              <a:t>Stop at the first entry, which is not ready or continue till we reach the </a:t>
            </a:r>
            <a:r>
              <a:rPr lang="en-US" dirty="0" err="1"/>
              <a:t>W</a:t>
            </a:r>
            <a:r>
              <a:rPr lang="en-US" baseline="30000" dirty="0" err="1"/>
              <a:t>th</a:t>
            </a:r>
            <a:r>
              <a:rPr lang="en-US" dirty="0"/>
              <a:t> entry</a:t>
            </a:r>
          </a:p>
          <a:p>
            <a:pPr lvl="1"/>
            <a:r>
              <a:rPr lang="en-US" dirty="0">
                <a:solidFill>
                  <a:schemeClr val="tx2"/>
                </a:solidFill>
              </a:rPr>
              <a:t>Commit</a:t>
            </a:r>
            <a:r>
              <a:rPr lang="en-US" dirty="0"/>
              <a:t> all the </a:t>
            </a:r>
            <a:r>
              <a:rPr lang="en-US" dirty="0">
                <a:solidFill>
                  <a:schemeClr val="accent6"/>
                </a:solidFill>
              </a:rPr>
              <a:t>entries</a:t>
            </a:r>
            <a:r>
              <a:rPr lang="en-US" dirty="0"/>
              <a:t> that we find to be </a:t>
            </a:r>
            <a:r>
              <a:rPr lang="en-US" dirty="0">
                <a:solidFill>
                  <a:srgbClr val="FF0000"/>
                </a:solidFill>
              </a:rPr>
              <a:t>ready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330885" y="1876091"/>
            <a:ext cx="889987" cy="27227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ROB</a:t>
            </a:r>
            <a:endParaRPr lang="en-US" sz="1350" dirty="0"/>
          </a:p>
        </p:txBody>
      </p:sp>
      <p:sp>
        <p:nvSpPr>
          <p:cNvPr id="5" name="Rounded Rectangle 4"/>
          <p:cNvSpPr/>
          <p:nvPr/>
        </p:nvSpPr>
        <p:spPr>
          <a:xfrm>
            <a:off x="6935704" y="1923165"/>
            <a:ext cx="1279476" cy="2722728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Fetch</a:t>
            </a:r>
          </a:p>
          <a:p>
            <a:pPr algn="ctr"/>
            <a:r>
              <a:rPr lang="en-US" dirty="0"/>
              <a:t>and</a:t>
            </a:r>
          </a:p>
          <a:p>
            <a:pPr algn="ctr"/>
            <a:r>
              <a:rPr lang="en-US" dirty="0"/>
              <a:t>Execute</a:t>
            </a:r>
          </a:p>
        </p:txBody>
      </p:sp>
      <p:sp>
        <p:nvSpPr>
          <p:cNvPr id="6" name="Right Arrow 5"/>
          <p:cNvSpPr/>
          <p:nvPr/>
        </p:nvSpPr>
        <p:spPr>
          <a:xfrm>
            <a:off x="8215181" y="2213874"/>
            <a:ext cx="1115705" cy="409433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ight Arrow 7"/>
          <p:cNvSpPr/>
          <p:nvPr/>
        </p:nvSpPr>
        <p:spPr>
          <a:xfrm>
            <a:off x="8215181" y="4058028"/>
            <a:ext cx="1115705" cy="409433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TextBox 8"/>
          <p:cNvSpPr txBox="1"/>
          <p:nvPr/>
        </p:nvSpPr>
        <p:spPr>
          <a:xfrm>
            <a:off x="8304613" y="3539154"/>
            <a:ext cx="9284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Update</a:t>
            </a:r>
          </a:p>
          <a:p>
            <a:r>
              <a:rPr lang="en-US" dirty="0"/>
              <a:t>entry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304613" y="1694371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Create</a:t>
            </a:r>
          </a:p>
          <a:p>
            <a:r>
              <a:rPr lang="en-US" dirty="0"/>
              <a:t>entry</a:t>
            </a:r>
          </a:p>
        </p:txBody>
      </p:sp>
      <p:sp>
        <p:nvSpPr>
          <p:cNvPr id="11" name="Right Arrow 10"/>
          <p:cNvSpPr/>
          <p:nvPr/>
        </p:nvSpPr>
        <p:spPr>
          <a:xfrm rot="16200000">
            <a:off x="9330885" y="1539855"/>
            <a:ext cx="715655" cy="434081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TextBox 11"/>
          <p:cNvSpPr txBox="1"/>
          <p:nvPr/>
        </p:nvSpPr>
        <p:spPr>
          <a:xfrm>
            <a:off x="9262154" y="1097281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Commit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72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52744E4-5120-4B38-A33D-18D4F5E8D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422330462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does it mean to commit an entry?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6635" y="1249925"/>
            <a:ext cx="7886700" cy="407667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Remove it from the </a:t>
            </a:r>
            <a:r>
              <a:rPr lang="en-US" dirty="0">
                <a:solidFill>
                  <a:srgbClr val="FF0000"/>
                </a:solidFill>
              </a:rPr>
              <a:t>ROB</a:t>
            </a:r>
          </a:p>
          <a:p>
            <a:r>
              <a:rPr lang="en-US" dirty="0"/>
              <a:t>AND</a:t>
            </a:r>
          </a:p>
          <a:p>
            <a:r>
              <a:rPr lang="en-US" dirty="0"/>
              <a:t>Depends on the type of </a:t>
            </a:r>
            <a:r>
              <a:rPr lang="en-US" dirty="0">
                <a:solidFill>
                  <a:schemeClr val="tx2"/>
                </a:solidFill>
              </a:rPr>
              <a:t>instruction</a:t>
            </a:r>
          </a:p>
          <a:p>
            <a:r>
              <a:rPr lang="en-US" dirty="0"/>
              <a:t>Consider instructions with a register destination</a:t>
            </a:r>
          </a:p>
          <a:p>
            <a:pPr lvl="1"/>
            <a:r>
              <a:rPr lang="en-US" dirty="0" err="1"/>
              <a:t>Inst</a:t>
            </a:r>
            <a:r>
              <a:rPr lang="en-US" dirty="0"/>
              <a:t> J: r1 </a:t>
            </a:r>
            <a:r>
              <a:rPr lang="en-US" dirty="0">
                <a:sym typeface="Wingdings" panose="05000000000000000000" pitchFamily="2" charset="2"/>
              </a:rPr>
              <a:t> r2 + r3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Assume that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r1</a:t>
            </a:r>
            <a:r>
              <a:rPr lang="en-US" dirty="0">
                <a:sym typeface="Wingdings" panose="05000000000000000000" pitchFamily="2" charset="2"/>
              </a:rPr>
              <a:t> is mapped to </a:t>
            </a:r>
            <a:r>
              <a:rPr lang="en-US" i="1" dirty="0" err="1">
                <a:solidFill>
                  <a:schemeClr val="tx2"/>
                </a:solidFill>
                <a:sym typeface="Wingdings" panose="05000000000000000000" pitchFamily="2" charset="2"/>
              </a:rPr>
              <a:t>py</a:t>
            </a:r>
            <a:endParaRPr lang="en-US" i="1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Before this instruction, </a:t>
            </a:r>
            <a:r>
              <a:rPr lang="en-US" i="1" dirty="0">
                <a:sym typeface="Wingdings" panose="05000000000000000000" pitchFamily="2" charset="2"/>
              </a:rPr>
              <a:t>r1</a:t>
            </a:r>
            <a:r>
              <a:rPr lang="en-US" dirty="0">
                <a:sym typeface="Wingdings" panose="05000000000000000000" pitchFamily="2" charset="2"/>
              </a:rPr>
              <a:t> was mapped to </a:t>
            </a:r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px</a:t>
            </a:r>
          </a:p>
          <a:p>
            <a:r>
              <a:rPr lang="en-US" dirty="0">
                <a:sym typeface="Wingdings" panose="05000000000000000000" pitchFamily="2" charset="2"/>
              </a:rPr>
              <a:t>When can we free </a:t>
            </a:r>
            <a:r>
              <a:rPr lang="en-US" i="1" dirty="0" err="1">
                <a:solidFill>
                  <a:srgbClr val="FF0000"/>
                </a:solidFill>
                <a:sym typeface="Wingdings" panose="05000000000000000000" pitchFamily="2" charset="2"/>
              </a:rPr>
              <a:t>px</a:t>
            </a:r>
            <a:r>
              <a:rPr lang="en-US" dirty="0">
                <a:sym typeface="Wingdings" panose="05000000000000000000" pitchFamily="2" charset="2"/>
              </a:rPr>
              <a:t>? </a:t>
            </a:r>
          </a:p>
          <a:p>
            <a:pPr lvl="1" algn="just"/>
            <a:r>
              <a:rPr lang="en-US" dirty="0">
                <a:sym typeface="Wingdings" panose="05000000000000000000" pitchFamily="2" charset="2"/>
              </a:rPr>
              <a:t>After </a:t>
            </a:r>
            <a:r>
              <a:rPr lang="en-US" i="1" dirty="0">
                <a:sym typeface="Wingdings" panose="05000000000000000000" pitchFamily="2" charset="2"/>
              </a:rPr>
              <a:t>J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commits</a:t>
            </a:r>
            <a:r>
              <a:rPr lang="en-US" dirty="0">
                <a:sym typeface="Wingdings" panose="05000000000000000000" pitchFamily="2" charset="2"/>
              </a:rPr>
              <a:t>, there are no instructions earlier than </a:t>
            </a:r>
            <a:r>
              <a:rPr lang="en-US" i="1" dirty="0">
                <a:sym typeface="Wingdings" panose="05000000000000000000" pitchFamily="2" charset="2"/>
              </a:rPr>
              <a:t>J </a:t>
            </a:r>
            <a:r>
              <a:rPr lang="en-US" dirty="0">
                <a:sym typeface="Wingdings" panose="05000000000000000000" pitchFamily="2" charset="2"/>
              </a:rPr>
              <a:t>in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pipeline</a:t>
            </a:r>
          </a:p>
          <a:p>
            <a:pPr lvl="1" algn="just"/>
            <a:r>
              <a:rPr lang="en-US" dirty="0">
                <a:sym typeface="Wingdings" panose="05000000000000000000" pitchFamily="2" charset="2"/>
              </a:rPr>
              <a:t>There is no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instruction</a:t>
            </a:r>
            <a:r>
              <a:rPr lang="en-US" dirty="0">
                <a:sym typeface="Wingdings" panose="05000000000000000000" pitchFamily="2" charset="2"/>
              </a:rPr>
              <a:t> that requires the value in </a:t>
            </a:r>
            <a:r>
              <a:rPr lang="en-US" i="1" dirty="0" err="1">
                <a:solidFill>
                  <a:srgbClr val="FF0000"/>
                </a:solidFill>
                <a:sym typeface="Wingdings" panose="05000000000000000000" pitchFamily="2" charset="2"/>
              </a:rPr>
              <a:t>px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</a:p>
          <a:p>
            <a:pPr lvl="1" algn="just"/>
            <a:r>
              <a:rPr lang="en-US" i="1" dirty="0" err="1">
                <a:solidFill>
                  <a:srgbClr val="FF0000"/>
                </a:solidFill>
                <a:sym typeface="Wingdings" panose="05000000000000000000" pitchFamily="2" charset="2"/>
              </a:rPr>
              <a:t>px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can be reclaimed, and added to the </a:t>
            </a:r>
            <a:r>
              <a:rPr lang="en-US" dirty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free list</a:t>
            </a:r>
            <a:endParaRPr lang="en-US" i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73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608D57-64A8-4CF2-97C8-7043737BC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pic>
        <p:nvPicPr>
          <p:cNvPr id="7" name="Picture 6" descr="A picture containing airplane&#10;&#10;Description automatically generated">
            <a:extLst>
              <a:ext uri="{FF2B5EF4-FFF2-40B4-BE49-F238E27FC236}">
                <a16:creationId xmlns:a16="http://schemas.microsoft.com/office/drawing/2014/main" id="{475BF069-3D4E-4359-B5D3-DA3BAE2089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6936">
            <a:off x="1646981" y="1804373"/>
            <a:ext cx="946308" cy="946308"/>
          </a:xfrm>
          <a:prstGeom prst="rect">
            <a:avLst/>
          </a:prstGeom>
        </p:spPr>
      </p:pic>
      <p:pic>
        <p:nvPicPr>
          <p:cNvPr id="8" name="Picture 7" descr="A close up of a device&#10;&#10;Description automatically generated">
            <a:extLst>
              <a:ext uri="{FF2B5EF4-FFF2-40B4-BE49-F238E27FC236}">
                <a16:creationId xmlns:a16="http://schemas.microsoft.com/office/drawing/2014/main" id="{906DBCCA-3696-422D-86CE-1BBDDC4D6A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2538" y="4479317"/>
            <a:ext cx="1266242" cy="1266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910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 to renaming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0616" y="1280160"/>
            <a:ext cx="8077170" cy="4351338"/>
          </a:xfrm>
        </p:spPr>
        <p:txBody>
          <a:bodyPr/>
          <a:lstStyle/>
          <a:p>
            <a:r>
              <a:rPr lang="en-US" dirty="0"/>
              <a:t>Whenever we see an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instruction</a:t>
            </a:r>
            <a:r>
              <a:rPr lang="en-US" dirty="0"/>
              <a:t> of the form:</a:t>
            </a:r>
          </a:p>
          <a:p>
            <a:pPr lvl="1"/>
            <a:r>
              <a:rPr lang="en-US" dirty="0"/>
              <a:t>Instruction J: r1 </a:t>
            </a:r>
            <a:r>
              <a:rPr lang="en-US" dirty="0">
                <a:sym typeface="Wingdings" panose="05000000000000000000" pitchFamily="2" charset="2"/>
              </a:rPr>
              <a:t> ...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Remember the previous mapping of </a:t>
            </a:r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r1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by reading the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rename table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Assume that </a:t>
            </a:r>
            <a:r>
              <a:rPr lang="en-US" i="1" dirty="0">
                <a:solidFill>
                  <a:srgbClr val="FF0000"/>
                </a:solidFill>
                <a:sym typeface="Wingdings" panose="05000000000000000000" pitchFamily="2" charset="2"/>
              </a:rPr>
              <a:t>r1</a:t>
            </a:r>
            <a:r>
              <a:rPr lang="en-US" i="1" dirty="0">
                <a:sym typeface="Wingdings" panose="05000000000000000000" pitchFamily="2" charset="2"/>
              </a:rPr>
              <a:t> </a:t>
            </a:r>
            <a:r>
              <a:rPr lang="en-US" dirty="0">
                <a:sym typeface="Wingdings" panose="05000000000000000000" pitchFamily="2" charset="2"/>
              </a:rPr>
              <a:t>was mapped to </a:t>
            </a:r>
            <a:r>
              <a:rPr lang="en-US" i="1" dirty="0" err="1">
                <a:solidFill>
                  <a:schemeClr val="tx2"/>
                </a:solidFill>
                <a:sym typeface="Wingdings" panose="05000000000000000000" pitchFamily="2" charset="2"/>
              </a:rPr>
              <a:t>px</a:t>
            </a:r>
            <a:endParaRPr lang="en-US" i="1" dirty="0">
              <a:solidFill>
                <a:schemeClr val="tx2"/>
              </a:solidFill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Save this mapping in the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ROB</a:t>
            </a:r>
            <a:r>
              <a:rPr lang="en-US" dirty="0">
                <a:sym typeface="Wingdings" panose="05000000000000000000" pitchFamily="2" charset="2"/>
              </a:rPr>
              <a:t> entry for instruction </a:t>
            </a:r>
            <a:r>
              <a:rPr lang="en-US" i="1" dirty="0">
                <a:sym typeface="Wingdings" panose="05000000000000000000" pitchFamily="2" charset="2"/>
              </a:rPr>
              <a:t>J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When </a:t>
            </a:r>
            <a:r>
              <a:rPr lang="en-US" i="1" dirty="0">
                <a:sym typeface="Wingdings" panose="05000000000000000000" pitchFamily="2" charset="2"/>
              </a:rPr>
              <a:t>J </a:t>
            </a:r>
            <a:r>
              <a:rPr lang="en-US" dirty="0">
                <a:sym typeface="Wingdings" panose="05000000000000000000" pitchFamily="2" charset="2"/>
              </a:rPr>
              <a:t>is committed, </a:t>
            </a:r>
            <a:r>
              <a:rPr lang="en-US" dirty="0" err="1">
                <a:solidFill>
                  <a:srgbClr val="0070C0"/>
                </a:solidFill>
                <a:sym typeface="Wingdings" panose="05000000000000000000" pitchFamily="2" charset="2"/>
              </a:rPr>
              <a:t>unmap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 </a:t>
            </a:r>
            <a:r>
              <a:rPr lang="en-US" i="1" dirty="0" err="1">
                <a:solidFill>
                  <a:schemeClr val="tx2"/>
                </a:solidFill>
                <a:sym typeface="Wingdings" panose="05000000000000000000" pitchFamily="2" charset="2"/>
              </a:rPr>
              <a:t>px</a:t>
            </a:r>
            <a:r>
              <a:rPr lang="en-US" i="1" dirty="0">
                <a:sym typeface="Wingdings" panose="05000000000000000000" pitchFamily="2" charset="2"/>
              </a:rPr>
              <a:t>, </a:t>
            </a:r>
            <a:r>
              <a:rPr lang="en-US" dirty="0">
                <a:sym typeface="Wingdings" panose="05000000000000000000" pitchFamily="2" charset="2"/>
              </a:rPr>
              <a:t>and return it to the </a:t>
            </a:r>
            <a:r>
              <a:rPr lang="en-US" dirty="0">
                <a:solidFill>
                  <a:schemeClr val="accent6"/>
                </a:solidFill>
                <a:sym typeface="Wingdings" panose="05000000000000000000" pitchFamily="2" charset="2"/>
              </a:rPr>
              <a:t>free list</a:t>
            </a:r>
          </a:p>
          <a:p>
            <a:r>
              <a:rPr lang="en-US" dirty="0">
                <a:sym typeface="Wingdings" panose="05000000000000000000" pitchFamily="2" charset="2"/>
              </a:rPr>
              <a:t>This can be done for all </a:t>
            </a:r>
            <a:r>
              <a:rPr lang="en-US" dirty="0">
                <a:solidFill>
                  <a:schemeClr val="accent5"/>
                </a:solidFill>
                <a:sym typeface="Wingdings" panose="05000000000000000000" pitchFamily="2" charset="2"/>
              </a:rPr>
              <a:t>instructions</a:t>
            </a:r>
            <a:r>
              <a:rPr lang="en-US" dirty="0">
                <a:sym typeface="Wingdings" panose="05000000000000000000" pitchFamily="2" charset="2"/>
              </a:rPr>
              <a:t> that have a </a:t>
            </a:r>
            <a:r>
              <a:rPr lang="en-US" dirty="0">
                <a:solidFill>
                  <a:srgbClr val="00B050"/>
                </a:solidFill>
                <a:sym typeface="Wingdings" panose="05000000000000000000" pitchFamily="2" charset="2"/>
              </a:rPr>
              <a:t>destination</a:t>
            </a:r>
            <a:r>
              <a:rPr lang="en-US" dirty="0">
                <a:sym typeface="Wingdings" panose="05000000000000000000" pitchFamily="2" charset="2"/>
              </a:rPr>
              <a:t> operand as a register: ALU instructions, load instruction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74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A9FA9B-71E1-4D70-9114-5E18C9622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411633273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 and Store 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0616" y="1280161"/>
            <a:ext cx="6858000" cy="2466217"/>
          </a:xfrm>
        </p:spPr>
        <p:txBody>
          <a:bodyPr/>
          <a:lstStyle/>
          <a:p>
            <a:r>
              <a:rPr lang="en-US" dirty="0"/>
              <a:t>When should a store be written to </a:t>
            </a:r>
            <a:r>
              <a:rPr lang="en-US" dirty="0">
                <a:solidFill>
                  <a:srgbClr val="00B050"/>
                </a:solidFill>
              </a:rPr>
              <a:t>memory</a:t>
            </a:r>
            <a:r>
              <a:rPr lang="en-US" dirty="0"/>
              <a:t>?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ANS</a:t>
            </a:r>
            <a:r>
              <a:rPr lang="en-US" dirty="0"/>
              <a:t>: When we are sure that it is not in the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wrong path </a:t>
            </a:r>
            <a:r>
              <a:rPr lang="en-US" dirty="0"/>
              <a:t>of a branch, or no </a:t>
            </a:r>
            <a:r>
              <a:rPr lang="en-US" dirty="0">
                <a:solidFill>
                  <a:schemeClr val="accent1"/>
                </a:solidFill>
              </a:rPr>
              <a:t>interrupt</a:t>
            </a:r>
            <a:r>
              <a:rPr lang="en-US" dirty="0"/>
              <a:t> will come before it</a:t>
            </a:r>
          </a:p>
          <a:p>
            <a:pPr lvl="1"/>
            <a:r>
              <a:rPr lang="en-US" dirty="0"/>
              <a:t>Only possible at </a:t>
            </a:r>
            <a:r>
              <a:rPr lang="en-US" dirty="0">
                <a:solidFill>
                  <a:srgbClr val="FF0000"/>
                </a:solidFill>
              </a:rPr>
              <a:t>commit time</a:t>
            </a:r>
            <a:r>
              <a:rPr lang="en-US" dirty="0"/>
              <a:t>.</a:t>
            </a:r>
          </a:p>
          <a:p>
            <a:pPr lvl="1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Solution</a:t>
            </a:r>
            <a:r>
              <a:rPr lang="en-US" dirty="0"/>
              <a:t>: Send stores to memory at </a:t>
            </a:r>
            <a:r>
              <a:rPr lang="en-US" dirty="0">
                <a:solidFill>
                  <a:srgbClr val="FF0000"/>
                </a:solidFill>
              </a:rPr>
              <a:t>commit time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At the same time remove them from the </a:t>
            </a:r>
            <a:r>
              <a:rPr lang="en-US" dirty="0">
                <a:solidFill>
                  <a:schemeClr val="tx2"/>
                </a:solidFill>
              </a:rPr>
              <a:t>store queue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75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9EDA7-06A5-4318-944C-2FA60D2B2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4B5BA13-F3A4-419B-B6B0-EFC1EC06D779}"/>
              </a:ext>
            </a:extLst>
          </p:cNvPr>
          <p:cNvCxnSpPr>
            <a:cxnSpLocks/>
          </p:cNvCxnSpPr>
          <p:nvPr/>
        </p:nvCxnSpPr>
        <p:spPr>
          <a:xfrm>
            <a:off x="1808086" y="3844031"/>
            <a:ext cx="8060925" cy="0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3CA99D31-6F3A-44A3-B4F1-687BAAE83830}"/>
              </a:ext>
            </a:extLst>
          </p:cNvPr>
          <p:cNvSpPr txBox="1">
            <a:spLocks/>
          </p:cNvSpPr>
          <p:nvPr/>
        </p:nvSpPr>
        <p:spPr>
          <a:xfrm>
            <a:off x="1880616" y="3869865"/>
            <a:ext cx="6858000" cy="24662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230188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460375" indent="-22860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55613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5800" indent="0" algn="l" defTabSz="914400" rtl="0" eaLnBrk="1" latinLnBrk="0" hangingPunct="1">
              <a:lnSpc>
                <a:spcPct val="100000"/>
              </a:lnSpc>
              <a:spcBef>
                <a:spcPts val="8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When should a load be removed from the LSQ?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At commit time  </a:t>
            </a:r>
            <a:r>
              <a:rPr lang="en-US" dirty="0">
                <a:sym typeface="Wingdings" panose="05000000000000000000" pitchFamily="2" charset="2"/>
              </a:rPr>
              <a:t>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65980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we in the case of an interrupt?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0616" y="1280160"/>
            <a:ext cx="8787384" cy="4351338"/>
          </a:xfrm>
        </p:spPr>
        <p:txBody>
          <a:bodyPr>
            <a:normAutofit/>
          </a:bodyPr>
          <a:lstStyle/>
          <a:p>
            <a:r>
              <a:rPr lang="en-US" dirty="0"/>
              <a:t>Let us treat interrupts, exceptions, and branch </a:t>
            </a:r>
            <a:r>
              <a:rPr lang="en-US" dirty="0" err="1"/>
              <a:t>mispredictions</a:t>
            </a:r>
            <a:r>
              <a:rPr lang="en-US" dirty="0"/>
              <a:t> in the same </a:t>
            </a:r>
            <a:r>
              <a:rPr lang="en-US" dirty="0">
                <a:solidFill>
                  <a:schemeClr val="accent1"/>
                </a:solidFill>
              </a:rPr>
              <a:t>category</a:t>
            </a:r>
          </a:p>
          <a:p>
            <a:r>
              <a:rPr lang="en-US" dirty="0"/>
              <a:t>We will clearly have some instructions in the </a:t>
            </a:r>
            <a:r>
              <a:rPr lang="en-US" dirty="0">
                <a:solidFill>
                  <a:schemeClr val="accent6"/>
                </a:solidFill>
              </a:rPr>
              <a:t>pipeline</a:t>
            </a:r>
            <a:r>
              <a:rPr lang="en-US" dirty="0"/>
              <a:t> that are on the </a:t>
            </a:r>
            <a:r>
              <a:rPr lang="en-US" dirty="0">
                <a:solidFill>
                  <a:srgbClr val="FF0000"/>
                </a:solidFill>
              </a:rPr>
              <a:t>wrong path</a:t>
            </a:r>
            <a:r>
              <a:rPr lang="en-US" dirty="0"/>
              <a:t>. They should not be </a:t>
            </a:r>
            <a:r>
              <a:rPr lang="en-US" dirty="0">
                <a:solidFill>
                  <a:srgbClr val="C00000"/>
                </a:solidFill>
              </a:rPr>
              <a:t>committed</a:t>
            </a:r>
          </a:p>
          <a:p>
            <a:r>
              <a:rPr lang="en-US" dirty="0"/>
              <a:t>Use the </a:t>
            </a:r>
            <a:r>
              <a:rPr lang="en-US" dirty="0">
                <a:solidFill>
                  <a:srgbClr val="C00000"/>
                </a:solidFill>
              </a:rPr>
              <a:t>ROB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Mark the instruction that has had an exception, or suffered from a </a:t>
            </a:r>
            <a:r>
              <a:rPr lang="en-US" dirty="0">
                <a:solidFill>
                  <a:srgbClr val="FF0000"/>
                </a:solidFill>
              </a:rPr>
              <a:t>misprediction, </a:t>
            </a:r>
            <a:r>
              <a:rPr lang="en-US" dirty="0"/>
              <a:t>in the ROB</a:t>
            </a:r>
          </a:p>
          <a:p>
            <a:pPr lvl="1"/>
            <a:r>
              <a:rPr lang="en-US" dirty="0"/>
              <a:t>In the case of an </a:t>
            </a:r>
            <a:r>
              <a:rPr lang="en-US" dirty="0">
                <a:solidFill>
                  <a:schemeClr val="tx2"/>
                </a:solidFill>
              </a:rPr>
              <a:t>interrupt</a:t>
            </a:r>
            <a:r>
              <a:rPr lang="en-US" dirty="0"/>
              <a:t> mark the topmost entry in the ROB</a:t>
            </a:r>
          </a:p>
          <a:p>
            <a:pPr lvl="1"/>
            <a:r>
              <a:rPr lang="en-US" dirty="0"/>
              <a:t>Wait till the marked instruction </a:t>
            </a:r>
            <a:r>
              <a:rPr lang="en-US" dirty="0">
                <a:solidFill>
                  <a:srgbClr val="FF0000"/>
                </a:solidFill>
              </a:rPr>
              <a:t>retires</a:t>
            </a:r>
          </a:p>
          <a:p>
            <a:pPr lvl="1"/>
            <a:r>
              <a:rPr lang="en-US" dirty="0"/>
              <a:t>Initiate the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recovery sequence</a:t>
            </a:r>
          </a:p>
          <a:p>
            <a:pPr lvl="1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More on the next slide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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76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1439AA-2282-4A81-8E88-67ED2BA20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57287805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Flushing the Pipeline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927949" y="3393418"/>
            <a:ext cx="1248674" cy="5111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Fetch</a:t>
            </a:r>
            <a:endParaRPr lang="en-IN" dirty="0"/>
          </a:p>
        </p:txBody>
      </p:sp>
      <p:sp>
        <p:nvSpPr>
          <p:cNvPr id="5" name="Rounded Rectangle 4"/>
          <p:cNvSpPr/>
          <p:nvPr/>
        </p:nvSpPr>
        <p:spPr>
          <a:xfrm>
            <a:off x="4765376" y="3118450"/>
            <a:ext cx="2335602" cy="1061049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Rest of the Pipeline</a:t>
            </a:r>
            <a:endParaRPr lang="en-IN" sz="2100" dirty="0"/>
          </a:p>
        </p:txBody>
      </p:sp>
      <p:sp>
        <p:nvSpPr>
          <p:cNvPr id="6" name="Right Arrow 5"/>
          <p:cNvSpPr/>
          <p:nvPr/>
        </p:nvSpPr>
        <p:spPr>
          <a:xfrm>
            <a:off x="4215443" y="3516343"/>
            <a:ext cx="511115" cy="265262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7" name="Right Arrow 6"/>
          <p:cNvSpPr/>
          <p:nvPr/>
        </p:nvSpPr>
        <p:spPr>
          <a:xfrm>
            <a:off x="7178617" y="3542221"/>
            <a:ext cx="511115" cy="265262"/>
          </a:xfrm>
          <a:prstGeom prst="rightArrow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15" name="Rectangle 14"/>
          <p:cNvSpPr/>
          <p:nvPr/>
        </p:nvSpPr>
        <p:spPr>
          <a:xfrm>
            <a:off x="2297972" y="3497444"/>
            <a:ext cx="297611" cy="317021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16" name="Rectangle 15"/>
          <p:cNvSpPr/>
          <p:nvPr/>
        </p:nvSpPr>
        <p:spPr>
          <a:xfrm>
            <a:off x="2297972" y="3497444"/>
            <a:ext cx="297611" cy="3170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17" name="Rectangle 16"/>
          <p:cNvSpPr/>
          <p:nvPr/>
        </p:nvSpPr>
        <p:spPr>
          <a:xfrm>
            <a:off x="2308630" y="3509447"/>
            <a:ext cx="297611" cy="3170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18" name="Rectangle 17"/>
          <p:cNvSpPr/>
          <p:nvPr/>
        </p:nvSpPr>
        <p:spPr>
          <a:xfrm>
            <a:off x="2301112" y="3497444"/>
            <a:ext cx="297611" cy="31702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19" name="Rectangle 18"/>
          <p:cNvSpPr/>
          <p:nvPr/>
        </p:nvSpPr>
        <p:spPr>
          <a:xfrm>
            <a:off x="2308629" y="3491309"/>
            <a:ext cx="304275" cy="303596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20" name="Rectangle 19"/>
          <p:cNvSpPr/>
          <p:nvPr/>
        </p:nvSpPr>
        <p:spPr>
          <a:xfrm>
            <a:off x="7987052" y="4376776"/>
            <a:ext cx="297611" cy="317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21" name="Rectangle 20"/>
          <p:cNvSpPr/>
          <p:nvPr/>
        </p:nvSpPr>
        <p:spPr>
          <a:xfrm>
            <a:off x="7987051" y="4050411"/>
            <a:ext cx="297611" cy="317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22" name="Rectangle 21"/>
          <p:cNvSpPr/>
          <p:nvPr/>
        </p:nvSpPr>
        <p:spPr>
          <a:xfrm>
            <a:off x="7987052" y="3741348"/>
            <a:ext cx="297611" cy="317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23" name="Rectangle 22"/>
          <p:cNvSpPr/>
          <p:nvPr/>
        </p:nvSpPr>
        <p:spPr>
          <a:xfrm>
            <a:off x="7987051" y="3414983"/>
            <a:ext cx="297611" cy="317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24" name="Rectangle 23"/>
          <p:cNvSpPr/>
          <p:nvPr/>
        </p:nvSpPr>
        <p:spPr>
          <a:xfrm>
            <a:off x="7987051" y="3093290"/>
            <a:ext cx="297611" cy="3170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350"/>
          </a:p>
        </p:txBody>
      </p:sp>
      <p:sp>
        <p:nvSpPr>
          <p:cNvPr id="25" name="Rounded Rectangle 24"/>
          <p:cNvSpPr/>
          <p:nvPr/>
        </p:nvSpPr>
        <p:spPr>
          <a:xfrm>
            <a:off x="7689731" y="4859949"/>
            <a:ext cx="890096" cy="243986"/>
          </a:xfrm>
          <a:prstGeom prst="roundRect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ROB</a:t>
            </a:r>
            <a:endParaRPr lang="en-IN" sz="1350" dirty="0"/>
          </a:p>
        </p:txBody>
      </p:sp>
      <p:sp>
        <p:nvSpPr>
          <p:cNvPr id="27" name="Rounded Rectangle 26"/>
          <p:cNvSpPr/>
          <p:nvPr/>
        </p:nvSpPr>
        <p:spPr>
          <a:xfrm>
            <a:off x="1863580" y="3116263"/>
            <a:ext cx="890096" cy="24398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 err="1"/>
              <a:t>Insts</a:t>
            </a:r>
            <a:endParaRPr lang="en-IN" sz="1350" dirty="0"/>
          </a:p>
        </p:txBody>
      </p:sp>
      <p:sp>
        <p:nvSpPr>
          <p:cNvPr id="35" name="Rounded Rectangle 34"/>
          <p:cNvSpPr/>
          <p:nvPr/>
        </p:nvSpPr>
        <p:spPr>
          <a:xfrm>
            <a:off x="8863379" y="4389405"/>
            <a:ext cx="1365006" cy="3848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Branch </a:t>
            </a:r>
            <a:r>
              <a:rPr lang="en-US" sz="1350" dirty="0" err="1"/>
              <a:t>misprediction</a:t>
            </a:r>
            <a:endParaRPr lang="en-IN" sz="1350" dirty="0"/>
          </a:p>
        </p:txBody>
      </p:sp>
      <p:grpSp>
        <p:nvGrpSpPr>
          <p:cNvPr id="96" name="Group 95"/>
          <p:cNvGrpSpPr/>
          <p:nvPr/>
        </p:nvGrpSpPr>
        <p:grpSpPr>
          <a:xfrm>
            <a:off x="7980385" y="3108372"/>
            <a:ext cx="304276" cy="1571681"/>
            <a:chOff x="2148096" y="4763688"/>
            <a:chExt cx="405701" cy="2095574"/>
          </a:xfrm>
        </p:grpSpPr>
        <p:sp>
          <p:nvSpPr>
            <p:cNvPr id="38" name="Rectangle 37"/>
            <p:cNvSpPr/>
            <p:nvPr/>
          </p:nvSpPr>
          <p:spPr>
            <a:xfrm>
              <a:off x="2156981" y="6436567"/>
              <a:ext cx="396815" cy="42269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2148096" y="6013872"/>
              <a:ext cx="396815" cy="42269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2156982" y="5591177"/>
              <a:ext cx="396815" cy="42269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2148097" y="5168482"/>
              <a:ext cx="396815" cy="42269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148097" y="4763688"/>
              <a:ext cx="405700" cy="404794"/>
            </a:xfrm>
            <a:prstGeom prst="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grpSp>
          <p:nvGrpSpPr>
            <p:cNvPr id="34" name="Group 33"/>
            <p:cNvGrpSpPr/>
            <p:nvPr/>
          </p:nvGrpSpPr>
          <p:grpSpPr>
            <a:xfrm>
              <a:off x="2216608" y="6471303"/>
              <a:ext cx="298939" cy="336169"/>
              <a:chOff x="9539654" y="4768704"/>
              <a:chExt cx="298939" cy="336169"/>
            </a:xfrm>
          </p:grpSpPr>
          <p:cxnSp>
            <p:nvCxnSpPr>
              <p:cNvPr id="29" name="Straight Connector 28"/>
              <p:cNvCxnSpPr/>
              <p:nvPr/>
            </p:nvCxnSpPr>
            <p:spPr>
              <a:xfrm>
                <a:off x="9539654" y="4768704"/>
                <a:ext cx="298938" cy="336169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H="1">
                <a:off x="9539654" y="4786882"/>
                <a:ext cx="298939" cy="317991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7" name="Group 96"/>
          <p:cNvGrpSpPr/>
          <p:nvPr/>
        </p:nvGrpSpPr>
        <p:grpSpPr>
          <a:xfrm>
            <a:off x="7977052" y="3094947"/>
            <a:ext cx="304276" cy="1268085"/>
            <a:chOff x="3452289" y="4957134"/>
            <a:chExt cx="405701" cy="1690780"/>
          </a:xfrm>
        </p:grpSpPr>
        <p:sp>
          <p:nvSpPr>
            <p:cNvPr id="74" name="Rectangle 73"/>
            <p:cNvSpPr/>
            <p:nvPr/>
          </p:nvSpPr>
          <p:spPr>
            <a:xfrm>
              <a:off x="3461174" y="6225219"/>
              <a:ext cx="396815" cy="42269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sp>
          <p:nvSpPr>
            <p:cNvPr id="75" name="Rectangle 74"/>
            <p:cNvSpPr/>
            <p:nvPr/>
          </p:nvSpPr>
          <p:spPr>
            <a:xfrm>
              <a:off x="3452289" y="5802524"/>
              <a:ext cx="396815" cy="42269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461175" y="5379829"/>
              <a:ext cx="396815" cy="42269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sp>
          <p:nvSpPr>
            <p:cNvPr id="77" name="Rectangle 76"/>
            <p:cNvSpPr/>
            <p:nvPr/>
          </p:nvSpPr>
          <p:spPr>
            <a:xfrm>
              <a:off x="3452290" y="4957134"/>
              <a:ext cx="396815" cy="42269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3520801" y="6259955"/>
              <a:ext cx="298939" cy="336169"/>
              <a:chOff x="9539654" y="4768704"/>
              <a:chExt cx="298939" cy="336169"/>
            </a:xfrm>
          </p:grpSpPr>
          <p:cxnSp>
            <p:nvCxnSpPr>
              <p:cNvPr id="79" name="Straight Connector 78"/>
              <p:cNvCxnSpPr/>
              <p:nvPr/>
            </p:nvCxnSpPr>
            <p:spPr>
              <a:xfrm>
                <a:off x="9539654" y="4768704"/>
                <a:ext cx="298938" cy="336169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H="1">
                <a:off x="9539654" y="4786882"/>
                <a:ext cx="298939" cy="317991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8" name="Group 97"/>
          <p:cNvGrpSpPr/>
          <p:nvPr/>
        </p:nvGrpSpPr>
        <p:grpSpPr>
          <a:xfrm>
            <a:off x="7973719" y="3100297"/>
            <a:ext cx="304276" cy="951064"/>
            <a:chOff x="4687957" y="5331213"/>
            <a:chExt cx="405701" cy="1268085"/>
          </a:xfrm>
        </p:grpSpPr>
        <p:sp>
          <p:nvSpPr>
            <p:cNvPr id="81" name="Rectangle 80"/>
            <p:cNvSpPr/>
            <p:nvPr/>
          </p:nvSpPr>
          <p:spPr>
            <a:xfrm>
              <a:off x="4696842" y="6176603"/>
              <a:ext cx="396815" cy="42269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sp>
          <p:nvSpPr>
            <p:cNvPr id="82" name="Rectangle 81"/>
            <p:cNvSpPr/>
            <p:nvPr/>
          </p:nvSpPr>
          <p:spPr>
            <a:xfrm>
              <a:off x="4687957" y="5753908"/>
              <a:ext cx="396815" cy="42269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sp>
          <p:nvSpPr>
            <p:cNvPr id="83" name="Rectangle 82"/>
            <p:cNvSpPr/>
            <p:nvPr/>
          </p:nvSpPr>
          <p:spPr>
            <a:xfrm>
              <a:off x="4696843" y="5331213"/>
              <a:ext cx="396815" cy="42269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grpSp>
          <p:nvGrpSpPr>
            <p:cNvPr id="84" name="Group 83"/>
            <p:cNvGrpSpPr/>
            <p:nvPr/>
          </p:nvGrpSpPr>
          <p:grpSpPr>
            <a:xfrm>
              <a:off x="4756469" y="6211339"/>
              <a:ext cx="298939" cy="336169"/>
              <a:chOff x="9539654" y="4768704"/>
              <a:chExt cx="298939" cy="336169"/>
            </a:xfrm>
          </p:grpSpPr>
          <p:cxnSp>
            <p:nvCxnSpPr>
              <p:cNvPr id="85" name="Straight Connector 84"/>
              <p:cNvCxnSpPr/>
              <p:nvPr/>
            </p:nvCxnSpPr>
            <p:spPr>
              <a:xfrm>
                <a:off x="9539654" y="4768704"/>
                <a:ext cx="298938" cy="336169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/>
              <p:cNvCxnSpPr/>
              <p:nvPr/>
            </p:nvCxnSpPr>
            <p:spPr>
              <a:xfrm flipH="1">
                <a:off x="9539654" y="4786882"/>
                <a:ext cx="298939" cy="317991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9" name="Group 98"/>
          <p:cNvGrpSpPr/>
          <p:nvPr/>
        </p:nvGrpSpPr>
        <p:grpSpPr>
          <a:xfrm>
            <a:off x="7980384" y="3111692"/>
            <a:ext cx="304275" cy="634043"/>
            <a:chOff x="5716331" y="5684467"/>
            <a:chExt cx="405700" cy="845390"/>
          </a:xfrm>
        </p:grpSpPr>
        <p:sp>
          <p:nvSpPr>
            <p:cNvPr id="87" name="Rectangle 86"/>
            <p:cNvSpPr/>
            <p:nvPr/>
          </p:nvSpPr>
          <p:spPr>
            <a:xfrm>
              <a:off x="5725216" y="6107162"/>
              <a:ext cx="396815" cy="42269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sp>
          <p:nvSpPr>
            <p:cNvPr id="88" name="Rectangle 87"/>
            <p:cNvSpPr/>
            <p:nvPr/>
          </p:nvSpPr>
          <p:spPr>
            <a:xfrm>
              <a:off x="5716331" y="5684467"/>
              <a:ext cx="396815" cy="422695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grpSp>
          <p:nvGrpSpPr>
            <p:cNvPr id="89" name="Group 88"/>
            <p:cNvGrpSpPr/>
            <p:nvPr/>
          </p:nvGrpSpPr>
          <p:grpSpPr>
            <a:xfrm>
              <a:off x="5784843" y="6141898"/>
              <a:ext cx="298939" cy="336169"/>
              <a:chOff x="9539654" y="4768704"/>
              <a:chExt cx="298939" cy="336169"/>
            </a:xfrm>
          </p:grpSpPr>
          <p:cxnSp>
            <p:nvCxnSpPr>
              <p:cNvPr id="90" name="Straight Connector 89"/>
              <p:cNvCxnSpPr/>
              <p:nvPr/>
            </p:nvCxnSpPr>
            <p:spPr>
              <a:xfrm>
                <a:off x="9539654" y="4768704"/>
                <a:ext cx="298938" cy="336169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H="1">
                <a:off x="9539654" y="4786882"/>
                <a:ext cx="298939" cy="317991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0" name="Group 99"/>
          <p:cNvGrpSpPr/>
          <p:nvPr/>
        </p:nvGrpSpPr>
        <p:grpSpPr>
          <a:xfrm>
            <a:off x="7977052" y="3098638"/>
            <a:ext cx="297611" cy="317021"/>
            <a:chOff x="6555182" y="6107162"/>
            <a:chExt cx="396815" cy="422695"/>
          </a:xfrm>
        </p:grpSpPr>
        <p:sp>
          <p:nvSpPr>
            <p:cNvPr id="92" name="Rectangle 91"/>
            <p:cNvSpPr/>
            <p:nvPr/>
          </p:nvSpPr>
          <p:spPr>
            <a:xfrm>
              <a:off x="6555182" y="6107162"/>
              <a:ext cx="396815" cy="422695"/>
            </a:xfrm>
            <a:prstGeom prst="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1350"/>
            </a:p>
          </p:txBody>
        </p:sp>
        <p:grpSp>
          <p:nvGrpSpPr>
            <p:cNvPr id="93" name="Group 92"/>
            <p:cNvGrpSpPr/>
            <p:nvPr/>
          </p:nvGrpSpPr>
          <p:grpSpPr>
            <a:xfrm>
              <a:off x="6614809" y="6141898"/>
              <a:ext cx="298939" cy="336169"/>
              <a:chOff x="9539654" y="4768704"/>
              <a:chExt cx="298939" cy="336169"/>
            </a:xfrm>
          </p:grpSpPr>
          <p:cxnSp>
            <p:nvCxnSpPr>
              <p:cNvPr id="94" name="Straight Connector 93"/>
              <p:cNvCxnSpPr/>
              <p:nvPr/>
            </p:nvCxnSpPr>
            <p:spPr>
              <a:xfrm>
                <a:off x="9539654" y="4768704"/>
                <a:ext cx="298938" cy="336169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/>
              <p:cNvCxnSpPr/>
              <p:nvPr/>
            </p:nvCxnSpPr>
            <p:spPr>
              <a:xfrm flipH="1">
                <a:off x="9539654" y="4786882"/>
                <a:ext cx="298939" cy="317991"/>
              </a:xfrm>
              <a:prstGeom prst="line">
                <a:avLst/>
              </a:prstGeom>
              <a:ln w="38100">
                <a:solidFill>
                  <a:srgbClr val="00206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1" name="Rounded Rectangle 100"/>
          <p:cNvSpPr/>
          <p:nvPr/>
        </p:nvSpPr>
        <p:spPr>
          <a:xfrm>
            <a:off x="8555319" y="2546921"/>
            <a:ext cx="2042344" cy="881793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350" dirty="0"/>
              <a:t>Flush the ROB, LSQ, IW</a:t>
            </a:r>
          </a:p>
          <a:p>
            <a:pPr algn="ctr"/>
            <a:r>
              <a:rPr lang="en-US" sz="1350" dirty="0"/>
              <a:t>and all pipeline registers</a:t>
            </a:r>
            <a:endParaRPr lang="en-IN" sz="1350" dirty="0"/>
          </a:p>
        </p:txBody>
      </p:sp>
      <p:sp>
        <p:nvSpPr>
          <p:cNvPr id="102" name="Slide Number Placeholder 10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77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98022F-02C1-4254-988C-064608D26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203794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0.00555 L -5.55556E-7 0.00555 C 0.00295 0.00625 0.00625 0.00671 0.0092 0.00764 C 0.02743 0.01296 0.0007 0.00671 0.02222 0.01204 C 0.03195 0.01435 0.03438 0.01435 0.04462 0.01643 C 0.04983 0.01736 0.05469 0.01875 0.05972 0.01967 C 0.07483 0.02268 0.10486 0.02893 0.12257 0.03055 C 0.12882 0.03148 0.13507 0.03148 0.14132 0.03194 C 0.19635 0.04467 0.1566 0.03704 0.2717 0.03495 C 0.28524 0.03472 0.2974 0.03379 0.31094 0.03287 L 0.31441 0.03194 C 0.31597 0.03148 0.31736 0.03125 0.31875 0.03055 C 0.31962 0.03055 0.32014 0.02986 0.32101 0.02963 C 0.3224 0.02917 0.32396 0.02893 0.32535 0.02847 C 0.33368 0.02199 0.32986 0.02361 0.33698 0.02199 C 0.33837 0.02106 0.33976 0.02014 0.34115 0.01967 C 0.34288 0.01921 0.34462 0.01921 0.34618 0.01852 C 0.34722 0.01829 0.34809 0.01782 0.34913 0.01759 C 0.35087 0.0169 0.35295 0.01667 0.35486 0.01643 C 0.36198 0.01111 0.35278 0.01759 0.36198 0.01319 C 0.36389 0.0125 0.36545 0.01065 0.36719 0.00972 C 0.36858 0.00926 0.36997 0.00926 0.37135 0.00879 C 0.3724 0.00833 0.37344 0.0081 0.37448 0.00764 C 0.37552 0.00717 0.37674 0.00694 0.37795 0.00648 C 0.38594 0.00694 0.39375 0.00694 0.40174 0.00764 C 0.40243 0.00764 0.40313 0.00856 0.40399 0.00879 C 0.40625 0.00926 0.40868 0.00972 0.41111 0.00972 C 0.41719 0.01065 0.42691 0.01134 0.43264 0.01204 L 0.46372 0.01111 C 0.46615 0.01088 0.46858 0.01042 0.47101 0.00972 C 0.4724 0.00949 0.47396 0.00833 0.47535 0.00764 L 0.47813 0.00648 C 0.48021 0.00463 0.48212 0.00278 0.48385 0.00116 C 0.48472 0.00023 0.48542 -0.0007 0.48611 -0.00116 C 0.48733 -0.00185 0.48837 -0.00185 0.48976 -0.00232 C 0.49549 -0.00185 0.50122 -0.00162 0.50712 -0.00116 C 0.51615 -0.00023 0.5066 -0.00046 0.51285 0.00116 C 0.5151 0.00162 0.51771 0.00162 0.51997 0.00208 C 0.52691 0.00162 0.53385 0.00162 0.54097 0.00116 C 0.54931 0.00023 0.54323 0.00046 0.54809 -0.00116 C 0.54948 -0.00162 0.55087 -0.00185 0.55243 -0.00232 C 0.55347 -0.00255 0.55434 -0.00301 0.55538 -0.00324 C 0.55764 -0.00394 0.56024 -0.00417 0.5625 -0.0044 C 0.56458 -0.00509 0.56701 -0.00556 0.5691 -0.00671 C 0.57049 -0.00718 0.57205 -0.00787 0.57344 -0.0088 C 0.57431 -0.00972 0.57535 -0.01042 0.57622 -0.01111 C 0.5776 -0.01181 0.58056 -0.0132 0.58056 -0.01296 C 0.58299 -0.01574 0.58264 -0.01482 0.5842 -0.01875 C 0.58472 -0.02014 0.5849 -0.02199 0.58559 -0.02315 C 0.58646 -0.02431 0.5875 -0.02454 0.58837 -0.02523 C 0.59028 -0.02917 0.59132 -0.03218 0.59427 -0.03519 C 0.59497 -0.03611 0.59566 -0.03658 0.59635 -0.0375 C 0.59792 -0.03935 0.59896 -0.04167 0.60087 -0.04306 C 0.60191 -0.04352 0.60313 -0.04352 0.60434 -0.04398 C 0.60521 -0.04445 0.60573 -0.04468 0.6066 -0.04514 L 0.61233 -0.04722 C 0.61285 -0.04838 0.61302 -0.04977 0.61372 -0.05046 C 0.61441 -0.05139 0.61545 -0.05162 0.61597 -0.05278 C 0.61892 -0.05857 0.61441 -0.0544 0.61806 -0.05695 L 0.61736 -0.05695 L 0.61979 -0.05695 " pathEditMode="relative" rAng="0" ptsTypes="AAAAAAAAAAAAAAAAAAAAAAAAAAAAAAAAAAAAAAAAAAAAAAAAAAAAAAAAAAAAA">
                                      <p:cBhvr>
                                        <p:cTn id="9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90" y="-145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0.00023 L 4.72222E-6 0.00046 C 0.0026 0.0007 0.0052 0.00116 0.00781 0.00139 C 0.00937 0.00162 0.01076 0.00278 0.01232 0.00278 C 0.01996 0.00278 0.0276 0.00185 0.03524 0.00139 L 0.05625 -0.00069 L 0.06788 -0.00185 L 0.16475 -0.00069 C 0.16631 -0.00069 0.16805 0.00023 0.16996 0.00023 C 0.18663 0.00116 0.20312 0.00116 0.21961 0.00139 L 0.27326 0.00023 C 0.27517 0.00023 0.27708 -0.00046 0.27916 -0.00069 C 0.28298 -0.00139 0.28697 -0.00185 0.29079 -0.00185 C 0.3026 -0.00231 0.31423 -0.00254 0.32604 -0.00301 C 0.34201 -0.00532 0.33454 -0.00486 0.36232 -0.00301 C 0.39357 -0.00092 0.33732 -0.00278 0.37534 -0.00069 C 0.38732 -0.00023 0.39947 -1.85185E-6 0.41145 0.00023 C 0.43559 0.00255 0.425 0.00209 0.46441 0.00023 C 0.46788 0.00023 0.47152 -0.00046 0.47517 -0.00069 L 0.48819 -0.00185 L 0.51423 -0.00301 C 0.52569 -0.00393 0.5342 -0.00509 0.546 -0.00509 L 0.61822 -0.00648 C 0.62066 -0.00879 0.61979 -0.00764 0.62152 -0.00949 L 0.62152 -0.00949 " pathEditMode="relative" rAng="0" ptsTypes="AAAAAAAAAAAAAAAAAAAAAAAAA">
                                      <p:cBhvr>
                                        <p:cTn id="1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76" y="-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0.00254 L -3.33333E-6 -0.00231 L 0.10539 -0.00347 C 0.10816 -0.00347 0.11111 -0.00416 0.11389 -0.0044 C 0.11997 -0.00532 0.11771 -0.00602 0.125 -0.00625 C 0.13646 -0.00694 0.14792 -0.00694 0.15938 -0.00741 L 0.18195 -0.00833 C 0.20643 -0.01088 0.18924 -0.00949 0.2375 -0.00833 L 0.27309 -0.00741 C 0.27605 -0.00671 0.28108 -0.00555 0.28386 -0.00555 L 0.40295 -0.0044 C 0.40816 -0.00254 0.40573 -0.00347 0.41389 -0.00254 C 0.41736 -0.00208 0.42101 -0.00185 0.42466 -0.00162 C 0.44184 0.00232 0.42257 -0.00185 0.46667 0.00023 C 0.46771 0.00047 0.46858 0.00116 0.46945 0.00139 C 0.4724 0.00209 0.47813 0.00324 0.47813 0.00347 C 0.48386 0.00718 0.47917 0.00463 0.48959 0.00625 C 0.4908 0.00648 0.49219 0.00695 0.49341 0.00718 C 0.50209 0.00903 0.49462 0.00718 0.50417 0.00903 C 0.50539 0.00949 0.50643 0.00996 0.50782 0.01019 C 0.51268 0.01111 0.52049 0.01158 0.52518 0.01204 L 0.52934 0.01389 L 0.53143 0.01505 C 0.53247 0.01597 0.53299 0.0169 0.53386 0.01783 C 0.53559 0.01968 0.54063 0.02315 0.54184 0.02361 C 0.54254 0.02384 0.54323 0.02431 0.54393 0.02477 C 0.54497 0.02523 0.54584 0.02616 0.54688 0.02662 C 0.54688 0.02685 0.55226 0.02894 0.5533 0.02963 C 0.554 0.02963 0.55469 0.03033 0.55556 0.03033 C 0.56094 0.03195 0.55782 0.03125 0.56476 0.03241 C 0.5691 0.03426 0.56493 0.03264 0.57136 0.03426 C 0.58698 0.03843 0.56407 0.03264 0.57639 0.03611 C 0.57778 0.03681 0.57934 0.03704 0.58073 0.03727 C 0.58785 0.03773 0.59514 0.03797 0.60226 0.03843 C 0.6066 0.03797 0.61111 0.0382 0.61528 0.03727 C 0.61615 0.03704 0.61667 0.03565 0.61754 0.03542 C 0.61841 0.03496 0.61945 0.03542 0.62066 0.03542 L 0.62066 0.03542 " pathEditMode="relative" rAng="0" ptsTypes="AAAAAAAAAAAAAAAAAAAAAAAAAAAAAAAAAAAAAA">
                                      <p:cBhvr>
                                        <p:cTn id="2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24" y="169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1.85185E-6 L 1.94444E-6 -1.85185E-6 C 0.00208 0.0007 0.00451 0.00232 0.00694 0.00255 C 0.02396 0.00486 0.03819 0.00278 0.05538 0.00255 L 0.16823 0.00162 C 0.17951 0.00185 0.19114 0.00255 0.2026 0.00255 C 0.32378 0.00255 0.26614 -0.00046 0.31771 0.00255 C 0.32535 0.00463 0.31701 0.00255 0.33003 0.0044 C 0.33628 0.00533 0.33316 0.00602 0.34062 0.00625 C 0.35017 0.00671 0.35989 0.00695 0.36944 0.00718 L 0.39531 0.00625 C 0.3967 0.00625 0.39809 0.00556 0.39948 0.00533 C 0.40312 0.00486 0.40677 0.00486 0.41041 0.0044 L 0.4191 0.00347 C 0.43003 0.00371 0.44114 0.00371 0.45208 0.0044 C 0.45434 0.00463 0.45642 0.00579 0.45868 0.00625 C 0.46076 0.00695 0.46423 0.00787 0.46649 0.0081 C 0.46857 0.00857 0.47083 0.0088 0.47291 0.00903 C 0.47448 0.00926 0.47587 0.00972 0.47743 0.00996 C 0.4783 0.01042 0.47916 0.01088 0.48021 0.01088 C 0.48298 0.01158 0.49201 0.0125 0.49462 0.01273 C 0.49809 0.01945 0.49601 0.01736 0.50035 0.02014 C 0.50208 0.02269 0.5033 0.02408 0.50538 0.0257 C 0.50729 0.02732 0.5092 0.02801 0.51094 0.02963 L 0.51528 0.03334 L 0.51753 0.03519 C 0.51805 0.03611 0.51823 0.03727 0.51892 0.03796 C 0.52031 0.03982 0.52153 0.03982 0.52326 0.04074 C 0.52396 0.04144 0.52465 0.04213 0.52552 0.04259 C 0.52934 0.04468 0.5276 0.04213 0.53125 0.04537 C 0.5342 0.04815 0.53298 0.04954 0.53698 0.05185 C 0.53837 0.05255 0.53993 0.05255 0.54132 0.05278 C 0.54462 0.05347 0.54809 0.05417 0.55139 0.05463 C 0.55469 0.05509 0.55816 0.05509 0.56146 0.05579 C 0.56389 0.05579 0.56614 0.05625 0.56857 0.05648 C 0.57222 0.05695 0.57587 0.05718 0.57934 0.05741 C 0.58576 0.05718 0.59236 0.05579 0.59878 0.05648 C 0.59965 0.05671 0.59809 0.05857 0.59739 0.05926 C 0.5967 0.05996 0.59184 0.06111 0.59166 0.06111 C 0.59184 0.06204 0.59184 0.0632 0.59236 0.06389 C 0.59375 0.06621 0.59496 0.06551 0.5967 0.06667 C 0.59739 0.06736 0.59809 0.06806 0.59878 0.06852 C 0.5993 0.06945 0.59982 0.07037 0.60035 0.07153 C 0.60087 0.07315 0.60087 0.07593 0.60243 0.07709 C 0.60364 0.07801 0.60538 0.07824 0.60677 0.07894 C 0.61285 0.08148 0.60833 0.07963 0.62135 0.07963 L 0.62135 0.07986 " pathEditMode="relative" rAng="0" ptsTypes="AAAAAAAAAAAAAAAAAAAAAAAAAAAAAAAAAAAAAAAAAAAAAAA">
                                      <p:cBhvr>
                                        <p:cTn id="3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059" y="400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94444E-6 -0.00139 L 1.94444E-6 -0.00116 C 0.02309 0.00185 -0.00261 -0.00139 0.05156 0.00046 C 0.05451 0.0007 0.05746 0.00139 0.06024 0.00162 L 0.12222 0.00232 C 0.1434 0.00509 0.11927 0.00232 0.16701 0.00232 C 0.17864 0.00232 0.19045 0.00301 0.20208 0.00347 L 0.2901 0.00232 C 0.2934 0.00232 0.30816 0.00093 0.3125 0.00046 C 0.31337 0.00023 0.31423 -1.85185E-6 0.31528 -0.00023 C 0.31719 -0.00069 0.32291 -0.00208 0.32465 -0.00208 C 0.33923 -0.00463 0.34028 -0.00347 0.36285 -0.0037 L 0.38732 -0.00301 C 0.39305 -0.00278 0.39861 -0.00208 0.40451 -0.00208 C 0.41458 -0.00208 0.42482 -0.00278 0.43489 -0.00301 L 0.45573 -0.00208 C 0.45764 -0.00208 0.45955 -0.00162 0.46146 -0.00139 L 0.46805 -0.00023 C 0.47778 0.00255 0.46736 -0.00023 0.49114 0.00232 C 0.49462 0.00278 0.49444 0.00347 0.49774 0.00417 C 0.50295 0.00533 0.50226 0.0044 0.50625 0.00579 C 0.50764 0.00671 0.5092 0.00741 0.51059 0.00787 L 0.51285 0.0088 C 0.51371 0.01065 0.51423 0.01296 0.51562 0.01435 C 0.51736 0.01644 0.5191 0.01829 0.52048 0.02084 C 0.52135 0.02199 0.52205 0.02361 0.52274 0.02431 C 0.52344 0.02523 0.5243 0.0257 0.525 0.02616 C 0.52951 0.03171 0.52882 0.03079 0.53142 0.03658 C 0.53281 0.04607 0.53125 0.03727 0.53281 0.04375 C 0.53472 0.05185 0.53246 0.04375 0.5342 0.05023 C 0.53455 0.05324 0.53437 0.05579 0.53489 0.05857 C 0.53541 0.06111 0.5375 0.06412 0.53854 0.06597 C 0.53906 0.06852 0.53854 0.07176 0.53993 0.07361 C 0.54149 0.07546 0.54253 0.07639 0.54357 0.07917 C 0.54496 0.08264 0.54357 0.08148 0.54496 0.08565 C 0.54531 0.08658 0.54601 0.08727 0.54653 0.0882 C 0.5467 0.08912 0.54705 0.08982 0.54722 0.09097 C 0.54739 0.09213 0.54774 0.09352 0.54791 0.09468 C 0.54826 0.09584 0.54826 0.09653 0.54861 0.09769 C 0.54948 0.10023 0.55035 0.10209 0.55226 0.10394 C 0.55295 0.1044 0.55382 0.1044 0.55451 0.10486 C 0.55521 0.10556 0.5559 0.10602 0.5566 0.10671 C 0.55746 0.10718 0.55816 0.10718 0.55885 0.10764 C 0.56614 0.1132 0.56024 0.10996 0.56528 0.11227 C 0.56545 0.1132 0.56545 0.11435 0.56597 0.11505 C 0.56649 0.11574 0.56753 0.11551 0.56805 0.11597 C 0.57274 0.11898 0.56719 0.11713 0.57465 0.11968 L 0.58038 0.12153 C 0.58142 0.12199 0.58229 0.12292 0.58316 0.12338 C 0.58837 0.12593 0.58837 0.12523 0.59462 0.12616 C 0.6033 0.12894 0.59844 0.12778 0.61632 0.12616 C 0.62916 0.125 0.61128 0.12523 0.61996 0.12523 L 0.62239 0.12685 " pathEditMode="relative" rAng="0" ptsTypes="AAAAAAAAAAAAAAAAAAAAAAAAAAAAAAAAAAAAAAAAAAAAAAAAAAAAA">
                                      <p:cBhvr>
                                        <p:cTn id="37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111" y="634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5" grpId="2" animBg="1"/>
      <p:bldP spid="16" grpId="0" animBg="1"/>
      <p:bldP spid="16" grpId="1" animBg="1"/>
      <p:bldP spid="16" grpId="2" animBg="1"/>
      <p:bldP spid="17" grpId="0" animBg="1"/>
      <p:bldP spid="17" grpId="1" animBg="1"/>
      <p:bldP spid="17" grpId="2" animBg="1"/>
      <p:bldP spid="18" grpId="0" animBg="1"/>
      <p:bldP spid="18" grpId="1" animBg="1"/>
      <p:bldP spid="18" grpId="2" animBg="1"/>
      <p:bldP spid="19" grpId="0" animBg="1"/>
      <p:bldP spid="19" grpId="1" animBg="1"/>
      <p:bldP spid="19" grpId="2" animBg="1"/>
      <p:bldP spid="35" grpId="0" animBg="1"/>
      <p:bldP spid="101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Recovery Sequence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0616" y="1280160"/>
            <a:ext cx="8494421" cy="4351338"/>
          </a:xfrm>
        </p:spPr>
        <p:txBody>
          <a:bodyPr/>
          <a:lstStyle/>
          <a:p>
            <a:pPr marL="171450" lvl="1">
              <a:spcBef>
                <a:spcPts val="750"/>
              </a:spcBef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Flush the pipeline</a:t>
            </a:r>
            <a:endParaRPr lang="en-US" dirty="0"/>
          </a:p>
          <a:p>
            <a:pPr lvl="1"/>
            <a:r>
              <a:rPr lang="en-US" dirty="0">
                <a:solidFill>
                  <a:srgbClr val="FF0000"/>
                </a:solidFill>
              </a:rPr>
              <a:t>Remove</a:t>
            </a:r>
            <a:r>
              <a:rPr lang="en-US" dirty="0"/>
              <a:t> the entries from the </a:t>
            </a:r>
            <a:r>
              <a:rPr lang="en-US" dirty="0">
                <a:solidFill>
                  <a:schemeClr val="tx2"/>
                </a:solidFill>
              </a:rPr>
              <a:t>IW</a:t>
            </a:r>
            <a:r>
              <a:rPr lang="en-US" dirty="0"/>
              <a:t>, LSQ, and </a:t>
            </a:r>
            <a:r>
              <a:rPr lang="en-US" dirty="0">
                <a:solidFill>
                  <a:srgbClr val="FF0000"/>
                </a:solidFill>
              </a:rPr>
              <a:t>ROB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Remove entries </a:t>
            </a:r>
            <a:r>
              <a:rPr lang="en-US" dirty="0"/>
              <a:t>from all pipeline registers and other temporary structures (not the rename table or register file though)</a:t>
            </a:r>
          </a:p>
          <a:p>
            <a:r>
              <a:rPr lang="en-US" dirty="0">
                <a:solidFill>
                  <a:srgbClr val="0070C0"/>
                </a:solidFill>
              </a:rPr>
              <a:t>Restore</a:t>
            </a:r>
            <a:r>
              <a:rPr lang="en-US" dirty="0"/>
              <a:t> the state</a:t>
            </a:r>
          </a:p>
          <a:p>
            <a:pPr lvl="1"/>
            <a:r>
              <a:rPr lang="en-US" dirty="0"/>
              <a:t>Architectural register state for the last committed instruction and the </a:t>
            </a:r>
            <a:r>
              <a:rPr lang="en-US" dirty="0">
                <a:solidFill>
                  <a:srgbClr val="00B050"/>
                </a:solidFill>
              </a:rPr>
              <a:t>PC</a:t>
            </a:r>
          </a:p>
          <a:p>
            <a:pPr lvl="1"/>
            <a:r>
              <a:rPr lang="en-US" dirty="0"/>
              <a:t>The contents in the rest of the physical registers does not </a:t>
            </a:r>
            <a:r>
              <a:rPr lang="en-US" dirty="0">
                <a:solidFill>
                  <a:schemeClr val="accent1"/>
                </a:solidFill>
              </a:rPr>
              <a:t>matter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78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31F3F-4378-478B-B5CD-36D66A7B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40990780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1: Retirement Register File (RRF)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22947" y="1738197"/>
            <a:ext cx="4458553" cy="3263504"/>
          </a:xfrm>
        </p:spPr>
        <p:txBody>
          <a:bodyPr/>
          <a:lstStyle/>
          <a:p>
            <a:r>
              <a:rPr lang="en-US" dirty="0"/>
              <a:t>RRF </a:t>
            </a:r>
            <a:r>
              <a:rPr lang="en-US" dirty="0">
                <a:sym typeface="Wingdings" panose="05000000000000000000" pitchFamily="2" charset="2"/>
              </a:rPr>
              <a:t> Maintain the </a:t>
            </a:r>
            <a:r>
              <a:rPr lang="en-US" dirty="0">
                <a:solidFill>
                  <a:schemeClr val="tx2"/>
                </a:solidFill>
                <a:sym typeface="Wingdings" panose="05000000000000000000" pitchFamily="2" charset="2"/>
              </a:rPr>
              <a:t>state</a:t>
            </a:r>
            <a:r>
              <a:rPr lang="en-US" dirty="0">
                <a:sym typeface="Wingdings" panose="05000000000000000000" pitchFamily="2" charset="2"/>
              </a:rPr>
              <a:t> of all architectural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registers</a:t>
            </a:r>
            <a:r>
              <a:rPr lang="en-US" dirty="0">
                <a:sym typeface="Wingdings" panose="05000000000000000000" pitchFamily="2" charset="2"/>
              </a:rPr>
              <a:t> at commit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time</a:t>
            </a:r>
          </a:p>
          <a:p>
            <a:r>
              <a:rPr lang="en-US" dirty="0">
                <a:sym typeface="Wingdings" panose="05000000000000000000" pitchFamily="2" charset="2"/>
              </a:rPr>
              <a:t>Each entry of the ROB gets </a:t>
            </a:r>
            <a:r>
              <a:rPr lang="en-US" dirty="0">
                <a:solidFill>
                  <a:schemeClr val="tx2"/>
                </a:solidFill>
                <a:sym typeface="Wingdings" panose="05000000000000000000" pitchFamily="2" charset="2"/>
              </a:rPr>
              <a:t>augmented</a:t>
            </a:r>
            <a:r>
              <a:rPr lang="en-US" dirty="0">
                <a:sym typeface="Wingdings" panose="05000000000000000000" pitchFamily="2" charset="2"/>
              </a:rPr>
              <a:t> with the value of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destination register</a:t>
            </a:r>
          </a:p>
          <a:p>
            <a:r>
              <a:rPr lang="en-US" dirty="0">
                <a:sym typeface="Wingdings" panose="05000000000000000000" pitchFamily="2" charset="2"/>
              </a:rPr>
              <a:t>Write the value of the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destination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register</a:t>
            </a:r>
            <a:r>
              <a:rPr lang="en-US" dirty="0">
                <a:sym typeface="Wingdings" panose="05000000000000000000" pitchFamily="2" charset="2"/>
              </a:rPr>
              <a:t> at commit time.</a:t>
            </a:r>
          </a:p>
          <a:p>
            <a:r>
              <a:rPr lang="en-US" dirty="0">
                <a:sym typeface="Wingdings" panose="05000000000000000000" pitchFamily="2" charset="2"/>
              </a:rPr>
              <a:t>The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RRF</a:t>
            </a:r>
            <a:r>
              <a:rPr lang="en-US" dirty="0">
                <a:sym typeface="Wingdings" panose="05000000000000000000" pitchFamily="2" charset="2"/>
              </a:rPr>
              <a:t> maintains a checkpoint at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commit time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7839654" y="2008585"/>
            <a:ext cx="870044" cy="27227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ROB</a:t>
            </a:r>
            <a:endParaRPr lang="en-US" sz="1350" dirty="0"/>
          </a:p>
        </p:txBody>
      </p:sp>
      <p:sp>
        <p:nvSpPr>
          <p:cNvPr id="5" name="Right Arrow 4"/>
          <p:cNvSpPr/>
          <p:nvPr/>
        </p:nvSpPr>
        <p:spPr>
          <a:xfrm>
            <a:off x="8709698" y="2190956"/>
            <a:ext cx="716507" cy="358253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Rectangle 5"/>
          <p:cNvSpPr/>
          <p:nvPr/>
        </p:nvSpPr>
        <p:spPr>
          <a:xfrm>
            <a:off x="9427057" y="2008584"/>
            <a:ext cx="852885" cy="75557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RRF</a:t>
            </a:r>
          </a:p>
        </p:txBody>
      </p:sp>
      <p:sp>
        <p:nvSpPr>
          <p:cNvPr id="7" name="Rectangle 6"/>
          <p:cNvSpPr/>
          <p:nvPr/>
        </p:nvSpPr>
        <p:spPr>
          <a:xfrm>
            <a:off x="6694093" y="2008586"/>
            <a:ext cx="757451" cy="149255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PRF</a:t>
            </a:r>
          </a:p>
        </p:txBody>
      </p:sp>
      <p:sp>
        <p:nvSpPr>
          <p:cNvPr id="8" name="Right Arrow 7"/>
          <p:cNvSpPr/>
          <p:nvPr/>
        </p:nvSpPr>
        <p:spPr>
          <a:xfrm rot="16200000">
            <a:off x="6304768" y="4069876"/>
            <a:ext cx="1536102" cy="327546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6980698" y="4839802"/>
            <a:ext cx="2886501" cy="16189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ectangle 10"/>
          <p:cNvSpPr/>
          <p:nvPr/>
        </p:nvSpPr>
        <p:spPr>
          <a:xfrm>
            <a:off x="9693190" y="2764161"/>
            <a:ext cx="174009" cy="2075642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79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FA4D484-2FCF-4370-832F-477E31320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11812608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2621" y="144752"/>
            <a:ext cx="7886700" cy="994172"/>
          </a:xfrm>
        </p:spPr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1" y="3678158"/>
            <a:ext cx="9001957" cy="2351966"/>
          </a:xfrm>
        </p:spPr>
        <p:txBody>
          <a:bodyPr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/>
              <a:t>r</a:t>
            </a:r>
            <a:r>
              <a:rPr lang="en-US" sz="2400" dirty="0"/>
              <a:t> series </a:t>
            </a:r>
            <a:r>
              <a:rPr lang="en-US" sz="2400" dirty="0">
                <a:sym typeface="Wingdings" panose="05000000000000000000" pitchFamily="2" charset="2"/>
              </a:rPr>
              <a:t> architecture, </a:t>
            </a:r>
            <a:r>
              <a:rPr lang="en-US" sz="2400" i="1" dirty="0">
                <a:sym typeface="Wingdings" panose="05000000000000000000" pitchFamily="2" charset="2"/>
              </a:rPr>
              <a:t>p</a:t>
            </a:r>
            <a:r>
              <a:rPr lang="en-US" sz="2400" dirty="0">
                <a:sym typeface="Wingdings" panose="05000000000000000000" pitchFamily="2" charset="2"/>
              </a:rPr>
              <a:t> series  physical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At the beginning </a:t>
            </a:r>
            <a:r>
              <a:rPr lang="en-US" sz="2400" i="1" dirty="0" err="1">
                <a:sym typeface="Wingdings" panose="05000000000000000000" pitchFamily="2" charset="2"/>
              </a:rPr>
              <a:t>ri</a:t>
            </a:r>
            <a:r>
              <a:rPr lang="en-US" sz="2400" dirty="0">
                <a:sym typeface="Wingdings" panose="05000000000000000000" pitchFamily="2" charset="2"/>
              </a:rPr>
              <a:t> is 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mapped</a:t>
            </a:r>
            <a:r>
              <a:rPr lang="en-US" sz="2400" dirty="0">
                <a:sym typeface="Wingdings" panose="05000000000000000000" pitchFamily="2" charset="2"/>
              </a:rPr>
              <a:t> to </a:t>
            </a:r>
            <a:r>
              <a:rPr lang="en-US" sz="2400" i="1" dirty="0">
                <a:sym typeface="Wingdings" panose="05000000000000000000" pitchFamily="2" charset="2"/>
              </a:rPr>
              <a:t>pi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With time, the mapping </a:t>
            </a:r>
            <a:r>
              <a:rPr lang="en-US" sz="2400" dirty="0">
                <a:solidFill>
                  <a:srgbClr val="0070C0"/>
                </a:solidFill>
                <a:sym typeface="Wingdings" panose="05000000000000000000" pitchFamily="2" charset="2"/>
              </a:rPr>
              <a:t>changes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i="1" dirty="0">
                <a:sym typeface="Wingdings" panose="05000000000000000000" pitchFamily="2" charset="2"/>
              </a:rPr>
              <a:t>p12 </a:t>
            </a:r>
            <a:r>
              <a:rPr lang="en-US" sz="2400" dirty="0">
                <a:sym typeface="Wingdings" panose="05000000000000000000" pitchFamily="2" charset="2"/>
              </a:rPr>
              <a:t>contains the value of </a:t>
            </a:r>
            <a:r>
              <a:rPr lang="en-US" sz="2400" i="1" dirty="0">
                <a:sym typeface="Wingdings" panose="05000000000000000000" pitchFamily="2" charset="2"/>
              </a:rPr>
              <a:t>r1</a:t>
            </a:r>
            <a:r>
              <a:rPr lang="en-US" sz="2400" dirty="0">
                <a:sym typeface="Wingdings" panose="05000000000000000000" pitchFamily="2" charset="2"/>
              </a:rPr>
              <a:t> till the value is </a:t>
            </a:r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overwritten</a:t>
            </a:r>
            <a:r>
              <a:rPr lang="en-US" sz="2400" dirty="0">
                <a:sym typeface="Wingdings" panose="05000000000000000000" pitchFamily="2" charset="2"/>
              </a:rPr>
              <a:t>. </a:t>
            </a:r>
            <a:r>
              <a:rPr lang="en-US" sz="2400" i="1" dirty="0">
                <a:sym typeface="Wingdings" panose="05000000000000000000" pitchFamily="2" charset="2"/>
              </a:rPr>
              <a:t>p13 </a:t>
            </a:r>
            <a:r>
              <a:rPr lang="en-US" sz="2400" dirty="0">
                <a:sym typeface="Wingdings" panose="05000000000000000000" pitchFamily="2" charset="2"/>
              </a:rPr>
              <a:t>contains the </a:t>
            </a:r>
            <a:r>
              <a:rPr lang="en-US" sz="2400" dirty="0">
                <a:solidFill>
                  <a:srgbClr val="00B050"/>
                </a:solidFill>
                <a:sym typeface="Wingdings" panose="05000000000000000000" pitchFamily="2" charset="2"/>
              </a:rPr>
              <a:t>new</a:t>
            </a:r>
            <a:r>
              <a:rPr lang="en-US" sz="2400" dirty="0">
                <a:sym typeface="Wingdings" panose="05000000000000000000" pitchFamily="2" charset="2"/>
              </a:rPr>
              <a:t> value. At this point, </a:t>
            </a:r>
            <a:r>
              <a:rPr lang="en-US" sz="2400" i="1" dirty="0">
                <a:sym typeface="Wingdings" panose="05000000000000000000" pitchFamily="2" charset="2"/>
              </a:rPr>
              <a:t>p12</a:t>
            </a:r>
            <a:r>
              <a:rPr lang="en-US" sz="2400" dirty="0">
                <a:sym typeface="Wingdings" panose="05000000000000000000" pitchFamily="2" charset="2"/>
              </a:rPr>
              <a:t> contains an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  <a:sym typeface="Wingdings" panose="05000000000000000000" pitchFamily="2" charset="2"/>
              </a:rPr>
              <a:t>interim</a:t>
            </a:r>
            <a:r>
              <a:rPr lang="en-US" sz="2400" dirty="0">
                <a:sym typeface="Wingdings" panose="05000000000000000000" pitchFamily="2" charset="2"/>
              </a:rPr>
              <a:t> value</a:t>
            </a:r>
            <a:endParaRPr lang="en-US" sz="2400" i="1" dirty="0"/>
          </a:p>
        </p:txBody>
      </p:sp>
      <p:sp>
        <p:nvSpPr>
          <p:cNvPr id="4" name="Rectangle 3"/>
          <p:cNvSpPr/>
          <p:nvPr/>
        </p:nvSpPr>
        <p:spPr>
          <a:xfrm>
            <a:off x="2593686" y="827876"/>
            <a:ext cx="2937681" cy="260112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100" dirty="0" err="1"/>
              <a:t>mov</a:t>
            </a:r>
            <a:r>
              <a:rPr lang="en-US" sz="2100" dirty="0"/>
              <a:t> r1, 1</a:t>
            </a:r>
          </a:p>
          <a:p>
            <a:r>
              <a:rPr lang="en-US" sz="2100" dirty="0"/>
              <a:t>add  r1, r2, r3</a:t>
            </a:r>
          </a:p>
          <a:p>
            <a:r>
              <a:rPr lang="en-US" sz="2100" dirty="0"/>
              <a:t>add  r4, r1, 1</a:t>
            </a:r>
          </a:p>
          <a:p>
            <a:r>
              <a:rPr lang="en-US" sz="2100" dirty="0" err="1"/>
              <a:t>mov</a:t>
            </a:r>
            <a:r>
              <a:rPr lang="en-US" sz="2100" dirty="0"/>
              <a:t> r2, 5</a:t>
            </a:r>
          </a:p>
          <a:p>
            <a:r>
              <a:rPr lang="en-US" sz="2100" dirty="0"/>
              <a:t>add r6, r2, r8</a:t>
            </a:r>
          </a:p>
          <a:p>
            <a:r>
              <a:rPr lang="en-US" sz="2100" dirty="0" err="1"/>
              <a:t>mov</a:t>
            </a:r>
            <a:r>
              <a:rPr lang="en-US" sz="2100" dirty="0"/>
              <a:t> r1, 8</a:t>
            </a:r>
          </a:p>
          <a:p>
            <a:r>
              <a:rPr lang="en-US" sz="2100" dirty="0"/>
              <a:t>add r9, r1, r2</a:t>
            </a:r>
          </a:p>
          <a:p>
            <a:endParaRPr lang="en-US" sz="2100" dirty="0"/>
          </a:p>
        </p:txBody>
      </p:sp>
      <p:sp>
        <p:nvSpPr>
          <p:cNvPr id="5" name="Rectangle 4"/>
          <p:cNvSpPr/>
          <p:nvPr/>
        </p:nvSpPr>
        <p:spPr>
          <a:xfrm>
            <a:off x="6413353" y="827876"/>
            <a:ext cx="2937681" cy="26011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100" dirty="0" err="1"/>
              <a:t>mov</a:t>
            </a:r>
            <a:r>
              <a:rPr lang="en-US" sz="2100" dirty="0"/>
              <a:t> p11, 1</a:t>
            </a:r>
          </a:p>
          <a:p>
            <a:r>
              <a:rPr lang="en-US" sz="2100" dirty="0"/>
              <a:t>add  p12, p2, p3</a:t>
            </a:r>
          </a:p>
          <a:p>
            <a:r>
              <a:rPr lang="en-US" sz="2100" dirty="0"/>
              <a:t>add  p41, p12, 1</a:t>
            </a:r>
          </a:p>
          <a:p>
            <a:r>
              <a:rPr lang="en-US" sz="2100" dirty="0" err="1"/>
              <a:t>mov</a:t>
            </a:r>
            <a:r>
              <a:rPr lang="en-US" sz="2100" dirty="0"/>
              <a:t> p21, 5</a:t>
            </a:r>
          </a:p>
          <a:p>
            <a:r>
              <a:rPr lang="en-US" sz="2100" dirty="0"/>
              <a:t>add p61, p21, p8</a:t>
            </a:r>
          </a:p>
          <a:p>
            <a:r>
              <a:rPr lang="en-US" sz="2100" dirty="0" err="1"/>
              <a:t>mov</a:t>
            </a:r>
            <a:r>
              <a:rPr lang="en-US" sz="2100" dirty="0"/>
              <a:t> p13, 8</a:t>
            </a:r>
          </a:p>
          <a:p>
            <a:r>
              <a:rPr lang="en-US" sz="2100" dirty="0"/>
              <a:t>add p91, p13, p21</a:t>
            </a:r>
          </a:p>
          <a:p>
            <a:endParaRPr lang="en-US" sz="2100" dirty="0"/>
          </a:p>
        </p:txBody>
      </p:sp>
      <p:sp>
        <p:nvSpPr>
          <p:cNvPr id="10" name="Right Arrow 9"/>
          <p:cNvSpPr/>
          <p:nvPr/>
        </p:nvSpPr>
        <p:spPr>
          <a:xfrm>
            <a:off x="5695140" y="2034405"/>
            <a:ext cx="609884" cy="54434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8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7460E8F-73FC-41FA-A374-EBC3F2DD5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142367591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2: Retirement RAT (RRAT)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0617" y="1090126"/>
            <a:ext cx="6280529" cy="4302346"/>
          </a:xfrm>
        </p:spPr>
        <p:txBody>
          <a:bodyPr/>
          <a:lstStyle/>
          <a:p>
            <a:r>
              <a:rPr lang="en-US" dirty="0"/>
              <a:t>Why do we need to write the </a:t>
            </a:r>
            <a:r>
              <a:rPr lang="en-US" dirty="0">
                <a:solidFill>
                  <a:schemeClr val="accent6"/>
                </a:solidFill>
              </a:rPr>
              <a:t>values</a:t>
            </a:r>
            <a:r>
              <a:rPr lang="en-US" dirty="0"/>
              <a:t> into</a:t>
            </a:r>
            <a:br>
              <a:rPr lang="en-US" dirty="0"/>
            </a:br>
            <a:r>
              <a:rPr lang="en-US" dirty="0"/>
              <a:t>the RRF?</a:t>
            </a:r>
          </a:p>
          <a:p>
            <a:r>
              <a:rPr lang="en-US" dirty="0"/>
              <a:t>Aren’t just the </a:t>
            </a:r>
            <a:r>
              <a:rPr lang="en-US" dirty="0">
                <a:solidFill>
                  <a:srgbClr val="FF0000"/>
                </a:solidFill>
              </a:rPr>
              <a:t>mappings</a:t>
            </a:r>
            <a:r>
              <a:rPr lang="en-US" dirty="0"/>
              <a:t> sufficient.</a:t>
            </a:r>
          </a:p>
          <a:p>
            <a:r>
              <a:rPr lang="en-US" dirty="0"/>
              <a:t>Maintain a </a:t>
            </a:r>
            <a:r>
              <a:rPr lang="en-US" dirty="0">
                <a:solidFill>
                  <a:schemeClr val="tx2"/>
                </a:solidFill>
              </a:rPr>
              <a:t>copy</a:t>
            </a:r>
            <a:r>
              <a:rPr lang="en-US" dirty="0"/>
              <a:t> of the mapping of the</a:t>
            </a:r>
            <a:br>
              <a:rPr lang="en-US" dirty="0"/>
            </a:br>
            <a:r>
              <a:rPr lang="en-US" dirty="0"/>
              <a:t>destination register in the </a:t>
            </a:r>
            <a:r>
              <a:rPr lang="en-US" dirty="0">
                <a:solidFill>
                  <a:srgbClr val="FF0000"/>
                </a:solidFill>
              </a:rPr>
              <a:t>ROB</a:t>
            </a:r>
            <a:r>
              <a:rPr lang="en-US" dirty="0"/>
              <a:t> entry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: r1 </a:t>
            </a:r>
            <a:r>
              <a:rPr lang="en-US" dirty="0">
                <a:sym typeface="Wingdings" panose="05000000000000000000" pitchFamily="2" charset="2"/>
              </a:rPr>
              <a:t> r2 + r3, </a:t>
            </a:r>
            <a:r>
              <a:rPr lang="en-US" i="1" dirty="0">
                <a:sym typeface="Wingdings" panose="05000000000000000000" pitchFamily="2" charset="2"/>
              </a:rPr>
              <a:t>r1 </a:t>
            </a:r>
            <a:r>
              <a:rPr lang="en-US" dirty="0">
                <a:sym typeface="Wingdings" panose="05000000000000000000" pitchFamily="2" charset="2"/>
              </a:rPr>
              <a:t>gets </a:t>
            </a:r>
            <a:r>
              <a:rPr lang="en-US" dirty="0">
                <a:solidFill>
                  <a:schemeClr val="tx2"/>
                </a:solidFill>
                <a:sym typeface="Wingdings" panose="05000000000000000000" pitchFamily="2" charset="2"/>
              </a:rPr>
              <a:t>mapped</a:t>
            </a:r>
            <a:r>
              <a:rPr lang="en-US" dirty="0">
                <a:sym typeface="Wingdings" panose="05000000000000000000" pitchFamily="2" charset="2"/>
              </a:rPr>
              <a:t> to </a:t>
            </a:r>
            <a:r>
              <a:rPr lang="en-US" i="1" dirty="0" err="1">
                <a:sym typeface="Wingdings" panose="05000000000000000000" pitchFamily="2" charset="2"/>
              </a:rPr>
              <a:t>py</a:t>
            </a:r>
            <a:endParaRPr lang="en-US" i="1" dirty="0">
              <a:sym typeface="Wingdings" panose="05000000000000000000" pitchFamily="2" charset="2"/>
            </a:endParaRPr>
          </a:p>
          <a:p>
            <a:pPr lvl="1"/>
            <a:r>
              <a:rPr lang="en-US" dirty="0">
                <a:sym typeface="Wingdings" panose="05000000000000000000" pitchFamily="2" charset="2"/>
              </a:rPr>
              <a:t>Maintain </a:t>
            </a:r>
            <a:r>
              <a:rPr lang="en-US" i="1" dirty="0">
                <a:sym typeface="Wingdings" panose="05000000000000000000" pitchFamily="2" charset="2"/>
              </a:rPr>
              <a:t>r1</a:t>
            </a:r>
            <a:r>
              <a:rPr lang="en-US" dirty="0">
                <a:sym typeface="Wingdings" panose="05000000000000000000" pitchFamily="2" charset="2"/>
              </a:rPr>
              <a:t>  </a:t>
            </a:r>
            <a:r>
              <a:rPr lang="en-US" i="1" dirty="0" err="1">
                <a:sym typeface="Wingdings" panose="05000000000000000000" pitchFamily="2" charset="2"/>
              </a:rPr>
              <a:t>py</a:t>
            </a:r>
            <a:r>
              <a:rPr lang="en-US" dirty="0">
                <a:sym typeface="Wingdings" panose="05000000000000000000" pitchFamily="2" charset="2"/>
              </a:rPr>
              <a:t> in the </a:t>
            </a:r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ROB</a:t>
            </a:r>
            <a:r>
              <a:rPr lang="en-US" dirty="0">
                <a:sym typeface="Wingdings" panose="05000000000000000000" pitchFamily="2" charset="2"/>
              </a:rPr>
              <a:t> entry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Update the RRAT with this </a:t>
            </a:r>
            <a:r>
              <a:rPr lang="en-US" dirty="0">
                <a:solidFill>
                  <a:schemeClr val="tx2"/>
                </a:solidFill>
                <a:sym typeface="Wingdings" panose="05000000000000000000" pitchFamily="2" charset="2"/>
              </a:rPr>
              <a:t>mapping</a:t>
            </a:r>
          </a:p>
          <a:p>
            <a:r>
              <a:rPr lang="en-US" dirty="0">
                <a:sym typeface="Wingdings" panose="05000000000000000000" pitchFamily="2" charset="2"/>
              </a:rPr>
              <a:t>At the time of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sym typeface="Wingdings" panose="05000000000000000000" pitchFamily="2" charset="2"/>
              </a:rPr>
              <a:t>recovery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Transfer the </a:t>
            </a:r>
            <a:r>
              <a:rPr lang="en-US" dirty="0">
                <a:solidFill>
                  <a:srgbClr val="0070C0"/>
                </a:solidFill>
                <a:sym typeface="Wingdings" panose="05000000000000000000" pitchFamily="2" charset="2"/>
              </a:rPr>
              <a:t>mappings</a:t>
            </a:r>
            <a:r>
              <a:rPr lang="en-US" dirty="0">
                <a:sym typeface="Wingdings" panose="05000000000000000000" pitchFamily="2" charset="2"/>
              </a:rPr>
              <a:t> in the RRAT to the RAT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8008345" y="1270231"/>
            <a:ext cx="870641" cy="272272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100" dirty="0"/>
              <a:t>ROB</a:t>
            </a:r>
            <a:endParaRPr lang="en-US" sz="1350" dirty="0"/>
          </a:p>
        </p:txBody>
      </p:sp>
      <p:sp>
        <p:nvSpPr>
          <p:cNvPr id="5" name="Right Arrow 4"/>
          <p:cNvSpPr/>
          <p:nvPr/>
        </p:nvSpPr>
        <p:spPr>
          <a:xfrm>
            <a:off x="8878986" y="1452602"/>
            <a:ext cx="716507" cy="358253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ectangle 6"/>
          <p:cNvSpPr/>
          <p:nvPr/>
        </p:nvSpPr>
        <p:spPr>
          <a:xfrm>
            <a:off x="6863382" y="1270232"/>
            <a:ext cx="757451" cy="1492555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RAT</a:t>
            </a:r>
          </a:p>
        </p:txBody>
      </p:sp>
      <p:sp>
        <p:nvSpPr>
          <p:cNvPr id="8" name="Right Arrow 7"/>
          <p:cNvSpPr/>
          <p:nvPr/>
        </p:nvSpPr>
        <p:spPr>
          <a:xfrm rot="16200000">
            <a:off x="6474056" y="3331523"/>
            <a:ext cx="1536102" cy="327546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ectangle 8"/>
          <p:cNvSpPr/>
          <p:nvPr/>
        </p:nvSpPr>
        <p:spPr>
          <a:xfrm>
            <a:off x="7149986" y="4101449"/>
            <a:ext cx="2886501" cy="16189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ectangle 9"/>
          <p:cNvSpPr/>
          <p:nvPr/>
        </p:nvSpPr>
        <p:spPr>
          <a:xfrm>
            <a:off x="9862478" y="2455711"/>
            <a:ext cx="174009" cy="164573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80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9596345" y="1270232"/>
            <a:ext cx="870641" cy="157444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RRAT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72B9684-1186-40BC-A9E6-E997E3B6F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4D813FC-E122-4456-8D98-1D7147A9D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616" y="5157155"/>
            <a:ext cx="1272676" cy="107514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B444136-D09A-4471-9A19-56C5E338D139}"/>
              </a:ext>
            </a:extLst>
          </p:cNvPr>
          <p:cNvSpPr/>
          <p:nvPr/>
        </p:nvSpPr>
        <p:spPr>
          <a:xfrm>
            <a:off x="3311387" y="5445153"/>
            <a:ext cx="4134867" cy="550415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Prove that this can be done. </a:t>
            </a:r>
          </a:p>
        </p:txBody>
      </p:sp>
    </p:spTree>
    <p:extLst>
      <p:ext uri="{BB962C8B-B14F-4D97-AF65-F5344CB8AC3E}">
        <p14:creationId xmlns:p14="http://schemas.microsoft.com/office/powerpoint/2010/main" val="14423752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80616" y="274321"/>
            <a:ext cx="7979516" cy="822960"/>
          </a:xfrm>
        </p:spPr>
        <p:txBody>
          <a:bodyPr/>
          <a:lstStyle/>
          <a:p>
            <a:r>
              <a:rPr lang="en-US" dirty="0"/>
              <a:t>Approach 3: RAT </a:t>
            </a:r>
            <a:r>
              <a:rPr lang="en-US" dirty="0" err="1"/>
              <a:t>Checkpointing</a:t>
            </a:r>
            <a:r>
              <a:rPr lang="en-US" dirty="0"/>
              <a:t> (SRAM based)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0860" y="1097282"/>
            <a:ext cx="8349316" cy="5157927"/>
          </a:xfrm>
        </p:spPr>
        <p:txBody>
          <a:bodyPr>
            <a:normAutofit fontScale="55000" lnSpcReduction="20000"/>
          </a:bodyPr>
          <a:lstStyle/>
          <a:p>
            <a:r>
              <a:rPr lang="en-US" sz="3400" dirty="0"/>
              <a:t>Consider the following design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400" dirty="0"/>
              <a:t>At every branch let us maintain a </a:t>
            </a:r>
            <a:r>
              <a:rPr lang="en-US" sz="3400" dirty="0">
                <a:solidFill>
                  <a:srgbClr val="FF0000"/>
                </a:solidFill>
              </a:rPr>
              <a:t>checkpoint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400" dirty="0"/>
              <a:t>Set of 16, 7-bit ids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400" dirty="0"/>
              <a:t>In each </a:t>
            </a:r>
            <a:r>
              <a:rPr lang="en-US" sz="3400" dirty="0">
                <a:solidFill>
                  <a:srgbClr val="0070C0"/>
                </a:solidFill>
              </a:rPr>
              <a:t>entry</a:t>
            </a:r>
            <a:r>
              <a:rPr lang="en-US" sz="3400" dirty="0"/>
              <a:t> of the </a:t>
            </a:r>
            <a:r>
              <a:rPr lang="en-US" sz="3400" dirty="0">
                <a:solidFill>
                  <a:srgbClr val="FF0000"/>
                </a:solidFill>
              </a:rPr>
              <a:t>RAT,</a:t>
            </a:r>
            <a:r>
              <a:rPr lang="en-US" sz="3400" dirty="0"/>
              <a:t> have a </a:t>
            </a:r>
            <a:r>
              <a:rPr lang="en-US" sz="3400" dirty="0">
                <a:solidFill>
                  <a:schemeClr val="accent5"/>
                </a:solidFill>
              </a:rPr>
              <a:t>shift</a:t>
            </a:r>
            <a:r>
              <a:rPr lang="en-US" sz="3400" dirty="0"/>
              <a:t> register, where each entry of the shift register is 7 bits wide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400" dirty="0"/>
              <a:t>To create a </a:t>
            </a:r>
            <a:r>
              <a:rPr lang="en-US" sz="3400" dirty="0">
                <a:solidFill>
                  <a:srgbClr val="FF0000"/>
                </a:solidFill>
              </a:rPr>
              <a:t>checkpoint, </a:t>
            </a:r>
            <a:r>
              <a:rPr lang="en-US" sz="3400" dirty="0"/>
              <a:t>shift the entries in each row.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400" dirty="0"/>
              <a:t>The last </a:t>
            </a:r>
            <a:r>
              <a:rPr lang="en-US" sz="3400" dirty="0">
                <a:solidFill>
                  <a:schemeClr val="accent1">
                    <a:lumMod val="50000"/>
                  </a:schemeClr>
                </a:solidFill>
              </a:rPr>
              <a:t>entries</a:t>
            </a:r>
            <a:r>
              <a:rPr lang="en-US" sz="3400" dirty="0"/>
              <a:t> of each </a:t>
            </a:r>
            <a:r>
              <a:rPr lang="en-US" sz="3400" dirty="0">
                <a:solidFill>
                  <a:srgbClr val="FF0000"/>
                </a:solidFill>
              </a:rPr>
              <a:t>shift register </a:t>
            </a:r>
            <a:r>
              <a:rPr lang="en-US" sz="3400" dirty="0"/>
              <a:t>represent the current </a:t>
            </a:r>
            <a:r>
              <a:rPr lang="en-US" sz="3400" b="1" dirty="0">
                <a:solidFill>
                  <a:schemeClr val="accent6"/>
                </a:solidFill>
              </a:rPr>
              <a:t>architectural state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400" dirty="0"/>
              <a:t>Remove the last entries once the corresponding instructions </a:t>
            </a:r>
            <a:r>
              <a:rPr lang="en-US" sz="3400" dirty="0">
                <a:solidFill>
                  <a:srgbClr val="FF0000"/>
                </a:solidFill>
              </a:rPr>
              <a:t>commit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356508" y="1731326"/>
            <a:ext cx="726743" cy="129995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6" name="Straight Connector 5"/>
          <p:cNvCxnSpPr/>
          <p:nvPr/>
        </p:nvCxnSpPr>
        <p:spPr>
          <a:xfrm>
            <a:off x="3701414" y="1721091"/>
            <a:ext cx="56297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701414" y="3012510"/>
            <a:ext cx="562970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292650" y="2234108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 entries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3982899" y="1715286"/>
            <a:ext cx="0" cy="51301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3982899" y="2519802"/>
            <a:ext cx="0" cy="51147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 flipV="1">
            <a:off x="5206081" y="2381303"/>
            <a:ext cx="3549957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5326901" y="2026814"/>
            <a:ext cx="31854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 bit (1 out of 128 phys. </a:t>
            </a:r>
            <a:r>
              <a:rPr lang="en-US" dirty="0" err="1"/>
              <a:t>regs</a:t>
            </a:r>
            <a:r>
              <a:rPr lang="en-US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81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E383001-09FC-4232-8A8C-0DA18D3A5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29333099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523096" y="2617813"/>
            <a:ext cx="890516" cy="38896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5" name="Rounded Rectangle 4"/>
          <p:cNvSpPr/>
          <p:nvPr/>
        </p:nvSpPr>
        <p:spPr>
          <a:xfrm>
            <a:off x="5674200" y="2617812"/>
            <a:ext cx="890516" cy="38896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Rounded Rectangle 5"/>
          <p:cNvSpPr/>
          <p:nvPr/>
        </p:nvSpPr>
        <p:spPr>
          <a:xfrm>
            <a:off x="6870085" y="2597337"/>
            <a:ext cx="890516" cy="38896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Right Arrow 6"/>
          <p:cNvSpPr/>
          <p:nvPr/>
        </p:nvSpPr>
        <p:spPr>
          <a:xfrm>
            <a:off x="5372670" y="2715051"/>
            <a:ext cx="317311" cy="194481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8" name="Right Arrow 7"/>
          <p:cNvSpPr/>
          <p:nvPr/>
        </p:nvSpPr>
        <p:spPr>
          <a:xfrm>
            <a:off x="6549788" y="2699697"/>
            <a:ext cx="317311" cy="194481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9" name="Right Arrow 8"/>
          <p:cNvSpPr/>
          <p:nvPr/>
        </p:nvSpPr>
        <p:spPr>
          <a:xfrm>
            <a:off x="7752070" y="2694578"/>
            <a:ext cx="317311" cy="194481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0" name="Rounded Rectangle 9"/>
          <p:cNvSpPr/>
          <p:nvPr/>
        </p:nvSpPr>
        <p:spPr>
          <a:xfrm>
            <a:off x="8039740" y="2597338"/>
            <a:ext cx="890516" cy="38896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1" name="Rounded Rectangle 10"/>
          <p:cNvSpPr/>
          <p:nvPr/>
        </p:nvSpPr>
        <p:spPr>
          <a:xfrm>
            <a:off x="4523096" y="3187114"/>
            <a:ext cx="890516" cy="38896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Rounded Rectangle 11"/>
          <p:cNvSpPr/>
          <p:nvPr/>
        </p:nvSpPr>
        <p:spPr>
          <a:xfrm>
            <a:off x="5674200" y="3187113"/>
            <a:ext cx="890516" cy="38896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Rounded Rectangle 12"/>
          <p:cNvSpPr/>
          <p:nvPr/>
        </p:nvSpPr>
        <p:spPr>
          <a:xfrm>
            <a:off x="6870085" y="3166638"/>
            <a:ext cx="890516" cy="38896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Right Arrow 13"/>
          <p:cNvSpPr/>
          <p:nvPr/>
        </p:nvSpPr>
        <p:spPr>
          <a:xfrm>
            <a:off x="5372670" y="3284352"/>
            <a:ext cx="317311" cy="194481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5" name="Right Arrow 14"/>
          <p:cNvSpPr/>
          <p:nvPr/>
        </p:nvSpPr>
        <p:spPr>
          <a:xfrm>
            <a:off x="6549788" y="3268998"/>
            <a:ext cx="317311" cy="194481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ight Arrow 15"/>
          <p:cNvSpPr/>
          <p:nvPr/>
        </p:nvSpPr>
        <p:spPr>
          <a:xfrm>
            <a:off x="7752070" y="3263879"/>
            <a:ext cx="317311" cy="194481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Rounded Rectangle 16"/>
          <p:cNvSpPr/>
          <p:nvPr/>
        </p:nvSpPr>
        <p:spPr>
          <a:xfrm>
            <a:off x="8039740" y="3166639"/>
            <a:ext cx="890516" cy="38896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8" name="Rounded Rectangle 17"/>
          <p:cNvSpPr/>
          <p:nvPr/>
        </p:nvSpPr>
        <p:spPr>
          <a:xfrm>
            <a:off x="4538876" y="3761543"/>
            <a:ext cx="890516" cy="38896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9" name="Rounded Rectangle 18"/>
          <p:cNvSpPr/>
          <p:nvPr/>
        </p:nvSpPr>
        <p:spPr>
          <a:xfrm>
            <a:off x="5689980" y="3761543"/>
            <a:ext cx="890516" cy="38896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0" name="Rounded Rectangle 19"/>
          <p:cNvSpPr/>
          <p:nvPr/>
        </p:nvSpPr>
        <p:spPr>
          <a:xfrm>
            <a:off x="6885865" y="3741068"/>
            <a:ext cx="890516" cy="38896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Right Arrow 20"/>
          <p:cNvSpPr/>
          <p:nvPr/>
        </p:nvSpPr>
        <p:spPr>
          <a:xfrm>
            <a:off x="5388450" y="3858782"/>
            <a:ext cx="317311" cy="194481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Right Arrow 21"/>
          <p:cNvSpPr/>
          <p:nvPr/>
        </p:nvSpPr>
        <p:spPr>
          <a:xfrm>
            <a:off x="6565568" y="3843427"/>
            <a:ext cx="317311" cy="194481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3" name="Right Arrow 22"/>
          <p:cNvSpPr/>
          <p:nvPr/>
        </p:nvSpPr>
        <p:spPr>
          <a:xfrm>
            <a:off x="7767850" y="3838308"/>
            <a:ext cx="317311" cy="194481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Rounded Rectangle 23"/>
          <p:cNvSpPr/>
          <p:nvPr/>
        </p:nvSpPr>
        <p:spPr>
          <a:xfrm>
            <a:off x="8055520" y="3741068"/>
            <a:ext cx="890516" cy="38896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Rounded Rectangle 24"/>
          <p:cNvSpPr/>
          <p:nvPr/>
        </p:nvSpPr>
        <p:spPr>
          <a:xfrm>
            <a:off x="4554656" y="4315498"/>
            <a:ext cx="890516" cy="38896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6" name="Rounded Rectangle 25"/>
          <p:cNvSpPr/>
          <p:nvPr/>
        </p:nvSpPr>
        <p:spPr>
          <a:xfrm>
            <a:off x="5705760" y="4315497"/>
            <a:ext cx="890516" cy="38896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7" name="Rounded Rectangle 26"/>
          <p:cNvSpPr/>
          <p:nvPr/>
        </p:nvSpPr>
        <p:spPr>
          <a:xfrm>
            <a:off x="6901645" y="4295022"/>
            <a:ext cx="890516" cy="38896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8" name="Right Arrow 27"/>
          <p:cNvSpPr/>
          <p:nvPr/>
        </p:nvSpPr>
        <p:spPr>
          <a:xfrm>
            <a:off x="5404230" y="4412736"/>
            <a:ext cx="317311" cy="194481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Right Arrow 28"/>
          <p:cNvSpPr/>
          <p:nvPr/>
        </p:nvSpPr>
        <p:spPr>
          <a:xfrm>
            <a:off x="6581348" y="4397382"/>
            <a:ext cx="317311" cy="194481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0" name="Right Arrow 29"/>
          <p:cNvSpPr/>
          <p:nvPr/>
        </p:nvSpPr>
        <p:spPr>
          <a:xfrm>
            <a:off x="7783630" y="4392263"/>
            <a:ext cx="317311" cy="194481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1" name="Rounded Rectangle 30"/>
          <p:cNvSpPr/>
          <p:nvPr/>
        </p:nvSpPr>
        <p:spPr>
          <a:xfrm>
            <a:off x="8071300" y="4295023"/>
            <a:ext cx="890516" cy="38896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2" name="Oval 31"/>
          <p:cNvSpPr/>
          <p:nvPr/>
        </p:nvSpPr>
        <p:spPr>
          <a:xfrm>
            <a:off x="5721540" y="5105116"/>
            <a:ext cx="121977" cy="1228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Oval 32"/>
          <p:cNvSpPr/>
          <p:nvPr/>
        </p:nvSpPr>
        <p:spPr>
          <a:xfrm>
            <a:off x="6474300" y="5105116"/>
            <a:ext cx="121977" cy="1228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4" name="Oval 33"/>
          <p:cNvSpPr/>
          <p:nvPr/>
        </p:nvSpPr>
        <p:spPr>
          <a:xfrm>
            <a:off x="7147731" y="5105115"/>
            <a:ext cx="121977" cy="12283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Rounded Rectangle 34"/>
          <p:cNvSpPr/>
          <p:nvPr/>
        </p:nvSpPr>
        <p:spPr>
          <a:xfrm>
            <a:off x="1933434" y="3463478"/>
            <a:ext cx="1443251" cy="492544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Arch reg. id</a:t>
            </a:r>
          </a:p>
        </p:txBody>
      </p:sp>
      <p:cxnSp>
        <p:nvCxnSpPr>
          <p:cNvPr id="37" name="Elbow Connector 36"/>
          <p:cNvCxnSpPr>
            <a:stCxn id="35" idx="3"/>
            <a:endCxn id="11" idx="1"/>
          </p:cNvCxnSpPr>
          <p:nvPr/>
        </p:nvCxnSpPr>
        <p:spPr>
          <a:xfrm flipV="1">
            <a:off x="3376684" y="3381594"/>
            <a:ext cx="1146412" cy="32815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4430974" y="2341445"/>
            <a:ext cx="1131911" cy="3254991"/>
          </a:xfrm>
          <a:prstGeom prst="rect">
            <a:avLst/>
          </a:prstGeom>
          <a:noFill/>
          <a:ln w="38100">
            <a:solidFill>
              <a:srgbClr val="01708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Rounded Rectangle 38"/>
          <p:cNvSpPr/>
          <p:nvPr/>
        </p:nvSpPr>
        <p:spPr>
          <a:xfrm>
            <a:off x="4369560" y="1935663"/>
            <a:ext cx="1304641" cy="37507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Latest mapping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964464" y="2341445"/>
            <a:ext cx="1131911" cy="3254991"/>
          </a:xfrm>
          <a:prstGeom prst="rect">
            <a:avLst/>
          </a:prstGeom>
          <a:noFill/>
          <a:ln w="38100">
            <a:solidFill>
              <a:srgbClr val="01708C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1" name="Rounded Rectangle 40"/>
          <p:cNvSpPr/>
          <p:nvPr/>
        </p:nvSpPr>
        <p:spPr>
          <a:xfrm>
            <a:off x="7894735" y="1917750"/>
            <a:ext cx="1304641" cy="375075"/>
          </a:xfrm>
          <a:prstGeom prst="round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Architectural state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82</a:t>
            </a:fld>
            <a:endParaRPr lang="en-US"/>
          </a:p>
        </p:txBody>
      </p:sp>
      <p:sp>
        <p:nvSpPr>
          <p:cNvPr id="36" name="Footer Placeholder 35">
            <a:extLst>
              <a:ext uri="{FF2B5EF4-FFF2-40B4-BE49-F238E27FC236}">
                <a16:creationId xmlns:a16="http://schemas.microsoft.com/office/drawing/2014/main" id="{6739F637-C9EB-4AAD-A4D8-2553B15B6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246535682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4: RAT </a:t>
            </a:r>
            <a:r>
              <a:rPr lang="en-US" dirty="0" err="1"/>
              <a:t>Checkpointing</a:t>
            </a:r>
            <a:r>
              <a:rPr lang="en-US" dirty="0"/>
              <a:t> (CAM based)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3639" y="1385599"/>
            <a:ext cx="7886700" cy="97240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CAM</a:t>
            </a:r>
            <a:r>
              <a:rPr lang="en-US" dirty="0"/>
              <a:t> (content addressable memory) is like a </a:t>
            </a:r>
            <a:r>
              <a:rPr lang="en-US" dirty="0">
                <a:solidFill>
                  <a:schemeClr val="accent1"/>
                </a:solidFill>
              </a:rPr>
              <a:t>hash table</a:t>
            </a:r>
          </a:p>
          <a:p>
            <a:pPr lvl="1"/>
            <a:r>
              <a:rPr lang="en-US" dirty="0"/>
              <a:t>You address each element not by an </a:t>
            </a:r>
            <a:r>
              <a:rPr lang="en-US" dirty="0">
                <a:solidFill>
                  <a:schemeClr val="tx2"/>
                </a:solidFill>
              </a:rPr>
              <a:t>index</a:t>
            </a:r>
            <a:r>
              <a:rPr lang="en-US" dirty="0"/>
              <a:t>, but by a subset of its </a:t>
            </a:r>
            <a:r>
              <a:rPr lang="en-US" dirty="0">
                <a:solidFill>
                  <a:srgbClr val="FF0000"/>
                </a:solidFill>
              </a:rPr>
              <a:t>content</a:t>
            </a:r>
          </a:p>
          <a:p>
            <a:pPr lvl="1"/>
            <a:r>
              <a:rPr lang="en-US" dirty="0"/>
              <a:t>It is </a:t>
            </a:r>
            <a:r>
              <a:rPr lang="en-US" dirty="0">
                <a:solidFill>
                  <a:srgbClr val="FF0000"/>
                </a:solidFill>
              </a:rPr>
              <a:t>slower</a:t>
            </a:r>
            <a:r>
              <a:rPr lang="en-US" dirty="0"/>
              <a:t> than a structure that is addressed by an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index</a:t>
            </a:r>
          </a:p>
          <a:p>
            <a:pPr lvl="1"/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3898711" y="3109132"/>
            <a:ext cx="3070746" cy="388961"/>
          </a:xfrm>
          <a:prstGeom prst="round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00" dirty="0"/>
              <a:t>CAM based RAT</a:t>
            </a:r>
          </a:p>
        </p:txBody>
      </p:sp>
      <p:sp>
        <p:nvSpPr>
          <p:cNvPr id="5" name="Rectangle 4"/>
          <p:cNvSpPr/>
          <p:nvPr/>
        </p:nvSpPr>
        <p:spPr>
          <a:xfrm>
            <a:off x="4635692" y="3848633"/>
            <a:ext cx="726743" cy="129995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6" name="Straight Connector 5"/>
          <p:cNvCxnSpPr/>
          <p:nvPr/>
        </p:nvCxnSpPr>
        <p:spPr>
          <a:xfrm>
            <a:off x="3980598" y="3838397"/>
            <a:ext cx="5629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980598" y="5129817"/>
            <a:ext cx="5629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44980" y="4331108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128 entries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262083" y="3832592"/>
            <a:ext cx="0" cy="513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4262083" y="4637109"/>
            <a:ext cx="0" cy="5114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ight Arrow 12"/>
          <p:cNvSpPr/>
          <p:nvPr/>
        </p:nvSpPr>
        <p:spPr>
          <a:xfrm>
            <a:off x="2977488" y="4064629"/>
            <a:ext cx="1566081" cy="20285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Rounded Rectangle 13"/>
          <p:cNvSpPr/>
          <p:nvPr/>
        </p:nvSpPr>
        <p:spPr>
          <a:xfrm>
            <a:off x="2332631" y="3832591"/>
            <a:ext cx="1427897" cy="256508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arch. </a:t>
            </a:r>
            <a:r>
              <a:rPr lang="en-US" dirty="0" err="1"/>
              <a:t>reg</a:t>
            </a:r>
            <a:r>
              <a:rPr lang="en-US" dirty="0"/>
              <a:t> id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096001" y="4164411"/>
            <a:ext cx="2343705" cy="23552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7-bit physical  reg id</a:t>
            </a:r>
          </a:p>
        </p:txBody>
      </p:sp>
      <p:sp>
        <p:nvSpPr>
          <p:cNvPr id="16" name="Right Arrow 15"/>
          <p:cNvSpPr/>
          <p:nvPr/>
        </p:nvSpPr>
        <p:spPr>
          <a:xfrm>
            <a:off x="5434084" y="4419316"/>
            <a:ext cx="3214048" cy="21779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7" name="Rectangle 16"/>
          <p:cNvSpPr/>
          <p:nvPr/>
        </p:nvSpPr>
        <p:spPr>
          <a:xfrm>
            <a:off x="4635691" y="4677358"/>
            <a:ext cx="724981" cy="223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cxnSp>
        <p:nvCxnSpPr>
          <p:cNvPr id="19" name="Straight Connector 18"/>
          <p:cNvCxnSpPr/>
          <p:nvPr/>
        </p:nvCxnSpPr>
        <p:spPr>
          <a:xfrm>
            <a:off x="5360671" y="4677357"/>
            <a:ext cx="2274114" cy="490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5360671" y="4900401"/>
            <a:ext cx="2274114" cy="9159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7634785" y="5148584"/>
            <a:ext cx="2952532" cy="694605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 bit arch. </a:t>
            </a:r>
            <a:r>
              <a:rPr lang="en-US" dirty="0" err="1"/>
              <a:t>reg</a:t>
            </a:r>
            <a:r>
              <a:rPr lang="en-US" dirty="0"/>
              <a:t> id,  valid bit, 7 bit phys. </a:t>
            </a:r>
            <a:r>
              <a:rPr lang="en-US" dirty="0" err="1"/>
              <a:t>reg</a:t>
            </a:r>
            <a:r>
              <a:rPr lang="en-US" dirty="0"/>
              <a:t> id, 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83</a:t>
            </a:fld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8072717" y="2820522"/>
            <a:ext cx="2514600" cy="1136277"/>
          </a:xfrm>
          <a:prstGeom prst="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350" dirty="0"/>
              <a:t>SRAM and CAM: Refer to Chapter 6 of the reference: Computer </a:t>
            </a:r>
            <a:r>
              <a:rPr lang="en-US" sz="1350" dirty="0" err="1"/>
              <a:t>Organisation</a:t>
            </a:r>
            <a:r>
              <a:rPr lang="en-US" sz="1350" dirty="0"/>
              <a:t> and Architecture</a:t>
            </a:r>
          </a:p>
          <a:p>
            <a:pPr algn="ctr"/>
            <a:r>
              <a:rPr lang="en-US" sz="1350" dirty="0"/>
              <a:t>[Sarangi, McGrawHill, ’15]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8B19B2BA-18C9-49A6-A19F-688865912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137573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2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 based RAT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0616" y="1280160"/>
            <a:ext cx="8086048" cy="435133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At any point of time, 16 bits are set to 1. They contain the </a:t>
            </a:r>
            <a:r>
              <a:rPr lang="en-US" dirty="0">
                <a:solidFill>
                  <a:schemeClr val="tx2"/>
                </a:solidFill>
              </a:rPr>
              <a:t>current mapping</a:t>
            </a:r>
            <a:r>
              <a:rPr lang="en-US" dirty="0"/>
              <a:t> (latest state)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chemeClr val="accent6"/>
                </a:solidFill>
              </a:rPr>
              <a:t>architectural state </a:t>
            </a:r>
            <a:r>
              <a:rPr lang="en-US" dirty="0"/>
              <a:t>is also a set of 16 entries in the </a:t>
            </a:r>
            <a:r>
              <a:rPr lang="en-US" dirty="0">
                <a:solidFill>
                  <a:srgbClr val="FF0000"/>
                </a:solidFill>
              </a:rPr>
              <a:t>RAT</a:t>
            </a:r>
            <a:r>
              <a:rPr lang="en-US" dirty="0"/>
              <a:t> table.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We can save a </a:t>
            </a:r>
            <a:r>
              <a:rPr lang="en-US" dirty="0">
                <a:solidFill>
                  <a:srgbClr val="FF0000"/>
                </a:solidFill>
              </a:rPr>
              <a:t>checkpoint</a:t>
            </a:r>
            <a:r>
              <a:rPr lang="en-US" dirty="0"/>
              <a:t> by saving the set of valid bits in a 128 bit </a:t>
            </a:r>
            <a:r>
              <a:rPr lang="en-US" dirty="0">
                <a:solidFill>
                  <a:schemeClr val="accent6"/>
                </a:solidFill>
              </a:rPr>
              <a:t>vector</a:t>
            </a:r>
            <a:r>
              <a:rPr lang="en-US" dirty="0"/>
              <a:t>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For every </a:t>
            </a:r>
            <a:r>
              <a:rPr lang="en-US" dirty="0">
                <a:solidFill>
                  <a:schemeClr val="accent1"/>
                </a:solidFill>
              </a:rPr>
              <a:t>branch</a:t>
            </a:r>
            <a:r>
              <a:rPr lang="en-US" dirty="0"/>
              <a:t>, we can take a </a:t>
            </a:r>
            <a:r>
              <a:rPr lang="en-US" dirty="0">
                <a:solidFill>
                  <a:srgbClr val="FF0000"/>
                </a:solidFill>
              </a:rPr>
              <a:t>snapshot</a:t>
            </a:r>
            <a:r>
              <a:rPr lang="en-US" dirty="0"/>
              <a:t> of the </a:t>
            </a:r>
            <a:r>
              <a:rPr lang="en-US" dirty="0">
                <a:solidFill>
                  <a:schemeClr val="accent6"/>
                </a:solidFill>
              </a:rPr>
              <a:t>valid</a:t>
            </a:r>
            <a:r>
              <a:rPr lang="en-US" dirty="0"/>
              <a:t> bits.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best way to achieve this is to have a </a:t>
            </a:r>
            <a:r>
              <a:rPr lang="en-US" dirty="0">
                <a:solidFill>
                  <a:schemeClr val="tx2"/>
                </a:solidFill>
              </a:rPr>
              <a:t>shift register </a:t>
            </a:r>
            <a:r>
              <a:rPr lang="en-US" dirty="0"/>
              <a:t>in each row of the RAT table, where each entry is 1 bit wide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Use the same </a:t>
            </a:r>
            <a:r>
              <a:rPr lang="en-US" dirty="0">
                <a:solidFill>
                  <a:srgbClr val="00B050"/>
                </a:solidFill>
              </a:rPr>
              <a:t>idea</a:t>
            </a:r>
            <a:r>
              <a:rPr lang="en-US" dirty="0"/>
              <a:t> as the SRAM based RAT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84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217D2-2B03-4C5F-BF08-922A55117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214903556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F7FA8-4D53-45F4-A837-F392287E5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 based checkpointing, one 1 bit per row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3EBBD-28C2-44C3-A405-980FC4E7E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F044C3-C186-47F6-A391-40F23653E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85</a:t>
            </a:fld>
            <a:endParaRPr lang="en-US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489AB3E-6172-4AE7-88CF-9B01D4578D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765778" y="1422337"/>
            <a:ext cx="8263029" cy="4278281"/>
          </a:xfrm>
        </p:spPr>
      </p:pic>
    </p:spTree>
    <p:extLst>
      <p:ext uri="{BB962C8B-B14F-4D97-AF65-F5344CB8AC3E}">
        <p14:creationId xmlns:p14="http://schemas.microsoft.com/office/powerpoint/2010/main" val="393368540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Pros and Cons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86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9D262-3B4C-4D26-9FAF-A2E26CFD8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FDA439D-0F61-4F00-BB9E-9964DC9F94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1339370"/>
              </p:ext>
            </p:extLst>
          </p:nvPr>
        </p:nvGraphicFramePr>
        <p:xfrm>
          <a:off x="1702308" y="946360"/>
          <a:ext cx="8787384" cy="47353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765410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94ACFA09-1A3A-451A-9BF0-45FFE10CE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3B8B6D01-B7D4-4DAC-9126-5A0A64559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9517F-009E-4769-83B0-88E0C9B89C50}" type="slidenum">
              <a:rPr lang="en-US" smtClean="0"/>
              <a:t>87</a:t>
            </a:fld>
            <a:endParaRPr lang="en-US"/>
          </a:p>
        </p:txBody>
      </p:sp>
      <p:sp>
        <p:nvSpPr>
          <p:cNvPr id="16" name="Shape 46250">
            <a:extLst>
              <a:ext uri="{FF2B5EF4-FFF2-40B4-BE49-F238E27FC236}">
                <a16:creationId xmlns:a16="http://schemas.microsoft.com/office/drawing/2014/main" id="{F16C3C76-4D4C-42C9-AFD0-02DC1E7E9E90}"/>
              </a:ext>
            </a:extLst>
          </p:cNvPr>
          <p:cNvSpPr/>
          <p:nvPr/>
        </p:nvSpPr>
        <p:spPr>
          <a:xfrm>
            <a:off x="7589680" y="1286314"/>
            <a:ext cx="2660263" cy="45901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13523" y="10800"/>
                </a:lnTo>
                <a:lnTo>
                  <a:pt x="0" y="21600"/>
                </a:lnTo>
                <a:lnTo>
                  <a:pt x="8079" y="21600"/>
                </a:lnTo>
                <a:lnTo>
                  <a:pt x="21600" y="10800"/>
                </a:lnTo>
                <a:lnTo>
                  <a:pt x="807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1899" dirty="0">
              <a:latin typeface="Lato Light" panose="020F0502020204030203" pitchFamily="34" charset="0"/>
            </a:endParaRPr>
          </a:p>
        </p:txBody>
      </p:sp>
      <p:sp>
        <p:nvSpPr>
          <p:cNvPr id="20" name="Freeform 47">
            <a:extLst>
              <a:ext uri="{FF2B5EF4-FFF2-40B4-BE49-F238E27FC236}">
                <a16:creationId xmlns:a16="http://schemas.microsoft.com/office/drawing/2014/main" id="{25ADE31B-22A3-49E8-B7CF-E7CD7BF180FE}"/>
              </a:ext>
            </a:extLst>
          </p:cNvPr>
          <p:cNvSpPr/>
          <p:nvPr/>
        </p:nvSpPr>
        <p:spPr>
          <a:xfrm>
            <a:off x="2120284" y="4097996"/>
            <a:ext cx="6566053" cy="727886"/>
          </a:xfrm>
          <a:custGeom>
            <a:avLst/>
            <a:gdLst>
              <a:gd name="connsiteX0" fmla="*/ 0 w 16789154"/>
              <a:gd name="connsiteY0" fmla="*/ 0 h 1940525"/>
              <a:gd name="connsiteX1" fmla="*/ 3159006 w 16789154"/>
              <a:gd name="connsiteY1" fmla="*/ 0 h 1940525"/>
              <a:gd name="connsiteX2" fmla="*/ 3159006 w 16789154"/>
              <a:gd name="connsiteY2" fmla="*/ 1 h 1940525"/>
              <a:gd name="connsiteX3" fmla="*/ 16789154 w 16789154"/>
              <a:gd name="connsiteY3" fmla="*/ 1 h 1940525"/>
              <a:gd name="connsiteX4" fmla="*/ 15380704 w 16789154"/>
              <a:gd name="connsiteY4" fmla="*/ 1940525 h 1940525"/>
              <a:gd name="connsiteX5" fmla="*/ 3159006 w 16789154"/>
              <a:gd name="connsiteY5" fmla="*/ 1940525 h 1940525"/>
              <a:gd name="connsiteX6" fmla="*/ 3159006 w 16789154"/>
              <a:gd name="connsiteY6" fmla="*/ 1940522 h 1940525"/>
              <a:gd name="connsiteX7" fmla="*/ 0 w 16789154"/>
              <a:gd name="connsiteY7" fmla="*/ 1940522 h 194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789154" h="1940525">
                <a:moveTo>
                  <a:pt x="0" y="0"/>
                </a:moveTo>
                <a:lnTo>
                  <a:pt x="3159006" y="0"/>
                </a:lnTo>
                <a:lnTo>
                  <a:pt x="3159006" y="1"/>
                </a:lnTo>
                <a:lnTo>
                  <a:pt x="16789154" y="1"/>
                </a:lnTo>
                <a:lnTo>
                  <a:pt x="15380704" y="1940525"/>
                </a:lnTo>
                <a:lnTo>
                  <a:pt x="3159006" y="1940525"/>
                </a:lnTo>
                <a:lnTo>
                  <a:pt x="3159006" y="1940522"/>
                </a:lnTo>
                <a:lnTo>
                  <a:pt x="0" y="1940522"/>
                </a:lnTo>
                <a:close/>
              </a:path>
            </a:pathLst>
          </a:custGeom>
          <a:solidFill>
            <a:schemeClr val="accent4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1899" dirty="0">
              <a:latin typeface="Lato Light" panose="020F0502020204030203" pitchFamily="34" charset="0"/>
            </a:endParaRPr>
          </a:p>
        </p:txBody>
      </p:sp>
      <p:sp>
        <p:nvSpPr>
          <p:cNvPr id="21" name="Freeform 48">
            <a:extLst>
              <a:ext uri="{FF2B5EF4-FFF2-40B4-BE49-F238E27FC236}">
                <a16:creationId xmlns:a16="http://schemas.microsoft.com/office/drawing/2014/main" id="{AF12EF64-C39E-41DE-8E1A-5AF0242D1E3E}"/>
              </a:ext>
            </a:extLst>
          </p:cNvPr>
          <p:cNvSpPr/>
          <p:nvPr/>
        </p:nvSpPr>
        <p:spPr>
          <a:xfrm>
            <a:off x="2120284" y="4978535"/>
            <a:ext cx="5926877" cy="727886"/>
          </a:xfrm>
          <a:custGeom>
            <a:avLst/>
            <a:gdLst>
              <a:gd name="connsiteX0" fmla="*/ 0 w 15085132"/>
              <a:gd name="connsiteY0" fmla="*/ 0 h 1940524"/>
              <a:gd name="connsiteX1" fmla="*/ 3159005 w 15085132"/>
              <a:gd name="connsiteY1" fmla="*/ 0 h 1940524"/>
              <a:gd name="connsiteX2" fmla="*/ 3159005 w 15085132"/>
              <a:gd name="connsiteY2" fmla="*/ 2 h 1940524"/>
              <a:gd name="connsiteX3" fmla="*/ 15085132 w 15085132"/>
              <a:gd name="connsiteY3" fmla="*/ 2 h 1940524"/>
              <a:gd name="connsiteX4" fmla="*/ 13676634 w 15085132"/>
              <a:gd name="connsiteY4" fmla="*/ 1940524 h 1940524"/>
              <a:gd name="connsiteX5" fmla="*/ 3159005 w 15085132"/>
              <a:gd name="connsiteY5" fmla="*/ 1940524 h 1940524"/>
              <a:gd name="connsiteX6" fmla="*/ 3159005 w 15085132"/>
              <a:gd name="connsiteY6" fmla="*/ 1940522 h 1940524"/>
              <a:gd name="connsiteX7" fmla="*/ 0 w 15085132"/>
              <a:gd name="connsiteY7" fmla="*/ 1940522 h 194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085132" h="1940524">
                <a:moveTo>
                  <a:pt x="0" y="0"/>
                </a:moveTo>
                <a:lnTo>
                  <a:pt x="3159005" y="0"/>
                </a:lnTo>
                <a:lnTo>
                  <a:pt x="3159005" y="2"/>
                </a:lnTo>
                <a:lnTo>
                  <a:pt x="15085132" y="2"/>
                </a:lnTo>
                <a:lnTo>
                  <a:pt x="13676634" y="1940524"/>
                </a:lnTo>
                <a:lnTo>
                  <a:pt x="3159005" y="1940524"/>
                </a:lnTo>
                <a:lnTo>
                  <a:pt x="3159005" y="1940522"/>
                </a:lnTo>
                <a:lnTo>
                  <a:pt x="0" y="1940522"/>
                </a:lnTo>
                <a:close/>
              </a:path>
            </a:pathLst>
          </a:custGeom>
          <a:solidFill>
            <a:schemeClr val="accent5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1899" dirty="0">
              <a:latin typeface="Lato Light" panose="020F0502020204030203" pitchFamily="34" charset="0"/>
            </a:endParaRPr>
          </a:p>
        </p:txBody>
      </p:sp>
      <p:sp>
        <p:nvSpPr>
          <p:cNvPr id="22" name="Freeform 46">
            <a:extLst>
              <a:ext uri="{FF2B5EF4-FFF2-40B4-BE49-F238E27FC236}">
                <a16:creationId xmlns:a16="http://schemas.microsoft.com/office/drawing/2014/main" id="{A8CAC5DA-13E1-46A7-801B-4D9F34E4F4B8}"/>
              </a:ext>
            </a:extLst>
          </p:cNvPr>
          <p:cNvSpPr/>
          <p:nvPr/>
        </p:nvSpPr>
        <p:spPr>
          <a:xfrm>
            <a:off x="2120284" y="3217457"/>
            <a:ext cx="6940861" cy="710473"/>
          </a:xfrm>
          <a:custGeom>
            <a:avLst/>
            <a:gdLst>
              <a:gd name="connsiteX0" fmla="*/ 0 w 17788386"/>
              <a:gd name="connsiteY0" fmla="*/ 0 h 1940523"/>
              <a:gd name="connsiteX1" fmla="*/ 3159006 w 17788386"/>
              <a:gd name="connsiteY1" fmla="*/ 0 h 1940523"/>
              <a:gd name="connsiteX2" fmla="*/ 3159006 w 17788386"/>
              <a:gd name="connsiteY2" fmla="*/ 1 h 1940523"/>
              <a:gd name="connsiteX3" fmla="*/ 17084006 w 17788386"/>
              <a:gd name="connsiteY3" fmla="*/ 1 h 1940523"/>
              <a:gd name="connsiteX4" fmla="*/ 17788386 w 17788386"/>
              <a:gd name="connsiteY4" fmla="*/ 970262 h 1940523"/>
              <a:gd name="connsiteX5" fmla="*/ 17084006 w 17788386"/>
              <a:gd name="connsiteY5" fmla="*/ 1940523 h 1940523"/>
              <a:gd name="connsiteX6" fmla="*/ 3159006 w 17788386"/>
              <a:gd name="connsiteY6" fmla="*/ 1940523 h 1940523"/>
              <a:gd name="connsiteX7" fmla="*/ 3159006 w 17788386"/>
              <a:gd name="connsiteY7" fmla="*/ 1940522 h 1940523"/>
              <a:gd name="connsiteX8" fmla="*/ 0 w 17788386"/>
              <a:gd name="connsiteY8" fmla="*/ 1940522 h 19405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7788386" h="1940523">
                <a:moveTo>
                  <a:pt x="0" y="0"/>
                </a:moveTo>
                <a:lnTo>
                  <a:pt x="3159006" y="0"/>
                </a:lnTo>
                <a:lnTo>
                  <a:pt x="3159006" y="1"/>
                </a:lnTo>
                <a:lnTo>
                  <a:pt x="17084006" y="1"/>
                </a:lnTo>
                <a:lnTo>
                  <a:pt x="17788386" y="970262"/>
                </a:lnTo>
                <a:lnTo>
                  <a:pt x="17084006" y="1940523"/>
                </a:lnTo>
                <a:lnTo>
                  <a:pt x="3159006" y="1940523"/>
                </a:lnTo>
                <a:lnTo>
                  <a:pt x="3159006" y="1940522"/>
                </a:lnTo>
                <a:lnTo>
                  <a:pt x="0" y="1940522"/>
                </a:lnTo>
                <a:close/>
              </a:path>
            </a:pathLst>
          </a:custGeom>
          <a:solidFill>
            <a:schemeClr val="accent3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1899" dirty="0">
              <a:latin typeface="Lato Light" panose="020F0502020204030203" pitchFamily="34" charset="0"/>
            </a:endParaRPr>
          </a:p>
        </p:txBody>
      </p:sp>
      <p:sp>
        <p:nvSpPr>
          <p:cNvPr id="23" name="Freeform 45">
            <a:extLst>
              <a:ext uri="{FF2B5EF4-FFF2-40B4-BE49-F238E27FC236}">
                <a16:creationId xmlns:a16="http://schemas.microsoft.com/office/drawing/2014/main" id="{B724766D-5108-4A61-BF4E-C4AE74242807}"/>
              </a:ext>
            </a:extLst>
          </p:cNvPr>
          <p:cNvSpPr/>
          <p:nvPr/>
        </p:nvSpPr>
        <p:spPr>
          <a:xfrm>
            <a:off x="2120284" y="2336918"/>
            <a:ext cx="6566053" cy="727885"/>
          </a:xfrm>
          <a:custGeom>
            <a:avLst/>
            <a:gdLst>
              <a:gd name="connsiteX0" fmla="*/ 0 w 16789154"/>
              <a:gd name="connsiteY0" fmla="*/ 0 h 1940524"/>
              <a:gd name="connsiteX1" fmla="*/ 3159006 w 16789154"/>
              <a:gd name="connsiteY1" fmla="*/ 0 h 1940524"/>
              <a:gd name="connsiteX2" fmla="*/ 15380704 w 16789154"/>
              <a:gd name="connsiteY2" fmla="*/ 0 h 1940524"/>
              <a:gd name="connsiteX3" fmla="*/ 16789154 w 16789154"/>
              <a:gd name="connsiteY3" fmla="*/ 1940524 h 1940524"/>
              <a:gd name="connsiteX4" fmla="*/ 3159006 w 16789154"/>
              <a:gd name="connsiteY4" fmla="*/ 1940524 h 1940524"/>
              <a:gd name="connsiteX5" fmla="*/ 3159006 w 16789154"/>
              <a:gd name="connsiteY5" fmla="*/ 1940522 h 1940524"/>
              <a:gd name="connsiteX6" fmla="*/ 0 w 16789154"/>
              <a:gd name="connsiteY6" fmla="*/ 1940522 h 194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789154" h="1940524">
                <a:moveTo>
                  <a:pt x="0" y="0"/>
                </a:moveTo>
                <a:lnTo>
                  <a:pt x="3159006" y="0"/>
                </a:lnTo>
                <a:lnTo>
                  <a:pt x="15380704" y="0"/>
                </a:lnTo>
                <a:lnTo>
                  <a:pt x="16789154" y="1940524"/>
                </a:lnTo>
                <a:lnTo>
                  <a:pt x="3159006" y="1940524"/>
                </a:lnTo>
                <a:lnTo>
                  <a:pt x="3159006" y="1940522"/>
                </a:lnTo>
                <a:lnTo>
                  <a:pt x="0" y="1940522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1899" dirty="0">
              <a:latin typeface="Lato Light" panose="020F0502020204030203" pitchFamily="34" charset="0"/>
            </a:endParaRPr>
          </a:p>
        </p:txBody>
      </p:sp>
      <p:sp>
        <p:nvSpPr>
          <p:cNvPr id="24" name="Freeform 69">
            <a:extLst>
              <a:ext uri="{FF2B5EF4-FFF2-40B4-BE49-F238E27FC236}">
                <a16:creationId xmlns:a16="http://schemas.microsoft.com/office/drawing/2014/main" id="{F034036C-2C97-42E3-9343-440707F20E55}"/>
              </a:ext>
            </a:extLst>
          </p:cNvPr>
          <p:cNvSpPr/>
          <p:nvPr/>
        </p:nvSpPr>
        <p:spPr>
          <a:xfrm>
            <a:off x="2120284" y="1456381"/>
            <a:ext cx="5926877" cy="727885"/>
          </a:xfrm>
          <a:custGeom>
            <a:avLst/>
            <a:gdLst>
              <a:gd name="connsiteX0" fmla="*/ 0 w 15085132"/>
              <a:gd name="connsiteY0" fmla="*/ 0 h 1940522"/>
              <a:gd name="connsiteX1" fmla="*/ 3159005 w 15085132"/>
              <a:gd name="connsiteY1" fmla="*/ 0 h 1940522"/>
              <a:gd name="connsiteX2" fmla="*/ 13676634 w 15085132"/>
              <a:gd name="connsiteY2" fmla="*/ 0 h 1940522"/>
              <a:gd name="connsiteX3" fmla="*/ 15085132 w 15085132"/>
              <a:gd name="connsiteY3" fmla="*/ 1940522 h 1940522"/>
              <a:gd name="connsiteX4" fmla="*/ 3159005 w 15085132"/>
              <a:gd name="connsiteY4" fmla="*/ 1940522 h 1940522"/>
              <a:gd name="connsiteX5" fmla="*/ 0 w 15085132"/>
              <a:gd name="connsiteY5" fmla="*/ 1940522 h 1940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085132" h="1940522">
                <a:moveTo>
                  <a:pt x="0" y="0"/>
                </a:moveTo>
                <a:lnTo>
                  <a:pt x="3159005" y="0"/>
                </a:lnTo>
                <a:lnTo>
                  <a:pt x="13676634" y="0"/>
                </a:lnTo>
                <a:lnTo>
                  <a:pt x="15085132" y="1940522"/>
                </a:lnTo>
                <a:lnTo>
                  <a:pt x="3159005" y="1940522"/>
                </a:lnTo>
                <a:lnTo>
                  <a:pt x="0" y="1940522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miter lim="400000"/>
          </a:ln>
          <a:effectLst/>
        </p:spPr>
        <p:txBody>
          <a:bodyPr wrap="square" lIns="0" tIns="0" rIns="0" bIns="0" numCol="1" anchor="t">
            <a:noAutofit/>
          </a:bodyPr>
          <a:lstStyle/>
          <a:p>
            <a:endParaRPr sz="1899" dirty="0">
              <a:latin typeface="Lato Light" panose="020F0502020204030203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64705A-98B9-4BC0-9E8B-E2C1825F08D6}"/>
              </a:ext>
            </a:extLst>
          </p:cNvPr>
          <p:cNvSpPr txBox="1"/>
          <p:nvPr/>
        </p:nvSpPr>
        <p:spPr>
          <a:xfrm>
            <a:off x="2033016" y="1506194"/>
            <a:ext cx="5949064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Renaming is done using the RAT table that stores a</a:t>
            </a:r>
            <a:br>
              <a:rPr lang="en-US" sz="16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</a:br>
            <a:r>
              <a:rPr lang="en-US" sz="16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mapping between an arch. register and a physical reg.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7F2044-9A3A-44D8-8165-B5A18409C82A}"/>
              </a:ext>
            </a:extLst>
          </p:cNvPr>
          <p:cNvSpPr txBox="1"/>
          <p:nvPr/>
        </p:nvSpPr>
        <p:spPr>
          <a:xfrm>
            <a:off x="2120283" y="2361332"/>
            <a:ext cx="5301710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600" b="1" dirty="0">
                <a:latin typeface="Poppins" pitchFamily="2" charset="77"/>
                <a:ea typeface="League Spartan" charset="0"/>
                <a:cs typeface="Poppins" pitchFamily="2" charset="77"/>
              </a:rPr>
              <a:t>We additionally need a free list and dependence check logic.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D0267B6-BD08-4B4A-A7B5-F4B7C53EDE9E}"/>
              </a:ext>
            </a:extLst>
          </p:cNvPr>
          <p:cNvSpPr txBox="1"/>
          <p:nvPr/>
        </p:nvSpPr>
        <p:spPr>
          <a:xfrm>
            <a:off x="2033017" y="4128751"/>
            <a:ext cx="6490519" cy="58477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The LSQ manages the dependences between loads and </a:t>
            </a:r>
          </a:p>
          <a:p>
            <a:r>
              <a:rPr lang="en-US" sz="16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stores. It forwards data between in-flight loads and stores.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33797C0-235F-47A0-9426-CAE1CED36884}"/>
              </a:ext>
            </a:extLst>
          </p:cNvPr>
          <p:cNvSpPr txBox="1"/>
          <p:nvPr/>
        </p:nvSpPr>
        <p:spPr>
          <a:xfrm>
            <a:off x="2033016" y="5031407"/>
            <a:ext cx="5787162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The ROB is used to keep track of in-flight instructions.</a:t>
            </a:r>
          </a:p>
          <a:p>
            <a:r>
              <a:rPr lang="en-US" sz="16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Instructions are committed when they complete.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87C765DC-BD3B-4D13-91DF-76557C7F82DC}"/>
              </a:ext>
            </a:extLst>
          </p:cNvPr>
          <p:cNvSpPr txBox="1">
            <a:spLocks/>
          </p:cNvSpPr>
          <p:nvPr/>
        </p:nvSpPr>
        <p:spPr>
          <a:xfrm>
            <a:off x="2033016" y="426721"/>
            <a:ext cx="6858000" cy="82296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b="1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Conclusion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CB9685-8855-4151-A6E9-7E0C11054761}"/>
              </a:ext>
            </a:extLst>
          </p:cNvPr>
          <p:cNvSpPr txBox="1"/>
          <p:nvPr/>
        </p:nvSpPr>
        <p:spPr>
          <a:xfrm>
            <a:off x="2113968" y="3274362"/>
            <a:ext cx="6508513" cy="584775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The scheduler comprises the wakeup, select, and broadcast</a:t>
            </a:r>
            <a:br>
              <a:rPr lang="en-US" sz="16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</a:br>
            <a:r>
              <a:rPr lang="en-US" sz="1600" b="1" dirty="0">
                <a:solidFill>
                  <a:schemeClr val="bg1"/>
                </a:solidFill>
                <a:latin typeface="Poppins" pitchFamily="2" charset="77"/>
                <a:ea typeface="League Spartan" charset="0"/>
                <a:cs typeface="Poppins" pitchFamily="2" charset="77"/>
              </a:rPr>
              <a:t>logic. We often perform an early broadcast to avoid stalls.</a:t>
            </a:r>
          </a:p>
        </p:txBody>
      </p:sp>
    </p:spTree>
    <p:extLst>
      <p:ext uri="{BB962C8B-B14F-4D97-AF65-F5344CB8AC3E}">
        <p14:creationId xmlns:p14="http://schemas.microsoft.com/office/powerpoint/2010/main" val="16919533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40BFEAB2-FD83-41F2-9787-AD5D1A1760CD}" type="slidenum">
              <a:rPr lang="en-US" smtClean="0"/>
              <a:pPr/>
              <a:t>88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DF0CCA-3085-4BF3-904E-22304EA1AB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21FC12-3A21-46F6-95A6-B6C9D77E65F7}"/>
              </a:ext>
            </a:extLst>
          </p:cNvPr>
          <p:cNvSpPr/>
          <p:nvPr/>
        </p:nvSpPr>
        <p:spPr>
          <a:xfrm>
            <a:off x="2927550" y="1851645"/>
            <a:ext cx="6837551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19900" b="1" dirty="0">
                <a:ln/>
                <a:solidFill>
                  <a:schemeClr val="accent3">
                    <a:lumMod val="50000"/>
                  </a:schemeClr>
                </a:solidFill>
                <a:latin typeface="Freestyle Script" panose="030804020302050B0404" pitchFamily="66" charset="0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230065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892490" y="4460259"/>
            <a:ext cx="7728045" cy="95512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0617" y="1148327"/>
            <a:ext cx="8609831" cy="456134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need 16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physical registers </a:t>
            </a:r>
            <a:r>
              <a:rPr lang="en-US" sz="2400" dirty="0"/>
              <a:t>to contain the </a:t>
            </a:r>
            <a:r>
              <a:rPr lang="en-US" sz="2400" dirty="0">
                <a:solidFill>
                  <a:srgbClr val="FF0000"/>
                </a:solidFill>
              </a:rPr>
              <a:t>latest</a:t>
            </a:r>
            <a:r>
              <a:rPr lang="en-US" sz="2400" dirty="0"/>
              <a:t> values of architectural registers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112 </a:t>
            </a:r>
            <a:r>
              <a:rPr lang="en-US" sz="2400" dirty="0">
                <a:solidFill>
                  <a:schemeClr val="accent2">
                    <a:lumMod val="75000"/>
                  </a:schemeClr>
                </a:solidFill>
              </a:rPr>
              <a:t>physical registers </a:t>
            </a:r>
            <a:r>
              <a:rPr lang="en-US" sz="2400" dirty="0"/>
              <a:t>can possibly contain interim values that might be required by instructions in the OOO pipeline (also called </a:t>
            </a:r>
            <a:r>
              <a:rPr lang="en-US" sz="2400" dirty="0">
                <a:solidFill>
                  <a:schemeClr val="accent1">
                    <a:lumMod val="50000"/>
                  </a:schemeClr>
                </a:solidFill>
              </a:rPr>
              <a:t>in-flight instructions </a:t>
            </a:r>
            <a:r>
              <a:rPr lang="en-US" sz="2400" dirty="0">
                <a:solidFill>
                  <a:schemeClr val="tx1"/>
                </a:solidFill>
              </a:rPr>
              <a:t>like p12</a:t>
            </a:r>
            <a:r>
              <a:rPr lang="en-US" sz="24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More is the number of physical registers </a:t>
            </a:r>
            <a:r>
              <a:rPr lang="en-US" sz="2400" dirty="0">
                <a:sym typeface="Wingdings" panose="05000000000000000000" pitchFamily="2" charset="2"/>
              </a:rPr>
              <a:t> higher is the number of instructions that can simultaneously be </a:t>
            </a:r>
            <a:r>
              <a:rPr lang="en-US" sz="2400" dirty="0">
                <a:solidFill>
                  <a:schemeClr val="accent4"/>
                </a:solidFill>
                <a:sym typeface="Wingdings" panose="05000000000000000000" pitchFamily="2" charset="2"/>
              </a:rPr>
              <a:t>in flight </a:t>
            </a:r>
            <a:r>
              <a:rPr lang="en-US" sz="2400" dirty="0">
                <a:sym typeface="Wingdings" panose="05000000000000000000" pitchFamily="2" charset="2"/>
              </a:rPr>
              <a:t> more is the ILP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ym typeface="Wingdings" panose="05000000000000000000" pitchFamily="2" charset="2"/>
              </a:rPr>
              <a:t>Renaming: convert architectural register id  physical register id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E05A4-639E-44B2-B193-2989181C04F0}" type="slidenum">
              <a:rPr lang="en-US" smtClean="0"/>
              <a:t>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2FD30-2A2A-47B5-B1EE-C2FD278A8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Next-Gen Computer Architecture | Smruti R. Sarangi</a:t>
            </a:r>
          </a:p>
        </p:txBody>
      </p:sp>
    </p:spTree>
    <p:extLst>
      <p:ext uri="{BB962C8B-B14F-4D97-AF65-F5344CB8AC3E}">
        <p14:creationId xmlns:p14="http://schemas.microsoft.com/office/powerpoint/2010/main" val="2498656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MHE PPT Theme Colors 06 15 18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E21A23"/>
      </a:accent1>
      <a:accent2>
        <a:srgbClr val="FFB600"/>
      </a:accent2>
      <a:accent3>
        <a:srgbClr val="625D9C"/>
      </a:accent3>
      <a:accent4>
        <a:srgbClr val="AF1858"/>
      </a:accent4>
      <a:accent5>
        <a:srgbClr val="692146"/>
      </a:accent5>
      <a:accent6>
        <a:srgbClr val="EC7700"/>
      </a:accent6>
      <a:hlink>
        <a:srgbClr val="625D9C"/>
      </a:hlink>
      <a:folHlink>
        <a:srgbClr val="373A3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MH 4x3 CORP PPT Template_V8-FNL_Compressed.potx_MAR-1-2019" id="{08DE2090-B8B5-4033-89C1-B4DDE1363E23}" vid="{41A9A413-2957-419E-84E7-5E9AF06433F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F5DFFE5A-C502-4C70-BB7F-E202020796FE}">
  <we:reference id="f12c312d-282a-4734-8843-05915fdfef0b" version="4.3.3.0" store="EXCatalog" storeType="EXCatalog"/>
  <we:alternateReferences>
    <we:reference id="WA104178141" version="4.3.3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2977</TotalTime>
  <Words>5326</Words>
  <Application>Microsoft Office PowerPoint</Application>
  <PresentationFormat>Widescreen</PresentationFormat>
  <Paragraphs>1090</Paragraphs>
  <Slides>88</Slides>
  <Notes>71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size="100" baseType="lpstr">
      <vt:lpstr>Arial</vt:lpstr>
      <vt:lpstr>Calibri</vt:lpstr>
      <vt:lpstr>Cambria Math</vt:lpstr>
      <vt:lpstr>Caveat</vt:lpstr>
      <vt:lpstr>Freestyle Script</vt:lpstr>
      <vt:lpstr>Lato Light</vt:lpstr>
      <vt:lpstr>Poppins</vt:lpstr>
      <vt:lpstr>Sans</vt:lpstr>
      <vt:lpstr>sans-serif</vt:lpstr>
      <vt:lpstr>Times New Roman</vt:lpstr>
      <vt:lpstr>Wingdings</vt:lpstr>
      <vt:lpstr>Office Theme</vt:lpstr>
      <vt:lpstr>PowerPoint Presentation</vt:lpstr>
      <vt:lpstr>Background Required to Understand this Chapter</vt:lpstr>
      <vt:lpstr>Contents</vt:lpstr>
      <vt:lpstr>Renaming (architectural registers  physical registers)</vt:lpstr>
      <vt:lpstr>Renaming with a physical register file</vt:lpstr>
      <vt:lpstr>Physical Register File and the Process of Renaming</vt:lpstr>
      <vt:lpstr>Physical Register File</vt:lpstr>
      <vt:lpstr>Example</vt:lpstr>
      <vt:lpstr>Example - II</vt:lpstr>
      <vt:lpstr>Rename Stage</vt:lpstr>
      <vt:lpstr>Register Alias Table</vt:lpstr>
      <vt:lpstr>Operation of the RAT Table</vt:lpstr>
      <vt:lpstr>Free List</vt:lpstr>
      <vt:lpstr>Dependence Check Logic</vt:lpstr>
      <vt:lpstr>Dependence Check Logic - II</vt:lpstr>
      <vt:lpstr>Available bit in the rename table entry</vt:lpstr>
      <vt:lpstr>Contents</vt:lpstr>
      <vt:lpstr>Dispatch </vt:lpstr>
      <vt:lpstr>Instruction Window</vt:lpstr>
      <vt:lpstr>At any point in the instruction window</vt:lpstr>
      <vt:lpstr>Select and Execute </vt:lpstr>
      <vt:lpstr>Wakeup</vt:lpstr>
      <vt:lpstr>Instruction Window</vt:lpstr>
      <vt:lpstr>Instruction Window - II</vt:lpstr>
      <vt:lpstr>Broadcast multiple tags at once</vt:lpstr>
      <vt:lpstr>PowerPoint Presentation</vt:lpstr>
      <vt:lpstr>Select Unit</vt:lpstr>
      <vt:lpstr>Tree Structured Select Unit: Each node is a choice box</vt:lpstr>
      <vt:lpstr>Select Unit for Multiple Resources</vt:lpstr>
      <vt:lpstr>Option 2: Multiple request signals</vt:lpstr>
      <vt:lpstr>Option 3: Asymmetric Select Units</vt:lpstr>
      <vt:lpstr>Select Policies</vt:lpstr>
      <vt:lpstr>PowerPoint Presentation</vt:lpstr>
      <vt:lpstr>RAW Dependences in our Pipeline</vt:lpstr>
      <vt:lpstr>What does this imply? </vt:lpstr>
      <vt:lpstr>When should we broadcast the tag?</vt:lpstr>
      <vt:lpstr>Let us consider Option 3 – Early Broadcast</vt:lpstr>
      <vt:lpstr>Classic Example of Forwarding in an OOO Pipeline</vt:lpstr>
      <vt:lpstr>2-cycle latency for producer: Load-use Hazard</vt:lpstr>
      <vt:lpstr>Structure of the Pipeline</vt:lpstr>
      <vt:lpstr>Forwarding Logic in the Execution Unit</vt:lpstr>
      <vt:lpstr>When should we mark the avlbl bit?  </vt:lpstr>
      <vt:lpstr>When should we mark the available bit? </vt:lpstr>
      <vt:lpstr>What to do? </vt:lpstr>
      <vt:lpstr>Double Broadcast</vt:lpstr>
      <vt:lpstr>PowerPoint Presentation</vt:lpstr>
      <vt:lpstr>Read operands from the register file and Issue to the execution units</vt:lpstr>
      <vt:lpstr>Execute</vt:lpstr>
      <vt:lpstr>Contents</vt:lpstr>
      <vt:lpstr>Case of Load and Store Instructions</vt:lpstr>
      <vt:lpstr>Requirements: Loads and Stores</vt:lpstr>
      <vt:lpstr>PowerPoint Presentation</vt:lpstr>
      <vt:lpstr>Load-Store Queue (LSQ) </vt:lpstr>
      <vt:lpstr>Resolved and Unresolved Eentries</vt:lpstr>
      <vt:lpstr>Compute Address of a Store – Case I</vt:lpstr>
      <vt:lpstr>Compute Address of a Store – Case II</vt:lpstr>
      <vt:lpstr>Compute Address of a Load – Case I</vt:lpstr>
      <vt:lpstr>Compute Address of a Load – Case II</vt:lpstr>
      <vt:lpstr>Summary of the Discussion</vt:lpstr>
      <vt:lpstr>Actual Implementation</vt:lpstr>
      <vt:lpstr>Both are arranged as a circular queue</vt:lpstr>
      <vt:lpstr>Organization</vt:lpstr>
      <vt:lpstr>Basic Search Operations</vt:lpstr>
      <vt:lpstr>Implementation of functions: before </vt:lpstr>
      <vt:lpstr>Expressions for other cases</vt:lpstr>
      <vt:lpstr>PowerPoint Presentation</vt:lpstr>
      <vt:lpstr>Operation of the LSQ</vt:lpstr>
      <vt:lpstr>Wrap-up</vt:lpstr>
      <vt:lpstr>Contents</vt:lpstr>
      <vt:lpstr>Precise Exceptions</vt:lpstr>
      <vt:lpstr>New Structure: Reorder Buffer (ROB)</vt:lpstr>
      <vt:lpstr>Removing Entries from the ROB (Commit/Retire)</vt:lpstr>
      <vt:lpstr>What does it mean to commit an entry? </vt:lpstr>
      <vt:lpstr>Updates to renaming</vt:lpstr>
      <vt:lpstr>Load and Store Instructions</vt:lpstr>
      <vt:lpstr>What do we in the case of an interrupt? </vt:lpstr>
      <vt:lpstr>Flushing the Pipeline</vt:lpstr>
      <vt:lpstr>Recovery Sequence</vt:lpstr>
      <vt:lpstr>Approach 1: Retirement Register File (RRF)</vt:lpstr>
      <vt:lpstr>Approach 2: Retirement RAT (RRAT) </vt:lpstr>
      <vt:lpstr>Approach 3: RAT Checkpointing (SRAM based)</vt:lpstr>
      <vt:lpstr>RAT</vt:lpstr>
      <vt:lpstr>Approach 4: RAT Checkpointing (CAM based)</vt:lpstr>
      <vt:lpstr>CAM based RAT</vt:lpstr>
      <vt:lpstr>CAM based checkpointing, one 1 bit per row </vt:lpstr>
      <vt:lpstr>Pros and Cons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Smruti Ranjan Sarangi</dc:creator>
  <cp:lastModifiedBy>Smruti Ranjan Sarangi</cp:lastModifiedBy>
  <cp:revision>272</cp:revision>
  <dcterms:created xsi:type="dcterms:W3CDTF">2020-09-30T13:31:44Z</dcterms:created>
  <dcterms:modified xsi:type="dcterms:W3CDTF">2024-07-15T13:56:42Z</dcterms:modified>
</cp:coreProperties>
</file>