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20" r:id="rId2"/>
  </p:sldMasterIdLst>
  <p:notesMasterIdLst>
    <p:notesMasterId r:id="rId54"/>
  </p:notesMasterIdLst>
  <p:handoutMasterIdLst>
    <p:handoutMasterId r:id="rId55"/>
  </p:handoutMasterIdLst>
  <p:sldIdLst>
    <p:sldId id="306" r:id="rId3"/>
    <p:sldId id="30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90" autoAdjust="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2966F440-9665-4D95-8208-908173546226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086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86E4135-4AB6-4926-A53C-8FAC039E8D3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3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05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0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0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17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7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6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3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2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2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50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8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46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75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24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2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52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82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19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76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4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71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5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3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05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94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89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11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79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46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7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78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7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03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4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38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02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5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78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74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59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74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00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3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5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9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5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5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>
                <a:latin typeface="Calibri" panose="020F0502020204030204" pitchFamily="34" charset="0"/>
              </a:defRPr>
            </a:lvl1pPr>
            <a:lvl2pPr>
              <a:buClr>
                <a:schemeClr val="accent1"/>
              </a:buClr>
              <a:defRPr>
                <a:latin typeface="Calibri" panose="020F0502020204030204" pitchFamily="34" charset="0"/>
              </a:defRPr>
            </a:lvl2pPr>
            <a:lvl3pPr>
              <a:buClr>
                <a:schemeClr val="accent1"/>
              </a:buClr>
              <a:defRPr>
                <a:latin typeface="Calibri" panose="020F0502020204030204" pitchFamily="34" charset="0"/>
              </a:defRPr>
            </a:lvl3pPr>
            <a:lvl4pPr>
              <a:buClr>
                <a:schemeClr val="accent1"/>
              </a:buClr>
              <a:defRPr>
                <a:latin typeface="Calibri" panose="020F0502020204030204" pitchFamily="34" charset="0"/>
              </a:defRPr>
            </a:lvl4pPr>
            <a:lvl5pPr>
              <a:buClr>
                <a:schemeClr val="accent1"/>
              </a:buCl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2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1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828800" y="4061937"/>
            <a:ext cx="8686800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1:  Introduction to Computer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695700" y="2895600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</a:t>
            </a:r>
          </a:p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 IIT Delhi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95600" y="2189203"/>
            <a:ext cx="6682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  <p:extLst>
      <p:ext uri="{BB962C8B-B14F-4D97-AF65-F5344CB8AC3E}">
        <p14:creationId xmlns:p14="http://schemas.microsoft.com/office/powerpoint/2010/main" val="369327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Answer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5368926"/>
            <a:ext cx="7416800" cy="6508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Our brilliant brains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91000" y="1676400"/>
            <a:ext cx="3853800" cy="32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371601"/>
            <a:ext cx="7797800" cy="498316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Language of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Features of an ISA – Complete, Concise, Generic, Simple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Completeness of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Turing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Universal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Single Instruction/Multi-Instruction ISA	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Design of Practical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Harvard/ Von Neumann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Registers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Road Ahead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0"/>
            <a:ext cx="868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an </a:t>
            </a:r>
            <a:r>
              <a:rPr lang="fr-FR" dirty="0" err="1">
                <a:solidFill>
                  <a:schemeClr val="tx1"/>
                </a:solidFill>
              </a:rPr>
              <a:t>Electronic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Differ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41550" y="4495800"/>
            <a:ext cx="7740650" cy="806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are ultra-fast and ultra-dumb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286001" y="2124076"/>
            <a:ext cx="7451725" cy="1736725"/>
            <a:chOff x="1002" y="1338"/>
            <a:chExt cx="4694" cy="109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2" y="1338"/>
              <a:ext cx="4608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002" y="1341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002" y="138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005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044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1" y="1381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Feature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5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55" y="1381"/>
              <a:ext cx="64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Computer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07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174" y="1381"/>
              <a:ext cx="1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Our Brilliant Brain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565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569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002" y="1583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5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044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41" y="1584"/>
              <a:ext cx="7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Intelligence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315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55" y="1584"/>
              <a:ext cx="4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Dumb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407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174" y="1584"/>
              <a:ext cx="6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Intelligent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65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569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002" y="1785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1005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044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141" y="1786"/>
              <a:ext cx="17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Speed of basic calculations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15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255" y="1786"/>
              <a:ext cx="6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Ultra-fast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07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174" y="1786"/>
              <a:ext cx="3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Slow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565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569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002" y="1988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1005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1044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141" y="1989"/>
              <a:ext cx="8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Can get tired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315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255" y="1989"/>
              <a:ext cx="3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Never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7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174" y="1989"/>
              <a:ext cx="10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After sometime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565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569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002" y="219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005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044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1141" y="2192"/>
              <a:ext cx="9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Can get bored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V="1">
              <a:off x="315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255" y="2192"/>
              <a:ext cx="3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</a:rPr>
                <a:t>Never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407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174" y="2192"/>
              <a:ext cx="9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Times New Roman" pitchFamily="18" charset="0"/>
                </a:rPr>
                <a:t>Almost always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565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569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1002" y="239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1002" y="243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How to Instruct a Computer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9866" y="3359150"/>
            <a:ext cx="8019535" cy="27305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Write a program in a high level language – C, C++, Java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b="1" dirty="0">
                <a:latin typeface="Calibri" panose="020F0502020204030204" pitchFamily="34" charset="0"/>
              </a:rPr>
              <a:t>Compile </a:t>
            </a:r>
            <a:r>
              <a:rPr lang="en-US" dirty="0">
                <a:latin typeface="Calibri" panose="020F0502020204030204" pitchFamily="34" charset="0"/>
              </a:rPr>
              <a:t>it into a format that the computer understands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Execute the program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209800" y="1828801"/>
            <a:ext cx="7772400" cy="936859"/>
            <a:chOff x="816" y="1296"/>
            <a:chExt cx="5069" cy="6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6" y="1296"/>
              <a:ext cx="506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910" y="1399"/>
              <a:ext cx="933" cy="41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69" y="1392"/>
              <a:ext cx="1066" cy="45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65" y="1399"/>
              <a:ext cx="1251" cy="434"/>
            </a:xfrm>
            <a:prstGeom prst="rect">
              <a:avLst/>
            </a:prstGeom>
            <a:solidFill>
              <a:srgbClr val="F4D7E3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953" y="1447"/>
              <a:ext cx="80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26" y="1445"/>
              <a:ext cx="10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Executable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996" y="1448"/>
              <a:ext cx="6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Output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39" y="1601"/>
              <a:ext cx="809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606" y="1560"/>
              <a:ext cx="142" cy="82"/>
            </a:xfrm>
            <a:custGeom>
              <a:avLst/>
              <a:gdLst>
                <a:gd name="T0" fmla="*/ 41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1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1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016" y="1595"/>
              <a:ext cx="888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762" y="1554"/>
              <a:ext cx="142" cy="82"/>
            </a:xfrm>
            <a:custGeom>
              <a:avLst/>
              <a:gdLst>
                <a:gd name="T0" fmla="*/ 40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0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0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0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985" y="1339"/>
              <a:ext cx="64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compile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08" y="1321"/>
              <a:ext cx="63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execute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3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8392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Can a Computer </a:t>
            </a:r>
            <a:r>
              <a:rPr lang="fr-FR" dirty="0" err="1">
                <a:solidFill>
                  <a:schemeClr val="tx1"/>
                </a:solidFill>
              </a:rPr>
              <a:t>Understand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00201"/>
            <a:ext cx="7696200" cy="44989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 can clearly </a:t>
            </a:r>
            <a:r>
              <a:rPr lang="en-US" dirty="0">
                <a:solidFill>
                  <a:srgbClr val="FF3333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</a:rPr>
              <a:t> understand instructions of the form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Multiply two matrices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 the determinant of a matrix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Find the shortest path between Mumbai and Delhi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They understand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i="1" dirty="0">
                <a:latin typeface="Calibri" panose="020F0502020204030204" pitchFamily="34" charset="0"/>
              </a:rPr>
              <a:t>a + b</a:t>
            </a:r>
            <a:r>
              <a:rPr lang="en-US" dirty="0">
                <a:latin typeface="Calibri" panose="020F0502020204030204" pitchFamily="34" charset="0"/>
              </a:rPr>
              <a:t> to get</a:t>
            </a:r>
            <a:r>
              <a:rPr lang="en-US" i="1" dirty="0">
                <a:latin typeface="Calibri" panose="020F0502020204030204" pitchFamily="34" charset="0"/>
              </a:rPr>
              <a:t> c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Multiply </a:t>
            </a:r>
            <a:r>
              <a:rPr lang="en-US" i="1">
                <a:latin typeface="Calibri" panose="020F0502020204030204" pitchFamily="34" charset="0"/>
              </a:rPr>
              <a:t>a * </a:t>
            </a:r>
            <a:r>
              <a:rPr lang="en-US" i="1" dirty="0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 to get</a:t>
            </a:r>
            <a:r>
              <a:rPr lang="en-US" i="1" dirty="0">
                <a:latin typeface="Calibri" panose="020F0502020204030204" pitchFamily="34" charset="0"/>
              </a:rPr>
              <a:t> c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 of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47801"/>
            <a:ext cx="7416800" cy="2667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Humans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Complicated sentences</a:t>
            </a:r>
          </a:p>
          <a:p>
            <a:pPr lvl="2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English, French, Spanish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Very simple instructions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667000" y="4500000"/>
            <a:ext cx="7772400" cy="15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Calibri" panose="020F0502020204030204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648201"/>
            <a:ext cx="7391400" cy="111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semantics of all the instructions supported by a processor is known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as its instruction set architecture (ISA). This includes the semantics of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instructions themselves, along with their operands, and interfaces 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with peripheral devices.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599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an ISA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1"/>
            <a:ext cx="7416800" cy="2062103"/>
          </a:xfrm>
        </p:spPr>
        <p:txBody>
          <a:bodyPr vert="horz" lIns="0" tIns="0" rIns="0" bIns="0" rtlCol="0"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Example of instructions in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Arithmetic instructions : add, sub, </a:t>
            </a:r>
            <a:r>
              <a:rPr lang="en-US" dirty="0" err="1">
                <a:latin typeface="" pitchFamily="18"/>
              </a:rPr>
              <a:t>mul</a:t>
            </a:r>
            <a:r>
              <a:rPr lang="en-US" dirty="0">
                <a:latin typeface="" pitchFamily="18"/>
              </a:rPr>
              <a:t>, div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Logical instructions : and, or, not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Data transfer/movement instructions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286000" y="3887788"/>
            <a:ext cx="7416800" cy="21574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00AE00"/>
                </a:solidFill>
                <a:latin typeface="" pitchFamily="18"/>
              </a:rPr>
              <a:t>Complete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It should be able to implement all the programs that users may write.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0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an ISA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524001"/>
            <a:ext cx="7772400" cy="4528163"/>
          </a:xfrm>
        </p:spPr>
        <p:txBody>
          <a:bodyPr vert="horz" wrap="square" lIns="0" tIns="0" rIns="0" bIns="0" rtlCol="0"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2300DC"/>
                </a:solidFill>
                <a:latin typeface="" pitchFamily="18"/>
              </a:rPr>
              <a:t>Concise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instruction set should have a limited size. Typically an ISA contains 32-1000 instructions.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FF3333"/>
                </a:solidFill>
                <a:latin typeface="" pitchFamily="18"/>
              </a:rPr>
              <a:t>Generic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Instructions should not be too specialized, e.g. add14 (adds a number with 14) instruction is too specialized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33CC66"/>
                </a:solidFill>
                <a:latin typeface="" pitchFamily="18"/>
              </a:rPr>
              <a:t>Simple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Should not be very complicated.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Designing</a:t>
            </a:r>
            <a:r>
              <a:rPr lang="fr-FR" dirty="0">
                <a:solidFill>
                  <a:schemeClr val="tx1"/>
                </a:solidFill>
              </a:rPr>
              <a:t> an ISA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447801"/>
            <a:ext cx="7237412" cy="23590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Important questions that need to be answered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How many instructions should we have ?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What should they do ?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How complicated should they be ?</a:t>
            </a:r>
          </a:p>
        </p:txBody>
      </p:sp>
      <p:sp>
        <p:nvSpPr>
          <p:cNvPr id="4" name="Freeform 3"/>
          <p:cNvSpPr/>
          <p:nvPr/>
        </p:nvSpPr>
        <p:spPr>
          <a:xfrm>
            <a:off x="3640200" y="4268400"/>
            <a:ext cx="48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Two different paradigms : RISC and CISC</a:t>
            </a:r>
          </a:p>
        </p:txBody>
      </p:sp>
      <p:sp>
        <p:nvSpPr>
          <p:cNvPr id="5" name="Freeform 4"/>
          <p:cNvSpPr/>
          <p:nvPr/>
        </p:nvSpPr>
        <p:spPr>
          <a:xfrm>
            <a:off x="2740200" y="4808400"/>
            <a:ext cx="288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RISC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(Reduced Instruction Set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Computer)</a:t>
            </a:r>
          </a:p>
        </p:txBody>
      </p:sp>
      <p:sp>
        <p:nvSpPr>
          <p:cNvPr id="6" name="Freeform 5"/>
          <p:cNvSpPr/>
          <p:nvPr/>
        </p:nvSpPr>
        <p:spPr>
          <a:xfrm>
            <a:off x="6340200" y="4808400"/>
            <a:ext cx="288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CISC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(Complex Instruction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Set Computer)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RISC vs CISC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600200"/>
            <a:ext cx="7626960" cy="1981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0" rIns="90000" bIns="45000" compatLnSpc="0"/>
          <a:lstStyle/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A reduced instruction set computer (</a:t>
            </a:r>
            <a:r>
              <a:rPr lang="en-IN" sz="2400" dirty="0">
                <a:solidFill>
                  <a:srgbClr val="DC2300"/>
                </a:solidFill>
                <a:latin typeface="Arial" pitchFamily="18"/>
                <a:ea typeface="Microsoft YaHei" pitchFamily="2"/>
                <a:cs typeface="Mangal" pitchFamily="2"/>
              </a:rPr>
              <a:t>RISC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) implements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simple instructions that have a simple and regular 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structure. The number of instructions is typically a small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number (64 to 128). Examples: ARM, IBM PowerPC,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HP PA-RISC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8077200" cy="1981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compatLnSpc="0"/>
          <a:lstStyle/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A complex instruction set computer (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CISC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) implements complex instructions that are highly irregular, take multiple operands, and implement complex functionalities. Secondly, the number of instructions is large (typically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500+). Examples: Intel x86, VAX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/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Uptil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Now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371601"/>
            <a:ext cx="7512050" cy="48085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rgbClr val="00CCCC"/>
                </a:solidFill>
                <a:latin typeface="Calibri" panose="020F0502020204030204" pitchFamily="34" charset="0"/>
              </a:rPr>
              <a:t>Computers</a:t>
            </a:r>
            <a:r>
              <a:rPr lang="en-US" sz="2200" dirty="0">
                <a:latin typeface="Calibri" panose="020F0502020204030204" pitchFamily="34" charset="0"/>
              </a:rPr>
              <a:t> are dumb yet ultra-fast machines.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Instructions</a:t>
            </a:r>
            <a:r>
              <a:rPr lang="en-US" sz="2200" dirty="0">
                <a:latin typeface="Calibri" panose="020F0502020204030204" pitchFamily="34" charset="0"/>
              </a:rPr>
              <a:t> are basic rudimentary commands used to communicate with the processor. A computer can execute billions of instructions per second.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 </a:t>
            </a:r>
            <a:r>
              <a:rPr lang="en-US" sz="2200" dirty="0">
                <a:solidFill>
                  <a:srgbClr val="993366"/>
                </a:solidFill>
                <a:latin typeface="Calibri" panose="020F0502020204030204" pitchFamily="34" charset="0"/>
              </a:rPr>
              <a:t>compiler</a:t>
            </a:r>
            <a:r>
              <a:rPr lang="en-US" sz="2200" dirty="0">
                <a:latin typeface="Calibri" panose="020F0502020204030204" pitchFamily="34" charset="0"/>
              </a:rPr>
              <a:t> transforms a user program written in a high level language such as C to a program consisting of basic machine instructions.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 </a:t>
            </a: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instruction set architecture(ISA)</a:t>
            </a:r>
            <a:r>
              <a:rPr lang="en-US" sz="2200" dirty="0">
                <a:solidFill>
                  <a:srgbClr val="993366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</a:rPr>
              <a:t>refers to the semantics of all the instructions supported by a processor.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 instruction set needs to be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complete</a:t>
            </a:r>
            <a:r>
              <a:rPr lang="en-US" sz="2200" dirty="0">
                <a:latin typeface="Calibri" panose="020F0502020204030204" pitchFamily="34" charset="0"/>
              </a:rPr>
              <a:t>. It is desirable if it is also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concise</a:t>
            </a:r>
            <a:r>
              <a:rPr lang="en-US" sz="2200" dirty="0">
                <a:latin typeface="Calibri" panose="020F0502020204030204" pitchFamily="34" charset="0"/>
              </a:rPr>
              <a:t>,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generic</a:t>
            </a:r>
            <a:r>
              <a:rPr lang="en-US" sz="2200" dirty="0">
                <a:latin typeface="Calibri" panose="020F0502020204030204" pitchFamily="34" charset="0"/>
              </a:rPr>
              <a:t>, and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simple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341438"/>
            <a:ext cx="7874000" cy="498316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rgbClr val="A6A6A6"/>
                </a:solidFill>
                <a:latin typeface="Calibri" panose="020F0502020204030204" pitchFamily="34" charset="0"/>
              </a:rPr>
              <a:t>Language of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rgbClr val="A6A6A6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rgbClr val="A6A6A6"/>
                </a:solidFill>
                <a:latin typeface="Calibri" panose="020F0502020204030204" pitchFamily="34" charset="0"/>
              </a:rPr>
              <a:t>Features of an ISA – Complete, Concise, Generic, Simple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Completeness of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Turing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Universal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Single Instruction/Multi-Instruction ISA	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rgbClr val="A6A6A6"/>
                </a:solidFill>
                <a:latin typeface="Calibri" panose="020F0502020204030204" pitchFamily="34" charset="0"/>
              </a:rPr>
              <a:t>Design of Practical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rgbClr val="A6A6A6"/>
                </a:solidFill>
                <a:latin typeface="Calibri" panose="020F0502020204030204" pitchFamily="34" charset="0"/>
              </a:rPr>
              <a:t>Harvard/ Von Neumann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rgbClr val="A6A6A6"/>
                </a:solidFill>
                <a:latin typeface="Calibri" panose="020F0502020204030204" pitchFamily="34" charset="0"/>
              </a:rPr>
              <a:t>Registers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rgbClr val="A6A6A6"/>
                </a:solidFill>
                <a:latin typeface="Calibri" panose="020F0502020204030204" pitchFamily="34" charset="0"/>
              </a:rPr>
              <a:t>Road Ahead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86800" y="3657600"/>
            <a:ext cx="1951920" cy="24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413000" y="539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Completeness</a:t>
            </a:r>
            <a:r>
              <a:rPr lang="fr-FR" dirty="0">
                <a:solidFill>
                  <a:schemeClr val="tx1"/>
                </a:solidFill>
              </a:rPr>
              <a:t> of an ISA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05000" y="3810000"/>
            <a:ext cx="7416800" cy="198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Complete means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Can implement all types of programs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For example, if we just have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add</a:t>
            </a:r>
            <a:r>
              <a:rPr lang="en-US" dirty="0">
                <a:latin typeface="Calibri" panose="020F0502020204030204" pitchFamily="34" charset="0"/>
              </a:rPr>
              <a:t> instructions, we cannot </a:t>
            </a:r>
            <a:r>
              <a:rPr lang="en-US" dirty="0">
                <a:solidFill>
                  <a:srgbClr val="579D1C"/>
                </a:solidFill>
                <a:latin typeface="Calibri" panose="020F0502020204030204" pitchFamily="34" charset="0"/>
              </a:rPr>
              <a:t>subtract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NOT</a:t>
            </a:r>
            <a:r>
              <a:rPr lang="en-US" dirty="0">
                <a:solidFill>
                  <a:srgbClr val="579D1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Complete</a:t>
            </a:r>
            <a:r>
              <a:rPr lang="en-US" dirty="0">
                <a:solidFill>
                  <a:srgbClr val="579D1C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509201" y="1600200"/>
            <a:ext cx="1857599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4906800" y="1600200"/>
            <a:ext cx="3780000" cy="1620000"/>
          </a:xfrm>
          <a:custGeom>
            <a:avLst>
              <a:gd name="f0" fmla="val 4517"/>
              <a:gd name="f1" fmla="val 26293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How can we ensure that an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ISA is complete ?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Completeness</a:t>
            </a:r>
            <a:r>
              <a:rPr lang="fr-FR" dirty="0">
                <a:solidFill>
                  <a:schemeClr val="tx1"/>
                </a:solidFill>
              </a:rPr>
              <a:t> of an ISA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43100" y="3538538"/>
            <a:ext cx="8343900" cy="21764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431800" indent="-36513" algn="just">
              <a:buNone/>
            </a:pPr>
            <a:r>
              <a:rPr lang="en-US" dirty="0">
                <a:latin typeface="Calibri" panose="020F0502020204030204" pitchFamily="34" charset="0"/>
              </a:rPr>
              <a:t>How to ensure that we have just enough instructions such that we can implement every possible program that we might want to write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105401" y="1447800"/>
            <a:ext cx="1857599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23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5715000" y="5334000"/>
            <a:ext cx="4352278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 this part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Answer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81200" y="1600200"/>
            <a:ext cx="8382000" cy="14605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latin typeface="Calibri" panose="020F0502020204030204" pitchFamily="34" charset="0"/>
              </a:rPr>
              <a:t>Let us look at results in theoretical computer science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latin typeface="Calibri" panose="020F0502020204030204" pitchFamily="34" charset="0"/>
              </a:rPr>
              <a:t>Is there an universal ISA ?</a:t>
            </a:r>
          </a:p>
        </p:txBody>
      </p:sp>
      <p:sp>
        <p:nvSpPr>
          <p:cNvPr id="4" name="Freeform 3"/>
          <p:cNvSpPr/>
          <p:nvPr/>
        </p:nvSpPr>
        <p:spPr>
          <a:xfrm>
            <a:off x="2870760" y="3352800"/>
            <a:ext cx="216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Universal ISA</a:t>
            </a:r>
          </a:p>
        </p:txBody>
      </p:sp>
      <p:sp>
        <p:nvSpPr>
          <p:cNvPr id="5" name="Freeform 4"/>
          <p:cNvSpPr/>
          <p:nvPr/>
        </p:nvSpPr>
        <p:spPr>
          <a:xfrm>
            <a:off x="7190760" y="3352800"/>
            <a:ext cx="216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Universal Machine</a:t>
            </a:r>
          </a:p>
        </p:txBody>
      </p:sp>
      <p:sp>
        <p:nvSpPr>
          <p:cNvPr id="6" name="Freeform 5"/>
          <p:cNvSpPr/>
          <p:nvPr/>
        </p:nvSpPr>
        <p:spPr>
          <a:xfrm>
            <a:off x="5210760" y="3532800"/>
            <a:ext cx="1800000" cy="54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0047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4872762"/>
            <a:ext cx="8054106" cy="842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4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universal machine has a set of basic actions, and each such</a:t>
            </a:r>
          </a:p>
          <a:p>
            <a:pPr hangingPunct="0"/>
            <a:r>
              <a:rPr lang="en-IN" sz="2400" b="1" dirty="0">
                <a:solidFill>
                  <a:srgbClr val="FF3333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action</a:t>
            </a:r>
            <a:r>
              <a:rPr lang="en-IN" sz="24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 can be interpreted as an instruction.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2000" y="206376"/>
            <a:ext cx="8026400" cy="936625"/>
          </a:xfrm>
        </p:spPr>
        <p:txBody>
          <a:bodyPr vert="horz" lIns="0" tIns="0" rIns="0" bIns="0" rtlCol="0" anchor="ctr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Turing Machine – Alan Turing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752600"/>
            <a:ext cx="8610600" cy="4419600"/>
          </a:xfrm>
        </p:spPr>
        <p:txBody>
          <a:bodyPr vert="horz" lIns="0" tIns="0" rIns="0" bIns="0" rtlCol="0">
            <a:normAutofit fontScale="77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Facts about Alan Turing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endParaRPr lang="en-US" sz="33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3400" dirty="0">
                <a:latin typeface="Calibri" panose="020F0502020204030204" pitchFamily="34" charset="0"/>
              </a:rPr>
              <a:t>Known as the father of computer science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endParaRPr lang="en-US" sz="34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3400" dirty="0">
                <a:latin typeface="Calibri" panose="020F0502020204030204" pitchFamily="34" charset="0"/>
              </a:rPr>
              <a:t>Discovered the Turing machine that is the most powerful computing device known to man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endParaRPr lang="en-US" sz="34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3400" dirty="0">
                <a:latin typeface="Calibri" panose="020F0502020204030204" pitchFamily="34" charset="0"/>
              </a:rPr>
              <a:t>Indian connection : His father worked with the Indian Civil Service at the time he was born. He was posted in </a:t>
            </a:r>
            <a:r>
              <a:rPr lang="en-US" sz="3400" dirty="0" err="1">
                <a:latin typeface="Calibri" panose="020F0502020204030204" pitchFamily="34" charset="0"/>
              </a:rPr>
              <a:t>Chhatrapur</a:t>
            </a:r>
            <a:r>
              <a:rPr lang="en-US" sz="3400" dirty="0">
                <a:latin typeface="Calibri" panose="020F0502020204030204" pitchFamily="34" charset="0"/>
              </a:rPr>
              <a:t>, Odisha.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59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Turing Machine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801157" y="1700212"/>
            <a:ext cx="6613525" cy="4624388"/>
            <a:chOff x="1082" y="1007"/>
            <a:chExt cx="4166" cy="291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378" y="1727"/>
              <a:ext cx="543" cy="299"/>
            </a:xfrm>
            <a:prstGeom prst="rect">
              <a:avLst/>
            </a:prstGeom>
            <a:solidFill>
              <a:srgbClr val="A2D0D9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66" y="1252"/>
              <a:ext cx="339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215" y="2004"/>
              <a:ext cx="1477" cy="276"/>
            </a:xfrm>
            <a:prstGeom prst="rect">
              <a:avLst/>
            </a:prstGeom>
            <a:solidFill>
              <a:srgbClr val="D5F6FF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245" y="2621"/>
              <a:ext cx="3921" cy="1299"/>
            </a:xfrm>
            <a:prstGeom prst="rect">
              <a:avLst/>
            </a:prstGeom>
            <a:solidFill>
              <a:srgbClr val="D5F6FF"/>
            </a:solidFill>
            <a:ln w="1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806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145" y="1252"/>
              <a:ext cx="339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485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824" y="1252"/>
              <a:ext cx="339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164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503" y="1252"/>
              <a:ext cx="339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43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182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522" y="1252"/>
              <a:ext cx="338" cy="241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4867" y="1355"/>
              <a:ext cx="38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085" y="1308"/>
              <a:ext cx="163" cy="93"/>
            </a:xfrm>
            <a:custGeom>
              <a:avLst/>
              <a:gdLst>
                <a:gd name="T0" fmla="*/ 47 w 163"/>
                <a:gd name="T1" fmla="*/ 47 h 93"/>
                <a:gd name="T2" fmla="*/ 0 w 163"/>
                <a:gd name="T3" fmla="*/ 93 h 93"/>
                <a:gd name="T4" fmla="*/ 163 w 163"/>
                <a:gd name="T5" fmla="*/ 47 h 93"/>
                <a:gd name="T6" fmla="*/ 0 w 163"/>
                <a:gd name="T7" fmla="*/ 0 h 93"/>
                <a:gd name="T8" fmla="*/ 47 w 163"/>
                <a:gd name="T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93">
                  <a:moveTo>
                    <a:pt x="47" y="47"/>
                  </a:moveTo>
                  <a:lnTo>
                    <a:pt x="0" y="93"/>
                  </a:lnTo>
                  <a:lnTo>
                    <a:pt x="163" y="47"/>
                  </a:lnTo>
                  <a:lnTo>
                    <a:pt x="0" y="0"/>
                  </a:lnTo>
                  <a:lnTo>
                    <a:pt x="47" y="47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082" y="1367"/>
              <a:ext cx="38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082" y="1320"/>
              <a:ext cx="163" cy="93"/>
            </a:xfrm>
            <a:custGeom>
              <a:avLst/>
              <a:gdLst>
                <a:gd name="T0" fmla="*/ 116 w 163"/>
                <a:gd name="T1" fmla="*/ 47 h 93"/>
                <a:gd name="T2" fmla="*/ 163 w 163"/>
                <a:gd name="T3" fmla="*/ 0 h 93"/>
                <a:gd name="T4" fmla="*/ 0 w 163"/>
                <a:gd name="T5" fmla="*/ 47 h 93"/>
                <a:gd name="T6" fmla="*/ 163 w 163"/>
                <a:gd name="T7" fmla="*/ 93 h 93"/>
                <a:gd name="T8" fmla="*/ 116 w 163"/>
                <a:gd name="T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93">
                  <a:moveTo>
                    <a:pt x="116" y="47"/>
                  </a:moveTo>
                  <a:lnTo>
                    <a:pt x="163" y="0"/>
                  </a:lnTo>
                  <a:lnTo>
                    <a:pt x="0" y="47"/>
                  </a:lnTo>
                  <a:lnTo>
                    <a:pt x="163" y="93"/>
                  </a:lnTo>
                  <a:lnTo>
                    <a:pt x="116" y="47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518" y="1007"/>
              <a:ext cx="101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Infinite Tape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357" y="2016"/>
              <a:ext cx="11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State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3474" y="1429"/>
              <a:ext cx="185" cy="300"/>
            </a:xfrm>
            <a:custGeom>
              <a:avLst/>
              <a:gdLst>
                <a:gd name="T0" fmla="*/ 201 w 307"/>
                <a:gd name="T1" fmla="*/ 502 h 502"/>
                <a:gd name="T2" fmla="*/ 201 w 307"/>
                <a:gd name="T3" fmla="*/ 303 h 502"/>
                <a:gd name="T4" fmla="*/ 0 w 307"/>
                <a:gd name="T5" fmla="*/ 303 h 502"/>
                <a:gd name="T6" fmla="*/ 307 w 307"/>
                <a:gd name="T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502">
                  <a:moveTo>
                    <a:pt x="201" y="502"/>
                  </a:moveTo>
                  <a:lnTo>
                    <a:pt x="201" y="303"/>
                  </a:lnTo>
                  <a:lnTo>
                    <a:pt x="0" y="303"/>
                  </a:lnTo>
                  <a:lnTo>
                    <a:pt x="307" y="0"/>
                  </a:lnTo>
                </a:path>
              </a:pathLst>
            </a:custGeom>
            <a:solidFill>
              <a:srgbClr val="A2D0D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655" y="1432"/>
              <a:ext cx="185" cy="300"/>
            </a:xfrm>
            <a:custGeom>
              <a:avLst/>
              <a:gdLst>
                <a:gd name="T0" fmla="*/ 106 w 307"/>
                <a:gd name="T1" fmla="*/ 502 h 502"/>
                <a:gd name="T2" fmla="*/ 106 w 307"/>
                <a:gd name="T3" fmla="*/ 303 h 502"/>
                <a:gd name="T4" fmla="*/ 307 w 307"/>
                <a:gd name="T5" fmla="*/ 303 h 502"/>
                <a:gd name="T6" fmla="*/ 0 w 307"/>
                <a:gd name="T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502">
                  <a:moveTo>
                    <a:pt x="106" y="502"/>
                  </a:moveTo>
                  <a:lnTo>
                    <a:pt x="106" y="303"/>
                  </a:lnTo>
                  <a:lnTo>
                    <a:pt x="307" y="303"/>
                  </a:lnTo>
                  <a:lnTo>
                    <a:pt x="0" y="0"/>
                  </a:lnTo>
                </a:path>
              </a:pathLst>
            </a:custGeom>
            <a:solidFill>
              <a:srgbClr val="A2D0D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598" y="1726"/>
              <a:ext cx="125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3489" y="1440"/>
              <a:ext cx="337" cy="280"/>
            </a:xfrm>
            <a:custGeom>
              <a:avLst/>
              <a:gdLst>
                <a:gd name="T0" fmla="*/ 113 w 337"/>
                <a:gd name="T1" fmla="*/ 222 h 280"/>
                <a:gd name="T2" fmla="*/ 113 w 337"/>
                <a:gd name="T3" fmla="*/ 164 h 280"/>
                <a:gd name="T4" fmla="*/ 56 w 337"/>
                <a:gd name="T5" fmla="*/ 164 h 280"/>
                <a:gd name="T6" fmla="*/ 0 w 337"/>
                <a:gd name="T7" fmla="*/ 164 h 280"/>
                <a:gd name="T8" fmla="*/ 83 w 337"/>
                <a:gd name="T9" fmla="*/ 82 h 280"/>
                <a:gd name="T10" fmla="*/ 167 w 337"/>
                <a:gd name="T11" fmla="*/ 0 h 280"/>
                <a:gd name="T12" fmla="*/ 252 w 337"/>
                <a:gd name="T13" fmla="*/ 83 h 280"/>
                <a:gd name="T14" fmla="*/ 337 w 337"/>
                <a:gd name="T15" fmla="*/ 167 h 280"/>
                <a:gd name="T16" fmla="*/ 281 w 337"/>
                <a:gd name="T17" fmla="*/ 167 h 280"/>
                <a:gd name="T18" fmla="*/ 224 w 337"/>
                <a:gd name="T19" fmla="*/ 167 h 280"/>
                <a:gd name="T20" fmla="*/ 224 w 337"/>
                <a:gd name="T21" fmla="*/ 224 h 280"/>
                <a:gd name="T22" fmla="*/ 224 w 337"/>
                <a:gd name="T23" fmla="*/ 280 h 280"/>
                <a:gd name="T24" fmla="*/ 169 w 337"/>
                <a:gd name="T25" fmla="*/ 280 h 280"/>
                <a:gd name="T26" fmla="*/ 113 w 337"/>
                <a:gd name="T27" fmla="*/ 280 h 280"/>
                <a:gd name="T28" fmla="*/ 113 w 337"/>
                <a:gd name="T29" fmla="*/ 22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7" h="280">
                  <a:moveTo>
                    <a:pt x="113" y="222"/>
                  </a:moveTo>
                  <a:lnTo>
                    <a:pt x="113" y="164"/>
                  </a:lnTo>
                  <a:lnTo>
                    <a:pt x="56" y="164"/>
                  </a:lnTo>
                  <a:lnTo>
                    <a:pt x="0" y="164"/>
                  </a:lnTo>
                  <a:lnTo>
                    <a:pt x="83" y="82"/>
                  </a:lnTo>
                  <a:lnTo>
                    <a:pt x="167" y="0"/>
                  </a:lnTo>
                  <a:lnTo>
                    <a:pt x="252" y="83"/>
                  </a:lnTo>
                  <a:lnTo>
                    <a:pt x="337" y="167"/>
                  </a:lnTo>
                  <a:lnTo>
                    <a:pt x="281" y="167"/>
                  </a:lnTo>
                  <a:lnTo>
                    <a:pt x="224" y="167"/>
                  </a:lnTo>
                  <a:lnTo>
                    <a:pt x="224" y="224"/>
                  </a:lnTo>
                  <a:lnTo>
                    <a:pt x="224" y="280"/>
                  </a:lnTo>
                  <a:lnTo>
                    <a:pt x="169" y="280"/>
                  </a:lnTo>
                  <a:lnTo>
                    <a:pt x="113" y="280"/>
                  </a:lnTo>
                  <a:lnTo>
                    <a:pt x="113" y="222"/>
                  </a:lnTo>
                  <a:close/>
                </a:path>
              </a:pathLst>
            </a:custGeom>
            <a:solidFill>
              <a:srgbClr val="A2D0D9"/>
            </a:solidFill>
            <a:ln w="2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218" y="2037"/>
              <a:ext cx="7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Tape Head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>
              <a:off x="2991" y="1861"/>
              <a:ext cx="381" cy="0"/>
            </a:xfrm>
            <a:prstGeom prst="line">
              <a:avLst/>
            </a:prstGeom>
            <a:noFill/>
            <a:ln w="18" cap="flat">
              <a:solidFill>
                <a:srgbClr val="1723D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2967" y="1817"/>
              <a:ext cx="121" cy="88"/>
            </a:xfrm>
            <a:custGeom>
              <a:avLst/>
              <a:gdLst>
                <a:gd name="T0" fmla="*/ 201 w 201"/>
                <a:gd name="T1" fmla="*/ 147 h 147"/>
                <a:gd name="T2" fmla="*/ 0 w 201"/>
                <a:gd name="T3" fmla="*/ 74 h 147"/>
                <a:gd name="T4" fmla="*/ 201 w 201"/>
                <a:gd name="T5" fmla="*/ 0 h 147"/>
                <a:gd name="T6" fmla="*/ 201 w 201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47">
                  <a:moveTo>
                    <a:pt x="201" y="147"/>
                  </a:moveTo>
                  <a:lnTo>
                    <a:pt x="0" y="74"/>
                  </a:lnTo>
                  <a:lnTo>
                    <a:pt x="201" y="0"/>
                  </a:lnTo>
                  <a:cubicBezTo>
                    <a:pt x="169" y="43"/>
                    <a:pt x="169" y="103"/>
                    <a:pt x="20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3917" y="1861"/>
              <a:ext cx="381" cy="0"/>
            </a:xfrm>
            <a:prstGeom prst="line">
              <a:avLst/>
            </a:prstGeom>
            <a:noFill/>
            <a:ln w="18" cap="flat">
              <a:solidFill>
                <a:srgbClr val="1723D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165" y="1666"/>
              <a:ext cx="7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003" y="1651"/>
              <a:ext cx="10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526" y="2631"/>
              <a:ext cx="10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000000"/>
                  </a:solidFill>
                  <a:latin typeface="Bitstream Vera Sans"/>
                </a:rPr>
                <a:t>Action Table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4201" y="1817"/>
              <a:ext cx="121" cy="88"/>
            </a:xfrm>
            <a:custGeom>
              <a:avLst/>
              <a:gdLst>
                <a:gd name="T0" fmla="*/ 0 w 201"/>
                <a:gd name="T1" fmla="*/ 0 h 148"/>
                <a:gd name="T2" fmla="*/ 201 w 201"/>
                <a:gd name="T3" fmla="*/ 74 h 148"/>
                <a:gd name="T4" fmla="*/ 0 w 201"/>
                <a:gd name="T5" fmla="*/ 148 h 148"/>
                <a:gd name="T6" fmla="*/ 0 w 201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48">
                  <a:moveTo>
                    <a:pt x="0" y="0"/>
                  </a:moveTo>
                  <a:lnTo>
                    <a:pt x="201" y="74"/>
                  </a:lnTo>
                  <a:lnTo>
                    <a:pt x="0" y="148"/>
                  </a:lnTo>
                  <a:cubicBezTo>
                    <a:pt x="32" y="104"/>
                    <a:pt x="32" y="4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2315" y="2857"/>
              <a:ext cx="1812" cy="0"/>
            </a:xfrm>
            <a:prstGeom prst="line">
              <a:avLst/>
            </a:pr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12280" y="4765759"/>
            <a:ext cx="65365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(old state, old symbol) -&gt; (new state, new symbol, left/right)</a:t>
            </a: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26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524000" y="3886200"/>
            <a:ext cx="2438400" cy="990600"/>
          </a:xfrm>
          <a:prstGeom prst="wedgeEllipseCallout">
            <a:avLst>
              <a:gd name="adj1" fmla="val 176644"/>
              <a:gd name="adj2" fmla="val -1408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tape head can  only move left or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a Turing Machine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447800"/>
            <a:ext cx="8153400" cy="4648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There is an </a:t>
            </a:r>
            <a:r>
              <a:rPr lang="en-US" sz="2200" dirty="0" err="1">
                <a:solidFill>
                  <a:srgbClr val="FF3366"/>
                </a:solidFill>
                <a:latin typeface="Calibri" panose="020F0502020204030204" pitchFamily="34" charset="0"/>
              </a:rPr>
              <a:t>inifinite</a:t>
            </a:r>
            <a:r>
              <a:rPr lang="en-US" sz="2200" dirty="0">
                <a:solidFill>
                  <a:srgbClr val="FF3366"/>
                </a:solidFill>
                <a:latin typeface="Calibri" panose="020F0502020204030204" pitchFamily="34" charset="0"/>
              </a:rPr>
              <a:t> tape</a:t>
            </a:r>
            <a:r>
              <a:rPr lang="en-US" sz="2200" dirty="0">
                <a:latin typeface="Calibri" panose="020F0502020204030204" pitchFamily="34" charset="0"/>
              </a:rPr>
              <a:t> that extends to the left and right. It consists of an infinite number of cells.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 tape head points to a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cell</a:t>
            </a:r>
            <a:r>
              <a:rPr lang="en-US" sz="2200" dirty="0">
                <a:latin typeface="Calibri" panose="020F0502020204030204" pitchFamily="34" charset="0"/>
              </a:rPr>
              <a:t>, and can either move 1 cell to the left or right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Based on the symbol in the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cell</a:t>
            </a:r>
            <a:r>
              <a:rPr lang="en-US" sz="2200" dirty="0">
                <a:latin typeface="Calibri" panose="020F0502020204030204" pitchFamily="34" charset="0"/>
              </a:rPr>
              <a:t>, and its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current state</a:t>
            </a:r>
            <a:r>
              <a:rPr lang="en-US" sz="2200" dirty="0">
                <a:latin typeface="Calibri" panose="020F0502020204030204" pitchFamily="34" charset="0"/>
              </a:rPr>
              <a:t>, the Turing machine computes the transition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Computes the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next state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Overwrites the symbol in the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cell</a:t>
            </a:r>
            <a:r>
              <a:rPr lang="en-US" sz="2200" dirty="0">
                <a:latin typeface="Calibri" panose="020F0502020204030204" pitchFamily="34" charset="0"/>
              </a:rPr>
              <a:t> (or keeps it the same)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Moves to the left or right by 1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 cell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</a:t>
            </a:r>
            <a:r>
              <a:rPr lang="en-US" sz="2200" dirty="0">
                <a:solidFill>
                  <a:srgbClr val="DD4814"/>
                </a:solidFill>
                <a:latin typeface="Calibri" panose="020F0502020204030204" pitchFamily="34" charset="0"/>
              </a:rPr>
              <a:t> action table</a:t>
            </a:r>
            <a:r>
              <a:rPr lang="en-US" sz="2200" dirty="0">
                <a:latin typeface="Calibri" panose="020F0502020204030204" pitchFamily="34" charset="0"/>
              </a:rPr>
              <a:t> records the rules for the transitions.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a Turing Machine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7800" y="4140201"/>
            <a:ext cx="7416800" cy="198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Start from the rightmost position. (state = 1)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If (state = 1), replace a number x, by x+1 mod 10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The new state is equal to the value of the carry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Keep going left till the '$' 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4000" y="1529140"/>
            <a:ext cx="6831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>
                <a:latin typeface="Calibri" panose="020F0502020204030204" pitchFamily="34" charset="0"/>
              </a:rPr>
              <a:t>Design a Turing machine to increment a number by 1.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4149726" y="2209801"/>
            <a:ext cx="5465763" cy="1698625"/>
            <a:chOff x="1654" y="1392"/>
            <a:chExt cx="3443" cy="107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54" y="1392"/>
              <a:ext cx="3443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601" y="1929"/>
              <a:ext cx="541" cy="300"/>
            </a:xfrm>
            <a:prstGeom prst="rect">
              <a:avLst/>
            </a:prstGeom>
            <a:solidFill>
              <a:srgbClr val="A2D0D9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693" y="1410"/>
              <a:ext cx="338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032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71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710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048" y="1410"/>
              <a:ext cx="338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387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26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065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403" y="1410"/>
              <a:ext cx="338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742" y="1410"/>
              <a:ext cx="337" cy="24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697" y="1630"/>
              <a:ext cx="184" cy="301"/>
            </a:xfrm>
            <a:custGeom>
              <a:avLst/>
              <a:gdLst>
                <a:gd name="T0" fmla="*/ 201 w 307"/>
                <a:gd name="T1" fmla="*/ 502 h 502"/>
                <a:gd name="T2" fmla="*/ 201 w 307"/>
                <a:gd name="T3" fmla="*/ 303 h 502"/>
                <a:gd name="T4" fmla="*/ 0 w 307"/>
                <a:gd name="T5" fmla="*/ 303 h 502"/>
                <a:gd name="T6" fmla="*/ 307 w 307"/>
                <a:gd name="T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" h="502">
                  <a:moveTo>
                    <a:pt x="201" y="502"/>
                  </a:moveTo>
                  <a:lnTo>
                    <a:pt x="201" y="303"/>
                  </a:lnTo>
                  <a:lnTo>
                    <a:pt x="0" y="303"/>
                  </a:lnTo>
                  <a:lnTo>
                    <a:pt x="307" y="0"/>
                  </a:lnTo>
                </a:path>
              </a:pathLst>
            </a:custGeom>
            <a:solidFill>
              <a:srgbClr val="A2D0D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3878" y="1633"/>
              <a:ext cx="184" cy="301"/>
            </a:xfrm>
            <a:custGeom>
              <a:avLst/>
              <a:gdLst>
                <a:gd name="T0" fmla="*/ 105 w 306"/>
                <a:gd name="T1" fmla="*/ 502 h 502"/>
                <a:gd name="T2" fmla="*/ 105 w 306"/>
                <a:gd name="T3" fmla="*/ 303 h 502"/>
                <a:gd name="T4" fmla="*/ 306 w 306"/>
                <a:gd name="T5" fmla="*/ 303 h 502"/>
                <a:gd name="T6" fmla="*/ 0 w 306"/>
                <a:gd name="T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502">
                  <a:moveTo>
                    <a:pt x="105" y="502"/>
                  </a:moveTo>
                  <a:lnTo>
                    <a:pt x="105" y="303"/>
                  </a:lnTo>
                  <a:lnTo>
                    <a:pt x="306" y="303"/>
                  </a:lnTo>
                  <a:lnTo>
                    <a:pt x="0" y="0"/>
                  </a:lnTo>
                </a:path>
              </a:pathLst>
            </a:custGeom>
            <a:solidFill>
              <a:srgbClr val="A2D0D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820" y="1928"/>
              <a:ext cx="125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3712" y="1641"/>
              <a:ext cx="336" cy="281"/>
            </a:xfrm>
            <a:custGeom>
              <a:avLst/>
              <a:gdLst>
                <a:gd name="T0" fmla="*/ 112 w 336"/>
                <a:gd name="T1" fmla="*/ 223 h 281"/>
                <a:gd name="T2" fmla="*/ 112 w 336"/>
                <a:gd name="T3" fmla="*/ 165 h 281"/>
                <a:gd name="T4" fmla="*/ 56 w 336"/>
                <a:gd name="T5" fmla="*/ 165 h 281"/>
                <a:gd name="T6" fmla="*/ 0 w 336"/>
                <a:gd name="T7" fmla="*/ 165 h 281"/>
                <a:gd name="T8" fmla="*/ 83 w 336"/>
                <a:gd name="T9" fmla="*/ 83 h 281"/>
                <a:gd name="T10" fmla="*/ 166 w 336"/>
                <a:gd name="T11" fmla="*/ 0 h 281"/>
                <a:gd name="T12" fmla="*/ 251 w 336"/>
                <a:gd name="T13" fmla="*/ 84 h 281"/>
                <a:gd name="T14" fmla="*/ 336 w 336"/>
                <a:gd name="T15" fmla="*/ 168 h 281"/>
                <a:gd name="T16" fmla="*/ 279 w 336"/>
                <a:gd name="T17" fmla="*/ 168 h 281"/>
                <a:gd name="T18" fmla="*/ 223 w 336"/>
                <a:gd name="T19" fmla="*/ 168 h 281"/>
                <a:gd name="T20" fmla="*/ 223 w 336"/>
                <a:gd name="T21" fmla="*/ 224 h 281"/>
                <a:gd name="T22" fmla="*/ 223 w 336"/>
                <a:gd name="T23" fmla="*/ 281 h 281"/>
                <a:gd name="T24" fmla="*/ 168 w 336"/>
                <a:gd name="T25" fmla="*/ 281 h 281"/>
                <a:gd name="T26" fmla="*/ 112 w 336"/>
                <a:gd name="T27" fmla="*/ 281 h 281"/>
                <a:gd name="T28" fmla="*/ 112 w 336"/>
                <a:gd name="T29" fmla="*/ 22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" h="281">
                  <a:moveTo>
                    <a:pt x="112" y="223"/>
                  </a:moveTo>
                  <a:lnTo>
                    <a:pt x="112" y="165"/>
                  </a:lnTo>
                  <a:lnTo>
                    <a:pt x="56" y="165"/>
                  </a:lnTo>
                  <a:lnTo>
                    <a:pt x="0" y="165"/>
                  </a:lnTo>
                  <a:lnTo>
                    <a:pt x="83" y="83"/>
                  </a:lnTo>
                  <a:lnTo>
                    <a:pt x="166" y="0"/>
                  </a:lnTo>
                  <a:lnTo>
                    <a:pt x="251" y="84"/>
                  </a:lnTo>
                  <a:lnTo>
                    <a:pt x="336" y="168"/>
                  </a:lnTo>
                  <a:lnTo>
                    <a:pt x="279" y="168"/>
                  </a:lnTo>
                  <a:lnTo>
                    <a:pt x="223" y="168"/>
                  </a:lnTo>
                  <a:lnTo>
                    <a:pt x="223" y="224"/>
                  </a:lnTo>
                  <a:lnTo>
                    <a:pt x="223" y="281"/>
                  </a:lnTo>
                  <a:lnTo>
                    <a:pt x="168" y="281"/>
                  </a:lnTo>
                  <a:lnTo>
                    <a:pt x="112" y="28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A2D0D9"/>
            </a:solidFill>
            <a:ln w="2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379" y="2239"/>
              <a:ext cx="7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Tape Head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160" y="1392"/>
              <a:ext cx="10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$</a:t>
              </a:r>
              <a:endParaRPr lang="en-US" sz="2500" dirty="0">
                <a:latin typeface="Arial" pitchFamily="34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860" y="1405"/>
              <a:ext cx="90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3    4    6   9</a:t>
              </a:r>
              <a:endParaRPr lang="en-US" sz="2500" dirty="0">
                <a:latin typeface="Arial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144" y="1392"/>
              <a:ext cx="10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$</a:t>
              </a:r>
              <a:endParaRPr lang="en-US" sz="2500" dirty="0">
                <a:latin typeface="Arial" pitchFamily="34" charset="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480" y="1403"/>
              <a:ext cx="10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7</a:t>
              </a:r>
              <a:endParaRPr lang="en-US" sz="2500" dirty="0">
                <a:latin typeface="Arial" pitchFamily="34" charset="0"/>
              </a:endParaRPr>
            </a:p>
          </p:txBody>
        </p:sp>
      </p:grpSp>
      <p:sp>
        <p:nvSpPr>
          <p:cNvPr id="32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152401"/>
            <a:ext cx="8763000" cy="936625"/>
          </a:xfrm>
        </p:spPr>
        <p:txBody>
          <a:bodyPr vert="horz" lIns="0" tIns="0" rIns="0" bIns="0" rtlCol="0" anchor="ctr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More about the Turing Machine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400" y="1905000"/>
            <a:ext cx="8001000" cy="3429000"/>
          </a:xfr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This machine is extremely simple, and extremely powerful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We can solve all kinds of problems – mathematical problems, engineering analyses, protein folding, computer games, …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Try to use the Turing machine to solve many more types of problems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TODO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228600"/>
            <a:ext cx="8839200" cy="677108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solidFill>
                  <a:schemeClr val="tx1"/>
                </a:solidFill>
              </a:rPr>
              <a:t>What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Computer Architecture 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057400" y="2819401"/>
            <a:ext cx="8153400" cy="2501899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Architecture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view of a computer as presented to software designers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" pitchFamily="18"/>
              </a:rPr>
              <a:t>Computer Organization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actual implementation of a computer in hardware.</a:t>
            </a:r>
          </a:p>
        </p:txBody>
      </p:sp>
      <p:sp>
        <p:nvSpPr>
          <p:cNvPr id="3" name="Freeform 2"/>
          <p:cNvSpPr/>
          <p:nvPr/>
        </p:nvSpPr>
        <p:spPr>
          <a:xfrm>
            <a:off x="2766000" y="1711075"/>
            <a:ext cx="66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600">
                <a:latin typeface="Arial" pitchFamily="18"/>
                <a:ea typeface="Microsoft YaHei" pitchFamily="2"/>
                <a:cs typeface="Mangal" pitchFamily="2"/>
              </a:rPr>
              <a:t>Answer : It is the study of computers ?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242441" y="4738801"/>
            <a:ext cx="7788240" cy="1045799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CFE7F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Church-Turing </a:t>
            </a:r>
            <a:r>
              <a:rPr lang="fr-FR" dirty="0" err="1">
                <a:solidFill>
                  <a:schemeClr val="tx1"/>
                </a:solidFill>
              </a:rPr>
              <a:t>Thesis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209800" y="3206750"/>
            <a:ext cx="8305800" cy="1060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Note : It is a thesis, not a theorem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For the last 60 years, nobody has found a counter-example</a:t>
            </a:r>
          </a:p>
        </p:txBody>
      </p:sp>
      <p:sp>
        <p:nvSpPr>
          <p:cNvPr id="5" name="Freeform 4"/>
          <p:cNvSpPr/>
          <p:nvPr/>
        </p:nvSpPr>
        <p:spPr>
          <a:xfrm>
            <a:off x="2311200" y="1676400"/>
            <a:ext cx="7560000" cy="1260000"/>
          </a:xfrm>
          <a:custGeom>
            <a:avLst>
              <a:gd name="f0" fmla="val 2700"/>
            </a:avLst>
            <a:gdLst>
              <a:gd name="f1" fmla="val w"/>
              <a:gd name="f2" fmla="val h"/>
              <a:gd name="f3" fmla="val ss"/>
              <a:gd name="f4" fmla="val 0"/>
              <a:gd name="f5" fmla="val 10800"/>
              <a:gd name="f6" fmla="val -2147483647"/>
              <a:gd name="f7" fmla="val 2147483647"/>
              <a:gd name="f8" fmla="abs f1"/>
              <a:gd name="f9" fmla="abs f2"/>
              <a:gd name="f10" fmla="abs f3"/>
              <a:gd name="f11" fmla="pin 0 f0 10800"/>
              <a:gd name="f12" fmla="?: f8 f1 1"/>
              <a:gd name="f13" fmla="?: f9 f2 1"/>
              <a:gd name="f14" fmla="?: f10 f3 1"/>
              <a:gd name="f15" fmla="*/ f11 21599 1"/>
              <a:gd name="f16" fmla="*/ f12 1 21600"/>
              <a:gd name="f17" fmla="*/ f13 1 21600"/>
              <a:gd name="f18" fmla="*/ 21600 f12 1"/>
              <a:gd name="f19" fmla="*/ 21600 f13 1"/>
              <a:gd name="f20" fmla="*/ f15 1 21600"/>
              <a:gd name="f21" fmla="min f17 f16"/>
              <a:gd name="f22" fmla="*/ f18 1 f14"/>
              <a:gd name="f23" fmla="*/ f19 1 f14"/>
              <a:gd name="f24" fmla="+- f22 0 f20"/>
              <a:gd name="f25" fmla="+- f23 0 f20"/>
              <a:gd name="f26" fmla="*/ f11 f21 1"/>
              <a:gd name="f27" fmla="*/ f4 f21 1"/>
              <a:gd name="f28" fmla="*/ f20 f21 1"/>
              <a:gd name="f29" fmla="*/ f22 f21 1"/>
              <a:gd name="f30" fmla="*/ f23 f21 1"/>
              <a:gd name="f31" fmla="*/ f24 f21 1"/>
              <a:gd name="f32" fmla="*/ f25 f21 1"/>
            </a:gdLst>
            <a:ahLst>
              <a:ahXY gdRefX="f0" minX="f4" maxX="f5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8" r="f31" b="f32"/>
            <a:pathLst>
              <a:path>
                <a:moveTo>
                  <a:pt x="f27" y="f27"/>
                </a:moveTo>
                <a:lnTo>
                  <a:pt x="f29" y="f27"/>
                </a:lnTo>
                <a:lnTo>
                  <a:pt x="f29" y="f30"/>
                </a:lnTo>
                <a:lnTo>
                  <a:pt x="f27" y="f30"/>
                </a:lnTo>
                <a:close/>
              </a:path>
              <a:path>
                <a:moveTo>
                  <a:pt x="f27" y="f27"/>
                </a:moveTo>
                <a:lnTo>
                  <a:pt x="f29" y="f27"/>
                </a:lnTo>
                <a:lnTo>
                  <a:pt x="f31" y="f28"/>
                </a:lnTo>
                <a:lnTo>
                  <a:pt x="f28" y="f28"/>
                </a:lnTo>
                <a:close/>
              </a:path>
              <a:path>
                <a:moveTo>
                  <a:pt x="f29" y="f27"/>
                </a:moveTo>
                <a:lnTo>
                  <a:pt x="f29" y="f30"/>
                </a:lnTo>
                <a:lnTo>
                  <a:pt x="f31" y="f32"/>
                </a:lnTo>
                <a:lnTo>
                  <a:pt x="f31" y="f28"/>
                </a:lnTo>
                <a:close/>
              </a:path>
              <a:path>
                <a:moveTo>
                  <a:pt x="f29" y="f30"/>
                </a:moveTo>
                <a:lnTo>
                  <a:pt x="f27" y="f30"/>
                </a:lnTo>
                <a:lnTo>
                  <a:pt x="f28" y="f32"/>
                </a:lnTo>
                <a:lnTo>
                  <a:pt x="f31" y="f32"/>
                </a:lnTo>
                <a:close/>
              </a:path>
              <a:path>
                <a:moveTo>
                  <a:pt x="f27" y="f30"/>
                </a:moveTo>
                <a:lnTo>
                  <a:pt x="f27" y="f27"/>
                </a:lnTo>
                <a:lnTo>
                  <a:pt x="f28" y="f28"/>
                </a:lnTo>
                <a:lnTo>
                  <a:pt x="f28" y="f3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3161" y="1868881"/>
            <a:ext cx="7412039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 b="1" dirty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Church-Turing thesis</a:t>
            </a:r>
            <a:r>
              <a:rPr lang="en-IN" dirty="0"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: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Any real-world computation can be translated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into an equivalent computation involving a Turing machine. 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(source: Wolfram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Mathworld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57360" y="4978920"/>
            <a:ext cx="7601040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Any computing system that is equivalent to a Turing machine is said to be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Turing complete.</a:t>
            </a:r>
          </a:p>
        </p:txBody>
      </p:sp>
      <p:sp>
        <p:nvSpPr>
          <p:cNvPr id="8" name="Freeform 7"/>
          <p:cNvSpPr/>
          <p:nvPr/>
        </p:nvSpPr>
        <p:spPr>
          <a:xfrm>
            <a:off x="2345041" y="4495800"/>
            <a:ext cx="2792160" cy="42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Definition: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Universal Turing Machine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3226"/>
            <a:ext cx="8077200" cy="41179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300" dirty="0">
                <a:latin typeface="Calibri" panose="020F0502020204030204" pitchFamily="34" charset="0"/>
              </a:rPr>
              <a:t>For every problem in the world, we can design a Turing Machine (Church-Turing thesis)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300" dirty="0">
                <a:latin typeface="Calibri" panose="020F0502020204030204" pitchFamily="34" charset="0"/>
              </a:rPr>
              <a:t>Can we design a universal Turing machine that can simulate any Turing machine. This will make it a </a:t>
            </a:r>
            <a:r>
              <a:rPr lang="en-US" sz="2300" dirty="0">
                <a:solidFill>
                  <a:srgbClr val="DC2300"/>
                </a:solidFill>
                <a:latin typeface="Calibri" panose="020F0502020204030204" pitchFamily="34" charset="0"/>
              </a:rPr>
              <a:t>universal machine (UTM)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300">
                <a:latin typeface="Calibri" panose="020F0502020204030204" pitchFamily="34" charset="0"/>
              </a:rPr>
              <a:t>Why not? </a:t>
            </a:r>
            <a:r>
              <a:rPr lang="en-US" sz="2300" dirty="0">
                <a:latin typeface="Calibri" panose="020F0502020204030204" pitchFamily="34" charset="0"/>
              </a:rPr>
              <a:t>The logic of a Turing machine is really simple. We need to move the tape head left, or right, and update the symbol and state based on the action table. </a:t>
            </a:r>
            <a:r>
              <a:rPr lang="en-US" sz="2300" dirty="0">
                <a:solidFill>
                  <a:srgbClr val="00AE00"/>
                </a:solidFill>
                <a:latin typeface="Calibri" panose="020F0502020204030204" pitchFamily="34" charset="0"/>
              </a:rPr>
              <a:t>A UTM can easily do this.</a:t>
            </a:r>
          </a:p>
          <a:p>
            <a:pPr lvl="0" algn="just">
              <a:buSzPct val="100000"/>
              <a:buFont typeface="Symbol" panose="05050102010706020507" pitchFamily="18" charset="2"/>
              <a:buChar char=""/>
            </a:pPr>
            <a:r>
              <a:rPr lang="en-US" sz="2300" dirty="0">
                <a:latin typeface="Calibri" panose="020F0502020204030204" pitchFamily="34" charset="0"/>
              </a:rPr>
              <a:t>A UTM needs to have an action table, state register, and tape that can simulate any arbitrary Turing machine.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Universal Turing Machine</a:t>
            </a:r>
          </a:p>
        </p:txBody>
      </p:sp>
      <p:sp>
        <p:nvSpPr>
          <p:cNvPr id="3" name="Freeform 2"/>
          <p:cNvSpPr/>
          <p:nvPr/>
        </p:nvSpPr>
        <p:spPr>
          <a:xfrm>
            <a:off x="2907240" y="2026439"/>
            <a:ext cx="1279080" cy="709920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907600" y="2026439"/>
            <a:ext cx="1279080" cy="709920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Prog. 1</a:t>
            </a:r>
          </a:p>
        </p:txBody>
      </p:sp>
      <p:sp>
        <p:nvSpPr>
          <p:cNvPr id="5" name="Freeform 4"/>
          <p:cNvSpPr/>
          <p:nvPr/>
        </p:nvSpPr>
        <p:spPr>
          <a:xfrm>
            <a:off x="5475840" y="1979640"/>
            <a:ext cx="1279080" cy="709920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Prog. 2</a:t>
            </a:r>
          </a:p>
        </p:txBody>
      </p:sp>
      <p:sp>
        <p:nvSpPr>
          <p:cNvPr id="6" name="Freeform 5"/>
          <p:cNvSpPr/>
          <p:nvPr/>
        </p:nvSpPr>
        <p:spPr>
          <a:xfrm>
            <a:off x="8128320" y="1979640"/>
            <a:ext cx="1279080" cy="709920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Prog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. 3</a:t>
            </a:r>
          </a:p>
        </p:txBody>
      </p:sp>
      <p:sp>
        <p:nvSpPr>
          <p:cNvPr id="7" name="Freeform 6"/>
          <p:cNvSpPr/>
          <p:nvPr/>
        </p:nvSpPr>
        <p:spPr>
          <a:xfrm>
            <a:off x="2608079" y="3063240"/>
            <a:ext cx="1895760" cy="7934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Turing Machine 1</a:t>
            </a:r>
          </a:p>
        </p:txBody>
      </p:sp>
      <p:sp>
        <p:nvSpPr>
          <p:cNvPr id="8" name="Freeform 7"/>
          <p:cNvSpPr/>
          <p:nvPr/>
        </p:nvSpPr>
        <p:spPr>
          <a:xfrm>
            <a:off x="5204040" y="3100680"/>
            <a:ext cx="1895760" cy="7934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Turing Machine 2</a:t>
            </a:r>
          </a:p>
        </p:txBody>
      </p:sp>
      <p:sp>
        <p:nvSpPr>
          <p:cNvPr id="9" name="Freeform 8"/>
          <p:cNvSpPr/>
          <p:nvPr/>
        </p:nvSpPr>
        <p:spPr>
          <a:xfrm>
            <a:off x="7781640" y="3110039"/>
            <a:ext cx="1895760" cy="7934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Turing Machine 3</a:t>
            </a:r>
          </a:p>
        </p:txBody>
      </p:sp>
      <p:sp>
        <p:nvSpPr>
          <p:cNvPr id="10" name="Freeform 9"/>
          <p:cNvSpPr/>
          <p:nvPr/>
        </p:nvSpPr>
        <p:spPr>
          <a:xfrm>
            <a:off x="4307281" y="4641120"/>
            <a:ext cx="3642119" cy="117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CC66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Universal Turing Machine</a:t>
            </a:r>
          </a:p>
        </p:txBody>
      </p:sp>
      <p:sp>
        <p:nvSpPr>
          <p:cNvPr id="11" name="Straight Connector 10"/>
          <p:cNvSpPr/>
          <p:nvPr/>
        </p:nvSpPr>
        <p:spPr>
          <a:xfrm>
            <a:off x="3532560" y="2642760"/>
            <a:ext cx="0" cy="4204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6138240" y="2605320"/>
            <a:ext cx="0" cy="495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8734200" y="2586960"/>
            <a:ext cx="9360" cy="616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6156600" y="4286520"/>
            <a:ext cx="0" cy="4294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8780640" y="3903480"/>
            <a:ext cx="0" cy="373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V="1">
            <a:off x="6156600" y="4277160"/>
            <a:ext cx="2624040" cy="9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6156600" y="3894120"/>
            <a:ext cx="0" cy="4107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3523534" y="3856680"/>
            <a:ext cx="9026" cy="448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V="1">
            <a:off x="3546780" y="4277160"/>
            <a:ext cx="2609820" cy="27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Universal Turing Machine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081212" y="1676401"/>
            <a:ext cx="812958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75" y="2938464"/>
            <a:ext cx="628650" cy="347663"/>
          </a:xfrm>
          <a:prstGeom prst="rect">
            <a:avLst/>
          </a:prstGeom>
          <a:solidFill>
            <a:srgbClr val="A2D0D9"/>
          </a:solidFill>
          <a:ln w="1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89462" y="2384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44963" y="3260726"/>
            <a:ext cx="2187575" cy="322263"/>
          </a:xfrm>
          <a:prstGeom prst="rect">
            <a:avLst/>
          </a:prstGeom>
          <a:solidFill>
            <a:srgbClr val="D5F6FF"/>
          </a:solidFill>
          <a:ln w="9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52950" y="3979864"/>
            <a:ext cx="4076700" cy="1516063"/>
          </a:xfrm>
          <a:prstGeom prst="rect">
            <a:avLst/>
          </a:prstGeom>
          <a:solidFill>
            <a:srgbClr val="D5F6FF"/>
          </a:solidFill>
          <a:ln w="1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984751" y="2384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378450" y="2384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773738" y="2384425"/>
            <a:ext cx="392113" cy="280988"/>
          </a:xfrm>
          <a:prstGeom prst="rect">
            <a:avLst/>
          </a:prstGeom>
          <a:solidFill>
            <a:srgbClr val="D3BC5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167438" y="2384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561138" y="2384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954838" y="2384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348537" y="2384425"/>
            <a:ext cx="393700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743826" y="2384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8529638" y="2384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137525" y="2384425"/>
            <a:ext cx="393700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9728201" y="2509838"/>
            <a:ext cx="441325" cy="0"/>
          </a:xfrm>
          <a:prstGeom prst="line">
            <a:avLst/>
          </a:prstGeom>
          <a:noFill/>
          <a:ln w="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9980613" y="2457450"/>
            <a:ext cx="188913" cy="107950"/>
          </a:xfrm>
          <a:custGeom>
            <a:avLst/>
            <a:gdLst>
              <a:gd name="T0" fmla="*/ 34 w 119"/>
              <a:gd name="T1" fmla="*/ 33 h 68"/>
              <a:gd name="T2" fmla="*/ 0 w 119"/>
              <a:gd name="T3" fmla="*/ 68 h 68"/>
              <a:gd name="T4" fmla="*/ 119 w 119"/>
              <a:gd name="T5" fmla="*/ 33 h 68"/>
              <a:gd name="T6" fmla="*/ 0 w 119"/>
              <a:gd name="T7" fmla="*/ 0 h 68"/>
              <a:gd name="T8" fmla="*/ 34 w 119"/>
              <a:gd name="T9" fmla="*/ 3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8">
                <a:moveTo>
                  <a:pt x="34" y="33"/>
                </a:moveTo>
                <a:lnTo>
                  <a:pt x="0" y="68"/>
                </a:lnTo>
                <a:lnTo>
                  <a:pt x="119" y="33"/>
                </a:lnTo>
                <a:lnTo>
                  <a:pt x="0" y="0"/>
                </a:lnTo>
                <a:lnTo>
                  <a:pt x="34" y="33"/>
                </a:lnTo>
                <a:close/>
              </a:path>
            </a:pathLst>
          </a:custGeom>
          <a:solidFill>
            <a:srgbClr val="00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2173288" y="2503488"/>
            <a:ext cx="441325" cy="0"/>
          </a:xfrm>
          <a:prstGeom prst="line">
            <a:avLst/>
          </a:prstGeom>
          <a:noFill/>
          <a:ln w="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173288" y="2449513"/>
            <a:ext cx="188913" cy="107950"/>
          </a:xfrm>
          <a:custGeom>
            <a:avLst/>
            <a:gdLst>
              <a:gd name="T0" fmla="*/ 85 w 119"/>
              <a:gd name="T1" fmla="*/ 34 h 68"/>
              <a:gd name="T2" fmla="*/ 119 w 119"/>
              <a:gd name="T3" fmla="*/ 0 h 68"/>
              <a:gd name="T4" fmla="*/ 0 w 119"/>
              <a:gd name="T5" fmla="*/ 34 h 68"/>
              <a:gd name="T6" fmla="*/ 119 w 119"/>
              <a:gd name="T7" fmla="*/ 68 h 68"/>
              <a:gd name="T8" fmla="*/ 85 w 119"/>
              <a:gd name="T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8">
                <a:moveTo>
                  <a:pt x="85" y="34"/>
                </a:moveTo>
                <a:lnTo>
                  <a:pt x="119" y="0"/>
                </a:lnTo>
                <a:lnTo>
                  <a:pt x="0" y="34"/>
                </a:lnTo>
                <a:lnTo>
                  <a:pt x="119" y="68"/>
                </a:lnTo>
                <a:lnTo>
                  <a:pt x="85" y="34"/>
                </a:lnTo>
                <a:close/>
              </a:path>
            </a:pathLst>
          </a:custGeom>
          <a:solidFill>
            <a:srgbClr val="00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165601" y="3332164"/>
            <a:ext cx="1839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itstream Vera Sans"/>
              </a:rPr>
              <a:t>Generic State 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6921501" y="2590800"/>
            <a:ext cx="214313" cy="350838"/>
          </a:xfrm>
          <a:custGeom>
            <a:avLst/>
            <a:gdLst>
              <a:gd name="T0" fmla="*/ 201 w 307"/>
              <a:gd name="T1" fmla="*/ 503 h 503"/>
              <a:gd name="T2" fmla="*/ 201 w 307"/>
              <a:gd name="T3" fmla="*/ 304 h 503"/>
              <a:gd name="T4" fmla="*/ 0 w 307"/>
              <a:gd name="T5" fmla="*/ 304 h 503"/>
              <a:gd name="T6" fmla="*/ 307 w 307"/>
              <a:gd name="T7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503">
                <a:moveTo>
                  <a:pt x="201" y="503"/>
                </a:moveTo>
                <a:lnTo>
                  <a:pt x="201" y="304"/>
                </a:lnTo>
                <a:lnTo>
                  <a:pt x="0" y="304"/>
                </a:lnTo>
                <a:lnTo>
                  <a:pt x="307" y="0"/>
                </a:lnTo>
              </a:path>
            </a:pathLst>
          </a:custGeom>
          <a:solidFill>
            <a:srgbClr val="A2D0D9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7132638" y="2593975"/>
            <a:ext cx="214313" cy="350838"/>
          </a:xfrm>
          <a:custGeom>
            <a:avLst/>
            <a:gdLst>
              <a:gd name="T0" fmla="*/ 106 w 307"/>
              <a:gd name="T1" fmla="*/ 502 h 502"/>
              <a:gd name="T2" fmla="*/ 106 w 307"/>
              <a:gd name="T3" fmla="*/ 303 h 502"/>
              <a:gd name="T4" fmla="*/ 307 w 307"/>
              <a:gd name="T5" fmla="*/ 303 h 502"/>
              <a:gd name="T6" fmla="*/ 0 w 307"/>
              <a:gd name="T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502">
                <a:moveTo>
                  <a:pt x="106" y="502"/>
                </a:moveTo>
                <a:lnTo>
                  <a:pt x="106" y="303"/>
                </a:lnTo>
                <a:lnTo>
                  <a:pt x="307" y="303"/>
                </a:lnTo>
                <a:lnTo>
                  <a:pt x="0" y="0"/>
                </a:lnTo>
              </a:path>
            </a:pathLst>
          </a:custGeom>
          <a:solidFill>
            <a:srgbClr val="A2D0D9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7065963" y="2936875"/>
            <a:ext cx="142875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6938963" y="2603501"/>
            <a:ext cx="390525" cy="327025"/>
          </a:xfrm>
          <a:custGeom>
            <a:avLst/>
            <a:gdLst>
              <a:gd name="T0" fmla="*/ 82 w 246"/>
              <a:gd name="T1" fmla="*/ 163 h 206"/>
              <a:gd name="T2" fmla="*/ 82 w 246"/>
              <a:gd name="T3" fmla="*/ 120 h 206"/>
              <a:gd name="T4" fmla="*/ 41 w 246"/>
              <a:gd name="T5" fmla="*/ 120 h 206"/>
              <a:gd name="T6" fmla="*/ 0 w 246"/>
              <a:gd name="T7" fmla="*/ 120 h 206"/>
              <a:gd name="T8" fmla="*/ 61 w 246"/>
              <a:gd name="T9" fmla="*/ 60 h 206"/>
              <a:gd name="T10" fmla="*/ 122 w 246"/>
              <a:gd name="T11" fmla="*/ 0 h 206"/>
              <a:gd name="T12" fmla="*/ 184 w 246"/>
              <a:gd name="T13" fmla="*/ 62 h 206"/>
              <a:gd name="T14" fmla="*/ 246 w 246"/>
              <a:gd name="T15" fmla="*/ 123 h 206"/>
              <a:gd name="T16" fmla="*/ 205 w 246"/>
              <a:gd name="T17" fmla="*/ 123 h 206"/>
              <a:gd name="T18" fmla="*/ 164 w 246"/>
              <a:gd name="T19" fmla="*/ 123 h 206"/>
              <a:gd name="T20" fmla="*/ 164 w 246"/>
              <a:gd name="T21" fmla="*/ 164 h 206"/>
              <a:gd name="T22" fmla="*/ 164 w 246"/>
              <a:gd name="T23" fmla="*/ 206 h 206"/>
              <a:gd name="T24" fmla="*/ 123 w 246"/>
              <a:gd name="T25" fmla="*/ 206 h 206"/>
              <a:gd name="T26" fmla="*/ 82 w 246"/>
              <a:gd name="T27" fmla="*/ 206 h 206"/>
              <a:gd name="T28" fmla="*/ 82 w 246"/>
              <a:gd name="T29" fmla="*/ 163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206">
                <a:moveTo>
                  <a:pt x="82" y="163"/>
                </a:moveTo>
                <a:lnTo>
                  <a:pt x="82" y="120"/>
                </a:lnTo>
                <a:lnTo>
                  <a:pt x="41" y="120"/>
                </a:lnTo>
                <a:lnTo>
                  <a:pt x="0" y="120"/>
                </a:lnTo>
                <a:lnTo>
                  <a:pt x="61" y="60"/>
                </a:lnTo>
                <a:lnTo>
                  <a:pt x="122" y="0"/>
                </a:lnTo>
                <a:lnTo>
                  <a:pt x="184" y="62"/>
                </a:lnTo>
                <a:lnTo>
                  <a:pt x="246" y="123"/>
                </a:lnTo>
                <a:lnTo>
                  <a:pt x="205" y="123"/>
                </a:lnTo>
                <a:lnTo>
                  <a:pt x="164" y="123"/>
                </a:lnTo>
                <a:lnTo>
                  <a:pt x="164" y="164"/>
                </a:lnTo>
                <a:lnTo>
                  <a:pt x="164" y="206"/>
                </a:lnTo>
                <a:lnTo>
                  <a:pt x="123" y="206"/>
                </a:lnTo>
                <a:lnTo>
                  <a:pt x="82" y="206"/>
                </a:lnTo>
                <a:lnTo>
                  <a:pt x="82" y="163"/>
                </a:lnTo>
                <a:close/>
              </a:path>
            </a:pathLst>
          </a:custGeom>
          <a:solidFill>
            <a:srgbClr val="A2D0D9"/>
          </a:solidFill>
          <a:ln w="2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551612" y="3298825"/>
            <a:ext cx="9287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Bitstream Vera Sans"/>
              </a:rPr>
              <a:t>Tape Head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6359526" y="3095625"/>
            <a:ext cx="442913" cy="0"/>
          </a:xfrm>
          <a:prstGeom prst="line">
            <a:avLst/>
          </a:prstGeom>
          <a:noFill/>
          <a:ln w="13" cap="flat">
            <a:solidFill>
              <a:srgbClr val="1723D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6332537" y="3043238"/>
            <a:ext cx="139700" cy="103188"/>
          </a:xfrm>
          <a:custGeom>
            <a:avLst/>
            <a:gdLst>
              <a:gd name="T0" fmla="*/ 201 w 201"/>
              <a:gd name="T1" fmla="*/ 148 h 148"/>
              <a:gd name="T2" fmla="*/ 0 w 201"/>
              <a:gd name="T3" fmla="*/ 74 h 148"/>
              <a:gd name="T4" fmla="*/ 201 w 201"/>
              <a:gd name="T5" fmla="*/ 0 h 148"/>
              <a:gd name="T6" fmla="*/ 201 w 20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148">
                <a:moveTo>
                  <a:pt x="201" y="148"/>
                </a:moveTo>
                <a:lnTo>
                  <a:pt x="0" y="74"/>
                </a:lnTo>
                <a:lnTo>
                  <a:pt x="201" y="0"/>
                </a:lnTo>
                <a:cubicBezTo>
                  <a:pt x="169" y="44"/>
                  <a:pt x="169" y="103"/>
                  <a:pt x="201" y="14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7435851" y="3094038"/>
            <a:ext cx="441325" cy="0"/>
          </a:xfrm>
          <a:prstGeom prst="line">
            <a:avLst/>
          </a:prstGeom>
          <a:noFill/>
          <a:ln w="13" cap="flat">
            <a:solidFill>
              <a:srgbClr val="1723D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565900" y="2887663"/>
            <a:ext cx="91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Bitstream Vera Sans"/>
              </a:rPr>
              <a:t>L</a:t>
            </a:r>
            <a:endParaRPr lang="en-US">
              <a:latin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534275" y="2889250"/>
            <a:ext cx="1186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Bitstream Vera Sans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502276" y="3986213"/>
            <a:ext cx="203921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Bitstream Vera Sans"/>
              </a:rPr>
              <a:t>Generic Action Table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7766050" y="3043238"/>
            <a:ext cx="139700" cy="103188"/>
          </a:xfrm>
          <a:custGeom>
            <a:avLst/>
            <a:gdLst>
              <a:gd name="T0" fmla="*/ 0 w 201"/>
              <a:gd name="T1" fmla="*/ 0 h 148"/>
              <a:gd name="T2" fmla="*/ 201 w 201"/>
              <a:gd name="T3" fmla="*/ 74 h 148"/>
              <a:gd name="T4" fmla="*/ 0 w 201"/>
              <a:gd name="T5" fmla="*/ 148 h 148"/>
              <a:gd name="T6" fmla="*/ 0 w 201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148">
                <a:moveTo>
                  <a:pt x="0" y="0"/>
                </a:moveTo>
                <a:lnTo>
                  <a:pt x="201" y="74"/>
                </a:lnTo>
                <a:lnTo>
                  <a:pt x="0" y="148"/>
                </a:lnTo>
                <a:cubicBezTo>
                  <a:pt x="32" y="104"/>
                  <a:pt x="32" y="45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202238" y="4256088"/>
            <a:ext cx="282257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405188" y="2384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3798887" y="2384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194176" y="2384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8923338" y="2384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9317037" y="2384425"/>
            <a:ext cx="393700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636963" y="2051050"/>
            <a:ext cx="16687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Simulated Action Table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3411537" y="2244725"/>
            <a:ext cx="1195388" cy="103188"/>
          </a:xfrm>
          <a:custGeom>
            <a:avLst/>
            <a:gdLst>
              <a:gd name="T0" fmla="*/ 0 w 1711"/>
              <a:gd name="T1" fmla="*/ 148 h 148"/>
              <a:gd name="T2" fmla="*/ 60 w 1711"/>
              <a:gd name="T3" fmla="*/ 68 h 148"/>
              <a:gd name="T4" fmla="*/ 1593 w 1711"/>
              <a:gd name="T5" fmla="*/ 68 h 148"/>
              <a:gd name="T6" fmla="*/ 1711 w 1711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148">
                <a:moveTo>
                  <a:pt x="0" y="148"/>
                </a:moveTo>
                <a:lnTo>
                  <a:pt x="60" y="68"/>
                </a:lnTo>
                <a:lnTo>
                  <a:pt x="1593" y="68"/>
                </a:lnTo>
                <a:lnTo>
                  <a:pt x="1711" y="0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4602162" y="2247900"/>
            <a:ext cx="1193800" cy="103188"/>
          </a:xfrm>
          <a:custGeom>
            <a:avLst/>
            <a:gdLst>
              <a:gd name="T0" fmla="*/ 0 w 1710"/>
              <a:gd name="T1" fmla="*/ 0 h 149"/>
              <a:gd name="T2" fmla="*/ 60 w 1710"/>
              <a:gd name="T3" fmla="*/ 81 h 149"/>
              <a:gd name="T4" fmla="*/ 1592 w 1710"/>
              <a:gd name="T5" fmla="*/ 81 h 149"/>
              <a:gd name="T6" fmla="*/ 1710 w 171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0" h="149">
                <a:moveTo>
                  <a:pt x="0" y="0"/>
                </a:moveTo>
                <a:lnTo>
                  <a:pt x="60" y="81"/>
                </a:lnTo>
                <a:lnTo>
                  <a:pt x="1592" y="81"/>
                </a:lnTo>
                <a:lnTo>
                  <a:pt x="1710" y="149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999038" y="1790700"/>
            <a:ext cx="17757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Simulated State 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6196012" y="2238376"/>
            <a:ext cx="1377950" cy="104775"/>
          </a:xfrm>
          <a:custGeom>
            <a:avLst/>
            <a:gdLst>
              <a:gd name="T0" fmla="*/ 0 w 1974"/>
              <a:gd name="T1" fmla="*/ 149 h 149"/>
              <a:gd name="T2" fmla="*/ 70 w 1974"/>
              <a:gd name="T3" fmla="*/ 69 h 149"/>
              <a:gd name="T4" fmla="*/ 1838 w 1974"/>
              <a:gd name="T5" fmla="*/ 69 h 149"/>
              <a:gd name="T6" fmla="*/ 1974 w 1974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4" h="149">
                <a:moveTo>
                  <a:pt x="0" y="149"/>
                </a:moveTo>
                <a:lnTo>
                  <a:pt x="70" y="69"/>
                </a:lnTo>
                <a:lnTo>
                  <a:pt x="1838" y="69"/>
                </a:lnTo>
                <a:lnTo>
                  <a:pt x="1974" y="0"/>
                </a:ln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7569200" y="2241551"/>
            <a:ext cx="1377950" cy="104775"/>
          </a:xfrm>
          <a:custGeom>
            <a:avLst/>
            <a:gdLst>
              <a:gd name="T0" fmla="*/ 0 w 1974"/>
              <a:gd name="T1" fmla="*/ 0 h 149"/>
              <a:gd name="T2" fmla="*/ 70 w 1974"/>
              <a:gd name="T3" fmla="*/ 81 h 149"/>
              <a:gd name="T4" fmla="*/ 1838 w 1974"/>
              <a:gd name="T5" fmla="*/ 81 h 149"/>
              <a:gd name="T6" fmla="*/ 1974 w 1974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4" h="149">
                <a:moveTo>
                  <a:pt x="0" y="0"/>
                </a:moveTo>
                <a:lnTo>
                  <a:pt x="70" y="81"/>
                </a:lnTo>
                <a:lnTo>
                  <a:pt x="1838" y="81"/>
                </a:lnTo>
                <a:lnTo>
                  <a:pt x="1974" y="149"/>
                </a:ln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6029325" y="2039938"/>
            <a:ext cx="0" cy="26670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5997575" y="2197100"/>
            <a:ext cx="63500" cy="109538"/>
          </a:xfrm>
          <a:custGeom>
            <a:avLst/>
            <a:gdLst>
              <a:gd name="T0" fmla="*/ 20 w 40"/>
              <a:gd name="T1" fmla="*/ 19 h 69"/>
              <a:gd name="T2" fmla="*/ 0 w 40"/>
              <a:gd name="T3" fmla="*/ 0 h 69"/>
              <a:gd name="T4" fmla="*/ 20 w 40"/>
              <a:gd name="T5" fmla="*/ 69 h 69"/>
              <a:gd name="T6" fmla="*/ 40 w 40"/>
              <a:gd name="T7" fmla="*/ 0 h 69"/>
              <a:gd name="T8" fmla="*/ 20 w 40"/>
              <a:gd name="T9" fmla="*/ 1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69">
                <a:moveTo>
                  <a:pt x="20" y="19"/>
                </a:moveTo>
                <a:lnTo>
                  <a:pt x="0" y="0"/>
                </a:lnTo>
                <a:lnTo>
                  <a:pt x="20" y="69"/>
                </a:lnTo>
                <a:lnTo>
                  <a:pt x="40" y="0"/>
                </a:lnTo>
                <a:lnTo>
                  <a:pt x="20" y="19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110413" y="2005013"/>
            <a:ext cx="7723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Work Area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2614613" y="2384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3008313" y="2384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057400" y="2057401"/>
            <a:ext cx="8129588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786563" y="3319464"/>
            <a:ext cx="628650" cy="347663"/>
          </a:xfrm>
          <a:prstGeom prst="rect">
            <a:avLst/>
          </a:prstGeom>
          <a:solidFill>
            <a:srgbClr val="A2D0D9"/>
          </a:solidFill>
          <a:ln w="1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65650" y="2765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21150" y="3641726"/>
            <a:ext cx="2097088" cy="322263"/>
          </a:xfrm>
          <a:prstGeom prst="rect">
            <a:avLst/>
          </a:prstGeom>
          <a:solidFill>
            <a:srgbClr val="D5F6FF"/>
          </a:solidFill>
          <a:ln w="9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29138" y="4360864"/>
            <a:ext cx="4076700" cy="1516063"/>
          </a:xfrm>
          <a:prstGeom prst="rect">
            <a:avLst/>
          </a:prstGeom>
          <a:solidFill>
            <a:srgbClr val="D5F6FF"/>
          </a:solidFill>
          <a:ln w="1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60939" y="2765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54638" y="2765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9926" y="2765425"/>
            <a:ext cx="392113" cy="280988"/>
          </a:xfrm>
          <a:prstGeom prst="rect">
            <a:avLst/>
          </a:prstGeom>
          <a:solidFill>
            <a:srgbClr val="D3BC5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43626" y="2765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37326" y="2765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931026" y="2765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324725" y="2765425"/>
            <a:ext cx="393700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720014" y="2765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505826" y="2765425"/>
            <a:ext cx="392113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8113713" y="2765425"/>
            <a:ext cx="393700" cy="280988"/>
          </a:xfrm>
          <a:prstGeom prst="rect">
            <a:avLst/>
          </a:prstGeom>
          <a:solidFill>
            <a:srgbClr val="AFDDE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704389" y="2890838"/>
            <a:ext cx="441325" cy="0"/>
          </a:xfrm>
          <a:prstGeom prst="line">
            <a:avLst/>
          </a:prstGeom>
          <a:noFill/>
          <a:ln w="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9956801" y="2838450"/>
            <a:ext cx="188913" cy="107950"/>
          </a:xfrm>
          <a:custGeom>
            <a:avLst/>
            <a:gdLst>
              <a:gd name="T0" fmla="*/ 34 w 119"/>
              <a:gd name="T1" fmla="*/ 33 h 68"/>
              <a:gd name="T2" fmla="*/ 0 w 119"/>
              <a:gd name="T3" fmla="*/ 68 h 68"/>
              <a:gd name="T4" fmla="*/ 119 w 119"/>
              <a:gd name="T5" fmla="*/ 33 h 68"/>
              <a:gd name="T6" fmla="*/ 0 w 119"/>
              <a:gd name="T7" fmla="*/ 0 h 68"/>
              <a:gd name="T8" fmla="*/ 34 w 119"/>
              <a:gd name="T9" fmla="*/ 3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8">
                <a:moveTo>
                  <a:pt x="34" y="33"/>
                </a:moveTo>
                <a:lnTo>
                  <a:pt x="0" y="68"/>
                </a:lnTo>
                <a:lnTo>
                  <a:pt x="119" y="33"/>
                </a:lnTo>
                <a:lnTo>
                  <a:pt x="0" y="0"/>
                </a:lnTo>
                <a:lnTo>
                  <a:pt x="34" y="33"/>
                </a:lnTo>
                <a:close/>
              </a:path>
            </a:pathLst>
          </a:custGeom>
          <a:solidFill>
            <a:srgbClr val="00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2149476" y="2884488"/>
            <a:ext cx="441325" cy="0"/>
          </a:xfrm>
          <a:prstGeom prst="line">
            <a:avLst/>
          </a:prstGeom>
          <a:noFill/>
          <a:ln w="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2149476" y="2830513"/>
            <a:ext cx="188913" cy="107950"/>
          </a:xfrm>
          <a:custGeom>
            <a:avLst/>
            <a:gdLst>
              <a:gd name="T0" fmla="*/ 85 w 119"/>
              <a:gd name="T1" fmla="*/ 34 h 68"/>
              <a:gd name="T2" fmla="*/ 119 w 119"/>
              <a:gd name="T3" fmla="*/ 0 h 68"/>
              <a:gd name="T4" fmla="*/ 0 w 119"/>
              <a:gd name="T5" fmla="*/ 34 h 68"/>
              <a:gd name="T6" fmla="*/ 119 w 119"/>
              <a:gd name="T7" fmla="*/ 68 h 68"/>
              <a:gd name="T8" fmla="*/ 85 w 119"/>
              <a:gd name="T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68">
                <a:moveTo>
                  <a:pt x="85" y="34"/>
                </a:moveTo>
                <a:lnTo>
                  <a:pt x="119" y="0"/>
                </a:lnTo>
                <a:lnTo>
                  <a:pt x="0" y="34"/>
                </a:lnTo>
                <a:lnTo>
                  <a:pt x="119" y="68"/>
                </a:lnTo>
                <a:lnTo>
                  <a:pt x="85" y="34"/>
                </a:lnTo>
                <a:close/>
              </a:path>
            </a:pathLst>
          </a:custGeom>
          <a:solidFill>
            <a:srgbClr val="00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141789" y="3713164"/>
            <a:ext cx="1839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Bitstream Vera Sans"/>
              </a:rPr>
              <a:t>Generic State 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6897689" y="2971800"/>
            <a:ext cx="214313" cy="350838"/>
          </a:xfrm>
          <a:custGeom>
            <a:avLst/>
            <a:gdLst>
              <a:gd name="T0" fmla="*/ 201 w 307"/>
              <a:gd name="T1" fmla="*/ 503 h 503"/>
              <a:gd name="T2" fmla="*/ 201 w 307"/>
              <a:gd name="T3" fmla="*/ 304 h 503"/>
              <a:gd name="T4" fmla="*/ 0 w 307"/>
              <a:gd name="T5" fmla="*/ 304 h 503"/>
              <a:gd name="T6" fmla="*/ 307 w 307"/>
              <a:gd name="T7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503">
                <a:moveTo>
                  <a:pt x="201" y="503"/>
                </a:moveTo>
                <a:lnTo>
                  <a:pt x="201" y="304"/>
                </a:lnTo>
                <a:lnTo>
                  <a:pt x="0" y="304"/>
                </a:lnTo>
                <a:lnTo>
                  <a:pt x="307" y="0"/>
                </a:lnTo>
              </a:path>
            </a:pathLst>
          </a:custGeom>
          <a:solidFill>
            <a:srgbClr val="A2D0D9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7108826" y="2974975"/>
            <a:ext cx="214313" cy="350838"/>
          </a:xfrm>
          <a:custGeom>
            <a:avLst/>
            <a:gdLst>
              <a:gd name="T0" fmla="*/ 106 w 307"/>
              <a:gd name="T1" fmla="*/ 502 h 502"/>
              <a:gd name="T2" fmla="*/ 106 w 307"/>
              <a:gd name="T3" fmla="*/ 303 h 502"/>
              <a:gd name="T4" fmla="*/ 307 w 307"/>
              <a:gd name="T5" fmla="*/ 303 h 502"/>
              <a:gd name="T6" fmla="*/ 0 w 307"/>
              <a:gd name="T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502">
                <a:moveTo>
                  <a:pt x="106" y="502"/>
                </a:moveTo>
                <a:lnTo>
                  <a:pt x="106" y="303"/>
                </a:lnTo>
                <a:lnTo>
                  <a:pt x="307" y="303"/>
                </a:lnTo>
                <a:lnTo>
                  <a:pt x="0" y="0"/>
                </a:lnTo>
              </a:path>
            </a:pathLst>
          </a:custGeom>
          <a:solidFill>
            <a:srgbClr val="A2D0D9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042151" y="3317875"/>
            <a:ext cx="142875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6915151" y="2984501"/>
            <a:ext cx="390525" cy="327025"/>
          </a:xfrm>
          <a:custGeom>
            <a:avLst/>
            <a:gdLst>
              <a:gd name="T0" fmla="*/ 82 w 246"/>
              <a:gd name="T1" fmla="*/ 163 h 206"/>
              <a:gd name="T2" fmla="*/ 82 w 246"/>
              <a:gd name="T3" fmla="*/ 120 h 206"/>
              <a:gd name="T4" fmla="*/ 41 w 246"/>
              <a:gd name="T5" fmla="*/ 120 h 206"/>
              <a:gd name="T6" fmla="*/ 0 w 246"/>
              <a:gd name="T7" fmla="*/ 120 h 206"/>
              <a:gd name="T8" fmla="*/ 61 w 246"/>
              <a:gd name="T9" fmla="*/ 60 h 206"/>
              <a:gd name="T10" fmla="*/ 122 w 246"/>
              <a:gd name="T11" fmla="*/ 0 h 206"/>
              <a:gd name="T12" fmla="*/ 184 w 246"/>
              <a:gd name="T13" fmla="*/ 62 h 206"/>
              <a:gd name="T14" fmla="*/ 246 w 246"/>
              <a:gd name="T15" fmla="*/ 123 h 206"/>
              <a:gd name="T16" fmla="*/ 205 w 246"/>
              <a:gd name="T17" fmla="*/ 123 h 206"/>
              <a:gd name="T18" fmla="*/ 164 w 246"/>
              <a:gd name="T19" fmla="*/ 123 h 206"/>
              <a:gd name="T20" fmla="*/ 164 w 246"/>
              <a:gd name="T21" fmla="*/ 164 h 206"/>
              <a:gd name="T22" fmla="*/ 164 w 246"/>
              <a:gd name="T23" fmla="*/ 206 h 206"/>
              <a:gd name="T24" fmla="*/ 123 w 246"/>
              <a:gd name="T25" fmla="*/ 206 h 206"/>
              <a:gd name="T26" fmla="*/ 82 w 246"/>
              <a:gd name="T27" fmla="*/ 206 h 206"/>
              <a:gd name="T28" fmla="*/ 82 w 246"/>
              <a:gd name="T29" fmla="*/ 163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206">
                <a:moveTo>
                  <a:pt x="82" y="163"/>
                </a:moveTo>
                <a:lnTo>
                  <a:pt x="82" y="120"/>
                </a:lnTo>
                <a:lnTo>
                  <a:pt x="41" y="120"/>
                </a:lnTo>
                <a:lnTo>
                  <a:pt x="0" y="120"/>
                </a:lnTo>
                <a:lnTo>
                  <a:pt x="61" y="60"/>
                </a:lnTo>
                <a:lnTo>
                  <a:pt x="122" y="0"/>
                </a:lnTo>
                <a:lnTo>
                  <a:pt x="184" y="62"/>
                </a:lnTo>
                <a:lnTo>
                  <a:pt x="246" y="123"/>
                </a:lnTo>
                <a:lnTo>
                  <a:pt x="205" y="123"/>
                </a:lnTo>
                <a:lnTo>
                  <a:pt x="164" y="123"/>
                </a:lnTo>
                <a:lnTo>
                  <a:pt x="164" y="164"/>
                </a:lnTo>
                <a:lnTo>
                  <a:pt x="164" y="206"/>
                </a:lnTo>
                <a:lnTo>
                  <a:pt x="123" y="206"/>
                </a:lnTo>
                <a:lnTo>
                  <a:pt x="82" y="206"/>
                </a:lnTo>
                <a:lnTo>
                  <a:pt x="82" y="163"/>
                </a:lnTo>
                <a:close/>
              </a:path>
            </a:pathLst>
          </a:custGeom>
          <a:solidFill>
            <a:srgbClr val="A2D0D9"/>
          </a:solidFill>
          <a:ln w="2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527800" y="3679825"/>
            <a:ext cx="9287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Bitstream Vera Sans"/>
              </a:rPr>
              <a:t>Tape Head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335714" y="3476625"/>
            <a:ext cx="442913" cy="0"/>
          </a:xfrm>
          <a:prstGeom prst="line">
            <a:avLst/>
          </a:prstGeom>
          <a:noFill/>
          <a:ln w="13" cap="flat">
            <a:solidFill>
              <a:srgbClr val="1723D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6308725" y="3424238"/>
            <a:ext cx="139700" cy="103188"/>
          </a:xfrm>
          <a:custGeom>
            <a:avLst/>
            <a:gdLst>
              <a:gd name="T0" fmla="*/ 201 w 201"/>
              <a:gd name="T1" fmla="*/ 148 h 148"/>
              <a:gd name="T2" fmla="*/ 0 w 201"/>
              <a:gd name="T3" fmla="*/ 74 h 148"/>
              <a:gd name="T4" fmla="*/ 201 w 201"/>
              <a:gd name="T5" fmla="*/ 0 h 148"/>
              <a:gd name="T6" fmla="*/ 201 w 20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148">
                <a:moveTo>
                  <a:pt x="201" y="148"/>
                </a:moveTo>
                <a:lnTo>
                  <a:pt x="0" y="74"/>
                </a:lnTo>
                <a:lnTo>
                  <a:pt x="201" y="0"/>
                </a:lnTo>
                <a:cubicBezTo>
                  <a:pt x="169" y="44"/>
                  <a:pt x="169" y="103"/>
                  <a:pt x="201" y="14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7412039" y="3475038"/>
            <a:ext cx="441325" cy="0"/>
          </a:xfrm>
          <a:prstGeom prst="line">
            <a:avLst/>
          </a:prstGeom>
          <a:noFill/>
          <a:ln w="13" cap="flat">
            <a:solidFill>
              <a:srgbClr val="1723D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542088" y="3268663"/>
            <a:ext cx="91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Bitstream Vera Sans"/>
              </a:rPr>
              <a:t>L</a:t>
            </a:r>
            <a:endParaRPr lang="en-US">
              <a:latin typeface="Arial" pitchFamily="34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7510463" y="3270250"/>
            <a:ext cx="1186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000000"/>
                </a:solidFill>
                <a:latin typeface="Bitstream Vera Sans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5478464" y="4367213"/>
            <a:ext cx="203921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Bitstream Vera Sans"/>
              </a:rPr>
              <a:t>Generic Action Table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7742238" y="3424238"/>
            <a:ext cx="139700" cy="103188"/>
          </a:xfrm>
          <a:custGeom>
            <a:avLst/>
            <a:gdLst>
              <a:gd name="T0" fmla="*/ 0 w 201"/>
              <a:gd name="T1" fmla="*/ 0 h 148"/>
              <a:gd name="T2" fmla="*/ 201 w 201"/>
              <a:gd name="T3" fmla="*/ 74 h 148"/>
              <a:gd name="T4" fmla="*/ 0 w 201"/>
              <a:gd name="T5" fmla="*/ 148 h 148"/>
              <a:gd name="T6" fmla="*/ 0 w 201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148">
                <a:moveTo>
                  <a:pt x="0" y="0"/>
                </a:moveTo>
                <a:lnTo>
                  <a:pt x="201" y="74"/>
                </a:lnTo>
                <a:lnTo>
                  <a:pt x="0" y="148"/>
                </a:lnTo>
                <a:cubicBezTo>
                  <a:pt x="32" y="104"/>
                  <a:pt x="32" y="45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5178426" y="4637088"/>
            <a:ext cx="2822575" cy="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3381376" y="2765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3775075" y="2765425"/>
            <a:ext cx="393700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170364" y="2765425"/>
            <a:ext cx="392113" cy="280988"/>
          </a:xfrm>
          <a:prstGeom prst="rect">
            <a:avLst/>
          </a:prstGeom>
          <a:solidFill>
            <a:srgbClr val="C6E9AF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8899526" y="2765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9293225" y="2765425"/>
            <a:ext cx="393700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3613151" y="2432050"/>
            <a:ext cx="16687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Simulated Action Table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3387725" y="2625725"/>
            <a:ext cx="1195388" cy="103188"/>
          </a:xfrm>
          <a:custGeom>
            <a:avLst/>
            <a:gdLst>
              <a:gd name="T0" fmla="*/ 0 w 1711"/>
              <a:gd name="T1" fmla="*/ 148 h 148"/>
              <a:gd name="T2" fmla="*/ 60 w 1711"/>
              <a:gd name="T3" fmla="*/ 68 h 148"/>
              <a:gd name="T4" fmla="*/ 1593 w 1711"/>
              <a:gd name="T5" fmla="*/ 68 h 148"/>
              <a:gd name="T6" fmla="*/ 1711 w 1711"/>
              <a:gd name="T7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148">
                <a:moveTo>
                  <a:pt x="0" y="148"/>
                </a:moveTo>
                <a:lnTo>
                  <a:pt x="60" y="68"/>
                </a:lnTo>
                <a:lnTo>
                  <a:pt x="1593" y="68"/>
                </a:lnTo>
                <a:lnTo>
                  <a:pt x="1711" y="0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4578350" y="2628900"/>
            <a:ext cx="1193800" cy="103188"/>
          </a:xfrm>
          <a:custGeom>
            <a:avLst/>
            <a:gdLst>
              <a:gd name="T0" fmla="*/ 0 w 1710"/>
              <a:gd name="T1" fmla="*/ 0 h 149"/>
              <a:gd name="T2" fmla="*/ 60 w 1710"/>
              <a:gd name="T3" fmla="*/ 81 h 149"/>
              <a:gd name="T4" fmla="*/ 1592 w 1710"/>
              <a:gd name="T5" fmla="*/ 81 h 149"/>
              <a:gd name="T6" fmla="*/ 1710 w 1710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0" h="149">
                <a:moveTo>
                  <a:pt x="0" y="0"/>
                </a:moveTo>
                <a:lnTo>
                  <a:pt x="60" y="81"/>
                </a:lnTo>
                <a:lnTo>
                  <a:pt x="1592" y="81"/>
                </a:lnTo>
                <a:lnTo>
                  <a:pt x="1710" y="149"/>
                </a:ln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4975226" y="2171700"/>
            <a:ext cx="17757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Simulated State 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5" name="Freeform 46"/>
          <p:cNvSpPr>
            <a:spLocks/>
          </p:cNvSpPr>
          <p:nvPr/>
        </p:nvSpPr>
        <p:spPr bwMode="auto">
          <a:xfrm>
            <a:off x="6172200" y="2619376"/>
            <a:ext cx="1377950" cy="104775"/>
          </a:xfrm>
          <a:custGeom>
            <a:avLst/>
            <a:gdLst>
              <a:gd name="T0" fmla="*/ 0 w 1974"/>
              <a:gd name="T1" fmla="*/ 149 h 149"/>
              <a:gd name="T2" fmla="*/ 70 w 1974"/>
              <a:gd name="T3" fmla="*/ 69 h 149"/>
              <a:gd name="T4" fmla="*/ 1838 w 1974"/>
              <a:gd name="T5" fmla="*/ 69 h 149"/>
              <a:gd name="T6" fmla="*/ 1974 w 1974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4" h="149">
                <a:moveTo>
                  <a:pt x="0" y="149"/>
                </a:moveTo>
                <a:lnTo>
                  <a:pt x="70" y="69"/>
                </a:lnTo>
                <a:lnTo>
                  <a:pt x="1838" y="69"/>
                </a:lnTo>
                <a:lnTo>
                  <a:pt x="1974" y="0"/>
                </a:ln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/>
          <p:cNvSpPr>
            <a:spLocks/>
          </p:cNvSpPr>
          <p:nvPr/>
        </p:nvSpPr>
        <p:spPr bwMode="auto">
          <a:xfrm>
            <a:off x="7545388" y="2622551"/>
            <a:ext cx="1377950" cy="104775"/>
          </a:xfrm>
          <a:custGeom>
            <a:avLst/>
            <a:gdLst>
              <a:gd name="T0" fmla="*/ 0 w 1974"/>
              <a:gd name="T1" fmla="*/ 0 h 149"/>
              <a:gd name="T2" fmla="*/ 70 w 1974"/>
              <a:gd name="T3" fmla="*/ 81 h 149"/>
              <a:gd name="T4" fmla="*/ 1838 w 1974"/>
              <a:gd name="T5" fmla="*/ 81 h 149"/>
              <a:gd name="T6" fmla="*/ 1974 w 1974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4" h="149">
                <a:moveTo>
                  <a:pt x="0" y="0"/>
                </a:moveTo>
                <a:lnTo>
                  <a:pt x="70" y="81"/>
                </a:lnTo>
                <a:lnTo>
                  <a:pt x="1838" y="81"/>
                </a:lnTo>
                <a:lnTo>
                  <a:pt x="1974" y="149"/>
                </a:ln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005513" y="2420938"/>
            <a:ext cx="0" cy="26670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9"/>
          <p:cNvSpPr>
            <a:spLocks/>
          </p:cNvSpPr>
          <p:nvPr/>
        </p:nvSpPr>
        <p:spPr bwMode="auto">
          <a:xfrm>
            <a:off x="5973763" y="2578100"/>
            <a:ext cx="63500" cy="109538"/>
          </a:xfrm>
          <a:custGeom>
            <a:avLst/>
            <a:gdLst>
              <a:gd name="T0" fmla="*/ 20 w 40"/>
              <a:gd name="T1" fmla="*/ 19 h 69"/>
              <a:gd name="T2" fmla="*/ 0 w 40"/>
              <a:gd name="T3" fmla="*/ 0 h 69"/>
              <a:gd name="T4" fmla="*/ 20 w 40"/>
              <a:gd name="T5" fmla="*/ 69 h 69"/>
              <a:gd name="T6" fmla="*/ 40 w 40"/>
              <a:gd name="T7" fmla="*/ 0 h 69"/>
              <a:gd name="T8" fmla="*/ 20 w 40"/>
              <a:gd name="T9" fmla="*/ 1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69">
                <a:moveTo>
                  <a:pt x="20" y="19"/>
                </a:moveTo>
                <a:lnTo>
                  <a:pt x="0" y="0"/>
                </a:lnTo>
                <a:lnTo>
                  <a:pt x="20" y="69"/>
                </a:lnTo>
                <a:lnTo>
                  <a:pt x="40" y="0"/>
                </a:lnTo>
                <a:lnTo>
                  <a:pt x="20" y="19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7086601" y="2386013"/>
            <a:ext cx="7723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Work Area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2590801" y="2765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2984501" y="2765425"/>
            <a:ext cx="392113" cy="28098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2413000" y="282158"/>
            <a:ext cx="7416800" cy="67710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A Universal Turing Machine - II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78426" y="3713164"/>
            <a:ext cx="2933701" cy="177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CPU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956426" y="2171700"/>
            <a:ext cx="1941513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Memory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650029" y="2108909"/>
            <a:ext cx="1941513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Memory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05010" y="1500187"/>
            <a:ext cx="1941513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Counter</a:t>
            </a:r>
          </a:p>
          <a:p>
            <a:pPr algn="ctr"/>
            <a:r>
              <a:rPr lang="en-US" dirty="0"/>
              <a:t>(PC)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755774" y="4237681"/>
            <a:ext cx="820738" cy="12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1658547" y="390379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9" name="Right Arrow 58"/>
          <p:cNvSpPr/>
          <p:nvPr/>
        </p:nvSpPr>
        <p:spPr>
          <a:xfrm rot="10800000">
            <a:off x="2494456" y="4434537"/>
            <a:ext cx="355600" cy="1862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2895600" y="4434538"/>
            <a:ext cx="754428" cy="44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017 0.04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99 L 0.00208 0.081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5" grpId="0" animBg="1"/>
      <p:bldP spid="56" grpId="0" animBg="1"/>
      <p:bldP spid="57" grpId="0" animBg="1"/>
      <p:bldP spid="58" grpId="0"/>
      <p:bldP spid="59" grpId="0" animBg="1"/>
      <p:bldP spid="59" grpId="1" animBg="1"/>
      <p:bldP spid="59" grpId="2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228600"/>
            <a:ext cx="8967788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Computer </a:t>
            </a:r>
            <a:r>
              <a:rPr lang="fr-FR" dirty="0" err="1">
                <a:solidFill>
                  <a:schemeClr val="tx1"/>
                </a:solidFill>
              </a:rPr>
              <a:t>Inspired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the Turing Machine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057400" y="1670051"/>
            <a:ext cx="8129588" cy="4164013"/>
            <a:chOff x="720" y="982"/>
            <a:chExt cx="5121" cy="262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0" y="982"/>
              <a:ext cx="5121" cy="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36" y="1055"/>
              <a:ext cx="4401" cy="845"/>
            </a:xfrm>
            <a:prstGeom prst="rect">
              <a:avLst/>
            </a:prstGeom>
            <a:solidFill>
              <a:srgbClr val="AFDDE9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958" y="1095"/>
              <a:ext cx="3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12" y="2378"/>
              <a:ext cx="4871" cy="960"/>
            </a:xfrm>
            <a:prstGeom prst="rect">
              <a:avLst/>
            </a:prstGeom>
            <a:noFill/>
            <a:ln w="14" cap="flat">
              <a:solidFill>
                <a:srgbClr val="F8070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652" y="2532"/>
              <a:ext cx="324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977" y="2532"/>
              <a:ext cx="324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03" y="2532"/>
              <a:ext cx="324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628" y="2532"/>
              <a:ext cx="325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954" y="2532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279" y="2532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604" y="2532"/>
              <a:ext cx="325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930" y="2532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56" y="2532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581" y="2532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191" y="1476"/>
              <a:ext cx="1099" cy="392"/>
            </a:xfrm>
            <a:custGeom>
              <a:avLst/>
              <a:gdLst>
                <a:gd name="T0" fmla="*/ 726 w 4076"/>
                <a:gd name="T1" fmla="*/ 0 h 1453"/>
                <a:gd name="T2" fmla="*/ 3349 w 4076"/>
                <a:gd name="T3" fmla="*/ 0 h 1453"/>
                <a:gd name="T4" fmla="*/ 4076 w 4076"/>
                <a:gd name="T5" fmla="*/ 727 h 1453"/>
                <a:gd name="T6" fmla="*/ 3349 w 4076"/>
                <a:gd name="T7" fmla="*/ 1453 h 1453"/>
                <a:gd name="T8" fmla="*/ 726 w 4076"/>
                <a:gd name="T9" fmla="*/ 1453 h 1453"/>
                <a:gd name="T10" fmla="*/ 0 w 4076"/>
                <a:gd name="T11" fmla="*/ 727 h 1453"/>
                <a:gd name="T12" fmla="*/ 726 w 4076"/>
                <a:gd name="T13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6" h="1453">
                  <a:moveTo>
                    <a:pt x="726" y="0"/>
                  </a:moveTo>
                  <a:lnTo>
                    <a:pt x="3349" y="0"/>
                  </a:lnTo>
                  <a:cubicBezTo>
                    <a:pt x="3752" y="0"/>
                    <a:pt x="4076" y="324"/>
                    <a:pt x="4076" y="727"/>
                  </a:cubicBezTo>
                  <a:cubicBezTo>
                    <a:pt x="4076" y="1129"/>
                    <a:pt x="3752" y="1453"/>
                    <a:pt x="3349" y="1453"/>
                  </a:cubicBezTo>
                  <a:lnTo>
                    <a:pt x="726" y="1453"/>
                  </a:lnTo>
                  <a:cubicBezTo>
                    <a:pt x="324" y="1453"/>
                    <a:pt x="0" y="1129"/>
                    <a:pt x="0" y="727"/>
                  </a:cubicBezTo>
                  <a:cubicBezTo>
                    <a:pt x="0" y="324"/>
                    <a:pt x="324" y="0"/>
                    <a:pt x="726" y="0"/>
                  </a:cubicBezTo>
                  <a:close/>
                </a:path>
              </a:pathLst>
            </a:custGeom>
            <a:solidFill>
              <a:srgbClr val="FFAA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312" y="1500"/>
              <a:ext cx="5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   Program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312" y="1683"/>
              <a:ext cx="70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Counter (PC)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910" y="2536"/>
              <a:ext cx="324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235" y="2536"/>
              <a:ext cx="325" cy="29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997" y="2536"/>
              <a:ext cx="325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323" y="2536"/>
              <a:ext cx="324" cy="298"/>
            </a:xfrm>
            <a:prstGeom prst="rect">
              <a:avLst/>
            </a:prstGeom>
            <a:solidFill>
              <a:srgbClr val="AFDDE9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826" y="1864"/>
              <a:ext cx="0" cy="659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794" y="2411"/>
              <a:ext cx="64" cy="112"/>
            </a:xfrm>
            <a:custGeom>
              <a:avLst/>
              <a:gdLst>
                <a:gd name="T0" fmla="*/ 32 w 64"/>
                <a:gd name="T1" fmla="*/ 32 h 112"/>
                <a:gd name="T2" fmla="*/ 0 w 64"/>
                <a:gd name="T3" fmla="*/ 0 h 112"/>
                <a:gd name="T4" fmla="*/ 32 w 64"/>
                <a:gd name="T5" fmla="*/ 112 h 112"/>
                <a:gd name="T6" fmla="*/ 64 w 64"/>
                <a:gd name="T7" fmla="*/ 0 h 112"/>
                <a:gd name="T8" fmla="*/ 32 w 64"/>
                <a:gd name="T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2">
                  <a:moveTo>
                    <a:pt x="32" y="32"/>
                  </a:moveTo>
                  <a:lnTo>
                    <a:pt x="0" y="0"/>
                  </a:lnTo>
                  <a:lnTo>
                    <a:pt x="32" y="112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287" y="1716"/>
              <a:ext cx="103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87" y="1685"/>
              <a:ext cx="107" cy="61"/>
            </a:xfrm>
            <a:custGeom>
              <a:avLst/>
              <a:gdLst>
                <a:gd name="T0" fmla="*/ 76 w 107"/>
                <a:gd name="T1" fmla="*/ 31 h 61"/>
                <a:gd name="T2" fmla="*/ 107 w 107"/>
                <a:gd name="T3" fmla="*/ 0 h 61"/>
                <a:gd name="T4" fmla="*/ 0 w 107"/>
                <a:gd name="T5" fmla="*/ 31 h 61"/>
                <a:gd name="T6" fmla="*/ 107 w 107"/>
                <a:gd name="T7" fmla="*/ 61 h 61"/>
                <a:gd name="T8" fmla="*/ 76 w 107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1">
                  <a:moveTo>
                    <a:pt x="76" y="31"/>
                  </a:moveTo>
                  <a:lnTo>
                    <a:pt x="107" y="0"/>
                  </a:lnTo>
                  <a:lnTo>
                    <a:pt x="0" y="31"/>
                  </a:lnTo>
                  <a:lnTo>
                    <a:pt x="107" y="61"/>
                  </a:lnTo>
                  <a:lnTo>
                    <a:pt x="76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218" y="1685"/>
              <a:ext cx="106" cy="61"/>
            </a:xfrm>
            <a:custGeom>
              <a:avLst/>
              <a:gdLst>
                <a:gd name="T0" fmla="*/ 30 w 106"/>
                <a:gd name="T1" fmla="*/ 31 h 61"/>
                <a:gd name="T2" fmla="*/ 0 w 106"/>
                <a:gd name="T3" fmla="*/ 61 h 61"/>
                <a:gd name="T4" fmla="*/ 106 w 106"/>
                <a:gd name="T5" fmla="*/ 31 h 61"/>
                <a:gd name="T6" fmla="*/ 0 w 106"/>
                <a:gd name="T7" fmla="*/ 0 h 61"/>
                <a:gd name="T8" fmla="*/ 30 w 106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30" y="31"/>
                  </a:moveTo>
                  <a:lnTo>
                    <a:pt x="0" y="61"/>
                  </a:lnTo>
                  <a:lnTo>
                    <a:pt x="106" y="31"/>
                  </a:lnTo>
                  <a:lnTo>
                    <a:pt x="0" y="0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997" y="2877"/>
              <a:ext cx="960" cy="177"/>
            </a:xfrm>
            <a:custGeom>
              <a:avLst/>
              <a:gdLst>
                <a:gd name="T0" fmla="*/ 0 w 3564"/>
                <a:gd name="T1" fmla="*/ 0 h 656"/>
                <a:gd name="T2" fmla="*/ 114 w 3564"/>
                <a:gd name="T3" fmla="*/ 257 h 656"/>
                <a:gd name="T4" fmla="*/ 3279 w 3564"/>
                <a:gd name="T5" fmla="*/ 257 h 656"/>
                <a:gd name="T6" fmla="*/ 3564 w 3564"/>
                <a:gd name="T7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4" h="656">
                  <a:moveTo>
                    <a:pt x="0" y="0"/>
                  </a:moveTo>
                  <a:lnTo>
                    <a:pt x="114" y="257"/>
                  </a:lnTo>
                  <a:lnTo>
                    <a:pt x="3279" y="257"/>
                  </a:lnTo>
                  <a:lnTo>
                    <a:pt x="3564" y="656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1945" y="2881"/>
              <a:ext cx="961" cy="177"/>
            </a:xfrm>
            <a:custGeom>
              <a:avLst/>
              <a:gdLst>
                <a:gd name="T0" fmla="*/ 3564 w 3564"/>
                <a:gd name="T1" fmla="*/ 0 h 656"/>
                <a:gd name="T2" fmla="*/ 3450 w 3564"/>
                <a:gd name="T3" fmla="*/ 257 h 656"/>
                <a:gd name="T4" fmla="*/ 285 w 3564"/>
                <a:gd name="T5" fmla="*/ 257 h 656"/>
                <a:gd name="T6" fmla="*/ 0 w 3564"/>
                <a:gd name="T7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4" h="656">
                  <a:moveTo>
                    <a:pt x="3564" y="0"/>
                  </a:moveTo>
                  <a:lnTo>
                    <a:pt x="3450" y="257"/>
                  </a:lnTo>
                  <a:lnTo>
                    <a:pt x="285" y="257"/>
                  </a:lnTo>
                  <a:lnTo>
                    <a:pt x="0" y="656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652" y="3070"/>
              <a:ext cx="58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3031" y="2910"/>
              <a:ext cx="1263" cy="177"/>
            </a:xfrm>
            <a:custGeom>
              <a:avLst/>
              <a:gdLst>
                <a:gd name="T0" fmla="*/ 0 w 4686"/>
                <a:gd name="T1" fmla="*/ 0 h 655"/>
                <a:gd name="T2" fmla="*/ 150 w 4686"/>
                <a:gd name="T3" fmla="*/ 256 h 655"/>
                <a:gd name="T4" fmla="*/ 4311 w 4686"/>
                <a:gd name="T5" fmla="*/ 256 h 655"/>
                <a:gd name="T6" fmla="*/ 4686 w 4686"/>
                <a:gd name="T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6" h="655">
                  <a:moveTo>
                    <a:pt x="0" y="0"/>
                  </a:moveTo>
                  <a:lnTo>
                    <a:pt x="150" y="256"/>
                  </a:lnTo>
                  <a:lnTo>
                    <a:pt x="4311" y="256"/>
                  </a:lnTo>
                  <a:lnTo>
                    <a:pt x="4686" y="655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278" y="2914"/>
              <a:ext cx="1263" cy="177"/>
            </a:xfrm>
            <a:custGeom>
              <a:avLst/>
              <a:gdLst>
                <a:gd name="T0" fmla="*/ 4686 w 4686"/>
                <a:gd name="T1" fmla="*/ 0 h 656"/>
                <a:gd name="T2" fmla="*/ 4536 w 4686"/>
                <a:gd name="T3" fmla="*/ 257 h 656"/>
                <a:gd name="T4" fmla="*/ 375 w 4686"/>
                <a:gd name="T5" fmla="*/ 257 h 656"/>
                <a:gd name="T6" fmla="*/ 0 w 4686"/>
                <a:gd name="T7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6" h="656">
                  <a:moveTo>
                    <a:pt x="4686" y="0"/>
                  </a:moveTo>
                  <a:lnTo>
                    <a:pt x="4536" y="257"/>
                  </a:lnTo>
                  <a:lnTo>
                    <a:pt x="375" y="257"/>
                  </a:lnTo>
                  <a:lnTo>
                    <a:pt x="0" y="65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093" y="3126"/>
              <a:ext cx="3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Data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86" y="3401"/>
              <a:ext cx="59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896" y="1900"/>
              <a:ext cx="1836" cy="754"/>
            </a:xfrm>
            <a:custGeom>
              <a:avLst/>
              <a:gdLst>
                <a:gd name="T0" fmla="*/ 0 w 6813"/>
                <a:gd name="T1" fmla="*/ 2794 h 2794"/>
                <a:gd name="T2" fmla="*/ 0 w 6813"/>
                <a:gd name="T3" fmla="*/ 770 h 2794"/>
                <a:gd name="T4" fmla="*/ 6813 w 6813"/>
                <a:gd name="T5" fmla="*/ 770 h 2794"/>
                <a:gd name="T6" fmla="*/ 6813 w 6813"/>
                <a:gd name="T7" fmla="*/ 0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3" h="2794">
                  <a:moveTo>
                    <a:pt x="0" y="2794"/>
                  </a:moveTo>
                  <a:lnTo>
                    <a:pt x="0" y="770"/>
                  </a:lnTo>
                  <a:lnTo>
                    <a:pt x="6813" y="770"/>
                  </a:lnTo>
                  <a:lnTo>
                    <a:pt x="6813" y="0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701" y="1900"/>
              <a:ext cx="61" cy="107"/>
            </a:xfrm>
            <a:custGeom>
              <a:avLst/>
              <a:gdLst>
                <a:gd name="T0" fmla="*/ 31 w 61"/>
                <a:gd name="T1" fmla="*/ 77 h 107"/>
                <a:gd name="T2" fmla="*/ 61 w 61"/>
                <a:gd name="T3" fmla="*/ 107 h 107"/>
                <a:gd name="T4" fmla="*/ 31 w 61"/>
                <a:gd name="T5" fmla="*/ 0 h 107"/>
                <a:gd name="T6" fmla="*/ 0 w 61"/>
                <a:gd name="T7" fmla="*/ 107 h 107"/>
                <a:gd name="T8" fmla="*/ 31 w 61"/>
                <a:gd name="T9" fmla="*/ 7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7">
                  <a:moveTo>
                    <a:pt x="31" y="77"/>
                  </a:moveTo>
                  <a:lnTo>
                    <a:pt x="61" y="107"/>
                  </a:lnTo>
                  <a:lnTo>
                    <a:pt x="31" y="0"/>
                  </a:lnTo>
                  <a:lnTo>
                    <a:pt x="0" y="107"/>
                  </a:lnTo>
                  <a:lnTo>
                    <a:pt x="31" y="77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039" y="1908"/>
              <a:ext cx="0" cy="638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009" y="1908"/>
              <a:ext cx="61" cy="107"/>
            </a:xfrm>
            <a:custGeom>
              <a:avLst/>
              <a:gdLst>
                <a:gd name="T0" fmla="*/ 30 w 61"/>
                <a:gd name="T1" fmla="*/ 76 h 107"/>
                <a:gd name="T2" fmla="*/ 61 w 61"/>
                <a:gd name="T3" fmla="*/ 107 h 107"/>
                <a:gd name="T4" fmla="*/ 30 w 61"/>
                <a:gd name="T5" fmla="*/ 0 h 107"/>
                <a:gd name="T6" fmla="*/ 0 w 61"/>
                <a:gd name="T7" fmla="*/ 107 h 107"/>
                <a:gd name="T8" fmla="*/ 30 w 61"/>
                <a:gd name="T9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7">
                  <a:moveTo>
                    <a:pt x="30" y="76"/>
                  </a:moveTo>
                  <a:lnTo>
                    <a:pt x="61" y="107"/>
                  </a:lnTo>
                  <a:lnTo>
                    <a:pt x="30" y="0"/>
                  </a:lnTo>
                  <a:lnTo>
                    <a:pt x="0" y="107"/>
                  </a:lnTo>
                  <a:lnTo>
                    <a:pt x="30" y="76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009" y="2440"/>
              <a:ext cx="61" cy="106"/>
            </a:xfrm>
            <a:custGeom>
              <a:avLst/>
              <a:gdLst>
                <a:gd name="T0" fmla="*/ 30 w 61"/>
                <a:gd name="T1" fmla="*/ 30 h 106"/>
                <a:gd name="T2" fmla="*/ 0 w 61"/>
                <a:gd name="T3" fmla="*/ 0 h 106"/>
                <a:gd name="T4" fmla="*/ 30 w 61"/>
                <a:gd name="T5" fmla="*/ 106 h 106"/>
                <a:gd name="T6" fmla="*/ 61 w 61"/>
                <a:gd name="T7" fmla="*/ 0 h 106"/>
                <a:gd name="T8" fmla="*/ 30 w 61"/>
                <a:gd name="T9" fmla="*/ 3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6">
                  <a:moveTo>
                    <a:pt x="30" y="30"/>
                  </a:moveTo>
                  <a:lnTo>
                    <a:pt x="0" y="0"/>
                  </a:lnTo>
                  <a:lnTo>
                    <a:pt x="30" y="106"/>
                  </a:lnTo>
                  <a:lnTo>
                    <a:pt x="61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455" y="1439"/>
              <a:ext cx="853" cy="377"/>
            </a:xfrm>
            <a:custGeom>
              <a:avLst/>
              <a:gdLst>
                <a:gd name="T0" fmla="*/ 698 w 3165"/>
                <a:gd name="T1" fmla="*/ 0 h 1396"/>
                <a:gd name="T2" fmla="*/ 2467 w 3165"/>
                <a:gd name="T3" fmla="*/ 0 h 1396"/>
                <a:gd name="T4" fmla="*/ 3165 w 3165"/>
                <a:gd name="T5" fmla="*/ 698 h 1396"/>
                <a:gd name="T6" fmla="*/ 2467 w 3165"/>
                <a:gd name="T7" fmla="*/ 1396 h 1396"/>
                <a:gd name="T8" fmla="*/ 698 w 3165"/>
                <a:gd name="T9" fmla="*/ 1396 h 1396"/>
                <a:gd name="T10" fmla="*/ 0 w 3165"/>
                <a:gd name="T11" fmla="*/ 698 h 1396"/>
                <a:gd name="T12" fmla="*/ 698 w 3165"/>
                <a:gd name="T13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5" h="1396">
                  <a:moveTo>
                    <a:pt x="698" y="0"/>
                  </a:moveTo>
                  <a:lnTo>
                    <a:pt x="2467" y="0"/>
                  </a:lnTo>
                  <a:cubicBezTo>
                    <a:pt x="2853" y="0"/>
                    <a:pt x="3165" y="311"/>
                    <a:pt x="3165" y="698"/>
                  </a:cubicBezTo>
                  <a:cubicBezTo>
                    <a:pt x="3165" y="1084"/>
                    <a:pt x="2853" y="1396"/>
                    <a:pt x="2467" y="1396"/>
                  </a:cubicBezTo>
                  <a:lnTo>
                    <a:pt x="698" y="1396"/>
                  </a:lnTo>
                  <a:cubicBezTo>
                    <a:pt x="311" y="1396"/>
                    <a:pt x="0" y="1084"/>
                    <a:pt x="0" y="698"/>
                  </a:cubicBezTo>
                  <a:cubicBezTo>
                    <a:pt x="0" y="311"/>
                    <a:pt x="311" y="0"/>
                    <a:pt x="698" y="0"/>
                  </a:cubicBezTo>
                  <a:close/>
                </a:path>
              </a:pathLst>
            </a:custGeom>
            <a:solidFill>
              <a:srgbClr val="FFCCAA"/>
            </a:solidFill>
            <a:ln w="15" cap="flat">
              <a:solidFill>
                <a:srgbClr val="F8070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61" y="1478"/>
              <a:ext cx="4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772" y="1661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Unit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4527" y="1451"/>
              <a:ext cx="853" cy="376"/>
            </a:xfrm>
            <a:custGeom>
              <a:avLst/>
              <a:gdLst>
                <a:gd name="T0" fmla="*/ 698 w 3165"/>
                <a:gd name="T1" fmla="*/ 0 h 1396"/>
                <a:gd name="T2" fmla="*/ 2467 w 3165"/>
                <a:gd name="T3" fmla="*/ 0 h 1396"/>
                <a:gd name="T4" fmla="*/ 3165 w 3165"/>
                <a:gd name="T5" fmla="*/ 698 h 1396"/>
                <a:gd name="T6" fmla="*/ 2467 w 3165"/>
                <a:gd name="T7" fmla="*/ 1396 h 1396"/>
                <a:gd name="T8" fmla="*/ 698 w 3165"/>
                <a:gd name="T9" fmla="*/ 1396 h 1396"/>
                <a:gd name="T10" fmla="*/ 0 w 3165"/>
                <a:gd name="T11" fmla="*/ 698 h 1396"/>
                <a:gd name="T12" fmla="*/ 698 w 3165"/>
                <a:gd name="T13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5" h="1396">
                  <a:moveTo>
                    <a:pt x="698" y="0"/>
                  </a:moveTo>
                  <a:lnTo>
                    <a:pt x="2467" y="0"/>
                  </a:lnTo>
                  <a:cubicBezTo>
                    <a:pt x="2853" y="0"/>
                    <a:pt x="3165" y="311"/>
                    <a:pt x="3165" y="698"/>
                  </a:cubicBezTo>
                  <a:cubicBezTo>
                    <a:pt x="3165" y="1085"/>
                    <a:pt x="2853" y="1396"/>
                    <a:pt x="2467" y="1396"/>
                  </a:cubicBezTo>
                  <a:lnTo>
                    <a:pt x="698" y="1396"/>
                  </a:lnTo>
                  <a:cubicBezTo>
                    <a:pt x="311" y="1396"/>
                    <a:pt x="0" y="1085"/>
                    <a:pt x="0" y="698"/>
                  </a:cubicBezTo>
                  <a:cubicBezTo>
                    <a:pt x="0" y="311"/>
                    <a:pt x="311" y="0"/>
                    <a:pt x="698" y="0"/>
                  </a:cubicBezTo>
                  <a:close/>
                </a:path>
              </a:pathLst>
            </a:custGeom>
            <a:solidFill>
              <a:srgbClr val="FFCCAA"/>
            </a:solidFill>
            <a:ln w="15" cap="flat">
              <a:solidFill>
                <a:srgbClr val="F8070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4649" y="1490"/>
              <a:ext cx="5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Arithmetic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843" y="1673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Unit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425" y="2159"/>
              <a:ext cx="74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5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35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057400"/>
            <a:ext cx="820738" cy="12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79173" y="172351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2415082" y="2254256"/>
            <a:ext cx="355600" cy="1862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00017 0.0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99 L 0.00208 0.08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5" grpId="1" animBg="1"/>
      <p:bldP spid="5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Elements</a:t>
            </a:r>
            <a:r>
              <a:rPr lang="fr-FR" dirty="0">
                <a:solidFill>
                  <a:schemeClr val="tx1"/>
                </a:solidFill>
              </a:rPr>
              <a:t> of a Computer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87489"/>
            <a:ext cx="8001000" cy="468788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Memory (array of bytes) contains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The program, which is a sequence of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The program data → variables, and constants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The program counter(PC) points to an instruction in a program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After executing an instruction, it points to the next instruction by default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A branch instruction makes the PC point to another instruction (not in sequence)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CPU (Central Processing Unit) contains the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Program counter, instruction execution units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92959" y="3904800"/>
            <a:ext cx="3894120" cy="113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3622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Let us </a:t>
            </a:r>
            <a:r>
              <a:rPr lang="fr-FR" dirty="0" err="1">
                <a:solidFill>
                  <a:schemeClr val="tx1"/>
                </a:solidFill>
              </a:rPr>
              <a:t>now</a:t>
            </a:r>
            <a:r>
              <a:rPr lang="fr-FR" dirty="0">
                <a:solidFill>
                  <a:schemeClr val="tx1"/>
                </a:solidFill>
              </a:rPr>
              <a:t> design an ISA ...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286000" y="1722438"/>
            <a:ext cx="7416800" cy="35353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latin typeface="" pitchFamily="18"/>
              </a:rPr>
              <a:t>Single Instruction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 err="1">
                <a:latin typeface="" pitchFamily="18"/>
              </a:rPr>
              <a:t>sbn</a:t>
            </a:r>
            <a:r>
              <a:rPr lang="en-US" dirty="0">
                <a:latin typeface="" pitchFamily="18"/>
              </a:rPr>
              <a:t> – subtract and branch if negative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latin typeface="" pitchFamily="18"/>
              </a:rPr>
              <a:t>Add (a + b) (assume temp = 0)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endParaRPr lang="en-US" sz="2800" dirty="0">
              <a:latin typeface="" pitchFamily="18"/>
            </a:endParaRP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4920" y="4173000"/>
            <a:ext cx="2734200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temp, b, 2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2: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a, temp, exit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139319" y="3408361"/>
            <a:ext cx="5519160" cy="2060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Single Instruction ISA -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406650" y="1371601"/>
            <a:ext cx="7346950" cy="5794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Add the numbers – 1 …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9319" y="3408361"/>
            <a:ext cx="58190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temp, temp, 2         // temp = 0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2: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temp, index, 3        // temp = -1 * index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3: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sum, temp, 4          // sum += index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4: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index, one, exit      // index -= 1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5: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temp, temp, 6        // temp = 0</a:t>
            </a:r>
          </a:p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6: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sbn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temp, one, 1          // (0 - 1 &lt; 0), hence </a:t>
            </a: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goto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1   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2467920" y="4880760"/>
            <a:ext cx="728641" cy="936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wrap="none" lIns="108360" tIns="63360" rIns="108360" bIns="6336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2467919" y="3582960"/>
            <a:ext cx="0" cy="130716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wrap="none" lIns="108360" tIns="63360" rIns="108360" bIns="6336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2467920" y="3582960"/>
            <a:ext cx="728641" cy="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8360" tIns="63360" rIns="108360" bIns="6336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71080" y="2135401"/>
            <a:ext cx="5266800" cy="1026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Initialization: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           one  = 1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           index = 10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           sum = 0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2720280" y="4347960"/>
            <a:ext cx="485640" cy="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>
            <a:off x="2701560" y="4347960"/>
            <a:ext cx="18720" cy="138240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2701560" y="5730360"/>
            <a:ext cx="737640" cy="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411120" y="5534160"/>
            <a:ext cx="1101960" cy="48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b="1">
                <a:solidFill>
                  <a:srgbClr val="FF3333"/>
                </a:solidFill>
                <a:latin typeface="Arial" pitchFamily="18"/>
                <a:ea typeface="Microsoft YaHei" pitchFamily="2"/>
                <a:cs typeface="Mangal" pitchFamily="2"/>
              </a:rPr>
              <a:t>exit</a:t>
            </a: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Multiple Instruction ISA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447800"/>
            <a:ext cx="7696200" cy="4572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Arithmetic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add, subtract, multiply, divide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Logical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or, and, not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Move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Transfer values between memory locations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00" dirty="0">
                <a:solidFill>
                  <a:srgbClr val="004586"/>
                </a:solidFill>
                <a:latin typeface="Calibri" panose="020F0502020204030204" pitchFamily="34" charset="0"/>
              </a:rPr>
              <a:t>Branch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Move to a new program location, based on the values of some memory locations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75880" y="4615921"/>
            <a:ext cx="1279440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694561" y="1297320"/>
            <a:ext cx="2456999" cy="220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495880" y="1245120"/>
            <a:ext cx="3134160" cy="2488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24130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a Computer ?</a:t>
            </a:r>
          </a:p>
        </p:txBody>
      </p:sp>
      <p:sp>
        <p:nvSpPr>
          <p:cNvPr id="6" name="Freeform 5"/>
          <p:cNvSpPr/>
          <p:nvPr/>
        </p:nvSpPr>
        <p:spPr>
          <a:xfrm>
            <a:off x="1981201" y="3810000"/>
            <a:ext cx="8077199" cy="72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 computer is a general purpose device that can be programmed to process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information, and yield meaningful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048440" y="4648201"/>
            <a:ext cx="2009160" cy="19058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295400"/>
            <a:ext cx="7772400" cy="5105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Language of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Features of an ISA – Complete, Concise, Generic, Simple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Completeness of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Turing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Universal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Single Instruction/Multi-Instruction ISA	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Design of Practical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Harvard/ Von Neumann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Registers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Road Ahead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Designing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Practical</a:t>
            </a:r>
            <a:r>
              <a:rPr lang="fr-FR" dirty="0">
                <a:solidFill>
                  <a:schemeClr val="tx1"/>
                </a:solidFill>
              </a:rPr>
              <a:t> Machines</a:t>
            </a:r>
          </a:p>
        </p:txBody>
      </p:sp>
      <p:sp>
        <p:nvSpPr>
          <p:cNvPr id="3" name="Freeform 2"/>
          <p:cNvSpPr/>
          <p:nvPr/>
        </p:nvSpPr>
        <p:spPr>
          <a:xfrm>
            <a:off x="4090920" y="5638305"/>
            <a:ext cx="376344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Harvard Architecture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438400" y="1295400"/>
            <a:ext cx="7315200" cy="4319588"/>
            <a:chOff x="912" y="882"/>
            <a:chExt cx="4608" cy="272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882"/>
              <a:ext cx="4608" cy="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516" y="1915"/>
              <a:ext cx="929" cy="721"/>
            </a:xfrm>
            <a:prstGeom prst="rect">
              <a:avLst/>
            </a:prstGeom>
            <a:solidFill>
              <a:srgbClr val="A2D0D9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59" y="1320"/>
              <a:ext cx="1546" cy="1490"/>
            </a:xfrm>
            <a:prstGeom prst="rect">
              <a:avLst/>
            </a:prstGeom>
            <a:solidFill>
              <a:srgbClr val="FFE6D5"/>
            </a:solidFill>
            <a:ln w="2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48" y="1968"/>
              <a:ext cx="929" cy="720"/>
            </a:xfrm>
            <a:prstGeom prst="rect">
              <a:avLst/>
            </a:prstGeom>
            <a:solidFill>
              <a:srgbClr val="D5F6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524" y="2060"/>
              <a:ext cx="1168" cy="567"/>
            </a:xfrm>
            <a:custGeom>
              <a:avLst/>
              <a:gdLst>
                <a:gd name="T0" fmla="*/ 462 w 1905"/>
                <a:gd name="T1" fmla="*/ 0 h 922"/>
                <a:gd name="T2" fmla="*/ 1443 w 1905"/>
                <a:gd name="T3" fmla="*/ 0 h 922"/>
                <a:gd name="T4" fmla="*/ 1905 w 1905"/>
                <a:gd name="T5" fmla="*/ 461 h 922"/>
                <a:gd name="T6" fmla="*/ 1443 w 1905"/>
                <a:gd name="T7" fmla="*/ 922 h 922"/>
                <a:gd name="T8" fmla="*/ 462 w 1905"/>
                <a:gd name="T9" fmla="*/ 922 h 922"/>
                <a:gd name="T10" fmla="*/ 0 w 1905"/>
                <a:gd name="T11" fmla="*/ 461 h 922"/>
                <a:gd name="T12" fmla="*/ 462 w 1905"/>
                <a:gd name="T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5" h="922">
                  <a:moveTo>
                    <a:pt x="462" y="0"/>
                  </a:moveTo>
                  <a:lnTo>
                    <a:pt x="1443" y="0"/>
                  </a:lnTo>
                  <a:cubicBezTo>
                    <a:pt x="1699" y="0"/>
                    <a:pt x="1905" y="206"/>
                    <a:pt x="1905" y="461"/>
                  </a:cubicBezTo>
                  <a:cubicBezTo>
                    <a:pt x="1905" y="717"/>
                    <a:pt x="1699" y="922"/>
                    <a:pt x="1443" y="922"/>
                  </a:cubicBezTo>
                  <a:lnTo>
                    <a:pt x="462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2" y="0"/>
                  </a:cubicBezTo>
                  <a:close/>
                </a:path>
              </a:pathLst>
            </a:custGeom>
            <a:solidFill>
              <a:srgbClr val="F4D7E3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837" y="947"/>
              <a:ext cx="5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8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639" y="2206"/>
              <a:ext cx="84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778" y="1383"/>
              <a:ext cx="645" cy="342"/>
            </a:xfrm>
            <a:custGeom>
              <a:avLst/>
              <a:gdLst>
                <a:gd name="T0" fmla="*/ 279 w 1052"/>
                <a:gd name="T1" fmla="*/ 0 h 558"/>
                <a:gd name="T2" fmla="*/ 773 w 1052"/>
                <a:gd name="T3" fmla="*/ 0 h 558"/>
                <a:gd name="T4" fmla="*/ 1052 w 1052"/>
                <a:gd name="T5" fmla="*/ 279 h 558"/>
                <a:gd name="T6" fmla="*/ 773 w 1052"/>
                <a:gd name="T7" fmla="*/ 558 h 558"/>
                <a:gd name="T8" fmla="*/ 279 w 1052"/>
                <a:gd name="T9" fmla="*/ 558 h 558"/>
                <a:gd name="T10" fmla="*/ 0 w 1052"/>
                <a:gd name="T11" fmla="*/ 279 h 558"/>
                <a:gd name="T12" fmla="*/ 279 w 1052"/>
                <a:gd name="T1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2" h="558">
                  <a:moveTo>
                    <a:pt x="279" y="0"/>
                  </a:moveTo>
                  <a:lnTo>
                    <a:pt x="773" y="0"/>
                  </a:lnTo>
                  <a:cubicBezTo>
                    <a:pt x="927" y="0"/>
                    <a:pt x="1052" y="124"/>
                    <a:pt x="1052" y="279"/>
                  </a:cubicBezTo>
                  <a:cubicBezTo>
                    <a:pt x="1052" y="434"/>
                    <a:pt x="927" y="558"/>
                    <a:pt x="773" y="558"/>
                  </a:cubicBezTo>
                  <a:lnTo>
                    <a:pt x="279" y="558"/>
                  </a:lnTo>
                  <a:cubicBezTo>
                    <a:pt x="125" y="558"/>
                    <a:pt x="0" y="434"/>
                    <a:pt x="0" y="279"/>
                  </a:cubicBezTo>
                  <a:cubicBezTo>
                    <a:pt x="0" y="124"/>
                    <a:pt x="125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941" y="1477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ALU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017" y="2149"/>
              <a:ext cx="6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017" y="2349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652" y="2037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  Data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652" y="2271"/>
              <a:ext cx="6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06" y="3216"/>
              <a:ext cx="1001" cy="329"/>
            </a:xfrm>
            <a:custGeom>
              <a:avLst/>
              <a:gdLst>
                <a:gd name="T0" fmla="*/ 6 w 1633"/>
                <a:gd name="T1" fmla="*/ 0 h 535"/>
                <a:gd name="T2" fmla="*/ 1626 w 1633"/>
                <a:gd name="T3" fmla="*/ 0 h 535"/>
                <a:gd name="T4" fmla="*/ 1633 w 1633"/>
                <a:gd name="T5" fmla="*/ 7 h 535"/>
                <a:gd name="T6" fmla="*/ 1633 w 1633"/>
                <a:gd name="T7" fmla="*/ 528 h 535"/>
                <a:gd name="T8" fmla="*/ 1626 w 1633"/>
                <a:gd name="T9" fmla="*/ 535 h 535"/>
                <a:gd name="T10" fmla="*/ 6 w 1633"/>
                <a:gd name="T11" fmla="*/ 535 h 535"/>
                <a:gd name="T12" fmla="*/ 0 w 1633"/>
                <a:gd name="T13" fmla="*/ 528 h 535"/>
                <a:gd name="T14" fmla="*/ 0 w 1633"/>
                <a:gd name="T15" fmla="*/ 7 h 535"/>
                <a:gd name="T16" fmla="*/ 6 w 1633"/>
                <a:gd name="T1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3" h="535">
                  <a:moveTo>
                    <a:pt x="6" y="0"/>
                  </a:moveTo>
                  <a:lnTo>
                    <a:pt x="1626" y="0"/>
                  </a:lnTo>
                  <a:cubicBezTo>
                    <a:pt x="1630" y="0"/>
                    <a:pt x="1633" y="3"/>
                    <a:pt x="1633" y="7"/>
                  </a:cubicBezTo>
                  <a:lnTo>
                    <a:pt x="1633" y="528"/>
                  </a:lnTo>
                  <a:cubicBezTo>
                    <a:pt x="1633" y="532"/>
                    <a:pt x="1630" y="535"/>
                    <a:pt x="1626" y="535"/>
                  </a:cubicBezTo>
                  <a:lnTo>
                    <a:pt x="6" y="535"/>
                  </a:lnTo>
                  <a:cubicBezTo>
                    <a:pt x="3" y="535"/>
                    <a:pt x="0" y="532"/>
                    <a:pt x="0" y="528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4D7E3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33" y="3288"/>
              <a:ext cx="8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Sans"/>
                </a:rPr>
                <a:t>I/O devices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3697" y="2243"/>
              <a:ext cx="809" cy="207"/>
            </a:xfrm>
            <a:custGeom>
              <a:avLst/>
              <a:gdLst>
                <a:gd name="T0" fmla="*/ 0 w 1318"/>
                <a:gd name="T1" fmla="*/ 164 h 337"/>
                <a:gd name="T2" fmla="*/ 223 w 1318"/>
                <a:gd name="T3" fmla="*/ 337 h 337"/>
                <a:gd name="T4" fmla="*/ 223 w 1318"/>
                <a:gd name="T5" fmla="*/ 250 h 337"/>
                <a:gd name="T6" fmla="*/ 1082 w 1318"/>
                <a:gd name="T7" fmla="*/ 250 h 337"/>
                <a:gd name="T8" fmla="*/ 1082 w 1318"/>
                <a:gd name="T9" fmla="*/ 337 h 337"/>
                <a:gd name="T10" fmla="*/ 1318 w 1318"/>
                <a:gd name="T11" fmla="*/ 171 h 337"/>
                <a:gd name="T12" fmla="*/ 1098 w 1318"/>
                <a:gd name="T13" fmla="*/ 16 h 337"/>
                <a:gd name="T14" fmla="*/ 1098 w 1318"/>
                <a:gd name="T15" fmla="*/ 94 h 337"/>
                <a:gd name="T16" fmla="*/ 233 w 1318"/>
                <a:gd name="T17" fmla="*/ 94 h 337"/>
                <a:gd name="T18" fmla="*/ 233 w 1318"/>
                <a:gd name="T19" fmla="*/ 0 h 337"/>
                <a:gd name="T20" fmla="*/ 0 w 1318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8" h="337">
                  <a:moveTo>
                    <a:pt x="0" y="164"/>
                  </a:moveTo>
                  <a:lnTo>
                    <a:pt x="223" y="337"/>
                  </a:lnTo>
                  <a:lnTo>
                    <a:pt x="223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8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3" y="94"/>
                  </a:lnTo>
                  <a:lnTo>
                    <a:pt x="233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057" y="2622"/>
              <a:ext cx="206" cy="602"/>
            </a:xfrm>
            <a:custGeom>
              <a:avLst/>
              <a:gdLst>
                <a:gd name="T0" fmla="*/ 170 w 337"/>
                <a:gd name="T1" fmla="*/ 0 h 979"/>
                <a:gd name="T2" fmla="*/ 0 w 337"/>
                <a:gd name="T3" fmla="*/ 167 h 979"/>
                <a:gd name="T4" fmla="*/ 86 w 337"/>
                <a:gd name="T5" fmla="*/ 166 h 979"/>
                <a:gd name="T6" fmla="*/ 93 w 337"/>
                <a:gd name="T7" fmla="*/ 805 h 979"/>
                <a:gd name="T8" fmla="*/ 7 w 337"/>
                <a:gd name="T9" fmla="*/ 806 h 979"/>
                <a:gd name="T10" fmla="*/ 175 w 337"/>
                <a:gd name="T11" fmla="*/ 979 h 979"/>
                <a:gd name="T12" fmla="*/ 328 w 337"/>
                <a:gd name="T13" fmla="*/ 814 h 979"/>
                <a:gd name="T14" fmla="*/ 250 w 337"/>
                <a:gd name="T15" fmla="*/ 815 h 979"/>
                <a:gd name="T16" fmla="*/ 242 w 337"/>
                <a:gd name="T17" fmla="*/ 172 h 979"/>
                <a:gd name="T18" fmla="*/ 337 w 337"/>
                <a:gd name="T19" fmla="*/ 171 h 979"/>
                <a:gd name="T20" fmla="*/ 170 w 337"/>
                <a:gd name="T21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979">
                  <a:moveTo>
                    <a:pt x="170" y="0"/>
                  </a:moveTo>
                  <a:lnTo>
                    <a:pt x="0" y="167"/>
                  </a:lnTo>
                  <a:lnTo>
                    <a:pt x="86" y="166"/>
                  </a:lnTo>
                  <a:lnTo>
                    <a:pt x="93" y="805"/>
                  </a:lnTo>
                  <a:lnTo>
                    <a:pt x="7" y="806"/>
                  </a:lnTo>
                  <a:lnTo>
                    <a:pt x="175" y="979"/>
                  </a:lnTo>
                  <a:lnTo>
                    <a:pt x="328" y="814"/>
                  </a:lnTo>
                  <a:lnTo>
                    <a:pt x="250" y="815"/>
                  </a:lnTo>
                  <a:lnTo>
                    <a:pt x="242" y="172"/>
                  </a:lnTo>
                  <a:lnTo>
                    <a:pt x="337" y="17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874" y="2218"/>
              <a:ext cx="664" cy="207"/>
            </a:xfrm>
            <a:custGeom>
              <a:avLst/>
              <a:gdLst>
                <a:gd name="T0" fmla="*/ 0 w 1083"/>
                <a:gd name="T1" fmla="*/ 165 h 337"/>
                <a:gd name="T2" fmla="*/ 183 w 1083"/>
                <a:gd name="T3" fmla="*/ 337 h 337"/>
                <a:gd name="T4" fmla="*/ 183 w 1083"/>
                <a:gd name="T5" fmla="*/ 251 h 337"/>
                <a:gd name="T6" fmla="*/ 889 w 1083"/>
                <a:gd name="T7" fmla="*/ 251 h 337"/>
                <a:gd name="T8" fmla="*/ 889 w 1083"/>
                <a:gd name="T9" fmla="*/ 337 h 337"/>
                <a:gd name="T10" fmla="*/ 1083 w 1083"/>
                <a:gd name="T11" fmla="*/ 171 h 337"/>
                <a:gd name="T12" fmla="*/ 902 w 1083"/>
                <a:gd name="T13" fmla="*/ 17 h 337"/>
                <a:gd name="T14" fmla="*/ 902 w 1083"/>
                <a:gd name="T15" fmla="*/ 95 h 337"/>
                <a:gd name="T16" fmla="*/ 191 w 1083"/>
                <a:gd name="T17" fmla="*/ 95 h 337"/>
                <a:gd name="T18" fmla="*/ 191 w 1083"/>
                <a:gd name="T19" fmla="*/ 0 h 337"/>
                <a:gd name="T20" fmla="*/ 0 w 1083"/>
                <a:gd name="T21" fmla="*/ 16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3" h="337">
                  <a:moveTo>
                    <a:pt x="0" y="165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89" y="251"/>
                  </a:lnTo>
                  <a:lnTo>
                    <a:pt x="889" y="337"/>
                  </a:lnTo>
                  <a:lnTo>
                    <a:pt x="1083" y="171"/>
                  </a:lnTo>
                  <a:lnTo>
                    <a:pt x="902" y="17"/>
                  </a:lnTo>
                  <a:lnTo>
                    <a:pt x="902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987" y="1728"/>
              <a:ext cx="206" cy="339"/>
            </a:xfrm>
            <a:custGeom>
              <a:avLst/>
              <a:gdLst>
                <a:gd name="T0" fmla="*/ 172 w 337"/>
                <a:gd name="T1" fmla="*/ 0 h 552"/>
                <a:gd name="T2" fmla="*/ 0 w 337"/>
                <a:gd name="T3" fmla="*/ 91 h 552"/>
                <a:gd name="T4" fmla="*/ 86 w 337"/>
                <a:gd name="T5" fmla="*/ 92 h 552"/>
                <a:gd name="T6" fmla="*/ 88 w 337"/>
                <a:gd name="T7" fmla="*/ 453 h 552"/>
                <a:gd name="T8" fmla="*/ 2 w 337"/>
                <a:gd name="T9" fmla="*/ 452 h 552"/>
                <a:gd name="T10" fmla="*/ 168 w 337"/>
                <a:gd name="T11" fmla="*/ 552 h 552"/>
                <a:gd name="T12" fmla="*/ 322 w 337"/>
                <a:gd name="T13" fmla="*/ 461 h 552"/>
                <a:gd name="T14" fmla="*/ 244 w 337"/>
                <a:gd name="T15" fmla="*/ 461 h 552"/>
                <a:gd name="T16" fmla="*/ 242 w 337"/>
                <a:gd name="T17" fmla="*/ 98 h 552"/>
                <a:gd name="T18" fmla="*/ 337 w 337"/>
                <a:gd name="T19" fmla="*/ 99 h 552"/>
                <a:gd name="T20" fmla="*/ 172 w 337"/>
                <a:gd name="T2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1"/>
                  </a:lnTo>
                  <a:lnTo>
                    <a:pt x="86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2" y="461"/>
                  </a:lnTo>
                  <a:lnTo>
                    <a:pt x="244" y="461"/>
                  </a:lnTo>
                  <a:lnTo>
                    <a:pt x="242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Von-Neumann Architecture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409825" y="2057401"/>
            <a:ext cx="7315200" cy="3154363"/>
            <a:chOff x="896" y="1296"/>
            <a:chExt cx="4608" cy="198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6" y="1296"/>
              <a:ext cx="4608" cy="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25" y="1710"/>
              <a:ext cx="1545" cy="1493"/>
            </a:xfrm>
            <a:prstGeom prst="rect">
              <a:avLst/>
            </a:prstGeom>
            <a:solidFill>
              <a:srgbClr val="FFE6D5"/>
            </a:solidFill>
            <a:ln w="2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14" y="2359"/>
              <a:ext cx="929" cy="722"/>
            </a:xfrm>
            <a:prstGeom prst="rect">
              <a:avLst/>
            </a:prstGeom>
            <a:solidFill>
              <a:srgbClr val="D5F6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89" y="2451"/>
              <a:ext cx="1168" cy="568"/>
            </a:xfrm>
            <a:custGeom>
              <a:avLst/>
              <a:gdLst>
                <a:gd name="T0" fmla="*/ 461 w 1904"/>
                <a:gd name="T1" fmla="*/ 0 h 922"/>
                <a:gd name="T2" fmla="*/ 1443 w 1904"/>
                <a:gd name="T3" fmla="*/ 0 h 922"/>
                <a:gd name="T4" fmla="*/ 1904 w 1904"/>
                <a:gd name="T5" fmla="*/ 461 h 922"/>
                <a:gd name="T6" fmla="*/ 1443 w 1904"/>
                <a:gd name="T7" fmla="*/ 922 h 922"/>
                <a:gd name="T8" fmla="*/ 461 w 1904"/>
                <a:gd name="T9" fmla="*/ 922 h 922"/>
                <a:gd name="T10" fmla="*/ 0 w 1904"/>
                <a:gd name="T11" fmla="*/ 461 h 922"/>
                <a:gd name="T12" fmla="*/ 461 w 1904"/>
                <a:gd name="T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922">
                  <a:moveTo>
                    <a:pt x="461" y="0"/>
                  </a:moveTo>
                  <a:lnTo>
                    <a:pt x="1443" y="0"/>
                  </a:lnTo>
                  <a:cubicBezTo>
                    <a:pt x="1699" y="0"/>
                    <a:pt x="1904" y="206"/>
                    <a:pt x="1904" y="461"/>
                  </a:cubicBezTo>
                  <a:cubicBezTo>
                    <a:pt x="1904" y="717"/>
                    <a:pt x="1699" y="922"/>
                    <a:pt x="1443" y="922"/>
                  </a:cubicBezTo>
                  <a:lnTo>
                    <a:pt x="461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1" y="0"/>
                  </a:cubicBezTo>
                  <a:close/>
                </a:path>
              </a:pathLst>
            </a:custGeom>
            <a:solidFill>
              <a:srgbClr val="F4D7E3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03" y="1336"/>
              <a:ext cx="5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8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602" y="2539"/>
              <a:ext cx="84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43" y="1773"/>
              <a:ext cx="645" cy="343"/>
            </a:xfrm>
            <a:custGeom>
              <a:avLst/>
              <a:gdLst>
                <a:gd name="T0" fmla="*/ 279 w 1052"/>
                <a:gd name="T1" fmla="*/ 0 h 558"/>
                <a:gd name="T2" fmla="*/ 773 w 1052"/>
                <a:gd name="T3" fmla="*/ 0 h 558"/>
                <a:gd name="T4" fmla="*/ 1052 w 1052"/>
                <a:gd name="T5" fmla="*/ 279 h 558"/>
                <a:gd name="T6" fmla="*/ 773 w 1052"/>
                <a:gd name="T7" fmla="*/ 558 h 558"/>
                <a:gd name="T8" fmla="*/ 279 w 1052"/>
                <a:gd name="T9" fmla="*/ 558 h 558"/>
                <a:gd name="T10" fmla="*/ 0 w 1052"/>
                <a:gd name="T11" fmla="*/ 279 h 558"/>
                <a:gd name="T12" fmla="*/ 279 w 1052"/>
                <a:gd name="T1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2" h="558">
                  <a:moveTo>
                    <a:pt x="279" y="0"/>
                  </a:moveTo>
                  <a:lnTo>
                    <a:pt x="773" y="0"/>
                  </a:lnTo>
                  <a:cubicBezTo>
                    <a:pt x="927" y="0"/>
                    <a:pt x="1052" y="125"/>
                    <a:pt x="1052" y="279"/>
                  </a:cubicBezTo>
                  <a:cubicBezTo>
                    <a:pt x="1052" y="434"/>
                    <a:pt x="927" y="558"/>
                    <a:pt x="773" y="558"/>
                  </a:cubicBezTo>
                  <a:lnTo>
                    <a:pt x="279" y="558"/>
                  </a:lnTo>
                  <a:cubicBezTo>
                    <a:pt x="125" y="558"/>
                    <a:pt x="0" y="434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06" y="1867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ALU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37" y="2578"/>
              <a:ext cx="7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508" y="2408"/>
              <a:ext cx="961" cy="642"/>
            </a:xfrm>
            <a:custGeom>
              <a:avLst/>
              <a:gdLst>
                <a:gd name="T0" fmla="*/ 13 w 1567"/>
                <a:gd name="T1" fmla="*/ 0 h 1043"/>
                <a:gd name="T2" fmla="*/ 1554 w 1567"/>
                <a:gd name="T3" fmla="*/ 0 h 1043"/>
                <a:gd name="T4" fmla="*/ 1567 w 1567"/>
                <a:gd name="T5" fmla="*/ 13 h 1043"/>
                <a:gd name="T6" fmla="*/ 1567 w 1567"/>
                <a:gd name="T7" fmla="*/ 1030 h 1043"/>
                <a:gd name="T8" fmla="*/ 1554 w 1567"/>
                <a:gd name="T9" fmla="*/ 1043 h 1043"/>
                <a:gd name="T10" fmla="*/ 13 w 1567"/>
                <a:gd name="T11" fmla="*/ 1043 h 1043"/>
                <a:gd name="T12" fmla="*/ 0 w 1567"/>
                <a:gd name="T13" fmla="*/ 1030 h 1043"/>
                <a:gd name="T14" fmla="*/ 0 w 1567"/>
                <a:gd name="T15" fmla="*/ 13 h 1043"/>
                <a:gd name="T16" fmla="*/ 13 w 1567"/>
                <a:gd name="T1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7" h="1043">
                  <a:moveTo>
                    <a:pt x="13" y="0"/>
                  </a:moveTo>
                  <a:lnTo>
                    <a:pt x="1554" y="0"/>
                  </a:lnTo>
                  <a:cubicBezTo>
                    <a:pt x="1561" y="0"/>
                    <a:pt x="1567" y="5"/>
                    <a:pt x="1567" y="13"/>
                  </a:cubicBezTo>
                  <a:lnTo>
                    <a:pt x="1567" y="1030"/>
                  </a:lnTo>
                  <a:cubicBezTo>
                    <a:pt x="1567" y="1037"/>
                    <a:pt x="1561" y="1043"/>
                    <a:pt x="1554" y="1043"/>
                  </a:cubicBezTo>
                  <a:lnTo>
                    <a:pt x="13" y="1043"/>
                  </a:lnTo>
                  <a:cubicBezTo>
                    <a:pt x="6" y="1043"/>
                    <a:pt x="0" y="1037"/>
                    <a:pt x="0" y="1030"/>
                  </a:cubicBez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4D7E3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523" y="2610"/>
              <a:ext cx="8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Sans"/>
                </a:rPr>
                <a:t>I/O devices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663" y="2635"/>
              <a:ext cx="808" cy="207"/>
            </a:xfrm>
            <a:custGeom>
              <a:avLst/>
              <a:gdLst>
                <a:gd name="T0" fmla="*/ 0 w 1318"/>
                <a:gd name="T1" fmla="*/ 164 h 337"/>
                <a:gd name="T2" fmla="*/ 223 w 1318"/>
                <a:gd name="T3" fmla="*/ 337 h 337"/>
                <a:gd name="T4" fmla="*/ 223 w 1318"/>
                <a:gd name="T5" fmla="*/ 250 h 337"/>
                <a:gd name="T6" fmla="*/ 1082 w 1318"/>
                <a:gd name="T7" fmla="*/ 250 h 337"/>
                <a:gd name="T8" fmla="*/ 1082 w 1318"/>
                <a:gd name="T9" fmla="*/ 337 h 337"/>
                <a:gd name="T10" fmla="*/ 1318 w 1318"/>
                <a:gd name="T11" fmla="*/ 171 h 337"/>
                <a:gd name="T12" fmla="*/ 1098 w 1318"/>
                <a:gd name="T13" fmla="*/ 16 h 337"/>
                <a:gd name="T14" fmla="*/ 1098 w 1318"/>
                <a:gd name="T15" fmla="*/ 94 h 337"/>
                <a:gd name="T16" fmla="*/ 233 w 1318"/>
                <a:gd name="T17" fmla="*/ 94 h 337"/>
                <a:gd name="T18" fmla="*/ 233 w 1318"/>
                <a:gd name="T19" fmla="*/ 0 h 337"/>
                <a:gd name="T20" fmla="*/ 0 w 1318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8" h="337">
                  <a:moveTo>
                    <a:pt x="0" y="164"/>
                  </a:moveTo>
                  <a:lnTo>
                    <a:pt x="223" y="337"/>
                  </a:lnTo>
                  <a:lnTo>
                    <a:pt x="223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8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3" y="94"/>
                  </a:lnTo>
                  <a:lnTo>
                    <a:pt x="233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839" y="2610"/>
              <a:ext cx="665" cy="207"/>
            </a:xfrm>
            <a:custGeom>
              <a:avLst/>
              <a:gdLst>
                <a:gd name="T0" fmla="*/ 0 w 1084"/>
                <a:gd name="T1" fmla="*/ 164 h 336"/>
                <a:gd name="T2" fmla="*/ 183 w 1084"/>
                <a:gd name="T3" fmla="*/ 336 h 336"/>
                <a:gd name="T4" fmla="*/ 183 w 1084"/>
                <a:gd name="T5" fmla="*/ 250 h 336"/>
                <a:gd name="T6" fmla="*/ 890 w 1084"/>
                <a:gd name="T7" fmla="*/ 250 h 336"/>
                <a:gd name="T8" fmla="*/ 890 w 1084"/>
                <a:gd name="T9" fmla="*/ 336 h 336"/>
                <a:gd name="T10" fmla="*/ 1084 w 1084"/>
                <a:gd name="T11" fmla="*/ 170 h 336"/>
                <a:gd name="T12" fmla="*/ 903 w 1084"/>
                <a:gd name="T13" fmla="*/ 16 h 336"/>
                <a:gd name="T14" fmla="*/ 903 w 1084"/>
                <a:gd name="T15" fmla="*/ 94 h 336"/>
                <a:gd name="T16" fmla="*/ 192 w 1084"/>
                <a:gd name="T17" fmla="*/ 94 h 336"/>
                <a:gd name="T18" fmla="*/ 192 w 1084"/>
                <a:gd name="T19" fmla="*/ 0 h 336"/>
                <a:gd name="T20" fmla="*/ 0 w 1084"/>
                <a:gd name="T21" fmla="*/ 16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4" h="336">
                  <a:moveTo>
                    <a:pt x="0" y="164"/>
                  </a:moveTo>
                  <a:lnTo>
                    <a:pt x="183" y="336"/>
                  </a:lnTo>
                  <a:lnTo>
                    <a:pt x="183" y="250"/>
                  </a:lnTo>
                  <a:lnTo>
                    <a:pt x="890" y="250"/>
                  </a:lnTo>
                  <a:lnTo>
                    <a:pt x="890" y="336"/>
                  </a:lnTo>
                  <a:lnTo>
                    <a:pt x="1084" y="170"/>
                  </a:lnTo>
                  <a:lnTo>
                    <a:pt x="903" y="16"/>
                  </a:lnTo>
                  <a:lnTo>
                    <a:pt x="903" y="94"/>
                  </a:lnTo>
                  <a:lnTo>
                    <a:pt x="192" y="94"/>
                  </a:lnTo>
                  <a:lnTo>
                    <a:pt x="192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2" y="2119"/>
              <a:ext cx="206" cy="339"/>
            </a:xfrm>
            <a:custGeom>
              <a:avLst/>
              <a:gdLst>
                <a:gd name="T0" fmla="*/ 172 w 336"/>
                <a:gd name="T1" fmla="*/ 0 h 552"/>
                <a:gd name="T2" fmla="*/ 0 w 336"/>
                <a:gd name="T3" fmla="*/ 92 h 552"/>
                <a:gd name="T4" fmla="*/ 86 w 336"/>
                <a:gd name="T5" fmla="*/ 92 h 552"/>
                <a:gd name="T6" fmla="*/ 88 w 336"/>
                <a:gd name="T7" fmla="*/ 453 h 552"/>
                <a:gd name="T8" fmla="*/ 1 w 336"/>
                <a:gd name="T9" fmla="*/ 452 h 552"/>
                <a:gd name="T10" fmla="*/ 168 w 336"/>
                <a:gd name="T11" fmla="*/ 552 h 552"/>
                <a:gd name="T12" fmla="*/ 322 w 336"/>
                <a:gd name="T13" fmla="*/ 461 h 552"/>
                <a:gd name="T14" fmla="*/ 244 w 336"/>
                <a:gd name="T15" fmla="*/ 461 h 552"/>
                <a:gd name="T16" fmla="*/ 242 w 336"/>
                <a:gd name="T17" fmla="*/ 98 h 552"/>
                <a:gd name="T18" fmla="*/ 336 w 336"/>
                <a:gd name="T19" fmla="*/ 99 h 552"/>
                <a:gd name="T20" fmla="*/ 172 w 336"/>
                <a:gd name="T2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552">
                  <a:moveTo>
                    <a:pt x="172" y="0"/>
                  </a:moveTo>
                  <a:lnTo>
                    <a:pt x="0" y="92"/>
                  </a:lnTo>
                  <a:lnTo>
                    <a:pt x="86" y="92"/>
                  </a:lnTo>
                  <a:lnTo>
                    <a:pt x="88" y="453"/>
                  </a:lnTo>
                  <a:lnTo>
                    <a:pt x="1" y="452"/>
                  </a:lnTo>
                  <a:lnTo>
                    <a:pt x="168" y="552"/>
                  </a:lnTo>
                  <a:lnTo>
                    <a:pt x="322" y="461"/>
                  </a:lnTo>
                  <a:lnTo>
                    <a:pt x="244" y="461"/>
                  </a:lnTo>
                  <a:lnTo>
                    <a:pt x="242" y="98"/>
                  </a:lnTo>
                  <a:lnTo>
                    <a:pt x="336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0" y="293688"/>
            <a:ext cx="86106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Problems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Harvard/ Von-Neumann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Architectures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46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The memory is assumed to be one large array of bytes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2000" dirty="0">
                <a:latin typeface="Calibri" panose="020F0502020204030204" pitchFamily="34" charset="0"/>
              </a:rPr>
              <a:t>It is very </a:t>
            </a:r>
            <a:r>
              <a:rPr lang="en-US" sz="2000" dirty="0" err="1">
                <a:latin typeface="Calibri" panose="020F0502020204030204" pitchFamily="34" charset="0"/>
              </a:rPr>
              <a:t>very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slow</a:t>
            </a:r>
          </a:p>
          <a:p>
            <a:pPr lvl="1">
              <a:buFont typeface="Symbol" panose="05050102010706020507" pitchFamily="18" charset="2"/>
              <a:buChar char=""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Solution:</a:t>
            </a:r>
          </a:p>
          <a:p>
            <a:pPr lvl="2"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Have a small array of named locations </a:t>
            </a:r>
            <a:r>
              <a:rPr lang="en-US" b="1" dirty="0">
                <a:solidFill>
                  <a:srgbClr val="FF3366"/>
                </a:solidFill>
                <a:latin typeface="Calibri" panose="020F0502020204030204" pitchFamily="34" charset="0"/>
              </a:rPr>
              <a:t>(registers)</a:t>
            </a:r>
            <a:r>
              <a:rPr lang="en-US" dirty="0">
                <a:latin typeface="Calibri" panose="020F0502020204030204" pitchFamily="34" charset="0"/>
              </a:rPr>
              <a:t> that can be used by instructions</a:t>
            </a:r>
          </a:p>
          <a:p>
            <a:pPr lvl="2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This small array is very fast  </a:t>
            </a:r>
          </a:p>
        </p:txBody>
      </p:sp>
      <p:sp>
        <p:nvSpPr>
          <p:cNvPr id="4" name="Freeform 3"/>
          <p:cNvSpPr/>
          <p:nvPr/>
        </p:nvSpPr>
        <p:spPr>
          <a:xfrm>
            <a:off x="2536800" y="2930880"/>
            <a:ext cx="7255800" cy="59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b="1">
                <a:solidFill>
                  <a:srgbClr val="DC2300"/>
                </a:solidFill>
                <a:latin typeface="Arial" pitchFamily="18"/>
                <a:ea typeface="Microsoft YaHei" pitchFamily="2"/>
                <a:cs typeface="Mangal" pitchFamily="2"/>
              </a:rPr>
              <a:t>General Rule: Larger is a structure, slower it 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536801" y="2819400"/>
            <a:ext cx="858599" cy="8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3485040" y="5418240"/>
            <a:ext cx="6878160" cy="59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b="1">
                <a:solidFill>
                  <a:srgbClr val="DC2300"/>
                </a:solidFill>
                <a:latin typeface="Arial" pitchFamily="18"/>
                <a:ea typeface="Microsoft YaHei" pitchFamily="2"/>
                <a:cs typeface="Mangal" pitchFamily="2"/>
              </a:rPr>
              <a:t>Insight: Accesses exhibit locality (tend to use the same</a:t>
            </a:r>
          </a:p>
          <a:p>
            <a:pPr algn="ctr" hangingPunct="0"/>
            <a:r>
              <a:rPr lang="en-IN" b="1">
                <a:solidFill>
                  <a:srgbClr val="DC2300"/>
                </a:solidFill>
                <a:latin typeface="Arial" pitchFamily="18"/>
                <a:ea typeface="Microsoft YaHei" pitchFamily="2"/>
                <a:cs typeface="Mangal" pitchFamily="2"/>
              </a:rPr>
              <a:t>variables frequently in the same window of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430240" y="5100720"/>
            <a:ext cx="1366200" cy="1147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Uses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905000"/>
            <a:ext cx="8458200" cy="3200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A </a:t>
            </a:r>
            <a:r>
              <a:rPr lang="en-US" sz="2600" dirty="0">
                <a:solidFill>
                  <a:srgbClr val="B84700"/>
                </a:solidFill>
                <a:latin typeface="" pitchFamily="18"/>
              </a:rPr>
              <a:t>CPU (Processor)</a:t>
            </a:r>
            <a:r>
              <a:rPr lang="en-US" sz="2600" dirty="0">
                <a:latin typeface="" pitchFamily="18"/>
              </a:rPr>
              <a:t> contains set of </a:t>
            </a:r>
            <a:r>
              <a:rPr lang="en-US" sz="2600" dirty="0">
                <a:solidFill>
                  <a:srgbClr val="FF3366"/>
                </a:solidFill>
                <a:latin typeface="" pitchFamily="18"/>
              </a:rPr>
              <a:t>registers</a:t>
            </a:r>
            <a:r>
              <a:rPr lang="en-US" sz="2600" dirty="0">
                <a:latin typeface="" pitchFamily="18"/>
              </a:rPr>
              <a:t> (16-64)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These are named storage locations.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Typically values are </a:t>
            </a:r>
            <a:r>
              <a:rPr lang="en-US" sz="2600" dirty="0">
                <a:solidFill>
                  <a:srgbClr val="0066CC"/>
                </a:solidFill>
                <a:latin typeface="" pitchFamily="18"/>
              </a:rPr>
              <a:t>loaded</a:t>
            </a:r>
            <a:r>
              <a:rPr lang="en-US" sz="2600" dirty="0">
                <a:latin typeface="" pitchFamily="18"/>
              </a:rPr>
              <a:t> from memory to registers.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Arithmetic/logical instructions use registers as input operands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Finally, data is </a:t>
            </a:r>
            <a:r>
              <a:rPr lang="en-US" sz="2600" dirty="0">
                <a:solidFill>
                  <a:srgbClr val="00AE00"/>
                </a:solidFill>
                <a:latin typeface="" pitchFamily="18"/>
              </a:rPr>
              <a:t>stored</a:t>
            </a:r>
            <a:r>
              <a:rPr lang="en-US" sz="2600" dirty="0">
                <a:latin typeface="" pitchFamily="18"/>
              </a:rPr>
              <a:t> back into their memory locations.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228600"/>
            <a:ext cx="88392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a Program in Machine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4148138"/>
            <a:ext cx="7416800" cy="14144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r1, r2, and r3, are registers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 err="1">
                <a:latin typeface="" pitchFamily="18"/>
              </a:rPr>
              <a:t>mem</a:t>
            </a:r>
            <a:r>
              <a:rPr lang="en-US" sz="2600" dirty="0">
                <a:latin typeface="" pitchFamily="18"/>
              </a:rPr>
              <a:t> → array of bytes representing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5742" y="2209801"/>
            <a:ext cx="4858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1: r1 = mem[b] // load b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2: r2 = mem[c] // load c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3: r3 = r1 + r2 // add b and c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4: mem[a] = r3 // save the result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Machine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325688" y="2133600"/>
            <a:ext cx="7497763" cy="2806700"/>
            <a:chOff x="864" y="1344"/>
            <a:chExt cx="4723" cy="176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4" y="1385"/>
              <a:ext cx="4723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80" y="1637"/>
              <a:ext cx="2101" cy="1432"/>
            </a:xfrm>
            <a:prstGeom prst="rect">
              <a:avLst/>
            </a:prstGeom>
            <a:solidFill>
              <a:srgbClr val="FFE6D5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3" y="2424"/>
              <a:ext cx="743" cy="577"/>
            </a:xfrm>
            <a:prstGeom prst="rect">
              <a:avLst/>
            </a:prstGeom>
            <a:solidFill>
              <a:srgbClr val="D5F6FF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76" y="2468"/>
              <a:ext cx="934" cy="454"/>
            </a:xfrm>
            <a:custGeom>
              <a:avLst/>
              <a:gdLst>
                <a:gd name="T0" fmla="*/ 461 w 1904"/>
                <a:gd name="T1" fmla="*/ 0 h 922"/>
                <a:gd name="T2" fmla="*/ 1443 w 1904"/>
                <a:gd name="T3" fmla="*/ 0 h 922"/>
                <a:gd name="T4" fmla="*/ 1904 w 1904"/>
                <a:gd name="T5" fmla="*/ 461 h 922"/>
                <a:gd name="T6" fmla="*/ 1443 w 1904"/>
                <a:gd name="T7" fmla="*/ 922 h 922"/>
                <a:gd name="T8" fmla="*/ 461 w 1904"/>
                <a:gd name="T9" fmla="*/ 922 h 922"/>
                <a:gd name="T10" fmla="*/ 0 w 1904"/>
                <a:gd name="T11" fmla="*/ 461 h 922"/>
                <a:gd name="T12" fmla="*/ 461 w 1904"/>
                <a:gd name="T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922">
                  <a:moveTo>
                    <a:pt x="461" y="0"/>
                  </a:moveTo>
                  <a:lnTo>
                    <a:pt x="1443" y="0"/>
                  </a:lnTo>
                  <a:cubicBezTo>
                    <a:pt x="1698" y="0"/>
                    <a:pt x="1904" y="206"/>
                    <a:pt x="1904" y="461"/>
                  </a:cubicBezTo>
                  <a:cubicBezTo>
                    <a:pt x="1904" y="717"/>
                    <a:pt x="1698" y="922"/>
                    <a:pt x="1443" y="922"/>
                  </a:cubicBezTo>
                  <a:lnTo>
                    <a:pt x="461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1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62" y="1344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dirty="0">
                  <a:solidFill>
                    <a:srgbClr val="000000"/>
                  </a:solidFill>
                  <a:latin typeface="Sans"/>
                </a:rPr>
                <a:t>CPU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231" y="2526"/>
              <a:ext cx="6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379" y="1925"/>
              <a:ext cx="516" cy="275"/>
            </a:xfrm>
            <a:custGeom>
              <a:avLst/>
              <a:gdLst>
                <a:gd name="T0" fmla="*/ 279 w 1051"/>
                <a:gd name="T1" fmla="*/ 0 h 558"/>
                <a:gd name="T2" fmla="*/ 772 w 1051"/>
                <a:gd name="T3" fmla="*/ 0 h 558"/>
                <a:gd name="T4" fmla="*/ 1051 w 1051"/>
                <a:gd name="T5" fmla="*/ 279 h 558"/>
                <a:gd name="T6" fmla="*/ 772 w 1051"/>
                <a:gd name="T7" fmla="*/ 558 h 558"/>
                <a:gd name="T8" fmla="*/ 279 w 1051"/>
                <a:gd name="T9" fmla="*/ 558 h 558"/>
                <a:gd name="T10" fmla="*/ 0 w 1051"/>
                <a:gd name="T11" fmla="*/ 279 h 558"/>
                <a:gd name="T12" fmla="*/ 279 w 1051"/>
                <a:gd name="T1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1" h="558">
                  <a:moveTo>
                    <a:pt x="279" y="0"/>
                  </a:moveTo>
                  <a:lnTo>
                    <a:pt x="772" y="0"/>
                  </a:lnTo>
                  <a:cubicBezTo>
                    <a:pt x="927" y="0"/>
                    <a:pt x="1051" y="125"/>
                    <a:pt x="1051" y="279"/>
                  </a:cubicBezTo>
                  <a:cubicBezTo>
                    <a:pt x="1051" y="434"/>
                    <a:pt x="927" y="558"/>
                    <a:pt x="772" y="558"/>
                  </a:cubicBezTo>
                  <a:lnTo>
                    <a:pt x="279" y="558"/>
                  </a:lnTo>
                  <a:cubicBezTo>
                    <a:pt x="124" y="558"/>
                    <a:pt x="0" y="434"/>
                    <a:pt x="0" y="279"/>
                  </a:cubicBezTo>
                  <a:cubicBezTo>
                    <a:pt x="0" y="125"/>
                    <a:pt x="124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09" y="2002"/>
              <a:ext cx="2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0" y="2607"/>
              <a:ext cx="6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790" y="2434"/>
              <a:ext cx="768" cy="513"/>
            </a:xfrm>
            <a:custGeom>
              <a:avLst/>
              <a:gdLst>
                <a:gd name="T0" fmla="*/ 13 w 1566"/>
                <a:gd name="T1" fmla="*/ 0 h 1043"/>
                <a:gd name="T2" fmla="*/ 1554 w 1566"/>
                <a:gd name="T3" fmla="*/ 0 h 1043"/>
                <a:gd name="T4" fmla="*/ 1566 w 1566"/>
                <a:gd name="T5" fmla="*/ 13 h 1043"/>
                <a:gd name="T6" fmla="*/ 1566 w 1566"/>
                <a:gd name="T7" fmla="*/ 1030 h 1043"/>
                <a:gd name="T8" fmla="*/ 1554 w 1566"/>
                <a:gd name="T9" fmla="*/ 1043 h 1043"/>
                <a:gd name="T10" fmla="*/ 13 w 1566"/>
                <a:gd name="T11" fmla="*/ 1043 h 1043"/>
                <a:gd name="T12" fmla="*/ 0 w 1566"/>
                <a:gd name="T13" fmla="*/ 1030 h 1043"/>
                <a:gd name="T14" fmla="*/ 0 w 1566"/>
                <a:gd name="T15" fmla="*/ 13 h 1043"/>
                <a:gd name="T16" fmla="*/ 13 w 1566"/>
                <a:gd name="T1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6" h="1043">
                  <a:moveTo>
                    <a:pt x="13" y="0"/>
                  </a:moveTo>
                  <a:lnTo>
                    <a:pt x="1554" y="0"/>
                  </a:lnTo>
                  <a:cubicBezTo>
                    <a:pt x="1561" y="0"/>
                    <a:pt x="1566" y="5"/>
                    <a:pt x="1566" y="13"/>
                  </a:cubicBezTo>
                  <a:lnTo>
                    <a:pt x="1566" y="1030"/>
                  </a:lnTo>
                  <a:cubicBezTo>
                    <a:pt x="1566" y="1037"/>
                    <a:pt x="1561" y="1043"/>
                    <a:pt x="1554" y="1043"/>
                  </a:cubicBezTo>
                  <a:lnTo>
                    <a:pt x="13" y="1043"/>
                  </a:lnTo>
                  <a:cubicBezTo>
                    <a:pt x="6" y="1043"/>
                    <a:pt x="0" y="1037"/>
                    <a:pt x="0" y="1030"/>
                  </a:cubicBez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810" y="2589"/>
              <a:ext cx="6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I/O devices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15" y="2615"/>
              <a:ext cx="646" cy="165"/>
            </a:xfrm>
            <a:custGeom>
              <a:avLst/>
              <a:gdLst>
                <a:gd name="T0" fmla="*/ 0 w 1317"/>
                <a:gd name="T1" fmla="*/ 164 h 337"/>
                <a:gd name="T2" fmla="*/ 222 w 1317"/>
                <a:gd name="T3" fmla="*/ 337 h 337"/>
                <a:gd name="T4" fmla="*/ 222 w 1317"/>
                <a:gd name="T5" fmla="*/ 250 h 337"/>
                <a:gd name="T6" fmla="*/ 1082 w 1317"/>
                <a:gd name="T7" fmla="*/ 250 h 337"/>
                <a:gd name="T8" fmla="*/ 1082 w 1317"/>
                <a:gd name="T9" fmla="*/ 337 h 337"/>
                <a:gd name="T10" fmla="*/ 1317 w 1317"/>
                <a:gd name="T11" fmla="*/ 171 h 337"/>
                <a:gd name="T12" fmla="*/ 1098 w 1317"/>
                <a:gd name="T13" fmla="*/ 16 h 337"/>
                <a:gd name="T14" fmla="*/ 1098 w 1317"/>
                <a:gd name="T15" fmla="*/ 94 h 337"/>
                <a:gd name="T16" fmla="*/ 232 w 1317"/>
                <a:gd name="T17" fmla="*/ 94 h 337"/>
                <a:gd name="T18" fmla="*/ 232 w 1317"/>
                <a:gd name="T19" fmla="*/ 0 h 337"/>
                <a:gd name="T20" fmla="*/ 0 w 1317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7" h="337">
                  <a:moveTo>
                    <a:pt x="0" y="164"/>
                  </a:moveTo>
                  <a:lnTo>
                    <a:pt x="222" y="337"/>
                  </a:lnTo>
                  <a:lnTo>
                    <a:pt x="222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7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2" y="94"/>
                  </a:lnTo>
                  <a:lnTo>
                    <a:pt x="232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643" y="2624"/>
              <a:ext cx="531" cy="166"/>
            </a:xfrm>
            <a:custGeom>
              <a:avLst/>
              <a:gdLst>
                <a:gd name="T0" fmla="*/ 0 w 1083"/>
                <a:gd name="T1" fmla="*/ 164 h 337"/>
                <a:gd name="T2" fmla="*/ 183 w 1083"/>
                <a:gd name="T3" fmla="*/ 337 h 337"/>
                <a:gd name="T4" fmla="*/ 183 w 1083"/>
                <a:gd name="T5" fmla="*/ 251 h 337"/>
                <a:gd name="T6" fmla="*/ 890 w 1083"/>
                <a:gd name="T7" fmla="*/ 251 h 337"/>
                <a:gd name="T8" fmla="*/ 890 w 1083"/>
                <a:gd name="T9" fmla="*/ 337 h 337"/>
                <a:gd name="T10" fmla="*/ 1083 w 1083"/>
                <a:gd name="T11" fmla="*/ 171 h 337"/>
                <a:gd name="T12" fmla="*/ 903 w 1083"/>
                <a:gd name="T13" fmla="*/ 16 h 337"/>
                <a:gd name="T14" fmla="*/ 903 w 1083"/>
                <a:gd name="T15" fmla="*/ 95 h 337"/>
                <a:gd name="T16" fmla="*/ 191 w 1083"/>
                <a:gd name="T17" fmla="*/ 95 h 337"/>
                <a:gd name="T18" fmla="*/ 191 w 1083"/>
                <a:gd name="T19" fmla="*/ 0 h 337"/>
                <a:gd name="T20" fmla="*/ 0 w 1083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3" h="337">
                  <a:moveTo>
                    <a:pt x="0" y="164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90" y="251"/>
                  </a:lnTo>
                  <a:lnTo>
                    <a:pt x="890" y="337"/>
                  </a:lnTo>
                  <a:lnTo>
                    <a:pt x="1083" y="171"/>
                  </a:lnTo>
                  <a:lnTo>
                    <a:pt x="903" y="16"/>
                  </a:lnTo>
                  <a:lnTo>
                    <a:pt x="903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546" y="2202"/>
              <a:ext cx="165" cy="271"/>
            </a:xfrm>
            <a:custGeom>
              <a:avLst/>
              <a:gdLst>
                <a:gd name="T0" fmla="*/ 172 w 337"/>
                <a:gd name="T1" fmla="*/ 0 h 552"/>
                <a:gd name="T2" fmla="*/ 0 w 337"/>
                <a:gd name="T3" fmla="*/ 92 h 552"/>
                <a:gd name="T4" fmla="*/ 87 w 337"/>
                <a:gd name="T5" fmla="*/ 92 h 552"/>
                <a:gd name="T6" fmla="*/ 88 w 337"/>
                <a:gd name="T7" fmla="*/ 453 h 552"/>
                <a:gd name="T8" fmla="*/ 2 w 337"/>
                <a:gd name="T9" fmla="*/ 452 h 552"/>
                <a:gd name="T10" fmla="*/ 168 w 337"/>
                <a:gd name="T11" fmla="*/ 552 h 552"/>
                <a:gd name="T12" fmla="*/ 323 w 337"/>
                <a:gd name="T13" fmla="*/ 462 h 552"/>
                <a:gd name="T14" fmla="*/ 244 w 337"/>
                <a:gd name="T15" fmla="*/ 461 h 552"/>
                <a:gd name="T16" fmla="*/ 243 w 337"/>
                <a:gd name="T17" fmla="*/ 98 h 552"/>
                <a:gd name="T18" fmla="*/ 337 w 337"/>
                <a:gd name="T19" fmla="*/ 99 h 552"/>
                <a:gd name="T20" fmla="*/ 172 w 337"/>
                <a:gd name="T2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2"/>
                  </a:lnTo>
                  <a:lnTo>
                    <a:pt x="87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3" y="462"/>
                  </a:lnTo>
                  <a:lnTo>
                    <a:pt x="244" y="461"/>
                  </a:lnTo>
                  <a:lnTo>
                    <a:pt x="243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372" y="1864"/>
              <a:ext cx="484" cy="665"/>
            </a:xfrm>
            <a:custGeom>
              <a:avLst/>
              <a:gdLst>
                <a:gd name="T0" fmla="*/ 13 w 988"/>
                <a:gd name="T1" fmla="*/ 0 h 1351"/>
                <a:gd name="T2" fmla="*/ 975 w 988"/>
                <a:gd name="T3" fmla="*/ 0 h 1351"/>
                <a:gd name="T4" fmla="*/ 988 w 988"/>
                <a:gd name="T5" fmla="*/ 13 h 1351"/>
                <a:gd name="T6" fmla="*/ 988 w 988"/>
                <a:gd name="T7" fmla="*/ 1338 h 1351"/>
                <a:gd name="T8" fmla="*/ 975 w 988"/>
                <a:gd name="T9" fmla="*/ 1351 h 1351"/>
                <a:gd name="T10" fmla="*/ 13 w 988"/>
                <a:gd name="T11" fmla="*/ 1351 h 1351"/>
                <a:gd name="T12" fmla="*/ 0 w 988"/>
                <a:gd name="T13" fmla="*/ 1338 h 1351"/>
                <a:gd name="T14" fmla="*/ 0 w 988"/>
                <a:gd name="T15" fmla="*/ 13 h 1351"/>
                <a:gd name="T16" fmla="*/ 13 w 988"/>
                <a:gd name="T1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1351">
                  <a:moveTo>
                    <a:pt x="13" y="0"/>
                  </a:moveTo>
                  <a:lnTo>
                    <a:pt x="975" y="0"/>
                  </a:lnTo>
                  <a:cubicBezTo>
                    <a:pt x="982" y="0"/>
                    <a:pt x="988" y="6"/>
                    <a:pt x="988" y="13"/>
                  </a:cubicBezTo>
                  <a:lnTo>
                    <a:pt x="988" y="1338"/>
                  </a:lnTo>
                  <a:cubicBezTo>
                    <a:pt x="988" y="1345"/>
                    <a:pt x="982" y="1351"/>
                    <a:pt x="975" y="1351"/>
                  </a:cubicBezTo>
                  <a:lnTo>
                    <a:pt x="13" y="1351"/>
                  </a:lnTo>
                  <a:cubicBezTo>
                    <a:pt x="6" y="1351"/>
                    <a:pt x="0" y="1345"/>
                    <a:pt x="0" y="133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8F2ED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409" y="1919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4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4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409" y="2064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409" y="2209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409" y="2353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831" y="2184"/>
              <a:ext cx="416" cy="342"/>
            </a:xfrm>
            <a:custGeom>
              <a:avLst/>
              <a:gdLst>
                <a:gd name="T0" fmla="*/ 0 w 849"/>
                <a:gd name="T1" fmla="*/ 11 h 696"/>
                <a:gd name="T2" fmla="*/ 38 w 849"/>
                <a:gd name="T3" fmla="*/ 260 h 696"/>
                <a:gd name="T4" fmla="*/ 91 w 849"/>
                <a:gd name="T5" fmla="*/ 192 h 696"/>
                <a:gd name="T6" fmla="*/ 647 w 849"/>
                <a:gd name="T7" fmla="*/ 628 h 696"/>
                <a:gd name="T8" fmla="*/ 594 w 849"/>
                <a:gd name="T9" fmla="*/ 696 h 696"/>
                <a:gd name="T10" fmla="*/ 849 w 849"/>
                <a:gd name="T11" fmla="*/ 685 h 696"/>
                <a:gd name="T12" fmla="*/ 802 w 849"/>
                <a:gd name="T13" fmla="*/ 452 h 696"/>
                <a:gd name="T14" fmla="*/ 754 w 849"/>
                <a:gd name="T15" fmla="*/ 514 h 696"/>
                <a:gd name="T16" fmla="*/ 194 w 849"/>
                <a:gd name="T17" fmla="*/ 74 h 696"/>
                <a:gd name="T18" fmla="*/ 252 w 849"/>
                <a:gd name="T19" fmla="*/ 0 h 696"/>
                <a:gd name="T20" fmla="*/ 0 w 849"/>
                <a:gd name="T21" fmla="*/ 11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96">
                  <a:moveTo>
                    <a:pt x="0" y="11"/>
                  </a:moveTo>
                  <a:lnTo>
                    <a:pt x="38" y="260"/>
                  </a:lnTo>
                  <a:lnTo>
                    <a:pt x="91" y="192"/>
                  </a:lnTo>
                  <a:lnTo>
                    <a:pt x="647" y="628"/>
                  </a:lnTo>
                  <a:lnTo>
                    <a:pt x="594" y="696"/>
                  </a:lnTo>
                  <a:lnTo>
                    <a:pt x="849" y="685"/>
                  </a:lnTo>
                  <a:lnTo>
                    <a:pt x="802" y="452"/>
                  </a:lnTo>
                  <a:lnTo>
                    <a:pt x="754" y="514"/>
                  </a:lnTo>
                  <a:lnTo>
                    <a:pt x="194" y="74"/>
                  </a:lnTo>
                  <a:lnTo>
                    <a:pt x="25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280" y="1666"/>
              <a:ext cx="6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3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295400"/>
            <a:ext cx="7416800" cy="5105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Language of Instructions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Instruction Set Architecture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Features of an ISA – Complete, Concise, Generic, Simple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Completeness of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Turing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Universal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Single Instruction/Multi-Instruction ISA	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Design of Practical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Harvard/ Von Neumann Machines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" pitchFamily="18"/>
              </a:rPr>
              <a:t>Registers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solidFill>
                  <a:schemeClr val="tx1"/>
                </a:solidFill>
                <a:latin typeface="" pitchFamily="18"/>
              </a:rPr>
              <a:t>Road Ahead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71626"/>
            <a:ext cx="7772400" cy="26955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We have derived the structure of a computer from </a:t>
            </a:r>
            <a:r>
              <a:rPr lang="en-US" sz="2600" u="sng" dirty="0">
                <a:latin typeface="" pitchFamily="18"/>
              </a:rPr>
              <a:t>theoretical fundamentals</a:t>
            </a:r>
            <a:r>
              <a:rPr lang="en-US" sz="2600" dirty="0">
                <a:latin typeface="" pitchFamily="18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It has a </a:t>
            </a:r>
            <a:r>
              <a:rPr lang="en-US" sz="2600" dirty="0">
                <a:solidFill>
                  <a:srgbClr val="FF0000"/>
                </a:solidFill>
                <a:latin typeface="" pitchFamily="18"/>
              </a:rPr>
              <a:t>CPU</a:t>
            </a:r>
            <a:r>
              <a:rPr lang="en-US" sz="2600" dirty="0">
                <a:latin typeface="" pitchFamily="18"/>
              </a:rPr>
              <a:t> with a program counter &amp; registers, memory, and peripherals.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The</a:t>
            </a:r>
            <a:r>
              <a:rPr lang="en-US" sz="2600" dirty="0">
                <a:solidFill>
                  <a:srgbClr val="00AE00"/>
                </a:solidFill>
                <a:latin typeface="" pitchFamily="18"/>
              </a:rPr>
              <a:t> Instruction Set Architecture (ISA)</a:t>
            </a:r>
            <a:r>
              <a:rPr lang="en-US" sz="2600" dirty="0">
                <a:latin typeface="" pitchFamily="18"/>
              </a:rPr>
              <a:t> is the link between </a:t>
            </a:r>
            <a:r>
              <a:rPr lang="en-US" sz="2600" dirty="0">
                <a:solidFill>
                  <a:srgbClr val="DC2300"/>
                </a:solidFill>
                <a:latin typeface="" pitchFamily="18"/>
              </a:rPr>
              <a:t>hardware</a:t>
            </a:r>
            <a:r>
              <a:rPr lang="en-US" sz="2600" dirty="0">
                <a:latin typeface="" pitchFamily="18"/>
              </a:rPr>
              <a:t> and </a:t>
            </a:r>
            <a:r>
              <a:rPr lang="en-US" sz="2600" dirty="0">
                <a:solidFill>
                  <a:srgbClr val="2300DC"/>
                </a:solidFill>
                <a:latin typeface="" pitchFamily="18"/>
              </a:rPr>
              <a:t>software</a:t>
            </a:r>
            <a:r>
              <a:rPr lang="en-US" sz="2600" dirty="0">
                <a:latin typeface="" pitchFamily="1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4680" y="4192919"/>
            <a:ext cx="1839960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61959" y="4370040"/>
            <a:ext cx="302544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4860640" y="4407479"/>
            <a:ext cx="1391400" cy="1596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Instruction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Set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Architecture</a:t>
            </a:r>
          </a:p>
        </p:txBody>
      </p:sp>
      <p:sp>
        <p:nvSpPr>
          <p:cNvPr id="7" name="Freeform 6"/>
          <p:cNvSpPr/>
          <p:nvPr/>
        </p:nvSpPr>
        <p:spPr>
          <a:xfrm>
            <a:off x="4097801" y="4977000"/>
            <a:ext cx="762839" cy="42984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252041" y="5005080"/>
            <a:ext cx="762839" cy="42984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Instruction Set 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" pitchFamily="18"/>
              </a:rPr>
              <a:t>Interface between </a:t>
            </a:r>
            <a:r>
              <a:rPr lang="en-US" sz="2200" dirty="0">
                <a:solidFill>
                  <a:srgbClr val="2323DC"/>
                </a:solidFill>
                <a:latin typeface="" pitchFamily="18"/>
              </a:rPr>
              <a:t>software</a:t>
            </a:r>
            <a:r>
              <a:rPr lang="en-US" sz="2200" dirty="0">
                <a:latin typeface="" pitchFamily="18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" pitchFamily="18"/>
              </a:rPr>
              <a:t>hardware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latin typeface="" pitchFamily="18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" pitchFamily="18"/>
              </a:rPr>
              <a:t>compiler</a:t>
            </a:r>
            <a:r>
              <a:rPr lang="en-US" sz="1800" dirty="0">
                <a:latin typeface="" pitchFamily="18"/>
              </a:rPr>
              <a:t> converts a program into machine instructions in the given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sz="1800" dirty="0">
                <a:latin typeface="" pitchFamily="18"/>
              </a:rPr>
              <a:t>The processor executes the instructions in the ISA</a:t>
            </a:r>
            <a:endParaRPr lang="en-US" sz="1600" dirty="0">
              <a:latin typeface="" pitchFamily="18"/>
            </a:endParaRP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" pitchFamily="18"/>
              </a:rPr>
              <a:t>We shall first look at the software aspect of the ISA (</a:t>
            </a:r>
            <a:r>
              <a:rPr lang="en-US" sz="2200" dirty="0">
                <a:solidFill>
                  <a:srgbClr val="008000"/>
                </a:solidFill>
                <a:latin typeface="" pitchFamily="18"/>
              </a:rPr>
              <a:t>assembly programs</a:t>
            </a:r>
            <a:r>
              <a:rPr lang="en-US" sz="2200" dirty="0">
                <a:latin typeface="" pitchFamily="18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" pitchFamily="18"/>
              </a:rPr>
              <a:t>Then look at implementing the ISA by designing the </a:t>
            </a:r>
            <a:r>
              <a:rPr lang="en-US" sz="2200" dirty="0">
                <a:solidFill>
                  <a:srgbClr val="280099"/>
                </a:solidFill>
                <a:latin typeface="" pitchFamily="18"/>
              </a:rPr>
              <a:t>processor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" pitchFamily="18"/>
              </a:rPr>
              <a:t>Then, we shall make the computer more efficient by designing</a:t>
            </a:r>
            <a:r>
              <a:rPr lang="en-US" sz="2200" dirty="0">
                <a:solidFill>
                  <a:srgbClr val="FF00FF"/>
                </a:solidFill>
                <a:latin typeface="" pitchFamily="18"/>
              </a:rPr>
              <a:t> </a:t>
            </a:r>
            <a:r>
              <a:rPr lang="en-US" sz="2200" dirty="0">
                <a:latin typeface="" pitchFamily="18"/>
              </a:rPr>
              <a:t>fast</a:t>
            </a:r>
            <a:r>
              <a:rPr lang="en-US" sz="2200" dirty="0">
                <a:solidFill>
                  <a:srgbClr val="FF00FF"/>
                </a:solidFill>
                <a:latin typeface="" pitchFamily="18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" pitchFamily="18"/>
              </a:rPr>
              <a:t>memory/</a:t>
            </a:r>
            <a:r>
              <a:rPr lang="en-US" sz="2200" dirty="0">
                <a:solidFill>
                  <a:srgbClr val="FF00FF"/>
                </a:solidFill>
                <a:latin typeface="" pitchFamily="18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" pitchFamily="18"/>
              </a:rPr>
              <a:t>storage</a:t>
            </a:r>
            <a:r>
              <a:rPr lang="en-US" sz="2200" dirty="0">
                <a:latin typeface="" pitchFamily="18"/>
              </a:rPr>
              <a:t> systems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" pitchFamily="18"/>
              </a:rPr>
              <a:t>At the end, we will look at </a:t>
            </a:r>
            <a:r>
              <a:rPr lang="en-US" sz="2200" dirty="0">
                <a:solidFill>
                  <a:srgbClr val="DC2300"/>
                </a:solidFill>
                <a:latin typeface="" pitchFamily="18"/>
              </a:rPr>
              <a:t>multiprocessors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How does it work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4497388"/>
            <a:ext cx="7569200" cy="1979612"/>
          </a:xfrm>
        </p:spPr>
        <p:txBody>
          <a:bodyPr vert="horz" lIns="0" tIns="0" rIns="0" bIns="0" rtlCol="0">
            <a:no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 – List of instructions given to the computer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 store – data, images, files, videos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Computer – Process the information store according to the instructions in the program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581400" y="1524001"/>
            <a:ext cx="4572000" cy="2709863"/>
            <a:chOff x="1680" y="960"/>
            <a:chExt cx="2880" cy="170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7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6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573" y="1104"/>
              <a:ext cx="8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Information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store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results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Roadmap</a:t>
            </a:r>
            <a:r>
              <a:rPr lang="fr-FR" dirty="0">
                <a:solidFill>
                  <a:schemeClr val="tx1"/>
                </a:solidFill>
              </a:rPr>
              <a:t> of the Course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905000" y="2286001"/>
            <a:ext cx="8466138" cy="2995613"/>
            <a:chOff x="672" y="1440"/>
            <a:chExt cx="5333" cy="1887"/>
          </a:xfrm>
        </p:grpSpPr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3504" y="1864"/>
              <a:ext cx="172" cy="107"/>
            </a:xfrm>
            <a:custGeom>
              <a:avLst/>
              <a:gdLst>
                <a:gd name="T0" fmla="*/ 523 w 762"/>
                <a:gd name="T1" fmla="*/ 299 h 475"/>
                <a:gd name="T2" fmla="*/ 523 w 762"/>
                <a:gd name="T3" fmla="*/ 475 h 475"/>
                <a:gd name="T4" fmla="*/ 762 w 762"/>
                <a:gd name="T5" fmla="*/ 240 h 475"/>
                <a:gd name="T6" fmla="*/ 530 w 762"/>
                <a:gd name="T7" fmla="*/ 0 h 475"/>
                <a:gd name="T8" fmla="*/ 530 w 762"/>
                <a:gd name="T9" fmla="*/ 149 h 475"/>
                <a:gd name="T10" fmla="*/ 0 w 762"/>
                <a:gd name="T11" fmla="*/ 135 h 475"/>
                <a:gd name="T12" fmla="*/ 0 w 762"/>
                <a:gd name="T13" fmla="*/ 285 h 475"/>
                <a:gd name="T14" fmla="*/ 523 w 762"/>
                <a:gd name="T15" fmla="*/ 29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475">
                  <a:moveTo>
                    <a:pt x="523" y="299"/>
                  </a:moveTo>
                  <a:lnTo>
                    <a:pt x="523" y="475"/>
                  </a:lnTo>
                  <a:lnTo>
                    <a:pt x="762" y="240"/>
                  </a:lnTo>
                  <a:lnTo>
                    <a:pt x="530" y="0"/>
                  </a:lnTo>
                  <a:lnTo>
                    <a:pt x="530" y="149"/>
                  </a:lnTo>
                  <a:lnTo>
                    <a:pt x="0" y="135"/>
                  </a:lnTo>
                  <a:lnTo>
                    <a:pt x="0" y="285"/>
                  </a:lnTo>
                  <a:lnTo>
                    <a:pt x="523" y="299"/>
                  </a:lnTo>
                  <a:close/>
                </a:path>
              </a:pathLst>
            </a:custGeom>
            <a:solidFill>
              <a:srgbClr val="0000FF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2144" y="2415"/>
              <a:ext cx="137" cy="90"/>
            </a:xfrm>
            <a:custGeom>
              <a:avLst/>
              <a:gdLst>
                <a:gd name="T0" fmla="*/ 414 w 604"/>
                <a:gd name="T1" fmla="*/ 252 h 399"/>
                <a:gd name="T2" fmla="*/ 414 w 604"/>
                <a:gd name="T3" fmla="*/ 399 h 399"/>
                <a:gd name="T4" fmla="*/ 604 w 604"/>
                <a:gd name="T5" fmla="*/ 198 h 399"/>
                <a:gd name="T6" fmla="*/ 420 w 604"/>
                <a:gd name="T7" fmla="*/ 0 h 399"/>
                <a:gd name="T8" fmla="*/ 420 w 604"/>
                <a:gd name="T9" fmla="*/ 126 h 399"/>
                <a:gd name="T10" fmla="*/ 1 w 604"/>
                <a:gd name="T11" fmla="*/ 125 h 399"/>
                <a:gd name="T12" fmla="*/ 0 w 604"/>
                <a:gd name="T13" fmla="*/ 250 h 399"/>
                <a:gd name="T14" fmla="*/ 414 w 604"/>
                <a:gd name="T15" fmla="*/ 252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4" h="399">
                  <a:moveTo>
                    <a:pt x="414" y="252"/>
                  </a:moveTo>
                  <a:lnTo>
                    <a:pt x="414" y="399"/>
                  </a:lnTo>
                  <a:lnTo>
                    <a:pt x="604" y="198"/>
                  </a:lnTo>
                  <a:lnTo>
                    <a:pt x="420" y="0"/>
                  </a:lnTo>
                  <a:lnTo>
                    <a:pt x="420" y="126"/>
                  </a:lnTo>
                  <a:lnTo>
                    <a:pt x="1" y="125"/>
                  </a:lnTo>
                  <a:lnTo>
                    <a:pt x="0" y="250"/>
                  </a:lnTo>
                  <a:lnTo>
                    <a:pt x="414" y="252"/>
                  </a:lnTo>
                  <a:close/>
                </a:path>
              </a:pathLst>
            </a:custGeom>
            <a:solidFill>
              <a:srgbClr val="0000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4224" y="1872"/>
              <a:ext cx="147" cy="108"/>
            </a:xfrm>
            <a:custGeom>
              <a:avLst/>
              <a:gdLst>
                <a:gd name="T0" fmla="*/ 447 w 651"/>
                <a:gd name="T1" fmla="*/ 299 h 475"/>
                <a:gd name="T2" fmla="*/ 447 w 651"/>
                <a:gd name="T3" fmla="*/ 475 h 475"/>
                <a:gd name="T4" fmla="*/ 651 w 651"/>
                <a:gd name="T5" fmla="*/ 240 h 475"/>
                <a:gd name="T6" fmla="*/ 453 w 651"/>
                <a:gd name="T7" fmla="*/ 0 h 475"/>
                <a:gd name="T8" fmla="*/ 453 w 651"/>
                <a:gd name="T9" fmla="*/ 149 h 475"/>
                <a:gd name="T10" fmla="*/ 0 w 651"/>
                <a:gd name="T11" fmla="*/ 135 h 475"/>
                <a:gd name="T12" fmla="*/ 0 w 651"/>
                <a:gd name="T13" fmla="*/ 285 h 475"/>
                <a:gd name="T14" fmla="*/ 447 w 651"/>
                <a:gd name="T15" fmla="*/ 29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1" h="475">
                  <a:moveTo>
                    <a:pt x="447" y="299"/>
                  </a:moveTo>
                  <a:lnTo>
                    <a:pt x="447" y="475"/>
                  </a:lnTo>
                  <a:lnTo>
                    <a:pt x="651" y="240"/>
                  </a:lnTo>
                  <a:lnTo>
                    <a:pt x="453" y="0"/>
                  </a:lnTo>
                  <a:lnTo>
                    <a:pt x="453" y="149"/>
                  </a:lnTo>
                  <a:lnTo>
                    <a:pt x="0" y="135"/>
                  </a:lnTo>
                  <a:lnTo>
                    <a:pt x="0" y="285"/>
                  </a:lnTo>
                  <a:lnTo>
                    <a:pt x="447" y="299"/>
                  </a:lnTo>
                  <a:close/>
                </a:path>
              </a:pathLst>
            </a:custGeom>
            <a:solidFill>
              <a:srgbClr val="0000FF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40"/>
              <a:ext cx="5333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291" y="2975"/>
              <a:ext cx="557" cy="246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59" y="2011"/>
              <a:ext cx="537" cy="220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76" y="1573"/>
              <a:ext cx="1261" cy="161"/>
            </a:xfrm>
            <a:custGeom>
              <a:avLst/>
              <a:gdLst>
                <a:gd name="T0" fmla="*/ 353 w 5561"/>
                <a:gd name="T1" fmla="*/ 0 h 706"/>
                <a:gd name="T2" fmla="*/ 5208 w 5561"/>
                <a:gd name="T3" fmla="*/ 0 h 706"/>
                <a:gd name="T4" fmla="*/ 5561 w 5561"/>
                <a:gd name="T5" fmla="*/ 353 h 706"/>
                <a:gd name="T6" fmla="*/ 5208 w 5561"/>
                <a:gd name="T7" fmla="*/ 706 h 706"/>
                <a:gd name="T8" fmla="*/ 353 w 5561"/>
                <a:gd name="T9" fmla="*/ 706 h 706"/>
                <a:gd name="T10" fmla="*/ 0 w 5561"/>
                <a:gd name="T11" fmla="*/ 353 h 706"/>
                <a:gd name="T12" fmla="*/ 353 w 5561"/>
                <a:gd name="T1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1" h="706">
                  <a:moveTo>
                    <a:pt x="353" y="0"/>
                  </a:moveTo>
                  <a:lnTo>
                    <a:pt x="5208" y="0"/>
                  </a:lnTo>
                  <a:cubicBezTo>
                    <a:pt x="5404" y="0"/>
                    <a:pt x="5561" y="158"/>
                    <a:pt x="5561" y="353"/>
                  </a:cubicBezTo>
                  <a:cubicBezTo>
                    <a:pt x="5561" y="549"/>
                    <a:pt x="5404" y="706"/>
                    <a:pt x="5208" y="706"/>
                  </a:cubicBezTo>
                  <a:lnTo>
                    <a:pt x="353" y="706"/>
                  </a:lnTo>
                  <a:cubicBezTo>
                    <a:pt x="158" y="706"/>
                    <a:pt x="0" y="549"/>
                    <a:pt x="0" y="353"/>
                  </a:cubicBezTo>
                  <a:cubicBezTo>
                    <a:pt x="0" y="158"/>
                    <a:pt x="158" y="0"/>
                    <a:pt x="353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101" y="2693"/>
              <a:ext cx="269" cy="251"/>
            </a:xfrm>
            <a:prstGeom prst="ellipse">
              <a:avLst/>
            </a:prstGeom>
            <a:solidFill>
              <a:srgbClr val="1B1B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144" y="2548"/>
              <a:ext cx="181" cy="188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226" y="2674"/>
              <a:ext cx="31" cy="25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204" y="2722"/>
              <a:ext cx="71" cy="1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165" y="2631"/>
              <a:ext cx="70" cy="45"/>
            </a:xfrm>
            <a:custGeom>
              <a:avLst/>
              <a:gdLst>
                <a:gd name="T0" fmla="*/ 296 w 309"/>
                <a:gd name="T1" fmla="*/ 68 h 199"/>
                <a:gd name="T2" fmla="*/ 178 w 309"/>
                <a:gd name="T3" fmla="*/ 181 h 199"/>
                <a:gd name="T4" fmla="*/ 13 w 309"/>
                <a:gd name="T5" fmla="*/ 131 h 199"/>
                <a:gd name="T6" fmla="*/ 131 w 309"/>
                <a:gd name="T7" fmla="*/ 18 h 199"/>
                <a:gd name="T8" fmla="*/ 296 w 309"/>
                <a:gd name="T9" fmla="*/ 6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99">
                  <a:moveTo>
                    <a:pt x="296" y="68"/>
                  </a:moveTo>
                  <a:cubicBezTo>
                    <a:pt x="309" y="114"/>
                    <a:pt x="256" y="164"/>
                    <a:pt x="178" y="181"/>
                  </a:cubicBezTo>
                  <a:cubicBezTo>
                    <a:pt x="100" y="199"/>
                    <a:pt x="26" y="176"/>
                    <a:pt x="13" y="131"/>
                  </a:cubicBezTo>
                  <a:cubicBezTo>
                    <a:pt x="0" y="85"/>
                    <a:pt x="53" y="35"/>
                    <a:pt x="131" y="18"/>
                  </a:cubicBezTo>
                  <a:cubicBezTo>
                    <a:pt x="209" y="0"/>
                    <a:pt x="283" y="23"/>
                    <a:pt x="296" y="68"/>
                  </a:cubicBezTo>
                  <a:close/>
                </a:path>
              </a:pathLst>
            </a:custGeom>
            <a:solidFill>
              <a:srgbClr val="FFFF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178" y="2636"/>
              <a:ext cx="42" cy="36"/>
            </a:xfrm>
            <a:custGeom>
              <a:avLst/>
              <a:gdLst>
                <a:gd name="T0" fmla="*/ 172 w 183"/>
                <a:gd name="T1" fmla="*/ 62 h 160"/>
                <a:gd name="T2" fmla="*/ 112 w 183"/>
                <a:gd name="T3" fmla="*/ 150 h 160"/>
                <a:gd name="T4" fmla="*/ 11 w 183"/>
                <a:gd name="T5" fmla="*/ 98 h 160"/>
                <a:gd name="T6" fmla="*/ 71 w 183"/>
                <a:gd name="T7" fmla="*/ 10 h 160"/>
                <a:gd name="T8" fmla="*/ 172 w 183"/>
                <a:gd name="T9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60">
                  <a:moveTo>
                    <a:pt x="172" y="62"/>
                  </a:moveTo>
                  <a:cubicBezTo>
                    <a:pt x="183" y="101"/>
                    <a:pt x="156" y="141"/>
                    <a:pt x="112" y="150"/>
                  </a:cubicBezTo>
                  <a:cubicBezTo>
                    <a:pt x="67" y="160"/>
                    <a:pt x="22" y="136"/>
                    <a:pt x="11" y="98"/>
                  </a:cubicBezTo>
                  <a:cubicBezTo>
                    <a:pt x="0" y="59"/>
                    <a:pt x="27" y="20"/>
                    <a:pt x="71" y="10"/>
                  </a:cubicBezTo>
                  <a:cubicBezTo>
                    <a:pt x="116" y="0"/>
                    <a:pt x="160" y="24"/>
                    <a:pt x="172" y="62"/>
                  </a:cubicBezTo>
                  <a:close/>
                </a:path>
              </a:pathLst>
            </a:custGeom>
            <a:solidFill>
              <a:srgbClr val="529700"/>
            </a:solidFill>
            <a:ln w="2" cap="flat">
              <a:solidFill>
                <a:srgbClr val="3B6A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187" y="2644"/>
              <a:ext cx="24" cy="21"/>
            </a:xfrm>
            <a:custGeom>
              <a:avLst/>
              <a:gdLst>
                <a:gd name="T0" fmla="*/ 98 w 105"/>
                <a:gd name="T1" fmla="*/ 36 h 92"/>
                <a:gd name="T2" fmla="*/ 64 w 105"/>
                <a:gd name="T3" fmla="*/ 86 h 92"/>
                <a:gd name="T4" fmla="*/ 7 w 105"/>
                <a:gd name="T5" fmla="*/ 56 h 92"/>
                <a:gd name="T6" fmla="*/ 41 w 105"/>
                <a:gd name="T7" fmla="*/ 6 h 92"/>
                <a:gd name="T8" fmla="*/ 98 w 105"/>
                <a:gd name="T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92">
                  <a:moveTo>
                    <a:pt x="98" y="36"/>
                  </a:moveTo>
                  <a:cubicBezTo>
                    <a:pt x="105" y="58"/>
                    <a:pt x="89" y="81"/>
                    <a:pt x="64" y="86"/>
                  </a:cubicBezTo>
                  <a:cubicBezTo>
                    <a:pt x="39" y="92"/>
                    <a:pt x="13" y="78"/>
                    <a:pt x="7" y="56"/>
                  </a:cubicBezTo>
                  <a:cubicBezTo>
                    <a:pt x="0" y="34"/>
                    <a:pt x="16" y="12"/>
                    <a:pt x="41" y="6"/>
                  </a:cubicBezTo>
                  <a:cubicBezTo>
                    <a:pt x="66" y="0"/>
                    <a:pt x="92" y="14"/>
                    <a:pt x="98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257" y="2631"/>
              <a:ext cx="70" cy="45"/>
            </a:xfrm>
            <a:custGeom>
              <a:avLst/>
              <a:gdLst>
                <a:gd name="T0" fmla="*/ 13 w 309"/>
                <a:gd name="T1" fmla="*/ 68 h 199"/>
                <a:gd name="T2" fmla="*/ 131 w 309"/>
                <a:gd name="T3" fmla="*/ 181 h 199"/>
                <a:gd name="T4" fmla="*/ 296 w 309"/>
                <a:gd name="T5" fmla="*/ 131 h 199"/>
                <a:gd name="T6" fmla="*/ 178 w 309"/>
                <a:gd name="T7" fmla="*/ 18 h 199"/>
                <a:gd name="T8" fmla="*/ 13 w 309"/>
                <a:gd name="T9" fmla="*/ 6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99">
                  <a:moveTo>
                    <a:pt x="13" y="68"/>
                  </a:moveTo>
                  <a:cubicBezTo>
                    <a:pt x="0" y="114"/>
                    <a:pt x="53" y="164"/>
                    <a:pt x="131" y="181"/>
                  </a:cubicBezTo>
                  <a:cubicBezTo>
                    <a:pt x="210" y="199"/>
                    <a:pt x="283" y="176"/>
                    <a:pt x="296" y="131"/>
                  </a:cubicBezTo>
                  <a:cubicBezTo>
                    <a:pt x="309" y="85"/>
                    <a:pt x="256" y="35"/>
                    <a:pt x="178" y="18"/>
                  </a:cubicBezTo>
                  <a:cubicBezTo>
                    <a:pt x="100" y="0"/>
                    <a:pt x="26" y="23"/>
                    <a:pt x="13" y="68"/>
                  </a:cubicBezTo>
                  <a:close/>
                </a:path>
              </a:pathLst>
            </a:custGeom>
            <a:solidFill>
              <a:srgbClr val="FFFF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273" y="2636"/>
              <a:ext cx="42" cy="36"/>
            </a:xfrm>
            <a:custGeom>
              <a:avLst/>
              <a:gdLst>
                <a:gd name="T0" fmla="*/ 11 w 182"/>
                <a:gd name="T1" fmla="*/ 62 h 160"/>
                <a:gd name="T2" fmla="*/ 71 w 182"/>
                <a:gd name="T3" fmla="*/ 150 h 160"/>
                <a:gd name="T4" fmla="*/ 171 w 182"/>
                <a:gd name="T5" fmla="*/ 98 h 160"/>
                <a:gd name="T6" fmla="*/ 111 w 182"/>
                <a:gd name="T7" fmla="*/ 10 h 160"/>
                <a:gd name="T8" fmla="*/ 11 w 182"/>
                <a:gd name="T9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0">
                  <a:moveTo>
                    <a:pt x="11" y="62"/>
                  </a:moveTo>
                  <a:cubicBezTo>
                    <a:pt x="0" y="101"/>
                    <a:pt x="26" y="141"/>
                    <a:pt x="71" y="150"/>
                  </a:cubicBezTo>
                  <a:cubicBezTo>
                    <a:pt x="115" y="160"/>
                    <a:pt x="160" y="136"/>
                    <a:pt x="171" y="98"/>
                  </a:cubicBezTo>
                  <a:cubicBezTo>
                    <a:pt x="182" y="59"/>
                    <a:pt x="155" y="20"/>
                    <a:pt x="111" y="10"/>
                  </a:cubicBezTo>
                  <a:cubicBezTo>
                    <a:pt x="67" y="0"/>
                    <a:pt x="22" y="24"/>
                    <a:pt x="11" y="62"/>
                  </a:cubicBezTo>
                  <a:close/>
                </a:path>
              </a:pathLst>
            </a:custGeom>
            <a:solidFill>
              <a:srgbClr val="529700"/>
            </a:solidFill>
            <a:ln w="2" cap="flat">
              <a:solidFill>
                <a:srgbClr val="3B6A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282" y="2644"/>
              <a:ext cx="24" cy="21"/>
            </a:xfrm>
            <a:custGeom>
              <a:avLst/>
              <a:gdLst>
                <a:gd name="T0" fmla="*/ 6 w 104"/>
                <a:gd name="T1" fmla="*/ 36 h 92"/>
                <a:gd name="T2" fmla="*/ 40 w 104"/>
                <a:gd name="T3" fmla="*/ 86 h 92"/>
                <a:gd name="T4" fmla="*/ 98 w 104"/>
                <a:gd name="T5" fmla="*/ 56 h 92"/>
                <a:gd name="T6" fmla="*/ 63 w 104"/>
                <a:gd name="T7" fmla="*/ 6 h 92"/>
                <a:gd name="T8" fmla="*/ 6 w 104"/>
                <a:gd name="T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2">
                  <a:moveTo>
                    <a:pt x="6" y="36"/>
                  </a:moveTo>
                  <a:cubicBezTo>
                    <a:pt x="0" y="58"/>
                    <a:pt x="15" y="81"/>
                    <a:pt x="40" y="86"/>
                  </a:cubicBezTo>
                  <a:cubicBezTo>
                    <a:pt x="66" y="92"/>
                    <a:pt x="91" y="78"/>
                    <a:pt x="98" y="56"/>
                  </a:cubicBezTo>
                  <a:cubicBezTo>
                    <a:pt x="104" y="34"/>
                    <a:pt x="89" y="12"/>
                    <a:pt x="63" y="6"/>
                  </a:cubicBezTo>
                  <a:cubicBezTo>
                    <a:pt x="38" y="0"/>
                    <a:pt x="12" y="14"/>
                    <a:pt x="6" y="3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137" y="2544"/>
              <a:ext cx="199" cy="91"/>
            </a:xfrm>
            <a:custGeom>
              <a:avLst/>
              <a:gdLst>
                <a:gd name="T0" fmla="*/ 879 w 879"/>
                <a:gd name="T1" fmla="*/ 393 h 402"/>
                <a:gd name="T2" fmla="*/ 469 w 879"/>
                <a:gd name="T3" fmla="*/ 334 h 402"/>
                <a:gd name="T4" fmla="*/ 31 w 879"/>
                <a:gd name="T5" fmla="*/ 402 h 402"/>
                <a:gd name="T6" fmla="*/ 455 w 879"/>
                <a:gd name="T7" fmla="*/ 0 h 402"/>
                <a:gd name="T8" fmla="*/ 879 w 879"/>
                <a:gd name="T9" fmla="*/ 39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402">
                  <a:moveTo>
                    <a:pt x="879" y="393"/>
                  </a:moveTo>
                  <a:cubicBezTo>
                    <a:pt x="796" y="194"/>
                    <a:pt x="682" y="331"/>
                    <a:pt x="469" y="334"/>
                  </a:cubicBezTo>
                  <a:cubicBezTo>
                    <a:pt x="225" y="337"/>
                    <a:pt x="192" y="239"/>
                    <a:pt x="31" y="402"/>
                  </a:cubicBezTo>
                  <a:cubicBezTo>
                    <a:pt x="0" y="221"/>
                    <a:pt x="227" y="0"/>
                    <a:pt x="455" y="0"/>
                  </a:cubicBezTo>
                  <a:cubicBezTo>
                    <a:pt x="684" y="0"/>
                    <a:pt x="879" y="266"/>
                    <a:pt x="879" y="393"/>
                  </a:cubicBezTo>
                  <a:close/>
                </a:path>
              </a:pathLst>
            </a:custGeom>
            <a:solidFill>
              <a:srgbClr val="C77304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145" y="2658"/>
              <a:ext cx="192" cy="99"/>
            </a:xfrm>
            <a:custGeom>
              <a:avLst/>
              <a:gdLst>
                <a:gd name="T0" fmla="*/ 0 w 848"/>
                <a:gd name="T1" fmla="*/ 0 h 436"/>
                <a:gd name="T2" fmla="*/ 424 w 848"/>
                <a:gd name="T3" fmla="*/ 436 h 436"/>
                <a:gd name="T4" fmla="*/ 848 w 848"/>
                <a:gd name="T5" fmla="*/ 0 h 436"/>
                <a:gd name="T6" fmla="*/ 843 w 848"/>
                <a:gd name="T7" fmla="*/ 0 h 436"/>
                <a:gd name="T8" fmla="*/ 432 w 848"/>
                <a:gd name="T9" fmla="*/ 331 h 436"/>
                <a:gd name="T10" fmla="*/ 20 w 848"/>
                <a:gd name="T11" fmla="*/ 0 h 436"/>
                <a:gd name="T12" fmla="*/ 0 w 848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436">
                  <a:moveTo>
                    <a:pt x="0" y="0"/>
                  </a:moveTo>
                  <a:cubicBezTo>
                    <a:pt x="0" y="240"/>
                    <a:pt x="190" y="436"/>
                    <a:pt x="424" y="436"/>
                  </a:cubicBezTo>
                  <a:cubicBezTo>
                    <a:pt x="658" y="436"/>
                    <a:pt x="848" y="240"/>
                    <a:pt x="848" y="0"/>
                  </a:cubicBezTo>
                  <a:lnTo>
                    <a:pt x="843" y="0"/>
                  </a:lnTo>
                  <a:cubicBezTo>
                    <a:pt x="797" y="190"/>
                    <a:pt x="631" y="331"/>
                    <a:pt x="432" y="331"/>
                  </a:cubicBezTo>
                  <a:cubicBezTo>
                    <a:pt x="233" y="331"/>
                    <a:pt x="66" y="190"/>
                    <a:pt x="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145" y="2543"/>
              <a:ext cx="193" cy="84"/>
            </a:xfrm>
            <a:custGeom>
              <a:avLst/>
              <a:gdLst>
                <a:gd name="T0" fmla="*/ 850 w 850"/>
                <a:gd name="T1" fmla="*/ 372 h 372"/>
                <a:gd name="T2" fmla="*/ 0 w 850"/>
                <a:gd name="T3" fmla="*/ 372 h 372"/>
                <a:gd name="T4" fmla="*/ 425 w 850"/>
                <a:gd name="T5" fmla="*/ 0 h 372"/>
                <a:gd name="T6" fmla="*/ 850 w 850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0" h="372">
                  <a:moveTo>
                    <a:pt x="850" y="372"/>
                  </a:moveTo>
                  <a:lnTo>
                    <a:pt x="0" y="372"/>
                  </a:lnTo>
                  <a:cubicBezTo>
                    <a:pt x="0" y="166"/>
                    <a:pt x="191" y="0"/>
                    <a:pt x="425" y="0"/>
                  </a:cubicBezTo>
                  <a:cubicBezTo>
                    <a:pt x="660" y="0"/>
                    <a:pt x="850" y="166"/>
                    <a:pt x="850" y="372"/>
                  </a:cubicBez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122" y="2630"/>
              <a:ext cx="234" cy="26"/>
            </a:xfrm>
            <a:custGeom>
              <a:avLst/>
              <a:gdLst>
                <a:gd name="T0" fmla="*/ 44 w 1032"/>
                <a:gd name="T1" fmla="*/ 0 h 115"/>
                <a:gd name="T2" fmla="*/ 989 w 1032"/>
                <a:gd name="T3" fmla="*/ 0 h 115"/>
                <a:gd name="T4" fmla="*/ 1032 w 1032"/>
                <a:gd name="T5" fmla="*/ 38 h 115"/>
                <a:gd name="T6" fmla="*/ 1032 w 1032"/>
                <a:gd name="T7" fmla="*/ 77 h 115"/>
                <a:gd name="T8" fmla="*/ 989 w 1032"/>
                <a:gd name="T9" fmla="*/ 115 h 115"/>
                <a:gd name="T10" fmla="*/ 44 w 1032"/>
                <a:gd name="T11" fmla="*/ 115 h 115"/>
                <a:gd name="T12" fmla="*/ 0 w 1032"/>
                <a:gd name="T13" fmla="*/ 77 h 115"/>
                <a:gd name="T14" fmla="*/ 0 w 1032"/>
                <a:gd name="T15" fmla="*/ 38 h 115"/>
                <a:gd name="T16" fmla="*/ 44 w 1032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2" h="115">
                  <a:moveTo>
                    <a:pt x="44" y="0"/>
                  </a:moveTo>
                  <a:lnTo>
                    <a:pt x="989" y="0"/>
                  </a:lnTo>
                  <a:cubicBezTo>
                    <a:pt x="1013" y="0"/>
                    <a:pt x="1032" y="17"/>
                    <a:pt x="1032" y="38"/>
                  </a:cubicBezTo>
                  <a:lnTo>
                    <a:pt x="1032" y="77"/>
                  </a:lnTo>
                  <a:cubicBezTo>
                    <a:pt x="1032" y="98"/>
                    <a:pt x="1013" y="115"/>
                    <a:pt x="989" y="115"/>
                  </a:cubicBezTo>
                  <a:lnTo>
                    <a:pt x="44" y="115"/>
                  </a:lnTo>
                  <a:cubicBezTo>
                    <a:pt x="19" y="115"/>
                    <a:pt x="0" y="98"/>
                    <a:pt x="0" y="77"/>
                  </a:cubicBezTo>
                  <a:lnTo>
                    <a:pt x="0" y="38"/>
                  </a:lnTo>
                  <a:cubicBezTo>
                    <a:pt x="0" y="17"/>
                    <a:pt x="19" y="0"/>
                    <a:pt x="44" y="0"/>
                  </a:cubicBez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296" y="2752"/>
              <a:ext cx="26" cy="68"/>
            </a:xfrm>
            <a:custGeom>
              <a:avLst/>
              <a:gdLst>
                <a:gd name="T0" fmla="*/ 57 w 114"/>
                <a:gd name="T1" fmla="*/ 0 h 300"/>
                <a:gd name="T2" fmla="*/ 0 w 114"/>
                <a:gd name="T3" fmla="*/ 50 h 300"/>
                <a:gd name="T4" fmla="*/ 0 w 114"/>
                <a:gd name="T5" fmla="*/ 250 h 300"/>
                <a:gd name="T6" fmla="*/ 57 w 114"/>
                <a:gd name="T7" fmla="*/ 300 h 300"/>
                <a:gd name="T8" fmla="*/ 114 w 114"/>
                <a:gd name="T9" fmla="*/ 250 h 300"/>
                <a:gd name="T10" fmla="*/ 114 w 114"/>
                <a:gd name="T11" fmla="*/ 50 h 300"/>
                <a:gd name="T12" fmla="*/ 57 w 11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300">
                  <a:moveTo>
                    <a:pt x="57" y="0"/>
                  </a:moveTo>
                  <a:cubicBezTo>
                    <a:pt x="25" y="0"/>
                    <a:pt x="0" y="22"/>
                    <a:pt x="0" y="50"/>
                  </a:cubicBezTo>
                  <a:lnTo>
                    <a:pt x="0" y="250"/>
                  </a:lnTo>
                  <a:cubicBezTo>
                    <a:pt x="0" y="278"/>
                    <a:pt x="25" y="300"/>
                    <a:pt x="57" y="300"/>
                  </a:cubicBezTo>
                  <a:cubicBezTo>
                    <a:pt x="88" y="300"/>
                    <a:pt x="114" y="278"/>
                    <a:pt x="114" y="250"/>
                  </a:cubicBezTo>
                  <a:lnTo>
                    <a:pt x="114" y="50"/>
                  </a:lnTo>
                  <a:cubicBezTo>
                    <a:pt x="114" y="22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FF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319" y="2728"/>
              <a:ext cx="49" cy="36"/>
            </a:xfrm>
            <a:custGeom>
              <a:avLst/>
              <a:gdLst>
                <a:gd name="T0" fmla="*/ 158 w 215"/>
                <a:gd name="T1" fmla="*/ 0 h 155"/>
                <a:gd name="T2" fmla="*/ 57 w 215"/>
                <a:gd name="T3" fmla="*/ 0 h 155"/>
                <a:gd name="T4" fmla="*/ 0 w 215"/>
                <a:gd name="T5" fmla="*/ 50 h 155"/>
                <a:gd name="T6" fmla="*/ 0 w 215"/>
                <a:gd name="T7" fmla="*/ 105 h 155"/>
                <a:gd name="T8" fmla="*/ 57 w 215"/>
                <a:gd name="T9" fmla="*/ 155 h 155"/>
                <a:gd name="T10" fmla="*/ 158 w 215"/>
                <a:gd name="T11" fmla="*/ 155 h 155"/>
                <a:gd name="T12" fmla="*/ 215 w 215"/>
                <a:gd name="T13" fmla="*/ 105 h 155"/>
                <a:gd name="T14" fmla="*/ 215 w 215"/>
                <a:gd name="T15" fmla="*/ 50 h 155"/>
                <a:gd name="T16" fmla="*/ 158 w 21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55">
                  <a:moveTo>
                    <a:pt x="158" y="0"/>
                  </a:moveTo>
                  <a:lnTo>
                    <a:pt x="57" y="0"/>
                  </a:lnTo>
                  <a:cubicBezTo>
                    <a:pt x="26" y="0"/>
                    <a:pt x="0" y="22"/>
                    <a:pt x="0" y="50"/>
                  </a:cubicBezTo>
                  <a:lnTo>
                    <a:pt x="0" y="105"/>
                  </a:lnTo>
                  <a:cubicBezTo>
                    <a:pt x="0" y="133"/>
                    <a:pt x="26" y="155"/>
                    <a:pt x="57" y="155"/>
                  </a:cubicBezTo>
                  <a:lnTo>
                    <a:pt x="158" y="155"/>
                  </a:lnTo>
                  <a:cubicBezTo>
                    <a:pt x="190" y="155"/>
                    <a:pt x="215" y="133"/>
                    <a:pt x="215" y="105"/>
                  </a:cubicBezTo>
                  <a:lnTo>
                    <a:pt x="215" y="50"/>
                  </a:lnTo>
                  <a:cubicBezTo>
                    <a:pt x="215" y="22"/>
                    <a:pt x="190" y="0"/>
                    <a:pt x="158" y="0"/>
                  </a:cubicBezTo>
                  <a:close/>
                </a:path>
              </a:pathLst>
            </a:custGeom>
            <a:solidFill>
              <a:srgbClr val="5F5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272" y="2732"/>
              <a:ext cx="63" cy="28"/>
            </a:xfrm>
            <a:custGeom>
              <a:avLst/>
              <a:gdLst>
                <a:gd name="T0" fmla="*/ 222 w 279"/>
                <a:gd name="T1" fmla="*/ 0 h 123"/>
                <a:gd name="T2" fmla="*/ 57 w 279"/>
                <a:gd name="T3" fmla="*/ 0 h 123"/>
                <a:gd name="T4" fmla="*/ 0 w 279"/>
                <a:gd name="T5" fmla="*/ 50 h 123"/>
                <a:gd name="T6" fmla="*/ 0 w 279"/>
                <a:gd name="T7" fmla="*/ 73 h 123"/>
                <a:gd name="T8" fmla="*/ 57 w 279"/>
                <a:gd name="T9" fmla="*/ 123 h 123"/>
                <a:gd name="T10" fmla="*/ 222 w 279"/>
                <a:gd name="T11" fmla="*/ 123 h 123"/>
                <a:gd name="T12" fmla="*/ 279 w 279"/>
                <a:gd name="T13" fmla="*/ 73 h 123"/>
                <a:gd name="T14" fmla="*/ 279 w 279"/>
                <a:gd name="T15" fmla="*/ 50 h 123"/>
                <a:gd name="T16" fmla="*/ 222 w 27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3">
                  <a:moveTo>
                    <a:pt x="222" y="0"/>
                  </a:moveTo>
                  <a:lnTo>
                    <a:pt x="57" y="0"/>
                  </a:lnTo>
                  <a:cubicBezTo>
                    <a:pt x="26" y="0"/>
                    <a:pt x="0" y="23"/>
                    <a:pt x="0" y="50"/>
                  </a:cubicBezTo>
                  <a:lnTo>
                    <a:pt x="0" y="73"/>
                  </a:lnTo>
                  <a:cubicBezTo>
                    <a:pt x="0" y="100"/>
                    <a:pt x="26" y="123"/>
                    <a:pt x="57" y="123"/>
                  </a:cubicBezTo>
                  <a:lnTo>
                    <a:pt x="222" y="123"/>
                  </a:lnTo>
                  <a:cubicBezTo>
                    <a:pt x="253" y="123"/>
                    <a:pt x="279" y="100"/>
                    <a:pt x="279" y="73"/>
                  </a:cubicBezTo>
                  <a:lnTo>
                    <a:pt x="279" y="50"/>
                  </a:lnTo>
                  <a:cubicBezTo>
                    <a:pt x="279" y="23"/>
                    <a:pt x="253" y="0"/>
                    <a:pt x="222" y="0"/>
                  </a:cubicBezTo>
                  <a:close/>
                </a:path>
              </a:pathLst>
            </a:custGeom>
            <a:solidFill>
              <a:srgbClr val="5F5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268" y="2790"/>
              <a:ext cx="75" cy="79"/>
            </a:xfrm>
            <a:custGeom>
              <a:avLst/>
              <a:gdLst>
                <a:gd name="T0" fmla="*/ 0 w 332"/>
                <a:gd name="T1" fmla="*/ 0 h 352"/>
                <a:gd name="T2" fmla="*/ 332 w 332"/>
                <a:gd name="T3" fmla="*/ 0 h 352"/>
                <a:gd name="T4" fmla="*/ 332 w 332"/>
                <a:gd name="T5" fmla="*/ 291 h 352"/>
                <a:gd name="T6" fmla="*/ 0 w 332"/>
                <a:gd name="T7" fmla="*/ 291 h 352"/>
                <a:gd name="T8" fmla="*/ 0 w 332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52">
                  <a:moveTo>
                    <a:pt x="0" y="0"/>
                  </a:moveTo>
                  <a:cubicBezTo>
                    <a:pt x="95" y="54"/>
                    <a:pt x="209" y="43"/>
                    <a:pt x="332" y="0"/>
                  </a:cubicBezTo>
                  <a:lnTo>
                    <a:pt x="332" y="291"/>
                  </a:lnTo>
                  <a:cubicBezTo>
                    <a:pt x="240" y="324"/>
                    <a:pt x="146" y="352"/>
                    <a:pt x="0" y="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1B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543" y="2773"/>
              <a:ext cx="74" cy="64"/>
            </a:xfrm>
            <a:custGeom>
              <a:avLst/>
              <a:gdLst>
                <a:gd name="T0" fmla="*/ 0 w 328"/>
                <a:gd name="T1" fmla="*/ 84 h 284"/>
                <a:gd name="T2" fmla="*/ 209 w 328"/>
                <a:gd name="T3" fmla="*/ 284 h 284"/>
                <a:gd name="T4" fmla="*/ 328 w 328"/>
                <a:gd name="T5" fmla="*/ 0 h 284"/>
                <a:gd name="T6" fmla="*/ 0 w 328"/>
                <a:gd name="T7" fmla="*/ 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284">
                  <a:moveTo>
                    <a:pt x="0" y="84"/>
                  </a:moveTo>
                  <a:cubicBezTo>
                    <a:pt x="69" y="156"/>
                    <a:pt x="112" y="284"/>
                    <a:pt x="209" y="284"/>
                  </a:cubicBezTo>
                  <a:cubicBezTo>
                    <a:pt x="303" y="259"/>
                    <a:pt x="315" y="46"/>
                    <a:pt x="328" y="0"/>
                  </a:cubicBezTo>
                  <a:cubicBezTo>
                    <a:pt x="222" y="70"/>
                    <a:pt x="112" y="110"/>
                    <a:pt x="0" y="84"/>
                  </a:cubicBezTo>
                  <a:close/>
                </a:path>
              </a:pathLst>
            </a:custGeom>
            <a:solidFill>
              <a:srgbClr val="FFFFFF"/>
            </a:solidFill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1468" y="2632"/>
              <a:ext cx="168" cy="152"/>
            </a:xfrm>
            <a:prstGeom prst="ellipse">
              <a:avLst/>
            </a:prstGeom>
            <a:solidFill>
              <a:srgbClr val="DFAF95"/>
            </a:solidFill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446" y="2762"/>
              <a:ext cx="217" cy="202"/>
            </a:xfrm>
            <a:custGeom>
              <a:avLst/>
              <a:gdLst>
                <a:gd name="T0" fmla="*/ 5 w 955"/>
                <a:gd name="T1" fmla="*/ 503 h 892"/>
                <a:gd name="T2" fmla="*/ 933 w 955"/>
                <a:gd name="T3" fmla="*/ 503 h 892"/>
                <a:gd name="T4" fmla="*/ 754 w 955"/>
                <a:gd name="T5" fmla="*/ 48 h 892"/>
                <a:gd name="T6" fmla="*/ 589 w 955"/>
                <a:gd name="T7" fmla="*/ 323 h 892"/>
                <a:gd name="T8" fmla="*/ 416 w 955"/>
                <a:gd name="T9" fmla="*/ 135 h 892"/>
                <a:gd name="T10" fmla="*/ 186 w 955"/>
                <a:gd name="T11" fmla="*/ 19 h 892"/>
                <a:gd name="T12" fmla="*/ 5 w 955"/>
                <a:gd name="T13" fmla="*/ 50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892">
                  <a:moveTo>
                    <a:pt x="5" y="503"/>
                  </a:moveTo>
                  <a:cubicBezTo>
                    <a:pt x="0" y="852"/>
                    <a:pt x="935" y="892"/>
                    <a:pt x="933" y="503"/>
                  </a:cubicBezTo>
                  <a:cubicBezTo>
                    <a:pt x="955" y="194"/>
                    <a:pt x="794" y="18"/>
                    <a:pt x="754" y="48"/>
                  </a:cubicBezTo>
                  <a:cubicBezTo>
                    <a:pt x="734" y="63"/>
                    <a:pt x="726" y="400"/>
                    <a:pt x="589" y="323"/>
                  </a:cubicBezTo>
                  <a:cubicBezTo>
                    <a:pt x="523" y="285"/>
                    <a:pt x="448" y="140"/>
                    <a:pt x="416" y="135"/>
                  </a:cubicBezTo>
                  <a:cubicBezTo>
                    <a:pt x="367" y="128"/>
                    <a:pt x="272" y="90"/>
                    <a:pt x="186" y="19"/>
                  </a:cubicBezTo>
                  <a:cubicBezTo>
                    <a:pt x="163" y="0"/>
                    <a:pt x="13" y="192"/>
                    <a:pt x="5" y="503"/>
                  </a:cubicBezTo>
                  <a:close/>
                </a:path>
              </a:pathLst>
            </a:custGeom>
            <a:solidFill>
              <a:srgbClr val="C3B84F"/>
            </a:solidFill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418" y="2541"/>
              <a:ext cx="242" cy="213"/>
            </a:xfrm>
            <a:custGeom>
              <a:avLst/>
              <a:gdLst>
                <a:gd name="T0" fmla="*/ 1051 w 1071"/>
                <a:gd name="T1" fmla="*/ 592 h 937"/>
                <a:gd name="T2" fmla="*/ 374 w 1071"/>
                <a:gd name="T3" fmla="*/ 728 h 937"/>
                <a:gd name="T4" fmla="*/ 249 w 1071"/>
                <a:gd name="T5" fmla="*/ 919 h 937"/>
                <a:gd name="T6" fmla="*/ 356 w 1071"/>
                <a:gd name="T7" fmla="*/ 171 h 937"/>
                <a:gd name="T8" fmla="*/ 1051 w 1071"/>
                <a:gd name="T9" fmla="*/ 59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937">
                  <a:moveTo>
                    <a:pt x="1051" y="592"/>
                  </a:moveTo>
                  <a:cubicBezTo>
                    <a:pt x="317" y="755"/>
                    <a:pt x="463" y="224"/>
                    <a:pt x="374" y="728"/>
                  </a:cubicBezTo>
                  <a:cubicBezTo>
                    <a:pt x="130" y="579"/>
                    <a:pt x="308" y="937"/>
                    <a:pt x="249" y="919"/>
                  </a:cubicBezTo>
                  <a:cubicBezTo>
                    <a:pt x="0" y="843"/>
                    <a:pt x="5" y="298"/>
                    <a:pt x="356" y="171"/>
                  </a:cubicBezTo>
                  <a:cubicBezTo>
                    <a:pt x="940" y="0"/>
                    <a:pt x="1071" y="462"/>
                    <a:pt x="1051" y="592"/>
                  </a:cubicBezTo>
                  <a:close/>
                </a:path>
              </a:pathLst>
            </a:custGeom>
            <a:solidFill>
              <a:srgbClr val="BB3F00"/>
            </a:solidFill>
            <a:ln w="1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47" y="2575"/>
              <a:ext cx="138" cy="210"/>
            </a:xfrm>
            <a:custGeom>
              <a:avLst/>
              <a:gdLst>
                <a:gd name="T0" fmla="*/ 364 w 609"/>
                <a:gd name="T1" fmla="*/ 0 h 927"/>
                <a:gd name="T2" fmla="*/ 205 w 609"/>
                <a:gd name="T3" fmla="*/ 43 h 927"/>
                <a:gd name="T4" fmla="*/ 108 w 609"/>
                <a:gd name="T5" fmla="*/ 493 h 927"/>
                <a:gd name="T6" fmla="*/ 218 w 609"/>
                <a:gd name="T7" fmla="*/ 705 h 927"/>
                <a:gd name="T8" fmla="*/ 598 w 609"/>
                <a:gd name="T9" fmla="*/ 806 h 927"/>
                <a:gd name="T10" fmla="*/ 285 w 609"/>
                <a:gd name="T11" fmla="*/ 654 h 927"/>
                <a:gd name="T12" fmla="*/ 208 w 609"/>
                <a:gd name="T13" fmla="*/ 474 h 927"/>
                <a:gd name="T14" fmla="*/ 364 w 609"/>
                <a:gd name="T1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27">
                  <a:moveTo>
                    <a:pt x="364" y="0"/>
                  </a:moveTo>
                  <a:cubicBezTo>
                    <a:pt x="313" y="5"/>
                    <a:pt x="242" y="19"/>
                    <a:pt x="205" y="43"/>
                  </a:cubicBezTo>
                  <a:cubicBezTo>
                    <a:pt x="125" y="184"/>
                    <a:pt x="107" y="287"/>
                    <a:pt x="108" y="493"/>
                  </a:cubicBezTo>
                  <a:cubicBezTo>
                    <a:pt x="0" y="597"/>
                    <a:pt x="131" y="708"/>
                    <a:pt x="218" y="705"/>
                  </a:cubicBezTo>
                  <a:cubicBezTo>
                    <a:pt x="283" y="827"/>
                    <a:pt x="580" y="927"/>
                    <a:pt x="598" y="806"/>
                  </a:cubicBezTo>
                  <a:cubicBezTo>
                    <a:pt x="609" y="656"/>
                    <a:pt x="376" y="835"/>
                    <a:pt x="285" y="654"/>
                  </a:cubicBezTo>
                  <a:cubicBezTo>
                    <a:pt x="320" y="595"/>
                    <a:pt x="328" y="507"/>
                    <a:pt x="208" y="474"/>
                  </a:cubicBezTo>
                  <a:cubicBezTo>
                    <a:pt x="186" y="330"/>
                    <a:pt x="238" y="170"/>
                    <a:pt x="364" y="0"/>
                  </a:cubicBezTo>
                  <a:close/>
                </a:path>
              </a:pathLst>
            </a:custGeom>
            <a:solidFill>
              <a:srgbClr val="A2A2A3"/>
            </a:solidFill>
            <a:ln w="1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367" y="2978"/>
              <a:ext cx="3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Software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367" y="3095"/>
              <a:ext cx="37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engineer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954" y="2973"/>
              <a:ext cx="557" cy="247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006" y="2979"/>
              <a:ext cx="38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Hardware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006" y="3096"/>
              <a:ext cx="3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designer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830" y="2022"/>
              <a:ext cx="3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Language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830" y="2125"/>
              <a:ext cx="2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  of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380" y="1819"/>
              <a:ext cx="782" cy="138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474" y="1839"/>
              <a:ext cx="5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ARM assembly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371" y="2377"/>
              <a:ext cx="782" cy="138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488" y="2397"/>
              <a:ext cx="4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x86 assembly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1467" y="2048"/>
              <a:ext cx="568" cy="231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530" y="2056"/>
              <a:ext cx="3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Assembly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530" y="2171"/>
              <a:ext cx="3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language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1718" y="1953"/>
              <a:ext cx="90" cy="97"/>
            </a:xfrm>
            <a:custGeom>
              <a:avLst/>
              <a:gdLst>
                <a:gd name="T0" fmla="*/ 251 w 398"/>
                <a:gd name="T1" fmla="*/ 134 h 429"/>
                <a:gd name="T2" fmla="*/ 398 w 398"/>
                <a:gd name="T3" fmla="*/ 134 h 429"/>
                <a:gd name="T4" fmla="*/ 196 w 398"/>
                <a:gd name="T5" fmla="*/ 0 h 429"/>
                <a:gd name="T6" fmla="*/ 0 w 398"/>
                <a:gd name="T7" fmla="*/ 131 h 429"/>
                <a:gd name="T8" fmla="*/ 125 w 398"/>
                <a:gd name="T9" fmla="*/ 131 h 429"/>
                <a:gd name="T10" fmla="*/ 125 w 398"/>
                <a:gd name="T11" fmla="*/ 429 h 429"/>
                <a:gd name="T12" fmla="*/ 251 w 398"/>
                <a:gd name="T13" fmla="*/ 429 h 429"/>
                <a:gd name="T14" fmla="*/ 251 w 398"/>
                <a:gd name="T15" fmla="*/ 13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" h="429">
                  <a:moveTo>
                    <a:pt x="251" y="134"/>
                  </a:moveTo>
                  <a:lnTo>
                    <a:pt x="398" y="134"/>
                  </a:lnTo>
                  <a:lnTo>
                    <a:pt x="196" y="0"/>
                  </a:lnTo>
                  <a:lnTo>
                    <a:pt x="0" y="131"/>
                  </a:lnTo>
                  <a:lnTo>
                    <a:pt x="125" y="131"/>
                  </a:lnTo>
                  <a:lnTo>
                    <a:pt x="125" y="429"/>
                  </a:lnTo>
                  <a:lnTo>
                    <a:pt x="251" y="429"/>
                  </a:lnTo>
                  <a:lnTo>
                    <a:pt x="251" y="134"/>
                  </a:lnTo>
                  <a:close/>
                </a:path>
              </a:pathLst>
            </a:custGeom>
            <a:solidFill>
              <a:srgbClr val="0000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1705" y="2281"/>
              <a:ext cx="91" cy="97"/>
            </a:xfrm>
            <a:custGeom>
              <a:avLst/>
              <a:gdLst>
                <a:gd name="T0" fmla="*/ 148 w 399"/>
                <a:gd name="T1" fmla="*/ 295 h 429"/>
                <a:gd name="T2" fmla="*/ 0 w 399"/>
                <a:gd name="T3" fmla="*/ 295 h 429"/>
                <a:gd name="T4" fmla="*/ 202 w 399"/>
                <a:gd name="T5" fmla="*/ 429 h 429"/>
                <a:gd name="T6" fmla="*/ 399 w 399"/>
                <a:gd name="T7" fmla="*/ 298 h 429"/>
                <a:gd name="T8" fmla="*/ 273 w 399"/>
                <a:gd name="T9" fmla="*/ 298 h 429"/>
                <a:gd name="T10" fmla="*/ 273 w 399"/>
                <a:gd name="T11" fmla="*/ 0 h 429"/>
                <a:gd name="T12" fmla="*/ 148 w 399"/>
                <a:gd name="T13" fmla="*/ 0 h 429"/>
                <a:gd name="T14" fmla="*/ 148 w 399"/>
                <a:gd name="T15" fmla="*/ 29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9" h="429">
                  <a:moveTo>
                    <a:pt x="148" y="295"/>
                  </a:moveTo>
                  <a:lnTo>
                    <a:pt x="0" y="295"/>
                  </a:lnTo>
                  <a:lnTo>
                    <a:pt x="202" y="429"/>
                  </a:lnTo>
                  <a:lnTo>
                    <a:pt x="399" y="298"/>
                  </a:lnTo>
                  <a:lnTo>
                    <a:pt x="273" y="298"/>
                  </a:lnTo>
                  <a:lnTo>
                    <a:pt x="273" y="0"/>
                  </a:lnTo>
                  <a:lnTo>
                    <a:pt x="148" y="0"/>
                  </a:lnTo>
                  <a:lnTo>
                    <a:pt x="148" y="295"/>
                  </a:lnTo>
                  <a:close/>
                </a:path>
              </a:pathLst>
            </a:custGeom>
            <a:solidFill>
              <a:srgbClr val="0000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1299" y="2055"/>
              <a:ext cx="167" cy="117"/>
            </a:xfrm>
            <a:custGeom>
              <a:avLst/>
              <a:gdLst>
                <a:gd name="T0" fmla="*/ 505 w 735"/>
                <a:gd name="T1" fmla="*/ 324 h 514"/>
                <a:gd name="T2" fmla="*/ 505 w 735"/>
                <a:gd name="T3" fmla="*/ 514 h 514"/>
                <a:gd name="T4" fmla="*/ 735 w 735"/>
                <a:gd name="T5" fmla="*/ 254 h 514"/>
                <a:gd name="T6" fmla="*/ 511 w 735"/>
                <a:gd name="T7" fmla="*/ 0 h 514"/>
                <a:gd name="T8" fmla="*/ 511 w 735"/>
                <a:gd name="T9" fmla="*/ 162 h 514"/>
                <a:gd name="T10" fmla="*/ 0 w 735"/>
                <a:gd name="T11" fmla="*/ 162 h 514"/>
                <a:gd name="T12" fmla="*/ 0 w 735"/>
                <a:gd name="T13" fmla="*/ 324 h 514"/>
                <a:gd name="T14" fmla="*/ 505 w 735"/>
                <a:gd name="T15" fmla="*/ 32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514">
                  <a:moveTo>
                    <a:pt x="505" y="324"/>
                  </a:moveTo>
                  <a:lnTo>
                    <a:pt x="505" y="514"/>
                  </a:lnTo>
                  <a:lnTo>
                    <a:pt x="735" y="254"/>
                  </a:lnTo>
                  <a:lnTo>
                    <a:pt x="511" y="0"/>
                  </a:lnTo>
                  <a:lnTo>
                    <a:pt x="511" y="162"/>
                  </a:lnTo>
                  <a:lnTo>
                    <a:pt x="0" y="162"/>
                  </a:lnTo>
                  <a:lnTo>
                    <a:pt x="0" y="324"/>
                  </a:lnTo>
                  <a:lnTo>
                    <a:pt x="505" y="324"/>
                  </a:lnTo>
                  <a:close/>
                </a:path>
              </a:pathLst>
            </a:custGeom>
            <a:solidFill>
              <a:srgbClr val="0000FF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997" y="1584"/>
              <a:ext cx="9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Software interface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286" y="1601"/>
              <a:ext cx="165" cy="1467"/>
            </a:xfrm>
            <a:custGeom>
              <a:avLst/>
              <a:gdLst>
                <a:gd name="T0" fmla="*/ 1 w 729"/>
                <a:gd name="T1" fmla="*/ 6107 h 6463"/>
                <a:gd name="T2" fmla="*/ 23 w 729"/>
                <a:gd name="T3" fmla="*/ 352 h 6463"/>
                <a:gd name="T4" fmla="*/ 377 w 729"/>
                <a:gd name="T5" fmla="*/ 1 h 6463"/>
                <a:gd name="T6" fmla="*/ 729 w 729"/>
                <a:gd name="T7" fmla="*/ 356 h 6463"/>
                <a:gd name="T8" fmla="*/ 707 w 729"/>
                <a:gd name="T9" fmla="*/ 6111 h 6463"/>
                <a:gd name="T10" fmla="*/ 353 w 729"/>
                <a:gd name="T11" fmla="*/ 6462 h 6463"/>
                <a:gd name="T12" fmla="*/ 1 w 729"/>
                <a:gd name="T13" fmla="*/ 6107 h 6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9" h="6463">
                  <a:moveTo>
                    <a:pt x="1" y="6107"/>
                  </a:moveTo>
                  <a:lnTo>
                    <a:pt x="23" y="352"/>
                  </a:lnTo>
                  <a:cubicBezTo>
                    <a:pt x="23" y="156"/>
                    <a:pt x="181" y="0"/>
                    <a:pt x="377" y="1"/>
                  </a:cubicBezTo>
                  <a:cubicBezTo>
                    <a:pt x="572" y="2"/>
                    <a:pt x="729" y="160"/>
                    <a:pt x="729" y="356"/>
                  </a:cubicBezTo>
                  <a:lnTo>
                    <a:pt x="707" y="6111"/>
                  </a:lnTo>
                  <a:cubicBezTo>
                    <a:pt x="706" y="6306"/>
                    <a:pt x="548" y="6463"/>
                    <a:pt x="353" y="6462"/>
                  </a:cubicBezTo>
                  <a:cubicBezTo>
                    <a:pt x="157" y="6461"/>
                    <a:pt x="0" y="6303"/>
                    <a:pt x="1" y="6107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 rot="16200000">
              <a:off x="1879" y="2242"/>
              <a:ext cx="9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Instruction set architecture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2700" y="1575"/>
              <a:ext cx="1181" cy="161"/>
            </a:xfrm>
            <a:custGeom>
              <a:avLst/>
              <a:gdLst>
                <a:gd name="T0" fmla="*/ 353 w 5208"/>
                <a:gd name="T1" fmla="*/ 0 h 706"/>
                <a:gd name="T2" fmla="*/ 4855 w 5208"/>
                <a:gd name="T3" fmla="*/ 0 h 706"/>
                <a:gd name="T4" fmla="*/ 5208 w 5208"/>
                <a:gd name="T5" fmla="*/ 353 h 706"/>
                <a:gd name="T6" fmla="*/ 4855 w 5208"/>
                <a:gd name="T7" fmla="*/ 706 h 706"/>
                <a:gd name="T8" fmla="*/ 353 w 5208"/>
                <a:gd name="T9" fmla="*/ 706 h 706"/>
                <a:gd name="T10" fmla="*/ 0 w 5208"/>
                <a:gd name="T11" fmla="*/ 353 h 706"/>
                <a:gd name="T12" fmla="*/ 353 w 5208"/>
                <a:gd name="T1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8" h="706">
                  <a:moveTo>
                    <a:pt x="353" y="0"/>
                  </a:moveTo>
                  <a:lnTo>
                    <a:pt x="4855" y="0"/>
                  </a:lnTo>
                  <a:cubicBezTo>
                    <a:pt x="5051" y="0"/>
                    <a:pt x="5208" y="158"/>
                    <a:pt x="5208" y="353"/>
                  </a:cubicBezTo>
                  <a:cubicBezTo>
                    <a:pt x="5208" y="549"/>
                    <a:pt x="5051" y="706"/>
                    <a:pt x="4855" y="706"/>
                  </a:cubicBezTo>
                  <a:lnTo>
                    <a:pt x="353" y="706"/>
                  </a:lnTo>
                  <a:cubicBezTo>
                    <a:pt x="157" y="706"/>
                    <a:pt x="0" y="549"/>
                    <a:pt x="0" y="353"/>
                  </a:cubicBezTo>
                  <a:cubicBezTo>
                    <a:pt x="0" y="158"/>
                    <a:pt x="157" y="0"/>
                    <a:pt x="353" y="0"/>
                  </a:cubicBezTo>
                  <a:close/>
                </a:path>
              </a:pathLst>
            </a:custGeom>
            <a:solidFill>
              <a:srgbClr val="F4D7E3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838" y="1584"/>
              <a:ext cx="7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Processor Design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2530" y="2119"/>
              <a:ext cx="1000" cy="327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2597" y="2123"/>
              <a:ext cx="55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Building blocks: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597" y="2227"/>
              <a:ext cx="62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   gates, registers,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597" y="2330"/>
              <a:ext cx="5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and memories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>
              <a:off x="717" y="1949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740" y="1957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3706" y="2127"/>
              <a:ext cx="592" cy="210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3808" y="2132"/>
              <a:ext cx="3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3808" y="2236"/>
              <a:ext cx="3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arithmetic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2954" y="1820"/>
              <a:ext cx="592" cy="210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3002" y="1825"/>
              <a:ext cx="3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3081" y="1929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design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3533" y="2213"/>
              <a:ext cx="174" cy="108"/>
            </a:xfrm>
            <a:custGeom>
              <a:avLst/>
              <a:gdLst>
                <a:gd name="T0" fmla="*/ 532 w 767"/>
                <a:gd name="T1" fmla="*/ 300 h 475"/>
                <a:gd name="T2" fmla="*/ 542 w 767"/>
                <a:gd name="T3" fmla="*/ 475 h 475"/>
                <a:gd name="T4" fmla="*/ 767 w 767"/>
                <a:gd name="T5" fmla="*/ 227 h 475"/>
                <a:gd name="T6" fmla="*/ 521 w 767"/>
                <a:gd name="T7" fmla="*/ 0 h 475"/>
                <a:gd name="T8" fmla="*/ 530 w 767"/>
                <a:gd name="T9" fmla="*/ 150 h 475"/>
                <a:gd name="T10" fmla="*/ 0 w 767"/>
                <a:gd name="T11" fmla="*/ 167 h 475"/>
                <a:gd name="T12" fmla="*/ 8 w 767"/>
                <a:gd name="T13" fmla="*/ 316 h 475"/>
                <a:gd name="T14" fmla="*/ 532 w 767"/>
                <a:gd name="T15" fmla="*/ 30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7" h="475">
                  <a:moveTo>
                    <a:pt x="532" y="300"/>
                  </a:moveTo>
                  <a:lnTo>
                    <a:pt x="542" y="475"/>
                  </a:lnTo>
                  <a:lnTo>
                    <a:pt x="767" y="227"/>
                  </a:lnTo>
                  <a:lnTo>
                    <a:pt x="521" y="0"/>
                  </a:lnTo>
                  <a:lnTo>
                    <a:pt x="530" y="150"/>
                  </a:lnTo>
                  <a:lnTo>
                    <a:pt x="0" y="167"/>
                  </a:lnTo>
                  <a:lnTo>
                    <a:pt x="8" y="316"/>
                  </a:lnTo>
                  <a:lnTo>
                    <a:pt x="532" y="300"/>
                  </a:lnTo>
                  <a:close/>
                </a:path>
              </a:pathLst>
            </a:custGeom>
            <a:solidFill>
              <a:srgbClr val="0000FF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6"/>
            <p:cNvSpPr>
              <a:spLocks noChangeArrowheads="1"/>
            </p:cNvSpPr>
            <p:nvPr/>
          </p:nvSpPr>
          <p:spPr bwMode="auto">
            <a:xfrm>
              <a:off x="1423" y="1995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1446" y="2003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Oval 68"/>
            <p:cNvSpPr>
              <a:spLocks noChangeArrowheads="1"/>
            </p:cNvSpPr>
            <p:nvPr/>
          </p:nvSpPr>
          <p:spPr bwMode="auto">
            <a:xfrm>
              <a:off x="1319" y="2319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1342" y="2327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1321" y="1777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1344" y="1786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Oval 72"/>
            <p:cNvSpPr>
              <a:spLocks noChangeArrowheads="1"/>
            </p:cNvSpPr>
            <p:nvPr/>
          </p:nvSpPr>
          <p:spPr bwMode="auto">
            <a:xfrm>
              <a:off x="2480" y="2068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2503" y="2077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Oval 74"/>
            <p:cNvSpPr>
              <a:spLocks noChangeArrowheads="1"/>
            </p:cNvSpPr>
            <p:nvPr/>
          </p:nvSpPr>
          <p:spPr bwMode="auto">
            <a:xfrm>
              <a:off x="3654" y="2094"/>
              <a:ext cx="80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3676" y="2103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Oval 76"/>
            <p:cNvSpPr>
              <a:spLocks noChangeArrowheads="1"/>
            </p:cNvSpPr>
            <p:nvPr/>
          </p:nvSpPr>
          <p:spPr bwMode="auto">
            <a:xfrm>
              <a:off x="2891" y="1758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2914" y="1766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2451" y="1822"/>
              <a:ext cx="494" cy="167"/>
            </a:xfrm>
            <a:custGeom>
              <a:avLst/>
              <a:gdLst>
                <a:gd name="T0" fmla="*/ 1497 w 2181"/>
                <a:gd name="T1" fmla="*/ 466 h 739"/>
                <a:gd name="T2" fmla="*/ 1497 w 2181"/>
                <a:gd name="T3" fmla="*/ 739 h 739"/>
                <a:gd name="T4" fmla="*/ 2181 w 2181"/>
                <a:gd name="T5" fmla="*/ 365 h 739"/>
                <a:gd name="T6" fmla="*/ 1516 w 2181"/>
                <a:gd name="T7" fmla="*/ 0 h 739"/>
                <a:gd name="T8" fmla="*/ 1516 w 2181"/>
                <a:gd name="T9" fmla="*/ 233 h 739"/>
                <a:gd name="T10" fmla="*/ 0 w 2181"/>
                <a:gd name="T11" fmla="*/ 233 h 739"/>
                <a:gd name="T12" fmla="*/ 0 w 2181"/>
                <a:gd name="T13" fmla="*/ 466 h 739"/>
                <a:gd name="T14" fmla="*/ 1497 w 2181"/>
                <a:gd name="T15" fmla="*/ 46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1" h="739">
                  <a:moveTo>
                    <a:pt x="1497" y="466"/>
                  </a:moveTo>
                  <a:lnTo>
                    <a:pt x="1497" y="739"/>
                  </a:lnTo>
                  <a:lnTo>
                    <a:pt x="2181" y="365"/>
                  </a:lnTo>
                  <a:lnTo>
                    <a:pt x="1516" y="0"/>
                  </a:lnTo>
                  <a:lnTo>
                    <a:pt x="1516" y="233"/>
                  </a:lnTo>
                  <a:lnTo>
                    <a:pt x="0" y="233"/>
                  </a:lnTo>
                  <a:lnTo>
                    <a:pt x="0" y="466"/>
                  </a:lnTo>
                  <a:lnTo>
                    <a:pt x="1497" y="466"/>
                  </a:lnTo>
                  <a:close/>
                </a:path>
              </a:pathLst>
            </a:custGeom>
            <a:solidFill>
              <a:srgbClr val="0000F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2163" y="1851"/>
              <a:ext cx="137" cy="90"/>
            </a:xfrm>
            <a:custGeom>
              <a:avLst/>
              <a:gdLst>
                <a:gd name="T0" fmla="*/ 414 w 604"/>
                <a:gd name="T1" fmla="*/ 251 h 398"/>
                <a:gd name="T2" fmla="*/ 414 w 604"/>
                <a:gd name="T3" fmla="*/ 398 h 398"/>
                <a:gd name="T4" fmla="*/ 604 w 604"/>
                <a:gd name="T5" fmla="*/ 197 h 398"/>
                <a:gd name="T6" fmla="*/ 420 w 604"/>
                <a:gd name="T7" fmla="*/ 0 h 398"/>
                <a:gd name="T8" fmla="*/ 420 w 604"/>
                <a:gd name="T9" fmla="*/ 125 h 398"/>
                <a:gd name="T10" fmla="*/ 1 w 604"/>
                <a:gd name="T11" fmla="*/ 124 h 398"/>
                <a:gd name="T12" fmla="*/ 0 w 604"/>
                <a:gd name="T13" fmla="*/ 250 h 398"/>
                <a:gd name="T14" fmla="*/ 414 w 604"/>
                <a:gd name="T15" fmla="*/ 25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4" h="398">
                  <a:moveTo>
                    <a:pt x="414" y="251"/>
                  </a:moveTo>
                  <a:lnTo>
                    <a:pt x="414" y="398"/>
                  </a:lnTo>
                  <a:lnTo>
                    <a:pt x="604" y="197"/>
                  </a:lnTo>
                  <a:lnTo>
                    <a:pt x="420" y="0"/>
                  </a:lnTo>
                  <a:lnTo>
                    <a:pt x="420" y="125"/>
                  </a:lnTo>
                  <a:lnTo>
                    <a:pt x="1" y="124"/>
                  </a:lnTo>
                  <a:lnTo>
                    <a:pt x="0" y="250"/>
                  </a:lnTo>
                  <a:lnTo>
                    <a:pt x="414" y="251"/>
                  </a:lnTo>
                  <a:close/>
                </a:path>
              </a:pathLst>
            </a:custGeom>
            <a:solidFill>
              <a:srgbClr val="0000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552" y="1487"/>
              <a:ext cx="1073" cy="165"/>
            </a:xfrm>
            <a:custGeom>
              <a:avLst/>
              <a:gdLst>
                <a:gd name="T0" fmla="*/ 363 w 4732"/>
                <a:gd name="T1" fmla="*/ 0 h 726"/>
                <a:gd name="T2" fmla="*/ 4369 w 4732"/>
                <a:gd name="T3" fmla="*/ 0 h 726"/>
                <a:gd name="T4" fmla="*/ 4732 w 4732"/>
                <a:gd name="T5" fmla="*/ 363 h 726"/>
                <a:gd name="T6" fmla="*/ 4369 w 4732"/>
                <a:gd name="T7" fmla="*/ 726 h 726"/>
                <a:gd name="T8" fmla="*/ 363 w 4732"/>
                <a:gd name="T9" fmla="*/ 726 h 726"/>
                <a:gd name="T10" fmla="*/ 0 w 4732"/>
                <a:gd name="T11" fmla="*/ 363 h 726"/>
                <a:gd name="T12" fmla="*/ 363 w 4732"/>
                <a:gd name="T13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2" h="726">
                  <a:moveTo>
                    <a:pt x="363" y="0"/>
                  </a:moveTo>
                  <a:lnTo>
                    <a:pt x="4369" y="0"/>
                  </a:lnTo>
                  <a:cubicBezTo>
                    <a:pt x="4570" y="0"/>
                    <a:pt x="4732" y="162"/>
                    <a:pt x="4732" y="363"/>
                  </a:cubicBezTo>
                  <a:cubicBezTo>
                    <a:pt x="4732" y="565"/>
                    <a:pt x="4570" y="726"/>
                    <a:pt x="4369" y="726"/>
                  </a:cubicBezTo>
                  <a:lnTo>
                    <a:pt x="363" y="726"/>
                  </a:lnTo>
                  <a:cubicBezTo>
                    <a:pt x="162" y="726"/>
                    <a:pt x="0" y="565"/>
                    <a:pt x="0" y="363"/>
                  </a:cubicBezTo>
                  <a:cubicBezTo>
                    <a:pt x="0" y="16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730" y="1506"/>
              <a:ext cx="65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System design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4376" y="1619"/>
              <a:ext cx="165" cy="1466"/>
            </a:xfrm>
            <a:custGeom>
              <a:avLst/>
              <a:gdLst>
                <a:gd name="T0" fmla="*/ 0 w 729"/>
                <a:gd name="T1" fmla="*/ 6108 h 6463"/>
                <a:gd name="T2" fmla="*/ 22 w 729"/>
                <a:gd name="T3" fmla="*/ 353 h 6463"/>
                <a:gd name="T4" fmla="*/ 376 w 729"/>
                <a:gd name="T5" fmla="*/ 1 h 6463"/>
                <a:gd name="T6" fmla="*/ 728 w 729"/>
                <a:gd name="T7" fmla="*/ 356 h 6463"/>
                <a:gd name="T8" fmla="*/ 706 w 729"/>
                <a:gd name="T9" fmla="*/ 6111 h 6463"/>
                <a:gd name="T10" fmla="*/ 352 w 729"/>
                <a:gd name="T11" fmla="*/ 6462 h 6463"/>
                <a:gd name="T12" fmla="*/ 0 w 729"/>
                <a:gd name="T13" fmla="*/ 6108 h 6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9" h="6463">
                  <a:moveTo>
                    <a:pt x="0" y="6108"/>
                  </a:moveTo>
                  <a:lnTo>
                    <a:pt x="22" y="353"/>
                  </a:lnTo>
                  <a:cubicBezTo>
                    <a:pt x="23" y="157"/>
                    <a:pt x="181" y="0"/>
                    <a:pt x="376" y="1"/>
                  </a:cubicBezTo>
                  <a:cubicBezTo>
                    <a:pt x="572" y="2"/>
                    <a:pt x="729" y="161"/>
                    <a:pt x="728" y="356"/>
                  </a:cubicBezTo>
                  <a:lnTo>
                    <a:pt x="706" y="6111"/>
                  </a:lnTo>
                  <a:cubicBezTo>
                    <a:pt x="706" y="6307"/>
                    <a:pt x="548" y="6463"/>
                    <a:pt x="352" y="6462"/>
                  </a:cubicBezTo>
                  <a:cubicBezTo>
                    <a:pt x="157" y="6461"/>
                    <a:pt x="0" y="6303"/>
                    <a:pt x="0" y="6108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 rot="16200000">
              <a:off x="3945" y="2298"/>
              <a:ext cx="10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Design of a simple processor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4806" y="1702"/>
              <a:ext cx="501" cy="210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4843" y="1707"/>
              <a:ext cx="3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4843" y="1811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system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" name="Oval 88"/>
            <p:cNvSpPr>
              <a:spLocks noChangeArrowheads="1"/>
            </p:cNvSpPr>
            <p:nvPr/>
          </p:nvSpPr>
          <p:spPr bwMode="auto">
            <a:xfrm>
              <a:off x="4753" y="1669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4754" y="1684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08" y="2279"/>
              <a:ext cx="895" cy="133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>
              <a:off x="4909" y="2288"/>
              <a:ext cx="5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 I/O and storage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6" name="Oval 92"/>
            <p:cNvSpPr>
              <a:spLocks noChangeArrowheads="1"/>
            </p:cNvSpPr>
            <p:nvPr/>
          </p:nvSpPr>
          <p:spPr bwMode="auto">
            <a:xfrm>
              <a:off x="4743" y="2246"/>
              <a:ext cx="93" cy="82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4752" y="2263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4804" y="2031"/>
              <a:ext cx="894" cy="132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4926" y="2032"/>
              <a:ext cx="5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Multiprocessors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0" name="Oval 96"/>
            <p:cNvSpPr>
              <a:spLocks noChangeArrowheads="1"/>
            </p:cNvSpPr>
            <p:nvPr/>
          </p:nvSpPr>
          <p:spPr bwMode="auto">
            <a:xfrm>
              <a:off x="4734" y="1972"/>
              <a:ext cx="97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4751" y="1986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4543" y="1770"/>
              <a:ext cx="261" cy="113"/>
            </a:xfrm>
            <a:custGeom>
              <a:avLst/>
              <a:gdLst>
                <a:gd name="T0" fmla="*/ 796 w 1148"/>
                <a:gd name="T1" fmla="*/ 314 h 498"/>
                <a:gd name="T2" fmla="*/ 811 w 1148"/>
                <a:gd name="T3" fmla="*/ 498 h 498"/>
                <a:gd name="T4" fmla="*/ 1148 w 1148"/>
                <a:gd name="T5" fmla="*/ 237 h 498"/>
                <a:gd name="T6" fmla="*/ 780 w 1148"/>
                <a:gd name="T7" fmla="*/ 0 h 498"/>
                <a:gd name="T8" fmla="*/ 793 w 1148"/>
                <a:gd name="T9" fmla="*/ 157 h 498"/>
                <a:gd name="T10" fmla="*/ 0 w 1148"/>
                <a:gd name="T11" fmla="*/ 175 h 498"/>
                <a:gd name="T12" fmla="*/ 13 w 1148"/>
                <a:gd name="T13" fmla="*/ 332 h 498"/>
                <a:gd name="T14" fmla="*/ 796 w 1148"/>
                <a:gd name="T15" fmla="*/ 31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498">
                  <a:moveTo>
                    <a:pt x="796" y="314"/>
                  </a:moveTo>
                  <a:lnTo>
                    <a:pt x="811" y="498"/>
                  </a:lnTo>
                  <a:lnTo>
                    <a:pt x="1148" y="237"/>
                  </a:lnTo>
                  <a:lnTo>
                    <a:pt x="780" y="0"/>
                  </a:lnTo>
                  <a:lnTo>
                    <a:pt x="793" y="157"/>
                  </a:lnTo>
                  <a:lnTo>
                    <a:pt x="0" y="175"/>
                  </a:lnTo>
                  <a:lnTo>
                    <a:pt x="13" y="332"/>
                  </a:lnTo>
                  <a:lnTo>
                    <a:pt x="796" y="314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4545" y="2055"/>
              <a:ext cx="260" cy="113"/>
            </a:xfrm>
            <a:custGeom>
              <a:avLst/>
              <a:gdLst>
                <a:gd name="T0" fmla="*/ 796 w 1148"/>
                <a:gd name="T1" fmla="*/ 314 h 499"/>
                <a:gd name="T2" fmla="*/ 811 w 1148"/>
                <a:gd name="T3" fmla="*/ 499 h 499"/>
                <a:gd name="T4" fmla="*/ 1148 w 1148"/>
                <a:gd name="T5" fmla="*/ 238 h 499"/>
                <a:gd name="T6" fmla="*/ 780 w 1148"/>
                <a:gd name="T7" fmla="*/ 0 h 499"/>
                <a:gd name="T8" fmla="*/ 793 w 1148"/>
                <a:gd name="T9" fmla="*/ 157 h 499"/>
                <a:gd name="T10" fmla="*/ 0 w 1148"/>
                <a:gd name="T11" fmla="*/ 175 h 499"/>
                <a:gd name="T12" fmla="*/ 13 w 1148"/>
                <a:gd name="T13" fmla="*/ 332 h 499"/>
                <a:gd name="T14" fmla="*/ 796 w 1148"/>
                <a:gd name="T15" fmla="*/ 31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499">
                  <a:moveTo>
                    <a:pt x="796" y="314"/>
                  </a:moveTo>
                  <a:lnTo>
                    <a:pt x="811" y="499"/>
                  </a:lnTo>
                  <a:lnTo>
                    <a:pt x="1148" y="238"/>
                  </a:lnTo>
                  <a:lnTo>
                    <a:pt x="780" y="0"/>
                  </a:lnTo>
                  <a:lnTo>
                    <a:pt x="793" y="157"/>
                  </a:lnTo>
                  <a:lnTo>
                    <a:pt x="0" y="175"/>
                  </a:lnTo>
                  <a:lnTo>
                    <a:pt x="13" y="332"/>
                  </a:lnTo>
                  <a:lnTo>
                    <a:pt x="796" y="314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4539" y="2310"/>
              <a:ext cx="260" cy="113"/>
            </a:xfrm>
            <a:custGeom>
              <a:avLst/>
              <a:gdLst>
                <a:gd name="T0" fmla="*/ 795 w 1148"/>
                <a:gd name="T1" fmla="*/ 314 h 498"/>
                <a:gd name="T2" fmla="*/ 810 w 1148"/>
                <a:gd name="T3" fmla="*/ 498 h 498"/>
                <a:gd name="T4" fmla="*/ 1148 w 1148"/>
                <a:gd name="T5" fmla="*/ 238 h 498"/>
                <a:gd name="T6" fmla="*/ 780 w 1148"/>
                <a:gd name="T7" fmla="*/ 0 h 498"/>
                <a:gd name="T8" fmla="*/ 792 w 1148"/>
                <a:gd name="T9" fmla="*/ 157 h 498"/>
                <a:gd name="T10" fmla="*/ 0 w 1148"/>
                <a:gd name="T11" fmla="*/ 175 h 498"/>
                <a:gd name="T12" fmla="*/ 13 w 1148"/>
                <a:gd name="T13" fmla="*/ 332 h 498"/>
                <a:gd name="T14" fmla="*/ 795 w 1148"/>
                <a:gd name="T15" fmla="*/ 31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498">
                  <a:moveTo>
                    <a:pt x="795" y="314"/>
                  </a:moveTo>
                  <a:lnTo>
                    <a:pt x="810" y="498"/>
                  </a:lnTo>
                  <a:lnTo>
                    <a:pt x="1148" y="238"/>
                  </a:lnTo>
                  <a:lnTo>
                    <a:pt x="780" y="0"/>
                  </a:lnTo>
                  <a:lnTo>
                    <a:pt x="792" y="157"/>
                  </a:lnTo>
                  <a:lnTo>
                    <a:pt x="0" y="175"/>
                  </a:lnTo>
                  <a:lnTo>
                    <a:pt x="13" y="332"/>
                  </a:lnTo>
                  <a:lnTo>
                    <a:pt x="795" y="314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01"/>
            <p:cNvSpPr>
              <a:spLocks noChangeArrowheads="1"/>
            </p:cNvSpPr>
            <p:nvPr/>
          </p:nvSpPr>
          <p:spPr bwMode="auto">
            <a:xfrm>
              <a:off x="4996" y="2725"/>
              <a:ext cx="269" cy="251"/>
            </a:xfrm>
            <a:prstGeom prst="ellipse">
              <a:avLst/>
            </a:prstGeom>
            <a:solidFill>
              <a:srgbClr val="1B1B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2"/>
            <p:cNvSpPr>
              <a:spLocks noChangeArrowheads="1"/>
            </p:cNvSpPr>
            <p:nvPr/>
          </p:nvSpPr>
          <p:spPr bwMode="auto">
            <a:xfrm>
              <a:off x="5038" y="2580"/>
              <a:ext cx="182" cy="188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>
              <a:off x="5121" y="2706"/>
              <a:ext cx="32" cy="25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04"/>
            <p:cNvSpPr>
              <a:spLocks noChangeArrowheads="1"/>
            </p:cNvSpPr>
            <p:nvPr/>
          </p:nvSpPr>
          <p:spPr bwMode="auto">
            <a:xfrm>
              <a:off x="5099" y="2754"/>
              <a:ext cx="71" cy="1"/>
            </a:xfrm>
            <a:prstGeom prst="ellipse">
              <a:avLst/>
            </a:prstGeom>
            <a:solidFill>
              <a:srgbClr val="FFF9C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5060" y="2663"/>
              <a:ext cx="70" cy="45"/>
            </a:xfrm>
            <a:custGeom>
              <a:avLst/>
              <a:gdLst>
                <a:gd name="T0" fmla="*/ 296 w 309"/>
                <a:gd name="T1" fmla="*/ 68 h 198"/>
                <a:gd name="T2" fmla="*/ 178 w 309"/>
                <a:gd name="T3" fmla="*/ 181 h 198"/>
                <a:gd name="T4" fmla="*/ 13 w 309"/>
                <a:gd name="T5" fmla="*/ 130 h 198"/>
                <a:gd name="T6" fmla="*/ 131 w 309"/>
                <a:gd name="T7" fmla="*/ 17 h 198"/>
                <a:gd name="T8" fmla="*/ 296 w 309"/>
                <a:gd name="T9" fmla="*/ 6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98">
                  <a:moveTo>
                    <a:pt x="296" y="68"/>
                  </a:moveTo>
                  <a:cubicBezTo>
                    <a:pt x="309" y="113"/>
                    <a:pt x="256" y="163"/>
                    <a:pt x="178" y="181"/>
                  </a:cubicBezTo>
                  <a:cubicBezTo>
                    <a:pt x="100" y="198"/>
                    <a:pt x="26" y="175"/>
                    <a:pt x="13" y="130"/>
                  </a:cubicBezTo>
                  <a:cubicBezTo>
                    <a:pt x="0" y="85"/>
                    <a:pt x="53" y="34"/>
                    <a:pt x="131" y="17"/>
                  </a:cubicBezTo>
                  <a:cubicBezTo>
                    <a:pt x="209" y="0"/>
                    <a:pt x="283" y="22"/>
                    <a:pt x="296" y="68"/>
                  </a:cubicBezTo>
                  <a:close/>
                </a:path>
              </a:pathLst>
            </a:custGeom>
            <a:solidFill>
              <a:srgbClr val="FFFF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5073" y="2668"/>
              <a:ext cx="41" cy="36"/>
            </a:xfrm>
            <a:custGeom>
              <a:avLst/>
              <a:gdLst>
                <a:gd name="T0" fmla="*/ 172 w 183"/>
                <a:gd name="T1" fmla="*/ 63 h 160"/>
                <a:gd name="T2" fmla="*/ 112 w 183"/>
                <a:gd name="T3" fmla="*/ 151 h 160"/>
                <a:gd name="T4" fmla="*/ 12 w 183"/>
                <a:gd name="T5" fmla="*/ 98 h 160"/>
                <a:gd name="T6" fmla="*/ 72 w 183"/>
                <a:gd name="T7" fmla="*/ 10 h 160"/>
                <a:gd name="T8" fmla="*/ 172 w 183"/>
                <a:gd name="T9" fmla="*/ 6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60">
                  <a:moveTo>
                    <a:pt x="172" y="63"/>
                  </a:moveTo>
                  <a:cubicBezTo>
                    <a:pt x="183" y="101"/>
                    <a:pt x="156" y="141"/>
                    <a:pt x="112" y="151"/>
                  </a:cubicBezTo>
                  <a:cubicBezTo>
                    <a:pt x="68" y="160"/>
                    <a:pt x="23" y="137"/>
                    <a:pt x="12" y="98"/>
                  </a:cubicBezTo>
                  <a:cubicBezTo>
                    <a:pt x="0" y="59"/>
                    <a:pt x="27" y="20"/>
                    <a:pt x="72" y="10"/>
                  </a:cubicBezTo>
                  <a:cubicBezTo>
                    <a:pt x="116" y="0"/>
                    <a:pt x="161" y="24"/>
                    <a:pt x="172" y="63"/>
                  </a:cubicBezTo>
                  <a:close/>
                </a:path>
              </a:pathLst>
            </a:custGeom>
            <a:solidFill>
              <a:srgbClr val="529700"/>
            </a:solidFill>
            <a:ln w="2" cap="flat">
              <a:solidFill>
                <a:srgbClr val="3B6A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5082" y="2676"/>
              <a:ext cx="24" cy="20"/>
            </a:xfrm>
            <a:custGeom>
              <a:avLst/>
              <a:gdLst>
                <a:gd name="T0" fmla="*/ 98 w 105"/>
                <a:gd name="T1" fmla="*/ 35 h 91"/>
                <a:gd name="T2" fmla="*/ 64 w 105"/>
                <a:gd name="T3" fmla="*/ 85 h 91"/>
                <a:gd name="T4" fmla="*/ 7 w 105"/>
                <a:gd name="T5" fmla="*/ 55 h 91"/>
                <a:gd name="T6" fmla="*/ 41 w 105"/>
                <a:gd name="T7" fmla="*/ 5 h 91"/>
                <a:gd name="T8" fmla="*/ 98 w 105"/>
                <a:gd name="T9" fmla="*/ 3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91">
                  <a:moveTo>
                    <a:pt x="98" y="35"/>
                  </a:moveTo>
                  <a:cubicBezTo>
                    <a:pt x="105" y="57"/>
                    <a:pt x="89" y="80"/>
                    <a:pt x="64" y="85"/>
                  </a:cubicBezTo>
                  <a:cubicBezTo>
                    <a:pt x="39" y="91"/>
                    <a:pt x="13" y="78"/>
                    <a:pt x="7" y="55"/>
                  </a:cubicBezTo>
                  <a:cubicBezTo>
                    <a:pt x="0" y="33"/>
                    <a:pt x="16" y="11"/>
                    <a:pt x="41" y="5"/>
                  </a:cubicBezTo>
                  <a:cubicBezTo>
                    <a:pt x="66" y="0"/>
                    <a:pt x="92" y="13"/>
                    <a:pt x="98" y="3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5152" y="2663"/>
              <a:ext cx="70" cy="45"/>
            </a:xfrm>
            <a:custGeom>
              <a:avLst/>
              <a:gdLst>
                <a:gd name="T0" fmla="*/ 12 w 309"/>
                <a:gd name="T1" fmla="*/ 68 h 198"/>
                <a:gd name="T2" fmla="*/ 131 w 309"/>
                <a:gd name="T3" fmla="*/ 181 h 198"/>
                <a:gd name="T4" fmla="*/ 296 w 309"/>
                <a:gd name="T5" fmla="*/ 130 h 198"/>
                <a:gd name="T6" fmla="*/ 177 w 309"/>
                <a:gd name="T7" fmla="*/ 17 h 198"/>
                <a:gd name="T8" fmla="*/ 12 w 309"/>
                <a:gd name="T9" fmla="*/ 6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98">
                  <a:moveTo>
                    <a:pt x="12" y="68"/>
                  </a:moveTo>
                  <a:cubicBezTo>
                    <a:pt x="0" y="113"/>
                    <a:pt x="52" y="163"/>
                    <a:pt x="131" y="181"/>
                  </a:cubicBezTo>
                  <a:cubicBezTo>
                    <a:pt x="209" y="198"/>
                    <a:pt x="283" y="175"/>
                    <a:pt x="296" y="130"/>
                  </a:cubicBezTo>
                  <a:cubicBezTo>
                    <a:pt x="309" y="85"/>
                    <a:pt x="256" y="34"/>
                    <a:pt x="177" y="17"/>
                  </a:cubicBezTo>
                  <a:cubicBezTo>
                    <a:pt x="99" y="0"/>
                    <a:pt x="25" y="22"/>
                    <a:pt x="12" y="68"/>
                  </a:cubicBezTo>
                  <a:close/>
                </a:path>
              </a:pathLst>
            </a:custGeom>
            <a:solidFill>
              <a:srgbClr val="FFFF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5168" y="2668"/>
              <a:ext cx="41" cy="36"/>
            </a:xfrm>
            <a:custGeom>
              <a:avLst/>
              <a:gdLst>
                <a:gd name="T0" fmla="*/ 11 w 182"/>
                <a:gd name="T1" fmla="*/ 63 h 160"/>
                <a:gd name="T2" fmla="*/ 71 w 182"/>
                <a:gd name="T3" fmla="*/ 151 h 160"/>
                <a:gd name="T4" fmla="*/ 171 w 182"/>
                <a:gd name="T5" fmla="*/ 98 h 160"/>
                <a:gd name="T6" fmla="*/ 111 w 182"/>
                <a:gd name="T7" fmla="*/ 10 h 160"/>
                <a:gd name="T8" fmla="*/ 11 w 182"/>
                <a:gd name="T9" fmla="*/ 6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60">
                  <a:moveTo>
                    <a:pt x="11" y="63"/>
                  </a:moveTo>
                  <a:cubicBezTo>
                    <a:pt x="0" y="101"/>
                    <a:pt x="27" y="141"/>
                    <a:pt x="71" y="151"/>
                  </a:cubicBezTo>
                  <a:cubicBezTo>
                    <a:pt x="115" y="160"/>
                    <a:pt x="160" y="137"/>
                    <a:pt x="171" y="98"/>
                  </a:cubicBezTo>
                  <a:cubicBezTo>
                    <a:pt x="182" y="59"/>
                    <a:pt x="155" y="20"/>
                    <a:pt x="111" y="10"/>
                  </a:cubicBezTo>
                  <a:cubicBezTo>
                    <a:pt x="67" y="0"/>
                    <a:pt x="22" y="24"/>
                    <a:pt x="11" y="63"/>
                  </a:cubicBezTo>
                  <a:close/>
                </a:path>
              </a:pathLst>
            </a:custGeom>
            <a:solidFill>
              <a:srgbClr val="529700"/>
            </a:solidFill>
            <a:ln w="2" cap="flat">
              <a:solidFill>
                <a:srgbClr val="3B6A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5177" y="2676"/>
              <a:ext cx="24" cy="20"/>
            </a:xfrm>
            <a:custGeom>
              <a:avLst/>
              <a:gdLst>
                <a:gd name="T0" fmla="*/ 6 w 104"/>
                <a:gd name="T1" fmla="*/ 35 h 91"/>
                <a:gd name="T2" fmla="*/ 41 w 104"/>
                <a:gd name="T3" fmla="*/ 85 h 91"/>
                <a:gd name="T4" fmla="*/ 98 w 104"/>
                <a:gd name="T5" fmla="*/ 55 h 91"/>
                <a:gd name="T6" fmla="*/ 64 w 104"/>
                <a:gd name="T7" fmla="*/ 5 h 91"/>
                <a:gd name="T8" fmla="*/ 6 w 104"/>
                <a:gd name="T9" fmla="*/ 3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1">
                  <a:moveTo>
                    <a:pt x="6" y="35"/>
                  </a:moveTo>
                  <a:cubicBezTo>
                    <a:pt x="0" y="57"/>
                    <a:pt x="15" y="80"/>
                    <a:pt x="41" y="85"/>
                  </a:cubicBezTo>
                  <a:cubicBezTo>
                    <a:pt x="66" y="91"/>
                    <a:pt x="91" y="78"/>
                    <a:pt x="98" y="55"/>
                  </a:cubicBezTo>
                  <a:cubicBezTo>
                    <a:pt x="104" y="33"/>
                    <a:pt x="89" y="11"/>
                    <a:pt x="64" y="5"/>
                  </a:cubicBezTo>
                  <a:cubicBezTo>
                    <a:pt x="38" y="0"/>
                    <a:pt x="13" y="13"/>
                    <a:pt x="6" y="3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5032" y="2575"/>
              <a:ext cx="199" cy="92"/>
            </a:xfrm>
            <a:custGeom>
              <a:avLst/>
              <a:gdLst>
                <a:gd name="T0" fmla="*/ 880 w 880"/>
                <a:gd name="T1" fmla="*/ 394 h 403"/>
                <a:gd name="T2" fmla="*/ 469 w 880"/>
                <a:gd name="T3" fmla="*/ 334 h 403"/>
                <a:gd name="T4" fmla="*/ 31 w 880"/>
                <a:gd name="T5" fmla="*/ 403 h 403"/>
                <a:gd name="T6" fmla="*/ 455 w 880"/>
                <a:gd name="T7" fmla="*/ 0 h 403"/>
                <a:gd name="T8" fmla="*/ 880 w 880"/>
                <a:gd name="T9" fmla="*/ 394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403">
                  <a:moveTo>
                    <a:pt x="880" y="394"/>
                  </a:moveTo>
                  <a:cubicBezTo>
                    <a:pt x="797" y="194"/>
                    <a:pt x="682" y="331"/>
                    <a:pt x="469" y="334"/>
                  </a:cubicBezTo>
                  <a:cubicBezTo>
                    <a:pt x="225" y="338"/>
                    <a:pt x="192" y="239"/>
                    <a:pt x="31" y="403"/>
                  </a:cubicBezTo>
                  <a:cubicBezTo>
                    <a:pt x="0" y="221"/>
                    <a:pt x="227" y="0"/>
                    <a:pt x="455" y="0"/>
                  </a:cubicBezTo>
                  <a:cubicBezTo>
                    <a:pt x="684" y="0"/>
                    <a:pt x="880" y="266"/>
                    <a:pt x="880" y="394"/>
                  </a:cubicBezTo>
                  <a:close/>
                </a:path>
              </a:pathLst>
            </a:custGeom>
            <a:solidFill>
              <a:srgbClr val="C77304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5040" y="2690"/>
              <a:ext cx="193" cy="98"/>
            </a:xfrm>
            <a:custGeom>
              <a:avLst/>
              <a:gdLst>
                <a:gd name="T0" fmla="*/ 0 w 849"/>
                <a:gd name="T1" fmla="*/ 0 h 436"/>
                <a:gd name="T2" fmla="*/ 424 w 849"/>
                <a:gd name="T3" fmla="*/ 436 h 436"/>
                <a:gd name="T4" fmla="*/ 849 w 849"/>
                <a:gd name="T5" fmla="*/ 0 h 436"/>
                <a:gd name="T6" fmla="*/ 843 w 849"/>
                <a:gd name="T7" fmla="*/ 0 h 436"/>
                <a:gd name="T8" fmla="*/ 432 w 849"/>
                <a:gd name="T9" fmla="*/ 331 h 436"/>
                <a:gd name="T10" fmla="*/ 20 w 849"/>
                <a:gd name="T11" fmla="*/ 0 h 436"/>
                <a:gd name="T12" fmla="*/ 0 w 849"/>
                <a:gd name="T1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436">
                  <a:moveTo>
                    <a:pt x="0" y="0"/>
                  </a:moveTo>
                  <a:cubicBezTo>
                    <a:pt x="0" y="241"/>
                    <a:pt x="190" y="436"/>
                    <a:pt x="424" y="436"/>
                  </a:cubicBezTo>
                  <a:cubicBezTo>
                    <a:pt x="658" y="436"/>
                    <a:pt x="849" y="241"/>
                    <a:pt x="849" y="0"/>
                  </a:cubicBezTo>
                  <a:lnTo>
                    <a:pt x="843" y="0"/>
                  </a:lnTo>
                  <a:cubicBezTo>
                    <a:pt x="797" y="190"/>
                    <a:pt x="631" y="331"/>
                    <a:pt x="432" y="331"/>
                  </a:cubicBezTo>
                  <a:cubicBezTo>
                    <a:pt x="233" y="331"/>
                    <a:pt x="66" y="190"/>
                    <a:pt x="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5041" y="2575"/>
              <a:ext cx="192" cy="84"/>
            </a:xfrm>
            <a:custGeom>
              <a:avLst/>
              <a:gdLst>
                <a:gd name="T0" fmla="*/ 849 w 849"/>
                <a:gd name="T1" fmla="*/ 372 h 372"/>
                <a:gd name="T2" fmla="*/ 0 w 849"/>
                <a:gd name="T3" fmla="*/ 372 h 372"/>
                <a:gd name="T4" fmla="*/ 424 w 849"/>
                <a:gd name="T5" fmla="*/ 0 h 372"/>
                <a:gd name="T6" fmla="*/ 849 w 849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372">
                  <a:moveTo>
                    <a:pt x="849" y="372"/>
                  </a:moveTo>
                  <a:lnTo>
                    <a:pt x="0" y="372"/>
                  </a:lnTo>
                  <a:cubicBezTo>
                    <a:pt x="0" y="167"/>
                    <a:pt x="190" y="0"/>
                    <a:pt x="424" y="0"/>
                  </a:cubicBezTo>
                  <a:cubicBezTo>
                    <a:pt x="659" y="0"/>
                    <a:pt x="849" y="167"/>
                    <a:pt x="849" y="372"/>
                  </a:cubicBez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5017" y="2662"/>
              <a:ext cx="234" cy="26"/>
            </a:xfrm>
            <a:custGeom>
              <a:avLst/>
              <a:gdLst>
                <a:gd name="T0" fmla="*/ 44 w 1033"/>
                <a:gd name="T1" fmla="*/ 0 h 116"/>
                <a:gd name="T2" fmla="*/ 989 w 1033"/>
                <a:gd name="T3" fmla="*/ 0 h 116"/>
                <a:gd name="T4" fmla="*/ 1033 w 1033"/>
                <a:gd name="T5" fmla="*/ 39 h 116"/>
                <a:gd name="T6" fmla="*/ 1033 w 1033"/>
                <a:gd name="T7" fmla="*/ 77 h 116"/>
                <a:gd name="T8" fmla="*/ 989 w 1033"/>
                <a:gd name="T9" fmla="*/ 116 h 116"/>
                <a:gd name="T10" fmla="*/ 44 w 1033"/>
                <a:gd name="T11" fmla="*/ 116 h 116"/>
                <a:gd name="T12" fmla="*/ 0 w 1033"/>
                <a:gd name="T13" fmla="*/ 77 h 116"/>
                <a:gd name="T14" fmla="*/ 0 w 1033"/>
                <a:gd name="T15" fmla="*/ 39 h 116"/>
                <a:gd name="T16" fmla="*/ 44 w 1033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3" h="116">
                  <a:moveTo>
                    <a:pt x="44" y="0"/>
                  </a:moveTo>
                  <a:lnTo>
                    <a:pt x="989" y="0"/>
                  </a:lnTo>
                  <a:cubicBezTo>
                    <a:pt x="1013" y="0"/>
                    <a:pt x="1033" y="17"/>
                    <a:pt x="1033" y="39"/>
                  </a:cubicBezTo>
                  <a:lnTo>
                    <a:pt x="1033" y="77"/>
                  </a:lnTo>
                  <a:cubicBezTo>
                    <a:pt x="1033" y="98"/>
                    <a:pt x="1013" y="116"/>
                    <a:pt x="989" y="116"/>
                  </a:cubicBezTo>
                  <a:lnTo>
                    <a:pt x="44" y="116"/>
                  </a:lnTo>
                  <a:cubicBezTo>
                    <a:pt x="20" y="116"/>
                    <a:pt x="0" y="98"/>
                    <a:pt x="0" y="77"/>
                  </a:cubicBezTo>
                  <a:lnTo>
                    <a:pt x="0" y="39"/>
                  </a:lnTo>
                  <a:cubicBezTo>
                    <a:pt x="0" y="17"/>
                    <a:pt x="20" y="0"/>
                    <a:pt x="44" y="0"/>
                  </a:cubicBezTo>
                  <a:close/>
                </a:path>
              </a:pathLst>
            </a:custGeom>
            <a:solidFill>
              <a:srgbClr val="FFF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5191" y="2784"/>
              <a:ext cx="26" cy="68"/>
            </a:xfrm>
            <a:custGeom>
              <a:avLst/>
              <a:gdLst>
                <a:gd name="T0" fmla="*/ 57 w 114"/>
                <a:gd name="T1" fmla="*/ 0 h 300"/>
                <a:gd name="T2" fmla="*/ 0 w 114"/>
                <a:gd name="T3" fmla="*/ 50 h 300"/>
                <a:gd name="T4" fmla="*/ 0 w 114"/>
                <a:gd name="T5" fmla="*/ 250 h 300"/>
                <a:gd name="T6" fmla="*/ 57 w 114"/>
                <a:gd name="T7" fmla="*/ 300 h 300"/>
                <a:gd name="T8" fmla="*/ 114 w 114"/>
                <a:gd name="T9" fmla="*/ 250 h 300"/>
                <a:gd name="T10" fmla="*/ 114 w 114"/>
                <a:gd name="T11" fmla="*/ 50 h 300"/>
                <a:gd name="T12" fmla="*/ 57 w 11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300">
                  <a:moveTo>
                    <a:pt x="57" y="0"/>
                  </a:moveTo>
                  <a:cubicBezTo>
                    <a:pt x="25" y="0"/>
                    <a:pt x="0" y="23"/>
                    <a:pt x="0" y="50"/>
                  </a:cubicBezTo>
                  <a:lnTo>
                    <a:pt x="0" y="250"/>
                  </a:lnTo>
                  <a:cubicBezTo>
                    <a:pt x="0" y="278"/>
                    <a:pt x="25" y="300"/>
                    <a:pt x="57" y="300"/>
                  </a:cubicBezTo>
                  <a:cubicBezTo>
                    <a:pt x="89" y="300"/>
                    <a:pt x="114" y="278"/>
                    <a:pt x="114" y="250"/>
                  </a:cubicBezTo>
                  <a:lnTo>
                    <a:pt x="114" y="50"/>
                  </a:lnTo>
                  <a:cubicBezTo>
                    <a:pt x="114" y="23"/>
                    <a:pt x="89" y="0"/>
                    <a:pt x="57" y="0"/>
                  </a:cubicBezTo>
                  <a:close/>
                </a:path>
              </a:pathLst>
            </a:custGeom>
            <a:solidFill>
              <a:srgbClr val="FF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5214" y="2760"/>
              <a:ext cx="49" cy="35"/>
            </a:xfrm>
            <a:custGeom>
              <a:avLst/>
              <a:gdLst>
                <a:gd name="T0" fmla="*/ 159 w 216"/>
                <a:gd name="T1" fmla="*/ 0 h 155"/>
                <a:gd name="T2" fmla="*/ 57 w 216"/>
                <a:gd name="T3" fmla="*/ 0 h 155"/>
                <a:gd name="T4" fmla="*/ 0 w 216"/>
                <a:gd name="T5" fmla="*/ 50 h 155"/>
                <a:gd name="T6" fmla="*/ 0 w 216"/>
                <a:gd name="T7" fmla="*/ 105 h 155"/>
                <a:gd name="T8" fmla="*/ 57 w 216"/>
                <a:gd name="T9" fmla="*/ 155 h 155"/>
                <a:gd name="T10" fmla="*/ 159 w 216"/>
                <a:gd name="T11" fmla="*/ 155 h 155"/>
                <a:gd name="T12" fmla="*/ 216 w 216"/>
                <a:gd name="T13" fmla="*/ 105 h 155"/>
                <a:gd name="T14" fmla="*/ 216 w 216"/>
                <a:gd name="T15" fmla="*/ 50 h 155"/>
                <a:gd name="T16" fmla="*/ 159 w 216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5">
                  <a:moveTo>
                    <a:pt x="159" y="0"/>
                  </a:moveTo>
                  <a:lnTo>
                    <a:pt x="57" y="0"/>
                  </a:lnTo>
                  <a:cubicBezTo>
                    <a:pt x="26" y="0"/>
                    <a:pt x="0" y="22"/>
                    <a:pt x="0" y="50"/>
                  </a:cubicBezTo>
                  <a:lnTo>
                    <a:pt x="0" y="105"/>
                  </a:lnTo>
                  <a:cubicBezTo>
                    <a:pt x="0" y="133"/>
                    <a:pt x="26" y="155"/>
                    <a:pt x="57" y="155"/>
                  </a:cubicBezTo>
                  <a:lnTo>
                    <a:pt x="159" y="155"/>
                  </a:lnTo>
                  <a:cubicBezTo>
                    <a:pt x="190" y="155"/>
                    <a:pt x="216" y="133"/>
                    <a:pt x="216" y="105"/>
                  </a:cubicBezTo>
                  <a:lnTo>
                    <a:pt x="216" y="50"/>
                  </a:lnTo>
                  <a:cubicBezTo>
                    <a:pt x="216" y="22"/>
                    <a:pt x="190" y="0"/>
                    <a:pt x="159" y="0"/>
                  </a:cubicBezTo>
                  <a:close/>
                </a:path>
              </a:pathLst>
            </a:custGeom>
            <a:solidFill>
              <a:srgbClr val="5F5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5167" y="2764"/>
              <a:ext cx="63" cy="28"/>
            </a:xfrm>
            <a:custGeom>
              <a:avLst/>
              <a:gdLst>
                <a:gd name="T0" fmla="*/ 222 w 279"/>
                <a:gd name="T1" fmla="*/ 0 h 122"/>
                <a:gd name="T2" fmla="*/ 57 w 279"/>
                <a:gd name="T3" fmla="*/ 0 h 122"/>
                <a:gd name="T4" fmla="*/ 0 w 279"/>
                <a:gd name="T5" fmla="*/ 50 h 122"/>
                <a:gd name="T6" fmla="*/ 0 w 279"/>
                <a:gd name="T7" fmla="*/ 72 h 122"/>
                <a:gd name="T8" fmla="*/ 57 w 279"/>
                <a:gd name="T9" fmla="*/ 122 h 122"/>
                <a:gd name="T10" fmla="*/ 222 w 279"/>
                <a:gd name="T11" fmla="*/ 122 h 122"/>
                <a:gd name="T12" fmla="*/ 279 w 279"/>
                <a:gd name="T13" fmla="*/ 72 h 122"/>
                <a:gd name="T14" fmla="*/ 279 w 279"/>
                <a:gd name="T15" fmla="*/ 50 h 122"/>
                <a:gd name="T16" fmla="*/ 222 w 279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2">
                  <a:moveTo>
                    <a:pt x="222" y="0"/>
                  </a:moveTo>
                  <a:lnTo>
                    <a:pt x="57" y="0"/>
                  </a:lnTo>
                  <a:cubicBezTo>
                    <a:pt x="26" y="0"/>
                    <a:pt x="0" y="22"/>
                    <a:pt x="0" y="50"/>
                  </a:cubicBezTo>
                  <a:lnTo>
                    <a:pt x="0" y="72"/>
                  </a:lnTo>
                  <a:cubicBezTo>
                    <a:pt x="0" y="99"/>
                    <a:pt x="26" y="122"/>
                    <a:pt x="57" y="122"/>
                  </a:cubicBezTo>
                  <a:lnTo>
                    <a:pt x="222" y="122"/>
                  </a:lnTo>
                  <a:cubicBezTo>
                    <a:pt x="254" y="122"/>
                    <a:pt x="279" y="99"/>
                    <a:pt x="279" y="72"/>
                  </a:cubicBezTo>
                  <a:lnTo>
                    <a:pt x="279" y="50"/>
                  </a:lnTo>
                  <a:cubicBezTo>
                    <a:pt x="279" y="22"/>
                    <a:pt x="254" y="0"/>
                    <a:pt x="222" y="0"/>
                  </a:cubicBezTo>
                  <a:close/>
                </a:path>
              </a:pathLst>
            </a:custGeom>
            <a:solidFill>
              <a:srgbClr val="5F5F5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5163" y="2821"/>
              <a:ext cx="75" cy="80"/>
            </a:xfrm>
            <a:custGeom>
              <a:avLst/>
              <a:gdLst>
                <a:gd name="T0" fmla="*/ 0 w 332"/>
                <a:gd name="T1" fmla="*/ 0 h 353"/>
                <a:gd name="T2" fmla="*/ 332 w 332"/>
                <a:gd name="T3" fmla="*/ 0 h 353"/>
                <a:gd name="T4" fmla="*/ 332 w 332"/>
                <a:gd name="T5" fmla="*/ 291 h 353"/>
                <a:gd name="T6" fmla="*/ 0 w 332"/>
                <a:gd name="T7" fmla="*/ 291 h 353"/>
                <a:gd name="T8" fmla="*/ 0 w 33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53">
                  <a:moveTo>
                    <a:pt x="0" y="0"/>
                  </a:moveTo>
                  <a:cubicBezTo>
                    <a:pt x="95" y="55"/>
                    <a:pt x="209" y="43"/>
                    <a:pt x="332" y="0"/>
                  </a:cubicBezTo>
                  <a:lnTo>
                    <a:pt x="332" y="291"/>
                  </a:lnTo>
                  <a:cubicBezTo>
                    <a:pt x="240" y="325"/>
                    <a:pt x="146" y="353"/>
                    <a:pt x="0" y="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1BFF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4885" y="2998"/>
              <a:ext cx="557" cy="247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4926" y="3005"/>
              <a:ext cx="38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Hardware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4926" y="3121"/>
              <a:ext cx="3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designer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3689" y="1804"/>
              <a:ext cx="577" cy="211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3817" y="1855"/>
              <a:ext cx="3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Pipelining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8" name="Oval 124"/>
            <p:cNvSpPr>
              <a:spLocks noChangeArrowheads="1"/>
            </p:cNvSpPr>
            <p:nvPr/>
          </p:nvSpPr>
          <p:spPr bwMode="auto">
            <a:xfrm>
              <a:off x="3626" y="1742"/>
              <a:ext cx="81" cy="81"/>
            </a:xfrm>
            <a:prstGeom prst="ellipse">
              <a:avLst/>
            </a:prstGeom>
            <a:solidFill>
              <a:srgbClr val="87DEAA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3649" y="1751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133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  <a:endParaRPr lang="en-IN" sz="9600" dirty="0">
              <a:latin typeface="Times New Roman" panose="02020603050405020304" pitchFamily="18" charset="0"/>
              <a:ea typeface="Microsoft YaHei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762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computer look </a:t>
            </a:r>
            <a:r>
              <a:rPr lang="fr-FR" dirty="0" err="1">
                <a:solidFill>
                  <a:schemeClr val="tx1"/>
                </a:solidFill>
              </a:rPr>
              <a:t>like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97026"/>
            <a:ext cx="7416800" cy="3841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Let us take the lid off a desktop computer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71800" y="2120168"/>
            <a:ext cx="6248400" cy="4280632"/>
            <a:chOff x="1828800" y="1981201"/>
            <a:chExt cx="6248400" cy="4280632"/>
          </a:xfrm>
        </p:grpSpPr>
        <p:pic>
          <p:nvPicPr>
            <p:cNvPr id="2051" name="Picture 3" descr="D:\Job\TATA\sarangi\imgs\intro\open_cas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995597"/>
              <a:ext cx="6248400" cy="42662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>
              <a:off x="1903413" y="1981201"/>
              <a:ext cx="6173787" cy="4270375"/>
              <a:chOff x="1199" y="1248"/>
              <a:chExt cx="3889" cy="2690"/>
            </a:xfrm>
          </p:grpSpPr>
          <p:sp>
            <p:nvSpPr>
              <p:cNvPr id="8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199" y="1248"/>
                <a:ext cx="3889" cy="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788" y="2050"/>
                <a:ext cx="542" cy="494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368" y="2377"/>
                <a:ext cx="255" cy="622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32" y="2188"/>
                <a:ext cx="999" cy="476"/>
              </a:xfrm>
              <a:prstGeom prst="rect">
                <a:avLst/>
              </a:prstGeom>
              <a:noFill/>
              <a:ln w="27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830" y="1827"/>
                <a:ext cx="3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>
                    <a:solidFill>
                      <a:srgbClr val="F1E8E8"/>
                    </a:solidFill>
                    <a:latin typeface="Bitstream Vera Sans"/>
                  </a:rPr>
                  <a:t>CPU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459" y="2763"/>
                <a:ext cx="7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>
                    <a:solidFill>
                      <a:srgbClr val="F1E8E8"/>
                    </a:solidFill>
                    <a:latin typeface="Bitstream Vera Sans"/>
                  </a:rPr>
                  <a:t>Memory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021" y="1958"/>
                <a:ext cx="7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>
                    <a:solidFill>
                      <a:srgbClr val="F1E8E8"/>
                    </a:solidFill>
                    <a:latin typeface="Bitstream Vera Sans"/>
                  </a:rPr>
                  <a:t>Hard disk</a:t>
                </a:r>
                <a:endParaRPr lang="en-US" dirty="0">
                  <a:latin typeface="Arial" pitchFamily="34" charset="0"/>
                </a:endParaRPr>
              </a:p>
            </p:txBody>
          </p:sp>
        </p:grpSp>
      </p:grpSp>
      <p:sp>
        <p:nvSpPr>
          <p:cNvPr id="19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4679950"/>
            <a:ext cx="7797800" cy="1600200"/>
          </a:xfrm>
        </p:spPr>
        <p:txBody>
          <a:bodyPr vert="horz" lIns="0" tIns="0" rIns="0" bIns="0" rtlCol="0">
            <a:no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Memory – Stores programs and data. Gets destroyed when the computer is powered off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Hard disk – stores programs/data permanently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286000" y="1536702"/>
            <a:ext cx="7315200" cy="2829723"/>
            <a:chOff x="864" y="968"/>
            <a:chExt cx="4798" cy="185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968"/>
              <a:ext cx="4798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64" y="1073"/>
              <a:ext cx="1845" cy="540"/>
            </a:xfrm>
            <a:prstGeom prst="rect">
              <a:avLst/>
            </a:prstGeom>
            <a:solidFill>
              <a:srgbClr val="A2D0D9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5" y="2020"/>
              <a:ext cx="1966" cy="762"/>
            </a:xfrm>
            <a:prstGeom prst="rect">
              <a:avLst/>
            </a:prstGeom>
            <a:solidFill>
              <a:srgbClr val="FFE6D5"/>
            </a:solidFill>
            <a:ln w="2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25" y="1053"/>
              <a:ext cx="1689" cy="641"/>
            </a:xfrm>
            <a:prstGeom prst="rect">
              <a:avLst/>
            </a:prstGeom>
            <a:solidFill>
              <a:srgbClr val="D5F6FF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55" y="2159"/>
              <a:ext cx="1577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6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4" y="1110"/>
              <a:ext cx="1349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600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9" y="1104"/>
              <a:ext cx="14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600" dirty="0">
                  <a:solidFill>
                    <a:srgbClr val="000000"/>
                  </a:solidFill>
                  <a:latin typeface="Sans"/>
                </a:rPr>
                <a:t>Hard disk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13" y="1568"/>
              <a:ext cx="288" cy="444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613" y="1525"/>
              <a:ext cx="152" cy="87"/>
            </a:xfrm>
            <a:custGeom>
              <a:avLst/>
              <a:gdLst>
                <a:gd name="T0" fmla="*/ 109 w 152"/>
                <a:gd name="T1" fmla="*/ 43 h 87"/>
                <a:gd name="T2" fmla="*/ 152 w 152"/>
                <a:gd name="T3" fmla="*/ 0 h 87"/>
                <a:gd name="T4" fmla="*/ 0 w 152"/>
                <a:gd name="T5" fmla="*/ 43 h 87"/>
                <a:gd name="T6" fmla="*/ 152 w 152"/>
                <a:gd name="T7" fmla="*/ 87 h 87"/>
                <a:gd name="T8" fmla="*/ 109 w 152"/>
                <a:gd name="T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109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7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7" y="1859"/>
              <a:ext cx="87" cy="153"/>
            </a:xfrm>
            <a:custGeom>
              <a:avLst/>
              <a:gdLst>
                <a:gd name="T0" fmla="*/ 44 w 87"/>
                <a:gd name="T1" fmla="*/ 44 h 153"/>
                <a:gd name="T2" fmla="*/ 0 w 87"/>
                <a:gd name="T3" fmla="*/ 0 h 153"/>
                <a:gd name="T4" fmla="*/ 44 w 87"/>
                <a:gd name="T5" fmla="*/ 153 h 153"/>
                <a:gd name="T6" fmla="*/ 87 w 87"/>
                <a:gd name="T7" fmla="*/ 0 h 153"/>
                <a:gd name="T8" fmla="*/ 44 w 87"/>
                <a:gd name="T9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3">
                  <a:moveTo>
                    <a:pt x="44" y="44"/>
                  </a:moveTo>
                  <a:lnTo>
                    <a:pt x="0" y="0"/>
                  </a:lnTo>
                  <a:lnTo>
                    <a:pt x="44" y="153"/>
                  </a:lnTo>
                  <a:lnTo>
                    <a:pt x="87" y="0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606" y="1249"/>
              <a:ext cx="1134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606" y="1206"/>
              <a:ext cx="152" cy="86"/>
            </a:xfrm>
            <a:custGeom>
              <a:avLst/>
              <a:gdLst>
                <a:gd name="T0" fmla="*/ 108 w 152"/>
                <a:gd name="T1" fmla="*/ 43 h 86"/>
                <a:gd name="T2" fmla="*/ 152 w 152"/>
                <a:gd name="T3" fmla="*/ 0 h 86"/>
                <a:gd name="T4" fmla="*/ 0 w 152"/>
                <a:gd name="T5" fmla="*/ 43 h 86"/>
                <a:gd name="T6" fmla="*/ 152 w 152"/>
                <a:gd name="T7" fmla="*/ 86 h 86"/>
                <a:gd name="T8" fmla="*/ 108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108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6"/>
                  </a:lnTo>
                  <a:lnTo>
                    <a:pt x="108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588" y="1206"/>
              <a:ext cx="152" cy="86"/>
            </a:xfrm>
            <a:custGeom>
              <a:avLst/>
              <a:gdLst>
                <a:gd name="T0" fmla="*/ 44 w 152"/>
                <a:gd name="T1" fmla="*/ 43 h 86"/>
                <a:gd name="T2" fmla="*/ 0 w 152"/>
                <a:gd name="T3" fmla="*/ 86 h 86"/>
                <a:gd name="T4" fmla="*/ 152 w 152"/>
                <a:gd name="T5" fmla="*/ 43 h 86"/>
                <a:gd name="T6" fmla="*/ 0 w 152"/>
                <a:gd name="T7" fmla="*/ 0 h 86"/>
                <a:gd name="T8" fmla="*/ 44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44" y="43"/>
                  </a:moveTo>
                  <a:lnTo>
                    <a:pt x="0" y="86"/>
                  </a:lnTo>
                  <a:lnTo>
                    <a:pt x="152" y="43"/>
                  </a:lnTo>
                  <a:lnTo>
                    <a:pt x="0" y="0"/>
                  </a:lnTo>
                  <a:lnTo>
                    <a:pt x="44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Let us </a:t>
            </a:r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a full system ...</a:t>
            </a:r>
          </a:p>
        </p:txBody>
      </p:sp>
      <p:grpSp>
        <p:nvGrpSpPr>
          <p:cNvPr id="4169" name="Group 105"/>
          <p:cNvGrpSpPr>
            <a:grpSpLocks noChangeAspect="1"/>
          </p:cNvGrpSpPr>
          <p:nvPr/>
        </p:nvGrpSpPr>
        <p:grpSpPr bwMode="auto">
          <a:xfrm>
            <a:off x="3178176" y="1912938"/>
            <a:ext cx="5661025" cy="4183063"/>
            <a:chOff x="1330" y="1104"/>
            <a:chExt cx="3566" cy="2635"/>
          </a:xfrm>
        </p:grpSpPr>
        <p:sp>
          <p:nvSpPr>
            <p:cNvPr id="4170" name="AutoShape 104"/>
            <p:cNvSpPr>
              <a:spLocks noChangeAspect="1" noChangeArrowheads="1" noTextEdit="1"/>
            </p:cNvSpPr>
            <p:nvPr/>
          </p:nvSpPr>
          <p:spPr bwMode="auto">
            <a:xfrm>
              <a:off x="1330" y="1104"/>
              <a:ext cx="3566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06"/>
            <p:cNvSpPr>
              <a:spLocks noChangeArrowheads="1"/>
            </p:cNvSpPr>
            <p:nvPr/>
          </p:nvSpPr>
          <p:spPr bwMode="auto">
            <a:xfrm>
              <a:off x="3475" y="1256"/>
              <a:ext cx="1312" cy="384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107"/>
            <p:cNvSpPr>
              <a:spLocks noChangeArrowheads="1"/>
            </p:cNvSpPr>
            <p:nvPr/>
          </p:nvSpPr>
          <p:spPr bwMode="auto">
            <a:xfrm>
              <a:off x="2232" y="1929"/>
              <a:ext cx="1397" cy="54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108"/>
            <p:cNvSpPr>
              <a:spLocks noChangeArrowheads="1"/>
            </p:cNvSpPr>
            <p:nvPr/>
          </p:nvSpPr>
          <p:spPr bwMode="auto">
            <a:xfrm>
              <a:off x="1456" y="1242"/>
              <a:ext cx="1202" cy="456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Rectangle 109"/>
            <p:cNvSpPr>
              <a:spLocks noChangeArrowheads="1"/>
            </p:cNvSpPr>
            <p:nvPr/>
          </p:nvSpPr>
          <p:spPr bwMode="auto">
            <a:xfrm>
              <a:off x="2372" y="2049"/>
              <a:ext cx="10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5" name="Rectangle 110"/>
            <p:cNvSpPr>
              <a:spLocks noChangeArrowheads="1"/>
            </p:cNvSpPr>
            <p:nvPr/>
          </p:nvSpPr>
          <p:spPr bwMode="auto">
            <a:xfrm>
              <a:off x="1561" y="1339"/>
              <a:ext cx="9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6" name="Rectangle 111"/>
            <p:cNvSpPr>
              <a:spLocks noChangeArrowheads="1"/>
            </p:cNvSpPr>
            <p:nvPr/>
          </p:nvSpPr>
          <p:spPr bwMode="auto">
            <a:xfrm>
              <a:off x="3503" y="1267"/>
              <a:ext cx="122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latin typeface="Sans"/>
                </a:rPr>
                <a:t>Hard disk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7" name="Freeform 112"/>
            <p:cNvSpPr>
              <a:spLocks/>
            </p:cNvSpPr>
            <p:nvPr/>
          </p:nvSpPr>
          <p:spPr bwMode="auto">
            <a:xfrm>
              <a:off x="2657" y="1608"/>
              <a:ext cx="204" cy="315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113"/>
            <p:cNvSpPr>
              <a:spLocks/>
            </p:cNvSpPr>
            <p:nvPr/>
          </p:nvSpPr>
          <p:spPr bwMode="auto">
            <a:xfrm>
              <a:off x="2657" y="1577"/>
              <a:ext cx="108" cy="62"/>
            </a:xfrm>
            <a:custGeom>
              <a:avLst/>
              <a:gdLst>
                <a:gd name="T0" fmla="*/ 77 w 108"/>
                <a:gd name="T1" fmla="*/ 31 h 62"/>
                <a:gd name="T2" fmla="*/ 108 w 108"/>
                <a:gd name="T3" fmla="*/ 0 h 62"/>
                <a:gd name="T4" fmla="*/ 0 w 108"/>
                <a:gd name="T5" fmla="*/ 31 h 62"/>
                <a:gd name="T6" fmla="*/ 108 w 108"/>
                <a:gd name="T7" fmla="*/ 62 h 62"/>
                <a:gd name="T8" fmla="*/ 77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77" y="31"/>
                  </a:moveTo>
                  <a:lnTo>
                    <a:pt x="108" y="0"/>
                  </a:lnTo>
                  <a:lnTo>
                    <a:pt x="0" y="31"/>
                  </a:lnTo>
                  <a:lnTo>
                    <a:pt x="108" y="62"/>
                  </a:lnTo>
                  <a:lnTo>
                    <a:pt x="77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4"/>
            <p:cNvSpPr>
              <a:spLocks/>
            </p:cNvSpPr>
            <p:nvPr/>
          </p:nvSpPr>
          <p:spPr bwMode="auto">
            <a:xfrm>
              <a:off x="2830" y="1815"/>
              <a:ext cx="62" cy="108"/>
            </a:xfrm>
            <a:custGeom>
              <a:avLst/>
              <a:gdLst>
                <a:gd name="T0" fmla="*/ 31 w 62"/>
                <a:gd name="T1" fmla="*/ 31 h 108"/>
                <a:gd name="T2" fmla="*/ 0 w 62"/>
                <a:gd name="T3" fmla="*/ 0 h 108"/>
                <a:gd name="T4" fmla="*/ 31 w 62"/>
                <a:gd name="T5" fmla="*/ 108 h 108"/>
                <a:gd name="T6" fmla="*/ 62 w 62"/>
                <a:gd name="T7" fmla="*/ 0 h 108"/>
                <a:gd name="T8" fmla="*/ 31 w 62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31"/>
                  </a:moveTo>
                  <a:lnTo>
                    <a:pt x="0" y="0"/>
                  </a:lnTo>
                  <a:lnTo>
                    <a:pt x="31" y="108"/>
                  </a:lnTo>
                  <a:lnTo>
                    <a:pt x="62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115"/>
            <p:cNvSpPr>
              <a:spLocks noChangeShapeType="1"/>
            </p:cNvSpPr>
            <p:nvPr/>
          </p:nvSpPr>
          <p:spPr bwMode="auto">
            <a:xfrm>
              <a:off x="2651" y="1381"/>
              <a:ext cx="80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16"/>
            <p:cNvSpPr>
              <a:spLocks/>
            </p:cNvSpPr>
            <p:nvPr/>
          </p:nvSpPr>
          <p:spPr bwMode="auto">
            <a:xfrm>
              <a:off x="2651" y="1351"/>
              <a:ext cx="109" cy="62"/>
            </a:xfrm>
            <a:custGeom>
              <a:avLst/>
              <a:gdLst>
                <a:gd name="T0" fmla="*/ 77 w 109"/>
                <a:gd name="T1" fmla="*/ 30 h 62"/>
                <a:gd name="T2" fmla="*/ 109 w 109"/>
                <a:gd name="T3" fmla="*/ 0 h 62"/>
                <a:gd name="T4" fmla="*/ 0 w 109"/>
                <a:gd name="T5" fmla="*/ 30 h 62"/>
                <a:gd name="T6" fmla="*/ 109 w 109"/>
                <a:gd name="T7" fmla="*/ 62 h 62"/>
                <a:gd name="T8" fmla="*/ 77 w 109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77" y="30"/>
                  </a:moveTo>
                  <a:lnTo>
                    <a:pt x="109" y="0"/>
                  </a:lnTo>
                  <a:lnTo>
                    <a:pt x="0" y="30"/>
                  </a:lnTo>
                  <a:lnTo>
                    <a:pt x="109" y="62"/>
                  </a:lnTo>
                  <a:lnTo>
                    <a:pt x="77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7"/>
            <p:cNvSpPr>
              <a:spLocks/>
            </p:cNvSpPr>
            <p:nvPr/>
          </p:nvSpPr>
          <p:spPr bwMode="auto">
            <a:xfrm>
              <a:off x="3350" y="1351"/>
              <a:ext cx="108" cy="62"/>
            </a:xfrm>
            <a:custGeom>
              <a:avLst/>
              <a:gdLst>
                <a:gd name="T0" fmla="*/ 30 w 108"/>
                <a:gd name="T1" fmla="*/ 30 h 62"/>
                <a:gd name="T2" fmla="*/ 0 w 108"/>
                <a:gd name="T3" fmla="*/ 62 h 62"/>
                <a:gd name="T4" fmla="*/ 108 w 108"/>
                <a:gd name="T5" fmla="*/ 30 h 62"/>
                <a:gd name="T6" fmla="*/ 0 w 108"/>
                <a:gd name="T7" fmla="*/ 0 h 62"/>
                <a:gd name="T8" fmla="*/ 30 w 108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30" y="30"/>
                  </a:moveTo>
                  <a:lnTo>
                    <a:pt x="0" y="62"/>
                  </a:lnTo>
                  <a:lnTo>
                    <a:pt x="108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Rectangle 118"/>
            <p:cNvSpPr>
              <a:spLocks noChangeArrowheads="1"/>
            </p:cNvSpPr>
            <p:nvPr/>
          </p:nvSpPr>
          <p:spPr bwMode="auto">
            <a:xfrm>
              <a:off x="1380" y="1133"/>
              <a:ext cx="3493" cy="1398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19"/>
            <p:cNvSpPr>
              <a:spLocks/>
            </p:cNvSpPr>
            <p:nvPr/>
          </p:nvSpPr>
          <p:spPr bwMode="auto">
            <a:xfrm>
              <a:off x="1407" y="2804"/>
              <a:ext cx="1332" cy="354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Rectangle 120"/>
            <p:cNvSpPr>
              <a:spLocks noChangeArrowheads="1"/>
            </p:cNvSpPr>
            <p:nvPr/>
          </p:nvSpPr>
          <p:spPr bwMode="auto">
            <a:xfrm>
              <a:off x="1537" y="2832"/>
              <a:ext cx="10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Keyboard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86" name="Freeform 121"/>
            <p:cNvSpPr>
              <a:spLocks/>
            </p:cNvSpPr>
            <p:nvPr/>
          </p:nvSpPr>
          <p:spPr bwMode="auto">
            <a:xfrm>
              <a:off x="1707" y="3321"/>
              <a:ext cx="981" cy="354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Rectangle 122"/>
            <p:cNvSpPr>
              <a:spLocks noChangeArrowheads="1"/>
            </p:cNvSpPr>
            <p:nvPr/>
          </p:nvSpPr>
          <p:spPr bwMode="auto">
            <a:xfrm>
              <a:off x="1827" y="3345"/>
              <a:ext cx="74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Mouse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88" name="Freeform 123"/>
            <p:cNvSpPr>
              <a:spLocks/>
            </p:cNvSpPr>
            <p:nvPr/>
          </p:nvSpPr>
          <p:spPr bwMode="auto">
            <a:xfrm>
              <a:off x="3411" y="2825"/>
              <a:ext cx="1332" cy="354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4"/>
            <p:cNvSpPr>
              <a:spLocks noChangeArrowheads="1"/>
            </p:cNvSpPr>
            <p:nvPr/>
          </p:nvSpPr>
          <p:spPr bwMode="auto">
            <a:xfrm>
              <a:off x="3659" y="2832"/>
              <a:ext cx="89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Monitor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0" name="Freeform 125"/>
            <p:cNvSpPr>
              <a:spLocks/>
            </p:cNvSpPr>
            <p:nvPr/>
          </p:nvSpPr>
          <p:spPr bwMode="auto">
            <a:xfrm>
              <a:off x="3433" y="3343"/>
              <a:ext cx="981" cy="353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Rectangle 126"/>
            <p:cNvSpPr>
              <a:spLocks noChangeArrowheads="1"/>
            </p:cNvSpPr>
            <p:nvPr/>
          </p:nvSpPr>
          <p:spPr bwMode="auto">
            <a:xfrm>
              <a:off x="3570" y="3360"/>
              <a:ext cx="74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Printer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2" name="Line 127"/>
            <p:cNvSpPr>
              <a:spLocks noChangeShapeType="1"/>
            </p:cNvSpPr>
            <p:nvPr/>
          </p:nvSpPr>
          <p:spPr bwMode="auto">
            <a:xfrm>
              <a:off x="2906" y="2533"/>
              <a:ext cx="0" cy="45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28"/>
            <p:cNvSpPr>
              <a:spLocks/>
            </p:cNvSpPr>
            <p:nvPr/>
          </p:nvSpPr>
          <p:spPr bwMode="auto">
            <a:xfrm>
              <a:off x="2868" y="2533"/>
              <a:ext cx="74" cy="130"/>
            </a:xfrm>
            <a:custGeom>
              <a:avLst/>
              <a:gdLst>
                <a:gd name="T0" fmla="*/ 38 w 74"/>
                <a:gd name="T1" fmla="*/ 93 h 130"/>
                <a:gd name="T2" fmla="*/ 74 w 74"/>
                <a:gd name="T3" fmla="*/ 130 h 130"/>
                <a:gd name="T4" fmla="*/ 38 w 74"/>
                <a:gd name="T5" fmla="*/ 0 h 130"/>
                <a:gd name="T6" fmla="*/ 0 w 74"/>
                <a:gd name="T7" fmla="*/ 130 h 130"/>
                <a:gd name="T8" fmla="*/ 38 w 74"/>
                <a:gd name="T9" fmla="*/ 9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0">
                  <a:moveTo>
                    <a:pt x="38" y="93"/>
                  </a:moveTo>
                  <a:lnTo>
                    <a:pt x="74" y="130"/>
                  </a:lnTo>
                  <a:lnTo>
                    <a:pt x="38" y="0"/>
                  </a:lnTo>
                  <a:lnTo>
                    <a:pt x="0" y="1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29"/>
            <p:cNvSpPr>
              <a:spLocks/>
            </p:cNvSpPr>
            <p:nvPr/>
          </p:nvSpPr>
          <p:spPr bwMode="auto">
            <a:xfrm>
              <a:off x="2673" y="2986"/>
              <a:ext cx="233" cy="536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0"/>
            <p:cNvSpPr>
              <a:spLocks/>
            </p:cNvSpPr>
            <p:nvPr/>
          </p:nvSpPr>
          <p:spPr bwMode="auto">
            <a:xfrm>
              <a:off x="3220" y="2498"/>
              <a:ext cx="194" cy="1017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1"/>
            <p:cNvSpPr>
              <a:spLocks/>
            </p:cNvSpPr>
            <p:nvPr/>
          </p:nvSpPr>
          <p:spPr bwMode="auto">
            <a:xfrm>
              <a:off x="3305" y="3484"/>
              <a:ext cx="109" cy="61"/>
            </a:xfrm>
            <a:custGeom>
              <a:avLst/>
              <a:gdLst>
                <a:gd name="T0" fmla="*/ 32 w 109"/>
                <a:gd name="T1" fmla="*/ 31 h 61"/>
                <a:gd name="T2" fmla="*/ 0 w 109"/>
                <a:gd name="T3" fmla="*/ 61 h 61"/>
                <a:gd name="T4" fmla="*/ 109 w 109"/>
                <a:gd name="T5" fmla="*/ 31 h 61"/>
                <a:gd name="T6" fmla="*/ 0 w 109"/>
                <a:gd name="T7" fmla="*/ 0 h 61"/>
                <a:gd name="T8" fmla="*/ 32 w 10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32" y="31"/>
                  </a:moveTo>
                  <a:lnTo>
                    <a:pt x="0" y="61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Line 132"/>
            <p:cNvSpPr>
              <a:spLocks noChangeShapeType="1"/>
            </p:cNvSpPr>
            <p:nvPr/>
          </p:nvSpPr>
          <p:spPr bwMode="auto">
            <a:xfrm>
              <a:off x="3215" y="2995"/>
              <a:ext cx="18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3"/>
            <p:cNvSpPr>
              <a:spLocks/>
            </p:cNvSpPr>
            <p:nvPr/>
          </p:nvSpPr>
          <p:spPr bwMode="auto">
            <a:xfrm>
              <a:off x="3294" y="2964"/>
              <a:ext cx="109" cy="62"/>
            </a:xfrm>
            <a:custGeom>
              <a:avLst/>
              <a:gdLst>
                <a:gd name="T0" fmla="*/ 32 w 109"/>
                <a:gd name="T1" fmla="*/ 31 h 62"/>
                <a:gd name="T2" fmla="*/ 0 w 109"/>
                <a:gd name="T3" fmla="*/ 62 h 62"/>
                <a:gd name="T4" fmla="*/ 109 w 109"/>
                <a:gd name="T5" fmla="*/ 31 h 62"/>
                <a:gd name="T6" fmla="*/ 0 w 109"/>
                <a:gd name="T7" fmla="*/ 0 h 62"/>
                <a:gd name="T8" fmla="*/ 32 w 109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32" y="31"/>
                  </a:moveTo>
                  <a:lnTo>
                    <a:pt x="0" y="62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Food for </a:t>
            </a:r>
            <a:r>
              <a:rPr lang="fr-FR" dirty="0" err="1">
                <a:solidFill>
                  <a:schemeClr val="tx1"/>
                </a:solidFill>
              </a:rPr>
              <a:t>Thought</a:t>
            </a:r>
            <a:r>
              <a:rPr lang="fr-FR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4781550"/>
            <a:ext cx="7664450" cy="781050"/>
          </a:xfrm>
        </p:spPr>
        <p:txBody>
          <a:bodyPr vert="horz" lIns="0" tIns="0" rIns="0" bIns="0" rtlCol="0">
            <a:no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What is the most intelligent computer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87600" y="1676400"/>
            <a:ext cx="288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6867</TotalTime>
  <Words>2456</Words>
  <Application>Microsoft Office PowerPoint</Application>
  <PresentationFormat>Widescreen</PresentationFormat>
  <Paragraphs>493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Bitstream Vera Sans</vt:lpstr>
      <vt:lpstr>Calibri</vt:lpstr>
      <vt:lpstr>Calibri Light</vt:lpstr>
      <vt:lpstr>Candara</vt:lpstr>
      <vt:lpstr>Comic Sans MS</vt:lpstr>
      <vt:lpstr>Courier New</vt:lpstr>
      <vt:lpstr>Sans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What is Computer Architecture ?</vt:lpstr>
      <vt:lpstr>What is a Computer ?</vt:lpstr>
      <vt:lpstr>How does it work ?</vt:lpstr>
      <vt:lpstr>What does a computer look like ?</vt:lpstr>
      <vt:lpstr>PowerPoint Presentation</vt:lpstr>
      <vt:lpstr>Let us make it a full system ...</vt:lpstr>
      <vt:lpstr>Food for Thought...</vt:lpstr>
      <vt:lpstr>Answer ...</vt:lpstr>
      <vt:lpstr>Outline</vt:lpstr>
      <vt:lpstr>How does an Electronic Computer Differ from our Brain ?</vt:lpstr>
      <vt:lpstr>How to Instruct a Computer ?</vt:lpstr>
      <vt:lpstr>What Can a Computer Understand ?</vt:lpstr>
      <vt:lpstr>The Language of Instructions</vt:lpstr>
      <vt:lpstr>Features of an ISA </vt:lpstr>
      <vt:lpstr>Features of an ISA – II</vt:lpstr>
      <vt:lpstr>Designing an ISA</vt:lpstr>
      <vt:lpstr>RISC vs CISC</vt:lpstr>
      <vt:lpstr>Summary Uptil Now ...</vt:lpstr>
      <vt:lpstr>Outline</vt:lpstr>
      <vt:lpstr>Completeness of an ISA</vt:lpstr>
      <vt:lpstr>Completeness of an ISA – II</vt:lpstr>
      <vt:lpstr>Answer</vt:lpstr>
      <vt:lpstr>The Turing Machine – Alan Turing</vt:lpstr>
      <vt:lpstr>Turing Machine</vt:lpstr>
      <vt:lpstr>Operation of a Turing Machine</vt:lpstr>
      <vt:lpstr>Example of a Turing Machine</vt:lpstr>
      <vt:lpstr>More about the Turing Machine</vt:lpstr>
      <vt:lpstr>Church-Turing Thesis </vt:lpstr>
      <vt:lpstr>Universal Turing Machine</vt:lpstr>
      <vt:lpstr>Universal Turing Machine</vt:lpstr>
      <vt:lpstr>A Universal Turing Machine</vt:lpstr>
      <vt:lpstr>PowerPoint Presentation</vt:lpstr>
      <vt:lpstr>Computer Inspired from the Turing Machine</vt:lpstr>
      <vt:lpstr>Elements of a Computer</vt:lpstr>
      <vt:lpstr>Let us now design an ISA ...</vt:lpstr>
      <vt:lpstr>Single Instruction ISA - II</vt:lpstr>
      <vt:lpstr>Multiple Instruction ISA</vt:lpstr>
      <vt:lpstr>Outline</vt:lpstr>
      <vt:lpstr>Designing Practical Machines</vt:lpstr>
      <vt:lpstr>Von-Neumann Architecture</vt:lpstr>
      <vt:lpstr>Problems with Harvard/ Von-Neumann Architectures</vt:lpstr>
      <vt:lpstr>Uses of Registers</vt:lpstr>
      <vt:lpstr>Example of a Program in Machine Language with Registers</vt:lpstr>
      <vt:lpstr>Machine with Registers</vt:lpstr>
      <vt:lpstr>Outline</vt:lpstr>
      <vt:lpstr>Where are we ...</vt:lpstr>
      <vt:lpstr>Instruction Set Architecture</vt:lpstr>
      <vt:lpstr>Roadmap of the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Smruti Sarangi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124</cp:revision>
  <dcterms:created xsi:type="dcterms:W3CDTF">2013-07-05T14:39:01Z</dcterms:created>
  <dcterms:modified xsi:type="dcterms:W3CDTF">2024-07-15T11:32:58Z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