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75"/>
  </p:notesMasterIdLst>
  <p:handoutMasterIdLst>
    <p:handoutMasterId r:id="rId76"/>
  </p:handoutMasterIdLst>
  <p:sldIdLst>
    <p:sldId id="256" r:id="rId3"/>
    <p:sldId id="334" r:id="rId4"/>
    <p:sldId id="257" r:id="rId5"/>
    <p:sldId id="258" r:id="rId6"/>
    <p:sldId id="259" r:id="rId7"/>
    <p:sldId id="260" r:id="rId8"/>
    <p:sldId id="261" r:id="rId9"/>
    <p:sldId id="328" r:id="rId10"/>
    <p:sldId id="32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30" r:id="rId20"/>
    <p:sldId id="273" r:id="rId21"/>
    <p:sldId id="33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32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9" autoAdjust="0"/>
    <p:restoredTop sz="94660"/>
  </p:normalViewPr>
  <p:slideViewPr>
    <p:cSldViewPr>
      <p:cViewPr varScale="1">
        <p:scale>
          <a:sx n="111" d="100"/>
          <a:sy n="111" d="100"/>
        </p:scale>
        <p:origin x="480" y="78"/>
      </p:cViewPr>
      <p:guideLst>
        <p:guide orient="horz" pos="40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ABBE3268-D499-4BAC-BD33-54FE60BFE898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2772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E4C2EE7-FE8A-4F0D-956C-4C190040CCD9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81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2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03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7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45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0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0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9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73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4C2EE7-FE8A-4F0D-956C-4C190040CCD9}" type="slidenum">
              <a:rPr lang="en-US" smtClean="0"/>
              <a:pPr lvl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2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5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90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7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39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35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71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3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83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2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3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2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80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86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11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1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61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66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29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05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82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9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66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60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939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61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39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38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914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62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59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811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8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61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511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129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651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42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989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979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08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08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54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2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217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6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4C2EE7-FE8A-4F0D-956C-4C190040CCD9}" type="slidenum">
              <a:rPr lang="en-US" smtClean="0"/>
              <a:pPr lvl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5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37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297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274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488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224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010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236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8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271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5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9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2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744795-1CA9-4603-A1F5-8391C130C13F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88CEF-BE5D-40F7-98BA-2B8212600A90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15FD9C-1BAC-4A0B-8829-B86B5812B2EE}" type="slidenum">
              <a:rPr lang="en-US" smtClean="0"/>
              <a:pPr lvl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4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5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4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51CE45-F5EF-4B09-8252-A40336B7486C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8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35B257-4A58-495E-A73F-AC5DECC8DEBE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9859B9-A3C5-4316-86FE-9AAE32523079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9E5F5-2D54-4232-AD45-5AE4668E235F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5C73E8-AF0A-4FFD-A316-5E037E9C7FD0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BADC4-81B2-4EEE-9CB9-F03BB96BDE75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4D7B2-35EC-4DDC-9247-30E08787EEDA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IN"/>
              <a:t>            21St July,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N"/>
              <a:t>Your footer comes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7D2BB2-7EF9-4122-AFBC-65D599F2A270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lvl="0"/>
            <a:fld id="{057DA4ED-962F-4596-85CC-A52C9D351E00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IN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57DA4ED-962F-4596-85CC-A52C9D351E00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51200" y="1450559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Language of Bits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86200" y="3343107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045" y="2619971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28800" y="4419600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2:  </a:t>
            </a:r>
            <a:r>
              <a:rPr lang="en-US" dirty="0">
                <a:solidFill>
                  <a:schemeClr val="tx1"/>
                </a:solidFill>
                <a:effectLst/>
              </a:rPr>
              <a:t>The Language of Bits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dirty="0" err="1">
                <a:solidFill>
                  <a:schemeClr val="tx1"/>
                </a:solidFill>
              </a:rPr>
              <a:t>Morgan's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Laws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Two very useful rules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10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+ B = A.B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029200" y="31242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124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3124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9200" y="39624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A.B = A + 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05400" y="4038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9800" y="4038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05600" y="4038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Consensus </a:t>
            </a:r>
            <a:r>
              <a:rPr lang="fr-FR" dirty="0" err="1">
                <a:solidFill>
                  <a:schemeClr val="tx1"/>
                </a:solidFill>
              </a:rPr>
              <a:t>Theorem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4437063"/>
            <a:ext cx="7416800" cy="11985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Prove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X.Y + X.Z + Y.Z = X.Y + X.Z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4916760" y="5089679"/>
            <a:ext cx="188640" cy="0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7391400" y="5106693"/>
            <a:ext cx="149040" cy="0"/>
          </a:xfrm>
          <a:prstGeom prst="line">
            <a:avLst/>
          </a:prstGeom>
          <a:noFill/>
          <a:ln w="1836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4400" y="1620000"/>
            <a:ext cx="288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429001" y="1863726"/>
            <a:ext cx="5400675" cy="36226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Boolean Algebra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Positive Integers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Negative Integers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Numbers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204040" y="2322603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Representing Positive Integers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295400"/>
            <a:ext cx="7416800" cy="5334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Ancient Roman System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Issues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There was no notion of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Very difficult to represent large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Addition, and subtraction (</a:t>
            </a:r>
            <a: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</a:rPr>
              <a:t>very difficult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13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10124"/>
              </p:ext>
            </p:extLst>
          </p:nvPr>
        </p:nvGraphicFramePr>
        <p:xfrm>
          <a:off x="2590800" y="2743200"/>
          <a:ext cx="685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2590800" y="3662784"/>
            <a:ext cx="7416800" cy="6953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Uses the place value system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413000" y="76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Indian</a:t>
            </a:r>
            <a:r>
              <a:rPr lang="fr-FR" dirty="0">
                <a:solidFill>
                  <a:schemeClr val="tx1"/>
                </a:solidFill>
              </a:rPr>
              <a:t>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72920" y="1533241"/>
            <a:ext cx="5999760" cy="11995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34280" y="2993280"/>
            <a:ext cx="5526360" cy="28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Bakshali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numerals, 7</a:t>
            </a:r>
            <a:r>
              <a:rPr lang="en-IN" baseline="30000" dirty="0">
                <a:latin typeface="Arial" pitchFamily="18"/>
                <a:ea typeface="Microsoft YaHei" pitchFamily="2"/>
                <a:cs typeface="Mangal" pitchFamily="2"/>
              </a:rPr>
              <a:t>th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century 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7041" y="4343400"/>
            <a:ext cx="5744499" cy="44475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5301 = 5 * 10</a:t>
            </a:r>
            <a:r>
              <a:rPr lang="en-IN" sz="2400" baseline="33000" dirty="0">
                <a:latin typeface="Arial" pitchFamily="18"/>
                <a:ea typeface="Microsoft YaHei" pitchFamily="2"/>
                <a:cs typeface="Mangal" pitchFamily="2"/>
              </a:rPr>
              <a:t>3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+ 3 * 10</a:t>
            </a:r>
            <a:r>
              <a:rPr lang="en-IN" sz="2400" baseline="33000" dirty="0">
                <a:latin typeface="Arial" pitchFamily="18"/>
                <a:ea typeface="Microsoft YaHei" pitchFamily="2"/>
                <a:cs typeface="Mangal" pitchFamily="2"/>
              </a:rPr>
              <a:t>2 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+ 0 * 10</a:t>
            </a:r>
            <a:r>
              <a:rPr lang="en-IN" sz="2400" baseline="33000" dirty="0">
                <a:latin typeface="Arial" pitchFamily="18"/>
                <a:ea typeface="Microsoft YaHei" pitchFamily="2"/>
                <a:cs typeface="Mangal" pitchFamily="2"/>
              </a:rPr>
              <a:t>1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+ 1*10</a:t>
            </a:r>
            <a:r>
              <a:rPr lang="en-IN" sz="2400" baseline="33000" dirty="0"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7" name="Freeform 6"/>
          <p:cNvSpPr/>
          <p:nvPr/>
        </p:nvSpPr>
        <p:spPr>
          <a:xfrm>
            <a:off x="3621919" y="5043000"/>
            <a:ext cx="466308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Example in base 10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Systems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Bases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0"/>
            <a:ext cx="7416800" cy="100965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Why do we use base 10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because 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05640" y="2609280"/>
            <a:ext cx="5094720" cy="3466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had</a:t>
            </a:r>
            <a:r>
              <a:rPr lang="fr-FR" dirty="0">
                <a:solidFill>
                  <a:schemeClr val="tx1"/>
                </a:solidFill>
              </a:rPr>
              <a:t> a world in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1"/>
            <a:ext cx="7416800" cy="6127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People had only two fingers.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800" y="2394842"/>
            <a:ext cx="4660560" cy="37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Binary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400" y="1524001"/>
            <a:ext cx="8051800" cy="94932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They would use a number system with base 2.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429000" y="2895601"/>
            <a:ext cx="5329238" cy="1857375"/>
            <a:chOff x="1524" y="1976"/>
            <a:chExt cx="3357" cy="117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4" y="1976"/>
              <a:ext cx="329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524" y="1979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524" y="2021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527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569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673" y="2021"/>
              <a:ext cx="1313" cy="20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Number in decimal</a:t>
              </a:r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249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354" y="2021"/>
              <a:ext cx="1208" cy="20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Number in binary</a:t>
              </a:r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836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4878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24" y="2238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527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569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359" y="2239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5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249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915" y="2239"/>
              <a:ext cx="2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</a:rPr>
                <a:t>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4836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4878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524" y="2455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1527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1569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279" y="2456"/>
              <a:ext cx="2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</a:rPr>
                <a:t>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3249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732" y="2456"/>
              <a:ext cx="58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1100100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4836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4878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524" y="2671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1527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1569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279" y="2673"/>
              <a:ext cx="2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</a:rPr>
                <a:t>500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3249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652" y="2673"/>
              <a:ext cx="7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111110100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4836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4878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1524" y="2888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V="1">
              <a:off x="1527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1569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233" y="2890"/>
              <a:ext cx="33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1024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3249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560" y="2890"/>
              <a:ext cx="93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10000000000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4836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4878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524" y="3104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1524" y="3146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MSB and LSB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79564"/>
            <a:ext cx="7924800" cy="45926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" pitchFamily="18"/>
              </a:rPr>
              <a:t>MSB (Most Significant Bit) </a:t>
            </a:r>
            <a:r>
              <a:rPr lang="en-US" dirty="0">
                <a:latin typeface="" pitchFamily="18"/>
                <a:sym typeface="Wingdings"/>
              </a:rPr>
              <a:t> The leftmost bit of a binary number. E.g., MSB of 1110 is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" pitchFamily="18"/>
                <a:sym typeface="Wingdings"/>
              </a:rPr>
              <a:t>LSB (Least Significant Bit)</a:t>
            </a:r>
            <a:r>
              <a:rPr lang="en-US" dirty="0">
                <a:latin typeface="" pitchFamily="18"/>
                <a:sym typeface="Wingdings"/>
              </a:rPr>
              <a:t>  The rightmost bit of a binary number. E.g.,</a:t>
            </a:r>
            <a:br>
              <a:rPr lang="en-US" dirty="0">
                <a:latin typeface="" pitchFamily="18"/>
                <a:sym typeface="Wingdings"/>
              </a:rPr>
            </a:br>
            <a:r>
              <a:rPr lang="en-US" dirty="0">
                <a:latin typeface="" pitchFamily="18"/>
                <a:sym typeface="Wingdings"/>
              </a:rPr>
              <a:t>LSB of 1110 is 0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1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Hexadecimal</a:t>
            </a:r>
            <a:r>
              <a:rPr lang="fr-FR" dirty="0">
                <a:solidFill>
                  <a:schemeClr val="tx1"/>
                </a:solidFill>
              </a:rPr>
              <a:t> and Octal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905000"/>
            <a:ext cx="7416800" cy="3048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Hexadecimal numbers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Base 16 numbers – 0,1,2,3,4,5,6,7,8,9,A,B,C,D,E,F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Start with 0x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Octal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Base 8 numbers – 0,1,2,3,4,5,6,7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Start with 0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19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13017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>
                <a:solidFill>
                  <a:schemeClr val="tx1"/>
                </a:solidFill>
              </a:rPr>
              <a:t>Examples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0" y="2362201"/>
                <a:ext cx="6502678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Convert 110010111 to the octal format 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groupChr>
                  </m:oMath>
                </a14:m>
                <a:r>
                  <a:rPr lang="en-US" sz="2000" dirty="0"/>
                  <a:t> = 0627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1"/>
                <a:ext cx="6502678" cy="461473"/>
              </a:xfrm>
              <a:prstGeom prst="rect">
                <a:avLst/>
              </a:prstGeom>
              <a:blipFill>
                <a:blip r:embed="rId3"/>
                <a:stretch>
                  <a:fillRect l="-937" t="-6667" r="-5998" b="-4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34049" y="3657601"/>
                <a:ext cx="7281737" cy="459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Convert 111000101111 to the hex format 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</m:groupChr>
                  </m:oMath>
                </a14:m>
                <a:r>
                  <a:rPr lang="en-US" sz="2000" dirty="0"/>
                  <a:t> = 0xE2F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49" y="3657601"/>
                <a:ext cx="7281737" cy="459293"/>
              </a:xfrm>
              <a:prstGeom prst="rect">
                <a:avLst/>
              </a:prstGeom>
              <a:blipFill>
                <a:blip r:embed="rId4"/>
                <a:stretch>
                  <a:fillRect l="-921" t="-5333" b="-1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6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86126" y="1655764"/>
            <a:ext cx="5400675" cy="3678237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0713" indent="-62071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Boolean Algebra</a:t>
            </a:r>
          </a:p>
          <a:p>
            <a:pPr marL="620713" indent="-62071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Positive Integers</a:t>
            </a:r>
          </a:p>
          <a:p>
            <a:pPr marL="620713" indent="-62071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Negative Integers</a:t>
            </a:r>
          </a:p>
          <a:p>
            <a:pPr marL="620713" indent="-62071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Floating Point Numbers</a:t>
            </a:r>
          </a:p>
          <a:p>
            <a:pPr marL="620713" indent="-62071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153400" y="2971800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Representing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Negative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Integers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79564"/>
            <a:ext cx="7924800" cy="4592637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Problem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Assign a </a:t>
            </a:r>
            <a:r>
              <a:rPr lang="en-US" dirty="0">
                <a:solidFill>
                  <a:srgbClr val="DC2300"/>
                </a:solidFill>
                <a:latin typeface="" pitchFamily="18"/>
              </a:rPr>
              <a:t>binary representation</a:t>
            </a:r>
            <a:r>
              <a:rPr lang="en-US" dirty="0">
                <a:latin typeface="" pitchFamily="18"/>
              </a:rPr>
              <a:t> to a </a:t>
            </a:r>
            <a:r>
              <a:rPr lang="en-US" dirty="0">
                <a:solidFill>
                  <a:srgbClr val="0000FF"/>
                </a:solidFill>
                <a:latin typeface="" pitchFamily="18"/>
              </a:rPr>
              <a:t>negative integer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Consider a negative integer, 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Let its binary representation be :  x</a:t>
            </a:r>
            <a:r>
              <a:rPr lang="en-US" baseline="-25000" dirty="0">
                <a:latin typeface="" pitchFamily="18"/>
              </a:rPr>
              <a:t>n</a:t>
            </a:r>
            <a:r>
              <a:rPr lang="en-US" dirty="0">
                <a:latin typeface="" pitchFamily="18"/>
              </a:rPr>
              <a:t>x</a:t>
            </a:r>
            <a:r>
              <a:rPr lang="en-US" baseline="-25000" dirty="0">
                <a:latin typeface="" pitchFamily="18"/>
              </a:rPr>
              <a:t>n-1….</a:t>
            </a:r>
            <a:r>
              <a:rPr lang="en-US" dirty="0">
                <a:latin typeface="" pitchFamily="18"/>
              </a:rPr>
              <a:t>x</a:t>
            </a:r>
            <a:r>
              <a:rPr lang="en-US" baseline="-33000" dirty="0">
                <a:latin typeface="" pitchFamily="18"/>
              </a:rPr>
              <a:t>2</a:t>
            </a:r>
            <a:r>
              <a:rPr lang="en-US" dirty="0">
                <a:latin typeface="" pitchFamily="18"/>
              </a:rPr>
              <a:t>x</a:t>
            </a:r>
            <a:r>
              <a:rPr lang="en-US" baseline="-33000" dirty="0">
                <a:latin typeface="" pitchFamily="18"/>
              </a:rPr>
              <a:t>1</a:t>
            </a:r>
            <a:r>
              <a:rPr lang="en-US" dirty="0">
                <a:latin typeface="" pitchFamily="18"/>
              </a:rPr>
              <a:t> (x</a:t>
            </a:r>
            <a:r>
              <a:rPr lang="en-US" baseline="-33000" dirty="0">
                <a:latin typeface="" pitchFamily="18"/>
              </a:rPr>
              <a:t>i</a:t>
            </a:r>
            <a:r>
              <a:rPr lang="en-US" dirty="0">
                <a:latin typeface="" pitchFamily="18"/>
              </a:rPr>
              <a:t>=0/1)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We can also expand it to represent an unsigned, +</a:t>
            </a:r>
            <a:r>
              <a:rPr lang="en-US" dirty="0" err="1">
                <a:latin typeface="" pitchFamily="18"/>
              </a:rPr>
              <a:t>ve</a:t>
            </a:r>
            <a:r>
              <a:rPr lang="en-US" dirty="0">
                <a:latin typeface="" pitchFamily="18"/>
              </a:rPr>
              <a:t>, number, 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If we interpret the binary sequence as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An unsigned number, </a:t>
            </a:r>
            <a:r>
              <a:rPr lang="en-US" dirty="0">
                <a:solidFill>
                  <a:schemeClr val="accent3"/>
                </a:solidFill>
                <a:latin typeface="" pitchFamily="18"/>
              </a:rPr>
              <a:t>we get 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A signed number, </a:t>
            </a:r>
            <a:r>
              <a:rPr lang="en-US" dirty="0">
                <a:solidFill>
                  <a:srgbClr val="FF6600"/>
                </a:solidFill>
                <a:latin typeface="" pitchFamily="18"/>
              </a:rPr>
              <a:t>we get S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417638"/>
            <a:ext cx="7416800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need a mapping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F : S → N (mapping function)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S → set of numbers (both positive and negative – signed)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N → set of positive numbers (unsigned)</a:t>
            </a:r>
          </a:p>
        </p:txBody>
      </p:sp>
      <p:sp>
        <p:nvSpPr>
          <p:cNvPr id="4" name="Freeform 3"/>
          <p:cNvSpPr/>
          <p:nvPr/>
        </p:nvSpPr>
        <p:spPr>
          <a:xfrm>
            <a:off x="6952440" y="4170600"/>
            <a:ext cx="1647000" cy="13154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Set of +ve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numbers</a:t>
            </a:r>
          </a:p>
        </p:txBody>
      </p:sp>
      <p:sp>
        <p:nvSpPr>
          <p:cNvPr id="5" name="Freeform 4"/>
          <p:cNvSpPr/>
          <p:nvPr/>
        </p:nvSpPr>
        <p:spPr>
          <a:xfrm>
            <a:off x="3380160" y="4149720"/>
            <a:ext cx="1337040" cy="133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Set of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+ve and -ve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numbers</a:t>
            </a:r>
          </a:p>
        </p:txBody>
      </p:sp>
      <p:sp>
        <p:nvSpPr>
          <p:cNvPr id="6" name="Freeform 5"/>
          <p:cNvSpPr/>
          <p:nvPr/>
        </p:nvSpPr>
        <p:spPr>
          <a:xfrm>
            <a:off x="4717199" y="4534921"/>
            <a:ext cx="2235240" cy="459719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2300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6321" y="4134600"/>
            <a:ext cx="106719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mapping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130176"/>
            <a:ext cx="92964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Properties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Mapping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0" y="1371600"/>
            <a:ext cx="7893050" cy="38433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Preferably, </a:t>
            </a:r>
            <a:r>
              <a:rPr lang="en-US" sz="2600" dirty="0">
                <a:latin typeface="" pitchFamily="18"/>
              </a:rPr>
              <a:t>needs</a:t>
            </a:r>
            <a:r>
              <a:rPr lang="en-US" sz="2800" dirty="0">
                <a:latin typeface="" pitchFamily="18"/>
              </a:rPr>
              <a:t> to be a </a:t>
            </a:r>
            <a:r>
              <a:rPr lang="en-US" sz="2800" dirty="0">
                <a:solidFill>
                  <a:srgbClr val="B84747"/>
                </a:solidFill>
                <a:latin typeface="" pitchFamily="18"/>
              </a:rPr>
              <a:t>one to one</a:t>
            </a:r>
            <a:r>
              <a:rPr lang="en-US" sz="2800" dirty="0">
                <a:latin typeface="" pitchFamily="18"/>
              </a:rPr>
              <a:t> mapping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" pitchFamily="18"/>
              </a:rPr>
              <a:t>All the entries</a:t>
            </a:r>
            <a:r>
              <a:rPr lang="en-US" sz="2800" dirty="0">
                <a:latin typeface="" pitchFamily="18"/>
              </a:rPr>
              <a:t> in the set, S, need to be mapped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It </a:t>
            </a:r>
            <a:r>
              <a:rPr lang="en-US" sz="2800" dirty="0">
                <a:solidFill>
                  <a:srgbClr val="7DA647"/>
                </a:solidFill>
                <a:latin typeface="" pitchFamily="18"/>
              </a:rPr>
              <a:t>should be easy to perform addition and subtraction</a:t>
            </a:r>
            <a:r>
              <a:rPr lang="en-US" sz="2800" dirty="0">
                <a:latin typeface="" pitchFamily="18"/>
              </a:rPr>
              <a:t> operations on the representation of signed numbers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Assume an n bit number system</a:t>
            </a:r>
          </a:p>
        </p:txBody>
      </p:sp>
      <p:sp>
        <p:nvSpPr>
          <p:cNvPr id="4" name="Freeform 3"/>
          <p:cNvSpPr/>
          <p:nvPr/>
        </p:nvSpPr>
        <p:spPr>
          <a:xfrm>
            <a:off x="2657519" y="4752482"/>
            <a:ext cx="7678800" cy="1572119"/>
          </a:xfrm>
          <a:custGeom>
            <a:avLst>
              <a:gd name="f0" fmla="val 27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val 5400"/>
              <a:gd name="f9" fmla="val -2147483647"/>
              <a:gd name="f10" fmla="val 2147483647"/>
              <a:gd name="f11" fmla="abs f4"/>
              <a:gd name="f12" fmla="abs f5"/>
              <a:gd name="f13" fmla="abs f6"/>
              <a:gd name="f14" fmla="pin 0 f0 5400"/>
              <a:gd name="f15" fmla="+- 0 0 f2"/>
              <a:gd name="f16" fmla="?: f11 f4 1"/>
              <a:gd name="f17" fmla="?: f12 f5 1"/>
              <a:gd name="f18" fmla="?: f13 f6 1"/>
              <a:gd name="f19" fmla="val f14"/>
              <a:gd name="f20" fmla="*/ f16 1 21600"/>
              <a:gd name="f21" fmla="*/ f17 1 21600"/>
              <a:gd name="f22" fmla="*/ 21600 f16 1"/>
              <a:gd name="f23" fmla="*/ 21600 f17 1"/>
              <a:gd name="f24" fmla="*/ f19 1 2"/>
              <a:gd name="f25" fmla="*/ f19 2 1"/>
              <a:gd name="f26" fmla="min f21 f20"/>
              <a:gd name="f27" fmla="*/ f22 1 f18"/>
              <a:gd name="f28" fmla="*/ f23 1 f18"/>
              <a:gd name="f29" fmla="+- f19 f24 0"/>
              <a:gd name="f30" fmla="*/ f24 1 2"/>
              <a:gd name="f31" fmla="+- f27 0 f24"/>
              <a:gd name="f32" fmla="+- f27 0 f19"/>
              <a:gd name="f33" fmla="+- f19 f30 0"/>
              <a:gd name="f34" fmla="+- f24 f30 0"/>
              <a:gd name="f35" fmla="+- f28 0 f24"/>
              <a:gd name="f36" fmla="+- f28 0 f19"/>
              <a:gd name="f37" fmla="+- f28 0 f29"/>
              <a:gd name="f38" fmla="*/ f14 f26 1"/>
              <a:gd name="f39" fmla="*/ f7 f26 1"/>
              <a:gd name="f40" fmla="*/ f19 f26 1"/>
              <a:gd name="f41" fmla="*/ f29 f26 1"/>
              <a:gd name="f42" fmla="*/ f24 f26 1"/>
              <a:gd name="f43" fmla="*/ f27 f26 1"/>
              <a:gd name="f44" fmla="*/ f28 f26 1"/>
              <a:gd name="f45" fmla="*/ f25 f26 1"/>
              <a:gd name="f46" fmla="*/ f32 f26 1"/>
              <a:gd name="f47" fmla="*/ f36 f26 1"/>
              <a:gd name="f48" fmla="+- f42 0 f39"/>
              <a:gd name="f49" fmla="+- f40 0 f41"/>
              <a:gd name="f50" fmla="*/ f31 f26 1"/>
              <a:gd name="f51" fmla="+- f39 0 f42"/>
              <a:gd name="f52" fmla="*/ f37 f26 1"/>
              <a:gd name="f53" fmla="*/ f35 f26 1"/>
              <a:gd name="f54" fmla="+- f42 0 f40"/>
              <a:gd name="f55" fmla="*/ f34 f26 1"/>
              <a:gd name="f56" fmla="*/ f33 f26 1"/>
              <a:gd name="f57" fmla="+- f45 0 f41"/>
              <a:gd name="f58" fmla="+- f40 0 f42"/>
              <a:gd name="f59" fmla="+- f41 0 f45"/>
              <a:gd name="f60" fmla="abs f48"/>
              <a:gd name="f61" fmla="abs f49"/>
              <a:gd name="f62" fmla="?: f48 f15 f2"/>
              <a:gd name="f63" fmla="?: f48 f2 f15"/>
              <a:gd name="f64" fmla="?: f49 0 f1"/>
              <a:gd name="f65" fmla="?: f49 f1 0"/>
              <a:gd name="f66" fmla="+- f50 0 f46"/>
              <a:gd name="f67" fmla="abs f51"/>
              <a:gd name="f68" fmla="?: f51 0 f1"/>
              <a:gd name="f69" fmla="?: f51 f1 0"/>
              <a:gd name="f70" fmla="+- f43 0 f50"/>
              <a:gd name="f71" fmla="+- f50 0 f43"/>
              <a:gd name="f72" fmla="+- f47 0 f52"/>
              <a:gd name="f73" fmla="+- f44 0 f53"/>
              <a:gd name="f74" fmla="abs f54"/>
              <a:gd name="f75" fmla="?: f54 f15 f2"/>
              <a:gd name="f76" fmla="?: f54 f2 f15"/>
              <a:gd name="f77" fmla="+- f53 0 f44"/>
              <a:gd name="f78" fmla="?: f51 f15 f2"/>
              <a:gd name="f79" fmla="?: f51 f2 f15"/>
              <a:gd name="f80" fmla="?: f51 f3 f2"/>
              <a:gd name="f81" fmla="?: f51 f2 f3"/>
              <a:gd name="f82" fmla="+- f55 0 f42"/>
              <a:gd name="f83" fmla="+- f56 0 f41"/>
              <a:gd name="f84" fmla="+- f40 0 f55"/>
              <a:gd name="f85" fmla="+- f41 0 f56"/>
              <a:gd name="f86" fmla="abs f57"/>
              <a:gd name="f87" fmla="?: f57 0 f1"/>
              <a:gd name="f88" fmla="?: f57 f1 0"/>
              <a:gd name="f89" fmla="+- f46 0 f50"/>
              <a:gd name="f90" fmla="+- f46 0 f46"/>
              <a:gd name="f91" fmla="+- f42 0 f55"/>
              <a:gd name="f92" fmla="abs f58"/>
              <a:gd name="f93" fmla="?: f58 0 f1"/>
              <a:gd name="f94" fmla="?: f58 f1 0"/>
              <a:gd name="f95" fmla="abs f59"/>
              <a:gd name="f96" fmla="?: f48 f65 f64"/>
              <a:gd name="f97" fmla="?: f48 f64 f65"/>
              <a:gd name="f98" fmla="?: f49 f62 f63"/>
              <a:gd name="f99" fmla="abs f66"/>
              <a:gd name="f100" fmla="?: f66 f15 f2"/>
              <a:gd name="f101" fmla="?: f66 f2 f15"/>
              <a:gd name="f102" fmla="?: f66 f69 f68"/>
              <a:gd name="f103" fmla="?: f66 f68 f69"/>
              <a:gd name="f104" fmla="abs f70"/>
              <a:gd name="f105" fmla="?: f70 f15 f2"/>
              <a:gd name="f106" fmla="?: f70 f2 f15"/>
              <a:gd name="f107" fmla="?: f70 f3 f2"/>
              <a:gd name="f108" fmla="?: f70 f2 f3"/>
              <a:gd name="f109" fmla="abs f71"/>
              <a:gd name="f110" fmla="abs f72"/>
              <a:gd name="f111" fmla="?: f71 f15 f2"/>
              <a:gd name="f112" fmla="?: f71 f2 f15"/>
              <a:gd name="f113" fmla="?: f72 0 f1"/>
              <a:gd name="f114" fmla="?: f72 f1 0"/>
              <a:gd name="f115" fmla="abs f73"/>
              <a:gd name="f116" fmla="?: f73 0 f1"/>
              <a:gd name="f117" fmla="?: f73 f1 0"/>
              <a:gd name="f118" fmla="?: f73 f75 f76"/>
              <a:gd name="f119" fmla="abs f77"/>
              <a:gd name="f120" fmla="?: f51 f81 f80"/>
              <a:gd name="f121" fmla="?: f51 f80 f81"/>
              <a:gd name="f122" fmla="?: f77 f79 f78"/>
              <a:gd name="f123" fmla="abs f82"/>
              <a:gd name="f124" fmla="abs f83"/>
              <a:gd name="f125" fmla="?: f82 f15 f2"/>
              <a:gd name="f126" fmla="?: f82 f2 f15"/>
              <a:gd name="f127" fmla="?: f83 0 f1"/>
              <a:gd name="f128" fmla="?: f83 f1 0"/>
              <a:gd name="f129" fmla="abs f84"/>
              <a:gd name="f130" fmla="abs f85"/>
              <a:gd name="f131" fmla="?: f84 f15 f2"/>
              <a:gd name="f132" fmla="?: f84 f2 f15"/>
              <a:gd name="f133" fmla="?: f84 f3 f2"/>
              <a:gd name="f134" fmla="?: f84 f2 f3"/>
              <a:gd name="f135" fmla="?: f54 f88 f87"/>
              <a:gd name="f136" fmla="?: f54 f87 f88"/>
              <a:gd name="f137" fmla="?: f57 f75 f76"/>
              <a:gd name="f138" fmla="abs f89"/>
              <a:gd name="f139" fmla="?: f89 f15 f2"/>
              <a:gd name="f140" fmla="?: f89 f2 f15"/>
              <a:gd name="f141" fmla="?: f82 0 f1"/>
              <a:gd name="f142" fmla="?: f82 f1 0"/>
              <a:gd name="f143" fmla="abs f90"/>
              <a:gd name="f144" fmla="abs f91"/>
              <a:gd name="f145" fmla="?: f90 f15 f2"/>
              <a:gd name="f146" fmla="?: f90 f2 f15"/>
              <a:gd name="f147" fmla="?: f90 f3 f2"/>
              <a:gd name="f148" fmla="?: f90 f2 f3"/>
              <a:gd name="f149" fmla="?: f71 f94 f93"/>
              <a:gd name="f150" fmla="?: f71 f93 f94"/>
              <a:gd name="f151" fmla="?: f59 f79 f78"/>
              <a:gd name="f152" fmla="?: f49 f96 f97"/>
              <a:gd name="f153" fmla="?: f51 f102 f103"/>
              <a:gd name="f154" fmla="?: f51 f100 f101"/>
              <a:gd name="f155" fmla="?: f70 f108 f107"/>
              <a:gd name="f156" fmla="?: f70 f107 f108"/>
              <a:gd name="f157" fmla="?: f48 f106 f105"/>
              <a:gd name="f158" fmla="?: f71 f114 f113"/>
              <a:gd name="f159" fmla="?: f71 f113 f114"/>
              <a:gd name="f160" fmla="?: f72 f111 f112"/>
              <a:gd name="f161" fmla="?: f54 f117 f116"/>
              <a:gd name="f162" fmla="?: f54 f116 f117"/>
              <a:gd name="f163" fmla="?: f77 f121 f120"/>
              <a:gd name="f164" fmla="?: f82 f128 f127"/>
              <a:gd name="f165" fmla="?: f82 f127 f128"/>
              <a:gd name="f166" fmla="?: f83 f125 f126"/>
              <a:gd name="f167" fmla="?: f84 f134 f133"/>
              <a:gd name="f168" fmla="?: f84 f133 f134"/>
              <a:gd name="f169" fmla="?: f85 f132 f131"/>
              <a:gd name="f170" fmla="?: f57 f135 f136"/>
              <a:gd name="f171" fmla="?: f89 f142 f141"/>
              <a:gd name="f172" fmla="?: f89 f141 f142"/>
              <a:gd name="f173" fmla="?: f82 f139 f140"/>
              <a:gd name="f174" fmla="?: f90 f148 f147"/>
              <a:gd name="f175" fmla="?: f90 f147 f148"/>
              <a:gd name="f176" fmla="?: f91 f146 f145"/>
              <a:gd name="f177" fmla="?: f58 f149 f150"/>
              <a:gd name="f178" fmla="?: f58 f111 f112"/>
              <a:gd name="f179" fmla="?: f59 f121 f120"/>
              <a:gd name="f180" fmla="?: f48 f156 f155"/>
              <a:gd name="f181" fmla="?: f72 f158 f159"/>
              <a:gd name="f182" fmla="?: f73 f161 f162"/>
              <a:gd name="f183" fmla="?: f83 f164 f165"/>
              <a:gd name="f184" fmla="?: f85 f168 f167"/>
              <a:gd name="f185" fmla="?: f82 f171 f172"/>
              <a:gd name="f186" fmla="?: f91 f175 f174"/>
            </a:gdLst>
            <a:ahLst>
              <a:ahXY gdRefX="f0" minX="f7" maxX="f8">
                <a:pos x="f38" y="f3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6" b="f47"/>
            <a:pathLst>
              <a:path>
                <a:moveTo>
                  <a:pt x="f39" y="f41"/>
                </a:moveTo>
                <a:arcTo wR="f60" hR="f61" stAng="f152" swAng="f98"/>
                <a:lnTo>
                  <a:pt x="f46" y="f40"/>
                </a:lnTo>
                <a:lnTo>
                  <a:pt x="f46" y="f42"/>
                </a:lnTo>
                <a:arcTo wR="f99" hR="f67" stAng="f153" swAng="f154"/>
                <a:arcTo wR="f104" hR="f60" stAng="f180" swAng="f157"/>
                <a:lnTo>
                  <a:pt x="f43" y="f52"/>
                </a:lnTo>
                <a:arcTo wR="f109" hR="f110" stAng="f181" swAng="f160"/>
                <a:lnTo>
                  <a:pt x="f40" y="f47"/>
                </a:lnTo>
                <a:lnTo>
                  <a:pt x="f40" y="f53"/>
                </a:lnTo>
                <a:arcTo wR="f74" hR="f115" stAng="f182" swAng="f118"/>
                <a:arcTo wR="f67" hR="f119" stAng="f163" swAng="f122"/>
                <a:close/>
              </a:path>
              <a:path>
                <a:moveTo>
                  <a:pt x="f42" y="f41"/>
                </a:moveTo>
                <a:arcTo wR="f123" hR="f124" stAng="f183" swAng="f166"/>
                <a:arcTo wR="f129" hR="f130" stAng="f184" swAng="f169"/>
                <a:arcTo wR="f74" hR="f86" stAng="f170" swAng="f137"/>
                <a:close/>
              </a:path>
              <a:path>
                <a:moveTo>
                  <a:pt x="f50" y="f42"/>
                </a:moveTo>
                <a:arcTo wR="f138" hR="f123" stAng="f185" swAng="f173"/>
                <a:arcTo wR="f143" hR="f144" stAng="f186" swAng="f176"/>
                <a:arcTo wR="f99" hR="f67" stAng="f153" swAng="f154"/>
                <a:arcTo wR="f104" hR="f60" stAng="f180" swAng="f157"/>
                <a:arcTo wR="f109" hR="f92" stAng="f177" swAng="f178"/>
                <a:close/>
              </a:path>
              <a:path>
                <a:moveTo>
                  <a:pt x="f42" y="f45"/>
                </a:moveTo>
                <a:arcTo wR="f67" hR="f95" stAng="f179" swAng="f151"/>
              </a:path>
              <a:path>
                <a:moveTo>
                  <a:pt x="f50" y="f40"/>
                </a:moveTo>
                <a:lnTo>
                  <a:pt x="f46" y="f40"/>
                </a:lnTo>
              </a:path>
              <a:path>
                <a:moveTo>
                  <a:pt x="f40" y="f41"/>
                </a:moveTo>
                <a:lnTo>
                  <a:pt x="f40" y="f5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SgnBit(u) =      1 , u &lt; 0</a:t>
            </a:r>
          </a:p>
          <a:p>
            <a:pPr algn="ctr"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                          0 , u &gt;= 0</a:t>
            </a:r>
          </a:p>
        </p:txBody>
      </p:sp>
      <p:sp>
        <p:nvSpPr>
          <p:cNvPr id="5" name="Freeform 4"/>
          <p:cNvSpPr/>
          <p:nvPr/>
        </p:nvSpPr>
        <p:spPr>
          <a:xfrm>
            <a:off x="6644160" y="5105400"/>
            <a:ext cx="288720" cy="863401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52401"/>
            <a:ext cx="89916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200" dirty="0" err="1">
                <a:solidFill>
                  <a:schemeClr val="tx1"/>
                </a:solidFill>
              </a:rPr>
              <a:t>Sign</a:t>
            </a:r>
            <a:r>
              <a:rPr lang="fr-FR" sz="4200" dirty="0">
                <a:solidFill>
                  <a:schemeClr val="tx1"/>
                </a:solidFill>
              </a:rPr>
              <a:t>-Magnitude Base </a:t>
            </a:r>
            <a:r>
              <a:rPr lang="fr-FR" sz="4200" dirty="0" err="1">
                <a:solidFill>
                  <a:schemeClr val="tx1"/>
                </a:solidFill>
              </a:rPr>
              <a:t>Representation</a:t>
            </a:r>
            <a:endParaRPr lang="fr-FR" sz="4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3429001"/>
            <a:ext cx="7416800" cy="26511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Examples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-5 in a 4 bit number system : 1101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5 in a 4 bit number system : 0101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-3 in a 4 bit number system : 1011</a:t>
            </a:r>
          </a:p>
        </p:txBody>
      </p:sp>
      <p:sp>
        <p:nvSpPr>
          <p:cNvPr id="5" name="Freeform 4"/>
          <p:cNvSpPr/>
          <p:nvPr/>
        </p:nvSpPr>
        <p:spPr>
          <a:xfrm>
            <a:off x="3200400" y="2581080"/>
            <a:ext cx="1218960" cy="46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sign bit</a:t>
            </a:r>
          </a:p>
        </p:txBody>
      </p:sp>
      <p:sp>
        <p:nvSpPr>
          <p:cNvPr id="6" name="Freeform 5"/>
          <p:cNvSpPr/>
          <p:nvPr/>
        </p:nvSpPr>
        <p:spPr>
          <a:xfrm>
            <a:off x="4419360" y="2581080"/>
            <a:ext cx="3304800" cy="46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|u|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25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489515"/>
              </p:ext>
            </p:extLst>
          </p:nvPr>
        </p:nvGraphicFramePr>
        <p:xfrm>
          <a:off x="3822700" y="16764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228600" progId="Equation.3">
                  <p:embed/>
                </p:oleObj>
              </mc:Choice>
              <mc:Fallback>
                <p:oleObj name="Equation" r:id="rId3" imgW="17143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1676400"/>
                        <a:ext cx="342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358900"/>
            <a:ext cx="7416800" cy="47371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two representations for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000000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100000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 and subtraction are difficult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most important takeaway point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Notion of the sign bit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43200" y="4440002"/>
            <a:ext cx="1965240" cy="16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1's </a:t>
            </a:r>
            <a:r>
              <a:rPr lang="fr-FR" dirty="0" err="1">
                <a:solidFill>
                  <a:schemeClr val="tx1"/>
                </a:solidFill>
              </a:rPr>
              <a:t>Complement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2971800"/>
            <a:ext cx="7416800" cy="30305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Examples in a 4 bit number system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3 → 0011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-3 → 1100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5 → 0101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-5 → 1010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27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16224"/>
              </p:ext>
            </p:extLst>
          </p:nvPr>
        </p:nvGraphicFramePr>
        <p:xfrm>
          <a:off x="3586164" y="1720851"/>
          <a:ext cx="47958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4" y="1720851"/>
                        <a:ext cx="47958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Problems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Two representations for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0000000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1111111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Easy to add +</a:t>
            </a:r>
            <a:r>
              <a:rPr lang="en-US" sz="3600" dirty="0" err="1">
                <a:latin typeface="Calibri" panose="020F0502020204030204" pitchFamily="34" charset="0"/>
              </a:rPr>
              <a:t>ve</a:t>
            </a:r>
            <a:r>
              <a:rPr lang="en-US" sz="3600" dirty="0">
                <a:latin typeface="Calibri" panose="020F0502020204030204" pitchFamily="34" charset="0"/>
              </a:rPr>
              <a:t> numbers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Hard to add -</a:t>
            </a:r>
            <a:r>
              <a:rPr lang="en-US" sz="3600" dirty="0" err="1">
                <a:latin typeface="Calibri" panose="020F0502020204030204" pitchFamily="34" charset="0"/>
              </a:rPr>
              <a:t>ve</a:t>
            </a:r>
            <a:r>
              <a:rPr lang="en-US" sz="3600" dirty="0">
                <a:latin typeface="Calibri" panose="020F0502020204030204" pitchFamily="34" charset="0"/>
              </a:rPr>
              <a:t> numbers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Point to note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The idea of a complement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85960" y="4668602"/>
            <a:ext cx="1965240" cy="16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Based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Approach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2384426"/>
            <a:ext cx="8001000" cy="32543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 a 4 bit number system with bias equal to 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-3 → 0100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3 → 1010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F(</a:t>
            </a:r>
            <a:r>
              <a:rPr lang="en-US" dirty="0" err="1">
                <a:latin typeface="Calibri" panose="020F0502020204030204" pitchFamily="34" charset="0"/>
              </a:rPr>
              <a:t>u+v</a:t>
            </a:r>
            <a:r>
              <a:rPr lang="en-US" dirty="0">
                <a:latin typeface="Calibri" panose="020F0502020204030204" pitchFamily="34" charset="0"/>
              </a:rPr>
              <a:t>) = F(u) + F(v) – bias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 is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difficult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29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1438"/>
              </p:ext>
            </p:extLst>
          </p:nvPr>
        </p:nvGraphicFramePr>
        <p:xfrm>
          <a:off x="4648200" y="1371600"/>
          <a:ext cx="243459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6680" imgH="191880" progId="Equation.3">
                  <p:embed/>
                </p:oleObj>
              </mc:Choice>
              <mc:Fallback>
                <p:oleObj name="Equation" r:id="rId3" imgW="886680" imgH="191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243459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19401" y="1939926"/>
            <a:ext cx="5984715" cy="36226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0713" indent="-504825">
              <a:buSzPct val="100000"/>
              <a:buFont typeface="Symbol" panose="05050102010706020507" pitchFamily="18" charset="2"/>
              <a:buChar char=""/>
            </a:pPr>
            <a:r>
              <a:rPr lang="en-US" sz="3600" dirty="0">
                <a:latin typeface="Calibri" panose="020F0502020204030204" pitchFamily="34" charset="0"/>
              </a:rPr>
              <a:t>Boolean Algebra</a:t>
            </a:r>
          </a:p>
          <a:p>
            <a:pPr marL="620713" indent="-504825">
              <a:buSzPct val="100000"/>
              <a:buFont typeface="Symbol" panose="05050102010706020507" pitchFamily="18" charset="2"/>
              <a:buChar char=""/>
            </a:pPr>
            <a:r>
              <a:rPr lang="en-US" sz="3600" dirty="0">
                <a:latin typeface="Calibri" panose="020F0502020204030204" pitchFamily="34" charset="0"/>
              </a:rPr>
              <a:t>Positive Integers</a:t>
            </a:r>
          </a:p>
          <a:p>
            <a:pPr marL="620713" indent="-504825">
              <a:buSzPct val="100000"/>
              <a:buFont typeface="Symbol" panose="05050102010706020507" pitchFamily="18" charset="2"/>
              <a:buChar char=""/>
            </a:pPr>
            <a:r>
              <a:rPr lang="en-US" sz="3600" dirty="0">
                <a:latin typeface="Calibri" panose="020F0502020204030204" pitchFamily="34" charset="0"/>
              </a:rPr>
              <a:t>Negative Integers</a:t>
            </a:r>
          </a:p>
          <a:p>
            <a:pPr marL="620713" indent="-504825">
              <a:buSzPct val="100000"/>
              <a:buFont typeface="Symbol" panose="05050102010706020507" pitchFamily="18" charset="2"/>
              <a:buChar char=""/>
            </a:pPr>
            <a:r>
              <a:rPr lang="en-US" sz="3600" dirty="0">
                <a:latin typeface="Calibri" panose="020F0502020204030204" pitchFamily="34" charset="0"/>
              </a:rPr>
              <a:t>Floating-Point Numbers</a:t>
            </a:r>
          </a:p>
          <a:p>
            <a:pPr marL="620713" indent="-504825">
              <a:buSzPct val="100000"/>
              <a:buFont typeface="Symbol" panose="05050102010706020507" pitchFamily="18" charset="2"/>
              <a:buChar char=""/>
            </a:pPr>
            <a:r>
              <a:rPr lang="en-US" sz="3600" dirty="0">
                <a:latin typeface="Calibri" panose="020F0502020204030204" pitchFamily="34" charset="0"/>
              </a:rPr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6705600" y="1828800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The Number Circle</a:t>
            </a:r>
          </a:p>
        </p:txBody>
      </p:sp>
      <p:sp>
        <p:nvSpPr>
          <p:cNvPr id="4" name="Freeform 3"/>
          <p:cNvSpPr/>
          <p:nvPr/>
        </p:nvSpPr>
        <p:spPr>
          <a:xfrm>
            <a:off x="2888400" y="5685000"/>
            <a:ext cx="640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Clockwise: increment</a:t>
            </a:r>
          </a:p>
          <a:p>
            <a:pPr algn="ctr" hangingPunct="0"/>
            <a:r>
              <a:rPr lang="en-IN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Anti-clockwise: decrement</a:t>
            </a: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3136564" y="1371600"/>
            <a:ext cx="5659437" cy="4121150"/>
            <a:chOff x="1427" y="864"/>
            <a:chExt cx="3565" cy="2596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27" y="864"/>
              <a:ext cx="3565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106" y="1116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Bitstream Vera Sans"/>
                </a:rPr>
                <a:t>0000 (0)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93" y="1341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0001 (1)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86" y="1633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0010 (2)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362" y="2225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0100 (4)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343" y="1900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0011 (3)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873" y="3123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Bitstream Vera Sans"/>
                </a:rPr>
                <a:t>0111 (7)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078" y="3305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1000 (8)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349" y="2525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0101 (5)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147" y="2863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0110 (6)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447" y="2271"/>
              <a:ext cx="5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1100 (12)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577" y="2603"/>
              <a:ext cx="5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1011 (11)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564" y="1848"/>
              <a:ext cx="5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1101 (13)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49" y="3240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1001 (9)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897" y="2947"/>
              <a:ext cx="5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1010 (10)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760" y="1503"/>
              <a:ext cx="5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1110 (14)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132" y="1217"/>
              <a:ext cx="5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1111 (15)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214" y="1245"/>
              <a:ext cx="1692" cy="1805"/>
            </a:xfrm>
            <a:custGeom>
              <a:avLst/>
              <a:gdLst>
                <a:gd name="T0" fmla="*/ 5207 w 5227"/>
                <a:gd name="T1" fmla="*/ 969 h 5594"/>
                <a:gd name="T2" fmla="*/ 1103 w 5227"/>
                <a:gd name="T3" fmla="*/ 1334 h 5594"/>
                <a:gd name="T4" fmla="*/ 1339 w 5227"/>
                <a:gd name="T5" fmla="*/ 5073 h 5594"/>
                <a:gd name="T6" fmla="*/ 2316 w 5227"/>
                <a:gd name="T7" fmla="*/ 5563 h 5594"/>
                <a:gd name="T8" fmla="*/ 2307 w 5227"/>
                <a:gd name="T9" fmla="*/ 5594 h 5594"/>
                <a:gd name="T10" fmla="*/ 1319 w 5227"/>
                <a:gd name="T11" fmla="*/ 5099 h 5594"/>
                <a:gd name="T12" fmla="*/ 1080 w 5227"/>
                <a:gd name="T13" fmla="*/ 1312 h 5594"/>
                <a:gd name="T14" fmla="*/ 5227 w 5227"/>
                <a:gd name="T15" fmla="*/ 943 h 5594"/>
                <a:gd name="T16" fmla="*/ 5207 w 5227"/>
                <a:gd name="T17" fmla="*/ 969 h 5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27" h="5594">
                  <a:moveTo>
                    <a:pt x="5207" y="969"/>
                  </a:moveTo>
                  <a:cubicBezTo>
                    <a:pt x="4009" y="37"/>
                    <a:pt x="2171" y="200"/>
                    <a:pt x="1103" y="1334"/>
                  </a:cubicBezTo>
                  <a:cubicBezTo>
                    <a:pt x="35" y="2468"/>
                    <a:pt x="142" y="4141"/>
                    <a:pt x="1339" y="5073"/>
                  </a:cubicBezTo>
                  <a:cubicBezTo>
                    <a:pt x="1624" y="5295"/>
                    <a:pt x="1955" y="5461"/>
                    <a:pt x="2316" y="5563"/>
                  </a:cubicBezTo>
                  <a:lnTo>
                    <a:pt x="2307" y="5594"/>
                  </a:lnTo>
                  <a:cubicBezTo>
                    <a:pt x="1943" y="5492"/>
                    <a:pt x="1607" y="5323"/>
                    <a:pt x="1319" y="5099"/>
                  </a:cubicBezTo>
                  <a:cubicBezTo>
                    <a:pt x="107" y="4156"/>
                    <a:pt x="0" y="2459"/>
                    <a:pt x="1080" y="1312"/>
                  </a:cubicBezTo>
                  <a:cubicBezTo>
                    <a:pt x="2159" y="165"/>
                    <a:pt x="4015" y="0"/>
                    <a:pt x="5227" y="943"/>
                  </a:cubicBezTo>
                  <a:lnTo>
                    <a:pt x="5207" y="969"/>
                  </a:lnTo>
                </a:path>
              </a:pathLst>
            </a:custGeom>
            <a:solidFill>
              <a:srgbClr val="15111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756" y="1434"/>
              <a:ext cx="143" cy="124"/>
            </a:xfrm>
            <a:custGeom>
              <a:avLst/>
              <a:gdLst>
                <a:gd name="T0" fmla="*/ 60 w 143"/>
                <a:gd name="T1" fmla="*/ 59 h 124"/>
                <a:gd name="T2" fmla="*/ 0 w 143"/>
                <a:gd name="T3" fmla="*/ 67 h 124"/>
                <a:gd name="T4" fmla="*/ 143 w 143"/>
                <a:gd name="T5" fmla="*/ 124 h 124"/>
                <a:gd name="T6" fmla="*/ 52 w 143"/>
                <a:gd name="T7" fmla="*/ 0 h 124"/>
                <a:gd name="T8" fmla="*/ 60 w 143"/>
                <a:gd name="T9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4">
                  <a:moveTo>
                    <a:pt x="60" y="59"/>
                  </a:moveTo>
                  <a:lnTo>
                    <a:pt x="0" y="67"/>
                  </a:lnTo>
                  <a:lnTo>
                    <a:pt x="143" y="124"/>
                  </a:lnTo>
                  <a:lnTo>
                    <a:pt x="52" y="0"/>
                  </a:lnTo>
                  <a:lnTo>
                    <a:pt x="60" y="59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810" y="1006"/>
              <a:ext cx="117" cy="377"/>
            </a:xfrm>
            <a:custGeom>
              <a:avLst/>
              <a:gdLst>
                <a:gd name="T0" fmla="*/ 20 w 363"/>
                <a:gd name="T1" fmla="*/ 0 h 1169"/>
                <a:gd name="T2" fmla="*/ 0 w 363"/>
                <a:gd name="T3" fmla="*/ 483 h 1169"/>
                <a:gd name="T4" fmla="*/ 363 w 363"/>
                <a:gd name="T5" fmla="*/ 786 h 1169"/>
                <a:gd name="T6" fmla="*/ 100 w 363"/>
                <a:gd name="T7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9">
                  <a:moveTo>
                    <a:pt x="20" y="0"/>
                  </a:moveTo>
                  <a:lnTo>
                    <a:pt x="0" y="483"/>
                  </a:lnTo>
                  <a:lnTo>
                    <a:pt x="363" y="786"/>
                  </a:lnTo>
                  <a:lnTo>
                    <a:pt x="100" y="1169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2901" y="1019"/>
              <a:ext cx="104" cy="351"/>
            </a:xfrm>
            <a:custGeom>
              <a:avLst/>
              <a:gdLst>
                <a:gd name="T0" fmla="*/ 0 w 322"/>
                <a:gd name="T1" fmla="*/ 0 h 1088"/>
                <a:gd name="T2" fmla="*/ 0 w 322"/>
                <a:gd name="T3" fmla="*/ 443 h 1088"/>
                <a:gd name="T4" fmla="*/ 322 w 322"/>
                <a:gd name="T5" fmla="*/ 705 h 1088"/>
                <a:gd name="T6" fmla="*/ 101 w 322"/>
                <a:gd name="T7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088">
                  <a:moveTo>
                    <a:pt x="0" y="0"/>
                  </a:moveTo>
                  <a:lnTo>
                    <a:pt x="0" y="443"/>
                  </a:lnTo>
                  <a:lnTo>
                    <a:pt x="322" y="705"/>
                  </a:lnTo>
                  <a:lnTo>
                    <a:pt x="101" y="1088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401" y="2073"/>
              <a:ext cx="6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Increment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31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76201"/>
            <a:ext cx="92202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200" dirty="0" err="1">
                <a:solidFill>
                  <a:schemeClr val="tx1"/>
                </a:solidFill>
              </a:rPr>
              <a:t>Number</a:t>
            </a:r>
            <a:r>
              <a:rPr lang="fr-FR" sz="4200" dirty="0">
                <a:solidFill>
                  <a:schemeClr val="tx1"/>
                </a:solidFill>
              </a:rPr>
              <a:t> </a:t>
            </a:r>
            <a:r>
              <a:rPr lang="fr-FR" sz="4200" dirty="0" err="1">
                <a:solidFill>
                  <a:schemeClr val="tx1"/>
                </a:solidFill>
              </a:rPr>
              <a:t>Circle</a:t>
            </a:r>
            <a:r>
              <a:rPr lang="fr-FR" sz="4200" dirty="0">
                <a:solidFill>
                  <a:schemeClr val="tx1"/>
                </a:solidFill>
              </a:rPr>
              <a:t> </a:t>
            </a:r>
            <a:r>
              <a:rPr lang="fr-FR" sz="4200" dirty="0" err="1">
                <a:solidFill>
                  <a:schemeClr val="tx1"/>
                </a:solidFill>
              </a:rPr>
              <a:t>with</a:t>
            </a:r>
            <a:r>
              <a:rPr lang="fr-FR" sz="4200" dirty="0">
                <a:solidFill>
                  <a:schemeClr val="tx1"/>
                </a:solidFill>
              </a:rPr>
              <a:t> </a:t>
            </a:r>
            <a:r>
              <a:rPr lang="fr-FR" sz="4200" dirty="0" err="1">
                <a:solidFill>
                  <a:schemeClr val="tx1"/>
                </a:solidFill>
              </a:rPr>
              <a:t>Negative</a:t>
            </a:r>
            <a:r>
              <a:rPr lang="fr-FR" sz="4200" dirty="0">
                <a:solidFill>
                  <a:schemeClr val="tx1"/>
                </a:solidFill>
              </a:rPr>
              <a:t> </a:t>
            </a:r>
            <a:r>
              <a:rPr lang="fr-FR" sz="4200" dirty="0" err="1">
                <a:solidFill>
                  <a:schemeClr val="tx1"/>
                </a:solidFill>
              </a:rPr>
              <a:t>Numbers</a:t>
            </a:r>
            <a:endParaRPr lang="fr-FR" sz="4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8000" y="5903999"/>
            <a:ext cx="132380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break point</a:t>
            </a:r>
          </a:p>
        </p:txBody>
      </p:sp>
      <p:sp>
        <p:nvSpPr>
          <p:cNvPr id="5" name="Straight Connector 4"/>
          <p:cNvSpPr/>
          <p:nvPr/>
        </p:nvSpPr>
        <p:spPr>
          <a:xfrm flipV="1">
            <a:off x="7025999" y="5544001"/>
            <a:ext cx="0" cy="359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971801" y="1143000"/>
            <a:ext cx="6035675" cy="4394200"/>
            <a:chOff x="1440" y="735"/>
            <a:chExt cx="3802" cy="276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0" y="735"/>
              <a:ext cx="3802" cy="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231" y="1003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0000 (0)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070" y="1242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0001 (1)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383" y="1555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0010 (2)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571" y="2186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0100 (4)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550" y="1839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0011 (3)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049" y="3144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0111 (7)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200" y="3338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1000 (-8)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557" y="2505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0101 (5)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341" y="2866"/>
              <a:ext cx="4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0110 (6)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61" y="2235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1100 (-4)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600" y="2589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1011 (-5)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586" y="1784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1101 (-3)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317" y="3268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1001 (-7)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941" y="2956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1010 (-6)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795" y="1416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EE2A12"/>
                  </a:solidFill>
                  <a:latin typeface="Bitstream Vera Sans"/>
                </a:rPr>
                <a:t>1110 (-2)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192" y="1111"/>
              <a:ext cx="50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EE2A12"/>
                  </a:solidFill>
                  <a:latin typeface="Bitstream Vera Sans"/>
                </a:rPr>
                <a:t>1111 (-1)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280" y="1142"/>
              <a:ext cx="1803" cy="1925"/>
            </a:xfrm>
            <a:custGeom>
              <a:avLst/>
              <a:gdLst>
                <a:gd name="T0" fmla="*/ 5207 w 5227"/>
                <a:gd name="T1" fmla="*/ 969 h 5594"/>
                <a:gd name="T2" fmla="*/ 1103 w 5227"/>
                <a:gd name="T3" fmla="*/ 1334 h 5594"/>
                <a:gd name="T4" fmla="*/ 1339 w 5227"/>
                <a:gd name="T5" fmla="*/ 5073 h 5594"/>
                <a:gd name="T6" fmla="*/ 2316 w 5227"/>
                <a:gd name="T7" fmla="*/ 5563 h 5594"/>
                <a:gd name="T8" fmla="*/ 2307 w 5227"/>
                <a:gd name="T9" fmla="*/ 5594 h 5594"/>
                <a:gd name="T10" fmla="*/ 1319 w 5227"/>
                <a:gd name="T11" fmla="*/ 5099 h 5594"/>
                <a:gd name="T12" fmla="*/ 1080 w 5227"/>
                <a:gd name="T13" fmla="*/ 1312 h 5594"/>
                <a:gd name="T14" fmla="*/ 5227 w 5227"/>
                <a:gd name="T15" fmla="*/ 943 h 5594"/>
                <a:gd name="T16" fmla="*/ 5207 w 5227"/>
                <a:gd name="T17" fmla="*/ 969 h 5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27" h="5594">
                  <a:moveTo>
                    <a:pt x="5207" y="969"/>
                  </a:moveTo>
                  <a:cubicBezTo>
                    <a:pt x="4009" y="37"/>
                    <a:pt x="2171" y="200"/>
                    <a:pt x="1103" y="1334"/>
                  </a:cubicBezTo>
                  <a:cubicBezTo>
                    <a:pt x="35" y="2468"/>
                    <a:pt x="142" y="4141"/>
                    <a:pt x="1339" y="5073"/>
                  </a:cubicBezTo>
                  <a:cubicBezTo>
                    <a:pt x="1624" y="5295"/>
                    <a:pt x="1955" y="5461"/>
                    <a:pt x="2316" y="5563"/>
                  </a:cubicBezTo>
                  <a:lnTo>
                    <a:pt x="2307" y="5594"/>
                  </a:lnTo>
                  <a:cubicBezTo>
                    <a:pt x="1943" y="5492"/>
                    <a:pt x="1607" y="5323"/>
                    <a:pt x="1319" y="5099"/>
                  </a:cubicBezTo>
                  <a:cubicBezTo>
                    <a:pt x="107" y="4156"/>
                    <a:pt x="0" y="2459"/>
                    <a:pt x="1080" y="1312"/>
                  </a:cubicBezTo>
                  <a:cubicBezTo>
                    <a:pt x="2159" y="165"/>
                    <a:pt x="4015" y="0"/>
                    <a:pt x="5227" y="943"/>
                  </a:cubicBezTo>
                  <a:lnTo>
                    <a:pt x="5207" y="969"/>
                  </a:lnTo>
                </a:path>
              </a:pathLst>
            </a:custGeom>
            <a:solidFill>
              <a:srgbClr val="15111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3924" y="1343"/>
              <a:ext cx="152" cy="132"/>
            </a:xfrm>
            <a:custGeom>
              <a:avLst/>
              <a:gdLst>
                <a:gd name="T0" fmla="*/ 63 w 152"/>
                <a:gd name="T1" fmla="*/ 63 h 132"/>
                <a:gd name="T2" fmla="*/ 0 w 152"/>
                <a:gd name="T3" fmla="*/ 71 h 132"/>
                <a:gd name="T4" fmla="*/ 152 w 152"/>
                <a:gd name="T5" fmla="*/ 132 h 132"/>
                <a:gd name="T6" fmla="*/ 55 w 152"/>
                <a:gd name="T7" fmla="*/ 0 h 132"/>
                <a:gd name="T8" fmla="*/ 63 w 152"/>
                <a:gd name="T9" fmla="*/ 6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2">
                  <a:moveTo>
                    <a:pt x="63" y="63"/>
                  </a:moveTo>
                  <a:lnTo>
                    <a:pt x="0" y="71"/>
                  </a:lnTo>
                  <a:lnTo>
                    <a:pt x="152" y="132"/>
                  </a:lnTo>
                  <a:lnTo>
                    <a:pt x="55" y="0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854" y="3075"/>
              <a:ext cx="125" cy="402"/>
            </a:xfrm>
            <a:custGeom>
              <a:avLst/>
              <a:gdLst>
                <a:gd name="T0" fmla="*/ 20 w 363"/>
                <a:gd name="T1" fmla="*/ 0 h 1169"/>
                <a:gd name="T2" fmla="*/ 0 w 363"/>
                <a:gd name="T3" fmla="*/ 484 h 1169"/>
                <a:gd name="T4" fmla="*/ 363 w 363"/>
                <a:gd name="T5" fmla="*/ 786 h 1169"/>
                <a:gd name="T6" fmla="*/ 101 w 363"/>
                <a:gd name="T7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9">
                  <a:moveTo>
                    <a:pt x="20" y="0"/>
                  </a:moveTo>
                  <a:lnTo>
                    <a:pt x="0" y="484"/>
                  </a:lnTo>
                  <a:lnTo>
                    <a:pt x="363" y="786"/>
                  </a:lnTo>
                  <a:lnTo>
                    <a:pt x="101" y="1169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3951" y="3088"/>
              <a:ext cx="112" cy="375"/>
            </a:xfrm>
            <a:custGeom>
              <a:avLst/>
              <a:gdLst>
                <a:gd name="T0" fmla="*/ 0 w 323"/>
                <a:gd name="T1" fmla="*/ 0 h 1089"/>
                <a:gd name="T2" fmla="*/ 0 w 323"/>
                <a:gd name="T3" fmla="*/ 444 h 1089"/>
                <a:gd name="T4" fmla="*/ 323 w 323"/>
                <a:gd name="T5" fmla="*/ 706 h 1089"/>
                <a:gd name="T6" fmla="*/ 101 w 323"/>
                <a:gd name="T7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" h="1089">
                  <a:moveTo>
                    <a:pt x="0" y="0"/>
                  </a:moveTo>
                  <a:lnTo>
                    <a:pt x="0" y="444"/>
                  </a:lnTo>
                  <a:lnTo>
                    <a:pt x="323" y="706"/>
                  </a:lnTo>
                  <a:lnTo>
                    <a:pt x="101" y="1089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493" y="1968"/>
              <a:ext cx="7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Increment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32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Circle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1" y="1289050"/>
            <a:ext cx="7896225" cy="556895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To add M to a number, N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locate N on the number circle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M is +</a:t>
            </a:r>
            <a:r>
              <a:rPr lang="en-US" sz="2800" dirty="0" err="1">
                <a:latin typeface="Calibri" panose="020F0502020204030204" pitchFamily="34" charset="0"/>
              </a:rPr>
              <a:t>ve</a:t>
            </a:r>
            <a:endParaRPr lang="en-US" sz="280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Move M steps clockwise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M is -</a:t>
            </a:r>
            <a:r>
              <a:rPr lang="en-US" sz="2800" dirty="0" err="1">
                <a:latin typeface="Calibri" panose="020F0502020204030204" pitchFamily="34" charset="0"/>
              </a:rPr>
              <a:t>ve</a:t>
            </a:r>
            <a:endParaRPr lang="en-US" sz="2800" dirty="0">
              <a:latin typeface="Calibri" panose="020F0502020204030204" pitchFamily="34" charset="0"/>
            </a:endParaRP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Move M steps anti-clockwise, or 2</a:t>
            </a:r>
            <a:r>
              <a:rPr lang="en-US" sz="2400" baseline="33000" dirty="0"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 – M steps clockwise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we cross the break-point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We have an </a:t>
            </a: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overflow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The number is too large/ too small to be represented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2's </a:t>
            </a:r>
            <a:r>
              <a:rPr lang="fr-FR" dirty="0" err="1">
                <a:solidFill>
                  <a:schemeClr val="tx1"/>
                </a:solidFill>
              </a:rPr>
              <a:t>Complement</a:t>
            </a:r>
            <a:r>
              <a:rPr lang="fr-FR" dirty="0">
                <a:solidFill>
                  <a:schemeClr val="tx1"/>
                </a:solidFill>
              </a:rPr>
              <a:t> Notation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2095500"/>
            <a:ext cx="7416800" cy="47625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F(u) is the index of a point on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number circle</a:t>
            </a:r>
            <a:r>
              <a:rPr lang="en-US" dirty="0">
                <a:latin typeface="Calibri" panose="020F0502020204030204" pitchFamily="34" charset="0"/>
              </a:rPr>
              <a:t>. It varies from 0 to 2</a:t>
            </a:r>
            <a:r>
              <a:rPr lang="en-US" baseline="33000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- 1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4 → 0100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-4 → 1100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5 → 0101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-3 → 1101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33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15704"/>
              </p:ext>
            </p:extLst>
          </p:nvPr>
        </p:nvGraphicFramePr>
        <p:xfrm>
          <a:off x="3657600" y="1524000"/>
          <a:ext cx="414528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28880" imgH="557640" progId="Equation.3">
                  <p:embed/>
                </p:oleObj>
              </mc:Choice>
              <mc:Fallback>
                <p:oleObj name="Equation" r:id="rId3" imgW="1928880" imgH="557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414528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95250"/>
            <a:ext cx="9220200" cy="1047750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600" dirty="0" err="1">
                <a:solidFill>
                  <a:schemeClr val="tx1"/>
                </a:solidFill>
              </a:rPr>
              <a:t>Properties</a:t>
            </a:r>
            <a:r>
              <a:rPr lang="fr-FR" sz="3600" dirty="0">
                <a:solidFill>
                  <a:schemeClr val="tx1"/>
                </a:solidFill>
              </a:rPr>
              <a:t> of the 2's </a:t>
            </a:r>
            <a:r>
              <a:rPr lang="fr-FR" sz="3600" dirty="0" err="1">
                <a:solidFill>
                  <a:schemeClr val="tx1"/>
                </a:solidFill>
              </a:rPr>
              <a:t>Complement</a:t>
            </a:r>
            <a:r>
              <a:rPr lang="fr-FR" sz="3600" dirty="0">
                <a:solidFill>
                  <a:schemeClr val="tx1"/>
                </a:solidFill>
              </a:rPr>
              <a:t> Notation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447800"/>
            <a:ext cx="7416800" cy="4953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Range of the number system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-2</a:t>
            </a:r>
            <a:r>
              <a:rPr lang="en-US" sz="2800" baseline="33000" dirty="0">
                <a:latin typeface="Calibri" panose="020F0502020204030204" pitchFamily="34" charset="0"/>
              </a:rPr>
              <a:t>(n-1) </a:t>
            </a:r>
            <a:r>
              <a:rPr lang="en-US" sz="2800" dirty="0">
                <a:latin typeface="Calibri" panose="020F0502020204030204" pitchFamily="34" charset="0"/>
              </a:rPr>
              <a:t>to 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–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There is a unique representation for 0 → 000000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latin typeface="Calibri" panose="020F0502020204030204" pitchFamily="34" charset="0"/>
              </a:rPr>
              <a:t>msb</a:t>
            </a:r>
            <a:r>
              <a:rPr lang="en-US" sz="3600" dirty="0">
                <a:latin typeface="Calibri" panose="020F0502020204030204" pitchFamily="34" charset="0"/>
              </a:rPr>
              <a:t> of F(u) is equal to </a:t>
            </a:r>
            <a:r>
              <a:rPr lang="en-US" sz="3600" dirty="0" err="1">
                <a:latin typeface="Calibri" panose="020F0502020204030204" pitchFamily="34" charset="0"/>
              </a:rPr>
              <a:t>SgnBit</a:t>
            </a:r>
            <a:r>
              <a:rPr lang="en-US" sz="3600" dirty="0">
                <a:latin typeface="Calibri" panose="020F0502020204030204" pitchFamily="34" charset="0"/>
              </a:rPr>
              <a:t>(u)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Refer to the number circle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a +</a:t>
            </a:r>
            <a:r>
              <a:rPr lang="en-US" sz="2800" dirty="0" err="1">
                <a:latin typeface="Calibri" panose="020F0502020204030204" pitchFamily="34" charset="0"/>
              </a:rPr>
              <a:t>ve</a:t>
            </a:r>
            <a:r>
              <a:rPr lang="en-US" sz="2800" dirty="0">
                <a:latin typeface="Calibri" panose="020F0502020204030204" pitchFamily="34" charset="0"/>
              </a:rPr>
              <a:t> number, F(u) &lt; 2</a:t>
            </a:r>
            <a:r>
              <a:rPr lang="en-US" sz="2800" baseline="30000" dirty="0">
                <a:latin typeface="Calibri" panose="020F0502020204030204" pitchFamily="34" charset="0"/>
              </a:rPr>
              <a:t>(n-1)</a:t>
            </a:r>
            <a:r>
              <a:rPr lang="en-US" sz="2800" dirty="0">
                <a:latin typeface="Calibri" panose="020F0502020204030204" pitchFamily="34" charset="0"/>
              </a:rPr>
              <a:t>. MSB 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a -</a:t>
            </a:r>
            <a:r>
              <a:rPr lang="en-US" sz="2800" dirty="0" err="1">
                <a:latin typeface="Calibri" panose="020F0502020204030204" pitchFamily="34" charset="0"/>
              </a:rPr>
              <a:t>ve</a:t>
            </a:r>
            <a:r>
              <a:rPr lang="en-US" sz="2800" dirty="0">
                <a:latin typeface="Calibri" panose="020F0502020204030204" pitchFamily="34" charset="0"/>
              </a:rPr>
              <a:t> number, F(u) &gt;= 2</a:t>
            </a:r>
            <a:r>
              <a:rPr lang="en-US" sz="2800" baseline="33000" dirty="0">
                <a:latin typeface="Calibri" panose="020F0502020204030204" pitchFamily="34" charset="0"/>
              </a:rPr>
              <a:t>(n-1)</a:t>
            </a:r>
            <a:r>
              <a:rPr lang="en-US" sz="2800" dirty="0">
                <a:latin typeface="Calibri" panose="020F0502020204030204" pitchFamily="34" charset="0"/>
              </a:rPr>
              <a:t>. MSB = 1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Properties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00201"/>
            <a:ext cx="7972425" cy="4800599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Every number in the range [-2</a:t>
            </a:r>
            <a:r>
              <a:rPr lang="en-US" baseline="33000" dirty="0">
                <a:latin typeface="Calibri" panose="020F0502020204030204" pitchFamily="34" charset="0"/>
              </a:rPr>
              <a:t>(n-1)</a:t>
            </a:r>
            <a:r>
              <a:rPr lang="en-US" dirty="0">
                <a:latin typeface="Calibri" panose="020F0502020204030204" pitchFamily="34" charset="0"/>
              </a:rPr>
              <a:t>,2</a:t>
            </a:r>
            <a:r>
              <a:rPr lang="en-US" baseline="33000" dirty="0">
                <a:latin typeface="Calibri" panose="020F0502020204030204" pitchFamily="34" charset="0"/>
              </a:rPr>
              <a:t>(n-1)</a:t>
            </a:r>
            <a:r>
              <a:rPr lang="en-US" dirty="0">
                <a:latin typeface="Calibri" panose="020F0502020204030204" pitchFamily="34" charset="0"/>
              </a:rPr>
              <a:t> – 1]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Has a unique mapping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Unique point in the number circle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ea typeface="ＭＳ ゴシック" pitchFamily="32"/>
              </a:rPr>
              <a:t>a ≡ b → (a = b mod 2</a:t>
            </a:r>
            <a:r>
              <a:rPr lang="en-US" baseline="33000" dirty="0">
                <a:latin typeface="Calibri" panose="020F0502020204030204" pitchFamily="34" charset="0"/>
                <a:ea typeface="ＭＳ ゴシック" pitchFamily="32"/>
              </a:rPr>
              <a:t>n</a:t>
            </a:r>
            <a:r>
              <a:rPr lang="en-US" dirty="0">
                <a:latin typeface="Calibri" panose="020F0502020204030204" pitchFamily="34" charset="0"/>
                <a:ea typeface="ＭＳ ゴシック" pitchFamily="32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aseline="46000" dirty="0">
                <a:latin typeface="Calibri" panose="020F0502020204030204" pitchFamily="34" charset="0"/>
                <a:ea typeface="ＭＳ ゴシック" pitchFamily="32"/>
              </a:rPr>
              <a:t>≡ </a:t>
            </a:r>
            <a:r>
              <a:rPr lang="en-US" sz="2800" baseline="46000" dirty="0">
                <a:latin typeface="Calibri" panose="020F0502020204030204" pitchFamily="34" charset="0"/>
                <a:ea typeface="ＭＳ ゴシック" pitchFamily="32"/>
              </a:rPr>
              <a:t>means same point on the number circle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F(-u) </a:t>
            </a:r>
            <a:r>
              <a:rPr lang="en-US" dirty="0">
                <a:latin typeface="Calibri" panose="020F0502020204030204" pitchFamily="34" charset="0"/>
                <a:ea typeface="ＭＳ ゴシック" pitchFamily="32"/>
              </a:rPr>
              <a:t>≡</a:t>
            </a:r>
            <a:r>
              <a:rPr lang="en-US" dirty="0">
                <a:latin typeface="Calibri" panose="020F0502020204030204" pitchFamily="34" charset="0"/>
              </a:rPr>
              <a:t>2</a:t>
            </a:r>
            <a:r>
              <a:rPr lang="en-US" baseline="33000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– F(u)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Moving F(u) steps counter clock wise is the same as moving 2</a:t>
            </a:r>
            <a:r>
              <a:rPr lang="en-US" sz="2800" baseline="33000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– F(u) steps clockwise from 0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Prove</a:t>
            </a:r>
            <a:r>
              <a:rPr lang="fr-FR" dirty="0">
                <a:solidFill>
                  <a:schemeClr val="tx1"/>
                </a:solidFill>
              </a:rPr>
              <a:t> : F(</a:t>
            </a:r>
            <a:r>
              <a:rPr lang="fr-FR" dirty="0" err="1">
                <a:solidFill>
                  <a:schemeClr val="tx1"/>
                </a:solidFill>
              </a:rPr>
              <a:t>u+v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sz="2800" dirty="0">
                <a:solidFill>
                  <a:schemeClr val="tx1"/>
                </a:solidFill>
                <a:latin typeface="ＭＳ ゴシック" pitchFamily="34"/>
                <a:ea typeface="ＭＳ ゴシック" pitchFamily="34"/>
              </a:rPr>
              <a:t>≡ F(u) + F(v)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36800" y="1447801"/>
            <a:ext cx="7645400" cy="49260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4000" dirty="0">
                <a:latin typeface="Calibri" panose="020F0502020204030204" pitchFamily="34" charset="0"/>
              </a:rPr>
              <a:t>Start at point u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Its index is F(u)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v is +</a:t>
            </a:r>
            <a:r>
              <a:rPr lang="en-US" sz="2800" dirty="0" err="1">
                <a:latin typeface="Calibri" panose="020F0502020204030204" pitchFamily="34" charset="0"/>
              </a:rPr>
              <a:t>ve</a:t>
            </a:r>
            <a:r>
              <a:rPr lang="en-US" sz="2800" dirty="0">
                <a:latin typeface="Calibri" panose="020F0502020204030204" pitchFamily="34" charset="0"/>
              </a:rPr>
              <a:t>,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move v points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clockwise</a:t>
            </a:r>
            <a:r>
              <a:rPr lang="en-US" sz="2800" dirty="0">
                <a:latin typeface="Calibri" panose="020F0502020204030204" pitchFamily="34" charset="0"/>
              </a:rPr>
              <a:t>. We arrive at F(</a:t>
            </a:r>
            <a:r>
              <a:rPr lang="en-US" sz="2800" dirty="0" err="1">
                <a:latin typeface="Calibri" panose="020F0502020204030204" pitchFamily="34" charset="0"/>
              </a:rPr>
              <a:t>u+v</a:t>
            </a:r>
            <a:r>
              <a:rPr lang="en-US" sz="2800" dirty="0">
                <a:latin typeface="Calibri" panose="020F0502020204030204" pitchFamily="34" charset="0"/>
              </a:rPr>
              <a:t>).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Its index is equal to (F(u) + v) mod 2</a:t>
            </a:r>
            <a:r>
              <a:rPr lang="en-US" sz="2600" baseline="33000" dirty="0">
                <a:latin typeface="Calibri" panose="020F0502020204030204" pitchFamily="34" charset="0"/>
              </a:rPr>
              <a:t>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 Since v = F(v), we have F(</a:t>
            </a:r>
            <a:r>
              <a:rPr lang="en-US" sz="2600" dirty="0" err="1">
                <a:latin typeface="Calibri" panose="020F0502020204030204" pitchFamily="34" charset="0"/>
              </a:rPr>
              <a:t>u+v</a:t>
            </a:r>
            <a:r>
              <a:rPr lang="en-US" sz="2600" dirty="0">
                <a:latin typeface="Calibri" panose="020F0502020204030204" pitchFamily="34" charset="0"/>
              </a:rPr>
              <a:t>) = ( F(u) + F(v) ) mod 2</a:t>
            </a:r>
            <a:r>
              <a:rPr lang="en-US" sz="2600" baseline="33000" dirty="0">
                <a:latin typeface="Calibri" panose="020F0502020204030204" pitchFamily="34" charset="0"/>
              </a:rPr>
              <a:t>n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dirty="0" err="1">
                <a:solidFill>
                  <a:schemeClr val="tx1"/>
                </a:solidFill>
                <a:cs typeface="Helvetica" pitchFamily="34"/>
              </a:rPr>
              <a:t>Prove</a:t>
            </a:r>
            <a:r>
              <a:rPr lang="fr-FR" sz="4800" dirty="0">
                <a:solidFill>
                  <a:schemeClr val="tx1"/>
                </a:solidFill>
                <a:cs typeface="Helvetica" pitchFamily="34"/>
              </a:rPr>
              <a:t> : </a:t>
            </a:r>
            <a:r>
              <a:rPr lang="fr-FR" sz="4800" dirty="0">
                <a:solidFill>
                  <a:schemeClr val="tx1"/>
                </a:solidFill>
              </a:rPr>
              <a:t>F(</a:t>
            </a:r>
            <a:r>
              <a:rPr lang="fr-FR" sz="4800" dirty="0" err="1">
                <a:solidFill>
                  <a:schemeClr val="tx1"/>
                </a:solidFill>
              </a:rPr>
              <a:t>u+v</a:t>
            </a:r>
            <a:r>
              <a:rPr lang="fr-FR" sz="4800" dirty="0">
                <a:solidFill>
                  <a:schemeClr val="tx1"/>
                </a:solidFill>
              </a:rPr>
              <a:t>) </a:t>
            </a:r>
            <a:r>
              <a:rPr lang="fr-FR" sz="3200" dirty="0">
                <a:solidFill>
                  <a:schemeClr val="tx1"/>
                </a:solidFill>
                <a:ea typeface="ＭＳ ゴシック" pitchFamily="34"/>
              </a:rPr>
              <a:t>≡ F(u) + F(v)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1"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If v is -</a:t>
            </a:r>
            <a:r>
              <a:rPr lang="en-US" sz="3200" dirty="0" err="1">
                <a:latin typeface="Calibri" panose="020F0502020204030204" pitchFamily="34" charset="0"/>
              </a:rPr>
              <a:t>ve</a:t>
            </a:r>
            <a:r>
              <a:rPr lang="en-US" sz="3200" dirty="0">
                <a:latin typeface="Calibri" panose="020F0502020204030204" pitchFamily="34" charset="0"/>
              </a:rPr>
              <a:t>,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move |v| points </a:t>
            </a:r>
            <a:r>
              <a:rPr lang="en-US" sz="2800" dirty="0">
                <a:solidFill>
                  <a:srgbClr val="579D1C"/>
                </a:solidFill>
                <a:latin typeface="Calibri" panose="020F0502020204030204" pitchFamily="34" charset="0"/>
              </a:rPr>
              <a:t>anti-clockwise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9966CC"/>
                </a:solidFill>
                <a:latin typeface="Calibri" panose="020F0502020204030204" pitchFamily="34" charset="0"/>
              </a:rPr>
              <a:t>Same as moving 2</a:t>
            </a:r>
            <a:r>
              <a:rPr lang="en-US" sz="2800" baseline="32000" dirty="0">
                <a:solidFill>
                  <a:srgbClr val="9966CC"/>
                </a:solidFill>
                <a:latin typeface="Calibri" panose="020F0502020204030204" pitchFamily="34" charset="0"/>
              </a:rPr>
              <a:t>n</a:t>
            </a:r>
            <a:r>
              <a:rPr lang="en-US" sz="2800" dirty="0">
                <a:solidFill>
                  <a:srgbClr val="9966CC"/>
                </a:solidFill>
                <a:latin typeface="Calibri" panose="020F0502020204030204" pitchFamily="34" charset="0"/>
              </a:rPr>
              <a:t> – |v| points clockwise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arrive at F(</a:t>
            </a:r>
            <a:r>
              <a:rPr lang="en-US" sz="2800" dirty="0" err="1">
                <a:latin typeface="Calibri" panose="020F0502020204030204" pitchFamily="34" charset="0"/>
              </a:rPr>
              <a:t>u+v</a:t>
            </a:r>
            <a:r>
              <a:rPr lang="en-US" sz="2800" dirty="0">
                <a:latin typeface="Calibri" panose="020F0502020204030204" pitchFamily="34" charset="0"/>
              </a:rPr>
              <a:t>).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F(v) = 2</a:t>
            </a:r>
            <a:r>
              <a:rPr lang="en-US" sz="2800" baseline="33000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-|v|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index – F(</a:t>
            </a:r>
            <a:r>
              <a:rPr lang="en-US" sz="2800" dirty="0" err="1">
                <a:latin typeface="Calibri" panose="020F0502020204030204" pitchFamily="34" charset="0"/>
              </a:rPr>
              <a:t>u+v</a:t>
            </a:r>
            <a:r>
              <a:rPr lang="en-US" sz="2800" dirty="0">
                <a:latin typeface="Calibri" panose="020F0502020204030204" pitchFamily="34" charset="0"/>
              </a:rPr>
              <a:t>) – is equal to:</a:t>
            </a:r>
          </a:p>
          <a:p>
            <a:pPr lvl="3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(F(u) + 2</a:t>
            </a:r>
            <a:r>
              <a:rPr lang="en-US" sz="2800" baseline="32000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– |v|) mod 2</a:t>
            </a:r>
            <a:r>
              <a:rPr lang="en-US" sz="2800" baseline="33000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= (F(u) + F(v)) mod 2</a:t>
            </a:r>
            <a:r>
              <a:rPr lang="en-US" sz="2800" baseline="32000" dirty="0"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Subtraction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600201"/>
            <a:ext cx="7416800" cy="39655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F(u-v) </a:t>
            </a:r>
            <a:r>
              <a:rPr lang="en-US" sz="2400" b="1" dirty="0">
                <a:latin typeface="Calibri" panose="020F0502020204030204" pitchFamily="34" charset="0"/>
                <a:cs typeface="Helvetica" pitchFamily="34"/>
              </a:rPr>
              <a:t>≡ </a:t>
            </a:r>
            <a:r>
              <a:rPr lang="en-US" dirty="0">
                <a:latin typeface="Calibri" panose="020F0502020204030204" pitchFamily="34" charset="0"/>
                <a:cs typeface="Helvetica" pitchFamily="34"/>
              </a:rPr>
              <a:t>F(u) + F(-v)</a:t>
            </a:r>
          </a:p>
          <a:p>
            <a:pPr marL="108000" indent="0">
              <a:buNone/>
            </a:pPr>
            <a:r>
              <a:rPr lang="en-US" dirty="0">
                <a:latin typeface="Calibri" panose="020F0502020204030204" pitchFamily="34" charset="0"/>
                <a:cs typeface="Helvetica" pitchFamily="34"/>
              </a:rPr>
              <a:t>                </a:t>
            </a:r>
            <a:r>
              <a:rPr lang="en-US" sz="2400" b="1" dirty="0">
                <a:latin typeface="Calibri" panose="020F0502020204030204" pitchFamily="34" charset="0"/>
                <a:cs typeface="Helvetica" pitchFamily="34"/>
              </a:rPr>
              <a:t>≡ </a:t>
            </a:r>
            <a:r>
              <a:rPr lang="en-US" dirty="0">
                <a:latin typeface="Calibri" panose="020F0502020204030204" pitchFamily="34" charset="0"/>
              </a:rPr>
              <a:t>F(u) + 2</a:t>
            </a:r>
            <a:r>
              <a:rPr lang="en-US" baseline="33000" dirty="0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- F(v) </a:t>
            </a:r>
            <a:r>
              <a:rPr lang="en-US" dirty="0">
                <a:latin typeface="Calibri" panose="020F0502020204030204" pitchFamily="34" charset="0"/>
                <a:cs typeface="Helvetica" pitchFamily="34"/>
              </a:rPr>
              <a:t> </a:t>
            </a:r>
          </a:p>
          <a:p>
            <a:pPr lvl="2">
              <a:buFont typeface="Symbol" panose="05050102010706020507" pitchFamily="18" charset="2"/>
              <a:buChar char="*"/>
            </a:pPr>
            <a:endParaRPr lang="en-US" sz="3200" dirty="0">
              <a:latin typeface="Calibri" panose="020F0502020204030204" pitchFamily="34" charset="0"/>
              <a:cs typeface="Helvetica" pitchFamily="34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6B0094"/>
                </a:solidFill>
                <a:latin typeface="Calibri" panose="020F0502020204030204" pitchFamily="34" charset="0"/>
                <a:cs typeface="Helvetica" pitchFamily="34"/>
              </a:rPr>
              <a:t>Subtraction is the same as addition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Helvetica" pitchFamily="34"/>
              </a:rPr>
              <a:t>Compute the 2's complement of F(v)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Prove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 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4535489"/>
            <a:ext cx="7416800" cy="15906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+mj-lt"/>
              </a:rPr>
              <a:t>Prove that :</a:t>
            </a:r>
          </a:p>
          <a:p>
            <a:pPr lvl="0">
              <a:buNone/>
            </a:pPr>
            <a:r>
              <a:rPr lang="en-US" dirty="0">
                <a:latin typeface="+mj-lt"/>
              </a:rPr>
              <a:t>                         F(u*v) </a:t>
            </a:r>
            <a:r>
              <a:rPr lang="en-US" sz="2400" b="1" dirty="0">
                <a:latin typeface="+mj-lt"/>
                <a:ea typeface="ＭＳ ゴシック" pitchFamily="32"/>
              </a:rPr>
              <a:t>≡ F(u) * F(v)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40000" y="1524000"/>
            <a:ext cx="288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281808" y="6250164"/>
            <a:ext cx="1161826" cy="365125"/>
          </a:xfrm>
        </p:spPr>
        <p:txBody>
          <a:bodyPr/>
          <a:lstStyle/>
          <a:p>
            <a:pPr lvl="0"/>
            <a:fld id="{4CF89DA7-3BFB-4D6F-AB2B-C3BD3DFB76C1}" type="slidenum">
              <a:rPr/>
              <a:pPr lvl="0"/>
              <a:t>4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76388" y="304800"/>
            <a:ext cx="9091612" cy="677108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 Computer </a:t>
            </a:r>
            <a:r>
              <a:rPr lang="fr-FR" dirty="0" err="1">
                <a:solidFill>
                  <a:schemeClr val="tx1"/>
                </a:solidFill>
              </a:rPr>
              <a:t>Understand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1"/>
            <a:ext cx="7416800" cy="13303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Computers do not understand natural human languages, nor programming languages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200" dirty="0">
                <a:latin typeface="Calibri" panose="020F0502020204030204" pitchFamily="34" charset="0"/>
              </a:rPr>
              <a:t>They only understand the language of 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bits</a:t>
            </a:r>
          </a:p>
        </p:txBody>
      </p:sp>
      <p:sp>
        <p:nvSpPr>
          <p:cNvPr id="4" name="Freeform 3"/>
          <p:cNvSpPr/>
          <p:nvPr/>
        </p:nvSpPr>
        <p:spPr>
          <a:xfrm>
            <a:off x="4038601" y="3106080"/>
            <a:ext cx="1200239" cy="4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Bit</a:t>
            </a:r>
          </a:p>
        </p:txBody>
      </p:sp>
      <p:sp>
        <p:nvSpPr>
          <p:cNvPr id="5" name="Freeform 4"/>
          <p:cNvSpPr/>
          <p:nvPr/>
        </p:nvSpPr>
        <p:spPr>
          <a:xfrm>
            <a:off x="7292640" y="31158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6" name="Freeform 5"/>
          <p:cNvSpPr/>
          <p:nvPr/>
        </p:nvSpPr>
        <p:spPr>
          <a:xfrm>
            <a:off x="4038961" y="3106080"/>
            <a:ext cx="1200239" cy="4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Bit</a:t>
            </a:r>
          </a:p>
        </p:txBody>
      </p:sp>
      <p:sp>
        <p:nvSpPr>
          <p:cNvPr id="7" name="Freeform 6"/>
          <p:cNvSpPr/>
          <p:nvPr/>
        </p:nvSpPr>
        <p:spPr>
          <a:xfrm>
            <a:off x="7293000" y="31158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8" name="Freeform 7"/>
          <p:cNvSpPr/>
          <p:nvPr/>
        </p:nvSpPr>
        <p:spPr>
          <a:xfrm>
            <a:off x="4071360" y="4177440"/>
            <a:ext cx="1200239" cy="4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Word</a:t>
            </a:r>
          </a:p>
        </p:txBody>
      </p:sp>
      <p:sp>
        <p:nvSpPr>
          <p:cNvPr id="9" name="Freeform 8"/>
          <p:cNvSpPr/>
          <p:nvPr/>
        </p:nvSpPr>
        <p:spPr>
          <a:xfrm>
            <a:off x="7292640" y="31158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0" name="Freeform 9"/>
          <p:cNvSpPr/>
          <p:nvPr/>
        </p:nvSpPr>
        <p:spPr>
          <a:xfrm>
            <a:off x="4055521" y="3651840"/>
            <a:ext cx="1200239" cy="4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Byte</a:t>
            </a:r>
          </a:p>
        </p:txBody>
      </p:sp>
      <p:sp>
        <p:nvSpPr>
          <p:cNvPr id="11" name="Freeform 10"/>
          <p:cNvSpPr/>
          <p:nvPr/>
        </p:nvSpPr>
        <p:spPr>
          <a:xfrm>
            <a:off x="7293000" y="31158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95880" y="3602159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96239" y="3602159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4" name="Freeform 13"/>
          <p:cNvSpPr/>
          <p:nvPr/>
        </p:nvSpPr>
        <p:spPr>
          <a:xfrm>
            <a:off x="7295880" y="3602159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5" name="Freeform 14"/>
          <p:cNvSpPr/>
          <p:nvPr/>
        </p:nvSpPr>
        <p:spPr>
          <a:xfrm>
            <a:off x="7296239" y="3602159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8 bits</a:t>
            </a:r>
          </a:p>
        </p:txBody>
      </p:sp>
      <p:sp>
        <p:nvSpPr>
          <p:cNvPr id="16" name="Freeform 15"/>
          <p:cNvSpPr/>
          <p:nvPr/>
        </p:nvSpPr>
        <p:spPr>
          <a:xfrm>
            <a:off x="7276080" y="41580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7" name="Freeform 16"/>
          <p:cNvSpPr/>
          <p:nvPr/>
        </p:nvSpPr>
        <p:spPr>
          <a:xfrm>
            <a:off x="7276440" y="41580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8" name="Freeform 17"/>
          <p:cNvSpPr/>
          <p:nvPr/>
        </p:nvSpPr>
        <p:spPr>
          <a:xfrm>
            <a:off x="7276080" y="41580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9" name="Freeform 18"/>
          <p:cNvSpPr/>
          <p:nvPr/>
        </p:nvSpPr>
        <p:spPr>
          <a:xfrm>
            <a:off x="7276440" y="41580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4 bytes</a:t>
            </a:r>
          </a:p>
        </p:txBody>
      </p:sp>
      <p:sp>
        <p:nvSpPr>
          <p:cNvPr id="20" name="Freeform 19"/>
          <p:cNvSpPr/>
          <p:nvPr/>
        </p:nvSpPr>
        <p:spPr>
          <a:xfrm>
            <a:off x="4081081" y="4742640"/>
            <a:ext cx="1200239" cy="4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kiloByte</a:t>
            </a:r>
          </a:p>
        </p:txBody>
      </p:sp>
      <p:sp>
        <p:nvSpPr>
          <p:cNvPr id="21" name="Freeform 20"/>
          <p:cNvSpPr/>
          <p:nvPr/>
        </p:nvSpPr>
        <p:spPr>
          <a:xfrm>
            <a:off x="7285800" y="47232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2" name="Freeform 21"/>
          <p:cNvSpPr/>
          <p:nvPr/>
        </p:nvSpPr>
        <p:spPr>
          <a:xfrm>
            <a:off x="7286160" y="47232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3" name="Freeform 22"/>
          <p:cNvSpPr/>
          <p:nvPr/>
        </p:nvSpPr>
        <p:spPr>
          <a:xfrm>
            <a:off x="7285800" y="472320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4" name="Freeform 23"/>
          <p:cNvSpPr/>
          <p:nvPr/>
        </p:nvSpPr>
        <p:spPr>
          <a:xfrm>
            <a:off x="7286160" y="4703759"/>
            <a:ext cx="1336680" cy="386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1024 bytes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081441" y="5308200"/>
            <a:ext cx="1200239" cy="4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megaByte</a:t>
            </a:r>
          </a:p>
        </p:txBody>
      </p:sp>
      <p:sp>
        <p:nvSpPr>
          <p:cNvPr id="26" name="Freeform 25"/>
          <p:cNvSpPr/>
          <p:nvPr/>
        </p:nvSpPr>
        <p:spPr>
          <a:xfrm>
            <a:off x="7286160" y="528876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7" name="Freeform 26"/>
          <p:cNvSpPr/>
          <p:nvPr/>
        </p:nvSpPr>
        <p:spPr>
          <a:xfrm>
            <a:off x="7286520" y="528876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8" name="Freeform 27"/>
          <p:cNvSpPr/>
          <p:nvPr/>
        </p:nvSpPr>
        <p:spPr>
          <a:xfrm>
            <a:off x="7286160" y="5288760"/>
            <a:ext cx="100224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</a:t>
            </a:r>
            <a:r>
              <a:rPr lang="en-IN" baseline="30000">
                <a:latin typeface="Arial" pitchFamily="18"/>
                <a:ea typeface="Microsoft YaHei" pitchFamily="2"/>
                <a:cs typeface="Mangal" pitchFamily="2"/>
              </a:rPr>
              <a:t>6 </a:t>
            </a: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bytes</a:t>
            </a: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the 2's </a:t>
            </a:r>
            <a:r>
              <a:rPr lang="fr-FR" dirty="0" err="1">
                <a:solidFill>
                  <a:schemeClr val="tx1"/>
                </a:solidFill>
              </a:rPr>
              <a:t>Complement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95501" y="1295401"/>
            <a:ext cx="8572500" cy="319722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+mj-lt"/>
              </a:rPr>
              <a:t>2</a:t>
            </a:r>
            <a:r>
              <a:rPr lang="en-US" baseline="33000" dirty="0">
                <a:latin typeface="+mj-lt"/>
              </a:rPr>
              <a:t>n</a:t>
            </a:r>
            <a:r>
              <a:rPr lang="en-US" dirty="0">
                <a:latin typeface="+mj-lt"/>
              </a:rPr>
              <a:t> – u</a:t>
            </a:r>
          </a:p>
          <a:p>
            <a:pPr marL="540000" lvl="1" indent="0">
              <a:buSzPct val="100000"/>
              <a:buNone/>
            </a:pPr>
            <a:r>
              <a:rPr lang="en-US" dirty="0">
                <a:latin typeface="+mj-lt"/>
              </a:rPr>
              <a:t>= 2</a:t>
            </a:r>
            <a:r>
              <a:rPr lang="en-US" baseline="33000" dirty="0">
                <a:latin typeface="+mj-lt"/>
              </a:rPr>
              <a:t>n</a:t>
            </a:r>
            <a:r>
              <a:rPr lang="en-US" dirty="0">
                <a:latin typeface="+mj-lt"/>
              </a:rPr>
              <a:t> –  1 - u + 1</a:t>
            </a:r>
          </a:p>
          <a:p>
            <a:pPr marL="540000" lvl="1" indent="0">
              <a:buSzPct val="100000"/>
              <a:buNone/>
            </a:pPr>
            <a:r>
              <a:rPr lang="en-US" dirty="0">
                <a:latin typeface="+mj-lt"/>
              </a:rPr>
              <a:t>= ~u + 1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+mj-lt"/>
              </a:rPr>
              <a:t>~u (1's complement)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+mj-lt"/>
              </a:rPr>
              <a:t>1's complement of 0100   2's complement of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                                  </a:t>
            </a:r>
            <a:r>
              <a:rPr lang="en-US" dirty="0"/>
              <a:t>0100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+mj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539999" y="4894201"/>
            <a:ext cx="1944000" cy="136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2080" y="4966201"/>
            <a:ext cx="64387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2080" y="5398201"/>
            <a:ext cx="709920" cy="3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0100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3972000" y="5326201"/>
            <a:ext cx="37008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828000" y="5758201"/>
            <a:ext cx="151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2080" y="5830201"/>
            <a:ext cx="67811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1011</a:t>
            </a:r>
          </a:p>
        </p:txBody>
      </p:sp>
      <p:sp>
        <p:nvSpPr>
          <p:cNvPr id="10" name="Freeform 9"/>
          <p:cNvSpPr/>
          <p:nvPr/>
        </p:nvSpPr>
        <p:spPr>
          <a:xfrm>
            <a:off x="8004000" y="4822201"/>
            <a:ext cx="1944000" cy="136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06079" y="4894201"/>
            <a:ext cx="67811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06079" y="5326201"/>
            <a:ext cx="709920" cy="3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0001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8436001" y="5254201"/>
            <a:ext cx="370079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8292000" y="5686201"/>
            <a:ext cx="151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06079" y="5758201"/>
            <a:ext cx="67811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1100</a:t>
            </a:r>
          </a:p>
        </p:txBody>
      </p:sp>
      <p:sp>
        <p:nvSpPr>
          <p:cNvPr id="16" name="Straight Connector 15"/>
          <p:cNvSpPr/>
          <p:nvPr/>
        </p:nvSpPr>
        <p:spPr>
          <a:xfrm>
            <a:off x="8652000" y="5110201"/>
            <a:ext cx="0" cy="36000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6705600" y="3886201"/>
            <a:ext cx="0" cy="2304001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Extension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24000"/>
            <a:ext cx="7416800" cy="4876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" pitchFamily="18"/>
              </a:rPr>
              <a:t>Convert a n bit number to a m bit 2's complement </a:t>
            </a:r>
            <a:r>
              <a:rPr lang="en-US" sz="2800" dirty="0">
                <a:solidFill>
                  <a:schemeClr val="tx1"/>
                </a:solidFill>
                <a:latin typeface="" pitchFamily="18"/>
              </a:rPr>
              <a:t>number (m &gt; 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chemeClr val="tx1"/>
                </a:solidFill>
                <a:latin typeface="" pitchFamily="18"/>
              </a:rPr>
              <a:t>+</a:t>
            </a:r>
            <a:r>
              <a:rPr lang="en-US" sz="3600" dirty="0" err="1">
                <a:solidFill>
                  <a:schemeClr val="tx1"/>
                </a:solidFill>
                <a:latin typeface="" pitchFamily="18"/>
              </a:rPr>
              <a:t>ve</a:t>
            </a:r>
            <a:endParaRPr lang="en-US" sz="3600" dirty="0">
              <a:solidFill>
                <a:schemeClr val="tx1"/>
              </a:solidFill>
              <a:latin typeface="" pitchFamily="18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" pitchFamily="18"/>
              </a:rPr>
              <a:t>Add (m-n) 0s in the </a:t>
            </a:r>
            <a:r>
              <a:rPr lang="en-US" sz="2600" dirty="0" err="1">
                <a:solidFill>
                  <a:schemeClr val="tx1"/>
                </a:solidFill>
                <a:latin typeface="" pitchFamily="18"/>
              </a:rPr>
              <a:t>msb</a:t>
            </a:r>
            <a:r>
              <a:rPr lang="en-US" sz="2600" dirty="0">
                <a:solidFill>
                  <a:schemeClr val="tx1"/>
                </a:solidFill>
                <a:latin typeface="" pitchFamily="18"/>
              </a:rPr>
              <a:t> positions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" pitchFamily="18"/>
              </a:rPr>
              <a:t>Example, convert 0100 to 8 bits → 0000 0100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chemeClr val="tx1"/>
                </a:solidFill>
                <a:latin typeface="" pitchFamily="18"/>
              </a:rPr>
              <a:t>-</a:t>
            </a:r>
            <a:r>
              <a:rPr lang="en-US" sz="3600" dirty="0" err="1">
                <a:solidFill>
                  <a:schemeClr val="tx1"/>
                </a:solidFill>
                <a:latin typeface="" pitchFamily="18"/>
              </a:rPr>
              <a:t>ve</a:t>
            </a:r>
            <a:endParaRPr lang="en-US" sz="3600" dirty="0">
              <a:solidFill>
                <a:schemeClr val="tx1"/>
              </a:solidFill>
              <a:latin typeface="" pitchFamily="18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" pitchFamily="18"/>
              </a:rPr>
              <a:t>F(u) = 2</a:t>
            </a:r>
            <a:r>
              <a:rPr lang="en-US" sz="2600" baseline="33000" dirty="0">
                <a:solidFill>
                  <a:schemeClr val="tx1"/>
                </a:solidFill>
                <a:latin typeface="" pitchFamily="18"/>
              </a:rPr>
              <a:t>n</a:t>
            </a:r>
            <a:r>
              <a:rPr lang="en-US" sz="2600" dirty="0">
                <a:solidFill>
                  <a:schemeClr val="tx1"/>
                </a:solidFill>
                <a:latin typeface="" pitchFamily="18"/>
              </a:rPr>
              <a:t> – |u| (n bit number) system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" pitchFamily="18"/>
              </a:rPr>
              <a:t>Need to calculate F'(u) = 2</a:t>
            </a:r>
            <a:r>
              <a:rPr lang="en-US" sz="2600" baseline="33000" dirty="0">
                <a:solidFill>
                  <a:schemeClr val="tx1"/>
                </a:solidFill>
                <a:latin typeface="" pitchFamily="18"/>
              </a:rPr>
              <a:t>m</a:t>
            </a:r>
            <a:r>
              <a:rPr lang="en-US" sz="2600" dirty="0">
                <a:solidFill>
                  <a:schemeClr val="tx1"/>
                </a:solidFill>
                <a:latin typeface="" pitchFamily="18"/>
              </a:rPr>
              <a:t> -|u|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Sign Extension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Calibri" panose="020F0502020204030204" pitchFamily="34" charset="0"/>
              </a:rPr>
              <a:t>2</a:t>
            </a:r>
            <a:r>
              <a:rPr lang="pt-BR" baseline="33000" dirty="0">
                <a:latin typeface="Calibri" panose="020F0502020204030204" pitchFamily="34" charset="0"/>
              </a:rPr>
              <a:t>m </a:t>
            </a:r>
            <a:r>
              <a:rPr lang="pt-BR" dirty="0">
                <a:latin typeface="Calibri" panose="020F0502020204030204" pitchFamily="34" charset="0"/>
              </a:rPr>
              <a:t>– u – (2</a:t>
            </a:r>
            <a:r>
              <a:rPr lang="pt-BR" baseline="33000" dirty="0">
                <a:latin typeface="Calibri" panose="020F0502020204030204" pitchFamily="34" charset="0"/>
              </a:rPr>
              <a:t>n</a:t>
            </a:r>
            <a:r>
              <a:rPr lang="pt-BR" dirty="0">
                <a:latin typeface="Calibri" panose="020F0502020204030204" pitchFamily="34" charset="0"/>
              </a:rPr>
              <a:t> – u)</a:t>
            </a:r>
          </a:p>
          <a:p>
            <a:pPr marL="108000" indent="0">
              <a:buSzPct val="100000"/>
              <a:buNone/>
            </a:pPr>
            <a:r>
              <a:rPr lang="pt-BR" dirty="0">
                <a:latin typeface="Calibri" panose="020F0502020204030204" pitchFamily="34" charset="0"/>
              </a:rPr>
              <a:t>   = 2</a:t>
            </a:r>
            <a:r>
              <a:rPr lang="pt-BR" baseline="33000" dirty="0">
                <a:latin typeface="Calibri" panose="020F0502020204030204" pitchFamily="34" charset="0"/>
              </a:rPr>
              <a:t>m</a:t>
            </a:r>
            <a:r>
              <a:rPr lang="pt-BR" dirty="0">
                <a:latin typeface="Calibri" panose="020F0502020204030204" pitchFamily="34" charset="0"/>
              </a:rPr>
              <a:t> – 2</a:t>
            </a:r>
            <a:r>
              <a:rPr lang="pt-BR" baseline="33000" dirty="0">
                <a:latin typeface="Calibri" panose="020F0502020204030204" pitchFamily="34" charset="0"/>
              </a:rPr>
              <a:t>n</a:t>
            </a:r>
          </a:p>
          <a:p>
            <a:pPr marL="108000" indent="0">
              <a:buSzPct val="100000"/>
              <a:buNone/>
            </a:pPr>
            <a:r>
              <a:rPr lang="pt-BR" dirty="0">
                <a:latin typeface="Calibri" panose="020F0502020204030204" pitchFamily="34" charset="0"/>
              </a:rPr>
              <a:t>   = 2</a:t>
            </a:r>
            <a:r>
              <a:rPr lang="pt-BR" baseline="33000" dirty="0">
                <a:latin typeface="Calibri" panose="020F0502020204030204" pitchFamily="34" charset="0"/>
              </a:rPr>
              <a:t>n</a:t>
            </a:r>
            <a:r>
              <a:rPr lang="pt-BR" dirty="0">
                <a:latin typeface="Calibri" panose="020F0502020204030204" pitchFamily="34" charset="0"/>
              </a:rPr>
              <a:t> + 2</a:t>
            </a:r>
            <a:r>
              <a:rPr lang="pt-BR" baseline="33000" dirty="0">
                <a:latin typeface="Calibri" panose="020F0502020204030204" pitchFamily="34" charset="0"/>
              </a:rPr>
              <a:t>(n+1)</a:t>
            </a:r>
            <a:r>
              <a:rPr lang="pt-BR" dirty="0">
                <a:latin typeface="Calibri" panose="020F0502020204030204" pitchFamily="34" charset="0"/>
              </a:rPr>
              <a:t> + … + 2</a:t>
            </a:r>
            <a:r>
              <a:rPr lang="pt-BR" baseline="33000" dirty="0">
                <a:latin typeface="Calibri" panose="020F0502020204030204" pitchFamily="34" charset="0"/>
              </a:rPr>
              <a:t>(m-1)</a:t>
            </a:r>
          </a:p>
          <a:p>
            <a:pPr marL="108000" indent="0">
              <a:buSzPct val="100000"/>
              <a:buNone/>
            </a:pPr>
            <a:r>
              <a:rPr lang="pt-BR" dirty="0">
                <a:latin typeface="Calibri" panose="020F0502020204030204" pitchFamily="34" charset="0"/>
              </a:rPr>
              <a:t>   = 11110000</a:t>
            </a:r>
          </a:p>
        </p:txBody>
      </p:sp>
      <p:sp>
        <p:nvSpPr>
          <p:cNvPr id="4" name="Freeform 3"/>
          <p:cNvSpPr/>
          <p:nvPr/>
        </p:nvSpPr>
        <p:spPr>
          <a:xfrm rot="16117800" flipV="1">
            <a:off x="5017781" y="3756845"/>
            <a:ext cx="288000" cy="715680"/>
          </a:xfrm>
          <a:custGeom>
            <a:avLst>
              <a:gd name="f0" fmla="val 1726"/>
              <a:gd name="f1" fmla="val 10774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 rot="16117800" flipV="1">
            <a:off x="4229912" y="3688414"/>
            <a:ext cx="307990" cy="83589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8000">
            <a:solidFill>
              <a:srgbClr val="000000"/>
            </a:solidFill>
            <a:prstDash val="solid"/>
          </a:ln>
        </p:spPr>
        <p:txBody>
          <a:bodyPr vert="horz" wrap="none" lIns="99000" tIns="54000" rIns="99000" bIns="54000" anchor="ctr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876800" y="4267200"/>
            <a:ext cx="864000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n</a:t>
            </a:r>
          </a:p>
        </p:txBody>
      </p:sp>
      <p:sp>
        <p:nvSpPr>
          <p:cNvPr id="7" name="Freeform 6"/>
          <p:cNvSpPr/>
          <p:nvPr/>
        </p:nvSpPr>
        <p:spPr>
          <a:xfrm>
            <a:off x="3962400" y="4267200"/>
            <a:ext cx="864000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m-n</a:t>
            </a:r>
          </a:p>
        </p:txBody>
      </p:sp>
      <p:sp>
        <p:nvSpPr>
          <p:cNvPr id="8" name="Freeform 7"/>
          <p:cNvSpPr/>
          <p:nvPr/>
        </p:nvSpPr>
        <p:spPr>
          <a:xfrm>
            <a:off x="3200400" y="5029200"/>
            <a:ext cx="4824000" cy="108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1" y="5257800"/>
            <a:ext cx="3516271" cy="52176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800" dirty="0">
                <a:latin typeface="Arial" pitchFamily="18"/>
                <a:ea typeface="Microsoft YaHei" pitchFamily="2"/>
                <a:cs typeface="Mangal" pitchFamily="2"/>
              </a:rPr>
              <a:t>F'(u) = F(u) + 2</a:t>
            </a:r>
            <a:r>
              <a:rPr lang="en-IN" sz="2800" baseline="33000" dirty="0">
                <a:latin typeface="Arial" pitchFamily="18"/>
                <a:ea typeface="Microsoft YaHei" pitchFamily="2"/>
                <a:cs typeface="Mangal" pitchFamily="2"/>
              </a:rPr>
              <a:t>m</a:t>
            </a:r>
            <a:r>
              <a:rPr lang="en-IN" sz="2800" dirty="0">
                <a:latin typeface="Arial" pitchFamily="18"/>
                <a:ea typeface="Microsoft YaHei" pitchFamily="2"/>
                <a:cs typeface="Mangal" pitchFamily="2"/>
              </a:rPr>
              <a:t> – 2</a:t>
            </a:r>
            <a:r>
              <a:rPr lang="en-IN" sz="2800" baseline="33000" dirty="0">
                <a:latin typeface="Arial" pitchFamily="18"/>
                <a:ea typeface="Microsoft YaHei" pitchFamily="2"/>
                <a:cs typeface="Mangal" pitchFamily="2"/>
              </a:rPr>
              <a:t>n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 Extension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36800" y="1981200"/>
            <a:ext cx="7416800" cy="26670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convert a negative number</a:t>
            </a:r>
            <a:r>
              <a:rPr lang="en-US" dirty="0">
                <a:latin typeface="Calibri" panose="020F0502020204030204" pitchFamily="34" charset="0"/>
              </a:rPr>
              <a:t> 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Add (m-n) 1s in the </a:t>
            </a:r>
            <a:r>
              <a:rPr lang="en-US" sz="2800" dirty="0" err="1">
                <a:latin typeface="Calibri" panose="020F0502020204030204" pitchFamily="34" charset="0"/>
              </a:rPr>
              <a:t>msb</a:t>
            </a:r>
            <a:r>
              <a:rPr lang="en-US" sz="2800" dirty="0">
                <a:latin typeface="Calibri" panose="020F0502020204030204" pitchFamily="34" charset="0"/>
              </a:rPr>
              <a:t> positions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both cases,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extend</a:t>
            </a:r>
            <a:r>
              <a:rPr lang="en-US" dirty="0">
                <a:latin typeface="Calibri" panose="020F0502020204030204" pitchFamily="34" charset="0"/>
              </a:rPr>
              <a:t> the sign bit by 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(m-n) positions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Overflow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Theorem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179512"/>
            <a:ext cx="7924800" cy="544988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Add : u + v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If  </a:t>
            </a:r>
            <a:r>
              <a:rPr lang="en-US" sz="3600" dirty="0" err="1">
                <a:latin typeface="Calibri" panose="020F0502020204030204" pitchFamily="34" charset="0"/>
              </a:rPr>
              <a:t>uv</a:t>
            </a:r>
            <a:r>
              <a:rPr lang="en-US" sz="3600" dirty="0">
                <a:latin typeface="Calibri" panose="020F0502020204030204" pitchFamily="34" charset="0"/>
              </a:rPr>
              <a:t> &lt; 0, there will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 never be an overflow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Let us go back to the number circle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There is an overflow only when we cross the break-point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</a:t>
            </a:r>
            <a:r>
              <a:rPr lang="en-US" dirty="0" err="1">
                <a:latin typeface="Calibri" panose="020F0502020204030204" pitchFamily="34" charset="0"/>
              </a:rPr>
              <a:t>uv</a:t>
            </a:r>
            <a:r>
              <a:rPr lang="en-US" dirty="0">
                <a:latin typeface="Calibri" panose="020F0502020204030204" pitchFamily="34" charset="0"/>
              </a:rPr>
              <a:t> = 0, one of the numbers is 0 (no overflow)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</a:t>
            </a:r>
            <a:r>
              <a:rPr lang="en-US" dirty="0" err="1">
                <a:latin typeface="Calibri" panose="020F0502020204030204" pitchFamily="34" charset="0"/>
              </a:rPr>
              <a:t>uv</a:t>
            </a:r>
            <a:r>
              <a:rPr lang="en-US" dirty="0">
                <a:latin typeface="Calibri" panose="020F0502020204030204" pitchFamily="34" charset="0"/>
              </a:rPr>
              <a:t> &gt; 0, an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overflow is possible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Circle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uv</a:t>
            </a:r>
            <a:r>
              <a:rPr lang="fr-FR" dirty="0">
                <a:solidFill>
                  <a:schemeClr val="tx1"/>
                </a:solidFill>
              </a:rPr>
              <a:t> &lt; 0</a:t>
            </a:r>
          </a:p>
        </p:txBody>
      </p:sp>
      <p:sp>
        <p:nvSpPr>
          <p:cNvPr id="3" name="Freeform 2"/>
          <p:cNvSpPr/>
          <p:nvPr/>
        </p:nvSpPr>
        <p:spPr>
          <a:xfrm>
            <a:off x="3684000" y="2263201"/>
            <a:ext cx="3600000" cy="331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124000" y="20472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5" name="Freeform 4"/>
          <p:cNvSpPr/>
          <p:nvPr/>
        </p:nvSpPr>
        <p:spPr>
          <a:xfrm>
            <a:off x="6492000" y="24792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</a:t>
            </a:r>
          </a:p>
        </p:txBody>
      </p:sp>
      <p:sp>
        <p:nvSpPr>
          <p:cNvPr id="6" name="Freeform 5"/>
          <p:cNvSpPr/>
          <p:nvPr/>
        </p:nvSpPr>
        <p:spPr>
          <a:xfrm>
            <a:off x="6852000" y="38472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2</a:t>
            </a:r>
          </a:p>
        </p:txBody>
      </p:sp>
      <p:sp>
        <p:nvSpPr>
          <p:cNvPr id="7" name="Freeform 6"/>
          <p:cNvSpPr/>
          <p:nvPr/>
        </p:nvSpPr>
        <p:spPr>
          <a:xfrm>
            <a:off x="6276000" y="49272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3</a:t>
            </a:r>
          </a:p>
        </p:txBody>
      </p:sp>
      <p:sp>
        <p:nvSpPr>
          <p:cNvPr id="8" name="Freeform 7"/>
          <p:cNvSpPr/>
          <p:nvPr/>
        </p:nvSpPr>
        <p:spPr>
          <a:xfrm flipH="1">
            <a:off x="3900000" y="2407200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-1</a:t>
            </a:r>
          </a:p>
        </p:txBody>
      </p:sp>
      <p:sp>
        <p:nvSpPr>
          <p:cNvPr id="9" name="Freeform 8"/>
          <p:cNvSpPr/>
          <p:nvPr/>
        </p:nvSpPr>
        <p:spPr>
          <a:xfrm flipH="1">
            <a:off x="3324000" y="3487200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-2</a:t>
            </a:r>
          </a:p>
        </p:txBody>
      </p:sp>
      <p:sp>
        <p:nvSpPr>
          <p:cNvPr id="10" name="Freeform 9"/>
          <p:cNvSpPr/>
          <p:nvPr/>
        </p:nvSpPr>
        <p:spPr>
          <a:xfrm flipH="1">
            <a:off x="3539999" y="4567200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-3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4620000" y="5143200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-4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844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5844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5844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5844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5844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5844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700000" y="52872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708000" y="23352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340000" y="15432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044000" y="2180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179999" y="3199199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 flipV="1">
            <a:off x="9227999" y="4628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580000" y="5132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9084000" y="5132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660000" y="5132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0236000" y="5132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72000" y="4484401"/>
            <a:ext cx="877846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u=1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72361" y="5019721"/>
            <a:ext cx="991467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v=-4</a:t>
            </a:r>
          </a:p>
        </p:txBody>
      </p:sp>
      <p:sp>
        <p:nvSpPr>
          <p:cNvPr id="31" name="Freeform 30"/>
          <p:cNvSpPr/>
          <p:nvPr/>
        </p:nvSpPr>
        <p:spPr>
          <a:xfrm>
            <a:off x="3324000" y="44844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Circle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uv</a:t>
            </a:r>
            <a:r>
              <a:rPr lang="fr-FR" dirty="0">
                <a:solidFill>
                  <a:schemeClr val="tx1"/>
                </a:solidFill>
              </a:rPr>
              <a:t> &gt; 0</a:t>
            </a:r>
          </a:p>
        </p:txBody>
      </p:sp>
      <p:sp>
        <p:nvSpPr>
          <p:cNvPr id="3" name="Freeform 2"/>
          <p:cNvSpPr/>
          <p:nvPr/>
        </p:nvSpPr>
        <p:spPr>
          <a:xfrm>
            <a:off x="3468000" y="1882801"/>
            <a:ext cx="3600000" cy="331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908000" y="16668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5" name="Freeform 4"/>
          <p:cNvSpPr/>
          <p:nvPr/>
        </p:nvSpPr>
        <p:spPr>
          <a:xfrm>
            <a:off x="6276000" y="20988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</a:t>
            </a:r>
          </a:p>
        </p:txBody>
      </p:sp>
      <p:sp>
        <p:nvSpPr>
          <p:cNvPr id="6" name="Freeform 5"/>
          <p:cNvSpPr/>
          <p:nvPr/>
        </p:nvSpPr>
        <p:spPr>
          <a:xfrm>
            <a:off x="6636000" y="3466799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2</a:t>
            </a:r>
          </a:p>
        </p:txBody>
      </p:sp>
      <p:sp>
        <p:nvSpPr>
          <p:cNvPr id="7" name="Freeform 6"/>
          <p:cNvSpPr/>
          <p:nvPr/>
        </p:nvSpPr>
        <p:spPr>
          <a:xfrm>
            <a:off x="6060000" y="4546800"/>
            <a:ext cx="64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3</a:t>
            </a:r>
          </a:p>
        </p:txBody>
      </p:sp>
      <p:sp>
        <p:nvSpPr>
          <p:cNvPr id="8" name="Freeform 7"/>
          <p:cNvSpPr/>
          <p:nvPr/>
        </p:nvSpPr>
        <p:spPr>
          <a:xfrm flipH="1">
            <a:off x="3684000" y="2026800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-1</a:t>
            </a:r>
          </a:p>
        </p:txBody>
      </p:sp>
      <p:sp>
        <p:nvSpPr>
          <p:cNvPr id="9" name="Freeform 8"/>
          <p:cNvSpPr/>
          <p:nvPr/>
        </p:nvSpPr>
        <p:spPr>
          <a:xfrm flipH="1">
            <a:off x="3108000" y="3106799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-2</a:t>
            </a:r>
          </a:p>
        </p:txBody>
      </p:sp>
      <p:sp>
        <p:nvSpPr>
          <p:cNvPr id="10" name="Freeform 9"/>
          <p:cNvSpPr/>
          <p:nvPr/>
        </p:nvSpPr>
        <p:spPr>
          <a:xfrm flipH="1">
            <a:off x="3324000" y="4186799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-3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4404000" y="4762799"/>
            <a:ext cx="72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-4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628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5628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5628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5628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5628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5628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5484000" y="4906800"/>
            <a:ext cx="0" cy="432000"/>
          </a:xfrm>
          <a:prstGeom prst="line">
            <a:avLst/>
          </a:prstGeom>
          <a:noFill/>
          <a:ln w="18000">
            <a:solidFill>
              <a:srgbClr val="FF3366"/>
            </a:solidFill>
            <a:prstDash val="solid"/>
          </a:ln>
        </p:spPr>
        <p:txBody>
          <a:bodyPr vert="horz" wrap="none" lIns="99000" tIns="54000" rIns="99000" bIns="54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492000" y="19548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40000" y="3456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64000" y="4896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835999" y="5328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 flipV="1">
            <a:off x="8436000" y="4248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436000" y="4752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940000" y="4752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9516000" y="4752000"/>
            <a:ext cx="28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800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6000" y="4104001"/>
            <a:ext cx="877846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u=1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56361" y="4639321"/>
            <a:ext cx="854827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v=3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95999" y="5760000"/>
            <a:ext cx="1552774" cy="4742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600" b="1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overflow</a:t>
            </a:r>
          </a:p>
        </p:txBody>
      </p:sp>
      <p:sp>
        <p:nvSpPr>
          <p:cNvPr id="30" name="Straight Connector 29"/>
          <p:cNvSpPr/>
          <p:nvPr/>
        </p:nvSpPr>
        <p:spPr>
          <a:xfrm flipV="1">
            <a:off x="5628000" y="5338800"/>
            <a:ext cx="0" cy="421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Conditions for an </a:t>
            </a:r>
            <a:r>
              <a:rPr lang="fr-FR" dirty="0" err="1">
                <a:solidFill>
                  <a:schemeClr val="tx1"/>
                </a:solidFill>
              </a:rPr>
              <a:t>Overflow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95501" y="1493838"/>
            <a:ext cx="8239124" cy="3230563"/>
          </a:xfrm>
        </p:spPr>
        <p:txBody>
          <a:bodyPr vert="horz" lIns="0" tIns="0" rIns="0" bIns="0" rtlCol="0">
            <a:normAutofit fontScale="925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8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4000" dirty="0" err="1">
                <a:latin typeface="" pitchFamily="18"/>
              </a:rPr>
              <a:t>uv</a:t>
            </a:r>
            <a:r>
              <a:rPr lang="en-US" sz="4000" dirty="0">
                <a:latin typeface="" pitchFamily="18"/>
              </a:rPr>
              <a:t> &lt;= 0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Never</a:t>
            </a:r>
          </a:p>
          <a:p>
            <a:pPr>
              <a:spcBef>
                <a:spcPts val="18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latin typeface="" pitchFamily="18"/>
              </a:rPr>
              <a:t>uv</a:t>
            </a:r>
            <a:r>
              <a:rPr lang="en-US" sz="3600" dirty="0">
                <a:latin typeface="" pitchFamily="18"/>
              </a:rPr>
              <a:t> &gt; 0 ( u and v have the same sign)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The sign of the result is different from the sign of u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95601" y="2016126"/>
            <a:ext cx="5857875" cy="34702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Boolean Algebra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Positive Integers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Negative Integers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Floating-Point Numbers</a:t>
            </a:r>
          </a:p>
          <a:p>
            <a:pPr marL="620713" indent="-5619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01000" y="4114800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Floating</a:t>
            </a:r>
            <a:r>
              <a:rPr lang="fr-FR" dirty="0">
                <a:solidFill>
                  <a:schemeClr val="tx1"/>
                </a:solidFill>
              </a:rPr>
              <a:t>-Point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is a floating-point number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2.356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1.3e-10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-2.3e+5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is a fixed-point number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Number of digits after the decimal point is fixed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3.29, -1.83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49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+ B (A or B)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</a:endParaRPr>
          </a:p>
          <a:p>
            <a:pPr lvl="3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</a:endParaRPr>
          </a:p>
          <a:p>
            <a:pPr lvl="3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</a:endParaRPr>
          </a:p>
          <a:p>
            <a:pPr lvl="3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</a:endParaRPr>
          </a:p>
          <a:p>
            <a:pPr lvl="3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A.B ( A and B)</a:t>
            </a:r>
          </a:p>
        </p:txBody>
      </p:sp>
      <p:sp>
        <p:nvSpPr>
          <p:cNvPr id="123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8434"/>
              </p:ext>
            </p:extLst>
          </p:nvPr>
        </p:nvGraphicFramePr>
        <p:xfrm>
          <a:off x="6324600" y="1600200"/>
          <a:ext cx="3886200" cy="190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93486"/>
              </p:ext>
            </p:extLst>
          </p:nvPr>
        </p:nvGraphicFramePr>
        <p:xfrm>
          <a:off x="6400800" y="3886200"/>
          <a:ext cx="3886200" cy="190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89692"/>
            <a:ext cx="8839200" cy="677108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Generic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Form</a:t>
            </a:r>
            <a:r>
              <a:rPr lang="fr-FR" dirty="0">
                <a:solidFill>
                  <a:schemeClr val="tx1"/>
                </a:solidFill>
              </a:rPr>
              <a:t> for Positive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830144"/>
            <a:ext cx="7416800" cy="3275256"/>
          </a:xfrm>
        </p:spPr>
        <p:txBody>
          <a:bodyPr vert="horz" lIns="0" tIns="0" rIns="0" bIns="0" rtlCol="0">
            <a:sp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Generic form of a number in base 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3.29 = 3 * 10</a:t>
            </a:r>
            <a:r>
              <a:rPr lang="en-US" sz="2600" baseline="33000" dirty="0">
                <a:latin typeface="Calibri" panose="020F0502020204030204" pitchFamily="34" charset="0"/>
              </a:rPr>
              <a:t>0</a:t>
            </a:r>
            <a:r>
              <a:rPr lang="en-US" sz="2600" dirty="0">
                <a:latin typeface="Calibri" panose="020F0502020204030204" pitchFamily="34" charset="0"/>
              </a:rPr>
              <a:t> + 2*10</a:t>
            </a:r>
            <a:r>
              <a:rPr lang="en-US" sz="2600" baseline="33000" dirty="0">
                <a:latin typeface="Calibri" panose="020F0502020204030204" pitchFamily="34" charset="0"/>
              </a:rPr>
              <a:t>-1</a:t>
            </a:r>
            <a:r>
              <a:rPr lang="en-US" sz="2600" dirty="0">
                <a:latin typeface="Calibri" panose="020F0502020204030204" pitchFamily="34" charset="0"/>
              </a:rPr>
              <a:t> + 9*10</a:t>
            </a:r>
            <a:r>
              <a:rPr lang="en-US" sz="2600" baseline="33000" dirty="0">
                <a:latin typeface="Calibri" panose="020F0502020204030204" pitchFamily="34" charset="0"/>
              </a:rPr>
              <a:t>-2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50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932789"/>
              </p:ext>
            </p:extLst>
          </p:nvPr>
        </p:nvGraphicFramePr>
        <p:xfrm>
          <a:off x="4648200" y="2574561"/>
          <a:ext cx="1905000" cy="112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8520" imgH="447840" progId="Equation.3">
                  <p:embed/>
                </p:oleObj>
              </mc:Choice>
              <mc:Fallback>
                <p:oleObj name="Equation" r:id="rId3" imgW="758520" imgH="4478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74561"/>
                        <a:ext cx="1905000" cy="112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Generic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Form</a:t>
            </a:r>
            <a:r>
              <a:rPr lang="fr-FR" dirty="0">
                <a:solidFill>
                  <a:schemeClr val="tx1"/>
                </a:solidFill>
              </a:rPr>
              <a:t> in Base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3716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Generic form of a number in base 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038601" y="3573463"/>
            <a:ext cx="4246563" cy="2206624"/>
            <a:chOff x="3373438" y="3573463"/>
            <a:chExt cx="4246563" cy="220662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73438" y="3573463"/>
              <a:ext cx="4168775" cy="218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373438" y="3578225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373438" y="3644900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3378201" y="3651250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3444876" y="3651250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609976" y="3646488"/>
              <a:ext cx="9249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Number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775201" y="3651250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41888" y="3646488"/>
              <a:ext cx="11910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Expansion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7546976" y="3651250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7615238" y="3651250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373438" y="3990975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8201" y="3995738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444876" y="3995738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609976" y="4010025"/>
              <a:ext cx="6347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0.375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4775201" y="3995738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941888" y="4010025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5087938" y="3954463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–2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5360988" y="4010025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7546976" y="3995738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7615238" y="3995738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373438" y="4335463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3378201" y="4340225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3444876" y="4340225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609976" y="4356100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4775201" y="4340225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941888" y="4356100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087938" y="4318000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7546976" y="4340225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7615238" y="4340225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3373438" y="4679950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3378201" y="4684713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3444876" y="4684713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609976" y="4700588"/>
              <a:ext cx="3526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1.5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4775201" y="4684713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4941888" y="4700588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5087938" y="4664075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5270501" y="4700588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5653088" y="4664075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–1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7546976" y="4684713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7615238" y="4684713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373438" y="5024438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378201" y="5030788"/>
              <a:ext cx="0" cy="331787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3444876" y="5030788"/>
              <a:ext cx="0" cy="331787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609976" y="5046663"/>
              <a:ext cx="4937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2.75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4775201" y="5059363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941888" y="5046663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5087938" y="5010150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5270501" y="5046663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5634038" y="5010150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–1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5853113" y="5046663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6218238" y="5010150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–2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7546976" y="5030788"/>
              <a:ext cx="0" cy="331787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V="1">
              <a:off x="7615238" y="5030788"/>
              <a:ext cx="0" cy="331787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3373438" y="5368925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V="1">
              <a:off x="3378201" y="5373688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V="1">
              <a:off x="3444876" y="5373688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3609976" y="5392738"/>
              <a:ext cx="7758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17.625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V="1">
              <a:off x="4775201" y="5395913"/>
              <a:ext cx="0" cy="33337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4941888" y="5392738"/>
              <a:ext cx="1410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5087938" y="5337175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270501" y="5392738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5634038" y="5337175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5816601" y="5392738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6181726" y="5337175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–1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6473826" y="5392738"/>
              <a:ext cx="299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+2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6837363" y="5337175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–3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 flipV="1">
              <a:off x="7546976" y="5373688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 flipV="1">
              <a:off x="7615238" y="5373688"/>
              <a:ext cx="0" cy="33496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373438" y="5713413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373438" y="5780087"/>
              <a:ext cx="4246563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5707063" y="3954463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–3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81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51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434144"/>
              </p:ext>
            </p:extLst>
          </p:nvPr>
        </p:nvGraphicFramePr>
        <p:xfrm>
          <a:off x="5257800" y="2057401"/>
          <a:ext cx="1752600" cy="11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4800" imgH="447840" progId="Equation.3">
                  <p:embed/>
                </p:oleObj>
              </mc:Choice>
              <mc:Fallback>
                <p:oleObj name="Equation" r:id="rId3" imgW="694800" imgH="4478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1"/>
                        <a:ext cx="1752600" cy="1126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Binary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Representation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5000" y="1752600"/>
            <a:ext cx="8405812" cy="4114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Take the base 2 representation of a floating-point (FP) number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coefficient is a binary digit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293" name="Group 153"/>
          <p:cNvGrpSpPr>
            <a:grpSpLocks noChangeAspect="1"/>
          </p:cNvGrpSpPr>
          <p:nvPr/>
        </p:nvGrpSpPr>
        <p:grpSpPr bwMode="auto">
          <a:xfrm>
            <a:off x="3505201" y="3886200"/>
            <a:ext cx="5438775" cy="1676400"/>
            <a:chOff x="1728" y="2352"/>
            <a:chExt cx="3426" cy="1056"/>
          </a:xfrm>
        </p:grpSpPr>
        <p:sp>
          <p:nvSpPr>
            <p:cNvPr id="7294" name="AutoShape 152"/>
            <p:cNvSpPr>
              <a:spLocks noChangeAspect="1" noChangeArrowheads="1" noTextEdit="1"/>
            </p:cNvSpPr>
            <p:nvPr/>
          </p:nvSpPr>
          <p:spPr bwMode="auto">
            <a:xfrm>
              <a:off x="1728" y="2352"/>
              <a:ext cx="342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5" name="Line 154"/>
            <p:cNvSpPr>
              <a:spLocks noChangeShapeType="1"/>
            </p:cNvSpPr>
            <p:nvPr/>
          </p:nvSpPr>
          <p:spPr bwMode="auto">
            <a:xfrm>
              <a:off x="1744" y="2368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6" name="Line 155"/>
            <p:cNvSpPr>
              <a:spLocks noChangeShapeType="1"/>
            </p:cNvSpPr>
            <p:nvPr/>
          </p:nvSpPr>
          <p:spPr bwMode="auto">
            <a:xfrm>
              <a:off x="1744" y="2399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7" name="Line 156"/>
            <p:cNvSpPr>
              <a:spLocks noChangeShapeType="1"/>
            </p:cNvSpPr>
            <p:nvPr/>
          </p:nvSpPr>
          <p:spPr bwMode="auto">
            <a:xfrm flipV="1">
              <a:off x="1744" y="24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8" name="Line 157"/>
            <p:cNvSpPr>
              <a:spLocks noChangeShapeType="1"/>
            </p:cNvSpPr>
            <p:nvPr/>
          </p:nvSpPr>
          <p:spPr bwMode="auto">
            <a:xfrm flipV="1">
              <a:off x="1775" y="24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9" name="Rectangle 158"/>
            <p:cNvSpPr>
              <a:spLocks noChangeArrowheads="1"/>
            </p:cNvSpPr>
            <p:nvPr/>
          </p:nvSpPr>
          <p:spPr bwMode="auto">
            <a:xfrm>
              <a:off x="1855" y="2396"/>
              <a:ext cx="4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Number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00" name="Line 159"/>
            <p:cNvSpPr>
              <a:spLocks noChangeShapeType="1"/>
            </p:cNvSpPr>
            <p:nvPr/>
          </p:nvSpPr>
          <p:spPr bwMode="auto">
            <a:xfrm flipV="1">
              <a:off x="2390" y="24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" name="Rectangle 160"/>
            <p:cNvSpPr>
              <a:spLocks noChangeArrowheads="1"/>
            </p:cNvSpPr>
            <p:nvPr/>
          </p:nvSpPr>
          <p:spPr bwMode="auto">
            <a:xfrm>
              <a:off x="2471" y="2396"/>
              <a:ext cx="5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Expansion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02" name="Line 161"/>
            <p:cNvSpPr>
              <a:spLocks noChangeShapeType="1"/>
            </p:cNvSpPr>
            <p:nvPr/>
          </p:nvSpPr>
          <p:spPr bwMode="auto">
            <a:xfrm flipV="1">
              <a:off x="3677" y="24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3" name="Rectangle 162"/>
            <p:cNvSpPr>
              <a:spLocks noChangeArrowheads="1"/>
            </p:cNvSpPr>
            <p:nvPr/>
          </p:nvSpPr>
          <p:spPr bwMode="auto">
            <a:xfrm>
              <a:off x="3755" y="2396"/>
              <a:ext cx="11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BinaryRepresentation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04" name="Line 163"/>
            <p:cNvSpPr>
              <a:spLocks noChangeShapeType="1"/>
            </p:cNvSpPr>
            <p:nvPr/>
          </p:nvSpPr>
          <p:spPr bwMode="auto">
            <a:xfrm flipV="1">
              <a:off x="5107" y="24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5" name="Line 164"/>
            <p:cNvSpPr>
              <a:spLocks noChangeShapeType="1"/>
            </p:cNvSpPr>
            <p:nvPr/>
          </p:nvSpPr>
          <p:spPr bwMode="auto">
            <a:xfrm flipV="1">
              <a:off x="5138" y="24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6" name="Line 165"/>
            <p:cNvSpPr>
              <a:spLocks noChangeShapeType="1"/>
            </p:cNvSpPr>
            <p:nvPr/>
          </p:nvSpPr>
          <p:spPr bwMode="auto">
            <a:xfrm>
              <a:off x="1744" y="2561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7" name="Line 166"/>
            <p:cNvSpPr>
              <a:spLocks noChangeShapeType="1"/>
            </p:cNvSpPr>
            <p:nvPr/>
          </p:nvSpPr>
          <p:spPr bwMode="auto">
            <a:xfrm flipV="1">
              <a:off x="1744" y="256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8" name="Line 167"/>
            <p:cNvSpPr>
              <a:spLocks noChangeShapeType="1"/>
            </p:cNvSpPr>
            <p:nvPr/>
          </p:nvSpPr>
          <p:spPr bwMode="auto">
            <a:xfrm flipV="1">
              <a:off x="1775" y="256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9" name="Rectangle 168"/>
            <p:cNvSpPr>
              <a:spLocks noChangeArrowheads="1"/>
            </p:cNvSpPr>
            <p:nvPr/>
          </p:nvSpPr>
          <p:spPr bwMode="auto">
            <a:xfrm>
              <a:off x="1855" y="2555"/>
              <a:ext cx="2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0.375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10" name="Line 169"/>
            <p:cNvSpPr>
              <a:spLocks noChangeShapeType="1"/>
            </p:cNvSpPr>
            <p:nvPr/>
          </p:nvSpPr>
          <p:spPr bwMode="auto">
            <a:xfrm flipV="1">
              <a:off x="2390" y="256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" name="Rectangle 170"/>
            <p:cNvSpPr>
              <a:spLocks noChangeArrowheads="1"/>
            </p:cNvSpPr>
            <p:nvPr/>
          </p:nvSpPr>
          <p:spPr bwMode="auto">
            <a:xfrm>
              <a:off x="2471" y="2573"/>
              <a:ext cx="3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2   + 2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12" name="Rectangle 171"/>
            <p:cNvSpPr>
              <a:spLocks noChangeArrowheads="1"/>
            </p:cNvSpPr>
            <p:nvPr/>
          </p:nvSpPr>
          <p:spPr bwMode="auto">
            <a:xfrm>
              <a:off x="2529" y="2568"/>
              <a:ext cx="35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–2        –3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13" name="Line 172"/>
            <p:cNvSpPr>
              <a:spLocks noChangeShapeType="1"/>
            </p:cNvSpPr>
            <p:nvPr/>
          </p:nvSpPr>
          <p:spPr bwMode="auto">
            <a:xfrm flipV="1">
              <a:off x="3677" y="256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4" name="Rectangle 173"/>
            <p:cNvSpPr>
              <a:spLocks noChangeArrowheads="1"/>
            </p:cNvSpPr>
            <p:nvPr/>
          </p:nvSpPr>
          <p:spPr bwMode="auto">
            <a:xfrm>
              <a:off x="3755" y="2555"/>
              <a:ext cx="2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0.011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15" name="Line 174"/>
            <p:cNvSpPr>
              <a:spLocks noChangeShapeType="1"/>
            </p:cNvSpPr>
            <p:nvPr/>
          </p:nvSpPr>
          <p:spPr bwMode="auto">
            <a:xfrm flipV="1">
              <a:off x="5107" y="256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6" name="Line 175"/>
            <p:cNvSpPr>
              <a:spLocks noChangeShapeType="1"/>
            </p:cNvSpPr>
            <p:nvPr/>
          </p:nvSpPr>
          <p:spPr bwMode="auto">
            <a:xfrm flipV="1">
              <a:off x="5138" y="256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7" name="Line 176"/>
            <p:cNvSpPr>
              <a:spLocks noChangeShapeType="1"/>
            </p:cNvSpPr>
            <p:nvPr/>
          </p:nvSpPr>
          <p:spPr bwMode="auto">
            <a:xfrm>
              <a:off x="1744" y="2720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9" name="Line 177"/>
            <p:cNvSpPr>
              <a:spLocks noChangeShapeType="1"/>
            </p:cNvSpPr>
            <p:nvPr/>
          </p:nvSpPr>
          <p:spPr bwMode="auto">
            <a:xfrm flipV="1">
              <a:off x="1744" y="2723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0" name="Line 178"/>
            <p:cNvSpPr>
              <a:spLocks noChangeShapeType="1"/>
            </p:cNvSpPr>
            <p:nvPr/>
          </p:nvSpPr>
          <p:spPr bwMode="auto">
            <a:xfrm flipV="1">
              <a:off x="1775" y="2723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" name="Rectangle 179"/>
            <p:cNvSpPr>
              <a:spLocks noChangeArrowheads="1"/>
            </p:cNvSpPr>
            <p:nvPr/>
          </p:nvSpPr>
          <p:spPr bwMode="auto">
            <a:xfrm>
              <a:off x="1855" y="2717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22" name="Line 180"/>
            <p:cNvSpPr>
              <a:spLocks noChangeShapeType="1"/>
            </p:cNvSpPr>
            <p:nvPr/>
          </p:nvSpPr>
          <p:spPr bwMode="auto">
            <a:xfrm flipV="1">
              <a:off x="2390" y="2723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3" name="Rectangle 181"/>
            <p:cNvSpPr>
              <a:spLocks noChangeArrowheads="1"/>
            </p:cNvSpPr>
            <p:nvPr/>
          </p:nvSpPr>
          <p:spPr bwMode="auto">
            <a:xfrm>
              <a:off x="2471" y="2717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24" name="Rectangle 182"/>
            <p:cNvSpPr>
              <a:spLocks noChangeArrowheads="1"/>
            </p:cNvSpPr>
            <p:nvPr/>
          </p:nvSpPr>
          <p:spPr bwMode="auto">
            <a:xfrm>
              <a:off x="2536" y="270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25" name="Line 183"/>
            <p:cNvSpPr>
              <a:spLocks noChangeShapeType="1"/>
            </p:cNvSpPr>
            <p:nvPr/>
          </p:nvSpPr>
          <p:spPr bwMode="auto">
            <a:xfrm flipV="1">
              <a:off x="3677" y="2723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6" name="Rectangle 184"/>
            <p:cNvSpPr>
              <a:spLocks noChangeArrowheads="1"/>
            </p:cNvSpPr>
            <p:nvPr/>
          </p:nvSpPr>
          <p:spPr bwMode="auto">
            <a:xfrm>
              <a:off x="3755" y="2717"/>
              <a:ext cx="1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1.0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27" name="Line 185"/>
            <p:cNvSpPr>
              <a:spLocks noChangeShapeType="1"/>
            </p:cNvSpPr>
            <p:nvPr/>
          </p:nvSpPr>
          <p:spPr bwMode="auto">
            <a:xfrm flipV="1">
              <a:off x="5107" y="2723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8" name="Line 186"/>
            <p:cNvSpPr>
              <a:spLocks noChangeShapeType="1"/>
            </p:cNvSpPr>
            <p:nvPr/>
          </p:nvSpPr>
          <p:spPr bwMode="auto">
            <a:xfrm flipV="1">
              <a:off x="5138" y="2723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9" name="Line 187"/>
            <p:cNvSpPr>
              <a:spLocks noChangeShapeType="1"/>
            </p:cNvSpPr>
            <p:nvPr/>
          </p:nvSpPr>
          <p:spPr bwMode="auto">
            <a:xfrm>
              <a:off x="1744" y="2878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0" name="Line 188"/>
            <p:cNvSpPr>
              <a:spLocks noChangeShapeType="1"/>
            </p:cNvSpPr>
            <p:nvPr/>
          </p:nvSpPr>
          <p:spPr bwMode="auto">
            <a:xfrm flipV="1">
              <a:off x="1744" y="2882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" name="Line 189"/>
            <p:cNvSpPr>
              <a:spLocks noChangeShapeType="1"/>
            </p:cNvSpPr>
            <p:nvPr/>
          </p:nvSpPr>
          <p:spPr bwMode="auto">
            <a:xfrm flipV="1">
              <a:off x="1775" y="2882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" name="Rectangle 190"/>
            <p:cNvSpPr>
              <a:spLocks noChangeArrowheads="1"/>
            </p:cNvSpPr>
            <p:nvPr/>
          </p:nvSpPr>
          <p:spPr bwMode="auto">
            <a:xfrm>
              <a:off x="1855" y="2876"/>
              <a:ext cx="1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1.5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33" name="Line 191"/>
            <p:cNvSpPr>
              <a:spLocks noChangeShapeType="1"/>
            </p:cNvSpPr>
            <p:nvPr/>
          </p:nvSpPr>
          <p:spPr bwMode="auto">
            <a:xfrm flipV="1">
              <a:off x="2390" y="2882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4" name="Line 192"/>
            <p:cNvSpPr>
              <a:spLocks noChangeShapeType="1"/>
            </p:cNvSpPr>
            <p:nvPr/>
          </p:nvSpPr>
          <p:spPr bwMode="auto">
            <a:xfrm flipV="1">
              <a:off x="3677" y="2882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5" name="Rectangle 193"/>
            <p:cNvSpPr>
              <a:spLocks noChangeArrowheads="1"/>
            </p:cNvSpPr>
            <p:nvPr/>
          </p:nvSpPr>
          <p:spPr bwMode="auto">
            <a:xfrm>
              <a:off x="3755" y="2876"/>
              <a:ext cx="1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1.1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36" name="Line 194"/>
            <p:cNvSpPr>
              <a:spLocks noChangeShapeType="1"/>
            </p:cNvSpPr>
            <p:nvPr/>
          </p:nvSpPr>
          <p:spPr bwMode="auto">
            <a:xfrm flipV="1">
              <a:off x="5107" y="2882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7" name="Line 195"/>
            <p:cNvSpPr>
              <a:spLocks noChangeShapeType="1"/>
            </p:cNvSpPr>
            <p:nvPr/>
          </p:nvSpPr>
          <p:spPr bwMode="auto">
            <a:xfrm flipV="1">
              <a:off x="5138" y="2882"/>
              <a:ext cx="0" cy="155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8" name="Line 196"/>
            <p:cNvSpPr>
              <a:spLocks noChangeShapeType="1"/>
            </p:cNvSpPr>
            <p:nvPr/>
          </p:nvSpPr>
          <p:spPr bwMode="auto">
            <a:xfrm>
              <a:off x="1744" y="3040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9" name="Line 197"/>
            <p:cNvSpPr>
              <a:spLocks noChangeShapeType="1"/>
            </p:cNvSpPr>
            <p:nvPr/>
          </p:nvSpPr>
          <p:spPr bwMode="auto">
            <a:xfrm flipV="1">
              <a:off x="1744" y="304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0" name="Line 198"/>
            <p:cNvSpPr>
              <a:spLocks noChangeShapeType="1"/>
            </p:cNvSpPr>
            <p:nvPr/>
          </p:nvSpPr>
          <p:spPr bwMode="auto">
            <a:xfrm flipV="1">
              <a:off x="1775" y="304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1" name="Rectangle 199"/>
            <p:cNvSpPr>
              <a:spLocks noChangeArrowheads="1"/>
            </p:cNvSpPr>
            <p:nvPr/>
          </p:nvSpPr>
          <p:spPr bwMode="auto">
            <a:xfrm>
              <a:off x="1855" y="3038"/>
              <a:ext cx="2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2.75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42" name="Line 200"/>
            <p:cNvSpPr>
              <a:spLocks noChangeShapeType="1"/>
            </p:cNvSpPr>
            <p:nvPr/>
          </p:nvSpPr>
          <p:spPr bwMode="auto">
            <a:xfrm flipV="1">
              <a:off x="2390" y="304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3" name="Line 201"/>
            <p:cNvSpPr>
              <a:spLocks noChangeShapeType="1"/>
            </p:cNvSpPr>
            <p:nvPr/>
          </p:nvSpPr>
          <p:spPr bwMode="auto">
            <a:xfrm flipV="1">
              <a:off x="3677" y="304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4" name="Rectangle 202"/>
            <p:cNvSpPr>
              <a:spLocks noChangeArrowheads="1"/>
            </p:cNvSpPr>
            <p:nvPr/>
          </p:nvSpPr>
          <p:spPr bwMode="auto">
            <a:xfrm>
              <a:off x="3755" y="3038"/>
              <a:ext cx="2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10.11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45" name="Line 203"/>
            <p:cNvSpPr>
              <a:spLocks noChangeShapeType="1"/>
            </p:cNvSpPr>
            <p:nvPr/>
          </p:nvSpPr>
          <p:spPr bwMode="auto">
            <a:xfrm flipV="1">
              <a:off x="5107" y="304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6" name="Line 204"/>
            <p:cNvSpPr>
              <a:spLocks noChangeShapeType="1"/>
            </p:cNvSpPr>
            <p:nvPr/>
          </p:nvSpPr>
          <p:spPr bwMode="auto">
            <a:xfrm flipV="1">
              <a:off x="5138" y="3044"/>
              <a:ext cx="0" cy="152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7" name="Line 205"/>
            <p:cNvSpPr>
              <a:spLocks noChangeShapeType="1"/>
            </p:cNvSpPr>
            <p:nvPr/>
          </p:nvSpPr>
          <p:spPr bwMode="auto">
            <a:xfrm>
              <a:off x="1744" y="3199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8" name="Line 206"/>
            <p:cNvSpPr>
              <a:spLocks noChangeShapeType="1"/>
            </p:cNvSpPr>
            <p:nvPr/>
          </p:nvSpPr>
          <p:spPr bwMode="auto">
            <a:xfrm flipV="1">
              <a:off x="1744" y="32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9" name="Line 207"/>
            <p:cNvSpPr>
              <a:spLocks noChangeShapeType="1"/>
            </p:cNvSpPr>
            <p:nvPr/>
          </p:nvSpPr>
          <p:spPr bwMode="auto">
            <a:xfrm flipV="1">
              <a:off x="1775" y="32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0" name="Rectangle 208"/>
            <p:cNvSpPr>
              <a:spLocks noChangeArrowheads="1"/>
            </p:cNvSpPr>
            <p:nvPr/>
          </p:nvSpPr>
          <p:spPr bwMode="auto">
            <a:xfrm>
              <a:off x="1855" y="3196"/>
              <a:ext cx="3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17.625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51" name="Line 209"/>
            <p:cNvSpPr>
              <a:spLocks noChangeShapeType="1"/>
            </p:cNvSpPr>
            <p:nvPr/>
          </p:nvSpPr>
          <p:spPr bwMode="auto">
            <a:xfrm flipV="1">
              <a:off x="2390" y="32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" name="Line 210"/>
            <p:cNvSpPr>
              <a:spLocks noChangeShapeType="1"/>
            </p:cNvSpPr>
            <p:nvPr/>
          </p:nvSpPr>
          <p:spPr bwMode="auto">
            <a:xfrm flipV="1">
              <a:off x="3677" y="32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3" name="Rectangle 211"/>
            <p:cNvSpPr>
              <a:spLocks noChangeArrowheads="1"/>
            </p:cNvSpPr>
            <p:nvPr/>
          </p:nvSpPr>
          <p:spPr bwMode="auto">
            <a:xfrm>
              <a:off x="3755" y="3196"/>
              <a:ext cx="54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10001.101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54" name="Line 212"/>
            <p:cNvSpPr>
              <a:spLocks noChangeShapeType="1"/>
            </p:cNvSpPr>
            <p:nvPr/>
          </p:nvSpPr>
          <p:spPr bwMode="auto">
            <a:xfrm flipV="1">
              <a:off x="5107" y="32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5" name="Line 213"/>
            <p:cNvSpPr>
              <a:spLocks noChangeShapeType="1"/>
            </p:cNvSpPr>
            <p:nvPr/>
          </p:nvSpPr>
          <p:spPr bwMode="auto">
            <a:xfrm flipV="1">
              <a:off x="5138" y="3202"/>
              <a:ext cx="0" cy="156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6" name="Line 214"/>
            <p:cNvSpPr>
              <a:spLocks noChangeShapeType="1"/>
            </p:cNvSpPr>
            <p:nvPr/>
          </p:nvSpPr>
          <p:spPr bwMode="auto">
            <a:xfrm>
              <a:off x="1744" y="3361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7" name="Line 215"/>
            <p:cNvSpPr>
              <a:spLocks noChangeShapeType="1"/>
            </p:cNvSpPr>
            <p:nvPr/>
          </p:nvSpPr>
          <p:spPr bwMode="auto">
            <a:xfrm>
              <a:off x="1744" y="3392"/>
              <a:ext cx="3394" cy="0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8" name="Rectangle 216"/>
            <p:cNvSpPr>
              <a:spLocks noChangeArrowheads="1"/>
            </p:cNvSpPr>
            <p:nvPr/>
          </p:nvSpPr>
          <p:spPr bwMode="auto">
            <a:xfrm>
              <a:off x="2471" y="3050"/>
              <a:ext cx="2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2  +2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59" name="Rectangle 217"/>
            <p:cNvSpPr>
              <a:spLocks noChangeArrowheads="1"/>
            </p:cNvSpPr>
            <p:nvPr/>
          </p:nvSpPr>
          <p:spPr bwMode="auto">
            <a:xfrm>
              <a:off x="2536" y="3044"/>
              <a:ext cx="31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1       –1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60" name="Rectangle 218"/>
            <p:cNvSpPr>
              <a:spLocks noChangeArrowheads="1"/>
            </p:cNvSpPr>
            <p:nvPr/>
          </p:nvSpPr>
          <p:spPr bwMode="auto">
            <a:xfrm>
              <a:off x="2815" y="3050"/>
              <a:ext cx="2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 + 2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61" name="Rectangle 219"/>
            <p:cNvSpPr>
              <a:spLocks noChangeArrowheads="1"/>
            </p:cNvSpPr>
            <p:nvPr/>
          </p:nvSpPr>
          <p:spPr bwMode="auto">
            <a:xfrm>
              <a:off x="2983" y="3044"/>
              <a:ext cx="11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  -2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62" name="Rectangle 220"/>
            <p:cNvSpPr>
              <a:spLocks noChangeArrowheads="1"/>
            </p:cNvSpPr>
            <p:nvPr/>
          </p:nvSpPr>
          <p:spPr bwMode="auto">
            <a:xfrm>
              <a:off x="2462" y="3212"/>
              <a:ext cx="2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2  +2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63" name="Rectangle 221"/>
            <p:cNvSpPr>
              <a:spLocks noChangeArrowheads="1"/>
            </p:cNvSpPr>
            <p:nvPr/>
          </p:nvSpPr>
          <p:spPr bwMode="auto">
            <a:xfrm>
              <a:off x="2524" y="3206"/>
              <a:ext cx="2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4        0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64" name="Rectangle 222"/>
            <p:cNvSpPr>
              <a:spLocks noChangeArrowheads="1"/>
            </p:cNvSpPr>
            <p:nvPr/>
          </p:nvSpPr>
          <p:spPr bwMode="auto">
            <a:xfrm>
              <a:off x="2802" y="3212"/>
              <a:ext cx="40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+ 2   +2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65" name="Rectangle 223"/>
            <p:cNvSpPr>
              <a:spLocks noChangeArrowheads="1"/>
            </p:cNvSpPr>
            <p:nvPr/>
          </p:nvSpPr>
          <p:spPr bwMode="auto">
            <a:xfrm>
              <a:off x="2976" y="3206"/>
              <a:ext cx="31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–1       -3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572001" y="4648200"/>
            <a:ext cx="814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–1</a:t>
            </a:r>
          </a:p>
        </p:txBody>
      </p:sp>
      <p:sp>
        <p:nvSpPr>
          <p:cNvPr id="79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Normalized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Form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01800" y="1600201"/>
            <a:ext cx="7416800" cy="40370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04825" indent="-5048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create a standard form of all floating point numbers</a:t>
            </a:r>
          </a:p>
          <a:p>
            <a:pPr marL="504825" indent="-504825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marL="504825" indent="-504825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marL="504825" indent="-5048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 → sign bit, P → </a:t>
            </a:r>
            <a:r>
              <a:rPr lang="en-US" dirty="0" err="1">
                <a:latin typeface="Calibri" panose="020F0502020204030204" pitchFamily="34" charset="0"/>
              </a:rPr>
              <a:t>significand</a:t>
            </a:r>
            <a:endParaRPr lang="en-US" dirty="0">
              <a:latin typeface="Calibri" panose="020F0502020204030204" pitchFamily="34" charset="0"/>
            </a:endParaRPr>
          </a:p>
          <a:p>
            <a:pPr marL="504825" indent="-5048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 → mantissa, X → exponent,</a:t>
            </a:r>
            <a:r>
              <a:rPr lang="en-US" b="1" dirty="0">
                <a:latin typeface="Calibri" panose="020F0502020204030204" pitchFamily="34" charset="0"/>
              </a:rPr>
              <a:t> Z</a:t>
            </a:r>
            <a:r>
              <a:rPr lang="en-US" dirty="0">
                <a:latin typeface="Calibri" panose="020F0502020204030204" pitchFamily="34" charset="0"/>
              </a:rPr>
              <a:t> → set of integers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53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21676"/>
              </p:ext>
            </p:extLst>
          </p:nvPr>
        </p:nvGraphicFramePr>
        <p:xfrm>
          <a:off x="2514600" y="2895600"/>
          <a:ext cx="734906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2840" imgH="219240" progId="Equation.3">
                  <p:embed/>
                </p:oleObj>
              </mc:Choice>
              <mc:Fallback>
                <p:oleObj name="Equation" r:id="rId3" imgW="2742840" imgH="2192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734906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Examples</a:t>
            </a:r>
            <a:r>
              <a:rPr lang="fr-FR" dirty="0">
                <a:solidFill>
                  <a:schemeClr val="tx1"/>
                </a:solidFill>
              </a:rPr>
              <a:t> (in </a:t>
            </a:r>
            <a:r>
              <a:rPr lang="fr-FR" dirty="0" err="1">
                <a:solidFill>
                  <a:schemeClr val="tx1"/>
                </a:solidFill>
              </a:rPr>
              <a:t>decimal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17638"/>
            <a:ext cx="7416800" cy="452596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1.3827 * 1e-23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Significand</a:t>
            </a:r>
            <a:r>
              <a:rPr lang="en-US" sz="2800" dirty="0">
                <a:latin typeface="Calibri" panose="020F0502020204030204" pitchFamily="34" charset="0"/>
              </a:rPr>
              <a:t> (P) = 1.3827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Mantissa (M) = 0.3827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Exponent (X) = -23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Sign (S) =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-1.2*1e+5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 = 1.2 , M = 0.2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 = 1, X = 5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IEEE 754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400" y="1600201"/>
            <a:ext cx="8077200" cy="41179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General Principles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 err="1">
                <a:solidFill>
                  <a:srgbClr val="0066CC"/>
                </a:solidFill>
                <a:latin typeface="Calibri" panose="020F0502020204030204" pitchFamily="34" charset="0"/>
              </a:rPr>
              <a:t>significand</a:t>
            </a:r>
            <a:r>
              <a:rPr lang="en-US" sz="2800" dirty="0">
                <a:latin typeface="Calibri" panose="020F0502020204030204" pitchFamily="34" charset="0"/>
              </a:rPr>
              <a:t> is of the form : 1.xxxxx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No need to waste 1 bit representing (1.) in the </a:t>
            </a:r>
            <a:r>
              <a:rPr lang="en-US" sz="2800" dirty="0" err="1">
                <a:latin typeface="Calibri" panose="020F0502020204030204" pitchFamily="34" charset="0"/>
              </a:rPr>
              <a:t>significand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just save the </a:t>
            </a:r>
            <a:r>
              <a:rPr lang="en-US" sz="2800" dirty="0">
                <a:solidFill>
                  <a:srgbClr val="000080"/>
                </a:solidFill>
                <a:latin typeface="Calibri" panose="020F0502020204030204" pitchFamily="34" charset="0"/>
              </a:rPr>
              <a:t>mantissa</a:t>
            </a:r>
            <a:r>
              <a:rPr lang="en-US" sz="2800" dirty="0">
                <a:latin typeface="Calibri" panose="020F0502020204030204" pitchFamily="34" charset="0"/>
              </a:rPr>
              <a:t> bits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Need to also store the sign bit (S), exponent (X)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IEEE 754 Format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3587751"/>
            <a:ext cx="7416800" cy="23098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sign bit – 0 (+</a:t>
            </a:r>
            <a:r>
              <a:rPr lang="en-US" dirty="0" err="1">
                <a:latin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</a:rPr>
              <a:t>), 1 (-</a:t>
            </a:r>
            <a:r>
              <a:rPr lang="en-US" dirty="0" err="1">
                <a:latin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exponent, 8 bits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mantissa, 23 bits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71525" y="-3830638"/>
            <a:ext cx="9652000" cy="6643688"/>
            <a:chOff x="-154" y="-2269"/>
            <a:chExt cx="6080" cy="4185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40" y="1248"/>
              <a:ext cx="3422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250" y="-2269"/>
              <a:ext cx="821" cy="652"/>
            </a:xfrm>
            <a:prstGeom prst="rect">
              <a:avLst/>
            </a:pr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05" y="-2210"/>
              <a:ext cx="821" cy="652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867" y="1510"/>
              <a:ext cx="285" cy="328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-154" y="-1588"/>
              <a:ext cx="821" cy="652"/>
            </a:xfrm>
            <a:prstGeom prst="rect">
              <a:avLst/>
            </a:prstGeom>
            <a:solidFill>
              <a:srgbClr val="F4D7E3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151" y="1510"/>
              <a:ext cx="930" cy="328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085" y="1510"/>
              <a:ext cx="1814" cy="328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09" y="1568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460" y="1573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625" y="1262"/>
              <a:ext cx="46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Sign(S)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254" y="1267"/>
              <a:ext cx="84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Exponent(X)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98" y="1267"/>
              <a:ext cx="8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Mantissa(M)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840" y="1606"/>
              <a:ext cx="18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000000"/>
                  </a:solidFill>
                  <a:latin typeface="Sans"/>
                </a:rPr>
                <a:t>23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22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Representation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Exponent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50641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Biased representation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bias = 127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E = X + bias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Range of the exponent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0 – 255 ⟷ -127 to +128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X = 0, E = 127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X = -23, E = 104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X = 30 , E = 157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Normal FP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00201"/>
            <a:ext cx="7416800" cy="19272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Have an exponent between -126 and +127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Let us leave the exponents : -127, and +128 for </a:t>
            </a:r>
            <a:r>
              <a:rPr lang="en-US" sz="2600" dirty="0">
                <a:solidFill>
                  <a:srgbClr val="DC2300"/>
                </a:solidFill>
                <a:latin typeface="" pitchFamily="18"/>
              </a:rPr>
              <a:t>special purposes</a:t>
            </a:r>
            <a:r>
              <a:rPr lang="en-US" sz="2600" dirty="0">
                <a:latin typeface="" pitchFamily="18"/>
              </a:rPr>
              <a:t>.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58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214562"/>
              </p:ext>
            </p:extLst>
          </p:nvPr>
        </p:nvGraphicFramePr>
        <p:xfrm>
          <a:off x="4343401" y="3276600"/>
          <a:ext cx="321733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7360" imgH="219240" progId="Equation.3">
                  <p:embed/>
                </p:oleObj>
              </mc:Choice>
              <mc:Fallback>
                <p:oleObj name="Equation" r:id="rId3" imgW="1197360" imgH="2192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3276600"/>
                        <a:ext cx="321733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406680"/>
              </p:ext>
            </p:extLst>
          </p:nvPr>
        </p:nvGraphicFramePr>
        <p:xfrm>
          <a:off x="3505200" y="4038600"/>
          <a:ext cx="5208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40800" imgH="191880" progId="Equation.3">
                  <p:embed/>
                </p:oleObj>
              </mc:Choice>
              <mc:Fallback>
                <p:oleObj name="Equation" r:id="rId5" imgW="2440800" imgH="1918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38600"/>
                        <a:ext cx="52085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1" y="4343400"/>
            <a:ext cx="7343775" cy="16557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2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What is the largest +</a:t>
            </a:r>
            <a:r>
              <a:rPr lang="en-US" sz="2600" dirty="0" err="1">
                <a:latin typeface="Calibri" panose="020F0502020204030204" pitchFamily="34" charset="0"/>
              </a:rPr>
              <a:t>ve</a:t>
            </a:r>
            <a:r>
              <a:rPr lang="en-US" sz="2600" dirty="0">
                <a:latin typeface="Calibri" panose="020F0502020204030204" pitchFamily="34" charset="0"/>
              </a:rPr>
              <a:t> normal FP number ?</a:t>
            </a:r>
          </a:p>
          <a:p>
            <a:pPr>
              <a:spcBef>
                <a:spcPts val="2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What is the smallest –</a:t>
            </a:r>
            <a:r>
              <a:rPr lang="en-US" sz="2600" dirty="0" err="1">
                <a:latin typeface="Calibri" panose="020F0502020204030204" pitchFamily="34" charset="0"/>
              </a:rPr>
              <a:t>ve</a:t>
            </a:r>
            <a:r>
              <a:rPr lang="en-US" sz="2600" dirty="0">
                <a:latin typeface="Calibri" panose="020F0502020204030204" pitchFamily="34" charset="0"/>
              </a:rPr>
              <a:t> normal FP number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0" y="1295400"/>
            <a:ext cx="288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59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301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Operations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3962401"/>
            <a:ext cx="7416800" cy="18494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NAND and NOR operations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These are </a:t>
            </a:r>
            <a:r>
              <a:rPr lang="en-US" sz="2600" dirty="0">
                <a:solidFill>
                  <a:srgbClr val="DD4814"/>
                </a:solidFill>
                <a:latin typeface="Calibri" panose="020F0502020204030204" pitchFamily="34" charset="0"/>
              </a:rPr>
              <a:t>universal operations</a:t>
            </a:r>
            <a:r>
              <a:rPr lang="en-US" sz="2600" dirty="0">
                <a:latin typeface="Calibri" panose="020F0502020204030204" pitchFamily="34" charset="0"/>
              </a:rPr>
              <a:t>. They can be used to implement any Boolean function.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92727"/>
              </p:ext>
            </p:extLst>
          </p:nvPr>
        </p:nvGraphicFramePr>
        <p:xfrm>
          <a:off x="6324600" y="1447801"/>
          <a:ext cx="3886200" cy="2057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NOR 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73397"/>
              </p:ext>
            </p:extLst>
          </p:nvPr>
        </p:nvGraphicFramePr>
        <p:xfrm>
          <a:off x="1905000" y="1524000"/>
          <a:ext cx="3886200" cy="2057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NAND 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Special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Floating</a:t>
            </a:r>
            <a:r>
              <a:rPr lang="fr-FR" dirty="0">
                <a:solidFill>
                  <a:schemeClr val="tx1"/>
                </a:solidFill>
              </a:rPr>
              <a:t> Point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4495800"/>
            <a:ext cx="7416800" cy="15113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sv-SE" sz="2600" dirty="0">
                <a:latin typeface="Calibri" panose="020F0502020204030204" pitchFamily="34" charset="0"/>
              </a:rPr>
              <a:t>NAN + x= NAN           1/0 = ∞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sv-SE" sz="2600" dirty="0">
                <a:latin typeface="Calibri" panose="020F0502020204030204" pitchFamily="34" charset="0"/>
              </a:rPr>
              <a:t>0/0 = NAN                 -1/0 = -∞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sv-SE" sz="2600" dirty="0">
                <a:latin typeface="Calibri" panose="020F0502020204030204" pitchFamily="34" charset="0"/>
              </a:rPr>
              <a:t>sin</a:t>
            </a:r>
            <a:r>
              <a:rPr lang="sv-SE" sz="2600" baseline="33000" dirty="0">
                <a:latin typeface="Calibri" panose="020F0502020204030204" pitchFamily="34" charset="0"/>
              </a:rPr>
              <a:t>-1</a:t>
            </a:r>
            <a:r>
              <a:rPr lang="sv-SE" sz="2600" dirty="0">
                <a:latin typeface="Calibri" panose="020F0502020204030204" pitchFamily="34" charset="0"/>
              </a:rPr>
              <a:t>(5) = NAN</a:t>
            </a:r>
          </a:p>
        </p:txBody>
      </p:sp>
      <p:grpSp>
        <p:nvGrpSpPr>
          <p:cNvPr id="9" name="Group 6"/>
          <p:cNvGrpSpPr>
            <a:grpSpLocks noChangeAspect="1"/>
          </p:cNvGrpSpPr>
          <p:nvPr/>
        </p:nvGrpSpPr>
        <p:grpSpPr bwMode="auto">
          <a:xfrm>
            <a:off x="3657601" y="1600200"/>
            <a:ext cx="4657725" cy="2286000"/>
            <a:chOff x="1728" y="1200"/>
            <a:chExt cx="2934" cy="1440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1728" y="1200"/>
              <a:ext cx="2934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751" y="1223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751" y="1270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751" y="1270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798" y="1270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01" y="1264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i="1">
                  <a:solidFill>
                    <a:srgbClr val="1A1B1C"/>
                  </a:solidFill>
                  <a:latin typeface="Times New Roman" pitchFamily="18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277" y="1270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380" y="126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i="1">
                  <a:solidFill>
                    <a:srgbClr val="1A1B1C"/>
                  </a:solidFill>
                  <a:latin typeface="Times New Roman" pitchFamily="18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756" y="1270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72" y="1258"/>
              <a:ext cx="4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Value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4636" y="1270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751" y="1480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1751" y="1480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798" y="1480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903" y="1480"/>
              <a:ext cx="2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255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2277" y="1480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382" y="1480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2756" y="1480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867" y="1484"/>
              <a:ext cx="6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  <a:sym typeface="Symbol"/>
                </a:rPr>
                <a:t>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if 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S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=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6" name="Line 28"/>
            <p:cNvSpPr>
              <a:spLocks noChangeShapeType="1"/>
            </p:cNvSpPr>
            <p:nvPr/>
          </p:nvSpPr>
          <p:spPr bwMode="auto">
            <a:xfrm flipV="1">
              <a:off x="4636" y="1480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" name="Line 29"/>
            <p:cNvSpPr>
              <a:spLocks noChangeShapeType="1"/>
            </p:cNvSpPr>
            <p:nvPr/>
          </p:nvSpPr>
          <p:spPr bwMode="auto">
            <a:xfrm>
              <a:off x="1751" y="1702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0" name="Line 30"/>
            <p:cNvSpPr>
              <a:spLocks noChangeShapeType="1"/>
            </p:cNvSpPr>
            <p:nvPr/>
          </p:nvSpPr>
          <p:spPr bwMode="auto">
            <a:xfrm flipV="1">
              <a:off x="1751" y="1702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1" name="Line 31"/>
            <p:cNvSpPr>
              <a:spLocks noChangeShapeType="1"/>
            </p:cNvSpPr>
            <p:nvPr/>
          </p:nvSpPr>
          <p:spPr bwMode="auto">
            <a:xfrm flipV="1">
              <a:off x="1798" y="1702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2" name="Rectangle 32"/>
            <p:cNvSpPr>
              <a:spLocks noChangeArrowheads="1"/>
            </p:cNvSpPr>
            <p:nvPr/>
          </p:nvSpPr>
          <p:spPr bwMode="auto">
            <a:xfrm>
              <a:off x="1903" y="1702"/>
              <a:ext cx="2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255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23" name="Line 33"/>
            <p:cNvSpPr>
              <a:spLocks noChangeShapeType="1"/>
            </p:cNvSpPr>
            <p:nvPr/>
          </p:nvSpPr>
          <p:spPr bwMode="auto">
            <a:xfrm flipV="1">
              <a:off x="2277" y="1702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4" name="Rectangle 34"/>
            <p:cNvSpPr>
              <a:spLocks noChangeArrowheads="1"/>
            </p:cNvSpPr>
            <p:nvPr/>
          </p:nvSpPr>
          <p:spPr bwMode="auto">
            <a:xfrm>
              <a:off x="2382" y="170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25" name="Line 35"/>
            <p:cNvSpPr>
              <a:spLocks noChangeShapeType="1"/>
            </p:cNvSpPr>
            <p:nvPr/>
          </p:nvSpPr>
          <p:spPr bwMode="auto">
            <a:xfrm flipV="1">
              <a:off x="2756" y="1702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1" name="Line 41"/>
            <p:cNvSpPr>
              <a:spLocks noChangeShapeType="1"/>
            </p:cNvSpPr>
            <p:nvPr/>
          </p:nvSpPr>
          <p:spPr bwMode="auto">
            <a:xfrm flipV="1">
              <a:off x="4636" y="1702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2" name="Line 42"/>
            <p:cNvSpPr>
              <a:spLocks noChangeShapeType="1"/>
            </p:cNvSpPr>
            <p:nvPr/>
          </p:nvSpPr>
          <p:spPr bwMode="auto">
            <a:xfrm>
              <a:off x="1751" y="1924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3" name="Line 43"/>
            <p:cNvSpPr>
              <a:spLocks noChangeShapeType="1"/>
            </p:cNvSpPr>
            <p:nvPr/>
          </p:nvSpPr>
          <p:spPr bwMode="auto">
            <a:xfrm flipV="1">
              <a:off x="1751" y="1924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4" name="Line 44"/>
            <p:cNvSpPr>
              <a:spLocks noChangeShapeType="1"/>
            </p:cNvSpPr>
            <p:nvPr/>
          </p:nvSpPr>
          <p:spPr bwMode="auto">
            <a:xfrm flipV="1">
              <a:off x="1798" y="1924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5" name="Rectangle 45"/>
            <p:cNvSpPr>
              <a:spLocks noChangeArrowheads="1"/>
            </p:cNvSpPr>
            <p:nvPr/>
          </p:nvSpPr>
          <p:spPr bwMode="auto">
            <a:xfrm>
              <a:off x="1903" y="1912"/>
              <a:ext cx="2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255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6" name="Line 46"/>
            <p:cNvSpPr>
              <a:spLocks noChangeShapeType="1"/>
            </p:cNvSpPr>
            <p:nvPr/>
          </p:nvSpPr>
          <p:spPr bwMode="auto">
            <a:xfrm flipV="1">
              <a:off x="2277" y="1924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7" name="Rectangle 47"/>
            <p:cNvSpPr>
              <a:spLocks noChangeArrowheads="1"/>
            </p:cNvSpPr>
            <p:nvPr/>
          </p:nvSpPr>
          <p:spPr bwMode="auto">
            <a:xfrm>
              <a:off x="2382" y="1912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/>
                  <a:cs typeface="Times New Roman"/>
                  <a:sym typeface="Symbol"/>
                </a:rPr>
                <a:t>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38" name="Line 48"/>
            <p:cNvSpPr>
              <a:spLocks noChangeShapeType="1"/>
            </p:cNvSpPr>
            <p:nvPr/>
          </p:nvSpPr>
          <p:spPr bwMode="auto">
            <a:xfrm flipV="1">
              <a:off x="2756" y="1924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9" name="Rectangle 49"/>
            <p:cNvSpPr>
              <a:spLocks noChangeArrowheads="1"/>
            </p:cNvSpPr>
            <p:nvPr/>
          </p:nvSpPr>
          <p:spPr bwMode="auto">
            <a:xfrm>
              <a:off x="2872" y="1912"/>
              <a:ext cx="14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NAN(Not a number)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40" name="Line 50"/>
            <p:cNvSpPr>
              <a:spLocks noChangeShapeType="1"/>
            </p:cNvSpPr>
            <p:nvPr/>
          </p:nvSpPr>
          <p:spPr bwMode="auto">
            <a:xfrm flipV="1">
              <a:off x="4636" y="1924"/>
              <a:ext cx="0" cy="21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1" name="Line 51"/>
            <p:cNvSpPr>
              <a:spLocks noChangeShapeType="1"/>
            </p:cNvSpPr>
            <p:nvPr/>
          </p:nvSpPr>
          <p:spPr bwMode="auto">
            <a:xfrm>
              <a:off x="1751" y="2135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2" name="Line 52"/>
            <p:cNvSpPr>
              <a:spLocks noChangeShapeType="1"/>
            </p:cNvSpPr>
            <p:nvPr/>
          </p:nvSpPr>
          <p:spPr bwMode="auto">
            <a:xfrm flipV="1">
              <a:off x="1751" y="2135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3" name="Line 53"/>
            <p:cNvSpPr>
              <a:spLocks noChangeShapeType="1"/>
            </p:cNvSpPr>
            <p:nvPr/>
          </p:nvSpPr>
          <p:spPr bwMode="auto">
            <a:xfrm flipV="1">
              <a:off x="1798" y="2135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4" name="Rectangle 54"/>
            <p:cNvSpPr>
              <a:spLocks noChangeArrowheads="1"/>
            </p:cNvSpPr>
            <p:nvPr/>
          </p:nvSpPr>
          <p:spPr bwMode="auto">
            <a:xfrm>
              <a:off x="1903" y="213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5" name="Line 55"/>
            <p:cNvSpPr>
              <a:spLocks noChangeShapeType="1"/>
            </p:cNvSpPr>
            <p:nvPr/>
          </p:nvSpPr>
          <p:spPr bwMode="auto">
            <a:xfrm flipV="1">
              <a:off x="2277" y="2135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6" name="Rectangle 56"/>
            <p:cNvSpPr>
              <a:spLocks noChangeArrowheads="1"/>
            </p:cNvSpPr>
            <p:nvPr/>
          </p:nvSpPr>
          <p:spPr bwMode="auto">
            <a:xfrm>
              <a:off x="2382" y="213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7" name="Line 57"/>
            <p:cNvSpPr>
              <a:spLocks noChangeShapeType="1"/>
            </p:cNvSpPr>
            <p:nvPr/>
          </p:nvSpPr>
          <p:spPr bwMode="auto">
            <a:xfrm flipV="1">
              <a:off x="2756" y="2135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8" name="Rectangle 58"/>
            <p:cNvSpPr>
              <a:spLocks noChangeArrowheads="1"/>
            </p:cNvSpPr>
            <p:nvPr/>
          </p:nvSpPr>
          <p:spPr bwMode="auto">
            <a:xfrm>
              <a:off x="2872" y="213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9" name="Line 59"/>
            <p:cNvSpPr>
              <a:spLocks noChangeShapeType="1"/>
            </p:cNvSpPr>
            <p:nvPr/>
          </p:nvSpPr>
          <p:spPr bwMode="auto">
            <a:xfrm flipV="1">
              <a:off x="4636" y="2135"/>
              <a:ext cx="0" cy="22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0" name="Line 60"/>
            <p:cNvSpPr>
              <a:spLocks noChangeShapeType="1"/>
            </p:cNvSpPr>
            <p:nvPr/>
          </p:nvSpPr>
          <p:spPr bwMode="auto">
            <a:xfrm>
              <a:off x="1751" y="2357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1" name="Line 61"/>
            <p:cNvSpPr>
              <a:spLocks noChangeShapeType="1"/>
            </p:cNvSpPr>
            <p:nvPr/>
          </p:nvSpPr>
          <p:spPr bwMode="auto">
            <a:xfrm flipV="1">
              <a:off x="1751" y="2357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2" name="Line 62"/>
            <p:cNvSpPr>
              <a:spLocks noChangeShapeType="1"/>
            </p:cNvSpPr>
            <p:nvPr/>
          </p:nvSpPr>
          <p:spPr bwMode="auto">
            <a:xfrm flipV="1">
              <a:off x="1798" y="2357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3" name="Rectangle 63"/>
            <p:cNvSpPr>
              <a:spLocks noChangeArrowheads="1"/>
            </p:cNvSpPr>
            <p:nvPr/>
          </p:nvSpPr>
          <p:spPr bwMode="auto">
            <a:xfrm>
              <a:off x="1903" y="235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54" name="Line 64"/>
            <p:cNvSpPr>
              <a:spLocks noChangeShapeType="1"/>
            </p:cNvSpPr>
            <p:nvPr/>
          </p:nvSpPr>
          <p:spPr bwMode="auto">
            <a:xfrm flipV="1">
              <a:off x="2277" y="2357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5" name="Rectangle 65"/>
            <p:cNvSpPr>
              <a:spLocks noChangeArrowheads="1"/>
            </p:cNvSpPr>
            <p:nvPr/>
          </p:nvSpPr>
          <p:spPr bwMode="auto">
            <a:xfrm>
              <a:off x="2382" y="235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9257" name="Line 67"/>
            <p:cNvSpPr>
              <a:spLocks noChangeShapeType="1"/>
            </p:cNvSpPr>
            <p:nvPr/>
          </p:nvSpPr>
          <p:spPr bwMode="auto">
            <a:xfrm flipV="1">
              <a:off x="2756" y="2357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8" name="Rectangle 68"/>
            <p:cNvSpPr>
              <a:spLocks noChangeArrowheads="1"/>
            </p:cNvSpPr>
            <p:nvPr/>
          </p:nvSpPr>
          <p:spPr bwMode="auto">
            <a:xfrm>
              <a:off x="2872" y="2356"/>
              <a:ext cx="12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>
                  <a:solidFill>
                    <a:srgbClr val="1A1B1C"/>
                  </a:solidFill>
                  <a:latin typeface="Times New Roman" pitchFamily="18" charset="0"/>
                </a:rPr>
                <a:t>Denormal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 number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59" name="Line 69"/>
            <p:cNvSpPr>
              <a:spLocks noChangeShapeType="1"/>
            </p:cNvSpPr>
            <p:nvPr/>
          </p:nvSpPr>
          <p:spPr bwMode="auto">
            <a:xfrm flipV="1">
              <a:off x="4636" y="2357"/>
              <a:ext cx="0" cy="21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0" name="Line 70"/>
            <p:cNvSpPr>
              <a:spLocks noChangeShapeType="1"/>
            </p:cNvSpPr>
            <p:nvPr/>
          </p:nvSpPr>
          <p:spPr bwMode="auto">
            <a:xfrm>
              <a:off x="1751" y="2567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1" name="Line 71"/>
            <p:cNvSpPr>
              <a:spLocks noChangeShapeType="1"/>
            </p:cNvSpPr>
            <p:nvPr/>
          </p:nvSpPr>
          <p:spPr bwMode="auto">
            <a:xfrm>
              <a:off x="1751" y="2614"/>
              <a:ext cx="288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"/>
            <p:cNvSpPr>
              <a:spLocks noChangeArrowheads="1"/>
            </p:cNvSpPr>
            <p:nvPr/>
          </p:nvSpPr>
          <p:spPr bwMode="auto">
            <a:xfrm>
              <a:off x="2385" y="2365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/>
                  <a:cs typeface="Times New Roman"/>
                  <a:sym typeface="Symbol"/>
                </a:rPr>
                <a:t>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2867" y="1700"/>
              <a:ext cx="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  <a:sym typeface="Symbol"/>
                </a:rPr>
                <a:t>– 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if 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S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= 1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6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Denormal Numbers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4052888"/>
            <a:ext cx="7416800" cy="16621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Should this code print ''error'' ?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to stop this </a:t>
            </a:r>
            <a:r>
              <a:rPr lang="en-US" dirty="0" err="1">
                <a:latin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</a:rPr>
              <a:t> ?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1752600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f = 2^(-126);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g = f/2;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if (g == 0)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  print ("error");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Denormal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27350" y="3095626"/>
            <a:ext cx="7740650" cy="281146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latin typeface="Calibri" panose="020F0502020204030204" pitchFamily="34" charset="0"/>
              </a:rPr>
              <a:t>Significand</a:t>
            </a:r>
            <a:r>
              <a:rPr lang="en-US" sz="2200" dirty="0">
                <a:latin typeface="Calibri" panose="020F0502020204030204" pitchFamily="34" charset="0"/>
              </a:rPr>
              <a:t> is of the form : 0.xxxx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E = 0, X = -126 (why not -127?)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FF6633"/>
                </a:solidFill>
                <a:latin typeface="Calibri" panose="020F0502020204030204" pitchFamily="34" charset="0"/>
              </a:rPr>
              <a:t>Smallest +</a:t>
            </a:r>
            <a:r>
              <a:rPr lang="en-US" sz="2200" dirty="0" err="1">
                <a:solidFill>
                  <a:srgbClr val="FF6633"/>
                </a:solidFill>
                <a:latin typeface="Calibri" panose="020F0502020204030204" pitchFamily="34" charset="0"/>
              </a:rPr>
              <a:t>ve</a:t>
            </a:r>
            <a:r>
              <a:rPr lang="en-US" sz="2200" dirty="0">
                <a:solidFill>
                  <a:srgbClr val="FF6633"/>
                </a:solidFill>
                <a:latin typeface="Calibri" panose="020F0502020204030204" pitchFamily="34" charset="0"/>
              </a:rPr>
              <a:t> normal number</a:t>
            </a:r>
            <a:r>
              <a:rPr lang="en-US" sz="2200" dirty="0">
                <a:latin typeface="Calibri" panose="020F0502020204030204" pitchFamily="34" charset="0"/>
              </a:rPr>
              <a:t> : 2</a:t>
            </a:r>
            <a:r>
              <a:rPr lang="en-US" sz="2200" baseline="33000" dirty="0">
                <a:latin typeface="Calibri" panose="020F0502020204030204" pitchFamily="34" charset="0"/>
              </a:rPr>
              <a:t>-126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Largest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denormal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number</a:t>
            </a:r>
            <a:r>
              <a:rPr lang="en-US" sz="2200" dirty="0">
                <a:latin typeface="Calibri" panose="020F0502020204030204" pitchFamily="34" charset="0"/>
              </a:rPr>
              <a:t>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0.11...11 * 2</a:t>
            </a:r>
            <a:r>
              <a:rPr lang="en-US" sz="2200" baseline="33000" dirty="0">
                <a:latin typeface="Calibri" panose="020F0502020204030204" pitchFamily="34" charset="0"/>
              </a:rPr>
              <a:t>-126</a:t>
            </a:r>
            <a:r>
              <a:rPr lang="en-US" sz="2200" dirty="0">
                <a:latin typeface="Calibri" panose="020F0502020204030204" pitchFamily="34" charset="0"/>
              </a:rPr>
              <a:t> = (1 – 2</a:t>
            </a:r>
            <a:r>
              <a:rPr lang="en-US" sz="2200" baseline="33000" dirty="0">
                <a:latin typeface="Calibri" panose="020F0502020204030204" pitchFamily="34" charset="0"/>
              </a:rPr>
              <a:t>-23</a:t>
            </a:r>
            <a:r>
              <a:rPr lang="en-US" sz="2200" dirty="0">
                <a:latin typeface="Calibri" panose="020F0502020204030204" pitchFamily="34" charset="0"/>
              </a:rPr>
              <a:t>)*2</a:t>
            </a:r>
            <a:r>
              <a:rPr lang="en-US" sz="2200" baseline="33000" dirty="0">
                <a:latin typeface="Calibri" panose="020F0502020204030204" pitchFamily="34" charset="0"/>
              </a:rPr>
              <a:t>-126</a:t>
            </a:r>
          </a:p>
          <a:p>
            <a:pPr lvl="7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=2</a:t>
            </a:r>
            <a:r>
              <a:rPr lang="en-US" sz="2200" baseline="33000" dirty="0">
                <a:latin typeface="Calibri" panose="020F0502020204030204" pitchFamily="34" charset="0"/>
              </a:rPr>
              <a:t>-126</a:t>
            </a:r>
            <a:r>
              <a:rPr lang="en-US" sz="2200" dirty="0">
                <a:latin typeface="Calibri" panose="020F0502020204030204" pitchFamily="34" charset="0"/>
              </a:rPr>
              <a:t> - 2</a:t>
            </a:r>
            <a:r>
              <a:rPr lang="en-US" sz="2200" baseline="33000" dirty="0">
                <a:latin typeface="Calibri" panose="020F0502020204030204" pitchFamily="34" charset="0"/>
              </a:rPr>
              <a:t>-149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62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24533"/>
              </p:ext>
            </p:extLst>
          </p:nvPr>
        </p:nvGraphicFramePr>
        <p:xfrm>
          <a:off x="4572000" y="1418618"/>
          <a:ext cx="2667000" cy="51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79360" imgH="219240" progId="Equation.3">
                  <p:embed/>
                </p:oleObj>
              </mc:Choice>
              <mc:Fallback>
                <p:oleObj name="Equation" r:id="rId3" imgW="1179360" imgH="2192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18618"/>
                        <a:ext cx="2667000" cy="510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340719"/>
              </p:ext>
            </p:extLst>
          </p:nvPr>
        </p:nvGraphicFramePr>
        <p:xfrm>
          <a:off x="4419601" y="2057400"/>
          <a:ext cx="3057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3880" imgH="191880" progId="Equation.3">
                  <p:embed/>
                </p:oleObj>
              </mc:Choice>
              <mc:Fallback>
                <p:oleObj name="Equation" r:id="rId5" imgW="1343880" imgH="1918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2057400"/>
                        <a:ext cx="3057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1524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2362200"/>
            <a:ext cx="72390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ranges of </a:t>
            </a:r>
            <a:r>
              <a:rPr lang="en-US" dirty="0" err="1"/>
              <a:t>denormal</a:t>
            </a:r>
            <a:r>
              <a:rPr lang="en-US" dirty="0"/>
              <a:t> numbers.</a:t>
            </a:r>
          </a:p>
          <a:p>
            <a:r>
              <a:rPr lang="en-US" b="1" dirty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positive </a:t>
            </a:r>
            <a:r>
              <a:rPr lang="en-US" dirty="0" err="1"/>
              <a:t>denormal</a:t>
            </a:r>
            <a:r>
              <a:rPr lang="en-US" dirty="0"/>
              <a:t> numbers, the range is [2</a:t>
            </a:r>
            <a:r>
              <a:rPr lang="en-US" baseline="30000" dirty="0"/>
              <a:t>-149</a:t>
            </a:r>
            <a:r>
              <a:rPr lang="en-US" dirty="0"/>
              <a:t> , 2</a:t>
            </a:r>
            <a:r>
              <a:rPr lang="en-US" baseline="30000" dirty="0"/>
              <a:t>-126</a:t>
            </a:r>
            <a:r>
              <a:rPr lang="en-US" dirty="0"/>
              <a:t> – 2</a:t>
            </a:r>
            <a:r>
              <a:rPr lang="en-US" baseline="30000" dirty="0"/>
              <a:t>-149 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negative </a:t>
            </a:r>
            <a:r>
              <a:rPr lang="en-US" dirty="0" err="1"/>
              <a:t>denormal</a:t>
            </a:r>
            <a:r>
              <a:rPr lang="en-US" dirty="0"/>
              <a:t> numbers, the range is [-2</a:t>
            </a:r>
            <a:r>
              <a:rPr lang="en-US" baseline="30000" dirty="0"/>
              <a:t>-149</a:t>
            </a:r>
            <a:r>
              <a:rPr lang="en-US" dirty="0"/>
              <a:t> , -2</a:t>
            </a:r>
            <a:r>
              <a:rPr lang="en-US" baseline="30000" dirty="0"/>
              <a:t>-126</a:t>
            </a:r>
            <a:r>
              <a:rPr lang="en-US" dirty="0"/>
              <a:t> + 2</a:t>
            </a:r>
            <a:r>
              <a:rPr lang="en-US" baseline="30000" dirty="0"/>
              <a:t>-149 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43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0"/>
            <a:ext cx="88392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Denormal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in the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Line</a:t>
            </a:r>
          </a:p>
        </p:txBody>
      </p:sp>
      <p:sp>
        <p:nvSpPr>
          <p:cNvPr id="4" name="Freeform 3"/>
          <p:cNvSpPr/>
          <p:nvPr/>
        </p:nvSpPr>
        <p:spPr>
          <a:xfrm>
            <a:off x="3278825" y="4492112"/>
            <a:ext cx="568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Extend the range of normal floating point numbers.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200401" y="2057402"/>
            <a:ext cx="5635625" cy="1876425"/>
            <a:chOff x="1291" y="1369"/>
            <a:chExt cx="3550" cy="118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1" y="1369"/>
              <a:ext cx="3550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351" y="2288"/>
              <a:ext cx="3422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351" y="2265"/>
              <a:ext cx="80" cy="47"/>
            </a:xfrm>
            <a:custGeom>
              <a:avLst/>
              <a:gdLst>
                <a:gd name="T0" fmla="*/ 57 w 80"/>
                <a:gd name="T1" fmla="*/ 23 h 47"/>
                <a:gd name="T2" fmla="*/ 80 w 80"/>
                <a:gd name="T3" fmla="*/ 0 h 47"/>
                <a:gd name="T4" fmla="*/ 0 w 80"/>
                <a:gd name="T5" fmla="*/ 23 h 47"/>
                <a:gd name="T6" fmla="*/ 80 w 80"/>
                <a:gd name="T7" fmla="*/ 47 h 47"/>
                <a:gd name="T8" fmla="*/ 57 w 80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57" y="23"/>
                  </a:moveTo>
                  <a:lnTo>
                    <a:pt x="80" y="0"/>
                  </a:lnTo>
                  <a:lnTo>
                    <a:pt x="0" y="23"/>
                  </a:lnTo>
                  <a:lnTo>
                    <a:pt x="80" y="4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4693" y="2265"/>
              <a:ext cx="80" cy="47"/>
            </a:xfrm>
            <a:custGeom>
              <a:avLst/>
              <a:gdLst>
                <a:gd name="T0" fmla="*/ 23 w 80"/>
                <a:gd name="T1" fmla="*/ 23 h 47"/>
                <a:gd name="T2" fmla="*/ 0 w 80"/>
                <a:gd name="T3" fmla="*/ 47 h 47"/>
                <a:gd name="T4" fmla="*/ 80 w 80"/>
                <a:gd name="T5" fmla="*/ 23 h 47"/>
                <a:gd name="T6" fmla="*/ 0 w 80"/>
                <a:gd name="T7" fmla="*/ 0 h 47"/>
                <a:gd name="T8" fmla="*/ 23 w 80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3" y="23"/>
                  </a:moveTo>
                  <a:lnTo>
                    <a:pt x="0" y="47"/>
                  </a:lnTo>
                  <a:lnTo>
                    <a:pt x="80" y="23"/>
                  </a:lnTo>
                  <a:lnTo>
                    <a:pt x="0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36" y="2185"/>
              <a:ext cx="1103" cy="21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643" y="2184"/>
              <a:ext cx="321" cy="221"/>
            </a:xfrm>
            <a:prstGeom prst="rect">
              <a:avLst/>
            </a:prstGeom>
            <a:solidFill>
              <a:srgbClr val="D5F6FF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057" y="2201"/>
              <a:ext cx="0" cy="154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009" y="2377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64" y="2185"/>
              <a:ext cx="1103" cy="215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139" y="2184"/>
              <a:ext cx="321" cy="220"/>
            </a:xfrm>
            <a:prstGeom prst="rect">
              <a:avLst/>
            </a:prstGeom>
            <a:solidFill>
              <a:srgbClr val="D5F6FF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02" y="1437"/>
              <a:ext cx="1567" cy="666"/>
            </a:xfrm>
            <a:prstGeom prst="rect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081" y="1506"/>
              <a:ext cx="320" cy="220"/>
            </a:xfrm>
            <a:prstGeom prst="rect">
              <a:avLst/>
            </a:prstGeom>
            <a:solidFill>
              <a:srgbClr val="D5F6FF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081" y="1829"/>
              <a:ext cx="320" cy="220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59" y="1557"/>
              <a:ext cx="9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rgbClr val="000000"/>
                  </a:solidFill>
                  <a:latin typeface="Sans"/>
                </a:rPr>
                <a:t>Denormal</a:t>
              </a: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 numbers</a:t>
              </a:r>
              <a:endParaRPr lang="en-US" sz="1500" dirty="0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461" y="1869"/>
              <a:ext cx="97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Normal FP numbers</a:t>
              </a:r>
              <a:endParaRPr lang="en-US" sz="1500" dirty="0">
                <a:latin typeface="Arial" pitchFamily="34" charset="0"/>
              </a:endParaRPr>
            </a:p>
          </p:txBody>
        </p:sp>
      </p:grpSp>
      <p:sp>
        <p:nvSpPr>
          <p:cNvPr id="2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Double </a:t>
            </a:r>
            <a:r>
              <a:rPr lang="fr-FR" dirty="0" err="1">
                <a:solidFill>
                  <a:schemeClr val="tx1"/>
                </a:solidFill>
              </a:rPr>
              <a:t>Precision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3657601"/>
            <a:ext cx="7416800" cy="20939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dirty="0">
                <a:latin typeface="" pitchFamily="18"/>
              </a:rPr>
              <a:t>Approximate range of </a:t>
            </a:r>
            <a:r>
              <a:rPr lang="en-US" dirty="0">
                <a:solidFill>
                  <a:srgbClr val="0000FF"/>
                </a:solidFill>
                <a:latin typeface="" pitchFamily="18"/>
              </a:rPr>
              <a:t>doubles</a:t>
            </a:r>
          </a:p>
          <a:p>
            <a:pPr lvl="1"/>
            <a:r>
              <a:rPr lang="en-US" dirty="0">
                <a:latin typeface="DejaVu Sans" pitchFamily="34"/>
              </a:rPr>
              <a:t>±</a:t>
            </a:r>
            <a:r>
              <a:rPr lang="en-US" dirty="0">
                <a:latin typeface="Calibri" pitchFamily="18"/>
              </a:rPr>
              <a:t> 2</a:t>
            </a:r>
            <a:r>
              <a:rPr lang="en-US" baseline="33000" dirty="0">
                <a:latin typeface="Calibri" pitchFamily="18"/>
              </a:rPr>
              <a:t>1023</a:t>
            </a:r>
            <a:r>
              <a:rPr lang="en-US" dirty="0">
                <a:latin typeface="Calibri" pitchFamily="18"/>
              </a:rPr>
              <a:t> = </a:t>
            </a:r>
            <a:r>
              <a:rPr lang="en-US" dirty="0">
                <a:latin typeface="DejaVu Sans" pitchFamily="34"/>
              </a:rPr>
              <a:t>±</a:t>
            </a:r>
            <a:r>
              <a:rPr lang="en-US" dirty="0">
                <a:latin typeface="Calibri" pitchFamily="18"/>
              </a:rPr>
              <a:t> 10</a:t>
            </a:r>
            <a:r>
              <a:rPr lang="en-US" baseline="33000" dirty="0">
                <a:latin typeface="Calibri" pitchFamily="18"/>
              </a:rPr>
              <a:t>308</a:t>
            </a:r>
          </a:p>
          <a:p>
            <a:pPr lvl="1"/>
            <a:r>
              <a:rPr lang="en-US" dirty="0">
                <a:latin typeface="Calibri" pitchFamily="18"/>
              </a:rPr>
              <a:t>This is a lot 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12161" y="4233350"/>
            <a:ext cx="1643039" cy="136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43" name="Group 12342"/>
          <p:cNvGrpSpPr/>
          <p:nvPr/>
        </p:nvGrpSpPr>
        <p:grpSpPr>
          <a:xfrm>
            <a:off x="4697412" y="1676400"/>
            <a:ext cx="2719388" cy="1604962"/>
            <a:chOff x="3621088" y="1754188"/>
            <a:chExt cx="2719388" cy="1604962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3621088" y="1754188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621088" y="1831975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3621088" y="18319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3698875" y="18319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875088" y="1812925"/>
              <a:ext cx="605935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Field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V="1">
              <a:off x="4697413" y="18319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4873625" y="1812925"/>
              <a:ext cx="113011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Size(bits)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 flipV="1">
              <a:off x="6262688" y="18319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V="1">
              <a:off x="6340475" y="18319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3621088" y="2184400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3621088" y="2184400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3698875" y="2184400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4095750" y="2182813"/>
              <a:ext cx="14747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i="1">
                  <a:solidFill>
                    <a:srgbClr val="1A1B1C"/>
                  </a:solidFill>
                  <a:latin typeface="Times New Roman" pitchFamily="18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 flipV="1">
              <a:off x="4697413" y="2184400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5400675" y="2184400"/>
              <a:ext cx="14747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20" name="Line 59"/>
            <p:cNvSpPr>
              <a:spLocks noChangeShapeType="1"/>
            </p:cNvSpPr>
            <p:nvPr/>
          </p:nvSpPr>
          <p:spPr bwMode="auto">
            <a:xfrm flipV="1">
              <a:off x="6262688" y="2184400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1" name="Line 60"/>
            <p:cNvSpPr>
              <a:spLocks noChangeShapeType="1"/>
            </p:cNvSpPr>
            <p:nvPr/>
          </p:nvSpPr>
          <p:spPr bwMode="auto">
            <a:xfrm flipV="1">
              <a:off x="6340475" y="2184400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2" name="Line 61"/>
            <p:cNvSpPr>
              <a:spLocks noChangeShapeType="1"/>
            </p:cNvSpPr>
            <p:nvPr/>
          </p:nvSpPr>
          <p:spPr bwMode="auto">
            <a:xfrm>
              <a:off x="3621088" y="2555875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3" name="Line 62"/>
            <p:cNvSpPr>
              <a:spLocks noChangeShapeType="1"/>
            </p:cNvSpPr>
            <p:nvPr/>
          </p:nvSpPr>
          <p:spPr bwMode="auto">
            <a:xfrm flipV="1">
              <a:off x="3621088" y="25558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4" name="Line 63"/>
            <p:cNvSpPr>
              <a:spLocks noChangeShapeType="1"/>
            </p:cNvSpPr>
            <p:nvPr/>
          </p:nvSpPr>
          <p:spPr bwMode="auto">
            <a:xfrm flipV="1">
              <a:off x="3698875" y="25558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5" name="Rectangle 64"/>
            <p:cNvSpPr>
              <a:spLocks noChangeArrowheads="1"/>
            </p:cNvSpPr>
            <p:nvPr/>
          </p:nvSpPr>
          <p:spPr bwMode="auto">
            <a:xfrm>
              <a:off x="4078288" y="2549525"/>
              <a:ext cx="17953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i="1">
                  <a:solidFill>
                    <a:srgbClr val="1A1B1C"/>
                  </a:solidFill>
                  <a:latin typeface="Times New Roman" pitchFamily="18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26" name="Line 65"/>
            <p:cNvSpPr>
              <a:spLocks noChangeShapeType="1"/>
            </p:cNvSpPr>
            <p:nvPr/>
          </p:nvSpPr>
          <p:spPr bwMode="auto">
            <a:xfrm flipV="1">
              <a:off x="4697413" y="25558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7" name="Rectangle 66"/>
            <p:cNvSpPr>
              <a:spLocks noChangeArrowheads="1"/>
            </p:cNvSpPr>
            <p:nvPr/>
          </p:nvSpPr>
          <p:spPr bwMode="auto">
            <a:xfrm>
              <a:off x="5341938" y="2557463"/>
              <a:ext cx="28398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29" name="Line 67"/>
            <p:cNvSpPr>
              <a:spLocks noChangeShapeType="1"/>
            </p:cNvSpPr>
            <p:nvPr/>
          </p:nvSpPr>
          <p:spPr bwMode="auto">
            <a:xfrm flipV="1">
              <a:off x="6262688" y="25558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0" name="Line 68"/>
            <p:cNvSpPr>
              <a:spLocks noChangeShapeType="1"/>
            </p:cNvSpPr>
            <p:nvPr/>
          </p:nvSpPr>
          <p:spPr bwMode="auto">
            <a:xfrm flipV="1">
              <a:off x="6340475" y="2555875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1" name="Line 69"/>
            <p:cNvSpPr>
              <a:spLocks noChangeShapeType="1"/>
            </p:cNvSpPr>
            <p:nvPr/>
          </p:nvSpPr>
          <p:spPr bwMode="auto">
            <a:xfrm>
              <a:off x="3621088" y="2908300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2" name="Line 70"/>
            <p:cNvSpPr>
              <a:spLocks noChangeShapeType="1"/>
            </p:cNvSpPr>
            <p:nvPr/>
          </p:nvSpPr>
          <p:spPr bwMode="auto">
            <a:xfrm flipV="1">
              <a:off x="3621088" y="2928938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3" name="Line 71"/>
            <p:cNvSpPr>
              <a:spLocks noChangeShapeType="1"/>
            </p:cNvSpPr>
            <p:nvPr/>
          </p:nvSpPr>
          <p:spPr bwMode="auto">
            <a:xfrm flipV="1">
              <a:off x="3698875" y="2928938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4" name="Rectangle 72"/>
            <p:cNvSpPr>
              <a:spLocks noChangeArrowheads="1"/>
            </p:cNvSpPr>
            <p:nvPr/>
          </p:nvSpPr>
          <p:spPr bwMode="auto">
            <a:xfrm>
              <a:off x="4037013" y="2913063"/>
              <a:ext cx="24526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i="1">
                  <a:solidFill>
                    <a:srgbClr val="1A1B1C"/>
                  </a:solidFill>
                  <a:latin typeface="Times New Roman" pitchFamily="18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35" name="Line 73"/>
            <p:cNvSpPr>
              <a:spLocks noChangeShapeType="1"/>
            </p:cNvSpPr>
            <p:nvPr/>
          </p:nvSpPr>
          <p:spPr bwMode="auto">
            <a:xfrm flipV="1">
              <a:off x="4697413" y="2928938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6" name="Rectangle 74"/>
            <p:cNvSpPr>
              <a:spLocks noChangeArrowheads="1"/>
            </p:cNvSpPr>
            <p:nvPr/>
          </p:nvSpPr>
          <p:spPr bwMode="auto">
            <a:xfrm>
              <a:off x="5341938" y="2909888"/>
              <a:ext cx="29495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52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37" name="Line 75"/>
            <p:cNvSpPr>
              <a:spLocks noChangeShapeType="1"/>
            </p:cNvSpPr>
            <p:nvPr/>
          </p:nvSpPr>
          <p:spPr bwMode="auto">
            <a:xfrm flipV="1">
              <a:off x="6262688" y="2928938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8" name="Line 76"/>
            <p:cNvSpPr>
              <a:spLocks noChangeShapeType="1"/>
            </p:cNvSpPr>
            <p:nvPr/>
          </p:nvSpPr>
          <p:spPr bwMode="auto">
            <a:xfrm flipV="1">
              <a:off x="6340475" y="2928938"/>
              <a:ext cx="0" cy="352425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9" name="Line 77"/>
            <p:cNvSpPr>
              <a:spLocks noChangeShapeType="1"/>
            </p:cNvSpPr>
            <p:nvPr/>
          </p:nvSpPr>
          <p:spPr bwMode="auto">
            <a:xfrm>
              <a:off x="3621088" y="3281363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0" name="Line 78"/>
            <p:cNvSpPr>
              <a:spLocks noChangeShapeType="1"/>
            </p:cNvSpPr>
            <p:nvPr/>
          </p:nvSpPr>
          <p:spPr bwMode="auto">
            <a:xfrm>
              <a:off x="3621088" y="3359150"/>
              <a:ext cx="2719388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Floating</a:t>
            </a:r>
            <a:r>
              <a:rPr lang="fr-FR" dirty="0">
                <a:solidFill>
                  <a:schemeClr val="tx1"/>
                </a:solidFill>
              </a:rPr>
              <a:t> Point </a:t>
            </a:r>
            <a:r>
              <a:rPr lang="fr-FR" dirty="0" err="1">
                <a:solidFill>
                  <a:schemeClr val="tx1"/>
                </a:solidFill>
              </a:rPr>
              <a:t>Mathematics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235326"/>
            <a:ext cx="7416800" cy="26320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C will be computed to be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There is no way of representing A+B in the IEEE 754 format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smart compiler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</a:rPr>
              <a:t>can reorder the operations to increase precision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Floating point math is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approximate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18288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2^(50);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2^(10);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 = (B+A)- A;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24201" y="1711326"/>
            <a:ext cx="5857875" cy="40036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81038" indent="-63182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Boolean Algebra</a:t>
            </a:r>
          </a:p>
          <a:p>
            <a:pPr marL="681038" indent="-63182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Positive Integers</a:t>
            </a:r>
          </a:p>
          <a:p>
            <a:pPr marL="681038" indent="-63182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Negative Integers</a:t>
            </a:r>
          </a:p>
          <a:p>
            <a:pPr marL="681038" indent="-63182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Floating Point Numbers</a:t>
            </a:r>
          </a:p>
          <a:p>
            <a:pPr marL="681038" indent="-63182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" pitchFamily="18"/>
              </a:rPr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686800" y="4419600"/>
            <a:ext cx="1397160" cy="981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04800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ASCII </a:t>
            </a:r>
            <a:r>
              <a:rPr lang="fr-FR" dirty="0" err="1">
                <a:solidFill>
                  <a:schemeClr val="tx1"/>
                </a:solidFill>
              </a:rPr>
              <a:t>Character</a:t>
            </a:r>
            <a:r>
              <a:rPr lang="fr-FR" dirty="0">
                <a:solidFill>
                  <a:schemeClr val="tx1"/>
                </a:solidFill>
              </a:rPr>
              <a:t>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00200"/>
            <a:ext cx="741680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ASCII</a:t>
            </a:r>
            <a:r>
              <a:rPr lang="en-US" sz="2800" dirty="0">
                <a:latin typeface="Calibri" panose="020F0502020204030204" pitchFamily="34" charset="0"/>
              </a:rPr>
              <a:t> –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merican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</a:rPr>
              <a:t>tandard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</a:rPr>
              <a:t>ode for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Information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nterchange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has 128 characters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First 32 characters (control operations)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backspace (8)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line feed (10)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escape (27)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character is encoded using 7 bits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ASCII </a:t>
            </a:r>
            <a:r>
              <a:rPr lang="fr-FR" dirty="0" err="1">
                <a:solidFill>
                  <a:schemeClr val="tx1"/>
                </a:solidFill>
              </a:rPr>
              <a:t>Character</a:t>
            </a:r>
            <a:r>
              <a:rPr lang="fr-FR" dirty="0">
                <a:solidFill>
                  <a:schemeClr val="tx1"/>
                </a:solidFill>
              </a:rPr>
              <a:t> Set</a:t>
            </a:r>
          </a:p>
        </p:txBody>
      </p:sp>
      <p:grpSp>
        <p:nvGrpSpPr>
          <p:cNvPr id="476" name="Group 473"/>
          <p:cNvGrpSpPr>
            <a:grpSpLocks noChangeAspect="1"/>
          </p:cNvGrpSpPr>
          <p:nvPr/>
        </p:nvGrpSpPr>
        <p:grpSpPr bwMode="auto">
          <a:xfrm>
            <a:off x="4568826" y="1447801"/>
            <a:ext cx="4176713" cy="4862513"/>
            <a:chOff x="1968" y="960"/>
            <a:chExt cx="2631" cy="3063"/>
          </a:xfrm>
        </p:grpSpPr>
        <p:sp>
          <p:nvSpPr>
            <p:cNvPr id="477" name="AutoShape 472"/>
            <p:cNvSpPr>
              <a:spLocks noChangeAspect="1" noChangeArrowheads="1" noTextEdit="1"/>
            </p:cNvSpPr>
            <p:nvPr/>
          </p:nvSpPr>
          <p:spPr bwMode="auto">
            <a:xfrm>
              <a:off x="1968" y="960"/>
              <a:ext cx="2583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8" name="Group 674"/>
            <p:cNvGrpSpPr>
              <a:grpSpLocks/>
            </p:cNvGrpSpPr>
            <p:nvPr/>
          </p:nvGrpSpPr>
          <p:grpSpPr bwMode="auto">
            <a:xfrm>
              <a:off x="1968" y="962"/>
              <a:ext cx="2631" cy="1365"/>
              <a:chOff x="1968" y="962"/>
              <a:chExt cx="2631" cy="1365"/>
            </a:xfrm>
          </p:grpSpPr>
          <p:sp>
            <p:nvSpPr>
              <p:cNvPr id="744" name="Line 474"/>
              <p:cNvSpPr>
                <a:spLocks noChangeShapeType="1"/>
              </p:cNvSpPr>
              <p:nvPr/>
            </p:nvSpPr>
            <p:spPr bwMode="auto">
              <a:xfrm>
                <a:off x="1968" y="962"/>
                <a:ext cx="2631" cy="0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Line 475"/>
              <p:cNvSpPr>
                <a:spLocks noChangeShapeType="1"/>
              </p:cNvSpPr>
              <p:nvPr/>
            </p:nvSpPr>
            <p:spPr bwMode="auto">
              <a:xfrm>
                <a:off x="1968" y="984"/>
                <a:ext cx="2631" cy="0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Line 476"/>
              <p:cNvSpPr>
                <a:spLocks noChangeShapeType="1"/>
              </p:cNvSpPr>
              <p:nvPr/>
            </p:nvSpPr>
            <p:spPr bwMode="auto">
              <a:xfrm flipV="1">
                <a:off x="1970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Line 477"/>
              <p:cNvSpPr>
                <a:spLocks noChangeShapeType="1"/>
              </p:cNvSpPr>
              <p:nvPr/>
            </p:nvSpPr>
            <p:spPr bwMode="auto">
              <a:xfrm flipV="1">
                <a:off x="1992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Rectangle 478"/>
              <p:cNvSpPr>
                <a:spLocks noChangeArrowheads="1"/>
              </p:cNvSpPr>
              <p:nvPr/>
            </p:nvSpPr>
            <p:spPr bwMode="auto">
              <a:xfrm>
                <a:off x="2047" y="984"/>
                <a:ext cx="3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Character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49" name="Line 479"/>
              <p:cNvSpPr>
                <a:spLocks noChangeShapeType="1"/>
              </p:cNvSpPr>
              <p:nvPr/>
            </p:nvSpPr>
            <p:spPr bwMode="auto">
              <a:xfrm flipV="1">
                <a:off x="2513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Rectangle 480"/>
              <p:cNvSpPr>
                <a:spLocks noChangeArrowheads="1"/>
              </p:cNvSpPr>
              <p:nvPr/>
            </p:nvSpPr>
            <p:spPr bwMode="auto">
              <a:xfrm>
                <a:off x="2572" y="984"/>
                <a:ext cx="18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51" name="Line 481"/>
              <p:cNvSpPr>
                <a:spLocks noChangeShapeType="1"/>
              </p:cNvSpPr>
              <p:nvPr/>
            </p:nvSpPr>
            <p:spPr bwMode="auto">
              <a:xfrm flipV="1">
                <a:off x="2838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Line 482"/>
              <p:cNvSpPr>
                <a:spLocks noChangeShapeType="1"/>
              </p:cNvSpPr>
              <p:nvPr/>
            </p:nvSpPr>
            <p:spPr bwMode="auto">
              <a:xfrm flipV="1">
                <a:off x="2861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Rectangle 483"/>
              <p:cNvSpPr>
                <a:spLocks noChangeArrowheads="1"/>
              </p:cNvSpPr>
              <p:nvPr/>
            </p:nvSpPr>
            <p:spPr bwMode="auto">
              <a:xfrm>
                <a:off x="2920" y="984"/>
                <a:ext cx="3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Character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54" name="Line 484"/>
              <p:cNvSpPr>
                <a:spLocks noChangeShapeType="1"/>
              </p:cNvSpPr>
              <p:nvPr/>
            </p:nvSpPr>
            <p:spPr bwMode="auto">
              <a:xfrm flipV="1">
                <a:off x="3381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Rectangle 485"/>
              <p:cNvSpPr>
                <a:spLocks noChangeArrowheads="1"/>
              </p:cNvSpPr>
              <p:nvPr/>
            </p:nvSpPr>
            <p:spPr bwMode="auto">
              <a:xfrm>
                <a:off x="3439" y="984"/>
                <a:ext cx="18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56" name="Line 486"/>
              <p:cNvSpPr>
                <a:spLocks noChangeShapeType="1"/>
              </p:cNvSpPr>
              <p:nvPr/>
            </p:nvSpPr>
            <p:spPr bwMode="auto">
              <a:xfrm flipV="1">
                <a:off x="3706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Line 487"/>
              <p:cNvSpPr>
                <a:spLocks noChangeShapeType="1"/>
              </p:cNvSpPr>
              <p:nvPr/>
            </p:nvSpPr>
            <p:spPr bwMode="auto">
              <a:xfrm flipV="1">
                <a:off x="3729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Rectangle 488"/>
              <p:cNvSpPr>
                <a:spLocks noChangeArrowheads="1"/>
              </p:cNvSpPr>
              <p:nvPr/>
            </p:nvSpPr>
            <p:spPr bwMode="auto">
              <a:xfrm>
                <a:off x="3787" y="984"/>
                <a:ext cx="3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Character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59" name="Line 489"/>
              <p:cNvSpPr>
                <a:spLocks noChangeShapeType="1"/>
              </p:cNvSpPr>
              <p:nvPr/>
            </p:nvSpPr>
            <p:spPr bwMode="auto">
              <a:xfrm flipV="1">
                <a:off x="4249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Rectangle 490"/>
              <p:cNvSpPr>
                <a:spLocks noChangeArrowheads="1"/>
              </p:cNvSpPr>
              <p:nvPr/>
            </p:nvSpPr>
            <p:spPr bwMode="auto">
              <a:xfrm>
                <a:off x="4306" y="984"/>
                <a:ext cx="18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61" name="Line 491"/>
              <p:cNvSpPr>
                <a:spLocks noChangeShapeType="1"/>
              </p:cNvSpPr>
              <p:nvPr/>
            </p:nvSpPr>
            <p:spPr bwMode="auto">
              <a:xfrm flipV="1">
                <a:off x="4575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Line 492"/>
              <p:cNvSpPr>
                <a:spLocks noChangeShapeType="1"/>
              </p:cNvSpPr>
              <p:nvPr/>
            </p:nvSpPr>
            <p:spPr bwMode="auto">
              <a:xfrm flipV="1">
                <a:off x="4597" y="98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Line 493"/>
              <p:cNvSpPr>
                <a:spLocks noChangeShapeType="1"/>
              </p:cNvSpPr>
              <p:nvPr/>
            </p:nvSpPr>
            <p:spPr bwMode="auto">
              <a:xfrm>
                <a:off x="1968" y="1099"/>
                <a:ext cx="2631" cy="0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Line 494"/>
              <p:cNvSpPr>
                <a:spLocks noChangeShapeType="1"/>
              </p:cNvSpPr>
              <p:nvPr/>
            </p:nvSpPr>
            <p:spPr bwMode="auto">
              <a:xfrm flipV="1">
                <a:off x="1970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Line 495"/>
              <p:cNvSpPr>
                <a:spLocks noChangeShapeType="1"/>
              </p:cNvSpPr>
              <p:nvPr/>
            </p:nvSpPr>
            <p:spPr bwMode="auto">
              <a:xfrm flipV="1">
                <a:off x="1992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496"/>
              <p:cNvSpPr>
                <a:spLocks noChangeArrowheads="1"/>
              </p:cNvSpPr>
              <p:nvPr/>
            </p:nvSpPr>
            <p:spPr bwMode="auto">
              <a:xfrm>
                <a:off x="2230" y="1100"/>
                <a:ext cx="3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67" name="Line 497"/>
              <p:cNvSpPr>
                <a:spLocks noChangeShapeType="1"/>
              </p:cNvSpPr>
              <p:nvPr/>
            </p:nvSpPr>
            <p:spPr bwMode="auto">
              <a:xfrm flipV="1">
                <a:off x="2513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498"/>
              <p:cNvSpPr>
                <a:spLocks noChangeArrowheads="1"/>
              </p:cNvSpPr>
              <p:nvPr/>
            </p:nvSpPr>
            <p:spPr bwMode="auto">
              <a:xfrm>
                <a:off x="2627" y="110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97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69" name="Line 499"/>
              <p:cNvSpPr>
                <a:spLocks noChangeShapeType="1"/>
              </p:cNvSpPr>
              <p:nvPr/>
            </p:nvSpPr>
            <p:spPr bwMode="auto">
              <a:xfrm flipV="1">
                <a:off x="2838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Line 500"/>
              <p:cNvSpPr>
                <a:spLocks noChangeShapeType="1"/>
              </p:cNvSpPr>
              <p:nvPr/>
            </p:nvSpPr>
            <p:spPr bwMode="auto">
              <a:xfrm flipV="1">
                <a:off x="2861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501"/>
              <p:cNvSpPr>
                <a:spLocks noChangeArrowheads="1"/>
              </p:cNvSpPr>
              <p:nvPr/>
            </p:nvSpPr>
            <p:spPr bwMode="auto">
              <a:xfrm>
                <a:off x="3085" y="1100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72" name="Line 502"/>
              <p:cNvSpPr>
                <a:spLocks noChangeShapeType="1"/>
              </p:cNvSpPr>
              <p:nvPr/>
            </p:nvSpPr>
            <p:spPr bwMode="auto">
              <a:xfrm flipV="1">
                <a:off x="3381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503"/>
              <p:cNvSpPr>
                <a:spLocks noChangeArrowheads="1"/>
              </p:cNvSpPr>
              <p:nvPr/>
            </p:nvSpPr>
            <p:spPr bwMode="auto">
              <a:xfrm>
                <a:off x="3494" y="110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65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74" name="Line 504"/>
              <p:cNvSpPr>
                <a:spLocks noChangeShapeType="1"/>
              </p:cNvSpPr>
              <p:nvPr/>
            </p:nvSpPr>
            <p:spPr bwMode="auto">
              <a:xfrm flipV="1">
                <a:off x="3706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Line 505"/>
              <p:cNvSpPr>
                <a:spLocks noChangeShapeType="1"/>
              </p:cNvSpPr>
              <p:nvPr/>
            </p:nvSpPr>
            <p:spPr bwMode="auto">
              <a:xfrm flipV="1">
                <a:off x="3729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506"/>
              <p:cNvSpPr>
                <a:spLocks noChangeArrowheads="1"/>
              </p:cNvSpPr>
              <p:nvPr/>
            </p:nvSpPr>
            <p:spPr bwMode="auto">
              <a:xfrm>
                <a:off x="3964" y="1100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77" name="Line 507"/>
              <p:cNvSpPr>
                <a:spLocks noChangeShapeType="1"/>
              </p:cNvSpPr>
              <p:nvPr/>
            </p:nvSpPr>
            <p:spPr bwMode="auto">
              <a:xfrm flipV="1">
                <a:off x="4249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508"/>
              <p:cNvSpPr>
                <a:spLocks noChangeArrowheads="1"/>
              </p:cNvSpPr>
              <p:nvPr/>
            </p:nvSpPr>
            <p:spPr bwMode="auto">
              <a:xfrm>
                <a:off x="4367" y="110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79" name="Line 509"/>
              <p:cNvSpPr>
                <a:spLocks noChangeShapeType="1"/>
              </p:cNvSpPr>
              <p:nvPr/>
            </p:nvSpPr>
            <p:spPr bwMode="auto">
              <a:xfrm flipV="1">
                <a:off x="4575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Line 510"/>
              <p:cNvSpPr>
                <a:spLocks noChangeShapeType="1"/>
              </p:cNvSpPr>
              <p:nvPr/>
            </p:nvSpPr>
            <p:spPr bwMode="auto">
              <a:xfrm flipV="1">
                <a:off x="4597" y="110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Line 511"/>
              <p:cNvSpPr>
                <a:spLocks noChangeShapeType="1"/>
              </p:cNvSpPr>
              <p:nvPr/>
            </p:nvSpPr>
            <p:spPr bwMode="auto">
              <a:xfrm flipV="1">
                <a:off x="1970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Line 512"/>
              <p:cNvSpPr>
                <a:spLocks noChangeShapeType="1"/>
              </p:cNvSpPr>
              <p:nvPr/>
            </p:nvSpPr>
            <p:spPr bwMode="auto">
              <a:xfrm flipV="1">
                <a:off x="1992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513"/>
              <p:cNvSpPr>
                <a:spLocks noChangeArrowheads="1"/>
              </p:cNvSpPr>
              <p:nvPr/>
            </p:nvSpPr>
            <p:spPr bwMode="auto">
              <a:xfrm>
                <a:off x="2224" y="1209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84" name="Line 514"/>
              <p:cNvSpPr>
                <a:spLocks noChangeShapeType="1"/>
              </p:cNvSpPr>
              <p:nvPr/>
            </p:nvSpPr>
            <p:spPr bwMode="auto">
              <a:xfrm flipV="1">
                <a:off x="2513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Rectangle 515"/>
              <p:cNvSpPr>
                <a:spLocks noChangeArrowheads="1"/>
              </p:cNvSpPr>
              <p:nvPr/>
            </p:nvSpPr>
            <p:spPr bwMode="auto">
              <a:xfrm>
                <a:off x="2627" y="120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98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86" name="Line 516"/>
              <p:cNvSpPr>
                <a:spLocks noChangeShapeType="1"/>
              </p:cNvSpPr>
              <p:nvPr/>
            </p:nvSpPr>
            <p:spPr bwMode="auto">
              <a:xfrm flipV="1">
                <a:off x="2838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Line 517"/>
              <p:cNvSpPr>
                <a:spLocks noChangeShapeType="1"/>
              </p:cNvSpPr>
              <p:nvPr/>
            </p:nvSpPr>
            <p:spPr bwMode="auto">
              <a:xfrm flipV="1">
                <a:off x="2861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518"/>
              <p:cNvSpPr>
                <a:spLocks noChangeArrowheads="1"/>
              </p:cNvSpPr>
              <p:nvPr/>
            </p:nvSpPr>
            <p:spPr bwMode="auto">
              <a:xfrm>
                <a:off x="3085" y="1209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89" name="Line 519"/>
              <p:cNvSpPr>
                <a:spLocks noChangeShapeType="1"/>
              </p:cNvSpPr>
              <p:nvPr/>
            </p:nvSpPr>
            <p:spPr bwMode="auto">
              <a:xfrm flipV="1">
                <a:off x="3381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Rectangle 520"/>
              <p:cNvSpPr>
                <a:spLocks noChangeArrowheads="1"/>
              </p:cNvSpPr>
              <p:nvPr/>
            </p:nvSpPr>
            <p:spPr bwMode="auto">
              <a:xfrm>
                <a:off x="3494" y="120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66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91" name="Line 521"/>
              <p:cNvSpPr>
                <a:spLocks noChangeShapeType="1"/>
              </p:cNvSpPr>
              <p:nvPr/>
            </p:nvSpPr>
            <p:spPr bwMode="auto">
              <a:xfrm flipV="1">
                <a:off x="3706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Line 522"/>
              <p:cNvSpPr>
                <a:spLocks noChangeShapeType="1"/>
              </p:cNvSpPr>
              <p:nvPr/>
            </p:nvSpPr>
            <p:spPr bwMode="auto">
              <a:xfrm flipV="1">
                <a:off x="3729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Rectangle 523"/>
              <p:cNvSpPr>
                <a:spLocks noChangeArrowheads="1"/>
              </p:cNvSpPr>
              <p:nvPr/>
            </p:nvSpPr>
            <p:spPr bwMode="auto">
              <a:xfrm>
                <a:off x="3964" y="1209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94" name="Line 524"/>
              <p:cNvSpPr>
                <a:spLocks noChangeShapeType="1"/>
              </p:cNvSpPr>
              <p:nvPr/>
            </p:nvSpPr>
            <p:spPr bwMode="auto">
              <a:xfrm flipV="1">
                <a:off x="4249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Rectangle 525"/>
              <p:cNvSpPr>
                <a:spLocks noChangeArrowheads="1"/>
              </p:cNvSpPr>
              <p:nvPr/>
            </p:nvSpPr>
            <p:spPr bwMode="auto">
              <a:xfrm>
                <a:off x="4367" y="120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96" name="Line 526"/>
              <p:cNvSpPr>
                <a:spLocks noChangeShapeType="1"/>
              </p:cNvSpPr>
              <p:nvPr/>
            </p:nvSpPr>
            <p:spPr bwMode="auto">
              <a:xfrm flipV="1">
                <a:off x="4575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Line 527"/>
              <p:cNvSpPr>
                <a:spLocks noChangeShapeType="1"/>
              </p:cNvSpPr>
              <p:nvPr/>
            </p:nvSpPr>
            <p:spPr bwMode="auto">
              <a:xfrm flipV="1">
                <a:off x="4597" y="121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Line 528"/>
              <p:cNvSpPr>
                <a:spLocks noChangeShapeType="1"/>
              </p:cNvSpPr>
              <p:nvPr/>
            </p:nvSpPr>
            <p:spPr bwMode="auto">
              <a:xfrm flipV="1">
                <a:off x="1970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Line 529"/>
              <p:cNvSpPr>
                <a:spLocks noChangeShapeType="1"/>
              </p:cNvSpPr>
              <p:nvPr/>
            </p:nvSpPr>
            <p:spPr bwMode="auto">
              <a:xfrm flipV="1">
                <a:off x="1992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Rectangle 530"/>
              <p:cNvSpPr>
                <a:spLocks noChangeArrowheads="1"/>
              </p:cNvSpPr>
              <p:nvPr/>
            </p:nvSpPr>
            <p:spPr bwMode="auto">
              <a:xfrm>
                <a:off x="2230" y="1325"/>
                <a:ext cx="3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01" name="Line 531"/>
              <p:cNvSpPr>
                <a:spLocks noChangeShapeType="1"/>
              </p:cNvSpPr>
              <p:nvPr/>
            </p:nvSpPr>
            <p:spPr bwMode="auto">
              <a:xfrm flipV="1">
                <a:off x="2513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Rectangle 532"/>
              <p:cNvSpPr>
                <a:spLocks noChangeArrowheads="1"/>
              </p:cNvSpPr>
              <p:nvPr/>
            </p:nvSpPr>
            <p:spPr bwMode="auto">
              <a:xfrm>
                <a:off x="2627" y="132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99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03" name="Line 533"/>
              <p:cNvSpPr>
                <a:spLocks noChangeShapeType="1"/>
              </p:cNvSpPr>
              <p:nvPr/>
            </p:nvSpPr>
            <p:spPr bwMode="auto">
              <a:xfrm flipV="1">
                <a:off x="2838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Line 534"/>
              <p:cNvSpPr>
                <a:spLocks noChangeShapeType="1"/>
              </p:cNvSpPr>
              <p:nvPr/>
            </p:nvSpPr>
            <p:spPr bwMode="auto">
              <a:xfrm flipV="1">
                <a:off x="2861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Rectangle 535"/>
              <p:cNvSpPr>
                <a:spLocks noChangeArrowheads="1"/>
              </p:cNvSpPr>
              <p:nvPr/>
            </p:nvSpPr>
            <p:spPr bwMode="auto">
              <a:xfrm>
                <a:off x="3085" y="1325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06" name="Line 536"/>
              <p:cNvSpPr>
                <a:spLocks noChangeShapeType="1"/>
              </p:cNvSpPr>
              <p:nvPr/>
            </p:nvSpPr>
            <p:spPr bwMode="auto">
              <a:xfrm flipV="1">
                <a:off x="3381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Rectangle 537"/>
              <p:cNvSpPr>
                <a:spLocks noChangeArrowheads="1"/>
              </p:cNvSpPr>
              <p:nvPr/>
            </p:nvSpPr>
            <p:spPr bwMode="auto">
              <a:xfrm>
                <a:off x="3494" y="132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67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08" name="Line 538"/>
              <p:cNvSpPr>
                <a:spLocks noChangeShapeType="1"/>
              </p:cNvSpPr>
              <p:nvPr/>
            </p:nvSpPr>
            <p:spPr bwMode="auto">
              <a:xfrm flipV="1">
                <a:off x="3706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Line 539"/>
              <p:cNvSpPr>
                <a:spLocks noChangeShapeType="1"/>
              </p:cNvSpPr>
              <p:nvPr/>
            </p:nvSpPr>
            <p:spPr bwMode="auto">
              <a:xfrm flipV="1">
                <a:off x="3729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Rectangle 540"/>
              <p:cNvSpPr>
                <a:spLocks noChangeArrowheads="1"/>
              </p:cNvSpPr>
              <p:nvPr/>
            </p:nvSpPr>
            <p:spPr bwMode="auto">
              <a:xfrm>
                <a:off x="3964" y="1325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11" name="Line 541"/>
              <p:cNvSpPr>
                <a:spLocks noChangeShapeType="1"/>
              </p:cNvSpPr>
              <p:nvPr/>
            </p:nvSpPr>
            <p:spPr bwMode="auto">
              <a:xfrm flipV="1">
                <a:off x="4249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Rectangle 542"/>
              <p:cNvSpPr>
                <a:spLocks noChangeArrowheads="1"/>
              </p:cNvSpPr>
              <p:nvPr/>
            </p:nvSpPr>
            <p:spPr bwMode="auto">
              <a:xfrm>
                <a:off x="4367" y="132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13" name="Line 543"/>
              <p:cNvSpPr>
                <a:spLocks noChangeShapeType="1"/>
              </p:cNvSpPr>
              <p:nvPr/>
            </p:nvSpPr>
            <p:spPr bwMode="auto">
              <a:xfrm flipV="1">
                <a:off x="4575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Line 544"/>
              <p:cNvSpPr>
                <a:spLocks noChangeShapeType="1"/>
              </p:cNvSpPr>
              <p:nvPr/>
            </p:nvSpPr>
            <p:spPr bwMode="auto">
              <a:xfrm flipV="1">
                <a:off x="4597" y="1324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Line 545"/>
              <p:cNvSpPr>
                <a:spLocks noChangeShapeType="1"/>
              </p:cNvSpPr>
              <p:nvPr/>
            </p:nvSpPr>
            <p:spPr bwMode="auto">
              <a:xfrm flipV="1">
                <a:off x="1970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Line 546"/>
              <p:cNvSpPr>
                <a:spLocks noChangeShapeType="1"/>
              </p:cNvSpPr>
              <p:nvPr/>
            </p:nvSpPr>
            <p:spPr bwMode="auto">
              <a:xfrm flipV="1">
                <a:off x="1992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Rectangle 547"/>
              <p:cNvSpPr>
                <a:spLocks noChangeArrowheads="1"/>
              </p:cNvSpPr>
              <p:nvPr/>
            </p:nvSpPr>
            <p:spPr bwMode="auto">
              <a:xfrm>
                <a:off x="2224" y="1434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18" name="Line 548"/>
              <p:cNvSpPr>
                <a:spLocks noChangeShapeType="1"/>
              </p:cNvSpPr>
              <p:nvPr/>
            </p:nvSpPr>
            <p:spPr bwMode="auto">
              <a:xfrm flipV="1">
                <a:off x="2513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Rectangle 549"/>
              <p:cNvSpPr>
                <a:spLocks noChangeArrowheads="1"/>
              </p:cNvSpPr>
              <p:nvPr/>
            </p:nvSpPr>
            <p:spPr bwMode="auto">
              <a:xfrm>
                <a:off x="2603" y="1434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20" name="Line 550"/>
              <p:cNvSpPr>
                <a:spLocks noChangeShapeType="1"/>
              </p:cNvSpPr>
              <p:nvPr/>
            </p:nvSpPr>
            <p:spPr bwMode="auto">
              <a:xfrm flipV="1">
                <a:off x="2838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Line 551"/>
              <p:cNvSpPr>
                <a:spLocks noChangeShapeType="1"/>
              </p:cNvSpPr>
              <p:nvPr/>
            </p:nvSpPr>
            <p:spPr bwMode="auto">
              <a:xfrm flipV="1">
                <a:off x="2861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Rectangle 552"/>
              <p:cNvSpPr>
                <a:spLocks noChangeArrowheads="1"/>
              </p:cNvSpPr>
              <p:nvPr/>
            </p:nvSpPr>
            <p:spPr bwMode="auto">
              <a:xfrm>
                <a:off x="3085" y="1434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23" name="Line 553"/>
              <p:cNvSpPr>
                <a:spLocks noChangeShapeType="1"/>
              </p:cNvSpPr>
              <p:nvPr/>
            </p:nvSpPr>
            <p:spPr bwMode="auto">
              <a:xfrm flipV="1">
                <a:off x="3381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Rectangle 554"/>
              <p:cNvSpPr>
                <a:spLocks noChangeArrowheads="1"/>
              </p:cNvSpPr>
              <p:nvPr/>
            </p:nvSpPr>
            <p:spPr bwMode="auto">
              <a:xfrm>
                <a:off x="3494" y="1434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68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25" name="Line 555"/>
              <p:cNvSpPr>
                <a:spLocks noChangeShapeType="1"/>
              </p:cNvSpPr>
              <p:nvPr/>
            </p:nvSpPr>
            <p:spPr bwMode="auto">
              <a:xfrm flipV="1">
                <a:off x="3706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Line 556"/>
              <p:cNvSpPr>
                <a:spLocks noChangeShapeType="1"/>
              </p:cNvSpPr>
              <p:nvPr/>
            </p:nvSpPr>
            <p:spPr bwMode="auto">
              <a:xfrm flipV="1">
                <a:off x="3729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557"/>
              <p:cNvSpPr>
                <a:spLocks noChangeArrowheads="1"/>
              </p:cNvSpPr>
              <p:nvPr/>
            </p:nvSpPr>
            <p:spPr bwMode="auto">
              <a:xfrm>
                <a:off x="3964" y="1434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28" name="Line 558"/>
              <p:cNvSpPr>
                <a:spLocks noChangeShapeType="1"/>
              </p:cNvSpPr>
              <p:nvPr/>
            </p:nvSpPr>
            <p:spPr bwMode="auto">
              <a:xfrm flipV="1">
                <a:off x="4249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559"/>
              <p:cNvSpPr>
                <a:spLocks noChangeArrowheads="1"/>
              </p:cNvSpPr>
              <p:nvPr/>
            </p:nvSpPr>
            <p:spPr bwMode="auto">
              <a:xfrm>
                <a:off x="4367" y="1434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30" name="Line 560"/>
              <p:cNvSpPr>
                <a:spLocks noChangeShapeType="1"/>
              </p:cNvSpPr>
              <p:nvPr/>
            </p:nvSpPr>
            <p:spPr bwMode="auto">
              <a:xfrm flipV="1">
                <a:off x="4575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Line 561"/>
              <p:cNvSpPr>
                <a:spLocks noChangeShapeType="1"/>
              </p:cNvSpPr>
              <p:nvPr/>
            </p:nvSpPr>
            <p:spPr bwMode="auto">
              <a:xfrm flipV="1">
                <a:off x="4597" y="1435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Line 562"/>
              <p:cNvSpPr>
                <a:spLocks noChangeShapeType="1"/>
              </p:cNvSpPr>
              <p:nvPr/>
            </p:nvSpPr>
            <p:spPr bwMode="auto">
              <a:xfrm flipV="1">
                <a:off x="1970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Line 563"/>
              <p:cNvSpPr>
                <a:spLocks noChangeShapeType="1"/>
              </p:cNvSpPr>
              <p:nvPr/>
            </p:nvSpPr>
            <p:spPr bwMode="auto">
              <a:xfrm flipV="1">
                <a:off x="1992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Rectangle 564"/>
              <p:cNvSpPr>
                <a:spLocks noChangeArrowheads="1"/>
              </p:cNvSpPr>
              <p:nvPr/>
            </p:nvSpPr>
            <p:spPr bwMode="auto">
              <a:xfrm>
                <a:off x="2230" y="1543"/>
                <a:ext cx="3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35" name="Line 565"/>
              <p:cNvSpPr>
                <a:spLocks noChangeShapeType="1"/>
              </p:cNvSpPr>
              <p:nvPr/>
            </p:nvSpPr>
            <p:spPr bwMode="auto">
              <a:xfrm flipV="1">
                <a:off x="2513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Rectangle 566"/>
              <p:cNvSpPr>
                <a:spLocks noChangeArrowheads="1"/>
              </p:cNvSpPr>
              <p:nvPr/>
            </p:nvSpPr>
            <p:spPr bwMode="auto">
              <a:xfrm>
                <a:off x="2603" y="1543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37" name="Line 567"/>
              <p:cNvSpPr>
                <a:spLocks noChangeShapeType="1"/>
              </p:cNvSpPr>
              <p:nvPr/>
            </p:nvSpPr>
            <p:spPr bwMode="auto">
              <a:xfrm flipV="1">
                <a:off x="2838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Line 568"/>
              <p:cNvSpPr>
                <a:spLocks noChangeShapeType="1"/>
              </p:cNvSpPr>
              <p:nvPr/>
            </p:nvSpPr>
            <p:spPr bwMode="auto">
              <a:xfrm flipV="1">
                <a:off x="2861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Rectangle 569"/>
              <p:cNvSpPr>
                <a:spLocks noChangeArrowheads="1"/>
              </p:cNvSpPr>
              <p:nvPr/>
            </p:nvSpPr>
            <p:spPr bwMode="auto">
              <a:xfrm>
                <a:off x="3091" y="1543"/>
                <a:ext cx="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40" name="Line 570"/>
              <p:cNvSpPr>
                <a:spLocks noChangeShapeType="1"/>
              </p:cNvSpPr>
              <p:nvPr/>
            </p:nvSpPr>
            <p:spPr bwMode="auto">
              <a:xfrm flipV="1">
                <a:off x="3381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Rectangle 571"/>
              <p:cNvSpPr>
                <a:spLocks noChangeArrowheads="1"/>
              </p:cNvSpPr>
              <p:nvPr/>
            </p:nvSpPr>
            <p:spPr bwMode="auto">
              <a:xfrm>
                <a:off x="3494" y="1543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69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42" name="Line 572"/>
              <p:cNvSpPr>
                <a:spLocks noChangeShapeType="1"/>
              </p:cNvSpPr>
              <p:nvPr/>
            </p:nvSpPr>
            <p:spPr bwMode="auto">
              <a:xfrm flipV="1">
                <a:off x="3706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Line 573"/>
              <p:cNvSpPr>
                <a:spLocks noChangeShapeType="1"/>
              </p:cNvSpPr>
              <p:nvPr/>
            </p:nvSpPr>
            <p:spPr bwMode="auto">
              <a:xfrm flipV="1">
                <a:off x="3729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Rectangle 574"/>
              <p:cNvSpPr>
                <a:spLocks noChangeArrowheads="1"/>
              </p:cNvSpPr>
              <p:nvPr/>
            </p:nvSpPr>
            <p:spPr bwMode="auto">
              <a:xfrm>
                <a:off x="3964" y="1543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45" name="Line 575"/>
              <p:cNvSpPr>
                <a:spLocks noChangeShapeType="1"/>
              </p:cNvSpPr>
              <p:nvPr/>
            </p:nvSpPr>
            <p:spPr bwMode="auto">
              <a:xfrm flipV="1">
                <a:off x="4249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Rectangle 576"/>
              <p:cNvSpPr>
                <a:spLocks noChangeArrowheads="1"/>
              </p:cNvSpPr>
              <p:nvPr/>
            </p:nvSpPr>
            <p:spPr bwMode="auto">
              <a:xfrm>
                <a:off x="4367" y="1543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47" name="Line 577"/>
              <p:cNvSpPr>
                <a:spLocks noChangeShapeType="1"/>
              </p:cNvSpPr>
              <p:nvPr/>
            </p:nvSpPr>
            <p:spPr bwMode="auto">
              <a:xfrm flipV="1">
                <a:off x="4575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Line 578"/>
              <p:cNvSpPr>
                <a:spLocks noChangeShapeType="1"/>
              </p:cNvSpPr>
              <p:nvPr/>
            </p:nvSpPr>
            <p:spPr bwMode="auto">
              <a:xfrm flipV="1">
                <a:off x="4597" y="154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Line 579"/>
              <p:cNvSpPr>
                <a:spLocks noChangeShapeType="1"/>
              </p:cNvSpPr>
              <p:nvPr/>
            </p:nvSpPr>
            <p:spPr bwMode="auto">
              <a:xfrm flipV="1">
                <a:off x="1970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Line 580"/>
              <p:cNvSpPr>
                <a:spLocks noChangeShapeType="1"/>
              </p:cNvSpPr>
              <p:nvPr/>
            </p:nvSpPr>
            <p:spPr bwMode="auto">
              <a:xfrm flipV="1">
                <a:off x="1992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581"/>
              <p:cNvSpPr>
                <a:spLocks noChangeArrowheads="1"/>
              </p:cNvSpPr>
              <p:nvPr/>
            </p:nvSpPr>
            <p:spPr bwMode="auto">
              <a:xfrm>
                <a:off x="2237" y="1659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f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52" name="Line 582"/>
              <p:cNvSpPr>
                <a:spLocks noChangeShapeType="1"/>
              </p:cNvSpPr>
              <p:nvPr/>
            </p:nvSpPr>
            <p:spPr bwMode="auto">
              <a:xfrm flipV="1">
                <a:off x="2513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Rectangle 583"/>
              <p:cNvSpPr>
                <a:spLocks noChangeArrowheads="1"/>
              </p:cNvSpPr>
              <p:nvPr/>
            </p:nvSpPr>
            <p:spPr bwMode="auto">
              <a:xfrm>
                <a:off x="2603" y="1659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54" name="Line 584"/>
              <p:cNvSpPr>
                <a:spLocks noChangeShapeType="1"/>
              </p:cNvSpPr>
              <p:nvPr/>
            </p:nvSpPr>
            <p:spPr bwMode="auto">
              <a:xfrm flipV="1">
                <a:off x="2838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Line 585"/>
              <p:cNvSpPr>
                <a:spLocks noChangeShapeType="1"/>
              </p:cNvSpPr>
              <p:nvPr/>
            </p:nvSpPr>
            <p:spPr bwMode="auto">
              <a:xfrm flipV="1">
                <a:off x="2861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586"/>
              <p:cNvSpPr>
                <a:spLocks noChangeArrowheads="1"/>
              </p:cNvSpPr>
              <p:nvPr/>
            </p:nvSpPr>
            <p:spPr bwMode="auto">
              <a:xfrm>
                <a:off x="3091" y="1659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F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57" name="Line 587"/>
              <p:cNvSpPr>
                <a:spLocks noChangeShapeType="1"/>
              </p:cNvSpPr>
              <p:nvPr/>
            </p:nvSpPr>
            <p:spPr bwMode="auto">
              <a:xfrm flipV="1">
                <a:off x="3381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588"/>
              <p:cNvSpPr>
                <a:spLocks noChangeArrowheads="1"/>
              </p:cNvSpPr>
              <p:nvPr/>
            </p:nvSpPr>
            <p:spPr bwMode="auto">
              <a:xfrm>
                <a:off x="3494" y="165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59" name="Line 589"/>
              <p:cNvSpPr>
                <a:spLocks noChangeShapeType="1"/>
              </p:cNvSpPr>
              <p:nvPr/>
            </p:nvSpPr>
            <p:spPr bwMode="auto">
              <a:xfrm flipV="1">
                <a:off x="3706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Line 590"/>
              <p:cNvSpPr>
                <a:spLocks noChangeShapeType="1"/>
              </p:cNvSpPr>
              <p:nvPr/>
            </p:nvSpPr>
            <p:spPr bwMode="auto">
              <a:xfrm flipV="1">
                <a:off x="3729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591"/>
              <p:cNvSpPr>
                <a:spLocks noChangeArrowheads="1"/>
              </p:cNvSpPr>
              <p:nvPr/>
            </p:nvSpPr>
            <p:spPr bwMode="auto">
              <a:xfrm>
                <a:off x="3964" y="1659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62" name="Line 592"/>
              <p:cNvSpPr>
                <a:spLocks noChangeShapeType="1"/>
              </p:cNvSpPr>
              <p:nvPr/>
            </p:nvSpPr>
            <p:spPr bwMode="auto">
              <a:xfrm flipV="1">
                <a:off x="4249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593"/>
              <p:cNvSpPr>
                <a:spLocks noChangeArrowheads="1"/>
              </p:cNvSpPr>
              <p:nvPr/>
            </p:nvSpPr>
            <p:spPr bwMode="auto">
              <a:xfrm>
                <a:off x="4367" y="165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64" name="Line 594"/>
              <p:cNvSpPr>
                <a:spLocks noChangeShapeType="1"/>
              </p:cNvSpPr>
              <p:nvPr/>
            </p:nvSpPr>
            <p:spPr bwMode="auto">
              <a:xfrm flipV="1">
                <a:off x="4575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Line 595"/>
              <p:cNvSpPr>
                <a:spLocks noChangeShapeType="1"/>
              </p:cNvSpPr>
              <p:nvPr/>
            </p:nvSpPr>
            <p:spPr bwMode="auto">
              <a:xfrm flipV="1">
                <a:off x="4597" y="165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Line 596"/>
              <p:cNvSpPr>
                <a:spLocks noChangeShapeType="1"/>
              </p:cNvSpPr>
              <p:nvPr/>
            </p:nvSpPr>
            <p:spPr bwMode="auto">
              <a:xfrm flipV="1">
                <a:off x="1970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Line 597"/>
              <p:cNvSpPr>
                <a:spLocks noChangeShapeType="1"/>
              </p:cNvSpPr>
              <p:nvPr/>
            </p:nvSpPr>
            <p:spPr bwMode="auto">
              <a:xfrm flipV="1">
                <a:off x="1992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Rectangle 598"/>
              <p:cNvSpPr>
                <a:spLocks noChangeArrowheads="1"/>
              </p:cNvSpPr>
              <p:nvPr/>
            </p:nvSpPr>
            <p:spPr bwMode="auto">
              <a:xfrm>
                <a:off x="2230" y="1768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69" name="Line 599"/>
              <p:cNvSpPr>
                <a:spLocks noChangeShapeType="1"/>
              </p:cNvSpPr>
              <p:nvPr/>
            </p:nvSpPr>
            <p:spPr bwMode="auto">
              <a:xfrm flipV="1">
                <a:off x="2513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Rectangle 600"/>
              <p:cNvSpPr>
                <a:spLocks noChangeArrowheads="1"/>
              </p:cNvSpPr>
              <p:nvPr/>
            </p:nvSpPr>
            <p:spPr bwMode="auto">
              <a:xfrm>
                <a:off x="2603" y="1768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71" name="Line 601"/>
              <p:cNvSpPr>
                <a:spLocks noChangeShapeType="1"/>
              </p:cNvSpPr>
              <p:nvPr/>
            </p:nvSpPr>
            <p:spPr bwMode="auto">
              <a:xfrm flipV="1">
                <a:off x="2838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Line 602"/>
              <p:cNvSpPr>
                <a:spLocks noChangeShapeType="1"/>
              </p:cNvSpPr>
              <p:nvPr/>
            </p:nvSpPr>
            <p:spPr bwMode="auto">
              <a:xfrm flipV="1">
                <a:off x="2861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Rectangle 603"/>
              <p:cNvSpPr>
                <a:spLocks noChangeArrowheads="1"/>
              </p:cNvSpPr>
              <p:nvPr/>
            </p:nvSpPr>
            <p:spPr bwMode="auto">
              <a:xfrm>
                <a:off x="3085" y="1768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74" name="Line 604"/>
              <p:cNvSpPr>
                <a:spLocks noChangeShapeType="1"/>
              </p:cNvSpPr>
              <p:nvPr/>
            </p:nvSpPr>
            <p:spPr bwMode="auto">
              <a:xfrm flipV="1">
                <a:off x="3381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Rectangle 605"/>
              <p:cNvSpPr>
                <a:spLocks noChangeArrowheads="1"/>
              </p:cNvSpPr>
              <p:nvPr/>
            </p:nvSpPr>
            <p:spPr bwMode="auto">
              <a:xfrm>
                <a:off x="3494" y="1768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76" name="Line 606"/>
              <p:cNvSpPr>
                <a:spLocks noChangeShapeType="1"/>
              </p:cNvSpPr>
              <p:nvPr/>
            </p:nvSpPr>
            <p:spPr bwMode="auto">
              <a:xfrm flipV="1">
                <a:off x="3706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Line 607"/>
              <p:cNvSpPr>
                <a:spLocks noChangeShapeType="1"/>
              </p:cNvSpPr>
              <p:nvPr/>
            </p:nvSpPr>
            <p:spPr bwMode="auto">
              <a:xfrm flipV="1">
                <a:off x="3729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Rectangle 608"/>
              <p:cNvSpPr>
                <a:spLocks noChangeArrowheads="1"/>
              </p:cNvSpPr>
              <p:nvPr/>
            </p:nvSpPr>
            <p:spPr bwMode="auto">
              <a:xfrm>
                <a:off x="3964" y="1768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79" name="Line 609"/>
              <p:cNvSpPr>
                <a:spLocks noChangeShapeType="1"/>
              </p:cNvSpPr>
              <p:nvPr/>
            </p:nvSpPr>
            <p:spPr bwMode="auto">
              <a:xfrm flipV="1">
                <a:off x="4249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Rectangle 610"/>
              <p:cNvSpPr>
                <a:spLocks noChangeArrowheads="1"/>
              </p:cNvSpPr>
              <p:nvPr/>
            </p:nvSpPr>
            <p:spPr bwMode="auto">
              <a:xfrm>
                <a:off x="4367" y="1768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81" name="Line 611"/>
              <p:cNvSpPr>
                <a:spLocks noChangeShapeType="1"/>
              </p:cNvSpPr>
              <p:nvPr/>
            </p:nvSpPr>
            <p:spPr bwMode="auto">
              <a:xfrm flipV="1">
                <a:off x="4575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Line 612"/>
              <p:cNvSpPr>
                <a:spLocks noChangeShapeType="1"/>
              </p:cNvSpPr>
              <p:nvPr/>
            </p:nvSpPr>
            <p:spPr bwMode="auto">
              <a:xfrm flipV="1">
                <a:off x="4597" y="177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Line 613"/>
              <p:cNvSpPr>
                <a:spLocks noChangeShapeType="1"/>
              </p:cNvSpPr>
              <p:nvPr/>
            </p:nvSpPr>
            <p:spPr bwMode="auto">
              <a:xfrm flipV="1">
                <a:off x="1970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Line 614"/>
              <p:cNvSpPr>
                <a:spLocks noChangeShapeType="1"/>
              </p:cNvSpPr>
              <p:nvPr/>
            </p:nvSpPr>
            <p:spPr bwMode="auto">
              <a:xfrm flipV="1">
                <a:off x="1992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Rectangle 615"/>
              <p:cNvSpPr>
                <a:spLocks noChangeArrowheads="1"/>
              </p:cNvSpPr>
              <p:nvPr/>
            </p:nvSpPr>
            <p:spPr bwMode="auto">
              <a:xfrm>
                <a:off x="2224" y="1878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h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86" name="Line 616"/>
              <p:cNvSpPr>
                <a:spLocks noChangeShapeType="1"/>
              </p:cNvSpPr>
              <p:nvPr/>
            </p:nvSpPr>
            <p:spPr bwMode="auto">
              <a:xfrm flipV="1">
                <a:off x="2513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Rectangle 617"/>
              <p:cNvSpPr>
                <a:spLocks noChangeArrowheads="1"/>
              </p:cNvSpPr>
              <p:nvPr/>
            </p:nvSpPr>
            <p:spPr bwMode="auto">
              <a:xfrm>
                <a:off x="2603" y="1878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88" name="Line 618"/>
              <p:cNvSpPr>
                <a:spLocks noChangeShapeType="1"/>
              </p:cNvSpPr>
              <p:nvPr/>
            </p:nvSpPr>
            <p:spPr bwMode="auto">
              <a:xfrm flipV="1">
                <a:off x="2838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Line 619"/>
              <p:cNvSpPr>
                <a:spLocks noChangeShapeType="1"/>
              </p:cNvSpPr>
              <p:nvPr/>
            </p:nvSpPr>
            <p:spPr bwMode="auto">
              <a:xfrm flipV="1">
                <a:off x="2861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Rectangle 620"/>
              <p:cNvSpPr>
                <a:spLocks noChangeArrowheads="1"/>
              </p:cNvSpPr>
              <p:nvPr/>
            </p:nvSpPr>
            <p:spPr bwMode="auto">
              <a:xfrm>
                <a:off x="3085" y="1878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H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91" name="Line 621"/>
              <p:cNvSpPr>
                <a:spLocks noChangeShapeType="1"/>
              </p:cNvSpPr>
              <p:nvPr/>
            </p:nvSpPr>
            <p:spPr bwMode="auto">
              <a:xfrm flipV="1">
                <a:off x="3381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622"/>
              <p:cNvSpPr>
                <a:spLocks noChangeArrowheads="1"/>
              </p:cNvSpPr>
              <p:nvPr/>
            </p:nvSpPr>
            <p:spPr bwMode="auto">
              <a:xfrm>
                <a:off x="3494" y="1878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93" name="Line 623"/>
              <p:cNvSpPr>
                <a:spLocks noChangeShapeType="1"/>
              </p:cNvSpPr>
              <p:nvPr/>
            </p:nvSpPr>
            <p:spPr bwMode="auto">
              <a:xfrm flipV="1">
                <a:off x="3706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Line 624"/>
              <p:cNvSpPr>
                <a:spLocks noChangeShapeType="1"/>
              </p:cNvSpPr>
              <p:nvPr/>
            </p:nvSpPr>
            <p:spPr bwMode="auto">
              <a:xfrm flipV="1">
                <a:off x="3729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625"/>
              <p:cNvSpPr>
                <a:spLocks noChangeArrowheads="1"/>
              </p:cNvSpPr>
              <p:nvPr/>
            </p:nvSpPr>
            <p:spPr bwMode="auto">
              <a:xfrm>
                <a:off x="3964" y="1878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96" name="Line 626"/>
              <p:cNvSpPr>
                <a:spLocks noChangeShapeType="1"/>
              </p:cNvSpPr>
              <p:nvPr/>
            </p:nvSpPr>
            <p:spPr bwMode="auto">
              <a:xfrm flipV="1">
                <a:off x="4249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Rectangle 627"/>
              <p:cNvSpPr>
                <a:spLocks noChangeArrowheads="1"/>
              </p:cNvSpPr>
              <p:nvPr/>
            </p:nvSpPr>
            <p:spPr bwMode="auto">
              <a:xfrm>
                <a:off x="4367" y="1878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98" name="Line 628"/>
              <p:cNvSpPr>
                <a:spLocks noChangeShapeType="1"/>
              </p:cNvSpPr>
              <p:nvPr/>
            </p:nvSpPr>
            <p:spPr bwMode="auto">
              <a:xfrm flipV="1">
                <a:off x="4575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Line 629"/>
              <p:cNvSpPr>
                <a:spLocks noChangeShapeType="1"/>
              </p:cNvSpPr>
              <p:nvPr/>
            </p:nvSpPr>
            <p:spPr bwMode="auto">
              <a:xfrm flipV="1">
                <a:off x="4597" y="188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630"/>
              <p:cNvSpPr>
                <a:spLocks noChangeShapeType="1"/>
              </p:cNvSpPr>
              <p:nvPr/>
            </p:nvSpPr>
            <p:spPr bwMode="auto">
              <a:xfrm flipV="1">
                <a:off x="1970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Line 631"/>
              <p:cNvSpPr>
                <a:spLocks noChangeShapeType="1"/>
              </p:cNvSpPr>
              <p:nvPr/>
            </p:nvSpPr>
            <p:spPr bwMode="auto">
              <a:xfrm flipV="1">
                <a:off x="1992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Rectangle 632"/>
              <p:cNvSpPr>
                <a:spLocks noChangeArrowheads="1"/>
              </p:cNvSpPr>
              <p:nvPr/>
            </p:nvSpPr>
            <p:spPr bwMode="auto">
              <a:xfrm>
                <a:off x="2237" y="199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03" name="Line 633"/>
              <p:cNvSpPr>
                <a:spLocks noChangeShapeType="1"/>
              </p:cNvSpPr>
              <p:nvPr/>
            </p:nvSpPr>
            <p:spPr bwMode="auto">
              <a:xfrm flipV="1">
                <a:off x="2513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Rectangle 634"/>
              <p:cNvSpPr>
                <a:spLocks noChangeArrowheads="1"/>
              </p:cNvSpPr>
              <p:nvPr/>
            </p:nvSpPr>
            <p:spPr bwMode="auto">
              <a:xfrm>
                <a:off x="2603" y="1993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05" name="Line 635"/>
              <p:cNvSpPr>
                <a:spLocks noChangeShapeType="1"/>
              </p:cNvSpPr>
              <p:nvPr/>
            </p:nvSpPr>
            <p:spPr bwMode="auto">
              <a:xfrm flipV="1">
                <a:off x="2838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Line 636"/>
              <p:cNvSpPr>
                <a:spLocks noChangeShapeType="1"/>
              </p:cNvSpPr>
              <p:nvPr/>
            </p:nvSpPr>
            <p:spPr bwMode="auto">
              <a:xfrm flipV="1">
                <a:off x="2861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637"/>
              <p:cNvSpPr>
                <a:spLocks noChangeArrowheads="1"/>
              </p:cNvSpPr>
              <p:nvPr/>
            </p:nvSpPr>
            <p:spPr bwMode="auto">
              <a:xfrm>
                <a:off x="3103" y="1993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08" name="Line 638"/>
              <p:cNvSpPr>
                <a:spLocks noChangeShapeType="1"/>
              </p:cNvSpPr>
              <p:nvPr/>
            </p:nvSpPr>
            <p:spPr bwMode="auto">
              <a:xfrm flipV="1">
                <a:off x="3381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Rectangle 639"/>
              <p:cNvSpPr>
                <a:spLocks noChangeArrowheads="1"/>
              </p:cNvSpPr>
              <p:nvPr/>
            </p:nvSpPr>
            <p:spPr bwMode="auto">
              <a:xfrm>
                <a:off x="3494" y="1993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10" name="Line 640"/>
              <p:cNvSpPr>
                <a:spLocks noChangeShapeType="1"/>
              </p:cNvSpPr>
              <p:nvPr/>
            </p:nvSpPr>
            <p:spPr bwMode="auto">
              <a:xfrm flipV="1">
                <a:off x="3706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Line 641"/>
              <p:cNvSpPr>
                <a:spLocks noChangeShapeType="1"/>
              </p:cNvSpPr>
              <p:nvPr/>
            </p:nvSpPr>
            <p:spPr bwMode="auto">
              <a:xfrm flipV="1">
                <a:off x="3729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642"/>
              <p:cNvSpPr>
                <a:spLocks noChangeArrowheads="1"/>
              </p:cNvSpPr>
              <p:nvPr/>
            </p:nvSpPr>
            <p:spPr bwMode="auto">
              <a:xfrm>
                <a:off x="3964" y="1993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13" name="Line 643"/>
              <p:cNvSpPr>
                <a:spLocks noChangeShapeType="1"/>
              </p:cNvSpPr>
              <p:nvPr/>
            </p:nvSpPr>
            <p:spPr bwMode="auto">
              <a:xfrm flipV="1">
                <a:off x="4249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Rectangle 644"/>
              <p:cNvSpPr>
                <a:spLocks noChangeArrowheads="1"/>
              </p:cNvSpPr>
              <p:nvPr/>
            </p:nvSpPr>
            <p:spPr bwMode="auto">
              <a:xfrm>
                <a:off x="4367" y="1993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15" name="Line 645"/>
              <p:cNvSpPr>
                <a:spLocks noChangeShapeType="1"/>
              </p:cNvSpPr>
              <p:nvPr/>
            </p:nvSpPr>
            <p:spPr bwMode="auto">
              <a:xfrm flipV="1">
                <a:off x="4575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Line 646"/>
              <p:cNvSpPr>
                <a:spLocks noChangeShapeType="1"/>
              </p:cNvSpPr>
              <p:nvPr/>
            </p:nvSpPr>
            <p:spPr bwMode="auto">
              <a:xfrm flipV="1">
                <a:off x="4597" y="199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Line 647"/>
              <p:cNvSpPr>
                <a:spLocks noChangeShapeType="1"/>
              </p:cNvSpPr>
              <p:nvPr/>
            </p:nvSpPr>
            <p:spPr bwMode="auto">
              <a:xfrm flipV="1">
                <a:off x="1970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Line 648"/>
              <p:cNvSpPr>
                <a:spLocks noChangeShapeType="1"/>
              </p:cNvSpPr>
              <p:nvPr/>
            </p:nvSpPr>
            <p:spPr bwMode="auto">
              <a:xfrm flipV="1">
                <a:off x="1992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Rectangle 649"/>
              <p:cNvSpPr>
                <a:spLocks noChangeArrowheads="1"/>
              </p:cNvSpPr>
              <p:nvPr/>
            </p:nvSpPr>
            <p:spPr bwMode="auto">
              <a:xfrm>
                <a:off x="2237" y="2102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j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20" name="Line 650"/>
              <p:cNvSpPr>
                <a:spLocks noChangeShapeType="1"/>
              </p:cNvSpPr>
              <p:nvPr/>
            </p:nvSpPr>
            <p:spPr bwMode="auto">
              <a:xfrm flipV="1">
                <a:off x="2513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Rectangle 651"/>
              <p:cNvSpPr>
                <a:spLocks noChangeArrowheads="1"/>
              </p:cNvSpPr>
              <p:nvPr/>
            </p:nvSpPr>
            <p:spPr bwMode="auto">
              <a:xfrm>
                <a:off x="2603" y="2102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22" name="Line 652"/>
              <p:cNvSpPr>
                <a:spLocks noChangeShapeType="1"/>
              </p:cNvSpPr>
              <p:nvPr/>
            </p:nvSpPr>
            <p:spPr bwMode="auto">
              <a:xfrm flipV="1">
                <a:off x="2838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Line 653"/>
              <p:cNvSpPr>
                <a:spLocks noChangeShapeType="1"/>
              </p:cNvSpPr>
              <p:nvPr/>
            </p:nvSpPr>
            <p:spPr bwMode="auto">
              <a:xfrm flipV="1">
                <a:off x="2861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654"/>
              <p:cNvSpPr>
                <a:spLocks noChangeArrowheads="1"/>
              </p:cNvSpPr>
              <p:nvPr/>
            </p:nvSpPr>
            <p:spPr bwMode="auto">
              <a:xfrm>
                <a:off x="3097" y="2102"/>
                <a:ext cx="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J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25" name="Line 655"/>
              <p:cNvSpPr>
                <a:spLocks noChangeShapeType="1"/>
              </p:cNvSpPr>
              <p:nvPr/>
            </p:nvSpPr>
            <p:spPr bwMode="auto">
              <a:xfrm flipV="1">
                <a:off x="3381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656"/>
              <p:cNvSpPr>
                <a:spLocks noChangeArrowheads="1"/>
              </p:cNvSpPr>
              <p:nvPr/>
            </p:nvSpPr>
            <p:spPr bwMode="auto">
              <a:xfrm>
                <a:off x="3494" y="2102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27" name="Line 657"/>
              <p:cNvSpPr>
                <a:spLocks noChangeShapeType="1"/>
              </p:cNvSpPr>
              <p:nvPr/>
            </p:nvSpPr>
            <p:spPr bwMode="auto">
              <a:xfrm flipV="1">
                <a:off x="3706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Line 658"/>
              <p:cNvSpPr>
                <a:spLocks noChangeShapeType="1"/>
              </p:cNvSpPr>
              <p:nvPr/>
            </p:nvSpPr>
            <p:spPr bwMode="auto">
              <a:xfrm flipV="1">
                <a:off x="3729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659"/>
              <p:cNvSpPr>
                <a:spLocks noChangeArrowheads="1"/>
              </p:cNvSpPr>
              <p:nvPr/>
            </p:nvSpPr>
            <p:spPr bwMode="auto">
              <a:xfrm>
                <a:off x="3964" y="2102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30" name="Line 660"/>
              <p:cNvSpPr>
                <a:spLocks noChangeShapeType="1"/>
              </p:cNvSpPr>
              <p:nvPr/>
            </p:nvSpPr>
            <p:spPr bwMode="auto">
              <a:xfrm flipV="1">
                <a:off x="4249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661"/>
              <p:cNvSpPr>
                <a:spLocks noChangeArrowheads="1"/>
              </p:cNvSpPr>
              <p:nvPr/>
            </p:nvSpPr>
            <p:spPr bwMode="auto">
              <a:xfrm>
                <a:off x="4367" y="2102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32" name="Line 662"/>
              <p:cNvSpPr>
                <a:spLocks noChangeShapeType="1"/>
              </p:cNvSpPr>
              <p:nvPr/>
            </p:nvSpPr>
            <p:spPr bwMode="auto">
              <a:xfrm flipV="1">
                <a:off x="4575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Line 663"/>
              <p:cNvSpPr>
                <a:spLocks noChangeShapeType="1"/>
              </p:cNvSpPr>
              <p:nvPr/>
            </p:nvSpPr>
            <p:spPr bwMode="auto">
              <a:xfrm flipV="1">
                <a:off x="4597" y="210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Line 664"/>
              <p:cNvSpPr>
                <a:spLocks noChangeShapeType="1"/>
              </p:cNvSpPr>
              <p:nvPr/>
            </p:nvSpPr>
            <p:spPr bwMode="auto">
              <a:xfrm flipV="1">
                <a:off x="1970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Line 665"/>
              <p:cNvSpPr>
                <a:spLocks noChangeShapeType="1"/>
              </p:cNvSpPr>
              <p:nvPr/>
            </p:nvSpPr>
            <p:spPr bwMode="auto">
              <a:xfrm flipV="1">
                <a:off x="1992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666"/>
              <p:cNvSpPr>
                <a:spLocks noChangeArrowheads="1"/>
              </p:cNvSpPr>
              <p:nvPr/>
            </p:nvSpPr>
            <p:spPr bwMode="auto">
              <a:xfrm>
                <a:off x="2230" y="2212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k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37" name="Line 667"/>
              <p:cNvSpPr>
                <a:spLocks noChangeShapeType="1"/>
              </p:cNvSpPr>
              <p:nvPr/>
            </p:nvSpPr>
            <p:spPr bwMode="auto">
              <a:xfrm flipV="1">
                <a:off x="2513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668"/>
              <p:cNvSpPr>
                <a:spLocks noChangeArrowheads="1"/>
              </p:cNvSpPr>
              <p:nvPr/>
            </p:nvSpPr>
            <p:spPr bwMode="auto">
              <a:xfrm>
                <a:off x="2603" y="2212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39" name="Line 669"/>
              <p:cNvSpPr>
                <a:spLocks noChangeShapeType="1"/>
              </p:cNvSpPr>
              <p:nvPr/>
            </p:nvSpPr>
            <p:spPr bwMode="auto">
              <a:xfrm flipV="1">
                <a:off x="2838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Line 670"/>
              <p:cNvSpPr>
                <a:spLocks noChangeShapeType="1"/>
              </p:cNvSpPr>
              <p:nvPr/>
            </p:nvSpPr>
            <p:spPr bwMode="auto">
              <a:xfrm flipV="1">
                <a:off x="2861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Rectangle 671"/>
              <p:cNvSpPr>
                <a:spLocks noChangeArrowheads="1"/>
              </p:cNvSpPr>
              <p:nvPr/>
            </p:nvSpPr>
            <p:spPr bwMode="auto">
              <a:xfrm>
                <a:off x="3085" y="2212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K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42" name="Line 672"/>
              <p:cNvSpPr>
                <a:spLocks noChangeShapeType="1"/>
              </p:cNvSpPr>
              <p:nvPr/>
            </p:nvSpPr>
            <p:spPr bwMode="auto">
              <a:xfrm flipV="1">
                <a:off x="3381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Rectangle 673"/>
              <p:cNvSpPr>
                <a:spLocks noChangeArrowheads="1"/>
              </p:cNvSpPr>
              <p:nvPr/>
            </p:nvSpPr>
            <p:spPr bwMode="auto">
              <a:xfrm>
                <a:off x="3494" y="2212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75</a:t>
                </a:r>
                <a:endParaRPr lang="en-US">
                  <a:latin typeface="Arial" pitchFamily="34" charset="0"/>
                </a:endParaRPr>
              </a:p>
            </p:txBody>
          </p:sp>
        </p:grpSp>
        <p:grpSp>
          <p:nvGrpSpPr>
            <p:cNvPr id="479" name="Group 875"/>
            <p:cNvGrpSpPr>
              <a:grpSpLocks/>
            </p:cNvGrpSpPr>
            <p:nvPr/>
          </p:nvGrpSpPr>
          <p:grpSpPr bwMode="auto">
            <a:xfrm>
              <a:off x="1970" y="2212"/>
              <a:ext cx="2627" cy="1452"/>
              <a:chOff x="1970" y="2212"/>
              <a:chExt cx="2627" cy="1452"/>
            </a:xfrm>
          </p:grpSpPr>
          <p:sp>
            <p:nvSpPr>
              <p:cNvPr id="544" name="Line 675"/>
              <p:cNvSpPr>
                <a:spLocks noChangeShapeType="1"/>
              </p:cNvSpPr>
              <p:nvPr/>
            </p:nvSpPr>
            <p:spPr bwMode="auto">
              <a:xfrm flipV="1">
                <a:off x="3706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676"/>
              <p:cNvSpPr>
                <a:spLocks noChangeShapeType="1"/>
              </p:cNvSpPr>
              <p:nvPr/>
            </p:nvSpPr>
            <p:spPr bwMode="auto">
              <a:xfrm flipV="1">
                <a:off x="3729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677"/>
              <p:cNvSpPr>
                <a:spLocks noChangeArrowheads="1"/>
              </p:cNvSpPr>
              <p:nvPr/>
            </p:nvSpPr>
            <p:spPr bwMode="auto">
              <a:xfrm>
                <a:off x="3976" y="2212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!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47" name="Line 678"/>
              <p:cNvSpPr>
                <a:spLocks noChangeShapeType="1"/>
              </p:cNvSpPr>
              <p:nvPr/>
            </p:nvSpPr>
            <p:spPr bwMode="auto">
              <a:xfrm flipV="1">
                <a:off x="4249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679"/>
              <p:cNvSpPr>
                <a:spLocks noChangeArrowheads="1"/>
              </p:cNvSpPr>
              <p:nvPr/>
            </p:nvSpPr>
            <p:spPr bwMode="auto">
              <a:xfrm>
                <a:off x="4367" y="2212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33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49" name="Line 680"/>
              <p:cNvSpPr>
                <a:spLocks noChangeShapeType="1"/>
              </p:cNvSpPr>
              <p:nvPr/>
            </p:nvSpPr>
            <p:spPr bwMode="auto">
              <a:xfrm flipV="1">
                <a:off x="4575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Line 681"/>
              <p:cNvSpPr>
                <a:spLocks noChangeShapeType="1"/>
              </p:cNvSpPr>
              <p:nvPr/>
            </p:nvSpPr>
            <p:spPr bwMode="auto">
              <a:xfrm flipV="1">
                <a:off x="4597" y="221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Line 682"/>
              <p:cNvSpPr>
                <a:spLocks noChangeShapeType="1"/>
              </p:cNvSpPr>
              <p:nvPr/>
            </p:nvSpPr>
            <p:spPr bwMode="auto">
              <a:xfrm flipV="1">
                <a:off x="1970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Line 683"/>
              <p:cNvSpPr>
                <a:spLocks noChangeShapeType="1"/>
              </p:cNvSpPr>
              <p:nvPr/>
            </p:nvSpPr>
            <p:spPr bwMode="auto">
              <a:xfrm flipV="1">
                <a:off x="1992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684"/>
              <p:cNvSpPr>
                <a:spLocks noChangeArrowheads="1"/>
              </p:cNvSpPr>
              <p:nvPr/>
            </p:nvSpPr>
            <p:spPr bwMode="auto">
              <a:xfrm>
                <a:off x="2237" y="2327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54" name="Line 685"/>
              <p:cNvSpPr>
                <a:spLocks noChangeShapeType="1"/>
              </p:cNvSpPr>
              <p:nvPr/>
            </p:nvSpPr>
            <p:spPr bwMode="auto">
              <a:xfrm flipV="1">
                <a:off x="2513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686"/>
              <p:cNvSpPr>
                <a:spLocks noChangeArrowheads="1"/>
              </p:cNvSpPr>
              <p:nvPr/>
            </p:nvSpPr>
            <p:spPr bwMode="auto">
              <a:xfrm>
                <a:off x="2603" y="2327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56" name="Line 687"/>
              <p:cNvSpPr>
                <a:spLocks noChangeShapeType="1"/>
              </p:cNvSpPr>
              <p:nvPr/>
            </p:nvSpPr>
            <p:spPr bwMode="auto">
              <a:xfrm flipV="1">
                <a:off x="2838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Line 688"/>
              <p:cNvSpPr>
                <a:spLocks noChangeShapeType="1"/>
              </p:cNvSpPr>
              <p:nvPr/>
            </p:nvSpPr>
            <p:spPr bwMode="auto">
              <a:xfrm flipV="1">
                <a:off x="2861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689"/>
              <p:cNvSpPr>
                <a:spLocks noChangeArrowheads="1"/>
              </p:cNvSpPr>
              <p:nvPr/>
            </p:nvSpPr>
            <p:spPr bwMode="auto">
              <a:xfrm>
                <a:off x="3091" y="2327"/>
                <a:ext cx="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59" name="Line 690"/>
              <p:cNvSpPr>
                <a:spLocks noChangeShapeType="1"/>
              </p:cNvSpPr>
              <p:nvPr/>
            </p:nvSpPr>
            <p:spPr bwMode="auto">
              <a:xfrm flipV="1">
                <a:off x="3381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691"/>
              <p:cNvSpPr>
                <a:spLocks noChangeArrowheads="1"/>
              </p:cNvSpPr>
              <p:nvPr/>
            </p:nvSpPr>
            <p:spPr bwMode="auto">
              <a:xfrm>
                <a:off x="3494" y="2327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1" name="Line 692"/>
              <p:cNvSpPr>
                <a:spLocks noChangeShapeType="1"/>
              </p:cNvSpPr>
              <p:nvPr/>
            </p:nvSpPr>
            <p:spPr bwMode="auto">
              <a:xfrm flipV="1">
                <a:off x="3706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Line 693"/>
              <p:cNvSpPr>
                <a:spLocks noChangeShapeType="1"/>
              </p:cNvSpPr>
              <p:nvPr/>
            </p:nvSpPr>
            <p:spPr bwMode="auto">
              <a:xfrm flipV="1">
                <a:off x="3729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694"/>
              <p:cNvSpPr>
                <a:spLocks noChangeArrowheads="1"/>
              </p:cNvSpPr>
              <p:nvPr/>
            </p:nvSpPr>
            <p:spPr bwMode="auto">
              <a:xfrm>
                <a:off x="3952" y="2327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#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" name="Line 695"/>
              <p:cNvSpPr>
                <a:spLocks noChangeShapeType="1"/>
              </p:cNvSpPr>
              <p:nvPr/>
            </p:nvSpPr>
            <p:spPr bwMode="auto">
              <a:xfrm flipV="1">
                <a:off x="4249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696"/>
              <p:cNvSpPr>
                <a:spLocks noChangeArrowheads="1"/>
              </p:cNvSpPr>
              <p:nvPr/>
            </p:nvSpPr>
            <p:spPr bwMode="auto">
              <a:xfrm>
                <a:off x="4367" y="2327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35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" name="Line 697"/>
              <p:cNvSpPr>
                <a:spLocks noChangeShapeType="1"/>
              </p:cNvSpPr>
              <p:nvPr/>
            </p:nvSpPr>
            <p:spPr bwMode="auto">
              <a:xfrm flipV="1">
                <a:off x="4575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Line 698"/>
              <p:cNvSpPr>
                <a:spLocks noChangeShapeType="1"/>
              </p:cNvSpPr>
              <p:nvPr/>
            </p:nvSpPr>
            <p:spPr bwMode="auto">
              <a:xfrm flipV="1">
                <a:off x="4597" y="2327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Line 699"/>
              <p:cNvSpPr>
                <a:spLocks noChangeShapeType="1"/>
              </p:cNvSpPr>
              <p:nvPr/>
            </p:nvSpPr>
            <p:spPr bwMode="auto">
              <a:xfrm flipV="1">
                <a:off x="1970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Line 700"/>
              <p:cNvSpPr>
                <a:spLocks noChangeShapeType="1"/>
              </p:cNvSpPr>
              <p:nvPr/>
            </p:nvSpPr>
            <p:spPr bwMode="auto">
              <a:xfrm flipV="1">
                <a:off x="1992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701"/>
              <p:cNvSpPr>
                <a:spLocks noChangeArrowheads="1"/>
              </p:cNvSpPr>
              <p:nvPr/>
            </p:nvSpPr>
            <p:spPr bwMode="auto">
              <a:xfrm>
                <a:off x="2212" y="2437"/>
                <a:ext cx="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1" name="Line 702"/>
              <p:cNvSpPr>
                <a:spLocks noChangeShapeType="1"/>
              </p:cNvSpPr>
              <p:nvPr/>
            </p:nvSpPr>
            <p:spPr bwMode="auto">
              <a:xfrm flipV="1">
                <a:off x="2513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703"/>
              <p:cNvSpPr>
                <a:spLocks noChangeArrowheads="1"/>
              </p:cNvSpPr>
              <p:nvPr/>
            </p:nvSpPr>
            <p:spPr bwMode="auto">
              <a:xfrm>
                <a:off x="2603" y="2437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109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3" name="Line 704"/>
              <p:cNvSpPr>
                <a:spLocks noChangeShapeType="1"/>
              </p:cNvSpPr>
              <p:nvPr/>
            </p:nvSpPr>
            <p:spPr bwMode="auto">
              <a:xfrm flipV="1">
                <a:off x="2838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Line 705"/>
              <p:cNvSpPr>
                <a:spLocks noChangeShapeType="1"/>
              </p:cNvSpPr>
              <p:nvPr/>
            </p:nvSpPr>
            <p:spPr bwMode="auto">
              <a:xfrm flipV="1">
                <a:off x="2861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706"/>
              <p:cNvSpPr>
                <a:spLocks noChangeArrowheads="1"/>
              </p:cNvSpPr>
              <p:nvPr/>
            </p:nvSpPr>
            <p:spPr bwMode="auto">
              <a:xfrm>
                <a:off x="3079" y="2437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6" name="Line 707"/>
              <p:cNvSpPr>
                <a:spLocks noChangeShapeType="1"/>
              </p:cNvSpPr>
              <p:nvPr/>
            </p:nvSpPr>
            <p:spPr bwMode="auto">
              <a:xfrm flipV="1">
                <a:off x="3381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708"/>
              <p:cNvSpPr>
                <a:spLocks noChangeArrowheads="1"/>
              </p:cNvSpPr>
              <p:nvPr/>
            </p:nvSpPr>
            <p:spPr bwMode="auto">
              <a:xfrm>
                <a:off x="3494" y="2437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rgbClr val="1A1B1C"/>
                    </a:solidFill>
                    <a:latin typeface="Times New Roman" pitchFamily="18" charset="0"/>
                  </a:rPr>
                  <a:t>77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78" name="Line 709"/>
              <p:cNvSpPr>
                <a:spLocks noChangeShapeType="1"/>
              </p:cNvSpPr>
              <p:nvPr/>
            </p:nvSpPr>
            <p:spPr bwMode="auto">
              <a:xfrm flipV="1">
                <a:off x="3706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Line 710"/>
              <p:cNvSpPr>
                <a:spLocks noChangeShapeType="1"/>
              </p:cNvSpPr>
              <p:nvPr/>
            </p:nvSpPr>
            <p:spPr bwMode="auto">
              <a:xfrm flipV="1">
                <a:off x="3729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711"/>
              <p:cNvSpPr>
                <a:spLocks noChangeArrowheads="1"/>
              </p:cNvSpPr>
              <p:nvPr/>
            </p:nvSpPr>
            <p:spPr bwMode="auto">
              <a:xfrm>
                <a:off x="3964" y="2437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$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1" name="Line 712"/>
              <p:cNvSpPr>
                <a:spLocks noChangeShapeType="1"/>
              </p:cNvSpPr>
              <p:nvPr/>
            </p:nvSpPr>
            <p:spPr bwMode="auto">
              <a:xfrm flipV="1">
                <a:off x="4249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713"/>
              <p:cNvSpPr>
                <a:spLocks noChangeArrowheads="1"/>
              </p:cNvSpPr>
              <p:nvPr/>
            </p:nvSpPr>
            <p:spPr bwMode="auto">
              <a:xfrm>
                <a:off x="4367" y="2437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36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3" name="Line 714"/>
              <p:cNvSpPr>
                <a:spLocks noChangeShapeType="1"/>
              </p:cNvSpPr>
              <p:nvPr/>
            </p:nvSpPr>
            <p:spPr bwMode="auto">
              <a:xfrm flipV="1">
                <a:off x="4575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Line 715"/>
              <p:cNvSpPr>
                <a:spLocks noChangeShapeType="1"/>
              </p:cNvSpPr>
              <p:nvPr/>
            </p:nvSpPr>
            <p:spPr bwMode="auto">
              <a:xfrm flipV="1">
                <a:off x="4597" y="243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Line 716"/>
              <p:cNvSpPr>
                <a:spLocks noChangeShapeType="1"/>
              </p:cNvSpPr>
              <p:nvPr/>
            </p:nvSpPr>
            <p:spPr bwMode="auto">
              <a:xfrm flipV="1">
                <a:off x="1970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Line 717"/>
              <p:cNvSpPr>
                <a:spLocks noChangeShapeType="1"/>
              </p:cNvSpPr>
              <p:nvPr/>
            </p:nvSpPr>
            <p:spPr bwMode="auto">
              <a:xfrm flipV="1">
                <a:off x="1992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718"/>
              <p:cNvSpPr>
                <a:spLocks noChangeArrowheads="1"/>
              </p:cNvSpPr>
              <p:nvPr/>
            </p:nvSpPr>
            <p:spPr bwMode="auto">
              <a:xfrm>
                <a:off x="2224" y="2546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8" name="Line 719"/>
              <p:cNvSpPr>
                <a:spLocks noChangeShapeType="1"/>
              </p:cNvSpPr>
              <p:nvPr/>
            </p:nvSpPr>
            <p:spPr bwMode="auto">
              <a:xfrm flipV="1">
                <a:off x="2513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720"/>
              <p:cNvSpPr>
                <a:spLocks noChangeArrowheads="1"/>
              </p:cNvSpPr>
              <p:nvPr/>
            </p:nvSpPr>
            <p:spPr bwMode="auto">
              <a:xfrm>
                <a:off x="2603" y="2546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0" name="Line 721"/>
              <p:cNvSpPr>
                <a:spLocks noChangeShapeType="1"/>
              </p:cNvSpPr>
              <p:nvPr/>
            </p:nvSpPr>
            <p:spPr bwMode="auto">
              <a:xfrm flipV="1">
                <a:off x="2838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722"/>
              <p:cNvSpPr>
                <a:spLocks noChangeShapeType="1"/>
              </p:cNvSpPr>
              <p:nvPr/>
            </p:nvSpPr>
            <p:spPr bwMode="auto">
              <a:xfrm flipV="1">
                <a:off x="2861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723"/>
              <p:cNvSpPr>
                <a:spLocks noChangeArrowheads="1"/>
              </p:cNvSpPr>
              <p:nvPr/>
            </p:nvSpPr>
            <p:spPr bwMode="auto">
              <a:xfrm>
                <a:off x="3085" y="2546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3" name="Line 724"/>
              <p:cNvSpPr>
                <a:spLocks noChangeShapeType="1"/>
              </p:cNvSpPr>
              <p:nvPr/>
            </p:nvSpPr>
            <p:spPr bwMode="auto">
              <a:xfrm flipV="1">
                <a:off x="3381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725"/>
              <p:cNvSpPr>
                <a:spLocks noChangeArrowheads="1"/>
              </p:cNvSpPr>
              <p:nvPr/>
            </p:nvSpPr>
            <p:spPr bwMode="auto">
              <a:xfrm>
                <a:off x="3494" y="2546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5" name="Line 726"/>
              <p:cNvSpPr>
                <a:spLocks noChangeShapeType="1"/>
              </p:cNvSpPr>
              <p:nvPr/>
            </p:nvSpPr>
            <p:spPr bwMode="auto">
              <a:xfrm flipV="1">
                <a:off x="3706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727"/>
              <p:cNvSpPr>
                <a:spLocks noChangeShapeType="1"/>
              </p:cNvSpPr>
              <p:nvPr/>
            </p:nvSpPr>
            <p:spPr bwMode="auto">
              <a:xfrm flipV="1">
                <a:off x="3729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728"/>
              <p:cNvSpPr>
                <a:spLocks noChangeArrowheads="1"/>
              </p:cNvSpPr>
              <p:nvPr/>
            </p:nvSpPr>
            <p:spPr bwMode="auto">
              <a:xfrm>
                <a:off x="3952" y="2546"/>
                <a:ext cx="7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%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8" name="Line 729"/>
              <p:cNvSpPr>
                <a:spLocks noChangeShapeType="1"/>
              </p:cNvSpPr>
              <p:nvPr/>
            </p:nvSpPr>
            <p:spPr bwMode="auto">
              <a:xfrm flipV="1">
                <a:off x="4249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Rectangle 730"/>
              <p:cNvSpPr>
                <a:spLocks noChangeArrowheads="1"/>
              </p:cNvSpPr>
              <p:nvPr/>
            </p:nvSpPr>
            <p:spPr bwMode="auto">
              <a:xfrm>
                <a:off x="4367" y="2546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37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00" name="Line 731"/>
              <p:cNvSpPr>
                <a:spLocks noChangeShapeType="1"/>
              </p:cNvSpPr>
              <p:nvPr/>
            </p:nvSpPr>
            <p:spPr bwMode="auto">
              <a:xfrm flipV="1">
                <a:off x="4575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732"/>
              <p:cNvSpPr>
                <a:spLocks noChangeShapeType="1"/>
              </p:cNvSpPr>
              <p:nvPr/>
            </p:nvSpPr>
            <p:spPr bwMode="auto">
              <a:xfrm flipV="1">
                <a:off x="4597" y="255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733"/>
              <p:cNvSpPr>
                <a:spLocks noChangeShapeType="1"/>
              </p:cNvSpPr>
              <p:nvPr/>
            </p:nvSpPr>
            <p:spPr bwMode="auto">
              <a:xfrm flipV="1">
                <a:off x="1970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734"/>
              <p:cNvSpPr>
                <a:spLocks noChangeShapeType="1"/>
              </p:cNvSpPr>
              <p:nvPr/>
            </p:nvSpPr>
            <p:spPr bwMode="auto">
              <a:xfrm flipV="1">
                <a:off x="1992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Rectangle 735"/>
              <p:cNvSpPr>
                <a:spLocks noChangeArrowheads="1"/>
              </p:cNvSpPr>
              <p:nvPr/>
            </p:nvSpPr>
            <p:spPr bwMode="auto">
              <a:xfrm>
                <a:off x="2230" y="2662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o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05" name="Line 736"/>
              <p:cNvSpPr>
                <a:spLocks noChangeShapeType="1"/>
              </p:cNvSpPr>
              <p:nvPr/>
            </p:nvSpPr>
            <p:spPr bwMode="auto">
              <a:xfrm flipV="1">
                <a:off x="2513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Rectangle 737"/>
              <p:cNvSpPr>
                <a:spLocks noChangeArrowheads="1"/>
              </p:cNvSpPr>
              <p:nvPr/>
            </p:nvSpPr>
            <p:spPr bwMode="auto">
              <a:xfrm>
                <a:off x="2603" y="2662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07" name="Line 738"/>
              <p:cNvSpPr>
                <a:spLocks noChangeShapeType="1"/>
              </p:cNvSpPr>
              <p:nvPr/>
            </p:nvSpPr>
            <p:spPr bwMode="auto">
              <a:xfrm flipV="1">
                <a:off x="2838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739"/>
              <p:cNvSpPr>
                <a:spLocks noChangeShapeType="1"/>
              </p:cNvSpPr>
              <p:nvPr/>
            </p:nvSpPr>
            <p:spPr bwMode="auto">
              <a:xfrm flipV="1">
                <a:off x="2861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740"/>
              <p:cNvSpPr>
                <a:spLocks noChangeArrowheads="1"/>
              </p:cNvSpPr>
              <p:nvPr/>
            </p:nvSpPr>
            <p:spPr bwMode="auto">
              <a:xfrm>
                <a:off x="3085" y="2662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O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0" name="Line 741"/>
              <p:cNvSpPr>
                <a:spLocks noChangeShapeType="1"/>
              </p:cNvSpPr>
              <p:nvPr/>
            </p:nvSpPr>
            <p:spPr bwMode="auto">
              <a:xfrm flipV="1">
                <a:off x="3381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742"/>
              <p:cNvSpPr>
                <a:spLocks noChangeArrowheads="1"/>
              </p:cNvSpPr>
              <p:nvPr/>
            </p:nvSpPr>
            <p:spPr bwMode="auto">
              <a:xfrm>
                <a:off x="3494" y="2662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79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2" name="Line 743"/>
              <p:cNvSpPr>
                <a:spLocks noChangeShapeType="1"/>
              </p:cNvSpPr>
              <p:nvPr/>
            </p:nvSpPr>
            <p:spPr bwMode="auto">
              <a:xfrm flipV="1">
                <a:off x="3706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744"/>
              <p:cNvSpPr>
                <a:spLocks noChangeShapeType="1"/>
              </p:cNvSpPr>
              <p:nvPr/>
            </p:nvSpPr>
            <p:spPr bwMode="auto">
              <a:xfrm flipV="1">
                <a:off x="3729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Rectangle 745"/>
              <p:cNvSpPr>
                <a:spLocks noChangeArrowheads="1"/>
              </p:cNvSpPr>
              <p:nvPr/>
            </p:nvSpPr>
            <p:spPr bwMode="auto">
              <a:xfrm>
                <a:off x="3952" y="2662"/>
                <a:ext cx="6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&amp;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5" name="Line 746"/>
              <p:cNvSpPr>
                <a:spLocks noChangeShapeType="1"/>
              </p:cNvSpPr>
              <p:nvPr/>
            </p:nvSpPr>
            <p:spPr bwMode="auto">
              <a:xfrm flipV="1">
                <a:off x="4249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Rectangle 747"/>
              <p:cNvSpPr>
                <a:spLocks noChangeArrowheads="1"/>
              </p:cNvSpPr>
              <p:nvPr/>
            </p:nvSpPr>
            <p:spPr bwMode="auto">
              <a:xfrm>
                <a:off x="4367" y="2662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38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7" name="Line 748"/>
              <p:cNvSpPr>
                <a:spLocks noChangeShapeType="1"/>
              </p:cNvSpPr>
              <p:nvPr/>
            </p:nvSpPr>
            <p:spPr bwMode="auto">
              <a:xfrm flipV="1">
                <a:off x="4575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749"/>
              <p:cNvSpPr>
                <a:spLocks noChangeShapeType="1"/>
              </p:cNvSpPr>
              <p:nvPr/>
            </p:nvSpPr>
            <p:spPr bwMode="auto">
              <a:xfrm flipV="1">
                <a:off x="4597" y="266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750"/>
              <p:cNvSpPr>
                <a:spLocks noChangeShapeType="1"/>
              </p:cNvSpPr>
              <p:nvPr/>
            </p:nvSpPr>
            <p:spPr bwMode="auto">
              <a:xfrm flipV="1">
                <a:off x="1970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751"/>
              <p:cNvSpPr>
                <a:spLocks noChangeShapeType="1"/>
              </p:cNvSpPr>
              <p:nvPr/>
            </p:nvSpPr>
            <p:spPr bwMode="auto">
              <a:xfrm flipV="1">
                <a:off x="1992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Rectangle 752"/>
              <p:cNvSpPr>
                <a:spLocks noChangeArrowheads="1"/>
              </p:cNvSpPr>
              <p:nvPr/>
            </p:nvSpPr>
            <p:spPr bwMode="auto">
              <a:xfrm>
                <a:off x="2224" y="2771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2" name="Line 753"/>
              <p:cNvSpPr>
                <a:spLocks noChangeShapeType="1"/>
              </p:cNvSpPr>
              <p:nvPr/>
            </p:nvSpPr>
            <p:spPr bwMode="auto">
              <a:xfrm flipV="1">
                <a:off x="2513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Rectangle 754"/>
              <p:cNvSpPr>
                <a:spLocks noChangeArrowheads="1"/>
              </p:cNvSpPr>
              <p:nvPr/>
            </p:nvSpPr>
            <p:spPr bwMode="auto">
              <a:xfrm>
                <a:off x="2603" y="2771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4" name="Line 755"/>
              <p:cNvSpPr>
                <a:spLocks noChangeShapeType="1"/>
              </p:cNvSpPr>
              <p:nvPr/>
            </p:nvSpPr>
            <p:spPr bwMode="auto">
              <a:xfrm flipV="1">
                <a:off x="2838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756"/>
              <p:cNvSpPr>
                <a:spLocks noChangeShapeType="1"/>
              </p:cNvSpPr>
              <p:nvPr/>
            </p:nvSpPr>
            <p:spPr bwMode="auto">
              <a:xfrm flipV="1">
                <a:off x="2861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Rectangle 757"/>
              <p:cNvSpPr>
                <a:spLocks noChangeArrowheads="1"/>
              </p:cNvSpPr>
              <p:nvPr/>
            </p:nvSpPr>
            <p:spPr bwMode="auto">
              <a:xfrm>
                <a:off x="3091" y="2771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7" name="Line 758"/>
              <p:cNvSpPr>
                <a:spLocks noChangeShapeType="1"/>
              </p:cNvSpPr>
              <p:nvPr/>
            </p:nvSpPr>
            <p:spPr bwMode="auto">
              <a:xfrm flipV="1">
                <a:off x="3381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Rectangle 759"/>
              <p:cNvSpPr>
                <a:spLocks noChangeArrowheads="1"/>
              </p:cNvSpPr>
              <p:nvPr/>
            </p:nvSpPr>
            <p:spPr bwMode="auto">
              <a:xfrm>
                <a:off x="3494" y="2771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9" name="Line 760"/>
              <p:cNvSpPr>
                <a:spLocks noChangeShapeType="1"/>
              </p:cNvSpPr>
              <p:nvPr/>
            </p:nvSpPr>
            <p:spPr bwMode="auto">
              <a:xfrm flipV="1">
                <a:off x="3706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761"/>
              <p:cNvSpPr>
                <a:spLocks noChangeShapeType="1"/>
              </p:cNvSpPr>
              <p:nvPr/>
            </p:nvSpPr>
            <p:spPr bwMode="auto">
              <a:xfrm flipV="1">
                <a:off x="3729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Rectangle 762"/>
              <p:cNvSpPr>
                <a:spLocks noChangeArrowheads="1"/>
              </p:cNvSpPr>
              <p:nvPr/>
            </p:nvSpPr>
            <p:spPr bwMode="auto">
              <a:xfrm>
                <a:off x="3970" y="2771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(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2" name="Line 763"/>
              <p:cNvSpPr>
                <a:spLocks noChangeShapeType="1"/>
              </p:cNvSpPr>
              <p:nvPr/>
            </p:nvSpPr>
            <p:spPr bwMode="auto">
              <a:xfrm flipV="1">
                <a:off x="4249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Rectangle 764"/>
              <p:cNvSpPr>
                <a:spLocks noChangeArrowheads="1"/>
              </p:cNvSpPr>
              <p:nvPr/>
            </p:nvSpPr>
            <p:spPr bwMode="auto">
              <a:xfrm>
                <a:off x="4367" y="2771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4" name="Line 765"/>
              <p:cNvSpPr>
                <a:spLocks noChangeShapeType="1"/>
              </p:cNvSpPr>
              <p:nvPr/>
            </p:nvSpPr>
            <p:spPr bwMode="auto">
              <a:xfrm flipV="1">
                <a:off x="4575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766"/>
              <p:cNvSpPr>
                <a:spLocks noChangeShapeType="1"/>
              </p:cNvSpPr>
              <p:nvPr/>
            </p:nvSpPr>
            <p:spPr bwMode="auto">
              <a:xfrm flipV="1">
                <a:off x="4597" y="277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767"/>
              <p:cNvSpPr>
                <a:spLocks noChangeShapeType="1"/>
              </p:cNvSpPr>
              <p:nvPr/>
            </p:nvSpPr>
            <p:spPr bwMode="auto">
              <a:xfrm flipV="1">
                <a:off x="1970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768"/>
              <p:cNvSpPr>
                <a:spLocks noChangeShapeType="1"/>
              </p:cNvSpPr>
              <p:nvPr/>
            </p:nvSpPr>
            <p:spPr bwMode="auto">
              <a:xfrm flipV="1">
                <a:off x="1992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Rectangle 769"/>
              <p:cNvSpPr>
                <a:spLocks noChangeArrowheads="1"/>
              </p:cNvSpPr>
              <p:nvPr/>
            </p:nvSpPr>
            <p:spPr bwMode="auto">
              <a:xfrm>
                <a:off x="2230" y="2880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q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9" name="Line 770"/>
              <p:cNvSpPr>
                <a:spLocks noChangeShapeType="1"/>
              </p:cNvSpPr>
              <p:nvPr/>
            </p:nvSpPr>
            <p:spPr bwMode="auto">
              <a:xfrm flipV="1">
                <a:off x="2513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Rectangle 771"/>
              <p:cNvSpPr>
                <a:spLocks noChangeArrowheads="1"/>
              </p:cNvSpPr>
              <p:nvPr/>
            </p:nvSpPr>
            <p:spPr bwMode="auto">
              <a:xfrm>
                <a:off x="2603" y="2880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41" name="Line 772"/>
              <p:cNvSpPr>
                <a:spLocks noChangeShapeType="1"/>
              </p:cNvSpPr>
              <p:nvPr/>
            </p:nvSpPr>
            <p:spPr bwMode="auto">
              <a:xfrm flipV="1">
                <a:off x="2838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773"/>
              <p:cNvSpPr>
                <a:spLocks noChangeShapeType="1"/>
              </p:cNvSpPr>
              <p:nvPr/>
            </p:nvSpPr>
            <p:spPr bwMode="auto">
              <a:xfrm flipV="1">
                <a:off x="2861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Rectangle 774"/>
              <p:cNvSpPr>
                <a:spLocks noChangeArrowheads="1"/>
              </p:cNvSpPr>
              <p:nvPr/>
            </p:nvSpPr>
            <p:spPr bwMode="auto">
              <a:xfrm>
                <a:off x="3085" y="2880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Q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44" name="Line 775"/>
              <p:cNvSpPr>
                <a:spLocks noChangeShapeType="1"/>
              </p:cNvSpPr>
              <p:nvPr/>
            </p:nvSpPr>
            <p:spPr bwMode="auto">
              <a:xfrm flipV="1">
                <a:off x="3381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Rectangle 776"/>
              <p:cNvSpPr>
                <a:spLocks noChangeArrowheads="1"/>
              </p:cNvSpPr>
              <p:nvPr/>
            </p:nvSpPr>
            <p:spPr bwMode="auto">
              <a:xfrm>
                <a:off x="3494" y="288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46" name="Line 777"/>
              <p:cNvSpPr>
                <a:spLocks noChangeShapeType="1"/>
              </p:cNvSpPr>
              <p:nvPr/>
            </p:nvSpPr>
            <p:spPr bwMode="auto">
              <a:xfrm flipV="1">
                <a:off x="3706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778"/>
              <p:cNvSpPr>
                <a:spLocks noChangeShapeType="1"/>
              </p:cNvSpPr>
              <p:nvPr/>
            </p:nvSpPr>
            <p:spPr bwMode="auto">
              <a:xfrm flipV="1">
                <a:off x="3729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Rectangle 779"/>
              <p:cNvSpPr>
                <a:spLocks noChangeArrowheads="1"/>
              </p:cNvSpPr>
              <p:nvPr/>
            </p:nvSpPr>
            <p:spPr bwMode="auto">
              <a:xfrm>
                <a:off x="3970" y="2880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49" name="Line 780"/>
              <p:cNvSpPr>
                <a:spLocks noChangeShapeType="1"/>
              </p:cNvSpPr>
              <p:nvPr/>
            </p:nvSpPr>
            <p:spPr bwMode="auto">
              <a:xfrm flipV="1">
                <a:off x="4249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Rectangle 781"/>
              <p:cNvSpPr>
                <a:spLocks noChangeArrowheads="1"/>
              </p:cNvSpPr>
              <p:nvPr/>
            </p:nvSpPr>
            <p:spPr bwMode="auto">
              <a:xfrm>
                <a:off x="4367" y="288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51" name="Line 782"/>
              <p:cNvSpPr>
                <a:spLocks noChangeShapeType="1"/>
              </p:cNvSpPr>
              <p:nvPr/>
            </p:nvSpPr>
            <p:spPr bwMode="auto">
              <a:xfrm flipV="1">
                <a:off x="4575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783"/>
              <p:cNvSpPr>
                <a:spLocks noChangeShapeType="1"/>
              </p:cNvSpPr>
              <p:nvPr/>
            </p:nvSpPr>
            <p:spPr bwMode="auto">
              <a:xfrm flipV="1">
                <a:off x="4597" y="2884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784"/>
              <p:cNvSpPr>
                <a:spLocks noChangeShapeType="1"/>
              </p:cNvSpPr>
              <p:nvPr/>
            </p:nvSpPr>
            <p:spPr bwMode="auto">
              <a:xfrm flipV="1">
                <a:off x="1970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785"/>
              <p:cNvSpPr>
                <a:spLocks noChangeShapeType="1"/>
              </p:cNvSpPr>
              <p:nvPr/>
            </p:nvSpPr>
            <p:spPr bwMode="auto">
              <a:xfrm flipV="1">
                <a:off x="1992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Rectangle 786"/>
              <p:cNvSpPr>
                <a:spLocks noChangeArrowheads="1"/>
              </p:cNvSpPr>
              <p:nvPr/>
            </p:nvSpPr>
            <p:spPr bwMode="auto">
              <a:xfrm>
                <a:off x="2237" y="2996"/>
                <a:ext cx="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56" name="Line 787"/>
              <p:cNvSpPr>
                <a:spLocks noChangeShapeType="1"/>
              </p:cNvSpPr>
              <p:nvPr/>
            </p:nvSpPr>
            <p:spPr bwMode="auto">
              <a:xfrm flipV="1">
                <a:off x="2513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Rectangle 788"/>
              <p:cNvSpPr>
                <a:spLocks noChangeArrowheads="1"/>
              </p:cNvSpPr>
              <p:nvPr/>
            </p:nvSpPr>
            <p:spPr bwMode="auto">
              <a:xfrm>
                <a:off x="2603" y="2996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58" name="Line 789"/>
              <p:cNvSpPr>
                <a:spLocks noChangeShapeType="1"/>
              </p:cNvSpPr>
              <p:nvPr/>
            </p:nvSpPr>
            <p:spPr bwMode="auto">
              <a:xfrm flipV="1">
                <a:off x="2838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790"/>
              <p:cNvSpPr>
                <a:spLocks noChangeShapeType="1"/>
              </p:cNvSpPr>
              <p:nvPr/>
            </p:nvSpPr>
            <p:spPr bwMode="auto">
              <a:xfrm flipV="1">
                <a:off x="2861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Rectangle 791"/>
              <p:cNvSpPr>
                <a:spLocks noChangeArrowheads="1"/>
              </p:cNvSpPr>
              <p:nvPr/>
            </p:nvSpPr>
            <p:spPr bwMode="auto">
              <a:xfrm>
                <a:off x="3085" y="2996"/>
                <a:ext cx="6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61" name="Line 792"/>
              <p:cNvSpPr>
                <a:spLocks noChangeShapeType="1"/>
              </p:cNvSpPr>
              <p:nvPr/>
            </p:nvSpPr>
            <p:spPr bwMode="auto">
              <a:xfrm flipV="1">
                <a:off x="3381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Rectangle 793"/>
              <p:cNvSpPr>
                <a:spLocks noChangeArrowheads="1"/>
              </p:cNvSpPr>
              <p:nvPr/>
            </p:nvSpPr>
            <p:spPr bwMode="auto">
              <a:xfrm>
                <a:off x="3494" y="2996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63" name="Line 794"/>
              <p:cNvSpPr>
                <a:spLocks noChangeShapeType="1"/>
              </p:cNvSpPr>
              <p:nvPr/>
            </p:nvSpPr>
            <p:spPr bwMode="auto">
              <a:xfrm flipV="1">
                <a:off x="3706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795"/>
              <p:cNvSpPr>
                <a:spLocks noChangeShapeType="1"/>
              </p:cNvSpPr>
              <p:nvPr/>
            </p:nvSpPr>
            <p:spPr bwMode="auto">
              <a:xfrm flipV="1">
                <a:off x="3729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Rectangle 796"/>
              <p:cNvSpPr>
                <a:spLocks noChangeArrowheads="1"/>
              </p:cNvSpPr>
              <p:nvPr/>
            </p:nvSpPr>
            <p:spPr bwMode="auto">
              <a:xfrm>
                <a:off x="3964" y="2996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*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66" name="Line 797"/>
              <p:cNvSpPr>
                <a:spLocks noChangeShapeType="1"/>
              </p:cNvSpPr>
              <p:nvPr/>
            </p:nvSpPr>
            <p:spPr bwMode="auto">
              <a:xfrm flipV="1">
                <a:off x="4249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Rectangle 798"/>
              <p:cNvSpPr>
                <a:spLocks noChangeArrowheads="1"/>
              </p:cNvSpPr>
              <p:nvPr/>
            </p:nvSpPr>
            <p:spPr bwMode="auto">
              <a:xfrm>
                <a:off x="4367" y="2996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68" name="Line 799"/>
              <p:cNvSpPr>
                <a:spLocks noChangeShapeType="1"/>
              </p:cNvSpPr>
              <p:nvPr/>
            </p:nvSpPr>
            <p:spPr bwMode="auto">
              <a:xfrm flipV="1">
                <a:off x="4575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800"/>
              <p:cNvSpPr>
                <a:spLocks noChangeShapeType="1"/>
              </p:cNvSpPr>
              <p:nvPr/>
            </p:nvSpPr>
            <p:spPr bwMode="auto">
              <a:xfrm flipV="1">
                <a:off x="4597" y="2996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801"/>
              <p:cNvSpPr>
                <a:spLocks noChangeShapeType="1"/>
              </p:cNvSpPr>
              <p:nvPr/>
            </p:nvSpPr>
            <p:spPr bwMode="auto">
              <a:xfrm flipV="1">
                <a:off x="1970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802"/>
              <p:cNvSpPr>
                <a:spLocks noChangeShapeType="1"/>
              </p:cNvSpPr>
              <p:nvPr/>
            </p:nvSpPr>
            <p:spPr bwMode="auto">
              <a:xfrm flipV="1">
                <a:off x="1992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Rectangle 803"/>
              <p:cNvSpPr>
                <a:spLocks noChangeArrowheads="1"/>
              </p:cNvSpPr>
              <p:nvPr/>
            </p:nvSpPr>
            <p:spPr bwMode="auto">
              <a:xfrm>
                <a:off x="2237" y="3105"/>
                <a:ext cx="3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73" name="Line 804"/>
              <p:cNvSpPr>
                <a:spLocks noChangeShapeType="1"/>
              </p:cNvSpPr>
              <p:nvPr/>
            </p:nvSpPr>
            <p:spPr bwMode="auto">
              <a:xfrm flipV="1">
                <a:off x="2513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Rectangle 805"/>
              <p:cNvSpPr>
                <a:spLocks noChangeArrowheads="1"/>
              </p:cNvSpPr>
              <p:nvPr/>
            </p:nvSpPr>
            <p:spPr bwMode="auto">
              <a:xfrm>
                <a:off x="2603" y="3105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75" name="Line 806"/>
              <p:cNvSpPr>
                <a:spLocks noChangeShapeType="1"/>
              </p:cNvSpPr>
              <p:nvPr/>
            </p:nvSpPr>
            <p:spPr bwMode="auto">
              <a:xfrm flipV="1">
                <a:off x="2838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807"/>
              <p:cNvSpPr>
                <a:spLocks noChangeShapeType="1"/>
              </p:cNvSpPr>
              <p:nvPr/>
            </p:nvSpPr>
            <p:spPr bwMode="auto">
              <a:xfrm flipV="1">
                <a:off x="2861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Rectangle 808"/>
              <p:cNvSpPr>
                <a:spLocks noChangeArrowheads="1"/>
              </p:cNvSpPr>
              <p:nvPr/>
            </p:nvSpPr>
            <p:spPr bwMode="auto">
              <a:xfrm>
                <a:off x="3091" y="3105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78" name="Line 809"/>
              <p:cNvSpPr>
                <a:spLocks noChangeShapeType="1"/>
              </p:cNvSpPr>
              <p:nvPr/>
            </p:nvSpPr>
            <p:spPr bwMode="auto">
              <a:xfrm flipV="1">
                <a:off x="3381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Rectangle 810"/>
              <p:cNvSpPr>
                <a:spLocks noChangeArrowheads="1"/>
              </p:cNvSpPr>
              <p:nvPr/>
            </p:nvSpPr>
            <p:spPr bwMode="auto">
              <a:xfrm>
                <a:off x="3494" y="310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80" name="Line 811"/>
              <p:cNvSpPr>
                <a:spLocks noChangeShapeType="1"/>
              </p:cNvSpPr>
              <p:nvPr/>
            </p:nvSpPr>
            <p:spPr bwMode="auto">
              <a:xfrm flipV="1">
                <a:off x="3706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812"/>
              <p:cNvSpPr>
                <a:spLocks noChangeShapeType="1"/>
              </p:cNvSpPr>
              <p:nvPr/>
            </p:nvSpPr>
            <p:spPr bwMode="auto">
              <a:xfrm flipV="1">
                <a:off x="3729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Rectangle 813"/>
              <p:cNvSpPr>
                <a:spLocks noChangeArrowheads="1"/>
              </p:cNvSpPr>
              <p:nvPr/>
            </p:nvSpPr>
            <p:spPr bwMode="auto">
              <a:xfrm>
                <a:off x="3952" y="3105"/>
                <a:ext cx="5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+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83" name="Line 814"/>
              <p:cNvSpPr>
                <a:spLocks noChangeShapeType="1"/>
              </p:cNvSpPr>
              <p:nvPr/>
            </p:nvSpPr>
            <p:spPr bwMode="auto">
              <a:xfrm flipV="1">
                <a:off x="4249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Rectangle 815"/>
              <p:cNvSpPr>
                <a:spLocks noChangeArrowheads="1"/>
              </p:cNvSpPr>
              <p:nvPr/>
            </p:nvSpPr>
            <p:spPr bwMode="auto">
              <a:xfrm>
                <a:off x="4367" y="310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85" name="Line 816"/>
              <p:cNvSpPr>
                <a:spLocks noChangeShapeType="1"/>
              </p:cNvSpPr>
              <p:nvPr/>
            </p:nvSpPr>
            <p:spPr bwMode="auto">
              <a:xfrm flipV="1">
                <a:off x="4575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817"/>
              <p:cNvSpPr>
                <a:spLocks noChangeShapeType="1"/>
              </p:cNvSpPr>
              <p:nvPr/>
            </p:nvSpPr>
            <p:spPr bwMode="auto">
              <a:xfrm flipV="1">
                <a:off x="4597" y="3107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818"/>
              <p:cNvSpPr>
                <a:spLocks noChangeShapeType="1"/>
              </p:cNvSpPr>
              <p:nvPr/>
            </p:nvSpPr>
            <p:spPr bwMode="auto">
              <a:xfrm flipV="1">
                <a:off x="1970" y="3219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819"/>
              <p:cNvSpPr>
                <a:spLocks noChangeShapeType="1"/>
              </p:cNvSpPr>
              <p:nvPr/>
            </p:nvSpPr>
            <p:spPr bwMode="auto">
              <a:xfrm flipV="1">
                <a:off x="1992" y="3219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Rectangle 820"/>
              <p:cNvSpPr>
                <a:spLocks noChangeArrowheads="1"/>
              </p:cNvSpPr>
              <p:nvPr/>
            </p:nvSpPr>
            <p:spPr bwMode="auto">
              <a:xfrm>
                <a:off x="2237" y="321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90" name="Line 821"/>
              <p:cNvSpPr>
                <a:spLocks noChangeShapeType="1"/>
              </p:cNvSpPr>
              <p:nvPr/>
            </p:nvSpPr>
            <p:spPr bwMode="auto">
              <a:xfrm flipV="1">
                <a:off x="2513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Rectangle 822"/>
              <p:cNvSpPr>
                <a:spLocks noChangeArrowheads="1"/>
              </p:cNvSpPr>
              <p:nvPr/>
            </p:nvSpPr>
            <p:spPr bwMode="auto">
              <a:xfrm>
                <a:off x="2603" y="3215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92" name="Line 823"/>
              <p:cNvSpPr>
                <a:spLocks noChangeShapeType="1"/>
              </p:cNvSpPr>
              <p:nvPr/>
            </p:nvSpPr>
            <p:spPr bwMode="auto">
              <a:xfrm flipV="1">
                <a:off x="2838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824"/>
              <p:cNvSpPr>
                <a:spLocks noChangeShapeType="1"/>
              </p:cNvSpPr>
              <p:nvPr/>
            </p:nvSpPr>
            <p:spPr bwMode="auto">
              <a:xfrm flipV="1">
                <a:off x="2861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Rectangle 825"/>
              <p:cNvSpPr>
                <a:spLocks noChangeArrowheads="1"/>
              </p:cNvSpPr>
              <p:nvPr/>
            </p:nvSpPr>
            <p:spPr bwMode="auto">
              <a:xfrm>
                <a:off x="3085" y="3215"/>
                <a:ext cx="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95" name="Line 826"/>
              <p:cNvSpPr>
                <a:spLocks noChangeShapeType="1"/>
              </p:cNvSpPr>
              <p:nvPr/>
            </p:nvSpPr>
            <p:spPr bwMode="auto">
              <a:xfrm flipV="1">
                <a:off x="3381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Rectangle 827"/>
              <p:cNvSpPr>
                <a:spLocks noChangeArrowheads="1"/>
              </p:cNvSpPr>
              <p:nvPr/>
            </p:nvSpPr>
            <p:spPr bwMode="auto">
              <a:xfrm>
                <a:off x="3494" y="321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97" name="Line 828"/>
              <p:cNvSpPr>
                <a:spLocks noChangeShapeType="1"/>
              </p:cNvSpPr>
              <p:nvPr/>
            </p:nvSpPr>
            <p:spPr bwMode="auto">
              <a:xfrm flipV="1">
                <a:off x="3706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829"/>
              <p:cNvSpPr>
                <a:spLocks noChangeShapeType="1"/>
              </p:cNvSpPr>
              <p:nvPr/>
            </p:nvSpPr>
            <p:spPr bwMode="auto">
              <a:xfrm flipV="1">
                <a:off x="3729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Rectangle 830"/>
              <p:cNvSpPr>
                <a:spLocks noChangeArrowheads="1"/>
              </p:cNvSpPr>
              <p:nvPr/>
            </p:nvSpPr>
            <p:spPr bwMode="auto">
              <a:xfrm>
                <a:off x="3976" y="3215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,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00" name="Line 831"/>
              <p:cNvSpPr>
                <a:spLocks noChangeShapeType="1"/>
              </p:cNvSpPr>
              <p:nvPr/>
            </p:nvSpPr>
            <p:spPr bwMode="auto">
              <a:xfrm flipV="1">
                <a:off x="4249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Rectangle 832"/>
              <p:cNvSpPr>
                <a:spLocks noChangeArrowheads="1"/>
              </p:cNvSpPr>
              <p:nvPr/>
            </p:nvSpPr>
            <p:spPr bwMode="auto">
              <a:xfrm>
                <a:off x="4367" y="3215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02" name="Line 833"/>
              <p:cNvSpPr>
                <a:spLocks noChangeShapeType="1"/>
              </p:cNvSpPr>
              <p:nvPr/>
            </p:nvSpPr>
            <p:spPr bwMode="auto">
              <a:xfrm flipV="1">
                <a:off x="4575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834"/>
              <p:cNvSpPr>
                <a:spLocks noChangeShapeType="1"/>
              </p:cNvSpPr>
              <p:nvPr/>
            </p:nvSpPr>
            <p:spPr bwMode="auto">
              <a:xfrm flipV="1">
                <a:off x="4597" y="3218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835"/>
              <p:cNvSpPr>
                <a:spLocks noChangeShapeType="1"/>
              </p:cNvSpPr>
              <p:nvPr/>
            </p:nvSpPr>
            <p:spPr bwMode="auto">
              <a:xfrm flipV="1">
                <a:off x="1970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836"/>
              <p:cNvSpPr>
                <a:spLocks noChangeShapeType="1"/>
              </p:cNvSpPr>
              <p:nvPr/>
            </p:nvSpPr>
            <p:spPr bwMode="auto">
              <a:xfrm flipV="1">
                <a:off x="1992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Rectangle 837"/>
              <p:cNvSpPr>
                <a:spLocks noChangeArrowheads="1"/>
              </p:cNvSpPr>
              <p:nvPr/>
            </p:nvSpPr>
            <p:spPr bwMode="auto">
              <a:xfrm>
                <a:off x="2224" y="3330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u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07" name="Line 838"/>
              <p:cNvSpPr>
                <a:spLocks noChangeShapeType="1"/>
              </p:cNvSpPr>
              <p:nvPr/>
            </p:nvSpPr>
            <p:spPr bwMode="auto">
              <a:xfrm flipV="1">
                <a:off x="2513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Rectangle 839"/>
              <p:cNvSpPr>
                <a:spLocks noChangeArrowheads="1"/>
              </p:cNvSpPr>
              <p:nvPr/>
            </p:nvSpPr>
            <p:spPr bwMode="auto">
              <a:xfrm>
                <a:off x="2603" y="3330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09" name="Line 840"/>
              <p:cNvSpPr>
                <a:spLocks noChangeShapeType="1"/>
              </p:cNvSpPr>
              <p:nvPr/>
            </p:nvSpPr>
            <p:spPr bwMode="auto">
              <a:xfrm flipV="1">
                <a:off x="2838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841"/>
              <p:cNvSpPr>
                <a:spLocks noChangeShapeType="1"/>
              </p:cNvSpPr>
              <p:nvPr/>
            </p:nvSpPr>
            <p:spPr bwMode="auto">
              <a:xfrm flipV="1">
                <a:off x="2861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Rectangle 842"/>
              <p:cNvSpPr>
                <a:spLocks noChangeArrowheads="1"/>
              </p:cNvSpPr>
              <p:nvPr/>
            </p:nvSpPr>
            <p:spPr bwMode="auto">
              <a:xfrm>
                <a:off x="3085" y="3330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U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12" name="Line 843"/>
              <p:cNvSpPr>
                <a:spLocks noChangeShapeType="1"/>
              </p:cNvSpPr>
              <p:nvPr/>
            </p:nvSpPr>
            <p:spPr bwMode="auto">
              <a:xfrm flipV="1">
                <a:off x="3381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Rectangle 844"/>
              <p:cNvSpPr>
                <a:spLocks noChangeArrowheads="1"/>
              </p:cNvSpPr>
              <p:nvPr/>
            </p:nvSpPr>
            <p:spPr bwMode="auto">
              <a:xfrm>
                <a:off x="3494" y="333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14" name="Line 845"/>
              <p:cNvSpPr>
                <a:spLocks noChangeShapeType="1"/>
              </p:cNvSpPr>
              <p:nvPr/>
            </p:nvSpPr>
            <p:spPr bwMode="auto">
              <a:xfrm flipV="1">
                <a:off x="3706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846"/>
              <p:cNvSpPr>
                <a:spLocks noChangeShapeType="1"/>
              </p:cNvSpPr>
              <p:nvPr/>
            </p:nvSpPr>
            <p:spPr bwMode="auto">
              <a:xfrm flipV="1">
                <a:off x="3729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Rectangle 847"/>
              <p:cNvSpPr>
                <a:spLocks noChangeArrowheads="1"/>
              </p:cNvSpPr>
              <p:nvPr/>
            </p:nvSpPr>
            <p:spPr bwMode="auto">
              <a:xfrm>
                <a:off x="3976" y="3330"/>
                <a:ext cx="2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.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17" name="Line 848"/>
              <p:cNvSpPr>
                <a:spLocks noChangeShapeType="1"/>
              </p:cNvSpPr>
              <p:nvPr/>
            </p:nvSpPr>
            <p:spPr bwMode="auto">
              <a:xfrm flipV="1">
                <a:off x="4249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Rectangle 849"/>
              <p:cNvSpPr>
                <a:spLocks noChangeArrowheads="1"/>
              </p:cNvSpPr>
              <p:nvPr/>
            </p:nvSpPr>
            <p:spPr bwMode="auto">
              <a:xfrm>
                <a:off x="4367" y="3330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46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19" name="Line 850"/>
              <p:cNvSpPr>
                <a:spLocks noChangeShapeType="1"/>
              </p:cNvSpPr>
              <p:nvPr/>
            </p:nvSpPr>
            <p:spPr bwMode="auto">
              <a:xfrm flipV="1">
                <a:off x="4575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851"/>
              <p:cNvSpPr>
                <a:spLocks noChangeShapeType="1"/>
              </p:cNvSpPr>
              <p:nvPr/>
            </p:nvSpPr>
            <p:spPr bwMode="auto">
              <a:xfrm flipV="1">
                <a:off x="4597" y="3330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852"/>
              <p:cNvSpPr>
                <a:spLocks noChangeShapeType="1"/>
              </p:cNvSpPr>
              <p:nvPr/>
            </p:nvSpPr>
            <p:spPr bwMode="auto">
              <a:xfrm flipV="1">
                <a:off x="1970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Line 853"/>
              <p:cNvSpPr>
                <a:spLocks noChangeShapeType="1"/>
              </p:cNvSpPr>
              <p:nvPr/>
            </p:nvSpPr>
            <p:spPr bwMode="auto">
              <a:xfrm flipV="1">
                <a:off x="1992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Rectangle 854"/>
              <p:cNvSpPr>
                <a:spLocks noChangeArrowheads="1"/>
              </p:cNvSpPr>
              <p:nvPr/>
            </p:nvSpPr>
            <p:spPr bwMode="auto">
              <a:xfrm>
                <a:off x="2230" y="3439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v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24" name="Line 855"/>
              <p:cNvSpPr>
                <a:spLocks noChangeShapeType="1"/>
              </p:cNvSpPr>
              <p:nvPr/>
            </p:nvSpPr>
            <p:spPr bwMode="auto">
              <a:xfrm flipV="1">
                <a:off x="2513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Rectangle 856"/>
              <p:cNvSpPr>
                <a:spLocks noChangeArrowheads="1"/>
              </p:cNvSpPr>
              <p:nvPr/>
            </p:nvSpPr>
            <p:spPr bwMode="auto">
              <a:xfrm>
                <a:off x="2603" y="3439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26" name="Line 857"/>
              <p:cNvSpPr>
                <a:spLocks noChangeShapeType="1"/>
              </p:cNvSpPr>
              <p:nvPr/>
            </p:nvSpPr>
            <p:spPr bwMode="auto">
              <a:xfrm flipV="1">
                <a:off x="2838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Line 858"/>
              <p:cNvSpPr>
                <a:spLocks noChangeShapeType="1"/>
              </p:cNvSpPr>
              <p:nvPr/>
            </p:nvSpPr>
            <p:spPr bwMode="auto">
              <a:xfrm flipV="1">
                <a:off x="2861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Rectangle 859"/>
              <p:cNvSpPr>
                <a:spLocks noChangeArrowheads="1"/>
              </p:cNvSpPr>
              <p:nvPr/>
            </p:nvSpPr>
            <p:spPr bwMode="auto">
              <a:xfrm>
                <a:off x="3085" y="3439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V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29" name="Line 860"/>
              <p:cNvSpPr>
                <a:spLocks noChangeShapeType="1"/>
              </p:cNvSpPr>
              <p:nvPr/>
            </p:nvSpPr>
            <p:spPr bwMode="auto">
              <a:xfrm flipV="1">
                <a:off x="3381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Rectangle 861"/>
              <p:cNvSpPr>
                <a:spLocks noChangeArrowheads="1"/>
              </p:cNvSpPr>
              <p:nvPr/>
            </p:nvSpPr>
            <p:spPr bwMode="auto">
              <a:xfrm>
                <a:off x="3494" y="343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86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31" name="Line 862"/>
              <p:cNvSpPr>
                <a:spLocks noChangeShapeType="1"/>
              </p:cNvSpPr>
              <p:nvPr/>
            </p:nvSpPr>
            <p:spPr bwMode="auto">
              <a:xfrm flipV="1">
                <a:off x="3706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Line 863"/>
              <p:cNvSpPr>
                <a:spLocks noChangeShapeType="1"/>
              </p:cNvSpPr>
              <p:nvPr/>
            </p:nvSpPr>
            <p:spPr bwMode="auto">
              <a:xfrm flipV="1">
                <a:off x="3729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864"/>
              <p:cNvSpPr>
                <a:spLocks noChangeArrowheads="1"/>
              </p:cNvSpPr>
              <p:nvPr/>
            </p:nvSpPr>
            <p:spPr bwMode="auto">
              <a:xfrm>
                <a:off x="3976" y="3439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;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34" name="Line 865"/>
              <p:cNvSpPr>
                <a:spLocks noChangeShapeType="1"/>
              </p:cNvSpPr>
              <p:nvPr/>
            </p:nvSpPr>
            <p:spPr bwMode="auto">
              <a:xfrm flipV="1">
                <a:off x="4249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866"/>
              <p:cNvSpPr>
                <a:spLocks noChangeArrowheads="1"/>
              </p:cNvSpPr>
              <p:nvPr/>
            </p:nvSpPr>
            <p:spPr bwMode="auto">
              <a:xfrm>
                <a:off x="4367" y="3439"/>
                <a:ext cx="8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59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36" name="Line 867"/>
              <p:cNvSpPr>
                <a:spLocks noChangeShapeType="1"/>
              </p:cNvSpPr>
              <p:nvPr/>
            </p:nvSpPr>
            <p:spPr bwMode="auto">
              <a:xfrm flipV="1">
                <a:off x="4575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868"/>
              <p:cNvSpPr>
                <a:spLocks noChangeShapeType="1"/>
              </p:cNvSpPr>
              <p:nvPr/>
            </p:nvSpPr>
            <p:spPr bwMode="auto">
              <a:xfrm flipV="1">
                <a:off x="4597" y="3441"/>
                <a:ext cx="0" cy="112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869"/>
              <p:cNvSpPr>
                <a:spLocks noChangeShapeType="1"/>
              </p:cNvSpPr>
              <p:nvPr/>
            </p:nvSpPr>
            <p:spPr bwMode="auto">
              <a:xfrm flipV="1">
                <a:off x="1970" y="355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870"/>
              <p:cNvSpPr>
                <a:spLocks noChangeShapeType="1"/>
              </p:cNvSpPr>
              <p:nvPr/>
            </p:nvSpPr>
            <p:spPr bwMode="auto">
              <a:xfrm flipV="1">
                <a:off x="1992" y="355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Rectangle 871"/>
              <p:cNvSpPr>
                <a:spLocks noChangeArrowheads="1"/>
              </p:cNvSpPr>
              <p:nvPr/>
            </p:nvSpPr>
            <p:spPr bwMode="auto">
              <a:xfrm>
                <a:off x="2218" y="3549"/>
                <a:ext cx="6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w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41" name="Line 872"/>
              <p:cNvSpPr>
                <a:spLocks noChangeShapeType="1"/>
              </p:cNvSpPr>
              <p:nvPr/>
            </p:nvSpPr>
            <p:spPr bwMode="auto">
              <a:xfrm flipV="1">
                <a:off x="2513" y="355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Rectangle 873"/>
              <p:cNvSpPr>
                <a:spLocks noChangeArrowheads="1"/>
              </p:cNvSpPr>
              <p:nvPr/>
            </p:nvSpPr>
            <p:spPr bwMode="auto">
              <a:xfrm>
                <a:off x="2603" y="3549"/>
                <a:ext cx="1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1A1B1C"/>
                    </a:solidFill>
                    <a:latin typeface="Times New Roman" pitchFamily="18" charset="0"/>
                  </a:rPr>
                  <a:t>119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743" name="Line 874"/>
              <p:cNvSpPr>
                <a:spLocks noChangeShapeType="1"/>
              </p:cNvSpPr>
              <p:nvPr/>
            </p:nvSpPr>
            <p:spPr bwMode="auto">
              <a:xfrm flipV="1">
                <a:off x="2838" y="3553"/>
                <a:ext cx="0" cy="111"/>
              </a:xfrm>
              <a:prstGeom prst="line">
                <a:avLst/>
              </a:prstGeom>
              <a:noFill/>
              <a:ln w="4" cap="flat">
                <a:solidFill>
                  <a:srgbClr val="1A1B1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0" name="Line 876"/>
            <p:cNvSpPr>
              <a:spLocks noChangeShapeType="1"/>
            </p:cNvSpPr>
            <p:nvPr/>
          </p:nvSpPr>
          <p:spPr bwMode="auto">
            <a:xfrm flipV="1">
              <a:off x="2861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877"/>
            <p:cNvSpPr>
              <a:spLocks noChangeArrowheads="1"/>
            </p:cNvSpPr>
            <p:nvPr/>
          </p:nvSpPr>
          <p:spPr bwMode="auto">
            <a:xfrm>
              <a:off x="3073" y="3549"/>
              <a:ext cx="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2" name="Line 878"/>
            <p:cNvSpPr>
              <a:spLocks noChangeShapeType="1"/>
            </p:cNvSpPr>
            <p:nvPr/>
          </p:nvSpPr>
          <p:spPr bwMode="auto">
            <a:xfrm flipV="1">
              <a:off x="3381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879"/>
            <p:cNvSpPr>
              <a:spLocks noChangeArrowheads="1"/>
            </p:cNvSpPr>
            <p:nvPr/>
          </p:nvSpPr>
          <p:spPr bwMode="auto">
            <a:xfrm>
              <a:off x="3494" y="3549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87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4" name="Line 880"/>
            <p:cNvSpPr>
              <a:spLocks noChangeShapeType="1"/>
            </p:cNvSpPr>
            <p:nvPr/>
          </p:nvSpPr>
          <p:spPr bwMode="auto">
            <a:xfrm flipV="1">
              <a:off x="3706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881"/>
            <p:cNvSpPr>
              <a:spLocks noChangeShapeType="1"/>
            </p:cNvSpPr>
            <p:nvPr/>
          </p:nvSpPr>
          <p:spPr bwMode="auto">
            <a:xfrm flipV="1">
              <a:off x="3729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882"/>
            <p:cNvSpPr>
              <a:spLocks noChangeArrowheads="1"/>
            </p:cNvSpPr>
            <p:nvPr/>
          </p:nvSpPr>
          <p:spPr bwMode="auto">
            <a:xfrm>
              <a:off x="3952" y="3549"/>
              <a:ext cx="5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=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7" name="Line 883"/>
            <p:cNvSpPr>
              <a:spLocks noChangeShapeType="1"/>
            </p:cNvSpPr>
            <p:nvPr/>
          </p:nvSpPr>
          <p:spPr bwMode="auto">
            <a:xfrm flipV="1">
              <a:off x="4249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884"/>
            <p:cNvSpPr>
              <a:spLocks noChangeArrowheads="1"/>
            </p:cNvSpPr>
            <p:nvPr/>
          </p:nvSpPr>
          <p:spPr bwMode="auto">
            <a:xfrm>
              <a:off x="4367" y="3549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61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9" name="Line 885"/>
            <p:cNvSpPr>
              <a:spLocks noChangeShapeType="1"/>
            </p:cNvSpPr>
            <p:nvPr/>
          </p:nvSpPr>
          <p:spPr bwMode="auto">
            <a:xfrm flipV="1">
              <a:off x="4575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886"/>
            <p:cNvSpPr>
              <a:spLocks noChangeShapeType="1"/>
            </p:cNvSpPr>
            <p:nvPr/>
          </p:nvSpPr>
          <p:spPr bwMode="auto">
            <a:xfrm flipV="1">
              <a:off x="4597" y="3553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Line 887"/>
            <p:cNvSpPr>
              <a:spLocks noChangeShapeType="1"/>
            </p:cNvSpPr>
            <p:nvPr/>
          </p:nvSpPr>
          <p:spPr bwMode="auto">
            <a:xfrm flipV="1">
              <a:off x="1970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888"/>
            <p:cNvSpPr>
              <a:spLocks noChangeShapeType="1"/>
            </p:cNvSpPr>
            <p:nvPr/>
          </p:nvSpPr>
          <p:spPr bwMode="auto">
            <a:xfrm flipV="1">
              <a:off x="1992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Rectangle 889"/>
            <p:cNvSpPr>
              <a:spLocks noChangeArrowheads="1"/>
            </p:cNvSpPr>
            <p:nvPr/>
          </p:nvSpPr>
          <p:spPr bwMode="auto">
            <a:xfrm>
              <a:off x="2230" y="366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4" name="Line 890"/>
            <p:cNvSpPr>
              <a:spLocks noChangeShapeType="1"/>
            </p:cNvSpPr>
            <p:nvPr/>
          </p:nvSpPr>
          <p:spPr bwMode="auto">
            <a:xfrm flipV="1">
              <a:off x="2513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Rectangle 891"/>
            <p:cNvSpPr>
              <a:spLocks noChangeArrowheads="1"/>
            </p:cNvSpPr>
            <p:nvPr/>
          </p:nvSpPr>
          <p:spPr bwMode="auto">
            <a:xfrm>
              <a:off x="2603" y="3664"/>
              <a:ext cx="1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120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6" name="Line 892"/>
            <p:cNvSpPr>
              <a:spLocks noChangeShapeType="1"/>
            </p:cNvSpPr>
            <p:nvPr/>
          </p:nvSpPr>
          <p:spPr bwMode="auto">
            <a:xfrm flipV="1">
              <a:off x="2838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893"/>
            <p:cNvSpPr>
              <a:spLocks noChangeShapeType="1"/>
            </p:cNvSpPr>
            <p:nvPr/>
          </p:nvSpPr>
          <p:spPr bwMode="auto">
            <a:xfrm flipV="1">
              <a:off x="2861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Rectangle 894"/>
            <p:cNvSpPr>
              <a:spLocks noChangeArrowheads="1"/>
            </p:cNvSpPr>
            <p:nvPr/>
          </p:nvSpPr>
          <p:spPr bwMode="auto">
            <a:xfrm>
              <a:off x="3085" y="3664"/>
              <a:ext cx="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9" name="Line 895"/>
            <p:cNvSpPr>
              <a:spLocks noChangeShapeType="1"/>
            </p:cNvSpPr>
            <p:nvPr/>
          </p:nvSpPr>
          <p:spPr bwMode="auto">
            <a:xfrm flipV="1">
              <a:off x="3381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896"/>
            <p:cNvSpPr>
              <a:spLocks noChangeArrowheads="1"/>
            </p:cNvSpPr>
            <p:nvPr/>
          </p:nvSpPr>
          <p:spPr bwMode="auto">
            <a:xfrm>
              <a:off x="3494" y="3664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88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1" name="Line 897"/>
            <p:cNvSpPr>
              <a:spLocks noChangeShapeType="1"/>
            </p:cNvSpPr>
            <p:nvPr/>
          </p:nvSpPr>
          <p:spPr bwMode="auto">
            <a:xfrm flipV="1">
              <a:off x="3706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898"/>
            <p:cNvSpPr>
              <a:spLocks noChangeShapeType="1"/>
            </p:cNvSpPr>
            <p:nvPr/>
          </p:nvSpPr>
          <p:spPr bwMode="auto">
            <a:xfrm flipV="1">
              <a:off x="3729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Rectangle 899"/>
            <p:cNvSpPr>
              <a:spLocks noChangeArrowheads="1"/>
            </p:cNvSpPr>
            <p:nvPr/>
          </p:nvSpPr>
          <p:spPr bwMode="auto">
            <a:xfrm>
              <a:off x="3964" y="3664"/>
              <a:ext cx="3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?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4" name="Line 900"/>
            <p:cNvSpPr>
              <a:spLocks noChangeShapeType="1"/>
            </p:cNvSpPr>
            <p:nvPr/>
          </p:nvSpPr>
          <p:spPr bwMode="auto">
            <a:xfrm flipV="1">
              <a:off x="4249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901"/>
            <p:cNvSpPr>
              <a:spLocks noChangeArrowheads="1"/>
            </p:cNvSpPr>
            <p:nvPr/>
          </p:nvSpPr>
          <p:spPr bwMode="auto">
            <a:xfrm>
              <a:off x="4367" y="3664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63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6" name="Line 902"/>
            <p:cNvSpPr>
              <a:spLocks noChangeShapeType="1"/>
            </p:cNvSpPr>
            <p:nvPr/>
          </p:nvSpPr>
          <p:spPr bwMode="auto">
            <a:xfrm flipV="1">
              <a:off x="4575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Line 903"/>
            <p:cNvSpPr>
              <a:spLocks noChangeShapeType="1"/>
            </p:cNvSpPr>
            <p:nvPr/>
          </p:nvSpPr>
          <p:spPr bwMode="auto">
            <a:xfrm flipV="1">
              <a:off x="4597" y="3664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Line 904"/>
            <p:cNvSpPr>
              <a:spLocks noChangeShapeType="1"/>
            </p:cNvSpPr>
            <p:nvPr/>
          </p:nvSpPr>
          <p:spPr bwMode="auto">
            <a:xfrm flipV="1">
              <a:off x="1970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Line 905"/>
            <p:cNvSpPr>
              <a:spLocks noChangeShapeType="1"/>
            </p:cNvSpPr>
            <p:nvPr/>
          </p:nvSpPr>
          <p:spPr bwMode="auto">
            <a:xfrm flipV="1">
              <a:off x="1992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Rectangle 906"/>
            <p:cNvSpPr>
              <a:spLocks noChangeArrowheads="1"/>
            </p:cNvSpPr>
            <p:nvPr/>
          </p:nvSpPr>
          <p:spPr bwMode="auto">
            <a:xfrm>
              <a:off x="2230" y="3774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1" name="Line 907"/>
            <p:cNvSpPr>
              <a:spLocks noChangeShapeType="1"/>
            </p:cNvSpPr>
            <p:nvPr/>
          </p:nvSpPr>
          <p:spPr bwMode="auto">
            <a:xfrm flipV="1">
              <a:off x="2513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Rectangle 908"/>
            <p:cNvSpPr>
              <a:spLocks noChangeArrowheads="1"/>
            </p:cNvSpPr>
            <p:nvPr/>
          </p:nvSpPr>
          <p:spPr bwMode="auto">
            <a:xfrm>
              <a:off x="2603" y="3774"/>
              <a:ext cx="1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121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" name="Line 909"/>
            <p:cNvSpPr>
              <a:spLocks noChangeShapeType="1"/>
            </p:cNvSpPr>
            <p:nvPr/>
          </p:nvSpPr>
          <p:spPr bwMode="auto">
            <a:xfrm flipV="1">
              <a:off x="2838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Line 910"/>
            <p:cNvSpPr>
              <a:spLocks noChangeShapeType="1"/>
            </p:cNvSpPr>
            <p:nvPr/>
          </p:nvSpPr>
          <p:spPr bwMode="auto">
            <a:xfrm flipV="1">
              <a:off x="2861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911"/>
            <p:cNvSpPr>
              <a:spLocks noChangeArrowheads="1"/>
            </p:cNvSpPr>
            <p:nvPr/>
          </p:nvSpPr>
          <p:spPr bwMode="auto">
            <a:xfrm>
              <a:off x="3085" y="3774"/>
              <a:ext cx="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6" name="Line 912"/>
            <p:cNvSpPr>
              <a:spLocks noChangeShapeType="1"/>
            </p:cNvSpPr>
            <p:nvPr/>
          </p:nvSpPr>
          <p:spPr bwMode="auto">
            <a:xfrm flipV="1">
              <a:off x="3381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Rectangle 913"/>
            <p:cNvSpPr>
              <a:spLocks noChangeArrowheads="1"/>
            </p:cNvSpPr>
            <p:nvPr/>
          </p:nvSpPr>
          <p:spPr bwMode="auto">
            <a:xfrm>
              <a:off x="3494" y="3774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89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8" name="Line 914"/>
            <p:cNvSpPr>
              <a:spLocks noChangeShapeType="1"/>
            </p:cNvSpPr>
            <p:nvPr/>
          </p:nvSpPr>
          <p:spPr bwMode="auto">
            <a:xfrm flipV="1">
              <a:off x="3706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Line 915"/>
            <p:cNvSpPr>
              <a:spLocks noChangeShapeType="1"/>
            </p:cNvSpPr>
            <p:nvPr/>
          </p:nvSpPr>
          <p:spPr bwMode="auto">
            <a:xfrm flipV="1">
              <a:off x="3729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Rectangle 916"/>
            <p:cNvSpPr>
              <a:spLocks noChangeArrowheads="1"/>
            </p:cNvSpPr>
            <p:nvPr/>
          </p:nvSpPr>
          <p:spPr bwMode="auto">
            <a:xfrm>
              <a:off x="3952" y="3774"/>
              <a:ext cx="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@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1" name="Line 917"/>
            <p:cNvSpPr>
              <a:spLocks noChangeShapeType="1"/>
            </p:cNvSpPr>
            <p:nvPr/>
          </p:nvSpPr>
          <p:spPr bwMode="auto">
            <a:xfrm flipV="1">
              <a:off x="4249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Rectangle 918"/>
            <p:cNvSpPr>
              <a:spLocks noChangeArrowheads="1"/>
            </p:cNvSpPr>
            <p:nvPr/>
          </p:nvSpPr>
          <p:spPr bwMode="auto">
            <a:xfrm>
              <a:off x="4367" y="3774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3" name="Line 919"/>
            <p:cNvSpPr>
              <a:spLocks noChangeShapeType="1"/>
            </p:cNvSpPr>
            <p:nvPr/>
          </p:nvSpPr>
          <p:spPr bwMode="auto">
            <a:xfrm flipV="1">
              <a:off x="4575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Line 920"/>
            <p:cNvSpPr>
              <a:spLocks noChangeShapeType="1"/>
            </p:cNvSpPr>
            <p:nvPr/>
          </p:nvSpPr>
          <p:spPr bwMode="auto">
            <a:xfrm flipV="1">
              <a:off x="4597" y="3776"/>
              <a:ext cx="0" cy="111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Line 921"/>
            <p:cNvSpPr>
              <a:spLocks noChangeShapeType="1"/>
            </p:cNvSpPr>
            <p:nvPr/>
          </p:nvSpPr>
          <p:spPr bwMode="auto">
            <a:xfrm flipV="1">
              <a:off x="1970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Line 922"/>
            <p:cNvSpPr>
              <a:spLocks noChangeShapeType="1"/>
            </p:cNvSpPr>
            <p:nvPr/>
          </p:nvSpPr>
          <p:spPr bwMode="auto">
            <a:xfrm flipV="1">
              <a:off x="1992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Rectangle 923"/>
            <p:cNvSpPr>
              <a:spLocks noChangeArrowheads="1"/>
            </p:cNvSpPr>
            <p:nvPr/>
          </p:nvSpPr>
          <p:spPr bwMode="auto">
            <a:xfrm>
              <a:off x="2230" y="3883"/>
              <a:ext cx="3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z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8" name="Line 924"/>
            <p:cNvSpPr>
              <a:spLocks noChangeShapeType="1"/>
            </p:cNvSpPr>
            <p:nvPr/>
          </p:nvSpPr>
          <p:spPr bwMode="auto">
            <a:xfrm flipV="1">
              <a:off x="2513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Rectangle 925"/>
            <p:cNvSpPr>
              <a:spLocks noChangeArrowheads="1"/>
            </p:cNvSpPr>
            <p:nvPr/>
          </p:nvSpPr>
          <p:spPr bwMode="auto">
            <a:xfrm>
              <a:off x="2603" y="3883"/>
              <a:ext cx="1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122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0" name="Line 926"/>
            <p:cNvSpPr>
              <a:spLocks noChangeShapeType="1"/>
            </p:cNvSpPr>
            <p:nvPr/>
          </p:nvSpPr>
          <p:spPr bwMode="auto">
            <a:xfrm flipV="1">
              <a:off x="2838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Line 927"/>
            <p:cNvSpPr>
              <a:spLocks noChangeShapeType="1"/>
            </p:cNvSpPr>
            <p:nvPr/>
          </p:nvSpPr>
          <p:spPr bwMode="auto">
            <a:xfrm flipV="1">
              <a:off x="2861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Rectangle 928"/>
            <p:cNvSpPr>
              <a:spLocks noChangeArrowheads="1"/>
            </p:cNvSpPr>
            <p:nvPr/>
          </p:nvSpPr>
          <p:spPr bwMode="auto">
            <a:xfrm>
              <a:off x="3091" y="3883"/>
              <a:ext cx="5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Z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3" name="Line 929"/>
            <p:cNvSpPr>
              <a:spLocks noChangeShapeType="1"/>
            </p:cNvSpPr>
            <p:nvPr/>
          </p:nvSpPr>
          <p:spPr bwMode="auto">
            <a:xfrm flipV="1">
              <a:off x="3381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930"/>
            <p:cNvSpPr>
              <a:spLocks noChangeArrowheads="1"/>
            </p:cNvSpPr>
            <p:nvPr/>
          </p:nvSpPr>
          <p:spPr bwMode="auto">
            <a:xfrm>
              <a:off x="3494" y="3883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90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5" name="Line 931"/>
            <p:cNvSpPr>
              <a:spLocks noChangeShapeType="1"/>
            </p:cNvSpPr>
            <p:nvPr/>
          </p:nvSpPr>
          <p:spPr bwMode="auto">
            <a:xfrm flipV="1">
              <a:off x="3706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Line 932"/>
            <p:cNvSpPr>
              <a:spLocks noChangeShapeType="1"/>
            </p:cNvSpPr>
            <p:nvPr/>
          </p:nvSpPr>
          <p:spPr bwMode="auto">
            <a:xfrm flipV="1">
              <a:off x="3729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Rectangle 933"/>
            <p:cNvSpPr>
              <a:spLocks noChangeArrowheads="1"/>
            </p:cNvSpPr>
            <p:nvPr/>
          </p:nvSpPr>
          <p:spPr bwMode="auto">
            <a:xfrm>
              <a:off x="3964" y="3895"/>
              <a:ext cx="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^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8" name="Line 934"/>
            <p:cNvSpPr>
              <a:spLocks noChangeShapeType="1"/>
            </p:cNvSpPr>
            <p:nvPr/>
          </p:nvSpPr>
          <p:spPr bwMode="auto">
            <a:xfrm flipV="1">
              <a:off x="4249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Rectangle 935"/>
            <p:cNvSpPr>
              <a:spLocks noChangeArrowheads="1"/>
            </p:cNvSpPr>
            <p:nvPr/>
          </p:nvSpPr>
          <p:spPr bwMode="auto">
            <a:xfrm>
              <a:off x="4367" y="3883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1A1B1C"/>
                  </a:solidFill>
                  <a:latin typeface="Times New Roman" pitchFamily="18" charset="0"/>
                </a:rPr>
                <a:t>94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0" name="Line 936"/>
            <p:cNvSpPr>
              <a:spLocks noChangeShapeType="1"/>
            </p:cNvSpPr>
            <p:nvPr/>
          </p:nvSpPr>
          <p:spPr bwMode="auto">
            <a:xfrm flipV="1">
              <a:off x="4575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Line 937"/>
            <p:cNvSpPr>
              <a:spLocks noChangeShapeType="1"/>
            </p:cNvSpPr>
            <p:nvPr/>
          </p:nvSpPr>
          <p:spPr bwMode="auto">
            <a:xfrm flipV="1">
              <a:off x="4597" y="3887"/>
              <a:ext cx="0" cy="112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Line 938"/>
            <p:cNvSpPr>
              <a:spLocks noChangeShapeType="1"/>
            </p:cNvSpPr>
            <p:nvPr/>
          </p:nvSpPr>
          <p:spPr bwMode="auto">
            <a:xfrm>
              <a:off x="1968" y="4000"/>
              <a:ext cx="2631" cy="0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Line 939"/>
            <p:cNvSpPr>
              <a:spLocks noChangeShapeType="1"/>
            </p:cNvSpPr>
            <p:nvPr/>
          </p:nvSpPr>
          <p:spPr bwMode="auto">
            <a:xfrm>
              <a:off x="1968" y="4023"/>
              <a:ext cx="2631" cy="0"/>
            </a:xfrm>
            <a:prstGeom prst="line">
              <a:avLst/>
            </a:prstGeom>
            <a:noFill/>
            <a:ln w="4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3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69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XOR Operation : (A   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43600" y="1802640"/>
            <a:ext cx="178560" cy="178560"/>
            <a:chOff x="5635800" y="1745999"/>
            <a:chExt cx="178560" cy="178560"/>
          </a:xfrm>
        </p:grpSpPr>
        <p:sp>
          <p:nvSpPr>
            <p:cNvPr id="6" name="Straight Connector 5"/>
            <p:cNvSpPr/>
            <p:nvPr/>
          </p:nvSpPr>
          <p:spPr>
            <a:xfrm>
              <a:off x="5635800" y="1825560"/>
              <a:ext cx="16848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IN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715000" y="1756080"/>
              <a:ext cx="10080" cy="1587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IN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635800" y="1745999"/>
              <a:ext cx="178560" cy="178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hangingPunct="0"/>
              <a:endParaRPr lang="en-IN"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1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7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38320"/>
              </p:ext>
            </p:extLst>
          </p:nvPr>
        </p:nvGraphicFramePr>
        <p:xfrm>
          <a:off x="4114800" y="2438400"/>
          <a:ext cx="3886200" cy="2057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XOR B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Unicode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1" y="1371600"/>
            <a:ext cx="7920037" cy="5108574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UTF-8 (</a:t>
            </a:r>
            <a:r>
              <a:rPr lang="en-US" sz="2400" dirty="0">
                <a:latin typeface="Calibri" panose="020F0502020204030204" pitchFamily="34" charset="0"/>
              </a:rPr>
              <a:t>Universal character set Transformation Format)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4D1"/>
                </a:solidFill>
                <a:latin typeface="Calibri" panose="020F0502020204030204" pitchFamily="34" charset="0"/>
              </a:rPr>
              <a:t>UTF-8 encodes 1,112,064 characters</a:t>
            </a:r>
            <a:r>
              <a:rPr lang="en-US" dirty="0">
                <a:latin typeface="Calibri" panose="020F0502020204030204" pitchFamily="34" charset="0"/>
              </a:rPr>
              <a:t> defined in the Unicode character set. It uses 1-6 bytes for this purpose. E.g.</a:t>
            </a:r>
            <a:r>
              <a:rPr lang="x-none" dirty="0">
                <a:latin typeface="Calibri" panose="020F0502020204030204" pitchFamily="34" charset="0"/>
              </a:rPr>
              <a:t>अ आ क ख, </a:t>
            </a:r>
            <a:r>
              <a:rPr lang="ta-IN" dirty="0">
                <a:latin typeface="Calibri" panose="020F0502020204030204" pitchFamily="34" charset="0"/>
              </a:rPr>
              <a:t>௹</a:t>
            </a:r>
            <a:r>
              <a:rPr lang="en-US" altLang="ko-KR" dirty="0" err="1">
                <a:latin typeface="Calibri" panose="020F0502020204030204" pitchFamily="34" charset="0"/>
              </a:rPr>
              <a:t>ᇜ</a:t>
            </a:r>
            <a:r>
              <a:rPr lang="kn-IN" dirty="0">
                <a:latin typeface="Calibri" panose="020F0502020204030204" pitchFamily="34" charset="0"/>
              </a:rPr>
              <a:t>ಞ</a:t>
            </a:r>
            <a:r>
              <a:rPr lang="ta-IN" dirty="0">
                <a:latin typeface="Calibri" panose="020F0502020204030204" pitchFamily="34" charset="0"/>
              </a:rPr>
              <a:t>ஸ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UTF-8 is </a:t>
            </a:r>
            <a:r>
              <a:rPr lang="en-US" dirty="0">
                <a:solidFill>
                  <a:srgbClr val="EB613D"/>
                </a:solidFill>
                <a:latin typeface="Calibri" panose="020F0502020204030204" pitchFamily="34" charset="0"/>
              </a:rPr>
              <a:t>compatible</a:t>
            </a:r>
            <a:r>
              <a:rPr lang="en-US" dirty="0">
                <a:latin typeface="Calibri" panose="020F0502020204030204" pitchFamily="34" charset="0"/>
              </a:rPr>
              <a:t> with ASCII. The first 128 characters in UTF-8 correspond to the ASCII characters. When using ASCII characters, UTF-8 requires just one byte. It has a leading 0.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Most of the languages that use variants of the Roman script such as French, German, and Spanish require 2 bytes in UTF-8. Greek, Russian (Cyrillic), Hebrew, and Arabic, also require 2 bytes.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70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UTF-16 and 32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76400"/>
            <a:ext cx="7848600" cy="41941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30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B80047"/>
                </a:solidFill>
                <a:latin typeface="" pitchFamily="18"/>
              </a:rPr>
              <a:t>Unicode</a:t>
            </a:r>
            <a:r>
              <a:rPr lang="en-US" sz="2400" dirty="0">
                <a:latin typeface="" pitchFamily="18"/>
              </a:rPr>
              <a:t> is a standard across all browsers and operating systems</a:t>
            </a:r>
          </a:p>
          <a:p>
            <a:pPr>
              <a:spcBef>
                <a:spcPts val="30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B80047"/>
                </a:solidFill>
                <a:latin typeface="" pitchFamily="18"/>
              </a:rPr>
              <a:t>UTF-8</a:t>
            </a:r>
            <a:r>
              <a:rPr lang="en-US" sz="2400" dirty="0">
                <a:latin typeface="" pitchFamily="18"/>
              </a:rPr>
              <a:t> has been superseded by UTF-16, and UTF-32</a:t>
            </a:r>
          </a:p>
          <a:p>
            <a:pPr>
              <a:spcBef>
                <a:spcPts val="30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00AE00"/>
                </a:solidFill>
                <a:latin typeface="" pitchFamily="18"/>
              </a:rPr>
              <a:t>UTF-16</a:t>
            </a:r>
            <a:r>
              <a:rPr lang="en-US" sz="2400" dirty="0">
                <a:latin typeface="" pitchFamily="18"/>
              </a:rPr>
              <a:t> uses 2 byte or 4 byte encodings (Java and Windows)</a:t>
            </a:r>
          </a:p>
          <a:p>
            <a:pPr>
              <a:spcBef>
                <a:spcPts val="30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2323DC"/>
                </a:solidFill>
                <a:latin typeface="" pitchFamily="18"/>
              </a:rPr>
              <a:t>UTF-32</a:t>
            </a:r>
            <a:r>
              <a:rPr lang="en-US" sz="2400" dirty="0">
                <a:latin typeface="" pitchFamily="18"/>
              </a:rPr>
              <a:t> uses 4 bytes for every character (rarely used)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71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72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0480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NOT operator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Definition: 0 = 1, and 1 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Double negation: A = A, NOT of (NOT of A) is equal to A itself 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OR and AND operators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Identity: A + 0 = A, and A.1 = 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Annulment: A + 1 = 1, A.0 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0334626" y="662940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8</a:t>
            </a:fld>
            <a:endParaRPr lang="en-US" sz="1000" dirty="0"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95800" y="2286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91200" y="2286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0" y="2819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0" y="2743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6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362200" y="1600201"/>
            <a:ext cx="7416800" cy="452596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Idempotence</a:t>
            </a:r>
            <a:r>
              <a:rPr lang="en-US" dirty="0">
                <a:latin typeface="Calibri" panose="020F0502020204030204" pitchFamily="34" charset="0"/>
              </a:rPr>
              <a:t>: A + A = A, A.A = A, The result of computing the OR and AND of A with itself is A.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6600"/>
                </a:solidFill>
                <a:latin typeface="Calibri" panose="020F0502020204030204" pitchFamily="34" charset="0"/>
              </a:rPr>
              <a:t>Complementarity</a:t>
            </a:r>
            <a:r>
              <a:rPr lang="en-US" dirty="0">
                <a:latin typeface="Calibri" panose="020F0502020204030204" pitchFamily="34" charset="0"/>
              </a:rPr>
              <a:t>: A + A = 1, A.A = 0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3366FF"/>
                </a:solidFill>
                <a:latin typeface="Calibri" panose="020F0502020204030204" pitchFamily="34" charset="0"/>
              </a:rPr>
              <a:t>Commutativity</a:t>
            </a:r>
            <a:r>
              <a:rPr lang="en-US" dirty="0">
                <a:latin typeface="Calibri" panose="020F0502020204030204" pitchFamily="34" charset="0"/>
              </a:rPr>
              <a:t>: A + B = B + A, A.B = B.A, the order of Boolean variables does not matter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Associativity</a:t>
            </a:r>
            <a:r>
              <a:rPr lang="en-US" dirty="0">
                <a:latin typeface="Calibri" panose="020F0502020204030204" pitchFamily="34" charset="0"/>
              </a:rPr>
              <a:t>: A+(B+C) = (A+B)+C, A.(B.C) = (A.B).C, similar to addition and multiplication.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Distributivity</a:t>
            </a:r>
            <a:r>
              <a:rPr lang="en-US" dirty="0">
                <a:latin typeface="Calibri" panose="020F0502020204030204" pitchFamily="34" charset="0"/>
              </a:rPr>
              <a:t>: A.(B + C) = A.B + A.C, A+ (B.C) = (A+B). (A+C) </a:t>
            </a:r>
            <a:r>
              <a:rPr lang="en-US" dirty="0">
                <a:latin typeface="Calibri" panose="020F0502020204030204" pitchFamily="34" charset="0"/>
                <a:sym typeface="Wingdings"/>
              </a:rPr>
              <a:t> Use this law to open up </a:t>
            </a:r>
            <a:r>
              <a:rPr lang="en-US" dirty="0" err="1">
                <a:latin typeface="Calibri" panose="020F0502020204030204" pitchFamily="34" charset="0"/>
                <a:sym typeface="Wingdings"/>
              </a:rPr>
              <a:t>parantheses</a:t>
            </a:r>
            <a:r>
              <a:rPr lang="en-US" dirty="0">
                <a:latin typeface="Calibri" panose="020F0502020204030204" pitchFamily="34" charset="0"/>
                <a:sym typeface="Wingdings"/>
              </a:rPr>
              <a:t> and simplify expressions</a:t>
            </a:r>
            <a:endParaRPr lang="en-US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67400" y="2438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010400" y="2438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29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2204</TotalTime>
  <Words>3428</Words>
  <Application>Microsoft Office PowerPoint</Application>
  <PresentationFormat>Widescreen</PresentationFormat>
  <Paragraphs>910</Paragraphs>
  <Slides>72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ＭＳ ゴシック</vt:lpstr>
      <vt:lpstr>Arial</vt:lpstr>
      <vt:lpstr>Bitstream Vera Sans</vt:lpstr>
      <vt:lpstr>Calibri</vt:lpstr>
      <vt:lpstr>Calibri Light</vt:lpstr>
      <vt:lpstr>Cambria Math</vt:lpstr>
      <vt:lpstr>Candara</vt:lpstr>
      <vt:lpstr>Comic Sans MS</vt:lpstr>
      <vt:lpstr>Courier New</vt:lpstr>
      <vt:lpstr>DejaVu Sans</vt:lpstr>
      <vt:lpstr>Helvetica</vt:lpstr>
      <vt:lpstr>Sans</vt:lpstr>
      <vt:lpstr>StarSymbol</vt:lpstr>
      <vt:lpstr>Symbol</vt:lpstr>
      <vt:lpstr>Times New Roman</vt:lpstr>
      <vt:lpstr>Waveform</vt:lpstr>
      <vt:lpstr>Office Theme</vt:lpstr>
      <vt:lpstr>Equation</vt:lpstr>
      <vt:lpstr>The Language of Bits</vt:lpstr>
      <vt:lpstr>PowerPoint Presentation</vt:lpstr>
      <vt:lpstr>Outline</vt:lpstr>
      <vt:lpstr>What does a Computer Understand ?</vt:lpstr>
      <vt:lpstr>Review of Logical Operations</vt:lpstr>
      <vt:lpstr>Review of Logical Operations - II</vt:lpstr>
      <vt:lpstr>Review of Logical Operations</vt:lpstr>
      <vt:lpstr>Review of Logical Operations</vt:lpstr>
      <vt:lpstr>PowerPoint Presentation</vt:lpstr>
      <vt:lpstr>De Morgan's Laws</vt:lpstr>
      <vt:lpstr>Consensus Theorem</vt:lpstr>
      <vt:lpstr>Outline</vt:lpstr>
      <vt:lpstr>Representing Positive Integers</vt:lpstr>
      <vt:lpstr>Indian System</vt:lpstr>
      <vt:lpstr>Number Systems in Other Bases</vt:lpstr>
      <vt:lpstr>What if we had a world in which ...</vt:lpstr>
      <vt:lpstr>Binary Number System</vt:lpstr>
      <vt:lpstr>MSB and LSB</vt:lpstr>
      <vt:lpstr>Hexadecimal and Octal Numbers</vt:lpstr>
      <vt:lpstr>PowerPoint Presentation</vt:lpstr>
      <vt:lpstr>Outline</vt:lpstr>
      <vt:lpstr>Representing Negative Integers</vt:lpstr>
      <vt:lpstr>PowerPoint Presentation</vt:lpstr>
      <vt:lpstr>Properties of the Mapping Function</vt:lpstr>
      <vt:lpstr>Sign-Magnitude Base Representation</vt:lpstr>
      <vt:lpstr>Problems</vt:lpstr>
      <vt:lpstr>1's Complement Representation</vt:lpstr>
      <vt:lpstr>Problems</vt:lpstr>
      <vt:lpstr>Bias Based Approach</vt:lpstr>
      <vt:lpstr>The Number Circle</vt:lpstr>
      <vt:lpstr>Number Circle with Negative Numbers</vt:lpstr>
      <vt:lpstr>Using the Number Circle</vt:lpstr>
      <vt:lpstr>2's Complement Notation</vt:lpstr>
      <vt:lpstr>Properties of the 2's Complement Notation</vt:lpstr>
      <vt:lpstr>Properties - II</vt:lpstr>
      <vt:lpstr>Prove : F(u+v) ≡ F(u) + F(v)</vt:lpstr>
      <vt:lpstr>Prove : F(u+v) ≡ F(u) + F(v)</vt:lpstr>
      <vt:lpstr>Subtraction</vt:lpstr>
      <vt:lpstr>Prove  that :</vt:lpstr>
      <vt:lpstr>Computing the 2's Complement</vt:lpstr>
      <vt:lpstr>Sign Extension</vt:lpstr>
      <vt:lpstr>Sign Extension - II</vt:lpstr>
      <vt:lpstr>Sign Extension - III</vt:lpstr>
      <vt:lpstr>The Overflow Theorem</vt:lpstr>
      <vt:lpstr>Number Circle: uv &lt; 0</vt:lpstr>
      <vt:lpstr>Number Circle: uv &gt; 0</vt:lpstr>
      <vt:lpstr>Conditions for an Overflow</vt:lpstr>
      <vt:lpstr>Outline</vt:lpstr>
      <vt:lpstr>Floating-Point Numbers</vt:lpstr>
      <vt:lpstr>Generic Form for Positive Numbers</vt:lpstr>
      <vt:lpstr>Generic Form in Base 2</vt:lpstr>
      <vt:lpstr>Binary Representation</vt:lpstr>
      <vt:lpstr>Normalized Form</vt:lpstr>
      <vt:lpstr>Examples (in decimal)</vt:lpstr>
      <vt:lpstr>IEEE 754 Format</vt:lpstr>
      <vt:lpstr>IEEE 754 Format - II</vt:lpstr>
      <vt:lpstr>Representation of the Exponent</vt:lpstr>
      <vt:lpstr>Normal FP Numbers</vt:lpstr>
      <vt:lpstr>PowerPoint Presentation</vt:lpstr>
      <vt:lpstr>Special Floating Point Numbers</vt:lpstr>
      <vt:lpstr>Denormal Numbers</vt:lpstr>
      <vt:lpstr>Denormal Numbers - II</vt:lpstr>
      <vt:lpstr>PowerPoint Presentation</vt:lpstr>
      <vt:lpstr>Denormal Numbers in the Number Line</vt:lpstr>
      <vt:lpstr>Double Precision Numbers</vt:lpstr>
      <vt:lpstr>Floating Point Mathematics</vt:lpstr>
      <vt:lpstr>Outline</vt:lpstr>
      <vt:lpstr>ASCII Character Set</vt:lpstr>
      <vt:lpstr>ASCII Character Set</vt:lpstr>
      <vt:lpstr>Unicode Format</vt:lpstr>
      <vt:lpstr>UTF-16 and 32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169</cp:revision>
  <dcterms:created xsi:type="dcterms:W3CDTF">2013-07-05T14:39:01Z</dcterms:created>
  <dcterms:modified xsi:type="dcterms:W3CDTF">2024-07-15T11:34:48Z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