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56"/>
  </p:notesMasterIdLst>
  <p:handoutMasterIdLst>
    <p:handoutMasterId r:id="rId57"/>
  </p:handoutMasterIdLst>
  <p:sldIdLst>
    <p:sldId id="256" r:id="rId3"/>
    <p:sldId id="31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9" r:id="rId39"/>
    <p:sldId id="310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7" r:id="rId49"/>
    <p:sldId id="301" r:id="rId50"/>
    <p:sldId id="302" r:id="rId51"/>
    <p:sldId id="303" r:id="rId52"/>
    <p:sldId id="304" r:id="rId53"/>
    <p:sldId id="305" r:id="rId54"/>
    <p:sldId id="30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9828" autoAdjust="0"/>
  </p:normalViewPr>
  <p:slideViewPr>
    <p:cSldViewPr>
      <p:cViewPr varScale="1">
        <p:scale>
          <a:sx n="111" d="100"/>
          <a:sy n="111" d="100"/>
        </p:scale>
        <p:origin x="720" y="96"/>
      </p:cViewPr>
      <p:guideLst>
        <p:guide orient="horz" pos="2160"/>
        <p:guide pos="39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43E5E4E3-48F4-4E63-9111-8541E022487A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95947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8BBC7B2-BA4B-4D32-A561-F2461D3D42BF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3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0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93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13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64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16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55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27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9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6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7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88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16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5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45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1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95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19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95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673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74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0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31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6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8392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38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171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3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381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BBC7B2-BA4B-4D32-A561-F2461D3D42BF}" type="slidenum">
              <a:rPr lang="en-US" smtClean="0"/>
              <a:pPr lvl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2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BBC7B2-BA4B-4D32-A561-F2461D3D42BF}" type="slidenum">
              <a:rPr lang="en-US" smtClean="0"/>
              <a:pPr lvl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86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52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4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743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247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28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438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55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642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982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BBC7B2-BA4B-4D32-A561-F2461D3D42BF}" type="slidenum">
              <a:rPr lang="en-US" smtClean="0"/>
              <a:pPr lvl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51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747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4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10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763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28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2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19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9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9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2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1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99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70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/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0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828800" y="4308158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4:  ARM Assembly Language 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733800" y="2971800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045" y="2226676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43200" y="2057400"/>
                <a:ext cx="7010400" cy="2863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Write an ARM assembly program to compute: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, where A and B are 1 bit Boolean values. Assume that A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0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and B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. Save the result in r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0.</a:t>
                </a:r>
              </a:p>
              <a:p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i="1" dirty="0">
                    <a:latin typeface="Times New Roman" pitchFamily="18" charset="0"/>
                    <a:cs typeface="Times New Roman" pitchFamily="18" charset="0"/>
                  </a:rPr>
                  <a:t>Answer:</a:t>
                </a:r>
              </a:p>
              <a:p>
                <a:endParaRPr lang="en-US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i="1" dirty="0" err="1">
                    <a:latin typeface="Courier New" pitchFamily="49" charset="0"/>
                    <a:cs typeface="Courier New" pitchFamily="49" charset="0"/>
                  </a:rPr>
                  <a:t>mov</a:t>
                </a:r>
                <a:r>
                  <a:rPr lang="en-US" sz="2000" i="1" dirty="0">
                    <a:latin typeface="Courier New" pitchFamily="49" charset="0"/>
                    <a:cs typeface="Courier New" pitchFamily="49" charset="0"/>
                  </a:rPr>
                  <a:t> r0, #0x0</a:t>
                </a:r>
              </a:p>
              <a:p>
                <a:r>
                  <a:rPr lang="en-US" sz="2000" i="1" dirty="0" err="1">
                    <a:latin typeface="Courier New" pitchFamily="49" charset="0"/>
                    <a:cs typeface="Courier New" pitchFamily="49" charset="0"/>
                  </a:rPr>
                  <a:t>orr</a:t>
                </a:r>
                <a:r>
                  <a:rPr lang="en-US" sz="2000" i="1" dirty="0">
                    <a:latin typeface="Courier New" pitchFamily="49" charset="0"/>
                    <a:cs typeface="Courier New" pitchFamily="49" charset="0"/>
                  </a:rPr>
                  <a:t> r0, r0, #0x1</a:t>
                </a:r>
              </a:p>
              <a:p>
                <a:r>
                  <a:rPr lang="en-US" sz="2000" i="1" dirty="0" err="1">
                    <a:latin typeface="Courier New" pitchFamily="49" charset="0"/>
                    <a:cs typeface="Courier New" pitchFamily="49" charset="0"/>
                  </a:rPr>
                  <a:t>mvn</a:t>
                </a:r>
                <a:r>
                  <a:rPr lang="en-US" sz="2000" i="1" dirty="0">
                    <a:latin typeface="Courier New" pitchFamily="49" charset="0"/>
                    <a:cs typeface="Courier New" pitchFamily="49" charset="0"/>
                  </a:rPr>
                  <a:t> r0, r0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057400"/>
                <a:ext cx="7010400" cy="2863028"/>
              </a:xfrm>
              <a:prstGeom prst="rect">
                <a:avLst/>
              </a:prstGeom>
              <a:blipFill>
                <a:blip r:embed="rId3"/>
                <a:stretch>
                  <a:fillRect l="-870" t="-1279"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Multiplication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4191000"/>
            <a:ext cx="7416800" cy="133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0713" indent="-4460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2323DC"/>
                </a:solidFill>
                <a:latin typeface="Calibri" panose="020F0502020204030204" pitchFamily="34" charset="0"/>
              </a:rPr>
              <a:t>smull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33CC66"/>
                </a:solidFill>
                <a:latin typeface="Calibri" panose="020F0502020204030204" pitchFamily="34" charset="0"/>
              </a:rPr>
              <a:t>umull</a:t>
            </a:r>
            <a:r>
              <a:rPr lang="en-US" dirty="0">
                <a:latin typeface="Calibri" panose="020F0502020204030204" pitchFamily="34" charset="0"/>
              </a:rPr>
              <a:t> instructions can hold a 64 bit 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operand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667000" y="1752600"/>
            <a:ext cx="7086600" cy="1917700"/>
            <a:chOff x="1008" y="1246"/>
            <a:chExt cx="4464" cy="1208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008" y="1246"/>
              <a:ext cx="4464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061" y="1299"/>
              <a:ext cx="0" cy="15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026" y="1299"/>
              <a:ext cx="0" cy="15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026" y="1299"/>
              <a:ext cx="4427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026" y="1264"/>
              <a:ext cx="4427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40" y="1298"/>
              <a:ext cx="1284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mul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reg/imm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mla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smull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7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nn-NO" sz="1700" dirty="0">
                <a:solidFill>
                  <a:srgbClr val="1A1B1C"/>
                </a:solidFill>
                <a:latin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700" dirty="0">
                  <a:solidFill>
                    <a:srgbClr val="1A1B1C"/>
                  </a:solidFill>
                  <a:latin typeface="Times New Roman" pitchFamily="18" charset="0"/>
                </a:rPr>
                <a:t>umull reg, reg, reg, reg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613" y="1299"/>
              <a:ext cx="0" cy="15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692" y="1298"/>
              <a:ext cx="101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mul r1, r2,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mla r1, r2, r3, r4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smull r0, r1, r2,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pt-BR" sz="1700" dirty="0">
                <a:solidFill>
                  <a:srgbClr val="1A1B1C"/>
                </a:solidFill>
                <a:latin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umull r0,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56" y="1299"/>
              <a:ext cx="0" cy="15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945" y="1298"/>
              <a:ext cx="1287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r1 ← r2 ×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r1 ← r2 × r3 + r4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1 </a:t>
              </a:r>
              <a:r>
                <a:rPr lang="pt-BR" sz="17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0← r2 ×</a:t>
              </a:r>
              <a:r>
                <a:rPr lang="pt-BR" sz="1700" i="1" baseline="-25000" dirty="0">
                  <a:solidFill>
                    <a:srgbClr val="1A1B1C"/>
                  </a:solidFill>
                  <a:latin typeface="Times New Roman" pitchFamily="18" charset="0"/>
                </a:rPr>
                <a:t>signed </a:t>
              </a: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baseline="-25000" dirty="0">
                  <a:solidFill>
                    <a:srgbClr val="1A1B1C"/>
                  </a:solidFill>
                  <a:latin typeface="Times New Roman" pitchFamily="18" charset="0"/>
                </a:rPr>
                <a:t>    64</a:t>
              </a: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1026" y="1299"/>
              <a:ext cx="4427" cy="326"/>
            </a:xfrm>
            <a:custGeom>
              <a:avLst/>
              <a:gdLst>
                <a:gd name="T0" fmla="*/ 498 w 502"/>
                <a:gd name="T1" fmla="*/ 18 h 37"/>
                <a:gd name="T2" fmla="*/ 498 w 502"/>
                <a:gd name="T3" fmla="*/ 0 h 37"/>
                <a:gd name="T4" fmla="*/ 502 w 502"/>
                <a:gd name="T5" fmla="*/ 18 h 37"/>
                <a:gd name="T6" fmla="*/ 502 w 502"/>
                <a:gd name="T7" fmla="*/ 0 h 37"/>
                <a:gd name="T8" fmla="*/ 0 w 502"/>
                <a:gd name="T9" fmla="*/ 18 h 37"/>
                <a:gd name="T10" fmla="*/ 502 w 502"/>
                <a:gd name="T11" fmla="*/ 18 h 37"/>
                <a:gd name="T12" fmla="*/ 0 w 502"/>
                <a:gd name="T13" fmla="*/ 37 h 37"/>
                <a:gd name="T14" fmla="*/ 0 w 502"/>
                <a:gd name="T15" fmla="*/ 19 h 37"/>
                <a:gd name="T16" fmla="*/ 4 w 502"/>
                <a:gd name="T17" fmla="*/ 37 h 37"/>
                <a:gd name="T18" fmla="*/ 4 w 502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37">
                  <a:moveTo>
                    <a:pt x="498" y="18"/>
                  </a:moveTo>
                  <a:lnTo>
                    <a:pt x="498" y="0"/>
                  </a:lnTo>
                  <a:moveTo>
                    <a:pt x="502" y="18"/>
                  </a:moveTo>
                  <a:lnTo>
                    <a:pt x="502" y="0"/>
                  </a:lnTo>
                  <a:moveTo>
                    <a:pt x="0" y="18"/>
                  </a:moveTo>
                  <a:lnTo>
                    <a:pt x="502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613" y="1466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856" y="1466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1026" y="1466"/>
              <a:ext cx="4427" cy="318"/>
            </a:xfrm>
            <a:custGeom>
              <a:avLst/>
              <a:gdLst>
                <a:gd name="T0" fmla="*/ 498 w 502"/>
                <a:gd name="T1" fmla="*/ 18 h 36"/>
                <a:gd name="T2" fmla="*/ 498 w 502"/>
                <a:gd name="T3" fmla="*/ 0 h 36"/>
                <a:gd name="T4" fmla="*/ 502 w 502"/>
                <a:gd name="T5" fmla="*/ 18 h 36"/>
                <a:gd name="T6" fmla="*/ 502 w 502"/>
                <a:gd name="T7" fmla="*/ 0 h 36"/>
                <a:gd name="T8" fmla="*/ 0 w 502"/>
                <a:gd name="T9" fmla="*/ 18 h 36"/>
                <a:gd name="T10" fmla="*/ 502 w 502"/>
                <a:gd name="T11" fmla="*/ 18 h 36"/>
                <a:gd name="T12" fmla="*/ 0 w 502"/>
                <a:gd name="T13" fmla="*/ 36 h 36"/>
                <a:gd name="T14" fmla="*/ 0 w 502"/>
                <a:gd name="T15" fmla="*/ 18 h 36"/>
                <a:gd name="T16" fmla="*/ 4 w 502"/>
                <a:gd name="T17" fmla="*/ 36 h 36"/>
                <a:gd name="T18" fmla="*/ 4 w 502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36">
                  <a:moveTo>
                    <a:pt x="498" y="18"/>
                  </a:moveTo>
                  <a:lnTo>
                    <a:pt x="498" y="0"/>
                  </a:lnTo>
                  <a:moveTo>
                    <a:pt x="502" y="18"/>
                  </a:moveTo>
                  <a:lnTo>
                    <a:pt x="502" y="0"/>
                  </a:lnTo>
                  <a:moveTo>
                    <a:pt x="0" y="18"/>
                  </a:moveTo>
                  <a:lnTo>
                    <a:pt x="502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2613" y="1625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3856" y="1625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1026" y="1625"/>
              <a:ext cx="4427" cy="467"/>
            </a:xfrm>
            <a:custGeom>
              <a:avLst/>
              <a:gdLst>
                <a:gd name="T0" fmla="*/ 498 w 502"/>
                <a:gd name="T1" fmla="*/ 18 h 53"/>
                <a:gd name="T2" fmla="*/ 498 w 502"/>
                <a:gd name="T3" fmla="*/ 0 h 53"/>
                <a:gd name="T4" fmla="*/ 502 w 502"/>
                <a:gd name="T5" fmla="*/ 18 h 53"/>
                <a:gd name="T6" fmla="*/ 502 w 502"/>
                <a:gd name="T7" fmla="*/ 0 h 53"/>
                <a:gd name="T8" fmla="*/ 0 w 502"/>
                <a:gd name="T9" fmla="*/ 19 h 53"/>
                <a:gd name="T10" fmla="*/ 502 w 502"/>
                <a:gd name="T11" fmla="*/ 19 h 53"/>
                <a:gd name="T12" fmla="*/ 0 w 502"/>
                <a:gd name="T13" fmla="*/ 53 h 53"/>
                <a:gd name="T14" fmla="*/ 0 w 502"/>
                <a:gd name="T15" fmla="*/ 19 h 53"/>
                <a:gd name="T16" fmla="*/ 4 w 502"/>
                <a:gd name="T17" fmla="*/ 53 h 53"/>
                <a:gd name="T18" fmla="*/ 4 w 502"/>
                <a:gd name="T19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53">
                  <a:moveTo>
                    <a:pt x="498" y="18"/>
                  </a:moveTo>
                  <a:lnTo>
                    <a:pt x="498" y="0"/>
                  </a:lnTo>
                  <a:moveTo>
                    <a:pt x="502" y="18"/>
                  </a:moveTo>
                  <a:lnTo>
                    <a:pt x="502" y="0"/>
                  </a:lnTo>
                  <a:moveTo>
                    <a:pt x="0" y="19"/>
                  </a:moveTo>
                  <a:lnTo>
                    <a:pt x="502" y="19"/>
                  </a:lnTo>
                  <a:moveTo>
                    <a:pt x="0" y="53"/>
                  </a:moveTo>
                  <a:lnTo>
                    <a:pt x="0" y="19"/>
                  </a:lnTo>
                  <a:moveTo>
                    <a:pt x="4" y="53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2613" y="1792"/>
              <a:ext cx="0" cy="30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856" y="1792"/>
              <a:ext cx="0" cy="30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1026" y="1792"/>
              <a:ext cx="4427" cy="608"/>
            </a:xfrm>
            <a:custGeom>
              <a:avLst/>
              <a:gdLst>
                <a:gd name="T0" fmla="*/ 498 w 502"/>
                <a:gd name="T1" fmla="*/ 34 h 69"/>
                <a:gd name="T2" fmla="*/ 498 w 502"/>
                <a:gd name="T3" fmla="*/ 0 h 69"/>
                <a:gd name="T4" fmla="*/ 502 w 502"/>
                <a:gd name="T5" fmla="*/ 34 h 69"/>
                <a:gd name="T6" fmla="*/ 502 w 502"/>
                <a:gd name="T7" fmla="*/ 0 h 69"/>
                <a:gd name="T8" fmla="*/ 0 w 502"/>
                <a:gd name="T9" fmla="*/ 35 h 69"/>
                <a:gd name="T10" fmla="*/ 502 w 502"/>
                <a:gd name="T11" fmla="*/ 35 h 69"/>
                <a:gd name="T12" fmla="*/ 0 w 502"/>
                <a:gd name="T13" fmla="*/ 69 h 69"/>
                <a:gd name="T14" fmla="*/ 0 w 502"/>
                <a:gd name="T15" fmla="*/ 35 h 69"/>
                <a:gd name="T16" fmla="*/ 4 w 502"/>
                <a:gd name="T17" fmla="*/ 69 h 69"/>
                <a:gd name="T18" fmla="*/ 4 w 502"/>
                <a:gd name="T19" fmla="*/ 3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69">
                  <a:moveTo>
                    <a:pt x="498" y="34"/>
                  </a:moveTo>
                  <a:lnTo>
                    <a:pt x="498" y="0"/>
                  </a:lnTo>
                  <a:moveTo>
                    <a:pt x="502" y="34"/>
                  </a:moveTo>
                  <a:lnTo>
                    <a:pt x="502" y="0"/>
                  </a:lnTo>
                  <a:moveTo>
                    <a:pt x="0" y="35"/>
                  </a:moveTo>
                  <a:lnTo>
                    <a:pt x="502" y="35"/>
                  </a:lnTo>
                  <a:moveTo>
                    <a:pt x="0" y="69"/>
                  </a:moveTo>
                  <a:lnTo>
                    <a:pt x="0" y="35"/>
                  </a:lnTo>
                  <a:moveTo>
                    <a:pt x="4" y="69"/>
                  </a:moveTo>
                  <a:lnTo>
                    <a:pt x="4" y="35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613" y="2101"/>
              <a:ext cx="0" cy="29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856" y="2101"/>
              <a:ext cx="0" cy="29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1026" y="2101"/>
              <a:ext cx="4427" cy="335"/>
            </a:xfrm>
            <a:custGeom>
              <a:avLst/>
              <a:gdLst>
                <a:gd name="T0" fmla="*/ 498 w 502"/>
                <a:gd name="T1" fmla="*/ 34 h 38"/>
                <a:gd name="T2" fmla="*/ 498 w 502"/>
                <a:gd name="T3" fmla="*/ 0 h 38"/>
                <a:gd name="T4" fmla="*/ 502 w 502"/>
                <a:gd name="T5" fmla="*/ 34 h 38"/>
                <a:gd name="T6" fmla="*/ 502 w 502"/>
                <a:gd name="T7" fmla="*/ 0 h 38"/>
                <a:gd name="T8" fmla="*/ 0 w 502"/>
                <a:gd name="T9" fmla="*/ 34 h 38"/>
                <a:gd name="T10" fmla="*/ 502 w 502"/>
                <a:gd name="T11" fmla="*/ 34 h 38"/>
                <a:gd name="T12" fmla="*/ 0 w 502"/>
                <a:gd name="T13" fmla="*/ 38 h 38"/>
                <a:gd name="T14" fmla="*/ 502 w 502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2" h="38">
                  <a:moveTo>
                    <a:pt x="498" y="34"/>
                  </a:moveTo>
                  <a:lnTo>
                    <a:pt x="498" y="0"/>
                  </a:lnTo>
                  <a:moveTo>
                    <a:pt x="502" y="34"/>
                  </a:moveTo>
                  <a:lnTo>
                    <a:pt x="502" y="0"/>
                  </a:lnTo>
                  <a:moveTo>
                    <a:pt x="0" y="34"/>
                  </a:moveTo>
                  <a:lnTo>
                    <a:pt x="502" y="34"/>
                  </a:lnTo>
                  <a:moveTo>
                    <a:pt x="0" y="38"/>
                  </a:moveTo>
                  <a:lnTo>
                    <a:pt x="502" y="3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6"/>
          <p:cNvGrpSpPr>
            <a:grpSpLocks noChangeAspect="1"/>
          </p:cNvGrpSpPr>
          <p:nvPr/>
        </p:nvGrpSpPr>
        <p:grpSpPr bwMode="auto">
          <a:xfrm>
            <a:off x="7296150" y="2802332"/>
            <a:ext cx="487702" cy="158889"/>
            <a:chOff x="3945" y="1918"/>
            <a:chExt cx="221" cy="84"/>
          </a:xfrm>
        </p:grpSpPr>
        <p:sp>
          <p:nvSpPr>
            <p:cNvPr id="1024" name="AutoShape 5"/>
            <p:cNvSpPr>
              <a:spLocks noChangeAspect="1" noChangeArrowheads="1" noTextEdit="1"/>
            </p:cNvSpPr>
            <p:nvPr/>
          </p:nvSpPr>
          <p:spPr bwMode="auto">
            <a:xfrm>
              <a:off x="3945" y="1918"/>
              <a:ext cx="221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7"/>
            <p:cNvSpPr>
              <a:spLocks/>
            </p:cNvSpPr>
            <p:nvPr/>
          </p:nvSpPr>
          <p:spPr bwMode="auto">
            <a:xfrm>
              <a:off x="3957" y="1930"/>
              <a:ext cx="192" cy="60"/>
            </a:xfrm>
            <a:custGeom>
              <a:avLst/>
              <a:gdLst>
                <a:gd name="T0" fmla="*/ 17 w 32"/>
                <a:gd name="T1" fmla="*/ 10 h 10"/>
                <a:gd name="T2" fmla="*/ 16 w 32"/>
                <a:gd name="T3" fmla="*/ 10 h 10"/>
                <a:gd name="T4" fmla="*/ 16 w 32"/>
                <a:gd name="T5" fmla="*/ 10 h 10"/>
                <a:gd name="T6" fmla="*/ 16 w 32"/>
                <a:gd name="T7" fmla="*/ 10 h 10"/>
                <a:gd name="T8" fmla="*/ 15 w 32"/>
                <a:gd name="T9" fmla="*/ 8 h 10"/>
                <a:gd name="T10" fmla="*/ 14 w 32"/>
                <a:gd name="T11" fmla="*/ 7 h 10"/>
                <a:gd name="T12" fmla="*/ 13 w 32"/>
                <a:gd name="T13" fmla="*/ 6 h 10"/>
                <a:gd name="T14" fmla="*/ 11 w 32"/>
                <a:gd name="T15" fmla="*/ 6 h 10"/>
                <a:gd name="T16" fmla="*/ 9 w 32"/>
                <a:gd name="T17" fmla="*/ 6 h 10"/>
                <a:gd name="T18" fmla="*/ 7 w 32"/>
                <a:gd name="T19" fmla="*/ 6 h 10"/>
                <a:gd name="T20" fmla="*/ 6 w 32"/>
                <a:gd name="T21" fmla="*/ 6 h 10"/>
                <a:gd name="T22" fmla="*/ 5 w 32"/>
                <a:gd name="T23" fmla="*/ 6 h 10"/>
                <a:gd name="T24" fmla="*/ 3 w 32"/>
                <a:gd name="T25" fmla="*/ 6 h 10"/>
                <a:gd name="T26" fmla="*/ 1 w 32"/>
                <a:gd name="T27" fmla="*/ 4 h 10"/>
                <a:gd name="T28" fmla="*/ 0 w 32"/>
                <a:gd name="T29" fmla="*/ 2 h 10"/>
                <a:gd name="T30" fmla="*/ 0 w 32"/>
                <a:gd name="T31" fmla="*/ 0 h 10"/>
                <a:gd name="T32" fmla="*/ 0 w 32"/>
                <a:gd name="T33" fmla="*/ 0 h 10"/>
                <a:gd name="T34" fmla="*/ 0 w 32"/>
                <a:gd name="T35" fmla="*/ 0 h 10"/>
                <a:gd name="T36" fmla="*/ 0 w 32"/>
                <a:gd name="T37" fmla="*/ 0 h 10"/>
                <a:gd name="T38" fmla="*/ 1 w 32"/>
                <a:gd name="T39" fmla="*/ 2 h 10"/>
                <a:gd name="T40" fmla="*/ 2 w 32"/>
                <a:gd name="T41" fmla="*/ 4 h 10"/>
                <a:gd name="T42" fmla="*/ 5 w 32"/>
                <a:gd name="T43" fmla="*/ 5 h 10"/>
                <a:gd name="T44" fmla="*/ 6 w 32"/>
                <a:gd name="T45" fmla="*/ 4 h 10"/>
                <a:gd name="T46" fmla="*/ 8 w 32"/>
                <a:gd name="T47" fmla="*/ 4 h 10"/>
                <a:gd name="T48" fmla="*/ 10 w 32"/>
                <a:gd name="T49" fmla="*/ 4 h 10"/>
                <a:gd name="T50" fmla="*/ 11 w 32"/>
                <a:gd name="T51" fmla="*/ 4 h 10"/>
                <a:gd name="T52" fmla="*/ 13 w 32"/>
                <a:gd name="T53" fmla="*/ 4 h 10"/>
                <a:gd name="T54" fmla="*/ 14 w 32"/>
                <a:gd name="T55" fmla="*/ 5 h 10"/>
                <a:gd name="T56" fmla="*/ 15 w 32"/>
                <a:gd name="T57" fmla="*/ 6 h 10"/>
                <a:gd name="T58" fmla="*/ 16 w 32"/>
                <a:gd name="T59" fmla="*/ 8 h 10"/>
                <a:gd name="T60" fmla="*/ 16 w 32"/>
                <a:gd name="T61" fmla="*/ 8 h 10"/>
                <a:gd name="T62" fmla="*/ 17 w 32"/>
                <a:gd name="T63" fmla="*/ 6 h 10"/>
                <a:gd name="T64" fmla="*/ 18 w 32"/>
                <a:gd name="T65" fmla="*/ 5 h 10"/>
                <a:gd name="T66" fmla="*/ 20 w 32"/>
                <a:gd name="T67" fmla="*/ 4 h 10"/>
                <a:gd name="T68" fmla="*/ 21 w 32"/>
                <a:gd name="T69" fmla="*/ 4 h 10"/>
                <a:gd name="T70" fmla="*/ 23 w 32"/>
                <a:gd name="T71" fmla="*/ 5 h 10"/>
                <a:gd name="T72" fmla="*/ 25 w 32"/>
                <a:gd name="T73" fmla="*/ 5 h 10"/>
                <a:gd name="T74" fmla="*/ 27 w 32"/>
                <a:gd name="T75" fmla="*/ 5 h 10"/>
                <a:gd name="T76" fmla="*/ 29 w 32"/>
                <a:gd name="T77" fmla="*/ 5 h 10"/>
                <a:gd name="T78" fmla="*/ 30 w 32"/>
                <a:gd name="T79" fmla="*/ 4 h 10"/>
                <a:gd name="T80" fmla="*/ 31 w 32"/>
                <a:gd name="T81" fmla="*/ 2 h 10"/>
                <a:gd name="T82" fmla="*/ 32 w 32"/>
                <a:gd name="T83" fmla="*/ 0 h 10"/>
                <a:gd name="T84" fmla="*/ 32 w 32"/>
                <a:gd name="T85" fmla="*/ 0 h 10"/>
                <a:gd name="T86" fmla="*/ 32 w 32"/>
                <a:gd name="T87" fmla="*/ 0 h 10"/>
                <a:gd name="T88" fmla="*/ 32 w 32"/>
                <a:gd name="T89" fmla="*/ 0 h 10"/>
                <a:gd name="T90" fmla="*/ 31 w 32"/>
                <a:gd name="T91" fmla="*/ 4 h 10"/>
                <a:gd name="T92" fmla="*/ 29 w 32"/>
                <a:gd name="T93" fmla="*/ 6 h 10"/>
                <a:gd name="T94" fmla="*/ 25 w 32"/>
                <a:gd name="T95" fmla="*/ 7 h 10"/>
                <a:gd name="T96" fmla="*/ 25 w 32"/>
                <a:gd name="T97" fmla="*/ 7 h 10"/>
                <a:gd name="T98" fmla="*/ 24 w 32"/>
                <a:gd name="T99" fmla="*/ 7 h 10"/>
                <a:gd name="T100" fmla="*/ 23 w 32"/>
                <a:gd name="T101" fmla="*/ 7 h 10"/>
                <a:gd name="T102" fmla="*/ 22 w 32"/>
                <a:gd name="T103" fmla="*/ 7 h 10"/>
                <a:gd name="T104" fmla="*/ 20 w 32"/>
                <a:gd name="T105" fmla="*/ 6 h 10"/>
                <a:gd name="T106" fmla="*/ 18 w 32"/>
                <a:gd name="T107" fmla="*/ 7 h 10"/>
                <a:gd name="T108" fmla="*/ 17 w 32"/>
                <a:gd name="T109" fmla="*/ 8 h 10"/>
                <a:gd name="T110" fmla="*/ 17 w 32"/>
                <a:gd name="T1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10">
                  <a:moveTo>
                    <a:pt x="17" y="10"/>
                  </a:moveTo>
                  <a:cubicBezTo>
                    <a:pt x="17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9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6" y="7"/>
                    <a:pt x="16" y="7"/>
                    <a:pt x="16" y="8"/>
                  </a:cubicBezTo>
                  <a:lnTo>
                    <a:pt x="16" y="8"/>
                  </a:lnTo>
                  <a:cubicBezTo>
                    <a:pt x="16" y="7"/>
                    <a:pt x="17" y="7"/>
                    <a:pt x="17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9" y="5"/>
                    <a:pt x="19" y="5"/>
                    <a:pt x="20" y="4"/>
                  </a:cubicBezTo>
                  <a:cubicBezTo>
                    <a:pt x="20" y="4"/>
                    <a:pt x="21" y="4"/>
                    <a:pt x="21" y="4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4" y="5"/>
                    <a:pt x="24" y="5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4"/>
                    <a:pt x="30" y="4"/>
                    <a:pt x="30" y="4"/>
                  </a:cubicBezTo>
                  <a:cubicBezTo>
                    <a:pt x="30" y="3"/>
                    <a:pt x="31" y="3"/>
                    <a:pt x="31" y="2"/>
                  </a:cubicBezTo>
                  <a:cubicBezTo>
                    <a:pt x="31" y="2"/>
                    <a:pt x="32" y="1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"/>
                    <a:pt x="32" y="3"/>
                    <a:pt x="31" y="4"/>
                  </a:cubicBezTo>
                  <a:cubicBezTo>
                    <a:pt x="31" y="5"/>
                    <a:pt x="30" y="5"/>
                    <a:pt x="29" y="6"/>
                  </a:cubicBezTo>
                  <a:cubicBezTo>
                    <a:pt x="28" y="6"/>
                    <a:pt x="27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7" y="7"/>
                    <a:pt x="17" y="8"/>
                  </a:cubicBezTo>
                  <a:cubicBezTo>
                    <a:pt x="17" y="8"/>
                    <a:pt x="17" y="9"/>
                    <a:pt x="17" y="10"/>
                  </a:cubicBez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8" name="Rectangle 1027"/>
          <p:cNvSpPr/>
          <p:nvPr/>
        </p:nvSpPr>
        <p:spPr>
          <a:xfrm>
            <a:off x="7239000" y="3051175"/>
            <a:ext cx="21526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i="1" dirty="0">
                <a:solidFill>
                  <a:srgbClr val="1A1B1C"/>
                </a:solidFill>
                <a:latin typeface="Times New Roman" pitchFamily="18" charset="0"/>
              </a:rPr>
              <a:t>r</a:t>
            </a: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1 </a:t>
            </a:r>
            <a:r>
              <a:rPr lang="pt-BR" i="1" dirty="0">
                <a:solidFill>
                  <a:srgbClr val="1A1B1C"/>
                </a:solidFill>
                <a:latin typeface="Times New Roman" pitchFamily="18" charset="0"/>
              </a:rPr>
              <a:t>r</a:t>
            </a: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0← r2 ×</a:t>
            </a:r>
            <a:r>
              <a:rPr lang="pt-BR" i="1" baseline="-25000" dirty="0">
                <a:solidFill>
                  <a:srgbClr val="1A1B1C"/>
                </a:solidFill>
                <a:latin typeface="Times New Roman" pitchFamily="18" charset="0"/>
              </a:rPr>
              <a:t>unsigned </a:t>
            </a: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baseline="-25000" dirty="0">
                <a:solidFill>
                  <a:srgbClr val="1A1B1C"/>
                </a:solidFill>
                <a:latin typeface="Times New Roman" pitchFamily="18" charset="0"/>
              </a:rPr>
              <a:t>    64</a:t>
            </a:r>
          </a:p>
        </p:txBody>
      </p:sp>
      <p:grpSp>
        <p:nvGrpSpPr>
          <p:cNvPr id="37" name="Group 6"/>
          <p:cNvGrpSpPr>
            <a:grpSpLocks noChangeAspect="1"/>
          </p:cNvGrpSpPr>
          <p:nvPr/>
        </p:nvGrpSpPr>
        <p:grpSpPr bwMode="auto">
          <a:xfrm>
            <a:off x="7296150" y="3296375"/>
            <a:ext cx="487702" cy="158889"/>
            <a:chOff x="3945" y="1918"/>
            <a:chExt cx="221" cy="84"/>
          </a:xfrm>
        </p:grpSpPr>
        <p:sp>
          <p:nvSpPr>
            <p:cNvPr id="38" name="AutoShape 5"/>
            <p:cNvSpPr>
              <a:spLocks noChangeAspect="1" noChangeArrowheads="1" noTextEdit="1"/>
            </p:cNvSpPr>
            <p:nvPr/>
          </p:nvSpPr>
          <p:spPr bwMode="auto">
            <a:xfrm>
              <a:off x="3945" y="1918"/>
              <a:ext cx="221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3957" y="1930"/>
              <a:ext cx="192" cy="60"/>
            </a:xfrm>
            <a:custGeom>
              <a:avLst/>
              <a:gdLst>
                <a:gd name="T0" fmla="*/ 17 w 32"/>
                <a:gd name="T1" fmla="*/ 10 h 10"/>
                <a:gd name="T2" fmla="*/ 16 w 32"/>
                <a:gd name="T3" fmla="*/ 10 h 10"/>
                <a:gd name="T4" fmla="*/ 16 w 32"/>
                <a:gd name="T5" fmla="*/ 10 h 10"/>
                <a:gd name="T6" fmla="*/ 16 w 32"/>
                <a:gd name="T7" fmla="*/ 10 h 10"/>
                <a:gd name="T8" fmla="*/ 15 w 32"/>
                <a:gd name="T9" fmla="*/ 8 h 10"/>
                <a:gd name="T10" fmla="*/ 14 w 32"/>
                <a:gd name="T11" fmla="*/ 7 h 10"/>
                <a:gd name="T12" fmla="*/ 13 w 32"/>
                <a:gd name="T13" fmla="*/ 6 h 10"/>
                <a:gd name="T14" fmla="*/ 11 w 32"/>
                <a:gd name="T15" fmla="*/ 6 h 10"/>
                <a:gd name="T16" fmla="*/ 9 w 32"/>
                <a:gd name="T17" fmla="*/ 6 h 10"/>
                <a:gd name="T18" fmla="*/ 7 w 32"/>
                <a:gd name="T19" fmla="*/ 6 h 10"/>
                <a:gd name="T20" fmla="*/ 6 w 32"/>
                <a:gd name="T21" fmla="*/ 6 h 10"/>
                <a:gd name="T22" fmla="*/ 5 w 32"/>
                <a:gd name="T23" fmla="*/ 6 h 10"/>
                <a:gd name="T24" fmla="*/ 3 w 32"/>
                <a:gd name="T25" fmla="*/ 6 h 10"/>
                <a:gd name="T26" fmla="*/ 1 w 32"/>
                <a:gd name="T27" fmla="*/ 4 h 10"/>
                <a:gd name="T28" fmla="*/ 0 w 32"/>
                <a:gd name="T29" fmla="*/ 2 h 10"/>
                <a:gd name="T30" fmla="*/ 0 w 32"/>
                <a:gd name="T31" fmla="*/ 0 h 10"/>
                <a:gd name="T32" fmla="*/ 0 w 32"/>
                <a:gd name="T33" fmla="*/ 0 h 10"/>
                <a:gd name="T34" fmla="*/ 0 w 32"/>
                <a:gd name="T35" fmla="*/ 0 h 10"/>
                <a:gd name="T36" fmla="*/ 0 w 32"/>
                <a:gd name="T37" fmla="*/ 0 h 10"/>
                <a:gd name="T38" fmla="*/ 1 w 32"/>
                <a:gd name="T39" fmla="*/ 2 h 10"/>
                <a:gd name="T40" fmla="*/ 2 w 32"/>
                <a:gd name="T41" fmla="*/ 4 h 10"/>
                <a:gd name="T42" fmla="*/ 5 w 32"/>
                <a:gd name="T43" fmla="*/ 5 h 10"/>
                <a:gd name="T44" fmla="*/ 6 w 32"/>
                <a:gd name="T45" fmla="*/ 4 h 10"/>
                <a:gd name="T46" fmla="*/ 8 w 32"/>
                <a:gd name="T47" fmla="*/ 4 h 10"/>
                <a:gd name="T48" fmla="*/ 10 w 32"/>
                <a:gd name="T49" fmla="*/ 4 h 10"/>
                <a:gd name="T50" fmla="*/ 11 w 32"/>
                <a:gd name="T51" fmla="*/ 4 h 10"/>
                <a:gd name="T52" fmla="*/ 13 w 32"/>
                <a:gd name="T53" fmla="*/ 4 h 10"/>
                <a:gd name="T54" fmla="*/ 14 w 32"/>
                <a:gd name="T55" fmla="*/ 5 h 10"/>
                <a:gd name="T56" fmla="*/ 15 w 32"/>
                <a:gd name="T57" fmla="*/ 6 h 10"/>
                <a:gd name="T58" fmla="*/ 16 w 32"/>
                <a:gd name="T59" fmla="*/ 8 h 10"/>
                <a:gd name="T60" fmla="*/ 16 w 32"/>
                <a:gd name="T61" fmla="*/ 8 h 10"/>
                <a:gd name="T62" fmla="*/ 17 w 32"/>
                <a:gd name="T63" fmla="*/ 6 h 10"/>
                <a:gd name="T64" fmla="*/ 18 w 32"/>
                <a:gd name="T65" fmla="*/ 5 h 10"/>
                <a:gd name="T66" fmla="*/ 20 w 32"/>
                <a:gd name="T67" fmla="*/ 4 h 10"/>
                <a:gd name="T68" fmla="*/ 21 w 32"/>
                <a:gd name="T69" fmla="*/ 4 h 10"/>
                <a:gd name="T70" fmla="*/ 23 w 32"/>
                <a:gd name="T71" fmla="*/ 5 h 10"/>
                <a:gd name="T72" fmla="*/ 25 w 32"/>
                <a:gd name="T73" fmla="*/ 5 h 10"/>
                <a:gd name="T74" fmla="*/ 27 w 32"/>
                <a:gd name="T75" fmla="*/ 5 h 10"/>
                <a:gd name="T76" fmla="*/ 29 w 32"/>
                <a:gd name="T77" fmla="*/ 5 h 10"/>
                <a:gd name="T78" fmla="*/ 30 w 32"/>
                <a:gd name="T79" fmla="*/ 4 h 10"/>
                <a:gd name="T80" fmla="*/ 31 w 32"/>
                <a:gd name="T81" fmla="*/ 2 h 10"/>
                <a:gd name="T82" fmla="*/ 32 w 32"/>
                <a:gd name="T83" fmla="*/ 0 h 10"/>
                <a:gd name="T84" fmla="*/ 32 w 32"/>
                <a:gd name="T85" fmla="*/ 0 h 10"/>
                <a:gd name="T86" fmla="*/ 32 w 32"/>
                <a:gd name="T87" fmla="*/ 0 h 10"/>
                <a:gd name="T88" fmla="*/ 32 w 32"/>
                <a:gd name="T89" fmla="*/ 0 h 10"/>
                <a:gd name="T90" fmla="*/ 31 w 32"/>
                <a:gd name="T91" fmla="*/ 4 h 10"/>
                <a:gd name="T92" fmla="*/ 29 w 32"/>
                <a:gd name="T93" fmla="*/ 6 h 10"/>
                <a:gd name="T94" fmla="*/ 25 w 32"/>
                <a:gd name="T95" fmla="*/ 7 h 10"/>
                <a:gd name="T96" fmla="*/ 25 w 32"/>
                <a:gd name="T97" fmla="*/ 7 h 10"/>
                <a:gd name="T98" fmla="*/ 24 w 32"/>
                <a:gd name="T99" fmla="*/ 7 h 10"/>
                <a:gd name="T100" fmla="*/ 23 w 32"/>
                <a:gd name="T101" fmla="*/ 7 h 10"/>
                <a:gd name="T102" fmla="*/ 22 w 32"/>
                <a:gd name="T103" fmla="*/ 7 h 10"/>
                <a:gd name="T104" fmla="*/ 20 w 32"/>
                <a:gd name="T105" fmla="*/ 6 h 10"/>
                <a:gd name="T106" fmla="*/ 18 w 32"/>
                <a:gd name="T107" fmla="*/ 7 h 10"/>
                <a:gd name="T108" fmla="*/ 17 w 32"/>
                <a:gd name="T109" fmla="*/ 8 h 10"/>
                <a:gd name="T110" fmla="*/ 17 w 32"/>
                <a:gd name="T1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" h="10">
                  <a:moveTo>
                    <a:pt x="17" y="10"/>
                  </a:moveTo>
                  <a:cubicBezTo>
                    <a:pt x="17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1" y="6"/>
                    <a:pt x="11" y="6"/>
                  </a:cubicBezTo>
                  <a:cubicBezTo>
                    <a:pt x="10" y="6"/>
                    <a:pt x="9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6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6" y="7"/>
                    <a:pt x="16" y="7"/>
                    <a:pt x="16" y="8"/>
                  </a:cubicBezTo>
                  <a:lnTo>
                    <a:pt x="16" y="8"/>
                  </a:lnTo>
                  <a:cubicBezTo>
                    <a:pt x="16" y="7"/>
                    <a:pt x="17" y="7"/>
                    <a:pt x="17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9" y="5"/>
                    <a:pt x="19" y="5"/>
                    <a:pt x="20" y="4"/>
                  </a:cubicBezTo>
                  <a:cubicBezTo>
                    <a:pt x="20" y="4"/>
                    <a:pt x="21" y="4"/>
                    <a:pt x="21" y="4"/>
                  </a:cubicBezTo>
                  <a:cubicBezTo>
                    <a:pt x="22" y="4"/>
                    <a:pt x="22" y="4"/>
                    <a:pt x="23" y="5"/>
                  </a:cubicBezTo>
                  <a:cubicBezTo>
                    <a:pt x="24" y="5"/>
                    <a:pt x="24" y="5"/>
                    <a:pt x="25" y="5"/>
                  </a:cubicBezTo>
                  <a:cubicBezTo>
                    <a:pt x="25" y="5"/>
                    <a:pt x="26" y="5"/>
                    <a:pt x="27" y="5"/>
                  </a:cubicBezTo>
                  <a:cubicBezTo>
                    <a:pt x="27" y="5"/>
                    <a:pt x="28" y="5"/>
                    <a:pt x="29" y="5"/>
                  </a:cubicBezTo>
                  <a:cubicBezTo>
                    <a:pt x="29" y="4"/>
                    <a:pt x="30" y="4"/>
                    <a:pt x="30" y="4"/>
                  </a:cubicBezTo>
                  <a:cubicBezTo>
                    <a:pt x="30" y="3"/>
                    <a:pt x="31" y="3"/>
                    <a:pt x="31" y="2"/>
                  </a:cubicBezTo>
                  <a:cubicBezTo>
                    <a:pt x="31" y="2"/>
                    <a:pt x="32" y="1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"/>
                    <a:pt x="32" y="3"/>
                    <a:pt x="31" y="4"/>
                  </a:cubicBezTo>
                  <a:cubicBezTo>
                    <a:pt x="31" y="5"/>
                    <a:pt x="30" y="5"/>
                    <a:pt x="29" y="6"/>
                  </a:cubicBezTo>
                  <a:cubicBezTo>
                    <a:pt x="28" y="6"/>
                    <a:pt x="27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2" y="7"/>
                    <a:pt x="22" y="7"/>
                  </a:cubicBezTo>
                  <a:cubicBezTo>
                    <a:pt x="21" y="6"/>
                    <a:pt x="21" y="6"/>
                    <a:pt x="20" y="6"/>
                  </a:cubicBezTo>
                  <a:cubicBezTo>
                    <a:pt x="19" y="6"/>
                    <a:pt x="19" y="6"/>
                    <a:pt x="18" y="7"/>
                  </a:cubicBezTo>
                  <a:cubicBezTo>
                    <a:pt x="18" y="7"/>
                    <a:pt x="17" y="7"/>
                    <a:pt x="17" y="8"/>
                  </a:cubicBezTo>
                  <a:cubicBezTo>
                    <a:pt x="17" y="8"/>
                    <a:pt x="17" y="9"/>
                    <a:pt x="17" y="10"/>
                  </a:cubicBez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859340"/>
            <a:ext cx="670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and save the result in r3.</a:t>
            </a:r>
          </a:p>
          <a:p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/* load test values */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r0, #12</a:t>
            </a:r>
          </a:p>
          <a:p>
            <a:r>
              <a:rPr lang="en-US" sz="20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 r1, #1</a:t>
            </a:r>
          </a:p>
          <a:p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i="1" dirty="0">
                <a:latin typeface="Courier New" pitchFamily="49" charset="0"/>
                <a:cs typeface="Courier New" pitchFamily="49" charset="0"/>
              </a:rPr>
              <a:t>/* perform the logical computation */</a:t>
            </a:r>
          </a:p>
          <a:p>
            <a:r>
              <a:rPr lang="pt-BR" sz="2000" i="1" dirty="0">
                <a:latin typeface="Courier New" pitchFamily="49" charset="0"/>
                <a:cs typeface="Courier New" pitchFamily="49" charset="0"/>
              </a:rPr>
              <a:t>mul r4, r0, r0 @ 12*12</a:t>
            </a:r>
          </a:p>
          <a:p>
            <a:r>
              <a:rPr lang="pt-BR" sz="2000" i="1" dirty="0">
                <a:latin typeface="Courier New" pitchFamily="49" charset="0"/>
                <a:cs typeface="Courier New" pitchFamily="49" charset="0"/>
              </a:rPr>
              <a:t>mla r3, r4, r0, r1 @ 12*12*12 + 1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4345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752600"/>
            <a:ext cx="7345362" cy="3886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3088" indent="-457200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Basic Instructions</a:t>
            </a:r>
          </a:p>
          <a:p>
            <a:pPr marL="573088" indent="-457200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Advanced Instructions</a:t>
            </a:r>
          </a:p>
          <a:p>
            <a:pPr marL="573088" indent="-457200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Branch Instructions</a:t>
            </a:r>
          </a:p>
          <a:p>
            <a:pPr marL="573088" indent="-457200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Memory Instructions</a:t>
            </a:r>
          </a:p>
          <a:p>
            <a:pPr marL="573088" indent="-457200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581840" y="2438402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Shifter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Operands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57601" y="1590676"/>
            <a:ext cx="5046663" cy="4581525"/>
            <a:chOff x="1536" y="912"/>
            <a:chExt cx="3179" cy="288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36" y="912"/>
              <a:ext cx="3179" cy="2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19" y="1309"/>
              <a:ext cx="391" cy="199"/>
            </a:xfrm>
            <a:prstGeom prst="rect">
              <a:avLst/>
            </a:prstGeom>
            <a:solidFill>
              <a:srgbClr val="DBEDF1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48" y="1329"/>
              <a:ext cx="27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reg1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828" y="1333"/>
              <a:ext cx="6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Bitstream Vera Sans"/>
                </a:rPr>
                <a:t>,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78" y="1305"/>
              <a:ext cx="382" cy="734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13" y="1339"/>
              <a:ext cx="1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lsl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013" y="1525"/>
              <a:ext cx="14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000000"/>
                  </a:solidFill>
                  <a:latin typeface="Bitstream Vera Sans"/>
                </a:rPr>
                <a:t>lsr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013" y="1693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asr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013" y="1879"/>
              <a:ext cx="1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000000"/>
                  </a:solidFill>
                  <a:latin typeface="Bitstream Vera Sans"/>
                </a:rPr>
                <a:t>ror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477" y="1306"/>
              <a:ext cx="880" cy="40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516" y="1337"/>
              <a:ext cx="67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#shift_amt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10" y="1522"/>
              <a:ext cx="27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reg2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770" y="2486"/>
              <a:ext cx="1127" cy="198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985" y="2482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2241" y="2481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457" y="2484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2672" y="2489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797" y="2455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1  0  1  1 0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002" y="2578"/>
              <a:ext cx="45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370" y="2553"/>
              <a:ext cx="90" cy="51"/>
            </a:xfrm>
            <a:custGeom>
              <a:avLst/>
              <a:gdLst>
                <a:gd name="T0" fmla="*/ 25 w 90"/>
                <a:gd name="T1" fmla="*/ 25 h 51"/>
                <a:gd name="T2" fmla="*/ 0 w 90"/>
                <a:gd name="T3" fmla="*/ 51 h 51"/>
                <a:gd name="T4" fmla="*/ 90 w 90"/>
                <a:gd name="T5" fmla="*/ 25 h 51"/>
                <a:gd name="T6" fmla="*/ 0 w 90"/>
                <a:gd name="T7" fmla="*/ 0 h 51"/>
                <a:gd name="T8" fmla="*/ 25 w 90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5" y="25"/>
                  </a:moveTo>
                  <a:lnTo>
                    <a:pt x="0" y="51"/>
                  </a:lnTo>
                  <a:lnTo>
                    <a:pt x="90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999" y="2459"/>
              <a:ext cx="20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Bitstream Vera Sans"/>
                </a:rPr>
                <a:t>lsl #1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533" y="2479"/>
              <a:ext cx="1127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3748" y="2475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4005" y="2473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220" y="2477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435" y="2481"/>
              <a:ext cx="0" cy="19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560" y="2448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0  1  1  0 0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1763" y="2810"/>
              <a:ext cx="1126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978" y="2805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2234" y="2804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2450" y="2808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2665" y="2812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1790" y="2779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1  0  1  1 0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2995" y="2902"/>
              <a:ext cx="45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363" y="2876"/>
              <a:ext cx="90" cy="51"/>
            </a:xfrm>
            <a:custGeom>
              <a:avLst/>
              <a:gdLst>
                <a:gd name="T0" fmla="*/ 26 w 90"/>
                <a:gd name="T1" fmla="*/ 26 h 51"/>
                <a:gd name="T2" fmla="*/ 0 w 90"/>
                <a:gd name="T3" fmla="*/ 51 h 51"/>
                <a:gd name="T4" fmla="*/ 90 w 90"/>
                <a:gd name="T5" fmla="*/ 26 h 51"/>
                <a:gd name="T6" fmla="*/ 0 w 90"/>
                <a:gd name="T7" fmla="*/ 0 h 51"/>
                <a:gd name="T8" fmla="*/ 26 w 90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6"/>
                  </a:moveTo>
                  <a:lnTo>
                    <a:pt x="0" y="51"/>
                  </a:lnTo>
                  <a:lnTo>
                    <a:pt x="9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992" y="2783"/>
              <a:ext cx="2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Bitstream Vera Sans"/>
                </a:rPr>
                <a:t>lsr #1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526" y="2803"/>
              <a:ext cx="1127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3741" y="2798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998" y="2797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4213" y="2801"/>
              <a:ext cx="0" cy="205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4428" y="2805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554" y="2771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0  1  0  1 1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493" y="1022"/>
              <a:ext cx="1695" cy="210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523" y="1031"/>
              <a:ext cx="10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Generic format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1766" y="3120"/>
              <a:ext cx="1127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1981" y="3115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2238" y="3114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2453" y="3117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2668" y="3122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794" y="3088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1  0  1  1 0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2998" y="3211"/>
              <a:ext cx="45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3366" y="3186"/>
              <a:ext cx="90" cy="51"/>
            </a:xfrm>
            <a:custGeom>
              <a:avLst/>
              <a:gdLst>
                <a:gd name="T0" fmla="*/ 26 w 90"/>
                <a:gd name="T1" fmla="*/ 25 h 51"/>
                <a:gd name="T2" fmla="*/ 0 w 90"/>
                <a:gd name="T3" fmla="*/ 51 h 51"/>
                <a:gd name="T4" fmla="*/ 90 w 90"/>
                <a:gd name="T5" fmla="*/ 25 h 51"/>
                <a:gd name="T6" fmla="*/ 0 w 90"/>
                <a:gd name="T7" fmla="*/ 0 h 51"/>
                <a:gd name="T8" fmla="*/ 26 w 90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5"/>
                  </a:moveTo>
                  <a:lnTo>
                    <a:pt x="0" y="51"/>
                  </a:lnTo>
                  <a:lnTo>
                    <a:pt x="90" y="25"/>
                  </a:lnTo>
                  <a:lnTo>
                    <a:pt x="0" y="0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2995" y="3092"/>
              <a:ext cx="23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Bitstream Vera Sans"/>
                </a:rPr>
                <a:t>asr #1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3530" y="3112"/>
              <a:ext cx="1126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3745" y="3108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4001" y="3107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4217" y="3110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1"/>
            <p:cNvSpPr>
              <a:spLocks noChangeShapeType="1"/>
            </p:cNvSpPr>
            <p:nvPr/>
          </p:nvSpPr>
          <p:spPr bwMode="auto">
            <a:xfrm>
              <a:off x="4432" y="3115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557" y="3081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1  1  0  1 1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1759" y="3443"/>
              <a:ext cx="1127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4"/>
            <p:cNvSpPr>
              <a:spLocks noChangeShapeType="1"/>
            </p:cNvSpPr>
            <p:nvPr/>
          </p:nvSpPr>
          <p:spPr bwMode="auto">
            <a:xfrm>
              <a:off x="1975" y="3439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2231" y="3437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2446" y="3441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>
              <a:off x="2662" y="3446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1787" y="3412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1  0  1  1 0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>
              <a:off x="2991" y="3535"/>
              <a:ext cx="45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3360" y="3509"/>
              <a:ext cx="89" cy="51"/>
            </a:xfrm>
            <a:custGeom>
              <a:avLst/>
              <a:gdLst>
                <a:gd name="T0" fmla="*/ 25 w 89"/>
                <a:gd name="T1" fmla="*/ 26 h 51"/>
                <a:gd name="T2" fmla="*/ 0 w 89"/>
                <a:gd name="T3" fmla="*/ 51 h 51"/>
                <a:gd name="T4" fmla="*/ 89 w 89"/>
                <a:gd name="T5" fmla="*/ 26 h 51"/>
                <a:gd name="T6" fmla="*/ 0 w 89"/>
                <a:gd name="T7" fmla="*/ 0 h 51"/>
                <a:gd name="T8" fmla="*/ 25 w 89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5" y="26"/>
                  </a:moveTo>
                  <a:lnTo>
                    <a:pt x="0" y="51"/>
                  </a:lnTo>
                  <a:lnTo>
                    <a:pt x="89" y="26"/>
                  </a:lnTo>
                  <a:lnTo>
                    <a:pt x="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2988" y="3416"/>
              <a:ext cx="2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Bitstream Vera Sans"/>
                </a:rPr>
                <a:t>ror #1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3522" y="3436"/>
              <a:ext cx="1127" cy="197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>
              <a:off x="3738" y="3432"/>
              <a:ext cx="0" cy="205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>
              <a:off x="3994" y="3430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5"/>
            <p:cNvSpPr>
              <a:spLocks noChangeShapeType="1"/>
            </p:cNvSpPr>
            <p:nvPr/>
          </p:nvSpPr>
          <p:spPr bwMode="auto">
            <a:xfrm>
              <a:off x="4210" y="3434"/>
              <a:ext cx="0" cy="20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4425" y="3438"/>
              <a:ext cx="0" cy="19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550" y="3405"/>
              <a:ext cx="9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Bitstream Vera Sans"/>
                </a:rPr>
                <a:t>0  1  0  1 1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2525" y="2120"/>
              <a:ext cx="1292" cy="206"/>
            </a:xfrm>
            <a:prstGeom prst="rect">
              <a:avLst/>
            </a:prstGeom>
            <a:solidFill>
              <a:srgbClr val="DBEDF1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/>
            <p:cNvSpPr>
              <a:spLocks noChangeArrowheads="1"/>
            </p:cNvSpPr>
            <p:nvPr/>
          </p:nvSpPr>
          <p:spPr bwMode="auto">
            <a:xfrm>
              <a:off x="2678" y="2122"/>
              <a:ext cx="61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Examples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4" name="Line 80"/>
            <p:cNvSpPr>
              <a:spLocks noChangeShapeType="1"/>
            </p:cNvSpPr>
            <p:nvPr/>
          </p:nvSpPr>
          <p:spPr bwMode="auto">
            <a:xfrm flipH="1">
              <a:off x="2054" y="2413"/>
              <a:ext cx="508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2054" y="2388"/>
              <a:ext cx="89" cy="51"/>
            </a:xfrm>
            <a:custGeom>
              <a:avLst/>
              <a:gdLst>
                <a:gd name="T0" fmla="*/ 64 w 89"/>
                <a:gd name="T1" fmla="*/ 25 h 51"/>
                <a:gd name="T2" fmla="*/ 89 w 89"/>
                <a:gd name="T3" fmla="*/ 0 h 51"/>
                <a:gd name="T4" fmla="*/ 0 w 89"/>
                <a:gd name="T5" fmla="*/ 25 h 51"/>
                <a:gd name="T6" fmla="*/ 89 w 89"/>
                <a:gd name="T7" fmla="*/ 51 h 51"/>
                <a:gd name="T8" fmla="*/ 64 w 89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64" y="25"/>
                  </a:moveTo>
                  <a:lnTo>
                    <a:pt x="89" y="0"/>
                  </a:lnTo>
                  <a:lnTo>
                    <a:pt x="0" y="25"/>
                  </a:lnTo>
                  <a:lnTo>
                    <a:pt x="89" y="51"/>
                  </a:lnTo>
                  <a:lnTo>
                    <a:pt x="64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2"/>
            <p:cNvSpPr>
              <a:spLocks noChangeShapeType="1"/>
            </p:cNvSpPr>
            <p:nvPr/>
          </p:nvSpPr>
          <p:spPr bwMode="auto">
            <a:xfrm>
              <a:off x="2054" y="2766"/>
              <a:ext cx="522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2486" y="2740"/>
              <a:ext cx="90" cy="51"/>
            </a:xfrm>
            <a:custGeom>
              <a:avLst/>
              <a:gdLst>
                <a:gd name="T0" fmla="*/ 26 w 90"/>
                <a:gd name="T1" fmla="*/ 26 h 51"/>
                <a:gd name="T2" fmla="*/ 0 w 90"/>
                <a:gd name="T3" fmla="*/ 51 h 51"/>
                <a:gd name="T4" fmla="*/ 90 w 90"/>
                <a:gd name="T5" fmla="*/ 26 h 51"/>
                <a:gd name="T6" fmla="*/ 0 w 90"/>
                <a:gd name="T7" fmla="*/ 0 h 51"/>
                <a:gd name="T8" fmla="*/ 26 w 90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6"/>
                  </a:moveTo>
                  <a:lnTo>
                    <a:pt x="0" y="51"/>
                  </a:lnTo>
                  <a:lnTo>
                    <a:pt x="9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4"/>
            <p:cNvSpPr>
              <a:spLocks noChangeShapeType="1"/>
            </p:cNvSpPr>
            <p:nvPr/>
          </p:nvSpPr>
          <p:spPr bwMode="auto">
            <a:xfrm>
              <a:off x="2049" y="3082"/>
              <a:ext cx="486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2445" y="3056"/>
              <a:ext cx="90" cy="51"/>
            </a:xfrm>
            <a:custGeom>
              <a:avLst/>
              <a:gdLst>
                <a:gd name="T0" fmla="*/ 25 w 90"/>
                <a:gd name="T1" fmla="*/ 26 h 51"/>
                <a:gd name="T2" fmla="*/ 0 w 90"/>
                <a:gd name="T3" fmla="*/ 51 h 51"/>
                <a:gd name="T4" fmla="*/ 90 w 90"/>
                <a:gd name="T5" fmla="*/ 26 h 51"/>
                <a:gd name="T6" fmla="*/ 0 w 90"/>
                <a:gd name="T7" fmla="*/ 0 h 51"/>
                <a:gd name="T8" fmla="*/ 25 w 90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5" y="26"/>
                  </a:moveTo>
                  <a:lnTo>
                    <a:pt x="0" y="51"/>
                  </a:lnTo>
                  <a:lnTo>
                    <a:pt x="90" y="26"/>
                  </a:lnTo>
                  <a:lnTo>
                    <a:pt x="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1573" y="3530"/>
              <a:ext cx="1383" cy="229"/>
            </a:xfrm>
            <a:custGeom>
              <a:avLst/>
              <a:gdLst>
                <a:gd name="T0" fmla="*/ 5766 w 6088"/>
                <a:gd name="T1" fmla="*/ 40 h 1008"/>
                <a:gd name="T2" fmla="*/ 6088 w 6088"/>
                <a:gd name="T3" fmla="*/ 40 h 1008"/>
                <a:gd name="T4" fmla="*/ 6088 w 6088"/>
                <a:gd name="T5" fmla="*/ 1008 h 1008"/>
                <a:gd name="T6" fmla="*/ 0 w 6088"/>
                <a:gd name="T7" fmla="*/ 1008 h 1008"/>
                <a:gd name="T8" fmla="*/ 0 w 6088"/>
                <a:gd name="T9" fmla="*/ 0 h 1008"/>
                <a:gd name="T10" fmla="*/ 786 w 6088"/>
                <a:gd name="T11" fmla="*/ 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88" h="1008">
                  <a:moveTo>
                    <a:pt x="5766" y="40"/>
                  </a:moveTo>
                  <a:lnTo>
                    <a:pt x="6088" y="40"/>
                  </a:lnTo>
                  <a:lnTo>
                    <a:pt x="6088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786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1661" y="3505"/>
              <a:ext cx="90" cy="51"/>
            </a:xfrm>
            <a:custGeom>
              <a:avLst/>
              <a:gdLst>
                <a:gd name="T0" fmla="*/ 26 w 90"/>
                <a:gd name="T1" fmla="*/ 25 h 51"/>
                <a:gd name="T2" fmla="*/ 0 w 90"/>
                <a:gd name="T3" fmla="*/ 51 h 51"/>
                <a:gd name="T4" fmla="*/ 90 w 90"/>
                <a:gd name="T5" fmla="*/ 25 h 51"/>
                <a:gd name="T6" fmla="*/ 0 w 90"/>
                <a:gd name="T7" fmla="*/ 0 h 51"/>
                <a:gd name="T8" fmla="*/ 26 w 90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5"/>
                  </a:moveTo>
                  <a:lnTo>
                    <a:pt x="0" y="51"/>
                  </a:lnTo>
                  <a:lnTo>
                    <a:pt x="90" y="25"/>
                  </a:lnTo>
                  <a:lnTo>
                    <a:pt x="0" y="0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Examples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Shifter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Operands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1600200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Write ARM assembly code to compute: r1 = r2 / 4.</a:t>
            </a:r>
          </a:p>
          <a:p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mov r1, r2, asr #2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3933371"/>
            <a:ext cx="601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Write ARM assembly code to compute: r1 = r2 + r3 × 4.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pt-BR" sz="2000" dirty="0">
                <a:latin typeface="Courier New" pitchFamily="49" charset="0"/>
                <a:cs typeface="Courier New" pitchFamily="49" charset="0"/>
              </a:rPr>
              <a:t>add r1, r2, r3, lsl #2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1600201"/>
            <a:ext cx="7086600" cy="21045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3955144"/>
            <a:ext cx="7086600" cy="21045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Compare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3711576"/>
            <a:ext cx="7416800" cy="2460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Sets the flags of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CPSR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CPSR</a:t>
            </a:r>
            <a:r>
              <a:rPr lang="en-US" dirty="0">
                <a:latin typeface="Calibri" panose="020F0502020204030204" pitchFamily="34" charset="0"/>
              </a:rPr>
              <a:t> (Current Program Status Register)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(negative) 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Z</a:t>
            </a:r>
            <a:r>
              <a:rPr lang="en-US" dirty="0">
                <a:latin typeface="Calibri" panose="020F0502020204030204" pitchFamily="34" charset="0"/>
              </a:rPr>
              <a:t> (zero),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</a:rPr>
              <a:t> (carry), 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</a:rPr>
              <a:t> (overflow)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need to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borrow</a:t>
            </a:r>
            <a:r>
              <a:rPr lang="en-US" dirty="0">
                <a:latin typeface="Calibri" panose="020F0502020204030204" pitchFamily="34" charset="0"/>
              </a:rPr>
              <a:t> a bit in a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subtraction</a:t>
            </a:r>
            <a:r>
              <a:rPr lang="en-US" dirty="0">
                <a:latin typeface="Calibri" panose="020F0502020204030204" pitchFamily="34" charset="0"/>
              </a:rPr>
              <a:t>, we set C to 0, otherwise we set it to 1.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0" y="1828801"/>
            <a:ext cx="7315200" cy="1476375"/>
            <a:chOff x="864" y="1378"/>
            <a:chExt cx="4608" cy="93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864" y="1378"/>
              <a:ext cx="4608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882" y="1396"/>
              <a:ext cx="4565" cy="195"/>
            </a:xfrm>
            <a:custGeom>
              <a:avLst/>
              <a:gdLst>
                <a:gd name="T0" fmla="*/ 0 w 514"/>
                <a:gd name="T1" fmla="*/ 0 h 22"/>
                <a:gd name="T2" fmla="*/ 514 w 514"/>
                <a:gd name="T3" fmla="*/ 0 h 22"/>
                <a:gd name="T4" fmla="*/ 0 w 514"/>
                <a:gd name="T5" fmla="*/ 4 h 22"/>
                <a:gd name="T6" fmla="*/ 514 w 514"/>
                <a:gd name="T7" fmla="*/ 4 h 22"/>
                <a:gd name="T8" fmla="*/ 0 w 514"/>
                <a:gd name="T9" fmla="*/ 22 h 22"/>
                <a:gd name="T10" fmla="*/ 0 w 514"/>
                <a:gd name="T11" fmla="*/ 4 h 22"/>
                <a:gd name="T12" fmla="*/ 4 w 514"/>
                <a:gd name="T13" fmla="*/ 22 h 22"/>
                <a:gd name="T14" fmla="*/ 4 w 514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22">
                  <a:moveTo>
                    <a:pt x="0" y="0"/>
                  </a:moveTo>
                  <a:lnTo>
                    <a:pt x="514" y="0"/>
                  </a:lnTo>
                  <a:moveTo>
                    <a:pt x="0" y="4"/>
                  </a:moveTo>
                  <a:lnTo>
                    <a:pt x="514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97" y="1422"/>
              <a:ext cx="107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cmp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</a:rPr>
                <a:t>/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cmn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</a:rPr>
                <a:t>/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tst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</a:rPr>
                <a:t>/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teq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</a:rPr>
                <a:t>/</a:t>
              </a: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241" y="1431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329" y="1422"/>
              <a:ext cx="567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cmp r1, r2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cmn r1, r2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tst r1, r2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700" dirty="0">
                  <a:solidFill>
                    <a:srgbClr val="1A1B1C"/>
                  </a:solidFill>
                  <a:latin typeface="Times New Roman" pitchFamily="18" charset="0"/>
                </a:rPr>
                <a:t>teq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013" y="1431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093" y="1422"/>
              <a:ext cx="2095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Set flags after computing (r1 - r2)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Set flags after computing (r1 + r2)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Set flags after computing (r1 AND r2)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Set flags after computing (r1 XOR r2)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882" y="1431"/>
              <a:ext cx="4565" cy="320"/>
            </a:xfrm>
            <a:custGeom>
              <a:avLst/>
              <a:gdLst>
                <a:gd name="T0" fmla="*/ 510 w 514"/>
                <a:gd name="T1" fmla="*/ 18 h 36"/>
                <a:gd name="T2" fmla="*/ 510 w 514"/>
                <a:gd name="T3" fmla="*/ 0 h 36"/>
                <a:gd name="T4" fmla="*/ 514 w 514"/>
                <a:gd name="T5" fmla="*/ 18 h 36"/>
                <a:gd name="T6" fmla="*/ 514 w 514"/>
                <a:gd name="T7" fmla="*/ 0 h 36"/>
                <a:gd name="T8" fmla="*/ 0 w 514"/>
                <a:gd name="T9" fmla="*/ 18 h 36"/>
                <a:gd name="T10" fmla="*/ 514 w 514"/>
                <a:gd name="T11" fmla="*/ 18 h 36"/>
                <a:gd name="T12" fmla="*/ 0 w 514"/>
                <a:gd name="T13" fmla="*/ 36 h 36"/>
                <a:gd name="T14" fmla="*/ 0 w 514"/>
                <a:gd name="T15" fmla="*/ 18 h 36"/>
                <a:gd name="T16" fmla="*/ 4 w 514"/>
                <a:gd name="T17" fmla="*/ 36 h 36"/>
                <a:gd name="T18" fmla="*/ 4 w 51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36">
                  <a:moveTo>
                    <a:pt x="510" y="18"/>
                  </a:moveTo>
                  <a:lnTo>
                    <a:pt x="510" y="0"/>
                  </a:lnTo>
                  <a:moveTo>
                    <a:pt x="514" y="18"/>
                  </a:moveTo>
                  <a:lnTo>
                    <a:pt x="514" y="0"/>
                  </a:lnTo>
                  <a:moveTo>
                    <a:pt x="0" y="18"/>
                  </a:moveTo>
                  <a:lnTo>
                    <a:pt x="51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241" y="1591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013" y="1591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882" y="1591"/>
              <a:ext cx="4565" cy="329"/>
            </a:xfrm>
            <a:custGeom>
              <a:avLst/>
              <a:gdLst>
                <a:gd name="T0" fmla="*/ 510 w 514"/>
                <a:gd name="T1" fmla="*/ 18 h 37"/>
                <a:gd name="T2" fmla="*/ 510 w 514"/>
                <a:gd name="T3" fmla="*/ 0 h 37"/>
                <a:gd name="T4" fmla="*/ 514 w 514"/>
                <a:gd name="T5" fmla="*/ 18 h 37"/>
                <a:gd name="T6" fmla="*/ 514 w 514"/>
                <a:gd name="T7" fmla="*/ 0 h 37"/>
                <a:gd name="T8" fmla="*/ 0 w 514"/>
                <a:gd name="T9" fmla="*/ 19 h 37"/>
                <a:gd name="T10" fmla="*/ 514 w 514"/>
                <a:gd name="T11" fmla="*/ 19 h 37"/>
                <a:gd name="T12" fmla="*/ 0 w 514"/>
                <a:gd name="T13" fmla="*/ 37 h 37"/>
                <a:gd name="T14" fmla="*/ 0 w 514"/>
                <a:gd name="T15" fmla="*/ 19 h 37"/>
                <a:gd name="T16" fmla="*/ 4 w 514"/>
                <a:gd name="T17" fmla="*/ 37 h 37"/>
                <a:gd name="T18" fmla="*/ 4 w 51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37">
                  <a:moveTo>
                    <a:pt x="510" y="18"/>
                  </a:moveTo>
                  <a:lnTo>
                    <a:pt x="510" y="0"/>
                  </a:lnTo>
                  <a:moveTo>
                    <a:pt x="514" y="18"/>
                  </a:moveTo>
                  <a:lnTo>
                    <a:pt x="514" y="0"/>
                  </a:lnTo>
                  <a:moveTo>
                    <a:pt x="0" y="19"/>
                  </a:moveTo>
                  <a:lnTo>
                    <a:pt x="51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241" y="1760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3013" y="1760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882" y="1760"/>
              <a:ext cx="4565" cy="329"/>
            </a:xfrm>
            <a:custGeom>
              <a:avLst/>
              <a:gdLst>
                <a:gd name="T0" fmla="*/ 510 w 514"/>
                <a:gd name="T1" fmla="*/ 18 h 37"/>
                <a:gd name="T2" fmla="*/ 510 w 514"/>
                <a:gd name="T3" fmla="*/ 0 h 37"/>
                <a:gd name="T4" fmla="*/ 514 w 514"/>
                <a:gd name="T5" fmla="*/ 18 h 37"/>
                <a:gd name="T6" fmla="*/ 514 w 514"/>
                <a:gd name="T7" fmla="*/ 0 h 37"/>
                <a:gd name="T8" fmla="*/ 0 w 514"/>
                <a:gd name="T9" fmla="*/ 18 h 37"/>
                <a:gd name="T10" fmla="*/ 514 w 514"/>
                <a:gd name="T11" fmla="*/ 18 h 37"/>
                <a:gd name="T12" fmla="*/ 0 w 514"/>
                <a:gd name="T13" fmla="*/ 37 h 37"/>
                <a:gd name="T14" fmla="*/ 0 w 514"/>
                <a:gd name="T15" fmla="*/ 19 h 37"/>
                <a:gd name="T16" fmla="*/ 4 w 514"/>
                <a:gd name="T17" fmla="*/ 37 h 37"/>
                <a:gd name="T18" fmla="*/ 4 w 51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37">
                  <a:moveTo>
                    <a:pt x="510" y="18"/>
                  </a:moveTo>
                  <a:lnTo>
                    <a:pt x="510" y="0"/>
                  </a:lnTo>
                  <a:moveTo>
                    <a:pt x="514" y="18"/>
                  </a:moveTo>
                  <a:lnTo>
                    <a:pt x="514" y="0"/>
                  </a:lnTo>
                  <a:moveTo>
                    <a:pt x="0" y="18"/>
                  </a:moveTo>
                  <a:lnTo>
                    <a:pt x="514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241" y="1929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013" y="1929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882" y="1929"/>
              <a:ext cx="4565" cy="320"/>
            </a:xfrm>
            <a:custGeom>
              <a:avLst/>
              <a:gdLst>
                <a:gd name="T0" fmla="*/ 510 w 514"/>
                <a:gd name="T1" fmla="*/ 18 h 36"/>
                <a:gd name="T2" fmla="*/ 510 w 514"/>
                <a:gd name="T3" fmla="*/ 0 h 36"/>
                <a:gd name="T4" fmla="*/ 514 w 514"/>
                <a:gd name="T5" fmla="*/ 18 h 36"/>
                <a:gd name="T6" fmla="*/ 514 w 514"/>
                <a:gd name="T7" fmla="*/ 0 h 36"/>
                <a:gd name="T8" fmla="*/ 0 w 514"/>
                <a:gd name="T9" fmla="*/ 18 h 36"/>
                <a:gd name="T10" fmla="*/ 514 w 514"/>
                <a:gd name="T11" fmla="*/ 18 h 36"/>
                <a:gd name="T12" fmla="*/ 0 w 514"/>
                <a:gd name="T13" fmla="*/ 36 h 36"/>
                <a:gd name="T14" fmla="*/ 0 w 514"/>
                <a:gd name="T15" fmla="*/ 18 h 36"/>
                <a:gd name="T16" fmla="*/ 4 w 514"/>
                <a:gd name="T17" fmla="*/ 36 h 36"/>
                <a:gd name="T18" fmla="*/ 4 w 51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4" h="36">
                  <a:moveTo>
                    <a:pt x="510" y="18"/>
                  </a:moveTo>
                  <a:lnTo>
                    <a:pt x="510" y="0"/>
                  </a:lnTo>
                  <a:moveTo>
                    <a:pt x="514" y="18"/>
                  </a:moveTo>
                  <a:lnTo>
                    <a:pt x="514" y="0"/>
                  </a:lnTo>
                  <a:moveTo>
                    <a:pt x="0" y="18"/>
                  </a:moveTo>
                  <a:lnTo>
                    <a:pt x="51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241" y="2089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013" y="2089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882" y="2089"/>
              <a:ext cx="4565" cy="196"/>
            </a:xfrm>
            <a:custGeom>
              <a:avLst/>
              <a:gdLst>
                <a:gd name="T0" fmla="*/ 510 w 514"/>
                <a:gd name="T1" fmla="*/ 18 h 22"/>
                <a:gd name="T2" fmla="*/ 510 w 514"/>
                <a:gd name="T3" fmla="*/ 0 h 22"/>
                <a:gd name="T4" fmla="*/ 514 w 514"/>
                <a:gd name="T5" fmla="*/ 18 h 22"/>
                <a:gd name="T6" fmla="*/ 514 w 514"/>
                <a:gd name="T7" fmla="*/ 0 h 22"/>
                <a:gd name="T8" fmla="*/ 0 w 514"/>
                <a:gd name="T9" fmla="*/ 18 h 22"/>
                <a:gd name="T10" fmla="*/ 514 w 514"/>
                <a:gd name="T11" fmla="*/ 18 h 22"/>
                <a:gd name="T12" fmla="*/ 0 w 514"/>
                <a:gd name="T13" fmla="*/ 22 h 22"/>
                <a:gd name="T14" fmla="*/ 514 w 51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22">
                  <a:moveTo>
                    <a:pt x="510" y="18"/>
                  </a:moveTo>
                  <a:lnTo>
                    <a:pt x="510" y="0"/>
                  </a:lnTo>
                  <a:moveTo>
                    <a:pt x="514" y="18"/>
                  </a:moveTo>
                  <a:lnTo>
                    <a:pt x="514" y="0"/>
                  </a:lnTo>
                  <a:moveTo>
                    <a:pt x="0" y="18"/>
                  </a:moveTo>
                  <a:lnTo>
                    <a:pt x="514" y="18"/>
                  </a:lnTo>
                  <a:moveTo>
                    <a:pt x="0" y="22"/>
                  </a:moveTo>
                  <a:lnTo>
                    <a:pt x="514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Instructions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's' </a:t>
            </a:r>
            <a:r>
              <a:rPr lang="fr-FR" dirty="0" err="1">
                <a:solidFill>
                  <a:schemeClr val="tx1"/>
                </a:solidFill>
              </a:rPr>
              <a:t>suffix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77240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" pitchFamily="18"/>
              </a:rPr>
              <a:t>Compare</a:t>
            </a:r>
            <a:r>
              <a:rPr lang="en-US" dirty="0">
                <a:latin typeface="" pitchFamily="18"/>
              </a:rPr>
              <a:t> instructions are not the only instructions that set the </a:t>
            </a:r>
            <a:r>
              <a:rPr lang="en-US" dirty="0">
                <a:solidFill>
                  <a:srgbClr val="2323DC"/>
                </a:solidFill>
                <a:latin typeface="" pitchFamily="18"/>
              </a:rPr>
              <a:t>flags</a:t>
            </a:r>
            <a:r>
              <a:rPr lang="en-US" dirty="0">
                <a:latin typeface="" pitchFamily="18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We can add an </a:t>
            </a:r>
            <a:r>
              <a:rPr lang="en-US" dirty="0">
                <a:solidFill>
                  <a:srgbClr val="0099FF"/>
                </a:solidFill>
                <a:latin typeface="" pitchFamily="18"/>
              </a:rPr>
              <a:t>s </a:t>
            </a:r>
            <a:r>
              <a:rPr lang="en-US" dirty="0">
                <a:latin typeface="" pitchFamily="18"/>
              </a:rPr>
              <a:t>suffix to regular </a:t>
            </a:r>
            <a:r>
              <a:rPr lang="en-US" dirty="0">
                <a:solidFill>
                  <a:srgbClr val="2323DC"/>
                </a:solidFill>
                <a:latin typeface="" pitchFamily="18"/>
              </a:rPr>
              <a:t>ALU instructions </a:t>
            </a:r>
            <a:r>
              <a:rPr lang="en-US" dirty="0">
                <a:latin typeface="" pitchFamily="18"/>
              </a:rPr>
              <a:t>to set the flags.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An instruction with the '</a:t>
            </a:r>
            <a:r>
              <a:rPr lang="en-US" dirty="0">
                <a:solidFill>
                  <a:srgbClr val="0099FF"/>
                </a:solidFill>
                <a:latin typeface="" pitchFamily="18"/>
              </a:rPr>
              <a:t>s</a:t>
            </a:r>
            <a:r>
              <a:rPr lang="en-US" dirty="0">
                <a:latin typeface="" pitchFamily="18"/>
              </a:rPr>
              <a:t>' suffix sets the flags in the </a:t>
            </a:r>
            <a:r>
              <a:rPr lang="en-US" dirty="0">
                <a:solidFill>
                  <a:srgbClr val="FF3333"/>
                </a:solidFill>
                <a:latin typeface="" pitchFamily="18"/>
              </a:rPr>
              <a:t>CPSR</a:t>
            </a:r>
            <a:r>
              <a:rPr lang="en-US" dirty="0">
                <a:latin typeface="" pitchFamily="18"/>
              </a:rPr>
              <a:t> register.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" pitchFamily="18"/>
              </a:rPr>
              <a:t>adds</a:t>
            </a:r>
            <a:r>
              <a:rPr lang="en-US" dirty="0">
                <a:latin typeface="" pitchFamily="18"/>
              </a:rPr>
              <a:t> (add and set the flags)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660066"/>
                </a:solidFill>
                <a:latin typeface="" pitchFamily="18"/>
              </a:rPr>
              <a:t>subs</a:t>
            </a:r>
            <a:r>
              <a:rPr lang="en-US" dirty="0">
                <a:latin typeface="" pitchFamily="18"/>
              </a:rPr>
              <a:t> (subtract and set the flags)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Instructions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use the Flags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3810000"/>
            <a:ext cx="7416800" cy="1295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add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subtract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 that use the value of the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 carry flag</a:t>
            </a:r>
          </a:p>
        </p:txBody>
      </p:sp>
      <p:grpSp>
        <p:nvGrpSpPr>
          <p:cNvPr id="28" name="Group 5"/>
          <p:cNvGrpSpPr>
            <a:grpSpLocks noChangeAspect="1"/>
          </p:cNvGrpSpPr>
          <p:nvPr/>
        </p:nvGrpSpPr>
        <p:grpSpPr bwMode="auto">
          <a:xfrm>
            <a:off x="2743200" y="1998488"/>
            <a:ext cx="7086600" cy="1201913"/>
            <a:chOff x="1008" y="1134"/>
            <a:chExt cx="4464" cy="816"/>
          </a:xfrm>
        </p:grpSpPr>
        <p:sp>
          <p:nvSpPr>
            <p:cNvPr id="29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8" y="1134"/>
              <a:ext cx="446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1027" y="1153"/>
              <a:ext cx="4419" cy="209"/>
            </a:xfrm>
            <a:custGeom>
              <a:avLst/>
              <a:gdLst>
                <a:gd name="T0" fmla="*/ 0 w 465"/>
                <a:gd name="T1" fmla="*/ 0 h 22"/>
                <a:gd name="T2" fmla="*/ 465 w 465"/>
                <a:gd name="T3" fmla="*/ 0 h 22"/>
                <a:gd name="T4" fmla="*/ 0 w 465"/>
                <a:gd name="T5" fmla="*/ 3 h 22"/>
                <a:gd name="T6" fmla="*/ 465 w 465"/>
                <a:gd name="T7" fmla="*/ 3 h 22"/>
                <a:gd name="T8" fmla="*/ 0 w 465"/>
                <a:gd name="T9" fmla="*/ 22 h 22"/>
                <a:gd name="T10" fmla="*/ 0 w 465"/>
                <a:gd name="T11" fmla="*/ 4 h 22"/>
                <a:gd name="T12" fmla="*/ 4 w 465"/>
                <a:gd name="T13" fmla="*/ 22 h 22"/>
                <a:gd name="T14" fmla="*/ 4 w 465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22">
                  <a:moveTo>
                    <a:pt x="0" y="0"/>
                  </a:moveTo>
                  <a:lnTo>
                    <a:pt x="465" y="0"/>
                  </a:lnTo>
                  <a:moveTo>
                    <a:pt x="0" y="3"/>
                  </a:moveTo>
                  <a:lnTo>
                    <a:pt x="465" y="3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2253" y="1191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Line 8"/>
            <p:cNvSpPr>
              <a:spLocks noChangeShapeType="1"/>
            </p:cNvSpPr>
            <p:nvPr/>
          </p:nvSpPr>
          <p:spPr bwMode="auto">
            <a:xfrm flipV="1">
              <a:off x="3251" y="1191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9"/>
            <p:cNvSpPr>
              <a:spLocks noEditPoints="1"/>
            </p:cNvSpPr>
            <p:nvPr/>
          </p:nvSpPr>
          <p:spPr bwMode="auto">
            <a:xfrm>
              <a:off x="1027" y="1191"/>
              <a:ext cx="4419" cy="342"/>
            </a:xfrm>
            <a:custGeom>
              <a:avLst/>
              <a:gdLst>
                <a:gd name="T0" fmla="*/ 461 w 465"/>
                <a:gd name="T1" fmla="*/ 18 h 36"/>
                <a:gd name="T2" fmla="*/ 461 w 465"/>
                <a:gd name="T3" fmla="*/ 0 h 36"/>
                <a:gd name="T4" fmla="*/ 465 w 465"/>
                <a:gd name="T5" fmla="*/ 18 h 36"/>
                <a:gd name="T6" fmla="*/ 465 w 465"/>
                <a:gd name="T7" fmla="*/ 0 h 36"/>
                <a:gd name="T8" fmla="*/ 0 w 465"/>
                <a:gd name="T9" fmla="*/ 18 h 36"/>
                <a:gd name="T10" fmla="*/ 465 w 465"/>
                <a:gd name="T11" fmla="*/ 18 h 36"/>
                <a:gd name="T12" fmla="*/ 0 w 465"/>
                <a:gd name="T13" fmla="*/ 36 h 36"/>
                <a:gd name="T14" fmla="*/ 0 w 465"/>
                <a:gd name="T15" fmla="*/ 18 h 36"/>
                <a:gd name="T16" fmla="*/ 4 w 465"/>
                <a:gd name="T17" fmla="*/ 36 h 36"/>
                <a:gd name="T18" fmla="*/ 4 w 465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5" h="36">
                  <a:moveTo>
                    <a:pt x="461" y="18"/>
                  </a:moveTo>
                  <a:lnTo>
                    <a:pt x="461" y="0"/>
                  </a:lnTo>
                  <a:moveTo>
                    <a:pt x="465" y="18"/>
                  </a:moveTo>
                  <a:lnTo>
                    <a:pt x="465" y="0"/>
                  </a:lnTo>
                  <a:moveTo>
                    <a:pt x="0" y="18"/>
                  </a:moveTo>
                  <a:lnTo>
                    <a:pt x="465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" name="Line 10"/>
            <p:cNvSpPr>
              <a:spLocks noChangeShapeType="1"/>
            </p:cNvSpPr>
            <p:nvPr/>
          </p:nvSpPr>
          <p:spPr bwMode="auto">
            <a:xfrm flipV="1">
              <a:off x="2253" y="1362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0" name="Line 11"/>
            <p:cNvSpPr>
              <a:spLocks noChangeShapeType="1"/>
            </p:cNvSpPr>
            <p:nvPr/>
          </p:nvSpPr>
          <p:spPr bwMode="auto">
            <a:xfrm flipV="1">
              <a:off x="3251" y="1362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Freeform 12"/>
            <p:cNvSpPr>
              <a:spLocks noEditPoints="1"/>
            </p:cNvSpPr>
            <p:nvPr/>
          </p:nvSpPr>
          <p:spPr bwMode="auto">
            <a:xfrm>
              <a:off x="1027" y="1362"/>
              <a:ext cx="4419" cy="351"/>
            </a:xfrm>
            <a:custGeom>
              <a:avLst/>
              <a:gdLst>
                <a:gd name="T0" fmla="*/ 461 w 465"/>
                <a:gd name="T1" fmla="*/ 18 h 37"/>
                <a:gd name="T2" fmla="*/ 461 w 465"/>
                <a:gd name="T3" fmla="*/ 0 h 37"/>
                <a:gd name="T4" fmla="*/ 465 w 465"/>
                <a:gd name="T5" fmla="*/ 18 h 37"/>
                <a:gd name="T6" fmla="*/ 465 w 465"/>
                <a:gd name="T7" fmla="*/ 0 h 37"/>
                <a:gd name="T8" fmla="*/ 0 w 465"/>
                <a:gd name="T9" fmla="*/ 18 h 37"/>
                <a:gd name="T10" fmla="*/ 465 w 465"/>
                <a:gd name="T11" fmla="*/ 18 h 37"/>
                <a:gd name="T12" fmla="*/ 0 w 465"/>
                <a:gd name="T13" fmla="*/ 37 h 37"/>
                <a:gd name="T14" fmla="*/ 0 w 465"/>
                <a:gd name="T15" fmla="*/ 19 h 37"/>
                <a:gd name="T16" fmla="*/ 4 w 465"/>
                <a:gd name="T17" fmla="*/ 37 h 37"/>
                <a:gd name="T18" fmla="*/ 4 w 46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5" h="37">
                  <a:moveTo>
                    <a:pt x="461" y="18"/>
                  </a:moveTo>
                  <a:lnTo>
                    <a:pt x="461" y="0"/>
                  </a:lnTo>
                  <a:moveTo>
                    <a:pt x="465" y="18"/>
                  </a:moveTo>
                  <a:lnTo>
                    <a:pt x="465" y="0"/>
                  </a:lnTo>
                  <a:moveTo>
                    <a:pt x="0" y="18"/>
                  </a:moveTo>
                  <a:lnTo>
                    <a:pt x="465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2" name="Line 13"/>
            <p:cNvSpPr>
              <a:spLocks noChangeShapeType="1"/>
            </p:cNvSpPr>
            <p:nvPr/>
          </p:nvSpPr>
          <p:spPr bwMode="auto">
            <a:xfrm flipV="1">
              <a:off x="2253" y="1542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Line 14"/>
            <p:cNvSpPr>
              <a:spLocks noChangeShapeType="1"/>
            </p:cNvSpPr>
            <p:nvPr/>
          </p:nvSpPr>
          <p:spPr bwMode="auto">
            <a:xfrm flipV="1">
              <a:off x="3251" y="1542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4" name="Freeform 15"/>
            <p:cNvSpPr>
              <a:spLocks noEditPoints="1"/>
            </p:cNvSpPr>
            <p:nvPr/>
          </p:nvSpPr>
          <p:spPr bwMode="auto">
            <a:xfrm>
              <a:off x="1027" y="1542"/>
              <a:ext cx="4419" cy="342"/>
            </a:xfrm>
            <a:custGeom>
              <a:avLst/>
              <a:gdLst>
                <a:gd name="T0" fmla="*/ 461 w 465"/>
                <a:gd name="T1" fmla="*/ 18 h 36"/>
                <a:gd name="T2" fmla="*/ 461 w 465"/>
                <a:gd name="T3" fmla="*/ 0 h 36"/>
                <a:gd name="T4" fmla="*/ 465 w 465"/>
                <a:gd name="T5" fmla="*/ 18 h 36"/>
                <a:gd name="T6" fmla="*/ 465 w 465"/>
                <a:gd name="T7" fmla="*/ 0 h 36"/>
                <a:gd name="T8" fmla="*/ 0 w 465"/>
                <a:gd name="T9" fmla="*/ 18 h 36"/>
                <a:gd name="T10" fmla="*/ 465 w 465"/>
                <a:gd name="T11" fmla="*/ 18 h 36"/>
                <a:gd name="T12" fmla="*/ 0 w 465"/>
                <a:gd name="T13" fmla="*/ 36 h 36"/>
                <a:gd name="T14" fmla="*/ 0 w 465"/>
                <a:gd name="T15" fmla="*/ 18 h 36"/>
                <a:gd name="T16" fmla="*/ 4 w 465"/>
                <a:gd name="T17" fmla="*/ 36 h 36"/>
                <a:gd name="T18" fmla="*/ 4 w 465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5" h="36">
                  <a:moveTo>
                    <a:pt x="461" y="18"/>
                  </a:moveTo>
                  <a:lnTo>
                    <a:pt x="461" y="0"/>
                  </a:lnTo>
                  <a:moveTo>
                    <a:pt x="465" y="18"/>
                  </a:moveTo>
                  <a:lnTo>
                    <a:pt x="465" y="0"/>
                  </a:lnTo>
                  <a:moveTo>
                    <a:pt x="0" y="18"/>
                  </a:moveTo>
                  <a:lnTo>
                    <a:pt x="465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5" name="Line 16"/>
            <p:cNvSpPr>
              <a:spLocks noChangeShapeType="1"/>
            </p:cNvSpPr>
            <p:nvPr/>
          </p:nvSpPr>
          <p:spPr bwMode="auto">
            <a:xfrm flipV="1">
              <a:off x="2253" y="1713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" name="Line 17"/>
            <p:cNvSpPr>
              <a:spLocks noChangeShapeType="1"/>
            </p:cNvSpPr>
            <p:nvPr/>
          </p:nvSpPr>
          <p:spPr bwMode="auto">
            <a:xfrm flipV="1">
              <a:off x="3251" y="1713"/>
              <a:ext cx="0" cy="17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7" name="Freeform 18"/>
            <p:cNvSpPr>
              <a:spLocks noEditPoints="1"/>
            </p:cNvSpPr>
            <p:nvPr/>
          </p:nvSpPr>
          <p:spPr bwMode="auto">
            <a:xfrm>
              <a:off x="1027" y="1713"/>
              <a:ext cx="4419" cy="209"/>
            </a:xfrm>
            <a:custGeom>
              <a:avLst/>
              <a:gdLst>
                <a:gd name="T0" fmla="*/ 461 w 465"/>
                <a:gd name="T1" fmla="*/ 18 h 22"/>
                <a:gd name="T2" fmla="*/ 461 w 465"/>
                <a:gd name="T3" fmla="*/ 0 h 22"/>
                <a:gd name="T4" fmla="*/ 465 w 465"/>
                <a:gd name="T5" fmla="*/ 18 h 22"/>
                <a:gd name="T6" fmla="*/ 465 w 465"/>
                <a:gd name="T7" fmla="*/ 0 h 22"/>
                <a:gd name="T8" fmla="*/ 0 w 465"/>
                <a:gd name="T9" fmla="*/ 19 h 22"/>
                <a:gd name="T10" fmla="*/ 465 w 465"/>
                <a:gd name="T11" fmla="*/ 19 h 22"/>
                <a:gd name="T12" fmla="*/ 0 w 465"/>
                <a:gd name="T13" fmla="*/ 22 h 22"/>
                <a:gd name="T14" fmla="*/ 465 w 46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5" h="22">
                  <a:moveTo>
                    <a:pt x="461" y="18"/>
                  </a:moveTo>
                  <a:lnTo>
                    <a:pt x="461" y="0"/>
                  </a:lnTo>
                  <a:moveTo>
                    <a:pt x="465" y="18"/>
                  </a:moveTo>
                  <a:lnTo>
                    <a:pt x="465" y="0"/>
                  </a:lnTo>
                  <a:moveTo>
                    <a:pt x="0" y="19"/>
                  </a:moveTo>
                  <a:lnTo>
                    <a:pt x="465" y="19"/>
                  </a:lnTo>
                  <a:moveTo>
                    <a:pt x="0" y="22"/>
                  </a:moveTo>
                  <a:lnTo>
                    <a:pt x="465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971801" y="2072682"/>
            <a:ext cx="1420069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1A1B1C"/>
                </a:solidFill>
                <a:latin typeface="Times New Roman" pitchFamily="18" charset="0"/>
              </a:rPr>
              <a:t>Semantics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sz="1700" dirty="0">
                <a:solidFill>
                  <a:srgbClr val="1A1B1C"/>
                </a:solidFill>
                <a:latin typeface="Times New Roman" pitchFamily="18" charset="0"/>
              </a:rPr>
              <a:t>adc </a:t>
            </a:r>
            <a:r>
              <a:rPr lang="nn-NO" sz="1700" i="1" dirty="0">
                <a:solidFill>
                  <a:srgbClr val="1A1B1C"/>
                </a:solidFill>
                <a:latin typeface="Times New Roman" pitchFamily="18" charset="0"/>
              </a:rPr>
              <a:t>reg, reg, reg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sz="1700" dirty="0">
                <a:solidFill>
                  <a:srgbClr val="1A1B1C"/>
                </a:solidFill>
                <a:latin typeface="Times New Roman" pitchFamily="18" charset="0"/>
              </a:rPr>
              <a:t>sbc </a:t>
            </a:r>
            <a:r>
              <a:rPr lang="nn-NO" sz="1700" i="1" dirty="0">
                <a:solidFill>
                  <a:srgbClr val="1A1B1C"/>
                </a:solidFill>
                <a:latin typeface="Times New Roman" pitchFamily="18" charset="0"/>
              </a:rPr>
              <a:t>reg, reg, reg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sz="1700" dirty="0">
                <a:solidFill>
                  <a:srgbClr val="1A1B1C"/>
                </a:solidFill>
                <a:latin typeface="Times New Roman" pitchFamily="18" charset="0"/>
              </a:rPr>
              <a:t>rsc </a:t>
            </a:r>
            <a:r>
              <a:rPr lang="nn-NO" sz="1700" i="1" dirty="0">
                <a:solidFill>
                  <a:srgbClr val="1A1B1C"/>
                </a:solidFill>
                <a:latin typeface="Times New Roman" pitchFamily="18" charset="0"/>
              </a:rPr>
              <a:t>reg, reg, reg</a:t>
            </a:r>
            <a:endParaRPr lang="en-US" sz="1700" i="1" dirty="0">
              <a:solidFill>
                <a:srgbClr val="1A1B1C"/>
              </a:solidFill>
              <a:latin typeface="Times New Roman" pitchFamily="18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4876800" y="2072682"/>
            <a:ext cx="1117294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Example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adc r1, r2,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sbc r1, r2,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rsc r1, r2, r3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6556868" y="2086969"/>
            <a:ext cx="2739533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1A1B1C"/>
                </a:solidFill>
                <a:latin typeface="Times New Roman" pitchFamily="18" charset="0"/>
              </a:rPr>
              <a:t>Explanation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r1 = r2 + r3 + Carry Flag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r1 = r2 - r3 - NOT(Carry Flag)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1700" dirty="0">
                <a:solidFill>
                  <a:srgbClr val="1A1B1C"/>
                </a:solidFill>
                <a:latin typeface="Times New Roman" pitchFamily="18" charset="0"/>
              </a:rPr>
              <a:t>r1 = r3 - r2 - NOT(Carry Flag)</a:t>
            </a:r>
            <a:r>
              <a:rPr lang="en-US" sz="1700" dirty="0">
                <a:solidFill>
                  <a:srgbClr val="1A1B1C"/>
                </a:solidFill>
                <a:latin typeface="Times New Roman" pitchFamily="18" charset="0"/>
              </a:rPr>
              <a:t>)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28601"/>
            <a:ext cx="81026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64 bit addition </a:t>
            </a: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32 bit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997840"/>
            <a:ext cx="7467600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Add two long values stored in 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and 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5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en-US" sz="1850" dirty="0">
                <a:latin typeface="Courier New" pitchFamily="49" charset="0"/>
                <a:cs typeface="Courier New" pitchFamily="49" charset="0"/>
              </a:rPr>
              <a:t>adds r5, r1, r3</a:t>
            </a:r>
          </a:p>
          <a:p>
            <a:r>
              <a:rPr lang="en-US" sz="185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850" dirty="0">
                <a:latin typeface="Courier New" pitchFamily="49" charset="0"/>
                <a:cs typeface="Courier New" pitchFamily="49" charset="0"/>
              </a:rPr>
              <a:t> r6, r2, r4</a:t>
            </a:r>
          </a:p>
          <a:p>
            <a:endParaRPr lang="en-US" sz="18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The (adds) instruction adds the values in 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and 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adc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(add with carry) adds 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, and the value of the carry flag. This is exactly the same as normal addition.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7391400" cy="3733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622426"/>
            <a:ext cx="7345362" cy="4016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8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Basic Instructions</a:t>
            </a:r>
          </a:p>
          <a:p>
            <a:pPr>
              <a:spcBef>
                <a:spcPts val="18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Advanced Instructions</a:t>
            </a:r>
          </a:p>
          <a:p>
            <a:pPr>
              <a:spcBef>
                <a:spcPts val="18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Branch Instructions</a:t>
            </a:r>
          </a:p>
          <a:p>
            <a:pPr>
              <a:spcBef>
                <a:spcPts val="18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Memory Instructions</a:t>
            </a:r>
          </a:p>
          <a:p>
            <a:pPr>
              <a:spcBef>
                <a:spcPts val="18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962840" y="32766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Simple Branch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4724400"/>
            <a:ext cx="7416800" cy="13017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3563" indent="-563563">
              <a:buSzPct val="100000"/>
              <a:buFont typeface="Symbol" panose="05050102010706020507" pitchFamily="18" charset="2"/>
              <a:buChar char="*"/>
            </a:pPr>
            <a:r>
              <a:rPr lang="fr-FR" dirty="0">
                <a:latin typeface="Calibri" panose="020F0502020204030204" pitchFamily="34" charset="0"/>
              </a:rPr>
              <a:t>b (</a:t>
            </a:r>
            <a:r>
              <a:rPr lang="fr-FR" dirty="0" err="1">
                <a:solidFill>
                  <a:srgbClr val="33CC66"/>
                </a:solidFill>
                <a:latin typeface="Calibri" panose="020F0502020204030204" pitchFamily="34" charset="0"/>
              </a:rPr>
              <a:t>unconditional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branch</a:t>
            </a:r>
            <a:r>
              <a:rPr lang="fr-FR" dirty="0">
                <a:latin typeface="Calibri" panose="020F0502020204030204" pitchFamily="34" charset="0"/>
              </a:rPr>
              <a:t>)</a:t>
            </a:r>
          </a:p>
          <a:p>
            <a:pPr marL="563563" indent="-563563">
              <a:buSzPct val="100000"/>
              <a:buFont typeface="Symbol" panose="05050102010706020507" pitchFamily="18" charset="2"/>
              <a:buChar char="*"/>
            </a:pPr>
            <a:r>
              <a:rPr lang="fr-FR" dirty="0">
                <a:latin typeface="Calibri" panose="020F0502020204030204" pitchFamily="34" charset="0"/>
              </a:rPr>
              <a:t>b&lt;code&gt; (</a:t>
            </a:r>
            <a:r>
              <a:rPr lang="fr-FR" dirty="0" err="1">
                <a:solidFill>
                  <a:srgbClr val="2300DC"/>
                </a:solidFill>
                <a:latin typeface="Calibri" panose="020F0502020204030204" pitchFamily="34" charset="0"/>
              </a:rPr>
              <a:t>conditional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branch</a:t>
            </a:r>
            <a:r>
              <a:rPr lang="fr-FR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667000" y="1768476"/>
            <a:ext cx="7035800" cy="2498725"/>
            <a:chOff x="954" y="1699"/>
            <a:chExt cx="4432" cy="1574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954" y="1699"/>
              <a:ext cx="4432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974" y="1719"/>
              <a:ext cx="4384" cy="219"/>
            </a:xfrm>
            <a:custGeom>
              <a:avLst/>
              <a:gdLst>
                <a:gd name="T0" fmla="*/ 0 w 441"/>
                <a:gd name="T1" fmla="*/ 0 h 22"/>
                <a:gd name="T2" fmla="*/ 441 w 441"/>
                <a:gd name="T3" fmla="*/ 0 h 22"/>
                <a:gd name="T4" fmla="*/ 0 w 441"/>
                <a:gd name="T5" fmla="*/ 4 h 22"/>
                <a:gd name="T6" fmla="*/ 441 w 441"/>
                <a:gd name="T7" fmla="*/ 4 h 22"/>
                <a:gd name="T8" fmla="*/ 0 w 441"/>
                <a:gd name="T9" fmla="*/ 22 h 22"/>
                <a:gd name="T10" fmla="*/ 0 w 441"/>
                <a:gd name="T11" fmla="*/ 4 h 22"/>
                <a:gd name="T12" fmla="*/ 4 w 441"/>
                <a:gd name="T13" fmla="*/ 22 h 22"/>
                <a:gd name="T14" fmla="*/ 4 w 441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22">
                  <a:moveTo>
                    <a:pt x="0" y="0"/>
                  </a:moveTo>
                  <a:lnTo>
                    <a:pt x="441" y="0"/>
                  </a:lnTo>
                  <a:moveTo>
                    <a:pt x="0" y="4"/>
                  </a:moveTo>
                  <a:lnTo>
                    <a:pt x="441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03" y="1762"/>
              <a:ext cx="629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b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label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1A1B1C"/>
                  </a:solidFill>
                  <a:latin typeface="Times New Roman" pitchFamily="18" charset="0"/>
                </a:rPr>
                <a:t>beq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label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1900" i="1" dirty="0">
                <a:solidFill>
                  <a:srgbClr val="1A1B1C"/>
                </a:solidFill>
                <a:latin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1900" i="1" dirty="0">
                <a:solidFill>
                  <a:srgbClr val="1A1B1C"/>
                </a:solidFill>
                <a:latin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1A1B1C"/>
                  </a:solidFill>
                  <a:latin typeface="Times New Roman" pitchFamily="18" charset="0"/>
                </a:rPr>
                <a:t>bne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label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839" y="1759"/>
              <a:ext cx="0" cy="179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38" y="1775"/>
              <a:ext cx="544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b .foo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1A1B1C"/>
                  </a:solidFill>
                  <a:latin typeface="Times New Roman" pitchFamily="18" charset="0"/>
                </a:rPr>
                <a:t>beq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.foo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solidFill>
                  <a:srgbClr val="1A1B1C"/>
                </a:solidFill>
                <a:latin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solidFill>
                  <a:srgbClr val="1A1B1C"/>
                </a:solidFill>
                <a:latin typeface="Times New Roman" pitchFamily="18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1A1B1C"/>
                  </a:solidFill>
                  <a:latin typeface="Times New Roman" pitchFamily="18" charset="0"/>
                </a:rPr>
                <a:t>bne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594" y="1759"/>
              <a:ext cx="0" cy="179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694" y="1749"/>
              <a:ext cx="2411" cy="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Jump unconditionally to label .foo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Branch to .foo if the last flag setting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 has resulted in an equality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and (Z flag is 1)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Branch to .foo if the last flag setting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 has resulted in an inequality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and (Z flag is 0)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974" y="1759"/>
              <a:ext cx="4384" cy="368"/>
            </a:xfrm>
            <a:custGeom>
              <a:avLst/>
              <a:gdLst>
                <a:gd name="T0" fmla="*/ 437 w 441"/>
                <a:gd name="T1" fmla="*/ 18 h 37"/>
                <a:gd name="T2" fmla="*/ 437 w 441"/>
                <a:gd name="T3" fmla="*/ 0 h 37"/>
                <a:gd name="T4" fmla="*/ 441 w 441"/>
                <a:gd name="T5" fmla="*/ 18 h 37"/>
                <a:gd name="T6" fmla="*/ 441 w 441"/>
                <a:gd name="T7" fmla="*/ 0 h 37"/>
                <a:gd name="T8" fmla="*/ 0 w 441"/>
                <a:gd name="T9" fmla="*/ 18 h 37"/>
                <a:gd name="T10" fmla="*/ 441 w 441"/>
                <a:gd name="T11" fmla="*/ 18 h 37"/>
                <a:gd name="T12" fmla="*/ 0 w 441"/>
                <a:gd name="T13" fmla="*/ 37 h 37"/>
                <a:gd name="T14" fmla="*/ 0 w 441"/>
                <a:gd name="T15" fmla="*/ 19 h 37"/>
                <a:gd name="T16" fmla="*/ 4 w 441"/>
                <a:gd name="T17" fmla="*/ 37 h 37"/>
                <a:gd name="T18" fmla="*/ 4 w 441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37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8"/>
                  </a:moveTo>
                  <a:lnTo>
                    <a:pt x="441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839" y="1948"/>
              <a:ext cx="0" cy="179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594" y="1948"/>
              <a:ext cx="0" cy="179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74" y="1948"/>
              <a:ext cx="4384" cy="716"/>
            </a:xfrm>
            <a:custGeom>
              <a:avLst/>
              <a:gdLst>
                <a:gd name="T0" fmla="*/ 437 w 441"/>
                <a:gd name="T1" fmla="*/ 18 h 72"/>
                <a:gd name="T2" fmla="*/ 437 w 441"/>
                <a:gd name="T3" fmla="*/ 0 h 72"/>
                <a:gd name="T4" fmla="*/ 441 w 441"/>
                <a:gd name="T5" fmla="*/ 18 h 72"/>
                <a:gd name="T6" fmla="*/ 441 w 441"/>
                <a:gd name="T7" fmla="*/ 0 h 72"/>
                <a:gd name="T8" fmla="*/ 0 w 441"/>
                <a:gd name="T9" fmla="*/ 18 h 72"/>
                <a:gd name="T10" fmla="*/ 441 w 441"/>
                <a:gd name="T11" fmla="*/ 18 h 72"/>
                <a:gd name="T12" fmla="*/ 0 w 441"/>
                <a:gd name="T13" fmla="*/ 72 h 72"/>
                <a:gd name="T14" fmla="*/ 0 w 441"/>
                <a:gd name="T15" fmla="*/ 18 h 72"/>
                <a:gd name="T16" fmla="*/ 4 w 441"/>
                <a:gd name="T17" fmla="*/ 72 h 72"/>
                <a:gd name="T18" fmla="*/ 4 w 441"/>
                <a:gd name="T19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72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8"/>
                  </a:moveTo>
                  <a:lnTo>
                    <a:pt x="441" y="18"/>
                  </a:lnTo>
                  <a:moveTo>
                    <a:pt x="0" y="72"/>
                  </a:moveTo>
                  <a:lnTo>
                    <a:pt x="0" y="18"/>
                  </a:lnTo>
                  <a:moveTo>
                    <a:pt x="4" y="72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839" y="2127"/>
              <a:ext cx="0" cy="537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594" y="2127"/>
              <a:ext cx="0" cy="537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974" y="2127"/>
              <a:ext cx="4384" cy="1084"/>
            </a:xfrm>
            <a:custGeom>
              <a:avLst/>
              <a:gdLst>
                <a:gd name="T0" fmla="*/ 437 w 441"/>
                <a:gd name="T1" fmla="*/ 54 h 109"/>
                <a:gd name="T2" fmla="*/ 437 w 441"/>
                <a:gd name="T3" fmla="*/ 0 h 109"/>
                <a:gd name="T4" fmla="*/ 441 w 441"/>
                <a:gd name="T5" fmla="*/ 54 h 109"/>
                <a:gd name="T6" fmla="*/ 441 w 441"/>
                <a:gd name="T7" fmla="*/ 0 h 109"/>
                <a:gd name="T8" fmla="*/ 0 w 441"/>
                <a:gd name="T9" fmla="*/ 55 h 109"/>
                <a:gd name="T10" fmla="*/ 441 w 441"/>
                <a:gd name="T11" fmla="*/ 55 h 109"/>
                <a:gd name="T12" fmla="*/ 0 w 441"/>
                <a:gd name="T13" fmla="*/ 109 h 109"/>
                <a:gd name="T14" fmla="*/ 0 w 441"/>
                <a:gd name="T15" fmla="*/ 55 h 109"/>
                <a:gd name="T16" fmla="*/ 4 w 441"/>
                <a:gd name="T17" fmla="*/ 109 h 109"/>
                <a:gd name="T18" fmla="*/ 4 w 441"/>
                <a:gd name="T19" fmla="*/ 5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109">
                  <a:moveTo>
                    <a:pt x="437" y="54"/>
                  </a:moveTo>
                  <a:lnTo>
                    <a:pt x="437" y="0"/>
                  </a:lnTo>
                  <a:moveTo>
                    <a:pt x="441" y="54"/>
                  </a:moveTo>
                  <a:lnTo>
                    <a:pt x="441" y="0"/>
                  </a:lnTo>
                  <a:moveTo>
                    <a:pt x="0" y="55"/>
                  </a:moveTo>
                  <a:lnTo>
                    <a:pt x="441" y="55"/>
                  </a:lnTo>
                  <a:moveTo>
                    <a:pt x="0" y="109"/>
                  </a:moveTo>
                  <a:lnTo>
                    <a:pt x="0" y="55"/>
                  </a:lnTo>
                  <a:moveTo>
                    <a:pt x="4" y="109"/>
                  </a:moveTo>
                  <a:lnTo>
                    <a:pt x="4" y="55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839" y="2674"/>
              <a:ext cx="0" cy="537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594" y="2674"/>
              <a:ext cx="0" cy="537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974" y="2674"/>
              <a:ext cx="4384" cy="576"/>
            </a:xfrm>
            <a:custGeom>
              <a:avLst/>
              <a:gdLst>
                <a:gd name="T0" fmla="*/ 437 w 441"/>
                <a:gd name="T1" fmla="*/ 54 h 58"/>
                <a:gd name="T2" fmla="*/ 437 w 441"/>
                <a:gd name="T3" fmla="*/ 0 h 58"/>
                <a:gd name="T4" fmla="*/ 441 w 441"/>
                <a:gd name="T5" fmla="*/ 54 h 58"/>
                <a:gd name="T6" fmla="*/ 441 w 441"/>
                <a:gd name="T7" fmla="*/ 0 h 58"/>
                <a:gd name="T8" fmla="*/ 0 w 441"/>
                <a:gd name="T9" fmla="*/ 54 h 58"/>
                <a:gd name="T10" fmla="*/ 441 w 441"/>
                <a:gd name="T11" fmla="*/ 54 h 58"/>
                <a:gd name="T12" fmla="*/ 0 w 441"/>
                <a:gd name="T13" fmla="*/ 58 h 58"/>
                <a:gd name="T14" fmla="*/ 441 w 441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58">
                  <a:moveTo>
                    <a:pt x="437" y="54"/>
                  </a:moveTo>
                  <a:lnTo>
                    <a:pt x="437" y="0"/>
                  </a:lnTo>
                  <a:moveTo>
                    <a:pt x="441" y="54"/>
                  </a:moveTo>
                  <a:lnTo>
                    <a:pt x="441" y="0"/>
                  </a:lnTo>
                  <a:moveTo>
                    <a:pt x="0" y="54"/>
                  </a:moveTo>
                  <a:lnTo>
                    <a:pt x="441" y="54"/>
                  </a:lnTo>
                  <a:moveTo>
                    <a:pt x="0" y="58"/>
                  </a:moveTo>
                  <a:lnTo>
                    <a:pt x="441" y="5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Conditions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743200" y="1524000"/>
            <a:ext cx="7772400" cy="4737100"/>
            <a:chOff x="768" y="960"/>
            <a:chExt cx="4896" cy="2984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768" y="960"/>
              <a:ext cx="4896" cy="2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07" y="2849"/>
              <a:ext cx="422" cy="422"/>
            </a:xfrm>
            <a:custGeom>
              <a:avLst/>
              <a:gdLst>
                <a:gd name="T0" fmla="*/ 37 w 46"/>
                <a:gd name="T1" fmla="*/ 8 h 46"/>
                <a:gd name="T2" fmla="*/ 38 w 46"/>
                <a:gd name="T3" fmla="*/ 38 h 46"/>
                <a:gd name="T4" fmla="*/ 9 w 46"/>
                <a:gd name="T5" fmla="*/ 38 h 46"/>
                <a:gd name="T6" fmla="*/ 8 w 46"/>
                <a:gd name="T7" fmla="*/ 9 h 46"/>
                <a:gd name="T8" fmla="*/ 37 w 46"/>
                <a:gd name="T9" fmla="*/ 8 h 46"/>
                <a:gd name="T10" fmla="*/ 37 w 46"/>
                <a:gd name="T1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37" y="8"/>
                  </a:moveTo>
                  <a:cubicBezTo>
                    <a:pt x="46" y="16"/>
                    <a:pt x="46" y="29"/>
                    <a:pt x="38" y="38"/>
                  </a:cubicBezTo>
                  <a:cubicBezTo>
                    <a:pt x="31" y="46"/>
                    <a:pt x="18" y="46"/>
                    <a:pt x="9" y="38"/>
                  </a:cubicBezTo>
                  <a:cubicBezTo>
                    <a:pt x="1" y="30"/>
                    <a:pt x="0" y="17"/>
                    <a:pt x="8" y="9"/>
                  </a:cubicBezTo>
                  <a:cubicBezTo>
                    <a:pt x="16" y="1"/>
                    <a:pt x="29" y="0"/>
                    <a:pt x="37" y="8"/>
                  </a:cubicBezTo>
                  <a:close/>
                  <a:moveTo>
                    <a:pt x="37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786" y="978"/>
              <a:ext cx="4852" cy="165"/>
            </a:xfrm>
            <a:custGeom>
              <a:avLst/>
              <a:gdLst>
                <a:gd name="T0" fmla="*/ 0 w 529"/>
                <a:gd name="T1" fmla="*/ 0 h 18"/>
                <a:gd name="T2" fmla="*/ 529 w 529"/>
                <a:gd name="T3" fmla="*/ 0 h 18"/>
                <a:gd name="T4" fmla="*/ 0 w 529"/>
                <a:gd name="T5" fmla="*/ 18 h 18"/>
                <a:gd name="T6" fmla="*/ 0 w 529"/>
                <a:gd name="T7" fmla="*/ 0 h 18"/>
                <a:gd name="T8" fmla="*/ 4 w 529"/>
                <a:gd name="T9" fmla="*/ 18 h 18"/>
                <a:gd name="T10" fmla="*/ 4 w 5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18">
                  <a:moveTo>
                    <a:pt x="0" y="0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906" y="979"/>
              <a:ext cx="4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Number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474" y="978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57" y="979"/>
              <a:ext cx="34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Suffix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1988" y="978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070" y="979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Meaning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4271" y="978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54" y="979"/>
              <a:ext cx="55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Flag State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786" y="978"/>
              <a:ext cx="4852" cy="340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9 h 37"/>
                <a:gd name="T10" fmla="*/ 529 w 529"/>
                <a:gd name="T11" fmla="*/ 19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9"/>
                  </a:moveTo>
                  <a:lnTo>
                    <a:pt x="52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117" y="1153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1474" y="115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557" y="1153"/>
              <a:ext cx="1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988" y="115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070" y="1153"/>
              <a:ext cx="29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equal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271" y="115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354" y="1153"/>
              <a:ext cx="2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Z =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786" y="1153"/>
              <a:ext cx="4852" cy="339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8 h 37"/>
                <a:gd name="T10" fmla="*/ 529 w 529"/>
                <a:gd name="T11" fmla="*/ 18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117" y="1318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1474" y="1327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557" y="1318"/>
              <a:ext cx="1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ne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1988" y="1327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" name="Rectangle 29"/>
            <p:cNvSpPr>
              <a:spLocks noChangeArrowheads="1"/>
            </p:cNvSpPr>
            <p:nvPr/>
          </p:nvSpPr>
          <p:spPr bwMode="auto">
            <a:xfrm>
              <a:off x="2070" y="1318"/>
              <a:ext cx="4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notequal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45" name="Line 30"/>
            <p:cNvSpPr>
              <a:spLocks noChangeShapeType="1"/>
            </p:cNvSpPr>
            <p:nvPr/>
          </p:nvSpPr>
          <p:spPr bwMode="auto">
            <a:xfrm flipV="1">
              <a:off x="4271" y="1327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Rectangle 31"/>
            <p:cNvSpPr>
              <a:spLocks noChangeArrowheads="1"/>
            </p:cNvSpPr>
            <p:nvPr/>
          </p:nvSpPr>
          <p:spPr bwMode="auto">
            <a:xfrm>
              <a:off x="4354" y="1318"/>
              <a:ext cx="2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Z =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48" name="Freeform 32"/>
            <p:cNvSpPr>
              <a:spLocks noEditPoints="1"/>
            </p:cNvSpPr>
            <p:nvPr/>
          </p:nvSpPr>
          <p:spPr bwMode="auto">
            <a:xfrm>
              <a:off x="786" y="1327"/>
              <a:ext cx="4852" cy="330"/>
            </a:xfrm>
            <a:custGeom>
              <a:avLst/>
              <a:gdLst>
                <a:gd name="T0" fmla="*/ 525 w 529"/>
                <a:gd name="T1" fmla="*/ 18 h 36"/>
                <a:gd name="T2" fmla="*/ 525 w 529"/>
                <a:gd name="T3" fmla="*/ 0 h 36"/>
                <a:gd name="T4" fmla="*/ 529 w 529"/>
                <a:gd name="T5" fmla="*/ 18 h 36"/>
                <a:gd name="T6" fmla="*/ 529 w 529"/>
                <a:gd name="T7" fmla="*/ 0 h 36"/>
                <a:gd name="T8" fmla="*/ 0 w 529"/>
                <a:gd name="T9" fmla="*/ 18 h 36"/>
                <a:gd name="T10" fmla="*/ 529 w 529"/>
                <a:gd name="T11" fmla="*/ 18 h 36"/>
                <a:gd name="T12" fmla="*/ 0 w 529"/>
                <a:gd name="T13" fmla="*/ 36 h 36"/>
                <a:gd name="T14" fmla="*/ 0 w 529"/>
                <a:gd name="T15" fmla="*/ 18 h 36"/>
                <a:gd name="T16" fmla="*/ 4 w 529"/>
                <a:gd name="T17" fmla="*/ 36 h 36"/>
                <a:gd name="T18" fmla="*/ 4 w 5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6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" name="Rectangle 33"/>
            <p:cNvSpPr>
              <a:spLocks noChangeArrowheads="1"/>
            </p:cNvSpPr>
            <p:nvPr/>
          </p:nvSpPr>
          <p:spPr bwMode="auto">
            <a:xfrm>
              <a:off x="1117" y="1492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50" name="Line 34"/>
            <p:cNvSpPr>
              <a:spLocks noChangeShapeType="1"/>
            </p:cNvSpPr>
            <p:nvPr/>
          </p:nvSpPr>
          <p:spPr bwMode="auto">
            <a:xfrm flipV="1">
              <a:off x="1474" y="1492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1" name="Rectangle 35"/>
            <p:cNvSpPr>
              <a:spLocks noChangeArrowheads="1"/>
            </p:cNvSpPr>
            <p:nvPr/>
          </p:nvSpPr>
          <p:spPr bwMode="auto">
            <a:xfrm>
              <a:off x="1557" y="1492"/>
              <a:ext cx="2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cs/hs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52" name="Line 36"/>
            <p:cNvSpPr>
              <a:spLocks noChangeShapeType="1"/>
            </p:cNvSpPr>
            <p:nvPr/>
          </p:nvSpPr>
          <p:spPr bwMode="auto">
            <a:xfrm flipV="1">
              <a:off x="1988" y="1492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3" name="Rectangle 37"/>
            <p:cNvSpPr>
              <a:spLocks noChangeArrowheads="1"/>
            </p:cNvSpPr>
            <p:nvPr/>
          </p:nvSpPr>
          <p:spPr bwMode="auto">
            <a:xfrm>
              <a:off x="2070" y="1492"/>
              <a:ext cx="190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carry set/ unsigned higher or equal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54" name="Line 38"/>
            <p:cNvSpPr>
              <a:spLocks noChangeShapeType="1"/>
            </p:cNvSpPr>
            <p:nvPr/>
          </p:nvSpPr>
          <p:spPr bwMode="auto">
            <a:xfrm flipV="1">
              <a:off x="4271" y="1492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5" name="Rectangle 39"/>
            <p:cNvSpPr>
              <a:spLocks noChangeArrowheads="1"/>
            </p:cNvSpPr>
            <p:nvPr/>
          </p:nvSpPr>
          <p:spPr bwMode="auto">
            <a:xfrm>
              <a:off x="4354" y="1492"/>
              <a:ext cx="3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C =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56" name="Freeform 40"/>
            <p:cNvSpPr>
              <a:spLocks noEditPoints="1"/>
            </p:cNvSpPr>
            <p:nvPr/>
          </p:nvSpPr>
          <p:spPr bwMode="auto">
            <a:xfrm>
              <a:off x="786" y="1492"/>
              <a:ext cx="4852" cy="339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9 h 37"/>
                <a:gd name="T10" fmla="*/ 529 w 529"/>
                <a:gd name="T11" fmla="*/ 19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9"/>
                  </a:moveTo>
                  <a:lnTo>
                    <a:pt x="52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Rectangle 41"/>
            <p:cNvSpPr>
              <a:spLocks noChangeArrowheads="1"/>
            </p:cNvSpPr>
            <p:nvPr/>
          </p:nvSpPr>
          <p:spPr bwMode="auto">
            <a:xfrm>
              <a:off x="1117" y="166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58" name="Line 42"/>
            <p:cNvSpPr>
              <a:spLocks noChangeShapeType="1"/>
            </p:cNvSpPr>
            <p:nvPr/>
          </p:nvSpPr>
          <p:spPr bwMode="auto">
            <a:xfrm flipV="1">
              <a:off x="1474" y="1666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9" name="Rectangle 43"/>
            <p:cNvSpPr>
              <a:spLocks noChangeArrowheads="1"/>
            </p:cNvSpPr>
            <p:nvPr/>
          </p:nvSpPr>
          <p:spPr bwMode="auto">
            <a:xfrm>
              <a:off x="1557" y="1666"/>
              <a:ext cx="26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cc/lo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60" name="Line 44"/>
            <p:cNvSpPr>
              <a:spLocks noChangeShapeType="1"/>
            </p:cNvSpPr>
            <p:nvPr/>
          </p:nvSpPr>
          <p:spPr bwMode="auto">
            <a:xfrm flipV="1">
              <a:off x="1988" y="1666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1" name="Rectangle 45"/>
            <p:cNvSpPr>
              <a:spLocks noChangeArrowheads="1"/>
            </p:cNvSpPr>
            <p:nvPr/>
          </p:nvSpPr>
          <p:spPr bwMode="auto">
            <a:xfrm>
              <a:off x="2070" y="1666"/>
              <a:ext cx="14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carry clear/ unsigned lower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62" name="Line 46"/>
            <p:cNvSpPr>
              <a:spLocks noChangeShapeType="1"/>
            </p:cNvSpPr>
            <p:nvPr/>
          </p:nvSpPr>
          <p:spPr bwMode="auto">
            <a:xfrm flipV="1">
              <a:off x="4271" y="1666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3" name="Rectangle 47"/>
            <p:cNvSpPr>
              <a:spLocks noChangeArrowheads="1"/>
            </p:cNvSpPr>
            <p:nvPr/>
          </p:nvSpPr>
          <p:spPr bwMode="auto">
            <a:xfrm>
              <a:off x="4354" y="1666"/>
              <a:ext cx="3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C =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64" name="Freeform 48"/>
            <p:cNvSpPr>
              <a:spLocks noEditPoints="1"/>
            </p:cNvSpPr>
            <p:nvPr/>
          </p:nvSpPr>
          <p:spPr bwMode="auto">
            <a:xfrm>
              <a:off x="786" y="1666"/>
              <a:ext cx="4852" cy="340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8 h 37"/>
                <a:gd name="T10" fmla="*/ 529 w 529"/>
                <a:gd name="T11" fmla="*/ 18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5" name="Rectangle 49"/>
            <p:cNvSpPr>
              <a:spLocks noChangeArrowheads="1"/>
            </p:cNvSpPr>
            <p:nvPr/>
          </p:nvSpPr>
          <p:spPr bwMode="auto">
            <a:xfrm>
              <a:off x="1117" y="1832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66" name="Line 50"/>
            <p:cNvSpPr>
              <a:spLocks noChangeShapeType="1"/>
            </p:cNvSpPr>
            <p:nvPr/>
          </p:nvSpPr>
          <p:spPr bwMode="auto">
            <a:xfrm flipV="1">
              <a:off x="1474" y="1840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7" name="Rectangle 51"/>
            <p:cNvSpPr>
              <a:spLocks noChangeArrowheads="1"/>
            </p:cNvSpPr>
            <p:nvPr/>
          </p:nvSpPr>
          <p:spPr bwMode="auto">
            <a:xfrm>
              <a:off x="1557" y="1832"/>
              <a:ext cx="1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mi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68" name="Line 52"/>
            <p:cNvSpPr>
              <a:spLocks noChangeShapeType="1"/>
            </p:cNvSpPr>
            <p:nvPr/>
          </p:nvSpPr>
          <p:spPr bwMode="auto">
            <a:xfrm flipV="1">
              <a:off x="1988" y="1840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9" name="Rectangle 53"/>
            <p:cNvSpPr>
              <a:spLocks noChangeArrowheads="1"/>
            </p:cNvSpPr>
            <p:nvPr/>
          </p:nvSpPr>
          <p:spPr bwMode="auto">
            <a:xfrm>
              <a:off x="2070" y="1832"/>
              <a:ext cx="8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negative/ minus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70" name="Line 54"/>
            <p:cNvSpPr>
              <a:spLocks noChangeShapeType="1"/>
            </p:cNvSpPr>
            <p:nvPr/>
          </p:nvSpPr>
          <p:spPr bwMode="auto">
            <a:xfrm flipV="1">
              <a:off x="4271" y="1840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1" name="Rectangle 55"/>
            <p:cNvSpPr>
              <a:spLocks noChangeArrowheads="1"/>
            </p:cNvSpPr>
            <p:nvPr/>
          </p:nvSpPr>
          <p:spPr bwMode="auto">
            <a:xfrm>
              <a:off x="4354" y="1832"/>
              <a:ext cx="3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 =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72" name="Freeform 56"/>
            <p:cNvSpPr>
              <a:spLocks noEditPoints="1"/>
            </p:cNvSpPr>
            <p:nvPr/>
          </p:nvSpPr>
          <p:spPr bwMode="auto">
            <a:xfrm>
              <a:off x="786" y="1840"/>
              <a:ext cx="4852" cy="331"/>
            </a:xfrm>
            <a:custGeom>
              <a:avLst/>
              <a:gdLst>
                <a:gd name="T0" fmla="*/ 525 w 529"/>
                <a:gd name="T1" fmla="*/ 18 h 36"/>
                <a:gd name="T2" fmla="*/ 525 w 529"/>
                <a:gd name="T3" fmla="*/ 0 h 36"/>
                <a:gd name="T4" fmla="*/ 529 w 529"/>
                <a:gd name="T5" fmla="*/ 18 h 36"/>
                <a:gd name="T6" fmla="*/ 529 w 529"/>
                <a:gd name="T7" fmla="*/ 0 h 36"/>
                <a:gd name="T8" fmla="*/ 0 w 529"/>
                <a:gd name="T9" fmla="*/ 18 h 36"/>
                <a:gd name="T10" fmla="*/ 529 w 529"/>
                <a:gd name="T11" fmla="*/ 18 h 36"/>
                <a:gd name="T12" fmla="*/ 0 w 529"/>
                <a:gd name="T13" fmla="*/ 36 h 36"/>
                <a:gd name="T14" fmla="*/ 0 w 529"/>
                <a:gd name="T15" fmla="*/ 18 h 36"/>
                <a:gd name="T16" fmla="*/ 4 w 529"/>
                <a:gd name="T17" fmla="*/ 36 h 36"/>
                <a:gd name="T18" fmla="*/ 4 w 5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6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3" name="Rectangle 57"/>
            <p:cNvSpPr>
              <a:spLocks noChangeArrowheads="1"/>
            </p:cNvSpPr>
            <p:nvPr/>
          </p:nvSpPr>
          <p:spPr bwMode="auto">
            <a:xfrm>
              <a:off x="1117" y="200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74" name="Line 58"/>
            <p:cNvSpPr>
              <a:spLocks noChangeShapeType="1"/>
            </p:cNvSpPr>
            <p:nvPr/>
          </p:nvSpPr>
          <p:spPr bwMode="auto">
            <a:xfrm flipV="1">
              <a:off x="1474" y="2006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5" name="Rectangle 59"/>
            <p:cNvSpPr>
              <a:spLocks noChangeArrowheads="1"/>
            </p:cNvSpPr>
            <p:nvPr/>
          </p:nvSpPr>
          <p:spPr bwMode="auto">
            <a:xfrm>
              <a:off x="1557" y="2006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pl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76" name="Line 60"/>
            <p:cNvSpPr>
              <a:spLocks noChangeShapeType="1"/>
            </p:cNvSpPr>
            <p:nvPr/>
          </p:nvSpPr>
          <p:spPr bwMode="auto">
            <a:xfrm flipV="1">
              <a:off x="1988" y="2006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7" name="Rectangle 61"/>
            <p:cNvSpPr>
              <a:spLocks noChangeArrowheads="1"/>
            </p:cNvSpPr>
            <p:nvPr/>
          </p:nvSpPr>
          <p:spPr bwMode="auto">
            <a:xfrm>
              <a:off x="2070" y="2006"/>
              <a:ext cx="115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positive or zero/ plus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78" name="Line 62"/>
            <p:cNvSpPr>
              <a:spLocks noChangeShapeType="1"/>
            </p:cNvSpPr>
            <p:nvPr/>
          </p:nvSpPr>
          <p:spPr bwMode="auto">
            <a:xfrm flipV="1">
              <a:off x="4271" y="2006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9" name="Rectangle 63"/>
            <p:cNvSpPr>
              <a:spLocks noChangeArrowheads="1"/>
            </p:cNvSpPr>
            <p:nvPr/>
          </p:nvSpPr>
          <p:spPr bwMode="auto">
            <a:xfrm>
              <a:off x="4354" y="2006"/>
              <a:ext cx="3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 =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80" name="Freeform 64"/>
            <p:cNvSpPr>
              <a:spLocks noEditPoints="1"/>
            </p:cNvSpPr>
            <p:nvPr/>
          </p:nvSpPr>
          <p:spPr bwMode="auto">
            <a:xfrm>
              <a:off x="786" y="2006"/>
              <a:ext cx="4852" cy="339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9 h 37"/>
                <a:gd name="T10" fmla="*/ 529 w 529"/>
                <a:gd name="T11" fmla="*/ 19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9"/>
                  </a:moveTo>
                  <a:lnTo>
                    <a:pt x="52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1" name="Rectangle 65"/>
            <p:cNvSpPr>
              <a:spLocks noChangeArrowheads="1"/>
            </p:cNvSpPr>
            <p:nvPr/>
          </p:nvSpPr>
          <p:spPr bwMode="auto">
            <a:xfrm>
              <a:off x="1117" y="2180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82" name="Line 66"/>
            <p:cNvSpPr>
              <a:spLocks noChangeShapeType="1"/>
            </p:cNvSpPr>
            <p:nvPr/>
          </p:nvSpPr>
          <p:spPr bwMode="auto">
            <a:xfrm flipV="1">
              <a:off x="1474" y="2180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3" name="Rectangle 67"/>
            <p:cNvSpPr>
              <a:spLocks noChangeArrowheads="1"/>
            </p:cNvSpPr>
            <p:nvPr/>
          </p:nvSpPr>
          <p:spPr bwMode="auto">
            <a:xfrm>
              <a:off x="1557" y="2180"/>
              <a:ext cx="1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vs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84" name="Line 68"/>
            <p:cNvSpPr>
              <a:spLocks noChangeShapeType="1"/>
            </p:cNvSpPr>
            <p:nvPr/>
          </p:nvSpPr>
          <p:spPr bwMode="auto">
            <a:xfrm flipV="1">
              <a:off x="1988" y="2180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5" name="Rectangle 69"/>
            <p:cNvSpPr>
              <a:spLocks noChangeArrowheads="1"/>
            </p:cNvSpPr>
            <p:nvPr/>
          </p:nvSpPr>
          <p:spPr bwMode="auto">
            <a:xfrm>
              <a:off x="2070" y="2180"/>
              <a:ext cx="4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overflow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86" name="Line 70"/>
            <p:cNvSpPr>
              <a:spLocks noChangeShapeType="1"/>
            </p:cNvSpPr>
            <p:nvPr/>
          </p:nvSpPr>
          <p:spPr bwMode="auto">
            <a:xfrm flipV="1">
              <a:off x="4271" y="2180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7" name="Rectangle 71"/>
            <p:cNvSpPr>
              <a:spLocks noChangeArrowheads="1"/>
            </p:cNvSpPr>
            <p:nvPr/>
          </p:nvSpPr>
          <p:spPr bwMode="auto">
            <a:xfrm>
              <a:off x="4354" y="2180"/>
              <a:ext cx="3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V =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88" name="Freeform 72"/>
            <p:cNvSpPr>
              <a:spLocks noEditPoints="1"/>
            </p:cNvSpPr>
            <p:nvPr/>
          </p:nvSpPr>
          <p:spPr bwMode="auto">
            <a:xfrm>
              <a:off x="786" y="2180"/>
              <a:ext cx="4852" cy="339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8 h 37"/>
                <a:gd name="T10" fmla="*/ 529 w 529"/>
                <a:gd name="T11" fmla="*/ 18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9" name="Rectangle 73"/>
            <p:cNvSpPr>
              <a:spLocks noChangeArrowheads="1"/>
            </p:cNvSpPr>
            <p:nvPr/>
          </p:nvSpPr>
          <p:spPr bwMode="auto">
            <a:xfrm>
              <a:off x="1117" y="2345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90" name="Line 74"/>
            <p:cNvSpPr>
              <a:spLocks noChangeShapeType="1"/>
            </p:cNvSpPr>
            <p:nvPr/>
          </p:nvSpPr>
          <p:spPr bwMode="auto">
            <a:xfrm flipV="1">
              <a:off x="1474" y="2354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1" name="Rectangle 75"/>
            <p:cNvSpPr>
              <a:spLocks noChangeArrowheads="1"/>
            </p:cNvSpPr>
            <p:nvPr/>
          </p:nvSpPr>
          <p:spPr bwMode="auto">
            <a:xfrm>
              <a:off x="1557" y="2345"/>
              <a:ext cx="1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vc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92" name="Line 76"/>
            <p:cNvSpPr>
              <a:spLocks noChangeShapeType="1"/>
            </p:cNvSpPr>
            <p:nvPr/>
          </p:nvSpPr>
          <p:spPr bwMode="auto">
            <a:xfrm flipV="1">
              <a:off x="1988" y="2354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3" name="Rectangle 77"/>
            <p:cNvSpPr>
              <a:spLocks noChangeArrowheads="1"/>
            </p:cNvSpPr>
            <p:nvPr/>
          </p:nvSpPr>
          <p:spPr bwMode="auto">
            <a:xfrm>
              <a:off x="2070" y="2345"/>
              <a:ext cx="66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no overflow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94" name="Line 78"/>
            <p:cNvSpPr>
              <a:spLocks noChangeShapeType="1"/>
            </p:cNvSpPr>
            <p:nvPr/>
          </p:nvSpPr>
          <p:spPr bwMode="auto">
            <a:xfrm flipV="1">
              <a:off x="4271" y="2354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5" name="Rectangle 79"/>
            <p:cNvSpPr>
              <a:spLocks noChangeArrowheads="1"/>
            </p:cNvSpPr>
            <p:nvPr/>
          </p:nvSpPr>
          <p:spPr bwMode="auto">
            <a:xfrm>
              <a:off x="4354" y="2345"/>
              <a:ext cx="3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V =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96" name="Freeform 80"/>
            <p:cNvSpPr>
              <a:spLocks noEditPoints="1"/>
            </p:cNvSpPr>
            <p:nvPr/>
          </p:nvSpPr>
          <p:spPr bwMode="auto">
            <a:xfrm>
              <a:off x="786" y="2354"/>
              <a:ext cx="4852" cy="330"/>
            </a:xfrm>
            <a:custGeom>
              <a:avLst/>
              <a:gdLst>
                <a:gd name="T0" fmla="*/ 525 w 529"/>
                <a:gd name="T1" fmla="*/ 18 h 36"/>
                <a:gd name="T2" fmla="*/ 525 w 529"/>
                <a:gd name="T3" fmla="*/ 0 h 36"/>
                <a:gd name="T4" fmla="*/ 529 w 529"/>
                <a:gd name="T5" fmla="*/ 18 h 36"/>
                <a:gd name="T6" fmla="*/ 529 w 529"/>
                <a:gd name="T7" fmla="*/ 0 h 36"/>
                <a:gd name="T8" fmla="*/ 0 w 529"/>
                <a:gd name="T9" fmla="*/ 18 h 36"/>
                <a:gd name="T10" fmla="*/ 529 w 529"/>
                <a:gd name="T11" fmla="*/ 18 h 36"/>
                <a:gd name="T12" fmla="*/ 0 w 529"/>
                <a:gd name="T13" fmla="*/ 36 h 36"/>
                <a:gd name="T14" fmla="*/ 0 w 529"/>
                <a:gd name="T15" fmla="*/ 18 h 36"/>
                <a:gd name="T16" fmla="*/ 4 w 529"/>
                <a:gd name="T17" fmla="*/ 36 h 36"/>
                <a:gd name="T18" fmla="*/ 4 w 5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6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7" name="Rectangle 81"/>
            <p:cNvSpPr>
              <a:spLocks noChangeArrowheads="1"/>
            </p:cNvSpPr>
            <p:nvPr/>
          </p:nvSpPr>
          <p:spPr bwMode="auto">
            <a:xfrm>
              <a:off x="1117" y="2519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98" name="Line 82"/>
            <p:cNvSpPr>
              <a:spLocks noChangeShapeType="1"/>
            </p:cNvSpPr>
            <p:nvPr/>
          </p:nvSpPr>
          <p:spPr bwMode="auto">
            <a:xfrm flipV="1">
              <a:off x="1474" y="2519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9" name="Rectangle 83"/>
            <p:cNvSpPr>
              <a:spLocks noChangeArrowheads="1"/>
            </p:cNvSpPr>
            <p:nvPr/>
          </p:nvSpPr>
          <p:spPr bwMode="auto">
            <a:xfrm>
              <a:off x="1557" y="2519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hi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00" name="Line 84"/>
            <p:cNvSpPr>
              <a:spLocks noChangeShapeType="1"/>
            </p:cNvSpPr>
            <p:nvPr/>
          </p:nvSpPr>
          <p:spPr bwMode="auto">
            <a:xfrm flipV="1">
              <a:off x="1988" y="2519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1" name="Rectangle 85"/>
            <p:cNvSpPr>
              <a:spLocks noChangeArrowheads="1"/>
            </p:cNvSpPr>
            <p:nvPr/>
          </p:nvSpPr>
          <p:spPr bwMode="auto">
            <a:xfrm>
              <a:off x="2070" y="2519"/>
              <a:ext cx="8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unsigned higher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02" name="Line 86"/>
            <p:cNvSpPr>
              <a:spLocks noChangeShapeType="1"/>
            </p:cNvSpPr>
            <p:nvPr/>
          </p:nvSpPr>
          <p:spPr bwMode="auto">
            <a:xfrm flipV="1">
              <a:off x="4271" y="2519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3" name="Rectangle 87"/>
            <p:cNvSpPr>
              <a:spLocks noChangeArrowheads="1"/>
            </p:cNvSpPr>
            <p:nvPr/>
          </p:nvSpPr>
          <p:spPr bwMode="auto">
            <a:xfrm>
              <a:off x="4354" y="2519"/>
              <a:ext cx="9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(C = 1) ∧ (Z = 0)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06" name="Freeform 90"/>
            <p:cNvSpPr>
              <a:spLocks noEditPoints="1"/>
            </p:cNvSpPr>
            <p:nvPr/>
          </p:nvSpPr>
          <p:spPr bwMode="auto">
            <a:xfrm>
              <a:off x="786" y="2519"/>
              <a:ext cx="4852" cy="340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9 h 37"/>
                <a:gd name="T10" fmla="*/ 529 w 529"/>
                <a:gd name="T11" fmla="*/ 19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9"/>
                  </a:moveTo>
                  <a:lnTo>
                    <a:pt x="52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7" name="Rectangle 91"/>
            <p:cNvSpPr>
              <a:spLocks noChangeArrowheads="1"/>
            </p:cNvSpPr>
            <p:nvPr/>
          </p:nvSpPr>
          <p:spPr bwMode="auto">
            <a:xfrm>
              <a:off x="1117" y="2694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08" name="Line 92"/>
            <p:cNvSpPr>
              <a:spLocks noChangeShapeType="1"/>
            </p:cNvSpPr>
            <p:nvPr/>
          </p:nvSpPr>
          <p:spPr bwMode="auto">
            <a:xfrm flipV="1">
              <a:off x="1474" y="2693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9" name="Rectangle 93"/>
            <p:cNvSpPr>
              <a:spLocks noChangeArrowheads="1"/>
            </p:cNvSpPr>
            <p:nvPr/>
          </p:nvSpPr>
          <p:spPr bwMode="auto">
            <a:xfrm>
              <a:off x="1557" y="2694"/>
              <a:ext cx="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ls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10" name="Line 94"/>
            <p:cNvSpPr>
              <a:spLocks noChangeShapeType="1"/>
            </p:cNvSpPr>
            <p:nvPr/>
          </p:nvSpPr>
          <p:spPr bwMode="auto">
            <a:xfrm flipV="1">
              <a:off x="1988" y="2693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1" name="Rectangle 95"/>
            <p:cNvSpPr>
              <a:spLocks noChangeArrowheads="1"/>
            </p:cNvSpPr>
            <p:nvPr/>
          </p:nvSpPr>
          <p:spPr bwMode="auto">
            <a:xfrm>
              <a:off x="2070" y="2694"/>
              <a:ext cx="13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unsigned lower or equal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12" name="Line 96"/>
            <p:cNvSpPr>
              <a:spLocks noChangeShapeType="1"/>
            </p:cNvSpPr>
            <p:nvPr/>
          </p:nvSpPr>
          <p:spPr bwMode="auto">
            <a:xfrm flipV="1">
              <a:off x="4271" y="2693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3" name="Rectangle 97"/>
            <p:cNvSpPr>
              <a:spLocks noChangeArrowheads="1"/>
            </p:cNvSpPr>
            <p:nvPr/>
          </p:nvSpPr>
          <p:spPr bwMode="auto">
            <a:xfrm>
              <a:off x="4354" y="2694"/>
              <a:ext cx="9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(C = 0) ∨ (Z = 1)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16" name="Freeform 100"/>
            <p:cNvSpPr>
              <a:spLocks noEditPoints="1"/>
            </p:cNvSpPr>
            <p:nvPr/>
          </p:nvSpPr>
          <p:spPr bwMode="auto">
            <a:xfrm>
              <a:off x="786" y="2693"/>
              <a:ext cx="4852" cy="340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8 h 37"/>
                <a:gd name="T10" fmla="*/ 529 w 529"/>
                <a:gd name="T11" fmla="*/ 18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7" name="Rectangle 101"/>
            <p:cNvSpPr>
              <a:spLocks noChangeArrowheads="1"/>
            </p:cNvSpPr>
            <p:nvPr/>
          </p:nvSpPr>
          <p:spPr bwMode="auto">
            <a:xfrm>
              <a:off x="1080" y="2859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18" name="Line 102"/>
            <p:cNvSpPr>
              <a:spLocks noChangeShapeType="1"/>
            </p:cNvSpPr>
            <p:nvPr/>
          </p:nvSpPr>
          <p:spPr bwMode="auto">
            <a:xfrm flipV="1">
              <a:off x="1474" y="2868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9" name="Rectangle 103"/>
            <p:cNvSpPr>
              <a:spLocks noChangeArrowheads="1"/>
            </p:cNvSpPr>
            <p:nvPr/>
          </p:nvSpPr>
          <p:spPr bwMode="auto">
            <a:xfrm>
              <a:off x="1557" y="2859"/>
              <a:ext cx="1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ge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20" name="Line 104"/>
            <p:cNvSpPr>
              <a:spLocks noChangeShapeType="1"/>
            </p:cNvSpPr>
            <p:nvPr/>
          </p:nvSpPr>
          <p:spPr bwMode="auto">
            <a:xfrm flipV="1">
              <a:off x="1988" y="2868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1" name="Rectangle 105"/>
            <p:cNvSpPr>
              <a:spLocks noChangeArrowheads="1"/>
            </p:cNvSpPr>
            <p:nvPr/>
          </p:nvSpPr>
          <p:spPr bwMode="auto">
            <a:xfrm>
              <a:off x="2070" y="2859"/>
              <a:ext cx="152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signed greater than or equal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22" name="Line 106"/>
            <p:cNvSpPr>
              <a:spLocks noChangeShapeType="1"/>
            </p:cNvSpPr>
            <p:nvPr/>
          </p:nvSpPr>
          <p:spPr bwMode="auto">
            <a:xfrm flipV="1">
              <a:off x="4271" y="2868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3" name="Rectangle 107"/>
            <p:cNvSpPr>
              <a:spLocks noChangeArrowheads="1"/>
            </p:cNvSpPr>
            <p:nvPr/>
          </p:nvSpPr>
          <p:spPr bwMode="auto">
            <a:xfrm>
              <a:off x="4354" y="2859"/>
              <a:ext cx="3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 =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24" name="Freeform 108"/>
            <p:cNvSpPr>
              <a:spLocks noEditPoints="1"/>
            </p:cNvSpPr>
            <p:nvPr/>
          </p:nvSpPr>
          <p:spPr bwMode="auto">
            <a:xfrm>
              <a:off x="786" y="2868"/>
              <a:ext cx="4852" cy="330"/>
            </a:xfrm>
            <a:custGeom>
              <a:avLst/>
              <a:gdLst>
                <a:gd name="T0" fmla="*/ 525 w 529"/>
                <a:gd name="T1" fmla="*/ 18 h 36"/>
                <a:gd name="T2" fmla="*/ 525 w 529"/>
                <a:gd name="T3" fmla="*/ 0 h 36"/>
                <a:gd name="T4" fmla="*/ 529 w 529"/>
                <a:gd name="T5" fmla="*/ 18 h 36"/>
                <a:gd name="T6" fmla="*/ 529 w 529"/>
                <a:gd name="T7" fmla="*/ 0 h 36"/>
                <a:gd name="T8" fmla="*/ 0 w 529"/>
                <a:gd name="T9" fmla="*/ 18 h 36"/>
                <a:gd name="T10" fmla="*/ 529 w 529"/>
                <a:gd name="T11" fmla="*/ 18 h 36"/>
                <a:gd name="T12" fmla="*/ 0 w 529"/>
                <a:gd name="T13" fmla="*/ 36 h 36"/>
                <a:gd name="T14" fmla="*/ 0 w 529"/>
                <a:gd name="T15" fmla="*/ 18 h 36"/>
                <a:gd name="T16" fmla="*/ 4 w 529"/>
                <a:gd name="T17" fmla="*/ 36 h 36"/>
                <a:gd name="T18" fmla="*/ 4 w 5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6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5" name="Rectangle 109"/>
            <p:cNvSpPr>
              <a:spLocks noChangeArrowheads="1"/>
            </p:cNvSpPr>
            <p:nvPr/>
          </p:nvSpPr>
          <p:spPr bwMode="auto">
            <a:xfrm>
              <a:off x="1080" y="3033"/>
              <a:ext cx="13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26" name="Line 110"/>
            <p:cNvSpPr>
              <a:spLocks noChangeShapeType="1"/>
            </p:cNvSpPr>
            <p:nvPr/>
          </p:nvSpPr>
          <p:spPr bwMode="auto">
            <a:xfrm flipV="1">
              <a:off x="1474" y="303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7" name="Rectangle 111"/>
            <p:cNvSpPr>
              <a:spLocks noChangeArrowheads="1"/>
            </p:cNvSpPr>
            <p:nvPr/>
          </p:nvSpPr>
          <p:spPr bwMode="auto">
            <a:xfrm>
              <a:off x="1557" y="3033"/>
              <a:ext cx="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lt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28" name="Line 112"/>
            <p:cNvSpPr>
              <a:spLocks noChangeShapeType="1"/>
            </p:cNvSpPr>
            <p:nvPr/>
          </p:nvSpPr>
          <p:spPr bwMode="auto">
            <a:xfrm flipV="1">
              <a:off x="1988" y="303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9" name="Rectangle 113"/>
            <p:cNvSpPr>
              <a:spLocks noChangeArrowheads="1"/>
            </p:cNvSpPr>
            <p:nvPr/>
          </p:nvSpPr>
          <p:spPr bwMode="auto">
            <a:xfrm>
              <a:off x="2070" y="3033"/>
              <a:ext cx="8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signed less than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30" name="Line 114"/>
            <p:cNvSpPr>
              <a:spLocks noChangeShapeType="1"/>
            </p:cNvSpPr>
            <p:nvPr/>
          </p:nvSpPr>
          <p:spPr bwMode="auto">
            <a:xfrm flipV="1">
              <a:off x="4271" y="3033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1" name="Rectangle 115"/>
            <p:cNvSpPr>
              <a:spLocks noChangeArrowheads="1"/>
            </p:cNvSpPr>
            <p:nvPr/>
          </p:nvSpPr>
          <p:spPr bwMode="auto">
            <a:xfrm>
              <a:off x="4354" y="3033"/>
              <a:ext cx="3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 =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32" name="Freeform 116"/>
            <p:cNvSpPr>
              <a:spLocks noEditPoints="1"/>
            </p:cNvSpPr>
            <p:nvPr/>
          </p:nvSpPr>
          <p:spPr bwMode="auto">
            <a:xfrm>
              <a:off x="786" y="3033"/>
              <a:ext cx="4852" cy="339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9 h 37"/>
                <a:gd name="T10" fmla="*/ 529 w 529"/>
                <a:gd name="T11" fmla="*/ 19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9"/>
                  </a:moveTo>
                  <a:lnTo>
                    <a:pt x="52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3" name="Rectangle 117"/>
            <p:cNvSpPr>
              <a:spLocks noChangeArrowheads="1"/>
            </p:cNvSpPr>
            <p:nvPr/>
          </p:nvSpPr>
          <p:spPr bwMode="auto">
            <a:xfrm>
              <a:off x="1080" y="3207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34" name="Line 118"/>
            <p:cNvSpPr>
              <a:spLocks noChangeShapeType="1"/>
            </p:cNvSpPr>
            <p:nvPr/>
          </p:nvSpPr>
          <p:spPr bwMode="auto">
            <a:xfrm flipV="1">
              <a:off x="1474" y="3207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5" name="Rectangle 119"/>
            <p:cNvSpPr>
              <a:spLocks noChangeArrowheads="1"/>
            </p:cNvSpPr>
            <p:nvPr/>
          </p:nvSpPr>
          <p:spPr bwMode="auto">
            <a:xfrm>
              <a:off x="1557" y="3207"/>
              <a:ext cx="10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gt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36" name="Line 120"/>
            <p:cNvSpPr>
              <a:spLocks noChangeShapeType="1"/>
            </p:cNvSpPr>
            <p:nvPr/>
          </p:nvSpPr>
          <p:spPr bwMode="auto">
            <a:xfrm flipV="1">
              <a:off x="1988" y="3207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7" name="Rectangle 121"/>
            <p:cNvSpPr>
              <a:spLocks noChangeArrowheads="1"/>
            </p:cNvSpPr>
            <p:nvPr/>
          </p:nvSpPr>
          <p:spPr bwMode="auto">
            <a:xfrm>
              <a:off x="2070" y="3207"/>
              <a:ext cx="10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signed greater than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38" name="Line 122"/>
            <p:cNvSpPr>
              <a:spLocks noChangeShapeType="1"/>
            </p:cNvSpPr>
            <p:nvPr/>
          </p:nvSpPr>
          <p:spPr bwMode="auto">
            <a:xfrm flipV="1">
              <a:off x="4271" y="3207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9" name="Rectangle 123"/>
            <p:cNvSpPr>
              <a:spLocks noChangeArrowheads="1"/>
            </p:cNvSpPr>
            <p:nvPr/>
          </p:nvSpPr>
          <p:spPr bwMode="auto">
            <a:xfrm>
              <a:off x="4354" y="3207"/>
              <a:ext cx="9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(Z = 0) ∧ ( N = 0)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42" name="Freeform 126"/>
            <p:cNvSpPr>
              <a:spLocks noEditPoints="1"/>
            </p:cNvSpPr>
            <p:nvPr/>
          </p:nvSpPr>
          <p:spPr bwMode="auto">
            <a:xfrm>
              <a:off x="786" y="3207"/>
              <a:ext cx="4852" cy="339"/>
            </a:xfrm>
            <a:custGeom>
              <a:avLst/>
              <a:gdLst>
                <a:gd name="T0" fmla="*/ 525 w 529"/>
                <a:gd name="T1" fmla="*/ 18 h 37"/>
                <a:gd name="T2" fmla="*/ 525 w 529"/>
                <a:gd name="T3" fmla="*/ 0 h 37"/>
                <a:gd name="T4" fmla="*/ 529 w 529"/>
                <a:gd name="T5" fmla="*/ 18 h 37"/>
                <a:gd name="T6" fmla="*/ 529 w 529"/>
                <a:gd name="T7" fmla="*/ 0 h 37"/>
                <a:gd name="T8" fmla="*/ 0 w 529"/>
                <a:gd name="T9" fmla="*/ 18 h 37"/>
                <a:gd name="T10" fmla="*/ 529 w 529"/>
                <a:gd name="T11" fmla="*/ 18 h 37"/>
                <a:gd name="T12" fmla="*/ 0 w 529"/>
                <a:gd name="T13" fmla="*/ 37 h 37"/>
                <a:gd name="T14" fmla="*/ 0 w 529"/>
                <a:gd name="T15" fmla="*/ 19 h 37"/>
                <a:gd name="T16" fmla="*/ 4 w 529"/>
                <a:gd name="T17" fmla="*/ 37 h 37"/>
                <a:gd name="T18" fmla="*/ 4 w 52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7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3" name="Rectangle 127"/>
            <p:cNvSpPr>
              <a:spLocks noChangeArrowheads="1"/>
            </p:cNvSpPr>
            <p:nvPr/>
          </p:nvSpPr>
          <p:spPr bwMode="auto">
            <a:xfrm>
              <a:off x="1080" y="3372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44" name="Line 128"/>
            <p:cNvSpPr>
              <a:spLocks noChangeShapeType="1"/>
            </p:cNvSpPr>
            <p:nvPr/>
          </p:nvSpPr>
          <p:spPr bwMode="auto">
            <a:xfrm flipV="1">
              <a:off x="1474" y="338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5" name="Rectangle 129"/>
            <p:cNvSpPr>
              <a:spLocks noChangeArrowheads="1"/>
            </p:cNvSpPr>
            <p:nvPr/>
          </p:nvSpPr>
          <p:spPr bwMode="auto">
            <a:xfrm>
              <a:off x="1557" y="3372"/>
              <a:ext cx="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46" name="Line 130"/>
            <p:cNvSpPr>
              <a:spLocks noChangeShapeType="1"/>
            </p:cNvSpPr>
            <p:nvPr/>
          </p:nvSpPr>
          <p:spPr bwMode="auto">
            <a:xfrm flipV="1">
              <a:off x="1988" y="338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" name="Rectangle 131"/>
            <p:cNvSpPr>
              <a:spLocks noChangeArrowheads="1"/>
            </p:cNvSpPr>
            <p:nvPr/>
          </p:nvSpPr>
          <p:spPr bwMode="auto">
            <a:xfrm>
              <a:off x="2070" y="3372"/>
              <a:ext cx="134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signed less than or equal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48" name="Line 132"/>
            <p:cNvSpPr>
              <a:spLocks noChangeShapeType="1"/>
            </p:cNvSpPr>
            <p:nvPr/>
          </p:nvSpPr>
          <p:spPr bwMode="auto">
            <a:xfrm flipV="1">
              <a:off x="4271" y="338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" name="Rectangle 133"/>
            <p:cNvSpPr>
              <a:spLocks noChangeArrowheads="1"/>
            </p:cNvSpPr>
            <p:nvPr/>
          </p:nvSpPr>
          <p:spPr bwMode="auto">
            <a:xfrm>
              <a:off x="4354" y="3372"/>
              <a:ext cx="9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(Z = 1) ∨ (N = 1)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52" name="Freeform 136"/>
            <p:cNvSpPr>
              <a:spLocks noEditPoints="1"/>
            </p:cNvSpPr>
            <p:nvPr/>
          </p:nvSpPr>
          <p:spPr bwMode="auto">
            <a:xfrm>
              <a:off x="786" y="3381"/>
              <a:ext cx="4852" cy="331"/>
            </a:xfrm>
            <a:custGeom>
              <a:avLst/>
              <a:gdLst>
                <a:gd name="T0" fmla="*/ 525 w 529"/>
                <a:gd name="T1" fmla="*/ 18 h 36"/>
                <a:gd name="T2" fmla="*/ 525 w 529"/>
                <a:gd name="T3" fmla="*/ 0 h 36"/>
                <a:gd name="T4" fmla="*/ 529 w 529"/>
                <a:gd name="T5" fmla="*/ 18 h 36"/>
                <a:gd name="T6" fmla="*/ 529 w 529"/>
                <a:gd name="T7" fmla="*/ 0 h 36"/>
                <a:gd name="T8" fmla="*/ 0 w 529"/>
                <a:gd name="T9" fmla="*/ 18 h 36"/>
                <a:gd name="T10" fmla="*/ 529 w 529"/>
                <a:gd name="T11" fmla="*/ 18 h 36"/>
                <a:gd name="T12" fmla="*/ 0 w 529"/>
                <a:gd name="T13" fmla="*/ 36 h 36"/>
                <a:gd name="T14" fmla="*/ 0 w 529"/>
                <a:gd name="T15" fmla="*/ 18 h 36"/>
                <a:gd name="T16" fmla="*/ 4 w 529"/>
                <a:gd name="T17" fmla="*/ 36 h 36"/>
                <a:gd name="T18" fmla="*/ 4 w 52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36"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3" name="Rectangle 137"/>
            <p:cNvSpPr>
              <a:spLocks noChangeArrowheads="1"/>
            </p:cNvSpPr>
            <p:nvPr/>
          </p:nvSpPr>
          <p:spPr bwMode="auto">
            <a:xfrm>
              <a:off x="1080" y="3547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54" name="Line 138"/>
            <p:cNvSpPr>
              <a:spLocks noChangeShapeType="1"/>
            </p:cNvSpPr>
            <p:nvPr/>
          </p:nvSpPr>
          <p:spPr bwMode="auto">
            <a:xfrm flipV="1">
              <a:off x="1474" y="3546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5" name="Rectangle 139"/>
            <p:cNvSpPr>
              <a:spLocks noChangeArrowheads="1"/>
            </p:cNvSpPr>
            <p:nvPr/>
          </p:nvSpPr>
          <p:spPr bwMode="auto">
            <a:xfrm>
              <a:off x="1557" y="3547"/>
              <a:ext cx="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56" name="Line 140"/>
            <p:cNvSpPr>
              <a:spLocks noChangeShapeType="1"/>
            </p:cNvSpPr>
            <p:nvPr/>
          </p:nvSpPr>
          <p:spPr bwMode="auto">
            <a:xfrm flipV="1">
              <a:off x="1988" y="3546"/>
              <a:ext cx="0" cy="16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7" name="Rectangle 141"/>
            <p:cNvSpPr>
              <a:spLocks noChangeArrowheads="1"/>
            </p:cNvSpPr>
            <p:nvPr/>
          </p:nvSpPr>
          <p:spPr bwMode="auto">
            <a:xfrm>
              <a:off x="2070" y="3547"/>
              <a:ext cx="3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always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58" name="Freeform 142"/>
            <p:cNvSpPr>
              <a:spLocks noEditPoints="1"/>
            </p:cNvSpPr>
            <p:nvPr/>
          </p:nvSpPr>
          <p:spPr bwMode="auto">
            <a:xfrm>
              <a:off x="786" y="3546"/>
              <a:ext cx="4852" cy="340"/>
            </a:xfrm>
            <a:custGeom>
              <a:avLst/>
              <a:gdLst>
                <a:gd name="T0" fmla="*/ 380 w 529"/>
                <a:gd name="T1" fmla="*/ 18 h 37"/>
                <a:gd name="T2" fmla="*/ 380 w 529"/>
                <a:gd name="T3" fmla="*/ 0 h 37"/>
                <a:gd name="T4" fmla="*/ 525 w 529"/>
                <a:gd name="T5" fmla="*/ 18 h 37"/>
                <a:gd name="T6" fmla="*/ 525 w 529"/>
                <a:gd name="T7" fmla="*/ 0 h 37"/>
                <a:gd name="T8" fmla="*/ 529 w 529"/>
                <a:gd name="T9" fmla="*/ 18 h 37"/>
                <a:gd name="T10" fmla="*/ 529 w 529"/>
                <a:gd name="T11" fmla="*/ 0 h 37"/>
                <a:gd name="T12" fmla="*/ 0 w 529"/>
                <a:gd name="T13" fmla="*/ 19 h 37"/>
                <a:gd name="T14" fmla="*/ 529 w 529"/>
                <a:gd name="T15" fmla="*/ 19 h 37"/>
                <a:gd name="T16" fmla="*/ 0 w 529"/>
                <a:gd name="T17" fmla="*/ 37 h 37"/>
                <a:gd name="T18" fmla="*/ 0 w 529"/>
                <a:gd name="T19" fmla="*/ 19 h 37"/>
                <a:gd name="T20" fmla="*/ 4 w 529"/>
                <a:gd name="T21" fmla="*/ 37 h 37"/>
                <a:gd name="T22" fmla="*/ 4 w 529"/>
                <a:gd name="T23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37">
                  <a:moveTo>
                    <a:pt x="380" y="18"/>
                  </a:moveTo>
                  <a:lnTo>
                    <a:pt x="380" y="0"/>
                  </a:lnTo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9"/>
                  </a:moveTo>
                  <a:lnTo>
                    <a:pt x="52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9" name="Rectangle 143"/>
            <p:cNvSpPr>
              <a:spLocks noChangeArrowheads="1"/>
            </p:cNvSpPr>
            <p:nvPr/>
          </p:nvSpPr>
          <p:spPr bwMode="auto">
            <a:xfrm>
              <a:off x="1080" y="3721"/>
              <a:ext cx="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60" name="Line 144"/>
            <p:cNvSpPr>
              <a:spLocks noChangeShapeType="1"/>
            </p:cNvSpPr>
            <p:nvPr/>
          </p:nvSpPr>
          <p:spPr bwMode="auto">
            <a:xfrm flipV="1">
              <a:off x="1474" y="372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1" name="Rectangle 145"/>
            <p:cNvSpPr>
              <a:spLocks noChangeArrowheads="1"/>
            </p:cNvSpPr>
            <p:nvPr/>
          </p:nvSpPr>
          <p:spPr bwMode="auto">
            <a:xfrm>
              <a:off x="1557" y="3721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–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62" name="Line 146"/>
            <p:cNvSpPr>
              <a:spLocks noChangeShapeType="1"/>
            </p:cNvSpPr>
            <p:nvPr/>
          </p:nvSpPr>
          <p:spPr bwMode="auto">
            <a:xfrm flipV="1">
              <a:off x="1988" y="3721"/>
              <a:ext cx="0" cy="16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3" name="Rectangle 147"/>
            <p:cNvSpPr>
              <a:spLocks noChangeArrowheads="1"/>
            </p:cNvSpPr>
            <p:nvPr/>
          </p:nvSpPr>
          <p:spPr bwMode="auto">
            <a:xfrm>
              <a:off x="2070" y="3721"/>
              <a:ext cx="4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reserved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64" name="Freeform 148"/>
            <p:cNvSpPr>
              <a:spLocks noEditPoints="1"/>
            </p:cNvSpPr>
            <p:nvPr/>
          </p:nvSpPr>
          <p:spPr bwMode="auto">
            <a:xfrm>
              <a:off x="786" y="3721"/>
              <a:ext cx="4852" cy="201"/>
            </a:xfrm>
            <a:custGeom>
              <a:avLst/>
              <a:gdLst>
                <a:gd name="T0" fmla="*/ 380 w 529"/>
                <a:gd name="T1" fmla="*/ 18 h 22"/>
                <a:gd name="T2" fmla="*/ 380 w 529"/>
                <a:gd name="T3" fmla="*/ 0 h 22"/>
                <a:gd name="T4" fmla="*/ 525 w 529"/>
                <a:gd name="T5" fmla="*/ 18 h 22"/>
                <a:gd name="T6" fmla="*/ 525 w 529"/>
                <a:gd name="T7" fmla="*/ 0 h 22"/>
                <a:gd name="T8" fmla="*/ 529 w 529"/>
                <a:gd name="T9" fmla="*/ 18 h 22"/>
                <a:gd name="T10" fmla="*/ 529 w 529"/>
                <a:gd name="T11" fmla="*/ 0 h 22"/>
                <a:gd name="T12" fmla="*/ 0 w 529"/>
                <a:gd name="T13" fmla="*/ 18 h 22"/>
                <a:gd name="T14" fmla="*/ 529 w 529"/>
                <a:gd name="T15" fmla="*/ 18 h 22"/>
                <a:gd name="T16" fmla="*/ 0 w 529"/>
                <a:gd name="T17" fmla="*/ 22 h 22"/>
                <a:gd name="T18" fmla="*/ 529 w 529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9" h="22">
                  <a:moveTo>
                    <a:pt x="380" y="18"/>
                  </a:moveTo>
                  <a:lnTo>
                    <a:pt x="380" y="0"/>
                  </a:lnTo>
                  <a:moveTo>
                    <a:pt x="525" y="18"/>
                  </a:moveTo>
                  <a:lnTo>
                    <a:pt x="525" y="0"/>
                  </a:lnTo>
                  <a:moveTo>
                    <a:pt x="529" y="18"/>
                  </a:moveTo>
                  <a:lnTo>
                    <a:pt x="529" y="0"/>
                  </a:lnTo>
                  <a:moveTo>
                    <a:pt x="0" y="18"/>
                  </a:moveTo>
                  <a:lnTo>
                    <a:pt x="529" y="18"/>
                  </a:lnTo>
                  <a:moveTo>
                    <a:pt x="0" y="22"/>
                  </a:moveTo>
                  <a:lnTo>
                    <a:pt x="529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676" y="1619072"/>
            <a:ext cx="6699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Write an ARM assembly program to compute the factorial of a positive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number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stored in r0. Save the result in 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860676" y="3106286"/>
            <a:ext cx="6858000" cy="2303914"/>
          </a:xfrm>
          <a:custGeom>
            <a:avLst/>
            <a:gdLst>
              <a:gd name="T0" fmla="*/ 294 w 490"/>
              <a:gd name="T1" fmla="*/ 0 h 137"/>
              <a:gd name="T2" fmla="*/ 490 w 490"/>
              <a:gd name="T3" fmla="*/ 0 h 137"/>
              <a:gd name="T4" fmla="*/ 490 w 490"/>
              <a:gd name="T5" fmla="*/ 137 h 137"/>
              <a:gd name="T6" fmla="*/ 0 w 490"/>
              <a:gd name="T7" fmla="*/ 137 h 137"/>
              <a:gd name="T8" fmla="*/ 0 w 490"/>
              <a:gd name="T9" fmla="*/ 0 h 137"/>
              <a:gd name="T10" fmla="*/ 196 w 490"/>
              <a:gd name="T11" fmla="*/ 0 h 137"/>
              <a:gd name="connsiteX0" fmla="*/ 6787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5" fmla="*/ 4000 w 10000"/>
              <a:gd name="connsiteY5" fmla="*/ 0 h 10000"/>
              <a:gd name="connsiteX0" fmla="*/ 6787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5" fmla="*/ 3476 w 10000"/>
              <a:gd name="connsiteY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6787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lnTo>
                  <a:pt x="3476" y="0"/>
                </a:lnTo>
              </a:path>
            </a:pathLst>
          </a:custGeom>
          <a:noFill/>
          <a:ln w="6" cap="flat">
            <a:solidFill>
              <a:srgbClr val="24211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27676" y="2983176"/>
            <a:ext cx="16859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ARM assembly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6876" y="3367771"/>
            <a:ext cx="7121524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	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mov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r1, #1 /* prod = 1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	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mov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r3, #1 /* 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idx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= 1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.loop: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	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mul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r1, r3, r1 /* prod = prod * 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idx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	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cmp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r3, r0 /* compare 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idx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, with the input (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num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)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	add r3, r3, #1 /* 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idx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++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</a:pP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	</a:t>
            </a:r>
            <a:r>
              <a:rPr lang="en-US" sz="1600" i="1" dirty="0" err="1">
                <a:solidFill>
                  <a:srgbClr val="1A1B1C"/>
                </a:solidFill>
                <a:latin typeface="Courier New" pitchFamily="49" charset="0"/>
              </a:rPr>
              <a:t>bne</a:t>
            </a:r>
            <a:r>
              <a:rPr lang="en-US" sz="1600" i="1" dirty="0">
                <a:solidFill>
                  <a:srgbClr val="1A1B1C"/>
                </a:solidFill>
                <a:latin typeface="Courier New" pitchFamily="49" charset="0"/>
              </a:rPr>
              <a:t> .loop /* loop condition */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and Link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0425" y="3962400"/>
            <a:ext cx="8232775" cy="685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use the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bl</a:t>
            </a:r>
            <a:r>
              <a:rPr lang="en-US" dirty="0">
                <a:latin typeface="Calibri" panose="020F0502020204030204" pitchFamily="34" charset="0"/>
              </a:rPr>
              <a:t> instruction for 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call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362201" y="2209800"/>
            <a:ext cx="7769225" cy="1195388"/>
            <a:chOff x="816" y="1808"/>
            <a:chExt cx="4894" cy="75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816" y="1808"/>
              <a:ext cx="489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835" y="1827"/>
              <a:ext cx="4848" cy="212"/>
            </a:xfrm>
            <a:custGeom>
              <a:avLst/>
              <a:gdLst>
                <a:gd name="T0" fmla="*/ 0 w 505"/>
                <a:gd name="T1" fmla="*/ 0 h 22"/>
                <a:gd name="T2" fmla="*/ 505 w 505"/>
                <a:gd name="T3" fmla="*/ 0 h 22"/>
                <a:gd name="T4" fmla="*/ 0 w 505"/>
                <a:gd name="T5" fmla="*/ 4 h 22"/>
                <a:gd name="T6" fmla="*/ 505 w 505"/>
                <a:gd name="T7" fmla="*/ 4 h 22"/>
                <a:gd name="T8" fmla="*/ 0 w 505"/>
                <a:gd name="T9" fmla="*/ 22 h 22"/>
                <a:gd name="T10" fmla="*/ 0 w 505"/>
                <a:gd name="T11" fmla="*/ 4 h 22"/>
                <a:gd name="T12" fmla="*/ 4 w 505"/>
                <a:gd name="T13" fmla="*/ 22 h 22"/>
                <a:gd name="T14" fmla="*/ 4 w 505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5" h="22">
                  <a:moveTo>
                    <a:pt x="0" y="0"/>
                  </a:moveTo>
                  <a:lnTo>
                    <a:pt x="505" y="0"/>
                  </a:lnTo>
                  <a:moveTo>
                    <a:pt x="0" y="4"/>
                  </a:moveTo>
                  <a:lnTo>
                    <a:pt x="505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60" y="1856"/>
              <a:ext cx="5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680" y="1866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766" y="1856"/>
              <a:ext cx="51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400" y="1866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496" y="1856"/>
              <a:ext cx="7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835" y="1866"/>
              <a:ext cx="4848" cy="346"/>
            </a:xfrm>
            <a:custGeom>
              <a:avLst/>
              <a:gdLst>
                <a:gd name="T0" fmla="*/ 501 w 505"/>
                <a:gd name="T1" fmla="*/ 18 h 36"/>
                <a:gd name="T2" fmla="*/ 501 w 505"/>
                <a:gd name="T3" fmla="*/ 0 h 36"/>
                <a:gd name="T4" fmla="*/ 505 w 505"/>
                <a:gd name="T5" fmla="*/ 18 h 36"/>
                <a:gd name="T6" fmla="*/ 505 w 505"/>
                <a:gd name="T7" fmla="*/ 0 h 36"/>
                <a:gd name="T8" fmla="*/ 0 w 505"/>
                <a:gd name="T9" fmla="*/ 18 h 36"/>
                <a:gd name="T10" fmla="*/ 505 w 505"/>
                <a:gd name="T11" fmla="*/ 18 h 36"/>
                <a:gd name="T12" fmla="*/ 0 w 505"/>
                <a:gd name="T13" fmla="*/ 36 h 36"/>
                <a:gd name="T14" fmla="*/ 0 w 505"/>
                <a:gd name="T15" fmla="*/ 18 h 36"/>
                <a:gd name="T16" fmla="*/ 4 w 505"/>
                <a:gd name="T17" fmla="*/ 36 h 36"/>
                <a:gd name="T18" fmla="*/ 4 w 505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5" h="36">
                  <a:moveTo>
                    <a:pt x="501" y="18"/>
                  </a:moveTo>
                  <a:lnTo>
                    <a:pt x="501" y="0"/>
                  </a:lnTo>
                  <a:moveTo>
                    <a:pt x="505" y="18"/>
                  </a:moveTo>
                  <a:lnTo>
                    <a:pt x="505" y="0"/>
                  </a:lnTo>
                  <a:moveTo>
                    <a:pt x="0" y="18"/>
                  </a:moveTo>
                  <a:lnTo>
                    <a:pt x="505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960" y="2039"/>
              <a:ext cx="1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1A1B1C"/>
                  </a:solidFill>
                  <a:latin typeface="Times New Roman" pitchFamily="18" charset="0"/>
                </a:rPr>
                <a:t>bl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123" y="2039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1A1B1C"/>
                  </a:solidFill>
                  <a:latin typeface="Times New Roman" pitchFamily="18" charset="0"/>
                </a:rPr>
                <a:t>label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1680" y="2039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766" y="2039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Times New Roman" pitchFamily="18" charset="0"/>
                </a:rPr>
                <a:t>bl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400" y="2039"/>
              <a:ext cx="0" cy="1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496" y="2039"/>
              <a:ext cx="27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(1) Jump unconditionally to the function at .foo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835" y="2039"/>
              <a:ext cx="4848" cy="346"/>
            </a:xfrm>
            <a:custGeom>
              <a:avLst/>
              <a:gdLst>
                <a:gd name="T0" fmla="*/ 501 w 505"/>
                <a:gd name="T1" fmla="*/ 18 h 36"/>
                <a:gd name="T2" fmla="*/ 501 w 505"/>
                <a:gd name="T3" fmla="*/ 0 h 36"/>
                <a:gd name="T4" fmla="*/ 505 w 505"/>
                <a:gd name="T5" fmla="*/ 18 h 36"/>
                <a:gd name="T6" fmla="*/ 505 w 505"/>
                <a:gd name="T7" fmla="*/ 0 h 36"/>
                <a:gd name="T8" fmla="*/ 0 w 505"/>
                <a:gd name="T9" fmla="*/ 36 h 36"/>
                <a:gd name="T10" fmla="*/ 0 w 505"/>
                <a:gd name="T11" fmla="*/ 18 h 36"/>
                <a:gd name="T12" fmla="*/ 4 w 505"/>
                <a:gd name="T13" fmla="*/ 36 h 36"/>
                <a:gd name="T14" fmla="*/ 4 w 505"/>
                <a:gd name="T15" fmla="*/ 18 h 36"/>
                <a:gd name="T16" fmla="*/ 88 w 505"/>
                <a:gd name="T17" fmla="*/ 36 h 36"/>
                <a:gd name="T18" fmla="*/ 88 w 505"/>
                <a:gd name="T19" fmla="*/ 18 h 36"/>
                <a:gd name="T20" fmla="*/ 163 w 505"/>
                <a:gd name="T21" fmla="*/ 36 h 36"/>
                <a:gd name="T22" fmla="*/ 163 w 505"/>
                <a:gd name="T2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36">
                  <a:moveTo>
                    <a:pt x="501" y="18"/>
                  </a:moveTo>
                  <a:lnTo>
                    <a:pt x="501" y="0"/>
                  </a:lnTo>
                  <a:moveTo>
                    <a:pt x="505" y="18"/>
                  </a:moveTo>
                  <a:lnTo>
                    <a:pt x="505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88" y="36"/>
                  </a:moveTo>
                  <a:lnTo>
                    <a:pt x="88" y="18"/>
                  </a:lnTo>
                  <a:moveTo>
                    <a:pt x="163" y="36"/>
                  </a:moveTo>
                  <a:lnTo>
                    <a:pt x="16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496" y="2212"/>
              <a:ext cx="270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(2) Save the next PC (PC + 4) in the </a:t>
              </a:r>
              <a:r>
                <a:rPr lang="en-US" i="1" dirty="0" err="1">
                  <a:solidFill>
                    <a:srgbClr val="1A1B1C"/>
                  </a:solidFill>
                  <a:latin typeface="Times New Roman" pitchFamily="18" charset="0"/>
                </a:rPr>
                <a:t>lr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register</a:t>
              </a:r>
              <a:endParaRPr lang="en-US" dirty="0">
                <a:latin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5098" y="221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835" y="2212"/>
              <a:ext cx="4848" cy="211"/>
            </a:xfrm>
            <a:custGeom>
              <a:avLst/>
              <a:gdLst>
                <a:gd name="T0" fmla="*/ 501 w 505"/>
                <a:gd name="T1" fmla="*/ 18 h 22"/>
                <a:gd name="T2" fmla="*/ 501 w 505"/>
                <a:gd name="T3" fmla="*/ 0 h 22"/>
                <a:gd name="T4" fmla="*/ 505 w 505"/>
                <a:gd name="T5" fmla="*/ 18 h 22"/>
                <a:gd name="T6" fmla="*/ 505 w 505"/>
                <a:gd name="T7" fmla="*/ 0 h 22"/>
                <a:gd name="T8" fmla="*/ 0 w 505"/>
                <a:gd name="T9" fmla="*/ 18 h 22"/>
                <a:gd name="T10" fmla="*/ 505 w 505"/>
                <a:gd name="T11" fmla="*/ 18 h 22"/>
                <a:gd name="T12" fmla="*/ 0 w 505"/>
                <a:gd name="T13" fmla="*/ 22 h 22"/>
                <a:gd name="T14" fmla="*/ 505 w 50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5" h="22">
                  <a:moveTo>
                    <a:pt x="501" y="18"/>
                  </a:moveTo>
                  <a:lnTo>
                    <a:pt x="501" y="0"/>
                  </a:lnTo>
                  <a:moveTo>
                    <a:pt x="505" y="18"/>
                  </a:moveTo>
                  <a:lnTo>
                    <a:pt x="505" y="0"/>
                  </a:lnTo>
                  <a:moveTo>
                    <a:pt x="0" y="18"/>
                  </a:moveTo>
                  <a:lnTo>
                    <a:pt x="505" y="18"/>
                  </a:lnTo>
                  <a:moveTo>
                    <a:pt x="0" y="22"/>
                  </a:moveTo>
                  <a:lnTo>
                    <a:pt x="505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1905000"/>
            <a:ext cx="7543800" cy="3505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981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Example of an assembly program with a function call.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1" y="3131820"/>
            <a:ext cx="3571461" cy="18973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3080267"/>
            <a:ext cx="322524" cy="8965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9600" y="28956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3169919"/>
            <a:ext cx="3352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foo() {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return 2;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void main() {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y = x + foo();</a:t>
            </a:r>
          </a:p>
          <a:p>
            <a:pPr>
              <a:tabLst>
                <a:tab pos="457200" algn="l"/>
                <a:tab pos="914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2827020"/>
            <a:ext cx="3429000" cy="25069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0" y="2775466"/>
            <a:ext cx="1676400" cy="12013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34201" y="25908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ARM assembly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53200" y="2949476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foo: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r0, #2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lr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r1, #3 /* x = 3 */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foo /* invoke foo */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/* y = x + foo() */</a:t>
            </a:r>
          </a:p>
          <a:p>
            <a:pPr>
              <a:tabLst>
                <a:tab pos="4572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add r2, r0, r1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bx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3168651"/>
            <a:ext cx="7924800" cy="23177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3563" indent="-44767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is the preferred method to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return</a:t>
            </a:r>
            <a:r>
              <a:rPr lang="en-US" dirty="0">
                <a:latin typeface="Calibri" panose="020F0502020204030204" pitchFamily="34" charset="0"/>
              </a:rPr>
              <a:t> from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563563" indent="-44767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Instead of :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mov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 pc,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lr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Use :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bx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lr</a:t>
            </a:r>
            <a:endParaRPr lang="en-US" dirty="0">
              <a:solidFill>
                <a:srgbClr val="DC23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0" y="1600201"/>
            <a:ext cx="7315200" cy="1255713"/>
            <a:chOff x="1120" y="1095"/>
            <a:chExt cx="4608" cy="791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20" y="1095"/>
              <a:ext cx="4608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141" y="1116"/>
              <a:ext cx="4558" cy="228"/>
            </a:xfrm>
            <a:custGeom>
              <a:avLst/>
              <a:gdLst>
                <a:gd name="T0" fmla="*/ 0 w 441"/>
                <a:gd name="T1" fmla="*/ 0 h 22"/>
                <a:gd name="T2" fmla="*/ 441 w 441"/>
                <a:gd name="T3" fmla="*/ 0 h 22"/>
                <a:gd name="T4" fmla="*/ 0 w 441"/>
                <a:gd name="T5" fmla="*/ 4 h 22"/>
                <a:gd name="T6" fmla="*/ 441 w 441"/>
                <a:gd name="T7" fmla="*/ 4 h 22"/>
                <a:gd name="T8" fmla="*/ 0 w 441"/>
                <a:gd name="T9" fmla="*/ 22 h 22"/>
                <a:gd name="T10" fmla="*/ 0 w 441"/>
                <a:gd name="T11" fmla="*/ 4 h 22"/>
                <a:gd name="T12" fmla="*/ 4 w 441"/>
                <a:gd name="T13" fmla="*/ 22 h 22"/>
                <a:gd name="T14" fmla="*/ 4 w 441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22">
                  <a:moveTo>
                    <a:pt x="0" y="0"/>
                  </a:moveTo>
                  <a:lnTo>
                    <a:pt x="441" y="0"/>
                  </a:lnTo>
                  <a:moveTo>
                    <a:pt x="0" y="4"/>
                  </a:moveTo>
                  <a:lnTo>
                    <a:pt x="441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75" y="1147"/>
              <a:ext cx="6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040" y="1157"/>
              <a:ext cx="0" cy="1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143" y="1147"/>
              <a:ext cx="5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826" y="1157"/>
              <a:ext cx="0" cy="18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929" y="1147"/>
              <a:ext cx="7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141" y="1157"/>
              <a:ext cx="4558" cy="560"/>
            </a:xfrm>
            <a:custGeom>
              <a:avLst/>
              <a:gdLst>
                <a:gd name="T0" fmla="*/ 437 w 441"/>
                <a:gd name="T1" fmla="*/ 18 h 54"/>
                <a:gd name="T2" fmla="*/ 437 w 441"/>
                <a:gd name="T3" fmla="*/ 0 h 54"/>
                <a:gd name="T4" fmla="*/ 441 w 441"/>
                <a:gd name="T5" fmla="*/ 18 h 54"/>
                <a:gd name="T6" fmla="*/ 441 w 441"/>
                <a:gd name="T7" fmla="*/ 0 h 54"/>
                <a:gd name="T8" fmla="*/ 0 w 441"/>
                <a:gd name="T9" fmla="*/ 18 h 54"/>
                <a:gd name="T10" fmla="*/ 441 w 441"/>
                <a:gd name="T11" fmla="*/ 18 h 54"/>
                <a:gd name="T12" fmla="*/ 0 w 441"/>
                <a:gd name="T13" fmla="*/ 54 h 54"/>
                <a:gd name="T14" fmla="*/ 0 w 441"/>
                <a:gd name="T15" fmla="*/ 18 h 54"/>
                <a:gd name="T16" fmla="*/ 4 w 441"/>
                <a:gd name="T17" fmla="*/ 54 h 54"/>
                <a:gd name="T18" fmla="*/ 4 w 441"/>
                <a:gd name="T19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54">
                  <a:moveTo>
                    <a:pt x="437" y="18"/>
                  </a:moveTo>
                  <a:lnTo>
                    <a:pt x="437" y="0"/>
                  </a:lnTo>
                  <a:moveTo>
                    <a:pt x="441" y="18"/>
                  </a:moveTo>
                  <a:lnTo>
                    <a:pt x="441" y="0"/>
                  </a:lnTo>
                  <a:moveTo>
                    <a:pt x="0" y="18"/>
                  </a:moveTo>
                  <a:lnTo>
                    <a:pt x="441" y="18"/>
                  </a:lnTo>
                  <a:moveTo>
                    <a:pt x="0" y="54"/>
                  </a:moveTo>
                  <a:lnTo>
                    <a:pt x="0" y="18"/>
                  </a:lnTo>
                  <a:moveTo>
                    <a:pt x="4" y="54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275" y="1343"/>
              <a:ext cx="3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1A1B1C"/>
                  </a:solidFill>
                  <a:latin typeface="Times New Roman" pitchFamily="18" charset="0"/>
                </a:rPr>
                <a:t>bx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endParaRPr lang="en-US" sz="1600" i="1" dirty="0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492" y="134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2040" y="1344"/>
              <a:ext cx="0" cy="3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143" y="1343"/>
              <a:ext cx="32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 err="1">
                  <a:solidFill>
                    <a:srgbClr val="1A1B1C"/>
                  </a:solidFill>
                  <a:latin typeface="Times New Roman" pitchFamily="18" charset="0"/>
                </a:rPr>
                <a:t>bx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826" y="1344"/>
              <a:ext cx="0" cy="37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29" y="1343"/>
              <a:ext cx="249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(1) Jump unconditionally to the ad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dress contained in register, r2</a:t>
              </a:r>
              <a:endParaRPr lang="en-US" sz="1600" dirty="0">
                <a:latin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929" y="153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141" y="1344"/>
              <a:ext cx="4558" cy="414"/>
            </a:xfrm>
            <a:custGeom>
              <a:avLst/>
              <a:gdLst>
                <a:gd name="T0" fmla="*/ 437 w 441"/>
                <a:gd name="T1" fmla="*/ 36 h 40"/>
                <a:gd name="T2" fmla="*/ 437 w 441"/>
                <a:gd name="T3" fmla="*/ 0 h 40"/>
                <a:gd name="T4" fmla="*/ 441 w 441"/>
                <a:gd name="T5" fmla="*/ 36 h 40"/>
                <a:gd name="T6" fmla="*/ 441 w 441"/>
                <a:gd name="T7" fmla="*/ 0 h 40"/>
                <a:gd name="T8" fmla="*/ 0 w 441"/>
                <a:gd name="T9" fmla="*/ 36 h 40"/>
                <a:gd name="T10" fmla="*/ 441 w 441"/>
                <a:gd name="T11" fmla="*/ 36 h 40"/>
                <a:gd name="T12" fmla="*/ 0 w 441"/>
                <a:gd name="T13" fmla="*/ 40 h 40"/>
                <a:gd name="T14" fmla="*/ 441 w 441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1" h="40">
                  <a:moveTo>
                    <a:pt x="437" y="36"/>
                  </a:moveTo>
                  <a:lnTo>
                    <a:pt x="437" y="0"/>
                  </a:lnTo>
                  <a:moveTo>
                    <a:pt x="441" y="36"/>
                  </a:moveTo>
                  <a:lnTo>
                    <a:pt x="441" y="0"/>
                  </a:lnTo>
                  <a:moveTo>
                    <a:pt x="0" y="36"/>
                  </a:moveTo>
                  <a:lnTo>
                    <a:pt x="441" y="36"/>
                  </a:lnTo>
                  <a:moveTo>
                    <a:pt x="0" y="40"/>
                  </a:moveTo>
                  <a:lnTo>
                    <a:pt x="441" y="4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8770" y="1988820"/>
            <a:ext cx="5240431" cy="3192780"/>
            <a:chOff x="2209799" y="2514600"/>
            <a:chExt cx="4114801" cy="2506980"/>
          </a:xfrm>
        </p:grpSpPr>
        <p:sp>
          <p:nvSpPr>
            <p:cNvPr id="9" name="Rectangle 8"/>
            <p:cNvSpPr/>
            <p:nvPr/>
          </p:nvSpPr>
          <p:spPr>
            <a:xfrm>
              <a:off x="2209799" y="2514600"/>
              <a:ext cx="4114801" cy="25069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86000" y="2637056"/>
              <a:ext cx="3581400" cy="22475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foo:</a:t>
              </a: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r0, #2</a:t>
              </a: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bx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lr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</a:pPr>
              <a:endParaRPr lang="en-US" sz="2000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main:</a:t>
              </a: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mov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r1, #3 /* x = 3 */</a:t>
              </a: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bl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foo /* invoke foo */</a:t>
              </a: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	/* y = x + foo() */</a:t>
              </a:r>
            </a:p>
            <a:p>
              <a:pPr>
                <a:tabLst>
                  <a:tab pos="457200" algn="l"/>
                </a:tabLst>
              </a:pP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	add r2, r0, r1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349251"/>
            <a:ext cx="89916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Conditional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Variants</a:t>
            </a:r>
            <a:r>
              <a:rPr lang="fr-FR" dirty="0">
                <a:solidFill>
                  <a:schemeClr val="tx1"/>
                </a:solidFill>
              </a:rPr>
              <a:t> of Normal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7800" y="1798638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Normal Instruction + &lt;condition&gt;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Examples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</a:rPr>
              <a:t>addeq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subne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addmi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subpl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Also known as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predicated instructions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the condition is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true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Execute instruction </a:t>
            </a:r>
            <a:r>
              <a:rPr lang="en-US" b="1" dirty="0">
                <a:solidFill>
                  <a:srgbClr val="280099"/>
                </a:solidFill>
                <a:latin typeface="Calibri" panose="020F0502020204030204" pitchFamily="34" charset="0"/>
              </a:rPr>
              <a:t>normally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Otherwise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 not execute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at all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0" y="1219199"/>
            <a:ext cx="72136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Write a program in ARM assembly to count the number of 1s in a 32 bit number stored in 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. Save the result in 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0202" y="2114729"/>
            <a:ext cx="6654798" cy="41227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70202" y="2267129"/>
            <a:ext cx="708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mov r2, #1 /* idx = 1 */</a:t>
            </a:r>
          </a:p>
          <a:p>
            <a:pPr>
              <a:tabLst>
                <a:tab pos="457200" algn="l"/>
              </a:tabLst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r4, #0 /* count = 0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/* start the iterations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/* extract the LSB and compare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and r3, r1, #1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r3, #1</a:t>
            </a:r>
          </a:p>
          <a:p>
            <a:pPr>
              <a:tabLst>
                <a:tab pos="457200" algn="l"/>
              </a:tabLst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/* increment the counter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i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addeq</a:t>
            </a:r>
            <a:r>
              <a:rPr lang="en-US" sz="16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r4, r4, #1</a:t>
            </a:r>
          </a:p>
          <a:p>
            <a:pPr>
              <a:tabLst>
                <a:tab pos="457200" algn="l"/>
              </a:tabLst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/* prepare for the next iteration */</a:t>
            </a:r>
          </a:p>
          <a:p>
            <a:pPr>
              <a:tabLst>
                <a:tab pos="457200" algn="l"/>
              </a:tabLst>
            </a:pPr>
            <a:r>
              <a:rPr lang="pt-BR" sz="1400" i="1" dirty="0">
                <a:latin typeface="Courier New" pitchFamily="49" charset="0"/>
                <a:cs typeface="Courier New" pitchFamily="49" charset="0"/>
              </a:rPr>
              <a:t>	mov r1, r1, lsr #1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add r2, r2, #1</a:t>
            </a:r>
          </a:p>
          <a:p>
            <a:pPr>
              <a:tabLst>
                <a:tab pos="457200" algn="l"/>
              </a:tabLst>
            </a:pPr>
            <a:endParaRPr lang="en-US" sz="14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/* loop condition */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r2, #32</a:t>
            </a:r>
          </a:p>
          <a:p>
            <a:pPr>
              <a:tabLst>
                <a:tab pos="457200" algn="l"/>
              </a:tabLst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ble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.loop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ARM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6988" y="1646238"/>
            <a:ext cx="7415212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One of the most popular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RISC instruction sets</a:t>
            </a:r>
            <a:r>
              <a:rPr lang="en-US" dirty="0">
                <a:latin typeface="Calibri" panose="020F0502020204030204" pitchFamily="34" charset="0"/>
              </a:rPr>
              <a:t> in use today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Used by licensees of ARM Limited, UK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ARM processors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Some processors by Samsung, Qualcomm, and Apple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Highly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versatile</a:t>
            </a:r>
            <a:r>
              <a:rPr lang="en-US" dirty="0">
                <a:latin typeface="Calibri" panose="020F0502020204030204" pitchFamily="34" charset="0"/>
              </a:rPr>
              <a:t> instruction set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Floating-point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</a:rPr>
              <a:t> (multiple operations per instruction) extensions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622426"/>
            <a:ext cx="7345362" cy="39401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3563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Basic Instructions</a:t>
            </a:r>
          </a:p>
          <a:p>
            <a:pPr marL="563563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Advanced Instructions</a:t>
            </a:r>
          </a:p>
          <a:p>
            <a:pPr marL="563563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Branch Instructions</a:t>
            </a:r>
          </a:p>
          <a:p>
            <a:pPr marL="563563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Memory Instructions</a:t>
            </a:r>
          </a:p>
          <a:p>
            <a:pPr marL="563563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200840" y="403944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</a:t>
            </a:r>
            <a:r>
              <a:rPr lang="fr-FR" dirty="0" err="1">
                <a:solidFill>
                  <a:schemeClr val="tx1"/>
                </a:solidFill>
              </a:rPr>
              <a:t>Load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7032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>
                <a:latin typeface="" pitchFamily="18"/>
              </a:rPr>
              <a:t>ldr  r1, [r0]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953001" y="1905001"/>
            <a:ext cx="3254375" cy="4225925"/>
            <a:chOff x="2160" y="1200"/>
            <a:chExt cx="2050" cy="26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60" y="1200"/>
              <a:ext cx="2050" cy="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44" y="1403"/>
              <a:ext cx="103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Bitstream Vera Sans"/>
                </a:rPr>
                <a:t>ldr r1, [r0]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544" y="2185"/>
              <a:ext cx="389" cy="147"/>
            </a:xfrm>
            <a:prstGeom prst="rect">
              <a:avLst/>
            </a:prstGeom>
            <a:solidFill>
              <a:srgbClr val="C1EAF0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543" y="2184"/>
              <a:ext cx="392" cy="839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658" y="2180"/>
              <a:ext cx="1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r0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05" y="1920"/>
              <a:ext cx="394" cy="1582"/>
            </a:xfrm>
            <a:prstGeom prst="rect">
              <a:avLst/>
            </a:prstGeom>
            <a:noFill/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933" y="2254"/>
              <a:ext cx="559" cy="338"/>
            </a:xfrm>
            <a:custGeom>
              <a:avLst/>
              <a:gdLst>
                <a:gd name="T0" fmla="*/ 0 w 2459"/>
                <a:gd name="T1" fmla="*/ 0 h 1492"/>
                <a:gd name="T2" fmla="*/ 867 w 2459"/>
                <a:gd name="T3" fmla="*/ 0 h 1492"/>
                <a:gd name="T4" fmla="*/ 867 w 2459"/>
                <a:gd name="T5" fmla="*/ 1492 h 1492"/>
                <a:gd name="T6" fmla="*/ 2459 w 2459"/>
                <a:gd name="T7" fmla="*/ 1492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9" h="1492">
                  <a:moveTo>
                    <a:pt x="0" y="0"/>
                  </a:moveTo>
                  <a:lnTo>
                    <a:pt x="867" y="0"/>
                  </a:lnTo>
                  <a:lnTo>
                    <a:pt x="867" y="1492"/>
                  </a:lnTo>
                  <a:lnTo>
                    <a:pt x="2459" y="1492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02" y="2567"/>
              <a:ext cx="90" cy="51"/>
            </a:xfrm>
            <a:custGeom>
              <a:avLst/>
              <a:gdLst>
                <a:gd name="T0" fmla="*/ 26 w 90"/>
                <a:gd name="T1" fmla="*/ 25 h 51"/>
                <a:gd name="T2" fmla="*/ 0 w 90"/>
                <a:gd name="T3" fmla="*/ 51 h 51"/>
                <a:gd name="T4" fmla="*/ 90 w 90"/>
                <a:gd name="T5" fmla="*/ 25 h 51"/>
                <a:gd name="T6" fmla="*/ 0 w 90"/>
                <a:gd name="T7" fmla="*/ 0 h 51"/>
                <a:gd name="T8" fmla="*/ 26 w 90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5"/>
                  </a:moveTo>
                  <a:lnTo>
                    <a:pt x="0" y="51"/>
                  </a:lnTo>
                  <a:lnTo>
                    <a:pt x="90" y="25"/>
                  </a:lnTo>
                  <a:lnTo>
                    <a:pt x="0" y="0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505" y="2541"/>
              <a:ext cx="395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283" y="2400"/>
              <a:ext cx="1772" cy="1345"/>
            </a:xfrm>
            <a:custGeom>
              <a:avLst/>
              <a:gdLst>
                <a:gd name="T0" fmla="*/ 7439 w 7802"/>
                <a:gd name="T1" fmla="*/ 1330 h 5926"/>
                <a:gd name="T2" fmla="*/ 7802 w 7802"/>
                <a:gd name="T3" fmla="*/ 1330 h 5926"/>
                <a:gd name="T4" fmla="*/ 7802 w 7802"/>
                <a:gd name="T5" fmla="*/ 5926 h 5926"/>
                <a:gd name="T6" fmla="*/ 0 w 7802"/>
                <a:gd name="T7" fmla="*/ 5926 h 5926"/>
                <a:gd name="T8" fmla="*/ 0 w 7802"/>
                <a:gd name="T9" fmla="*/ 0 h 5926"/>
                <a:gd name="T10" fmla="*/ 1149 w 7802"/>
                <a:gd name="T11" fmla="*/ 0 h 5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02" h="5926">
                  <a:moveTo>
                    <a:pt x="7439" y="1330"/>
                  </a:moveTo>
                  <a:lnTo>
                    <a:pt x="7802" y="1330"/>
                  </a:lnTo>
                  <a:lnTo>
                    <a:pt x="7802" y="5926"/>
                  </a:lnTo>
                  <a:lnTo>
                    <a:pt x="0" y="5926"/>
                  </a:lnTo>
                  <a:lnTo>
                    <a:pt x="0" y="0"/>
                  </a:lnTo>
                  <a:lnTo>
                    <a:pt x="1149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455" y="2375"/>
              <a:ext cx="89" cy="51"/>
            </a:xfrm>
            <a:custGeom>
              <a:avLst/>
              <a:gdLst>
                <a:gd name="T0" fmla="*/ 25 w 89"/>
                <a:gd name="T1" fmla="*/ 25 h 51"/>
                <a:gd name="T2" fmla="*/ 0 w 89"/>
                <a:gd name="T3" fmla="*/ 51 h 51"/>
                <a:gd name="T4" fmla="*/ 89 w 89"/>
                <a:gd name="T5" fmla="*/ 25 h 51"/>
                <a:gd name="T6" fmla="*/ 0 w 89"/>
                <a:gd name="T7" fmla="*/ 0 h 51"/>
                <a:gd name="T8" fmla="*/ 25 w 89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5" y="25"/>
                  </a:moveTo>
                  <a:lnTo>
                    <a:pt x="0" y="51"/>
                  </a:lnTo>
                  <a:lnTo>
                    <a:pt x="89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42" y="2332"/>
              <a:ext cx="389" cy="146"/>
            </a:xfrm>
            <a:prstGeom prst="rect">
              <a:avLst/>
            </a:prstGeom>
            <a:solidFill>
              <a:srgbClr val="C1EAF0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656" y="2326"/>
              <a:ext cx="1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480" y="1888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480" y="2038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    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49" y="1776"/>
              <a:ext cx="41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505" y="2623"/>
              <a:ext cx="395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507" y="2710"/>
              <a:ext cx="391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506" y="2793"/>
              <a:ext cx="391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926" y="2542"/>
              <a:ext cx="37" cy="332"/>
            </a:xfrm>
            <a:custGeom>
              <a:avLst/>
              <a:gdLst>
                <a:gd name="T0" fmla="*/ 0 w 162"/>
                <a:gd name="T1" fmla="*/ 0 h 1462"/>
                <a:gd name="T2" fmla="*/ 162 w 162"/>
                <a:gd name="T3" fmla="*/ 162 h 1462"/>
                <a:gd name="T4" fmla="*/ 162 w 162"/>
                <a:gd name="T5" fmla="*/ 1311 h 1462"/>
                <a:gd name="T6" fmla="*/ 10 w 162"/>
                <a:gd name="T7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62">
                  <a:moveTo>
                    <a:pt x="0" y="0"/>
                  </a:moveTo>
                  <a:lnTo>
                    <a:pt x="162" y="162"/>
                  </a:lnTo>
                  <a:lnTo>
                    <a:pt x="162" y="1311"/>
                  </a:lnTo>
                  <a:lnTo>
                    <a:pt x="10" y="1462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Store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0"/>
            <a:ext cx="7416800" cy="5603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US">
                <a:latin typeface="" pitchFamily="18"/>
              </a:rPr>
              <a:t>str   r1, [r0]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029201" y="2057401"/>
            <a:ext cx="3254375" cy="4225925"/>
            <a:chOff x="2208" y="1296"/>
            <a:chExt cx="2050" cy="266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208" y="1296"/>
              <a:ext cx="2050" cy="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92" y="1499"/>
              <a:ext cx="1023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100">
                  <a:solidFill>
                    <a:srgbClr val="000000"/>
                  </a:solidFill>
                  <a:latin typeface="Bitstream Vera Sans"/>
                </a:rPr>
                <a:t>str r1, [r0]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592" y="2281"/>
              <a:ext cx="389" cy="147"/>
            </a:xfrm>
            <a:prstGeom prst="rect">
              <a:avLst/>
            </a:prstGeom>
            <a:solidFill>
              <a:srgbClr val="C1EAF0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591" y="2280"/>
              <a:ext cx="392" cy="839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706" y="2276"/>
              <a:ext cx="1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r0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53" y="2016"/>
              <a:ext cx="394" cy="1582"/>
            </a:xfrm>
            <a:prstGeom prst="rect">
              <a:avLst/>
            </a:prstGeom>
            <a:noFill/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981" y="2350"/>
              <a:ext cx="559" cy="338"/>
            </a:xfrm>
            <a:custGeom>
              <a:avLst/>
              <a:gdLst>
                <a:gd name="T0" fmla="*/ 0 w 2459"/>
                <a:gd name="T1" fmla="*/ 0 h 1492"/>
                <a:gd name="T2" fmla="*/ 867 w 2459"/>
                <a:gd name="T3" fmla="*/ 0 h 1492"/>
                <a:gd name="T4" fmla="*/ 867 w 2459"/>
                <a:gd name="T5" fmla="*/ 1492 h 1492"/>
                <a:gd name="T6" fmla="*/ 2459 w 2459"/>
                <a:gd name="T7" fmla="*/ 1492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9" h="1492">
                  <a:moveTo>
                    <a:pt x="0" y="0"/>
                  </a:moveTo>
                  <a:lnTo>
                    <a:pt x="867" y="0"/>
                  </a:lnTo>
                  <a:lnTo>
                    <a:pt x="867" y="1492"/>
                  </a:lnTo>
                  <a:lnTo>
                    <a:pt x="2459" y="1492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50" y="2663"/>
              <a:ext cx="90" cy="51"/>
            </a:xfrm>
            <a:custGeom>
              <a:avLst/>
              <a:gdLst>
                <a:gd name="T0" fmla="*/ 26 w 90"/>
                <a:gd name="T1" fmla="*/ 25 h 51"/>
                <a:gd name="T2" fmla="*/ 0 w 90"/>
                <a:gd name="T3" fmla="*/ 51 h 51"/>
                <a:gd name="T4" fmla="*/ 90 w 90"/>
                <a:gd name="T5" fmla="*/ 25 h 51"/>
                <a:gd name="T6" fmla="*/ 0 w 90"/>
                <a:gd name="T7" fmla="*/ 0 h 51"/>
                <a:gd name="T8" fmla="*/ 26 w 90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5"/>
                  </a:moveTo>
                  <a:lnTo>
                    <a:pt x="0" y="51"/>
                  </a:lnTo>
                  <a:lnTo>
                    <a:pt x="90" y="25"/>
                  </a:lnTo>
                  <a:lnTo>
                    <a:pt x="0" y="0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553" y="2637"/>
              <a:ext cx="395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331" y="2496"/>
              <a:ext cx="1868" cy="1354"/>
            </a:xfrm>
            <a:custGeom>
              <a:avLst/>
              <a:gdLst>
                <a:gd name="T0" fmla="*/ 7439 w 8225"/>
                <a:gd name="T1" fmla="*/ 1330 h 5967"/>
                <a:gd name="T2" fmla="*/ 8225 w 8225"/>
                <a:gd name="T3" fmla="*/ 1330 h 5967"/>
                <a:gd name="T4" fmla="*/ 8205 w 8225"/>
                <a:gd name="T5" fmla="*/ 5967 h 5967"/>
                <a:gd name="T6" fmla="*/ 0 w 8225"/>
                <a:gd name="T7" fmla="*/ 5926 h 5967"/>
                <a:gd name="T8" fmla="*/ 0 w 8225"/>
                <a:gd name="T9" fmla="*/ 0 h 5967"/>
                <a:gd name="T10" fmla="*/ 1149 w 8225"/>
                <a:gd name="T11" fmla="*/ 0 h 5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25" h="5967">
                  <a:moveTo>
                    <a:pt x="7439" y="1330"/>
                  </a:moveTo>
                  <a:lnTo>
                    <a:pt x="8225" y="1330"/>
                  </a:lnTo>
                  <a:lnTo>
                    <a:pt x="8205" y="5967"/>
                  </a:lnTo>
                  <a:lnTo>
                    <a:pt x="0" y="5926"/>
                  </a:lnTo>
                  <a:lnTo>
                    <a:pt x="0" y="0"/>
                  </a:lnTo>
                  <a:lnTo>
                    <a:pt x="1149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020" y="2772"/>
              <a:ext cx="90" cy="52"/>
            </a:xfrm>
            <a:custGeom>
              <a:avLst/>
              <a:gdLst>
                <a:gd name="T0" fmla="*/ 64 w 90"/>
                <a:gd name="T1" fmla="*/ 26 h 52"/>
                <a:gd name="T2" fmla="*/ 90 w 90"/>
                <a:gd name="T3" fmla="*/ 0 h 52"/>
                <a:gd name="T4" fmla="*/ 0 w 90"/>
                <a:gd name="T5" fmla="*/ 26 h 52"/>
                <a:gd name="T6" fmla="*/ 90 w 90"/>
                <a:gd name="T7" fmla="*/ 52 h 52"/>
                <a:gd name="T8" fmla="*/ 64 w 90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2">
                  <a:moveTo>
                    <a:pt x="64" y="26"/>
                  </a:moveTo>
                  <a:lnTo>
                    <a:pt x="90" y="0"/>
                  </a:lnTo>
                  <a:lnTo>
                    <a:pt x="0" y="26"/>
                  </a:lnTo>
                  <a:lnTo>
                    <a:pt x="90" y="52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90" y="2428"/>
              <a:ext cx="389" cy="146"/>
            </a:xfrm>
            <a:prstGeom prst="rect">
              <a:avLst/>
            </a:prstGeom>
            <a:solidFill>
              <a:srgbClr val="C1EAF0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04" y="2422"/>
              <a:ext cx="12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528" y="1984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528" y="2134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    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97" y="1872"/>
              <a:ext cx="41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553" y="2719"/>
              <a:ext cx="395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555" y="2806"/>
              <a:ext cx="391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554" y="2889"/>
              <a:ext cx="391" cy="84"/>
            </a:xfrm>
            <a:prstGeom prst="rect">
              <a:avLst/>
            </a:prstGeom>
            <a:solidFill>
              <a:srgbClr val="C1EAF0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974" y="2638"/>
              <a:ext cx="37" cy="332"/>
            </a:xfrm>
            <a:custGeom>
              <a:avLst/>
              <a:gdLst>
                <a:gd name="T0" fmla="*/ 0 w 162"/>
                <a:gd name="T1" fmla="*/ 0 h 1462"/>
                <a:gd name="T2" fmla="*/ 162 w 162"/>
                <a:gd name="T3" fmla="*/ 162 h 1462"/>
                <a:gd name="T4" fmla="*/ 162 w 162"/>
                <a:gd name="T5" fmla="*/ 1311 h 1462"/>
                <a:gd name="T6" fmla="*/ 10 w 162"/>
                <a:gd name="T7" fmla="*/ 1462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1462">
                  <a:moveTo>
                    <a:pt x="0" y="0"/>
                  </a:moveTo>
                  <a:lnTo>
                    <a:pt x="162" y="162"/>
                  </a:lnTo>
                  <a:lnTo>
                    <a:pt x="162" y="1311"/>
                  </a:lnTo>
                  <a:lnTo>
                    <a:pt x="10" y="1462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52600" y="228601"/>
            <a:ext cx="88392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Instructions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an Offset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8000" y="1646238"/>
            <a:ext cx="5638800" cy="26971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" pitchFamily="18"/>
              </a:rPr>
              <a:t>ldr  r1, [r0, #4]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" pitchFamily="18"/>
              </a:rPr>
              <a:t>r1 ← mem[r0 + 4]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" pitchFamily="18"/>
              </a:rPr>
              <a:t>ldr r1, [r0, r2]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" pitchFamily="18"/>
              </a:rPr>
              <a:t>r1 ← mem[r0 + r2]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pt-BR" dirty="0">
              <a:latin typeface="" pitchFamily="1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1" name="Group 3090"/>
          <p:cNvGrpSpPr/>
          <p:nvPr/>
        </p:nvGrpSpPr>
        <p:grpSpPr>
          <a:xfrm>
            <a:off x="2438400" y="2057400"/>
            <a:ext cx="7772400" cy="2095500"/>
            <a:chOff x="1219200" y="1981200"/>
            <a:chExt cx="7772400" cy="2178050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19200" y="1981200"/>
              <a:ext cx="7772400" cy="217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244600" y="2006600"/>
              <a:ext cx="7710488" cy="257175"/>
            </a:xfrm>
            <a:custGeom>
              <a:avLst/>
              <a:gdLst>
                <a:gd name="T0" fmla="*/ 0 w 600"/>
                <a:gd name="T1" fmla="*/ 0 h 20"/>
                <a:gd name="T2" fmla="*/ 600 w 600"/>
                <a:gd name="T3" fmla="*/ 0 h 20"/>
                <a:gd name="T4" fmla="*/ 0 w 600"/>
                <a:gd name="T5" fmla="*/ 4 h 20"/>
                <a:gd name="T6" fmla="*/ 600 w 600"/>
                <a:gd name="T7" fmla="*/ 4 h 20"/>
                <a:gd name="T8" fmla="*/ 0 w 600"/>
                <a:gd name="T9" fmla="*/ 20 h 20"/>
                <a:gd name="T10" fmla="*/ 0 w 600"/>
                <a:gd name="T11" fmla="*/ 4 h 20"/>
                <a:gd name="T12" fmla="*/ 4 w 600"/>
                <a:gd name="T13" fmla="*/ 20 h 20"/>
                <a:gd name="T14" fmla="*/ 4 w 600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" h="20">
                  <a:moveTo>
                    <a:pt x="0" y="0"/>
                  </a:moveTo>
                  <a:lnTo>
                    <a:pt x="600" y="0"/>
                  </a:lnTo>
                  <a:moveTo>
                    <a:pt x="0" y="4"/>
                  </a:moveTo>
                  <a:lnTo>
                    <a:pt x="600" y="4"/>
                  </a:lnTo>
                  <a:moveTo>
                    <a:pt x="0" y="20"/>
                  </a:moveTo>
                  <a:lnTo>
                    <a:pt x="0" y="4"/>
                  </a:lnTo>
                  <a:moveTo>
                    <a:pt x="4" y="20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698875" y="2058988"/>
              <a:ext cx="0" cy="2047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5575300" y="2058988"/>
              <a:ext cx="0" cy="2047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7323138" y="2058988"/>
              <a:ext cx="0" cy="2047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244600" y="2058988"/>
              <a:ext cx="7710488" cy="436563"/>
            </a:xfrm>
            <a:custGeom>
              <a:avLst/>
              <a:gdLst>
                <a:gd name="T0" fmla="*/ 596 w 600"/>
                <a:gd name="T1" fmla="*/ 16 h 34"/>
                <a:gd name="T2" fmla="*/ 596 w 600"/>
                <a:gd name="T3" fmla="*/ 0 h 34"/>
                <a:gd name="T4" fmla="*/ 600 w 600"/>
                <a:gd name="T5" fmla="*/ 16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7 h 34"/>
                <a:gd name="T16" fmla="*/ 4 w 600"/>
                <a:gd name="T17" fmla="*/ 34 h 34"/>
                <a:gd name="T18" fmla="*/ 4 w 600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6"/>
                  </a:moveTo>
                  <a:lnTo>
                    <a:pt x="596" y="0"/>
                  </a:lnTo>
                  <a:moveTo>
                    <a:pt x="600" y="16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7"/>
                  </a:lnTo>
                  <a:moveTo>
                    <a:pt x="4" y="34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698875" y="2276475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5575300" y="2276475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7323138" y="2276475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244600" y="2276475"/>
              <a:ext cx="7710488" cy="438150"/>
            </a:xfrm>
            <a:custGeom>
              <a:avLst/>
              <a:gdLst>
                <a:gd name="T0" fmla="*/ 596 w 600"/>
                <a:gd name="T1" fmla="*/ 17 h 34"/>
                <a:gd name="T2" fmla="*/ 596 w 600"/>
                <a:gd name="T3" fmla="*/ 0 h 34"/>
                <a:gd name="T4" fmla="*/ 600 w 600"/>
                <a:gd name="T5" fmla="*/ 17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7 h 34"/>
                <a:gd name="T16" fmla="*/ 4 w 600"/>
                <a:gd name="T17" fmla="*/ 34 h 34"/>
                <a:gd name="T18" fmla="*/ 4 w 600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7"/>
                  </a:lnTo>
                  <a:moveTo>
                    <a:pt x="4" y="34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698875" y="2495550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5575300" y="2495550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7323138" y="2495550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1244600" y="2495550"/>
              <a:ext cx="7710488" cy="436563"/>
            </a:xfrm>
            <a:custGeom>
              <a:avLst/>
              <a:gdLst>
                <a:gd name="T0" fmla="*/ 596 w 600"/>
                <a:gd name="T1" fmla="*/ 17 h 34"/>
                <a:gd name="T2" fmla="*/ 596 w 600"/>
                <a:gd name="T3" fmla="*/ 0 h 34"/>
                <a:gd name="T4" fmla="*/ 600 w 600"/>
                <a:gd name="T5" fmla="*/ 17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7 h 34"/>
                <a:gd name="T16" fmla="*/ 4 w 600"/>
                <a:gd name="T17" fmla="*/ 34 h 34"/>
                <a:gd name="T18" fmla="*/ 4 w 600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7"/>
                  </a:lnTo>
                  <a:moveTo>
                    <a:pt x="4" y="34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3698875" y="2714625"/>
              <a:ext cx="0" cy="2174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5575300" y="2714625"/>
              <a:ext cx="0" cy="2174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7323138" y="2714625"/>
              <a:ext cx="0" cy="2174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1244600" y="2714625"/>
              <a:ext cx="7710488" cy="436563"/>
            </a:xfrm>
            <a:custGeom>
              <a:avLst/>
              <a:gdLst>
                <a:gd name="T0" fmla="*/ 596 w 600"/>
                <a:gd name="T1" fmla="*/ 17 h 34"/>
                <a:gd name="T2" fmla="*/ 596 w 600"/>
                <a:gd name="T3" fmla="*/ 0 h 34"/>
                <a:gd name="T4" fmla="*/ 600 w 600"/>
                <a:gd name="T5" fmla="*/ 17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7 h 34"/>
                <a:gd name="T16" fmla="*/ 4 w 600"/>
                <a:gd name="T17" fmla="*/ 34 h 34"/>
                <a:gd name="T18" fmla="*/ 4 w 600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7"/>
                  </a:lnTo>
                  <a:moveTo>
                    <a:pt x="4" y="34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V="1">
              <a:off x="3698875" y="2932113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575300" y="2932113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Line 29"/>
            <p:cNvSpPr>
              <a:spLocks noChangeShapeType="1"/>
            </p:cNvSpPr>
            <p:nvPr/>
          </p:nvSpPr>
          <p:spPr bwMode="auto">
            <a:xfrm flipV="1">
              <a:off x="7323138" y="2932113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0"/>
            <p:cNvSpPr>
              <a:spLocks noEditPoints="1"/>
            </p:cNvSpPr>
            <p:nvPr/>
          </p:nvSpPr>
          <p:spPr bwMode="auto">
            <a:xfrm>
              <a:off x="1244600" y="2932113"/>
              <a:ext cx="7710488" cy="488950"/>
            </a:xfrm>
            <a:custGeom>
              <a:avLst/>
              <a:gdLst>
                <a:gd name="T0" fmla="*/ 596 w 600"/>
                <a:gd name="T1" fmla="*/ 17 h 38"/>
                <a:gd name="T2" fmla="*/ 596 w 600"/>
                <a:gd name="T3" fmla="*/ 0 h 38"/>
                <a:gd name="T4" fmla="*/ 600 w 600"/>
                <a:gd name="T5" fmla="*/ 17 h 38"/>
                <a:gd name="T6" fmla="*/ 600 w 600"/>
                <a:gd name="T7" fmla="*/ 0 h 38"/>
                <a:gd name="T8" fmla="*/ 0 w 600"/>
                <a:gd name="T9" fmla="*/ 17 h 38"/>
                <a:gd name="T10" fmla="*/ 600 w 600"/>
                <a:gd name="T11" fmla="*/ 17 h 38"/>
                <a:gd name="T12" fmla="*/ 0 w 600"/>
                <a:gd name="T13" fmla="*/ 21 h 38"/>
                <a:gd name="T14" fmla="*/ 600 w 600"/>
                <a:gd name="T15" fmla="*/ 21 h 38"/>
                <a:gd name="T16" fmla="*/ 0 w 600"/>
                <a:gd name="T17" fmla="*/ 38 h 38"/>
                <a:gd name="T18" fmla="*/ 0 w 600"/>
                <a:gd name="T19" fmla="*/ 21 h 38"/>
                <a:gd name="T20" fmla="*/ 4 w 600"/>
                <a:gd name="T21" fmla="*/ 38 h 38"/>
                <a:gd name="T22" fmla="*/ 4 w 600"/>
                <a:gd name="T23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0" h="38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21"/>
                  </a:moveTo>
                  <a:lnTo>
                    <a:pt x="600" y="21"/>
                  </a:lnTo>
                  <a:moveTo>
                    <a:pt x="0" y="38"/>
                  </a:moveTo>
                  <a:lnTo>
                    <a:pt x="0" y="21"/>
                  </a:lnTo>
                  <a:moveTo>
                    <a:pt x="4" y="38"/>
                  </a:moveTo>
                  <a:lnTo>
                    <a:pt x="4" y="2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Line 31"/>
            <p:cNvSpPr>
              <a:spLocks noChangeShapeType="1"/>
            </p:cNvSpPr>
            <p:nvPr/>
          </p:nvSpPr>
          <p:spPr bwMode="auto">
            <a:xfrm flipV="1">
              <a:off x="3698875" y="3201988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Line 32"/>
            <p:cNvSpPr>
              <a:spLocks noChangeShapeType="1"/>
            </p:cNvSpPr>
            <p:nvPr/>
          </p:nvSpPr>
          <p:spPr bwMode="auto">
            <a:xfrm flipV="1">
              <a:off x="5575300" y="3201988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Line 33"/>
            <p:cNvSpPr>
              <a:spLocks noChangeShapeType="1"/>
            </p:cNvSpPr>
            <p:nvPr/>
          </p:nvSpPr>
          <p:spPr bwMode="auto">
            <a:xfrm flipV="1">
              <a:off x="7323138" y="3201988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Freeform 34"/>
            <p:cNvSpPr>
              <a:spLocks noEditPoints="1"/>
            </p:cNvSpPr>
            <p:nvPr/>
          </p:nvSpPr>
          <p:spPr bwMode="auto">
            <a:xfrm>
              <a:off x="1244600" y="3201988"/>
              <a:ext cx="7710488" cy="438150"/>
            </a:xfrm>
            <a:custGeom>
              <a:avLst/>
              <a:gdLst>
                <a:gd name="T0" fmla="*/ 596 w 600"/>
                <a:gd name="T1" fmla="*/ 17 h 34"/>
                <a:gd name="T2" fmla="*/ 596 w 600"/>
                <a:gd name="T3" fmla="*/ 0 h 34"/>
                <a:gd name="T4" fmla="*/ 600 w 600"/>
                <a:gd name="T5" fmla="*/ 17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7 h 34"/>
                <a:gd name="T16" fmla="*/ 4 w 600"/>
                <a:gd name="T17" fmla="*/ 34 h 34"/>
                <a:gd name="T18" fmla="*/ 4 w 600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7"/>
                  </a:lnTo>
                  <a:moveTo>
                    <a:pt x="4" y="34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Line 35"/>
            <p:cNvSpPr>
              <a:spLocks noChangeShapeType="1"/>
            </p:cNvSpPr>
            <p:nvPr/>
          </p:nvSpPr>
          <p:spPr bwMode="auto">
            <a:xfrm flipV="1">
              <a:off x="3698875" y="3421063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Line 36"/>
            <p:cNvSpPr>
              <a:spLocks noChangeShapeType="1"/>
            </p:cNvSpPr>
            <p:nvPr/>
          </p:nvSpPr>
          <p:spPr bwMode="auto">
            <a:xfrm flipV="1">
              <a:off x="5575300" y="3421063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Line 37"/>
            <p:cNvSpPr>
              <a:spLocks noChangeShapeType="1"/>
            </p:cNvSpPr>
            <p:nvPr/>
          </p:nvSpPr>
          <p:spPr bwMode="auto">
            <a:xfrm flipV="1">
              <a:off x="7323138" y="3421063"/>
              <a:ext cx="0" cy="2190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Freeform 38"/>
            <p:cNvSpPr>
              <a:spLocks noEditPoints="1"/>
            </p:cNvSpPr>
            <p:nvPr/>
          </p:nvSpPr>
          <p:spPr bwMode="auto">
            <a:xfrm>
              <a:off x="1244600" y="3421063"/>
              <a:ext cx="7710488" cy="436563"/>
            </a:xfrm>
            <a:custGeom>
              <a:avLst/>
              <a:gdLst>
                <a:gd name="T0" fmla="*/ 596 w 600"/>
                <a:gd name="T1" fmla="*/ 17 h 34"/>
                <a:gd name="T2" fmla="*/ 596 w 600"/>
                <a:gd name="T3" fmla="*/ 0 h 34"/>
                <a:gd name="T4" fmla="*/ 600 w 600"/>
                <a:gd name="T5" fmla="*/ 17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7 h 34"/>
                <a:gd name="T16" fmla="*/ 4 w 600"/>
                <a:gd name="T17" fmla="*/ 34 h 34"/>
                <a:gd name="T18" fmla="*/ 4 w 600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7"/>
                  </a:lnTo>
                  <a:moveTo>
                    <a:pt x="4" y="34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Line 39"/>
            <p:cNvSpPr>
              <a:spLocks noChangeShapeType="1"/>
            </p:cNvSpPr>
            <p:nvPr/>
          </p:nvSpPr>
          <p:spPr bwMode="auto">
            <a:xfrm flipV="1">
              <a:off x="3698875" y="3640138"/>
              <a:ext cx="0" cy="2174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Line 40"/>
            <p:cNvSpPr>
              <a:spLocks noChangeShapeType="1"/>
            </p:cNvSpPr>
            <p:nvPr/>
          </p:nvSpPr>
          <p:spPr bwMode="auto">
            <a:xfrm flipV="1">
              <a:off x="5575300" y="3640138"/>
              <a:ext cx="0" cy="2174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Line 41"/>
            <p:cNvSpPr>
              <a:spLocks noChangeShapeType="1"/>
            </p:cNvSpPr>
            <p:nvPr/>
          </p:nvSpPr>
          <p:spPr bwMode="auto">
            <a:xfrm flipV="1">
              <a:off x="7323138" y="3640138"/>
              <a:ext cx="0" cy="21748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42"/>
            <p:cNvSpPr>
              <a:spLocks noEditPoints="1"/>
            </p:cNvSpPr>
            <p:nvPr/>
          </p:nvSpPr>
          <p:spPr bwMode="auto">
            <a:xfrm>
              <a:off x="1244600" y="3640138"/>
              <a:ext cx="7710488" cy="436563"/>
            </a:xfrm>
            <a:custGeom>
              <a:avLst/>
              <a:gdLst>
                <a:gd name="T0" fmla="*/ 596 w 600"/>
                <a:gd name="T1" fmla="*/ 17 h 34"/>
                <a:gd name="T2" fmla="*/ 596 w 600"/>
                <a:gd name="T3" fmla="*/ 0 h 34"/>
                <a:gd name="T4" fmla="*/ 600 w 600"/>
                <a:gd name="T5" fmla="*/ 17 h 34"/>
                <a:gd name="T6" fmla="*/ 600 w 600"/>
                <a:gd name="T7" fmla="*/ 0 h 34"/>
                <a:gd name="T8" fmla="*/ 0 w 600"/>
                <a:gd name="T9" fmla="*/ 17 h 34"/>
                <a:gd name="T10" fmla="*/ 600 w 600"/>
                <a:gd name="T11" fmla="*/ 17 h 34"/>
                <a:gd name="T12" fmla="*/ 0 w 600"/>
                <a:gd name="T13" fmla="*/ 34 h 34"/>
                <a:gd name="T14" fmla="*/ 0 w 600"/>
                <a:gd name="T15" fmla="*/ 18 h 34"/>
                <a:gd name="T16" fmla="*/ 4 w 600"/>
                <a:gd name="T17" fmla="*/ 34 h 34"/>
                <a:gd name="T18" fmla="*/ 4 w 600"/>
                <a:gd name="T19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0" h="34">
                  <a:moveTo>
                    <a:pt x="596" y="17"/>
                  </a:moveTo>
                  <a:lnTo>
                    <a:pt x="596" y="0"/>
                  </a:lnTo>
                  <a:moveTo>
                    <a:pt x="600" y="17"/>
                  </a:moveTo>
                  <a:lnTo>
                    <a:pt x="600" y="0"/>
                  </a:lnTo>
                  <a:moveTo>
                    <a:pt x="0" y="17"/>
                  </a:moveTo>
                  <a:lnTo>
                    <a:pt x="600" y="17"/>
                  </a:lnTo>
                  <a:moveTo>
                    <a:pt x="0" y="34"/>
                  </a:moveTo>
                  <a:lnTo>
                    <a:pt x="0" y="18"/>
                  </a:lnTo>
                  <a:moveTo>
                    <a:pt x="4" y="34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Line 43"/>
            <p:cNvSpPr>
              <a:spLocks noChangeShapeType="1"/>
            </p:cNvSpPr>
            <p:nvPr/>
          </p:nvSpPr>
          <p:spPr bwMode="auto">
            <a:xfrm flipV="1">
              <a:off x="3698875" y="3870325"/>
              <a:ext cx="0" cy="2063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Line 44"/>
            <p:cNvSpPr>
              <a:spLocks noChangeShapeType="1"/>
            </p:cNvSpPr>
            <p:nvPr/>
          </p:nvSpPr>
          <p:spPr bwMode="auto">
            <a:xfrm flipV="1">
              <a:off x="5575300" y="3870325"/>
              <a:ext cx="0" cy="2063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Line 45"/>
            <p:cNvSpPr>
              <a:spLocks noChangeShapeType="1"/>
            </p:cNvSpPr>
            <p:nvPr/>
          </p:nvSpPr>
          <p:spPr bwMode="auto">
            <a:xfrm flipV="1">
              <a:off x="7323138" y="3870325"/>
              <a:ext cx="0" cy="206375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46"/>
            <p:cNvSpPr>
              <a:spLocks noEditPoints="1"/>
            </p:cNvSpPr>
            <p:nvPr/>
          </p:nvSpPr>
          <p:spPr bwMode="auto">
            <a:xfrm>
              <a:off x="1244600" y="3870325"/>
              <a:ext cx="7710488" cy="257175"/>
            </a:xfrm>
            <a:custGeom>
              <a:avLst/>
              <a:gdLst>
                <a:gd name="T0" fmla="*/ 596 w 600"/>
                <a:gd name="T1" fmla="*/ 16 h 20"/>
                <a:gd name="T2" fmla="*/ 596 w 600"/>
                <a:gd name="T3" fmla="*/ 0 h 20"/>
                <a:gd name="T4" fmla="*/ 600 w 600"/>
                <a:gd name="T5" fmla="*/ 16 h 20"/>
                <a:gd name="T6" fmla="*/ 600 w 600"/>
                <a:gd name="T7" fmla="*/ 0 h 20"/>
                <a:gd name="T8" fmla="*/ 0 w 600"/>
                <a:gd name="T9" fmla="*/ 16 h 20"/>
                <a:gd name="T10" fmla="*/ 600 w 600"/>
                <a:gd name="T11" fmla="*/ 16 h 20"/>
                <a:gd name="T12" fmla="*/ 0 w 600"/>
                <a:gd name="T13" fmla="*/ 20 h 20"/>
                <a:gd name="T14" fmla="*/ 600 w 600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0" h="20">
                  <a:moveTo>
                    <a:pt x="596" y="16"/>
                  </a:moveTo>
                  <a:lnTo>
                    <a:pt x="596" y="0"/>
                  </a:lnTo>
                  <a:moveTo>
                    <a:pt x="600" y="16"/>
                  </a:moveTo>
                  <a:lnTo>
                    <a:pt x="600" y="0"/>
                  </a:lnTo>
                  <a:moveTo>
                    <a:pt x="0" y="16"/>
                  </a:moveTo>
                  <a:lnTo>
                    <a:pt x="600" y="16"/>
                  </a:lnTo>
                  <a:moveTo>
                    <a:pt x="0" y="20"/>
                  </a:moveTo>
                  <a:lnTo>
                    <a:pt x="600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Table of </a:t>
            </a:r>
            <a:r>
              <a:rPr lang="fr-FR" dirty="0" err="1">
                <a:solidFill>
                  <a:schemeClr val="tx1"/>
                </a:solidFill>
              </a:rPr>
              <a:t>Load</a:t>
            </a:r>
            <a:r>
              <a:rPr lang="fr-FR" dirty="0">
                <a:solidFill>
                  <a:schemeClr val="tx1"/>
                </a:solidFill>
              </a:rPr>
              <a:t>/Store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4724401"/>
            <a:ext cx="8077200" cy="685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Note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base-scaled-index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addressing mode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630487" y="2135188"/>
            <a:ext cx="20061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Semantics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ldr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ldr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imm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ldr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ldr 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, shift 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033964" y="2133600"/>
            <a:ext cx="1423467" cy="103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ldr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r1, [r0]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ldr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r1, [r0, #4]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ldr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r1, [r0, r2]</a:t>
            </a:r>
          </a:p>
          <a:p>
            <a:r>
              <a:rPr lang="pt-BR" sz="1350" dirty="0">
                <a:latin typeface="Times New Roman" pitchFamily="18" charset="0"/>
                <a:cs typeface="Times New Roman" pitchFamily="18" charset="0"/>
              </a:rPr>
              <a:t>ldr r1, [r0, r2, lsl #2]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910388" y="2133600"/>
            <a:ext cx="1389804" cy="103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Explanation</a:t>
            </a:r>
          </a:p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0]</a:t>
            </a:r>
          </a:p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 + 4]</a:t>
            </a:r>
          </a:p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 +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2]</a:t>
            </a:r>
          </a:p>
          <a:p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 +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2 &lt;&lt;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2]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8658225" y="2133600"/>
            <a:ext cx="1240724" cy="103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Addressing Mode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register-indirect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base-offset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base-index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base-scaled-index</a:t>
            </a:r>
          </a:p>
        </p:txBody>
      </p:sp>
      <p:sp>
        <p:nvSpPr>
          <p:cNvPr id="3092" name="Rectangle 3091"/>
          <p:cNvSpPr/>
          <p:nvPr/>
        </p:nvSpPr>
        <p:spPr>
          <a:xfrm>
            <a:off x="2528682" y="3185892"/>
            <a:ext cx="220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imm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350" i="1" dirty="0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str 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, [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, shift </a:t>
            </a:r>
            <a:r>
              <a:rPr lang="nn-NO" sz="1350" i="1" dirty="0">
                <a:latin typeface="Times New Roman" pitchFamily="18" charset="0"/>
                <a:cs typeface="Times New Roman" pitchFamily="18" charset="0"/>
              </a:rPr>
              <a:t>imm</a:t>
            </a:r>
            <a:r>
              <a:rPr lang="nn-NO" sz="13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54" name="Rectangle 9"/>
          <p:cNvSpPr>
            <a:spLocks noChangeArrowheads="1"/>
          </p:cNvSpPr>
          <p:nvPr/>
        </p:nvSpPr>
        <p:spPr bwMode="auto">
          <a:xfrm>
            <a:off x="5003484" y="3230881"/>
            <a:ext cx="14042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r1, [r0]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r1, [r0, #4]</a:t>
            </a:r>
          </a:p>
          <a:p>
            <a:r>
              <a:rPr lang="en-US" sz="135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 r1, [r0, r2]</a:t>
            </a:r>
          </a:p>
          <a:p>
            <a:r>
              <a:rPr lang="pt-BR" sz="1350" dirty="0">
                <a:latin typeface="Times New Roman" pitchFamily="18" charset="0"/>
                <a:cs typeface="Times New Roman" pitchFamily="18" charset="0"/>
              </a:rPr>
              <a:t>str r1, [r0, r2, lsl #2]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6933248" y="3238501"/>
            <a:ext cx="1389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0]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 + 4]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 +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0 +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2 &lt;&lt;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2] </a:t>
            </a:r>
            <a:r>
              <a:rPr lang="en-US" sz="1350" i="1" dirty="0">
                <a:latin typeface="Times New Roman" pitchFamily="18" charset="0"/>
                <a:cs typeface="Times New Roman" pitchFamily="18" charset="0"/>
              </a:rPr>
              <a:t>← r</a:t>
            </a:r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8681085" y="3230880"/>
            <a:ext cx="12407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register-indirect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base-offset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base-index</a:t>
            </a:r>
          </a:p>
          <a:p>
            <a:r>
              <a:rPr lang="en-US" sz="1350" dirty="0">
                <a:latin typeface="Times New Roman" pitchFamily="18" charset="0"/>
                <a:cs typeface="Times New Roman" pitchFamily="18" charset="0"/>
              </a:rPr>
              <a:t>base-scaled-index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Arrays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37178" y="1447800"/>
            <a:ext cx="6235422" cy="1921210"/>
            <a:chOff x="2189164" y="425450"/>
            <a:chExt cx="4667250" cy="1228361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468814" y="425450"/>
              <a:ext cx="103188" cy="17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endParaRPr lang="en-US" sz="3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89164" y="533400"/>
              <a:ext cx="4667250" cy="1120411"/>
            </a:xfrm>
            <a:custGeom>
              <a:avLst/>
              <a:gdLst>
                <a:gd name="T0" fmla="*/ 256 w 490"/>
                <a:gd name="T1" fmla="*/ 0 h 137"/>
                <a:gd name="T2" fmla="*/ 490 w 490"/>
                <a:gd name="T3" fmla="*/ 0 h 137"/>
                <a:gd name="T4" fmla="*/ 490 w 490"/>
                <a:gd name="T5" fmla="*/ 137 h 137"/>
                <a:gd name="T6" fmla="*/ 0 w 490"/>
                <a:gd name="T7" fmla="*/ 137 h 137"/>
                <a:gd name="T8" fmla="*/ 0 w 490"/>
                <a:gd name="T9" fmla="*/ 0 h 137"/>
                <a:gd name="T10" fmla="*/ 234 w 490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37">
                  <a:moveTo>
                    <a:pt x="256" y="0"/>
                  </a:moveTo>
                  <a:lnTo>
                    <a:pt x="490" y="0"/>
                  </a:lnTo>
                  <a:lnTo>
                    <a:pt x="490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noFill/>
            <a:ln w="6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171814" y="166085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a[100]) {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&lt; 100;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	sum = sum + a[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58837" y="336446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657600"/>
            <a:ext cx="6235422" cy="2629256"/>
            <a:chOff x="1905000" y="3657600"/>
            <a:chExt cx="6235422" cy="2629256"/>
          </a:xfrm>
        </p:grpSpPr>
        <p:grpSp>
          <p:nvGrpSpPr>
            <p:cNvPr id="16" name="Group 15"/>
            <p:cNvGrpSpPr/>
            <p:nvPr/>
          </p:nvGrpSpPr>
          <p:grpSpPr>
            <a:xfrm>
              <a:off x="1905000" y="3722132"/>
              <a:ext cx="6235422" cy="2564724"/>
              <a:chOff x="1917978" y="4103132"/>
              <a:chExt cx="6235422" cy="2564724"/>
            </a:xfrm>
          </p:grpSpPr>
          <p:sp>
            <p:nvSpPr>
              <p:cNvPr id="13" name="Freeform 7"/>
              <p:cNvSpPr>
                <a:spLocks/>
              </p:cNvSpPr>
              <p:nvPr/>
            </p:nvSpPr>
            <p:spPr bwMode="auto">
              <a:xfrm>
                <a:off x="1917978" y="4158719"/>
                <a:ext cx="6235422" cy="2509137"/>
              </a:xfrm>
              <a:custGeom>
                <a:avLst/>
                <a:gdLst>
                  <a:gd name="T0" fmla="*/ 256 w 490"/>
                  <a:gd name="T1" fmla="*/ 0 h 137"/>
                  <a:gd name="T2" fmla="*/ 490 w 490"/>
                  <a:gd name="T3" fmla="*/ 0 h 137"/>
                  <a:gd name="T4" fmla="*/ 490 w 490"/>
                  <a:gd name="T5" fmla="*/ 137 h 137"/>
                  <a:gd name="T6" fmla="*/ 0 w 490"/>
                  <a:gd name="T7" fmla="*/ 137 h 137"/>
                  <a:gd name="T8" fmla="*/ 0 w 490"/>
                  <a:gd name="T9" fmla="*/ 0 h 137"/>
                  <a:gd name="T10" fmla="*/ 234 w 490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0" h="137">
                    <a:moveTo>
                      <a:pt x="256" y="0"/>
                    </a:moveTo>
                    <a:lnTo>
                      <a:pt x="490" y="0"/>
                    </a:lnTo>
                    <a:lnTo>
                      <a:pt x="490" y="137"/>
                    </a:lnTo>
                    <a:lnTo>
                      <a:pt x="0" y="137"/>
                    </a:lnTo>
                    <a:lnTo>
                      <a:pt x="0" y="0"/>
                    </a:lnTo>
                    <a:lnTo>
                      <a:pt x="234" y="0"/>
                    </a:lnTo>
                  </a:path>
                </a:pathLst>
              </a:custGeom>
              <a:noFill/>
              <a:ln w="6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238614" y="4103132"/>
                <a:ext cx="1680712" cy="163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4265026" y="3657600"/>
              <a:ext cx="157735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>
                  <a:latin typeface="Courier New" pitchFamily="49" charset="0"/>
                  <a:cs typeface="Courier New" pitchFamily="49" charset="0"/>
                </a:rPr>
                <a:t>ARM assembly</a:t>
              </a:r>
              <a:endParaRPr lang="en-US" sz="17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276600" y="3886201"/>
            <a:ext cx="5257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base address of array a in r0 */</a:t>
            </a:r>
          </a:p>
          <a:p>
            <a:r>
              <a:rPr lang="pt-BR" sz="1500" i="1" dirty="0">
                <a:latin typeface="Courier New" pitchFamily="49" charset="0"/>
                <a:cs typeface="Courier New" pitchFamily="49" charset="0"/>
              </a:rPr>
              <a:t>mov r1, #0 /* sum = 0 */</a:t>
            </a:r>
          </a:p>
          <a:p>
            <a:r>
              <a:rPr lang="pt-BR" sz="1500" i="1" dirty="0">
                <a:latin typeface="Courier New" pitchFamily="49" charset="0"/>
                <a:cs typeface="Courier New" pitchFamily="49" charset="0"/>
              </a:rPr>
              <a:t>mov r2, #0 /* idx = 0 */</a:t>
            </a:r>
          </a:p>
          <a:p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pPr>
              <a:tabLst>
                <a:tab pos="457200" algn="l"/>
              </a:tabLst>
            </a:pPr>
            <a:r>
              <a:rPr lang="pt-BR" sz="1500" i="1" dirty="0">
                <a:latin typeface="Courier New" pitchFamily="49" charset="0"/>
                <a:cs typeface="Courier New" pitchFamily="49" charset="0"/>
              </a:rPr>
              <a:t>	ldr r3, [r0, r2, lsl #2]</a:t>
            </a:r>
          </a:p>
          <a:p>
            <a:pPr>
              <a:tabLst>
                <a:tab pos="457200" algn="l"/>
              </a:tabLst>
            </a:pPr>
            <a:r>
              <a:rPr lang="pt-BR" sz="1500" i="1" dirty="0">
                <a:latin typeface="Courier New" pitchFamily="49" charset="0"/>
                <a:cs typeface="Courier New" pitchFamily="49" charset="0"/>
              </a:rPr>
              <a:t>	add r2, r2, #1   /* idx ++ */</a:t>
            </a:r>
          </a:p>
          <a:p>
            <a:pPr>
              <a:tabLst>
                <a:tab pos="457200" algn="l"/>
              </a:tabLst>
            </a:pPr>
            <a:r>
              <a:rPr lang="pt-BR" sz="1500" i="1" dirty="0">
                <a:latin typeface="Courier New" pitchFamily="49" charset="0"/>
                <a:cs typeface="Courier New" pitchFamily="49" charset="0"/>
              </a:rPr>
              <a:t>	add r1, r1, r3   /* sum += a[idx] */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r2, #100     /* loop condition */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.loop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Advanced Memory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 an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array access</a:t>
            </a:r>
            <a:r>
              <a:rPr lang="en-US" dirty="0">
                <a:latin typeface="Calibri" panose="020F0502020204030204" pitchFamily="34" charset="0"/>
              </a:rPr>
              <a:t> again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ldr</a:t>
            </a:r>
            <a:r>
              <a:rPr lang="en-US" dirty="0">
                <a:latin typeface="Calibri" panose="020F0502020204030204" pitchFamily="34" charset="0"/>
              </a:rPr>
              <a:t> r3, [r0, r2, </a:t>
            </a:r>
            <a:r>
              <a:rPr lang="en-US" dirty="0" err="1">
                <a:latin typeface="Calibri" panose="020F0502020204030204" pitchFamily="34" charset="0"/>
              </a:rPr>
              <a:t>lsl</a:t>
            </a:r>
            <a:r>
              <a:rPr lang="en-US" dirty="0">
                <a:latin typeface="Calibri" panose="020F0502020204030204" pitchFamily="34" charset="0"/>
              </a:rPr>
              <a:t> #2]   /* access array */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 r2, r2, #1              /* increment index */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we fuse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both</a:t>
            </a:r>
            <a:r>
              <a:rPr lang="en-US" dirty="0">
                <a:latin typeface="Calibri" panose="020F0502020204030204" pitchFamily="34" charset="0"/>
              </a:rPr>
              <a:t> into one instruction</a:t>
            </a:r>
          </a:p>
          <a:p>
            <a:pPr lvl="1">
              <a:buSzPct val="12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ldr</a:t>
            </a:r>
            <a:r>
              <a:rPr lang="en-US" dirty="0">
                <a:latin typeface="Calibri" panose="020F0502020204030204" pitchFamily="34" charset="0"/>
              </a:rPr>
              <a:t> r3, [r0], r2, </a:t>
            </a:r>
            <a:r>
              <a:rPr lang="en-US" dirty="0" err="1">
                <a:latin typeface="Calibri" panose="020F0502020204030204" pitchFamily="34" charset="0"/>
              </a:rPr>
              <a:t>lsl</a:t>
            </a:r>
            <a:r>
              <a:rPr lang="en-US" dirty="0">
                <a:latin typeface="Calibri" panose="020F0502020204030204" pitchFamily="34" charset="0"/>
              </a:rPr>
              <a:t> #2</a:t>
            </a:r>
          </a:p>
          <a:p>
            <a:pPr lvl="1">
              <a:buSzPct val="12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Equivalent to :</a:t>
            </a:r>
          </a:p>
          <a:p>
            <a:pPr lvl="2">
              <a:buSzPct val="12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r3  = [r0]</a:t>
            </a:r>
          </a:p>
          <a:p>
            <a:pPr lvl="2">
              <a:buSzPct val="12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r0 = r0 + r2 &lt;&lt; 2</a:t>
            </a:r>
          </a:p>
        </p:txBody>
      </p:sp>
      <p:sp>
        <p:nvSpPr>
          <p:cNvPr id="4" name="Freeform 3"/>
          <p:cNvSpPr/>
          <p:nvPr/>
        </p:nvSpPr>
        <p:spPr>
          <a:xfrm>
            <a:off x="6479600" y="4536000"/>
            <a:ext cx="3024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Post-indexed addressing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mode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62200" y="609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Pre-Indexed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r>
              <a:rPr lang="fr-FR" dirty="0">
                <a:solidFill>
                  <a:schemeClr val="tx1"/>
                </a:solidFill>
              </a:rPr>
              <a:t> Mode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590800" y="1600201"/>
            <a:ext cx="74168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ldr</a:t>
            </a:r>
            <a:r>
              <a:rPr lang="en-US" dirty="0">
                <a:latin typeface="Calibri" panose="020F0502020204030204" pitchFamily="34" charset="0"/>
              </a:rPr>
              <a:t> r0, [r1, #4]!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is equivalent to: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r0 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 </a:t>
            </a:r>
            <a:r>
              <a:rPr lang="en-US" dirty="0" err="1">
                <a:latin typeface="Calibri" panose="020F0502020204030204" pitchFamily="34" charset="0"/>
                <a:sym typeface="Wingdings" panose="05000000000000000000" pitchFamily="2" charset="2"/>
              </a:rPr>
              <a:t>mem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[r1 + 4]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r1  r1 + 4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33800" y="4876800"/>
            <a:ext cx="5562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Similar to </a:t>
            </a:r>
            <a:r>
              <a:rPr lang="en-US" sz="2400" dirty="0" err="1"/>
              <a:t>i</a:t>
            </a:r>
            <a:r>
              <a:rPr lang="en-US" sz="2400" dirty="0"/>
              <a:t>++ and ++</a:t>
            </a:r>
            <a:r>
              <a:rPr lang="en-US" sz="2400" dirty="0" err="1"/>
              <a:t>i</a:t>
            </a:r>
            <a:r>
              <a:rPr lang="en-US" sz="2400" dirty="0"/>
              <a:t> in Java/C/C++</a:t>
            </a:r>
          </a:p>
        </p:txBody>
      </p:sp>
    </p:spTree>
    <p:extLst>
      <p:ext uri="{BB962C8B-B14F-4D97-AF65-F5344CB8AC3E}">
        <p14:creationId xmlns:p14="http://schemas.microsoft.com/office/powerpoint/2010/main" val="13921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37178" y="1447800"/>
            <a:ext cx="6235422" cy="1921210"/>
            <a:chOff x="2189164" y="425450"/>
            <a:chExt cx="4667250" cy="1228361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4468814" y="425450"/>
              <a:ext cx="103188" cy="177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endParaRPr lang="en-US" sz="3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2189164" y="533400"/>
              <a:ext cx="4667250" cy="1120411"/>
            </a:xfrm>
            <a:custGeom>
              <a:avLst/>
              <a:gdLst>
                <a:gd name="T0" fmla="*/ 256 w 490"/>
                <a:gd name="T1" fmla="*/ 0 h 137"/>
                <a:gd name="T2" fmla="*/ 490 w 490"/>
                <a:gd name="T3" fmla="*/ 0 h 137"/>
                <a:gd name="T4" fmla="*/ 490 w 490"/>
                <a:gd name="T5" fmla="*/ 137 h 137"/>
                <a:gd name="T6" fmla="*/ 0 w 490"/>
                <a:gd name="T7" fmla="*/ 137 h 137"/>
                <a:gd name="T8" fmla="*/ 0 w 490"/>
                <a:gd name="T9" fmla="*/ 0 h 137"/>
                <a:gd name="T10" fmla="*/ 234 w 490"/>
                <a:gd name="T1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137">
                  <a:moveTo>
                    <a:pt x="256" y="0"/>
                  </a:moveTo>
                  <a:lnTo>
                    <a:pt x="490" y="0"/>
                  </a:lnTo>
                  <a:lnTo>
                    <a:pt x="490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234" y="0"/>
                  </a:lnTo>
                </a:path>
              </a:pathLst>
            </a:custGeom>
            <a:noFill/>
            <a:ln w="6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171814" y="166085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addNumbers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a[100]) {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&lt; 100;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	sum = sum + a[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8837" y="336446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24200" y="3657600"/>
            <a:ext cx="6858000" cy="2629256"/>
            <a:chOff x="1905000" y="3657600"/>
            <a:chExt cx="6235422" cy="2629256"/>
          </a:xfrm>
        </p:grpSpPr>
        <p:grpSp>
          <p:nvGrpSpPr>
            <p:cNvPr id="8" name="Group 7"/>
            <p:cNvGrpSpPr/>
            <p:nvPr/>
          </p:nvGrpSpPr>
          <p:grpSpPr>
            <a:xfrm>
              <a:off x="1905000" y="3722132"/>
              <a:ext cx="6235422" cy="2564724"/>
              <a:chOff x="1917978" y="4103132"/>
              <a:chExt cx="6235422" cy="2564724"/>
            </a:xfrm>
          </p:grpSpPr>
          <p:sp>
            <p:nvSpPr>
              <p:cNvPr id="10" name="Freeform 7"/>
              <p:cNvSpPr>
                <a:spLocks/>
              </p:cNvSpPr>
              <p:nvPr/>
            </p:nvSpPr>
            <p:spPr bwMode="auto">
              <a:xfrm>
                <a:off x="1917978" y="4158719"/>
                <a:ext cx="6235422" cy="2509137"/>
              </a:xfrm>
              <a:custGeom>
                <a:avLst/>
                <a:gdLst>
                  <a:gd name="T0" fmla="*/ 256 w 490"/>
                  <a:gd name="T1" fmla="*/ 0 h 137"/>
                  <a:gd name="T2" fmla="*/ 490 w 490"/>
                  <a:gd name="T3" fmla="*/ 0 h 137"/>
                  <a:gd name="T4" fmla="*/ 490 w 490"/>
                  <a:gd name="T5" fmla="*/ 137 h 137"/>
                  <a:gd name="T6" fmla="*/ 0 w 490"/>
                  <a:gd name="T7" fmla="*/ 137 h 137"/>
                  <a:gd name="T8" fmla="*/ 0 w 490"/>
                  <a:gd name="T9" fmla="*/ 0 h 137"/>
                  <a:gd name="T10" fmla="*/ 234 w 490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0" h="137">
                    <a:moveTo>
                      <a:pt x="256" y="0"/>
                    </a:moveTo>
                    <a:lnTo>
                      <a:pt x="490" y="0"/>
                    </a:lnTo>
                    <a:lnTo>
                      <a:pt x="490" y="137"/>
                    </a:lnTo>
                    <a:lnTo>
                      <a:pt x="0" y="137"/>
                    </a:lnTo>
                    <a:lnTo>
                      <a:pt x="0" y="0"/>
                    </a:lnTo>
                    <a:lnTo>
                      <a:pt x="234" y="0"/>
                    </a:lnTo>
                  </a:path>
                </a:pathLst>
              </a:custGeom>
              <a:noFill/>
              <a:ln w="6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238614" y="4103132"/>
                <a:ext cx="1680712" cy="163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65026" y="3657600"/>
              <a:ext cx="143416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>
                  <a:latin typeface="Courier New" pitchFamily="49" charset="0"/>
                  <a:cs typeface="Courier New" pitchFamily="49" charset="0"/>
                </a:rPr>
                <a:t>ARM assembly</a:t>
              </a:r>
              <a:endParaRPr lang="en-US" sz="17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276600" y="3886201"/>
            <a:ext cx="6705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base address of array a in r0 */</a:t>
            </a:r>
          </a:p>
          <a:p>
            <a:r>
              <a:rPr lang="pt-BR" sz="1500" i="1" dirty="0">
                <a:latin typeface="Courier New" pitchFamily="49" charset="0"/>
                <a:cs typeface="Courier New" pitchFamily="49" charset="0"/>
              </a:rPr>
              <a:t>mov r1, #0           /* sum = 0 */</a:t>
            </a:r>
          </a:p>
          <a:p>
            <a:r>
              <a:rPr lang="pt-BR" sz="1500" i="1" dirty="0">
                <a:latin typeface="Courier New" pitchFamily="49" charset="0"/>
                <a:cs typeface="Courier New" pitchFamily="49" charset="0"/>
              </a:rPr>
              <a:t>add r4, r0, #400     /* set r4 to address of a[100] */</a:t>
            </a:r>
          </a:p>
          <a:p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.loop:</a:t>
            </a:r>
          </a:p>
          <a:p>
            <a:pPr>
              <a:tabLst>
                <a:tab pos="457200" algn="l"/>
              </a:tabLst>
            </a:pPr>
            <a:r>
              <a:rPr lang="pt-BR" sz="1500" i="1" dirty="0">
                <a:latin typeface="Courier New" pitchFamily="49" charset="0"/>
                <a:cs typeface="Courier New" pitchFamily="49" charset="0"/>
              </a:rPr>
              <a:t>	ldr r3, [r0], #4</a:t>
            </a:r>
          </a:p>
          <a:p>
            <a:pPr>
              <a:tabLst>
                <a:tab pos="457200" algn="l"/>
              </a:tabLst>
            </a:pPr>
            <a:r>
              <a:rPr lang="pt-BR" sz="1500" i="1" dirty="0">
                <a:latin typeface="Courier New" pitchFamily="49" charset="0"/>
                <a:cs typeface="Courier New" pitchFamily="49" charset="0"/>
              </a:rPr>
              <a:t>	add r1, r1, r3   /* sum += a[idx] */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r0, r4       /* loop condition */</a:t>
            </a:r>
          </a:p>
          <a:p>
            <a:pPr>
              <a:tabLst>
                <a:tab pos="457200" algn="l"/>
              </a:tabLst>
            </a:pPr>
            <a:r>
              <a:rPr lang="en-US" sz="15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.loop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8713" y="712121"/>
            <a:ext cx="46185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err="1"/>
              <a:t>Example</a:t>
            </a:r>
            <a:r>
              <a:rPr lang="fr-FR" sz="4000" dirty="0"/>
              <a:t> </a:t>
            </a:r>
            <a:r>
              <a:rPr lang="fr-FR" sz="4000" dirty="0" err="1"/>
              <a:t>with</a:t>
            </a:r>
            <a:r>
              <a:rPr lang="fr-FR" sz="4000" dirty="0"/>
              <a:t> </a:t>
            </a:r>
            <a:r>
              <a:rPr lang="fr-FR" sz="4000" dirty="0" err="1"/>
              <a:t>Arrays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229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Instructions in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57450" y="4057650"/>
            <a:ext cx="7416800" cy="12001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stmfd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spill</a:t>
            </a:r>
            <a:r>
              <a:rPr lang="en-US" dirty="0">
                <a:latin typeface="Calibri" panose="020F0502020204030204" pitchFamily="34" charset="0"/>
              </a:rPr>
              <a:t> a set of registers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ldmfd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restore</a:t>
            </a:r>
            <a:r>
              <a:rPr lang="en-US" dirty="0">
                <a:latin typeface="Calibri" panose="020F0502020204030204" pitchFamily="34" charset="0"/>
              </a:rPr>
              <a:t> a set of registers</a:t>
            </a:r>
          </a:p>
        </p:txBody>
      </p:sp>
      <p:sp>
        <p:nvSpPr>
          <p:cNvPr id="8" name="AutoShape 6"/>
          <p:cNvSpPr>
            <a:spLocks noChangeAspect="1" noChangeArrowheads="1" noTextEdit="1"/>
          </p:cNvSpPr>
          <p:nvPr/>
        </p:nvSpPr>
        <p:spPr bwMode="auto">
          <a:xfrm>
            <a:off x="2286000" y="1828801"/>
            <a:ext cx="75882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17775" y="1905001"/>
            <a:ext cx="1000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A1B1C"/>
                </a:solidFill>
                <a:latin typeface="Times New Roman" pitchFamily="18" charset="0"/>
              </a:rPr>
              <a:t>Instruction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83250" y="1905001"/>
            <a:ext cx="948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A1B1C"/>
                </a:solidFill>
                <a:latin typeface="Times New Roman" pitchFamily="18" charset="0"/>
              </a:rPr>
              <a:t>Semantics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2316163" y="2200275"/>
            <a:ext cx="7519988" cy="1404938"/>
          </a:xfrm>
          <a:custGeom>
            <a:avLst/>
            <a:gdLst>
              <a:gd name="T0" fmla="*/ 483 w 487"/>
              <a:gd name="T1" fmla="*/ 55 h 91"/>
              <a:gd name="T2" fmla="*/ 483 w 487"/>
              <a:gd name="T3" fmla="*/ 0 h 91"/>
              <a:gd name="T4" fmla="*/ 487 w 487"/>
              <a:gd name="T5" fmla="*/ 55 h 91"/>
              <a:gd name="T6" fmla="*/ 487 w 487"/>
              <a:gd name="T7" fmla="*/ 0 h 91"/>
              <a:gd name="T8" fmla="*/ 0 w 487"/>
              <a:gd name="T9" fmla="*/ 55 h 91"/>
              <a:gd name="T10" fmla="*/ 487 w 487"/>
              <a:gd name="T11" fmla="*/ 55 h 91"/>
              <a:gd name="T12" fmla="*/ 0 w 487"/>
              <a:gd name="T13" fmla="*/ 91 h 91"/>
              <a:gd name="T14" fmla="*/ 0 w 487"/>
              <a:gd name="T15" fmla="*/ 55 h 91"/>
              <a:gd name="T16" fmla="*/ 4 w 487"/>
              <a:gd name="T17" fmla="*/ 91 h 91"/>
              <a:gd name="T18" fmla="*/ 4 w 487"/>
              <a:gd name="T19" fmla="*/ 5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7" h="91">
                <a:moveTo>
                  <a:pt x="483" y="55"/>
                </a:moveTo>
                <a:lnTo>
                  <a:pt x="483" y="0"/>
                </a:lnTo>
                <a:moveTo>
                  <a:pt x="487" y="55"/>
                </a:moveTo>
                <a:lnTo>
                  <a:pt x="487" y="0"/>
                </a:lnTo>
                <a:moveTo>
                  <a:pt x="0" y="55"/>
                </a:moveTo>
                <a:lnTo>
                  <a:pt x="487" y="55"/>
                </a:lnTo>
                <a:moveTo>
                  <a:pt x="0" y="91"/>
                </a:moveTo>
                <a:lnTo>
                  <a:pt x="0" y="55"/>
                </a:lnTo>
                <a:moveTo>
                  <a:pt x="4" y="91"/>
                </a:moveTo>
                <a:lnTo>
                  <a:pt x="4" y="55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543550" y="3049589"/>
            <a:ext cx="0" cy="555625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316163" y="1858964"/>
            <a:ext cx="7519988" cy="1808163"/>
            <a:chOff x="1317626" y="1630363"/>
            <a:chExt cx="7519988" cy="1808163"/>
          </a:xfrm>
        </p:grpSpPr>
        <p:grpSp>
          <p:nvGrpSpPr>
            <p:cNvPr id="21" name="Group 20"/>
            <p:cNvGrpSpPr/>
            <p:nvPr/>
          </p:nvGrpSpPr>
          <p:grpSpPr>
            <a:xfrm>
              <a:off x="1317626" y="1630363"/>
              <a:ext cx="7519988" cy="1190625"/>
              <a:chOff x="1317626" y="1630363"/>
              <a:chExt cx="7519988" cy="1190625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379538" y="1692275"/>
                <a:ext cx="0" cy="279400"/>
              </a:xfrm>
              <a:prstGeom prst="line">
                <a:avLst/>
              </a:pr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1317626" y="1692275"/>
                <a:ext cx="0" cy="279400"/>
              </a:xfrm>
              <a:prstGeom prst="line">
                <a:avLst/>
              </a:pr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1317626" y="1692275"/>
                <a:ext cx="7519988" cy="0"/>
              </a:xfrm>
              <a:prstGeom prst="line">
                <a:avLst/>
              </a:pr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1317626" y="1630363"/>
                <a:ext cx="7519988" cy="0"/>
              </a:xfrm>
              <a:prstGeom prst="line">
                <a:avLst/>
              </a:pr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4545013" y="1692275"/>
                <a:ext cx="0" cy="279400"/>
              </a:xfrm>
              <a:prstGeom prst="line">
                <a:avLst/>
              </a:pr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 noEditPoints="1"/>
              </p:cNvSpPr>
              <p:nvPr/>
            </p:nvSpPr>
            <p:spPr bwMode="auto">
              <a:xfrm>
                <a:off x="1317626" y="1692275"/>
                <a:ext cx="7519988" cy="1128713"/>
              </a:xfrm>
              <a:custGeom>
                <a:avLst/>
                <a:gdLst>
                  <a:gd name="T0" fmla="*/ 483 w 487"/>
                  <a:gd name="T1" fmla="*/ 18 h 73"/>
                  <a:gd name="T2" fmla="*/ 483 w 487"/>
                  <a:gd name="T3" fmla="*/ 0 h 73"/>
                  <a:gd name="T4" fmla="*/ 487 w 487"/>
                  <a:gd name="T5" fmla="*/ 18 h 73"/>
                  <a:gd name="T6" fmla="*/ 487 w 487"/>
                  <a:gd name="T7" fmla="*/ 0 h 73"/>
                  <a:gd name="T8" fmla="*/ 0 w 487"/>
                  <a:gd name="T9" fmla="*/ 18 h 73"/>
                  <a:gd name="T10" fmla="*/ 487 w 487"/>
                  <a:gd name="T11" fmla="*/ 18 h 73"/>
                  <a:gd name="T12" fmla="*/ 0 w 487"/>
                  <a:gd name="T13" fmla="*/ 73 h 73"/>
                  <a:gd name="T14" fmla="*/ 0 w 487"/>
                  <a:gd name="T15" fmla="*/ 18 h 73"/>
                  <a:gd name="T16" fmla="*/ 4 w 487"/>
                  <a:gd name="T17" fmla="*/ 73 h 73"/>
                  <a:gd name="T18" fmla="*/ 4 w 487"/>
                  <a:gd name="T19" fmla="*/ 1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7" h="73">
                    <a:moveTo>
                      <a:pt x="483" y="18"/>
                    </a:moveTo>
                    <a:lnTo>
                      <a:pt x="483" y="0"/>
                    </a:lnTo>
                    <a:moveTo>
                      <a:pt x="487" y="18"/>
                    </a:moveTo>
                    <a:lnTo>
                      <a:pt x="487" y="0"/>
                    </a:lnTo>
                    <a:moveTo>
                      <a:pt x="0" y="18"/>
                    </a:moveTo>
                    <a:lnTo>
                      <a:pt x="487" y="18"/>
                    </a:lnTo>
                    <a:moveTo>
                      <a:pt x="0" y="73"/>
                    </a:moveTo>
                    <a:lnTo>
                      <a:pt x="0" y="18"/>
                    </a:lnTo>
                    <a:moveTo>
                      <a:pt x="4" y="73"/>
                    </a:moveTo>
                    <a:lnTo>
                      <a:pt x="4" y="18"/>
                    </a:lnTo>
                  </a:path>
                </a:pathLst>
              </a:cu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 flipV="1">
                <a:off x="4545013" y="1971675"/>
                <a:ext cx="0" cy="849313"/>
              </a:xfrm>
              <a:prstGeom prst="line">
                <a:avLst/>
              </a:prstGeom>
              <a:noFill/>
              <a:ln w="0">
                <a:solidFill>
                  <a:srgbClr val="1A1B1C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317626" y="2820988"/>
              <a:ext cx="7519988" cy="617538"/>
            </a:xfrm>
            <a:custGeom>
              <a:avLst/>
              <a:gdLst>
                <a:gd name="T0" fmla="*/ 483 w 487"/>
                <a:gd name="T1" fmla="*/ 36 h 40"/>
                <a:gd name="T2" fmla="*/ 483 w 487"/>
                <a:gd name="T3" fmla="*/ 0 h 40"/>
                <a:gd name="T4" fmla="*/ 487 w 487"/>
                <a:gd name="T5" fmla="*/ 36 h 40"/>
                <a:gd name="T6" fmla="*/ 487 w 487"/>
                <a:gd name="T7" fmla="*/ 0 h 40"/>
                <a:gd name="T8" fmla="*/ 0 w 487"/>
                <a:gd name="T9" fmla="*/ 36 h 40"/>
                <a:gd name="T10" fmla="*/ 487 w 487"/>
                <a:gd name="T11" fmla="*/ 36 h 40"/>
                <a:gd name="T12" fmla="*/ 0 w 487"/>
                <a:gd name="T13" fmla="*/ 40 h 40"/>
                <a:gd name="T14" fmla="*/ 487 w 487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40">
                  <a:moveTo>
                    <a:pt x="483" y="36"/>
                  </a:moveTo>
                  <a:lnTo>
                    <a:pt x="483" y="0"/>
                  </a:lnTo>
                  <a:moveTo>
                    <a:pt x="487" y="36"/>
                  </a:moveTo>
                  <a:lnTo>
                    <a:pt x="487" y="0"/>
                  </a:lnTo>
                  <a:moveTo>
                    <a:pt x="0" y="36"/>
                  </a:moveTo>
                  <a:lnTo>
                    <a:pt x="487" y="36"/>
                  </a:lnTo>
                  <a:moveTo>
                    <a:pt x="0" y="40"/>
                  </a:moveTo>
                  <a:lnTo>
                    <a:pt x="487" y="40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17776" y="2209800"/>
            <a:ext cx="2584041" cy="2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50" dirty="0" err="1">
                <a:solidFill>
                  <a:srgbClr val="1A1B1C"/>
                </a:solidFill>
                <a:latin typeface="Times New Roman" pitchFamily="18" charset="0"/>
              </a:rPr>
              <a:t>ldmfd</a:t>
            </a:r>
            <a:r>
              <a:rPr lang="en-US" sz="1750" dirty="0">
                <a:solidFill>
                  <a:srgbClr val="1A1B1C"/>
                </a:solidFill>
                <a:latin typeface="Times New Roman" pitchFamily="18" charset="0"/>
              </a:rPr>
              <a:t> </a:t>
            </a:r>
            <a:r>
              <a:rPr lang="en-US" sz="1750" dirty="0" err="1">
                <a:solidFill>
                  <a:srgbClr val="1A1B1C"/>
                </a:solidFill>
                <a:latin typeface="Times New Roman" pitchFamily="18" charset="0"/>
              </a:rPr>
              <a:t>sp</a:t>
            </a:r>
            <a:r>
              <a:rPr lang="en-US" sz="1750" dirty="0">
                <a:solidFill>
                  <a:srgbClr val="1A1B1C"/>
                </a:solidFill>
                <a:latin typeface="Times New Roman" pitchFamily="18" charset="0"/>
              </a:rPr>
              <a:t>!, {list of registers }</a:t>
            </a:r>
            <a:endParaRPr lang="en-US" sz="1750" dirty="0">
              <a:latin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543176" y="3073400"/>
            <a:ext cx="2558393" cy="26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50" dirty="0" err="1">
                <a:solidFill>
                  <a:srgbClr val="1A1B1C"/>
                </a:solidFill>
                <a:latin typeface="Times New Roman" pitchFamily="18" charset="0"/>
              </a:rPr>
              <a:t>stmfd</a:t>
            </a:r>
            <a:r>
              <a:rPr lang="en-US" sz="1750" dirty="0">
                <a:solidFill>
                  <a:srgbClr val="1A1B1C"/>
                </a:solidFill>
                <a:latin typeface="Times New Roman" pitchFamily="18" charset="0"/>
              </a:rPr>
              <a:t> </a:t>
            </a:r>
            <a:r>
              <a:rPr lang="en-US" sz="1750" dirty="0" err="1">
                <a:solidFill>
                  <a:srgbClr val="1A1B1C"/>
                </a:solidFill>
                <a:latin typeface="Times New Roman" pitchFamily="18" charset="0"/>
              </a:rPr>
              <a:t>sp</a:t>
            </a:r>
            <a:r>
              <a:rPr lang="en-US" sz="1750" dirty="0">
                <a:solidFill>
                  <a:srgbClr val="1A1B1C"/>
                </a:solidFill>
                <a:latin typeface="Times New Roman" pitchFamily="18" charset="0"/>
              </a:rPr>
              <a:t>!, {list of registers }</a:t>
            </a:r>
            <a:endParaRPr lang="en-US" sz="1750" dirty="0">
              <a:latin typeface="Arial" pitchFamily="34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695951" y="2215358"/>
            <a:ext cx="386644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Pop the stack and assign values to registers</a:t>
            </a:r>
          </a:p>
          <a:p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in ascending order. Update </a:t>
            </a:r>
            <a:r>
              <a:rPr lang="en-US" sz="1750" i="1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721351" y="3078958"/>
            <a:ext cx="4004301" cy="80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Push the registers on the stack in descending</a:t>
            </a:r>
          </a:p>
          <a:p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order. Update </a:t>
            </a:r>
            <a:r>
              <a:rPr lang="en-US" sz="1750" i="1" dirty="0"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sz="175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17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305355"/>
            <a:ext cx="7416800" cy="738664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dirty="0" err="1">
                <a:solidFill>
                  <a:schemeClr val="tx1"/>
                </a:solidFill>
              </a:rPr>
              <a:t>Outline</a:t>
            </a:r>
            <a:endParaRPr lang="fr-FR" sz="4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749426"/>
            <a:ext cx="7345362" cy="39655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3563" indent="-447675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Basic Instructions</a:t>
            </a:r>
          </a:p>
          <a:p>
            <a:pPr marL="563563" indent="-447675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Advanced Instructions</a:t>
            </a:r>
          </a:p>
          <a:p>
            <a:pPr marL="563563" indent="-447675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Branch Instructions</a:t>
            </a:r>
          </a:p>
          <a:p>
            <a:pPr marL="563563" indent="-447675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Memory Instructions</a:t>
            </a:r>
          </a:p>
          <a:p>
            <a:pPr marL="563563" indent="-447675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048440" y="1601042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600" y="1542872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Write a function in C and implement it in ARM assembly to compute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where x and n are natural numbers. Assume that x is passed through 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n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through 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and the return value is passed back to the original program via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2514600" y="2979885"/>
            <a:ext cx="7696200" cy="2851681"/>
          </a:xfrm>
          <a:custGeom>
            <a:avLst/>
            <a:gdLst>
              <a:gd name="T0" fmla="*/ 256 w 490"/>
              <a:gd name="T1" fmla="*/ 0 h 137"/>
              <a:gd name="T2" fmla="*/ 490 w 490"/>
              <a:gd name="T3" fmla="*/ 0 h 137"/>
              <a:gd name="T4" fmla="*/ 490 w 490"/>
              <a:gd name="T5" fmla="*/ 137 h 137"/>
              <a:gd name="T6" fmla="*/ 0 w 490"/>
              <a:gd name="T7" fmla="*/ 137 h 137"/>
              <a:gd name="T8" fmla="*/ 0 w 490"/>
              <a:gd name="T9" fmla="*/ 0 h 137"/>
              <a:gd name="T10" fmla="*/ 234 w 490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0" h="137">
                <a:moveTo>
                  <a:pt x="256" y="0"/>
                </a:moveTo>
                <a:lnTo>
                  <a:pt x="490" y="0"/>
                </a:lnTo>
                <a:lnTo>
                  <a:pt x="490" y="137"/>
                </a:lnTo>
                <a:lnTo>
                  <a:pt x="0" y="137"/>
                </a:lnTo>
                <a:lnTo>
                  <a:pt x="0" y="0"/>
                </a:lnTo>
                <a:lnTo>
                  <a:pt x="234" y="0"/>
                </a:lnTo>
              </a:path>
            </a:pathLst>
          </a:custGeom>
          <a:noFill/>
          <a:ln w="6" cap="flat">
            <a:solidFill>
              <a:srgbClr val="24211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253488" y="2859765"/>
            <a:ext cx="1680712" cy="261610"/>
            <a:chOff x="3719730" y="2971800"/>
            <a:chExt cx="1680712" cy="261610"/>
          </a:xfrm>
        </p:grpSpPr>
        <p:sp>
          <p:nvSpPr>
            <p:cNvPr id="12" name="Rectangle 11"/>
            <p:cNvSpPr/>
            <p:nvPr/>
          </p:nvSpPr>
          <p:spPr>
            <a:xfrm>
              <a:off x="3719730" y="3036332"/>
              <a:ext cx="1680712" cy="1637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759120" y="2971800"/>
              <a:ext cx="157735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>
                  <a:latin typeface="Courier New" pitchFamily="49" charset="0"/>
                  <a:cs typeface="Courier New" pitchFamily="49" charset="0"/>
                </a:rPr>
                <a:t>ARM assembly</a:t>
              </a:r>
              <a:endParaRPr lang="en-US" sz="17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514600" y="3039237"/>
            <a:ext cx="8077200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50" i="1" dirty="0">
                <a:latin typeface="Courier New" pitchFamily="49" charset="0"/>
                <a:cs typeface="Courier New" pitchFamily="49" charset="0"/>
              </a:rPr>
              <a:t>power:</a:t>
            </a:r>
          </a:p>
          <a:p>
            <a:r>
              <a:rPr lang="pt-BR" sz="1550" i="1" dirty="0">
                <a:latin typeface="Courier New" pitchFamily="49" charset="0"/>
                <a:cs typeface="Courier New" pitchFamily="49" charset="0"/>
              </a:rPr>
              <a:t>	cmp r1, #0	     /* compare n with 0 */</a:t>
            </a:r>
          </a:p>
          <a:p>
            <a:r>
              <a:rPr lang="pt-BR" sz="1550" i="1" dirty="0">
                <a:latin typeface="Courier New" pitchFamily="49" charset="0"/>
                <a:cs typeface="Courier New" pitchFamily="49" charset="0"/>
              </a:rPr>
              <a:t>	moveq r0, #1	     /* return 1 */</a:t>
            </a:r>
          </a:p>
          <a:p>
            <a:r>
              <a:rPr lang="en-US" sz="155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bxeq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	     /* return */</a:t>
            </a:r>
          </a:p>
          <a:p>
            <a:endParaRPr lang="en-US" sz="155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5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stmfd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!, {r4,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}  /* save r4 and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lr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pt-BR" sz="1550" i="1" dirty="0">
                <a:latin typeface="Courier New" pitchFamily="49" charset="0"/>
                <a:cs typeface="Courier New" pitchFamily="49" charset="0"/>
              </a:rPr>
              <a:t>	mov r4, r0 	      /* save x in r4 */</a:t>
            </a:r>
          </a:p>
          <a:p>
            <a:r>
              <a:rPr lang="pt-BR" sz="1550" i="1" dirty="0">
                <a:latin typeface="Courier New" pitchFamily="49" charset="0"/>
                <a:cs typeface="Courier New" pitchFamily="49" charset="0"/>
              </a:rPr>
              <a:t>	sub r1, r1, #1 	      /* n = n - 1 */</a:t>
            </a:r>
          </a:p>
          <a:p>
            <a:r>
              <a:rPr lang="en-US" sz="155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power 	      /* recursively call power */</a:t>
            </a:r>
          </a:p>
          <a:p>
            <a:r>
              <a:rPr lang="pt-BR" sz="1550" i="1" dirty="0">
                <a:latin typeface="Courier New" pitchFamily="49" charset="0"/>
                <a:cs typeface="Courier New" pitchFamily="49" charset="0"/>
              </a:rPr>
              <a:t>	mul r0, r4, r0 	      /* power(x,n) = x * power(x,n-1) */</a:t>
            </a:r>
          </a:p>
          <a:p>
            <a:r>
              <a:rPr lang="en-US" sz="155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ldmfd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50" i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550" i="1" dirty="0">
                <a:latin typeface="Courier New" pitchFamily="49" charset="0"/>
                <a:cs typeface="Courier New" pitchFamily="49" charset="0"/>
              </a:rPr>
              <a:t>!, {r4, pc}   /* restore r4 and return */</a:t>
            </a:r>
            <a:endParaRPr lang="en-US" sz="15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0" y="1622426"/>
            <a:ext cx="7345362" cy="4016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79450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  <a:cs typeface="Calibri" pitchFamily="32"/>
              </a:rPr>
              <a:t>Basic Instructions</a:t>
            </a:r>
          </a:p>
          <a:p>
            <a:pPr marL="679450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  <a:cs typeface="Calibri" pitchFamily="32"/>
              </a:rPr>
              <a:t>Advanced Instructions</a:t>
            </a:r>
          </a:p>
          <a:p>
            <a:pPr marL="679450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  <a:cs typeface="Calibri" pitchFamily="32"/>
              </a:rPr>
              <a:t>Branch Instructions</a:t>
            </a:r>
          </a:p>
          <a:p>
            <a:pPr marL="679450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  <a:cs typeface="Calibri" pitchFamily="32"/>
              </a:rPr>
              <a:t>Memory Instructions</a:t>
            </a:r>
          </a:p>
          <a:p>
            <a:pPr marL="679450" indent="-504825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  <a:cs typeface="Calibri" pitchFamily="32"/>
              </a:rPr>
              <a:t>Instruction Encoding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658040" y="48768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Generic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758951"/>
            <a:ext cx="7416800" cy="6318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Generic Format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592388" y="4160838"/>
            <a:ext cx="7415212" cy="11731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fr-FR" dirty="0" err="1">
                <a:solidFill>
                  <a:srgbClr val="DC2300"/>
                </a:solidFill>
                <a:latin typeface="Calibri" panose="020F0502020204030204" pitchFamily="34" charset="0"/>
              </a:rPr>
              <a:t>cond</a:t>
            </a:r>
            <a:r>
              <a:rPr lang="fr-FR" dirty="0">
                <a:latin typeface="Calibri" panose="020F0502020204030204" pitchFamily="34" charset="0"/>
              </a:rPr>
              <a:t> → instruction condition (</a:t>
            </a:r>
            <a:r>
              <a:rPr lang="fr-FR" dirty="0" err="1">
                <a:latin typeface="Calibri" panose="020F0502020204030204" pitchFamily="34" charset="0"/>
              </a:rPr>
              <a:t>eq</a:t>
            </a:r>
            <a:r>
              <a:rPr lang="fr-FR" dirty="0">
                <a:latin typeface="Calibri" panose="020F0502020204030204" pitchFamily="34" charset="0"/>
              </a:rPr>
              <a:t>, ne, … 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fr-FR" dirty="0">
                <a:solidFill>
                  <a:srgbClr val="2300DC"/>
                </a:solidFill>
                <a:latin typeface="Calibri" panose="020F0502020204030204" pitchFamily="34" charset="0"/>
              </a:rPr>
              <a:t>type</a:t>
            </a:r>
            <a:r>
              <a:rPr lang="fr-FR" dirty="0">
                <a:latin typeface="Calibri" panose="020F0502020204030204" pitchFamily="34" charset="0"/>
              </a:rPr>
              <a:t> → instruction type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429000" y="2514600"/>
            <a:ext cx="5486400" cy="1340624"/>
            <a:chOff x="2514600" y="2032000"/>
            <a:chExt cx="5486400" cy="1340624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14600" y="2032000"/>
              <a:ext cx="5486400" cy="1312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641600" y="2632075"/>
              <a:ext cx="1239838" cy="357188"/>
            </a:xfrm>
            <a:prstGeom prst="rect">
              <a:avLst/>
            </a:prstGeom>
            <a:solidFill>
              <a:srgbClr val="FFE6D5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887788" y="2632075"/>
              <a:ext cx="800100" cy="357188"/>
            </a:xfrm>
            <a:prstGeom prst="rect">
              <a:avLst/>
            </a:prstGeom>
            <a:solidFill>
              <a:srgbClr val="FFE6D5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4686300" y="2632075"/>
              <a:ext cx="3228975" cy="357188"/>
            </a:xfrm>
            <a:prstGeom prst="rect">
              <a:avLst/>
            </a:prstGeom>
            <a:solidFill>
              <a:srgbClr val="FFE6D5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852738" y="2590800"/>
              <a:ext cx="63850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 err="1">
                  <a:solidFill>
                    <a:srgbClr val="000000"/>
                  </a:solidFill>
                  <a:latin typeface="Bitstream Vera Sans"/>
                </a:rPr>
                <a:t>cond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554288" y="309562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605213" y="309562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921125" y="2590800"/>
              <a:ext cx="581891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Bitstream Vera Sans"/>
                </a:rPr>
                <a:t>type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446588" y="309562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27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960813" y="3095625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28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43188" y="2381250"/>
              <a:ext cx="1201738" cy="182563"/>
            </a:xfrm>
            <a:custGeom>
              <a:avLst/>
              <a:gdLst>
                <a:gd name="T0" fmla="*/ 0 w 1322"/>
                <a:gd name="T1" fmla="*/ 184 h 199"/>
                <a:gd name="T2" fmla="*/ 50 w 1322"/>
                <a:gd name="T3" fmla="*/ 98 h 199"/>
                <a:gd name="T4" fmla="*/ 615 w 1322"/>
                <a:gd name="T5" fmla="*/ 98 h 199"/>
                <a:gd name="T6" fmla="*/ 713 w 1322"/>
                <a:gd name="T7" fmla="*/ 0 h 199"/>
                <a:gd name="T8" fmla="*/ 776 w 1322"/>
                <a:gd name="T9" fmla="*/ 110 h 199"/>
                <a:gd name="T10" fmla="*/ 1270 w 1322"/>
                <a:gd name="T11" fmla="*/ 110 h 199"/>
                <a:gd name="T12" fmla="*/ 1322 w 1322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199">
                  <a:moveTo>
                    <a:pt x="0" y="184"/>
                  </a:moveTo>
                  <a:lnTo>
                    <a:pt x="50" y="98"/>
                  </a:lnTo>
                  <a:lnTo>
                    <a:pt x="615" y="98"/>
                  </a:lnTo>
                  <a:lnTo>
                    <a:pt x="713" y="0"/>
                  </a:lnTo>
                  <a:lnTo>
                    <a:pt x="776" y="110"/>
                  </a:lnTo>
                  <a:lnTo>
                    <a:pt x="1270" y="110"/>
                  </a:lnTo>
                  <a:lnTo>
                    <a:pt x="1322" y="199"/>
                  </a:lnTo>
                </a:path>
              </a:pathLst>
            </a:cu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919538" y="2381250"/>
              <a:ext cx="738188" cy="188913"/>
            </a:xfrm>
            <a:custGeom>
              <a:avLst/>
              <a:gdLst>
                <a:gd name="T0" fmla="*/ 0 w 813"/>
                <a:gd name="T1" fmla="*/ 190 h 205"/>
                <a:gd name="T2" fmla="*/ 30 w 813"/>
                <a:gd name="T3" fmla="*/ 101 h 205"/>
                <a:gd name="T4" fmla="*/ 378 w 813"/>
                <a:gd name="T5" fmla="*/ 101 h 205"/>
                <a:gd name="T6" fmla="*/ 438 w 813"/>
                <a:gd name="T7" fmla="*/ 0 h 205"/>
                <a:gd name="T8" fmla="*/ 477 w 813"/>
                <a:gd name="T9" fmla="*/ 113 h 205"/>
                <a:gd name="T10" fmla="*/ 781 w 813"/>
                <a:gd name="T11" fmla="*/ 113 h 205"/>
                <a:gd name="T12" fmla="*/ 813 w 813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3" h="205">
                  <a:moveTo>
                    <a:pt x="0" y="190"/>
                  </a:moveTo>
                  <a:lnTo>
                    <a:pt x="30" y="101"/>
                  </a:lnTo>
                  <a:lnTo>
                    <a:pt x="378" y="101"/>
                  </a:lnTo>
                  <a:lnTo>
                    <a:pt x="438" y="0"/>
                  </a:lnTo>
                  <a:lnTo>
                    <a:pt x="477" y="113"/>
                  </a:lnTo>
                  <a:lnTo>
                    <a:pt x="781" y="113"/>
                  </a:lnTo>
                  <a:lnTo>
                    <a:pt x="813" y="205"/>
                  </a:lnTo>
                </a:path>
              </a:pathLst>
            </a:cu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189288" y="2051050"/>
              <a:ext cx="142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203700" y="2055812"/>
              <a:ext cx="1426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Data </a:t>
            </a:r>
            <a:r>
              <a:rPr lang="fr-FR" dirty="0" err="1">
                <a:solidFill>
                  <a:schemeClr val="tx1"/>
                </a:solidFill>
              </a:rPr>
              <a:t>Processing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98788" y="3743326"/>
            <a:ext cx="7669212" cy="2587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Data processing instruction type : 00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I → </a:t>
            </a: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Immediate</a:t>
            </a:r>
            <a:r>
              <a:rPr lang="en-US" sz="2400" dirty="0">
                <a:latin typeface="Calibri" panose="020F0502020204030204" pitchFamily="34" charset="0"/>
              </a:rPr>
              <a:t> bit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 err="1">
                <a:latin typeface="Calibri" panose="020F0502020204030204" pitchFamily="34" charset="0"/>
              </a:rPr>
              <a:t>opcode</a:t>
            </a:r>
            <a:r>
              <a:rPr lang="en-US" sz="2400" dirty="0">
                <a:latin typeface="Calibri" panose="020F0502020204030204" pitchFamily="34" charset="0"/>
              </a:rPr>
              <a:t> → Instruction code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S → 'S' suffix bit (for setting the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CPSR flags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 err="1">
                <a:latin typeface="Calibri" panose="020F0502020204030204" pitchFamily="34" charset="0"/>
              </a:rPr>
              <a:t>rs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rd</a:t>
            </a:r>
            <a:r>
              <a:rPr lang="en-US" sz="2400" dirty="0">
                <a:latin typeface="Calibri" panose="020F0502020204030204" pitchFamily="34" charset="0"/>
              </a:rPr>
              <a:t> → source register, destination register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514601" y="1981200"/>
            <a:ext cx="7434263" cy="1429882"/>
            <a:chOff x="1447800" y="1981200"/>
            <a:chExt cx="7434263" cy="142988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47800" y="1981200"/>
              <a:ext cx="7434263" cy="1381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533525" y="2490788"/>
              <a:ext cx="990600" cy="28257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528888" y="2490788"/>
              <a:ext cx="638175" cy="28257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6777038" y="2490788"/>
              <a:ext cx="2066925" cy="66357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65475" y="2490788"/>
              <a:ext cx="3606800" cy="27622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701800" y="2438400"/>
              <a:ext cx="5108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Bitstream Vera Sans"/>
                </a:rPr>
                <a:t>cond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463675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303463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55875" y="2508250"/>
              <a:ext cx="3751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 0 0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944813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586038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535113" y="2290763"/>
              <a:ext cx="958850" cy="146050"/>
            </a:xfrm>
            <a:custGeom>
              <a:avLst/>
              <a:gdLst>
                <a:gd name="T0" fmla="*/ 0 w 1322"/>
                <a:gd name="T1" fmla="*/ 185 h 200"/>
                <a:gd name="T2" fmla="*/ 50 w 1322"/>
                <a:gd name="T3" fmla="*/ 98 h 200"/>
                <a:gd name="T4" fmla="*/ 615 w 1322"/>
                <a:gd name="T5" fmla="*/ 98 h 200"/>
                <a:gd name="T6" fmla="*/ 712 w 1322"/>
                <a:gd name="T7" fmla="*/ 0 h 200"/>
                <a:gd name="T8" fmla="*/ 776 w 1322"/>
                <a:gd name="T9" fmla="*/ 110 h 200"/>
                <a:gd name="T10" fmla="*/ 1270 w 1322"/>
                <a:gd name="T11" fmla="*/ 110 h 200"/>
                <a:gd name="T12" fmla="*/ 1322 w 1322"/>
                <a:gd name="T1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200">
                  <a:moveTo>
                    <a:pt x="0" y="185"/>
                  </a:moveTo>
                  <a:lnTo>
                    <a:pt x="50" y="98"/>
                  </a:lnTo>
                  <a:lnTo>
                    <a:pt x="615" y="98"/>
                  </a:lnTo>
                  <a:lnTo>
                    <a:pt x="712" y="0"/>
                  </a:lnTo>
                  <a:lnTo>
                    <a:pt x="776" y="110"/>
                  </a:lnTo>
                  <a:lnTo>
                    <a:pt x="1270" y="110"/>
                  </a:lnTo>
                  <a:lnTo>
                    <a:pt x="1322" y="20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552700" y="2290763"/>
              <a:ext cx="590550" cy="150813"/>
            </a:xfrm>
            <a:custGeom>
              <a:avLst/>
              <a:gdLst>
                <a:gd name="T0" fmla="*/ 0 w 814"/>
                <a:gd name="T1" fmla="*/ 190 h 206"/>
                <a:gd name="T2" fmla="*/ 31 w 814"/>
                <a:gd name="T3" fmla="*/ 101 h 206"/>
                <a:gd name="T4" fmla="*/ 379 w 814"/>
                <a:gd name="T5" fmla="*/ 101 h 206"/>
                <a:gd name="T6" fmla="*/ 439 w 814"/>
                <a:gd name="T7" fmla="*/ 0 h 206"/>
                <a:gd name="T8" fmla="*/ 478 w 814"/>
                <a:gd name="T9" fmla="*/ 113 h 206"/>
                <a:gd name="T10" fmla="*/ 782 w 814"/>
                <a:gd name="T11" fmla="*/ 113 h 206"/>
                <a:gd name="T12" fmla="*/ 814 w 814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206">
                  <a:moveTo>
                    <a:pt x="0" y="190"/>
                  </a:moveTo>
                  <a:lnTo>
                    <a:pt x="31" y="101"/>
                  </a:lnTo>
                  <a:lnTo>
                    <a:pt x="379" y="101"/>
                  </a:lnTo>
                  <a:lnTo>
                    <a:pt x="439" y="0"/>
                  </a:lnTo>
                  <a:lnTo>
                    <a:pt x="478" y="113"/>
                  </a:lnTo>
                  <a:lnTo>
                    <a:pt x="782" y="113"/>
                  </a:lnTo>
                  <a:lnTo>
                    <a:pt x="814" y="206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971675" y="2028825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779713" y="2032000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459163" y="2490788"/>
              <a:ext cx="0" cy="27305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273425" y="2519363"/>
              <a:ext cx="64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200400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505200" y="2308225"/>
              <a:ext cx="960438" cy="146050"/>
            </a:xfrm>
            <a:custGeom>
              <a:avLst/>
              <a:gdLst>
                <a:gd name="T0" fmla="*/ 0 w 1322"/>
                <a:gd name="T1" fmla="*/ 184 h 199"/>
                <a:gd name="T2" fmla="*/ 50 w 1322"/>
                <a:gd name="T3" fmla="*/ 97 h 199"/>
                <a:gd name="T4" fmla="*/ 615 w 1322"/>
                <a:gd name="T5" fmla="*/ 97 h 199"/>
                <a:gd name="T6" fmla="*/ 713 w 1322"/>
                <a:gd name="T7" fmla="*/ 0 h 199"/>
                <a:gd name="T8" fmla="*/ 776 w 1322"/>
                <a:gd name="T9" fmla="*/ 109 h 199"/>
                <a:gd name="T10" fmla="*/ 1270 w 1322"/>
                <a:gd name="T11" fmla="*/ 109 h 199"/>
                <a:gd name="T12" fmla="*/ 1322 w 1322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199">
                  <a:moveTo>
                    <a:pt x="0" y="184"/>
                  </a:moveTo>
                  <a:lnTo>
                    <a:pt x="50" y="97"/>
                  </a:lnTo>
                  <a:lnTo>
                    <a:pt x="615" y="97"/>
                  </a:lnTo>
                  <a:lnTo>
                    <a:pt x="713" y="0"/>
                  </a:lnTo>
                  <a:lnTo>
                    <a:pt x="776" y="109"/>
                  </a:lnTo>
                  <a:lnTo>
                    <a:pt x="1270" y="109"/>
                  </a:lnTo>
                  <a:lnTo>
                    <a:pt x="1322" y="199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941763" y="2047875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511675" y="2495550"/>
              <a:ext cx="0" cy="2714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951663" y="2517775"/>
              <a:ext cx="153644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shifter operand/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6951663" y="2822575"/>
              <a:ext cx="101008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immediate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509963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283075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768850" y="2487613"/>
              <a:ext cx="0" cy="27305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568825" y="2482850"/>
              <a:ext cx="1186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Bitstream Vera 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4549775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786313" y="2308225"/>
              <a:ext cx="958850" cy="146050"/>
            </a:xfrm>
            <a:custGeom>
              <a:avLst/>
              <a:gdLst>
                <a:gd name="T0" fmla="*/ 0 w 1322"/>
                <a:gd name="T1" fmla="*/ 184 h 199"/>
                <a:gd name="T2" fmla="*/ 50 w 1322"/>
                <a:gd name="T3" fmla="*/ 97 h 199"/>
                <a:gd name="T4" fmla="*/ 615 w 1322"/>
                <a:gd name="T5" fmla="*/ 97 h 199"/>
                <a:gd name="T6" fmla="*/ 713 w 1322"/>
                <a:gd name="T7" fmla="*/ 0 h 199"/>
                <a:gd name="T8" fmla="*/ 776 w 1322"/>
                <a:gd name="T9" fmla="*/ 109 h 199"/>
                <a:gd name="T10" fmla="*/ 1270 w 1322"/>
                <a:gd name="T11" fmla="*/ 109 h 199"/>
                <a:gd name="T12" fmla="*/ 1322 w 1322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199">
                  <a:moveTo>
                    <a:pt x="0" y="184"/>
                  </a:moveTo>
                  <a:lnTo>
                    <a:pt x="50" y="97"/>
                  </a:lnTo>
                  <a:lnTo>
                    <a:pt x="615" y="97"/>
                  </a:lnTo>
                  <a:lnTo>
                    <a:pt x="713" y="0"/>
                  </a:lnTo>
                  <a:lnTo>
                    <a:pt x="776" y="109"/>
                  </a:lnTo>
                  <a:lnTo>
                    <a:pt x="1270" y="109"/>
                  </a:lnTo>
                  <a:lnTo>
                    <a:pt x="1322" y="199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5222875" y="2047875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5106988" y="2438400"/>
              <a:ext cx="1863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Bitstream Vera Sans"/>
                </a:rPr>
                <a:t>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4795838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20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5568950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6162675" y="2438400"/>
              <a:ext cx="2208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Bitstream Vera Sans"/>
                </a:rPr>
                <a:t>rd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5794375" y="2306638"/>
              <a:ext cx="960438" cy="146050"/>
            </a:xfrm>
            <a:custGeom>
              <a:avLst/>
              <a:gdLst>
                <a:gd name="T0" fmla="*/ 0 w 1322"/>
                <a:gd name="T1" fmla="*/ 185 h 200"/>
                <a:gd name="T2" fmla="*/ 50 w 1322"/>
                <a:gd name="T3" fmla="*/ 98 h 200"/>
                <a:gd name="T4" fmla="*/ 615 w 1322"/>
                <a:gd name="T5" fmla="*/ 98 h 200"/>
                <a:gd name="T6" fmla="*/ 712 w 1322"/>
                <a:gd name="T7" fmla="*/ 0 h 200"/>
                <a:gd name="T8" fmla="*/ 776 w 1322"/>
                <a:gd name="T9" fmla="*/ 110 h 200"/>
                <a:gd name="T10" fmla="*/ 1270 w 1322"/>
                <a:gd name="T11" fmla="*/ 110 h 200"/>
                <a:gd name="T12" fmla="*/ 1322 w 1322"/>
                <a:gd name="T1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200">
                  <a:moveTo>
                    <a:pt x="0" y="185"/>
                  </a:moveTo>
                  <a:lnTo>
                    <a:pt x="50" y="98"/>
                  </a:lnTo>
                  <a:lnTo>
                    <a:pt x="615" y="98"/>
                  </a:lnTo>
                  <a:lnTo>
                    <a:pt x="712" y="0"/>
                  </a:lnTo>
                  <a:lnTo>
                    <a:pt x="776" y="110"/>
                  </a:lnTo>
                  <a:lnTo>
                    <a:pt x="1270" y="110"/>
                  </a:lnTo>
                  <a:lnTo>
                    <a:pt x="1322" y="20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6230938" y="2044700"/>
              <a:ext cx="11060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5815013" y="2836863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6546850" y="2840038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5762625" y="2489200"/>
              <a:ext cx="0" cy="27305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6818313" y="2317750"/>
              <a:ext cx="2011363" cy="146050"/>
            </a:xfrm>
            <a:custGeom>
              <a:avLst/>
              <a:gdLst>
                <a:gd name="T0" fmla="*/ 0 w 2769"/>
                <a:gd name="T1" fmla="*/ 184 h 199"/>
                <a:gd name="T2" fmla="*/ 50 w 2769"/>
                <a:gd name="T3" fmla="*/ 97 h 199"/>
                <a:gd name="T4" fmla="*/ 1327 w 2769"/>
                <a:gd name="T5" fmla="*/ 104 h 199"/>
                <a:gd name="T6" fmla="*/ 1418 w 2769"/>
                <a:gd name="T7" fmla="*/ 0 h 199"/>
                <a:gd name="T8" fmla="*/ 1481 w 2769"/>
                <a:gd name="T9" fmla="*/ 116 h 199"/>
                <a:gd name="T10" fmla="*/ 2695 w 2769"/>
                <a:gd name="T11" fmla="*/ 109 h 199"/>
                <a:gd name="T12" fmla="*/ 2769 w 2769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9" h="199">
                  <a:moveTo>
                    <a:pt x="0" y="184"/>
                  </a:moveTo>
                  <a:lnTo>
                    <a:pt x="50" y="97"/>
                  </a:lnTo>
                  <a:lnTo>
                    <a:pt x="1327" y="104"/>
                  </a:lnTo>
                  <a:lnTo>
                    <a:pt x="1418" y="0"/>
                  </a:lnTo>
                  <a:lnTo>
                    <a:pt x="1481" y="116"/>
                  </a:lnTo>
                  <a:lnTo>
                    <a:pt x="2695" y="109"/>
                  </a:lnTo>
                  <a:lnTo>
                    <a:pt x="2769" y="199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694613" y="2081213"/>
              <a:ext cx="221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Bitstream Vera 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840538" y="3179763"/>
              <a:ext cx="18274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8655050" y="3195638"/>
              <a:ext cx="9137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517900" y="2438400"/>
              <a:ext cx="77373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Bitstream Vera Sans"/>
                </a:rPr>
                <a:t>opcode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Immediate</a:t>
            </a:r>
            <a:r>
              <a:rPr lang="fr-FR" dirty="0">
                <a:solidFill>
                  <a:schemeClr val="tx1"/>
                </a:solidFill>
              </a:rPr>
              <a:t>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1524001"/>
            <a:ext cx="7416800" cy="49323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ARM has 12 bits for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immediates</a:t>
            </a:r>
            <a:endParaRPr lang="en-US" dirty="0">
              <a:solidFill>
                <a:srgbClr val="2300DC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12 bits</a:t>
            </a:r>
            <a:br>
              <a:rPr lang="en-US" dirty="0">
                <a:latin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do we do with 12 bits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not 1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byte</a:t>
            </a:r>
            <a:r>
              <a:rPr lang="en-US" dirty="0">
                <a:latin typeface="Calibri" panose="020F0502020204030204" pitchFamily="34" charset="0"/>
              </a:rPr>
              <a:t>, nor is it 2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bytes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divide 12 bits into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two parts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8 bit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payload</a:t>
            </a:r>
            <a:r>
              <a:rPr lang="en-US" dirty="0">
                <a:latin typeface="Calibri" panose="020F0502020204030204" pitchFamily="34" charset="0"/>
              </a:rPr>
              <a:t> + 4 bit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rot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76800" y="2133600"/>
            <a:ext cx="1825920" cy="142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Immediates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0"/>
            <a:ext cx="7416800" cy="4699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real value of the immediate is equal to :  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payload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ror</a:t>
            </a:r>
            <a:r>
              <a:rPr lang="en-US" dirty="0">
                <a:latin typeface="Calibri" panose="020F0502020204030204" pitchFamily="34" charset="0"/>
              </a:rPr>
              <a:t> (2 *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rot</a:t>
            </a:r>
            <a:r>
              <a:rPr lang="en-US" dirty="0">
                <a:latin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programmer</a:t>
            </a:r>
            <a:r>
              <a:rPr lang="en-US" sz="2800" dirty="0">
                <a:latin typeface="Calibri" panose="020F0502020204030204" pitchFamily="34" charset="0"/>
              </a:rPr>
              <a:t>/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compiler</a:t>
            </a:r>
            <a:r>
              <a:rPr lang="en-US" sz="2800" dirty="0">
                <a:latin typeface="Calibri" panose="020F0502020204030204" pitchFamily="34" charset="0"/>
              </a:rPr>
              <a:t> writes an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assembly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instruction</a:t>
            </a:r>
            <a:r>
              <a:rPr lang="en-US" sz="2800" dirty="0">
                <a:latin typeface="Calibri" panose="020F0502020204030204" pitchFamily="34" charset="0"/>
              </a:rPr>
              <a:t> with an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immediate</a:t>
            </a:r>
            <a:r>
              <a:rPr lang="en-US" sz="2800" dirty="0">
                <a:latin typeface="Calibri" panose="020F0502020204030204" pitchFamily="34" charset="0"/>
              </a:rPr>
              <a:t>: e.g. 4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assembler</a:t>
            </a:r>
            <a:r>
              <a:rPr lang="en-US" sz="2800" dirty="0">
                <a:latin typeface="Calibri" panose="020F0502020204030204" pitchFamily="34" charset="0"/>
              </a:rPr>
              <a:t> converts it in to a 12 bit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format</a:t>
            </a:r>
            <a:r>
              <a:rPr lang="en-US" sz="2800" dirty="0">
                <a:latin typeface="Calibri" panose="020F0502020204030204" pitchFamily="34" charset="0"/>
              </a:rPr>
              <a:t> (if it is possible to do so)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expands 12 bits → 32 bits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292601" y="2682875"/>
            <a:ext cx="3744913" cy="1098550"/>
            <a:chOff x="3352800" y="2759075"/>
            <a:chExt cx="3744913" cy="109855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52800" y="3048000"/>
              <a:ext cx="166528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" name="Group 18"/>
            <p:cNvGrpSpPr>
              <a:grpSpLocks noChangeAspect="1"/>
            </p:cNvGrpSpPr>
            <p:nvPr/>
          </p:nvGrpSpPr>
          <p:grpSpPr bwMode="auto">
            <a:xfrm>
              <a:off x="3581400" y="2759075"/>
              <a:ext cx="3516313" cy="1098550"/>
              <a:chOff x="2256" y="1738"/>
              <a:chExt cx="2215" cy="692"/>
            </a:xfrm>
          </p:grpSpPr>
          <p:sp>
            <p:nvSpPr>
              <p:cNvPr id="25" name="AutoShape 17"/>
              <p:cNvSpPr>
                <a:spLocks noChangeAspect="1" noChangeArrowheads="1" noTextEdit="1"/>
              </p:cNvSpPr>
              <p:nvPr/>
            </p:nvSpPr>
            <p:spPr bwMode="auto">
              <a:xfrm>
                <a:off x="2256" y="1738"/>
                <a:ext cx="2215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2323" y="2054"/>
                <a:ext cx="653" cy="188"/>
              </a:xfrm>
              <a:prstGeom prst="rect">
                <a:avLst/>
              </a:prstGeom>
              <a:solidFill>
                <a:srgbClr val="FFE6D5"/>
              </a:solidFill>
              <a:ln w="11" cap="flat">
                <a:solidFill>
                  <a:srgbClr val="151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3"/>
              <p:cNvSpPr>
                <a:spLocks noChangeArrowheads="1"/>
              </p:cNvSpPr>
              <p:nvPr/>
            </p:nvSpPr>
            <p:spPr bwMode="auto">
              <a:xfrm>
                <a:off x="2979" y="2054"/>
                <a:ext cx="1446" cy="188"/>
              </a:xfrm>
              <a:prstGeom prst="rect">
                <a:avLst/>
              </a:prstGeom>
              <a:solidFill>
                <a:srgbClr val="FFE6D5"/>
              </a:solidFill>
              <a:ln w="11" cap="flat">
                <a:solidFill>
                  <a:srgbClr val="15111D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2503" y="2035"/>
                <a:ext cx="20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00" dirty="0">
                    <a:solidFill>
                      <a:srgbClr val="000000"/>
                    </a:solidFill>
                    <a:latin typeface="Bitstream Vera Sans"/>
                  </a:rPr>
                  <a:t>rot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3400" y="2035"/>
                <a:ext cx="542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100" dirty="0">
                    <a:solidFill>
                      <a:srgbClr val="000000"/>
                    </a:solidFill>
                    <a:latin typeface="Bitstream Vera Sans"/>
                  </a:rPr>
                  <a:t>payload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3" name="Freeform 26"/>
              <p:cNvSpPr>
                <a:spLocks/>
              </p:cNvSpPr>
              <p:nvPr/>
            </p:nvSpPr>
            <p:spPr bwMode="auto">
              <a:xfrm>
                <a:off x="2324" y="1922"/>
                <a:ext cx="633" cy="97"/>
              </a:xfrm>
              <a:custGeom>
                <a:avLst/>
                <a:gdLst>
                  <a:gd name="T0" fmla="*/ 0 w 1322"/>
                  <a:gd name="T1" fmla="*/ 184 h 199"/>
                  <a:gd name="T2" fmla="*/ 50 w 1322"/>
                  <a:gd name="T3" fmla="*/ 98 h 199"/>
                  <a:gd name="T4" fmla="*/ 615 w 1322"/>
                  <a:gd name="T5" fmla="*/ 98 h 199"/>
                  <a:gd name="T6" fmla="*/ 713 w 1322"/>
                  <a:gd name="T7" fmla="*/ 0 h 199"/>
                  <a:gd name="T8" fmla="*/ 776 w 1322"/>
                  <a:gd name="T9" fmla="*/ 110 h 199"/>
                  <a:gd name="T10" fmla="*/ 1270 w 1322"/>
                  <a:gd name="T11" fmla="*/ 110 h 199"/>
                  <a:gd name="T12" fmla="*/ 1322 w 1322"/>
                  <a:gd name="T13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2" h="199">
                    <a:moveTo>
                      <a:pt x="0" y="184"/>
                    </a:moveTo>
                    <a:lnTo>
                      <a:pt x="50" y="98"/>
                    </a:lnTo>
                    <a:lnTo>
                      <a:pt x="615" y="98"/>
                    </a:lnTo>
                    <a:lnTo>
                      <a:pt x="713" y="0"/>
                    </a:lnTo>
                    <a:lnTo>
                      <a:pt x="776" y="110"/>
                    </a:lnTo>
                    <a:lnTo>
                      <a:pt x="1270" y="110"/>
                    </a:lnTo>
                    <a:lnTo>
                      <a:pt x="1322" y="199"/>
                    </a:lnTo>
                  </a:path>
                </a:pathLst>
              </a:custGeom>
              <a:noFill/>
              <a:ln w="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27"/>
              <p:cNvSpPr>
                <a:spLocks/>
              </p:cNvSpPr>
              <p:nvPr/>
            </p:nvSpPr>
            <p:spPr bwMode="auto">
              <a:xfrm>
                <a:off x="3001" y="1913"/>
                <a:ext cx="1398" cy="104"/>
              </a:xfrm>
              <a:custGeom>
                <a:avLst/>
                <a:gdLst>
                  <a:gd name="T0" fmla="*/ 0 w 2918"/>
                  <a:gd name="T1" fmla="*/ 199 h 213"/>
                  <a:gd name="T2" fmla="*/ 110 w 2918"/>
                  <a:gd name="T3" fmla="*/ 120 h 213"/>
                  <a:gd name="T4" fmla="*/ 1357 w 2918"/>
                  <a:gd name="T5" fmla="*/ 120 h 213"/>
                  <a:gd name="T6" fmla="*/ 1492 w 2918"/>
                  <a:gd name="T7" fmla="*/ 0 h 213"/>
                  <a:gd name="T8" fmla="*/ 1612 w 2918"/>
                  <a:gd name="T9" fmla="*/ 131 h 213"/>
                  <a:gd name="T10" fmla="*/ 2803 w 2918"/>
                  <a:gd name="T11" fmla="*/ 131 h 213"/>
                  <a:gd name="T12" fmla="*/ 2918 w 2918"/>
                  <a:gd name="T13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18" h="213">
                    <a:moveTo>
                      <a:pt x="0" y="199"/>
                    </a:moveTo>
                    <a:lnTo>
                      <a:pt x="110" y="120"/>
                    </a:lnTo>
                    <a:lnTo>
                      <a:pt x="1357" y="120"/>
                    </a:lnTo>
                    <a:lnTo>
                      <a:pt x="1492" y="0"/>
                    </a:lnTo>
                    <a:lnTo>
                      <a:pt x="1612" y="131"/>
                    </a:lnTo>
                    <a:lnTo>
                      <a:pt x="2803" y="131"/>
                    </a:lnTo>
                    <a:lnTo>
                      <a:pt x="2918" y="213"/>
                    </a:lnTo>
                  </a:path>
                </a:pathLst>
              </a:custGeom>
              <a:noFill/>
              <a:ln w="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2612" y="1749"/>
                <a:ext cx="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Bitstream Vera Sans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653" y="1760"/>
                <a:ext cx="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Bitstream Vera Sans"/>
                  </a:rPr>
                  <a:t>8</a:t>
                </a:r>
                <a:endParaRPr lang="en-US">
                  <a:latin typeface="Arial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Immediates</a:t>
            </a:r>
            <a:r>
              <a:rPr lang="fr-FR" dirty="0">
                <a:solidFill>
                  <a:schemeClr val="tx1"/>
                </a:solidFill>
              </a:rPr>
              <a:t>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797800" cy="4038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  <a:cs typeface="Calibri" pitchFamily="32"/>
              </a:rPr>
              <a:t>Explanation of encoding the immediate in lay man's terms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payload is an 8 bit quantity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number is a 32 bit quantity.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set 8 contiguous bits in the 32 bit number while specifying an immediate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starting point of this sequence of bits needs to be an even number such as 0, 2, 4, 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Examples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0800" y="1371601"/>
            <a:ext cx="7467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Encode the decimal number 42. 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42 in the hex format is 0x2A, or alternatively 0x 00 00 00 2A. There is no right rotation involved. Hence, the immediate field is 0x02A.</a:t>
            </a: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endParaRPr lang="en-US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Encode the number 0x2A 00 00 00.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The number is obtained by right rotating 0x2A by 8 places. Note that we need to right rotate by 4 places for moving a hex digit one position to the right. We need to now divide 8 by 2 to get 4. Thus, the encoding of the immediate: 0x42A </a:t>
            </a:r>
          </a:p>
        </p:txBody>
      </p:sp>
    </p:spTree>
    <p:extLst>
      <p:ext uri="{BB962C8B-B14F-4D97-AF65-F5344CB8AC3E}">
        <p14:creationId xmlns:p14="http://schemas.microsoft.com/office/powerpoint/2010/main" val="1374586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Shifter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Operand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590800" y="2209801"/>
            <a:ext cx="7315200" cy="2898775"/>
            <a:chOff x="1600200" y="2514600"/>
            <a:chExt cx="7315200" cy="289877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00200" y="2514600"/>
              <a:ext cx="7315200" cy="289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57988" y="2771775"/>
              <a:ext cx="2066925" cy="482600"/>
            </a:xfrm>
            <a:prstGeom prst="rect">
              <a:avLst/>
            </a:prstGeom>
            <a:solidFill>
              <a:srgbClr val="D5F6FF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6764338" y="3382963"/>
              <a:ext cx="2038350" cy="1389063"/>
            </a:xfrm>
            <a:prstGeom prst="rect">
              <a:avLst/>
            </a:prstGeom>
            <a:solidFill>
              <a:srgbClr val="FFE6D5"/>
            </a:solidFill>
            <a:ln w="1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03388" y="2989263"/>
              <a:ext cx="4133850" cy="29527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045075" y="3030538"/>
              <a:ext cx="176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rt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6913" y="2794000"/>
              <a:ext cx="1306513" cy="163513"/>
            </a:xfrm>
            <a:custGeom>
              <a:avLst/>
              <a:gdLst>
                <a:gd name="T0" fmla="*/ 0 w 1646"/>
                <a:gd name="T1" fmla="*/ 190 h 206"/>
                <a:gd name="T2" fmla="*/ 30 w 1646"/>
                <a:gd name="T3" fmla="*/ 101 h 206"/>
                <a:gd name="T4" fmla="*/ 790 w 1646"/>
                <a:gd name="T5" fmla="*/ 108 h 206"/>
                <a:gd name="T6" fmla="*/ 844 w 1646"/>
                <a:gd name="T7" fmla="*/ 0 h 206"/>
                <a:gd name="T8" fmla="*/ 881 w 1646"/>
                <a:gd name="T9" fmla="*/ 120 h 206"/>
                <a:gd name="T10" fmla="*/ 1603 w 1646"/>
                <a:gd name="T11" fmla="*/ 113 h 206"/>
                <a:gd name="T12" fmla="*/ 1646 w 1646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6" h="206">
                  <a:moveTo>
                    <a:pt x="0" y="190"/>
                  </a:moveTo>
                  <a:lnTo>
                    <a:pt x="30" y="101"/>
                  </a:lnTo>
                  <a:lnTo>
                    <a:pt x="790" y="108"/>
                  </a:lnTo>
                  <a:lnTo>
                    <a:pt x="844" y="0"/>
                  </a:lnTo>
                  <a:lnTo>
                    <a:pt x="881" y="120"/>
                  </a:lnTo>
                  <a:lnTo>
                    <a:pt x="1603" y="113"/>
                  </a:lnTo>
                  <a:lnTo>
                    <a:pt x="1646" y="206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092700" y="25146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556125" y="33274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749925" y="33274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468813" y="2995613"/>
              <a:ext cx="0" cy="29210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117975" y="2995613"/>
              <a:ext cx="0" cy="29210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208463" y="3048000"/>
              <a:ext cx="8496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Bitstream Vera 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210050" y="33242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382963" y="2989263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343275" y="2805113"/>
              <a:ext cx="785813" cy="177800"/>
            </a:xfrm>
            <a:custGeom>
              <a:avLst/>
              <a:gdLst>
                <a:gd name="T0" fmla="*/ 0 w 991"/>
                <a:gd name="T1" fmla="*/ 209 h 225"/>
                <a:gd name="T2" fmla="*/ 66 w 991"/>
                <a:gd name="T3" fmla="*/ 103 h 225"/>
                <a:gd name="T4" fmla="*/ 445 w 991"/>
                <a:gd name="T5" fmla="*/ 104 h 225"/>
                <a:gd name="T6" fmla="*/ 518 w 991"/>
                <a:gd name="T7" fmla="*/ 0 h 225"/>
                <a:gd name="T8" fmla="*/ 603 w 991"/>
                <a:gd name="T9" fmla="*/ 109 h 225"/>
                <a:gd name="T10" fmla="*/ 939 w 991"/>
                <a:gd name="T11" fmla="*/ 116 h 225"/>
                <a:gd name="T12" fmla="*/ 991 w 991"/>
                <a:gd name="T1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1" h="225">
                  <a:moveTo>
                    <a:pt x="0" y="209"/>
                  </a:moveTo>
                  <a:lnTo>
                    <a:pt x="66" y="103"/>
                  </a:lnTo>
                  <a:lnTo>
                    <a:pt x="445" y="104"/>
                  </a:lnTo>
                  <a:lnTo>
                    <a:pt x="518" y="0"/>
                  </a:lnTo>
                  <a:lnTo>
                    <a:pt x="603" y="109"/>
                  </a:lnTo>
                  <a:lnTo>
                    <a:pt x="939" y="116"/>
                  </a:lnTo>
                  <a:lnTo>
                    <a:pt x="991" y="225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481388" y="33274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821113" y="33242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03600" y="3052763"/>
              <a:ext cx="64120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Bitstream Vera Sans"/>
                </a:rPr>
                <a:t>shift type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727200" y="3324225"/>
              <a:ext cx="2083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3221038" y="33242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054225" y="3052763"/>
              <a:ext cx="6892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shift 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703638" y="2514600"/>
              <a:ext cx="12065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1693863" y="2792413"/>
              <a:ext cx="1643063" cy="169863"/>
            </a:xfrm>
            <a:custGeom>
              <a:avLst/>
              <a:gdLst>
                <a:gd name="T0" fmla="*/ 0 w 2070"/>
                <a:gd name="T1" fmla="*/ 199 h 214"/>
                <a:gd name="T2" fmla="*/ 139 w 2070"/>
                <a:gd name="T3" fmla="*/ 98 h 214"/>
                <a:gd name="T4" fmla="*/ 929 w 2070"/>
                <a:gd name="T5" fmla="*/ 99 h 214"/>
                <a:gd name="T6" fmla="*/ 1081 w 2070"/>
                <a:gd name="T7" fmla="*/ 0 h 214"/>
                <a:gd name="T8" fmla="*/ 1259 w 2070"/>
                <a:gd name="T9" fmla="*/ 104 h 214"/>
                <a:gd name="T10" fmla="*/ 1960 w 2070"/>
                <a:gd name="T11" fmla="*/ 110 h 214"/>
                <a:gd name="T12" fmla="*/ 2070 w 2070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0" h="214">
                  <a:moveTo>
                    <a:pt x="0" y="199"/>
                  </a:moveTo>
                  <a:lnTo>
                    <a:pt x="139" y="98"/>
                  </a:lnTo>
                  <a:lnTo>
                    <a:pt x="929" y="99"/>
                  </a:lnTo>
                  <a:lnTo>
                    <a:pt x="1081" y="0"/>
                  </a:lnTo>
                  <a:lnTo>
                    <a:pt x="1259" y="104"/>
                  </a:lnTo>
                  <a:lnTo>
                    <a:pt x="1960" y="110"/>
                  </a:lnTo>
                  <a:lnTo>
                    <a:pt x="2070" y="214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489200" y="25146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5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1706563" y="4379913"/>
              <a:ext cx="4179888" cy="311150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064125" y="4421188"/>
              <a:ext cx="1763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Bitstream Vera Sans"/>
                </a:rPr>
                <a:t>rt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510088" y="4184650"/>
              <a:ext cx="1354138" cy="163513"/>
            </a:xfrm>
            <a:custGeom>
              <a:avLst/>
              <a:gdLst>
                <a:gd name="T0" fmla="*/ 0 w 1706"/>
                <a:gd name="T1" fmla="*/ 190 h 206"/>
                <a:gd name="T2" fmla="*/ 31 w 1706"/>
                <a:gd name="T3" fmla="*/ 101 h 206"/>
                <a:gd name="T4" fmla="*/ 818 w 1706"/>
                <a:gd name="T5" fmla="*/ 108 h 206"/>
                <a:gd name="T6" fmla="*/ 874 w 1706"/>
                <a:gd name="T7" fmla="*/ 0 h 206"/>
                <a:gd name="T8" fmla="*/ 913 w 1706"/>
                <a:gd name="T9" fmla="*/ 121 h 206"/>
                <a:gd name="T10" fmla="*/ 1661 w 1706"/>
                <a:gd name="T11" fmla="*/ 113 h 206"/>
                <a:gd name="T12" fmla="*/ 1706 w 1706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6" h="206">
                  <a:moveTo>
                    <a:pt x="0" y="190"/>
                  </a:moveTo>
                  <a:lnTo>
                    <a:pt x="31" y="101"/>
                  </a:lnTo>
                  <a:lnTo>
                    <a:pt x="818" y="108"/>
                  </a:lnTo>
                  <a:lnTo>
                    <a:pt x="874" y="0"/>
                  </a:lnTo>
                  <a:lnTo>
                    <a:pt x="913" y="121"/>
                  </a:lnTo>
                  <a:lnTo>
                    <a:pt x="1661" y="113"/>
                  </a:lnTo>
                  <a:lnTo>
                    <a:pt x="1706" y="206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110163" y="38862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559300" y="47117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5783263" y="4719638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4471988" y="4386263"/>
              <a:ext cx="0" cy="29210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4121150" y="4386263"/>
              <a:ext cx="0" cy="29210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4211638" y="4438650"/>
              <a:ext cx="8496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4213225" y="47085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3386138" y="4379913"/>
              <a:ext cx="0" cy="29368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3346450" y="4195763"/>
              <a:ext cx="785813" cy="177800"/>
            </a:xfrm>
            <a:custGeom>
              <a:avLst/>
              <a:gdLst>
                <a:gd name="T0" fmla="*/ 0 w 991"/>
                <a:gd name="T1" fmla="*/ 209 h 225"/>
                <a:gd name="T2" fmla="*/ 66 w 991"/>
                <a:gd name="T3" fmla="*/ 103 h 225"/>
                <a:gd name="T4" fmla="*/ 445 w 991"/>
                <a:gd name="T5" fmla="*/ 104 h 225"/>
                <a:gd name="T6" fmla="*/ 517 w 991"/>
                <a:gd name="T7" fmla="*/ 0 h 225"/>
                <a:gd name="T8" fmla="*/ 602 w 991"/>
                <a:gd name="T9" fmla="*/ 109 h 225"/>
                <a:gd name="T10" fmla="*/ 938 w 991"/>
                <a:gd name="T11" fmla="*/ 116 h 225"/>
                <a:gd name="T12" fmla="*/ 991 w 991"/>
                <a:gd name="T13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1" h="225">
                  <a:moveTo>
                    <a:pt x="0" y="209"/>
                  </a:moveTo>
                  <a:lnTo>
                    <a:pt x="66" y="103"/>
                  </a:lnTo>
                  <a:lnTo>
                    <a:pt x="445" y="104"/>
                  </a:lnTo>
                  <a:lnTo>
                    <a:pt x="517" y="0"/>
                  </a:lnTo>
                  <a:lnTo>
                    <a:pt x="602" y="109"/>
                  </a:lnTo>
                  <a:lnTo>
                    <a:pt x="938" y="116"/>
                  </a:lnTo>
                  <a:lnTo>
                    <a:pt x="991" y="225"/>
                  </a:lnTo>
                </a:path>
              </a:pathLst>
            </a:cu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484563" y="47117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824288" y="47085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406775" y="4441825"/>
              <a:ext cx="641201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Bitstream Vera Sans"/>
                </a:rPr>
                <a:t>shift type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1730375" y="4708525"/>
              <a:ext cx="20839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182938" y="47085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057400" y="4443413"/>
              <a:ext cx="5971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shift reg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678238" y="38862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1695450" y="4181475"/>
              <a:ext cx="1384300" cy="171450"/>
            </a:xfrm>
            <a:custGeom>
              <a:avLst/>
              <a:gdLst>
                <a:gd name="T0" fmla="*/ 0 w 1744"/>
                <a:gd name="T1" fmla="*/ 201 h 216"/>
                <a:gd name="T2" fmla="*/ 116 w 1744"/>
                <a:gd name="T3" fmla="*/ 99 h 216"/>
                <a:gd name="T4" fmla="*/ 783 w 1744"/>
                <a:gd name="T5" fmla="*/ 100 h 216"/>
                <a:gd name="T6" fmla="*/ 910 w 1744"/>
                <a:gd name="T7" fmla="*/ 0 h 216"/>
                <a:gd name="T8" fmla="*/ 1060 w 1744"/>
                <a:gd name="T9" fmla="*/ 105 h 216"/>
                <a:gd name="T10" fmla="*/ 1652 w 1744"/>
                <a:gd name="T11" fmla="*/ 111 h 216"/>
                <a:gd name="T12" fmla="*/ 1744 w 1744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4" h="216">
                  <a:moveTo>
                    <a:pt x="0" y="201"/>
                  </a:moveTo>
                  <a:lnTo>
                    <a:pt x="116" y="99"/>
                  </a:lnTo>
                  <a:lnTo>
                    <a:pt x="783" y="100"/>
                  </a:lnTo>
                  <a:lnTo>
                    <a:pt x="910" y="0"/>
                  </a:lnTo>
                  <a:lnTo>
                    <a:pt x="1060" y="105"/>
                  </a:lnTo>
                  <a:lnTo>
                    <a:pt x="1652" y="111"/>
                  </a:lnTo>
                  <a:lnTo>
                    <a:pt x="1744" y="216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344738" y="3886200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3078163" y="4376738"/>
              <a:ext cx="0" cy="29210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2933700" y="47117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Bitstream Vera Sans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6907213" y="2811463"/>
              <a:ext cx="1344920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>
                  <a:solidFill>
                    <a:srgbClr val="000000"/>
                  </a:solidFill>
                  <a:latin typeface="Bitstream Vera Sans"/>
                </a:rPr>
                <a:t>Shift type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7743825" y="3371850"/>
              <a:ext cx="0" cy="1397000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4"/>
            <p:cNvSpPr>
              <a:spLocks noChangeShapeType="1"/>
            </p:cNvSpPr>
            <p:nvPr/>
          </p:nvSpPr>
          <p:spPr bwMode="auto">
            <a:xfrm>
              <a:off x="6781800" y="3708400"/>
              <a:ext cx="2012950" cy="0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 flipV="1">
              <a:off x="6759575" y="4059238"/>
              <a:ext cx="2035175" cy="11113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6781800" y="4430713"/>
              <a:ext cx="2035175" cy="0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6948488" y="3389313"/>
              <a:ext cx="2388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lsl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6935788" y="3746500"/>
              <a:ext cx="272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lsr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6943725" y="4081463"/>
              <a:ext cx="3430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asr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6951663" y="4456113"/>
              <a:ext cx="3400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ror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8020050" y="3403600"/>
              <a:ext cx="28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8015288" y="3760788"/>
              <a:ext cx="28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8023225" y="4119563"/>
              <a:ext cx="28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8023225" y="4462463"/>
              <a:ext cx="2853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Bitstream Vera Sans"/>
                </a:rPr>
                <a:t>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6110288" y="2770188"/>
              <a:ext cx="15875" cy="2089150"/>
            </a:xfrm>
            <a:prstGeom prst="line">
              <a:avLst/>
            </a:prstGeom>
            <a:noFill/>
            <a:ln w="2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4040188" y="3617913"/>
              <a:ext cx="29174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4046538" y="5014913"/>
              <a:ext cx="30457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7546975" y="4959350"/>
              <a:ext cx="27732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(c)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Load</a:t>
            </a:r>
            <a:r>
              <a:rPr lang="fr-FR" dirty="0">
                <a:solidFill>
                  <a:schemeClr val="tx1"/>
                </a:solidFill>
              </a:rPr>
              <a:t>/Store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3200401"/>
            <a:ext cx="7416800" cy="25828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Memory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instruction</a:t>
            </a:r>
            <a:r>
              <a:rPr lang="en-US" sz="2800" dirty="0">
                <a:latin typeface="Calibri" panose="020F0502020204030204" pitchFamily="34" charset="0"/>
              </a:rPr>
              <a:t> type : 01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rs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 err="1">
                <a:latin typeface="Calibri" panose="020F0502020204030204" pitchFamily="34" charset="0"/>
              </a:rPr>
              <a:t>rd</a:t>
            </a:r>
            <a:r>
              <a:rPr lang="en-US" sz="2800" dirty="0">
                <a:latin typeface="Calibri" panose="020F0502020204030204" pitchFamily="34" charset="0"/>
              </a:rPr>
              <a:t>, shifter operand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Connotation</a:t>
            </a:r>
            <a:r>
              <a:rPr lang="en-US" sz="2200" dirty="0">
                <a:latin typeface="Calibri" panose="020F0502020204030204" pitchFamily="34" charset="0"/>
              </a:rPr>
              <a:t> remains the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same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DC2300"/>
                </a:solidFill>
                <a:latin typeface="Calibri" panose="020F0502020204030204" pitchFamily="34" charset="0"/>
              </a:rPr>
              <a:t>Immediates</a:t>
            </a:r>
            <a:r>
              <a:rPr lang="en-US" sz="2800" dirty="0">
                <a:latin typeface="Calibri" panose="020F0502020204030204" pitchFamily="34" charset="0"/>
              </a:rPr>
              <a:t> are not in (rot + payload format) : They are standard 12 bit unsigned numbers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286000" y="1524001"/>
            <a:ext cx="7772400" cy="1497657"/>
            <a:chOff x="1219200" y="1524000"/>
            <a:chExt cx="7772400" cy="149765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19200" y="1524000"/>
              <a:ext cx="7772400" cy="144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308100" y="2055813"/>
              <a:ext cx="1035050" cy="29527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49500" y="2055813"/>
              <a:ext cx="666750" cy="295275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6791325" y="2057400"/>
              <a:ext cx="2160588" cy="693738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014663" y="2055813"/>
              <a:ext cx="3771900" cy="290513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84313" y="2057400"/>
              <a:ext cx="53636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000000"/>
                  </a:solidFill>
                  <a:latin typeface="Bitstream Vera Sans"/>
                </a:rPr>
                <a:t>cond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236663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114550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376488" y="2057400"/>
              <a:ext cx="39433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0  1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84475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27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409825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28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309688" y="1847850"/>
              <a:ext cx="1003300" cy="152400"/>
            </a:xfrm>
            <a:custGeom>
              <a:avLst/>
              <a:gdLst>
                <a:gd name="T0" fmla="*/ 0 w 1322"/>
                <a:gd name="T1" fmla="*/ 185 h 200"/>
                <a:gd name="T2" fmla="*/ 50 w 1322"/>
                <a:gd name="T3" fmla="*/ 98 h 200"/>
                <a:gd name="T4" fmla="*/ 615 w 1322"/>
                <a:gd name="T5" fmla="*/ 98 h 200"/>
                <a:gd name="T6" fmla="*/ 712 w 1322"/>
                <a:gd name="T7" fmla="*/ 0 h 200"/>
                <a:gd name="T8" fmla="*/ 776 w 1322"/>
                <a:gd name="T9" fmla="*/ 110 h 200"/>
                <a:gd name="T10" fmla="*/ 1270 w 1322"/>
                <a:gd name="T11" fmla="*/ 110 h 200"/>
                <a:gd name="T12" fmla="*/ 1322 w 1322"/>
                <a:gd name="T1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200">
                  <a:moveTo>
                    <a:pt x="0" y="185"/>
                  </a:moveTo>
                  <a:lnTo>
                    <a:pt x="50" y="98"/>
                  </a:lnTo>
                  <a:lnTo>
                    <a:pt x="615" y="98"/>
                  </a:lnTo>
                  <a:lnTo>
                    <a:pt x="712" y="0"/>
                  </a:lnTo>
                  <a:lnTo>
                    <a:pt x="776" y="110"/>
                  </a:lnTo>
                  <a:lnTo>
                    <a:pt x="1270" y="110"/>
                  </a:lnTo>
                  <a:lnTo>
                    <a:pt x="1322" y="20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374900" y="1847850"/>
              <a:ext cx="617538" cy="158750"/>
            </a:xfrm>
            <a:custGeom>
              <a:avLst/>
              <a:gdLst>
                <a:gd name="T0" fmla="*/ 0 w 814"/>
                <a:gd name="T1" fmla="*/ 190 h 206"/>
                <a:gd name="T2" fmla="*/ 31 w 814"/>
                <a:gd name="T3" fmla="*/ 101 h 206"/>
                <a:gd name="T4" fmla="*/ 379 w 814"/>
                <a:gd name="T5" fmla="*/ 101 h 206"/>
                <a:gd name="T6" fmla="*/ 439 w 814"/>
                <a:gd name="T7" fmla="*/ 0 h 206"/>
                <a:gd name="T8" fmla="*/ 478 w 814"/>
                <a:gd name="T9" fmla="*/ 113 h 206"/>
                <a:gd name="T10" fmla="*/ 782 w 814"/>
                <a:gd name="T11" fmla="*/ 113 h 206"/>
                <a:gd name="T12" fmla="*/ 814 w 814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206">
                  <a:moveTo>
                    <a:pt x="0" y="190"/>
                  </a:moveTo>
                  <a:lnTo>
                    <a:pt x="31" y="101"/>
                  </a:lnTo>
                  <a:lnTo>
                    <a:pt x="379" y="101"/>
                  </a:lnTo>
                  <a:lnTo>
                    <a:pt x="439" y="0"/>
                  </a:lnTo>
                  <a:lnTo>
                    <a:pt x="478" y="113"/>
                  </a:lnTo>
                  <a:lnTo>
                    <a:pt x="782" y="113"/>
                  </a:lnTo>
                  <a:lnTo>
                    <a:pt x="814" y="206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766888" y="157480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13025" y="1577975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287713" y="2057400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128963" y="2057400"/>
              <a:ext cx="6732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I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054350" y="1868488"/>
              <a:ext cx="1609725" cy="147638"/>
            </a:xfrm>
            <a:custGeom>
              <a:avLst/>
              <a:gdLst>
                <a:gd name="T0" fmla="*/ 0 w 2121"/>
                <a:gd name="T1" fmla="*/ 178 h 193"/>
                <a:gd name="T2" fmla="*/ 81 w 2121"/>
                <a:gd name="T3" fmla="*/ 94 h 193"/>
                <a:gd name="T4" fmla="*/ 987 w 2121"/>
                <a:gd name="T5" fmla="*/ 94 h 193"/>
                <a:gd name="T6" fmla="*/ 1143 w 2121"/>
                <a:gd name="T7" fmla="*/ 0 h 193"/>
                <a:gd name="T8" fmla="*/ 1245 w 2121"/>
                <a:gd name="T9" fmla="*/ 106 h 193"/>
                <a:gd name="T10" fmla="*/ 2037 w 2121"/>
                <a:gd name="T11" fmla="*/ 106 h 193"/>
                <a:gd name="T12" fmla="*/ 2121 w 2121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1" h="193">
                  <a:moveTo>
                    <a:pt x="0" y="178"/>
                  </a:moveTo>
                  <a:lnTo>
                    <a:pt x="81" y="94"/>
                  </a:lnTo>
                  <a:lnTo>
                    <a:pt x="987" y="94"/>
                  </a:lnTo>
                  <a:lnTo>
                    <a:pt x="1143" y="0"/>
                  </a:lnTo>
                  <a:lnTo>
                    <a:pt x="1245" y="106"/>
                  </a:lnTo>
                  <a:lnTo>
                    <a:pt x="2037" y="106"/>
                  </a:lnTo>
                  <a:lnTo>
                    <a:pt x="2121" y="193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827463" y="15938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422775" y="2062163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6972300" y="2084388"/>
              <a:ext cx="161941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shifter operand/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6972300" y="2403475"/>
              <a:ext cx="106593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immediate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691063" y="2054225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708525" y="1866900"/>
              <a:ext cx="1003300" cy="152400"/>
            </a:xfrm>
            <a:custGeom>
              <a:avLst/>
              <a:gdLst>
                <a:gd name="T0" fmla="*/ 0 w 1322"/>
                <a:gd name="T1" fmla="*/ 184 h 199"/>
                <a:gd name="T2" fmla="*/ 50 w 1322"/>
                <a:gd name="T3" fmla="*/ 97 h 199"/>
                <a:gd name="T4" fmla="*/ 615 w 1322"/>
                <a:gd name="T5" fmla="*/ 97 h 199"/>
                <a:gd name="T6" fmla="*/ 713 w 1322"/>
                <a:gd name="T7" fmla="*/ 0 h 199"/>
                <a:gd name="T8" fmla="*/ 776 w 1322"/>
                <a:gd name="T9" fmla="*/ 109 h 199"/>
                <a:gd name="T10" fmla="*/ 1270 w 1322"/>
                <a:gd name="T11" fmla="*/ 109 h 199"/>
                <a:gd name="T12" fmla="*/ 1322 w 1322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199">
                  <a:moveTo>
                    <a:pt x="0" y="184"/>
                  </a:moveTo>
                  <a:lnTo>
                    <a:pt x="50" y="97"/>
                  </a:lnTo>
                  <a:lnTo>
                    <a:pt x="615" y="97"/>
                  </a:lnTo>
                  <a:lnTo>
                    <a:pt x="713" y="0"/>
                  </a:lnTo>
                  <a:lnTo>
                    <a:pt x="776" y="109"/>
                  </a:lnTo>
                  <a:lnTo>
                    <a:pt x="1270" y="109"/>
                  </a:lnTo>
                  <a:lnTo>
                    <a:pt x="1322" y="199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5165725" y="1593850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5045075" y="2057400"/>
              <a:ext cx="1957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000000"/>
                  </a:solidFill>
                  <a:latin typeface="Bitstream Vera Sans"/>
                </a:rPr>
                <a:t>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719638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20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5527675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6148388" y="2057400"/>
              <a:ext cx="23198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000000"/>
                  </a:solidFill>
                  <a:latin typeface="Bitstream Vera Sans"/>
                </a:rPr>
                <a:t>rd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5764213" y="1865313"/>
              <a:ext cx="1003300" cy="152400"/>
            </a:xfrm>
            <a:custGeom>
              <a:avLst/>
              <a:gdLst>
                <a:gd name="T0" fmla="*/ 0 w 1322"/>
                <a:gd name="T1" fmla="*/ 185 h 200"/>
                <a:gd name="T2" fmla="*/ 50 w 1322"/>
                <a:gd name="T3" fmla="*/ 98 h 200"/>
                <a:gd name="T4" fmla="*/ 615 w 1322"/>
                <a:gd name="T5" fmla="*/ 98 h 200"/>
                <a:gd name="T6" fmla="*/ 712 w 1322"/>
                <a:gd name="T7" fmla="*/ 0 h 200"/>
                <a:gd name="T8" fmla="*/ 776 w 1322"/>
                <a:gd name="T9" fmla="*/ 110 h 200"/>
                <a:gd name="T10" fmla="*/ 1270 w 1322"/>
                <a:gd name="T11" fmla="*/ 110 h 200"/>
                <a:gd name="T12" fmla="*/ 1322 w 1322"/>
                <a:gd name="T13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200">
                  <a:moveTo>
                    <a:pt x="0" y="185"/>
                  </a:moveTo>
                  <a:lnTo>
                    <a:pt x="50" y="98"/>
                  </a:lnTo>
                  <a:lnTo>
                    <a:pt x="615" y="98"/>
                  </a:lnTo>
                  <a:lnTo>
                    <a:pt x="712" y="0"/>
                  </a:lnTo>
                  <a:lnTo>
                    <a:pt x="776" y="110"/>
                  </a:lnTo>
                  <a:lnTo>
                    <a:pt x="1270" y="110"/>
                  </a:lnTo>
                  <a:lnTo>
                    <a:pt x="1322" y="20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6219825" y="1592263"/>
              <a:ext cx="1170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5784850" y="2416175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6550025" y="24193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13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729288" y="2055813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6834188" y="1876425"/>
              <a:ext cx="2101850" cy="150813"/>
            </a:xfrm>
            <a:custGeom>
              <a:avLst/>
              <a:gdLst>
                <a:gd name="T0" fmla="*/ 0 w 2769"/>
                <a:gd name="T1" fmla="*/ 184 h 199"/>
                <a:gd name="T2" fmla="*/ 50 w 2769"/>
                <a:gd name="T3" fmla="*/ 97 h 199"/>
                <a:gd name="T4" fmla="*/ 1327 w 2769"/>
                <a:gd name="T5" fmla="*/ 104 h 199"/>
                <a:gd name="T6" fmla="*/ 1418 w 2769"/>
                <a:gd name="T7" fmla="*/ 0 h 199"/>
                <a:gd name="T8" fmla="*/ 1481 w 2769"/>
                <a:gd name="T9" fmla="*/ 116 h 199"/>
                <a:gd name="T10" fmla="*/ 2695 w 2769"/>
                <a:gd name="T11" fmla="*/ 109 h 199"/>
                <a:gd name="T12" fmla="*/ 2769 w 2769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9" h="199">
                  <a:moveTo>
                    <a:pt x="0" y="184"/>
                  </a:moveTo>
                  <a:lnTo>
                    <a:pt x="50" y="97"/>
                  </a:lnTo>
                  <a:lnTo>
                    <a:pt x="1327" y="104"/>
                  </a:lnTo>
                  <a:lnTo>
                    <a:pt x="1418" y="0"/>
                  </a:lnTo>
                  <a:lnTo>
                    <a:pt x="1481" y="116"/>
                  </a:lnTo>
                  <a:lnTo>
                    <a:pt x="2695" y="109"/>
                  </a:lnTo>
                  <a:lnTo>
                    <a:pt x="2769" y="199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7750175" y="1630363"/>
              <a:ext cx="234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Bitstream Vera 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6858000" y="2774950"/>
              <a:ext cx="19556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8755063" y="2790825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3571875" y="2066925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3852863" y="2055813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4135438" y="2066925"/>
              <a:ext cx="0" cy="284163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352800" y="2057400"/>
              <a:ext cx="13946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625850" y="2057400"/>
              <a:ext cx="17312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890963" y="2057400"/>
              <a:ext cx="14587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4140200" y="2057400"/>
              <a:ext cx="2388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W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475163" y="2057400"/>
              <a:ext cx="113814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Bitstream Vera Sans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ARM Machine Model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940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16 registers – r0 … r15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PC is explicitly visible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</a:rPr>
              <a:t> (Von Neumann Architecture)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667000" y="3721100"/>
            <a:ext cx="6567488" cy="2025650"/>
            <a:chOff x="1296" y="2344"/>
            <a:chExt cx="4137" cy="1276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96" y="2344"/>
              <a:ext cx="4137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317" y="2365"/>
              <a:ext cx="4087" cy="227"/>
            </a:xfrm>
            <a:custGeom>
              <a:avLst/>
              <a:gdLst>
                <a:gd name="T0" fmla="*/ 0 w 395"/>
                <a:gd name="T1" fmla="*/ 0 h 22"/>
                <a:gd name="T2" fmla="*/ 395 w 395"/>
                <a:gd name="T3" fmla="*/ 0 h 22"/>
                <a:gd name="T4" fmla="*/ 0 w 395"/>
                <a:gd name="T5" fmla="*/ 4 h 22"/>
                <a:gd name="T6" fmla="*/ 395 w 395"/>
                <a:gd name="T7" fmla="*/ 4 h 22"/>
                <a:gd name="T8" fmla="*/ 0 w 395"/>
                <a:gd name="T9" fmla="*/ 22 h 22"/>
                <a:gd name="T10" fmla="*/ 0 w 395"/>
                <a:gd name="T11" fmla="*/ 4 h 22"/>
                <a:gd name="T12" fmla="*/ 4 w 395"/>
                <a:gd name="T13" fmla="*/ 22 h 22"/>
                <a:gd name="T14" fmla="*/ 4 w 395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22">
                  <a:moveTo>
                    <a:pt x="0" y="0"/>
                  </a:moveTo>
                  <a:lnTo>
                    <a:pt x="395" y="0"/>
                  </a:lnTo>
                  <a:moveTo>
                    <a:pt x="0" y="4"/>
                  </a:moveTo>
                  <a:lnTo>
                    <a:pt x="395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451" y="2395"/>
              <a:ext cx="51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103" y="2406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196" y="2395"/>
              <a:ext cx="42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Abbrv.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2765" y="2406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873" y="2395"/>
              <a:ext cx="36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Name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317" y="2406"/>
              <a:ext cx="4087" cy="383"/>
            </a:xfrm>
            <a:custGeom>
              <a:avLst/>
              <a:gdLst>
                <a:gd name="T0" fmla="*/ 391 w 395"/>
                <a:gd name="T1" fmla="*/ 18 h 37"/>
                <a:gd name="T2" fmla="*/ 391 w 395"/>
                <a:gd name="T3" fmla="*/ 0 h 37"/>
                <a:gd name="T4" fmla="*/ 395 w 395"/>
                <a:gd name="T5" fmla="*/ 18 h 37"/>
                <a:gd name="T6" fmla="*/ 395 w 395"/>
                <a:gd name="T7" fmla="*/ 0 h 37"/>
                <a:gd name="T8" fmla="*/ 0 w 395"/>
                <a:gd name="T9" fmla="*/ 18 h 37"/>
                <a:gd name="T10" fmla="*/ 395 w 395"/>
                <a:gd name="T11" fmla="*/ 18 h 37"/>
                <a:gd name="T12" fmla="*/ 0 w 395"/>
                <a:gd name="T13" fmla="*/ 37 h 37"/>
                <a:gd name="T14" fmla="*/ 0 w 395"/>
                <a:gd name="T15" fmla="*/ 18 h 37"/>
                <a:gd name="T16" fmla="*/ 4 w 395"/>
                <a:gd name="T17" fmla="*/ 37 h 37"/>
                <a:gd name="T18" fmla="*/ 4 w 395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37">
                  <a:moveTo>
                    <a:pt x="391" y="18"/>
                  </a:moveTo>
                  <a:lnTo>
                    <a:pt x="391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0" y="18"/>
                  </a:moveTo>
                  <a:lnTo>
                    <a:pt x="395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617" y="2592"/>
              <a:ext cx="2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11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103" y="2592"/>
              <a:ext cx="0" cy="19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362" y="2592"/>
              <a:ext cx="12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fp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765" y="2592"/>
              <a:ext cx="0" cy="19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04" y="2592"/>
              <a:ext cx="83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frame pointer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317" y="2592"/>
              <a:ext cx="4087" cy="383"/>
            </a:xfrm>
            <a:custGeom>
              <a:avLst/>
              <a:gdLst>
                <a:gd name="T0" fmla="*/ 391 w 395"/>
                <a:gd name="T1" fmla="*/ 19 h 37"/>
                <a:gd name="T2" fmla="*/ 391 w 395"/>
                <a:gd name="T3" fmla="*/ 0 h 37"/>
                <a:gd name="T4" fmla="*/ 395 w 395"/>
                <a:gd name="T5" fmla="*/ 19 h 37"/>
                <a:gd name="T6" fmla="*/ 395 w 395"/>
                <a:gd name="T7" fmla="*/ 0 h 37"/>
                <a:gd name="T8" fmla="*/ 0 w 395"/>
                <a:gd name="T9" fmla="*/ 19 h 37"/>
                <a:gd name="T10" fmla="*/ 395 w 395"/>
                <a:gd name="T11" fmla="*/ 19 h 37"/>
                <a:gd name="T12" fmla="*/ 0 w 395"/>
                <a:gd name="T13" fmla="*/ 37 h 37"/>
                <a:gd name="T14" fmla="*/ 0 w 395"/>
                <a:gd name="T15" fmla="*/ 19 h 37"/>
                <a:gd name="T16" fmla="*/ 4 w 395"/>
                <a:gd name="T17" fmla="*/ 37 h 37"/>
                <a:gd name="T18" fmla="*/ 4 w 39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37">
                  <a:moveTo>
                    <a:pt x="391" y="19"/>
                  </a:moveTo>
                  <a:lnTo>
                    <a:pt x="391" y="0"/>
                  </a:lnTo>
                  <a:moveTo>
                    <a:pt x="395" y="19"/>
                  </a:moveTo>
                  <a:lnTo>
                    <a:pt x="395" y="0"/>
                  </a:lnTo>
                  <a:moveTo>
                    <a:pt x="0" y="19"/>
                  </a:moveTo>
                  <a:lnTo>
                    <a:pt x="39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617" y="2789"/>
              <a:ext cx="21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12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103" y="2789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372" y="2789"/>
              <a:ext cx="11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ip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765" y="2789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859" y="2789"/>
              <a:ext cx="21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intra-procedure-call scratch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317" y="2789"/>
              <a:ext cx="4087" cy="383"/>
            </a:xfrm>
            <a:custGeom>
              <a:avLst/>
              <a:gdLst>
                <a:gd name="T0" fmla="*/ 391 w 395"/>
                <a:gd name="T1" fmla="*/ 18 h 37"/>
                <a:gd name="T2" fmla="*/ 391 w 395"/>
                <a:gd name="T3" fmla="*/ 0 h 37"/>
                <a:gd name="T4" fmla="*/ 395 w 395"/>
                <a:gd name="T5" fmla="*/ 18 h 37"/>
                <a:gd name="T6" fmla="*/ 395 w 395"/>
                <a:gd name="T7" fmla="*/ 0 h 37"/>
                <a:gd name="T8" fmla="*/ 0 w 395"/>
                <a:gd name="T9" fmla="*/ 19 h 37"/>
                <a:gd name="T10" fmla="*/ 395 w 395"/>
                <a:gd name="T11" fmla="*/ 19 h 37"/>
                <a:gd name="T12" fmla="*/ 0 w 395"/>
                <a:gd name="T13" fmla="*/ 37 h 37"/>
                <a:gd name="T14" fmla="*/ 0 w 395"/>
                <a:gd name="T15" fmla="*/ 19 h 37"/>
                <a:gd name="T16" fmla="*/ 4 w 395"/>
                <a:gd name="T17" fmla="*/ 37 h 37"/>
                <a:gd name="T18" fmla="*/ 4 w 39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37">
                  <a:moveTo>
                    <a:pt x="391" y="18"/>
                  </a:moveTo>
                  <a:lnTo>
                    <a:pt x="391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0" y="19"/>
                  </a:moveTo>
                  <a:lnTo>
                    <a:pt x="39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617" y="2975"/>
              <a:ext cx="21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13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2103" y="2986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362" y="2975"/>
              <a:ext cx="1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765" y="2986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29"/>
            <p:cNvSpPr>
              <a:spLocks noChangeArrowheads="1"/>
            </p:cNvSpPr>
            <p:nvPr/>
          </p:nvSpPr>
          <p:spPr bwMode="auto">
            <a:xfrm>
              <a:off x="3624" y="2975"/>
              <a:ext cx="7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stack pointer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5" name="Freeform 30"/>
            <p:cNvSpPr>
              <a:spLocks noEditPoints="1"/>
            </p:cNvSpPr>
            <p:nvPr/>
          </p:nvSpPr>
          <p:spPr bwMode="auto">
            <a:xfrm>
              <a:off x="1317" y="2986"/>
              <a:ext cx="4087" cy="383"/>
            </a:xfrm>
            <a:custGeom>
              <a:avLst/>
              <a:gdLst>
                <a:gd name="T0" fmla="*/ 391 w 395"/>
                <a:gd name="T1" fmla="*/ 18 h 37"/>
                <a:gd name="T2" fmla="*/ 391 w 395"/>
                <a:gd name="T3" fmla="*/ 0 h 37"/>
                <a:gd name="T4" fmla="*/ 395 w 395"/>
                <a:gd name="T5" fmla="*/ 18 h 37"/>
                <a:gd name="T6" fmla="*/ 395 w 395"/>
                <a:gd name="T7" fmla="*/ 0 h 37"/>
                <a:gd name="T8" fmla="*/ 0 w 395"/>
                <a:gd name="T9" fmla="*/ 18 h 37"/>
                <a:gd name="T10" fmla="*/ 395 w 395"/>
                <a:gd name="T11" fmla="*/ 18 h 37"/>
                <a:gd name="T12" fmla="*/ 0 w 395"/>
                <a:gd name="T13" fmla="*/ 37 h 37"/>
                <a:gd name="T14" fmla="*/ 0 w 395"/>
                <a:gd name="T15" fmla="*/ 18 h 37"/>
                <a:gd name="T16" fmla="*/ 4 w 395"/>
                <a:gd name="T17" fmla="*/ 37 h 37"/>
                <a:gd name="T18" fmla="*/ 4 w 395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37">
                  <a:moveTo>
                    <a:pt x="391" y="18"/>
                  </a:moveTo>
                  <a:lnTo>
                    <a:pt x="391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0" y="18"/>
                  </a:moveTo>
                  <a:lnTo>
                    <a:pt x="395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Rectangle 31"/>
            <p:cNvSpPr>
              <a:spLocks noChangeArrowheads="1"/>
            </p:cNvSpPr>
            <p:nvPr/>
          </p:nvSpPr>
          <p:spPr bwMode="auto">
            <a:xfrm>
              <a:off x="1617" y="3172"/>
              <a:ext cx="21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14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8" name="Line 32"/>
            <p:cNvSpPr>
              <a:spLocks noChangeShapeType="1"/>
            </p:cNvSpPr>
            <p:nvPr/>
          </p:nvSpPr>
          <p:spPr bwMode="auto">
            <a:xfrm flipV="1">
              <a:off x="2103" y="3172"/>
              <a:ext cx="0" cy="19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33"/>
            <p:cNvSpPr>
              <a:spLocks noChangeArrowheads="1"/>
            </p:cNvSpPr>
            <p:nvPr/>
          </p:nvSpPr>
          <p:spPr bwMode="auto">
            <a:xfrm>
              <a:off x="2383" y="3172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lr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0" name="Line 34"/>
            <p:cNvSpPr>
              <a:spLocks noChangeShapeType="1"/>
            </p:cNvSpPr>
            <p:nvPr/>
          </p:nvSpPr>
          <p:spPr bwMode="auto">
            <a:xfrm flipV="1">
              <a:off x="2765" y="3172"/>
              <a:ext cx="0" cy="19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35"/>
            <p:cNvSpPr>
              <a:spLocks noChangeArrowheads="1"/>
            </p:cNvSpPr>
            <p:nvPr/>
          </p:nvSpPr>
          <p:spPr bwMode="auto">
            <a:xfrm>
              <a:off x="3666" y="3172"/>
              <a:ext cx="73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link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2" name="Freeform 36"/>
            <p:cNvSpPr>
              <a:spLocks noEditPoints="1"/>
            </p:cNvSpPr>
            <p:nvPr/>
          </p:nvSpPr>
          <p:spPr bwMode="auto">
            <a:xfrm>
              <a:off x="1317" y="3172"/>
              <a:ext cx="4087" cy="383"/>
            </a:xfrm>
            <a:custGeom>
              <a:avLst/>
              <a:gdLst>
                <a:gd name="T0" fmla="*/ 391 w 395"/>
                <a:gd name="T1" fmla="*/ 19 h 37"/>
                <a:gd name="T2" fmla="*/ 391 w 395"/>
                <a:gd name="T3" fmla="*/ 0 h 37"/>
                <a:gd name="T4" fmla="*/ 395 w 395"/>
                <a:gd name="T5" fmla="*/ 19 h 37"/>
                <a:gd name="T6" fmla="*/ 395 w 395"/>
                <a:gd name="T7" fmla="*/ 0 h 37"/>
                <a:gd name="T8" fmla="*/ 0 w 395"/>
                <a:gd name="T9" fmla="*/ 19 h 37"/>
                <a:gd name="T10" fmla="*/ 395 w 395"/>
                <a:gd name="T11" fmla="*/ 19 h 37"/>
                <a:gd name="T12" fmla="*/ 0 w 395"/>
                <a:gd name="T13" fmla="*/ 37 h 37"/>
                <a:gd name="T14" fmla="*/ 0 w 395"/>
                <a:gd name="T15" fmla="*/ 19 h 37"/>
                <a:gd name="T16" fmla="*/ 4 w 395"/>
                <a:gd name="T17" fmla="*/ 37 h 37"/>
                <a:gd name="T18" fmla="*/ 4 w 395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5" h="37">
                  <a:moveTo>
                    <a:pt x="391" y="19"/>
                  </a:moveTo>
                  <a:lnTo>
                    <a:pt x="391" y="0"/>
                  </a:lnTo>
                  <a:moveTo>
                    <a:pt x="395" y="19"/>
                  </a:moveTo>
                  <a:lnTo>
                    <a:pt x="395" y="0"/>
                  </a:lnTo>
                  <a:moveTo>
                    <a:pt x="0" y="19"/>
                  </a:moveTo>
                  <a:lnTo>
                    <a:pt x="395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Rectangle 37"/>
            <p:cNvSpPr>
              <a:spLocks noChangeArrowheads="1"/>
            </p:cNvSpPr>
            <p:nvPr/>
          </p:nvSpPr>
          <p:spPr bwMode="auto">
            <a:xfrm>
              <a:off x="1617" y="3368"/>
              <a:ext cx="21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r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15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4" name="Line 38"/>
            <p:cNvSpPr>
              <a:spLocks noChangeShapeType="1"/>
            </p:cNvSpPr>
            <p:nvPr/>
          </p:nvSpPr>
          <p:spPr bwMode="auto">
            <a:xfrm flipV="1">
              <a:off x="2103" y="3369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39"/>
            <p:cNvSpPr>
              <a:spLocks noChangeArrowheads="1"/>
            </p:cNvSpPr>
            <p:nvPr/>
          </p:nvSpPr>
          <p:spPr bwMode="auto">
            <a:xfrm>
              <a:off x="2352" y="3368"/>
              <a:ext cx="1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6" name="Line 40"/>
            <p:cNvSpPr>
              <a:spLocks noChangeShapeType="1"/>
            </p:cNvSpPr>
            <p:nvPr/>
          </p:nvSpPr>
          <p:spPr bwMode="auto">
            <a:xfrm flipV="1">
              <a:off x="2765" y="3369"/>
              <a:ext cx="0" cy="18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41"/>
            <p:cNvSpPr>
              <a:spLocks noChangeArrowheads="1"/>
            </p:cNvSpPr>
            <p:nvPr/>
          </p:nvSpPr>
          <p:spPr bwMode="auto">
            <a:xfrm>
              <a:off x="3500" y="3368"/>
              <a:ext cx="101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program counter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8" name="Freeform 42"/>
            <p:cNvSpPr>
              <a:spLocks noEditPoints="1"/>
            </p:cNvSpPr>
            <p:nvPr/>
          </p:nvSpPr>
          <p:spPr bwMode="auto">
            <a:xfrm>
              <a:off x="1317" y="3369"/>
              <a:ext cx="4087" cy="228"/>
            </a:xfrm>
            <a:custGeom>
              <a:avLst/>
              <a:gdLst>
                <a:gd name="T0" fmla="*/ 391 w 395"/>
                <a:gd name="T1" fmla="*/ 18 h 22"/>
                <a:gd name="T2" fmla="*/ 391 w 395"/>
                <a:gd name="T3" fmla="*/ 0 h 22"/>
                <a:gd name="T4" fmla="*/ 395 w 395"/>
                <a:gd name="T5" fmla="*/ 18 h 22"/>
                <a:gd name="T6" fmla="*/ 395 w 395"/>
                <a:gd name="T7" fmla="*/ 0 h 22"/>
                <a:gd name="T8" fmla="*/ 0 w 395"/>
                <a:gd name="T9" fmla="*/ 18 h 22"/>
                <a:gd name="T10" fmla="*/ 395 w 395"/>
                <a:gd name="T11" fmla="*/ 18 h 22"/>
                <a:gd name="T12" fmla="*/ 0 w 395"/>
                <a:gd name="T13" fmla="*/ 22 h 22"/>
                <a:gd name="T14" fmla="*/ 395 w 39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5" h="22">
                  <a:moveTo>
                    <a:pt x="391" y="18"/>
                  </a:moveTo>
                  <a:lnTo>
                    <a:pt x="391" y="0"/>
                  </a:lnTo>
                  <a:moveTo>
                    <a:pt x="395" y="18"/>
                  </a:moveTo>
                  <a:lnTo>
                    <a:pt x="395" y="0"/>
                  </a:lnTo>
                  <a:moveTo>
                    <a:pt x="0" y="18"/>
                  </a:moveTo>
                  <a:lnTo>
                    <a:pt x="395" y="18"/>
                  </a:lnTo>
                  <a:moveTo>
                    <a:pt x="0" y="22"/>
                  </a:moveTo>
                  <a:lnTo>
                    <a:pt x="395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I, P, U, B, W, and L bits	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971800" y="1600201"/>
            <a:ext cx="7315200" cy="4594225"/>
            <a:chOff x="912" y="1008"/>
            <a:chExt cx="4608" cy="2894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12" y="1008"/>
              <a:ext cx="4608" cy="2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935" y="1031"/>
              <a:ext cx="4552" cy="254"/>
            </a:xfrm>
            <a:custGeom>
              <a:avLst/>
              <a:gdLst>
                <a:gd name="T0" fmla="*/ 0 w 394"/>
                <a:gd name="T1" fmla="*/ 0 h 22"/>
                <a:gd name="T2" fmla="*/ 394 w 394"/>
                <a:gd name="T3" fmla="*/ 0 h 22"/>
                <a:gd name="T4" fmla="*/ 0 w 394"/>
                <a:gd name="T5" fmla="*/ 4 h 22"/>
                <a:gd name="T6" fmla="*/ 394 w 394"/>
                <a:gd name="T7" fmla="*/ 4 h 22"/>
                <a:gd name="T8" fmla="*/ 0 w 394"/>
                <a:gd name="T9" fmla="*/ 22 h 22"/>
                <a:gd name="T10" fmla="*/ 0 w 394"/>
                <a:gd name="T11" fmla="*/ 4 h 22"/>
                <a:gd name="T12" fmla="*/ 4 w 394"/>
                <a:gd name="T13" fmla="*/ 22 h 22"/>
                <a:gd name="T14" fmla="*/ 4 w 394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22">
                  <a:moveTo>
                    <a:pt x="0" y="0"/>
                  </a:moveTo>
                  <a:lnTo>
                    <a:pt x="394" y="0"/>
                  </a:lnTo>
                  <a:moveTo>
                    <a:pt x="0" y="4"/>
                  </a:moveTo>
                  <a:lnTo>
                    <a:pt x="394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85" y="1066"/>
              <a:ext cx="2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Bit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432" y="1077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536" y="1066"/>
              <a:ext cx="4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Value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067" y="1077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171" y="1066"/>
              <a:ext cx="7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935" y="1077"/>
              <a:ext cx="4552" cy="428"/>
            </a:xfrm>
            <a:custGeom>
              <a:avLst/>
              <a:gdLst>
                <a:gd name="T0" fmla="*/ 390 w 394"/>
                <a:gd name="T1" fmla="*/ 18 h 37"/>
                <a:gd name="T2" fmla="*/ 390 w 394"/>
                <a:gd name="T3" fmla="*/ 0 h 37"/>
                <a:gd name="T4" fmla="*/ 394 w 394"/>
                <a:gd name="T5" fmla="*/ 18 h 37"/>
                <a:gd name="T6" fmla="*/ 394 w 394"/>
                <a:gd name="T7" fmla="*/ 0 h 37"/>
                <a:gd name="T8" fmla="*/ 0 w 394"/>
                <a:gd name="T9" fmla="*/ 18 h 37"/>
                <a:gd name="T10" fmla="*/ 394 w 394"/>
                <a:gd name="T11" fmla="*/ 18 h 37"/>
                <a:gd name="T12" fmla="*/ 0 w 394"/>
                <a:gd name="T13" fmla="*/ 37 h 37"/>
                <a:gd name="T14" fmla="*/ 0 w 394"/>
                <a:gd name="T15" fmla="*/ 18 h 37"/>
                <a:gd name="T16" fmla="*/ 4 w 394"/>
                <a:gd name="T17" fmla="*/ 37 h 37"/>
                <a:gd name="T18" fmla="*/ 4 w 394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7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085" y="1389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432" y="1285"/>
              <a:ext cx="0" cy="22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536" y="128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067" y="1285"/>
              <a:ext cx="0" cy="22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171" y="1285"/>
              <a:ext cx="29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last 12 bits represent an immediate value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935" y="1285"/>
              <a:ext cx="4552" cy="428"/>
            </a:xfrm>
            <a:custGeom>
              <a:avLst/>
              <a:gdLst>
                <a:gd name="T0" fmla="*/ 390 w 394"/>
                <a:gd name="T1" fmla="*/ 19 h 37"/>
                <a:gd name="T2" fmla="*/ 390 w 394"/>
                <a:gd name="T3" fmla="*/ 0 h 37"/>
                <a:gd name="T4" fmla="*/ 394 w 394"/>
                <a:gd name="T5" fmla="*/ 19 h 37"/>
                <a:gd name="T6" fmla="*/ 394 w 394"/>
                <a:gd name="T7" fmla="*/ 0 h 37"/>
                <a:gd name="T8" fmla="*/ 0 w 394"/>
                <a:gd name="T9" fmla="*/ 37 h 37"/>
                <a:gd name="T10" fmla="*/ 0 w 394"/>
                <a:gd name="T11" fmla="*/ 19 h 37"/>
                <a:gd name="T12" fmla="*/ 4 w 394"/>
                <a:gd name="T13" fmla="*/ 37 h 37"/>
                <a:gd name="T14" fmla="*/ 4 w 394"/>
                <a:gd name="T15" fmla="*/ 19 h 37"/>
                <a:gd name="T16" fmla="*/ 43 w 394"/>
                <a:gd name="T17" fmla="*/ 37 h 37"/>
                <a:gd name="T18" fmla="*/ 43 w 3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7">
                  <a:moveTo>
                    <a:pt x="390" y="19"/>
                  </a:moveTo>
                  <a:lnTo>
                    <a:pt x="390" y="0"/>
                  </a:lnTo>
                  <a:moveTo>
                    <a:pt x="394" y="19"/>
                  </a:moveTo>
                  <a:lnTo>
                    <a:pt x="394" y="0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  <a:moveTo>
                    <a:pt x="43" y="37"/>
                  </a:moveTo>
                  <a:lnTo>
                    <a:pt x="43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536" y="149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2067" y="1505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171" y="1493"/>
              <a:ext cx="27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last 12 bits represent a shifter operand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935" y="1505"/>
              <a:ext cx="4552" cy="415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18 h 36"/>
                <a:gd name="T10" fmla="*/ 394 w 394"/>
                <a:gd name="T11" fmla="*/ 18 h 36"/>
                <a:gd name="T12" fmla="*/ 0 w 394"/>
                <a:gd name="T13" fmla="*/ 36 h 36"/>
                <a:gd name="T14" fmla="*/ 0 w 394"/>
                <a:gd name="T15" fmla="*/ 18 h 36"/>
                <a:gd name="T16" fmla="*/ 4 w 394"/>
                <a:gd name="T17" fmla="*/ 36 h 36"/>
                <a:gd name="T18" fmla="*/ 4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085" y="1817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1432" y="1713"/>
              <a:ext cx="0" cy="207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536" y="171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2067" y="1713"/>
              <a:ext cx="0" cy="207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171" y="1713"/>
              <a:ext cx="17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post-indexed addressing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935" y="1713"/>
              <a:ext cx="4552" cy="415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36 h 36"/>
                <a:gd name="T10" fmla="*/ 0 w 394"/>
                <a:gd name="T11" fmla="*/ 18 h 36"/>
                <a:gd name="T12" fmla="*/ 4 w 394"/>
                <a:gd name="T13" fmla="*/ 36 h 36"/>
                <a:gd name="T14" fmla="*/ 4 w 394"/>
                <a:gd name="T15" fmla="*/ 18 h 36"/>
                <a:gd name="T16" fmla="*/ 43 w 394"/>
                <a:gd name="T17" fmla="*/ 36 h 36"/>
                <a:gd name="T18" fmla="*/ 43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43" y="36"/>
                  </a:moveTo>
                  <a:lnTo>
                    <a:pt x="43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536" y="192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40" name="Line 30"/>
            <p:cNvSpPr>
              <a:spLocks noChangeShapeType="1"/>
            </p:cNvSpPr>
            <p:nvPr/>
          </p:nvSpPr>
          <p:spPr bwMode="auto">
            <a:xfrm flipV="1">
              <a:off x="2067" y="1920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1" name="Rectangle 31"/>
            <p:cNvSpPr>
              <a:spLocks noChangeArrowheads="1"/>
            </p:cNvSpPr>
            <p:nvPr/>
          </p:nvSpPr>
          <p:spPr bwMode="auto">
            <a:xfrm>
              <a:off x="2171" y="1921"/>
              <a:ext cx="16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pre-indexed addressing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43" name="Freeform 32"/>
            <p:cNvSpPr>
              <a:spLocks noEditPoints="1"/>
            </p:cNvSpPr>
            <p:nvPr/>
          </p:nvSpPr>
          <p:spPr bwMode="auto">
            <a:xfrm>
              <a:off x="935" y="1920"/>
              <a:ext cx="4552" cy="428"/>
            </a:xfrm>
            <a:custGeom>
              <a:avLst/>
              <a:gdLst>
                <a:gd name="T0" fmla="*/ 390 w 394"/>
                <a:gd name="T1" fmla="*/ 18 h 37"/>
                <a:gd name="T2" fmla="*/ 390 w 394"/>
                <a:gd name="T3" fmla="*/ 0 h 37"/>
                <a:gd name="T4" fmla="*/ 394 w 394"/>
                <a:gd name="T5" fmla="*/ 18 h 37"/>
                <a:gd name="T6" fmla="*/ 394 w 394"/>
                <a:gd name="T7" fmla="*/ 0 h 37"/>
                <a:gd name="T8" fmla="*/ 0 w 394"/>
                <a:gd name="T9" fmla="*/ 19 h 37"/>
                <a:gd name="T10" fmla="*/ 394 w 394"/>
                <a:gd name="T11" fmla="*/ 19 h 37"/>
                <a:gd name="T12" fmla="*/ 0 w 394"/>
                <a:gd name="T13" fmla="*/ 37 h 37"/>
                <a:gd name="T14" fmla="*/ 0 w 394"/>
                <a:gd name="T15" fmla="*/ 19 h 37"/>
                <a:gd name="T16" fmla="*/ 4 w 394"/>
                <a:gd name="T17" fmla="*/ 37 h 37"/>
                <a:gd name="T18" fmla="*/ 4 w 3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7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9"/>
                  </a:moveTo>
                  <a:lnTo>
                    <a:pt x="39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4" name="Rectangle 33"/>
            <p:cNvSpPr>
              <a:spLocks noChangeArrowheads="1"/>
            </p:cNvSpPr>
            <p:nvPr/>
          </p:nvSpPr>
          <p:spPr bwMode="auto">
            <a:xfrm>
              <a:off x="1085" y="2244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45" name="Line 34"/>
            <p:cNvSpPr>
              <a:spLocks noChangeShapeType="1"/>
            </p:cNvSpPr>
            <p:nvPr/>
          </p:nvSpPr>
          <p:spPr bwMode="auto">
            <a:xfrm flipV="1">
              <a:off x="1432" y="2140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" name="Rectangle 35"/>
            <p:cNvSpPr>
              <a:spLocks noChangeArrowheads="1"/>
            </p:cNvSpPr>
            <p:nvPr/>
          </p:nvSpPr>
          <p:spPr bwMode="auto">
            <a:xfrm>
              <a:off x="1536" y="2140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47" name="Line 36"/>
            <p:cNvSpPr>
              <a:spLocks noChangeShapeType="1"/>
            </p:cNvSpPr>
            <p:nvPr/>
          </p:nvSpPr>
          <p:spPr bwMode="auto">
            <a:xfrm flipV="1">
              <a:off x="2067" y="2140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8" name="Rectangle 37"/>
            <p:cNvSpPr>
              <a:spLocks noChangeArrowheads="1"/>
            </p:cNvSpPr>
            <p:nvPr/>
          </p:nvSpPr>
          <p:spPr bwMode="auto">
            <a:xfrm>
              <a:off x="2171" y="2140"/>
              <a:ext cx="17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subtract offset from base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50" name="Freeform 39"/>
            <p:cNvSpPr>
              <a:spLocks noEditPoints="1"/>
            </p:cNvSpPr>
            <p:nvPr/>
          </p:nvSpPr>
          <p:spPr bwMode="auto">
            <a:xfrm>
              <a:off x="935" y="2140"/>
              <a:ext cx="4552" cy="416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36 h 36"/>
                <a:gd name="T10" fmla="*/ 0 w 394"/>
                <a:gd name="T11" fmla="*/ 18 h 36"/>
                <a:gd name="T12" fmla="*/ 4 w 394"/>
                <a:gd name="T13" fmla="*/ 36 h 36"/>
                <a:gd name="T14" fmla="*/ 4 w 394"/>
                <a:gd name="T15" fmla="*/ 18 h 36"/>
                <a:gd name="T16" fmla="*/ 43 w 394"/>
                <a:gd name="T17" fmla="*/ 36 h 36"/>
                <a:gd name="T18" fmla="*/ 43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43" y="36"/>
                  </a:moveTo>
                  <a:lnTo>
                    <a:pt x="43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1" name="Rectangle 40"/>
            <p:cNvSpPr>
              <a:spLocks noChangeArrowheads="1"/>
            </p:cNvSpPr>
            <p:nvPr/>
          </p:nvSpPr>
          <p:spPr bwMode="auto">
            <a:xfrm>
              <a:off x="1536" y="2348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52" name="Line 41"/>
            <p:cNvSpPr>
              <a:spLocks noChangeShapeType="1"/>
            </p:cNvSpPr>
            <p:nvPr/>
          </p:nvSpPr>
          <p:spPr bwMode="auto">
            <a:xfrm flipV="1">
              <a:off x="2067" y="2348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3" name="Rectangle 42"/>
            <p:cNvSpPr>
              <a:spLocks noChangeArrowheads="1"/>
            </p:cNvSpPr>
            <p:nvPr/>
          </p:nvSpPr>
          <p:spPr bwMode="auto">
            <a:xfrm>
              <a:off x="2171" y="2348"/>
              <a:ext cx="12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add offset to base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55" name="Freeform 44"/>
            <p:cNvSpPr>
              <a:spLocks noEditPoints="1"/>
            </p:cNvSpPr>
            <p:nvPr/>
          </p:nvSpPr>
          <p:spPr bwMode="auto">
            <a:xfrm>
              <a:off x="935" y="2348"/>
              <a:ext cx="4552" cy="427"/>
            </a:xfrm>
            <a:custGeom>
              <a:avLst/>
              <a:gdLst>
                <a:gd name="T0" fmla="*/ 390 w 394"/>
                <a:gd name="T1" fmla="*/ 18 h 37"/>
                <a:gd name="T2" fmla="*/ 390 w 394"/>
                <a:gd name="T3" fmla="*/ 0 h 37"/>
                <a:gd name="T4" fmla="*/ 394 w 394"/>
                <a:gd name="T5" fmla="*/ 18 h 37"/>
                <a:gd name="T6" fmla="*/ 394 w 394"/>
                <a:gd name="T7" fmla="*/ 0 h 37"/>
                <a:gd name="T8" fmla="*/ 0 w 394"/>
                <a:gd name="T9" fmla="*/ 18 h 37"/>
                <a:gd name="T10" fmla="*/ 394 w 394"/>
                <a:gd name="T11" fmla="*/ 18 h 37"/>
                <a:gd name="T12" fmla="*/ 0 w 394"/>
                <a:gd name="T13" fmla="*/ 37 h 37"/>
                <a:gd name="T14" fmla="*/ 0 w 394"/>
                <a:gd name="T15" fmla="*/ 19 h 37"/>
                <a:gd name="T16" fmla="*/ 4 w 394"/>
                <a:gd name="T17" fmla="*/ 37 h 37"/>
                <a:gd name="T18" fmla="*/ 4 w 3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7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6" name="Rectangle 45"/>
            <p:cNvSpPr>
              <a:spLocks noChangeArrowheads="1"/>
            </p:cNvSpPr>
            <p:nvPr/>
          </p:nvSpPr>
          <p:spPr bwMode="auto">
            <a:xfrm>
              <a:off x="1085" y="2660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57" name="Line 46"/>
            <p:cNvSpPr>
              <a:spLocks noChangeShapeType="1"/>
            </p:cNvSpPr>
            <p:nvPr/>
          </p:nvSpPr>
          <p:spPr bwMode="auto">
            <a:xfrm flipV="1">
              <a:off x="1432" y="2567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8" name="Rectangle 47"/>
            <p:cNvSpPr>
              <a:spLocks noChangeArrowheads="1"/>
            </p:cNvSpPr>
            <p:nvPr/>
          </p:nvSpPr>
          <p:spPr bwMode="auto">
            <a:xfrm>
              <a:off x="1536" y="255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59" name="Line 48"/>
            <p:cNvSpPr>
              <a:spLocks noChangeShapeType="1"/>
            </p:cNvSpPr>
            <p:nvPr/>
          </p:nvSpPr>
          <p:spPr bwMode="auto">
            <a:xfrm flipV="1">
              <a:off x="2067" y="2567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2171" y="2556"/>
              <a:ext cx="95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transfer word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61" name="Freeform 50"/>
            <p:cNvSpPr>
              <a:spLocks noEditPoints="1"/>
            </p:cNvSpPr>
            <p:nvPr/>
          </p:nvSpPr>
          <p:spPr bwMode="auto">
            <a:xfrm>
              <a:off x="935" y="2567"/>
              <a:ext cx="4552" cy="416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36 h 36"/>
                <a:gd name="T10" fmla="*/ 0 w 394"/>
                <a:gd name="T11" fmla="*/ 18 h 36"/>
                <a:gd name="T12" fmla="*/ 4 w 394"/>
                <a:gd name="T13" fmla="*/ 36 h 36"/>
                <a:gd name="T14" fmla="*/ 4 w 394"/>
                <a:gd name="T15" fmla="*/ 18 h 36"/>
                <a:gd name="T16" fmla="*/ 43 w 394"/>
                <a:gd name="T17" fmla="*/ 36 h 36"/>
                <a:gd name="T18" fmla="*/ 43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43" y="36"/>
                  </a:moveTo>
                  <a:lnTo>
                    <a:pt x="43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Rectangle 51"/>
            <p:cNvSpPr>
              <a:spLocks noChangeArrowheads="1"/>
            </p:cNvSpPr>
            <p:nvPr/>
          </p:nvSpPr>
          <p:spPr bwMode="auto">
            <a:xfrm>
              <a:off x="1536" y="2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63" name="Line 52"/>
            <p:cNvSpPr>
              <a:spLocks noChangeShapeType="1"/>
            </p:cNvSpPr>
            <p:nvPr/>
          </p:nvSpPr>
          <p:spPr bwMode="auto">
            <a:xfrm flipV="1">
              <a:off x="2067" y="2775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4" name="Rectangle 53"/>
            <p:cNvSpPr>
              <a:spLocks noChangeArrowheads="1"/>
            </p:cNvSpPr>
            <p:nvPr/>
          </p:nvSpPr>
          <p:spPr bwMode="auto">
            <a:xfrm>
              <a:off x="2171" y="2764"/>
              <a:ext cx="8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transfer byte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65" name="Freeform 54"/>
            <p:cNvSpPr>
              <a:spLocks noEditPoints="1"/>
            </p:cNvSpPr>
            <p:nvPr/>
          </p:nvSpPr>
          <p:spPr bwMode="auto">
            <a:xfrm>
              <a:off x="935" y="2775"/>
              <a:ext cx="4552" cy="416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18 h 36"/>
                <a:gd name="T10" fmla="*/ 394 w 394"/>
                <a:gd name="T11" fmla="*/ 18 h 36"/>
                <a:gd name="T12" fmla="*/ 0 w 394"/>
                <a:gd name="T13" fmla="*/ 36 h 36"/>
                <a:gd name="T14" fmla="*/ 0 w 394"/>
                <a:gd name="T15" fmla="*/ 18 h 36"/>
                <a:gd name="T16" fmla="*/ 4 w 394"/>
                <a:gd name="T17" fmla="*/ 36 h 36"/>
                <a:gd name="T18" fmla="*/ 4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6" name="Rectangle 55"/>
            <p:cNvSpPr>
              <a:spLocks noChangeArrowheads="1"/>
            </p:cNvSpPr>
            <p:nvPr/>
          </p:nvSpPr>
          <p:spPr bwMode="auto">
            <a:xfrm>
              <a:off x="1085" y="3087"/>
              <a:ext cx="1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67" name="Line 56"/>
            <p:cNvSpPr>
              <a:spLocks noChangeShapeType="1"/>
            </p:cNvSpPr>
            <p:nvPr/>
          </p:nvSpPr>
          <p:spPr bwMode="auto">
            <a:xfrm flipV="1">
              <a:off x="1432" y="2983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8" name="Rectangle 57"/>
            <p:cNvSpPr>
              <a:spLocks noChangeArrowheads="1"/>
            </p:cNvSpPr>
            <p:nvPr/>
          </p:nvSpPr>
          <p:spPr bwMode="auto">
            <a:xfrm>
              <a:off x="1536" y="298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69" name="Line 58"/>
            <p:cNvSpPr>
              <a:spLocks noChangeShapeType="1"/>
            </p:cNvSpPr>
            <p:nvPr/>
          </p:nvSpPr>
          <p:spPr bwMode="auto">
            <a:xfrm flipV="1">
              <a:off x="2067" y="2983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0" name="Rectangle 59"/>
            <p:cNvSpPr>
              <a:spLocks noChangeArrowheads="1"/>
            </p:cNvSpPr>
            <p:nvPr/>
          </p:nvSpPr>
          <p:spPr bwMode="auto">
            <a:xfrm>
              <a:off x="2171" y="2983"/>
              <a:ext cx="29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do not use pre or post indexed addressing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71" name="Freeform 60"/>
            <p:cNvSpPr>
              <a:spLocks noEditPoints="1"/>
            </p:cNvSpPr>
            <p:nvPr/>
          </p:nvSpPr>
          <p:spPr bwMode="auto">
            <a:xfrm>
              <a:off x="935" y="2983"/>
              <a:ext cx="4552" cy="416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36 h 36"/>
                <a:gd name="T10" fmla="*/ 0 w 394"/>
                <a:gd name="T11" fmla="*/ 18 h 36"/>
                <a:gd name="T12" fmla="*/ 4 w 394"/>
                <a:gd name="T13" fmla="*/ 36 h 36"/>
                <a:gd name="T14" fmla="*/ 4 w 394"/>
                <a:gd name="T15" fmla="*/ 18 h 36"/>
                <a:gd name="T16" fmla="*/ 43 w 394"/>
                <a:gd name="T17" fmla="*/ 36 h 36"/>
                <a:gd name="T18" fmla="*/ 43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43" y="36"/>
                  </a:moveTo>
                  <a:lnTo>
                    <a:pt x="43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2" name="Rectangle 61"/>
            <p:cNvSpPr>
              <a:spLocks noChangeArrowheads="1"/>
            </p:cNvSpPr>
            <p:nvPr/>
          </p:nvSpPr>
          <p:spPr bwMode="auto">
            <a:xfrm>
              <a:off x="1536" y="319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73" name="Line 62"/>
            <p:cNvSpPr>
              <a:spLocks noChangeShapeType="1"/>
            </p:cNvSpPr>
            <p:nvPr/>
          </p:nvSpPr>
          <p:spPr bwMode="auto">
            <a:xfrm flipV="1">
              <a:off x="2067" y="3191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4" name="Rectangle 63"/>
            <p:cNvSpPr>
              <a:spLocks noChangeArrowheads="1"/>
            </p:cNvSpPr>
            <p:nvPr/>
          </p:nvSpPr>
          <p:spPr bwMode="auto">
            <a:xfrm>
              <a:off x="2171" y="3191"/>
              <a:ext cx="2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use pre or post indexed addressing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75" name="Freeform 64"/>
            <p:cNvSpPr>
              <a:spLocks noEditPoints="1"/>
            </p:cNvSpPr>
            <p:nvPr/>
          </p:nvSpPr>
          <p:spPr bwMode="auto">
            <a:xfrm>
              <a:off x="935" y="3191"/>
              <a:ext cx="4552" cy="427"/>
            </a:xfrm>
            <a:custGeom>
              <a:avLst/>
              <a:gdLst>
                <a:gd name="T0" fmla="*/ 390 w 394"/>
                <a:gd name="T1" fmla="*/ 18 h 37"/>
                <a:gd name="T2" fmla="*/ 390 w 394"/>
                <a:gd name="T3" fmla="*/ 0 h 37"/>
                <a:gd name="T4" fmla="*/ 394 w 394"/>
                <a:gd name="T5" fmla="*/ 18 h 37"/>
                <a:gd name="T6" fmla="*/ 394 w 394"/>
                <a:gd name="T7" fmla="*/ 0 h 37"/>
                <a:gd name="T8" fmla="*/ 0 w 394"/>
                <a:gd name="T9" fmla="*/ 19 h 37"/>
                <a:gd name="T10" fmla="*/ 394 w 394"/>
                <a:gd name="T11" fmla="*/ 19 h 37"/>
                <a:gd name="T12" fmla="*/ 0 w 394"/>
                <a:gd name="T13" fmla="*/ 37 h 37"/>
                <a:gd name="T14" fmla="*/ 0 w 394"/>
                <a:gd name="T15" fmla="*/ 19 h 37"/>
                <a:gd name="T16" fmla="*/ 4 w 394"/>
                <a:gd name="T17" fmla="*/ 37 h 37"/>
                <a:gd name="T18" fmla="*/ 4 w 3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7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9"/>
                  </a:moveTo>
                  <a:lnTo>
                    <a:pt x="39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6" name="Rectangle 65"/>
            <p:cNvSpPr>
              <a:spLocks noChangeArrowheads="1"/>
            </p:cNvSpPr>
            <p:nvPr/>
          </p:nvSpPr>
          <p:spPr bwMode="auto">
            <a:xfrm>
              <a:off x="1085" y="3514"/>
              <a:ext cx="1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77" name="Line 66"/>
            <p:cNvSpPr>
              <a:spLocks noChangeShapeType="1"/>
            </p:cNvSpPr>
            <p:nvPr/>
          </p:nvSpPr>
          <p:spPr bwMode="auto">
            <a:xfrm flipV="1">
              <a:off x="1432" y="3410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8" name="Rectangle 67"/>
            <p:cNvSpPr>
              <a:spLocks noChangeArrowheads="1"/>
            </p:cNvSpPr>
            <p:nvPr/>
          </p:nvSpPr>
          <p:spPr bwMode="auto">
            <a:xfrm>
              <a:off x="1536" y="341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79" name="Line 68"/>
            <p:cNvSpPr>
              <a:spLocks noChangeShapeType="1"/>
            </p:cNvSpPr>
            <p:nvPr/>
          </p:nvSpPr>
          <p:spPr bwMode="auto">
            <a:xfrm flipV="1">
              <a:off x="2067" y="3410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0" name="Rectangle 69"/>
            <p:cNvSpPr>
              <a:spLocks noChangeArrowheads="1"/>
            </p:cNvSpPr>
            <p:nvPr/>
          </p:nvSpPr>
          <p:spPr bwMode="auto">
            <a:xfrm>
              <a:off x="2171" y="3411"/>
              <a:ext cx="11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store to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81" name="Freeform 70"/>
            <p:cNvSpPr>
              <a:spLocks noEditPoints="1"/>
            </p:cNvSpPr>
            <p:nvPr/>
          </p:nvSpPr>
          <p:spPr bwMode="auto">
            <a:xfrm>
              <a:off x="935" y="3410"/>
              <a:ext cx="4552" cy="416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36 h 36"/>
                <a:gd name="T10" fmla="*/ 0 w 394"/>
                <a:gd name="T11" fmla="*/ 18 h 36"/>
                <a:gd name="T12" fmla="*/ 4 w 394"/>
                <a:gd name="T13" fmla="*/ 36 h 36"/>
                <a:gd name="T14" fmla="*/ 4 w 394"/>
                <a:gd name="T15" fmla="*/ 18 h 36"/>
                <a:gd name="T16" fmla="*/ 43 w 394"/>
                <a:gd name="T17" fmla="*/ 36 h 36"/>
                <a:gd name="T18" fmla="*/ 43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43" y="36"/>
                  </a:moveTo>
                  <a:lnTo>
                    <a:pt x="43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2" name="Rectangle 71"/>
            <p:cNvSpPr>
              <a:spLocks noChangeArrowheads="1"/>
            </p:cNvSpPr>
            <p:nvPr/>
          </p:nvSpPr>
          <p:spPr bwMode="auto">
            <a:xfrm>
              <a:off x="1536" y="3618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83" name="Line 72"/>
            <p:cNvSpPr>
              <a:spLocks noChangeShapeType="1"/>
            </p:cNvSpPr>
            <p:nvPr/>
          </p:nvSpPr>
          <p:spPr bwMode="auto">
            <a:xfrm flipV="1">
              <a:off x="2067" y="3618"/>
              <a:ext cx="0" cy="20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4" name="Rectangle 73"/>
            <p:cNvSpPr>
              <a:spLocks noChangeArrowheads="1"/>
            </p:cNvSpPr>
            <p:nvPr/>
          </p:nvSpPr>
          <p:spPr bwMode="auto">
            <a:xfrm>
              <a:off x="2171" y="3618"/>
              <a:ext cx="13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A1B1C"/>
                  </a:solidFill>
                  <a:latin typeface="Times New Roman" pitchFamily="18" charset="0"/>
                </a:rPr>
                <a:t>load from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85" name="Freeform 74"/>
            <p:cNvSpPr>
              <a:spLocks noEditPoints="1"/>
            </p:cNvSpPr>
            <p:nvPr/>
          </p:nvSpPr>
          <p:spPr bwMode="auto">
            <a:xfrm>
              <a:off x="935" y="3618"/>
              <a:ext cx="4552" cy="254"/>
            </a:xfrm>
            <a:custGeom>
              <a:avLst/>
              <a:gdLst>
                <a:gd name="T0" fmla="*/ 390 w 394"/>
                <a:gd name="T1" fmla="*/ 18 h 22"/>
                <a:gd name="T2" fmla="*/ 390 w 394"/>
                <a:gd name="T3" fmla="*/ 0 h 22"/>
                <a:gd name="T4" fmla="*/ 394 w 394"/>
                <a:gd name="T5" fmla="*/ 18 h 22"/>
                <a:gd name="T6" fmla="*/ 394 w 394"/>
                <a:gd name="T7" fmla="*/ 0 h 22"/>
                <a:gd name="T8" fmla="*/ 0 w 394"/>
                <a:gd name="T9" fmla="*/ 18 h 22"/>
                <a:gd name="T10" fmla="*/ 394 w 394"/>
                <a:gd name="T11" fmla="*/ 18 h 22"/>
                <a:gd name="T12" fmla="*/ 0 w 394"/>
                <a:gd name="T13" fmla="*/ 22 h 22"/>
                <a:gd name="T14" fmla="*/ 394 w 39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22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22"/>
                  </a:moveTo>
                  <a:lnTo>
                    <a:pt x="394" y="22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3408362"/>
            <a:ext cx="7415212" cy="23828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L</a:t>
            </a:r>
            <a:r>
              <a:rPr lang="en-US" dirty="0">
                <a:latin typeface="Calibri" panose="020F0502020204030204" pitchFamily="34" charset="0"/>
              </a:rPr>
              <a:t> bit →  Link bit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280099"/>
                </a:solidFill>
                <a:latin typeface="Calibri" panose="020F0502020204030204" pitchFamily="34" charset="0"/>
              </a:rPr>
              <a:t>offset</a:t>
            </a:r>
            <a:r>
              <a:rPr lang="en-US" dirty="0">
                <a:latin typeface="Calibri" panose="020F0502020204030204" pitchFamily="34" charset="0"/>
              </a:rPr>
              <a:t> → branch offset (in number of words, similar to </a:t>
            </a:r>
            <a:r>
              <a:rPr lang="en-US" dirty="0" err="1">
                <a:latin typeface="Calibri" panose="020F0502020204030204" pitchFamily="34" charset="0"/>
              </a:rPr>
              <a:t>SimpleRisc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01913" y="1676400"/>
            <a:ext cx="7315200" cy="1487488"/>
            <a:chOff x="1382713" y="1676400"/>
            <a:chExt cx="7315200" cy="148748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82713" y="1676400"/>
              <a:ext cx="7315200" cy="148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498601" y="2317750"/>
              <a:ext cx="1343025" cy="379413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47976" y="2317750"/>
              <a:ext cx="866775" cy="379413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11576" y="2317750"/>
              <a:ext cx="4892675" cy="373063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775326" y="2286000"/>
              <a:ext cx="8061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 dirty="0">
                  <a:solidFill>
                    <a:srgbClr val="000000"/>
                  </a:solidFill>
                  <a:latin typeface="Bitstream Vera Sans"/>
                </a:rPr>
                <a:t>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04938" y="2784475"/>
              <a:ext cx="246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543176" y="2784475"/>
              <a:ext cx="246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13126" y="2784475"/>
              <a:ext cx="246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26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927351" y="2784475"/>
              <a:ext cx="246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28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1500188" y="2051050"/>
              <a:ext cx="1301750" cy="195263"/>
            </a:xfrm>
            <a:custGeom>
              <a:avLst/>
              <a:gdLst>
                <a:gd name="T0" fmla="*/ 0 w 1322"/>
                <a:gd name="T1" fmla="*/ 184 h 199"/>
                <a:gd name="T2" fmla="*/ 50 w 1322"/>
                <a:gd name="T3" fmla="*/ 97 h 199"/>
                <a:gd name="T4" fmla="*/ 615 w 1322"/>
                <a:gd name="T5" fmla="*/ 97 h 199"/>
                <a:gd name="T6" fmla="*/ 712 w 1322"/>
                <a:gd name="T7" fmla="*/ 0 h 199"/>
                <a:gd name="T8" fmla="*/ 776 w 1322"/>
                <a:gd name="T9" fmla="*/ 109 h 199"/>
                <a:gd name="T10" fmla="*/ 1270 w 1322"/>
                <a:gd name="T11" fmla="*/ 109 h 199"/>
                <a:gd name="T12" fmla="*/ 1322 w 1322"/>
                <a:gd name="T13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199">
                  <a:moveTo>
                    <a:pt x="0" y="184"/>
                  </a:moveTo>
                  <a:lnTo>
                    <a:pt x="50" y="97"/>
                  </a:lnTo>
                  <a:lnTo>
                    <a:pt x="615" y="97"/>
                  </a:lnTo>
                  <a:lnTo>
                    <a:pt x="712" y="0"/>
                  </a:lnTo>
                  <a:lnTo>
                    <a:pt x="776" y="109"/>
                  </a:lnTo>
                  <a:lnTo>
                    <a:pt x="1270" y="109"/>
                  </a:lnTo>
                  <a:lnTo>
                    <a:pt x="1322" y="199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81313" y="2051050"/>
              <a:ext cx="800100" cy="201613"/>
            </a:xfrm>
            <a:custGeom>
              <a:avLst/>
              <a:gdLst>
                <a:gd name="T0" fmla="*/ 0 w 814"/>
                <a:gd name="T1" fmla="*/ 190 h 205"/>
                <a:gd name="T2" fmla="*/ 31 w 814"/>
                <a:gd name="T3" fmla="*/ 100 h 205"/>
                <a:gd name="T4" fmla="*/ 379 w 814"/>
                <a:gd name="T5" fmla="*/ 100 h 205"/>
                <a:gd name="T6" fmla="*/ 439 w 814"/>
                <a:gd name="T7" fmla="*/ 0 h 205"/>
                <a:gd name="T8" fmla="*/ 478 w 814"/>
                <a:gd name="T9" fmla="*/ 113 h 205"/>
                <a:gd name="T10" fmla="*/ 782 w 814"/>
                <a:gd name="T11" fmla="*/ 113 h 205"/>
                <a:gd name="T12" fmla="*/ 814 w 814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205">
                  <a:moveTo>
                    <a:pt x="0" y="190"/>
                  </a:moveTo>
                  <a:lnTo>
                    <a:pt x="31" y="100"/>
                  </a:lnTo>
                  <a:lnTo>
                    <a:pt x="379" y="100"/>
                  </a:lnTo>
                  <a:lnTo>
                    <a:pt x="439" y="0"/>
                  </a:lnTo>
                  <a:lnTo>
                    <a:pt x="478" y="113"/>
                  </a:lnTo>
                  <a:lnTo>
                    <a:pt x="782" y="113"/>
                  </a:lnTo>
                  <a:lnTo>
                    <a:pt x="814" y="205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092326" y="1698625"/>
              <a:ext cx="14908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189288" y="1701800"/>
              <a:ext cx="149080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000000"/>
                  </a:solidFill>
                  <a:latin typeface="Bitstream Vera 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110038" y="2320925"/>
              <a:ext cx="0" cy="365125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832226" y="2286000"/>
              <a:ext cx="145874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 dirty="0">
                  <a:solidFill>
                    <a:srgbClr val="000000"/>
                  </a:solidFill>
                  <a:latin typeface="Bitstream Vera Sans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759201" y="2784475"/>
              <a:ext cx="246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25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184651" y="2084388"/>
              <a:ext cx="4379913" cy="174625"/>
            </a:xfrm>
            <a:custGeom>
              <a:avLst/>
              <a:gdLst>
                <a:gd name="T0" fmla="*/ 0 w 4451"/>
                <a:gd name="T1" fmla="*/ 166 h 179"/>
                <a:gd name="T2" fmla="*/ 168 w 4451"/>
                <a:gd name="T3" fmla="*/ 88 h 179"/>
                <a:gd name="T4" fmla="*/ 2070 w 4451"/>
                <a:gd name="T5" fmla="*/ 88 h 179"/>
                <a:gd name="T6" fmla="*/ 2221 w 4451"/>
                <a:gd name="T7" fmla="*/ 0 h 179"/>
                <a:gd name="T8" fmla="*/ 2349 w 4451"/>
                <a:gd name="T9" fmla="*/ 99 h 179"/>
                <a:gd name="T10" fmla="*/ 4276 w 4451"/>
                <a:gd name="T11" fmla="*/ 99 h 179"/>
                <a:gd name="T12" fmla="*/ 4451 w 4451"/>
                <a:gd name="T13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51" h="179">
                  <a:moveTo>
                    <a:pt x="0" y="166"/>
                  </a:moveTo>
                  <a:lnTo>
                    <a:pt x="168" y="88"/>
                  </a:lnTo>
                  <a:lnTo>
                    <a:pt x="2070" y="88"/>
                  </a:lnTo>
                  <a:lnTo>
                    <a:pt x="2221" y="0"/>
                  </a:lnTo>
                  <a:lnTo>
                    <a:pt x="2349" y="99"/>
                  </a:lnTo>
                  <a:lnTo>
                    <a:pt x="4276" y="99"/>
                  </a:lnTo>
                  <a:lnTo>
                    <a:pt x="4451" y="179"/>
                  </a:lnTo>
                </a:path>
              </a:pathLst>
            </a:custGeom>
            <a:noFill/>
            <a:ln w="1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179888" y="2784475"/>
              <a:ext cx="246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24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986088" y="2286000"/>
              <a:ext cx="466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Bitstream Vera Sans"/>
                </a:rPr>
                <a:t>101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8431213" y="2738438"/>
              <a:ext cx="12343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6148388" y="1731963"/>
              <a:ext cx="298159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000000"/>
                  </a:solidFill>
                  <a:latin typeface="Bitstream Vera Sans"/>
                </a:rPr>
                <a:t>24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960563" y="2295525"/>
              <a:ext cx="68800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>
                  <a:solidFill>
                    <a:srgbClr val="000000"/>
                  </a:solidFill>
                  <a:latin typeface="Bitstream Vera Sans"/>
                </a:rPr>
                <a:t>cond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Instructions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600200"/>
            <a:ext cx="7416800" cy="4267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does the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 do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Expands</a:t>
            </a:r>
            <a:r>
              <a:rPr lang="en-US" dirty="0">
                <a:latin typeface="Calibri" panose="020F0502020204030204" pitchFamily="34" charset="0"/>
              </a:rPr>
              <a:t> the offset to 32 bits (with proper sign extensions)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Shifts</a:t>
            </a:r>
            <a:r>
              <a:rPr lang="en-US" dirty="0">
                <a:latin typeface="Calibri" panose="020F0502020204030204" pitchFamily="34" charset="0"/>
              </a:rPr>
              <a:t> it to the left by 2 bits (because offset is in terms of memory words)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Adds</a:t>
            </a:r>
            <a:r>
              <a:rPr lang="en-US" dirty="0">
                <a:latin typeface="Calibri" panose="020F0502020204030204" pitchFamily="34" charset="0"/>
              </a:rPr>
              <a:t> it to PC + 8 to generate the branch target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Why, PC + 8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 chapter 9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30480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146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Data Transfer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0200" y="4443413"/>
            <a:ext cx="7416800" cy="13017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mov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</a:rPr>
              <a:t>mvn</a:t>
            </a:r>
            <a:r>
              <a:rPr lang="en-US" dirty="0">
                <a:latin typeface="Calibri" panose="020F0502020204030204" pitchFamily="34" charset="0"/>
              </a:rPr>
              <a:t> (move not)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3089275" y="2057400"/>
            <a:ext cx="6148388" cy="1790700"/>
            <a:chOff x="1258" y="1536"/>
            <a:chExt cx="3873" cy="1128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58" y="1536"/>
              <a:ext cx="3873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1280" y="1558"/>
              <a:ext cx="3821" cy="240"/>
            </a:xfrm>
            <a:custGeom>
              <a:avLst/>
              <a:gdLst>
                <a:gd name="T0" fmla="*/ 0 w 350"/>
                <a:gd name="T1" fmla="*/ 0 h 22"/>
                <a:gd name="T2" fmla="*/ 350 w 350"/>
                <a:gd name="T3" fmla="*/ 0 h 22"/>
                <a:gd name="T4" fmla="*/ 0 w 350"/>
                <a:gd name="T5" fmla="*/ 4 h 22"/>
                <a:gd name="T6" fmla="*/ 350 w 350"/>
                <a:gd name="T7" fmla="*/ 4 h 22"/>
                <a:gd name="T8" fmla="*/ 0 w 350"/>
                <a:gd name="T9" fmla="*/ 22 h 22"/>
                <a:gd name="T10" fmla="*/ 0 w 350"/>
                <a:gd name="T11" fmla="*/ 4 h 22"/>
                <a:gd name="T12" fmla="*/ 4 w 350"/>
                <a:gd name="T13" fmla="*/ 22 h 22"/>
                <a:gd name="T14" fmla="*/ 4 w 35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0" h="22">
                  <a:moveTo>
                    <a:pt x="0" y="0"/>
                  </a:moveTo>
                  <a:lnTo>
                    <a:pt x="350" y="0"/>
                  </a:lnTo>
                  <a:moveTo>
                    <a:pt x="0" y="4"/>
                  </a:moveTo>
                  <a:lnTo>
                    <a:pt x="350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22" y="1590"/>
              <a:ext cx="6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2961" y="1601"/>
              <a:ext cx="0" cy="197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59" y="1590"/>
              <a:ext cx="60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987" y="1601"/>
              <a:ext cx="0" cy="197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096" y="1590"/>
              <a:ext cx="82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280" y="1601"/>
              <a:ext cx="3821" cy="393"/>
            </a:xfrm>
            <a:custGeom>
              <a:avLst/>
              <a:gdLst>
                <a:gd name="T0" fmla="*/ 346 w 350"/>
                <a:gd name="T1" fmla="*/ 18 h 36"/>
                <a:gd name="T2" fmla="*/ 346 w 350"/>
                <a:gd name="T3" fmla="*/ 0 h 36"/>
                <a:gd name="T4" fmla="*/ 350 w 350"/>
                <a:gd name="T5" fmla="*/ 18 h 36"/>
                <a:gd name="T6" fmla="*/ 350 w 350"/>
                <a:gd name="T7" fmla="*/ 0 h 36"/>
                <a:gd name="T8" fmla="*/ 0 w 350"/>
                <a:gd name="T9" fmla="*/ 18 h 36"/>
                <a:gd name="T10" fmla="*/ 350 w 350"/>
                <a:gd name="T11" fmla="*/ 18 h 36"/>
                <a:gd name="T12" fmla="*/ 0 w 350"/>
                <a:gd name="T13" fmla="*/ 36 h 36"/>
                <a:gd name="T14" fmla="*/ 0 w 350"/>
                <a:gd name="T15" fmla="*/ 18 h 36"/>
                <a:gd name="T16" fmla="*/ 4 w 350"/>
                <a:gd name="T17" fmla="*/ 36 h 36"/>
                <a:gd name="T18" fmla="*/ 4 w 35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6">
                  <a:moveTo>
                    <a:pt x="346" y="18"/>
                  </a:moveTo>
                  <a:lnTo>
                    <a:pt x="346" y="0"/>
                  </a:lnTo>
                  <a:moveTo>
                    <a:pt x="350" y="18"/>
                  </a:moveTo>
                  <a:lnTo>
                    <a:pt x="350" y="0"/>
                  </a:lnTo>
                  <a:moveTo>
                    <a:pt x="0" y="18"/>
                  </a:moveTo>
                  <a:lnTo>
                    <a:pt x="35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22" y="1896"/>
              <a:ext cx="133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21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en-US" sz="21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2100" i="1" dirty="0">
                  <a:solidFill>
                    <a:srgbClr val="1A1B1C"/>
                  </a:solidFill>
                  <a:latin typeface="Times New Roman" pitchFamily="18" charset="0"/>
                </a:rPr>
                <a:t>/</a:t>
              </a:r>
              <a:r>
                <a:rPr lang="en-US" sz="21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2961" y="1798"/>
              <a:ext cx="0" cy="196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059" y="1798"/>
              <a:ext cx="71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3987" y="1798"/>
              <a:ext cx="0" cy="196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096" y="1798"/>
              <a:ext cx="53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r1 ←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1280" y="1798"/>
              <a:ext cx="3821" cy="404"/>
            </a:xfrm>
            <a:custGeom>
              <a:avLst/>
              <a:gdLst>
                <a:gd name="T0" fmla="*/ 346 w 350"/>
                <a:gd name="T1" fmla="*/ 18 h 37"/>
                <a:gd name="T2" fmla="*/ 346 w 350"/>
                <a:gd name="T3" fmla="*/ 0 h 37"/>
                <a:gd name="T4" fmla="*/ 350 w 350"/>
                <a:gd name="T5" fmla="*/ 18 h 37"/>
                <a:gd name="T6" fmla="*/ 350 w 350"/>
                <a:gd name="T7" fmla="*/ 0 h 37"/>
                <a:gd name="T8" fmla="*/ 154 w 350"/>
                <a:gd name="T9" fmla="*/ 19 h 37"/>
                <a:gd name="T10" fmla="*/ 350 w 350"/>
                <a:gd name="T11" fmla="*/ 19 h 37"/>
                <a:gd name="T12" fmla="*/ 0 w 350"/>
                <a:gd name="T13" fmla="*/ 37 h 37"/>
                <a:gd name="T14" fmla="*/ 0 w 350"/>
                <a:gd name="T15" fmla="*/ 18 h 37"/>
                <a:gd name="T16" fmla="*/ 4 w 350"/>
                <a:gd name="T17" fmla="*/ 37 h 37"/>
                <a:gd name="T18" fmla="*/ 4 w 350"/>
                <a:gd name="T19" fmla="*/ 18 h 37"/>
                <a:gd name="T20" fmla="*/ 154 w 350"/>
                <a:gd name="T21" fmla="*/ 37 h 37"/>
                <a:gd name="T22" fmla="*/ 154 w 350"/>
                <a:gd name="T23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37">
                  <a:moveTo>
                    <a:pt x="346" y="18"/>
                  </a:moveTo>
                  <a:lnTo>
                    <a:pt x="346" y="0"/>
                  </a:lnTo>
                  <a:moveTo>
                    <a:pt x="350" y="18"/>
                  </a:moveTo>
                  <a:lnTo>
                    <a:pt x="350" y="0"/>
                  </a:lnTo>
                  <a:moveTo>
                    <a:pt x="154" y="19"/>
                  </a:moveTo>
                  <a:lnTo>
                    <a:pt x="350" y="19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  <a:moveTo>
                    <a:pt x="154" y="37"/>
                  </a:moveTo>
                  <a:lnTo>
                    <a:pt x="154" y="18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059" y="1994"/>
              <a:ext cx="7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 r1, #3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87" y="1994"/>
              <a:ext cx="0" cy="208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8" name="Rectangle 30"/>
            <p:cNvSpPr>
              <a:spLocks noChangeArrowheads="1"/>
            </p:cNvSpPr>
            <p:nvPr/>
          </p:nvSpPr>
          <p:spPr bwMode="auto">
            <a:xfrm>
              <a:off x="4096" y="1994"/>
              <a:ext cx="4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r1 ←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53" name="Freeform 33"/>
            <p:cNvSpPr>
              <a:spLocks noEditPoints="1"/>
            </p:cNvSpPr>
            <p:nvPr/>
          </p:nvSpPr>
          <p:spPr bwMode="auto">
            <a:xfrm>
              <a:off x="1280" y="1994"/>
              <a:ext cx="3821" cy="404"/>
            </a:xfrm>
            <a:custGeom>
              <a:avLst/>
              <a:gdLst>
                <a:gd name="T0" fmla="*/ 346 w 350"/>
                <a:gd name="T1" fmla="*/ 19 h 37"/>
                <a:gd name="T2" fmla="*/ 346 w 350"/>
                <a:gd name="T3" fmla="*/ 0 h 37"/>
                <a:gd name="T4" fmla="*/ 350 w 350"/>
                <a:gd name="T5" fmla="*/ 19 h 37"/>
                <a:gd name="T6" fmla="*/ 350 w 350"/>
                <a:gd name="T7" fmla="*/ 0 h 37"/>
                <a:gd name="T8" fmla="*/ 0 w 350"/>
                <a:gd name="T9" fmla="*/ 19 h 37"/>
                <a:gd name="T10" fmla="*/ 350 w 350"/>
                <a:gd name="T11" fmla="*/ 19 h 37"/>
                <a:gd name="T12" fmla="*/ 0 w 350"/>
                <a:gd name="T13" fmla="*/ 37 h 37"/>
                <a:gd name="T14" fmla="*/ 0 w 350"/>
                <a:gd name="T15" fmla="*/ 19 h 37"/>
                <a:gd name="T16" fmla="*/ 4 w 350"/>
                <a:gd name="T17" fmla="*/ 37 h 37"/>
                <a:gd name="T18" fmla="*/ 4 w 35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37">
                  <a:moveTo>
                    <a:pt x="346" y="19"/>
                  </a:moveTo>
                  <a:lnTo>
                    <a:pt x="346" y="0"/>
                  </a:lnTo>
                  <a:moveTo>
                    <a:pt x="350" y="19"/>
                  </a:moveTo>
                  <a:lnTo>
                    <a:pt x="350" y="0"/>
                  </a:lnTo>
                  <a:moveTo>
                    <a:pt x="0" y="19"/>
                  </a:moveTo>
                  <a:lnTo>
                    <a:pt x="35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Line 41"/>
            <p:cNvSpPr>
              <a:spLocks noChangeShapeType="1"/>
            </p:cNvSpPr>
            <p:nvPr/>
          </p:nvSpPr>
          <p:spPr bwMode="auto">
            <a:xfrm flipV="1">
              <a:off x="2961" y="2202"/>
              <a:ext cx="0" cy="196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2" name="Rectangle 42"/>
            <p:cNvSpPr>
              <a:spLocks noChangeArrowheads="1"/>
            </p:cNvSpPr>
            <p:nvPr/>
          </p:nvSpPr>
          <p:spPr bwMode="auto">
            <a:xfrm>
              <a:off x="3059" y="2202"/>
              <a:ext cx="71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1A1B1C"/>
                  </a:solidFill>
                  <a:latin typeface="Times New Roman" pitchFamily="18" charset="0"/>
                </a:rPr>
                <a:t>mvn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 r1,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63" name="Line 43"/>
            <p:cNvSpPr>
              <a:spLocks noChangeShapeType="1"/>
            </p:cNvSpPr>
            <p:nvPr/>
          </p:nvSpPr>
          <p:spPr bwMode="auto">
            <a:xfrm flipV="1">
              <a:off x="3987" y="2202"/>
              <a:ext cx="0" cy="196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4" name="Rectangle 44"/>
            <p:cNvSpPr>
              <a:spLocks noChangeArrowheads="1"/>
            </p:cNvSpPr>
            <p:nvPr/>
          </p:nvSpPr>
          <p:spPr bwMode="auto">
            <a:xfrm>
              <a:off x="4096" y="2202"/>
              <a:ext cx="70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r1 ← ∼ 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67" name="Freeform 47"/>
            <p:cNvSpPr>
              <a:spLocks noEditPoints="1"/>
            </p:cNvSpPr>
            <p:nvPr/>
          </p:nvSpPr>
          <p:spPr bwMode="auto">
            <a:xfrm>
              <a:off x="1280" y="2202"/>
              <a:ext cx="3821" cy="393"/>
            </a:xfrm>
            <a:custGeom>
              <a:avLst/>
              <a:gdLst>
                <a:gd name="T0" fmla="*/ 346 w 350"/>
                <a:gd name="T1" fmla="*/ 18 h 36"/>
                <a:gd name="T2" fmla="*/ 346 w 350"/>
                <a:gd name="T3" fmla="*/ 0 h 36"/>
                <a:gd name="T4" fmla="*/ 350 w 350"/>
                <a:gd name="T5" fmla="*/ 18 h 36"/>
                <a:gd name="T6" fmla="*/ 350 w 350"/>
                <a:gd name="T7" fmla="*/ 0 h 36"/>
                <a:gd name="T8" fmla="*/ 154 w 350"/>
                <a:gd name="T9" fmla="*/ 18 h 36"/>
                <a:gd name="T10" fmla="*/ 350 w 350"/>
                <a:gd name="T11" fmla="*/ 18 h 36"/>
                <a:gd name="T12" fmla="*/ 0 w 350"/>
                <a:gd name="T13" fmla="*/ 36 h 36"/>
                <a:gd name="T14" fmla="*/ 0 w 350"/>
                <a:gd name="T15" fmla="*/ 18 h 36"/>
                <a:gd name="T16" fmla="*/ 4 w 350"/>
                <a:gd name="T17" fmla="*/ 36 h 36"/>
                <a:gd name="T18" fmla="*/ 4 w 350"/>
                <a:gd name="T19" fmla="*/ 18 h 36"/>
                <a:gd name="T20" fmla="*/ 154 w 350"/>
                <a:gd name="T21" fmla="*/ 36 h 36"/>
                <a:gd name="T22" fmla="*/ 154 w 350"/>
                <a:gd name="T2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36">
                  <a:moveTo>
                    <a:pt x="346" y="18"/>
                  </a:moveTo>
                  <a:lnTo>
                    <a:pt x="346" y="0"/>
                  </a:lnTo>
                  <a:moveTo>
                    <a:pt x="350" y="18"/>
                  </a:moveTo>
                  <a:lnTo>
                    <a:pt x="350" y="0"/>
                  </a:lnTo>
                  <a:moveTo>
                    <a:pt x="154" y="18"/>
                  </a:moveTo>
                  <a:lnTo>
                    <a:pt x="35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154" y="36"/>
                  </a:moveTo>
                  <a:lnTo>
                    <a:pt x="154" y="18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8" name="Rectangle 48"/>
            <p:cNvSpPr>
              <a:spLocks noChangeArrowheads="1"/>
            </p:cNvSpPr>
            <p:nvPr/>
          </p:nvSpPr>
          <p:spPr bwMode="auto">
            <a:xfrm>
              <a:off x="3059" y="2398"/>
              <a:ext cx="74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1A1B1C"/>
                  </a:solidFill>
                  <a:latin typeface="Times New Roman" pitchFamily="18" charset="0"/>
                </a:rPr>
                <a:t>mvn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 r1, #3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69" name="Line 49"/>
            <p:cNvSpPr>
              <a:spLocks noChangeShapeType="1"/>
            </p:cNvSpPr>
            <p:nvPr/>
          </p:nvSpPr>
          <p:spPr bwMode="auto">
            <a:xfrm flipV="1">
              <a:off x="3987" y="2398"/>
              <a:ext cx="0" cy="197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0" name="Rectangle 50"/>
            <p:cNvSpPr>
              <a:spLocks noChangeArrowheads="1"/>
            </p:cNvSpPr>
            <p:nvPr/>
          </p:nvSpPr>
          <p:spPr bwMode="auto">
            <a:xfrm>
              <a:off x="4096" y="2398"/>
              <a:ext cx="64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r1 ← ∼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73" name="Freeform 53"/>
            <p:cNvSpPr>
              <a:spLocks noEditPoints="1"/>
            </p:cNvSpPr>
            <p:nvPr/>
          </p:nvSpPr>
          <p:spPr bwMode="auto">
            <a:xfrm>
              <a:off x="1280" y="2398"/>
              <a:ext cx="3821" cy="240"/>
            </a:xfrm>
            <a:custGeom>
              <a:avLst/>
              <a:gdLst>
                <a:gd name="T0" fmla="*/ 346 w 350"/>
                <a:gd name="T1" fmla="*/ 18 h 22"/>
                <a:gd name="T2" fmla="*/ 346 w 350"/>
                <a:gd name="T3" fmla="*/ 0 h 22"/>
                <a:gd name="T4" fmla="*/ 350 w 350"/>
                <a:gd name="T5" fmla="*/ 18 h 22"/>
                <a:gd name="T6" fmla="*/ 350 w 350"/>
                <a:gd name="T7" fmla="*/ 0 h 22"/>
                <a:gd name="T8" fmla="*/ 0 w 350"/>
                <a:gd name="T9" fmla="*/ 18 h 22"/>
                <a:gd name="T10" fmla="*/ 350 w 350"/>
                <a:gd name="T11" fmla="*/ 18 h 22"/>
                <a:gd name="T12" fmla="*/ 0 w 350"/>
                <a:gd name="T13" fmla="*/ 22 h 22"/>
                <a:gd name="T14" fmla="*/ 350 w 35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0" h="22">
                  <a:moveTo>
                    <a:pt x="346" y="18"/>
                  </a:moveTo>
                  <a:lnTo>
                    <a:pt x="346" y="0"/>
                  </a:lnTo>
                  <a:moveTo>
                    <a:pt x="350" y="18"/>
                  </a:moveTo>
                  <a:lnTo>
                    <a:pt x="350" y="0"/>
                  </a:lnTo>
                  <a:moveTo>
                    <a:pt x="0" y="18"/>
                  </a:moveTo>
                  <a:lnTo>
                    <a:pt x="350" y="18"/>
                  </a:lnTo>
                  <a:moveTo>
                    <a:pt x="0" y="22"/>
                  </a:moveTo>
                  <a:lnTo>
                    <a:pt x="350" y="22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430" y="2311"/>
              <a:ext cx="132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 err="1">
                  <a:solidFill>
                    <a:srgbClr val="1A1B1C"/>
                  </a:solidFill>
                  <a:latin typeface="Times New Roman" pitchFamily="18" charset="0"/>
                </a:rPr>
                <a:t>mvn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21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en-US" sz="2100" i="1" dirty="0" err="1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en-US" sz="2100" i="1" dirty="0">
                  <a:solidFill>
                    <a:srgbClr val="1A1B1C"/>
                  </a:solidFill>
                  <a:latin typeface="Times New Roman" pitchFamily="18" charset="0"/>
                </a:rPr>
                <a:t>/</a:t>
              </a:r>
              <a:r>
                <a:rPr lang="en-US" sz="21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Arithmetic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3963988"/>
            <a:ext cx="7416800" cy="1446212"/>
          </a:xfrm>
        </p:spPr>
        <p:txBody>
          <a:bodyPr vert="horz" lIns="0" tIns="0" rIns="0" bIns="0" rtlCol="0">
            <a:norm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  <a:buChar char="*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add, sub,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rsb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 (reverse subtract)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3200400" y="2057401"/>
            <a:ext cx="6470650" cy="1393825"/>
            <a:chOff x="1056" y="1296"/>
            <a:chExt cx="4076" cy="878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56" y="1296"/>
              <a:ext cx="4076" cy="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76" y="1316"/>
              <a:ext cx="4030" cy="225"/>
            </a:xfrm>
            <a:custGeom>
              <a:avLst/>
              <a:gdLst>
                <a:gd name="T0" fmla="*/ 0 w 394"/>
                <a:gd name="T1" fmla="*/ 0 h 22"/>
                <a:gd name="T2" fmla="*/ 394 w 394"/>
                <a:gd name="T3" fmla="*/ 0 h 22"/>
                <a:gd name="T4" fmla="*/ 0 w 394"/>
                <a:gd name="T5" fmla="*/ 3 h 22"/>
                <a:gd name="T6" fmla="*/ 394 w 394"/>
                <a:gd name="T7" fmla="*/ 3 h 22"/>
                <a:gd name="T8" fmla="*/ 0 w 394"/>
                <a:gd name="T9" fmla="*/ 22 h 22"/>
                <a:gd name="T10" fmla="*/ 0 w 394"/>
                <a:gd name="T11" fmla="*/ 4 h 22"/>
                <a:gd name="T12" fmla="*/ 4 w 394"/>
                <a:gd name="T13" fmla="*/ 22 h 22"/>
                <a:gd name="T14" fmla="*/ 4 w 394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22">
                  <a:moveTo>
                    <a:pt x="0" y="0"/>
                  </a:moveTo>
                  <a:lnTo>
                    <a:pt x="394" y="0"/>
                  </a:lnTo>
                  <a:moveTo>
                    <a:pt x="0" y="3"/>
                  </a:moveTo>
                  <a:lnTo>
                    <a:pt x="394" y="3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09" y="1347"/>
              <a:ext cx="62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Semantics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907" y="1357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99" y="1347"/>
              <a:ext cx="54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Example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3991" y="1357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093" y="1347"/>
              <a:ext cx="7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Explanation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076" y="1357"/>
              <a:ext cx="4030" cy="368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18 h 36"/>
                <a:gd name="T10" fmla="*/ 394 w 394"/>
                <a:gd name="T11" fmla="*/ 18 h 36"/>
                <a:gd name="T12" fmla="*/ 0 w 394"/>
                <a:gd name="T13" fmla="*/ 36 h 36"/>
                <a:gd name="T14" fmla="*/ 0 w 394"/>
                <a:gd name="T15" fmla="*/ 18 h 36"/>
                <a:gd name="T16" fmla="*/ 4 w 394"/>
                <a:gd name="T17" fmla="*/ 36 h 36"/>
                <a:gd name="T18" fmla="*/ 4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907" y="1541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3991" y="1541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076" y="1541"/>
              <a:ext cx="4030" cy="379"/>
            </a:xfrm>
            <a:custGeom>
              <a:avLst/>
              <a:gdLst>
                <a:gd name="T0" fmla="*/ 390 w 394"/>
                <a:gd name="T1" fmla="*/ 18 h 37"/>
                <a:gd name="T2" fmla="*/ 390 w 394"/>
                <a:gd name="T3" fmla="*/ 0 h 37"/>
                <a:gd name="T4" fmla="*/ 394 w 394"/>
                <a:gd name="T5" fmla="*/ 18 h 37"/>
                <a:gd name="T6" fmla="*/ 394 w 394"/>
                <a:gd name="T7" fmla="*/ 0 h 37"/>
                <a:gd name="T8" fmla="*/ 0 w 394"/>
                <a:gd name="T9" fmla="*/ 18 h 37"/>
                <a:gd name="T10" fmla="*/ 394 w 394"/>
                <a:gd name="T11" fmla="*/ 18 h 37"/>
                <a:gd name="T12" fmla="*/ 0 w 394"/>
                <a:gd name="T13" fmla="*/ 37 h 37"/>
                <a:gd name="T14" fmla="*/ 0 w 394"/>
                <a:gd name="T15" fmla="*/ 19 h 37"/>
                <a:gd name="T16" fmla="*/ 4 w 394"/>
                <a:gd name="T17" fmla="*/ 37 h 37"/>
                <a:gd name="T18" fmla="*/ 4 w 3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7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2907" y="1736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3991" y="1736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76" y="1736"/>
              <a:ext cx="4030" cy="368"/>
            </a:xfrm>
            <a:custGeom>
              <a:avLst/>
              <a:gdLst>
                <a:gd name="T0" fmla="*/ 390 w 394"/>
                <a:gd name="T1" fmla="*/ 18 h 36"/>
                <a:gd name="T2" fmla="*/ 390 w 394"/>
                <a:gd name="T3" fmla="*/ 0 h 36"/>
                <a:gd name="T4" fmla="*/ 394 w 394"/>
                <a:gd name="T5" fmla="*/ 18 h 36"/>
                <a:gd name="T6" fmla="*/ 394 w 394"/>
                <a:gd name="T7" fmla="*/ 0 h 36"/>
                <a:gd name="T8" fmla="*/ 0 w 394"/>
                <a:gd name="T9" fmla="*/ 18 h 36"/>
                <a:gd name="T10" fmla="*/ 394 w 394"/>
                <a:gd name="T11" fmla="*/ 18 h 36"/>
                <a:gd name="T12" fmla="*/ 0 w 394"/>
                <a:gd name="T13" fmla="*/ 36 h 36"/>
                <a:gd name="T14" fmla="*/ 0 w 394"/>
                <a:gd name="T15" fmla="*/ 18 h 36"/>
                <a:gd name="T16" fmla="*/ 4 w 394"/>
                <a:gd name="T17" fmla="*/ 36 h 36"/>
                <a:gd name="T18" fmla="*/ 4 w 3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6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8"/>
                  </a:moveTo>
                  <a:lnTo>
                    <a:pt x="3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907" y="1920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991" y="1920"/>
              <a:ext cx="0" cy="18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076" y="1920"/>
              <a:ext cx="4030" cy="224"/>
            </a:xfrm>
            <a:custGeom>
              <a:avLst/>
              <a:gdLst>
                <a:gd name="T0" fmla="*/ 390 w 394"/>
                <a:gd name="T1" fmla="*/ 18 h 22"/>
                <a:gd name="T2" fmla="*/ 390 w 394"/>
                <a:gd name="T3" fmla="*/ 0 h 22"/>
                <a:gd name="T4" fmla="*/ 394 w 394"/>
                <a:gd name="T5" fmla="*/ 18 h 22"/>
                <a:gd name="T6" fmla="*/ 394 w 394"/>
                <a:gd name="T7" fmla="*/ 0 h 22"/>
                <a:gd name="T8" fmla="*/ 0 w 394"/>
                <a:gd name="T9" fmla="*/ 19 h 22"/>
                <a:gd name="T10" fmla="*/ 394 w 394"/>
                <a:gd name="T11" fmla="*/ 19 h 22"/>
                <a:gd name="T12" fmla="*/ 0 w 394"/>
                <a:gd name="T13" fmla="*/ 22 h 22"/>
                <a:gd name="T14" fmla="*/ 394 w 394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4" h="22">
                  <a:moveTo>
                    <a:pt x="390" y="18"/>
                  </a:moveTo>
                  <a:lnTo>
                    <a:pt x="390" y="0"/>
                  </a:lnTo>
                  <a:moveTo>
                    <a:pt x="394" y="18"/>
                  </a:moveTo>
                  <a:lnTo>
                    <a:pt x="394" y="0"/>
                  </a:lnTo>
                  <a:moveTo>
                    <a:pt x="0" y="19"/>
                  </a:moveTo>
                  <a:lnTo>
                    <a:pt x="394" y="19"/>
                  </a:lnTo>
                  <a:moveTo>
                    <a:pt x="0" y="22"/>
                  </a:moveTo>
                  <a:lnTo>
                    <a:pt x="394" y="22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1209" y="1536"/>
              <a:ext cx="157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add 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reg/imm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sub 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reg/imm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rsb 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, (</a:t>
              </a:r>
              <a:r>
                <a:rPr lang="nn-NO" sz="1900" i="1" dirty="0">
                  <a:solidFill>
                    <a:srgbClr val="1A1B1C"/>
                  </a:solidFill>
                  <a:latin typeface="Times New Roman" pitchFamily="18" charset="0"/>
                </a:rPr>
                <a:t>reg/imm</a:t>
              </a:r>
              <a:r>
                <a:rPr lang="nn-NO" sz="19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971" y="1541"/>
              <a:ext cx="96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900" dirty="0">
                  <a:solidFill>
                    <a:srgbClr val="1A1B1C"/>
                  </a:solidFill>
                  <a:latin typeface="Times New Roman" pitchFamily="18" charset="0"/>
                </a:rPr>
                <a:t>add r1, r2,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900" dirty="0">
                  <a:solidFill>
                    <a:srgbClr val="1A1B1C"/>
                  </a:solidFill>
                  <a:latin typeface="Times New Roman" pitchFamily="18" charset="0"/>
                </a:rPr>
                <a:t>sub r1, r2,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900" dirty="0">
                  <a:solidFill>
                    <a:srgbClr val="1A1B1C"/>
                  </a:solidFill>
                  <a:latin typeface="Times New Roman" pitchFamily="18" charset="0"/>
                </a:rPr>
                <a:t>rsb r1, r2, 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4075" y="1536"/>
              <a:ext cx="965" cy="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900" dirty="0">
                  <a:solidFill>
                    <a:srgbClr val="1A1B1C"/>
                  </a:solidFill>
                  <a:latin typeface="Times New Roman" pitchFamily="18" charset="0"/>
                </a:rPr>
                <a:t>r1 ← r2 +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900" dirty="0">
                  <a:solidFill>
                    <a:srgbClr val="1A1B1C"/>
                  </a:solidFill>
                  <a:latin typeface="Times New Roman" pitchFamily="18" charset="0"/>
                </a:rPr>
                <a:t>r1 ← r2 - r3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900" dirty="0">
                  <a:solidFill>
                    <a:srgbClr val="1A1B1C"/>
                  </a:solidFill>
                  <a:latin typeface="Times New Roman" pitchFamily="18" charset="0"/>
                </a:rPr>
                <a:t>r1 ← r3 - r2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400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Example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276601" y="1682750"/>
            <a:ext cx="5824537" cy="4108450"/>
            <a:chOff x="1317" y="1060"/>
            <a:chExt cx="3669" cy="2588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17" y="1060"/>
              <a:ext cx="3669" cy="2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352" y="2736"/>
              <a:ext cx="317" cy="324"/>
            </a:xfrm>
            <a:custGeom>
              <a:avLst/>
              <a:gdLst>
                <a:gd name="T0" fmla="*/ 37 w 45"/>
                <a:gd name="T1" fmla="*/ 8 h 46"/>
                <a:gd name="T2" fmla="*/ 38 w 45"/>
                <a:gd name="T3" fmla="*/ 37 h 46"/>
                <a:gd name="T4" fmla="*/ 9 w 45"/>
                <a:gd name="T5" fmla="*/ 38 h 46"/>
                <a:gd name="T6" fmla="*/ 7 w 45"/>
                <a:gd name="T7" fmla="*/ 9 h 46"/>
                <a:gd name="T8" fmla="*/ 37 w 45"/>
                <a:gd name="T9" fmla="*/ 8 h 46"/>
                <a:gd name="T10" fmla="*/ 37 w 45"/>
                <a:gd name="T11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37" y="8"/>
                  </a:moveTo>
                  <a:cubicBezTo>
                    <a:pt x="45" y="16"/>
                    <a:pt x="45" y="29"/>
                    <a:pt x="38" y="37"/>
                  </a:cubicBezTo>
                  <a:cubicBezTo>
                    <a:pt x="30" y="45"/>
                    <a:pt x="17" y="46"/>
                    <a:pt x="9" y="38"/>
                  </a:cubicBezTo>
                  <a:cubicBezTo>
                    <a:pt x="0" y="30"/>
                    <a:pt x="0" y="17"/>
                    <a:pt x="7" y="9"/>
                  </a:cubicBezTo>
                  <a:cubicBezTo>
                    <a:pt x="15" y="0"/>
                    <a:pt x="28" y="0"/>
                    <a:pt x="37" y="8"/>
                  </a:cubicBezTo>
                  <a:close/>
                  <a:moveTo>
                    <a:pt x="37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30" y="124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317" y="1243"/>
              <a:ext cx="354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1A1B1C"/>
                  </a:solidFill>
                  <a:latin typeface="Times New Roman" pitchFamily="18" charset="0"/>
                </a:rPr>
                <a:t>Write an ARM assembly program to compute: 4+5 - 19. Save the result in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solidFill>
                    <a:srgbClr val="1A1B1C"/>
                  </a:solidFill>
                  <a:latin typeface="Times New Roman" pitchFamily="18" charset="0"/>
                </a:rPr>
                <a:t>r1.</a:t>
              </a:r>
              <a:endParaRPr lang="en-US" sz="2000" i="1" dirty="0">
                <a:latin typeface="Arial" pitchFamily="34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430" y="1750"/>
              <a:ext cx="18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i="1" dirty="0">
                  <a:solidFill>
                    <a:srgbClr val="1A1B1C"/>
                  </a:solidFill>
                  <a:latin typeface="Times New Roman" pitchFamily="18" charset="0"/>
                </a:rPr>
                <a:t>Answer: </a:t>
              </a:r>
              <a:r>
                <a:rPr lang="en-US" sz="1400" i="1" dirty="0">
                  <a:solidFill>
                    <a:srgbClr val="1A1B1C"/>
                  </a:solidFill>
                  <a:latin typeface="Times New Roman" pitchFamily="18" charset="0"/>
                </a:rPr>
                <a:t>Simple yet suboptimal solution.</a:t>
              </a:r>
              <a:endParaRPr lang="en-US" sz="1400" i="1" dirty="0">
                <a:latin typeface="Arial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483" y="1968"/>
              <a:ext cx="1397" cy="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 r1, #4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 r2, #5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add r3, r1, r2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 r4, #19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sub r1, r3, r4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488" y="2736"/>
              <a:ext cx="7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i="1" dirty="0">
                  <a:solidFill>
                    <a:srgbClr val="1A1B1C"/>
                  </a:solidFill>
                  <a:latin typeface="Times New Roman" pitchFamily="18" charset="0"/>
                </a:rPr>
                <a:t>Optimal solution.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65" y="3003"/>
              <a:ext cx="1697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mov r1, #4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add r1, r1, #5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sz="1300" i="1" dirty="0">
                  <a:solidFill>
                    <a:srgbClr val="1A1B1C"/>
                  </a:solidFill>
                  <a:latin typeface="Courier New" pitchFamily="49" charset="0"/>
                  <a:cs typeface="Courier New" pitchFamily="49" charset="0"/>
                </a:rPr>
                <a:t>sub r1, r1, #19</a:t>
              </a:r>
              <a:endParaRPr lang="en-US" i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430" y="1940"/>
              <a:ext cx="3436" cy="704"/>
            </a:xfrm>
            <a:prstGeom prst="rect">
              <a:avLst/>
            </a:prstGeom>
            <a:noFill/>
            <a:ln w="7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430" y="2961"/>
              <a:ext cx="3436" cy="486"/>
            </a:xfrm>
            <a:prstGeom prst="rect">
              <a:avLst/>
            </a:prstGeom>
            <a:noFill/>
            <a:ln w="7" cap="flat">
              <a:solidFill>
                <a:srgbClr val="24211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4419600"/>
            <a:ext cx="7416800" cy="1301750"/>
          </a:xfrm>
        </p:spPr>
        <p:txBody>
          <a:bodyPr vert="horz" lIns="0" tIns="0" rIns="0" bIns="0" rtlCol="0">
            <a:normAutofit/>
          </a:bodyPr>
          <a:lstStyle/>
          <a:p>
            <a:pPr marL="432000" indent="-324000">
              <a:spcBef>
                <a:spcPts val="0"/>
              </a:spcBef>
              <a:spcAft>
                <a:spcPts val="1414"/>
              </a:spcAft>
              <a:buChar char="*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and,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eor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 (exclusive or),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orr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 (or), </a:t>
            </a:r>
            <a:r>
              <a:rPr lang="en-US" sz="3200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bic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(bit clear)</a:t>
            </a:r>
          </a:p>
        </p:txBody>
      </p:sp>
      <p:sp>
        <p:nvSpPr>
          <p:cNvPr id="8" name="AutoShape 5"/>
          <p:cNvSpPr>
            <a:spLocks noChangeAspect="1" noChangeArrowheads="1" noTextEdit="1"/>
          </p:cNvSpPr>
          <p:nvPr/>
        </p:nvSpPr>
        <p:spPr bwMode="auto">
          <a:xfrm>
            <a:off x="2722562" y="2209800"/>
            <a:ext cx="68786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814637" y="2301875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752725" y="2301875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752725" y="2301875"/>
            <a:ext cx="6815138" cy="0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752725" y="2239963"/>
            <a:ext cx="6815138" cy="0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952750" y="2301875"/>
            <a:ext cx="2147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Semantics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and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(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reg/imm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eor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(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reg/imm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orr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(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reg/imm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bic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, (</a:t>
            </a:r>
            <a:r>
              <a:rPr lang="nn-NO" i="1" dirty="0">
                <a:solidFill>
                  <a:srgbClr val="1A1B1C"/>
                </a:solidFill>
                <a:latin typeface="Times New Roman" pitchFamily="18" charset="0"/>
              </a:rPr>
              <a:t>reg/imm</a:t>
            </a:r>
            <a:r>
              <a:rPr lang="nn-NO" dirty="0">
                <a:solidFill>
                  <a:srgbClr val="1A1B1C"/>
                </a:solidFill>
                <a:latin typeface="Times New Roman" pitchFamily="18" charset="0"/>
              </a:rPr>
              <a:t>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5494337" y="2301875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646738" y="2301875"/>
            <a:ext cx="1198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A1B1C"/>
                </a:solidFill>
                <a:latin typeface="Times New Roman" pitchFamily="18" charset="0"/>
              </a:rPr>
              <a:t>Example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and r1, r2,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eor r1, r2,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orr r1, r2,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bic r1, r2, r3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7132637" y="2301875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270751" y="2327275"/>
            <a:ext cx="1903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1A1B1C"/>
                </a:solidFill>
                <a:latin typeface="Times New Roman" pitchFamily="18" charset="0"/>
              </a:rPr>
              <a:t>Explanation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r1 ← r2 AND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r1 ← r2 XOR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r1 ← r2 OR r3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1A1B1C"/>
                </a:solidFill>
                <a:latin typeface="Times New Roman" pitchFamily="18" charset="0"/>
              </a:rPr>
              <a:t>r1 ← r2 AND (∼ r3)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2752725" y="2301876"/>
            <a:ext cx="6815138" cy="550863"/>
          </a:xfrm>
          <a:custGeom>
            <a:avLst/>
            <a:gdLst>
              <a:gd name="T0" fmla="*/ 441 w 445"/>
              <a:gd name="T1" fmla="*/ 18 h 36"/>
              <a:gd name="T2" fmla="*/ 441 w 445"/>
              <a:gd name="T3" fmla="*/ 0 h 36"/>
              <a:gd name="T4" fmla="*/ 445 w 445"/>
              <a:gd name="T5" fmla="*/ 18 h 36"/>
              <a:gd name="T6" fmla="*/ 445 w 445"/>
              <a:gd name="T7" fmla="*/ 0 h 36"/>
              <a:gd name="T8" fmla="*/ 0 w 445"/>
              <a:gd name="T9" fmla="*/ 18 h 36"/>
              <a:gd name="T10" fmla="*/ 445 w 445"/>
              <a:gd name="T11" fmla="*/ 18 h 36"/>
              <a:gd name="T12" fmla="*/ 0 w 445"/>
              <a:gd name="T13" fmla="*/ 36 h 36"/>
              <a:gd name="T14" fmla="*/ 0 w 445"/>
              <a:gd name="T15" fmla="*/ 18 h 36"/>
              <a:gd name="T16" fmla="*/ 4 w 445"/>
              <a:gd name="T17" fmla="*/ 36 h 36"/>
              <a:gd name="T18" fmla="*/ 4 w 445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" h="36">
                <a:moveTo>
                  <a:pt x="441" y="18"/>
                </a:moveTo>
                <a:lnTo>
                  <a:pt x="441" y="0"/>
                </a:lnTo>
                <a:moveTo>
                  <a:pt x="445" y="18"/>
                </a:moveTo>
                <a:lnTo>
                  <a:pt x="445" y="0"/>
                </a:lnTo>
                <a:moveTo>
                  <a:pt x="0" y="18"/>
                </a:moveTo>
                <a:lnTo>
                  <a:pt x="445" y="18"/>
                </a:lnTo>
                <a:moveTo>
                  <a:pt x="0" y="36"/>
                </a:moveTo>
                <a:lnTo>
                  <a:pt x="0" y="18"/>
                </a:lnTo>
                <a:moveTo>
                  <a:pt x="4" y="36"/>
                </a:moveTo>
                <a:lnTo>
                  <a:pt x="4" y="18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5494337" y="2576514"/>
            <a:ext cx="0" cy="276225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7132637" y="2576514"/>
            <a:ext cx="0" cy="276225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2752725" y="2576513"/>
            <a:ext cx="6815138" cy="566738"/>
          </a:xfrm>
          <a:custGeom>
            <a:avLst/>
            <a:gdLst>
              <a:gd name="T0" fmla="*/ 441 w 445"/>
              <a:gd name="T1" fmla="*/ 18 h 37"/>
              <a:gd name="T2" fmla="*/ 441 w 445"/>
              <a:gd name="T3" fmla="*/ 0 h 37"/>
              <a:gd name="T4" fmla="*/ 445 w 445"/>
              <a:gd name="T5" fmla="*/ 18 h 37"/>
              <a:gd name="T6" fmla="*/ 445 w 445"/>
              <a:gd name="T7" fmla="*/ 0 h 37"/>
              <a:gd name="T8" fmla="*/ 0 w 445"/>
              <a:gd name="T9" fmla="*/ 19 h 37"/>
              <a:gd name="T10" fmla="*/ 445 w 445"/>
              <a:gd name="T11" fmla="*/ 19 h 37"/>
              <a:gd name="T12" fmla="*/ 0 w 445"/>
              <a:gd name="T13" fmla="*/ 37 h 37"/>
              <a:gd name="T14" fmla="*/ 0 w 445"/>
              <a:gd name="T15" fmla="*/ 19 h 37"/>
              <a:gd name="T16" fmla="*/ 4 w 445"/>
              <a:gd name="T17" fmla="*/ 37 h 37"/>
              <a:gd name="T18" fmla="*/ 4 w 445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" h="37">
                <a:moveTo>
                  <a:pt x="441" y="18"/>
                </a:moveTo>
                <a:lnTo>
                  <a:pt x="441" y="0"/>
                </a:lnTo>
                <a:moveTo>
                  <a:pt x="445" y="18"/>
                </a:moveTo>
                <a:lnTo>
                  <a:pt x="445" y="0"/>
                </a:lnTo>
                <a:moveTo>
                  <a:pt x="0" y="19"/>
                </a:moveTo>
                <a:lnTo>
                  <a:pt x="445" y="19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5494337" y="2868613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7132637" y="2868613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2752725" y="2868613"/>
            <a:ext cx="6815138" cy="565150"/>
          </a:xfrm>
          <a:custGeom>
            <a:avLst/>
            <a:gdLst>
              <a:gd name="T0" fmla="*/ 441 w 445"/>
              <a:gd name="T1" fmla="*/ 18 h 37"/>
              <a:gd name="T2" fmla="*/ 441 w 445"/>
              <a:gd name="T3" fmla="*/ 0 h 37"/>
              <a:gd name="T4" fmla="*/ 445 w 445"/>
              <a:gd name="T5" fmla="*/ 18 h 37"/>
              <a:gd name="T6" fmla="*/ 445 w 445"/>
              <a:gd name="T7" fmla="*/ 0 h 37"/>
              <a:gd name="T8" fmla="*/ 0 w 445"/>
              <a:gd name="T9" fmla="*/ 18 h 37"/>
              <a:gd name="T10" fmla="*/ 445 w 445"/>
              <a:gd name="T11" fmla="*/ 18 h 37"/>
              <a:gd name="T12" fmla="*/ 0 w 445"/>
              <a:gd name="T13" fmla="*/ 37 h 37"/>
              <a:gd name="T14" fmla="*/ 0 w 445"/>
              <a:gd name="T15" fmla="*/ 19 h 37"/>
              <a:gd name="T16" fmla="*/ 4 w 445"/>
              <a:gd name="T17" fmla="*/ 37 h 37"/>
              <a:gd name="T18" fmla="*/ 4 w 445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" h="37">
                <a:moveTo>
                  <a:pt x="441" y="18"/>
                </a:moveTo>
                <a:lnTo>
                  <a:pt x="441" y="0"/>
                </a:lnTo>
                <a:moveTo>
                  <a:pt x="445" y="18"/>
                </a:moveTo>
                <a:lnTo>
                  <a:pt x="445" y="0"/>
                </a:lnTo>
                <a:moveTo>
                  <a:pt x="0" y="18"/>
                </a:moveTo>
                <a:lnTo>
                  <a:pt x="445" y="18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494337" y="3159125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7132637" y="3159125"/>
            <a:ext cx="0" cy="274638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2752725" y="3159126"/>
            <a:ext cx="6815138" cy="550863"/>
          </a:xfrm>
          <a:custGeom>
            <a:avLst/>
            <a:gdLst>
              <a:gd name="T0" fmla="*/ 441 w 445"/>
              <a:gd name="T1" fmla="*/ 18 h 36"/>
              <a:gd name="T2" fmla="*/ 441 w 445"/>
              <a:gd name="T3" fmla="*/ 0 h 36"/>
              <a:gd name="T4" fmla="*/ 445 w 445"/>
              <a:gd name="T5" fmla="*/ 18 h 36"/>
              <a:gd name="T6" fmla="*/ 445 w 445"/>
              <a:gd name="T7" fmla="*/ 0 h 36"/>
              <a:gd name="T8" fmla="*/ 0 w 445"/>
              <a:gd name="T9" fmla="*/ 18 h 36"/>
              <a:gd name="T10" fmla="*/ 445 w 445"/>
              <a:gd name="T11" fmla="*/ 18 h 36"/>
              <a:gd name="T12" fmla="*/ 0 w 445"/>
              <a:gd name="T13" fmla="*/ 36 h 36"/>
              <a:gd name="T14" fmla="*/ 0 w 445"/>
              <a:gd name="T15" fmla="*/ 18 h 36"/>
              <a:gd name="T16" fmla="*/ 4 w 445"/>
              <a:gd name="T17" fmla="*/ 36 h 36"/>
              <a:gd name="T18" fmla="*/ 4 w 445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5" h="36">
                <a:moveTo>
                  <a:pt x="441" y="18"/>
                </a:moveTo>
                <a:lnTo>
                  <a:pt x="441" y="0"/>
                </a:lnTo>
                <a:moveTo>
                  <a:pt x="445" y="18"/>
                </a:moveTo>
                <a:lnTo>
                  <a:pt x="445" y="0"/>
                </a:lnTo>
                <a:moveTo>
                  <a:pt x="0" y="18"/>
                </a:moveTo>
                <a:lnTo>
                  <a:pt x="445" y="18"/>
                </a:lnTo>
                <a:moveTo>
                  <a:pt x="0" y="36"/>
                </a:moveTo>
                <a:lnTo>
                  <a:pt x="0" y="18"/>
                </a:lnTo>
                <a:moveTo>
                  <a:pt x="4" y="36"/>
                </a:moveTo>
                <a:lnTo>
                  <a:pt x="4" y="18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5494337" y="3433764"/>
            <a:ext cx="0" cy="276225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7132637" y="3433764"/>
            <a:ext cx="0" cy="276225"/>
          </a:xfrm>
          <a:prstGeom prst="line">
            <a:avLst/>
          </a:pr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2752725" y="3433763"/>
            <a:ext cx="6815138" cy="336550"/>
          </a:xfrm>
          <a:custGeom>
            <a:avLst/>
            <a:gdLst>
              <a:gd name="T0" fmla="*/ 441 w 445"/>
              <a:gd name="T1" fmla="*/ 18 h 22"/>
              <a:gd name="T2" fmla="*/ 441 w 445"/>
              <a:gd name="T3" fmla="*/ 0 h 22"/>
              <a:gd name="T4" fmla="*/ 445 w 445"/>
              <a:gd name="T5" fmla="*/ 18 h 22"/>
              <a:gd name="T6" fmla="*/ 445 w 445"/>
              <a:gd name="T7" fmla="*/ 0 h 22"/>
              <a:gd name="T8" fmla="*/ 0 w 445"/>
              <a:gd name="T9" fmla="*/ 18 h 22"/>
              <a:gd name="T10" fmla="*/ 445 w 445"/>
              <a:gd name="T11" fmla="*/ 18 h 22"/>
              <a:gd name="T12" fmla="*/ 0 w 445"/>
              <a:gd name="T13" fmla="*/ 22 h 22"/>
              <a:gd name="T14" fmla="*/ 445 w 445"/>
              <a:gd name="T15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5" h="22">
                <a:moveTo>
                  <a:pt x="441" y="18"/>
                </a:moveTo>
                <a:lnTo>
                  <a:pt x="441" y="0"/>
                </a:lnTo>
                <a:moveTo>
                  <a:pt x="445" y="18"/>
                </a:moveTo>
                <a:lnTo>
                  <a:pt x="445" y="0"/>
                </a:lnTo>
                <a:moveTo>
                  <a:pt x="0" y="18"/>
                </a:moveTo>
                <a:lnTo>
                  <a:pt x="445" y="18"/>
                </a:lnTo>
                <a:moveTo>
                  <a:pt x="0" y="22"/>
                </a:moveTo>
                <a:lnTo>
                  <a:pt x="445" y="22"/>
                </a:lnTo>
              </a:path>
            </a:pathLst>
          </a:custGeom>
          <a:noFill/>
          <a:ln w="0">
            <a:solidFill>
              <a:srgbClr val="1A1B1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2443</TotalTime>
  <Words>3648</Words>
  <Application>Microsoft Office PowerPoint</Application>
  <PresentationFormat>Widescreen</PresentationFormat>
  <Paragraphs>795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</vt:lpstr>
      <vt:lpstr>Bitstream Vera Sans</vt:lpstr>
      <vt:lpstr>Calibri</vt:lpstr>
      <vt:lpstr>Calibri Light</vt:lpstr>
      <vt:lpstr>Cambria Math</vt:lpstr>
      <vt:lpstr>Candara</vt:lpstr>
      <vt:lpstr>Comic Sans MS</vt:lpstr>
      <vt:lpstr>Courier New</vt:lpstr>
      <vt:lpstr>StarSymbol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ARM Assembly Language</vt:lpstr>
      <vt:lpstr>Outline</vt:lpstr>
      <vt:lpstr>ARM Machine Model</vt:lpstr>
      <vt:lpstr>Data Transfer Instructions</vt:lpstr>
      <vt:lpstr>Arithmetic Instructions</vt:lpstr>
      <vt:lpstr>Example</vt:lpstr>
      <vt:lpstr>Logical Instructions</vt:lpstr>
      <vt:lpstr>Example</vt:lpstr>
      <vt:lpstr>Multiplication Instruction</vt:lpstr>
      <vt:lpstr>Example</vt:lpstr>
      <vt:lpstr>Outline</vt:lpstr>
      <vt:lpstr>Shifter Operands</vt:lpstr>
      <vt:lpstr>Examples of Shifter Operands</vt:lpstr>
      <vt:lpstr>Compare Instructions</vt:lpstr>
      <vt:lpstr>Instructions with the 's' suffix</vt:lpstr>
      <vt:lpstr>Instructions that use the Flags</vt:lpstr>
      <vt:lpstr>64 bit addition using 32 bit registers</vt:lpstr>
      <vt:lpstr>Outline</vt:lpstr>
      <vt:lpstr>Simple Branch Instructions</vt:lpstr>
      <vt:lpstr>Branch Conditions</vt:lpstr>
      <vt:lpstr>Example</vt:lpstr>
      <vt:lpstr>Branch and Link Instruction</vt:lpstr>
      <vt:lpstr>Example</vt:lpstr>
      <vt:lpstr>The bx Instruction</vt:lpstr>
      <vt:lpstr>Example</vt:lpstr>
      <vt:lpstr>Conditional Variants of Normal Instructions</vt:lpstr>
      <vt:lpstr>PowerPoint Presentation</vt:lpstr>
      <vt:lpstr>Outline</vt:lpstr>
      <vt:lpstr>Basic Load Instruction</vt:lpstr>
      <vt:lpstr>Basic Store Instruction</vt:lpstr>
      <vt:lpstr>Memory Instructions with an Offset</vt:lpstr>
      <vt:lpstr>Table of Load/Store Instructions</vt:lpstr>
      <vt:lpstr>Example with Arrays</vt:lpstr>
      <vt:lpstr>Advanced Memory Instructions</vt:lpstr>
      <vt:lpstr>PowerPoint Presentation</vt:lpstr>
      <vt:lpstr>PowerPoint Presentation</vt:lpstr>
      <vt:lpstr>Memory Instructions in Functions</vt:lpstr>
      <vt:lpstr>Example</vt:lpstr>
      <vt:lpstr>Outline</vt:lpstr>
      <vt:lpstr>Generic Format</vt:lpstr>
      <vt:lpstr>Data Processing Instructions</vt:lpstr>
      <vt:lpstr>Encoding Immediate Values</vt:lpstr>
      <vt:lpstr>Encoding Immediates - II</vt:lpstr>
      <vt:lpstr>Encoding Immediates - III</vt:lpstr>
      <vt:lpstr>PowerPoint Presentation</vt:lpstr>
      <vt:lpstr>Encoding the Shifter Operand</vt:lpstr>
      <vt:lpstr>Load/Store Instructions</vt:lpstr>
      <vt:lpstr>I, P, U, B, W, and L bits </vt:lpstr>
      <vt:lpstr>Branch Instructions</vt:lpstr>
      <vt:lpstr>Branch Instructions - 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246</cp:revision>
  <dcterms:created xsi:type="dcterms:W3CDTF">2013-07-05T14:39:01Z</dcterms:created>
  <dcterms:modified xsi:type="dcterms:W3CDTF">2024-07-15T11:39:24Z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