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87"/>
  </p:notesMasterIdLst>
  <p:handoutMasterIdLst>
    <p:handoutMasterId r:id="rId88"/>
  </p:handoutMasterIdLst>
  <p:sldIdLst>
    <p:sldId id="256" r:id="rId3"/>
    <p:sldId id="34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41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38" r:id="rId72"/>
    <p:sldId id="324" r:id="rId73"/>
    <p:sldId id="337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42" r:id="rId84"/>
    <p:sldId id="339" r:id="rId85"/>
    <p:sldId id="33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723" autoAdjust="0"/>
  </p:normalViewPr>
  <p:slideViewPr>
    <p:cSldViewPr showGuides="1">
      <p:cViewPr varScale="1">
        <p:scale>
          <a:sx n="111" d="100"/>
          <a:sy n="111" d="100"/>
        </p:scale>
        <p:origin x="5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E173E825-B6A6-4432-B8B0-C2805FA696EC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3517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ACDBE9C-F5B6-420A-842D-7BF524960081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0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80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1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9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76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47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5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3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66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93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1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0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54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5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10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86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20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96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46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08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678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82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3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00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3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68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09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00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46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45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2350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11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2950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3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762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44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86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610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91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6767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70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09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53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27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53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29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58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87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192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08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13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626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9643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42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566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4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553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916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9573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385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809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2152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629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399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591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057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CDBE9C-F5B6-420A-842D-7BF524960081}" type="slidenum">
              <a:rPr lang="en-US" smtClean="0"/>
              <a:pPr lvl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534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439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CDBE9C-F5B6-420A-842D-7BF524960081}" type="slidenum">
              <a:rPr lang="en-US" smtClean="0"/>
              <a:pPr lvl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778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49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372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885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714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140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290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512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1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7586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366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CDBE9C-F5B6-420A-842D-7BF524960081}" type="slidenum">
              <a:rPr lang="en-US" smtClean="0"/>
              <a:pPr lvl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21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CDBE9C-F5B6-420A-842D-7BF524960081}" type="slidenum">
              <a:rPr lang="en-US" smtClean="0"/>
              <a:pPr lvl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13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0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0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4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1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5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3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6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0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73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5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m.u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828800" y="4308158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5:  x86 Assembly Language  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191000" y="2967336"/>
            <a:ext cx="441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2226676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x86 Flags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r>
              <a:rPr lang="fr-FR" dirty="0">
                <a:solidFill>
                  <a:schemeClr val="tx1"/>
                </a:solidFill>
              </a:rPr>
              <a:t> and PC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4267200"/>
            <a:ext cx="7416800" cy="17335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Similar to the </a:t>
            </a:r>
            <a:r>
              <a:rPr lang="en-US" sz="2400" dirty="0" err="1">
                <a:latin typeface="Calibri" panose="020F0502020204030204" pitchFamily="34" charset="0"/>
              </a:rPr>
              <a:t>SimpleRisc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flags</a:t>
            </a:r>
            <a:r>
              <a:rPr lang="en-US" sz="2400" dirty="0">
                <a:latin typeface="Calibri" panose="020F0502020204030204" pitchFamily="34" charset="0"/>
              </a:rPr>
              <a:t> register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It has 16 bit, 32 bit, and 64 bit </a:t>
            </a:r>
            <a:r>
              <a:rPr lang="en-US" sz="2400" dirty="0">
                <a:solidFill>
                  <a:srgbClr val="DC2300"/>
                </a:solidFill>
                <a:latin typeface="Calibri" panose="020F0502020204030204" pitchFamily="34" charset="0"/>
              </a:rPr>
              <a:t>variants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The PC is known as IP (instruction pointer)</a:t>
            </a:r>
          </a:p>
        </p:txBody>
      </p:sp>
      <p:sp>
        <p:nvSpPr>
          <p:cNvPr id="6" name="Freeform 5"/>
          <p:cNvSpPr/>
          <p:nvPr/>
        </p:nvSpPr>
        <p:spPr>
          <a:xfrm>
            <a:off x="6471001" y="1800000"/>
            <a:ext cx="295199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Fields in the flags register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14601" y="2418798"/>
            <a:ext cx="2873417" cy="1344588"/>
            <a:chOff x="1627212" y="4922743"/>
            <a:chExt cx="2873417" cy="1344588"/>
          </a:xfrm>
        </p:grpSpPr>
        <p:sp>
          <p:nvSpPr>
            <p:cNvPr id="10" name="Rectangle 119"/>
            <p:cNvSpPr>
              <a:spLocks noChangeArrowheads="1"/>
            </p:cNvSpPr>
            <p:nvPr/>
          </p:nvSpPr>
          <p:spPr bwMode="auto">
            <a:xfrm>
              <a:off x="1627212" y="5570431"/>
              <a:ext cx="2854367" cy="347656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630387" y="5919675"/>
              <a:ext cx="2854367" cy="347656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21"/>
            <p:cNvSpPr>
              <a:spLocks noChangeArrowheads="1"/>
            </p:cNvSpPr>
            <p:nvPr/>
          </p:nvSpPr>
          <p:spPr bwMode="auto">
            <a:xfrm>
              <a:off x="3046458" y="5575194"/>
              <a:ext cx="1438296" cy="284157"/>
            </a:xfrm>
            <a:prstGeom prst="rect">
              <a:avLst/>
            </a:prstGeom>
            <a:solidFill>
              <a:srgbClr val="D38D5F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2"/>
            <p:cNvSpPr>
              <a:spLocks noChangeArrowheads="1"/>
            </p:cNvSpPr>
            <p:nvPr/>
          </p:nvSpPr>
          <p:spPr bwMode="auto">
            <a:xfrm>
              <a:off x="3048046" y="5924437"/>
              <a:ext cx="1438296" cy="279395"/>
            </a:xfrm>
            <a:prstGeom prst="rect">
              <a:avLst/>
            </a:prstGeom>
            <a:solidFill>
              <a:srgbClr val="D38D5F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3"/>
            <p:cNvSpPr>
              <a:spLocks noChangeArrowheads="1"/>
            </p:cNvSpPr>
            <p:nvPr/>
          </p:nvSpPr>
          <p:spPr bwMode="auto">
            <a:xfrm>
              <a:off x="3136947" y="5627580"/>
              <a:ext cx="42639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eflags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24"/>
            <p:cNvSpPr>
              <a:spLocks noChangeArrowheads="1"/>
            </p:cNvSpPr>
            <p:nvPr/>
          </p:nvSpPr>
          <p:spPr bwMode="auto">
            <a:xfrm>
              <a:off x="3127422" y="5964124"/>
              <a:ext cx="22602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eip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25"/>
            <p:cNvSpPr>
              <a:spLocks noChangeArrowheads="1"/>
            </p:cNvSpPr>
            <p:nvPr/>
          </p:nvSpPr>
          <p:spPr bwMode="auto">
            <a:xfrm>
              <a:off x="3775131" y="5575194"/>
              <a:ext cx="711210" cy="228596"/>
            </a:xfrm>
            <a:prstGeom prst="rect">
              <a:avLst/>
            </a:prstGeom>
            <a:solidFill>
              <a:srgbClr val="FF808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6"/>
            <p:cNvSpPr>
              <a:spLocks noChangeArrowheads="1"/>
            </p:cNvSpPr>
            <p:nvPr/>
          </p:nvSpPr>
          <p:spPr bwMode="auto">
            <a:xfrm>
              <a:off x="3868795" y="5589481"/>
              <a:ext cx="38311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flags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auto">
            <a:xfrm>
              <a:off x="3765606" y="5922850"/>
              <a:ext cx="711210" cy="227008"/>
            </a:xfrm>
            <a:prstGeom prst="rect">
              <a:avLst/>
            </a:prstGeom>
            <a:solidFill>
              <a:srgbClr val="FF808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auto">
            <a:xfrm>
              <a:off x="4000560" y="5919675"/>
              <a:ext cx="1538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Sans"/>
                </a:rPr>
                <a:t>ip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auto">
            <a:xfrm>
              <a:off x="1747864" y="5610118"/>
              <a:ext cx="4007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rflags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auto">
            <a:xfrm>
              <a:off x="1738339" y="5946662"/>
              <a:ext cx="1987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rip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 flipV="1">
              <a:off x="3360788" y="5019579"/>
              <a:ext cx="1136667" cy="6350"/>
            </a:xfrm>
            <a:prstGeom prst="line">
              <a:avLst/>
            </a:prstGeom>
            <a:noFill/>
            <a:ln w="6" cap="flat">
              <a:solidFill>
                <a:srgbClr val="1623F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2"/>
            <p:cNvSpPr>
              <a:spLocks/>
            </p:cNvSpPr>
            <p:nvPr/>
          </p:nvSpPr>
          <p:spPr bwMode="auto">
            <a:xfrm>
              <a:off x="4354577" y="4978305"/>
              <a:ext cx="142877" cy="84136"/>
            </a:xfrm>
            <a:custGeom>
              <a:avLst/>
              <a:gdLst>
                <a:gd name="T0" fmla="*/ 26 w 90"/>
                <a:gd name="T1" fmla="*/ 26 h 53"/>
                <a:gd name="T2" fmla="*/ 0 w 90"/>
                <a:gd name="T3" fmla="*/ 53 h 53"/>
                <a:gd name="T4" fmla="*/ 90 w 90"/>
                <a:gd name="T5" fmla="*/ 26 h 53"/>
                <a:gd name="T6" fmla="*/ 0 w 90"/>
                <a:gd name="T7" fmla="*/ 0 h 53"/>
                <a:gd name="T8" fmla="*/ 26 w 90"/>
                <a:gd name="T9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26" y="26"/>
                  </a:moveTo>
                  <a:lnTo>
                    <a:pt x="0" y="53"/>
                  </a:lnTo>
                  <a:lnTo>
                    <a:pt x="9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 flipH="1" flipV="1">
              <a:off x="1644675" y="5013229"/>
              <a:ext cx="1084278" cy="6350"/>
            </a:xfrm>
            <a:prstGeom prst="line">
              <a:avLst/>
            </a:prstGeom>
            <a:noFill/>
            <a:ln w="6" cap="flat">
              <a:solidFill>
                <a:srgbClr val="1623F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4"/>
            <p:cNvSpPr>
              <a:spLocks/>
            </p:cNvSpPr>
            <p:nvPr/>
          </p:nvSpPr>
          <p:spPr bwMode="auto">
            <a:xfrm>
              <a:off x="1644675" y="4971955"/>
              <a:ext cx="142877" cy="84136"/>
            </a:xfrm>
            <a:custGeom>
              <a:avLst/>
              <a:gdLst>
                <a:gd name="T0" fmla="*/ 64 w 90"/>
                <a:gd name="T1" fmla="*/ 27 h 53"/>
                <a:gd name="T2" fmla="*/ 90 w 90"/>
                <a:gd name="T3" fmla="*/ 0 h 53"/>
                <a:gd name="T4" fmla="*/ 0 w 90"/>
                <a:gd name="T5" fmla="*/ 26 h 53"/>
                <a:gd name="T6" fmla="*/ 90 w 90"/>
                <a:gd name="T7" fmla="*/ 53 h 53"/>
                <a:gd name="T8" fmla="*/ 64 w 90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">
                  <a:moveTo>
                    <a:pt x="64" y="27"/>
                  </a:moveTo>
                  <a:lnTo>
                    <a:pt x="90" y="0"/>
                  </a:lnTo>
                  <a:lnTo>
                    <a:pt x="0" y="26"/>
                  </a:lnTo>
                  <a:lnTo>
                    <a:pt x="90" y="53"/>
                  </a:lnTo>
                  <a:lnTo>
                    <a:pt x="64" y="2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auto">
            <a:xfrm>
              <a:off x="2763879" y="4938618"/>
              <a:ext cx="41998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64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4116449" y="5197376"/>
              <a:ext cx="358780" cy="0"/>
            </a:xfrm>
            <a:prstGeom prst="line">
              <a:avLst/>
            </a:prstGeom>
            <a:noFill/>
            <a:ln w="6" cap="flat">
              <a:solidFill>
                <a:srgbClr val="1623F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7"/>
            <p:cNvSpPr>
              <a:spLocks/>
            </p:cNvSpPr>
            <p:nvPr/>
          </p:nvSpPr>
          <p:spPr bwMode="auto">
            <a:xfrm>
              <a:off x="4333939" y="5156101"/>
              <a:ext cx="141290" cy="82548"/>
            </a:xfrm>
            <a:custGeom>
              <a:avLst/>
              <a:gdLst>
                <a:gd name="T0" fmla="*/ 25 w 89"/>
                <a:gd name="T1" fmla="*/ 26 h 52"/>
                <a:gd name="T2" fmla="*/ 0 w 89"/>
                <a:gd name="T3" fmla="*/ 52 h 52"/>
                <a:gd name="T4" fmla="*/ 89 w 89"/>
                <a:gd name="T5" fmla="*/ 26 h 52"/>
                <a:gd name="T6" fmla="*/ 0 w 89"/>
                <a:gd name="T7" fmla="*/ 0 h 52"/>
                <a:gd name="T8" fmla="*/ 25 w 89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2">
                  <a:moveTo>
                    <a:pt x="25" y="26"/>
                  </a:moveTo>
                  <a:lnTo>
                    <a:pt x="0" y="52"/>
                  </a:lnTo>
                  <a:lnTo>
                    <a:pt x="89" y="26"/>
                  </a:lnTo>
                  <a:lnTo>
                    <a:pt x="0" y="0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38"/>
            <p:cNvSpPr>
              <a:spLocks noChangeShapeType="1"/>
            </p:cNvSpPr>
            <p:nvPr/>
          </p:nvSpPr>
          <p:spPr bwMode="auto">
            <a:xfrm flipH="1">
              <a:off x="3081384" y="5208488"/>
              <a:ext cx="398468" cy="0"/>
            </a:xfrm>
            <a:prstGeom prst="line">
              <a:avLst/>
            </a:prstGeom>
            <a:noFill/>
            <a:ln w="6" cap="flat">
              <a:solidFill>
                <a:srgbClr val="1623F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9"/>
            <p:cNvSpPr>
              <a:spLocks/>
            </p:cNvSpPr>
            <p:nvPr/>
          </p:nvSpPr>
          <p:spPr bwMode="auto">
            <a:xfrm>
              <a:off x="3081384" y="5167214"/>
              <a:ext cx="141290" cy="82548"/>
            </a:xfrm>
            <a:custGeom>
              <a:avLst/>
              <a:gdLst>
                <a:gd name="T0" fmla="*/ 64 w 89"/>
                <a:gd name="T1" fmla="*/ 26 h 52"/>
                <a:gd name="T2" fmla="*/ 89 w 89"/>
                <a:gd name="T3" fmla="*/ 0 h 52"/>
                <a:gd name="T4" fmla="*/ 0 w 89"/>
                <a:gd name="T5" fmla="*/ 26 h 52"/>
                <a:gd name="T6" fmla="*/ 89 w 89"/>
                <a:gd name="T7" fmla="*/ 52 h 52"/>
                <a:gd name="T8" fmla="*/ 64 w 89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2">
                  <a:moveTo>
                    <a:pt x="64" y="26"/>
                  </a:moveTo>
                  <a:lnTo>
                    <a:pt x="89" y="0"/>
                  </a:lnTo>
                  <a:lnTo>
                    <a:pt x="0" y="26"/>
                  </a:lnTo>
                  <a:lnTo>
                    <a:pt x="89" y="52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auto">
            <a:xfrm>
              <a:off x="3535415" y="5118002"/>
              <a:ext cx="41998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32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Line 141"/>
            <p:cNvSpPr>
              <a:spLocks noChangeShapeType="1"/>
            </p:cNvSpPr>
            <p:nvPr/>
          </p:nvSpPr>
          <p:spPr bwMode="auto">
            <a:xfrm>
              <a:off x="1627212" y="4922743"/>
              <a:ext cx="0" cy="180972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42"/>
            <p:cNvSpPr>
              <a:spLocks noChangeShapeType="1"/>
            </p:cNvSpPr>
            <p:nvPr/>
          </p:nvSpPr>
          <p:spPr bwMode="auto">
            <a:xfrm>
              <a:off x="4497454" y="4922743"/>
              <a:ext cx="0" cy="180972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43"/>
            <p:cNvSpPr>
              <a:spLocks noChangeShapeType="1"/>
            </p:cNvSpPr>
            <p:nvPr/>
          </p:nvSpPr>
          <p:spPr bwMode="auto">
            <a:xfrm>
              <a:off x="4500629" y="5098953"/>
              <a:ext cx="0" cy="180972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44"/>
            <p:cNvSpPr>
              <a:spLocks noChangeShapeType="1"/>
            </p:cNvSpPr>
            <p:nvPr/>
          </p:nvSpPr>
          <p:spPr bwMode="auto">
            <a:xfrm>
              <a:off x="3082971" y="5116415"/>
              <a:ext cx="0" cy="180972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45"/>
            <p:cNvSpPr>
              <a:spLocks noChangeShapeType="1"/>
            </p:cNvSpPr>
            <p:nvPr/>
          </p:nvSpPr>
          <p:spPr bwMode="auto">
            <a:xfrm>
              <a:off x="4356165" y="5402159"/>
              <a:ext cx="127002" cy="0"/>
            </a:xfrm>
            <a:prstGeom prst="line">
              <a:avLst/>
            </a:prstGeom>
            <a:noFill/>
            <a:ln w="4" cap="flat">
              <a:solidFill>
                <a:srgbClr val="1623F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6"/>
            <p:cNvSpPr>
              <a:spLocks/>
            </p:cNvSpPr>
            <p:nvPr/>
          </p:nvSpPr>
          <p:spPr bwMode="auto">
            <a:xfrm>
              <a:off x="4448241" y="5389460"/>
              <a:ext cx="41276" cy="25400"/>
            </a:xfrm>
            <a:custGeom>
              <a:avLst/>
              <a:gdLst>
                <a:gd name="T0" fmla="*/ 7 w 26"/>
                <a:gd name="T1" fmla="*/ 8 h 16"/>
                <a:gd name="T2" fmla="*/ 0 w 26"/>
                <a:gd name="T3" fmla="*/ 16 h 16"/>
                <a:gd name="T4" fmla="*/ 26 w 26"/>
                <a:gd name="T5" fmla="*/ 8 h 16"/>
                <a:gd name="T6" fmla="*/ 0 w 26"/>
                <a:gd name="T7" fmla="*/ 0 h 16"/>
                <a:gd name="T8" fmla="*/ 7 w 2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7" y="8"/>
                  </a:moveTo>
                  <a:lnTo>
                    <a:pt x="0" y="16"/>
                  </a:lnTo>
                  <a:lnTo>
                    <a:pt x="26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47"/>
            <p:cNvSpPr>
              <a:spLocks noChangeArrowheads="1"/>
            </p:cNvSpPr>
            <p:nvPr/>
          </p:nvSpPr>
          <p:spPr bwMode="auto">
            <a:xfrm>
              <a:off x="3919596" y="5335486"/>
              <a:ext cx="3831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16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Line 148"/>
            <p:cNvSpPr>
              <a:spLocks noChangeShapeType="1"/>
            </p:cNvSpPr>
            <p:nvPr/>
          </p:nvSpPr>
          <p:spPr bwMode="auto">
            <a:xfrm>
              <a:off x="4495867" y="5311674"/>
              <a:ext cx="0" cy="182559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49"/>
            <p:cNvSpPr>
              <a:spLocks noChangeShapeType="1"/>
            </p:cNvSpPr>
            <p:nvPr/>
          </p:nvSpPr>
          <p:spPr bwMode="auto">
            <a:xfrm>
              <a:off x="3784656" y="5311674"/>
              <a:ext cx="0" cy="182559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50"/>
            <p:cNvSpPr>
              <a:spLocks noChangeShapeType="1"/>
            </p:cNvSpPr>
            <p:nvPr/>
          </p:nvSpPr>
          <p:spPr bwMode="auto">
            <a:xfrm flipH="1">
              <a:off x="3795769" y="5405334"/>
              <a:ext cx="128589" cy="0"/>
            </a:xfrm>
            <a:prstGeom prst="line">
              <a:avLst/>
            </a:prstGeom>
            <a:noFill/>
            <a:ln w="4" cap="flat">
              <a:solidFill>
                <a:srgbClr val="1623F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1"/>
            <p:cNvSpPr>
              <a:spLocks/>
            </p:cNvSpPr>
            <p:nvPr/>
          </p:nvSpPr>
          <p:spPr bwMode="auto">
            <a:xfrm>
              <a:off x="3789419" y="5394222"/>
              <a:ext cx="42863" cy="23812"/>
            </a:xfrm>
            <a:custGeom>
              <a:avLst/>
              <a:gdLst>
                <a:gd name="T0" fmla="*/ 19 w 27"/>
                <a:gd name="T1" fmla="*/ 7 h 15"/>
                <a:gd name="T2" fmla="*/ 27 w 27"/>
                <a:gd name="T3" fmla="*/ 0 h 15"/>
                <a:gd name="T4" fmla="*/ 0 w 27"/>
                <a:gd name="T5" fmla="*/ 7 h 15"/>
                <a:gd name="T6" fmla="*/ 27 w 27"/>
                <a:gd name="T7" fmla="*/ 15 h 15"/>
                <a:gd name="T8" fmla="*/ 19 w 27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5">
                  <a:moveTo>
                    <a:pt x="19" y="7"/>
                  </a:moveTo>
                  <a:lnTo>
                    <a:pt x="27" y="0"/>
                  </a:lnTo>
                  <a:lnTo>
                    <a:pt x="0" y="7"/>
                  </a:lnTo>
                  <a:lnTo>
                    <a:pt x="27" y="15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 w="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5"/>
          <p:cNvGrpSpPr>
            <a:grpSpLocks noChangeAspect="1"/>
          </p:cNvGrpSpPr>
          <p:nvPr/>
        </p:nvGrpSpPr>
        <p:grpSpPr bwMode="auto">
          <a:xfrm>
            <a:off x="5770564" y="2487614"/>
            <a:ext cx="4219575" cy="1362075"/>
            <a:chOff x="2915" y="1567"/>
            <a:chExt cx="2658" cy="858"/>
          </a:xfrm>
        </p:grpSpPr>
        <p:sp>
          <p:nvSpPr>
            <p:cNvPr id="4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915" y="1567"/>
              <a:ext cx="2658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2929" y="1581"/>
              <a:ext cx="2625" cy="154"/>
            </a:xfrm>
            <a:custGeom>
              <a:avLst/>
              <a:gdLst>
                <a:gd name="T0" fmla="*/ 0 w 375"/>
                <a:gd name="T1" fmla="*/ 0 h 22"/>
                <a:gd name="T2" fmla="*/ 375 w 375"/>
                <a:gd name="T3" fmla="*/ 0 h 22"/>
                <a:gd name="T4" fmla="*/ 0 w 375"/>
                <a:gd name="T5" fmla="*/ 4 h 22"/>
                <a:gd name="T6" fmla="*/ 375 w 375"/>
                <a:gd name="T7" fmla="*/ 4 h 22"/>
                <a:gd name="T8" fmla="*/ 0 w 375"/>
                <a:gd name="T9" fmla="*/ 22 h 22"/>
                <a:gd name="T10" fmla="*/ 0 w 375"/>
                <a:gd name="T11" fmla="*/ 4 h 22"/>
                <a:gd name="T12" fmla="*/ 4 w 375"/>
                <a:gd name="T13" fmla="*/ 22 h 22"/>
                <a:gd name="T14" fmla="*/ 4 w 375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" h="22">
                  <a:moveTo>
                    <a:pt x="0" y="0"/>
                  </a:moveTo>
                  <a:lnTo>
                    <a:pt x="375" y="0"/>
                  </a:lnTo>
                  <a:moveTo>
                    <a:pt x="0" y="4"/>
                  </a:moveTo>
                  <a:lnTo>
                    <a:pt x="375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3020" y="1602"/>
              <a:ext cx="21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1A1B1C"/>
                  </a:solidFill>
                  <a:latin typeface="Times New Roman" pitchFamily="18" charset="0"/>
                </a:rPr>
                <a:t>Field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Line 8"/>
            <p:cNvSpPr>
              <a:spLocks noChangeShapeType="1"/>
            </p:cNvSpPr>
            <p:nvPr/>
          </p:nvSpPr>
          <p:spPr bwMode="auto">
            <a:xfrm flipV="1">
              <a:off x="3314" y="1609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3377" y="1602"/>
              <a:ext cx="42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1A1B1C"/>
                  </a:solidFill>
                  <a:latin typeface="Times New Roman" pitchFamily="18" charset="0"/>
                </a:rPr>
                <a:t>Condition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V="1">
              <a:off x="3909" y="1609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3972" y="1602"/>
              <a:ext cx="4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929" y="1609"/>
              <a:ext cx="2625" cy="252"/>
            </a:xfrm>
            <a:custGeom>
              <a:avLst/>
              <a:gdLst>
                <a:gd name="T0" fmla="*/ 371 w 375"/>
                <a:gd name="T1" fmla="*/ 18 h 36"/>
                <a:gd name="T2" fmla="*/ 371 w 375"/>
                <a:gd name="T3" fmla="*/ 0 h 36"/>
                <a:gd name="T4" fmla="*/ 375 w 375"/>
                <a:gd name="T5" fmla="*/ 18 h 36"/>
                <a:gd name="T6" fmla="*/ 375 w 375"/>
                <a:gd name="T7" fmla="*/ 0 h 36"/>
                <a:gd name="T8" fmla="*/ 0 w 375"/>
                <a:gd name="T9" fmla="*/ 18 h 36"/>
                <a:gd name="T10" fmla="*/ 375 w 375"/>
                <a:gd name="T11" fmla="*/ 18 h 36"/>
                <a:gd name="T12" fmla="*/ 0 w 375"/>
                <a:gd name="T13" fmla="*/ 36 h 36"/>
                <a:gd name="T14" fmla="*/ 0 w 375"/>
                <a:gd name="T15" fmla="*/ 18 h 36"/>
                <a:gd name="T16" fmla="*/ 4 w 375"/>
                <a:gd name="T17" fmla="*/ 36 h 36"/>
                <a:gd name="T18" fmla="*/ 4 w 375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36">
                  <a:moveTo>
                    <a:pt x="371" y="18"/>
                  </a:moveTo>
                  <a:lnTo>
                    <a:pt x="371" y="0"/>
                  </a:lnTo>
                  <a:moveTo>
                    <a:pt x="375" y="18"/>
                  </a:moveTo>
                  <a:lnTo>
                    <a:pt x="375" y="0"/>
                  </a:lnTo>
                  <a:moveTo>
                    <a:pt x="0" y="18"/>
                  </a:moveTo>
                  <a:lnTo>
                    <a:pt x="375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020" y="1735"/>
              <a:ext cx="13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1A1B1C"/>
                  </a:solidFill>
                  <a:latin typeface="Times New Roman" pitchFamily="18" charset="0"/>
                </a:rPr>
                <a:t>OF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3314" y="1735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377" y="1735"/>
              <a:ext cx="4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Overflow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V="1">
              <a:off x="3909" y="1735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3972" y="1735"/>
              <a:ext cx="79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Set on an overflow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Freeform 18"/>
            <p:cNvSpPr>
              <a:spLocks noEditPoints="1"/>
            </p:cNvSpPr>
            <p:nvPr/>
          </p:nvSpPr>
          <p:spPr bwMode="auto">
            <a:xfrm>
              <a:off x="2929" y="1735"/>
              <a:ext cx="2625" cy="259"/>
            </a:xfrm>
            <a:custGeom>
              <a:avLst/>
              <a:gdLst>
                <a:gd name="T0" fmla="*/ 371 w 375"/>
                <a:gd name="T1" fmla="*/ 18 h 37"/>
                <a:gd name="T2" fmla="*/ 371 w 375"/>
                <a:gd name="T3" fmla="*/ 0 h 37"/>
                <a:gd name="T4" fmla="*/ 375 w 375"/>
                <a:gd name="T5" fmla="*/ 18 h 37"/>
                <a:gd name="T6" fmla="*/ 375 w 375"/>
                <a:gd name="T7" fmla="*/ 0 h 37"/>
                <a:gd name="T8" fmla="*/ 0 w 375"/>
                <a:gd name="T9" fmla="*/ 19 h 37"/>
                <a:gd name="T10" fmla="*/ 375 w 375"/>
                <a:gd name="T11" fmla="*/ 19 h 37"/>
                <a:gd name="T12" fmla="*/ 0 w 375"/>
                <a:gd name="T13" fmla="*/ 37 h 37"/>
                <a:gd name="T14" fmla="*/ 0 w 375"/>
                <a:gd name="T15" fmla="*/ 19 h 37"/>
                <a:gd name="T16" fmla="*/ 4 w 375"/>
                <a:gd name="T17" fmla="*/ 37 h 37"/>
                <a:gd name="T18" fmla="*/ 4 w 37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37">
                  <a:moveTo>
                    <a:pt x="371" y="18"/>
                  </a:moveTo>
                  <a:lnTo>
                    <a:pt x="371" y="0"/>
                  </a:lnTo>
                  <a:moveTo>
                    <a:pt x="375" y="18"/>
                  </a:moveTo>
                  <a:lnTo>
                    <a:pt x="375" y="0"/>
                  </a:lnTo>
                  <a:moveTo>
                    <a:pt x="0" y="19"/>
                  </a:moveTo>
                  <a:lnTo>
                    <a:pt x="37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3020" y="1868"/>
              <a:ext cx="12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1A1B1C"/>
                  </a:solidFill>
                  <a:latin typeface="Times New Roman" pitchFamily="18" charset="0"/>
                </a:rPr>
                <a:t>CF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V="1">
              <a:off x="3314" y="1868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3377" y="1868"/>
              <a:ext cx="4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Carry flag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3909" y="1868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3972" y="1868"/>
              <a:ext cx="102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Set on a carry or borrow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Freeform 24"/>
            <p:cNvSpPr>
              <a:spLocks noEditPoints="1"/>
            </p:cNvSpPr>
            <p:nvPr/>
          </p:nvSpPr>
          <p:spPr bwMode="auto">
            <a:xfrm>
              <a:off x="2929" y="1868"/>
              <a:ext cx="2625" cy="384"/>
            </a:xfrm>
            <a:custGeom>
              <a:avLst/>
              <a:gdLst>
                <a:gd name="T0" fmla="*/ 371 w 375"/>
                <a:gd name="T1" fmla="*/ 18 h 55"/>
                <a:gd name="T2" fmla="*/ 371 w 375"/>
                <a:gd name="T3" fmla="*/ 0 h 55"/>
                <a:gd name="T4" fmla="*/ 375 w 375"/>
                <a:gd name="T5" fmla="*/ 18 h 55"/>
                <a:gd name="T6" fmla="*/ 375 w 375"/>
                <a:gd name="T7" fmla="*/ 0 h 55"/>
                <a:gd name="T8" fmla="*/ 0 w 375"/>
                <a:gd name="T9" fmla="*/ 18 h 55"/>
                <a:gd name="T10" fmla="*/ 375 w 375"/>
                <a:gd name="T11" fmla="*/ 18 h 55"/>
                <a:gd name="T12" fmla="*/ 0 w 375"/>
                <a:gd name="T13" fmla="*/ 55 h 55"/>
                <a:gd name="T14" fmla="*/ 0 w 375"/>
                <a:gd name="T15" fmla="*/ 19 h 55"/>
                <a:gd name="T16" fmla="*/ 4 w 375"/>
                <a:gd name="T17" fmla="*/ 55 h 55"/>
                <a:gd name="T18" fmla="*/ 4 w 375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55">
                  <a:moveTo>
                    <a:pt x="371" y="18"/>
                  </a:moveTo>
                  <a:lnTo>
                    <a:pt x="371" y="0"/>
                  </a:lnTo>
                  <a:moveTo>
                    <a:pt x="375" y="18"/>
                  </a:moveTo>
                  <a:lnTo>
                    <a:pt x="375" y="0"/>
                  </a:lnTo>
                  <a:moveTo>
                    <a:pt x="0" y="18"/>
                  </a:moveTo>
                  <a:lnTo>
                    <a:pt x="375" y="18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Rectangle 25"/>
            <p:cNvSpPr>
              <a:spLocks noChangeArrowheads="1"/>
            </p:cNvSpPr>
            <p:nvPr/>
          </p:nvSpPr>
          <p:spPr bwMode="auto">
            <a:xfrm>
              <a:off x="3020" y="1994"/>
              <a:ext cx="12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1A1B1C"/>
                  </a:solidFill>
                  <a:latin typeface="Times New Roman" pitchFamily="18" charset="0"/>
                </a:rPr>
                <a:t>ZF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49" name="Line 26"/>
            <p:cNvSpPr>
              <a:spLocks noChangeShapeType="1"/>
            </p:cNvSpPr>
            <p:nvPr/>
          </p:nvSpPr>
          <p:spPr bwMode="auto">
            <a:xfrm flipV="1">
              <a:off x="3314" y="2001"/>
              <a:ext cx="0" cy="251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" name="Rectangle 27"/>
            <p:cNvSpPr>
              <a:spLocks noChangeArrowheads="1"/>
            </p:cNvSpPr>
            <p:nvPr/>
          </p:nvSpPr>
          <p:spPr bwMode="auto">
            <a:xfrm>
              <a:off x="3377" y="1994"/>
              <a:ext cx="38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Zero flag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52" name="Line 28"/>
            <p:cNvSpPr>
              <a:spLocks noChangeShapeType="1"/>
            </p:cNvSpPr>
            <p:nvPr/>
          </p:nvSpPr>
          <p:spPr bwMode="auto">
            <a:xfrm flipV="1">
              <a:off x="3909" y="2001"/>
              <a:ext cx="0" cy="251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29"/>
            <p:cNvSpPr>
              <a:spLocks noChangeArrowheads="1"/>
            </p:cNvSpPr>
            <p:nvPr/>
          </p:nvSpPr>
          <p:spPr bwMode="auto">
            <a:xfrm>
              <a:off x="3972" y="1994"/>
              <a:ext cx="131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Set when the result is a 0,or the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54" name="Rectangle 30"/>
            <p:cNvSpPr>
              <a:spLocks noChangeArrowheads="1"/>
            </p:cNvSpPr>
            <p:nvPr/>
          </p:nvSpPr>
          <p:spPr bwMode="auto">
            <a:xfrm>
              <a:off x="3972" y="2120"/>
              <a:ext cx="13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comparison leads to an equality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55" name="Freeform 31"/>
            <p:cNvSpPr>
              <a:spLocks noEditPoints="1"/>
            </p:cNvSpPr>
            <p:nvPr/>
          </p:nvSpPr>
          <p:spPr bwMode="auto">
            <a:xfrm>
              <a:off x="2929" y="2001"/>
              <a:ext cx="2625" cy="377"/>
            </a:xfrm>
            <a:custGeom>
              <a:avLst/>
              <a:gdLst>
                <a:gd name="T0" fmla="*/ 371 w 375"/>
                <a:gd name="T1" fmla="*/ 36 h 54"/>
                <a:gd name="T2" fmla="*/ 371 w 375"/>
                <a:gd name="T3" fmla="*/ 0 h 54"/>
                <a:gd name="T4" fmla="*/ 375 w 375"/>
                <a:gd name="T5" fmla="*/ 36 h 54"/>
                <a:gd name="T6" fmla="*/ 375 w 375"/>
                <a:gd name="T7" fmla="*/ 0 h 54"/>
                <a:gd name="T8" fmla="*/ 0 w 375"/>
                <a:gd name="T9" fmla="*/ 36 h 54"/>
                <a:gd name="T10" fmla="*/ 375 w 375"/>
                <a:gd name="T11" fmla="*/ 36 h 54"/>
                <a:gd name="T12" fmla="*/ 0 w 375"/>
                <a:gd name="T13" fmla="*/ 54 h 54"/>
                <a:gd name="T14" fmla="*/ 0 w 375"/>
                <a:gd name="T15" fmla="*/ 36 h 54"/>
                <a:gd name="T16" fmla="*/ 4 w 375"/>
                <a:gd name="T17" fmla="*/ 54 h 54"/>
                <a:gd name="T18" fmla="*/ 4 w 375"/>
                <a:gd name="T19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5" h="54">
                  <a:moveTo>
                    <a:pt x="371" y="36"/>
                  </a:moveTo>
                  <a:lnTo>
                    <a:pt x="371" y="0"/>
                  </a:lnTo>
                  <a:moveTo>
                    <a:pt x="375" y="36"/>
                  </a:moveTo>
                  <a:lnTo>
                    <a:pt x="375" y="0"/>
                  </a:lnTo>
                  <a:moveTo>
                    <a:pt x="0" y="36"/>
                  </a:moveTo>
                  <a:lnTo>
                    <a:pt x="375" y="36"/>
                  </a:lnTo>
                  <a:moveTo>
                    <a:pt x="0" y="54"/>
                  </a:moveTo>
                  <a:lnTo>
                    <a:pt x="0" y="36"/>
                  </a:lnTo>
                  <a:moveTo>
                    <a:pt x="4" y="54"/>
                  </a:moveTo>
                  <a:lnTo>
                    <a:pt x="4" y="36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Rectangle 32"/>
            <p:cNvSpPr>
              <a:spLocks noChangeArrowheads="1"/>
            </p:cNvSpPr>
            <p:nvPr/>
          </p:nvSpPr>
          <p:spPr bwMode="auto">
            <a:xfrm>
              <a:off x="3020" y="2252"/>
              <a:ext cx="11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1A1B1C"/>
                  </a:solidFill>
                  <a:latin typeface="Times New Roman" pitchFamily="18" charset="0"/>
                </a:rPr>
                <a:t>SF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57" name="Line 33"/>
            <p:cNvSpPr>
              <a:spLocks noChangeShapeType="1"/>
            </p:cNvSpPr>
            <p:nvPr/>
          </p:nvSpPr>
          <p:spPr bwMode="auto">
            <a:xfrm flipV="1">
              <a:off x="3314" y="2252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Rectangle 34"/>
            <p:cNvSpPr>
              <a:spLocks noChangeArrowheads="1"/>
            </p:cNvSpPr>
            <p:nvPr/>
          </p:nvSpPr>
          <p:spPr bwMode="auto">
            <a:xfrm>
              <a:off x="3377" y="2252"/>
              <a:ext cx="3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Sign flag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59" name="Line 35"/>
            <p:cNvSpPr>
              <a:spLocks noChangeShapeType="1"/>
            </p:cNvSpPr>
            <p:nvPr/>
          </p:nvSpPr>
          <p:spPr bwMode="auto">
            <a:xfrm flipV="1">
              <a:off x="3909" y="2252"/>
              <a:ext cx="0" cy="12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Rectangle 36"/>
            <p:cNvSpPr>
              <a:spLocks noChangeArrowheads="1"/>
            </p:cNvSpPr>
            <p:nvPr/>
          </p:nvSpPr>
          <p:spPr bwMode="auto">
            <a:xfrm>
              <a:off x="3972" y="2252"/>
              <a:ext cx="8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Sign bit of the result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61" name="Freeform 37"/>
            <p:cNvSpPr>
              <a:spLocks noEditPoints="1"/>
            </p:cNvSpPr>
            <p:nvPr/>
          </p:nvSpPr>
          <p:spPr bwMode="auto">
            <a:xfrm>
              <a:off x="2929" y="2252"/>
              <a:ext cx="2625" cy="154"/>
            </a:xfrm>
            <a:custGeom>
              <a:avLst/>
              <a:gdLst>
                <a:gd name="T0" fmla="*/ 371 w 375"/>
                <a:gd name="T1" fmla="*/ 18 h 22"/>
                <a:gd name="T2" fmla="*/ 371 w 375"/>
                <a:gd name="T3" fmla="*/ 0 h 22"/>
                <a:gd name="T4" fmla="*/ 375 w 375"/>
                <a:gd name="T5" fmla="*/ 18 h 22"/>
                <a:gd name="T6" fmla="*/ 375 w 375"/>
                <a:gd name="T7" fmla="*/ 0 h 22"/>
                <a:gd name="T8" fmla="*/ 0 w 375"/>
                <a:gd name="T9" fmla="*/ 18 h 22"/>
                <a:gd name="T10" fmla="*/ 375 w 375"/>
                <a:gd name="T11" fmla="*/ 18 h 22"/>
                <a:gd name="T12" fmla="*/ 0 w 375"/>
                <a:gd name="T13" fmla="*/ 22 h 22"/>
                <a:gd name="T14" fmla="*/ 375 w 37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5" h="22">
                  <a:moveTo>
                    <a:pt x="371" y="18"/>
                  </a:moveTo>
                  <a:lnTo>
                    <a:pt x="371" y="0"/>
                  </a:lnTo>
                  <a:moveTo>
                    <a:pt x="375" y="18"/>
                  </a:moveTo>
                  <a:lnTo>
                    <a:pt x="375" y="0"/>
                  </a:lnTo>
                  <a:moveTo>
                    <a:pt x="0" y="18"/>
                  </a:moveTo>
                  <a:lnTo>
                    <a:pt x="375" y="18"/>
                  </a:lnTo>
                  <a:moveTo>
                    <a:pt x="0" y="22"/>
                  </a:moveTo>
                  <a:lnTo>
                    <a:pt x="375" y="22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Floating</a:t>
            </a:r>
            <a:r>
              <a:rPr lang="fr-FR" dirty="0">
                <a:solidFill>
                  <a:schemeClr val="tx1"/>
                </a:solidFill>
              </a:rPr>
              <a:t>-point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062288"/>
            <a:ext cx="7416800" cy="29575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x86 has 8 (80 bit) floating-point </a:t>
            </a:r>
            <a:r>
              <a:rPr lang="en-US" sz="2800" dirty="0">
                <a:solidFill>
                  <a:srgbClr val="FF420E"/>
                </a:solidFill>
                <a:latin typeface="Calibri" panose="020F0502020204030204" pitchFamily="34" charset="0"/>
              </a:rPr>
              <a:t>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st0 – st7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They are also arranged as a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stack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st0</a:t>
            </a:r>
            <a:r>
              <a:rPr lang="en-US" dirty="0">
                <a:latin typeface="Calibri" panose="020F0502020204030204" pitchFamily="34" charset="0"/>
              </a:rPr>
              <a:t> is the top of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stack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perform both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register</a:t>
            </a:r>
            <a:r>
              <a:rPr lang="en-US" dirty="0">
                <a:latin typeface="Calibri" panose="020F0502020204030204" pitchFamily="34" charset="0"/>
              </a:rPr>
              <a:t> operations, as well as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stack</a:t>
            </a:r>
            <a:r>
              <a:rPr lang="en-US" dirty="0">
                <a:latin typeface="Calibri" panose="020F0502020204030204" pitchFamily="34" charset="0"/>
              </a:rPr>
              <a:t> operations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4835999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st0</a:t>
            </a:r>
          </a:p>
        </p:txBody>
      </p:sp>
      <p:sp>
        <p:nvSpPr>
          <p:cNvPr id="5" name="Freeform 4"/>
          <p:cNvSpPr/>
          <p:nvPr/>
        </p:nvSpPr>
        <p:spPr>
          <a:xfrm>
            <a:off x="5484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st1</a:t>
            </a:r>
          </a:p>
        </p:txBody>
      </p:sp>
      <p:sp>
        <p:nvSpPr>
          <p:cNvPr id="6" name="Freeform 5"/>
          <p:cNvSpPr/>
          <p:nvPr/>
        </p:nvSpPr>
        <p:spPr>
          <a:xfrm>
            <a:off x="8076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st5</a:t>
            </a:r>
          </a:p>
        </p:txBody>
      </p:sp>
      <p:sp>
        <p:nvSpPr>
          <p:cNvPr id="7" name="Freeform 6"/>
          <p:cNvSpPr/>
          <p:nvPr/>
        </p:nvSpPr>
        <p:spPr>
          <a:xfrm>
            <a:off x="7427999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st4</a:t>
            </a:r>
          </a:p>
        </p:txBody>
      </p:sp>
      <p:sp>
        <p:nvSpPr>
          <p:cNvPr id="8" name="Freeform 7"/>
          <p:cNvSpPr/>
          <p:nvPr/>
        </p:nvSpPr>
        <p:spPr>
          <a:xfrm>
            <a:off x="6132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st0</a:t>
            </a:r>
          </a:p>
        </p:txBody>
      </p:sp>
      <p:sp>
        <p:nvSpPr>
          <p:cNvPr id="9" name="Freeform 8"/>
          <p:cNvSpPr/>
          <p:nvPr/>
        </p:nvSpPr>
        <p:spPr>
          <a:xfrm>
            <a:off x="6780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st0</a:t>
            </a:r>
          </a:p>
        </p:txBody>
      </p:sp>
      <p:sp>
        <p:nvSpPr>
          <p:cNvPr id="10" name="Freeform 9"/>
          <p:cNvSpPr/>
          <p:nvPr/>
        </p:nvSpPr>
        <p:spPr>
          <a:xfrm>
            <a:off x="6132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st2</a:t>
            </a:r>
          </a:p>
        </p:txBody>
      </p:sp>
      <p:sp>
        <p:nvSpPr>
          <p:cNvPr id="11" name="Freeform 10"/>
          <p:cNvSpPr/>
          <p:nvPr/>
        </p:nvSpPr>
        <p:spPr>
          <a:xfrm>
            <a:off x="6780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st3</a:t>
            </a:r>
          </a:p>
        </p:txBody>
      </p:sp>
      <p:sp>
        <p:nvSpPr>
          <p:cNvPr id="12" name="Freeform 11"/>
          <p:cNvSpPr/>
          <p:nvPr/>
        </p:nvSpPr>
        <p:spPr>
          <a:xfrm>
            <a:off x="8724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st6</a:t>
            </a:r>
          </a:p>
        </p:txBody>
      </p:sp>
      <p:sp>
        <p:nvSpPr>
          <p:cNvPr id="13" name="Freeform 12"/>
          <p:cNvSpPr/>
          <p:nvPr/>
        </p:nvSpPr>
        <p:spPr>
          <a:xfrm>
            <a:off x="9372000" y="1951201"/>
            <a:ext cx="648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st7</a:t>
            </a:r>
          </a:p>
        </p:txBody>
      </p:sp>
      <p:sp>
        <p:nvSpPr>
          <p:cNvPr id="14" name="Freeform 13"/>
          <p:cNvSpPr/>
          <p:nvPr/>
        </p:nvSpPr>
        <p:spPr>
          <a:xfrm>
            <a:off x="2964000" y="1735202"/>
            <a:ext cx="1584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FP register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371600"/>
            <a:ext cx="7416800" cy="27384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x86 follows a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segmented</a:t>
            </a:r>
            <a:r>
              <a:rPr lang="en-US" sz="2600" dirty="0">
                <a:latin typeface="Calibri" panose="020F0502020204030204" pitchFamily="34" charset="0"/>
              </a:rPr>
              <a:t> memory model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Each address in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x86</a:t>
            </a:r>
            <a:r>
              <a:rPr lang="en-US" sz="2000" dirty="0">
                <a:latin typeface="Calibri" panose="020F0502020204030204" pitchFamily="34" charset="0"/>
              </a:rPr>
              <a:t> is actually an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offset</a:t>
            </a:r>
            <a:r>
              <a:rPr lang="en-US" sz="2000" dirty="0">
                <a:latin typeface="Calibri" panose="020F0502020204030204" pitchFamily="34" charset="0"/>
              </a:rPr>
              <a:t> from the start of the </a:t>
            </a: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segment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For example, an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instruction</a:t>
            </a:r>
            <a:r>
              <a:rPr lang="en-US" sz="2000" dirty="0">
                <a:latin typeface="Calibri" panose="020F0502020204030204" pitchFamily="34" charset="0"/>
              </a:rPr>
              <a:t> address is an offset in the </a:t>
            </a:r>
            <a:r>
              <a:rPr lang="en-US" sz="2000" dirty="0">
                <a:solidFill>
                  <a:srgbClr val="FF6633"/>
                </a:solidFill>
                <a:latin typeface="Calibri" panose="020F0502020204030204" pitchFamily="34" charset="0"/>
              </a:rPr>
              <a:t>code segment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 starting address of the code segment is maintained in a </a:t>
            </a:r>
            <a:r>
              <a:rPr lang="en-US" sz="2000" dirty="0">
                <a:solidFill>
                  <a:srgbClr val="33A3A3"/>
                </a:solidFill>
                <a:latin typeface="Calibri" panose="020F0502020204030204" pitchFamily="34" charset="0"/>
              </a:rPr>
              <a:t>code segment (CS) register</a:t>
            </a:r>
          </a:p>
        </p:txBody>
      </p:sp>
      <p:sp>
        <p:nvSpPr>
          <p:cNvPr id="4" name="Freeform 3"/>
          <p:cNvSpPr/>
          <p:nvPr/>
        </p:nvSpPr>
        <p:spPr>
          <a:xfrm>
            <a:off x="3616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48159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480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912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344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776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08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40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072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504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936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368160" y="5341681"/>
            <a:ext cx="432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75040" y="5413679"/>
            <a:ext cx="101538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memory</a:t>
            </a:r>
          </a:p>
        </p:txBody>
      </p:sp>
      <p:sp>
        <p:nvSpPr>
          <p:cNvPr id="17" name="Freeform 16"/>
          <p:cNvSpPr/>
          <p:nvPr/>
        </p:nvSpPr>
        <p:spPr>
          <a:xfrm>
            <a:off x="2680160" y="4464000"/>
            <a:ext cx="1368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B613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CS Register</a:t>
            </a:r>
          </a:p>
        </p:txBody>
      </p:sp>
      <p:sp>
        <p:nvSpPr>
          <p:cNvPr id="18" name="Freeform 17"/>
          <p:cNvSpPr/>
          <p:nvPr/>
        </p:nvSpPr>
        <p:spPr>
          <a:xfrm>
            <a:off x="6448280" y="4464000"/>
            <a:ext cx="163188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Address</a:t>
            </a:r>
          </a:p>
        </p:txBody>
      </p:sp>
      <p:sp>
        <p:nvSpPr>
          <p:cNvPr id="19" name="Freeform 18"/>
          <p:cNvSpPr/>
          <p:nvPr/>
        </p:nvSpPr>
        <p:spPr>
          <a:xfrm>
            <a:off x="4984161" y="4464000"/>
            <a:ext cx="503999" cy="3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5056160" y="4642200"/>
            <a:ext cx="43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>
            <a:off x="5231120" y="4464000"/>
            <a:ext cx="0" cy="337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>
            <a:off x="4048160" y="4608000"/>
            <a:ext cx="93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H="1">
            <a:off x="5488160" y="4680000"/>
            <a:ext cx="9601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231120" y="4801680"/>
            <a:ext cx="0" cy="54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6120" y="5917680"/>
            <a:ext cx="2639034" cy="44475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2400" b="1">
                <a:solidFill>
                  <a:srgbClr val="FF420E"/>
                </a:solidFill>
                <a:latin typeface="Arial" pitchFamily="18"/>
                <a:ea typeface="Microsoft YaHei" pitchFamily="2"/>
                <a:cs typeface="Mangal" pitchFamily="2"/>
              </a:rPr>
              <a:t>Conceptual 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Segmentation in x86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3460750"/>
            <a:ext cx="7645400" cy="2482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x86 has 6 different segment 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register is 16 bits wide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Code segment (</a:t>
            </a:r>
            <a:r>
              <a:rPr lang="en-US" dirty="0" err="1">
                <a:latin typeface="Calibri" panose="020F0502020204030204" pitchFamily="34" charset="0"/>
              </a:rPr>
              <a:t>cs</a:t>
            </a:r>
            <a:r>
              <a:rPr lang="en-US" dirty="0">
                <a:latin typeface="Calibri" panose="020F0502020204030204" pitchFamily="34" charset="0"/>
              </a:rPr>
              <a:t>), data segment (ds), stack segment (</a:t>
            </a:r>
            <a:r>
              <a:rPr lang="en-US" dirty="0" err="1">
                <a:latin typeface="Calibri" panose="020F0502020204030204" pitchFamily="34" charset="0"/>
              </a:rPr>
              <a:t>ss</a:t>
            </a:r>
            <a:r>
              <a:rPr lang="en-US" dirty="0">
                <a:latin typeface="Calibri" panose="020F0502020204030204" pitchFamily="34" charset="0"/>
              </a:rPr>
              <a:t>), extra segment (</a:t>
            </a:r>
            <a:r>
              <a:rPr lang="en-US" dirty="0" err="1">
                <a:latin typeface="Calibri" panose="020F0502020204030204" pitchFamily="34" charset="0"/>
              </a:rPr>
              <a:t>es</a:t>
            </a:r>
            <a:r>
              <a:rPr lang="en-US" dirty="0">
                <a:latin typeface="Calibri" panose="020F0502020204030204" pitchFamily="34" charset="0"/>
              </a:rPr>
              <a:t>), extra segment 1 (fs), extra segment 2 (</a:t>
            </a:r>
            <a:r>
              <a:rPr lang="en-US" dirty="0" err="1">
                <a:latin typeface="Calibri" panose="020F0502020204030204" pitchFamily="34" charset="0"/>
              </a:rPr>
              <a:t>gs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3081" name="Group 3080"/>
          <p:cNvGrpSpPr/>
          <p:nvPr/>
        </p:nvGrpSpPr>
        <p:grpSpPr>
          <a:xfrm>
            <a:off x="4869021" y="1676401"/>
            <a:ext cx="1989138" cy="1404145"/>
            <a:chOff x="6205538" y="2024856"/>
            <a:chExt cx="1989138" cy="1404145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6421438" y="2452688"/>
              <a:ext cx="728663" cy="215900"/>
            </a:xfrm>
            <a:prstGeom prst="rect">
              <a:avLst/>
            </a:prstGeom>
            <a:solidFill>
              <a:srgbClr val="EE775F"/>
            </a:solidFill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653213" y="2436813"/>
              <a:ext cx="15068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6403975" y="2784475"/>
              <a:ext cx="730250" cy="214313"/>
            </a:xfrm>
            <a:prstGeom prst="rect">
              <a:avLst/>
            </a:prstGeom>
            <a:solidFill>
              <a:srgbClr val="EE775F"/>
            </a:solidFill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6653213" y="2767013"/>
              <a:ext cx="14106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ss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6421438" y="3098800"/>
              <a:ext cx="728663" cy="214313"/>
            </a:xfrm>
            <a:prstGeom prst="rect">
              <a:avLst/>
            </a:prstGeom>
            <a:solidFill>
              <a:srgbClr val="EE775F"/>
            </a:solidFill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7332663" y="2470150"/>
              <a:ext cx="730250" cy="214313"/>
            </a:xfrm>
            <a:prstGeom prst="rect">
              <a:avLst/>
            </a:prstGeom>
            <a:solidFill>
              <a:srgbClr val="EE775F"/>
            </a:solidFill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6635750" y="3098800"/>
              <a:ext cx="1603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ds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72" name="Rectangle 13"/>
            <p:cNvSpPr>
              <a:spLocks noChangeArrowheads="1"/>
            </p:cNvSpPr>
            <p:nvPr/>
          </p:nvSpPr>
          <p:spPr bwMode="auto">
            <a:xfrm>
              <a:off x="7316788" y="2784475"/>
              <a:ext cx="728663" cy="214313"/>
            </a:xfrm>
            <a:prstGeom prst="rect">
              <a:avLst/>
            </a:prstGeom>
            <a:solidFill>
              <a:srgbClr val="EE775F"/>
            </a:solidFill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Rectangle 14"/>
            <p:cNvSpPr>
              <a:spLocks noChangeArrowheads="1"/>
            </p:cNvSpPr>
            <p:nvPr/>
          </p:nvSpPr>
          <p:spPr bwMode="auto">
            <a:xfrm>
              <a:off x="7548563" y="2419350"/>
              <a:ext cx="15068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75" name="Rectangle 15"/>
            <p:cNvSpPr>
              <a:spLocks noChangeArrowheads="1"/>
            </p:cNvSpPr>
            <p:nvPr/>
          </p:nvSpPr>
          <p:spPr bwMode="auto">
            <a:xfrm>
              <a:off x="7332663" y="3098800"/>
              <a:ext cx="730250" cy="214313"/>
            </a:xfrm>
            <a:prstGeom prst="rect">
              <a:avLst/>
            </a:prstGeom>
            <a:solidFill>
              <a:srgbClr val="EE775F"/>
            </a:solidFill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Rectangle 16"/>
            <p:cNvSpPr>
              <a:spLocks noChangeArrowheads="1"/>
            </p:cNvSpPr>
            <p:nvPr/>
          </p:nvSpPr>
          <p:spPr bwMode="auto">
            <a:xfrm>
              <a:off x="7564438" y="3082925"/>
              <a:ext cx="16030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gs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77" name="Rectangle 17"/>
            <p:cNvSpPr>
              <a:spLocks noChangeArrowheads="1"/>
            </p:cNvSpPr>
            <p:nvPr/>
          </p:nvSpPr>
          <p:spPr bwMode="auto">
            <a:xfrm>
              <a:off x="6205538" y="2354263"/>
              <a:ext cx="1989138" cy="1074738"/>
            </a:xfrm>
            <a:prstGeom prst="rect">
              <a:avLst/>
            </a:prstGeom>
            <a:noFill/>
            <a:ln w="12700" cap="flat">
              <a:solidFill>
                <a:srgbClr val="3C1D7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Rectangle 18"/>
            <p:cNvSpPr>
              <a:spLocks noChangeArrowheads="1"/>
            </p:cNvSpPr>
            <p:nvPr/>
          </p:nvSpPr>
          <p:spPr bwMode="auto">
            <a:xfrm>
              <a:off x="7581900" y="2784475"/>
              <a:ext cx="12984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fs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79" name="Freeform 19"/>
            <p:cNvSpPr>
              <a:spLocks/>
            </p:cNvSpPr>
            <p:nvPr/>
          </p:nvSpPr>
          <p:spPr bwMode="auto">
            <a:xfrm>
              <a:off x="6289358" y="2024856"/>
              <a:ext cx="1873250" cy="280988"/>
            </a:xfrm>
            <a:custGeom>
              <a:avLst/>
              <a:gdLst>
                <a:gd name="T0" fmla="*/ 8 w 106"/>
                <a:gd name="T1" fmla="*/ 0 h 17"/>
                <a:gd name="T2" fmla="*/ 97 w 106"/>
                <a:gd name="T3" fmla="*/ 0 h 17"/>
                <a:gd name="T4" fmla="*/ 106 w 106"/>
                <a:gd name="T5" fmla="*/ 8 h 17"/>
                <a:gd name="T6" fmla="*/ 97 w 106"/>
                <a:gd name="T7" fmla="*/ 17 h 17"/>
                <a:gd name="T8" fmla="*/ 8 w 106"/>
                <a:gd name="T9" fmla="*/ 17 h 17"/>
                <a:gd name="T10" fmla="*/ 0 w 106"/>
                <a:gd name="T11" fmla="*/ 8 h 17"/>
                <a:gd name="T12" fmla="*/ 8 w 106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7">
                  <a:moveTo>
                    <a:pt x="8" y="0"/>
                  </a:moveTo>
                  <a:lnTo>
                    <a:pt x="97" y="0"/>
                  </a:lnTo>
                  <a:cubicBezTo>
                    <a:pt x="102" y="0"/>
                    <a:pt x="106" y="3"/>
                    <a:pt x="106" y="8"/>
                  </a:cubicBezTo>
                  <a:cubicBezTo>
                    <a:pt x="106" y="13"/>
                    <a:pt x="102" y="17"/>
                    <a:pt x="97" y="17"/>
                  </a:cubicBezTo>
                  <a:lnTo>
                    <a:pt x="8" y="17"/>
                  </a:lnTo>
                  <a:cubicBezTo>
                    <a:pt x="4" y="17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0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20"/>
            <p:cNvSpPr>
              <a:spLocks noChangeArrowheads="1"/>
            </p:cNvSpPr>
            <p:nvPr/>
          </p:nvSpPr>
          <p:spPr bwMode="auto">
            <a:xfrm>
              <a:off x="6334125" y="2057400"/>
              <a:ext cx="17113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Times New Roman" pitchFamily="18" charset="0"/>
                </a:rPr>
                <a:t>16 bit segment registers</a:t>
              </a:r>
              <a:endParaRPr lang="en-US" sz="1600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9154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200" dirty="0" err="1">
                <a:solidFill>
                  <a:schemeClr val="tx1"/>
                </a:solidFill>
              </a:rPr>
              <a:t>Segmented</a:t>
            </a:r>
            <a:r>
              <a:rPr lang="fr-FR" sz="4200" dirty="0">
                <a:solidFill>
                  <a:schemeClr val="tx1"/>
                </a:solidFill>
              </a:rPr>
              <a:t> vs </a:t>
            </a:r>
            <a:r>
              <a:rPr lang="fr-FR" sz="4200" dirty="0" err="1">
                <a:solidFill>
                  <a:schemeClr val="tx1"/>
                </a:solidFill>
              </a:rPr>
              <a:t>Linear</a:t>
            </a:r>
            <a:r>
              <a:rPr lang="fr-FR" sz="4200" dirty="0">
                <a:solidFill>
                  <a:schemeClr val="tx1"/>
                </a:solidFill>
              </a:rPr>
              <a:t> Memory Model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676400"/>
            <a:ext cx="7645400" cy="5029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In a </a:t>
            </a:r>
            <a:r>
              <a:rPr lang="en-US" sz="2000" dirty="0">
                <a:solidFill>
                  <a:srgbClr val="FF3333"/>
                </a:solidFill>
                <a:latin typeface="Calibri" panose="020F0502020204030204" pitchFamily="34" charset="0"/>
              </a:rPr>
              <a:t>linear memory model</a:t>
            </a:r>
            <a:r>
              <a:rPr lang="en-US" sz="2000" dirty="0">
                <a:latin typeface="Calibri" panose="020F0502020204030204" pitchFamily="34" charset="0"/>
              </a:rPr>
              <a:t> (e.g. </a:t>
            </a:r>
            <a:r>
              <a:rPr lang="en-US" sz="2000" dirty="0" err="1">
                <a:latin typeface="Calibri" panose="020F0502020204030204" pitchFamily="34" charset="0"/>
              </a:rPr>
              <a:t>SimpleRisc</a:t>
            </a:r>
            <a:r>
              <a:rPr lang="en-US" sz="2000" dirty="0">
                <a:latin typeface="Calibri" panose="020F0502020204030204" pitchFamily="34" charset="0"/>
              </a:rPr>
              <a:t>, ARM) the address specified in the instruction is sent to the memory system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400" dirty="0">
                <a:latin typeface="Calibri" panose="020F0502020204030204" pitchFamily="34" charset="0"/>
              </a:rPr>
              <a:t>There are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sz="1400" dirty="0">
                <a:latin typeface="Calibri" panose="020F0502020204030204" pitchFamily="34" charset="0"/>
              </a:rPr>
              <a:t> segment registers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What are the advantages of a </a:t>
            </a: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segmented memory model</a:t>
            </a:r>
            <a:r>
              <a:rPr lang="en-US" sz="2000" dirty="0">
                <a:latin typeface="Calibri" panose="020F0502020204030204" pitchFamily="34" charset="0"/>
              </a:rPr>
              <a:t>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 </a:t>
            </a:r>
            <a:r>
              <a:rPr lang="en-US" sz="2000" dirty="0">
                <a:solidFill>
                  <a:srgbClr val="DC2300"/>
                </a:solidFill>
                <a:latin typeface="Calibri" panose="020F0502020204030204" pitchFamily="34" charset="0"/>
              </a:rPr>
              <a:t>contents</a:t>
            </a:r>
            <a:r>
              <a:rPr lang="en-US" sz="2000" dirty="0">
                <a:latin typeface="Calibri" panose="020F0502020204030204" pitchFamily="34" charset="0"/>
              </a:rPr>
              <a:t> of the segment registers can be changed by the </a:t>
            </a: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operating system</a:t>
            </a:r>
            <a:r>
              <a:rPr lang="en-US" sz="2000" dirty="0">
                <a:latin typeface="Calibri" panose="020F0502020204030204" pitchFamily="34" charset="0"/>
              </a:rPr>
              <a:t> at runtime.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Can map the</a:t>
            </a: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 text section(code)</a:t>
            </a:r>
            <a:r>
              <a:rPr lang="en-US" sz="2000" dirty="0">
                <a:latin typeface="Calibri" panose="020F0502020204030204" pitchFamily="34" charset="0"/>
              </a:rPr>
              <a:t> to another part of memory, or in principle to other devices also (discussed in </a:t>
            </a:r>
            <a:r>
              <a:rPr lang="en-US" sz="2000" u="sng" dirty="0">
                <a:latin typeface="Calibri" panose="020F0502020204030204" pitchFamily="34" charset="0"/>
              </a:rPr>
              <a:t>Chapter 10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Stores</a:t>
            </a:r>
            <a:r>
              <a:rPr lang="en-US" sz="2000" dirty="0">
                <a:latin typeface="Calibri" panose="020F0502020204030204" pitchFamily="34" charset="0"/>
              </a:rPr>
              <a:t> cannot modify the instructions in the text section. </a:t>
            </a:r>
            <a:r>
              <a:rPr lang="en-US" sz="2000" dirty="0">
                <a:solidFill>
                  <a:srgbClr val="FF3333"/>
                </a:solidFill>
                <a:latin typeface="Calibri" panose="020F0502020204030204" pitchFamily="34" charset="0"/>
              </a:rPr>
              <a:t>REASON </a:t>
            </a:r>
            <a:r>
              <a:rPr lang="en-US" sz="2000" dirty="0">
                <a:latin typeface="Calibri" panose="020F0502020204030204" pitchFamily="34" charset="0"/>
              </a:rPr>
              <a:t>: Stores use the </a:t>
            </a:r>
            <a:r>
              <a:rPr lang="en-US" sz="2000" dirty="0">
                <a:solidFill>
                  <a:srgbClr val="00AE00"/>
                </a:solidFill>
                <a:latin typeface="Calibri" panose="020F0502020204030204" pitchFamily="34" charset="0"/>
              </a:rPr>
              <a:t>data segment</a:t>
            </a:r>
            <a:r>
              <a:rPr lang="en-US" sz="2000" dirty="0">
                <a:latin typeface="Calibri" panose="020F0502020204030204" pitchFamily="34" charset="0"/>
              </a:rPr>
              <a:t>, and instructions use the </a:t>
            </a:r>
            <a:r>
              <a:rPr lang="en-US" sz="2000" dirty="0">
                <a:solidFill>
                  <a:srgbClr val="DC2300"/>
                </a:solidFill>
                <a:latin typeface="Calibri" panose="020F0502020204030204" pitchFamily="34" charset="0"/>
              </a:rPr>
              <a:t>code segment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Segmentation </a:t>
            </a:r>
            <a:r>
              <a:rPr lang="fr-FR" dirty="0" err="1">
                <a:solidFill>
                  <a:schemeClr val="tx1"/>
                </a:solidFill>
              </a:rPr>
              <a:t>Work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00200"/>
            <a:ext cx="7721600" cy="45783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segment registers </a:t>
            </a:r>
            <a:r>
              <a:rPr lang="en-US" sz="2400" dirty="0">
                <a:latin typeface="Calibri" panose="020F0502020204030204" pitchFamily="34" charset="0"/>
              </a:rPr>
              <a:t>nowadays contain an offset into a segment descriptor table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Because, 16 bits are not sufficient to store a memory address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Modern x86 processors have two kinds of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segment descriptor tables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b="1" dirty="0">
                <a:solidFill>
                  <a:srgbClr val="DC2300"/>
                </a:solidFill>
                <a:latin typeface="Calibri" panose="020F0502020204030204" pitchFamily="34" charset="0"/>
              </a:rPr>
              <a:t>LDT</a:t>
            </a:r>
            <a:r>
              <a:rPr lang="en-US" sz="2000" dirty="0">
                <a:latin typeface="Calibri" panose="020F0502020204030204" pitchFamily="34" charset="0"/>
              </a:rPr>
              <a:t> (Local Descriptor Table), 1 per process, typically not used nowadays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b="1" dirty="0">
                <a:solidFill>
                  <a:srgbClr val="DC2300"/>
                </a:solidFill>
                <a:latin typeface="Calibri" panose="020F0502020204030204" pitchFamily="34" charset="0"/>
              </a:rPr>
              <a:t>GDT</a:t>
            </a:r>
            <a:r>
              <a:rPr lang="en-US" sz="2000" dirty="0">
                <a:latin typeface="Calibri" panose="020F0502020204030204" pitchFamily="34" charset="0"/>
              </a:rPr>
              <a:t> (Global Descriptor Table), contains 8191 entries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Each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entry</a:t>
            </a:r>
            <a:r>
              <a:rPr lang="en-US" sz="2000" dirty="0">
                <a:latin typeface="Calibri" panose="020F0502020204030204" pitchFamily="34" charset="0"/>
              </a:rPr>
              <a:t> in these </a:t>
            </a:r>
            <a:r>
              <a:rPr lang="en-US" sz="2000" b="1" dirty="0">
                <a:solidFill>
                  <a:srgbClr val="004A4A"/>
                </a:solidFill>
                <a:latin typeface="Calibri" panose="020F0502020204030204" pitchFamily="34" charset="0"/>
              </a:rPr>
              <a:t>tables</a:t>
            </a:r>
            <a:r>
              <a:rPr lang="en-US" sz="2000" dirty="0">
                <a:latin typeface="Calibri" panose="020F0502020204030204" pitchFamily="34" charset="0"/>
              </a:rPr>
              <a:t> contains the starting address of the segment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Segment </a:t>
            </a:r>
            <a:r>
              <a:rPr lang="fr-FR" dirty="0" err="1">
                <a:solidFill>
                  <a:schemeClr val="tx1"/>
                </a:solidFill>
              </a:rPr>
              <a:t>Descriptor</a:t>
            </a:r>
            <a:r>
              <a:rPr lang="fr-FR" dirty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00200"/>
            <a:ext cx="7416800" cy="3886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Every memory access needs to access the GDT or LDT :  </a:t>
            </a:r>
            <a:r>
              <a:rPr lang="en-US" sz="2400" dirty="0">
                <a:solidFill>
                  <a:srgbClr val="FF3333"/>
                </a:solidFill>
                <a:latin typeface="Calibri" panose="020F0502020204030204" pitchFamily="34" charset="0"/>
              </a:rPr>
              <a:t>VERY SLOW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Use a 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segment descriptor cache (SDC)</a:t>
            </a:r>
            <a:r>
              <a:rPr lang="en-US" sz="2400" dirty="0">
                <a:latin typeface="Calibri" panose="020F0502020204030204" pitchFamily="34" charset="0"/>
              </a:rPr>
              <a:t> at each processor that stores a copy of the relevant entries in the GDT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Lookup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SDC</a:t>
            </a:r>
            <a:r>
              <a:rPr lang="en-US" dirty="0">
                <a:latin typeface="Calibri" panose="020F0502020204030204" pitchFamily="34" charset="0"/>
              </a:rPr>
              <a:t> first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an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entry</a:t>
            </a:r>
            <a:r>
              <a:rPr lang="en-US" dirty="0">
                <a:latin typeface="Calibri" panose="020F0502020204030204" pitchFamily="34" charset="0"/>
              </a:rPr>
              <a:t> is not there, send a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request</a:t>
            </a:r>
            <a:r>
              <a:rPr lang="en-US" dirty="0">
                <a:latin typeface="Calibri" panose="020F0502020204030204" pitchFamily="34" charset="0"/>
              </a:rPr>
              <a:t> to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GDT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Quick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fast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efficient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4953000"/>
            <a:ext cx="7848600" cy="12001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x86 supports a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base</a:t>
            </a:r>
            <a:r>
              <a:rPr lang="en-US" sz="2200" dirty="0">
                <a:latin typeface="Calibri" panose="020F0502020204030204" pitchFamily="34" charset="0"/>
              </a:rPr>
              <a:t>, a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scaled index</a:t>
            </a:r>
            <a:r>
              <a:rPr lang="en-US" sz="2200" dirty="0">
                <a:latin typeface="Calibri" panose="020F0502020204030204" pitchFamily="34" charset="0"/>
              </a:rPr>
              <a:t> and an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offset</a:t>
            </a:r>
            <a:r>
              <a:rPr lang="en-US" sz="2200" dirty="0">
                <a:latin typeface="Calibri" panose="020F0502020204030204" pitchFamily="34" charset="0"/>
              </a:rPr>
              <a:t> (known as the 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displacement</a:t>
            </a:r>
            <a:r>
              <a:rPr lang="en-US" sz="22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Each of the fields is optional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1524001"/>
                <a:ext cx="7696200" cy="2285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𝑎𝑑𝑑𝑟𝑒𝑠𝑠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</m:t>
                                      </m:r>
                                    </m:e>
                                  </m:eqAr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𝑒𝑎𝑥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𝑒𝑏𝑥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𝑒𝑐𝑥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𝑒𝑑𝑥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𝑒𝑠𝑝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𝑒𝑏𝑝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𝑒𝑠𝑖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𝑒𝑑𝑖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𝑒𝑎𝑥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𝑒𝑏𝑥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𝑒𝑐𝑥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𝑒𝑑𝑥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𝑒𝑏𝑝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𝑒𝑠𝑖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𝑒𝑑𝑖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𝑠𝑐𝑎𝑙𝑒</m:t>
                              </m:r>
                            </m:lim>
                          </m:limLow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𝑑𝑖𝑠𝑝𝑙𝑎𝑐𝑒𝑚𝑒𝑛𝑡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𝑜𝑓𝑓𝑠𝑒𝑡</m:t>
                          </m:r>
                        </m:lim>
                      </m:limLow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524001"/>
                <a:ext cx="7696200" cy="2285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Examples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4191000"/>
            <a:ext cx="7416800" cy="1974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x86 supports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memory direct addressing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address can just be the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index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It can be a combination of the </a:t>
            </a:r>
            <a:r>
              <a:rPr lang="en-US" sz="2600" dirty="0">
                <a:solidFill>
                  <a:srgbClr val="008000"/>
                </a:solidFill>
                <a:latin typeface="Calibri" panose="020F0502020204030204" pitchFamily="34" charset="0"/>
              </a:rPr>
              <a:t>base</a:t>
            </a:r>
            <a:r>
              <a:rPr lang="en-US" sz="2600" dirty="0">
                <a:latin typeface="Calibri" panose="020F0502020204030204" pitchFamily="34" charset="0"/>
              </a:rPr>
              <a:t>,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scaled index</a:t>
            </a:r>
            <a:r>
              <a:rPr lang="en-US" sz="2600" dirty="0">
                <a:latin typeface="Calibri" panose="020F0502020204030204" pitchFamily="34" charset="0"/>
              </a:rPr>
              <a:t>, and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displacement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819400" y="1841501"/>
            <a:ext cx="6400800" cy="1927225"/>
            <a:chOff x="1032" y="1160"/>
            <a:chExt cx="4032" cy="1214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32" y="1160"/>
              <a:ext cx="4032" cy="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1078" y="1206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047" y="1206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047" y="1206"/>
              <a:ext cx="4000" cy="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047" y="1175"/>
              <a:ext cx="4000" cy="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146" y="1205"/>
              <a:ext cx="7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Memory operand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110" y="1206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186" y="1205"/>
              <a:ext cx="130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Value of the address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(in register transfer notation)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719" y="1206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87" y="1205"/>
              <a:ext cx="7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Addressing mode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47" y="1206"/>
              <a:ext cx="4000" cy="273"/>
            </a:xfrm>
            <a:custGeom>
              <a:avLst/>
              <a:gdLst>
                <a:gd name="T0" fmla="*/ 523 w 527"/>
                <a:gd name="T1" fmla="*/ 18 h 36"/>
                <a:gd name="T2" fmla="*/ 523 w 527"/>
                <a:gd name="T3" fmla="*/ 0 h 36"/>
                <a:gd name="T4" fmla="*/ 527 w 527"/>
                <a:gd name="T5" fmla="*/ 18 h 36"/>
                <a:gd name="T6" fmla="*/ 527 w 527"/>
                <a:gd name="T7" fmla="*/ 0 h 36"/>
                <a:gd name="T8" fmla="*/ 0 w 527"/>
                <a:gd name="T9" fmla="*/ 36 h 36"/>
                <a:gd name="T10" fmla="*/ 0 w 527"/>
                <a:gd name="T11" fmla="*/ 18 h 36"/>
                <a:gd name="T12" fmla="*/ 4 w 527"/>
                <a:gd name="T13" fmla="*/ 36 h 36"/>
                <a:gd name="T14" fmla="*/ 4 w 527"/>
                <a:gd name="T15" fmla="*/ 18 h 36"/>
                <a:gd name="T16" fmla="*/ 140 w 527"/>
                <a:gd name="T17" fmla="*/ 36 h 36"/>
                <a:gd name="T18" fmla="*/ 140 w 52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36"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140" y="36"/>
                  </a:moveTo>
                  <a:lnTo>
                    <a:pt x="140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186" y="134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047" y="1342"/>
              <a:ext cx="4000" cy="281"/>
            </a:xfrm>
            <a:custGeom>
              <a:avLst/>
              <a:gdLst>
                <a:gd name="T0" fmla="*/ 352 w 527"/>
                <a:gd name="T1" fmla="*/ 18 h 37"/>
                <a:gd name="T2" fmla="*/ 352 w 527"/>
                <a:gd name="T3" fmla="*/ 0 h 37"/>
                <a:gd name="T4" fmla="*/ 523 w 527"/>
                <a:gd name="T5" fmla="*/ 18 h 37"/>
                <a:gd name="T6" fmla="*/ 523 w 527"/>
                <a:gd name="T7" fmla="*/ 0 h 37"/>
                <a:gd name="T8" fmla="*/ 527 w 527"/>
                <a:gd name="T9" fmla="*/ 18 h 37"/>
                <a:gd name="T10" fmla="*/ 527 w 527"/>
                <a:gd name="T11" fmla="*/ 0 h 37"/>
                <a:gd name="T12" fmla="*/ 0 w 527"/>
                <a:gd name="T13" fmla="*/ 18 h 37"/>
                <a:gd name="T14" fmla="*/ 527 w 527"/>
                <a:gd name="T15" fmla="*/ 18 h 37"/>
                <a:gd name="T16" fmla="*/ 0 w 527"/>
                <a:gd name="T17" fmla="*/ 37 h 37"/>
                <a:gd name="T18" fmla="*/ 0 w 527"/>
                <a:gd name="T19" fmla="*/ 19 h 37"/>
                <a:gd name="T20" fmla="*/ 4 w 527"/>
                <a:gd name="T21" fmla="*/ 37 h 37"/>
                <a:gd name="T22" fmla="*/ 4 w 527"/>
                <a:gd name="T2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7" h="37">
                  <a:moveTo>
                    <a:pt x="352" y="18"/>
                  </a:moveTo>
                  <a:lnTo>
                    <a:pt x="352" y="0"/>
                  </a:lnTo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18"/>
                  </a:moveTo>
                  <a:lnTo>
                    <a:pt x="527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146" y="1478"/>
              <a:ext cx="23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[eax]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110" y="1486"/>
              <a:ext cx="0" cy="13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186" y="1478"/>
              <a:ext cx="1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3719" y="1486"/>
              <a:ext cx="0" cy="13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787" y="1478"/>
              <a:ext cx="7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register-indirect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047" y="1486"/>
              <a:ext cx="4000" cy="273"/>
            </a:xfrm>
            <a:custGeom>
              <a:avLst/>
              <a:gdLst>
                <a:gd name="T0" fmla="*/ 523 w 527"/>
                <a:gd name="T1" fmla="*/ 18 h 36"/>
                <a:gd name="T2" fmla="*/ 523 w 527"/>
                <a:gd name="T3" fmla="*/ 0 h 36"/>
                <a:gd name="T4" fmla="*/ 527 w 527"/>
                <a:gd name="T5" fmla="*/ 18 h 36"/>
                <a:gd name="T6" fmla="*/ 527 w 527"/>
                <a:gd name="T7" fmla="*/ 0 h 36"/>
                <a:gd name="T8" fmla="*/ 0 w 527"/>
                <a:gd name="T9" fmla="*/ 18 h 36"/>
                <a:gd name="T10" fmla="*/ 527 w 527"/>
                <a:gd name="T11" fmla="*/ 18 h 36"/>
                <a:gd name="T12" fmla="*/ 0 w 527"/>
                <a:gd name="T13" fmla="*/ 36 h 36"/>
                <a:gd name="T14" fmla="*/ 0 w 527"/>
                <a:gd name="T15" fmla="*/ 18 h 36"/>
                <a:gd name="T16" fmla="*/ 4 w 527"/>
                <a:gd name="T17" fmla="*/ 36 h 36"/>
                <a:gd name="T18" fmla="*/ 4 w 52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36"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18"/>
                  </a:moveTo>
                  <a:lnTo>
                    <a:pt x="527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146" y="1622"/>
              <a:ext cx="6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[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+ 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*2]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2110" y="1623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186" y="1622"/>
              <a:ext cx="6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+ 2 * 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3719" y="1623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787" y="1622"/>
              <a:ext cx="81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base-scaled-index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96" name="Freeform 29"/>
            <p:cNvSpPr>
              <a:spLocks noEditPoints="1"/>
            </p:cNvSpPr>
            <p:nvPr/>
          </p:nvSpPr>
          <p:spPr bwMode="auto">
            <a:xfrm>
              <a:off x="1047" y="1623"/>
              <a:ext cx="4000" cy="280"/>
            </a:xfrm>
            <a:custGeom>
              <a:avLst/>
              <a:gdLst>
                <a:gd name="T0" fmla="*/ 523 w 527"/>
                <a:gd name="T1" fmla="*/ 18 h 37"/>
                <a:gd name="T2" fmla="*/ 523 w 527"/>
                <a:gd name="T3" fmla="*/ 0 h 37"/>
                <a:gd name="T4" fmla="*/ 527 w 527"/>
                <a:gd name="T5" fmla="*/ 18 h 37"/>
                <a:gd name="T6" fmla="*/ 527 w 527"/>
                <a:gd name="T7" fmla="*/ 0 h 37"/>
                <a:gd name="T8" fmla="*/ 0 w 527"/>
                <a:gd name="T9" fmla="*/ 19 h 37"/>
                <a:gd name="T10" fmla="*/ 527 w 527"/>
                <a:gd name="T11" fmla="*/ 19 h 37"/>
                <a:gd name="T12" fmla="*/ 0 w 527"/>
                <a:gd name="T13" fmla="*/ 37 h 37"/>
                <a:gd name="T14" fmla="*/ 0 w 527"/>
                <a:gd name="T15" fmla="*/ 19 h 37"/>
                <a:gd name="T16" fmla="*/ 4 w 527"/>
                <a:gd name="T17" fmla="*/ 37 h 37"/>
                <a:gd name="T18" fmla="*/ 4 w 52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37"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19"/>
                  </a:moveTo>
                  <a:lnTo>
                    <a:pt x="52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Rectangle 30"/>
            <p:cNvSpPr>
              <a:spLocks noChangeArrowheads="1"/>
            </p:cNvSpPr>
            <p:nvPr/>
          </p:nvSpPr>
          <p:spPr bwMode="auto">
            <a:xfrm>
              <a:off x="1146" y="1766"/>
              <a:ext cx="8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[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+ 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*2 - 32]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099" name="Line 31"/>
            <p:cNvSpPr>
              <a:spLocks noChangeShapeType="1"/>
            </p:cNvSpPr>
            <p:nvPr/>
          </p:nvSpPr>
          <p:spPr bwMode="auto">
            <a:xfrm flipV="1">
              <a:off x="2110" y="1767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Rectangle 32"/>
            <p:cNvSpPr>
              <a:spLocks noChangeArrowheads="1"/>
            </p:cNvSpPr>
            <p:nvPr/>
          </p:nvSpPr>
          <p:spPr bwMode="auto">
            <a:xfrm>
              <a:off x="2186" y="1766"/>
              <a:ext cx="78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+ 2* 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- 32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01" name="Line 33"/>
            <p:cNvSpPr>
              <a:spLocks noChangeShapeType="1"/>
            </p:cNvSpPr>
            <p:nvPr/>
          </p:nvSpPr>
          <p:spPr bwMode="auto">
            <a:xfrm flipV="1">
              <a:off x="3719" y="1767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Rectangle 34"/>
            <p:cNvSpPr>
              <a:spLocks noChangeArrowheads="1"/>
            </p:cNvSpPr>
            <p:nvPr/>
          </p:nvSpPr>
          <p:spPr bwMode="auto">
            <a:xfrm>
              <a:off x="3787" y="1766"/>
              <a:ext cx="1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base-scaled-index-offset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04" name="Freeform 36"/>
            <p:cNvSpPr>
              <a:spLocks noEditPoints="1"/>
            </p:cNvSpPr>
            <p:nvPr/>
          </p:nvSpPr>
          <p:spPr bwMode="auto">
            <a:xfrm>
              <a:off x="1047" y="1767"/>
              <a:ext cx="4000" cy="280"/>
            </a:xfrm>
            <a:custGeom>
              <a:avLst/>
              <a:gdLst>
                <a:gd name="T0" fmla="*/ 523 w 527"/>
                <a:gd name="T1" fmla="*/ 18 h 37"/>
                <a:gd name="T2" fmla="*/ 523 w 527"/>
                <a:gd name="T3" fmla="*/ 0 h 37"/>
                <a:gd name="T4" fmla="*/ 527 w 527"/>
                <a:gd name="T5" fmla="*/ 18 h 37"/>
                <a:gd name="T6" fmla="*/ 527 w 527"/>
                <a:gd name="T7" fmla="*/ 0 h 37"/>
                <a:gd name="T8" fmla="*/ 0 w 527"/>
                <a:gd name="T9" fmla="*/ 18 h 37"/>
                <a:gd name="T10" fmla="*/ 527 w 527"/>
                <a:gd name="T11" fmla="*/ 18 h 37"/>
                <a:gd name="T12" fmla="*/ 0 w 527"/>
                <a:gd name="T13" fmla="*/ 37 h 37"/>
                <a:gd name="T14" fmla="*/ 0 w 527"/>
                <a:gd name="T15" fmla="*/ 19 h 37"/>
                <a:gd name="T16" fmla="*/ 4 w 527"/>
                <a:gd name="T17" fmla="*/ 37 h 37"/>
                <a:gd name="T18" fmla="*/ 4 w 52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37"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18"/>
                  </a:moveTo>
                  <a:lnTo>
                    <a:pt x="527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Rectangle 37"/>
            <p:cNvSpPr>
              <a:spLocks noChangeArrowheads="1"/>
            </p:cNvSpPr>
            <p:nvPr/>
          </p:nvSpPr>
          <p:spPr bwMode="auto">
            <a:xfrm>
              <a:off x="1146" y="1903"/>
              <a:ext cx="4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[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edx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- 12]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06" name="Line 38"/>
            <p:cNvSpPr>
              <a:spLocks noChangeShapeType="1"/>
            </p:cNvSpPr>
            <p:nvPr/>
          </p:nvSpPr>
          <p:spPr bwMode="auto">
            <a:xfrm flipV="1">
              <a:off x="2110" y="1911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Rectangle 39"/>
            <p:cNvSpPr>
              <a:spLocks noChangeArrowheads="1"/>
            </p:cNvSpPr>
            <p:nvPr/>
          </p:nvSpPr>
          <p:spPr bwMode="auto">
            <a:xfrm>
              <a:off x="2186" y="1903"/>
              <a:ext cx="3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edx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- 12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08" name="Line 40"/>
            <p:cNvSpPr>
              <a:spLocks noChangeShapeType="1"/>
            </p:cNvSpPr>
            <p:nvPr/>
          </p:nvSpPr>
          <p:spPr bwMode="auto">
            <a:xfrm flipV="1">
              <a:off x="3719" y="1911"/>
              <a:ext cx="0" cy="13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Rectangle 41"/>
            <p:cNvSpPr>
              <a:spLocks noChangeArrowheads="1"/>
            </p:cNvSpPr>
            <p:nvPr/>
          </p:nvSpPr>
          <p:spPr bwMode="auto">
            <a:xfrm>
              <a:off x="3787" y="1903"/>
              <a:ext cx="4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base-offset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10" name="Rectangle 42"/>
            <p:cNvSpPr>
              <a:spLocks noChangeArrowheads="1"/>
            </p:cNvSpPr>
            <p:nvPr/>
          </p:nvSpPr>
          <p:spPr bwMode="auto">
            <a:xfrm>
              <a:off x="4086" y="189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4111" name="Freeform 43"/>
            <p:cNvSpPr>
              <a:spLocks noEditPoints="1"/>
            </p:cNvSpPr>
            <p:nvPr/>
          </p:nvSpPr>
          <p:spPr bwMode="auto">
            <a:xfrm>
              <a:off x="1047" y="1911"/>
              <a:ext cx="4000" cy="273"/>
            </a:xfrm>
            <a:custGeom>
              <a:avLst/>
              <a:gdLst>
                <a:gd name="T0" fmla="*/ 523 w 527"/>
                <a:gd name="T1" fmla="*/ 18 h 36"/>
                <a:gd name="T2" fmla="*/ 523 w 527"/>
                <a:gd name="T3" fmla="*/ 0 h 36"/>
                <a:gd name="T4" fmla="*/ 527 w 527"/>
                <a:gd name="T5" fmla="*/ 18 h 36"/>
                <a:gd name="T6" fmla="*/ 527 w 527"/>
                <a:gd name="T7" fmla="*/ 0 h 36"/>
                <a:gd name="T8" fmla="*/ 0 w 527"/>
                <a:gd name="T9" fmla="*/ 18 h 36"/>
                <a:gd name="T10" fmla="*/ 527 w 527"/>
                <a:gd name="T11" fmla="*/ 18 h 36"/>
                <a:gd name="T12" fmla="*/ 0 w 527"/>
                <a:gd name="T13" fmla="*/ 36 h 36"/>
                <a:gd name="T14" fmla="*/ 0 w 527"/>
                <a:gd name="T15" fmla="*/ 18 h 36"/>
                <a:gd name="T16" fmla="*/ 4 w 527"/>
                <a:gd name="T17" fmla="*/ 36 h 36"/>
                <a:gd name="T18" fmla="*/ 4 w 52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36"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18"/>
                  </a:moveTo>
                  <a:lnTo>
                    <a:pt x="527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Rectangle 44"/>
            <p:cNvSpPr>
              <a:spLocks noChangeArrowheads="1"/>
            </p:cNvSpPr>
            <p:nvPr/>
          </p:nvSpPr>
          <p:spPr bwMode="auto">
            <a:xfrm>
              <a:off x="1146" y="2047"/>
              <a:ext cx="3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[edx*2]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13" name="Line 45"/>
            <p:cNvSpPr>
              <a:spLocks noChangeShapeType="1"/>
            </p:cNvSpPr>
            <p:nvPr/>
          </p:nvSpPr>
          <p:spPr bwMode="auto">
            <a:xfrm flipV="1">
              <a:off x="2110" y="2047"/>
              <a:ext cx="0" cy="13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Rectangle 46"/>
            <p:cNvSpPr>
              <a:spLocks noChangeArrowheads="1"/>
            </p:cNvSpPr>
            <p:nvPr/>
          </p:nvSpPr>
          <p:spPr bwMode="auto">
            <a:xfrm>
              <a:off x="2186" y="2047"/>
              <a:ext cx="3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edx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*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15" name="Line 47"/>
            <p:cNvSpPr>
              <a:spLocks noChangeShapeType="1"/>
            </p:cNvSpPr>
            <p:nvPr/>
          </p:nvSpPr>
          <p:spPr bwMode="auto">
            <a:xfrm flipV="1">
              <a:off x="3719" y="2047"/>
              <a:ext cx="0" cy="13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Rectangle 48"/>
            <p:cNvSpPr>
              <a:spLocks noChangeArrowheads="1"/>
            </p:cNvSpPr>
            <p:nvPr/>
          </p:nvSpPr>
          <p:spPr bwMode="auto">
            <a:xfrm>
              <a:off x="3787" y="2047"/>
              <a:ext cx="5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scaled-index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17" name="Freeform 49"/>
            <p:cNvSpPr>
              <a:spLocks noEditPoints="1"/>
            </p:cNvSpPr>
            <p:nvPr/>
          </p:nvSpPr>
          <p:spPr bwMode="auto">
            <a:xfrm>
              <a:off x="1047" y="2047"/>
              <a:ext cx="4000" cy="281"/>
            </a:xfrm>
            <a:custGeom>
              <a:avLst/>
              <a:gdLst>
                <a:gd name="T0" fmla="*/ 523 w 527"/>
                <a:gd name="T1" fmla="*/ 18 h 37"/>
                <a:gd name="T2" fmla="*/ 523 w 527"/>
                <a:gd name="T3" fmla="*/ 0 h 37"/>
                <a:gd name="T4" fmla="*/ 527 w 527"/>
                <a:gd name="T5" fmla="*/ 18 h 37"/>
                <a:gd name="T6" fmla="*/ 527 w 527"/>
                <a:gd name="T7" fmla="*/ 0 h 37"/>
                <a:gd name="T8" fmla="*/ 0 w 527"/>
                <a:gd name="T9" fmla="*/ 19 h 37"/>
                <a:gd name="T10" fmla="*/ 527 w 527"/>
                <a:gd name="T11" fmla="*/ 19 h 37"/>
                <a:gd name="T12" fmla="*/ 0 w 527"/>
                <a:gd name="T13" fmla="*/ 37 h 37"/>
                <a:gd name="T14" fmla="*/ 0 w 527"/>
                <a:gd name="T15" fmla="*/ 19 h 37"/>
                <a:gd name="T16" fmla="*/ 4 w 527"/>
                <a:gd name="T17" fmla="*/ 37 h 37"/>
                <a:gd name="T18" fmla="*/ 4 w 52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7" h="37"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19"/>
                  </a:moveTo>
                  <a:lnTo>
                    <a:pt x="52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Rectangle 50"/>
            <p:cNvSpPr>
              <a:spLocks noChangeArrowheads="1"/>
            </p:cNvSpPr>
            <p:nvPr/>
          </p:nvSpPr>
          <p:spPr bwMode="auto">
            <a:xfrm>
              <a:off x="1146" y="2191"/>
              <a:ext cx="6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[0xFFE13342]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19" name="Line 51"/>
            <p:cNvSpPr>
              <a:spLocks noChangeShapeType="1"/>
            </p:cNvSpPr>
            <p:nvPr/>
          </p:nvSpPr>
          <p:spPr bwMode="auto">
            <a:xfrm flipV="1">
              <a:off x="2110" y="2191"/>
              <a:ext cx="0" cy="13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Rectangle 52"/>
            <p:cNvSpPr>
              <a:spLocks noChangeArrowheads="1"/>
            </p:cNvSpPr>
            <p:nvPr/>
          </p:nvSpPr>
          <p:spPr bwMode="auto">
            <a:xfrm>
              <a:off x="2186" y="2191"/>
              <a:ext cx="5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0xFFE13342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21" name="Line 53"/>
            <p:cNvSpPr>
              <a:spLocks noChangeShapeType="1"/>
            </p:cNvSpPr>
            <p:nvPr/>
          </p:nvSpPr>
          <p:spPr bwMode="auto">
            <a:xfrm flipV="1">
              <a:off x="3719" y="2191"/>
              <a:ext cx="0" cy="13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Rectangle 54"/>
            <p:cNvSpPr>
              <a:spLocks noChangeArrowheads="1"/>
            </p:cNvSpPr>
            <p:nvPr/>
          </p:nvSpPr>
          <p:spPr bwMode="auto">
            <a:xfrm>
              <a:off x="3787" y="2191"/>
              <a:ext cx="6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memory-direct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23" name="Freeform 55"/>
            <p:cNvSpPr>
              <a:spLocks noEditPoints="1"/>
            </p:cNvSpPr>
            <p:nvPr/>
          </p:nvSpPr>
          <p:spPr bwMode="auto">
            <a:xfrm>
              <a:off x="1047" y="2191"/>
              <a:ext cx="4000" cy="167"/>
            </a:xfrm>
            <a:custGeom>
              <a:avLst/>
              <a:gdLst>
                <a:gd name="T0" fmla="*/ 523 w 527"/>
                <a:gd name="T1" fmla="*/ 18 h 22"/>
                <a:gd name="T2" fmla="*/ 523 w 527"/>
                <a:gd name="T3" fmla="*/ 0 h 22"/>
                <a:gd name="T4" fmla="*/ 527 w 527"/>
                <a:gd name="T5" fmla="*/ 18 h 22"/>
                <a:gd name="T6" fmla="*/ 527 w 527"/>
                <a:gd name="T7" fmla="*/ 0 h 22"/>
                <a:gd name="T8" fmla="*/ 0 w 527"/>
                <a:gd name="T9" fmla="*/ 18 h 22"/>
                <a:gd name="T10" fmla="*/ 527 w 527"/>
                <a:gd name="T11" fmla="*/ 18 h 22"/>
                <a:gd name="T12" fmla="*/ 0 w 527"/>
                <a:gd name="T13" fmla="*/ 22 h 22"/>
                <a:gd name="T14" fmla="*/ 527 w 52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22">
                  <a:moveTo>
                    <a:pt x="523" y="18"/>
                  </a:moveTo>
                  <a:lnTo>
                    <a:pt x="523" y="0"/>
                  </a:lnTo>
                  <a:moveTo>
                    <a:pt x="527" y="18"/>
                  </a:moveTo>
                  <a:lnTo>
                    <a:pt x="527" y="0"/>
                  </a:lnTo>
                  <a:moveTo>
                    <a:pt x="0" y="18"/>
                  </a:moveTo>
                  <a:lnTo>
                    <a:pt x="527" y="18"/>
                  </a:lnTo>
                  <a:moveTo>
                    <a:pt x="0" y="22"/>
                  </a:moveTo>
                  <a:lnTo>
                    <a:pt x="527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381000"/>
            <a:ext cx="7416800" cy="738664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800" dirty="0" err="1">
                <a:solidFill>
                  <a:schemeClr val="tx1"/>
                </a:solidFill>
              </a:rPr>
              <a:t>Outline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48001" y="1682750"/>
            <a:ext cx="61674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x86 Machine Model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Simple Integer Instructions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Branch Instructions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Advanced Memory Instructions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Floating Point Instructions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Encoding the x86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63000" y="220980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Basic x86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524000"/>
            <a:ext cx="7924800" cy="4724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We shall use the </a:t>
            </a:r>
            <a:r>
              <a:rPr lang="en-US" sz="2200" dirty="0">
                <a:solidFill>
                  <a:srgbClr val="008000"/>
                </a:solidFill>
                <a:latin typeface="Calibri" panose="020F0502020204030204" pitchFamily="34" charset="0"/>
              </a:rPr>
              <a:t>NASM</a:t>
            </a:r>
            <a:r>
              <a:rPr lang="en-US" sz="2200" dirty="0">
                <a:latin typeface="Calibri" panose="020F0502020204030204" pitchFamily="34" charset="0"/>
              </a:rPr>
              <a:t> assembler in this book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Available at : </a:t>
            </a:r>
            <a:r>
              <a:rPr lang="en-US" sz="2200" dirty="0">
                <a:latin typeface="Calibri" panose="020F0502020204030204" pitchFamily="34" charset="0"/>
                <a:hlinkClick r:id="rId3"/>
              </a:rPr>
              <a:t>http://www.nasm.us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Generic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structure</a:t>
            </a:r>
            <a:r>
              <a:rPr lang="en-US" sz="2200" dirty="0">
                <a:latin typeface="Calibri" panose="020F0502020204030204" pitchFamily="34" charset="0"/>
              </a:rPr>
              <a:t> of an assembly statement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&lt;label&gt; : &lt;assembly instruction&gt; ; &lt;comment&gt;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Comments</a:t>
            </a:r>
            <a:r>
              <a:rPr lang="en-US" sz="2200" dirty="0">
                <a:latin typeface="Calibri" panose="020F0502020204030204" pitchFamily="34" charset="0"/>
              </a:rPr>
              <a:t> are preceded by a ;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x86 assembly instructions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Typically in the 1 and 2 address format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008000"/>
                </a:solidFill>
                <a:latin typeface="Calibri" panose="020F0502020204030204" pitchFamily="34" charset="0"/>
              </a:rPr>
              <a:t>2 address format</a:t>
            </a:r>
            <a:r>
              <a:rPr lang="en-US" sz="2200" dirty="0">
                <a:latin typeface="Calibri" panose="020F0502020204030204" pitchFamily="34" charset="0"/>
              </a:rPr>
              <a:t> : &lt;instruction&gt; &lt;operand 1&gt; &lt;operand 2&gt;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&lt;operand 1&gt;</a:t>
            </a:r>
            <a:r>
              <a:rPr lang="en-US" sz="2200" dirty="0">
                <a:latin typeface="Calibri" panose="020F0502020204030204" pitchFamily="34" charset="0"/>
              </a:rPr>
              <a:t> is typically both the </a:t>
            </a: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source</a:t>
            </a:r>
            <a:r>
              <a:rPr lang="en-US" sz="2200" dirty="0">
                <a:latin typeface="Calibri" panose="020F0502020204030204" pitchFamily="34" charset="0"/>
              </a:rPr>
              <a:t> and </a:t>
            </a:r>
            <a:r>
              <a:rPr lang="en-US" sz="2200" dirty="0">
                <a:solidFill>
                  <a:srgbClr val="00B050"/>
                </a:solidFill>
                <a:latin typeface="Calibri" panose="020F0502020204030204" pitchFamily="34" charset="0"/>
              </a:rPr>
              <a:t>destination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Basic x86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–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0"/>
            <a:ext cx="7415212" cy="46672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Rules</a:t>
            </a:r>
            <a:r>
              <a:rPr lang="en-US" sz="2800" dirty="0">
                <a:latin typeface="Calibri" panose="020F0502020204030204" pitchFamily="34" charset="0"/>
              </a:rPr>
              <a:t> for </a:t>
            </a:r>
            <a:r>
              <a:rPr lang="en-US" sz="2800" dirty="0">
                <a:solidFill>
                  <a:srgbClr val="008080"/>
                </a:solidFill>
                <a:latin typeface="Calibri" panose="020F0502020204030204" pitchFamily="34" charset="0"/>
              </a:rPr>
              <a:t>operands</a:t>
            </a:r>
            <a:r>
              <a:rPr lang="en-US" sz="2800" dirty="0">
                <a:latin typeface="Calibri" panose="020F0502020204030204" pitchFamily="34" charset="0"/>
              </a:rPr>
              <a:t> (for most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instructions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Both the </a:t>
            </a:r>
            <a:r>
              <a:rPr lang="en-US" sz="2200" dirty="0">
                <a:solidFill>
                  <a:srgbClr val="2323DC"/>
                </a:solidFill>
                <a:latin typeface="Calibri" panose="020F0502020204030204" pitchFamily="34" charset="0"/>
              </a:rPr>
              <a:t>operands</a:t>
            </a:r>
            <a:r>
              <a:rPr lang="en-US" sz="2200" dirty="0">
                <a:latin typeface="Calibri" panose="020F0502020204030204" pitchFamily="34" charset="0"/>
              </a:rPr>
              <a:t> can be a register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At most one of them can be an </a:t>
            </a: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immediate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At most one of them can be a </a:t>
            </a:r>
            <a:r>
              <a:rPr lang="en-US" sz="2200" dirty="0">
                <a:solidFill>
                  <a:srgbClr val="008000"/>
                </a:solidFill>
                <a:latin typeface="Calibri" panose="020F0502020204030204" pitchFamily="34" charset="0"/>
              </a:rPr>
              <a:t>memory location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 memory operand is encapsulated in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 []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Rules</a:t>
            </a:r>
            <a:r>
              <a:rPr lang="en-US" sz="2800" dirty="0">
                <a:latin typeface="Calibri" panose="020F0502020204030204" pitchFamily="34" charset="0"/>
              </a:rPr>
              <a:t> for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immediates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size of an </a:t>
            </a: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immediate</a:t>
            </a:r>
            <a:r>
              <a:rPr lang="en-US" sz="2200" dirty="0">
                <a:latin typeface="Calibri" panose="020F0502020204030204" pitchFamily="34" charset="0"/>
              </a:rPr>
              <a:t> is equal to the size of the memory address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For example, for a 32 bit machine, the maximum size of an </a:t>
            </a:r>
            <a:r>
              <a:rPr lang="en-US" sz="2200" dirty="0">
                <a:solidFill>
                  <a:srgbClr val="B84700"/>
                </a:solidFill>
                <a:latin typeface="Calibri" panose="020F0502020204030204" pitchFamily="34" charset="0"/>
              </a:rPr>
              <a:t>immediate</a:t>
            </a:r>
            <a:r>
              <a:rPr lang="en-US" sz="2200" dirty="0">
                <a:latin typeface="Calibri" panose="020F0502020204030204" pitchFamily="34" charset="0"/>
              </a:rPr>
              <a:t> is 32 bits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Basic x86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–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752600" y="2057400"/>
            <a:ext cx="8763000" cy="3505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400"/>
              </a:spcBef>
              <a:spcAft>
                <a:spcPts val="1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shall use the 32 bit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flavour</a:t>
            </a:r>
            <a:r>
              <a:rPr lang="en-US" dirty="0">
                <a:latin typeface="Calibri" panose="020F0502020204030204" pitchFamily="34" charset="0"/>
              </a:rPr>
              <a:t> of x86 in this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book</a:t>
            </a:r>
          </a:p>
          <a:p>
            <a:pPr lvl="1">
              <a:spcBef>
                <a:spcPts val="1400"/>
              </a:spcBef>
              <a:spcAft>
                <a:spcPts val="1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Readers can seamlessly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write</a:t>
            </a:r>
            <a:r>
              <a:rPr lang="en-US" dirty="0">
                <a:latin typeface="Calibri" panose="020F0502020204030204" pitchFamily="34" charset="0"/>
              </a:rPr>
              <a:t> 16 bit x86 programs</a:t>
            </a:r>
          </a:p>
          <a:p>
            <a:pPr lvl="1">
              <a:spcBef>
                <a:spcPts val="1400"/>
              </a:spcBef>
              <a:spcAft>
                <a:spcPts val="1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Simply use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registers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ax,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bx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cx, dx,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sp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bp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si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di</a:t>
            </a:r>
          </a:p>
          <a:p>
            <a:pPr lvl="1">
              <a:spcBef>
                <a:spcPts val="1400"/>
              </a:spcBef>
              <a:spcAft>
                <a:spcPts val="1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Readers can also write 64 bit programs by using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registers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rax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rbx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rcx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rdx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rsp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rbp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rsi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rdi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en-US">
                <a:solidFill>
                  <a:srgbClr val="008000"/>
                </a:solidFill>
                <a:latin typeface="Calibri" panose="020F0502020204030204" pitchFamily="34" charset="0"/>
              </a:rPr>
              <a:t>and r8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– r15</a:t>
            </a:r>
          </a:p>
          <a:p>
            <a:pPr lvl="1">
              <a:spcBef>
                <a:spcPts val="1400"/>
              </a:spcBef>
              <a:spcAft>
                <a:spcPts val="1600"/>
              </a:spcAft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mov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2895601"/>
            <a:ext cx="7416800" cy="31019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Extremely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versatile</a:t>
            </a:r>
            <a:r>
              <a:rPr lang="en-US" sz="2800" dirty="0">
                <a:latin typeface="Calibri" panose="020F0502020204030204" pitchFamily="34" charset="0"/>
              </a:rPr>
              <a:t> instruction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Can be used to </a:t>
            </a:r>
            <a:r>
              <a:rPr lang="en-US" sz="2200" dirty="0">
                <a:solidFill>
                  <a:srgbClr val="0047FF"/>
                </a:solidFill>
                <a:latin typeface="Calibri" panose="020F0502020204030204" pitchFamily="34" charset="0"/>
              </a:rPr>
              <a:t>load</a:t>
            </a:r>
            <a:r>
              <a:rPr lang="en-US" sz="2200" dirty="0">
                <a:latin typeface="Calibri" panose="020F0502020204030204" pitchFamily="34" charset="0"/>
              </a:rPr>
              <a:t> an immediate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FF3366"/>
                </a:solidFill>
                <a:latin typeface="Calibri" panose="020F0502020204030204" pitchFamily="34" charset="0"/>
              </a:rPr>
              <a:t>Load</a:t>
            </a:r>
            <a:r>
              <a:rPr lang="en-US" sz="2200" dirty="0">
                <a:latin typeface="Calibri" panose="020F0502020204030204" pitchFamily="34" charset="0"/>
              </a:rPr>
              <a:t> and </a:t>
            </a:r>
            <a:r>
              <a:rPr lang="en-US" sz="2200" dirty="0">
                <a:solidFill>
                  <a:srgbClr val="008080"/>
                </a:solidFill>
                <a:latin typeface="Calibri" panose="020F0502020204030204" pitchFamily="34" charset="0"/>
              </a:rPr>
              <a:t>store</a:t>
            </a:r>
            <a:r>
              <a:rPr lang="en-US" sz="2200" dirty="0">
                <a:latin typeface="Calibri" panose="020F0502020204030204" pitchFamily="34" charset="0"/>
              </a:rPr>
              <a:t> values to memory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Move</a:t>
            </a:r>
            <a:r>
              <a:rPr lang="en-US" sz="2200" dirty="0">
                <a:latin typeface="Calibri" panose="020F0502020204030204" pitchFamily="34" charset="0"/>
              </a:rPr>
              <a:t> values between registers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Example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 err="1">
                <a:latin typeface="Calibri" panose="020F0502020204030204" pitchFamily="34" charset="0"/>
              </a:rPr>
              <a:t>mov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ebx</a:t>
            </a:r>
            <a:r>
              <a:rPr lang="en-US" sz="2200" dirty="0">
                <a:latin typeface="Calibri" panose="020F0502020204030204" pitchFamily="34" charset="0"/>
              </a:rPr>
              <a:t>, [</a:t>
            </a:r>
            <a:r>
              <a:rPr lang="en-US" sz="2200" dirty="0" err="1">
                <a:latin typeface="Calibri" panose="020F0502020204030204" pitchFamily="34" charset="0"/>
              </a:rPr>
              <a:t>esp</a:t>
            </a:r>
            <a:r>
              <a:rPr lang="en-US" sz="2200" dirty="0">
                <a:latin typeface="Calibri" panose="020F0502020204030204" pitchFamily="34" charset="0"/>
              </a:rPr>
              <a:t> – </a:t>
            </a:r>
            <a:r>
              <a:rPr lang="en-US" sz="2200" dirty="0" err="1">
                <a:latin typeface="Calibri" panose="020F0502020204030204" pitchFamily="34" charset="0"/>
              </a:rPr>
              <a:t>eax</a:t>
            </a:r>
            <a:r>
              <a:rPr lang="en-US" sz="2200" dirty="0">
                <a:latin typeface="Calibri" panose="020F0502020204030204" pitchFamily="34" charset="0"/>
              </a:rPr>
              <a:t>*4 - 12]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971800" y="1752600"/>
            <a:ext cx="6400800" cy="681038"/>
            <a:chOff x="1089" y="1200"/>
            <a:chExt cx="4032" cy="429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89" y="1200"/>
              <a:ext cx="4032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107" y="1218"/>
              <a:ext cx="3991" cy="194"/>
            </a:xfrm>
            <a:custGeom>
              <a:avLst/>
              <a:gdLst>
                <a:gd name="T0" fmla="*/ 0 w 451"/>
                <a:gd name="T1" fmla="*/ 0 h 22"/>
                <a:gd name="T2" fmla="*/ 451 w 451"/>
                <a:gd name="T3" fmla="*/ 0 h 22"/>
                <a:gd name="T4" fmla="*/ 0 w 451"/>
                <a:gd name="T5" fmla="*/ 3 h 22"/>
                <a:gd name="T6" fmla="*/ 451 w 451"/>
                <a:gd name="T7" fmla="*/ 3 h 22"/>
                <a:gd name="T8" fmla="*/ 0 w 451"/>
                <a:gd name="T9" fmla="*/ 22 h 22"/>
                <a:gd name="T10" fmla="*/ 0 w 451"/>
                <a:gd name="T11" fmla="*/ 4 h 22"/>
                <a:gd name="T12" fmla="*/ 4 w 451"/>
                <a:gd name="T13" fmla="*/ 22 h 22"/>
                <a:gd name="T14" fmla="*/ 4 w 451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" h="22">
                  <a:moveTo>
                    <a:pt x="0" y="0"/>
                  </a:moveTo>
                  <a:lnTo>
                    <a:pt x="451" y="0"/>
                  </a:lnTo>
                  <a:moveTo>
                    <a:pt x="0" y="3"/>
                  </a:moveTo>
                  <a:lnTo>
                    <a:pt x="451" y="3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22" y="1244"/>
              <a:ext cx="5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266" y="1253"/>
              <a:ext cx="0" cy="15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55" y="1244"/>
              <a:ext cx="4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4195" y="1253"/>
              <a:ext cx="0" cy="15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275" y="1244"/>
              <a:ext cx="6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107" y="1253"/>
              <a:ext cx="3991" cy="319"/>
            </a:xfrm>
            <a:custGeom>
              <a:avLst/>
              <a:gdLst>
                <a:gd name="T0" fmla="*/ 447 w 451"/>
                <a:gd name="T1" fmla="*/ 18 h 36"/>
                <a:gd name="T2" fmla="*/ 447 w 451"/>
                <a:gd name="T3" fmla="*/ 0 h 36"/>
                <a:gd name="T4" fmla="*/ 451 w 451"/>
                <a:gd name="T5" fmla="*/ 18 h 36"/>
                <a:gd name="T6" fmla="*/ 451 w 451"/>
                <a:gd name="T7" fmla="*/ 0 h 36"/>
                <a:gd name="T8" fmla="*/ 0 w 451"/>
                <a:gd name="T9" fmla="*/ 18 h 36"/>
                <a:gd name="T10" fmla="*/ 451 w 451"/>
                <a:gd name="T11" fmla="*/ 18 h 36"/>
                <a:gd name="T12" fmla="*/ 0 w 451"/>
                <a:gd name="T13" fmla="*/ 36 h 36"/>
                <a:gd name="T14" fmla="*/ 0 w 451"/>
                <a:gd name="T15" fmla="*/ 18 h 36"/>
                <a:gd name="T16" fmla="*/ 4 w 451"/>
                <a:gd name="T17" fmla="*/ 36 h 36"/>
                <a:gd name="T18" fmla="*/ 4 w 451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36">
                  <a:moveTo>
                    <a:pt x="447" y="18"/>
                  </a:moveTo>
                  <a:lnTo>
                    <a:pt x="447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0" y="18"/>
                  </a:moveTo>
                  <a:lnTo>
                    <a:pt x="451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222" y="1412"/>
              <a:ext cx="178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mov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),  (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266" y="141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55" y="1412"/>
              <a:ext cx="73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ebx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4195" y="141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275" y="1412"/>
              <a:ext cx="5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← </a:t>
              </a: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ebx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1107" y="1412"/>
              <a:ext cx="3991" cy="195"/>
            </a:xfrm>
            <a:custGeom>
              <a:avLst/>
              <a:gdLst>
                <a:gd name="T0" fmla="*/ 447 w 451"/>
                <a:gd name="T1" fmla="*/ 18 h 22"/>
                <a:gd name="T2" fmla="*/ 447 w 451"/>
                <a:gd name="T3" fmla="*/ 0 h 22"/>
                <a:gd name="T4" fmla="*/ 451 w 451"/>
                <a:gd name="T5" fmla="*/ 18 h 22"/>
                <a:gd name="T6" fmla="*/ 451 w 451"/>
                <a:gd name="T7" fmla="*/ 0 h 22"/>
                <a:gd name="T8" fmla="*/ 0 w 451"/>
                <a:gd name="T9" fmla="*/ 19 h 22"/>
                <a:gd name="T10" fmla="*/ 451 w 451"/>
                <a:gd name="T11" fmla="*/ 19 h 22"/>
                <a:gd name="T12" fmla="*/ 0 w 451"/>
                <a:gd name="T13" fmla="*/ 22 h 22"/>
                <a:gd name="T14" fmla="*/ 451 w 45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1" h="22">
                  <a:moveTo>
                    <a:pt x="447" y="18"/>
                  </a:moveTo>
                  <a:lnTo>
                    <a:pt x="447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0" y="19"/>
                  </a:moveTo>
                  <a:lnTo>
                    <a:pt x="451" y="19"/>
                  </a:lnTo>
                  <a:moveTo>
                    <a:pt x="0" y="22"/>
                  </a:moveTo>
                  <a:lnTo>
                    <a:pt x="451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i="1" dirty="0" err="1">
                <a:solidFill>
                  <a:schemeClr val="tx1"/>
                </a:solidFill>
              </a:rPr>
              <a:t>movsx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i="1" dirty="0" err="1">
                <a:solidFill>
                  <a:schemeClr val="tx1"/>
                </a:solidFill>
              </a:rPr>
              <a:t>movzx</a:t>
            </a: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3581400"/>
            <a:ext cx="781685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regular </a:t>
            </a:r>
            <a:r>
              <a:rPr lang="en-US" sz="2800" i="1" dirty="0" err="1">
                <a:solidFill>
                  <a:srgbClr val="2300DC"/>
                </a:solidFill>
                <a:latin typeface="Calibri" panose="020F0502020204030204" pitchFamily="34" charset="0"/>
              </a:rPr>
              <a:t>mov</a:t>
            </a:r>
            <a:r>
              <a:rPr lang="en-US" sz="2800" dirty="0">
                <a:latin typeface="Calibri" panose="020F0502020204030204" pitchFamily="34" charset="0"/>
              </a:rPr>
              <a:t> instruction assumes that the source and destination have the same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size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i="1" dirty="0" err="1">
                <a:solidFill>
                  <a:srgbClr val="2300DC"/>
                </a:solidFill>
                <a:latin typeface="Calibri" panose="020F0502020204030204" pitchFamily="34" charset="0"/>
              </a:rPr>
              <a:t>movsx</a:t>
            </a:r>
            <a:r>
              <a:rPr lang="en-US" sz="2800" i="1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and </a:t>
            </a:r>
            <a:r>
              <a:rPr lang="en-US" sz="2800" i="1" dirty="0" err="1">
                <a:latin typeface="Calibri" panose="020F0502020204030204" pitchFamily="34" charset="0"/>
              </a:rPr>
              <a:t>movzx</a:t>
            </a:r>
            <a:r>
              <a:rPr lang="en-US" sz="2800" dirty="0">
                <a:latin typeface="Calibri" panose="020F0502020204030204" pitchFamily="34" charset="0"/>
              </a:rPr>
              <a:t> instructions replace the MSB bits by the </a:t>
            </a:r>
            <a:r>
              <a:rPr lang="en-US" sz="2800" dirty="0">
                <a:solidFill>
                  <a:srgbClr val="008080"/>
                </a:solidFill>
                <a:latin typeface="Calibri" panose="020F0502020204030204" pitchFamily="34" charset="0"/>
              </a:rPr>
              <a:t>sign bit</a:t>
            </a:r>
            <a:r>
              <a:rPr lang="en-US" sz="2800" dirty="0">
                <a:latin typeface="Calibri" panose="020F0502020204030204" pitchFamily="34" charset="0"/>
              </a:rPr>
              <a:t>, or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zeros</a:t>
            </a:r>
            <a:r>
              <a:rPr lang="en-US" sz="2800" dirty="0">
                <a:latin typeface="Calibri" panose="020F0502020204030204" pitchFamily="34" charset="0"/>
              </a:rPr>
              <a:t> respectively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86038" y="1676401"/>
            <a:ext cx="7167562" cy="1357313"/>
            <a:chOff x="1053" y="1262"/>
            <a:chExt cx="4515" cy="855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53" y="1262"/>
              <a:ext cx="4515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69" y="1278"/>
              <a:ext cx="4476" cy="176"/>
            </a:xfrm>
            <a:custGeom>
              <a:avLst/>
              <a:gdLst>
                <a:gd name="T0" fmla="*/ 0 w 560"/>
                <a:gd name="T1" fmla="*/ 0 h 22"/>
                <a:gd name="T2" fmla="*/ 560 w 560"/>
                <a:gd name="T3" fmla="*/ 0 h 22"/>
                <a:gd name="T4" fmla="*/ 0 w 560"/>
                <a:gd name="T5" fmla="*/ 4 h 22"/>
                <a:gd name="T6" fmla="*/ 560 w 560"/>
                <a:gd name="T7" fmla="*/ 4 h 22"/>
                <a:gd name="T8" fmla="*/ 0 w 560"/>
                <a:gd name="T9" fmla="*/ 22 h 22"/>
                <a:gd name="T10" fmla="*/ 0 w 560"/>
                <a:gd name="T11" fmla="*/ 4 h 22"/>
                <a:gd name="T12" fmla="*/ 4 w 560"/>
                <a:gd name="T13" fmla="*/ 22 h 22"/>
                <a:gd name="T14" fmla="*/ 4 w 560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22">
                  <a:moveTo>
                    <a:pt x="0" y="0"/>
                  </a:moveTo>
                  <a:lnTo>
                    <a:pt x="560" y="0"/>
                  </a:lnTo>
                  <a:moveTo>
                    <a:pt x="0" y="4"/>
                  </a:moveTo>
                  <a:lnTo>
                    <a:pt x="560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73" y="1310"/>
              <a:ext cx="4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428" y="1310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508" y="1310"/>
              <a:ext cx="4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323" y="1310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395" y="1310"/>
              <a:ext cx="58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69" y="1310"/>
              <a:ext cx="4476" cy="439"/>
            </a:xfrm>
            <a:custGeom>
              <a:avLst/>
              <a:gdLst>
                <a:gd name="T0" fmla="*/ 556 w 560"/>
                <a:gd name="T1" fmla="*/ 18 h 55"/>
                <a:gd name="T2" fmla="*/ 556 w 560"/>
                <a:gd name="T3" fmla="*/ 0 h 55"/>
                <a:gd name="T4" fmla="*/ 560 w 560"/>
                <a:gd name="T5" fmla="*/ 18 h 55"/>
                <a:gd name="T6" fmla="*/ 560 w 560"/>
                <a:gd name="T7" fmla="*/ 0 h 55"/>
                <a:gd name="T8" fmla="*/ 0 w 560"/>
                <a:gd name="T9" fmla="*/ 18 h 55"/>
                <a:gd name="T10" fmla="*/ 560 w 560"/>
                <a:gd name="T11" fmla="*/ 18 h 55"/>
                <a:gd name="T12" fmla="*/ 0 w 560"/>
                <a:gd name="T13" fmla="*/ 55 h 55"/>
                <a:gd name="T14" fmla="*/ 0 w 560"/>
                <a:gd name="T15" fmla="*/ 19 h 55"/>
                <a:gd name="T16" fmla="*/ 4 w 560"/>
                <a:gd name="T17" fmla="*/ 55 h 55"/>
                <a:gd name="T18" fmla="*/ 4 w 560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0" h="55">
                  <a:moveTo>
                    <a:pt x="556" y="18"/>
                  </a:moveTo>
                  <a:lnTo>
                    <a:pt x="556" y="0"/>
                  </a:lnTo>
                  <a:moveTo>
                    <a:pt x="560" y="18"/>
                  </a:moveTo>
                  <a:lnTo>
                    <a:pt x="560" y="0"/>
                  </a:lnTo>
                  <a:moveTo>
                    <a:pt x="0" y="18"/>
                  </a:moveTo>
                  <a:lnTo>
                    <a:pt x="560" y="18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73" y="1454"/>
              <a:ext cx="11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movsx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428" y="1462"/>
              <a:ext cx="0" cy="28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508" y="1454"/>
              <a:ext cx="6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movsx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eax,bx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323" y="1462"/>
              <a:ext cx="0" cy="287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95" y="1454"/>
              <a:ext cx="179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sign extend(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bx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the second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operand is either 8 or 16 bits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69" y="1462"/>
              <a:ext cx="4476" cy="583"/>
            </a:xfrm>
            <a:custGeom>
              <a:avLst/>
              <a:gdLst>
                <a:gd name="T0" fmla="*/ 556 w 560"/>
                <a:gd name="T1" fmla="*/ 36 h 73"/>
                <a:gd name="T2" fmla="*/ 556 w 560"/>
                <a:gd name="T3" fmla="*/ 0 h 73"/>
                <a:gd name="T4" fmla="*/ 560 w 560"/>
                <a:gd name="T5" fmla="*/ 36 h 73"/>
                <a:gd name="T6" fmla="*/ 560 w 560"/>
                <a:gd name="T7" fmla="*/ 0 h 73"/>
                <a:gd name="T8" fmla="*/ 0 w 560"/>
                <a:gd name="T9" fmla="*/ 36 h 73"/>
                <a:gd name="T10" fmla="*/ 560 w 560"/>
                <a:gd name="T11" fmla="*/ 36 h 73"/>
                <a:gd name="T12" fmla="*/ 0 w 560"/>
                <a:gd name="T13" fmla="*/ 73 h 73"/>
                <a:gd name="T14" fmla="*/ 0 w 560"/>
                <a:gd name="T15" fmla="*/ 36 h 73"/>
                <a:gd name="T16" fmla="*/ 4 w 560"/>
                <a:gd name="T17" fmla="*/ 73 h 73"/>
                <a:gd name="T18" fmla="*/ 4 w 560"/>
                <a:gd name="T1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0" h="73">
                  <a:moveTo>
                    <a:pt x="556" y="36"/>
                  </a:moveTo>
                  <a:lnTo>
                    <a:pt x="556" y="0"/>
                  </a:lnTo>
                  <a:moveTo>
                    <a:pt x="560" y="36"/>
                  </a:moveTo>
                  <a:lnTo>
                    <a:pt x="560" y="0"/>
                  </a:lnTo>
                  <a:moveTo>
                    <a:pt x="0" y="36"/>
                  </a:moveTo>
                  <a:lnTo>
                    <a:pt x="560" y="36"/>
                  </a:lnTo>
                  <a:moveTo>
                    <a:pt x="0" y="73"/>
                  </a:moveTo>
                  <a:lnTo>
                    <a:pt x="0" y="36"/>
                  </a:lnTo>
                  <a:moveTo>
                    <a:pt x="4" y="73"/>
                  </a:moveTo>
                  <a:lnTo>
                    <a:pt x="4" y="36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173" y="1749"/>
              <a:ext cx="11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movzx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428" y="1749"/>
              <a:ext cx="0" cy="29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508" y="1749"/>
              <a:ext cx="6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movsx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eax,bx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323" y="1749"/>
              <a:ext cx="0" cy="29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395" y="1749"/>
              <a:ext cx="181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zero extend(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bx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the second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operand is either 8 or 16 bits</a:t>
              </a: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1069" y="1749"/>
              <a:ext cx="4476" cy="352"/>
            </a:xfrm>
            <a:custGeom>
              <a:avLst/>
              <a:gdLst>
                <a:gd name="T0" fmla="*/ 556 w 560"/>
                <a:gd name="T1" fmla="*/ 37 h 44"/>
                <a:gd name="T2" fmla="*/ 556 w 560"/>
                <a:gd name="T3" fmla="*/ 0 h 44"/>
                <a:gd name="T4" fmla="*/ 560 w 560"/>
                <a:gd name="T5" fmla="*/ 37 h 44"/>
                <a:gd name="T6" fmla="*/ 560 w 560"/>
                <a:gd name="T7" fmla="*/ 0 h 44"/>
                <a:gd name="T8" fmla="*/ 0 w 560"/>
                <a:gd name="T9" fmla="*/ 37 h 44"/>
                <a:gd name="T10" fmla="*/ 560 w 560"/>
                <a:gd name="T11" fmla="*/ 37 h 44"/>
                <a:gd name="T12" fmla="*/ 0 w 560"/>
                <a:gd name="T13" fmla="*/ 40 h 44"/>
                <a:gd name="T14" fmla="*/ 560 w 560"/>
                <a:gd name="T15" fmla="*/ 40 h 44"/>
                <a:gd name="T16" fmla="*/ 0 w 560"/>
                <a:gd name="T17" fmla="*/ 44 h 44"/>
                <a:gd name="T18" fmla="*/ 560 w 560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0" h="44">
                  <a:moveTo>
                    <a:pt x="556" y="37"/>
                  </a:moveTo>
                  <a:lnTo>
                    <a:pt x="556" y="0"/>
                  </a:lnTo>
                  <a:moveTo>
                    <a:pt x="560" y="37"/>
                  </a:moveTo>
                  <a:lnTo>
                    <a:pt x="560" y="0"/>
                  </a:lnTo>
                  <a:moveTo>
                    <a:pt x="0" y="37"/>
                  </a:moveTo>
                  <a:lnTo>
                    <a:pt x="560" y="37"/>
                  </a:lnTo>
                  <a:moveTo>
                    <a:pt x="0" y="40"/>
                  </a:moveTo>
                  <a:lnTo>
                    <a:pt x="560" y="40"/>
                  </a:lnTo>
                  <a:moveTo>
                    <a:pt x="0" y="44"/>
                  </a:moveTo>
                  <a:lnTo>
                    <a:pt x="560" y="4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Exchange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3756026"/>
            <a:ext cx="7848600" cy="9683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Exchanges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contents</a:t>
            </a:r>
            <a:r>
              <a:rPr lang="en-US" sz="2800" dirty="0">
                <a:latin typeface="Calibri" panose="020F0502020204030204" pitchFamily="34" charset="0"/>
              </a:rPr>
              <a:t> of &lt;operand 1&gt; and &lt;operand 2&gt;</a:t>
            </a:r>
          </a:p>
        </p:txBody>
      </p:sp>
      <p:sp>
        <p:nvSpPr>
          <p:cNvPr id="8" name="AutoShape 4"/>
          <p:cNvSpPr>
            <a:spLocks noChangeAspect="1" noChangeArrowheads="1" noTextEdit="1"/>
          </p:cNvSpPr>
          <p:nvPr/>
        </p:nvSpPr>
        <p:spPr bwMode="auto">
          <a:xfrm>
            <a:off x="2209801" y="2155825"/>
            <a:ext cx="76803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92350" y="2238376"/>
            <a:ext cx="0" cy="244475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236788" y="2238376"/>
            <a:ext cx="0" cy="244475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236789" y="2238375"/>
            <a:ext cx="7616825" cy="0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236789" y="2182813"/>
            <a:ext cx="7616825" cy="0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414588" y="2224089"/>
            <a:ext cx="8463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A1B1C"/>
                </a:solidFill>
                <a:latin typeface="Times New Roman" pitchFamily="18" charset="0"/>
              </a:rPr>
              <a:t>Semantics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5099050" y="2238376"/>
            <a:ext cx="0" cy="244475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235576" y="2224089"/>
            <a:ext cx="7309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1A1B1C"/>
                </a:solidFill>
                <a:latin typeface="Times New Roman" pitchFamily="18" charset="0"/>
              </a:rPr>
              <a:t>Example</a:t>
            </a:r>
            <a:endParaRPr lang="en-US">
              <a:latin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7224713" y="2238376"/>
            <a:ext cx="0" cy="244475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361238" y="2224089"/>
            <a:ext cx="99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1A1B1C"/>
                </a:solidFill>
                <a:latin typeface="Times New Roman" pitchFamily="18" charset="0"/>
              </a:rPr>
              <a:t>Explanation</a:t>
            </a:r>
            <a:endParaRPr lang="en-US">
              <a:latin typeface="Arial" pitchFamily="34" charset="0"/>
            </a:endParaRPr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2236789" y="2238376"/>
            <a:ext cx="7616825" cy="735013"/>
          </a:xfrm>
          <a:custGeom>
            <a:avLst/>
            <a:gdLst>
              <a:gd name="T0" fmla="*/ 555 w 559"/>
              <a:gd name="T1" fmla="*/ 18 h 54"/>
              <a:gd name="T2" fmla="*/ 555 w 559"/>
              <a:gd name="T3" fmla="*/ 0 h 54"/>
              <a:gd name="T4" fmla="*/ 559 w 559"/>
              <a:gd name="T5" fmla="*/ 18 h 54"/>
              <a:gd name="T6" fmla="*/ 559 w 559"/>
              <a:gd name="T7" fmla="*/ 0 h 54"/>
              <a:gd name="T8" fmla="*/ 0 w 559"/>
              <a:gd name="T9" fmla="*/ 18 h 54"/>
              <a:gd name="T10" fmla="*/ 559 w 559"/>
              <a:gd name="T11" fmla="*/ 18 h 54"/>
              <a:gd name="T12" fmla="*/ 0 w 559"/>
              <a:gd name="T13" fmla="*/ 54 h 54"/>
              <a:gd name="T14" fmla="*/ 0 w 559"/>
              <a:gd name="T15" fmla="*/ 18 h 54"/>
              <a:gd name="T16" fmla="*/ 4 w 559"/>
              <a:gd name="T17" fmla="*/ 54 h 54"/>
              <a:gd name="T18" fmla="*/ 4 w 559"/>
              <a:gd name="T19" fmla="*/ 1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54">
                <a:moveTo>
                  <a:pt x="555" y="18"/>
                </a:moveTo>
                <a:lnTo>
                  <a:pt x="555" y="0"/>
                </a:lnTo>
                <a:moveTo>
                  <a:pt x="559" y="18"/>
                </a:moveTo>
                <a:lnTo>
                  <a:pt x="559" y="0"/>
                </a:lnTo>
                <a:moveTo>
                  <a:pt x="0" y="18"/>
                </a:moveTo>
                <a:lnTo>
                  <a:pt x="559" y="18"/>
                </a:lnTo>
                <a:moveTo>
                  <a:pt x="0" y="54"/>
                </a:moveTo>
                <a:lnTo>
                  <a:pt x="0" y="18"/>
                </a:lnTo>
                <a:moveTo>
                  <a:pt x="4" y="54"/>
                </a:moveTo>
                <a:lnTo>
                  <a:pt x="4" y="18"/>
                </a:lnTo>
              </a:path>
            </a:pathLst>
          </a:cu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414588" y="2482851"/>
            <a:ext cx="23165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xchg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5099050" y="2482850"/>
            <a:ext cx="0" cy="490538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235576" y="2482851"/>
            <a:ext cx="17312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xchg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7224713" y="2482850"/>
            <a:ext cx="0" cy="490538"/>
          </a:xfrm>
          <a:prstGeom prst="line">
            <a:avLst/>
          </a:pr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361239" y="2482851"/>
            <a:ext cx="20213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swap the contents 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eax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[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2236789" y="2482850"/>
            <a:ext cx="7616825" cy="546100"/>
          </a:xfrm>
          <a:custGeom>
            <a:avLst/>
            <a:gdLst>
              <a:gd name="T0" fmla="*/ 555 w 559"/>
              <a:gd name="T1" fmla="*/ 36 h 40"/>
              <a:gd name="T2" fmla="*/ 555 w 559"/>
              <a:gd name="T3" fmla="*/ 0 h 40"/>
              <a:gd name="T4" fmla="*/ 559 w 559"/>
              <a:gd name="T5" fmla="*/ 36 h 40"/>
              <a:gd name="T6" fmla="*/ 559 w 559"/>
              <a:gd name="T7" fmla="*/ 0 h 40"/>
              <a:gd name="T8" fmla="*/ 0 w 559"/>
              <a:gd name="T9" fmla="*/ 36 h 40"/>
              <a:gd name="T10" fmla="*/ 559 w 559"/>
              <a:gd name="T11" fmla="*/ 36 h 40"/>
              <a:gd name="T12" fmla="*/ 0 w 559"/>
              <a:gd name="T13" fmla="*/ 40 h 40"/>
              <a:gd name="T14" fmla="*/ 559 w 559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9" h="40">
                <a:moveTo>
                  <a:pt x="555" y="36"/>
                </a:moveTo>
                <a:lnTo>
                  <a:pt x="555" y="0"/>
                </a:lnTo>
                <a:moveTo>
                  <a:pt x="559" y="36"/>
                </a:moveTo>
                <a:lnTo>
                  <a:pt x="559" y="0"/>
                </a:lnTo>
                <a:moveTo>
                  <a:pt x="0" y="36"/>
                </a:moveTo>
                <a:lnTo>
                  <a:pt x="559" y="36"/>
                </a:lnTo>
                <a:moveTo>
                  <a:pt x="0" y="40"/>
                </a:moveTo>
                <a:lnTo>
                  <a:pt x="559" y="40"/>
                </a:lnTo>
              </a:path>
            </a:pathLst>
          </a:custGeom>
          <a:noFill/>
          <a:ln w="9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Stack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i="1" dirty="0">
                <a:solidFill>
                  <a:schemeClr val="tx1"/>
                </a:solidFill>
              </a:rPr>
              <a:t>push </a:t>
            </a:r>
            <a:r>
              <a:rPr lang="fr-FR" dirty="0">
                <a:solidFill>
                  <a:schemeClr val="tx1"/>
                </a:solidFill>
              </a:rPr>
              <a:t>and </a:t>
            </a:r>
            <a:r>
              <a:rPr lang="fr-FR" i="1" dirty="0">
                <a:solidFill>
                  <a:schemeClr val="tx1"/>
                </a:solidFill>
              </a:rPr>
              <a:t>pop </a:t>
            </a:r>
            <a:r>
              <a:rPr lang="fr-FR" dirty="0">
                <a:solidFill>
                  <a:schemeClr val="tx1"/>
                </a:solidFill>
              </a:rPr>
              <a:t>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6014" y="3048000"/>
            <a:ext cx="7900987" cy="33147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An x86 </a:t>
            </a:r>
            <a:r>
              <a:rPr lang="en-US" sz="2600" dirty="0">
                <a:solidFill>
                  <a:srgbClr val="008000"/>
                </a:solidFill>
                <a:latin typeface="Calibri" panose="020F0502020204030204" pitchFamily="34" charset="0"/>
              </a:rPr>
              <a:t>processor</a:t>
            </a:r>
            <a:r>
              <a:rPr lang="en-US" sz="2600" dirty="0">
                <a:latin typeface="Calibri" panose="020F0502020204030204" pitchFamily="34" charset="0"/>
              </a:rPr>
              <a:t> is aware of the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stack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It is aware that the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stack pointer</a:t>
            </a:r>
            <a:r>
              <a:rPr lang="en-US" sz="2600" dirty="0">
                <a:latin typeface="Calibri" panose="020F0502020204030204" pitchFamily="34" charset="0"/>
              </a:rPr>
              <a:t> is stored in the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register</a:t>
            </a:r>
            <a:r>
              <a:rPr lang="en-US" sz="2600" dirty="0">
                <a:latin typeface="Calibri" panose="020F0502020204030204" pitchFamily="34" charset="0"/>
              </a:rPr>
              <a:t>, </a:t>
            </a:r>
            <a:r>
              <a:rPr lang="en-US" sz="2600" dirty="0" err="1">
                <a:solidFill>
                  <a:srgbClr val="280099"/>
                </a:solidFill>
                <a:latin typeface="Calibri" panose="020F0502020204030204" pitchFamily="34" charset="0"/>
              </a:rPr>
              <a:t>esp</a:t>
            </a:r>
            <a:endParaRPr lang="en-US" sz="2600" dirty="0">
              <a:solidFill>
                <a:srgbClr val="280099"/>
              </a:solidFill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push</a:t>
            </a:r>
            <a:r>
              <a:rPr lang="en-US" sz="2600" dirty="0">
                <a:latin typeface="Calibri" panose="020F0502020204030204" pitchFamily="34" charset="0"/>
              </a:rPr>
              <a:t> instruction decrements the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stack pointer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008000"/>
                </a:solidFill>
                <a:latin typeface="Calibri" panose="020F0502020204030204" pitchFamily="34" charset="0"/>
              </a:rPr>
              <a:t>pop</a:t>
            </a:r>
            <a:r>
              <a:rPr lang="en-US" sz="2600" dirty="0">
                <a:latin typeface="Calibri" panose="020F0502020204030204" pitchFamily="34" charset="0"/>
              </a:rPr>
              <a:t> instruction increments the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stack pointer</a:t>
            </a:r>
            <a:r>
              <a:rPr lang="en-US" sz="2600" dirty="0">
                <a:latin typeface="Calibri" panose="020F0502020204030204" pitchFamily="34" charset="0"/>
              </a:rPr>
              <a:t> and returns the contents at the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top of the stack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438400" y="1698626"/>
            <a:ext cx="7315200" cy="892175"/>
            <a:chOff x="916" y="1104"/>
            <a:chExt cx="4608" cy="562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916" y="1104"/>
              <a:ext cx="4608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42" y="1146"/>
              <a:ext cx="5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406" y="1146"/>
              <a:ext cx="4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042" y="1146"/>
              <a:ext cx="6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042" y="1304"/>
              <a:ext cx="10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push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406" y="1304"/>
              <a:ext cx="4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push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042" y="1304"/>
              <a:ext cx="21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temp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- 4;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temp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042" y="1463"/>
              <a:ext cx="76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pop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406" y="1463"/>
              <a:ext cx="40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pop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042" y="1463"/>
              <a:ext cx="22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temp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];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+ 4;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temp</a:t>
              </a: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966" y="1154"/>
              <a:ext cx="0" cy="151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933" y="1154"/>
              <a:ext cx="0" cy="151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933" y="1154"/>
              <a:ext cx="4570" cy="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933" y="1121"/>
              <a:ext cx="4570" cy="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331" y="1154"/>
              <a:ext cx="0" cy="151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967" y="1154"/>
              <a:ext cx="0" cy="151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933" y="1154"/>
              <a:ext cx="4570" cy="310"/>
            </a:xfrm>
            <a:custGeom>
              <a:avLst/>
              <a:gdLst>
                <a:gd name="T0" fmla="*/ 542 w 546"/>
                <a:gd name="T1" fmla="*/ 18 h 37"/>
                <a:gd name="T2" fmla="*/ 542 w 546"/>
                <a:gd name="T3" fmla="*/ 0 h 37"/>
                <a:gd name="T4" fmla="*/ 546 w 546"/>
                <a:gd name="T5" fmla="*/ 18 h 37"/>
                <a:gd name="T6" fmla="*/ 546 w 546"/>
                <a:gd name="T7" fmla="*/ 0 h 37"/>
                <a:gd name="T8" fmla="*/ 0 w 546"/>
                <a:gd name="T9" fmla="*/ 18 h 37"/>
                <a:gd name="T10" fmla="*/ 546 w 546"/>
                <a:gd name="T11" fmla="*/ 18 h 37"/>
                <a:gd name="T12" fmla="*/ 0 w 546"/>
                <a:gd name="T13" fmla="*/ 37 h 37"/>
                <a:gd name="T14" fmla="*/ 0 w 546"/>
                <a:gd name="T15" fmla="*/ 18 h 37"/>
                <a:gd name="T16" fmla="*/ 4 w 546"/>
                <a:gd name="T17" fmla="*/ 37 h 37"/>
                <a:gd name="T18" fmla="*/ 4 w 546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" h="37">
                  <a:moveTo>
                    <a:pt x="542" y="18"/>
                  </a:moveTo>
                  <a:lnTo>
                    <a:pt x="542" y="0"/>
                  </a:lnTo>
                  <a:moveTo>
                    <a:pt x="546" y="18"/>
                  </a:moveTo>
                  <a:lnTo>
                    <a:pt x="546" y="0"/>
                  </a:lnTo>
                  <a:moveTo>
                    <a:pt x="0" y="18"/>
                  </a:moveTo>
                  <a:lnTo>
                    <a:pt x="546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331" y="1305"/>
              <a:ext cx="0" cy="15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967" y="1305"/>
              <a:ext cx="0" cy="15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933" y="1305"/>
              <a:ext cx="4570" cy="309"/>
            </a:xfrm>
            <a:custGeom>
              <a:avLst/>
              <a:gdLst>
                <a:gd name="T0" fmla="*/ 542 w 546"/>
                <a:gd name="T1" fmla="*/ 19 h 37"/>
                <a:gd name="T2" fmla="*/ 542 w 546"/>
                <a:gd name="T3" fmla="*/ 0 h 37"/>
                <a:gd name="T4" fmla="*/ 546 w 546"/>
                <a:gd name="T5" fmla="*/ 19 h 37"/>
                <a:gd name="T6" fmla="*/ 546 w 546"/>
                <a:gd name="T7" fmla="*/ 0 h 37"/>
                <a:gd name="T8" fmla="*/ 0 w 546"/>
                <a:gd name="T9" fmla="*/ 19 h 37"/>
                <a:gd name="T10" fmla="*/ 546 w 546"/>
                <a:gd name="T11" fmla="*/ 19 h 37"/>
                <a:gd name="T12" fmla="*/ 0 w 546"/>
                <a:gd name="T13" fmla="*/ 37 h 37"/>
                <a:gd name="T14" fmla="*/ 0 w 546"/>
                <a:gd name="T15" fmla="*/ 19 h 37"/>
                <a:gd name="T16" fmla="*/ 4 w 546"/>
                <a:gd name="T17" fmla="*/ 37 h 37"/>
                <a:gd name="T18" fmla="*/ 4 w 546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6" h="37">
                  <a:moveTo>
                    <a:pt x="542" y="19"/>
                  </a:moveTo>
                  <a:lnTo>
                    <a:pt x="542" y="0"/>
                  </a:lnTo>
                  <a:moveTo>
                    <a:pt x="546" y="19"/>
                  </a:moveTo>
                  <a:lnTo>
                    <a:pt x="546" y="0"/>
                  </a:lnTo>
                  <a:moveTo>
                    <a:pt x="0" y="19"/>
                  </a:moveTo>
                  <a:lnTo>
                    <a:pt x="546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2331" y="1464"/>
              <a:ext cx="0" cy="15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2967" y="1464"/>
              <a:ext cx="0" cy="15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933" y="1464"/>
              <a:ext cx="4570" cy="184"/>
            </a:xfrm>
            <a:custGeom>
              <a:avLst/>
              <a:gdLst>
                <a:gd name="T0" fmla="*/ 542 w 546"/>
                <a:gd name="T1" fmla="*/ 18 h 22"/>
                <a:gd name="T2" fmla="*/ 542 w 546"/>
                <a:gd name="T3" fmla="*/ 0 h 22"/>
                <a:gd name="T4" fmla="*/ 546 w 546"/>
                <a:gd name="T5" fmla="*/ 18 h 22"/>
                <a:gd name="T6" fmla="*/ 546 w 546"/>
                <a:gd name="T7" fmla="*/ 0 h 22"/>
                <a:gd name="T8" fmla="*/ 0 w 546"/>
                <a:gd name="T9" fmla="*/ 18 h 22"/>
                <a:gd name="T10" fmla="*/ 546 w 546"/>
                <a:gd name="T11" fmla="*/ 18 h 22"/>
                <a:gd name="T12" fmla="*/ 0 w 546"/>
                <a:gd name="T13" fmla="*/ 22 h 22"/>
                <a:gd name="T14" fmla="*/ 546 w 54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6" h="22">
                  <a:moveTo>
                    <a:pt x="542" y="18"/>
                  </a:moveTo>
                  <a:lnTo>
                    <a:pt x="542" y="0"/>
                  </a:lnTo>
                  <a:moveTo>
                    <a:pt x="546" y="18"/>
                  </a:moveTo>
                  <a:lnTo>
                    <a:pt x="546" y="0"/>
                  </a:lnTo>
                  <a:moveTo>
                    <a:pt x="0" y="18"/>
                  </a:moveTo>
                  <a:lnTo>
                    <a:pt x="546" y="18"/>
                  </a:lnTo>
                  <a:moveTo>
                    <a:pt x="0" y="22"/>
                  </a:moveTo>
                  <a:lnTo>
                    <a:pt x="546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Specifying</a:t>
            </a:r>
            <a:r>
              <a:rPr lang="fr-FR" dirty="0">
                <a:solidFill>
                  <a:schemeClr val="tx1"/>
                </a:solidFill>
              </a:rPr>
              <a:t> Memory </a:t>
            </a:r>
            <a:r>
              <a:rPr lang="fr-FR" dirty="0" err="1">
                <a:solidFill>
                  <a:schemeClr val="tx1"/>
                </a:solidFill>
              </a:rPr>
              <a:t>Operand</a:t>
            </a:r>
            <a:r>
              <a:rPr lang="fr-FR" dirty="0">
                <a:solidFill>
                  <a:schemeClr val="tx1"/>
                </a:solidFill>
              </a:rPr>
              <a:t> Sizes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38376" y="1600200"/>
            <a:ext cx="7667625" cy="4724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processor knows the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size</a:t>
            </a:r>
            <a:r>
              <a:rPr lang="en-US" sz="2600" dirty="0">
                <a:latin typeface="Calibri" panose="020F0502020204030204" pitchFamily="34" charset="0"/>
              </a:rPr>
              <a:t> of a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register</a:t>
            </a:r>
            <a:r>
              <a:rPr lang="en-US" sz="2600" dirty="0">
                <a:latin typeface="Calibri" panose="020F0502020204030204" pitchFamily="34" charset="0"/>
              </a:rPr>
              <a:t> operand from its </a:t>
            </a:r>
            <a:r>
              <a:rPr lang="en-US" sz="2600" dirty="0">
                <a:solidFill>
                  <a:srgbClr val="008000"/>
                </a:solidFill>
                <a:latin typeface="Calibri" panose="020F0502020204030204" pitchFamily="34" charset="0"/>
              </a:rPr>
              <a:t>name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 err="1">
                <a:solidFill>
                  <a:srgbClr val="DC2300"/>
                </a:solidFill>
                <a:latin typeface="Calibri" panose="020F0502020204030204" pitchFamily="34" charset="0"/>
              </a:rPr>
              <a:t>eax</a:t>
            </a:r>
            <a:r>
              <a:rPr lang="en-US" sz="2000" dirty="0">
                <a:latin typeface="Calibri" panose="020F0502020204030204" pitchFamily="34" charset="0"/>
              </a:rPr>
              <a:t> is a 32 bit operand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DC2300"/>
                </a:solidFill>
                <a:latin typeface="Calibri" panose="020F0502020204030204" pitchFamily="34" charset="0"/>
              </a:rPr>
              <a:t>ax</a:t>
            </a:r>
            <a:r>
              <a:rPr lang="en-US" sz="2000" dirty="0">
                <a:latin typeface="Calibri" panose="020F0502020204030204" pitchFamily="34" charset="0"/>
              </a:rPr>
              <a:t> is a 16 bit operand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What about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memory operands</a:t>
            </a:r>
            <a:r>
              <a:rPr lang="en-US" sz="2600" dirty="0">
                <a:latin typeface="Calibri" panose="020F0502020204030204" pitchFamily="34" charset="0"/>
              </a:rPr>
              <a:t>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push [</a:t>
            </a:r>
            <a:r>
              <a:rPr lang="en-US" sz="2000" dirty="0" err="1">
                <a:latin typeface="Calibri" panose="020F0502020204030204" pitchFamily="34" charset="0"/>
              </a:rPr>
              <a:t>eax</a:t>
            </a:r>
            <a:r>
              <a:rPr lang="en-US" sz="2000" dirty="0">
                <a:latin typeface="Calibri" panose="020F0502020204030204" pitchFamily="34" charset="0"/>
              </a:rPr>
              <a:t>] → How many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bytes</a:t>
            </a:r>
            <a:r>
              <a:rPr lang="en-US" sz="2000" dirty="0">
                <a:latin typeface="Calibri" panose="020F0502020204030204" pitchFamily="34" charset="0"/>
              </a:rPr>
              <a:t> need to be pushed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Solution : Use a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modifier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push </a:t>
            </a:r>
            <a:r>
              <a:rPr lang="en-US" sz="2000" dirty="0" err="1">
                <a:latin typeface="Calibri" panose="020F0502020204030204" pitchFamily="34" charset="0"/>
              </a:rPr>
              <a:t>dword</a:t>
            </a:r>
            <a:r>
              <a:rPr lang="en-US" sz="2000" dirty="0">
                <a:latin typeface="Calibri" panose="020F0502020204030204" pitchFamily="34" charset="0"/>
              </a:rPr>
              <a:t> [</a:t>
            </a:r>
            <a:r>
              <a:rPr lang="en-US" sz="2000" dirty="0" err="1">
                <a:latin typeface="Calibri" panose="020F0502020204030204" pitchFamily="34" charset="0"/>
              </a:rPr>
              <a:t>eax</a:t>
            </a:r>
            <a:r>
              <a:rPr lang="en-US" sz="2000" dirty="0">
                <a:latin typeface="Calibri" panose="020F0502020204030204" pitchFamily="34" charset="0"/>
              </a:rPr>
              <a:t>] ; pushes 32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Similarly, we need to use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modifiers</a:t>
            </a:r>
            <a:r>
              <a:rPr lang="en-US" sz="2000" dirty="0">
                <a:latin typeface="Calibri" panose="020F0502020204030204" pitchFamily="34" charset="0"/>
              </a:rPr>
              <a:t> for other instructions such as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pop</a:t>
            </a:r>
            <a:r>
              <a:rPr lang="en-US" sz="2000" dirty="0">
                <a:latin typeface="Calibri" panose="020F0502020204030204" pitchFamily="34" charset="0"/>
              </a:rPr>
              <a:t> (when the number of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bytes</a:t>
            </a:r>
            <a:r>
              <a:rPr lang="en-US" sz="2000" dirty="0">
                <a:latin typeface="Calibri" panose="020F0502020204030204" pitchFamily="34" charset="0"/>
              </a:rPr>
              <a:t> to be transferred are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not known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Modifiers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876800" y="1447800"/>
            <a:ext cx="2286000" cy="1620838"/>
            <a:chOff x="3024" y="1126"/>
            <a:chExt cx="1440" cy="1021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3024" y="1126"/>
              <a:ext cx="1440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044" y="1146"/>
              <a:ext cx="1395" cy="214"/>
            </a:xfrm>
            <a:custGeom>
              <a:avLst/>
              <a:gdLst>
                <a:gd name="T0" fmla="*/ 0 w 143"/>
                <a:gd name="T1" fmla="*/ 0 h 22"/>
                <a:gd name="T2" fmla="*/ 143 w 143"/>
                <a:gd name="T3" fmla="*/ 0 h 22"/>
                <a:gd name="T4" fmla="*/ 0 w 143"/>
                <a:gd name="T5" fmla="*/ 4 h 22"/>
                <a:gd name="T6" fmla="*/ 143 w 143"/>
                <a:gd name="T7" fmla="*/ 4 h 22"/>
                <a:gd name="T8" fmla="*/ 0 w 143"/>
                <a:gd name="T9" fmla="*/ 22 h 22"/>
                <a:gd name="T10" fmla="*/ 0 w 143"/>
                <a:gd name="T11" fmla="*/ 4 h 22"/>
                <a:gd name="T12" fmla="*/ 4 w 143"/>
                <a:gd name="T13" fmla="*/ 22 h 22"/>
                <a:gd name="T14" fmla="*/ 4 w 143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2">
                  <a:moveTo>
                    <a:pt x="0" y="0"/>
                  </a:moveTo>
                  <a:lnTo>
                    <a:pt x="143" y="0"/>
                  </a:lnTo>
                  <a:moveTo>
                    <a:pt x="0" y="4"/>
                  </a:moveTo>
                  <a:lnTo>
                    <a:pt x="143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70" y="1175"/>
              <a:ext cx="5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Modifier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795" y="1185"/>
              <a:ext cx="0" cy="17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883" y="1175"/>
              <a:ext cx="2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Size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3044" y="1185"/>
              <a:ext cx="1395" cy="351"/>
            </a:xfrm>
            <a:custGeom>
              <a:avLst/>
              <a:gdLst>
                <a:gd name="T0" fmla="*/ 139 w 143"/>
                <a:gd name="T1" fmla="*/ 18 h 36"/>
                <a:gd name="T2" fmla="*/ 139 w 143"/>
                <a:gd name="T3" fmla="*/ 0 h 36"/>
                <a:gd name="T4" fmla="*/ 143 w 143"/>
                <a:gd name="T5" fmla="*/ 18 h 36"/>
                <a:gd name="T6" fmla="*/ 143 w 143"/>
                <a:gd name="T7" fmla="*/ 0 h 36"/>
                <a:gd name="T8" fmla="*/ 0 w 143"/>
                <a:gd name="T9" fmla="*/ 18 h 36"/>
                <a:gd name="T10" fmla="*/ 143 w 143"/>
                <a:gd name="T11" fmla="*/ 18 h 36"/>
                <a:gd name="T12" fmla="*/ 0 w 143"/>
                <a:gd name="T13" fmla="*/ 36 h 36"/>
                <a:gd name="T14" fmla="*/ 0 w 143"/>
                <a:gd name="T15" fmla="*/ 18 h 36"/>
                <a:gd name="T16" fmla="*/ 4 w 143"/>
                <a:gd name="T17" fmla="*/ 36 h 36"/>
                <a:gd name="T18" fmla="*/ 4 w 14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36">
                  <a:moveTo>
                    <a:pt x="139" y="18"/>
                  </a:moveTo>
                  <a:lnTo>
                    <a:pt x="139" y="0"/>
                  </a:lnTo>
                  <a:moveTo>
                    <a:pt x="143" y="18"/>
                  </a:moveTo>
                  <a:lnTo>
                    <a:pt x="143" y="0"/>
                  </a:lnTo>
                  <a:moveTo>
                    <a:pt x="0" y="18"/>
                  </a:moveTo>
                  <a:lnTo>
                    <a:pt x="14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170" y="1360"/>
              <a:ext cx="2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byte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795" y="1360"/>
              <a:ext cx="0" cy="176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883" y="1360"/>
              <a:ext cx="3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8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3044" y="1360"/>
              <a:ext cx="1395" cy="362"/>
            </a:xfrm>
            <a:custGeom>
              <a:avLst/>
              <a:gdLst>
                <a:gd name="T0" fmla="*/ 139 w 143"/>
                <a:gd name="T1" fmla="*/ 18 h 37"/>
                <a:gd name="T2" fmla="*/ 139 w 143"/>
                <a:gd name="T3" fmla="*/ 0 h 37"/>
                <a:gd name="T4" fmla="*/ 143 w 143"/>
                <a:gd name="T5" fmla="*/ 18 h 37"/>
                <a:gd name="T6" fmla="*/ 143 w 143"/>
                <a:gd name="T7" fmla="*/ 0 h 37"/>
                <a:gd name="T8" fmla="*/ 0 w 143"/>
                <a:gd name="T9" fmla="*/ 19 h 37"/>
                <a:gd name="T10" fmla="*/ 143 w 143"/>
                <a:gd name="T11" fmla="*/ 19 h 37"/>
                <a:gd name="T12" fmla="*/ 0 w 143"/>
                <a:gd name="T13" fmla="*/ 37 h 37"/>
                <a:gd name="T14" fmla="*/ 0 w 143"/>
                <a:gd name="T15" fmla="*/ 19 h 37"/>
                <a:gd name="T16" fmla="*/ 4 w 143"/>
                <a:gd name="T17" fmla="*/ 37 h 37"/>
                <a:gd name="T18" fmla="*/ 4 w 14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37">
                  <a:moveTo>
                    <a:pt x="139" y="18"/>
                  </a:moveTo>
                  <a:lnTo>
                    <a:pt x="139" y="0"/>
                  </a:lnTo>
                  <a:moveTo>
                    <a:pt x="143" y="18"/>
                  </a:moveTo>
                  <a:lnTo>
                    <a:pt x="143" y="0"/>
                  </a:lnTo>
                  <a:moveTo>
                    <a:pt x="0" y="19"/>
                  </a:moveTo>
                  <a:lnTo>
                    <a:pt x="14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170" y="1546"/>
              <a:ext cx="2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word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795" y="1546"/>
              <a:ext cx="0" cy="176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883" y="1546"/>
              <a:ext cx="3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16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3044" y="1546"/>
              <a:ext cx="1395" cy="361"/>
            </a:xfrm>
            <a:custGeom>
              <a:avLst/>
              <a:gdLst>
                <a:gd name="T0" fmla="*/ 139 w 143"/>
                <a:gd name="T1" fmla="*/ 18 h 37"/>
                <a:gd name="T2" fmla="*/ 139 w 143"/>
                <a:gd name="T3" fmla="*/ 0 h 37"/>
                <a:gd name="T4" fmla="*/ 143 w 143"/>
                <a:gd name="T5" fmla="*/ 18 h 37"/>
                <a:gd name="T6" fmla="*/ 143 w 143"/>
                <a:gd name="T7" fmla="*/ 0 h 37"/>
                <a:gd name="T8" fmla="*/ 0 w 143"/>
                <a:gd name="T9" fmla="*/ 18 h 37"/>
                <a:gd name="T10" fmla="*/ 143 w 143"/>
                <a:gd name="T11" fmla="*/ 18 h 37"/>
                <a:gd name="T12" fmla="*/ 0 w 143"/>
                <a:gd name="T13" fmla="*/ 37 h 37"/>
                <a:gd name="T14" fmla="*/ 0 w 143"/>
                <a:gd name="T15" fmla="*/ 19 h 37"/>
                <a:gd name="T16" fmla="*/ 4 w 143"/>
                <a:gd name="T17" fmla="*/ 37 h 37"/>
                <a:gd name="T18" fmla="*/ 4 w 14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37">
                  <a:moveTo>
                    <a:pt x="139" y="18"/>
                  </a:moveTo>
                  <a:lnTo>
                    <a:pt x="139" y="0"/>
                  </a:lnTo>
                  <a:moveTo>
                    <a:pt x="143" y="18"/>
                  </a:moveTo>
                  <a:lnTo>
                    <a:pt x="143" y="0"/>
                  </a:lnTo>
                  <a:moveTo>
                    <a:pt x="0" y="18"/>
                  </a:moveTo>
                  <a:lnTo>
                    <a:pt x="143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170" y="1722"/>
              <a:ext cx="3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dword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795" y="1731"/>
              <a:ext cx="0" cy="176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883" y="1722"/>
              <a:ext cx="3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32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3044" y="1731"/>
              <a:ext cx="1395" cy="352"/>
            </a:xfrm>
            <a:custGeom>
              <a:avLst/>
              <a:gdLst>
                <a:gd name="T0" fmla="*/ 139 w 143"/>
                <a:gd name="T1" fmla="*/ 18 h 36"/>
                <a:gd name="T2" fmla="*/ 139 w 143"/>
                <a:gd name="T3" fmla="*/ 0 h 36"/>
                <a:gd name="T4" fmla="*/ 143 w 143"/>
                <a:gd name="T5" fmla="*/ 18 h 36"/>
                <a:gd name="T6" fmla="*/ 143 w 143"/>
                <a:gd name="T7" fmla="*/ 0 h 36"/>
                <a:gd name="T8" fmla="*/ 0 w 143"/>
                <a:gd name="T9" fmla="*/ 18 h 36"/>
                <a:gd name="T10" fmla="*/ 143 w 143"/>
                <a:gd name="T11" fmla="*/ 18 h 36"/>
                <a:gd name="T12" fmla="*/ 0 w 143"/>
                <a:gd name="T13" fmla="*/ 36 h 36"/>
                <a:gd name="T14" fmla="*/ 0 w 143"/>
                <a:gd name="T15" fmla="*/ 18 h 36"/>
                <a:gd name="T16" fmla="*/ 4 w 143"/>
                <a:gd name="T17" fmla="*/ 36 h 36"/>
                <a:gd name="T18" fmla="*/ 4 w 14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36">
                  <a:moveTo>
                    <a:pt x="139" y="18"/>
                  </a:moveTo>
                  <a:lnTo>
                    <a:pt x="139" y="0"/>
                  </a:lnTo>
                  <a:moveTo>
                    <a:pt x="143" y="18"/>
                  </a:moveTo>
                  <a:lnTo>
                    <a:pt x="143" y="0"/>
                  </a:lnTo>
                  <a:moveTo>
                    <a:pt x="0" y="18"/>
                  </a:moveTo>
                  <a:lnTo>
                    <a:pt x="14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170" y="1907"/>
              <a:ext cx="3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qword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3795" y="1907"/>
              <a:ext cx="0" cy="176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883" y="1907"/>
              <a:ext cx="3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64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3044" y="1907"/>
              <a:ext cx="1395" cy="215"/>
            </a:xfrm>
            <a:custGeom>
              <a:avLst/>
              <a:gdLst>
                <a:gd name="T0" fmla="*/ 139 w 143"/>
                <a:gd name="T1" fmla="*/ 18 h 22"/>
                <a:gd name="T2" fmla="*/ 139 w 143"/>
                <a:gd name="T3" fmla="*/ 0 h 22"/>
                <a:gd name="T4" fmla="*/ 143 w 143"/>
                <a:gd name="T5" fmla="*/ 18 h 22"/>
                <a:gd name="T6" fmla="*/ 143 w 143"/>
                <a:gd name="T7" fmla="*/ 0 h 22"/>
                <a:gd name="T8" fmla="*/ 0 w 143"/>
                <a:gd name="T9" fmla="*/ 18 h 22"/>
                <a:gd name="T10" fmla="*/ 143 w 143"/>
                <a:gd name="T11" fmla="*/ 18 h 22"/>
                <a:gd name="T12" fmla="*/ 0 w 143"/>
                <a:gd name="T13" fmla="*/ 22 h 22"/>
                <a:gd name="T14" fmla="*/ 143 w 14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2">
                  <a:moveTo>
                    <a:pt x="139" y="18"/>
                  </a:moveTo>
                  <a:lnTo>
                    <a:pt x="139" y="0"/>
                  </a:lnTo>
                  <a:moveTo>
                    <a:pt x="143" y="18"/>
                  </a:moveTo>
                  <a:lnTo>
                    <a:pt x="143" y="0"/>
                  </a:lnTo>
                  <a:moveTo>
                    <a:pt x="0" y="18"/>
                  </a:moveTo>
                  <a:lnTo>
                    <a:pt x="143" y="18"/>
                  </a:lnTo>
                  <a:moveTo>
                    <a:pt x="0" y="22"/>
                  </a:moveTo>
                  <a:lnTo>
                    <a:pt x="143" y="22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3551238" y="332894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What is the value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 this code snippet?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ALU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4588" y="3560764"/>
            <a:ext cx="7415212" cy="26876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All of these are 2 operand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instructions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first </a:t>
            </a:r>
            <a:r>
              <a:rPr lang="en-US" sz="2200" dirty="0">
                <a:solidFill>
                  <a:srgbClr val="008000"/>
                </a:solidFill>
                <a:latin typeface="Calibri" panose="020F0502020204030204" pitchFamily="34" charset="0"/>
              </a:rPr>
              <a:t>operand</a:t>
            </a:r>
            <a:r>
              <a:rPr lang="en-US" sz="2200" dirty="0">
                <a:latin typeface="Calibri" panose="020F0502020204030204" pitchFamily="34" charset="0"/>
              </a:rPr>
              <a:t> is both the </a:t>
            </a:r>
            <a:r>
              <a:rPr lang="en-US" sz="2200" dirty="0">
                <a:solidFill>
                  <a:srgbClr val="008080"/>
                </a:solidFill>
                <a:latin typeface="Calibri" panose="020F0502020204030204" pitchFamily="34" charset="0"/>
              </a:rPr>
              <a:t>source</a:t>
            </a:r>
            <a:r>
              <a:rPr lang="en-US" sz="2200" dirty="0">
                <a:latin typeface="Calibri" panose="020F0502020204030204" pitchFamily="34" charset="0"/>
              </a:rPr>
              <a:t> and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destination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Example : Add registers </a:t>
            </a:r>
            <a:r>
              <a:rPr lang="en-US" sz="2200" dirty="0" err="1">
                <a:solidFill>
                  <a:srgbClr val="FF0000"/>
                </a:solidFill>
                <a:latin typeface="Calibri" panose="020F0502020204030204" pitchFamily="34" charset="0"/>
              </a:rPr>
              <a:t>eax</a:t>
            </a:r>
            <a:r>
              <a:rPr lang="en-US" sz="2200" dirty="0">
                <a:latin typeface="Calibri" panose="020F0502020204030204" pitchFamily="34" charset="0"/>
              </a:rPr>
              <a:t>, and </a:t>
            </a:r>
            <a:r>
              <a:rPr lang="en-US" sz="2200" dirty="0" err="1">
                <a:solidFill>
                  <a:srgbClr val="0000FF"/>
                </a:solidFill>
                <a:latin typeface="Calibri" panose="020F0502020204030204" pitchFamily="34" charset="0"/>
              </a:rPr>
              <a:t>ebx</a:t>
            </a:r>
            <a:r>
              <a:rPr lang="en-US" sz="2200" dirty="0">
                <a:latin typeface="Calibri" panose="020F0502020204030204" pitchFamily="34" charset="0"/>
              </a:rPr>
              <a:t>. Save the result in </a:t>
            </a:r>
            <a:r>
              <a:rPr lang="en-US" sz="2200" dirty="0" err="1">
                <a:solidFill>
                  <a:srgbClr val="008000"/>
                </a:solidFill>
                <a:latin typeface="Calibri" panose="020F0502020204030204" pitchFamily="34" charset="0"/>
              </a:rPr>
              <a:t>ecx</a:t>
            </a:r>
            <a:endParaRPr lang="en-US" sz="2200" dirty="0">
              <a:latin typeface="Calibri" panose="020F0502020204030204" pitchFamily="34" charset="0"/>
            </a:endParaRPr>
          </a:p>
          <a:p>
            <a:pPr marL="540000" lvl="1" indent="0">
              <a:buSzPct val="100000"/>
              <a:buNone/>
            </a:pPr>
            <a:r>
              <a:rPr lang="en-US" sz="2200" dirty="0">
                <a:latin typeface="Calibri" panose="020F0502020204030204" pitchFamily="34" charset="0"/>
              </a:rPr>
              <a:t>add </a:t>
            </a:r>
            <a:r>
              <a:rPr lang="en-US" sz="2200" dirty="0" err="1">
                <a:latin typeface="Calibri" panose="020F0502020204030204" pitchFamily="34" charset="0"/>
              </a:rPr>
              <a:t>eax</a:t>
            </a:r>
            <a:r>
              <a:rPr lang="en-US" sz="2200" dirty="0">
                <a:latin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</a:rPr>
              <a:t>ebx</a:t>
            </a:r>
            <a:endParaRPr lang="en-US" sz="2200" dirty="0">
              <a:latin typeface="Calibri" panose="020F0502020204030204" pitchFamily="34" charset="0"/>
            </a:endParaRPr>
          </a:p>
          <a:p>
            <a:pPr marL="540000" lvl="1" indent="0">
              <a:buSzPct val="100000"/>
              <a:buNone/>
            </a:pPr>
            <a:r>
              <a:rPr lang="en-US" sz="2200" dirty="0" err="1">
                <a:latin typeface="Calibri" panose="020F0502020204030204" pitchFamily="34" charset="0"/>
              </a:rPr>
              <a:t>mov</a:t>
            </a: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</a:rPr>
              <a:t>ecx</a:t>
            </a:r>
            <a:r>
              <a:rPr lang="en-US" sz="2200" dirty="0">
                <a:latin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</a:rPr>
              <a:t>eax</a:t>
            </a:r>
            <a:endParaRPr lang="en-US" sz="2200" dirty="0">
              <a:latin typeface="Calibri" panose="020F0502020204030204" pitchFamily="34" charset="0"/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209801" y="1676400"/>
            <a:ext cx="7848601" cy="1651002"/>
            <a:chOff x="768" y="1085"/>
            <a:chExt cx="4944" cy="104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68" y="1085"/>
              <a:ext cx="4944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820" y="1137"/>
              <a:ext cx="0" cy="15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785" y="1137"/>
              <a:ext cx="0" cy="15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85" y="1137"/>
              <a:ext cx="4901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85" y="1102"/>
              <a:ext cx="4901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97" y="1128"/>
              <a:ext cx="5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865" y="1137"/>
              <a:ext cx="0" cy="15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942" y="1128"/>
              <a:ext cx="4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736" y="1137"/>
              <a:ext cx="0" cy="15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822" y="1128"/>
              <a:ext cx="6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785" y="1137"/>
              <a:ext cx="4901" cy="311"/>
            </a:xfrm>
            <a:custGeom>
              <a:avLst/>
              <a:gdLst>
                <a:gd name="T0" fmla="*/ 564 w 568"/>
                <a:gd name="T1" fmla="*/ 18 h 36"/>
                <a:gd name="T2" fmla="*/ 564 w 568"/>
                <a:gd name="T3" fmla="*/ 0 h 36"/>
                <a:gd name="T4" fmla="*/ 568 w 568"/>
                <a:gd name="T5" fmla="*/ 18 h 36"/>
                <a:gd name="T6" fmla="*/ 568 w 568"/>
                <a:gd name="T7" fmla="*/ 0 h 36"/>
                <a:gd name="T8" fmla="*/ 0 w 568"/>
                <a:gd name="T9" fmla="*/ 18 h 36"/>
                <a:gd name="T10" fmla="*/ 568 w 568"/>
                <a:gd name="T11" fmla="*/ 18 h 36"/>
                <a:gd name="T12" fmla="*/ 0 w 568"/>
                <a:gd name="T13" fmla="*/ 36 h 36"/>
                <a:gd name="T14" fmla="*/ 0 w 568"/>
                <a:gd name="T15" fmla="*/ 18 h 36"/>
                <a:gd name="T16" fmla="*/ 4 w 568"/>
                <a:gd name="T17" fmla="*/ 36 h 36"/>
                <a:gd name="T18" fmla="*/ 4 w 568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36">
                  <a:moveTo>
                    <a:pt x="564" y="18"/>
                  </a:moveTo>
                  <a:lnTo>
                    <a:pt x="564" y="0"/>
                  </a:lnTo>
                  <a:moveTo>
                    <a:pt x="568" y="18"/>
                  </a:moveTo>
                  <a:lnTo>
                    <a:pt x="568" y="0"/>
                  </a:lnTo>
                  <a:moveTo>
                    <a:pt x="0" y="18"/>
                  </a:moveTo>
                  <a:lnTo>
                    <a:pt x="568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897" y="1292"/>
              <a:ext cx="178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add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865" y="1292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42" y="1292"/>
              <a:ext cx="6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add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736" y="1292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822" y="1292"/>
              <a:ext cx="8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785" y="1292"/>
              <a:ext cx="4901" cy="320"/>
            </a:xfrm>
            <a:custGeom>
              <a:avLst/>
              <a:gdLst>
                <a:gd name="T0" fmla="*/ 564 w 568"/>
                <a:gd name="T1" fmla="*/ 18 h 37"/>
                <a:gd name="T2" fmla="*/ 564 w 568"/>
                <a:gd name="T3" fmla="*/ 0 h 37"/>
                <a:gd name="T4" fmla="*/ 568 w 568"/>
                <a:gd name="T5" fmla="*/ 18 h 37"/>
                <a:gd name="T6" fmla="*/ 568 w 568"/>
                <a:gd name="T7" fmla="*/ 0 h 37"/>
                <a:gd name="T8" fmla="*/ 0 w 568"/>
                <a:gd name="T9" fmla="*/ 19 h 37"/>
                <a:gd name="T10" fmla="*/ 568 w 568"/>
                <a:gd name="T11" fmla="*/ 19 h 37"/>
                <a:gd name="T12" fmla="*/ 0 w 568"/>
                <a:gd name="T13" fmla="*/ 37 h 37"/>
                <a:gd name="T14" fmla="*/ 0 w 568"/>
                <a:gd name="T15" fmla="*/ 19 h 37"/>
                <a:gd name="T16" fmla="*/ 4 w 568"/>
                <a:gd name="T17" fmla="*/ 37 h 37"/>
                <a:gd name="T18" fmla="*/ 4 w 568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37">
                  <a:moveTo>
                    <a:pt x="564" y="18"/>
                  </a:moveTo>
                  <a:lnTo>
                    <a:pt x="564" y="0"/>
                  </a:lnTo>
                  <a:moveTo>
                    <a:pt x="568" y="18"/>
                  </a:moveTo>
                  <a:lnTo>
                    <a:pt x="568" y="0"/>
                  </a:lnTo>
                  <a:moveTo>
                    <a:pt x="0" y="19"/>
                  </a:moveTo>
                  <a:lnTo>
                    <a:pt x="568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897" y="1456"/>
              <a:ext cx="177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sub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865" y="1456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942" y="1456"/>
              <a:ext cx="6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sub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3736" y="1456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822" y="1456"/>
              <a:ext cx="8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-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785" y="1456"/>
              <a:ext cx="4901" cy="320"/>
            </a:xfrm>
            <a:custGeom>
              <a:avLst/>
              <a:gdLst>
                <a:gd name="T0" fmla="*/ 564 w 568"/>
                <a:gd name="T1" fmla="*/ 18 h 37"/>
                <a:gd name="T2" fmla="*/ 564 w 568"/>
                <a:gd name="T3" fmla="*/ 0 h 37"/>
                <a:gd name="T4" fmla="*/ 568 w 568"/>
                <a:gd name="T5" fmla="*/ 18 h 37"/>
                <a:gd name="T6" fmla="*/ 568 w 568"/>
                <a:gd name="T7" fmla="*/ 0 h 37"/>
                <a:gd name="T8" fmla="*/ 0 w 568"/>
                <a:gd name="T9" fmla="*/ 18 h 37"/>
                <a:gd name="T10" fmla="*/ 568 w 568"/>
                <a:gd name="T11" fmla="*/ 18 h 37"/>
                <a:gd name="T12" fmla="*/ 0 w 568"/>
                <a:gd name="T13" fmla="*/ 37 h 37"/>
                <a:gd name="T14" fmla="*/ 0 w 568"/>
                <a:gd name="T15" fmla="*/ 19 h 37"/>
                <a:gd name="T16" fmla="*/ 4 w 568"/>
                <a:gd name="T17" fmla="*/ 37 h 37"/>
                <a:gd name="T18" fmla="*/ 4 w 568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37">
                  <a:moveTo>
                    <a:pt x="564" y="18"/>
                  </a:moveTo>
                  <a:lnTo>
                    <a:pt x="564" y="0"/>
                  </a:lnTo>
                  <a:moveTo>
                    <a:pt x="568" y="18"/>
                  </a:moveTo>
                  <a:lnTo>
                    <a:pt x="568" y="0"/>
                  </a:lnTo>
                  <a:moveTo>
                    <a:pt x="0" y="18"/>
                  </a:moveTo>
                  <a:lnTo>
                    <a:pt x="568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897" y="1612"/>
              <a:ext cx="177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adc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0" name="Line 29"/>
            <p:cNvSpPr>
              <a:spLocks noChangeShapeType="1"/>
            </p:cNvSpPr>
            <p:nvPr/>
          </p:nvSpPr>
          <p:spPr bwMode="auto">
            <a:xfrm flipV="1">
              <a:off x="2865" y="1620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" name="Rectangle 30"/>
            <p:cNvSpPr>
              <a:spLocks noChangeArrowheads="1"/>
            </p:cNvSpPr>
            <p:nvPr/>
          </p:nvSpPr>
          <p:spPr bwMode="auto">
            <a:xfrm>
              <a:off x="2942" y="1612"/>
              <a:ext cx="6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adc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43" name="Line 31"/>
            <p:cNvSpPr>
              <a:spLocks noChangeShapeType="1"/>
            </p:cNvSpPr>
            <p:nvPr/>
          </p:nvSpPr>
          <p:spPr bwMode="auto">
            <a:xfrm flipV="1">
              <a:off x="3736" y="1620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4" name="Rectangle 32"/>
            <p:cNvSpPr>
              <a:spLocks noChangeArrowheads="1"/>
            </p:cNvSpPr>
            <p:nvPr/>
          </p:nvSpPr>
          <p:spPr bwMode="auto">
            <a:xfrm>
              <a:off x="3822" y="1612"/>
              <a:ext cx="15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(carry bit)</a:t>
              </a:r>
            </a:p>
          </p:txBody>
        </p:sp>
        <p:sp>
          <p:nvSpPr>
            <p:cNvPr id="10245" name="Freeform 33"/>
            <p:cNvSpPr>
              <a:spLocks noEditPoints="1"/>
            </p:cNvSpPr>
            <p:nvPr/>
          </p:nvSpPr>
          <p:spPr bwMode="auto">
            <a:xfrm>
              <a:off x="785" y="1620"/>
              <a:ext cx="4901" cy="311"/>
            </a:xfrm>
            <a:custGeom>
              <a:avLst/>
              <a:gdLst>
                <a:gd name="T0" fmla="*/ 564 w 568"/>
                <a:gd name="T1" fmla="*/ 18 h 36"/>
                <a:gd name="T2" fmla="*/ 564 w 568"/>
                <a:gd name="T3" fmla="*/ 0 h 36"/>
                <a:gd name="T4" fmla="*/ 568 w 568"/>
                <a:gd name="T5" fmla="*/ 18 h 36"/>
                <a:gd name="T6" fmla="*/ 568 w 568"/>
                <a:gd name="T7" fmla="*/ 0 h 36"/>
                <a:gd name="T8" fmla="*/ 0 w 568"/>
                <a:gd name="T9" fmla="*/ 18 h 36"/>
                <a:gd name="T10" fmla="*/ 568 w 568"/>
                <a:gd name="T11" fmla="*/ 18 h 36"/>
                <a:gd name="T12" fmla="*/ 0 w 568"/>
                <a:gd name="T13" fmla="*/ 36 h 36"/>
                <a:gd name="T14" fmla="*/ 0 w 568"/>
                <a:gd name="T15" fmla="*/ 18 h 36"/>
                <a:gd name="T16" fmla="*/ 4 w 568"/>
                <a:gd name="T17" fmla="*/ 36 h 36"/>
                <a:gd name="T18" fmla="*/ 4 w 568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8" h="36">
                  <a:moveTo>
                    <a:pt x="564" y="18"/>
                  </a:moveTo>
                  <a:lnTo>
                    <a:pt x="564" y="0"/>
                  </a:lnTo>
                  <a:moveTo>
                    <a:pt x="568" y="18"/>
                  </a:moveTo>
                  <a:lnTo>
                    <a:pt x="568" y="0"/>
                  </a:lnTo>
                  <a:moveTo>
                    <a:pt x="0" y="18"/>
                  </a:moveTo>
                  <a:lnTo>
                    <a:pt x="568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" name="Rectangle 34"/>
            <p:cNvSpPr>
              <a:spLocks noChangeArrowheads="1"/>
            </p:cNvSpPr>
            <p:nvPr/>
          </p:nvSpPr>
          <p:spPr bwMode="auto">
            <a:xfrm>
              <a:off x="897" y="1776"/>
              <a:ext cx="177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sbb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7" name="Line 35"/>
            <p:cNvSpPr>
              <a:spLocks noChangeShapeType="1"/>
            </p:cNvSpPr>
            <p:nvPr/>
          </p:nvSpPr>
          <p:spPr bwMode="auto">
            <a:xfrm flipV="1">
              <a:off x="2865" y="1776"/>
              <a:ext cx="0" cy="15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8" name="Rectangle 36"/>
            <p:cNvSpPr>
              <a:spLocks noChangeArrowheads="1"/>
            </p:cNvSpPr>
            <p:nvPr/>
          </p:nvSpPr>
          <p:spPr bwMode="auto">
            <a:xfrm>
              <a:off x="2942" y="1776"/>
              <a:ext cx="6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sbb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ebx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49" name="Line 37"/>
            <p:cNvSpPr>
              <a:spLocks noChangeShapeType="1"/>
            </p:cNvSpPr>
            <p:nvPr/>
          </p:nvSpPr>
          <p:spPr bwMode="auto">
            <a:xfrm flipV="1">
              <a:off x="3736" y="1776"/>
              <a:ext cx="0" cy="15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0" name="Rectangle 38"/>
            <p:cNvSpPr>
              <a:spLocks noChangeArrowheads="1"/>
            </p:cNvSpPr>
            <p:nvPr/>
          </p:nvSpPr>
          <p:spPr bwMode="auto">
            <a:xfrm>
              <a:off x="3822" y="1776"/>
              <a:ext cx="14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-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- (carry bit)</a:t>
              </a:r>
            </a:p>
          </p:txBody>
        </p:sp>
        <p:sp>
          <p:nvSpPr>
            <p:cNvPr id="10251" name="Freeform 39"/>
            <p:cNvSpPr>
              <a:spLocks noEditPoints="1"/>
            </p:cNvSpPr>
            <p:nvPr/>
          </p:nvSpPr>
          <p:spPr bwMode="auto">
            <a:xfrm>
              <a:off x="785" y="1776"/>
              <a:ext cx="4901" cy="190"/>
            </a:xfrm>
            <a:custGeom>
              <a:avLst/>
              <a:gdLst>
                <a:gd name="T0" fmla="*/ 564 w 568"/>
                <a:gd name="T1" fmla="*/ 18 h 22"/>
                <a:gd name="T2" fmla="*/ 564 w 568"/>
                <a:gd name="T3" fmla="*/ 0 h 22"/>
                <a:gd name="T4" fmla="*/ 568 w 568"/>
                <a:gd name="T5" fmla="*/ 18 h 22"/>
                <a:gd name="T6" fmla="*/ 568 w 568"/>
                <a:gd name="T7" fmla="*/ 0 h 22"/>
                <a:gd name="T8" fmla="*/ 0 w 568"/>
                <a:gd name="T9" fmla="*/ 18 h 22"/>
                <a:gd name="T10" fmla="*/ 568 w 568"/>
                <a:gd name="T11" fmla="*/ 18 h 22"/>
                <a:gd name="T12" fmla="*/ 0 w 568"/>
                <a:gd name="T13" fmla="*/ 22 h 22"/>
                <a:gd name="T14" fmla="*/ 568 w 568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8" h="22">
                  <a:moveTo>
                    <a:pt x="564" y="18"/>
                  </a:moveTo>
                  <a:lnTo>
                    <a:pt x="564" y="0"/>
                  </a:lnTo>
                  <a:moveTo>
                    <a:pt x="568" y="18"/>
                  </a:moveTo>
                  <a:lnTo>
                    <a:pt x="568" y="0"/>
                  </a:lnTo>
                  <a:moveTo>
                    <a:pt x="0" y="18"/>
                  </a:moveTo>
                  <a:lnTo>
                    <a:pt x="568" y="18"/>
                  </a:lnTo>
                  <a:moveTo>
                    <a:pt x="0" y="22"/>
                  </a:moveTo>
                  <a:lnTo>
                    <a:pt x="568" y="2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361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Overview</a:t>
            </a:r>
            <a:r>
              <a:rPr lang="fr-FR" dirty="0">
                <a:solidFill>
                  <a:schemeClr val="tx1"/>
                </a:solidFill>
              </a:rPr>
              <a:t> of the x86 ISA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9364" y="1435100"/>
            <a:ext cx="7767637" cy="48133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itchFamily="34"/>
              </a:rPr>
              <a:t>It is not one ISA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itchFamily="34"/>
              </a:rPr>
              <a:t>It is a </a:t>
            </a:r>
            <a:r>
              <a:rPr lang="en-US" sz="2000" dirty="0">
                <a:solidFill>
                  <a:srgbClr val="008000"/>
                </a:solidFill>
                <a:latin typeface="Calibri" pitchFamily="34"/>
              </a:rPr>
              <a:t>family</a:t>
            </a:r>
            <a:r>
              <a:rPr lang="en-US" sz="2000" dirty="0">
                <a:latin typeface="Calibri" pitchFamily="34"/>
              </a:rPr>
              <a:t> of ISAs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itchFamily="34"/>
              </a:rPr>
              <a:t>The </a:t>
            </a:r>
            <a:r>
              <a:rPr lang="en-US" sz="2600" dirty="0">
                <a:solidFill>
                  <a:srgbClr val="2300DC"/>
                </a:solidFill>
                <a:latin typeface="Calibri" pitchFamily="34"/>
              </a:rPr>
              <a:t>great-grandfather</a:t>
            </a:r>
            <a:r>
              <a:rPr lang="en-US" sz="2600" dirty="0">
                <a:latin typeface="Calibri" pitchFamily="34"/>
              </a:rPr>
              <a:t> in the family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itchFamily="34"/>
              </a:rPr>
              <a:t>Is the 8-bit 8080 microprocessor used in the mid-seventies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itchFamily="34"/>
              </a:rPr>
              <a:t>The </a:t>
            </a:r>
            <a:r>
              <a:rPr lang="en-US" sz="2600" dirty="0">
                <a:solidFill>
                  <a:srgbClr val="008000"/>
                </a:solidFill>
                <a:latin typeface="Calibri" pitchFamily="34"/>
              </a:rPr>
              <a:t>grandfather</a:t>
            </a:r>
            <a:r>
              <a:rPr lang="en-US" sz="2600" dirty="0">
                <a:latin typeface="Calibri" pitchFamily="34"/>
              </a:rPr>
              <a:t> is the 16-bit 8086 microprocessor released in 1978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itchFamily="34"/>
              </a:rPr>
              <a:t>The </a:t>
            </a:r>
            <a:r>
              <a:rPr lang="en-US" sz="2600" dirty="0">
                <a:solidFill>
                  <a:srgbClr val="FF0000"/>
                </a:solidFill>
                <a:latin typeface="Calibri" pitchFamily="34"/>
              </a:rPr>
              <a:t>parents</a:t>
            </a:r>
            <a:r>
              <a:rPr lang="en-US" sz="2600" dirty="0">
                <a:latin typeface="Calibri" pitchFamily="34"/>
              </a:rPr>
              <a:t> are the 32 bit processors : 80386, 80486, Pentium, and Pentium IV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itchFamily="34"/>
              </a:rPr>
              <a:t>The </a:t>
            </a:r>
            <a:r>
              <a:rPr lang="en-US" sz="2600" dirty="0">
                <a:solidFill>
                  <a:srgbClr val="2300DC"/>
                </a:solidFill>
                <a:latin typeface="Calibri" pitchFamily="34"/>
              </a:rPr>
              <a:t>current generation</a:t>
            </a:r>
            <a:r>
              <a:rPr lang="en-US" sz="2600" dirty="0">
                <a:latin typeface="Calibri" pitchFamily="34"/>
              </a:rPr>
              <a:t> of processors are 64 bit processors : Intel Core i3, i5, i7</a:t>
            </a:r>
          </a:p>
          <a:p>
            <a:pPr marL="540000" lvl="1" indent="0">
              <a:buSzPct val="100000"/>
              <a:buNone/>
            </a:pPr>
            <a:endParaRPr lang="en-US" sz="2200" dirty="0">
              <a:latin typeface="Calibri" pitchFamily="3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Single </a:t>
            </a:r>
            <a:r>
              <a:rPr lang="fr-FR" dirty="0" err="1">
                <a:solidFill>
                  <a:schemeClr val="tx1"/>
                </a:solidFill>
              </a:rPr>
              <a:t>Operand</a:t>
            </a:r>
            <a:r>
              <a:rPr lang="fr-FR" dirty="0">
                <a:solidFill>
                  <a:schemeClr val="tx1"/>
                </a:solidFill>
              </a:rPr>
              <a:t> ALU Instructions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743201" y="1676401"/>
            <a:ext cx="6619875" cy="1795463"/>
            <a:chOff x="1104" y="1246"/>
            <a:chExt cx="4170" cy="1131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04" y="1246"/>
              <a:ext cx="4170" cy="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130" y="1272"/>
              <a:ext cx="4110" cy="282"/>
            </a:xfrm>
            <a:custGeom>
              <a:avLst/>
              <a:gdLst>
                <a:gd name="T0" fmla="*/ 0 w 320"/>
                <a:gd name="T1" fmla="*/ 0 h 22"/>
                <a:gd name="T2" fmla="*/ 320 w 320"/>
                <a:gd name="T3" fmla="*/ 0 h 22"/>
                <a:gd name="T4" fmla="*/ 0 w 320"/>
                <a:gd name="T5" fmla="*/ 3 h 22"/>
                <a:gd name="T6" fmla="*/ 320 w 320"/>
                <a:gd name="T7" fmla="*/ 3 h 22"/>
                <a:gd name="T8" fmla="*/ 0 w 320"/>
                <a:gd name="T9" fmla="*/ 22 h 22"/>
                <a:gd name="T10" fmla="*/ 0 w 320"/>
                <a:gd name="T11" fmla="*/ 4 h 22"/>
                <a:gd name="T12" fmla="*/ 4 w 320"/>
                <a:gd name="T13" fmla="*/ 22 h 22"/>
                <a:gd name="T14" fmla="*/ 4 w 320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2">
                  <a:moveTo>
                    <a:pt x="0" y="0"/>
                  </a:moveTo>
                  <a:lnTo>
                    <a:pt x="320" y="0"/>
                  </a:lnTo>
                  <a:moveTo>
                    <a:pt x="0" y="3"/>
                  </a:moveTo>
                  <a:lnTo>
                    <a:pt x="320" y="3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97" y="1310"/>
              <a:ext cx="5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697" y="1323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812" y="1310"/>
              <a:ext cx="5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660" y="1323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788" y="1310"/>
              <a:ext cx="7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130" y="1323"/>
              <a:ext cx="4110" cy="462"/>
            </a:xfrm>
            <a:custGeom>
              <a:avLst/>
              <a:gdLst>
                <a:gd name="T0" fmla="*/ 316 w 320"/>
                <a:gd name="T1" fmla="*/ 18 h 36"/>
                <a:gd name="T2" fmla="*/ 316 w 320"/>
                <a:gd name="T3" fmla="*/ 0 h 36"/>
                <a:gd name="T4" fmla="*/ 320 w 320"/>
                <a:gd name="T5" fmla="*/ 18 h 36"/>
                <a:gd name="T6" fmla="*/ 320 w 320"/>
                <a:gd name="T7" fmla="*/ 0 h 36"/>
                <a:gd name="T8" fmla="*/ 0 w 320"/>
                <a:gd name="T9" fmla="*/ 18 h 36"/>
                <a:gd name="T10" fmla="*/ 320 w 320"/>
                <a:gd name="T11" fmla="*/ 18 h 36"/>
                <a:gd name="T12" fmla="*/ 0 w 320"/>
                <a:gd name="T13" fmla="*/ 36 h 36"/>
                <a:gd name="T14" fmla="*/ 0 w 320"/>
                <a:gd name="T15" fmla="*/ 18 h 36"/>
                <a:gd name="T16" fmla="*/ 4 w 320"/>
                <a:gd name="T17" fmla="*/ 36 h 36"/>
                <a:gd name="T18" fmla="*/ 4 w 32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36">
                  <a:moveTo>
                    <a:pt x="316" y="18"/>
                  </a:moveTo>
                  <a:lnTo>
                    <a:pt x="316" y="0"/>
                  </a:lnTo>
                  <a:moveTo>
                    <a:pt x="320" y="18"/>
                  </a:moveTo>
                  <a:lnTo>
                    <a:pt x="320" y="0"/>
                  </a:lnTo>
                  <a:moveTo>
                    <a:pt x="0" y="18"/>
                  </a:moveTo>
                  <a:lnTo>
                    <a:pt x="32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97" y="1554"/>
              <a:ext cx="81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inc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697" y="1554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812" y="1554"/>
              <a:ext cx="4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inc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edx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660" y="1554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88" y="1554"/>
              <a:ext cx="8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+ 1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130" y="1554"/>
              <a:ext cx="4110" cy="475"/>
            </a:xfrm>
            <a:custGeom>
              <a:avLst/>
              <a:gdLst>
                <a:gd name="T0" fmla="*/ 316 w 320"/>
                <a:gd name="T1" fmla="*/ 18 h 37"/>
                <a:gd name="T2" fmla="*/ 316 w 320"/>
                <a:gd name="T3" fmla="*/ 0 h 37"/>
                <a:gd name="T4" fmla="*/ 320 w 320"/>
                <a:gd name="T5" fmla="*/ 18 h 37"/>
                <a:gd name="T6" fmla="*/ 320 w 320"/>
                <a:gd name="T7" fmla="*/ 0 h 37"/>
                <a:gd name="T8" fmla="*/ 0 w 320"/>
                <a:gd name="T9" fmla="*/ 19 h 37"/>
                <a:gd name="T10" fmla="*/ 320 w 320"/>
                <a:gd name="T11" fmla="*/ 19 h 37"/>
                <a:gd name="T12" fmla="*/ 0 w 320"/>
                <a:gd name="T13" fmla="*/ 37 h 37"/>
                <a:gd name="T14" fmla="*/ 0 w 320"/>
                <a:gd name="T15" fmla="*/ 19 h 37"/>
                <a:gd name="T16" fmla="*/ 4 w 320"/>
                <a:gd name="T17" fmla="*/ 37 h 37"/>
                <a:gd name="T18" fmla="*/ 4 w 32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37">
                  <a:moveTo>
                    <a:pt x="316" y="18"/>
                  </a:moveTo>
                  <a:lnTo>
                    <a:pt x="316" y="0"/>
                  </a:lnTo>
                  <a:moveTo>
                    <a:pt x="320" y="18"/>
                  </a:moveTo>
                  <a:lnTo>
                    <a:pt x="320" y="0"/>
                  </a:lnTo>
                  <a:moveTo>
                    <a:pt x="0" y="19"/>
                  </a:moveTo>
                  <a:lnTo>
                    <a:pt x="32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297" y="1785"/>
              <a:ext cx="87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dec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697" y="1798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812" y="1785"/>
              <a:ext cx="4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dec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edx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660" y="1798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788" y="1785"/>
              <a:ext cx="8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- 1</a:t>
              </a: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1130" y="1798"/>
              <a:ext cx="4110" cy="462"/>
            </a:xfrm>
            <a:custGeom>
              <a:avLst/>
              <a:gdLst>
                <a:gd name="T0" fmla="*/ 316 w 320"/>
                <a:gd name="T1" fmla="*/ 18 h 36"/>
                <a:gd name="T2" fmla="*/ 316 w 320"/>
                <a:gd name="T3" fmla="*/ 0 h 36"/>
                <a:gd name="T4" fmla="*/ 320 w 320"/>
                <a:gd name="T5" fmla="*/ 18 h 36"/>
                <a:gd name="T6" fmla="*/ 320 w 320"/>
                <a:gd name="T7" fmla="*/ 0 h 36"/>
                <a:gd name="T8" fmla="*/ 0 w 320"/>
                <a:gd name="T9" fmla="*/ 18 h 36"/>
                <a:gd name="T10" fmla="*/ 320 w 320"/>
                <a:gd name="T11" fmla="*/ 18 h 36"/>
                <a:gd name="T12" fmla="*/ 0 w 320"/>
                <a:gd name="T13" fmla="*/ 36 h 36"/>
                <a:gd name="T14" fmla="*/ 0 w 320"/>
                <a:gd name="T15" fmla="*/ 18 h 36"/>
                <a:gd name="T16" fmla="*/ 4 w 320"/>
                <a:gd name="T17" fmla="*/ 36 h 36"/>
                <a:gd name="T18" fmla="*/ 4 w 32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36">
                  <a:moveTo>
                    <a:pt x="316" y="18"/>
                  </a:moveTo>
                  <a:lnTo>
                    <a:pt x="316" y="0"/>
                  </a:lnTo>
                  <a:moveTo>
                    <a:pt x="320" y="18"/>
                  </a:moveTo>
                  <a:lnTo>
                    <a:pt x="320" y="0"/>
                  </a:lnTo>
                  <a:moveTo>
                    <a:pt x="0" y="18"/>
                  </a:moveTo>
                  <a:lnTo>
                    <a:pt x="32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297" y="2028"/>
              <a:ext cx="88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neg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2697" y="2029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812" y="2028"/>
              <a:ext cx="45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neg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edx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3660" y="2029"/>
              <a:ext cx="0" cy="231"/>
            </a:xfrm>
            <a:prstGeom prst="line">
              <a:avLst/>
            </a:pr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64" name="Rectangle 29"/>
            <p:cNvSpPr>
              <a:spLocks noChangeArrowheads="1"/>
            </p:cNvSpPr>
            <p:nvPr/>
          </p:nvSpPr>
          <p:spPr bwMode="auto">
            <a:xfrm>
              <a:off x="3788" y="2028"/>
              <a:ext cx="9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-1 *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65" name="Freeform 30"/>
            <p:cNvSpPr>
              <a:spLocks noEditPoints="1"/>
            </p:cNvSpPr>
            <p:nvPr/>
          </p:nvSpPr>
          <p:spPr bwMode="auto">
            <a:xfrm>
              <a:off x="1130" y="2029"/>
              <a:ext cx="4110" cy="282"/>
            </a:xfrm>
            <a:custGeom>
              <a:avLst/>
              <a:gdLst>
                <a:gd name="T0" fmla="*/ 316 w 320"/>
                <a:gd name="T1" fmla="*/ 18 h 22"/>
                <a:gd name="T2" fmla="*/ 316 w 320"/>
                <a:gd name="T3" fmla="*/ 0 h 22"/>
                <a:gd name="T4" fmla="*/ 320 w 320"/>
                <a:gd name="T5" fmla="*/ 18 h 22"/>
                <a:gd name="T6" fmla="*/ 320 w 320"/>
                <a:gd name="T7" fmla="*/ 0 h 22"/>
                <a:gd name="T8" fmla="*/ 0 w 320"/>
                <a:gd name="T9" fmla="*/ 19 h 22"/>
                <a:gd name="T10" fmla="*/ 320 w 320"/>
                <a:gd name="T11" fmla="*/ 19 h 22"/>
                <a:gd name="T12" fmla="*/ 0 w 320"/>
                <a:gd name="T13" fmla="*/ 22 h 22"/>
                <a:gd name="T14" fmla="*/ 320 w 32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2">
                  <a:moveTo>
                    <a:pt x="316" y="18"/>
                  </a:moveTo>
                  <a:lnTo>
                    <a:pt x="316" y="0"/>
                  </a:lnTo>
                  <a:moveTo>
                    <a:pt x="320" y="18"/>
                  </a:moveTo>
                  <a:lnTo>
                    <a:pt x="320" y="0"/>
                  </a:lnTo>
                  <a:moveTo>
                    <a:pt x="0" y="19"/>
                  </a:moveTo>
                  <a:lnTo>
                    <a:pt x="320" y="19"/>
                  </a:lnTo>
                  <a:moveTo>
                    <a:pt x="0" y="22"/>
                  </a:moveTo>
                  <a:lnTo>
                    <a:pt x="320" y="22"/>
                  </a:lnTo>
                </a:path>
              </a:pathLst>
            </a:custGeom>
            <a:noFill/>
            <a:ln w="13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267" name="Rectangle 11266"/>
          <p:cNvSpPr/>
          <p:nvPr/>
        </p:nvSpPr>
        <p:spPr>
          <a:xfrm>
            <a:off x="2870200" y="3810000"/>
            <a:ext cx="657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Write an x86 assembly code snippet to compute: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-1 *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+ 1).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Compare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73338" y="3784600"/>
            <a:ext cx="7415212" cy="1244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Similar to </a:t>
            </a:r>
            <a:r>
              <a:rPr lang="en-US" dirty="0" err="1">
                <a:solidFill>
                  <a:srgbClr val="5E11A6"/>
                </a:solidFill>
                <a:latin typeface="Calibri" panose="020F0502020204030204" pitchFamily="34" charset="0"/>
              </a:rPr>
              <a:t>SimpleRisc</a:t>
            </a:r>
            <a:r>
              <a:rPr lang="en-US" dirty="0">
                <a:latin typeface="Calibri" panose="020F0502020204030204" pitchFamily="34" charset="0"/>
              </a:rPr>
              <a:t>, the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cmp</a:t>
            </a:r>
            <a:r>
              <a:rPr lang="en-US" dirty="0">
                <a:latin typeface="Calibri" panose="020F0502020204030204" pitchFamily="34" charset="0"/>
              </a:rPr>
              <a:t> instruction sets the flags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362201" y="1915320"/>
            <a:ext cx="7343775" cy="1211263"/>
            <a:chOff x="912" y="1528"/>
            <a:chExt cx="4626" cy="763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912" y="1528"/>
              <a:ext cx="4626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956" y="1572"/>
              <a:ext cx="0" cy="133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927" y="1572"/>
              <a:ext cx="0" cy="133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927" y="1572"/>
              <a:ext cx="4590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27" y="1543"/>
              <a:ext cx="4590" cy="0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023" y="1565"/>
              <a:ext cx="4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735" y="1572"/>
              <a:ext cx="0" cy="133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01" y="1565"/>
              <a:ext cx="40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783" y="1572"/>
              <a:ext cx="0" cy="133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849" y="1565"/>
              <a:ext cx="5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927" y="1572"/>
              <a:ext cx="4590" cy="406"/>
            </a:xfrm>
            <a:custGeom>
              <a:avLst/>
              <a:gdLst>
                <a:gd name="T0" fmla="*/ 618 w 622"/>
                <a:gd name="T1" fmla="*/ 18 h 55"/>
                <a:gd name="T2" fmla="*/ 618 w 622"/>
                <a:gd name="T3" fmla="*/ 0 h 55"/>
                <a:gd name="T4" fmla="*/ 622 w 622"/>
                <a:gd name="T5" fmla="*/ 18 h 55"/>
                <a:gd name="T6" fmla="*/ 622 w 622"/>
                <a:gd name="T7" fmla="*/ 0 h 55"/>
                <a:gd name="T8" fmla="*/ 0 w 622"/>
                <a:gd name="T9" fmla="*/ 18 h 55"/>
                <a:gd name="T10" fmla="*/ 622 w 622"/>
                <a:gd name="T11" fmla="*/ 18 h 55"/>
                <a:gd name="T12" fmla="*/ 0 w 622"/>
                <a:gd name="T13" fmla="*/ 55 h 55"/>
                <a:gd name="T14" fmla="*/ 0 w 622"/>
                <a:gd name="T15" fmla="*/ 18 h 55"/>
                <a:gd name="T16" fmla="*/ 4 w 622"/>
                <a:gd name="T17" fmla="*/ 55 h 55"/>
                <a:gd name="T18" fmla="*/ 4 w 622"/>
                <a:gd name="T1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55">
                  <a:moveTo>
                    <a:pt x="618" y="18"/>
                  </a:moveTo>
                  <a:lnTo>
                    <a:pt x="618" y="0"/>
                  </a:lnTo>
                  <a:moveTo>
                    <a:pt x="622" y="18"/>
                  </a:moveTo>
                  <a:lnTo>
                    <a:pt x="622" y="0"/>
                  </a:lnTo>
                  <a:moveTo>
                    <a:pt x="0" y="18"/>
                  </a:moveTo>
                  <a:lnTo>
                    <a:pt x="622" y="18"/>
                  </a:lnTo>
                  <a:moveTo>
                    <a:pt x="0" y="55"/>
                  </a:moveTo>
                  <a:lnTo>
                    <a:pt x="0" y="18"/>
                  </a:lnTo>
                  <a:moveTo>
                    <a:pt x="4" y="55"/>
                  </a:moveTo>
                  <a:lnTo>
                    <a:pt x="4" y="18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23" y="1705"/>
              <a:ext cx="144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cmp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2735" y="1705"/>
              <a:ext cx="0" cy="273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801" y="1705"/>
              <a:ext cx="7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cmp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eax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, [ebx+4]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783" y="1705"/>
              <a:ext cx="0" cy="273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849" y="1705"/>
              <a:ext cx="14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compare the values in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, and</a:t>
              </a:r>
            </a:p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[ebx+4], and set the flags</a:t>
              </a: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927" y="1705"/>
              <a:ext cx="4590" cy="539"/>
            </a:xfrm>
            <a:custGeom>
              <a:avLst/>
              <a:gdLst>
                <a:gd name="T0" fmla="*/ 618 w 622"/>
                <a:gd name="T1" fmla="*/ 37 h 73"/>
                <a:gd name="T2" fmla="*/ 618 w 622"/>
                <a:gd name="T3" fmla="*/ 0 h 73"/>
                <a:gd name="T4" fmla="*/ 622 w 622"/>
                <a:gd name="T5" fmla="*/ 37 h 73"/>
                <a:gd name="T6" fmla="*/ 622 w 622"/>
                <a:gd name="T7" fmla="*/ 0 h 73"/>
                <a:gd name="T8" fmla="*/ 0 w 622"/>
                <a:gd name="T9" fmla="*/ 37 h 73"/>
                <a:gd name="T10" fmla="*/ 622 w 622"/>
                <a:gd name="T11" fmla="*/ 37 h 73"/>
                <a:gd name="T12" fmla="*/ 0 w 622"/>
                <a:gd name="T13" fmla="*/ 73 h 73"/>
                <a:gd name="T14" fmla="*/ 0 w 622"/>
                <a:gd name="T15" fmla="*/ 37 h 73"/>
                <a:gd name="T16" fmla="*/ 4 w 622"/>
                <a:gd name="T17" fmla="*/ 73 h 73"/>
                <a:gd name="T18" fmla="*/ 4 w 622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2" h="73">
                  <a:moveTo>
                    <a:pt x="618" y="37"/>
                  </a:moveTo>
                  <a:lnTo>
                    <a:pt x="618" y="0"/>
                  </a:lnTo>
                  <a:moveTo>
                    <a:pt x="622" y="37"/>
                  </a:moveTo>
                  <a:lnTo>
                    <a:pt x="622" y="0"/>
                  </a:lnTo>
                  <a:moveTo>
                    <a:pt x="0" y="37"/>
                  </a:moveTo>
                  <a:lnTo>
                    <a:pt x="622" y="37"/>
                  </a:lnTo>
                  <a:moveTo>
                    <a:pt x="0" y="73"/>
                  </a:moveTo>
                  <a:lnTo>
                    <a:pt x="0" y="37"/>
                  </a:lnTo>
                  <a:moveTo>
                    <a:pt x="4" y="73"/>
                  </a:moveTo>
                  <a:lnTo>
                    <a:pt x="4" y="37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023" y="1978"/>
              <a:ext cx="144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cmp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2735" y="1978"/>
              <a:ext cx="0" cy="26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801" y="1978"/>
              <a:ext cx="5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cmp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, 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3783" y="1978"/>
              <a:ext cx="0" cy="266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849" y="1978"/>
              <a:ext cx="149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compare the content of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with</a:t>
              </a:r>
            </a:p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10, and set the flags</a:t>
              </a: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927" y="1978"/>
              <a:ext cx="4590" cy="296"/>
            </a:xfrm>
            <a:custGeom>
              <a:avLst/>
              <a:gdLst>
                <a:gd name="T0" fmla="*/ 618 w 622"/>
                <a:gd name="T1" fmla="*/ 36 h 40"/>
                <a:gd name="T2" fmla="*/ 618 w 622"/>
                <a:gd name="T3" fmla="*/ 0 h 40"/>
                <a:gd name="T4" fmla="*/ 622 w 622"/>
                <a:gd name="T5" fmla="*/ 36 h 40"/>
                <a:gd name="T6" fmla="*/ 622 w 622"/>
                <a:gd name="T7" fmla="*/ 0 h 40"/>
                <a:gd name="T8" fmla="*/ 0 w 622"/>
                <a:gd name="T9" fmla="*/ 36 h 40"/>
                <a:gd name="T10" fmla="*/ 622 w 622"/>
                <a:gd name="T11" fmla="*/ 36 h 40"/>
                <a:gd name="T12" fmla="*/ 0 w 622"/>
                <a:gd name="T13" fmla="*/ 40 h 40"/>
                <a:gd name="T14" fmla="*/ 622 w 622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2" h="40">
                  <a:moveTo>
                    <a:pt x="618" y="36"/>
                  </a:moveTo>
                  <a:lnTo>
                    <a:pt x="618" y="0"/>
                  </a:lnTo>
                  <a:moveTo>
                    <a:pt x="622" y="36"/>
                  </a:moveTo>
                  <a:lnTo>
                    <a:pt x="622" y="0"/>
                  </a:lnTo>
                  <a:moveTo>
                    <a:pt x="0" y="36"/>
                  </a:moveTo>
                  <a:lnTo>
                    <a:pt x="622" y="36"/>
                  </a:lnTo>
                  <a:moveTo>
                    <a:pt x="0" y="40"/>
                  </a:moveTo>
                  <a:lnTo>
                    <a:pt x="622" y="40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282576"/>
            <a:ext cx="89154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Multiplication and Division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810000"/>
            <a:ext cx="7569200" cy="2362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imul</a:t>
            </a:r>
            <a:r>
              <a:rPr lang="en-US" dirty="0">
                <a:latin typeface="Calibri" panose="020F0502020204030204" pitchFamily="34" charset="0"/>
              </a:rPr>
              <a:t> instruction has three </a:t>
            </a:r>
            <a:r>
              <a:rPr lang="en-US" dirty="0">
                <a:solidFill>
                  <a:srgbClr val="000080"/>
                </a:solidFill>
                <a:latin typeface="Calibri" panose="020F0502020204030204" pitchFamily="34" charset="0"/>
              </a:rPr>
              <a:t>variants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 </a:t>
            </a: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operand</a:t>
            </a:r>
            <a:r>
              <a:rPr lang="en-US" dirty="0">
                <a:latin typeface="Calibri" panose="020F0502020204030204" pitchFamily="34" charset="0"/>
              </a:rPr>
              <a:t> form → Saves the 64 bit result in </a:t>
            </a:r>
            <a:r>
              <a:rPr lang="en-US" dirty="0" err="1">
                <a:latin typeface="Calibri" panose="020F0502020204030204" pitchFamily="34" charset="0"/>
              </a:rPr>
              <a:t>edx:eax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</a:rPr>
              <a:t>eax</a:t>
            </a:r>
            <a:r>
              <a:rPr lang="en-US" dirty="0">
                <a:latin typeface="Calibri" panose="020F0502020204030204" pitchFamily="34" charset="0"/>
              </a:rPr>
              <a:t> contains the lower 32 bits, and </a:t>
            </a:r>
            <a:r>
              <a:rPr lang="en-US" b="1" dirty="0" err="1">
                <a:solidFill>
                  <a:srgbClr val="579D1C"/>
                </a:solidFill>
                <a:latin typeface="Calibri" panose="020F0502020204030204" pitchFamily="34" charset="0"/>
              </a:rPr>
              <a:t>edx</a:t>
            </a:r>
            <a:r>
              <a:rPr lang="en-US" dirty="0">
                <a:latin typeface="Calibri" panose="020F0502020204030204" pitchFamily="34" charset="0"/>
              </a:rPr>
              <a:t> contains the upper 32 bits</a:t>
            </a:r>
          </a:p>
        </p:txBody>
      </p:sp>
      <p:grpSp>
        <p:nvGrpSpPr>
          <p:cNvPr id="9" name="Group 5"/>
          <p:cNvGrpSpPr>
            <a:grpSpLocks noChangeAspect="1"/>
          </p:cNvGrpSpPr>
          <p:nvPr/>
        </p:nvGrpSpPr>
        <p:grpSpPr bwMode="auto">
          <a:xfrm>
            <a:off x="2133600" y="1752601"/>
            <a:ext cx="7754938" cy="1884363"/>
            <a:chOff x="784" y="1104"/>
            <a:chExt cx="4885" cy="1187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784" y="1104"/>
              <a:ext cx="4885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800" y="1120"/>
              <a:ext cx="4851" cy="181"/>
            </a:xfrm>
            <a:custGeom>
              <a:avLst/>
              <a:gdLst>
                <a:gd name="T0" fmla="*/ 0 w 590"/>
                <a:gd name="T1" fmla="*/ 0 h 22"/>
                <a:gd name="T2" fmla="*/ 590 w 590"/>
                <a:gd name="T3" fmla="*/ 0 h 22"/>
                <a:gd name="T4" fmla="*/ 0 w 590"/>
                <a:gd name="T5" fmla="*/ 4 h 22"/>
                <a:gd name="T6" fmla="*/ 590 w 590"/>
                <a:gd name="T7" fmla="*/ 4 h 22"/>
                <a:gd name="T8" fmla="*/ 0 w 590"/>
                <a:gd name="T9" fmla="*/ 22 h 22"/>
                <a:gd name="T10" fmla="*/ 0 w 590"/>
                <a:gd name="T11" fmla="*/ 4 h 22"/>
                <a:gd name="T12" fmla="*/ 4 w 590"/>
                <a:gd name="T13" fmla="*/ 22 h 22"/>
                <a:gd name="T14" fmla="*/ 4 w 590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22">
                  <a:moveTo>
                    <a:pt x="0" y="0"/>
                  </a:moveTo>
                  <a:lnTo>
                    <a:pt x="590" y="0"/>
                  </a:lnTo>
                  <a:moveTo>
                    <a:pt x="0" y="4"/>
                  </a:moveTo>
                  <a:lnTo>
                    <a:pt x="590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907" y="1145"/>
              <a:ext cx="4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2412" y="1153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486" y="1145"/>
              <a:ext cx="4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719" y="1153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93" y="1145"/>
              <a:ext cx="58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800" y="1153"/>
              <a:ext cx="4851" cy="329"/>
            </a:xfrm>
            <a:custGeom>
              <a:avLst/>
              <a:gdLst>
                <a:gd name="T0" fmla="*/ 586 w 590"/>
                <a:gd name="T1" fmla="*/ 18 h 40"/>
                <a:gd name="T2" fmla="*/ 586 w 590"/>
                <a:gd name="T3" fmla="*/ 0 h 40"/>
                <a:gd name="T4" fmla="*/ 590 w 590"/>
                <a:gd name="T5" fmla="*/ 18 h 40"/>
                <a:gd name="T6" fmla="*/ 590 w 590"/>
                <a:gd name="T7" fmla="*/ 0 h 40"/>
                <a:gd name="T8" fmla="*/ 0 w 590"/>
                <a:gd name="T9" fmla="*/ 18 h 40"/>
                <a:gd name="T10" fmla="*/ 590 w 590"/>
                <a:gd name="T11" fmla="*/ 18 h 40"/>
                <a:gd name="T12" fmla="*/ 0 w 590"/>
                <a:gd name="T13" fmla="*/ 22 h 40"/>
                <a:gd name="T14" fmla="*/ 590 w 590"/>
                <a:gd name="T15" fmla="*/ 22 h 40"/>
                <a:gd name="T16" fmla="*/ 0 w 590"/>
                <a:gd name="T17" fmla="*/ 40 h 40"/>
                <a:gd name="T18" fmla="*/ 0 w 590"/>
                <a:gd name="T19" fmla="*/ 22 h 40"/>
                <a:gd name="T20" fmla="*/ 4 w 590"/>
                <a:gd name="T21" fmla="*/ 40 h 40"/>
                <a:gd name="T22" fmla="*/ 4 w 590"/>
                <a:gd name="T2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40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22"/>
                  </a:moveTo>
                  <a:lnTo>
                    <a:pt x="590" y="22"/>
                  </a:lnTo>
                  <a:moveTo>
                    <a:pt x="0" y="40"/>
                  </a:moveTo>
                  <a:lnTo>
                    <a:pt x="0" y="22"/>
                  </a:lnTo>
                  <a:moveTo>
                    <a:pt x="4" y="40"/>
                  </a:moveTo>
                  <a:lnTo>
                    <a:pt x="4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907" y="1326"/>
              <a:ext cx="135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idiv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412" y="1334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486" y="1325"/>
              <a:ext cx="1113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</a:t>
              </a:r>
            </a:p>
            <a:p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, [</a:t>
              </a:r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 + 4], 5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idiv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719" y="1334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793" y="1325"/>
              <a:ext cx="1753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edx:eax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*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*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 * 5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Divide (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edx:eax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 by the contents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of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contains the quotient,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and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contains the remainder.</a:t>
              </a: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800" y="1334"/>
              <a:ext cx="4851" cy="304"/>
            </a:xfrm>
            <a:custGeom>
              <a:avLst/>
              <a:gdLst>
                <a:gd name="T0" fmla="*/ 586 w 590"/>
                <a:gd name="T1" fmla="*/ 18 h 37"/>
                <a:gd name="T2" fmla="*/ 586 w 590"/>
                <a:gd name="T3" fmla="*/ 0 h 37"/>
                <a:gd name="T4" fmla="*/ 590 w 590"/>
                <a:gd name="T5" fmla="*/ 18 h 37"/>
                <a:gd name="T6" fmla="*/ 590 w 590"/>
                <a:gd name="T7" fmla="*/ 0 h 37"/>
                <a:gd name="T8" fmla="*/ 0 w 590"/>
                <a:gd name="T9" fmla="*/ 18 h 37"/>
                <a:gd name="T10" fmla="*/ 590 w 590"/>
                <a:gd name="T11" fmla="*/ 18 h 37"/>
                <a:gd name="T12" fmla="*/ 0 w 590"/>
                <a:gd name="T13" fmla="*/ 37 h 37"/>
                <a:gd name="T14" fmla="*/ 0 w 590"/>
                <a:gd name="T15" fmla="*/ 19 h 37"/>
                <a:gd name="T16" fmla="*/ 4 w 590"/>
                <a:gd name="T17" fmla="*/ 37 h 37"/>
                <a:gd name="T18" fmla="*/ 4 w 59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37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2412" y="1490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719" y="1490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800" y="1490"/>
              <a:ext cx="4851" cy="296"/>
            </a:xfrm>
            <a:custGeom>
              <a:avLst/>
              <a:gdLst>
                <a:gd name="T0" fmla="*/ 586 w 590"/>
                <a:gd name="T1" fmla="*/ 18 h 36"/>
                <a:gd name="T2" fmla="*/ 586 w 590"/>
                <a:gd name="T3" fmla="*/ 0 h 36"/>
                <a:gd name="T4" fmla="*/ 590 w 590"/>
                <a:gd name="T5" fmla="*/ 18 h 36"/>
                <a:gd name="T6" fmla="*/ 590 w 590"/>
                <a:gd name="T7" fmla="*/ 0 h 36"/>
                <a:gd name="T8" fmla="*/ 0 w 590"/>
                <a:gd name="T9" fmla="*/ 18 h 36"/>
                <a:gd name="T10" fmla="*/ 590 w 590"/>
                <a:gd name="T11" fmla="*/ 18 h 36"/>
                <a:gd name="T12" fmla="*/ 0 w 590"/>
                <a:gd name="T13" fmla="*/ 36 h 36"/>
                <a:gd name="T14" fmla="*/ 0 w 590"/>
                <a:gd name="T15" fmla="*/ 18 h 36"/>
                <a:gd name="T16" fmla="*/ 4 w 590"/>
                <a:gd name="T17" fmla="*/ 36 h 36"/>
                <a:gd name="T18" fmla="*/ 4 w 59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36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2" name="Line 27"/>
            <p:cNvSpPr>
              <a:spLocks noChangeShapeType="1"/>
            </p:cNvSpPr>
            <p:nvPr/>
          </p:nvSpPr>
          <p:spPr bwMode="auto">
            <a:xfrm flipV="1">
              <a:off x="2412" y="1638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" name="Line 29"/>
            <p:cNvSpPr>
              <a:spLocks noChangeShapeType="1"/>
            </p:cNvSpPr>
            <p:nvPr/>
          </p:nvSpPr>
          <p:spPr bwMode="auto">
            <a:xfrm flipV="1">
              <a:off x="3719" y="1638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" name="Freeform 31"/>
            <p:cNvSpPr>
              <a:spLocks noEditPoints="1"/>
            </p:cNvSpPr>
            <p:nvPr/>
          </p:nvSpPr>
          <p:spPr bwMode="auto">
            <a:xfrm>
              <a:off x="800" y="1638"/>
              <a:ext cx="4851" cy="601"/>
            </a:xfrm>
            <a:custGeom>
              <a:avLst/>
              <a:gdLst>
                <a:gd name="T0" fmla="*/ 586 w 590"/>
                <a:gd name="T1" fmla="*/ 18 h 73"/>
                <a:gd name="T2" fmla="*/ 586 w 590"/>
                <a:gd name="T3" fmla="*/ 0 h 73"/>
                <a:gd name="T4" fmla="*/ 590 w 590"/>
                <a:gd name="T5" fmla="*/ 18 h 73"/>
                <a:gd name="T6" fmla="*/ 590 w 590"/>
                <a:gd name="T7" fmla="*/ 0 h 73"/>
                <a:gd name="T8" fmla="*/ 0 w 590"/>
                <a:gd name="T9" fmla="*/ 19 h 73"/>
                <a:gd name="T10" fmla="*/ 590 w 590"/>
                <a:gd name="T11" fmla="*/ 19 h 73"/>
                <a:gd name="T12" fmla="*/ 0 w 590"/>
                <a:gd name="T13" fmla="*/ 73 h 73"/>
                <a:gd name="T14" fmla="*/ 0 w 590"/>
                <a:gd name="T15" fmla="*/ 19 h 73"/>
                <a:gd name="T16" fmla="*/ 4 w 590"/>
                <a:gd name="T17" fmla="*/ 73 h 73"/>
                <a:gd name="T18" fmla="*/ 4 w 590"/>
                <a:gd name="T19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73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9"/>
                  </a:moveTo>
                  <a:lnTo>
                    <a:pt x="590" y="19"/>
                  </a:lnTo>
                  <a:moveTo>
                    <a:pt x="0" y="73"/>
                  </a:moveTo>
                  <a:lnTo>
                    <a:pt x="0" y="19"/>
                  </a:lnTo>
                  <a:moveTo>
                    <a:pt x="4" y="73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" name="Line 33"/>
            <p:cNvSpPr>
              <a:spLocks noChangeShapeType="1"/>
            </p:cNvSpPr>
            <p:nvPr/>
          </p:nvSpPr>
          <p:spPr bwMode="auto">
            <a:xfrm flipV="1">
              <a:off x="2412" y="1795"/>
              <a:ext cx="0" cy="4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" name="Line 35"/>
            <p:cNvSpPr>
              <a:spLocks noChangeShapeType="1"/>
            </p:cNvSpPr>
            <p:nvPr/>
          </p:nvSpPr>
          <p:spPr bwMode="auto">
            <a:xfrm flipV="1">
              <a:off x="3719" y="1795"/>
              <a:ext cx="0" cy="4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" name="Freeform 37"/>
            <p:cNvSpPr>
              <a:spLocks noEditPoints="1"/>
            </p:cNvSpPr>
            <p:nvPr/>
          </p:nvSpPr>
          <p:spPr bwMode="auto">
            <a:xfrm>
              <a:off x="800" y="1795"/>
              <a:ext cx="4851" cy="476"/>
            </a:xfrm>
            <a:custGeom>
              <a:avLst/>
              <a:gdLst>
                <a:gd name="T0" fmla="*/ 586 w 590"/>
                <a:gd name="T1" fmla="*/ 54 h 58"/>
                <a:gd name="T2" fmla="*/ 586 w 590"/>
                <a:gd name="T3" fmla="*/ 0 h 58"/>
                <a:gd name="T4" fmla="*/ 590 w 590"/>
                <a:gd name="T5" fmla="*/ 54 h 58"/>
                <a:gd name="T6" fmla="*/ 590 w 590"/>
                <a:gd name="T7" fmla="*/ 0 h 58"/>
                <a:gd name="T8" fmla="*/ 0 w 590"/>
                <a:gd name="T9" fmla="*/ 54 h 58"/>
                <a:gd name="T10" fmla="*/ 590 w 590"/>
                <a:gd name="T11" fmla="*/ 54 h 58"/>
                <a:gd name="T12" fmla="*/ 0 w 590"/>
                <a:gd name="T13" fmla="*/ 58 h 58"/>
                <a:gd name="T14" fmla="*/ 590 w 590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58">
                  <a:moveTo>
                    <a:pt x="586" y="54"/>
                  </a:moveTo>
                  <a:lnTo>
                    <a:pt x="586" y="0"/>
                  </a:lnTo>
                  <a:moveTo>
                    <a:pt x="590" y="54"/>
                  </a:moveTo>
                  <a:lnTo>
                    <a:pt x="590" y="0"/>
                  </a:lnTo>
                  <a:moveTo>
                    <a:pt x="0" y="54"/>
                  </a:moveTo>
                  <a:lnTo>
                    <a:pt x="590" y="54"/>
                  </a:lnTo>
                  <a:moveTo>
                    <a:pt x="0" y="58"/>
                  </a:moveTo>
                  <a:lnTo>
                    <a:pt x="590" y="5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282576"/>
            <a:ext cx="89154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imul</a:t>
            </a:r>
            <a:r>
              <a:rPr lang="fr-FR" dirty="0">
                <a:solidFill>
                  <a:schemeClr val="tx1"/>
                </a:solidFill>
              </a:rPr>
              <a:t> Instruction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810000"/>
            <a:ext cx="7569200" cy="23622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2 operand form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first operand (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source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destination</a:t>
            </a:r>
            <a:r>
              <a:rPr lang="en-US" dirty="0">
                <a:latin typeface="Calibri" panose="020F0502020204030204" pitchFamily="34" charset="0"/>
              </a:rPr>
              <a:t>) has to be a register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second operand can either be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register</a:t>
            </a:r>
            <a:r>
              <a:rPr lang="en-US" dirty="0">
                <a:latin typeface="Calibri" panose="020F0502020204030204" pitchFamily="34" charset="0"/>
              </a:rPr>
              <a:t> or </a:t>
            </a: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memory location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9" name="Group 5"/>
          <p:cNvGrpSpPr>
            <a:grpSpLocks noChangeAspect="1"/>
          </p:cNvGrpSpPr>
          <p:nvPr/>
        </p:nvGrpSpPr>
        <p:grpSpPr bwMode="auto">
          <a:xfrm>
            <a:off x="2133600" y="1752601"/>
            <a:ext cx="7754938" cy="1884363"/>
            <a:chOff x="784" y="1104"/>
            <a:chExt cx="4885" cy="1187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784" y="1104"/>
              <a:ext cx="4885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800" y="1120"/>
              <a:ext cx="4851" cy="181"/>
            </a:xfrm>
            <a:custGeom>
              <a:avLst/>
              <a:gdLst>
                <a:gd name="T0" fmla="*/ 0 w 590"/>
                <a:gd name="T1" fmla="*/ 0 h 22"/>
                <a:gd name="T2" fmla="*/ 590 w 590"/>
                <a:gd name="T3" fmla="*/ 0 h 22"/>
                <a:gd name="T4" fmla="*/ 0 w 590"/>
                <a:gd name="T5" fmla="*/ 4 h 22"/>
                <a:gd name="T6" fmla="*/ 590 w 590"/>
                <a:gd name="T7" fmla="*/ 4 h 22"/>
                <a:gd name="T8" fmla="*/ 0 w 590"/>
                <a:gd name="T9" fmla="*/ 22 h 22"/>
                <a:gd name="T10" fmla="*/ 0 w 590"/>
                <a:gd name="T11" fmla="*/ 4 h 22"/>
                <a:gd name="T12" fmla="*/ 4 w 590"/>
                <a:gd name="T13" fmla="*/ 22 h 22"/>
                <a:gd name="T14" fmla="*/ 4 w 590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22">
                  <a:moveTo>
                    <a:pt x="0" y="0"/>
                  </a:moveTo>
                  <a:lnTo>
                    <a:pt x="590" y="0"/>
                  </a:lnTo>
                  <a:moveTo>
                    <a:pt x="0" y="4"/>
                  </a:moveTo>
                  <a:lnTo>
                    <a:pt x="590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907" y="1145"/>
              <a:ext cx="4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2412" y="1153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486" y="1145"/>
              <a:ext cx="4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719" y="1153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93" y="1145"/>
              <a:ext cx="58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800" y="1153"/>
              <a:ext cx="4851" cy="329"/>
            </a:xfrm>
            <a:custGeom>
              <a:avLst/>
              <a:gdLst>
                <a:gd name="T0" fmla="*/ 586 w 590"/>
                <a:gd name="T1" fmla="*/ 18 h 40"/>
                <a:gd name="T2" fmla="*/ 586 w 590"/>
                <a:gd name="T3" fmla="*/ 0 h 40"/>
                <a:gd name="T4" fmla="*/ 590 w 590"/>
                <a:gd name="T5" fmla="*/ 18 h 40"/>
                <a:gd name="T6" fmla="*/ 590 w 590"/>
                <a:gd name="T7" fmla="*/ 0 h 40"/>
                <a:gd name="T8" fmla="*/ 0 w 590"/>
                <a:gd name="T9" fmla="*/ 18 h 40"/>
                <a:gd name="T10" fmla="*/ 590 w 590"/>
                <a:gd name="T11" fmla="*/ 18 h 40"/>
                <a:gd name="T12" fmla="*/ 0 w 590"/>
                <a:gd name="T13" fmla="*/ 22 h 40"/>
                <a:gd name="T14" fmla="*/ 590 w 590"/>
                <a:gd name="T15" fmla="*/ 22 h 40"/>
                <a:gd name="T16" fmla="*/ 0 w 590"/>
                <a:gd name="T17" fmla="*/ 40 h 40"/>
                <a:gd name="T18" fmla="*/ 0 w 590"/>
                <a:gd name="T19" fmla="*/ 22 h 40"/>
                <a:gd name="T20" fmla="*/ 4 w 590"/>
                <a:gd name="T21" fmla="*/ 40 h 40"/>
                <a:gd name="T22" fmla="*/ 4 w 590"/>
                <a:gd name="T2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40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22"/>
                  </a:moveTo>
                  <a:lnTo>
                    <a:pt x="590" y="22"/>
                  </a:lnTo>
                  <a:moveTo>
                    <a:pt x="0" y="40"/>
                  </a:moveTo>
                  <a:lnTo>
                    <a:pt x="0" y="22"/>
                  </a:lnTo>
                  <a:moveTo>
                    <a:pt x="4" y="40"/>
                  </a:moveTo>
                  <a:lnTo>
                    <a:pt x="4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907" y="1326"/>
              <a:ext cx="135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idiv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412" y="1334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486" y="1325"/>
              <a:ext cx="1113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</a:t>
              </a:r>
            </a:p>
            <a:p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, [</a:t>
              </a:r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 + 4], 5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idiv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719" y="1334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793" y="1325"/>
              <a:ext cx="1753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edx:eax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*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*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 * 5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Divide (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edx:eax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 by the contents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of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contains the quotient,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and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contains the remainder.</a:t>
              </a: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800" y="1334"/>
              <a:ext cx="4851" cy="304"/>
            </a:xfrm>
            <a:custGeom>
              <a:avLst/>
              <a:gdLst>
                <a:gd name="T0" fmla="*/ 586 w 590"/>
                <a:gd name="T1" fmla="*/ 18 h 37"/>
                <a:gd name="T2" fmla="*/ 586 w 590"/>
                <a:gd name="T3" fmla="*/ 0 h 37"/>
                <a:gd name="T4" fmla="*/ 590 w 590"/>
                <a:gd name="T5" fmla="*/ 18 h 37"/>
                <a:gd name="T6" fmla="*/ 590 w 590"/>
                <a:gd name="T7" fmla="*/ 0 h 37"/>
                <a:gd name="T8" fmla="*/ 0 w 590"/>
                <a:gd name="T9" fmla="*/ 18 h 37"/>
                <a:gd name="T10" fmla="*/ 590 w 590"/>
                <a:gd name="T11" fmla="*/ 18 h 37"/>
                <a:gd name="T12" fmla="*/ 0 w 590"/>
                <a:gd name="T13" fmla="*/ 37 h 37"/>
                <a:gd name="T14" fmla="*/ 0 w 590"/>
                <a:gd name="T15" fmla="*/ 19 h 37"/>
                <a:gd name="T16" fmla="*/ 4 w 590"/>
                <a:gd name="T17" fmla="*/ 37 h 37"/>
                <a:gd name="T18" fmla="*/ 4 w 59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37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2412" y="1490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719" y="1490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auto">
            <a:xfrm>
              <a:off x="800" y="1490"/>
              <a:ext cx="4851" cy="296"/>
            </a:xfrm>
            <a:custGeom>
              <a:avLst/>
              <a:gdLst>
                <a:gd name="T0" fmla="*/ 586 w 590"/>
                <a:gd name="T1" fmla="*/ 18 h 36"/>
                <a:gd name="T2" fmla="*/ 586 w 590"/>
                <a:gd name="T3" fmla="*/ 0 h 36"/>
                <a:gd name="T4" fmla="*/ 590 w 590"/>
                <a:gd name="T5" fmla="*/ 18 h 36"/>
                <a:gd name="T6" fmla="*/ 590 w 590"/>
                <a:gd name="T7" fmla="*/ 0 h 36"/>
                <a:gd name="T8" fmla="*/ 0 w 590"/>
                <a:gd name="T9" fmla="*/ 18 h 36"/>
                <a:gd name="T10" fmla="*/ 590 w 590"/>
                <a:gd name="T11" fmla="*/ 18 h 36"/>
                <a:gd name="T12" fmla="*/ 0 w 590"/>
                <a:gd name="T13" fmla="*/ 36 h 36"/>
                <a:gd name="T14" fmla="*/ 0 w 590"/>
                <a:gd name="T15" fmla="*/ 18 h 36"/>
                <a:gd name="T16" fmla="*/ 4 w 590"/>
                <a:gd name="T17" fmla="*/ 36 h 36"/>
                <a:gd name="T18" fmla="*/ 4 w 59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36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2" name="Line 27"/>
            <p:cNvSpPr>
              <a:spLocks noChangeShapeType="1"/>
            </p:cNvSpPr>
            <p:nvPr/>
          </p:nvSpPr>
          <p:spPr bwMode="auto">
            <a:xfrm flipV="1">
              <a:off x="2412" y="1638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" name="Line 29"/>
            <p:cNvSpPr>
              <a:spLocks noChangeShapeType="1"/>
            </p:cNvSpPr>
            <p:nvPr/>
          </p:nvSpPr>
          <p:spPr bwMode="auto">
            <a:xfrm flipV="1">
              <a:off x="3719" y="1638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" name="Freeform 31"/>
            <p:cNvSpPr>
              <a:spLocks noEditPoints="1"/>
            </p:cNvSpPr>
            <p:nvPr/>
          </p:nvSpPr>
          <p:spPr bwMode="auto">
            <a:xfrm>
              <a:off x="800" y="1638"/>
              <a:ext cx="4851" cy="601"/>
            </a:xfrm>
            <a:custGeom>
              <a:avLst/>
              <a:gdLst>
                <a:gd name="T0" fmla="*/ 586 w 590"/>
                <a:gd name="T1" fmla="*/ 18 h 73"/>
                <a:gd name="T2" fmla="*/ 586 w 590"/>
                <a:gd name="T3" fmla="*/ 0 h 73"/>
                <a:gd name="T4" fmla="*/ 590 w 590"/>
                <a:gd name="T5" fmla="*/ 18 h 73"/>
                <a:gd name="T6" fmla="*/ 590 w 590"/>
                <a:gd name="T7" fmla="*/ 0 h 73"/>
                <a:gd name="T8" fmla="*/ 0 w 590"/>
                <a:gd name="T9" fmla="*/ 19 h 73"/>
                <a:gd name="T10" fmla="*/ 590 w 590"/>
                <a:gd name="T11" fmla="*/ 19 h 73"/>
                <a:gd name="T12" fmla="*/ 0 w 590"/>
                <a:gd name="T13" fmla="*/ 73 h 73"/>
                <a:gd name="T14" fmla="*/ 0 w 590"/>
                <a:gd name="T15" fmla="*/ 19 h 73"/>
                <a:gd name="T16" fmla="*/ 4 w 590"/>
                <a:gd name="T17" fmla="*/ 73 h 73"/>
                <a:gd name="T18" fmla="*/ 4 w 590"/>
                <a:gd name="T19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73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9"/>
                  </a:moveTo>
                  <a:lnTo>
                    <a:pt x="590" y="19"/>
                  </a:lnTo>
                  <a:moveTo>
                    <a:pt x="0" y="73"/>
                  </a:moveTo>
                  <a:lnTo>
                    <a:pt x="0" y="19"/>
                  </a:lnTo>
                  <a:moveTo>
                    <a:pt x="4" y="73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" name="Line 33"/>
            <p:cNvSpPr>
              <a:spLocks noChangeShapeType="1"/>
            </p:cNvSpPr>
            <p:nvPr/>
          </p:nvSpPr>
          <p:spPr bwMode="auto">
            <a:xfrm flipV="1">
              <a:off x="2412" y="1795"/>
              <a:ext cx="0" cy="4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" name="Line 35"/>
            <p:cNvSpPr>
              <a:spLocks noChangeShapeType="1"/>
            </p:cNvSpPr>
            <p:nvPr/>
          </p:nvSpPr>
          <p:spPr bwMode="auto">
            <a:xfrm flipV="1">
              <a:off x="3719" y="1795"/>
              <a:ext cx="0" cy="4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" name="Freeform 37"/>
            <p:cNvSpPr>
              <a:spLocks noEditPoints="1"/>
            </p:cNvSpPr>
            <p:nvPr/>
          </p:nvSpPr>
          <p:spPr bwMode="auto">
            <a:xfrm>
              <a:off x="800" y="1795"/>
              <a:ext cx="4851" cy="476"/>
            </a:xfrm>
            <a:custGeom>
              <a:avLst/>
              <a:gdLst>
                <a:gd name="T0" fmla="*/ 586 w 590"/>
                <a:gd name="T1" fmla="*/ 54 h 58"/>
                <a:gd name="T2" fmla="*/ 586 w 590"/>
                <a:gd name="T3" fmla="*/ 0 h 58"/>
                <a:gd name="T4" fmla="*/ 590 w 590"/>
                <a:gd name="T5" fmla="*/ 54 h 58"/>
                <a:gd name="T6" fmla="*/ 590 w 590"/>
                <a:gd name="T7" fmla="*/ 0 h 58"/>
                <a:gd name="T8" fmla="*/ 0 w 590"/>
                <a:gd name="T9" fmla="*/ 54 h 58"/>
                <a:gd name="T10" fmla="*/ 590 w 590"/>
                <a:gd name="T11" fmla="*/ 54 h 58"/>
                <a:gd name="T12" fmla="*/ 0 w 590"/>
                <a:gd name="T13" fmla="*/ 58 h 58"/>
                <a:gd name="T14" fmla="*/ 590 w 590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58">
                  <a:moveTo>
                    <a:pt x="586" y="54"/>
                  </a:moveTo>
                  <a:lnTo>
                    <a:pt x="586" y="0"/>
                  </a:lnTo>
                  <a:moveTo>
                    <a:pt x="590" y="54"/>
                  </a:moveTo>
                  <a:lnTo>
                    <a:pt x="590" y="0"/>
                  </a:lnTo>
                  <a:moveTo>
                    <a:pt x="0" y="54"/>
                  </a:moveTo>
                  <a:lnTo>
                    <a:pt x="590" y="54"/>
                  </a:lnTo>
                  <a:moveTo>
                    <a:pt x="0" y="58"/>
                  </a:moveTo>
                  <a:lnTo>
                    <a:pt x="590" y="5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390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imul</a:t>
            </a:r>
            <a:r>
              <a:rPr lang="fr-FR" dirty="0">
                <a:solidFill>
                  <a:schemeClr val="tx1"/>
                </a:solidFill>
              </a:rPr>
              <a:t> Instruction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3810001"/>
            <a:ext cx="7797800" cy="21701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3 operand form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First operand (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destination</a:t>
            </a:r>
            <a:r>
              <a:rPr lang="en-US" dirty="0">
                <a:latin typeface="Calibri" panose="020F0502020204030204" pitchFamily="34" charset="0"/>
              </a:rPr>
              <a:t>) →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register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First source operand (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register</a:t>
            </a:r>
            <a:r>
              <a:rPr lang="en-US" dirty="0">
                <a:latin typeface="Calibri" panose="020F0502020204030204" pitchFamily="34" charset="0"/>
              </a:rPr>
              <a:t> or </a:t>
            </a:r>
            <a:r>
              <a:rPr lang="en-US" dirty="0">
                <a:solidFill>
                  <a:srgbClr val="004A4A"/>
                </a:solidFill>
                <a:latin typeface="Calibri" panose="020F0502020204030204" pitchFamily="34" charset="0"/>
              </a:rPr>
              <a:t>memory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Second source operand (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immediate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2514600" y="1600201"/>
            <a:ext cx="7754938" cy="1884363"/>
            <a:chOff x="784" y="1104"/>
            <a:chExt cx="4885" cy="1187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784" y="1104"/>
              <a:ext cx="4885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800" y="1120"/>
              <a:ext cx="4851" cy="181"/>
            </a:xfrm>
            <a:custGeom>
              <a:avLst/>
              <a:gdLst>
                <a:gd name="T0" fmla="*/ 0 w 590"/>
                <a:gd name="T1" fmla="*/ 0 h 22"/>
                <a:gd name="T2" fmla="*/ 590 w 590"/>
                <a:gd name="T3" fmla="*/ 0 h 22"/>
                <a:gd name="T4" fmla="*/ 0 w 590"/>
                <a:gd name="T5" fmla="*/ 4 h 22"/>
                <a:gd name="T6" fmla="*/ 590 w 590"/>
                <a:gd name="T7" fmla="*/ 4 h 22"/>
                <a:gd name="T8" fmla="*/ 0 w 590"/>
                <a:gd name="T9" fmla="*/ 22 h 22"/>
                <a:gd name="T10" fmla="*/ 0 w 590"/>
                <a:gd name="T11" fmla="*/ 4 h 22"/>
                <a:gd name="T12" fmla="*/ 4 w 590"/>
                <a:gd name="T13" fmla="*/ 22 h 22"/>
                <a:gd name="T14" fmla="*/ 4 w 590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22">
                  <a:moveTo>
                    <a:pt x="0" y="0"/>
                  </a:moveTo>
                  <a:lnTo>
                    <a:pt x="590" y="0"/>
                  </a:lnTo>
                  <a:moveTo>
                    <a:pt x="0" y="4"/>
                  </a:moveTo>
                  <a:lnTo>
                    <a:pt x="590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07" y="1145"/>
              <a:ext cx="4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412" y="1153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86" y="1145"/>
              <a:ext cx="4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3719" y="1153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93" y="1145"/>
              <a:ext cx="58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800" y="1153"/>
              <a:ext cx="4851" cy="329"/>
            </a:xfrm>
            <a:custGeom>
              <a:avLst/>
              <a:gdLst>
                <a:gd name="T0" fmla="*/ 586 w 590"/>
                <a:gd name="T1" fmla="*/ 18 h 40"/>
                <a:gd name="T2" fmla="*/ 586 w 590"/>
                <a:gd name="T3" fmla="*/ 0 h 40"/>
                <a:gd name="T4" fmla="*/ 590 w 590"/>
                <a:gd name="T5" fmla="*/ 18 h 40"/>
                <a:gd name="T6" fmla="*/ 590 w 590"/>
                <a:gd name="T7" fmla="*/ 0 h 40"/>
                <a:gd name="T8" fmla="*/ 0 w 590"/>
                <a:gd name="T9" fmla="*/ 18 h 40"/>
                <a:gd name="T10" fmla="*/ 590 w 590"/>
                <a:gd name="T11" fmla="*/ 18 h 40"/>
                <a:gd name="T12" fmla="*/ 0 w 590"/>
                <a:gd name="T13" fmla="*/ 22 h 40"/>
                <a:gd name="T14" fmla="*/ 590 w 590"/>
                <a:gd name="T15" fmla="*/ 22 h 40"/>
                <a:gd name="T16" fmla="*/ 0 w 590"/>
                <a:gd name="T17" fmla="*/ 40 h 40"/>
                <a:gd name="T18" fmla="*/ 0 w 590"/>
                <a:gd name="T19" fmla="*/ 22 h 40"/>
                <a:gd name="T20" fmla="*/ 4 w 590"/>
                <a:gd name="T21" fmla="*/ 40 h 40"/>
                <a:gd name="T22" fmla="*/ 4 w 590"/>
                <a:gd name="T2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0" h="40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22"/>
                  </a:moveTo>
                  <a:lnTo>
                    <a:pt x="590" y="22"/>
                  </a:lnTo>
                  <a:moveTo>
                    <a:pt x="0" y="40"/>
                  </a:moveTo>
                  <a:lnTo>
                    <a:pt x="0" y="22"/>
                  </a:lnTo>
                  <a:moveTo>
                    <a:pt x="4" y="40"/>
                  </a:moveTo>
                  <a:lnTo>
                    <a:pt x="4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907" y="1326"/>
              <a:ext cx="135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idiv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412" y="1334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486" y="1325"/>
              <a:ext cx="1113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</a:t>
              </a:r>
            </a:p>
            <a:p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imul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, [</a:t>
              </a:r>
              <a:r>
                <a:rPr lang="fr-FR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fr-FR" sz="1600" dirty="0">
                  <a:latin typeface="Times New Roman" pitchFamily="18" charset="0"/>
                  <a:cs typeface="Times New Roman" pitchFamily="18" charset="0"/>
                </a:rPr>
                <a:t> + 4], 5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idiv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719" y="1334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793" y="1325"/>
              <a:ext cx="1753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edx:eax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*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*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ecx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+ 4] * 5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Divide (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edx:eax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 by the contents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of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contains the quotient,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and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edx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contains the remainder.</a:t>
              </a: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800" y="1334"/>
              <a:ext cx="4851" cy="304"/>
            </a:xfrm>
            <a:custGeom>
              <a:avLst/>
              <a:gdLst>
                <a:gd name="T0" fmla="*/ 586 w 590"/>
                <a:gd name="T1" fmla="*/ 18 h 37"/>
                <a:gd name="T2" fmla="*/ 586 w 590"/>
                <a:gd name="T3" fmla="*/ 0 h 37"/>
                <a:gd name="T4" fmla="*/ 590 w 590"/>
                <a:gd name="T5" fmla="*/ 18 h 37"/>
                <a:gd name="T6" fmla="*/ 590 w 590"/>
                <a:gd name="T7" fmla="*/ 0 h 37"/>
                <a:gd name="T8" fmla="*/ 0 w 590"/>
                <a:gd name="T9" fmla="*/ 18 h 37"/>
                <a:gd name="T10" fmla="*/ 590 w 590"/>
                <a:gd name="T11" fmla="*/ 18 h 37"/>
                <a:gd name="T12" fmla="*/ 0 w 590"/>
                <a:gd name="T13" fmla="*/ 37 h 37"/>
                <a:gd name="T14" fmla="*/ 0 w 590"/>
                <a:gd name="T15" fmla="*/ 19 h 37"/>
                <a:gd name="T16" fmla="*/ 4 w 590"/>
                <a:gd name="T17" fmla="*/ 37 h 37"/>
                <a:gd name="T18" fmla="*/ 4 w 59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37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412" y="1490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719" y="1490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800" y="1490"/>
              <a:ext cx="4851" cy="296"/>
            </a:xfrm>
            <a:custGeom>
              <a:avLst/>
              <a:gdLst>
                <a:gd name="T0" fmla="*/ 586 w 590"/>
                <a:gd name="T1" fmla="*/ 18 h 36"/>
                <a:gd name="T2" fmla="*/ 586 w 590"/>
                <a:gd name="T3" fmla="*/ 0 h 36"/>
                <a:gd name="T4" fmla="*/ 590 w 590"/>
                <a:gd name="T5" fmla="*/ 18 h 36"/>
                <a:gd name="T6" fmla="*/ 590 w 590"/>
                <a:gd name="T7" fmla="*/ 0 h 36"/>
                <a:gd name="T8" fmla="*/ 0 w 590"/>
                <a:gd name="T9" fmla="*/ 18 h 36"/>
                <a:gd name="T10" fmla="*/ 590 w 590"/>
                <a:gd name="T11" fmla="*/ 18 h 36"/>
                <a:gd name="T12" fmla="*/ 0 w 590"/>
                <a:gd name="T13" fmla="*/ 36 h 36"/>
                <a:gd name="T14" fmla="*/ 0 w 590"/>
                <a:gd name="T15" fmla="*/ 18 h 36"/>
                <a:gd name="T16" fmla="*/ 4 w 590"/>
                <a:gd name="T17" fmla="*/ 36 h 36"/>
                <a:gd name="T18" fmla="*/ 4 w 59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36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8"/>
                  </a:moveTo>
                  <a:lnTo>
                    <a:pt x="59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2412" y="1638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3719" y="1638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1"/>
            <p:cNvSpPr>
              <a:spLocks noEditPoints="1"/>
            </p:cNvSpPr>
            <p:nvPr/>
          </p:nvSpPr>
          <p:spPr bwMode="auto">
            <a:xfrm>
              <a:off x="800" y="1638"/>
              <a:ext cx="4851" cy="601"/>
            </a:xfrm>
            <a:custGeom>
              <a:avLst/>
              <a:gdLst>
                <a:gd name="T0" fmla="*/ 586 w 590"/>
                <a:gd name="T1" fmla="*/ 18 h 73"/>
                <a:gd name="T2" fmla="*/ 586 w 590"/>
                <a:gd name="T3" fmla="*/ 0 h 73"/>
                <a:gd name="T4" fmla="*/ 590 w 590"/>
                <a:gd name="T5" fmla="*/ 18 h 73"/>
                <a:gd name="T6" fmla="*/ 590 w 590"/>
                <a:gd name="T7" fmla="*/ 0 h 73"/>
                <a:gd name="T8" fmla="*/ 0 w 590"/>
                <a:gd name="T9" fmla="*/ 19 h 73"/>
                <a:gd name="T10" fmla="*/ 590 w 590"/>
                <a:gd name="T11" fmla="*/ 19 h 73"/>
                <a:gd name="T12" fmla="*/ 0 w 590"/>
                <a:gd name="T13" fmla="*/ 73 h 73"/>
                <a:gd name="T14" fmla="*/ 0 w 590"/>
                <a:gd name="T15" fmla="*/ 19 h 73"/>
                <a:gd name="T16" fmla="*/ 4 w 590"/>
                <a:gd name="T17" fmla="*/ 73 h 73"/>
                <a:gd name="T18" fmla="*/ 4 w 590"/>
                <a:gd name="T19" fmla="*/ 1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73">
                  <a:moveTo>
                    <a:pt x="586" y="18"/>
                  </a:moveTo>
                  <a:lnTo>
                    <a:pt x="586" y="0"/>
                  </a:lnTo>
                  <a:moveTo>
                    <a:pt x="590" y="18"/>
                  </a:moveTo>
                  <a:lnTo>
                    <a:pt x="590" y="0"/>
                  </a:lnTo>
                  <a:moveTo>
                    <a:pt x="0" y="19"/>
                  </a:moveTo>
                  <a:lnTo>
                    <a:pt x="590" y="19"/>
                  </a:lnTo>
                  <a:moveTo>
                    <a:pt x="0" y="73"/>
                  </a:moveTo>
                  <a:lnTo>
                    <a:pt x="0" y="19"/>
                  </a:lnTo>
                  <a:moveTo>
                    <a:pt x="4" y="73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V="1">
              <a:off x="2412" y="1795"/>
              <a:ext cx="0" cy="4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V="1">
              <a:off x="3719" y="1795"/>
              <a:ext cx="0" cy="4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 noEditPoints="1"/>
            </p:cNvSpPr>
            <p:nvPr/>
          </p:nvSpPr>
          <p:spPr bwMode="auto">
            <a:xfrm>
              <a:off x="800" y="1795"/>
              <a:ext cx="4851" cy="476"/>
            </a:xfrm>
            <a:custGeom>
              <a:avLst/>
              <a:gdLst>
                <a:gd name="T0" fmla="*/ 586 w 590"/>
                <a:gd name="T1" fmla="*/ 54 h 58"/>
                <a:gd name="T2" fmla="*/ 586 w 590"/>
                <a:gd name="T3" fmla="*/ 0 h 58"/>
                <a:gd name="T4" fmla="*/ 590 w 590"/>
                <a:gd name="T5" fmla="*/ 54 h 58"/>
                <a:gd name="T6" fmla="*/ 590 w 590"/>
                <a:gd name="T7" fmla="*/ 0 h 58"/>
                <a:gd name="T8" fmla="*/ 0 w 590"/>
                <a:gd name="T9" fmla="*/ 54 h 58"/>
                <a:gd name="T10" fmla="*/ 590 w 590"/>
                <a:gd name="T11" fmla="*/ 54 h 58"/>
                <a:gd name="T12" fmla="*/ 0 w 590"/>
                <a:gd name="T13" fmla="*/ 58 h 58"/>
                <a:gd name="T14" fmla="*/ 590 w 590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58">
                  <a:moveTo>
                    <a:pt x="586" y="54"/>
                  </a:moveTo>
                  <a:lnTo>
                    <a:pt x="586" y="0"/>
                  </a:lnTo>
                  <a:moveTo>
                    <a:pt x="590" y="54"/>
                  </a:moveTo>
                  <a:lnTo>
                    <a:pt x="590" y="0"/>
                  </a:lnTo>
                  <a:moveTo>
                    <a:pt x="0" y="54"/>
                  </a:moveTo>
                  <a:lnTo>
                    <a:pt x="590" y="54"/>
                  </a:lnTo>
                  <a:moveTo>
                    <a:pt x="0" y="58"/>
                  </a:moveTo>
                  <a:lnTo>
                    <a:pt x="590" y="5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idiv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0027" y="2971800"/>
            <a:ext cx="7721600" cy="4191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Takes a single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operand</a:t>
            </a:r>
            <a:r>
              <a:rPr lang="en-US" sz="2800" dirty="0">
                <a:latin typeface="Calibri" panose="020F0502020204030204" pitchFamily="34" charset="0"/>
              </a:rPr>
              <a:t> (register or memory)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Dividend</a:t>
            </a:r>
            <a:r>
              <a:rPr lang="en-US" sz="2200" dirty="0">
                <a:latin typeface="Calibri" panose="020F0502020204030204" pitchFamily="34" charset="0"/>
              </a:rPr>
              <a:t> is contained in </a:t>
            </a:r>
            <a:r>
              <a:rPr lang="en-US" sz="2200" dirty="0" err="1">
                <a:latin typeface="Calibri" panose="020F0502020204030204" pitchFamily="34" charset="0"/>
              </a:rPr>
              <a:t>edx:eax</a:t>
            </a:r>
            <a:endParaRPr lang="en-US" sz="2200" dirty="0">
              <a:latin typeface="Calibri" panose="020F050202020403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edx</a:t>
            </a:r>
            <a:r>
              <a:rPr lang="en-US" sz="1800" dirty="0">
                <a:latin typeface="Calibri" panose="020F0502020204030204" pitchFamily="34" charset="0"/>
              </a:rPr>
              <a:t> contains the upper 32 bits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 err="1">
                <a:solidFill>
                  <a:srgbClr val="280099"/>
                </a:solidFill>
                <a:latin typeface="Calibri" panose="020F0502020204030204" pitchFamily="34" charset="0"/>
              </a:rPr>
              <a:t>eax</a:t>
            </a:r>
            <a:r>
              <a:rPr lang="en-US" sz="1800" dirty="0">
                <a:latin typeface="Calibri" panose="020F0502020204030204" pitchFamily="34" charset="0"/>
              </a:rPr>
              <a:t> contains the lower 32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</a:t>
            </a:r>
            <a:r>
              <a:rPr lang="en-US" sz="2200" dirty="0">
                <a:solidFill>
                  <a:srgbClr val="B80047"/>
                </a:solidFill>
                <a:latin typeface="Calibri" panose="020F0502020204030204" pitchFamily="34" charset="0"/>
              </a:rPr>
              <a:t>input operand</a:t>
            </a:r>
            <a:r>
              <a:rPr lang="en-US" sz="2200" dirty="0">
                <a:latin typeface="Calibri" panose="020F0502020204030204" pitchFamily="34" charset="0"/>
              </a:rPr>
              <a:t> contains the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divisor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eax</a:t>
            </a:r>
            <a:r>
              <a:rPr lang="en-US" sz="1800" dirty="0">
                <a:latin typeface="Calibri" panose="020F0502020204030204" pitchFamily="34" charset="0"/>
              </a:rPr>
              <a:t> contains the quotient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 err="1">
                <a:solidFill>
                  <a:srgbClr val="280099"/>
                </a:solidFill>
                <a:latin typeface="Calibri" panose="020F0502020204030204" pitchFamily="34" charset="0"/>
              </a:rPr>
              <a:t>edx</a:t>
            </a:r>
            <a:r>
              <a:rPr lang="en-US" sz="1800" dirty="0">
                <a:latin typeface="Calibri" panose="020F0502020204030204" pitchFamily="34" charset="0"/>
              </a:rPr>
              <a:t> contains the remainder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latin typeface="Calibri" panose="020F0502020204030204" pitchFamily="34" charset="0"/>
              </a:rPr>
              <a:t>While dividing by a negative number (set </a:t>
            </a:r>
            <a:r>
              <a:rPr lang="en-US" sz="1800" dirty="0" err="1">
                <a:latin typeface="Calibri" panose="020F0502020204030204" pitchFamily="34" charset="0"/>
              </a:rPr>
              <a:t>edx</a:t>
            </a:r>
            <a:r>
              <a:rPr lang="en-US" sz="1800" dirty="0">
                <a:latin typeface="Calibri" panose="020F0502020204030204" pitchFamily="34" charset="0"/>
              </a:rPr>
              <a:t> to -1 for sign extension)</a:t>
            </a:r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2371811" y="1165226"/>
            <a:ext cx="775493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2390389" y="1489754"/>
            <a:ext cx="7700963" cy="287338"/>
          </a:xfrm>
          <a:custGeom>
            <a:avLst/>
            <a:gdLst>
              <a:gd name="T0" fmla="*/ 0 w 590"/>
              <a:gd name="T1" fmla="*/ 0 h 22"/>
              <a:gd name="T2" fmla="*/ 590 w 590"/>
              <a:gd name="T3" fmla="*/ 0 h 22"/>
              <a:gd name="T4" fmla="*/ 0 w 590"/>
              <a:gd name="T5" fmla="*/ 4 h 22"/>
              <a:gd name="T6" fmla="*/ 590 w 590"/>
              <a:gd name="T7" fmla="*/ 4 h 22"/>
              <a:gd name="T8" fmla="*/ 0 w 590"/>
              <a:gd name="T9" fmla="*/ 22 h 22"/>
              <a:gd name="T10" fmla="*/ 0 w 590"/>
              <a:gd name="T11" fmla="*/ 4 h 22"/>
              <a:gd name="T12" fmla="*/ 4 w 590"/>
              <a:gd name="T13" fmla="*/ 22 h 22"/>
              <a:gd name="T14" fmla="*/ 4 w 590"/>
              <a:gd name="T15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0" h="22">
                <a:moveTo>
                  <a:pt x="0" y="0"/>
                </a:moveTo>
                <a:lnTo>
                  <a:pt x="590" y="0"/>
                </a:lnTo>
                <a:moveTo>
                  <a:pt x="0" y="4"/>
                </a:moveTo>
                <a:lnTo>
                  <a:pt x="590" y="4"/>
                </a:lnTo>
                <a:moveTo>
                  <a:pt x="0" y="22"/>
                </a:moveTo>
                <a:lnTo>
                  <a:pt x="0" y="4"/>
                </a:lnTo>
                <a:moveTo>
                  <a:pt x="4" y="22"/>
                </a:moveTo>
                <a:lnTo>
                  <a:pt x="4" y="4"/>
                </a:lnTo>
              </a:path>
            </a:pathLst>
          </a:custGeom>
          <a:noFill/>
          <a:ln w="8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60252" y="1529442"/>
            <a:ext cx="7886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1A1B1C"/>
                </a:solidFill>
                <a:latin typeface="Times New Roman" pitchFamily="18" charset="0"/>
              </a:rPr>
              <a:t>Semantics</a:t>
            </a:r>
            <a:endParaRPr lang="en-US">
              <a:latin typeface="Arial" pitchFamily="34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4949438" y="1542142"/>
            <a:ext cx="0" cy="234950"/>
          </a:xfrm>
          <a:prstGeom prst="line">
            <a:avLst/>
          </a:prstGeom>
          <a:noFill/>
          <a:ln w="8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66914" y="1529442"/>
            <a:ext cx="6812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1A1B1C"/>
                </a:solidFill>
                <a:latin typeface="Times New Roman" pitchFamily="18" charset="0"/>
              </a:rPr>
              <a:t>Example</a:t>
            </a:r>
            <a:endParaRPr lang="en-US">
              <a:latin typeface="Arial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7024301" y="1542142"/>
            <a:ext cx="0" cy="234950"/>
          </a:xfrm>
          <a:prstGeom prst="line">
            <a:avLst/>
          </a:prstGeom>
          <a:noFill/>
          <a:ln w="8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141776" y="1529442"/>
            <a:ext cx="9265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1A1B1C"/>
                </a:solidFill>
                <a:latin typeface="Times New Roman" pitchFamily="18" charset="0"/>
              </a:rPr>
              <a:t>Explanation</a:t>
            </a:r>
            <a:endParaRPr lang="en-US">
              <a:latin typeface="Arial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660177" y="1981721"/>
            <a:ext cx="12202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idiv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5211046" y="1958187"/>
            <a:ext cx="6684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idiv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ebx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141777" y="1815192"/>
            <a:ext cx="27315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Divide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edx:eax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by the contents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contains the quotient,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edx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contains the remainder.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371811" y="1777092"/>
            <a:ext cx="77195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091351" y="1489754"/>
            <a:ext cx="0" cy="287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1905001"/>
            <a:ext cx="670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Write an assembly code snippet to divide -50 by 3. Save the quotient in</a:t>
            </a:r>
          </a:p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and remainder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-1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-50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idiv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	At the end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contains -16,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contains -2.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3505201"/>
            <a:ext cx="7924800" cy="26638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xor</a:t>
            </a:r>
            <a:r>
              <a:rPr lang="en-US" dirty="0">
                <a:latin typeface="Calibri" panose="020F0502020204030204" pitchFamily="34" charset="0"/>
              </a:rPr>
              <a:t> are standard 2 operand ALU instructions where the first operand is also the destination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not</a:t>
            </a:r>
            <a:r>
              <a:rPr lang="en-US" dirty="0">
                <a:latin typeface="Calibri" panose="020F0502020204030204" pitchFamily="34" charset="0"/>
              </a:rPr>
              <a:t> instruction is a 1 operand instruction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898776" y="1828800"/>
            <a:ext cx="6626225" cy="1371600"/>
            <a:chOff x="1104" y="1056"/>
            <a:chExt cx="4174" cy="864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04" y="1056"/>
              <a:ext cx="417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154" y="1106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121" y="1106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121" y="1106"/>
              <a:ext cx="4134" cy="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121" y="1073"/>
              <a:ext cx="4134" cy="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228" y="1098"/>
              <a:ext cx="5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3113" y="1106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188" y="1098"/>
              <a:ext cx="4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949" y="1106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031" y="1098"/>
              <a:ext cx="6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1121" y="1106"/>
              <a:ext cx="4134" cy="297"/>
            </a:xfrm>
            <a:custGeom>
              <a:avLst/>
              <a:gdLst>
                <a:gd name="T0" fmla="*/ 496 w 500"/>
                <a:gd name="T1" fmla="*/ 18 h 36"/>
                <a:gd name="T2" fmla="*/ 496 w 500"/>
                <a:gd name="T3" fmla="*/ 0 h 36"/>
                <a:gd name="T4" fmla="*/ 500 w 500"/>
                <a:gd name="T5" fmla="*/ 18 h 36"/>
                <a:gd name="T6" fmla="*/ 500 w 500"/>
                <a:gd name="T7" fmla="*/ 0 h 36"/>
                <a:gd name="T8" fmla="*/ 0 w 500"/>
                <a:gd name="T9" fmla="*/ 18 h 36"/>
                <a:gd name="T10" fmla="*/ 500 w 500"/>
                <a:gd name="T11" fmla="*/ 18 h 36"/>
                <a:gd name="T12" fmla="*/ 0 w 500"/>
                <a:gd name="T13" fmla="*/ 36 h 36"/>
                <a:gd name="T14" fmla="*/ 0 w 500"/>
                <a:gd name="T15" fmla="*/ 18 h 36"/>
                <a:gd name="T16" fmla="*/ 4 w 500"/>
                <a:gd name="T17" fmla="*/ 36 h 36"/>
                <a:gd name="T18" fmla="*/ 4 w 50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36">
                  <a:moveTo>
                    <a:pt x="496" y="18"/>
                  </a:moveTo>
                  <a:lnTo>
                    <a:pt x="496" y="0"/>
                  </a:lnTo>
                  <a:moveTo>
                    <a:pt x="500" y="18"/>
                  </a:moveTo>
                  <a:lnTo>
                    <a:pt x="500" y="0"/>
                  </a:lnTo>
                  <a:moveTo>
                    <a:pt x="0" y="18"/>
                  </a:moveTo>
                  <a:lnTo>
                    <a:pt x="50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28" y="1255"/>
              <a:ext cx="1611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and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or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xor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),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not (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113" y="1254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188" y="1255"/>
              <a:ext cx="65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and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or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xor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not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949" y="1254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031" y="1255"/>
              <a:ext cx="1076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AND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OR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XOR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∼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1121" y="1254"/>
              <a:ext cx="4134" cy="306"/>
            </a:xfrm>
            <a:custGeom>
              <a:avLst/>
              <a:gdLst>
                <a:gd name="T0" fmla="*/ 496 w 500"/>
                <a:gd name="T1" fmla="*/ 18 h 37"/>
                <a:gd name="T2" fmla="*/ 496 w 500"/>
                <a:gd name="T3" fmla="*/ 0 h 37"/>
                <a:gd name="T4" fmla="*/ 500 w 500"/>
                <a:gd name="T5" fmla="*/ 18 h 37"/>
                <a:gd name="T6" fmla="*/ 500 w 500"/>
                <a:gd name="T7" fmla="*/ 0 h 37"/>
                <a:gd name="T8" fmla="*/ 0 w 500"/>
                <a:gd name="T9" fmla="*/ 19 h 37"/>
                <a:gd name="T10" fmla="*/ 500 w 500"/>
                <a:gd name="T11" fmla="*/ 19 h 37"/>
                <a:gd name="T12" fmla="*/ 0 w 500"/>
                <a:gd name="T13" fmla="*/ 37 h 37"/>
                <a:gd name="T14" fmla="*/ 0 w 500"/>
                <a:gd name="T15" fmla="*/ 19 h 37"/>
                <a:gd name="T16" fmla="*/ 4 w 500"/>
                <a:gd name="T17" fmla="*/ 37 h 37"/>
                <a:gd name="T18" fmla="*/ 4 w 50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37">
                  <a:moveTo>
                    <a:pt x="496" y="18"/>
                  </a:moveTo>
                  <a:lnTo>
                    <a:pt x="496" y="0"/>
                  </a:lnTo>
                  <a:moveTo>
                    <a:pt x="500" y="18"/>
                  </a:moveTo>
                  <a:lnTo>
                    <a:pt x="500" y="0"/>
                  </a:lnTo>
                  <a:moveTo>
                    <a:pt x="0" y="19"/>
                  </a:moveTo>
                  <a:lnTo>
                    <a:pt x="50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113" y="1411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949" y="1411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1121" y="1411"/>
              <a:ext cx="4134" cy="306"/>
            </a:xfrm>
            <a:custGeom>
              <a:avLst/>
              <a:gdLst>
                <a:gd name="T0" fmla="*/ 496 w 500"/>
                <a:gd name="T1" fmla="*/ 18 h 37"/>
                <a:gd name="T2" fmla="*/ 496 w 500"/>
                <a:gd name="T3" fmla="*/ 0 h 37"/>
                <a:gd name="T4" fmla="*/ 500 w 500"/>
                <a:gd name="T5" fmla="*/ 18 h 37"/>
                <a:gd name="T6" fmla="*/ 500 w 500"/>
                <a:gd name="T7" fmla="*/ 0 h 37"/>
                <a:gd name="T8" fmla="*/ 0 w 500"/>
                <a:gd name="T9" fmla="*/ 18 h 37"/>
                <a:gd name="T10" fmla="*/ 500 w 500"/>
                <a:gd name="T11" fmla="*/ 18 h 37"/>
                <a:gd name="T12" fmla="*/ 0 w 500"/>
                <a:gd name="T13" fmla="*/ 37 h 37"/>
                <a:gd name="T14" fmla="*/ 0 w 500"/>
                <a:gd name="T15" fmla="*/ 19 h 37"/>
                <a:gd name="T16" fmla="*/ 4 w 500"/>
                <a:gd name="T17" fmla="*/ 37 h 37"/>
                <a:gd name="T18" fmla="*/ 4 w 50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37">
                  <a:moveTo>
                    <a:pt x="496" y="18"/>
                  </a:moveTo>
                  <a:lnTo>
                    <a:pt x="496" y="0"/>
                  </a:lnTo>
                  <a:moveTo>
                    <a:pt x="500" y="18"/>
                  </a:moveTo>
                  <a:lnTo>
                    <a:pt x="500" y="0"/>
                  </a:lnTo>
                  <a:moveTo>
                    <a:pt x="0" y="18"/>
                  </a:moveTo>
                  <a:lnTo>
                    <a:pt x="50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3113" y="1568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949" y="1568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1121" y="1568"/>
              <a:ext cx="4134" cy="298"/>
            </a:xfrm>
            <a:custGeom>
              <a:avLst/>
              <a:gdLst>
                <a:gd name="T0" fmla="*/ 496 w 500"/>
                <a:gd name="T1" fmla="*/ 18 h 36"/>
                <a:gd name="T2" fmla="*/ 496 w 500"/>
                <a:gd name="T3" fmla="*/ 0 h 36"/>
                <a:gd name="T4" fmla="*/ 500 w 500"/>
                <a:gd name="T5" fmla="*/ 18 h 36"/>
                <a:gd name="T6" fmla="*/ 500 w 500"/>
                <a:gd name="T7" fmla="*/ 0 h 36"/>
                <a:gd name="T8" fmla="*/ 0 w 500"/>
                <a:gd name="T9" fmla="*/ 18 h 36"/>
                <a:gd name="T10" fmla="*/ 500 w 500"/>
                <a:gd name="T11" fmla="*/ 18 h 36"/>
                <a:gd name="T12" fmla="*/ 0 w 500"/>
                <a:gd name="T13" fmla="*/ 36 h 36"/>
                <a:gd name="T14" fmla="*/ 0 w 500"/>
                <a:gd name="T15" fmla="*/ 18 h 36"/>
                <a:gd name="T16" fmla="*/ 4 w 500"/>
                <a:gd name="T17" fmla="*/ 36 h 36"/>
                <a:gd name="T18" fmla="*/ 4 w 50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36">
                  <a:moveTo>
                    <a:pt x="496" y="18"/>
                  </a:moveTo>
                  <a:lnTo>
                    <a:pt x="496" y="0"/>
                  </a:lnTo>
                  <a:moveTo>
                    <a:pt x="500" y="18"/>
                  </a:moveTo>
                  <a:lnTo>
                    <a:pt x="500" y="0"/>
                  </a:lnTo>
                  <a:moveTo>
                    <a:pt x="0" y="18"/>
                  </a:moveTo>
                  <a:lnTo>
                    <a:pt x="50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113" y="171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6" name="Line 30"/>
            <p:cNvSpPr>
              <a:spLocks noChangeShapeType="1"/>
            </p:cNvSpPr>
            <p:nvPr/>
          </p:nvSpPr>
          <p:spPr bwMode="auto">
            <a:xfrm flipV="1">
              <a:off x="3949" y="171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7" name="Freeform 31"/>
            <p:cNvSpPr>
              <a:spLocks noEditPoints="1"/>
            </p:cNvSpPr>
            <p:nvPr/>
          </p:nvSpPr>
          <p:spPr bwMode="auto">
            <a:xfrm>
              <a:off x="1121" y="1717"/>
              <a:ext cx="4134" cy="182"/>
            </a:xfrm>
            <a:custGeom>
              <a:avLst/>
              <a:gdLst>
                <a:gd name="T0" fmla="*/ 496 w 500"/>
                <a:gd name="T1" fmla="*/ 18 h 22"/>
                <a:gd name="T2" fmla="*/ 496 w 500"/>
                <a:gd name="T3" fmla="*/ 0 h 22"/>
                <a:gd name="T4" fmla="*/ 500 w 500"/>
                <a:gd name="T5" fmla="*/ 18 h 22"/>
                <a:gd name="T6" fmla="*/ 500 w 500"/>
                <a:gd name="T7" fmla="*/ 0 h 22"/>
                <a:gd name="T8" fmla="*/ 0 w 500"/>
                <a:gd name="T9" fmla="*/ 18 h 22"/>
                <a:gd name="T10" fmla="*/ 500 w 500"/>
                <a:gd name="T11" fmla="*/ 18 h 22"/>
                <a:gd name="T12" fmla="*/ 0 w 500"/>
                <a:gd name="T13" fmla="*/ 22 h 22"/>
                <a:gd name="T14" fmla="*/ 500 w 50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0" h="22">
                  <a:moveTo>
                    <a:pt x="496" y="18"/>
                  </a:moveTo>
                  <a:lnTo>
                    <a:pt x="496" y="0"/>
                  </a:lnTo>
                  <a:moveTo>
                    <a:pt x="500" y="18"/>
                  </a:moveTo>
                  <a:lnTo>
                    <a:pt x="500" y="0"/>
                  </a:lnTo>
                  <a:moveTo>
                    <a:pt x="0" y="18"/>
                  </a:moveTo>
                  <a:lnTo>
                    <a:pt x="500" y="18"/>
                  </a:lnTo>
                  <a:moveTo>
                    <a:pt x="0" y="22"/>
                  </a:moveTo>
                  <a:lnTo>
                    <a:pt x="500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Shift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3360737"/>
            <a:ext cx="7415212" cy="27114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sar</a:t>
            </a:r>
            <a:r>
              <a:rPr lang="en-US" sz="2800" dirty="0">
                <a:latin typeface="Calibri" panose="020F0502020204030204" pitchFamily="34" charset="0"/>
              </a:rPr>
              <a:t> (</a:t>
            </a:r>
            <a:r>
              <a:rPr lang="en-US" sz="2800" dirty="0">
                <a:solidFill>
                  <a:srgbClr val="000080"/>
                </a:solidFill>
                <a:latin typeface="Calibri" panose="020F0502020204030204" pitchFamily="34" charset="0"/>
              </a:rPr>
              <a:t>shift arithmetic right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shr</a:t>
            </a:r>
            <a:r>
              <a:rPr lang="en-US" sz="2800" dirty="0">
                <a:latin typeface="Calibri" panose="020F0502020204030204" pitchFamily="34" charset="0"/>
              </a:rPr>
              <a:t> (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shift logical right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sal</a:t>
            </a:r>
            <a:r>
              <a:rPr lang="en-US" sz="2800" dirty="0">
                <a:latin typeface="Calibri" panose="020F0502020204030204" pitchFamily="34" charset="0"/>
              </a:rPr>
              <a:t>/</a:t>
            </a:r>
            <a:r>
              <a:rPr lang="en-US" sz="2800" dirty="0" err="1">
                <a:latin typeface="Calibri" panose="020F0502020204030204" pitchFamily="34" charset="0"/>
              </a:rPr>
              <a:t>shl</a:t>
            </a:r>
            <a:r>
              <a:rPr lang="en-US" sz="2800" dirty="0">
                <a:latin typeface="Calibri" panose="020F0502020204030204" pitchFamily="34" charset="0"/>
              </a:rPr>
              <a:t> (</a:t>
            </a:r>
            <a:r>
              <a:rPr lang="en-US" sz="2800" dirty="0">
                <a:solidFill>
                  <a:srgbClr val="4700B8"/>
                </a:solidFill>
                <a:latin typeface="Calibri" panose="020F0502020204030204" pitchFamily="34" charset="0"/>
              </a:rPr>
              <a:t>shift left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second operand(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shift amount</a:t>
            </a:r>
            <a:r>
              <a:rPr lang="en-US" sz="2800" dirty="0">
                <a:latin typeface="Calibri" panose="020F0502020204030204" pitchFamily="34" charset="0"/>
              </a:rPr>
              <a:t>) needs to be an </a:t>
            </a:r>
            <a:r>
              <a:rPr lang="en-US" sz="2800" b="1" dirty="0">
                <a:solidFill>
                  <a:srgbClr val="004A4A"/>
                </a:solidFill>
                <a:latin typeface="Calibri" panose="020F0502020204030204" pitchFamily="34" charset="0"/>
              </a:rPr>
              <a:t>immediate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767012" y="1524000"/>
            <a:ext cx="6629400" cy="1435100"/>
            <a:chOff x="1248" y="1147"/>
            <a:chExt cx="4176" cy="904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48" y="1147"/>
              <a:ext cx="4176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269" y="1168"/>
              <a:ext cx="4129" cy="232"/>
            </a:xfrm>
            <a:custGeom>
              <a:avLst/>
              <a:gdLst>
                <a:gd name="T0" fmla="*/ 0 w 392"/>
                <a:gd name="T1" fmla="*/ 0 h 22"/>
                <a:gd name="T2" fmla="*/ 392 w 392"/>
                <a:gd name="T3" fmla="*/ 0 h 22"/>
                <a:gd name="T4" fmla="*/ 0 w 392"/>
                <a:gd name="T5" fmla="*/ 3 h 22"/>
                <a:gd name="T6" fmla="*/ 392 w 392"/>
                <a:gd name="T7" fmla="*/ 3 h 22"/>
                <a:gd name="T8" fmla="*/ 0 w 392"/>
                <a:gd name="T9" fmla="*/ 22 h 22"/>
                <a:gd name="T10" fmla="*/ 0 w 392"/>
                <a:gd name="T11" fmla="*/ 4 h 22"/>
                <a:gd name="T12" fmla="*/ 4 w 392"/>
                <a:gd name="T13" fmla="*/ 22 h 22"/>
                <a:gd name="T14" fmla="*/ 4 w 392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2">
                  <a:moveTo>
                    <a:pt x="0" y="0"/>
                  </a:moveTo>
                  <a:lnTo>
                    <a:pt x="392" y="0"/>
                  </a:lnTo>
                  <a:moveTo>
                    <a:pt x="0" y="3"/>
                  </a:moveTo>
                  <a:lnTo>
                    <a:pt x="392" y="3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406" y="1199"/>
              <a:ext cx="6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176" y="1210"/>
              <a:ext cx="0" cy="190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270" y="1199"/>
              <a:ext cx="5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4039" y="1210"/>
              <a:ext cx="0" cy="190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45" y="1199"/>
              <a:ext cx="7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269" y="1210"/>
              <a:ext cx="4129" cy="379"/>
            </a:xfrm>
            <a:custGeom>
              <a:avLst/>
              <a:gdLst>
                <a:gd name="T0" fmla="*/ 388 w 392"/>
                <a:gd name="T1" fmla="*/ 18 h 36"/>
                <a:gd name="T2" fmla="*/ 388 w 392"/>
                <a:gd name="T3" fmla="*/ 0 h 36"/>
                <a:gd name="T4" fmla="*/ 392 w 392"/>
                <a:gd name="T5" fmla="*/ 18 h 36"/>
                <a:gd name="T6" fmla="*/ 392 w 392"/>
                <a:gd name="T7" fmla="*/ 0 h 36"/>
                <a:gd name="T8" fmla="*/ 0 w 392"/>
                <a:gd name="T9" fmla="*/ 18 h 36"/>
                <a:gd name="T10" fmla="*/ 392 w 392"/>
                <a:gd name="T11" fmla="*/ 18 h 36"/>
                <a:gd name="T12" fmla="*/ 0 w 392"/>
                <a:gd name="T13" fmla="*/ 36 h 36"/>
                <a:gd name="T14" fmla="*/ 0 w 392"/>
                <a:gd name="T15" fmla="*/ 18 h 36"/>
                <a:gd name="T16" fmla="*/ 4 w 392"/>
                <a:gd name="T17" fmla="*/ 36 h 36"/>
                <a:gd name="T18" fmla="*/ 4 w 392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36">
                  <a:moveTo>
                    <a:pt x="388" y="18"/>
                  </a:moveTo>
                  <a:lnTo>
                    <a:pt x="388" y="0"/>
                  </a:lnTo>
                  <a:moveTo>
                    <a:pt x="392" y="18"/>
                  </a:moveTo>
                  <a:lnTo>
                    <a:pt x="392" y="0"/>
                  </a:lnTo>
                  <a:moveTo>
                    <a:pt x="0" y="18"/>
                  </a:moveTo>
                  <a:lnTo>
                    <a:pt x="392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406" y="1399"/>
              <a:ext cx="147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sar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shr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endParaRPr lang="en-US" sz="20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sal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shl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), </a:t>
              </a:r>
              <a:r>
                <a:rPr lang="en-US" sz="20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176" y="1400"/>
              <a:ext cx="0" cy="189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270" y="1399"/>
              <a:ext cx="62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sar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, 3</a:t>
              </a:r>
            </a:p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shr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, 3</a:t>
              </a:r>
            </a:p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sal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, 2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4039" y="1400"/>
              <a:ext cx="0" cy="189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145" y="1399"/>
              <a:ext cx="1125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&gt;&gt; 3</a:t>
              </a:r>
            </a:p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&gt;&gt;&gt; 3</a:t>
              </a:r>
            </a:p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 &lt;&lt;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269" y="1400"/>
              <a:ext cx="4129" cy="389"/>
            </a:xfrm>
            <a:custGeom>
              <a:avLst/>
              <a:gdLst>
                <a:gd name="T0" fmla="*/ 388 w 392"/>
                <a:gd name="T1" fmla="*/ 18 h 37"/>
                <a:gd name="T2" fmla="*/ 388 w 392"/>
                <a:gd name="T3" fmla="*/ 0 h 37"/>
                <a:gd name="T4" fmla="*/ 392 w 392"/>
                <a:gd name="T5" fmla="*/ 18 h 37"/>
                <a:gd name="T6" fmla="*/ 392 w 392"/>
                <a:gd name="T7" fmla="*/ 0 h 37"/>
                <a:gd name="T8" fmla="*/ 0 w 392"/>
                <a:gd name="T9" fmla="*/ 18 h 37"/>
                <a:gd name="T10" fmla="*/ 392 w 392"/>
                <a:gd name="T11" fmla="*/ 18 h 37"/>
                <a:gd name="T12" fmla="*/ 0 w 392"/>
                <a:gd name="T13" fmla="*/ 37 h 37"/>
                <a:gd name="T14" fmla="*/ 0 w 392"/>
                <a:gd name="T15" fmla="*/ 19 h 37"/>
                <a:gd name="T16" fmla="*/ 4 w 392"/>
                <a:gd name="T17" fmla="*/ 37 h 37"/>
                <a:gd name="T18" fmla="*/ 4 w 392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37">
                  <a:moveTo>
                    <a:pt x="388" y="18"/>
                  </a:moveTo>
                  <a:lnTo>
                    <a:pt x="388" y="0"/>
                  </a:lnTo>
                  <a:moveTo>
                    <a:pt x="392" y="18"/>
                  </a:moveTo>
                  <a:lnTo>
                    <a:pt x="392" y="0"/>
                  </a:lnTo>
                  <a:moveTo>
                    <a:pt x="0" y="18"/>
                  </a:moveTo>
                  <a:lnTo>
                    <a:pt x="392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176" y="1600"/>
              <a:ext cx="0" cy="189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4039" y="1600"/>
              <a:ext cx="0" cy="189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269" y="1600"/>
              <a:ext cx="4129" cy="378"/>
            </a:xfrm>
            <a:custGeom>
              <a:avLst/>
              <a:gdLst>
                <a:gd name="T0" fmla="*/ 388 w 392"/>
                <a:gd name="T1" fmla="*/ 18 h 36"/>
                <a:gd name="T2" fmla="*/ 388 w 392"/>
                <a:gd name="T3" fmla="*/ 0 h 36"/>
                <a:gd name="T4" fmla="*/ 392 w 392"/>
                <a:gd name="T5" fmla="*/ 18 h 36"/>
                <a:gd name="T6" fmla="*/ 392 w 392"/>
                <a:gd name="T7" fmla="*/ 0 h 36"/>
                <a:gd name="T8" fmla="*/ 0 w 392"/>
                <a:gd name="T9" fmla="*/ 18 h 36"/>
                <a:gd name="T10" fmla="*/ 392 w 392"/>
                <a:gd name="T11" fmla="*/ 18 h 36"/>
                <a:gd name="T12" fmla="*/ 0 w 392"/>
                <a:gd name="T13" fmla="*/ 36 h 36"/>
                <a:gd name="T14" fmla="*/ 0 w 392"/>
                <a:gd name="T15" fmla="*/ 18 h 36"/>
                <a:gd name="T16" fmla="*/ 4 w 392"/>
                <a:gd name="T17" fmla="*/ 36 h 36"/>
                <a:gd name="T18" fmla="*/ 4 w 392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2" h="36">
                  <a:moveTo>
                    <a:pt x="388" y="18"/>
                  </a:moveTo>
                  <a:lnTo>
                    <a:pt x="388" y="0"/>
                  </a:lnTo>
                  <a:moveTo>
                    <a:pt x="392" y="18"/>
                  </a:moveTo>
                  <a:lnTo>
                    <a:pt x="392" y="0"/>
                  </a:lnTo>
                  <a:moveTo>
                    <a:pt x="0" y="18"/>
                  </a:moveTo>
                  <a:lnTo>
                    <a:pt x="392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176" y="1789"/>
              <a:ext cx="0" cy="189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4039" y="1789"/>
              <a:ext cx="0" cy="189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1269" y="1789"/>
              <a:ext cx="4129" cy="232"/>
            </a:xfrm>
            <a:custGeom>
              <a:avLst/>
              <a:gdLst>
                <a:gd name="T0" fmla="*/ 388 w 392"/>
                <a:gd name="T1" fmla="*/ 18 h 22"/>
                <a:gd name="T2" fmla="*/ 388 w 392"/>
                <a:gd name="T3" fmla="*/ 0 h 22"/>
                <a:gd name="T4" fmla="*/ 392 w 392"/>
                <a:gd name="T5" fmla="*/ 18 h 22"/>
                <a:gd name="T6" fmla="*/ 392 w 392"/>
                <a:gd name="T7" fmla="*/ 0 h 22"/>
                <a:gd name="T8" fmla="*/ 0 w 392"/>
                <a:gd name="T9" fmla="*/ 19 h 22"/>
                <a:gd name="T10" fmla="*/ 392 w 392"/>
                <a:gd name="T11" fmla="*/ 19 h 22"/>
                <a:gd name="T12" fmla="*/ 0 w 392"/>
                <a:gd name="T13" fmla="*/ 22 h 22"/>
                <a:gd name="T14" fmla="*/ 392 w 392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22">
                  <a:moveTo>
                    <a:pt x="388" y="18"/>
                  </a:moveTo>
                  <a:lnTo>
                    <a:pt x="388" y="0"/>
                  </a:lnTo>
                  <a:moveTo>
                    <a:pt x="392" y="18"/>
                  </a:moveTo>
                  <a:lnTo>
                    <a:pt x="392" y="0"/>
                  </a:lnTo>
                  <a:moveTo>
                    <a:pt x="0" y="19"/>
                  </a:moveTo>
                  <a:lnTo>
                    <a:pt x="392" y="19"/>
                  </a:lnTo>
                  <a:moveTo>
                    <a:pt x="0" y="22"/>
                  </a:moveTo>
                  <a:lnTo>
                    <a:pt x="392" y="22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48000" y="1828800"/>
            <a:ext cx="6934200" cy="4190212"/>
            <a:chOff x="1524000" y="1828800"/>
            <a:chExt cx="6934200" cy="4190212"/>
          </a:xfrm>
        </p:grpSpPr>
        <p:sp>
          <p:nvSpPr>
            <p:cNvPr id="7" name="Rectangle 6"/>
            <p:cNvSpPr/>
            <p:nvPr/>
          </p:nvSpPr>
          <p:spPr>
            <a:xfrm>
              <a:off x="1524000" y="1828800"/>
              <a:ext cx="6934200" cy="1828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3949699"/>
              <a:ext cx="6934200" cy="206931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8288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What is the output of this code snippet?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0xdeadfeed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4</a:t>
            </a:r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0xfdeadfee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What is the output of this code snippet?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0xdeadfeed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shr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4</a:t>
            </a:r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0xdeadfee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0" y="5397500"/>
            <a:ext cx="1219200" cy="381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Main </a:t>
            </a:r>
            <a:r>
              <a:rPr lang="fr-FR" dirty="0" err="1">
                <a:solidFill>
                  <a:schemeClr val="tx1"/>
                </a:solidFill>
              </a:rPr>
              <a:t>Features</a:t>
            </a:r>
            <a:r>
              <a:rPr lang="fr-FR" dirty="0">
                <a:solidFill>
                  <a:schemeClr val="tx1"/>
                </a:solidFill>
              </a:rPr>
              <a:t> of the x86 ISA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7569200" cy="4267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a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CISC</a:t>
            </a:r>
            <a:r>
              <a:rPr lang="en-US" dirty="0">
                <a:latin typeface="Calibri" panose="020F0502020204030204" pitchFamily="34" charset="0"/>
              </a:rPr>
              <a:t> ISA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Has more than 300+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instructions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Instructions</a:t>
            </a:r>
            <a:r>
              <a:rPr lang="en-US" dirty="0">
                <a:latin typeface="Calibri" panose="020F0502020204030204" pitchFamily="34" charset="0"/>
              </a:rPr>
              <a:t> can have a source/ destination memory operand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Uses the stack for passing arguments, and return addresses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Uses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segmented</a:t>
            </a:r>
            <a:r>
              <a:rPr lang="en-US" dirty="0">
                <a:latin typeface="Calibri" panose="020F0502020204030204" pitchFamily="34" charset="0"/>
              </a:rPr>
              <a:t> memory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05355"/>
            <a:ext cx="7416800" cy="738664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800" dirty="0" err="1">
                <a:solidFill>
                  <a:schemeClr val="tx1"/>
                </a:solidFill>
              </a:rPr>
              <a:t>Outline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1" y="1752600"/>
            <a:ext cx="58626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50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x86 Machine Model</a:t>
            </a:r>
          </a:p>
          <a:p>
            <a:pPr marL="6350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Simple Integer Instructions</a:t>
            </a:r>
          </a:p>
          <a:p>
            <a:pPr marL="6350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Branch Instructions</a:t>
            </a:r>
          </a:p>
          <a:p>
            <a:pPr marL="6350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Advanced Memory Instructions</a:t>
            </a:r>
          </a:p>
          <a:p>
            <a:pPr marL="6350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Instructions</a:t>
            </a:r>
          </a:p>
          <a:p>
            <a:pPr marL="6350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Encoding the x86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24840" y="2971800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Simple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3505201"/>
            <a:ext cx="7416800" cy="25257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="1" dirty="0" err="1">
                <a:solidFill>
                  <a:srgbClr val="4700B8"/>
                </a:solidFill>
                <a:latin typeface="Calibri" panose="020F0502020204030204" pitchFamily="34" charset="0"/>
              </a:rPr>
              <a:t>jmp</a:t>
            </a:r>
            <a:r>
              <a:rPr lang="en-US" dirty="0">
                <a:latin typeface="Calibri" panose="020F0502020204030204" pitchFamily="34" charset="0"/>
              </a:rPr>
              <a:t> is a simple unconditional branch instruction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conditional branches are of the form : j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condcode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&gt;</a:t>
            </a:r>
            <a:r>
              <a:rPr lang="en-US" dirty="0">
                <a:latin typeface="Calibri" panose="020F0502020204030204" pitchFamily="34" charset="0"/>
              </a:rPr>
              <a:t> such as </a:t>
            </a:r>
            <a:r>
              <a:rPr lang="en-US" dirty="0" err="1">
                <a:latin typeface="Calibri" panose="020F0502020204030204" pitchFamily="34" charset="0"/>
              </a:rPr>
              <a:t>jeq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jne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90800" y="1981201"/>
            <a:ext cx="7086600" cy="1114425"/>
            <a:chOff x="1056" y="1248"/>
            <a:chExt cx="4464" cy="702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56" y="1248"/>
              <a:ext cx="4464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72" y="1264"/>
              <a:ext cx="4424" cy="182"/>
            </a:xfrm>
            <a:custGeom>
              <a:avLst/>
              <a:gdLst>
                <a:gd name="T0" fmla="*/ 0 w 538"/>
                <a:gd name="T1" fmla="*/ 0 h 22"/>
                <a:gd name="T2" fmla="*/ 538 w 538"/>
                <a:gd name="T3" fmla="*/ 0 h 22"/>
                <a:gd name="T4" fmla="*/ 0 w 538"/>
                <a:gd name="T5" fmla="*/ 4 h 22"/>
                <a:gd name="T6" fmla="*/ 538 w 538"/>
                <a:gd name="T7" fmla="*/ 4 h 22"/>
                <a:gd name="T8" fmla="*/ 0 w 538"/>
                <a:gd name="T9" fmla="*/ 22 h 22"/>
                <a:gd name="T10" fmla="*/ 0 w 538"/>
                <a:gd name="T11" fmla="*/ 4 h 22"/>
                <a:gd name="T12" fmla="*/ 4 w 538"/>
                <a:gd name="T13" fmla="*/ 22 h 22"/>
                <a:gd name="T14" fmla="*/ 4 w 538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8" h="22">
                  <a:moveTo>
                    <a:pt x="0" y="0"/>
                  </a:moveTo>
                  <a:lnTo>
                    <a:pt x="538" y="0"/>
                  </a:lnTo>
                  <a:moveTo>
                    <a:pt x="0" y="4"/>
                  </a:moveTo>
                  <a:lnTo>
                    <a:pt x="538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79" y="1289"/>
              <a:ext cx="4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034" y="129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117" y="1289"/>
              <a:ext cx="42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210" y="129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292" y="1289"/>
              <a:ext cx="58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72" y="1297"/>
              <a:ext cx="4424" cy="305"/>
            </a:xfrm>
            <a:custGeom>
              <a:avLst/>
              <a:gdLst>
                <a:gd name="T0" fmla="*/ 534 w 538"/>
                <a:gd name="T1" fmla="*/ 18 h 37"/>
                <a:gd name="T2" fmla="*/ 534 w 538"/>
                <a:gd name="T3" fmla="*/ 0 h 37"/>
                <a:gd name="T4" fmla="*/ 538 w 538"/>
                <a:gd name="T5" fmla="*/ 18 h 37"/>
                <a:gd name="T6" fmla="*/ 538 w 538"/>
                <a:gd name="T7" fmla="*/ 0 h 37"/>
                <a:gd name="T8" fmla="*/ 0 w 538"/>
                <a:gd name="T9" fmla="*/ 18 h 37"/>
                <a:gd name="T10" fmla="*/ 538 w 538"/>
                <a:gd name="T11" fmla="*/ 18 h 37"/>
                <a:gd name="T12" fmla="*/ 0 w 538"/>
                <a:gd name="T13" fmla="*/ 37 h 37"/>
                <a:gd name="T14" fmla="*/ 0 w 538"/>
                <a:gd name="T15" fmla="*/ 18 h 37"/>
                <a:gd name="T16" fmla="*/ 4 w 538"/>
                <a:gd name="T17" fmla="*/ 37 h 37"/>
                <a:gd name="T18" fmla="*/ 4 w 538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8" h="37">
                  <a:moveTo>
                    <a:pt x="534" y="18"/>
                  </a:moveTo>
                  <a:lnTo>
                    <a:pt x="534" y="0"/>
                  </a:lnTo>
                  <a:moveTo>
                    <a:pt x="538" y="18"/>
                  </a:moveTo>
                  <a:lnTo>
                    <a:pt x="538" y="0"/>
                  </a:lnTo>
                  <a:moveTo>
                    <a:pt x="0" y="18"/>
                  </a:moveTo>
                  <a:lnTo>
                    <a:pt x="538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79" y="1446"/>
              <a:ext cx="77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jmp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&lt; label &gt;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condcode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&gt;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034" y="1446"/>
              <a:ext cx="0" cy="15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117" y="1446"/>
              <a:ext cx="100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jmp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.foo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condcode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.foo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210" y="1446"/>
              <a:ext cx="0" cy="15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243" y="1446"/>
              <a:ext cx="222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jump to .foo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jump to .foo if the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condcode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condition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is satisfied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72" y="1446"/>
              <a:ext cx="4424" cy="452"/>
            </a:xfrm>
            <a:custGeom>
              <a:avLst/>
              <a:gdLst>
                <a:gd name="T0" fmla="*/ 534 w 538"/>
                <a:gd name="T1" fmla="*/ 19 h 55"/>
                <a:gd name="T2" fmla="*/ 534 w 538"/>
                <a:gd name="T3" fmla="*/ 0 h 55"/>
                <a:gd name="T4" fmla="*/ 538 w 538"/>
                <a:gd name="T5" fmla="*/ 19 h 55"/>
                <a:gd name="T6" fmla="*/ 538 w 538"/>
                <a:gd name="T7" fmla="*/ 0 h 55"/>
                <a:gd name="T8" fmla="*/ 0 w 538"/>
                <a:gd name="T9" fmla="*/ 19 h 55"/>
                <a:gd name="T10" fmla="*/ 538 w 538"/>
                <a:gd name="T11" fmla="*/ 19 h 55"/>
                <a:gd name="T12" fmla="*/ 0 w 538"/>
                <a:gd name="T13" fmla="*/ 55 h 55"/>
                <a:gd name="T14" fmla="*/ 0 w 538"/>
                <a:gd name="T15" fmla="*/ 19 h 55"/>
                <a:gd name="T16" fmla="*/ 4 w 538"/>
                <a:gd name="T17" fmla="*/ 55 h 55"/>
                <a:gd name="T18" fmla="*/ 4 w 538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8" h="55">
                  <a:moveTo>
                    <a:pt x="534" y="19"/>
                  </a:moveTo>
                  <a:lnTo>
                    <a:pt x="534" y="0"/>
                  </a:lnTo>
                  <a:moveTo>
                    <a:pt x="538" y="19"/>
                  </a:moveTo>
                  <a:lnTo>
                    <a:pt x="538" y="0"/>
                  </a:lnTo>
                  <a:moveTo>
                    <a:pt x="0" y="19"/>
                  </a:moveTo>
                  <a:lnTo>
                    <a:pt x="538" y="19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034" y="1602"/>
              <a:ext cx="0" cy="29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3210" y="1602"/>
              <a:ext cx="0" cy="296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072" y="1602"/>
              <a:ext cx="4424" cy="329"/>
            </a:xfrm>
            <a:custGeom>
              <a:avLst/>
              <a:gdLst>
                <a:gd name="T0" fmla="*/ 534 w 538"/>
                <a:gd name="T1" fmla="*/ 36 h 40"/>
                <a:gd name="T2" fmla="*/ 534 w 538"/>
                <a:gd name="T3" fmla="*/ 0 h 40"/>
                <a:gd name="T4" fmla="*/ 538 w 538"/>
                <a:gd name="T5" fmla="*/ 36 h 40"/>
                <a:gd name="T6" fmla="*/ 538 w 538"/>
                <a:gd name="T7" fmla="*/ 0 h 40"/>
                <a:gd name="T8" fmla="*/ 0 w 538"/>
                <a:gd name="T9" fmla="*/ 36 h 40"/>
                <a:gd name="T10" fmla="*/ 538 w 538"/>
                <a:gd name="T11" fmla="*/ 36 h 40"/>
                <a:gd name="T12" fmla="*/ 0 w 538"/>
                <a:gd name="T13" fmla="*/ 40 h 40"/>
                <a:gd name="T14" fmla="*/ 538 w 538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8" h="40">
                  <a:moveTo>
                    <a:pt x="534" y="36"/>
                  </a:moveTo>
                  <a:lnTo>
                    <a:pt x="534" y="0"/>
                  </a:lnTo>
                  <a:moveTo>
                    <a:pt x="538" y="36"/>
                  </a:moveTo>
                  <a:lnTo>
                    <a:pt x="538" y="0"/>
                  </a:lnTo>
                  <a:moveTo>
                    <a:pt x="0" y="36"/>
                  </a:moveTo>
                  <a:lnTo>
                    <a:pt x="538" y="36"/>
                  </a:lnTo>
                  <a:moveTo>
                    <a:pt x="0" y="40"/>
                  </a:moveTo>
                  <a:lnTo>
                    <a:pt x="538" y="4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Condition Codes in x86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 bwMode="auto">
          <a:xfrm>
            <a:off x="2971800" y="1752601"/>
            <a:ext cx="7132638" cy="4310063"/>
            <a:chOff x="912" y="1104"/>
            <a:chExt cx="4493" cy="2715"/>
          </a:xfrm>
        </p:grpSpPr>
        <p:sp>
          <p:nvSpPr>
            <p:cNvPr id="7" name="AutoShape 5"/>
            <p:cNvSpPr>
              <a:spLocks noChangeAspect="1" noChangeArrowheads="1" noTextEdit="1"/>
            </p:cNvSpPr>
            <p:nvPr/>
          </p:nvSpPr>
          <p:spPr bwMode="auto">
            <a:xfrm>
              <a:off x="912" y="1104"/>
              <a:ext cx="4493" cy="2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972" y="1164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932" y="1164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32" y="1164"/>
              <a:ext cx="444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932" y="1124"/>
              <a:ext cx="444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061" y="1154"/>
              <a:ext cx="9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Condition code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2146" y="1164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236" y="1154"/>
              <a:ext cx="5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Meaning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932" y="1164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8 h 37"/>
                <a:gd name="T10" fmla="*/ 447 w 447"/>
                <a:gd name="T11" fmla="*/ 18 h 37"/>
                <a:gd name="T12" fmla="*/ 0 w 447"/>
                <a:gd name="T13" fmla="*/ 37 h 37"/>
                <a:gd name="T14" fmla="*/ 0 w 447"/>
                <a:gd name="T15" fmla="*/ 18 h 37"/>
                <a:gd name="T16" fmla="*/ 4 w 447"/>
                <a:gd name="T17" fmla="*/ 37 h 37"/>
                <a:gd name="T18" fmla="*/ 4 w 447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61" y="1343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o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146" y="1343"/>
              <a:ext cx="0" cy="18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36" y="1363"/>
              <a:ext cx="58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Overflow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236" y="1532"/>
              <a:ext cx="78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No overflow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36" y="1721"/>
              <a:ext cx="166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Below (unsigned less than)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36" y="1900"/>
              <a:ext cx="27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Not below (unsigned greater than or equal to)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36" y="2089"/>
              <a:ext cx="82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Equal or zero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36" y="2268"/>
              <a:ext cx="13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Not equal or not zero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36" y="2457"/>
              <a:ext cx="273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Below or equal (unsigned less than or equal)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36" y="2637"/>
              <a:ext cx="13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Sign bit is 1 (negative)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236" y="2826"/>
              <a:ext cx="16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Sign bit is 0 (0 or positive)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236" y="3005"/>
              <a:ext cx="169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Less than (signed less than)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236" y="3194"/>
              <a:ext cx="166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Less than or equal (signed)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36" y="3373"/>
              <a:ext cx="130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Greater than (signed)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36" y="3562"/>
              <a:ext cx="183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Greater than or equal (signed)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932" y="1343"/>
              <a:ext cx="4448" cy="368"/>
            </a:xfrm>
            <a:custGeom>
              <a:avLst/>
              <a:gdLst>
                <a:gd name="T0" fmla="*/ 443 w 447"/>
                <a:gd name="T1" fmla="*/ 19 h 37"/>
                <a:gd name="T2" fmla="*/ 443 w 447"/>
                <a:gd name="T3" fmla="*/ 0 h 37"/>
                <a:gd name="T4" fmla="*/ 447 w 447"/>
                <a:gd name="T5" fmla="*/ 19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9"/>
                  </a:moveTo>
                  <a:lnTo>
                    <a:pt x="443" y="0"/>
                  </a:lnTo>
                  <a:moveTo>
                    <a:pt x="447" y="19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8" name="Rectangle 31"/>
            <p:cNvSpPr>
              <a:spLocks noChangeArrowheads="1"/>
            </p:cNvSpPr>
            <p:nvPr/>
          </p:nvSpPr>
          <p:spPr bwMode="auto">
            <a:xfrm>
              <a:off x="1061" y="1532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no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09" name="Line 32"/>
            <p:cNvSpPr>
              <a:spLocks noChangeShapeType="1"/>
            </p:cNvSpPr>
            <p:nvPr/>
          </p:nvSpPr>
          <p:spPr bwMode="auto">
            <a:xfrm flipV="1">
              <a:off x="2146" y="1532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2" name="Freeform 33"/>
            <p:cNvSpPr>
              <a:spLocks noEditPoints="1"/>
            </p:cNvSpPr>
            <p:nvPr/>
          </p:nvSpPr>
          <p:spPr bwMode="auto">
            <a:xfrm>
              <a:off x="932" y="1532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8 h 37"/>
                <a:gd name="T10" fmla="*/ 447 w 447"/>
                <a:gd name="T11" fmla="*/ 18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3" name="Rectangle 34"/>
            <p:cNvSpPr>
              <a:spLocks noChangeArrowheads="1"/>
            </p:cNvSpPr>
            <p:nvPr/>
          </p:nvSpPr>
          <p:spPr bwMode="auto">
            <a:xfrm>
              <a:off x="1061" y="1711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b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14" name="Line 35"/>
            <p:cNvSpPr>
              <a:spLocks noChangeShapeType="1"/>
            </p:cNvSpPr>
            <p:nvPr/>
          </p:nvSpPr>
          <p:spPr bwMode="auto">
            <a:xfrm flipV="1">
              <a:off x="2146" y="172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5" name="Freeform 36"/>
            <p:cNvSpPr>
              <a:spLocks noEditPoints="1"/>
            </p:cNvSpPr>
            <p:nvPr/>
          </p:nvSpPr>
          <p:spPr bwMode="auto">
            <a:xfrm>
              <a:off x="932" y="1721"/>
              <a:ext cx="4448" cy="358"/>
            </a:xfrm>
            <a:custGeom>
              <a:avLst/>
              <a:gdLst>
                <a:gd name="T0" fmla="*/ 443 w 447"/>
                <a:gd name="T1" fmla="*/ 18 h 36"/>
                <a:gd name="T2" fmla="*/ 443 w 447"/>
                <a:gd name="T3" fmla="*/ 0 h 36"/>
                <a:gd name="T4" fmla="*/ 447 w 447"/>
                <a:gd name="T5" fmla="*/ 18 h 36"/>
                <a:gd name="T6" fmla="*/ 447 w 447"/>
                <a:gd name="T7" fmla="*/ 0 h 36"/>
                <a:gd name="T8" fmla="*/ 0 w 447"/>
                <a:gd name="T9" fmla="*/ 18 h 36"/>
                <a:gd name="T10" fmla="*/ 447 w 447"/>
                <a:gd name="T11" fmla="*/ 18 h 36"/>
                <a:gd name="T12" fmla="*/ 0 w 447"/>
                <a:gd name="T13" fmla="*/ 36 h 36"/>
                <a:gd name="T14" fmla="*/ 0 w 447"/>
                <a:gd name="T15" fmla="*/ 18 h 36"/>
                <a:gd name="T16" fmla="*/ 4 w 447"/>
                <a:gd name="T17" fmla="*/ 36 h 36"/>
                <a:gd name="T18" fmla="*/ 4 w 44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6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6" name="Rectangle 37"/>
            <p:cNvSpPr>
              <a:spLocks noChangeArrowheads="1"/>
            </p:cNvSpPr>
            <p:nvPr/>
          </p:nvSpPr>
          <p:spPr bwMode="auto">
            <a:xfrm>
              <a:off x="1061" y="1900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nb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17" name="Line 38"/>
            <p:cNvSpPr>
              <a:spLocks noChangeShapeType="1"/>
            </p:cNvSpPr>
            <p:nvPr/>
          </p:nvSpPr>
          <p:spPr bwMode="auto">
            <a:xfrm flipV="1">
              <a:off x="2146" y="1900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8" name="Freeform 39"/>
            <p:cNvSpPr>
              <a:spLocks noEditPoints="1"/>
            </p:cNvSpPr>
            <p:nvPr/>
          </p:nvSpPr>
          <p:spPr bwMode="auto">
            <a:xfrm>
              <a:off x="932" y="1900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9" name="Rectangle 40"/>
            <p:cNvSpPr>
              <a:spLocks noChangeArrowheads="1"/>
            </p:cNvSpPr>
            <p:nvPr/>
          </p:nvSpPr>
          <p:spPr bwMode="auto">
            <a:xfrm>
              <a:off x="1061" y="2089"/>
              <a:ext cx="17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e/z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20" name="Line 41"/>
            <p:cNvSpPr>
              <a:spLocks noChangeShapeType="1"/>
            </p:cNvSpPr>
            <p:nvPr/>
          </p:nvSpPr>
          <p:spPr bwMode="auto">
            <a:xfrm flipV="1">
              <a:off x="2146" y="2089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1" name="Freeform 42"/>
            <p:cNvSpPr>
              <a:spLocks noEditPoints="1"/>
            </p:cNvSpPr>
            <p:nvPr/>
          </p:nvSpPr>
          <p:spPr bwMode="auto">
            <a:xfrm>
              <a:off x="932" y="2089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8 h 37"/>
                <a:gd name="T10" fmla="*/ 447 w 447"/>
                <a:gd name="T11" fmla="*/ 18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2" name="Rectangle 43"/>
            <p:cNvSpPr>
              <a:spLocks noChangeArrowheads="1"/>
            </p:cNvSpPr>
            <p:nvPr/>
          </p:nvSpPr>
          <p:spPr bwMode="auto">
            <a:xfrm>
              <a:off x="1061" y="2268"/>
              <a:ext cx="3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ne/</a:t>
              </a: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nz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7423" name="Line 44"/>
            <p:cNvSpPr>
              <a:spLocks noChangeShapeType="1"/>
            </p:cNvSpPr>
            <p:nvPr/>
          </p:nvSpPr>
          <p:spPr bwMode="auto">
            <a:xfrm flipV="1">
              <a:off x="2146" y="227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4" name="Freeform 45"/>
            <p:cNvSpPr>
              <a:spLocks noEditPoints="1"/>
            </p:cNvSpPr>
            <p:nvPr/>
          </p:nvSpPr>
          <p:spPr bwMode="auto">
            <a:xfrm>
              <a:off x="932" y="2278"/>
              <a:ext cx="4448" cy="358"/>
            </a:xfrm>
            <a:custGeom>
              <a:avLst/>
              <a:gdLst>
                <a:gd name="T0" fmla="*/ 443 w 447"/>
                <a:gd name="T1" fmla="*/ 18 h 36"/>
                <a:gd name="T2" fmla="*/ 443 w 447"/>
                <a:gd name="T3" fmla="*/ 0 h 36"/>
                <a:gd name="T4" fmla="*/ 447 w 447"/>
                <a:gd name="T5" fmla="*/ 18 h 36"/>
                <a:gd name="T6" fmla="*/ 447 w 447"/>
                <a:gd name="T7" fmla="*/ 0 h 36"/>
                <a:gd name="T8" fmla="*/ 0 w 447"/>
                <a:gd name="T9" fmla="*/ 18 h 36"/>
                <a:gd name="T10" fmla="*/ 447 w 447"/>
                <a:gd name="T11" fmla="*/ 18 h 36"/>
                <a:gd name="T12" fmla="*/ 0 w 447"/>
                <a:gd name="T13" fmla="*/ 36 h 36"/>
                <a:gd name="T14" fmla="*/ 0 w 447"/>
                <a:gd name="T15" fmla="*/ 18 h 36"/>
                <a:gd name="T16" fmla="*/ 4 w 447"/>
                <a:gd name="T17" fmla="*/ 36 h 36"/>
                <a:gd name="T18" fmla="*/ 4 w 44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6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5" name="Rectangle 46"/>
            <p:cNvSpPr>
              <a:spLocks noChangeArrowheads="1"/>
            </p:cNvSpPr>
            <p:nvPr/>
          </p:nvSpPr>
          <p:spPr bwMode="auto">
            <a:xfrm>
              <a:off x="1061" y="2457"/>
              <a:ext cx="1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be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26" name="Line 47"/>
            <p:cNvSpPr>
              <a:spLocks noChangeShapeType="1"/>
            </p:cNvSpPr>
            <p:nvPr/>
          </p:nvSpPr>
          <p:spPr bwMode="auto">
            <a:xfrm flipV="1">
              <a:off x="2146" y="2457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7" name="Freeform 48"/>
            <p:cNvSpPr>
              <a:spLocks noEditPoints="1"/>
            </p:cNvSpPr>
            <p:nvPr/>
          </p:nvSpPr>
          <p:spPr bwMode="auto">
            <a:xfrm>
              <a:off x="932" y="2457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8" name="Rectangle 49"/>
            <p:cNvSpPr>
              <a:spLocks noChangeArrowheads="1"/>
            </p:cNvSpPr>
            <p:nvPr/>
          </p:nvSpPr>
          <p:spPr bwMode="auto">
            <a:xfrm>
              <a:off x="1061" y="2647"/>
              <a:ext cx="6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29" name="Line 50"/>
            <p:cNvSpPr>
              <a:spLocks noChangeShapeType="1"/>
            </p:cNvSpPr>
            <p:nvPr/>
          </p:nvSpPr>
          <p:spPr bwMode="auto">
            <a:xfrm flipV="1">
              <a:off x="2146" y="2646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0" name="Freeform 51"/>
            <p:cNvSpPr>
              <a:spLocks noEditPoints="1"/>
            </p:cNvSpPr>
            <p:nvPr/>
          </p:nvSpPr>
          <p:spPr bwMode="auto">
            <a:xfrm>
              <a:off x="932" y="2646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8 h 37"/>
                <a:gd name="T10" fmla="*/ 447 w 447"/>
                <a:gd name="T11" fmla="*/ 18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1" name="Rectangle 52"/>
            <p:cNvSpPr>
              <a:spLocks noChangeArrowheads="1"/>
            </p:cNvSpPr>
            <p:nvPr/>
          </p:nvSpPr>
          <p:spPr bwMode="auto">
            <a:xfrm>
              <a:off x="1061" y="2826"/>
              <a:ext cx="13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ns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32" name="Line 53"/>
            <p:cNvSpPr>
              <a:spLocks noChangeShapeType="1"/>
            </p:cNvSpPr>
            <p:nvPr/>
          </p:nvSpPr>
          <p:spPr bwMode="auto">
            <a:xfrm flipV="1">
              <a:off x="2146" y="2835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3" name="Freeform 54"/>
            <p:cNvSpPr>
              <a:spLocks noEditPoints="1"/>
            </p:cNvSpPr>
            <p:nvPr/>
          </p:nvSpPr>
          <p:spPr bwMode="auto">
            <a:xfrm>
              <a:off x="932" y="2835"/>
              <a:ext cx="4448" cy="358"/>
            </a:xfrm>
            <a:custGeom>
              <a:avLst/>
              <a:gdLst>
                <a:gd name="T0" fmla="*/ 443 w 447"/>
                <a:gd name="T1" fmla="*/ 18 h 36"/>
                <a:gd name="T2" fmla="*/ 443 w 447"/>
                <a:gd name="T3" fmla="*/ 0 h 36"/>
                <a:gd name="T4" fmla="*/ 447 w 447"/>
                <a:gd name="T5" fmla="*/ 18 h 36"/>
                <a:gd name="T6" fmla="*/ 447 w 447"/>
                <a:gd name="T7" fmla="*/ 0 h 36"/>
                <a:gd name="T8" fmla="*/ 0 w 447"/>
                <a:gd name="T9" fmla="*/ 18 h 36"/>
                <a:gd name="T10" fmla="*/ 447 w 447"/>
                <a:gd name="T11" fmla="*/ 18 h 36"/>
                <a:gd name="T12" fmla="*/ 0 w 447"/>
                <a:gd name="T13" fmla="*/ 36 h 36"/>
                <a:gd name="T14" fmla="*/ 0 w 447"/>
                <a:gd name="T15" fmla="*/ 18 h 36"/>
                <a:gd name="T16" fmla="*/ 4 w 447"/>
                <a:gd name="T17" fmla="*/ 36 h 36"/>
                <a:gd name="T18" fmla="*/ 4 w 44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6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4" name="Rectangle 55"/>
            <p:cNvSpPr>
              <a:spLocks noChangeArrowheads="1"/>
            </p:cNvSpPr>
            <p:nvPr/>
          </p:nvSpPr>
          <p:spPr bwMode="auto">
            <a:xfrm>
              <a:off x="1061" y="3015"/>
              <a:ext cx="4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l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35" name="Line 56"/>
            <p:cNvSpPr>
              <a:spLocks noChangeShapeType="1"/>
            </p:cNvSpPr>
            <p:nvPr/>
          </p:nvSpPr>
          <p:spPr bwMode="auto">
            <a:xfrm flipV="1">
              <a:off x="2146" y="3014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6" name="Freeform 57"/>
            <p:cNvSpPr>
              <a:spLocks noEditPoints="1"/>
            </p:cNvSpPr>
            <p:nvPr/>
          </p:nvSpPr>
          <p:spPr bwMode="auto">
            <a:xfrm>
              <a:off x="932" y="3014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7" name="Rectangle 58"/>
            <p:cNvSpPr>
              <a:spLocks noChangeArrowheads="1"/>
            </p:cNvSpPr>
            <p:nvPr/>
          </p:nvSpPr>
          <p:spPr bwMode="auto">
            <a:xfrm>
              <a:off x="1061" y="3194"/>
              <a:ext cx="11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le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38" name="Line 59"/>
            <p:cNvSpPr>
              <a:spLocks noChangeShapeType="1"/>
            </p:cNvSpPr>
            <p:nvPr/>
          </p:nvSpPr>
          <p:spPr bwMode="auto">
            <a:xfrm flipV="1">
              <a:off x="2146" y="3203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9" name="Freeform 60"/>
            <p:cNvSpPr>
              <a:spLocks noEditPoints="1"/>
            </p:cNvSpPr>
            <p:nvPr/>
          </p:nvSpPr>
          <p:spPr bwMode="auto">
            <a:xfrm>
              <a:off x="932" y="3203"/>
              <a:ext cx="4448" cy="368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8 h 37"/>
                <a:gd name="T10" fmla="*/ 447 w 447"/>
                <a:gd name="T11" fmla="*/ 18 h 37"/>
                <a:gd name="T12" fmla="*/ 0 w 447"/>
                <a:gd name="T13" fmla="*/ 37 h 37"/>
                <a:gd name="T14" fmla="*/ 0 w 447"/>
                <a:gd name="T15" fmla="*/ 18 h 37"/>
                <a:gd name="T16" fmla="*/ 4 w 447"/>
                <a:gd name="T17" fmla="*/ 37 h 37"/>
                <a:gd name="T18" fmla="*/ 4 w 447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Rectangle 61"/>
            <p:cNvSpPr>
              <a:spLocks noChangeArrowheads="1"/>
            </p:cNvSpPr>
            <p:nvPr/>
          </p:nvSpPr>
          <p:spPr bwMode="auto">
            <a:xfrm>
              <a:off x="1061" y="3383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g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41" name="Line 62"/>
            <p:cNvSpPr>
              <a:spLocks noChangeShapeType="1"/>
            </p:cNvSpPr>
            <p:nvPr/>
          </p:nvSpPr>
          <p:spPr bwMode="auto">
            <a:xfrm flipV="1">
              <a:off x="2146" y="3382"/>
              <a:ext cx="0" cy="18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2" name="Freeform 63"/>
            <p:cNvSpPr>
              <a:spLocks noEditPoints="1"/>
            </p:cNvSpPr>
            <p:nvPr/>
          </p:nvSpPr>
          <p:spPr bwMode="auto">
            <a:xfrm>
              <a:off x="932" y="3382"/>
              <a:ext cx="4448" cy="369"/>
            </a:xfrm>
            <a:custGeom>
              <a:avLst/>
              <a:gdLst>
                <a:gd name="T0" fmla="*/ 443 w 447"/>
                <a:gd name="T1" fmla="*/ 19 h 37"/>
                <a:gd name="T2" fmla="*/ 443 w 447"/>
                <a:gd name="T3" fmla="*/ 0 h 37"/>
                <a:gd name="T4" fmla="*/ 447 w 447"/>
                <a:gd name="T5" fmla="*/ 19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9"/>
                  </a:moveTo>
                  <a:lnTo>
                    <a:pt x="443" y="0"/>
                  </a:lnTo>
                  <a:moveTo>
                    <a:pt x="447" y="19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3" name="Rectangle 64"/>
            <p:cNvSpPr>
              <a:spLocks noChangeArrowheads="1"/>
            </p:cNvSpPr>
            <p:nvPr/>
          </p:nvSpPr>
          <p:spPr bwMode="auto">
            <a:xfrm>
              <a:off x="1061" y="3572"/>
              <a:ext cx="1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ge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7444" name="Line 65"/>
            <p:cNvSpPr>
              <a:spLocks noChangeShapeType="1"/>
            </p:cNvSpPr>
            <p:nvPr/>
          </p:nvSpPr>
          <p:spPr bwMode="auto">
            <a:xfrm flipV="1">
              <a:off x="2146" y="3571"/>
              <a:ext cx="0" cy="18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Freeform 66"/>
            <p:cNvSpPr>
              <a:spLocks noEditPoints="1"/>
            </p:cNvSpPr>
            <p:nvPr/>
          </p:nvSpPr>
          <p:spPr bwMode="auto">
            <a:xfrm>
              <a:off x="932" y="3571"/>
              <a:ext cx="4448" cy="219"/>
            </a:xfrm>
            <a:custGeom>
              <a:avLst/>
              <a:gdLst>
                <a:gd name="T0" fmla="*/ 443 w 447"/>
                <a:gd name="T1" fmla="*/ 18 h 22"/>
                <a:gd name="T2" fmla="*/ 443 w 447"/>
                <a:gd name="T3" fmla="*/ 0 h 22"/>
                <a:gd name="T4" fmla="*/ 447 w 447"/>
                <a:gd name="T5" fmla="*/ 18 h 22"/>
                <a:gd name="T6" fmla="*/ 447 w 447"/>
                <a:gd name="T7" fmla="*/ 0 h 22"/>
                <a:gd name="T8" fmla="*/ 0 w 447"/>
                <a:gd name="T9" fmla="*/ 18 h 22"/>
                <a:gd name="T10" fmla="*/ 447 w 447"/>
                <a:gd name="T11" fmla="*/ 18 h 22"/>
                <a:gd name="T12" fmla="*/ 0 w 447"/>
                <a:gd name="T13" fmla="*/ 22 h 22"/>
                <a:gd name="T14" fmla="*/ 447 w 44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7" h="22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22"/>
                  </a:moveTo>
                  <a:lnTo>
                    <a:pt x="447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 : Test if a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i="1" dirty="0" err="1">
                <a:solidFill>
                  <a:schemeClr val="tx1"/>
                </a:solidFill>
              </a:rPr>
              <a:t>eax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prime. Put the </a:t>
            </a:r>
            <a:r>
              <a:rPr lang="fr-FR" dirty="0" err="1">
                <a:solidFill>
                  <a:schemeClr val="tx1"/>
                </a:solidFill>
              </a:rPr>
              <a:t>result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i="1" dirty="0" err="1">
                <a:solidFill>
                  <a:schemeClr val="tx1"/>
                </a:solidFill>
              </a:rPr>
              <a:t>eax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819401" y="1828800"/>
            <a:ext cx="7626615" cy="4207200"/>
            <a:chOff x="1974585" y="1981200"/>
            <a:chExt cx="6788415" cy="420720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974585" y="2111051"/>
              <a:ext cx="6788415" cy="4077349"/>
            </a:xfrm>
            <a:custGeom>
              <a:avLst/>
              <a:gdLst>
                <a:gd name="T0" fmla="*/ 256 w 490"/>
                <a:gd name="T1" fmla="*/ 0 h 137"/>
                <a:gd name="T2" fmla="*/ 490 w 490"/>
                <a:gd name="T3" fmla="*/ 0 h 137"/>
                <a:gd name="T4" fmla="*/ 490 w 490"/>
                <a:gd name="T5" fmla="*/ 137 h 137"/>
                <a:gd name="T6" fmla="*/ 0 w 490"/>
                <a:gd name="T7" fmla="*/ 137 h 137"/>
                <a:gd name="T8" fmla="*/ 0 w 490"/>
                <a:gd name="T9" fmla="*/ 0 h 137"/>
                <a:gd name="T10" fmla="*/ 234 w 490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37">
                  <a:moveTo>
                    <a:pt x="256" y="0"/>
                  </a:moveTo>
                  <a:lnTo>
                    <a:pt x="490" y="0"/>
                  </a:lnTo>
                  <a:lnTo>
                    <a:pt x="490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noFill/>
            <a:ln w="6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4586" y="1981200"/>
              <a:ext cx="1825216" cy="189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218280" y="1981201"/>
              <a:ext cx="16251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i="1" dirty="0">
                  <a:latin typeface="Courier New" pitchFamily="49" charset="0"/>
                  <a:cs typeface="Courier New" pitchFamily="49" charset="0"/>
                </a:rPr>
                <a:t>x86 assembly code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895601" y="2018586"/>
            <a:ext cx="75504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2	; starting index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contains the original number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.loop: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0	; required for correct division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idiv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0	; compare the remainder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je 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notprime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; number is composite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; set the value of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again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; compare the index and the number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.loop</a:t>
            </a:r>
          </a:p>
          <a:p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; end of the loop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1 	; number is prime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.exit 	; exit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notprime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0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.exit: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048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Function</a:t>
            </a:r>
            <a:r>
              <a:rPr lang="fr-FR" dirty="0">
                <a:solidFill>
                  <a:schemeClr val="tx1"/>
                </a:solidFill>
              </a:rPr>
              <a:t> Call and Return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900488"/>
            <a:ext cx="7416800" cy="18907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4700B8"/>
                </a:solidFill>
                <a:latin typeface="Calibri" panose="020F0502020204030204" pitchFamily="34" charset="0"/>
              </a:rPr>
              <a:t>call</a:t>
            </a:r>
            <a:r>
              <a:rPr lang="en-US" sz="2600" dirty="0">
                <a:latin typeface="Calibri" panose="020F0502020204030204" pitchFamily="34" charset="0"/>
              </a:rPr>
              <a:t> instruction jumps to the &lt;label&gt;, and pushes the return address on the stack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FF3366"/>
                </a:solidFill>
                <a:latin typeface="Calibri" panose="020F0502020204030204" pitchFamily="34" charset="0"/>
              </a:rPr>
              <a:t>Pops</a:t>
            </a:r>
            <a:r>
              <a:rPr lang="en-US" sz="2600" dirty="0">
                <a:latin typeface="Calibri" panose="020F0502020204030204" pitchFamily="34" charset="0"/>
              </a:rPr>
              <a:t> the stack </a:t>
            </a:r>
            <a:r>
              <a:rPr lang="en-US" sz="2600" dirty="0">
                <a:solidFill>
                  <a:srgbClr val="B80047"/>
                </a:solidFill>
                <a:latin typeface="Calibri" panose="020F0502020204030204" pitchFamily="34" charset="0"/>
              </a:rPr>
              <a:t>top</a:t>
            </a:r>
            <a:r>
              <a:rPr lang="en-US" sz="2600" dirty="0">
                <a:latin typeface="Calibri" panose="020F0502020204030204" pitchFamily="34" charset="0"/>
              </a:rPr>
              <a:t> (assume it contains the </a:t>
            </a:r>
            <a:r>
              <a:rPr lang="en-US" sz="2600" dirty="0">
                <a:solidFill>
                  <a:srgbClr val="0047FF"/>
                </a:solidFill>
                <a:latin typeface="Calibri" panose="020F0502020204030204" pitchFamily="34" charset="0"/>
              </a:rPr>
              <a:t>return address</a:t>
            </a:r>
            <a:r>
              <a:rPr lang="en-US" sz="26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3213100" y="1905001"/>
            <a:ext cx="6781800" cy="1490663"/>
            <a:chOff x="1064" y="1344"/>
            <a:chExt cx="4272" cy="939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64" y="1344"/>
              <a:ext cx="4272" cy="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82" y="1362"/>
              <a:ext cx="4233" cy="200"/>
            </a:xfrm>
            <a:custGeom>
              <a:avLst/>
              <a:gdLst>
                <a:gd name="T0" fmla="*/ 0 w 466"/>
                <a:gd name="T1" fmla="*/ 0 h 22"/>
                <a:gd name="T2" fmla="*/ 466 w 466"/>
                <a:gd name="T3" fmla="*/ 0 h 22"/>
                <a:gd name="T4" fmla="*/ 0 w 466"/>
                <a:gd name="T5" fmla="*/ 4 h 22"/>
                <a:gd name="T6" fmla="*/ 466 w 466"/>
                <a:gd name="T7" fmla="*/ 4 h 22"/>
                <a:gd name="T8" fmla="*/ 0 w 466"/>
                <a:gd name="T9" fmla="*/ 22 h 22"/>
                <a:gd name="T10" fmla="*/ 0 w 466"/>
                <a:gd name="T11" fmla="*/ 4 h 22"/>
                <a:gd name="T12" fmla="*/ 4 w 466"/>
                <a:gd name="T13" fmla="*/ 22 h 22"/>
                <a:gd name="T14" fmla="*/ 4 w 466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6" h="22">
                  <a:moveTo>
                    <a:pt x="0" y="0"/>
                  </a:moveTo>
                  <a:lnTo>
                    <a:pt x="466" y="0"/>
                  </a:lnTo>
                  <a:moveTo>
                    <a:pt x="0" y="4"/>
                  </a:moveTo>
                  <a:lnTo>
                    <a:pt x="466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00" y="1390"/>
              <a:ext cx="5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099" y="1399"/>
              <a:ext cx="0" cy="1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181" y="1390"/>
              <a:ext cx="4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790" y="1399"/>
              <a:ext cx="0" cy="1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72" y="1390"/>
              <a:ext cx="6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82" y="1399"/>
              <a:ext cx="4233" cy="499"/>
            </a:xfrm>
            <a:custGeom>
              <a:avLst/>
              <a:gdLst>
                <a:gd name="T0" fmla="*/ 462 w 466"/>
                <a:gd name="T1" fmla="*/ 18 h 55"/>
                <a:gd name="T2" fmla="*/ 462 w 466"/>
                <a:gd name="T3" fmla="*/ 0 h 55"/>
                <a:gd name="T4" fmla="*/ 466 w 466"/>
                <a:gd name="T5" fmla="*/ 18 h 55"/>
                <a:gd name="T6" fmla="*/ 466 w 466"/>
                <a:gd name="T7" fmla="*/ 0 h 55"/>
                <a:gd name="T8" fmla="*/ 0 w 466"/>
                <a:gd name="T9" fmla="*/ 18 h 55"/>
                <a:gd name="T10" fmla="*/ 466 w 466"/>
                <a:gd name="T11" fmla="*/ 18 h 55"/>
                <a:gd name="T12" fmla="*/ 0 w 466"/>
                <a:gd name="T13" fmla="*/ 55 h 55"/>
                <a:gd name="T14" fmla="*/ 0 w 466"/>
                <a:gd name="T15" fmla="*/ 18 h 55"/>
                <a:gd name="T16" fmla="*/ 4 w 466"/>
                <a:gd name="T17" fmla="*/ 55 h 55"/>
                <a:gd name="T18" fmla="*/ 4 w 466"/>
                <a:gd name="T1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6" h="55">
                  <a:moveTo>
                    <a:pt x="462" y="18"/>
                  </a:moveTo>
                  <a:lnTo>
                    <a:pt x="462" y="0"/>
                  </a:lnTo>
                  <a:moveTo>
                    <a:pt x="466" y="18"/>
                  </a:moveTo>
                  <a:lnTo>
                    <a:pt x="466" y="0"/>
                  </a:lnTo>
                  <a:moveTo>
                    <a:pt x="0" y="18"/>
                  </a:moveTo>
                  <a:lnTo>
                    <a:pt x="466" y="18"/>
                  </a:lnTo>
                  <a:moveTo>
                    <a:pt x="0" y="55"/>
                  </a:moveTo>
                  <a:lnTo>
                    <a:pt x="0" y="18"/>
                  </a:lnTo>
                  <a:moveTo>
                    <a:pt x="4" y="55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00" y="1580"/>
              <a:ext cx="71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call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&lt; label &gt;</a:t>
              </a:r>
            </a:p>
            <a:p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ret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099" y="1562"/>
              <a:ext cx="0" cy="33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181" y="1580"/>
              <a:ext cx="42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call .foo</a:t>
              </a:r>
            </a:p>
            <a:p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ret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790" y="1562"/>
              <a:ext cx="0" cy="33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872" y="1580"/>
              <a:ext cx="20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Push the return address on the stack.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Jump to the label .foo.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Return to the address saved on the top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of the stack, and pop the entry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82" y="1562"/>
              <a:ext cx="4233" cy="663"/>
            </a:xfrm>
            <a:custGeom>
              <a:avLst/>
              <a:gdLst>
                <a:gd name="T0" fmla="*/ 462 w 466"/>
                <a:gd name="T1" fmla="*/ 37 h 73"/>
                <a:gd name="T2" fmla="*/ 462 w 466"/>
                <a:gd name="T3" fmla="*/ 0 h 73"/>
                <a:gd name="T4" fmla="*/ 466 w 466"/>
                <a:gd name="T5" fmla="*/ 37 h 73"/>
                <a:gd name="T6" fmla="*/ 466 w 466"/>
                <a:gd name="T7" fmla="*/ 0 h 73"/>
                <a:gd name="T8" fmla="*/ 0 w 466"/>
                <a:gd name="T9" fmla="*/ 37 h 73"/>
                <a:gd name="T10" fmla="*/ 466 w 466"/>
                <a:gd name="T11" fmla="*/ 37 h 73"/>
                <a:gd name="T12" fmla="*/ 0 w 466"/>
                <a:gd name="T13" fmla="*/ 73 h 73"/>
                <a:gd name="T14" fmla="*/ 0 w 466"/>
                <a:gd name="T15" fmla="*/ 37 h 73"/>
                <a:gd name="T16" fmla="*/ 4 w 466"/>
                <a:gd name="T17" fmla="*/ 73 h 73"/>
                <a:gd name="T18" fmla="*/ 4 w 466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6" h="73">
                  <a:moveTo>
                    <a:pt x="462" y="37"/>
                  </a:moveTo>
                  <a:lnTo>
                    <a:pt x="462" y="0"/>
                  </a:lnTo>
                  <a:moveTo>
                    <a:pt x="466" y="37"/>
                  </a:moveTo>
                  <a:lnTo>
                    <a:pt x="466" y="0"/>
                  </a:lnTo>
                  <a:moveTo>
                    <a:pt x="0" y="37"/>
                  </a:moveTo>
                  <a:lnTo>
                    <a:pt x="466" y="37"/>
                  </a:lnTo>
                  <a:moveTo>
                    <a:pt x="0" y="73"/>
                  </a:moveTo>
                  <a:lnTo>
                    <a:pt x="0" y="37"/>
                  </a:lnTo>
                  <a:moveTo>
                    <a:pt x="4" y="73"/>
                  </a:moveTo>
                  <a:lnTo>
                    <a:pt x="4" y="37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099" y="1898"/>
              <a:ext cx="0" cy="327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790" y="1898"/>
              <a:ext cx="0" cy="327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082" y="1898"/>
              <a:ext cx="4233" cy="364"/>
            </a:xfrm>
            <a:custGeom>
              <a:avLst/>
              <a:gdLst>
                <a:gd name="T0" fmla="*/ 462 w 466"/>
                <a:gd name="T1" fmla="*/ 36 h 40"/>
                <a:gd name="T2" fmla="*/ 462 w 466"/>
                <a:gd name="T3" fmla="*/ 0 h 40"/>
                <a:gd name="T4" fmla="*/ 466 w 466"/>
                <a:gd name="T5" fmla="*/ 36 h 40"/>
                <a:gd name="T6" fmla="*/ 466 w 466"/>
                <a:gd name="T7" fmla="*/ 0 h 40"/>
                <a:gd name="T8" fmla="*/ 0 w 466"/>
                <a:gd name="T9" fmla="*/ 36 h 40"/>
                <a:gd name="T10" fmla="*/ 466 w 466"/>
                <a:gd name="T11" fmla="*/ 36 h 40"/>
                <a:gd name="T12" fmla="*/ 0 w 466"/>
                <a:gd name="T13" fmla="*/ 40 h 40"/>
                <a:gd name="T14" fmla="*/ 466 w 46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6" h="40">
                  <a:moveTo>
                    <a:pt x="462" y="36"/>
                  </a:moveTo>
                  <a:lnTo>
                    <a:pt x="462" y="0"/>
                  </a:lnTo>
                  <a:moveTo>
                    <a:pt x="466" y="36"/>
                  </a:moveTo>
                  <a:lnTo>
                    <a:pt x="466" y="0"/>
                  </a:lnTo>
                  <a:moveTo>
                    <a:pt x="0" y="36"/>
                  </a:moveTo>
                  <a:lnTo>
                    <a:pt x="466" y="36"/>
                  </a:lnTo>
                  <a:moveTo>
                    <a:pt x="0" y="40"/>
                  </a:moveTo>
                  <a:lnTo>
                    <a:pt x="466" y="4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typical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</a:t>
            </a:r>
            <a:r>
              <a:rPr lang="fr-FR" dirty="0">
                <a:solidFill>
                  <a:schemeClr val="tx1"/>
                </a:solidFill>
              </a:rPr>
              <a:t> do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0200" y="1617664"/>
            <a:ext cx="7416800" cy="45545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Extracts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arguments</a:t>
            </a:r>
            <a:r>
              <a:rPr lang="en-US" sz="2800" dirty="0">
                <a:latin typeface="Calibri" panose="020F0502020204030204" pitchFamily="34" charset="0"/>
              </a:rPr>
              <a:t> from the stack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Creates</a:t>
            </a:r>
            <a:r>
              <a:rPr lang="en-US" sz="2800" dirty="0">
                <a:latin typeface="Calibri" panose="020F0502020204030204" pitchFamily="34" charset="0"/>
              </a:rPr>
              <a:t> space on the stack to store the activation block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Spills</a:t>
            </a:r>
            <a:r>
              <a:rPr lang="en-US" sz="2800" dirty="0">
                <a:latin typeface="Calibri" panose="020F0502020204030204" pitchFamily="34" charset="0"/>
              </a:rPr>
              <a:t> some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 (if required)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Calls</a:t>
            </a:r>
            <a:r>
              <a:rPr lang="en-US" sz="2800" dirty="0">
                <a:latin typeface="Calibri" panose="020F0502020204030204" pitchFamily="34" charset="0"/>
              </a:rPr>
              <a:t> other functions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Does some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processing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Restores</a:t>
            </a:r>
            <a:r>
              <a:rPr lang="en-US" sz="2800" dirty="0">
                <a:latin typeface="Calibri" panose="020F0502020204030204" pitchFamily="34" charset="0"/>
              </a:rPr>
              <a:t> the stack pointer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Returns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7746" y="1670881"/>
            <a:ext cx="6864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Write a recursive function to compute the factorial of a number (≥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) stored in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. Save the result in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53946" y="2438401"/>
            <a:ext cx="7228254" cy="3505201"/>
            <a:chOff x="1752600" y="2438400"/>
            <a:chExt cx="6788415" cy="3505201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52600" y="2568251"/>
              <a:ext cx="6788415" cy="3375350"/>
            </a:xfrm>
            <a:custGeom>
              <a:avLst/>
              <a:gdLst>
                <a:gd name="T0" fmla="*/ 256 w 490"/>
                <a:gd name="T1" fmla="*/ 0 h 137"/>
                <a:gd name="T2" fmla="*/ 490 w 490"/>
                <a:gd name="T3" fmla="*/ 0 h 137"/>
                <a:gd name="T4" fmla="*/ 490 w 490"/>
                <a:gd name="T5" fmla="*/ 137 h 137"/>
                <a:gd name="T6" fmla="*/ 0 w 490"/>
                <a:gd name="T7" fmla="*/ 137 h 137"/>
                <a:gd name="T8" fmla="*/ 0 w 490"/>
                <a:gd name="T9" fmla="*/ 0 h 137"/>
                <a:gd name="T10" fmla="*/ 234 w 490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37">
                  <a:moveTo>
                    <a:pt x="256" y="0"/>
                  </a:moveTo>
                  <a:lnTo>
                    <a:pt x="490" y="0"/>
                  </a:lnTo>
                  <a:lnTo>
                    <a:pt x="490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noFill/>
            <a:ln w="6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86200" y="2438400"/>
              <a:ext cx="1981200" cy="215444"/>
              <a:chOff x="3886200" y="2880716"/>
              <a:chExt cx="1981200" cy="2154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86200" y="2880716"/>
                <a:ext cx="1981200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3971995" y="2880716"/>
                <a:ext cx="171472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i="1" dirty="0">
                    <a:latin typeface="Courier New" pitchFamily="49" charset="0"/>
                    <a:cs typeface="Courier New" pitchFamily="49" charset="0"/>
                  </a:rPr>
                  <a:t>x86 assembly code</a:t>
                </a:r>
                <a:endParaRPr lang="en-US" sz="1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753946" y="2729488"/>
            <a:ext cx="72282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factorial: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1 	; default return value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1 	; compare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(input) with 1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.return	; return if input is equal to 1</a:t>
            </a:r>
          </a:p>
          <a:p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; recursive step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push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; save input on the stack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	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--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 factorial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; recursive call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pop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	; retrieve input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		imul ebx, eax    ; prod = prod * num</a:t>
            </a:r>
          </a:p>
          <a:p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.return: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	; return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362200" y="1524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of a </a:t>
            </a:r>
            <a:r>
              <a:rPr lang="fr-FR" dirty="0" err="1">
                <a:solidFill>
                  <a:schemeClr val="tx1"/>
                </a:solidFill>
              </a:rPr>
              <a:t>Recursive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Implementing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Function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524000"/>
            <a:ext cx="777240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5000" indent="-342900">
              <a:buSzPct val="100000"/>
              <a:buFont typeface="Symbol" panose="05050102010706020507" pitchFamily="18" charset="2"/>
              <a:buChar char="*"/>
            </a:pPr>
            <a:r>
              <a:rPr lang="en-US" sz="2500" dirty="0">
                <a:latin typeface="Calibri" panose="020F0502020204030204" pitchFamily="34" charset="0"/>
              </a:rPr>
              <a:t>Using </a:t>
            </a:r>
            <a:r>
              <a:rPr lang="en-US" sz="2500" i="1" dirty="0">
                <a:solidFill>
                  <a:srgbClr val="2300DC"/>
                </a:solidFill>
                <a:latin typeface="Calibri" panose="020F0502020204030204" pitchFamily="34" charset="0"/>
              </a:rPr>
              <a:t>push</a:t>
            </a:r>
            <a:r>
              <a:rPr lang="en-US" sz="2500" i="1" dirty="0">
                <a:latin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</a:rPr>
              <a:t> and </a:t>
            </a:r>
            <a:r>
              <a:rPr lang="en-US" sz="2500" i="1" dirty="0">
                <a:solidFill>
                  <a:srgbClr val="008000"/>
                </a:solidFill>
                <a:latin typeface="Calibri" panose="020F0502020204030204" pitchFamily="34" charset="0"/>
              </a:rPr>
              <a:t>pop</a:t>
            </a:r>
            <a:r>
              <a:rPr lang="en-US" sz="2500" i="1" dirty="0">
                <a:latin typeface="Calibri" panose="020F0502020204030204" pitchFamily="34" charset="0"/>
              </a:rPr>
              <a:t> </a:t>
            </a:r>
            <a:r>
              <a:rPr lang="en-US" sz="2500" dirty="0">
                <a:latin typeface="Calibri" panose="020F0502020204030204" pitchFamily="34" charset="0"/>
              </a:rPr>
              <a:t>instructions is fine for small </a:t>
            </a:r>
            <a:r>
              <a:rPr lang="en-US" sz="2500" dirty="0">
                <a:solidFill>
                  <a:srgbClr val="000080"/>
                </a:solidFill>
                <a:latin typeface="Calibri" panose="020F0502020204030204" pitchFamily="34" charset="0"/>
              </a:rPr>
              <a:t>functions</a:t>
            </a:r>
          </a:p>
          <a:p>
            <a:pPr marL="635000" indent="-342900">
              <a:buSzPct val="100000"/>
              <a:buFont typeface="Symbol" panose="05050102010706020507" pitchFamily="18" charset="2"/>
              <a:buChar char="*"/>
            </a:pPr>
            <a:r>
              <a:rPr lang="en-US" sz="2500" dirty="0">
                <a:latin typeface="Calibri" panose="020F0502020204030204" pitchFamily="34" charset="0"/>
              </a:rPr>
              <a:t>For large </a:t>
            </a:r>
            <a:r>
              <a:rPr lang="en-US" sz="2500" dirty="0">
                <a:solidFill>
                  <a:srgbClr val="000080"/>
                </a:solidFill>
                <a:latin typeface="Calibri" panose="020F0502020204030204" pitchFamily="34" charset="0"/>
              </a:rPr>
              <a:t>functions</a:t>
            </a:r>
            <a:r>
              <a:rPr lang="en-US" sz="2500" dirty="0">
                <a:latin typeface="Calibri" panose="020F0502020204030204" pitchFamily="34" charset="0"/>
              </a:rPr>
              <a:t> that have a lot of internal variables, it might be necessary to push and pop a lot of </a:t>
            </a:r>
            <a:r>
              <a:rPr lang="en-US" sz="2500" dirty="0">
                <a:solidFill>
                  <a:srgbClr val="2323DC"/>
                </a:solidFill>
                <a:latin typeface="Calibri" panose="020F0502020204030204" pitchFamily="34" charset="0"/>
              </a:rPr>
              <a:t>values</a:t>
            </a:r>
            <a:r>
              <a:rPr lang="en-US" sz="2500" dirty="0">
                <a:latin typeface="Calibri" panose="020F0502020204030204" pitchFamily="34" charset="0"/>
              </a:rPr>
              <a:t> from the stack</a:t>
            </a:r>
          </a:p>
          <a:p>
            <a:pPr marL="635000" indent="-342900">
              <a:buSzPct val="100000"/>
              <a:buFont typeface="Symbol" panose="05050102010706020507" pitchFamily="18" charset="2"/>
              <a:buChar char="*"/>
            </a:pPr>
            <a:r>
              <a:rPr lang="en-US" sz="2500" dirty="0">
                <a:latin typeface="Calibri" panose="020F0502020204030204" pitchFamily="34" charset="0"/>
              </a:rPr>
              <a:t>For languages like C++ that dynamically declare </a:t>
            </a:r>
            <a:r>
              <a:rPr lang="en-US" sz="2500" dirty="0">
                <a:solidFill>
                  <a:srgbClr val="2323DC"/>
                </a:solidFill>
                <a:latin typeface="Calibri" panose="020F0502020204030204" pitchFamily="34" charset="0"/>
              </a:rPr>
              <a:t>local variables</a:t>
            </a:r>
            <a:r>
              <a:rPr lang="en-US" sz="2500" dirty="0">
                <a:latin typeface="Calibri" panose="020F0502020204030204" pitchFamily="34" charset="0"/>
              </a:rPr>
              <a:t>, it might be difficult to keep track of the </a:t>
            </a:r>
            <a:r>
              <a:rPr lang="en-US" sz="2500" dirty="0">
                <a:solidFill>
                  <a:srgbClr val="FF0000"/>
                </a:solidFill>
                <a:latin typeface="Calibri" panose="020F0502020204030204" pitchFamily="34" charset="0"/>
              </a:rPr>
              <a:t>size</a:t>
            </a:r>
            <a:r>
              <a:rPr lang="en-US" sz="2500" dirty="0">
                <a:latin typeface="Calibri" panose="020F0502020204030204" pitchFamily="34" charset="0"/>
              </a:rPr>
              <a:t> of the </a:t>
            </a:r>
            <a:r>
              <a:rPr lang="en-US" sz="2500" dirty="0">
                <a:solidFill>
                  <a:srgbClr val="2323DC"/>
                </a:solidFill>
                <a:latin typeface="Calibri" panose="020F0502020204030204" pitchFamily="34" charset="0"/>
              </a:rPr>
              <a:t>activation block</a:t>
            </a:r>
            <a:r>
              <a:rPr lang="en-US" sz="2500" dirty="0">
                <a:latin typeface="Calibri" panose="020F0502020204030204" pitchFamily="34" charset="0"/>
              </a:rPr>
              <a:t>.</a:t>
            </a:r>
          </a:p>
          <a:p>
            <a:pPr marL="635000" indent="-342900">
              <a:buSzPct val="100000"/>
              <a:buFont typeface="Symbol" panose="05050102010706020507" pitchFamily="18" charset="2"/>
              <a:buChar char="*"/>
            </a:pPr>
            <a:r>
              <a:rPr lang="en-US" sz="2500" dirty="0">
                <a:latin typeface="Calibri" panose="020F0502020204030204" pitchFamily="34" charset="0"/>
              </a:rPr>
              <a:t>x86 processors thus save the starting value of </a:t>
            </a:r>
            <a:r>
              <a:rPr lang="en-US" sz="2500" dirty="0" err="1">
                <a:solidFill>
                  <a:srgbClr val="0000FF"/>
                </a:solidFill>
                <a:latin typeface="Calibri" panose="020F0502020204030204" pitchFamily="34" charset="0"/>
              </a:rPr>
              <a:t>esp</a:t>
            </a:r>
            <a:r>
              <a:rPr lang="en-US" sz="2500" dirty="0">
                <a:latin typeface="Calibri" panose="020F0502020204030204" pitchFamily="34" charset="0"/>
              </a:rPr>
              <a:t> in the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</a:rPr>
              <a:t>ebp</a:t>
            </a:r>
            <a:r>
              <a:rPr lang="en-US" sz="2500" dirty="0">
                <a:latin typeface="Calibri" panose="020F0502020204030204" pitchFamily="34" charset="0"/>
              </a:rPr>
              <a:t> register. At the end they set </a:t>
            </a:r>
            <a:r>
              <a:rPr lang="en-US" sz="2500" dirty="0" err="1">
                <a:solidFill>
                  <a:srgbClr val="0000FF"/>
                </a:solidFill>
                <a:latin typeface="Calibri" panose="020F0502020204030204" pitchFamily="34" charset="0"/>
              </a:rPr>
              <a:t>esp</a:t>
            </a:r>
            <a:r>
              <a:rPr lang="en-US" sz="2500" dirty="0">
                <a:latin typeface="Calibri" panose="020F0502020204030204" pitchFamily="34" charset="0"/>
              </a:rPr>
              <a:t> to </a:t>
            </a:r>
            <a:r>
              <a:rPr lang="en-US" sz="2500" dirty="0" err="1">
                <a:solidFill>
                  <a:srgbClr val="FF0000"/>
                </a:solidFill>
                <a:latin typeface="Calibri" panose="020F0502020204030204" pitchFamily="34" charset="0"/>
              </a:rPr>
              <a:t>ebp</a:t>
            </a:r>
            <a:r>
              <a:rPr lang="en-US" sz="25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Recursive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factorial</a:t>
            </a:r>
            <a:r>
              <a:rPr lang="fr-FR" dirty="0">
                <a:solidFill>
                  <a:schemeClr val="tx1"/>
                </a:solidFill>
              </a:rPr>
              <a:t> : </a:t>
            </a:r>
            <a:r>
              <a:rPr lang="fr-FR" dirty="0" err="1">
                <a:solidFill>
                  <a:schemeClr val="tx1"/>
                </a:solidFill>
              </a:rPr>
              <a:t>without</a:t>
            </a:r>
            <a:r>
              <a:rPr lang="fr-FR" dirty="0">
                <a:solidFill>
                  <a:schemeClr val="tx1"/>
                </a:solidFill>
              </a:rPr>
              <a:t> push/pop instructions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34342" y="1447801"/>
            <a:ext cx="7467600" cy="5105401"/>
            <a:chOff x="1378215" y="2438400"/>
            <a:chExt cx="6553200" cy="4746951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378215" y="2590801"/>
              <a:ext cx="6553200" cy="4594550"/>
            </a:xfrm>
            <a:custGeom>
              <a:avLst/>
              <a:gdLst>
                <a:gd name="T0" fmla="*/ 256 w 490"/>
                <a:gd name="T1" fmla="*/ 0 h 137"/>
                <a:gd name="T2" fmla="*/ 490 w 490"/>
                <a:gd name="T3" fmla="*/ 0 h 137"/>
                <a:gd name="T4" fmla="*/ 490 w 490"/>
                <a:gd name="T5" fmla="*/ 137 h 137"/>
                <a:gd name="T6" fmla="*/ 0 w 490"/>
                <a:gd name="T7" fmla="*/ 137 h 137"/>
                <a:gd name="T8" fmla="*/ 0 w 490"/>
                <a:gd name="T9" fmla="*/ 0 h 137"/>
                <a:gd name="T10" fmla="*/ 234 w 490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37">
                  <a:moveTo>
                    <a:pt x="256" y="0"/>
                  </a:moveTo>
                  <a:lnTo>
                    <a:pt x="490" y="0"/>
                  </a:lnTo>
                  <a:lnTo>
                    <a:pt x="490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noFill/>
            <a:ln w="6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86200" y="2438400"/>
              <a:ext cx="1981200" cy="215444"/>
              <a:chOff x="3886200" y="2880716"/>
              <a:chExt cx="1981200" cy="2154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86200" y="2880716"/>
                <a:ext cx="1981200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3971995" y="2880716"/>
                <a:ext cx="1602251" cy="200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i="1" dirty="0">
                    <a:latin typeface="Courier New" pitchFamily="49" charset="0"/>
                    <a:cs typeface="Courier New" pitchFamily="49" charset="0"/>
                  </a:rPr>
                  <a:t>x86 assembly code</a:t>
                </a:r>
                <a:endParaRPr lang="en-US" sz="1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2590801" y="1611899"/>
            <a:ext cx="769619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factorial: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, [esp+4]; get the value of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from the stack</a:t>
            </a:r>
          </a:p>
          <a:p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         ; *** save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ebp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         ; *** save the stack pointer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, 1 		; default return value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, 1 		; compare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(input) with 1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.return 		; return if input is equal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; recursive step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sub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, 8 		; create space on the stack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[esp+4],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	         ; save input on the stack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			;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--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		; push the argument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call factorial 	         ; recursive call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, [esp+4] 	         ; retrieve input</a:t>
            </a:r>
          </a:p>
          <a:p>
            <a:r>
              <a:rPr lang="pt-BR" sz="1300" i="1" dirty="0">
                <a:latin typeface="Courier New" pitchFamily="49" charset="0"/>
                <a:cs typeface="Courier New" pitchFamily="49" charset="0"/>
              </a:rPr>
              <a:t>		imul ebx, eax 	         ; prod = prod * num</a:t>
            </a:r>
          </a:p>
          <a:p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.return: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   ; *** restore the stack pointer</a:t>
            </a: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3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3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   ; *** restore </a:t>
            </a:r>
            <a:r>
              <a:rPr lang="en-US" sz="1300" i="1" dirty="0" err="1">
                <a:latin typeface="Courier New" pitchFamily="49" charset="0"/>
                <a:cs typeface="Courier New" pitchFamily="49" charset="0"/>
              </a:rPr>
              <a:t>ebp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ret 		   ; return</a:t>
            </a:r>
            <a:endParaRPr lang="en-US" sz="1300" dirty="0">
              <a:latin typeface="Courier New" pitchFamily="49" charset="0"/>
              <a:cs typeface="Courier New" pitchFamily="49" charset="0"/>
            </a:endParaRPr>
          </a:p>
          <a:p>
            <a:endParaRPr lang="en-US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Enter and </a:t>
            </a:r>
            <a:r>
              <a:rPr lang="fr-FR" dirty="0" err="1">
                <a:solidFill>
                  <a:schemeClr val="tx1"/>
                </a:solidFill>
              </a:rPr>
              <a:t>Leave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3540126"/>
            <a:ext cx="8001000" cy="33178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push </a:t>
            </a:r>
            <a:r>
              <a:rPr lang="en-US" sz="2400" dirty="0" err="1">
                <a:latin typeface="Calibri" panose="020F0502020204030204" pitchFamily="34" charset="0"/>
              </a:rPr>
              <a:t>ebp</a:t>
            </a:r>
            <a:r>
              <a:rPr lang="en-US" sz="2400" dirty="0">
                <a:latin typeface="Calibri" panose="020F0502020204030204" pitchFamily="34" charset="0"/>
              </a:rPr>
              <a:t> ;  </a:t>
            </a:r>
            <a:r>
              <a:rPr lang="en-US" sz="2400" dirty="0" err="1">
                <a:latin typeface="Calibri" panose="020F0502020204030204" pitchFamily="34" charset="0"/>
              </a:rPr>
              <a:t>mov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ebp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esp</a:t>
            </a:r>
            <a:r>
              <a:rPr lang="en-US" sz="2400" dirty="0">
                <a:latin typeface="Calibri" panose="020F0502020204030204" pitchFamily="34" charset="0"/>
              </a:rPr>
              <a:t> ;  sub </a:t>
            </a:r>
            <a:r>
              <a:rPr lang="en-US" sz="2400" dirty="0" err="1">
                <a:latin typeface="Calibri" panose="020F0502020204030204" pitchFamily="34" charset="0"/>
              </a:rPr>
              <a:t>esp</a:t>
            </a:r>
            <a:r>
              <a:rPr lang="en-US" sz="2400" dirty="0">
                <a:latin typeface="Calibri" panose="020F0502020204030204" pitchFamily="34" charset="0"/>
              </a:rPr>
              <a:t>, &lt;stack size&gt;    is a 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standard sequence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operations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enter</a:t>
            </a:r>
            <a:r>
              <a:rPr lang="en-US" dirty="0">
                <a:latin typeface="Calibri" panose="020F0502020204030204" pitchFamily="34" charset="0"/>
              </a:rPr>
              <a:t> instruction does all the three operations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 err="1">
                <a:latin typeface="Calibri" panose="020F0502020204030204" pitchFamily="34" charset="0"/>
              </a:rPr>
              <a:t>mov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esp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ebp</a:t>
            </a:r>
            <a:r>
              <a:rPr lang="en-US" sz="2400" dirty="0">
                <a:latin typeface="Calibri" panose="020F0502020204030204" pitchFamily="34" charset="0"/>
              </a:rPr>
              <a:t> ; pop </a:t>
            </a:r>
            <a:r>
              <a:rPr lang="en-US" sz="2400" dirty="0" err="1">
                <a:latin typeface="Calibri" panose="020F0502020204030204" pitchFamily="34" charset="0"/>
              </a:rPr>
              <a:t>ebp</a:t>
            </a:r>
            <a:endParaRPr lang="en-US" sz="24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Standard sequence</a:t>
            </a:r>
            <a:r>
              <a:rPr lang="en-US" dirty="0">
                <a:latin typeface="Calibri" panose="020F0502020204030204" pitchFamily="34" charset="0"/>
              </a:rPr>
              <a:t> at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end</a:t>
            </a:r>
            <a:r>
              <a:rPr lang="en-US" dirty="0">
                <a:latin typeface="Calibri" panose="020F0502020204030204" pitchFamily="34" charset="0"/>
              </a:rPr>
              <a:t> of a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function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Both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operations</a:t>
            </a:r>
            <a:r>
              <a:rPr lang="en-US" dirty="0">
                <a:latin typeface="Calibri" panose="020F0502020204030204" pitchFamily="34" charset="0"/>
              </a:rPr>
              <a:t> are done by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leave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90801" y="1600201"/>
            <a:ext cx="7312025" cy="1808163"/>
            <a:chOff x="1008" y="912"/>
            <a:chExt cx="4606" cy="1139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8" y="912"/>
              <a:ext cx="4606" cy="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27" y="931"/>
              <a:ext cx="4563" cy="213"/>
            </a:xfrm>
            <a:custGeom>
              <a:avLst/>
              <a:gdLst>
                <a:gd name="T0" fmla="*/ 0 w 472"/>
                <a:gd name="T1" fmla="*/ 0 h 22"/>
                <a:gd name="T2" fmla="*/ 472 w 472"/>
                <a:gd name="T3" fmla="*/ 0 h 22"/>
                <a:gd name="T4" fmla="*/ 0 w 472"/>
                <a:gd name="T5" fmla="*/ 4 h 22"/>
                <a:gd name="T6" fmla="*/ 472 w 472"/>
                <a:gd name="T7" fmla="*/ 4 h 22"/>
                <a:gd name="T8" fmla="*/ 0 w 472"/>
                <a:gd name="T9" fmla="*/ 22 h 22"/>
                <a:gd name="T10" fmla="*/ 0 w 472"/>
                <a:gd name="T11" fmla="*/ 4 h 22"/>
                <a:gd name="T12" fmla="*/ 4 w 472"/>
                <a:gd name="T13" fmla="*/ 22 h 22"/>
                <a:gd name="T14" fmla="*/ 4 w 472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2" h="22">
                  <a:moveTo>
                    <a:pt x="0" y="0"/>
                  </a:moveTo>
                  <a:lnTo>
                    <a:pt x="472" y="0"/>
                  </a:lnTo>
                  <a:moveTo>
                    <a:pt x="0" y="4"/>
                  </a:moveTo>
                  <a:lnTo>
                    <a:pt x="472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53" y="960"/>
              <a:ext cx="5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052" y="970"/>
              <a:ext cx="0" cy="17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139" y="960"/>
              <a:ext cx="5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903" y="970"/>
              <a:ext cx="0" cy="17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90" y="960"/>
              <a:ext cx="7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27" y="970"/>
              <a:ext cx="4563" cy="696"/>
            </a:xfrm>
            <a:custGeom>
              <a:avLst/>
              <a:gdLst>
                <a:gd name="T0" fmla="*/ 468 w 472"/>
                <a:gd name="T1" fmla="*/ 18 h 72"/>
                <a:gd name="T2" fmla="*/ 468 w 472"/>
                <a:gd name="T3" fmla="*/ 0 h 72"/>
                <a:gd name="T4" fmla="*/ 472 w 472"/>
                <a:gd name="T5" fmla="*/ 18 h 72"/>
                <a:gd name="T6" fmla="*/ 472 w 472"/>
                <a:gd name="T7" fmla="*/ 0 h 72"/>
                <a:gd name="T8" fmla="*/ 0 w 472"/>
                <a:gd name="T9" fmla="*/ 18 h 72"/>
                <a:gd name="T10" fmla="*/ 472 w 472"/>
                <a:gd name="T11" fmla="*/ 18 h 72"/>
                <a:gd name="T12" fmla="*/ 0 w 472"/>
                <a:gd name="T13" fmla="*/ 72 h 72"/>
                <a:gd name="T14" fmla="*/ 0 w 472"/>
                <a:gd name="T15" fmla="*/ 18 h 72"/>
                <a:gd name="T16" fmla="*/ 4 w 472"/>
                <a:gd name="T17" fmla="*/ 72 h 72"/>
                <a:gd name="T18" fmla="*/ 4 w 472"/>
                <a:gd name="T19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2" h="72">
                  <a:moveTo>
                    <a:pt x="468" y="18"/>
                  </a:moveTo>
                  <a:lnTo>
                    <a:pt x="468" y="0"/>
                  </a:lnTo>
                  <a:moveTo>
                    <a:pt x="472" y="18"/>
                  </a:moveTo>
                  <a:lnTo>
                    <a:pt x="472" y="0"/>
                  </a:lnTo>
                  <a:moveTo>
                    <a:pt x="0" y="18"/>
                  </a:moveTo>
                  <a:lnTo>
                    <a:pt x="472" y="18"/>
                  </a:lnTo>
                  <a:moveTo>
                    <a:pt x="0" y="72"/>
                  </a:moveTo>
                  <a:lnTo>
                    <a:pt x="0" y="18"/>
                  </a:lnTo>
                  <a:moveTo>
                    <a:pt x="4" y="72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53" y="1144"/>
              <a:ext cx="723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enter 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0</a:t>
              </a:r>
            </a:p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leave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052" y="1144"/>
              <a:ext cx="0" cy="52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139" y="1144"/>
              <a:ext cx="64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enter 32, 0</a:t>
              </a:r>
            </a:p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leave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903" y="1144"/>
              <a:ext cx="0" cy="52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990" y="1144"/>
              <a:ext cx="2345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push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ebp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(push the value of 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ebp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on the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stack);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mov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ebp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(save the stack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pointer in 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ebp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);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- 32</a:t>
              </a: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mov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ebp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(restore the value of 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esp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);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pop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ebp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(restore the value of </a:t>
              </a:r>
              <a:r>
                <a:rPr lang="en-US" i="1" dirty="0" err="1">
                  <a:latin typeface="Times New Roman" pitchFamily="18" charset="0"/>
                  <a:cs typeface="Times New Roman" pitchFamily="18" charset="0"/>
                </a:rPr>
                <a:t>ebp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27" y="1144"/>
              <a:ext cx="4563" cy="879"/>
            </a:xfrm>
            <a:custGeom>
              <a:avLst/>
              <a:gdLst>
                <a:gd name="T0" fmla="*/ 468 w 472"/>
                <a:gd name="T1" fmla="*/ 54 h 91"/>
                <a:gd name="T2" fmla="*/ 468 w 472"/>
                <a:gd name="T3" fmla="*/ 0 h 91"/>
                <a:gd name="T4" fmla="*/ 472 w 472"/>
                <a:gd name="T5" fmla="*/ 54 h 91"/>
                <a:gd name="T6" fmla="*/ 472 w 472"/>
                <a:gd name="T7" fmla="*/ 0 h 91"/>
                <a:gd name="T8" fmla="*/ 0 w 472"/>
                <a:gd name="T9" fmla="*/ 55 h 91"/>
                <a:gd name="T10" fmla="*/ 472 w 472"/>
                <a:gd name="T11" fmla="*/ 55 h 91"/>
                <a:gd name="T12" fmla="*/ 0 w 472"/>
                <a:gd name="T13" fmla="*/ 91 h 91"/>
                <a:gd name="T14" fmla="*/ 0 w 472"/>
                <a:gd name="T15" fmla="*/ 55 h 91"/>
                <a:gd name="T16" fmla="*/ 4 w 472"/>
                <a:gd name="T17" fmla="*/ 91 h 91"/>
                <a:gd name="T18" fmla="*/ 4 w 472"/>
                <a:gd name="T19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2" h="91">
                  <a:moveTo>
                    <a:pt x="468" y="54"/>
                  </a:moveTo>
                  <a:lnTo>
                    <a:pt x="468" y="0"/>
                  </a:lnTo>
                  <a:moveTo>
                    <a:pt x="472" y="54"/>
                  </a:moveTo>
                  <a:lnTo>
                    <a:pt x="472" y="0"/>
                  </a:lnTo>
                  <a:moveTo>
                    <a:pt x="0" y="55"/>
                  </a:moveTo>
                  <a:lnTo>
                    <a:pt x="472" y="55"/>
                  </a:lnTo>
                  <a:moveTo>
                    <a:pt x="0" y="91"/>
                  </a:moveTo>
                  <a:lnTo>
                    <a:pt x="0" y="55"/>
                  </a:lnTo>
                  <a:moveTo>
                    <a:pt x="4" y="91"/>
                  </a:moveTo>
                  <a:lnTo>
                    <a:pt x="4" y="55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052" y="1675"/>
              <a:ext cx="0" cy="34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903" y="1675"/>
              <a:ext cx="0" cy="34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027" y="1675"/>
              <a:ext cx="4563" cy="348"/>
            </a:xfrm>
            <a:custGeom>
              <a:avLst/>
              <a:gdLst>
                <a:gd name="T0" fmla="*/ 468 w 472"/>
                <a:gd name="T1" fmla="*/ 36 h 36"/>
                <a:gd name="T2" fmla="*/ 468 w 472"/>
                <a:gd name="T3" fmla="*/ 0 h 36"/>
                <a:gd name="T4" fmla="*/ 472 w 472"/>
                <a:gd name="T5" fmla="*/ 36 h 36"/>
                <a:gd name="T6" fmla="*/ 472 w 472"/>
                <a:gd name="T7" fmla="*/ 0 h 36"/>
                <a:gd name="T8" fmla="*/ 0 w 472"/>
                <a:gd name="T9" fmla="*/ 36 h 36"/>
                <a:gd name="T10" fmla="*/ 472 w 47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36">
                  <a:moveTo>
                    <a:pt x="468" y="36"/>
                  </a:moveTo>
                  <a:lnTo>
                    <a:pt x="468" y="0"/>
                  </a:lnTo>
                  <a:moveTo>
                    <a:pt x="472" y="36"/>
                  </a:moveTo>
                  <a:lnTo>
                    <a:pt x="472" y="0"/>
                  </a:lnTo>
                  <a:moveTo>
                    <a:pt x="0" y="36"/>
                  </a:moveTo>
                  <a:lnTo>
                    <a:pt x="472" y="36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09841" y="1911350"/>
            <a:ext cx="59388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50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x86 Machine Model</a:t>
            </a:r>
          </a:p>
          <a:p>
            <a:pPr marL="6350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Simple Integer Instructions</a:t>
            </a:r>
          </a:p>
          <a:p>
            <a:pPr marL="6350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Branch Instructions</a:t>
            </a:r>
          </a:p>
          <a:p>
            <a:pPr marL="6350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Advanced Memory Instructions</a:t>
            </a:r>
          </a:p>
          <a:p>
            <a:pPr marL="6350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Floating Point Instructions</a:t>
            </a:r>
          </a:p>
          <a:p>
            <a:pPr marL="6350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Encoding the x86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420040" y="1811510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i="1" dirty="0">
                <a:solidFill>
                  <a:schemeClr val="tx1"/>
                </a:solidFill>
              </a:rPr>
              <a:t>enter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i="1" dirty="0" err="1">
                <a:solidFill>
                  <a:schemeClr val="tx1"/>
                </a:solidFill>
              </a:rPr>
              <a:t>leave</a:t>
            </a:r>
            <a:endParaRPr lang="fr-FR" i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67000" y="1653850"/>
            <a:ext cx="7239000" cy="4746951"/>
            <a:chOff x="1378215" y="2438400"/>
            <a:chExt cx="6553200" cy="474695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78215" y="2590801"/>
              <a:ext cx="6553200" cy="4594550"/>
            </a:xfrm>
            <a:custGeom>
              <a:avLst/>
              <a:gdLst>
                <a:gd name="T0" fmla="*/ 256 w 490"/>
                <a:gd name="T1" fmla="*/ 0 h 137"/>
                <a:gd name="T2" fmla="*/ 490 w 490"/>
                <a:gd name="T3" fmla="*/ 0 h 137"/>
                <a:gd name="T4" fmla="*/ 490 w 490"/>
                <a:gd name="T5" fmla="*/ 137 h 137"/>
                <a:gd name="T6" fmla="*/ 0 w 490"/>
                <a:gd name="T7" fmla="*/ 137 h 137"/>
                <a:gd name="T8" fmla="*/ 0 w 490"/>
                <a:gd name="T9" fmla="*/ 0 h 137"/>
                <a:gd name="T10" fmla="*/ 234 w 490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37">
                  <a:moveTo>
                    <a:pt x="256" y="0"/>
                  </a:moveTo>
                  <a:lnTo>
                    <a:pt x="490" y="0"/>
                  </a:lnTo>
                  <a:lnTo>
                    <a:pt x="490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noFill/>
            <a:ln w="6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86200" y="2438400"/>
              <a:ext cx="1981200" cy="215444"/>
              <a:chOff x="3886200" y="2880716"/>
              <a:chExt cx="1981200" cy="2154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886200" y="2880716"/>
                <a:ext cx="1981200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971995" y="2880716"/>
                <a:ext cx="1652848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i="1" dirty="0">
                    <a:latin typeface="Courier New" pitchFamily="49" charset="0"/>
                    <a:cs typeface="Courier New" pitchFamily="49" charset="0"/>
                  </a:rPr>
                  <a:t>x86 assembly code</a:t>
                </a:r>
                <a:endParaRPr lang="en-US" sz="1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2667000" y="1907037"/>
            <a:ext cx="7239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factorial:</a:t>
            </a:r>
          </a:p>
          <a:p>
            <a:pPr defTabSz="685800">
              <a:tabLst>
                <a:tab pos="1371600" algn="l"/>
                <a:tab pos="24003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[esp+4]     ; read the argument                           </a:t>
            </a:r>
          </a:p>
          <a:p>
            <a:pPr>
              <a:tabLst>
                <a:tab pos="1371600" algn="l"/>
                <a:tab pos="24003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342900">
              <a:tabLst>
                <a:tab pos="1371600" algn="l"/>
                <a:tab pos="2400300" algn="l"/>
                <a:tab pos="32004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enter 8, 0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    ; *** save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esp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defTabSz="342900">
              <a:tabLst>
                <a:tab pos="1371600" algn="l"/>
                <a:tab pos="2400300" algn="l"/>
                <a:tab pos="3200400" algn="l"/>
              </a:tabLst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defTabSz="342900">
              <a:tabLst>
                <a:tab pos="1371600" algn="l"/>
                <a:tab pos="2400300" algn="l"/>
                <a:tab pos="3657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1	; default return value</a:t>
            </a:r>
          </a:p>
          <a:p>
            <a:pPr defTabSz="342900">
              <a:tabLst>
                <a:tab pos="1371600" algn="l"/>
                <a:tab pos="2400300" algn="l"/>
                <a:tab pos="3657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1 	; compare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(input) with 1</a:t>
            </a:r>
          </a:p>
          <a:p>
            <a:pPr defTabSz="342900">
              <a:tabLst>
                <a:tab pos="1371600" algn="l"/>
                <a:tab pos="2400300" algn="l"/>
                <a:tab pos="3657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.return 	; return if input is equal to 1</a:t>
            </a:r>
          </a:p>
          <a:p>
            <a:pPr defTabSz="342900">
              <a:tabLst>
                <a:tab pos="1371600" algn="l"/>
                <a:tab pos="2400300" algn="l"/>
                <a:tab pos="3657600" algn="l"/>
              </a:tabLst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defTabSz="342900">
              <a:tabLst>
                <a:tab pos="1371600" algn="l"/>
                <a:tab pos="24003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; recursive step</a:t>
            </a:r>
          </a:p>
          <a:p>
            <a:pPr defTabSz="342900">
              <a:tabLst>
                <a:tab pos="1371600" algn="l"/>
                <a:tab pos="24003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[esp+4],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; save input on the stack</a:t>
            </a:r>
          </a:p>
          <a:p>
            <a:pPr defTabSz="342900">
              <a:tabLst>
                <a:tab pos="1371600" algn="l"/>
                <a:tab pos="24003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	;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--</a:t>
            </a:r>
          </a:p>
          <a:p>
            <a:pPr defTabSz="342900">
              <a:tabLst>
                <a:tab pos="1371600" algn="l"/>
                <a:tab pos="24003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; push the argument</a:t>
            </a:r>
          </a:p>
          <a:p>
            <a:pPr defTabSz="342900">
              <a:tabLst>
                <a:tab pos="1371600" algn="l"/>
                <a:tab pos="2400300" algn="l"/>
                <a:tab pos="32004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call factorial	    ; recursive call</a:t>
            </a:r>
          </a:p>
          <a:p>
            <a:pPr defTabSz="342900">
              <a:tabLst>
                <a:tab pos="1371600" algn="l"/>
                <a:tab pos="2400300" algn="l"/>
                <a:tab pos="32004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[esp+4]     ; retrieve input</a:t>
            </a:r>
          </a:p>
          <a:p>
            <a:pPr defTabSz="342900">
              <a:tabLst>
                <a:tab pos="1371600" algn="l"/>
                <a:tab pos="2400300" algn="l"/>
                <a:tab pos="3200400" algn="l"/>
                <a:tab pos="3657600" algn="l"/>
                <a:tab pos="48006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imul ebx, eax 	    ; prod = prod * num</a:t>
            </a:r>
          </a:p>
          <a:p>
            <a:pPr defTabSz="342900">
              <a:tabLst>
                <a:tab pos="1371600" algn="l"/>
                <a:tab pos="2400300" algn="l"/>
                <a:tab pos="3200400" algn="l"/>
                <a:tab pos="3657600" algn="l"/>
                <a:tab pos="4800600" algn="l"/>
              </a:tabLst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defTabSz="342900">
              <a:tabLst>
                <a:tab pos="1371600" algn="l"/>
                <a:tab pos="2400300" algn="l"/>
                <a:tab pos="32004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.return:</a:t>
            </a:r>
          </a:p>
          <a:p>
            <a:pPr defTabSz="342900">
              <a:tabLst>
                <a:tab pos="1371600" algn="l"/>
                <a:tab pos="2400300" algn="l"/>
                <a:tab pos="3200400" algn="l"/>
                <a:tab pos="3657600" algn="l"/>
                <a:tab pos="41783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leave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			; *** load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ebp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defTabSz="342900">
              <a:tabLst>
                <a:tab pos="1371600" algn="l"/>
                <a:tab pos="2400300" algn="l"/>
                <a:tab pos="3200400" algn="l"/>
                <a:tab pos="3657600" algn="l"/>
                <a:tab pos="48006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ret 			     ; return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1801" y="1622425"/>
            <a:ext cx="60912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x86 Machine Model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Simple Integer Instructions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Branch Instructions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Advanced Memory Instructions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Floating Point Instructions</a:t>
            </a:r>
          </a:p>
          <a:p>
            <a:pPr marL="520700" indent="-520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Encoding the x86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839200" y="342900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Advanced Memory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676400"/>
            <a:ext cx="7359650" cy="4191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These instructions are useful in moving a large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sequence</a:t>
            </a:r>
            <a:r>
              <a:rPr lang="en-US" sz="2800" dirty="0">
                <a:latin typeface="Calibri" panose="020F0502020204030204" pitchFamily="34" charset="0"/>
              </a:rPr>
              <a:t> of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bytes</a:t>
            </a:r>
            <a:r>
              <a:rPr lang="en-US" sz="2800" dirty="0">
                <a:latin typeface="Calibri" panose="020F0502020204030204" pitchFamily="34" charset="0"/>
              </a:rPr>
              <a:t> from one location to another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Also known as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string</a:t>
            </a:r>
            <a:r>
              <a:rPr lang="en-US" sz="2800" dirty="0">
                <a:latin typeface="Calibri" panose="020F0502020204030204" pitchFamily="34" charset="0"/>
              </a:rPr>
              <a:t> instructions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They make special use of the </a:t>
            </a:r>
            <a:r>
              <a:rPr lang="en-US" sz="2800" dirty="0" err="1">
                <a:solidFill>
                  <a:srgbClr val="DC2300"/>
                </a:solidFill>
                <a:latin typeface="Calibri" panose="020F0502020204030204" pitchFamily="34" charset="0"/>
              </a:rPr>
              <a:t>edi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esi</a:t>
            </a:r>
            <a:r>
              <a:rPr lang="en-US" sz="2800" dirty="0">
                <a:latin typeface="Calibri" panose="020F0502020204030204" pitchFamily="34" charset="0"/>
              </a:rPr>
              <a:t> 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 err="1">
                <a:solidFill>
                  <a:srgbClr val="DC2300"/>
                </a:solidFill>
                <a:latin typeface="Calibri" panose="020F0502020204030204" pitchFamily="34" charset="0"/>
              </a:rPr>
              <a:t>edi</a:t>
            </a:r>
            <a:r>
              <a:rPr lang="en-US" sz="2200" dirty="0">
                <a:latin typeface="Calibri" panose="020F0502020204030204" pitchFamily="34" charset="0"/>
              </a:rPr>
              <a:t> contains the default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destination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 err="1">
                <a:solidFill>
                  <a:srgbClr val="2300DC"/>
                </a:solidFill>
                <a:latin typeface="Calibri" panose="020F0502020204030204" pitchFamily="34" charset="0"/>
              </a:rPr>
              <a:t>esi</a:t>
            </a:r>
            <a:r>
              <a:rPr lang="en-US" sz="2200" dirty="0">
                <a:latin typeface="Calibri" panose="020F0502020204030204" pitchFamily="34" charset="0"/>
              </a:rPr>
              <a:t> contains the default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source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lea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6400"/>
            <a:ext cx="7416800" cy="3962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i="1" dirty="0">
                <a:solidFill>
                  <a:srgbClr val="008000"/>
                </a:solidFill>
                <a:latin typeface="Calibri" panose="020F0502020204030204" pitchFamily="34" charset="0"/>
              </a:rPr>
              <a:t>lea</a:t>
            </a:r>
            <a:r>
              <a:rPr lang="en-US" dirty="0">
                <a:latin typeface="Calibri" panose="020F0502020204030204" pitchFamily="34" charset="0"/>
              </a:rPr>
              <a:t> (load effective address) inst. is used to load an address in to the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general, </a:t>
            </a:r>
            <a:r>
              <a:rPr lang="en-US" i="1" dirty="0">
                <a:latin typeface="Calibri" panose="020F0502020204030204" pitchFamily="34" charset="0"/>
              </a:rPr>
              <a:t>lea</a:t>
            </a:r>
            <a:r>
              <a:rPr lang="en-US" dirty="0">
                <a:latin typeface="Calibri" panose="020F0502020204030204" pitchFamily="34" charset="0"/>
              </a:rPr>
              <a:t> can be used to load an address in to any register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lea </a:t>
            </a:r>
            <a:r>
              <a:rPr lang="en-US" dirty="0" err="1">
                <a:latin typeface="Calibri" panose="020F0502020204030204" pitchFamily="34" charset="0"/>
              </a:rPr>
              <a:t>ebx</a:t>
            </a:r>
            <a:r>
              <a:rPr lang="en-US" dirty="0">
                <a:latin typeface="Calibri" panose="020F0502020204030204" pitchFamily="34" charset="0"/>
              </a:rPr>
              <a:t>, [</a:t>
            </a:r>
            <a:r>
              <a:rPr lang="en-US" dirty="0" err="1">
                <a:latin typeface="Calibri" panose="020F0502020204030204" pitchFamily="34" charset="0"/>
              </a:rPr>
              <a:t>ecx</a:t>
            </a:r>
            <a:r>
              <a:rPr lang="en-US" dirty="0">
                <a:latin typeface="Calibri" panose="020F0502020204030204" pitchFamily="34" charset="0"/>
              </a:rPr>
              <a:t> + </a:t>
            </a:r>
            <a:r>
              <a:rPr lang="en-US" dirty="0" err="1">
                <a:latin typeface="Calibri" panose="020F0502020204030204" pitchFamily="34" charset="0"/>
              </a:rPr>
              <a:t>edx</a:t>
            </a:r>
            <a:r>
              <a:rPr lang="en-US" dirty="0">
                <a:latin typeface="Calibri" panose="020F0502020204030204" pitchFamily="34" charset="0"/>
              </a:rPr>
              <a:t>*2 + 16]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ebx</a:t>
            </a:r>
            <a:r>
              <a:rPr lang="en-US" dirty="0">
                <a:latin typeface="Calibri" panose="020F0502020204030204" pitchFamily="34" charset="0"/>
              </a:rPr>
              <a:t> ← </a:t>
            </a:r>
            <a:r>
              <a:rPr lang="en-US" dirty="0" err="1">
                <a:latin typeface="Calibri" panose="020F0502020204030204" pitchFamily="34" charset="0"/>
              </a:rPr>
              <a:t>ecx</a:t>
            </a:r>
            <a:r>
              <a:rPr lang="en-US" dirty="0">
                <a:latin typeface="Calibri" panose="020F0502020204030204" pitchFamily="34" charset="0"/>
              </a:rPr>
              <a:t> + 2 * </a:t>
            </a:r>
            <a:r>
              <a:rPr lang="en-US" dirty="0" err="1">
                <a:latin typeface="Calibri" panose="020F0502020204030204" pitchFamily="34" charset="0"/>
              </a:rPr>
              <a:t>edx</a:t>
            </a:r>
            <a:r>
              <a:rPr lang="en-US" dirty="0">
                <a:latin typeface="Calibri" panose="020F0502020204030204" pitchFamily="34" charset="0"/>
              </a:rPr>
              <a:t>  + 16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i="1" dirty="0" err="1">
                <a:solidFill>
                  <a:schemeClr val="tx1"/>
                </a:solidFill>
              </a:rPr>
              <a:t>stosd</a:t>
            </a:r>
            <a:r>
              <a:rPr lang="fr-FR" dirty="0">
                <a:solidFill>
                  <a:schemeClr val="tx1"/>
                </a:solidFill>
              </a:rPr>
              <a:t> 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4000"/>
            <a:ext cx="769620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stosd</a:t>
            </a:r>
            <a:r>
              <a:rPr lang="en-US" dirty="0">
                <a:latin typeface="Calibri" panose="020F0502020204030204" pitchFamily="34" charset="0"/>
              </a:rPr>
              <a:t> instruction does not have any operands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saves the value in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eax</a:t>
            </a:r>
            <a:r>
              <a:rPr lang="en-US" dirty="0">
                <a:latin typeface="Calibri" panose="020F0502020204030204" pitchFamily="34" charset="0"/>
              </a:rPr>
              <a:t> to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[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edi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]</a:t>
            </a:r>
            <a:r>
              <a:rPr lang="en-US" dirty="0">
                <a:latin typeface="Calibri" panose="020F0502020204030204" pitchFamily="34" charset="0"/>
              </a:rPr>
              <a:t> (memory location in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the 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value</a:t>
            </a:r>
            <a:r>
              <a:rPr lang="en-US" dirty="0">
                <a:latin typeface="Calibri" panose="020F0502020204030204" pitchFamily="34" charset="0"/>
              </a:rPr>
              <a:t> of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DF flag</a:t>
            </a:r>
            <a:r>
              <a:rPr lang="en-US" dirty="0">
                <a:latin typeface="Calibri" panose="020F0502020204030204" pitchFamily="34" charset="0"/>
              </a:rPr>
              <a:t> in the flags register is 1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 ← </a:t>
            </a:r>
            <a:r>
              <a:rPr lang="en-US" dirty="0" err="1"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  – 4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the value in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DF flag</a:t>
            </a:r>
            <a:r>
              <a:rPr lang="en-US" dirty="0">
                <a:latin typeface="Calibri" panose="020F0502020204030204" pitchFamily="34" charset="0"/>
              </a:rPr>
              <a:t> in the flags register is 0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 ← </a:t>
            </a:r>
            <a:r>
              <a:rPr lang="en-US" dirty="0" err="1"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 + 4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a 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post-indexed</a:t>
            </a:r>
            <a:r>
              <a:rPr lang="en-US" dirty="0">
                <a:latin typeface="Calibri" panose="020F0502020204030204" pitchFamily="34" charset="0"/>
              </a:rPr>
              <a:t> addressing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mode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i="1" dirty="0" err="1">
                <a:solidFill>
                  <a:schemeClr val="tx1"/>
                </a:solidFill>
              </a:rPr>
              <a:t>lodsd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676400"/>
            <a:ext cx="7588250" cy="4419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lodsd</a:t>
            </a:r>
            <a:r>
              <a:rPr lang="en-US" dirty="0">
                <a:latin typeface="Calibri" panose="020F0502020204030204" pitchFamily="34" charset="0"/>
              </a:rPr>
              <a:t> instruction does not have any operands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saves the value in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[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esi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]</a:t>
            </a:r>
            <a:r>
              <a:rPr lang="en-US" dirty="0">
                <a:latin typeface="Calibri" panose="020F0502020204030204" pitchFamily="34" charset="0"/>
              </a:rPr>
              <a:t> to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eax</a:t>
            </a:r>
            <a:r>
              <a:rPr lang="en-US" dirty="0">
                <a:latin typeface="Calibri" panose="020F0502020204030204" pitchFamily="34" charset="0"/>
              </a:rPr>
              <a:t> (memory location in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the 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value</a:t>
            </a:r>
            <a:r>
              <a:rPr lang="en-US" dirty="0">
                <a:latin typeface="Calibri" panose="020F0502020204030204" pitchFamily="34" charset="0"/>
              </a:rPr>
              <a:t> of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DF flag</a:t>
            </a:r>
            <a:r>
              <a:rPr lang="en-US" dirty="0">
                <a:latin typeface="Calibri" panose="020F0502020204030204" pitchFamily="34" charset="0"/>
              </a:rPr>
              <a:t> in the flags register is 1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 ← </a:t>
            </a:r>
            <a:r>
              <a:rPr lang="en-US" dirty="0" err="1"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  – 4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the value in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DF flag</a:t>
            </a:r>
            <a:r>
              <a:rPr lang="en-US" dirty="0">
                <a:latin typeface="Calibri" panose="020F0502020204030204" pitchFamily="34" charset="0"/>
              </a:rPr>
              <a:t> in the flags register is 0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 ← </a:t>
            </a:r>
            <a:r>
              <a:rPr lang="en-US" dirty="0" err="1"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 + 4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a 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post-indexed</a:t>
            </a:r>
            <a:r>
              <a:rPr lang="en-US" dirty="0">
                <a:latin typeface="Calibri" panose="020F0502020204030204" pitchFamily="34" charset="0"/>
              </a:rPr>
              <a:t> addressing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mode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Summary</a:t>
            </a:r>
            <a:r>
              <a:rPr lang="fr-FR" dirty="0">
                <a:solidFill>
                  <a:schemeClr val="tx1"/>
                </a:solidFill>
              </a:rPr>
              <a:t> of Memory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3740150"/>
            <a:ext cx="7283450" cy="25844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i="1" dirty="0" err="1">
                <a:latin typeface="Calibri" panose="020F0502020204030204" pitchFamily="34" charset="0"/>
              </a:rPr>
              <a:t>movsd</a:t>
            </a:r>
            <a:r>
              <a:rPr lang="en-US" i="1" dirty="0">
                <a:latin typeface="Calibri" panose="020F0502020204030204" pitchFamily="34" charset="0"/>
              </a:rPr>
              <a:t> </a:t>
            </a:r>
            <a:r>
              <a:rPr lang="en-US" dirty="0">
                <a:latin typeface="Calibri" panose="020F0502020204030204" pitchFamily="34" charset="0"/>
              </a:rPr>
              <a:t>: [</a:t>
            </a:r>
            <a:r>
              <a:rPr lang="en-US" dirty="0" err="1">
                <a:solidFill>
                  <a:srgbClr val="004586"/>
                </a:solidFill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] ← [</a:t>
            </a:r>
            <a:r>
              <a:rPr lang="en-US" dirty="0" err="1">
                <a:solidFill>
                  <a:srgbClr val="3DEB3D"/>
                </a:solidFill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Auto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increments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3DEB3D"/>
                </a:solidFill>
                <a:latin typeface="Calibri" panose="020F0502020204030204" pitchFamily="34" charset="0"/>
              </a:rPr>
              <a:t>esi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 err="1">
                <a:solidFill>
                  <a:srgbClr val="004586"/>
                </a:solidFill>
                <a:latin typeface="Calibri" panose="020F0502020204030204" pitchFamily="34" charset="0"/>
              </a:rPr>
              <a:t>edi</a:t>
            </a:r>
            <a:r>
              <a:rPr lang="en-US" dirty="0">
                <a:latin typeface="Calibri" panose="020F0502020204030204" pitchFamily="34" charset="0"/>
              </a:rPr>
              <a:t> based on the DF flag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std</a:t>
            </a:r>
            <a:r>
              <a:rPr lang="en-US" dirty="0">
                <a:latin typeface="Calibri" panose="020F0502020204030204" pitchFamily="34" charset="0"/>
              </a:rPr>
              <a:t> : Sets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DF flag</a:t>
            </a:r>
            <a:r>
              <a:rPr lang="en-US" dirty="0">
                <a:latin typeface="Calibri" panose="020F0502020204030204" pitchFamily="34" charset="0"/>
              </a:rPr>
              <a:t> to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cld</a:t>
            </a:r>
            <a:r>
              <a:rPr lang="en-US" dirty="0">
                <a:latin typeface="Calibri" panose="020F0502020204030204" pitchFamily="34" charset="0"/>
              </a:rPr>
              <a:t> : Sets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DF flag</a:t>
            </a:r>
            <a:r>
              <a:rPr lang="en-US" dirty="0">
                <a:latin typeface="Calibri" panose="020F0502020204030204" pitchFamily="34" charset="0"/>
              </a:rPr>
              <a:t> to 0</a:t>
            </a:r>
          </a:p>
        </p:txBody>
      </p:sp>
      <p:grpSp>
        <p:nvGrpSpPr>
          <p:cNvPr id="21525" name="Group 52"/>
          <p:cNvGrpSpPr>
            <a:grpSpLocks noChangeAspect="1"/>
          </p:cNvGrpSpPr>
          <p:nvPr/>
        </p:nvGrpSpPr>
        <p:grpSpPr bwMode="auto">
          <a:xfrm>
            <a:off x="2624138" y="1497012"/>
            <a:ext cx="6977062" cy="2084388"/>
            <a:chOff x="1027" y="1008"/>
            <a:chExt cx="4395" cy="1313"/>
          </a:xfrm>
        </p:grpSpPr>
        <p:sp>
          <p:nvSpPr>
            <p:cNvPr id="21526" name="AutoShape 51"/>
            <p:cNvSpPr>
              <a:spLocks noChangeAspect="1" noChangeArrowheads="1" noTextEdit="1"/>
            </p:cNvSpPr>
            <p:nvPr/>
          </p:nvSpPr>
          <p:spPr bwMode="auto">
            <a:xfrm>
              <a:off x="1027" y="1008"/>
              <a:ext cx="4395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7" name="Freeform 53"/>
            <p:cNvSpPr>
              <a:spLocks noEditPoints="1"/>
            </p:cNvSpPr>
            <p:nvPr/>
          </p:nvSpPr>
          <p:spPr bwMode="auto">
            <a:xfrm>
              <a:off x="1042" y="1023"/>
              <a:ext cx="4361" cy="161"/>
            </a:xfrm>
            <a:custGeom>
              <a:avLst/>
              <a:gdLst>
                <a:gd name="T0" fmla="*/ 0 w 594"/>
                <a:gd name="T1" fmla="*/ 0 h 22"/>
                <a:gd name="T2" fmla="*/ 594 w 594"/>
                <a:gd name="T3" fmla="*/ 0 h 22"/>
                <a:gd name="T4" fmla="*/ 0 w 594"/>
                <a:gd name="T5" fmla="*/ 4 h 22"/>
                <a:gd name="T6" fmla="*/ 594 w 594"/>
                <a:gd name="T7" fmla="*/ 4 h 22"/>
                <a:gd name="T8" fmla="*/ 0 w 594"/>
                <a:gd name="T9" fmla="*/ 22 h 22"/>
                <a:gd name="T10" fmla="*/ 0 w 594"/>
                <a:gd name="T11" fmla="*/ 4 h 22"/>
                <a:gd name="T12" fmla="*/ 4 w 594"/>
                <a:gd name="T13" fmla="*/ 22 h 22"/>
                <a:gd name="T14" fmla="*/ 4 w 594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4" h="22">
                  <a:moveTo>
                    <a:pt x="0" y="0"/>
                  </a:moveTo>
                  <a:lnTo>
                    <a:pt x="594" y="0"/>
                  </a:lnTo>
                  <a:moveTo>
                    <a:pt x="0" y="4"/>
                  </a:moveTo>
                  <a:lnTo>
                    <a:pt x="594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8" name="Rectangle 54"/>
            <p:cNvSpPr>
              <a:spLocks noChangeArrowheads="1"/>
            </p:cNvSpPr>
            <p:nvPr/>
          </p:nvSpPr>
          <p:spPr bwMode="auto">
            <a:xfrm>
              <a:off x="1137" y="1045"/>
              <a:ext cx="4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29" name="Line 55"/>
            <p:cNvSpPr>
              <a:spLocks noChangeShapeType="1"/>
            </p:cNvSpPr>
            <p:nvPr/>
          </p:nvSpPr>
          <p:spPr bwMode="auto">
            <a:xfrm flipV="1">
              <a:off x="1959" y="1052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0" name="Rectangle 56"/>
            <p:cNvSpPr>
              <a:spLocks noChangeArrowheads="1"/>
            </p:cNvSpPr>
            <p:nvPr/>
          </p:nvSpPr>
          <p:spPr bwMode="auto">
            <a:xfrm>
              <a:off x="2026" y="1045"/>
              <a:ext cx="40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1" name="Line 57"/>
            <p:cNvSpPr>
              <a:spLocks noChangeShapeType="1"/>
            </p:cNvSpPr>
            <p:nvPr/>
          </p:nvSpPr>
          <p:spPr bwMode="auto">
            <a:xfrm flipV="1">
              <a:off x="3362" y="1052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2" name="Rectangle 58"/>
            <p:cNvSpPr>
              <a:spLocks noChangeArrowheads="1"/>
            </p:cNvSpPr>
            <p:nvPr/>
          </p:nvSpPr>
          <p:spPr bwMode="auto">
            <a:xfrm>
              <a:off x="3428" y="1045"/>
              <a:ext cx="54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3" name="Freeform 59"/>
            <p:cNvSpPr>
              <a:spLocks noEditPoints="1"/>
            </p:cNvSpPr>
            <p:nvPr/>
          </p:nvSpPr>
          <p:spPr bwMode="auto">
            <a:xfrm>
              <a:off x="1042" y="1052"/>
              <a:ext cx="4361" cy="264"/>
            </a:xfrm>
            <a:custGeom>
              <a:avLst/>
              <a:gdLst>
                <a:gd name="T0" fmla="*/ 590 w 594"/>
                <a:gd name="T1" fmla="*/ 18 h 36"/>
                <a:gd name="T2" fmla="*/ 590 w 594"/>
                <a:gd name="T3" fmla="*/ 0 h 36"/>
                <a:gd name="T4" fmla="*/ 594 w 594"/>
                <a:gd name="T5" fmla="*/ 18 h 36"/>
                <a:gd name="T6" fmla="*/ 594 w 594"/>
                <a:gd name="T7" fmla="*/ 0 h 36"/>
                <a:gd name="T8" fmla="*/ 0 w 594"/>
                <a:gd name="T9" fmla="*/ 18 h 36"/>
                <a:gd name="T10" fmla="*/ 594 w 594"/>
                <a:gd name="T11" fmla="*/ 18 h 36"/>
                <a:gd name="T12" fmla="*/ 0 w 594"/>
                <a:gd name="T13" fmla="*/ 36 h 36"/>
                <a:gd name="T14" fmla="*/ 0 w 594"/>
                <a:gd name="T15" fmla="*/ 18 h 36"/>
                <a:gd name="T16" fmla="*/ 4 w 594"/>
                <a:gd name="T17" fmla="*/ 36 h 36"/>
                <a:gd name="T18" fmla="*/ 4 w 5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36">
                  <a:moveTo>
                    <a:pt x="590" y="18"/>
                  </a:moveTo>
                  <a:lnTo>
                    <a:pt x="590" y="0"/>
                  </a:lnTo>
                  <a:moveTo>
                    <a:pt x="594" y="18"/>
                  </a:moveTo>
                  <a:lnTo>
                    <a:pt x="594" y="0"/>
                  </a:lnTo>
                  <a:moveTo>
                    <a:pt x="0" y="18"/>
                  </a:moveTo>
                  <a:lnTo>
                    <a:pt x="5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4" name="Rectangle 60"/>
            <p:cNvSpPr>
              <a:spLocks noChangeArrowheads="1"/>
            </p:cNvSpPr>
            <p:nvPr/>
          </p:nvSpPr>
          <p:spPr bwMode="auto">
            <a:xfrm>
              <a:off x="1137" y="1185"/>
              <a:ext cx="665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lea 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4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stos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(b/w/d/q)</a:t>
              </a: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lods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(b/w/d/q)</a:t>
              </a: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movs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(b/w/d/q)</a:t>
              </a:r>
            </a:p>
            <a:p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std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cld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5" name="Line 61"/>
            <p:cNvSpPr>
              <a:spLocks noChangeShapeType="1"/>
            </p:cNvSpPr>
            <p:nvPr/>
          </p:nvSpPr>
          <p:spPr bwMode="auto">
            <a:xfrm flipV="1">
              <a:off x="1959" y="1184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6" name="Rectangle 62"/>
            <p:cNvSpPr>
              <a:spLocks noChangeArrowheads="1"/>
            </p:cNvSpPr>
            <p:nvPr/>
          </p:nvSpPr>
          <p:spPr bwMode="auto">
            <a:xfrm>
              <a:off x="2026" y="1185"/>
              <a:ext cx="1186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1400" dirty="0">
                  <a:latin typeface="Times New Roman" pitchFamily="18" charset="0"/>
                  <a:cs typeface="Times New Roman" pitchFamily="18" charset="0"/>
                </a:rPr>
                <a:t>lea ebx, [esi + edi*2 + 10]</a:t>
              </a: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stosd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lodsd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movsd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std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cld</a:t>
              </a:r>
              <a:endParaRPr 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7" name="Line 63"/>
            <p:cNvSpPr>
              <a:spLocks noChangeShapeType="1"/>
            </p:cNvSpPr>
            <p:nvPr/>
          </p:nvSpPr>
          <p:spPr bwMode="auto">
            <a:xfrm flipV="1">
              <a:off x="3362" y="1184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8" name="Rectangle 64"/>
            <p:cNvSpPr>
              <a:spLocks noChangeArrowheads="1"/>
            </p:cNvSpPr>
            <p:nvPr/>
          </p:nvSpPr>
          <p:spPr bwMode="auto">
            <a:xfrm>
              <a:off x="3428" y="1185"/>
              <a:ext cx="1692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ebx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esi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edi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*2 + 10</a:t>
              </a:r>
            </a:p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edi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edi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edi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+ 4 * (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1)</a:t>
              </a:r>
              <a:r>
                <a:rPr lang="en-US" sz="1400" i="1" baseline="30000" dirty="0">
                  <a:latin typeface="Times New Roman" pitchFamily="18" charset="0"/>
                  <a:cs typeface="Times New Roman" pitchFamily="18" charset="0"/>
                </a:rPr>
                <a:t>DF</a:t>
              </a: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esi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];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esi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esi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+ 4 * (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1)</a:t>
              </a:r>
              <a:r>
                <a:rPr lang="en-US" sz="1400" i="1" baseline="30000" dirty="0">
                  <a:latin typeface="Times New Roman" pitchFamily="18" charset="0"/>
                  <a:cs typeface="Times New Roman" pitchFamily="18" charset="0"/>
                </a:rPr>
                <a:t>DF</a:t>
              </a:r>
            </a:p>
            <a:p>
              <a:r>
                <a:rPr lang="it-IT" sz="1400" dirty="0">
                  <a:latin typeface="Times New Roman" pitchFamily="18" charset="0"/>
                  <a:cs typeface="Times New Roman" pitchFamily="18" charset="0"/>
                </a:rPr>
                <a:t>[edi] </a:t>
              </a:r>
              <a:r>
                <a:rPr lang="it-IT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it-IT" sz="1400" dirty="0">
                  <a:latin typeface="Times New Roman" pitchFamily="18" charset="0"/>
                  <a:cs typeface="Times New Roman" pitchFamily="18" charset="0"/>
                </a:rPr>
                <a:t>[esi] ; esi </a:t>
              </a:r>
              <a:r>
                <a:rPr lang="it-IT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it-IT" sz="1400" dirty="0">
                  <a:latin typeface="Times New Roman" pitchFamily="18" charset="0"/>
                  <a:cs typeface="Times New Roman" pitchFamily="18" charset="0"/>
                </a:rPr>
                <a:t>esi + 4 * (</a:t>
              </a:r>
              <a:r>
                <a:rPr lang="it-IT" sz="1400" i="1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it-IT" sz="1400" dirty="0">
                  <a:latin typeface="Times New Roman" pitchFamily="18" charset="0"/>
                  <a:cs typeface="Times New Roman" pitchFamily="18" charset="0"/>
                </a:rPr>
                <a:t>1)</a:t>
              </a:r>
              <a:r>
                <a:rPr lang="it-IT" sz="1400" i="1" baseline="30000" dirty="0">
                  <a:latin typeface="Times New Roman" pitchFamily="18" charset="0"/>
                  <a:cs typeface="Times New Roman" pitchFamily="18" charset="0"/>
                </a:rPr>
                <a:t>DF</a:t>
              </a:r>
            </a:p>
            <a:p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edi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edi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 + 4 * (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1)</a:t>
              </a:r>
              <a:r>
                <a:rPr lang="en-US" sz="1400" i="1" baseline="30000" dirty="0">
                  <a:latin typeface="Times New Roman" pitchFamily="18" charset="0"/>
                  <a:cs typeface="Times New Roman" pitchFamily="18" charset="0"/>
                </a:rPr>
                <a:t>DF</a:t>
              </a:r>
            </a:p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DF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DF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539" name="Freeform 65"/>
            <p:cNvSpPr>
              <a:spLocks noEditPoints="1"/>
            </p:cNvSpPr>
            <p:nvPr/>
          </p:nvSpPr>
          <p:spPr bwMode="auto">
            <a:xfrm>
              <a:off x="1042" y="1184"/>
              <a:ext cx="4361" cy="272"/>
            </a:xfrm>
            <a:custGeom>
              <a:avLst/>
              <a:gdLst>
                <a:gd name="T0" fmla="*/ 590 w 594"/>
                <a:gd name="T1" fmla="*/ 18 h 37"/>
                <a:gd name="T2" fmla="*/ 590 w 594"/>
                <a:gd name="T3" fmla="*/ 0 h 37"/>
                <a:gd name="T4" fmla="*/ 594 w 594"/>
                <a:gd name="T5" fmla="*/ 18 h 37"/>
                <a:gd name="T6" fmla="*/ 594 w 594"/>
                <a:gd name="T7" fmla="*/ 0 h 37"/>
                <a:gd name="T8" fmla="*/ 0 w 594"/>
                <a:gd name="T9" fmla="*/ 19 h 37"/>
                <a:gd name="T10" fmla="*/ 594 w 594"/>
                <a:gd name="T11" fmla="*/ 19 h 37"/>
                <a:gd name="T12" fmla="*/ 0 w 594"/>
                <a:gd name="T13" fmla="*/ 37 h 37"/>
                <a:gd name="T14" fmla="*/ 0 w 594"/>
                <a:gd name="T15" fmla="*/ 19 h 37"/>
                <a:gd name="T16" fmla="*/ 4 w 594"/>
                <a:gd name="T17" fmla="*/ 37 h 37"/>
                <a:gd name="T18" fmla="*/ 4 w 5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37">
                  <a:moveTo>
                    <a:pt x="590" y="18"/>
                  </a:moveTo>
                  <a:lnTo>
                    <a:pt x="590" y="0"/>
                  </a:lnTo>
                  <a:moveTo>
                    <a:pt x="594" y="18"/>
                  </a:moveTo>
                  <a:lnTo>
                    <a:pt x="594" y="0"/>
                  </a:lnTo>
                  <a:moveTo>
                    <a:pt x="0" y="19"/>
                  </a:moveTo>
                  <a:lnTo>
                    <a:pt x="594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0" name="Line 66"/>
            <p:cNvSpPr>
              <a:spLocks noChangeShapeType="1"/>
            </p:cNvSpPr>
            <p:nvPr/>
          </p:nvSpPr>
          <p:spPr bwMode="auto">
            <a:xfrm flipV="1">
              <a:off x="1959" y="1324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1" name="Line 67"/>
            <p:cNvSpPr>
              <a:spLocks noChangeShapeType="1"/>
            </p:cNvSpPr>
            <p:nvPr/>
          </p:nvSpPr>
          <p:spPr bwMode="auto">
            <a:xfrm flipV="1">
              <a:off x="3362" y="1324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2" name="Freeform 68"/>
            <p:cNvSpPr>
              <a:spLocks noEditPoints="1"/>
            </p:cNvSpPr>
            <p:nvPr/>
          </p:nvSpPr>
          <p:spPr bwMode="auto">
            <a:xfrm>
              <a:off x="1042" y="1324"/>
              <a:ext cx="4361" cy="271"/>
            </a:xfrm>
            <a:custGeom>
              <a:avLst/>
              <a:gdLst>
                <a:gd name="T0" fmla="*/ 590 w 594"/>
                <a:gd name="T1" fmla="*/ 18 h 37"/>
                <a:gd name="T2" fmla="*/ 590 w 594"/>
                <a:gd name="T3" fmla="*/ 0 h 37"/>
                <a:gd name="T4" fmla="*/ 594 w 594"/>
                <a:gd name="T5" fmla="*/ 18 h 37"/>
                <a:gd name="T6" fmla="*/ 594 w 594"/>
                <a:gd name="T7" fmla="*/ 0 h 37"/>
                <a:gd name="T8" fmla="*/ 0 w 594"/>
                <a:gd name="T9" fmla="*/ 18 h 37"/>
                <a:gd name="T10" fmla="*/ 594 w 594"/>
                <a:gd name="T11" fmla="*/ 18 h 37"/>
                <a:gd name="T12" fmla="*/ 0 w 594"/>
                <a:gd name="T13" fmla="*/ 37 h 37"/>
                <a:gd name="T14" fmla="*/ 0 w 594"/>
                <a:gd name="T15" fmla="*/ 19 h 37"/>
                <a:gd name="T16" fmla="*/ 4 w 594"/>
                <a:gd name="T17" fmla="*/ 37 h 37"/>
                <a:gd name="T18" fmla="*/ 4 w 5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37">
                  <a:moveTo>
                    <a:pt x="590" y="18"/>
                  </a:moveTo>
                  <a:lnTo>
                    <a:pt x="590" y="0"/>
                  </a:lnTo>
                  <a:moveTo>
                    <a:pt x="594" y="18"/>
                  </a:moveTo>
                  <a:lnTo>
                    <a:pt x="594" y="0"/>
                  </a:lnTo>
                  <a:moveTo>
                    <a:pt x="0" y="18"/>
                  </a:moveTo>
                  <a:lnTo>
                    <a:pt x="594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3" name="Line 69"/>
            <p:cNvSpPr>
              <a:spLocks noChangeShapeType="1"/>
            </p:cNvSpPr>
            <p:nvPr/>
          </p:nvSpPr>
          <p:spPr bwMode="auto">
            <a:xfrm flipV="1">
              <a:off x="1959" y="1463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4" name="Line 70"/>
            <p:cNvSpPr>
              <a:spLocks noChangeShapeType="1"/>
            </p:cNvSpPr>
            <p:nvPr/>
          </p:nvSpPr>
          <p:spPr bwMode="auto">
            <a:xfrm flipV="1">
              <a:off x="3362" y="1463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5" name="Freeform 71"/>
            <p:cNvSpPr>
              <a:spLocks noEditPoints="1"/>
            </p:cNvSpPr>
            <p:nvPr/>
          </p:nvSpPr>
          <p:spPr bwMode="auto">
            <a:xfrm>
              <a:off x="1042" y="1463"/>
              <a:ext cx="4361" cy="397"/>
            </a:xfrm>
            <a:custGeom>
              <a:avLst/>
              <a:gdLst>
                <a:gd name="T0" fmla="*/ 590 w 594"/>
                <a:gd name="T1" fmla="*/ 18 h 54"/>
                <a:gd name="T2" fmla="*/ 590 w 594"/>
                <a:gd name="T3" fmla="*/ 0 h 54"/>
                <a:gd name="T4" fmla="*/ 594 w 594"/>
                <a:gd name="T5" fmla="*/ 18 h 54"/>
                <a:gd name="T6" fmla="*/ 594 w 594"/>
                <a:gd name="T7" fmla="*/ 0 h 54"/>
                <a:gd name="T8" fmla="*/ 0 w 594"/>
                <a:gd name="T9" fmla="*/ 18 h 54"/>
                <a:gd name="T10" fmla="*/ 594 w 594"/>
                <a:gd name="T11" fmla="*/ 18 h 54"/>
                <a:gd name="T12" fmla="*/ 0 w 594"/>
                <a:gd name="T13" fmla="*/ 54 h 54"/>
                <a:gd name="T14" fmla="*/ 0 w 594"/>
                <a:gd name="T15" fmla="*/ 18 h 54"/>
                <a:gd name="T16" fmla="*/ 4 w 594"/>
                <a:gd name="T17" fmla="*/ 54 h 54"/>
                <a:gd name="T18" fmla="*/ 4 w 594"/>
                <a:gd name="T19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54">
                  <a:moveTo>
                    <a:pt x="590" y="18"/>
                  </a:moveTo>
                  <a:lnTo>
                    <a:pt x="590" y="0"/>
                  </a:lnTo>
                  <a:moveTo>
                    <a:pt x="594" y="18"/>
                  </a:moveTo>
                  <a:lnTo>
                    <a:pt x="594" y="0"/>
                  </a:lnTo>
                  <a:moveTo>
                    <a:pt x="0" y="18"/>
                  </a:moveTo>
                  <a:lnTo>
                    <a:pt x="594" y="18"/>
                  </a:lnTo>
                  <a:moveTo>
                    <a:pt x="0" y="54"/>
                  </a:moveTo>
                  <a:lnTo>
                    <a:pt x="0" y="18"/>
                  </a:lnTo>
                  <a:moveTo>
                    <a:pt x="4" y="54"/>
                  </a:moveTo>
                  <a:lnTo>
                    <a:pt x="4" y="18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6" name="Line 72"/>
            <p:cNvSpPr>
              <a:spLocks noChangeShapeType="1"/>
            </p:cNvSpPr>
            <p:nvPr/>
          </p:nvSpPr>
          <p:spPr bwMode="auto">
            <a:xfrm flipV="1">
              <a:off x="1959" y="1595"/>
              <a:ext cx="0" cy="26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7" name="Line 73"/>
            <p:cNvSpPr>
              <a:spLocks noChangeShapeType="1"/>
            </p:cNvSpPr>
            <p:nvPr/>
          </p:nvSpPr>
          <p:spPr bwMode="auto">
            <a:xfrm flipV="1">
              <a:off x="3362" y="1595"/>
              <a:ext cx="0" cy="265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8" name="Freeform 74"/>
            <p:cNvSpPr>
              <a:spLocks noEditPoints="1"/>
            </p:cNvSpPr>
            <p:nvPr/>
          </p:nvSpPr>
          <p:spPr bwMode="auto">
            <a:xfrm>
              <a:off x="1042" y="1595"/>
              <a:ext cx="4361" cy="404"/>
            </a:xfrm>
            <a:custGeom>
              <a:avLst/>
              <a:gdLst>
                <a:gd name="T0" fmla="*/ 590 w 594"/>
                <a:gd name="T1" fmla="*/ 36 h 55"/>
                <a:gd name="T2" fmla="*/ 590 w 594"/>
                <a:gd name="T3" fmla="*/ 0 h 55"/>
                <a:gd name="T4" fmla="*/ 594 w 594"/>
                <a:gd name="T5" fmla="*/ 36 h 55"/>
                <a:gd name="T6" fmla="*/ 594 w 594"/>
                <a:gd name="T7" fmla="*/ 0 h 55"/>
                <a:gd name="T8" fmla="*/ 0 w 594"/>
                <a:gd name="T9" fmla="*/ 37 h 55"/>
                <a:gd name="T10" fmla="*/ 594 w 594"/>
                <a:gd name="T11" fmla="*/ 37 h 55"/>
                <a:gd name="T12" fmla="*/ 0 w 594"/>
                <a:gd name="T13" fmla="*/ 55 h 55"/>
                <a:gd name="T14" fmla="*/ 0 w 594"/>
                <a:gd name="T15" fmla="*/ 37 h 55"/>
                <a:gd name="T16" fmla="*/ 4 w 594"/>
                <a:gd name="T17" fmla="*/ 55 h 55"/>
                <a:gd name="T18" fmla="*/ 4 w 594"/>
                <a:gd name="T1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55">
                  <a:moveTo>
                    <a:pt x="590" y="36"/>
                  </a:moveTo>
                  <a:lnTo>
                    <a:pt x="590" y="0"/>
                  </a:lnTo>
                  <a:moveTo>
                    <a:pt x="594" y="36"/>
                  </a:moveTo>
                  <a:lnTo>
                    <a:pt x="594" y="0"/>
                  </a:lnTo>
                  <a:moveTo>
                    <a:pt x="0" y="37"/>
                  </a:moveTo>
                  <a:lnTo>
                    <a:pt x="594" y="37"/>
                  </a:lnTo>
                  <a:moveTo>
                    <a:pt x="0" y="55"/>
                  </a:moveTo>
                  <a:lnTo>
                    <a:pt x="0" y="37"/>
                  </a:lnTo>
                  <a:moveTo>
                    <a:pt x="4" y="55"/>
                  </a:moveTo>
                  <a:lnTo>
                    <a:pt x="4" y="37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49" name="Line 75"/>
            <p:cNvSpPr>
              <a:spLocks noChangeShapeType="1"/>
            </p:cNvSpPr>
            <p:nvPr/>
          </p:nvSpPr>
          <p:spPr bwMode="auto">
            <a:xfrm flipV="1">
              <a:off x="1959" y="1867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50" name="Line 76"/>
            <p:cNvSpPr>
              <a:spLocks noChangeShapeType="1"/>
            </p:cNvSpPr>
            <p:nvPr/>
          </p:nvSpPr>
          <p:spPr bwMode="auto">
            <a:xfrm flipV="1">
              <a:off x="3362" y="1867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51" name="Freeform 77"/>
            <p:cNvSpPr>
              <a:spLocks noEditPoints="1"/>
            </p:cNvSpPr>
            <p:nvPr/>
          </p:nvSpPr>
          <p:spPr bwMode="auto">
            <a:xfrm>
              <a:off x="1042" y="1867"/>
              <a:ext cx="4361" cy="272"/>
            </a:xfrm>
            <a:custGeom>
              <a:avLst/>
              <a:gdLst>
                <a:gd name="T0" fmla="*/ 590 w 594"/>
                <a:gd name="T1" fmla="*/ 18 h 37"/>
                <a:gd name="T2" fmla="*/ 590 w 594"/>
                <a:gd name="T3" fmla="*/ 0 h 37"/>
                <a:gd name="T4" fmla="*/ 594 w 594"/>
                <a:gd name="T5" fmla="*/ 18 h 37"/>
                <a:gd name="T6" fmla="*/ 594 w 594"/>
                <a:gd name="T7" fmla="*/ 0 h 37"/>
                <a:gd name="T8" fmla="*/ 0 w 594"/>
                <a:gd name="T9" fmla="*/ 18 h 37"/>
                <a:gd name="T10" fmla="*/ 594 w 594"/>
                <a:gd name="T11" fmla="*/ 18 h 37"/>
                <a:gd name="T12" fmla="*/ 0 w 594"/>
                <a:gd name="T13" fmla="*/ 37 h 37"/>
                <a:gd name="T14" fmla="*/ 0 w 594"/>
                <a:gd name="T15" fmla="*/ 19 h 37"/>
                <a:gd name="T16" fmla="*/ 4 w 594"/>
                <a:gd name="T17" fmla="*/ 37 h 37"/>
                <a:gd name="T18" fmla="*/ 4 w 5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37">
                  <a:moveTo>
                    <a:pt x="590" y="18"/>
                  </a:moveTo>
                  <a:lnTo>
                    <a:pt x="590" y="0"/>
                  </a:lnTo>
                  <a:moveTo>
                    <a:pt x="594" y="18"/>
                  </a:moveTo>
                  <a:lnTo>
                    <a:pt x="594" y="0"/>
                  </a:lnTo>
                  <a:moveTo>
                    <a:pt x="0" y="18"/>
                  </a:moveTo>
                  <a:lnTo>
                    <a:pt x="594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52" name="Line 78"/>
            <p:cNvSpPr>
              <a:spLocks noChangeShapeType="1"/>
            </p:cNvSpPr>
            <p:nvPr/>
          </p:nvSpPr>
          <p:spPr bwMode="auto">
            <a:xfrm flipV="1">
              <a:off x="1959" y="2007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54" name="Line 79"/>
            <p:cNvSpPr>
              <a:spLocks noChangeShapeType="1"/>
            </p:cNvSpPr>
            <p:nvPr/>
          </p:nvSpPr>
          <p:spPr bwMode="auto">
            <a:xfrm flipV="1">
              <a:off x="3362" y="2007"/>
              <a:ext cx="0" cy="132"/>
            </a:xfrm>
            <a:prstGeom prst="line">
              <a:avLst/>
            </a:pr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55" name="Freeform 80"/>
            <p:cNvSpPr>
              <a:spLocks noEditPoints="1"/>
            </p:cNvSpPr>
            <p:nvPr/>
          </p:nvSpPr>
          <p:spPr bwMode="auto">
            <a:xfrm>
              <a:off x="1042" y="2007"/>
              <a:ext cx="4361" cy="264"/>
            </a:xfrm>
            <a:custGeom>
              <a:avLst/>
              <a:gdLst>
                <a:gd name="T0" fmla="*/ 590 w 594"/>
                <a:gd name="T1" fmla="*/ 18 h 36"/>
                <a:gd name="T2" fmla="*/ 590 w 594"/>
                <a:gd name="T3" fmla="*/ 0 h 36"/>
                <a:gd name="T4" fmla="*/ 594 w 594"/>
                <a:gd name="T5" fmla="*/ 18 h 36"/>
                <a:gd name="T6" fmla="*/ 594 w 594"/>
                <a:gd name="T7" fmla="*/ 0 h 36"/>
                <a:gd name="T8" fmla="*/ 0 w 594"/>
                <a:gd name="T9" fmla="*/ 18 h 36"/>
                <a:gd name="T10" fmla="*/ 594 w 594"/>
                <a:gd name="T11" fmla="*/ 18 h 36"/>
                <a:gd name="T12" fmla="*/ 0 w 594"/>
                <a:gd name="T13" fmla="*/ 36 h 36"/>
                <a:gd name="T14" fmla="*/ 0 w 594"/>
                <a:gd name="T15" fmla="*/ 18 h 36"/>
                <a:gd name="T16" fmla="*/ 4 w 594"/>
                <a:gd name="T17" fmla="*/ 36 h 36"/>
                <a:gd name="T18" fmla="*/ 4 w 5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4" h="36">
                  <a:moveTo>
                    <a:pt x="590" y="18"/>
                  </a:moveTo>
                  <a:lnTo>
                    <a:pt x="590" y="0"/>
                  </a:lnTo>
                  <a:moveTo>
                    <a:pt x="594" y="18"/>
                  </a:moveTo>
                  <a:lnTo>
                    <a:pt x="594" y="0"/>
                  </a:lnTo>
                  <a:moveTo>
                    <a:pt x="0" y="18"/>
                  </a:moveTo>
                  <a:lnTo>
                    <a:pt x="5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56" name="Rectangle 81"/>
            <p:cNvSpPr>
              <a:spLocks noChangeArrowheads="1"/>
            </p:cNvSpPr>
            <p:nvPr/>
          </p:nvSpPr>
          <p:spPr bwMode="auto">
            <a:xfrm>
              <a:off x="2694" y="2139"/>
              <a:ext cx="9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DF → 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Direction Flag</a:t>
              </a:r>
            </a:p>
          </p:txBody>
        </p:sp>
        <p:sp>
          <p:nvSpPr>
            <p:cNvPr id="21557" name="Freeform 82"/>
            <p:cNvSpPr>
              <a:spLocks noEditPoints="1"/>
            </p:cNvSpPr>
            <p:nvPr/>
          </p:nvSpPr>
          <p:spPr bwMode="auto">
            <a:xfrm>
              <a:off x="1042" y="2139"/>
              <a:ext cx="4361" cy="161"/>
            </a:xfrm>
            <a:custGeom>
              <a:avLst/>
              <a:gdLst>
                <a:gd name="T0" fmla="*/ 590 w 594"/>
                <a:gd name="T1" fmla="*/ 18 h 22"/>
                <a:gd name="T2" fmla="*/ 590 w 594"/>
                <a:gd name="T3" fmla="*/ 0 h 22"/>
                <a:gd name="T4" fmla="*/ 594 w 594"/>
                <a:gd name="T5" fmla="*/ 18 h 22"/>
                <a:gd name="T6" fmla="*/ 594 w 594"/>
                <a:gd name="T7" fmla="*/ 0 h 22"/>
                <a:gd name="T8" fmla="*/ 0 w 594"/>
                <a:gd name="T9" fmla="*/ 18 h 22"/>
                <a:gd name="T10" fmla="*/ 594 w 594"/>
                <a:gd name="T11" fmla="*/ 18 h 22"/>
                <a:gd name="T12" fmla="*/ 0 w 594"/>
                <a:gd name="T13" fmla="*/ 22 h 22"/>
                <a:gd name="T14" fmla="*/ 594 w 59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4" h="22">
                  <a:moveTo>
                    <a:pt x="590" y="18"/>
                  </a:moveTo>
                  <a:lnTo>
                    <a:pt x="590" y="0"/>
                  </a:lnTo>
                  <a:moveTo>
                    <a:pt x="594" y="18"/>
                  </a:moveTo>
                  <a:lnTo>
                    <a:pt x="594" y="0"/>
                  </a:lnTo>
                  <a:moveTo>
                    <a:pt x="0" y="18"/>
                  </a:moveTo>
                  <a:lnTo>
                    <a:pt x="594" y="18"/>
                  </a:lnTo>
                  <a:moveTo>
                    <a:pt x="0" y="22"/>
                  </a:moveTo>
                  <a:lnTo>
                    <a:pt x="594" y="22"/>
                  </a:lnTo>
                </a:path>
              </a:pathLst>
            </a:custGeom>
            <a:noFill/>
            <a:ln w="7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600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What is the value of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after executing this code snippet?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3981272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movsd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instruction transfer 4 bytes from the memory address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specified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to the memory address specified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Since we write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192 to the memory address specified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esi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we shall read back the same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value in the last line.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20937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[esp+4], 192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[esp+4]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lea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[esp+8]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movsd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[esp+8]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2093745"/>
            <a:ext cx="7010400" cy="16530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Power of String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4065588"/>
            <a:ext cx="7416800" cy="18780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4D1"/>
                </a:solidFill>
                <a:latin typeface="Calibri" panose="020F0502020204030204" pitchFamily="34" charset="0"/>
              </a:rPr>
              <a:t>Copy</a:t>
            </a:r>
            <a:r>
              <a:rPr lang="en-US" dirty="0">
                <a:latin typeface="Calibri" panose="020F0502020204030204" pitchFamily="34" charset="0"/>
              </a:rPr>
              <a:t> a 10 element array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Starting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address</a:t>
            </a:r>
            <a:r>
              <a:rPr lang="en-US" dirty="0">
                <a:latin typeface="Calibri" panose="020F0502020204030204" pitchFamily="34" charset="0"/>
              </a:rPr>
              <a:t> of 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source array</a:t>
            </a:r>
            <a:r>
              <a:rPr lang="en-US" dirty="0">
                <a:latin typeface="Calibri" panose="020F0502020204030204" pitchFamily="34" charset="0"/>
              </a:rPr>
              <a:t> in </a:t>
            </a:r>
            <a:r>
              <a:rPr lang="en-US" dirty="0" err="1">
                <a:solidFill>
                  <a:srgbClr val="33CC66"/>
                </a:solidFill>
                <a:latin typeface="Calibri" panose="020F0502020204030204" pitchFamily="34" charset="0"/>
              </a:rPr>
              <a:t>esi</a:t>
            </a:r>
            <a:endParaRPr lang="en-US" dirty="0">
              <a:solidFill>
                <a:srgbClr val="33CC66"/>
              </a:solidFill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Starting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address</a:t>
            </a:r>
            <a:r>
              <a:rPr lang="en-US" dirty="0">
                <a:latin typeface="Calibri" panose="020F0502020204030204" pitchFamily="34" charset="0"/>
              </a:rPr>
              <a:t> of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destination array</a:t>
            </a:r>
            <a:r>
              <a:rPr lang="en-US" dirty="0">
                <a:latin typeface="Calibri" panose="020F0502020204030204" pitchFamily="34" charset="0"/>
              </a:rPr>
              <a:t> in </a:t>
            </a:r>
            <a:r>
              <a:rPr lang="en-US" dirty="0" err="1">
                <a:solidFill>
                  <a:srgbClr val="7E0021"/>
                </a:solidFill>
                <a:latin typeface="Calibri" panose="020F0502020204030204" pitchFamily="34" charset="0"/>
              </a:rPr>
              <a:t>edi</a:t>
            </a:r>
            <a:endParaRPr lang="en-US" dirty="0">
              <a:solidFill>
                <a:srgbClr val="7E002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1828800"/>
            <a:ext cx="7239000" cy="198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1828800"/>
            <a:ext cx="838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cld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; DF = 0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0    ;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initialisation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of the loop index</a:t>
            </a:r>
          </a:p>
          <a:p>
            <a:r>
              <a:rPr lang="en-US" sz="1600" i="1" dirty="0">
                <a:latin typeface="Courier New" pitchFamily="49" charset="0"/>
                <a:cs typeface="Courier New" pitchFamily="49" charset="0"/>
              </a:rPr>
              <a:t>.loop:</a:t>
            </a:r>
          </a:p>
          <a:p>
            <a:pPr>
              <a:tabLst>
                <a:tab pos="914400" algn="l"/>
                <a:tab pos="5486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movsd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] &lt;-- [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]	</a:t>
            </a:r>
          </a:p>
          <a:p>
            <a:pPr>
              <a:tabLst>
                <a:tab pos="914400" algn="l"/>
                <a:tab pos="5486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increment the index</a:t>
            </a:r>
          </a:p>
          <a:p>
            <a:pPr>
              <a:tabLst>
                <a:tab pos="914400" algn="l"/>
                <a:tab pos="5486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10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loop condition</a:t>
            </a:r>
          </a:p>
          <a:p>
            <a:pPr>
              <a:tabLst>
                <a:tab pos="914400" algn="l"/>
                <a:tab pos="5486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.loop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rep</a:t>
            </a: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prefix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3195638"/>
            <a:ext cx="7416800" cy="1223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Repeats a given instruction </a:t>
            </a:r>
            <a:r>
              <a:rPr lang="en-US" i="1" dirty="0">
                <a:solidFill>
                  <a:srgbClr val="004586"/>
                </a:solidFill>
                <a:latin typeface="Calibri" panose="020F0502020204030204" pitchFamily="34" charset="0"/>
              </a:rPr>
              <a:t>n 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times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i="1" dirty="0">
                <a:solidFill>
                  <a:srgbClr val="004586"/>
                </a:solidFill>
                <a:latin typeface="Calibri" panose="020F0502020204030204" pitchFamily="34" charset="0"/>
              </a:rPr>
              <a:t>n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is the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value</a:t>
            </a:r>
            <a:r>
              <a:rPr lang="en-US" dirty="0">
                <a:latin typeface="Calibri" panose="020F0502020204030204" pitchFamily="34" charset="0"/>
              </a:rPr>
              <a:t> stored in </a:t>
            </a:r>
            <a:r>
              <a:rPr lang="en-US" dirty="0" err="1">
                <a:solidFill>
                  <a:srgbClr val="33CC66"/>
                </a:solidFill>
                <a:latin typeface="Calibri" panose="020F0502020204030204" pitchFamily="34" charset="0"/>
              </a:rPr>
              <a:t>ecx</a:t>
            </a:r>
            <a:endParaRPr lang="en-US" dirty="0">
              <a:solidFill>
                <a:srgbClr val="33CC66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2514600" y="1828800"/>
            <a:ext cx="7086600" cy="1035050"/>
            <a:chOff x="1099" y="1152"/>
            <a:chExt cx="4464" cy="652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99" y="1152"/>
              <a:ext cx="4464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1119" y="1172"/>
              <a:ext cx="4423" cy="215"/>
            </a:xfrm>
            <a:custGeom>
              <a:avLst/>
              <a:gdLst>
                <a:gd name="T0" fmla="*/ 0 w 452"/>
                <a:gd name="T1" fmla="*/ 0 h 22"/>
                <a:gd name="T2" fmla="*/ 452 w 452"/>
                <a:gd name="T3" fmla="*/ 0 h 22"/>
                <a:gd name="T4" fmla="*/ 0 w 452"/>
                <a:gd name="T5" fmla="*/ 4 h 22"/>
                <a:gd name="T6" fmla="*/ 452 w 452"/>
                <a:gd name="T7" fmla="*/ 4 h 22"/>
                <a:gd name="T8" fmla="*/ 0 w 452"/>
                <a:gd name="T9" fmla="*/ 22 h 22"/>
                <a:gd name="T10" fmla="*/ 0 w 452"/>
                <a:gd name="T11" fmla="*/ 4 h 22"/>
                <a:gd name="T12" fmla="*/ 4 w 452"/>
                <a:gd name="T13" fmla="*/ 22 h 22"/>
                <a:gd name="T14" fmla="*/ 4 w 452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22">
                  <a:moveTo>
                    <a:pt x="0" y="0"/>
                  </a:moveTo>
                  <a:lnTo>
                    <a:pt x="452" y="0"/>
                  </a:lnTo>
                  <a:moveTo>
                    <a:pt x="0" y="4"/>
                  </a:moveTo>
                  <a:lnTo>
                    <a:pt x="452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246" y="1201"/>
              <a:ext cx="5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1980" y="1211"/>
              <a:ext cx="0" cy="176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068" y="1201"/>
              <a:ext cx="5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822" y="1211"/>
              <a:ext cx="0" cy="176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910" y="1201"/>
              <a:ext cx="7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1119" y="1211"/>
              <a:ext cx="4423" cy="528"/>
            </a:xfrm>
            <a:custGeom>
              <a:avLst/>
              <a:gdLst>
                <a:gd name="T0" fmla="*/ 448 w 452"/>
                <a:gd name="T1" fmla="*/ 18 h 54"/>
                <a:gd name="T2" fmla="*/ 448 w 452"/>
                <a:gd name="T3" fmla="*/ 0 h 54"/>
                <a:gd name="T4" fmla="*/ 452 w 452"/>
                <a:gd name="T5" fmla="*/ 18 h 54"/>
                <a:gd name="T6" fmla="*/ 452 w 452"/>
                <a:gd name="T7" fmla="*/ 0 h 54"/>
                <a:gd name="T8" fmla="*/ 0 w 452"/>
                <a:gd name="T9" fmla="*/ 18 h 54"/>
                <a:gd name="T10" fmla="*/ 452 w 452"/>
                <a:gd name="T11" fmla="*/ 18 h 54"/>
                <a:gd name="T12" fmla="*/ 0 w 452"/>
                <a:gd name="T13" fmla="*/ 54 h 54"/>
                <a:gd name="T14" fmla="*/ 0 w 452"/>
                <a:gd name="T15" fmla="*/ 18 h 54"/>
                <a:gd name="T16" fmla="*/ 4 w 452"/>
                <a:gd name="T17" fmla="*/ 54 h 54"/>
                <a:gd name="T18" fmla="*/ 4 w 452"/>
                <a:gd name="T19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2" h="54">
                  <a:moveTo>
                    <a:pt x="448" y="18"/>
                  </a:moveTo>
                  <a:lnTo>
                    <a:pt x="448" y="0"/>
                  </a:lnTo>
                  <a:moveTo>
                    <a:pt x="452" y="18"/>
                  </a:moveTo>
                  <a:lnTo>
                    <a:pt x="452" y="0"/>
                  </a:lnTo>
                  <a:moveTo>
                    <a:pt x="0" y="18"/>
                  </a:moveTo>
                  <a:lnTo>
                    <a:pt x="452" y="18"/>
                  </a:lnTo>
                  <a:moveTo>
                    <a:pt x="0" y="54"/>
                  </a:moveTo>
                  <a:lnTo>
                    <a:pt x="0" y="18"/>
                  </a:lnTo>
                  <a:moveTo>
                    <a:pt x="4" y="54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246" y="1387"/>
              <a:ext cx="43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rep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inst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1980" y="1387"/>
              <a:ext cx="0" cy="35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068" y="1387"/>
              <a:ext cx="61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rep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movsd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2822" y="1387"/>
              <a:ext cx="0" cy="35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910" y="1387"/>
              <a:ext cx="244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val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←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; Execute the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movsd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instruction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val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times; </a:t>
              </a: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ecx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←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1119" y="1387"/>
              <a:ext cx="4423" cy="392"/>
            </a:xfrm>
            <a:custGeom>
              <a:avLst/>
              <a:gdLst>
                <a:gd name="T0" fmla="*/ 448 w 452"/>
                <a:gd name="T1" fmla="*/ 36 h 40"/>
                <a:gd name="T2" fmla="*/ 448 w 452"/>
                <a:gd name="T3" fmla="*/ 0 h 40"/>
                <a:gd name="T4" fmla="*/ 452 w 452"/>
                <a:gd name="T5" fmla="*/ 36 h 40"/>
                <a:gd name="T6" fmla="*/ 452 w 452"/>
                <a:gd name="T7" fmla="*/ 0 h 40"/>
                <a:gd name="T8" fmla="*/ 0 w 452"/>
                <a:gd name="T9" fmla="*/ 36 h 40"/>
                <a:gd name="T10" fmla="*/ 452 w 452"/>
                <a:gd name="T11" fmla="*/ 36 h 40"/>
                <a:gd name="T12" fmla="*/ 0 w 452"/>
                <a:gd name="T13" fmla="*/ 40 h 40"/>
                <a:gd name="T14" fmla="*/ 452 w 452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40">
                  <a:moveTo>
                    <a:pt x="448" y="36"/>
                  </a:moveTo>
                  <a:lnTo>
                    <a:pt x="448" y="0"/>
                  </a:lnTo>
                  <a:moveTo>
                    <a:pt x="452" y="36"/>
                  </a:moveTo>
                  <a:lnTo>
                    <a:pt x="452" y="0"/>
                  </a:lnTo>
                  <a:moveTo>
                    <a:pt x="0" y="36"/>
                  </a:moveTo>
                  <a:lnTo>
                    <a:pt x="452" y="36"/>
                  </a:lnTo>
                  <a:moveTo>
                    <a:pt x="0" y="40"/>
                  </a:moveTo>
                  <a:lnTo>
                    <a:pt x="452" y="40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89226" y="4569960"/>
            <a:ext cx="6403974" cy="10688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66034" y="4569961"/>
            <a:ext cx="548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cld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	           ; DF = 0</a:t>
            </a:r>
          </a:p>
          <a:p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, 10       ; Set the count to 10</a:t>
            </a:r>
          </a:p>
          <a:p>
            <a:pPr>
              <a:tabLst>
                <a:tab pos="217805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rep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movsd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	; Execute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movsd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10 times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722438"/>
            <a:ext cx="7416800" cy="43735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20700" indent="-3238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Modern Intel machines are still ISA compatible with the </a:t>
            </a:r>
            <a:r>
              <a:rPr lang="en-US" sz="2800" dirty="0">
                <a:solidFill>
                  <a:srgbClr val="008080"/>
                </a:solidFill>
                <a:latin typeface="Calibri" panose="020F0502020204030204" pitchFamily="34" charset="0"/>
              </a:rPr>
              <a:t>arcane</a:t>
            </a:r>
            <a:r>
              <a:rPr lang="en-US" sz="2800" dirty="0">
                <a:latin typeface="Calibri" panose="020F0502020204030204" pitchFamily="34" charset="0"/>
              </a:rPr>
              <a:t> 16 bit 8086 processor</a:t>
            </a:r>
          </a:p>
          <a:p>
            <a:pPr marL="520700" indent="-3238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In fact, due to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market</a:t>
            </a:r>
            <a:r>
              <a:rPr lang="en-US" sz="2800" dirty="0">
                <a:latin typeface="Calibri" panose="020F0502020204030204" pitchFamily="34" charset="0"/>
              </a:rPr>
              <a:t> requirements, a </a:t>
            </a:r>
            <a:r>
              <a:rPr lang="en-US" sz="2800" dirty="0">
                <a:solidFill>
                  <a:srgbClr val="008080"/>
                </a:solidFill>
                <a:latin typeface="Calibri" panose="020F0502020204030204" pitchFamily="34" charset="0"/>
              </a:rPr>
              <a:t>64 bit processor</a:t>
            </a:r>
            <a:r>
              <a:rPr lang="en-US" sz="2800" dirty="0">
                <a:latin typeface="Calibri" panose="020F0502020204030204" pitchFamily="34" charset="0"/>
              </a:rPr>
              <a:t> needs to be ISA compatible with all 32 bit, and 16 bit ISAs</a:t>
            </a:r>
          </a:p>
          <a:p>
            <a:pPr marL="520700" indent="-3238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What do we do with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?</a:t>
            </a:r>
          </a:p>
          <a:p>
            <a:pPr marL="520700" indent="-3238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Do we define a new set of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 for each type of x86 ISA?    </a:t>
            </a:r>
            <a:r>
              <a:rPr lang="en-US" sz="2800" b="1" dirty="0">
                <a:solidFill>
                  <a:srgbClr val="000080"/>
                </a:solidFill>
                <a:latin typeface="Calibri" panose="020F0502020204030204" pitchFamily="34" charset="0"/>
              </a:rPr>
              <a:t>ANSWER</a:t>
            </a:r>
            <a:r>
              <a:rPr lang="en-US" sz="2800" dirty="0">
                <a:latin typeface="Calibri" panose="020F0502020204030204" pitchFamily="34" charset="0"/>
              </a:rPr>
              <a:t> 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1" y="1758950"/>
            <a:ext cx="60912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x86 Machine Model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Simple Integer Instructions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Branch Instructions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Advanced Memory Instructions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Instructions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Encoding the x86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001000" y="434340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FP Machine Model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22550" y="3875088"/>
            <a:ext cx="7588250" cy="22971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34290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There is no direct connection between </a:t>
            </a:r>
            <a:r>
              <a:rPr lang="en-US" sz="2600" dirty="0">
                <a:solidFill>
                  <a:srgbClr val="004586"/>
                </a:solidFill>
                <a:latin typeface="Calibri" panose="020F0502020204030204" pitchFamily="34" charset="0"/>
              </a:rPr>
              <a:t>integer</a:t>
            </a:r>
            <a:r>
              <a:rPr lang="en-US" sz="2600" dirty="0">
                <a:latin typeface="Calibri" panose="020F0502020204030204" pitchFamily="34" charset="0"/>
              </a:rPr>
              <a:t> and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FP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registers</a:t>
            </a:r>
          </a:p>
          <a:p>
            <a:pPr marL="571500" indent="-34290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They can only communicate through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memory</a:t>
            </a:r>
          </a:p>
          <a:p>
            <a:pPr marL="571500" indent="-34290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No way to load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 floating-point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immediates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directly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267200" y="1752600"/>
            <a:ext cx="3657600" cy="1836738"/>
            <a:chOff x="2160" y="1104"/>
            <a:chExt cx="2304" cy="115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60" y="1104"/>
              <a:ext cx="2304" cy="1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83" y="1172"/>
              <a:ext cx="625" cy="323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43" y="1159"/>
              <a:ext cx="483" cy="314"/>
            </a:xfrm>
            <a:prstGeom prst="rect">
              <a:avLst/>
            </a:prstGeom>
            <a:solidFill>
              <a:srgbClr val="D5F6FF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52" y="1785"/>
              <a:ext cx="2138" cy="382"/>
            </a:xfrm>
            <a:prstGeom prst="rect">
              <a:avLst/>
            </a:prstGeom>
            <a:solidFill>
              <a:srgbClr val="F4D7E3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980" y="1872"/>
              <a:ext cx="6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023" y="1202"/>
              <a:ext cx="3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Integer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983" y="1347"/>
              <a:ext cx="3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76" y="1182"/>
              <a:ext cx="625" cy="323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017" y="1211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FP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76" y="1356"/>
              <a:ext cx="3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274" y="1278"/>
              <a:ext cx="3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Constants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487" y="1464"/>
              <a:ext cx="0" cy="322"/>
            </a:xfrm>
            <a:prstGeom prst="line">
              <a:avLst/>
            </a:prstGeom>
            <a:noFill/>
            <a:ln w="11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466" y="1721"/>
              <a:ext cx="43" cy="76"/>
            </a:xfrm>
            <a:custGeom>
              <a:avLst/>
              <a:gdLst>
                <a:gd name="T0" fmla="*/ 21 w 43"/>
                <a:gd name="T1" fmla="*/ 21 h 76"/>
                <a:gd name="T2" fmla="*/ 0 w 43"/>
                <a:gd name="T3" fmla="*/ 0 h 76"/>
                <a:gd name="T4" fmla="*/ 21 w 43"/>
                <a:gd name="T5" fmla="*/ 76 h 76"/>
                <a:gd name="T6" fmla="*/ 43 w 43"/>
                <a:gd name="T7" fmla="*/ 0 h 76"/>
                <a:gd name="T8" fmla="*/ 21 w 43"/>
                <a:gd name="T9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6">
                  <a:moveTo>
                    <a:pt x="21" y="21"/>
                  </a:moveTo>
                  <a:lnTo>
                    <a:pt x="0" y="0"/>
                  </a:lnTo>
                  <a:lnTo>
                    <a:pt x="21" y="76"/>
                  </a:lnTo>
                  <a:lnTo>
                    <a:pt x="43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730" y="1320"/>
              <a:ext cx="161" cy="0"/>
            </a:xfrm>
            <a:prstGeom prst="line">
              <a:avLst/>
            </a:prstGeom>
            <a:noFill/>
            <a:ln w="11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827" y="1298"/>
              <a:ext cx="75" cy="44"/>
            </a:xfrm>
            <a:custGeom>
              <a:avLst/>
              <a:gdLst>
                <a:gd name="T0" fmla="*/ 21 w 75"/>
                <a:gd name="T1" fmla="*/ 22 h 44"/>
                <a:gd name="T2" fmla="*/ 0 w 75"/>
                <a:gd name="T3" fmla="*/ 44 h 44"/>
                <a:gd name="T4" fmla="*/ 75 w 75"/>
                <a:gd name="T5" fmla="*/ 22 h 44"/>
                <a:gd name="T6" fmla="*/ 0 w 75"/>
                <a:gd name="T7" fmla="*/ 0 h 44"/>
                <a:gd name="T8" fmla="*/ 21 w 75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21" y="22"/>
                  </a:moveTo>
                  <a:lnTo>
                    <a:pt x="0" y="44"/>
                  </a:lnTo>
                  <a:lnTo>
                    <a:pt x="75" y="22"/>
                  </a:lnTo>
                  <a:lnTo>
                    <a:pt x="0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184" y="1516"/>
              <a:ext cx="0" cy="252"/>
            </a:xfrm>
            <a:prstGeom prst="line">
              <a:avLst/>
            </a:prstGeom>
            <a:noFill/>
            <a:ln w="9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165" y="1506"/>
              <a:ext cx="38" cy="68"/>
            </a:xfrm>
            <a:custGeom>
              <a:avLst/>
              <a:gdLst>
                <a:gd name="T0" fmla="*/ 19 w 38"/>
                <a:gd name="T1" fmla="*/ 48 h 68"/>
                <a:gd name="T2" fmla="*/ 38 w 38"/>
                <a:gd name="T3" fmla="*/ 68 h 68"/>
                <a:gd name="T4" fmla="*/ 19 w 38"/>
                <a:gd name="T5" fmla="*/ 0 h 68"/>
                <a:gd name="T6" fmla="*/ 0 w 38"/>
                <a:gd name="T7" fmla="*/ 68 h 68"/>
                <a:gd name="T8" fmla="*/ 19 w 38"/>
                <a:gd name="T9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19" y="48"/>
                  </a:moveTo>
                  <a:lnTo>
                    <a:pt x="38" y="68"/>
                  </a:lnTo>
                  <a:lnTo>
                    <a:pt x="19" y="0"/>
                  </a:lnTo>
                  <a:lnTo>
                    <a:pt x="0" y="68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165" y="1710"/>
              <a:ext cx="38" cy="68"/>
            </a:xfrm>
            <a:custGeom>
              <a:avLst/>
              <a:gdLst>
                <a:gd name="T0" fmla="*/ 19 w 38"/>
                <a:gd name="T1" fmla="*/ 20 h 68"/>
                <a:gd name="T2" fmla="*/ 0 w 38"/>
                <a:gd name="T3" fmla="*/ 0 h 68"/>
                <a:gd name="T4" fmla="*/ 19 w 38"/>
                <a:gd name="T5" fmla="*/ 68 h 68"/>
                <a:gd name="T6" fmla="*/ 38 w 38"/>
                <a:gd name="T7" fmla="*/ 0 h 68"/>
                <a:gd name="T8" fmla="*/ 19 w 38"/>
                <a:gd name="T9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8">
                  <a:moveTo>
                    <a:pt x="19" y="20"/>
                  </a:moveTo>
                  <a:lnTo>
                    <a:pt x="0" y="0"/>
                  </a:lnTo>
                  <a:lnTo>
                    <a:pt x="19" y="68"/>
                  </a:lnTo>
                  <a:lnTo>
                    <a:pt x="38" y="0"/>
                  </a:lnTo>
                  <a:lnTo>
                    <a:pt x="19" y="2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096" y="1508"/>
              <a:ext cx="0" cy="253"/>
            </a:xfrm>
            <a:prstGeom prst="line">
              <a:avLst/>
            </a:prstGeom>
            <a:noFill/>
            <a:ln w="9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077" y="1499"/>
              <a:ext cx="39" cy="67"/>
            </a:xfrm>
            <a:custGeom>
              <a:avLst/>
              <a:gdLst>
                <a:gd name="T0" fmla="*/ 19 w 39"/>
                <a:gd name="T1" fmla="*/ 48 h 67"/>
                <a:gd name="T2" fmla="*/ 39 w 39"/>
                <a:gd name="T3" fmla="*/ 67 h 67"/>
                <a:gd name="T4" fmla="*/ 19 w 39"/>
                <a:gd name="T5" fmla="*/ 0 h 67"/>
                <a:gd name="T6" fmla="*/ 0 w 39"/>
                <a:gd name="T7" fmla="*/ 67 h 67"/>
                <a:gd name="T8" fmla="*/ 19 w 39"/>
                <a:gd name="T9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7">
                  <a:moveTo>
                    <a:pt x="19" y="48"/>
                  </a:moveTo>
                  <a:lnTo>
                    <a:pt x="39" y="67"/>
                  </a:lnTo>
                  <a:lnTo>
                    <a:pt x="19" y="0"/>
                  </a:lnTo>
                  <a:lnTo>
                    <a:pt x="0" y="67"/>
                  </a:lnTo>
                  <a:lnTo>
                    <a:pt x="19" y="4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077" y="1703"/>
              <a:ext cx="39" cy="67"/>
            </a:xfrm>
            <a:custGeom>
              <a:avLst/>
              <a:gdLst>
                <a:gd name="T0" fmla="*/ 19 w 39"/>
                <a:gd name="T1" fmla="*/ 19 h 67"/>
                <a:gd name="T2" fmla="*/ 0 w 39"/>
                <a:gd name="T3" fmla="*/ 0 h 67"/>
                <a:gd name="T4" fmla="*/ 19 w 39"/>
                <a:gd name="T5" fmla="*/ 67 h 67"/>
                <a:gd name="T6" fmla="*/ 39 w 39"/>
                <a:gd name="T7" fmla="*/ 0 h 67"/>
                <a:gd name="T8" fmla="*/ 19 w 39"/>
                <a:gd name="T9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7">
                  <a:moveTo>
                    <a:pt x="19" y="19"/>
                  </a:moveTo>
                  <a:lnTo>
                    <a:pt x="0" y="0"/>
                  </a:lnTo>
                  <a:lnTo>
                    <a:pt x="19" y="67"/>
                  </a:lnTo>
                  <a:lnTo>
                    <a:pt x="39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FP </a:t>
            </a:r>
            <a:r>
              <a:rPr lang="fr-FR" dirty="0" err="1">
                <a:solidFill>
                  <a:schemeClr val="tx1"/>
                </a:solidFill>
              </a:rPr>
              <a:t>Load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4197350"/>
            <a:ext cx="7416800" cy="20510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fld</a:t>
            </a:r>
            <a:r>
              <a:rPr lang="en-US" sz="2800" dirty="0">
                <a:latin typeface="Calibri" panose="020F0502020204030204" pitchFamily="34" charset="0"/>
              </a:rPr>
              <a:t> instruction pushes the value of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first operand</a:t>
            </a:r>
            <a:r>
              <a:rPr lang="en-US" sz="2800" dirty="0">
                <a:latin typeface="Calibri" panose="020F0502020204030204" pitchFamily="34" charset="0"/>
              </a:rPr>
              <a:t> (register/</a:t>
            </a:r>
            <a:r>
              <a:rPr lang="en-US" sz="2800" dirty="0" err="1">
                <a:latin typeface="Calibri" panose="020F0502020204030204" pitchFamily="34" charset="0"/>
              </a:rPr>
              <a:t>mem</a:t>
            </a:r>
            <a:r>
              <a:rPr lang="en-US" sz="2800" dirty="0">
                <a:latin typeface="Calibri" panose="020F0502020204030204" pitchFamily="34" charset="0"/>
              </a:rPr>
              <a:t>) to the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FP stack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fild</a:t>
            </a:r>
            <a:r>
              <a:rPr lang="en-US" sz="2800" dirty="0">
                <a:latin typeface="Calibri" panose="020F0502020204030204" pitchFamily="34" charset="0"/>
              </a:rPr>
              <a:t> instruction pushes an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integer</a:t>
            </a:r>
            <a:r>
              <a:rPr lang="en-US" sz="2800" dirty="0">
                <a:latin typeface="Calibri" panose="020F0502020204030204" pitchFamily="34" charset="0"/>
              </a:rPr>
              <a:t> stored in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memory</a:t>
            </a:r>
            <a:r>
              <a:rPr lang="en-US" sz="2800" dirty="0">
                <a:latin typeface="Calibri" panose="020F0502020204030204" pitchFamily="34" charset="0"/>
              </a:rPr>
              <a:t> to the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FP stack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709862" y="1633538"/>
            <a:ext cx="6738939" cy="2176463"/>
            <a:chOff x="1152" y="1056"/>
            <a:chExt cx="4245" cy="1371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2" y="1056"/>
              <a:ext cx="4245" cy="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169" y="1073"/>
              <a:ext cx="4209" cy="191"/>
            </a:xfrm>
            <a:custGeom>
              <a:avLst/>
              <a:gdLst>
                <a:gd name="T0" fmla="*/ 0 w 486"/>
                <a:gd name="T1" fmla="*/ 0 h 22"/>
                <a:gd name="T2" fmla="*/ 486 w 486"/>
                <a:gd name="T3" fmla="*/ 0 h 22"/>
                <a:gd name="T4" fmla="*/ 0 w 486"/>
                <a:gd name="T5" fmla="*/ 4 h 22"/>
                <a:gd name="T6" fmla="*/ 486 w 486"/>
                <a:gd name="T7" fmla="*/ 4 h 22"/>
                <a:gd name="T8" fmla="*/ 0 w 486"/>
                <a:gd name="T9" fmla="*/ 22 h 22"/>
                <a:gd name="T10" fmla="*/ 0 w 486"/>
                <a:gd name="T11" fmla="*/ 4 h 22"/>
                <a:gd name="T12" fmla="*/ 4 w 486"/>
                <a:gd name="T13" fmla="*/ 22 h 22"/>
                <a:gd name="T14" fmla="*/ 4 w 486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22">
                  <a:moveTo>
                    <a:pt x="0" y="0"/>
                  </a:moveTo>
                  <a:lnTo>
                    <a:pt x="486" y="0"/>
                  </a:lnTo>
                  <a:moveTo>
                    <a:pt x="0" y="4"/>
                  </a:moveTo>
                  <a:lnTo>
                    <a:pt x="486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82" y="1099"/>
              <a:ext cx="5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31" y="110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09" y="1099"/>
              <a:ext cx="4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970" y="110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048" y="1099"/>
              <a:ext cx="6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169" y="1108"/>
              <a:ext cx="4209" cy="476"/>
            </a:xfrm>
            <a:custGeom>
              <a:avLst/>
              <a:gdLst>
                <a:gd name="T0" fmla="*/ 482 w 486"/>
                <a:gd name="T1" fmla="*/ 18 h 55"/>
                <a:gd name="T2" fmla="*/ 482 w 486"/>
                <a:gd name="T3" fmla="*/ 0 h 55"/>
                <a:gd name="T4" fmla="*/ 486 w 486"/>
                <a:gd name="T5" fmla="*/ 18 h 55"/>
                <a:gd name="T6" fmla="*/ 486 w 486"/>
                <a:gd name="T7" fmla="*/ 0 h 55"/>
                <a:gd name="T8" fmla="*/ 0 w 486"/>
                <a:gd name="T9" fmla="*/ 18 h 55"/>
                <a:gd name="T10" fmla="*/ 486 w 486"/>
                <a:gd name="T11" fmla="*/ 18 h 55"/>
                <a:gd name="T12" fmla="*/ 0 w 486"/>
                <a:gd name="T13" fmla="*/ 55 h 55"/>
                <a:gd name="T14" fmla="*/ 0 w 486"/>
                <a:gd name="T15" fmla="*/ 19 h 55"/>
                <a:gd name="T16" fmla="*/ 4 w 486"/>
                <a:gd name="T17" fmla="*/ 55 h 55"/>
                <a:gd name="T18" fmla="*/ 4 w 486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55">
                  <a:moveTo>
                    <a:pt x="482" y="18"/>
                  </a:moveTo>
                  <a:lnTo>
                    <a:pt x="482" y="0"/>
                  </a:lnTo>
                  <a:moveTo>
                    <a:pt x="486" y="18"/>
                  </a:moveTo>
                  <a:lnTo>
                    <a:pt x="486" y="0"/>
                  </a:lnTo>
                  <a:moveTo>
                    <a:pt x="0" y="18"/>
                  </a:moveTo>
                  <a:lnTo>
                    <a:pt x="486" y="18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82" y="1287"/>
              <a:ext cx="4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fld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fld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fild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1931" y="1273"/>
              <a:ext cx="0" cy="31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009" y="1287"/>
              <a:ext cx="842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fld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fld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st1</a:t>
              </a:r>
            </a:p>
            <a:p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fild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970" y="1273"/>
              <a:ext cx="0" cy="31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" y="1287"/>
              <a:ext cx="2330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Pushes an FP number stored in [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] to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the FP stack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Pushes the contents of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st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 to the top of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the stack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Pushes an integer stored in [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] to the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FP stack after converting it to a 32 bit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floating point number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169" y="1273"/>
              <a:ext cx="4209" cy="623"/>
            </a:xfrm>
            <a:custGeom>
              <a:avLst/>
              <a:gdLst>
                <a:gd name="T0" fmla="*/ 482 w 486"/>
                <a:gd name="T1" fmla="*/ 36 h 72"/>
                <a:gd name="T2" fmla="*/ 482 w 486"/>
                <a:gd name="T3" fmla="*/ 0 h 72"/>
                <a:gd name="T4" fmla="*/ 486 w 486"/>
                <a:gd name="T5" fmla="*/ 36 h 72"/>
                <a:gd name="T6" fmla="*/ 486 w 486"/>
                <a:gd name="T7" fmla="*/ 0 h 72"/>
                <a:gd name="T8" fmla="*/ 0 w 486"/>
                <a:gd name="T9" fmla="*/ 36 h 72"/>
                <a:gd name="T10" fmla="*/ 486 w 486"/>
                <a:gd name="T11" fmla="*/ 36 h 72"/>
                <a:gd name="T12" fmla="*/ 0 w 486"/>
                <a:gd name="T13" fmla="*/ 72 h 72"/>
                <a:gd name="T14" fmla="*/ 0 w 486"/>
                <a:gd name="T15" fmla="*/ 36 h 72"/>
                <a:gd name="T16" fmla="*/ 4 w 486"/>
                <a:gd name="T17" fmla="*/ 72 h 72"/>
                <a:gd name="T18" fmla="*/ 4 w 486"/>
                <a:gd name="T1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72">
                  <a:moveTo>
                    <a:pt x="482" y="36"/>
                  </a:moveTo>
                  <a:lnTo>
                    <a:pt x="482" y="0"/>
                  </a:lnTo>
                  <a:moveTo>
                    <a:pt x="486" y="36"/>
                  </a:moveTo>
                  <a:lnTo>
                    <a:pt x="486" y="0"/>
                  </a:lnTo>
                  <a:moveTo>
                    <a:pt x="0" y="36"/>
                  </a:moveTo>
                  <a:lnTo>
                    <a:pt x="486" y="36"/>
                  </a:lnTo>
                  <a:moveTo>
                    <a:pt x="0" y="72"/>
                  </a:moveTo>
                  <a:lnTo>
                    <a:pt x="0" y="36"/>
                  </a:lnTo>
                  <a:moveTo>
                    <a:pt x="4" y="72"/>
                  </a:moveTo>
                  <a:lnTo>
                    <a:pt x="4" y="36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1931" y="1584"/>
              <a:ext cx="0" cy="31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970" y="1584"/>
              <a:ext cx="0" cy="31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169" y="1584"/>
              <a:ext cx="4209" cy="789"/>
            </a:xfrm>
            <a:custGeom>
              <a:avLst/>
              <a:gdLst>
                <a:gd name="T0" fmla="*/ 482 w 486"/>
                <a:gd name="T1" fmla="*/ 36 h 91"/>
                <a:gd name="T2" fmla="*/ 482 w 486"/>
                <a:gd name="T3" fmla="*/ 0 h 91"/>
                <a:gd name="T4" fmla="*/ 486 w 486"/>
                <a:gd name="T5" fmla="*/ 36 h 91"/>
                <a:gd name="T6" fmla="*/ 486 w 486"/>
                <a:gd name="T7" fmla="*/ 0 h 91"/>
                <a:gd name="T8" fmla="*/ 0 w 486"/>
                <a:gd name="T9" fmla="*/ 37 h 91"/>
                <a:gd name="T10" fmla="*/ 486 w 486"/>
                <a:gd name="T11" fmla="*/ 37 h 91"/>
                <a:gd name="T12" fmla="*/ 0 w 486"/>
                <a:gd name="T13" fmla="*/ 91 h 91"/>
                <a:gd name="T14" fmla="*/ 0 w 486"/>
                <a:gd name="T15" fmla="*/ 37 h 91"/>
                <a:gd name="T16" fmla="*/ 4 w 486"/>
                <a:gd name="T17" fmla="*/ 91 h 91"/>
                <a:gd name="T18" fmla="*/ 4 w 486"/>
                <a:gd name="T19" fmla="*/ 3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91">
                  <a:moveTo>
                    <a:pt x="482" y="36"/>
                  </a:moveTo>
                  <a:lnTo>
                    <a:pt x="482" y="0"/>
                  </a:lnTo>
                  <a:moveTo>
                    <a:pt x="486" y="36"/>
                  </a:moveTo>
                  <a:lnTo>
                    <a:pt x="486" y="0"/>
                  </a:lnTo>
                  <a:moveTo>
                    <a:pt x="0" y="37"/>
                  </a:moveTo>
                  <a:lnTo>
                    <a:pt x="486" y="37"/>
                  </a:lnTo>
                  <a:moveTo>
                    <a:pt x="0" y="91"/>
                  </a:moveTo>
                  <a:lnTo>
                    <a:pt x="0" y="37"/>
                  </a:lnTo>
                  <a:moveTo>
                    <a:pt x="4" y="91"/>
                  </a:moveTo>
                  <a:lnTo>
                    <a:pt x="4" y="37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931" y="1905"/>
              <a:ext cx="0" cy="46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970" y="1905"/>
              <a:ext cx="0" cy="46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1169" y="1905"/>
              <a:ext cx="4209" cy="502"/>
            </a:xfrm>
            <a:custGeom>
              <a:avLst/>
              <a:gdLst>
                <a:gd name="T0" fmla="*/ 482 w 486"/>
                <a:gd name="T1" fmla="*/ 54 h 58"/>
                <a:gd name="T2" fmla="*/ 482 w 486"/>
                <a:gd name="T3" fmla="*/ 0 h 58"/>
                <a:gd name="T4" fmla="*/ 486 w 486"/>
                <a:gd name="T5" fmla="*/ 54 h 58"/>
                <a:gd name="T6" fmla="*/ 486 w 486"/>
                <a:gd name="T7" fmla="*/ 0 h 58"/>
                <a:gd name="T8" fmla="*/ 0 w 486"/>
                <a:gd name="T9" fmla="*/ 54 h 58"/>
                <a:gd name="T10" fmla="*/ 486 w 486"/>
                <a:gd name="T11" fmla="*/ 54 h 58"/>
                <a:gd name="T12" fmla="*/ 0 w 486"/>
                <a:gd name="T13" fmla="*/ 58 h 58"/>
                <a:gd name="T14" fmla="*/ 486 w 486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58">
                  <a:moveTo>
                    <a:pt x="482" y="54"/>
                  </a:moveTo>
                  <a:lnTo>
                    <a:pt x="482" y="0"/>
                  </a:lnTo>
                  <a:moveTo>
                    <a:pt x="486" y="54"/>
                  </a:moveTo>
                  <a:lnTo>
                    <a:pt x="486" y="0"/>
                  </a:lnTo>
                  <a:moveTo>
                    <a:pt x="0" y="54"/>
                  </a:moveTo>
                  <a:lnTo>
                    <a:pt x="486" y="54"/>
                  </a:lnTo>
                  <a:moveTo>
                    <a:pt x="0" y="58"/>
                  </a:moveTo>
                  <a:lnTo>
                    <a:pt x="486" y="5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Assembler Directives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447800"/>
            <a:ext cx="7848600" cy="30797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There are two ways to load an FP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immediate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Store its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hex</a:t>
            </a:r>
            <a:r>
              <a:rPr lang="en-US" sz="2200" dirty="0">
                <a:latin typeface="Calibri" panose="020F0502020204030204" pitchFamily="34" charset="0"/>
              </a:rPr>
              <a:t> representation to </a:t>
            </a:r>
            <a:r>
              <a:rPr lang="en-US" sz="2200" dirty="0">
                <a:solidFill>
                  <a:schemeClr val="accent2"/>
                </a:solidFill>
                <a:latin typeface="Calibri" panose="020F0502020204030204" pitchFamily="34" charset="0"/>
              </a:rPr>
              <a:t>memory</a:t>
            </a:r>
            <a:r>
              <a:rPr lang="en-US" sz="2200" dirty="0">
                <a:latin typeface="Calibri" panose="020F0502020204030204" pitchFamily="34" charset="0"/>
              </a:rPr>
              <a:t>, and use the </a:t>
            </a:r>
            <a:r>
              <a:rPr lang="en-US" sz="2200" dirty="0" err="1">
                <a:solidFill>
                  <a:srgbClr val="2300DC"/>
                </a:solidFill>
                <a:latin typeface="Calibri" panose="020F0502020204030204" pitchFamily="34" charset="0"/>
              </a:rPr>
              <a:t>fld</a:t>
            </a:r>
            <a:r>
              <a:rPr lang="en-US" sz="2200" dirty="0">
                <a:latin typeface="Calibri" panose="020F0502020204030204" pitchFamily="34" charset="0"/>
              </a:rPr>
              <a:t> instruction to bring the value to a FP register.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Use an </a:t>
            </a: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assembler directive</a:t>
            </a:r>
            <a:r>
              <a:rPr lang="en-US" sz="2200" dirty="0">
                <a:latin typeface="Calibri" panose="020F0502020204030204" pitchFamily="34" charset="0"/>
              </a:rPr>
              <a:t> to store the </a:t>
            </a: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immediate</a:t>
            </a:r>
            <a:r>
              <a:rPr lang="en-US" sz="2200" dirty="0">
                <a:latin typeface="Calibri" panose="020F0502020204030204" pitchFamily="34" charset="0"/>
              </a:rPr>
              <a:t> as a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constant</a:t>
            </a:r>
            <a:r>
              <a:rPr lang="en-US" sz="2200" dirty="0">
                <a:latin typeface="Calibri" panose="020F0502020204030204" pitchFamily="34" charset="0"/>
              </a:rPr>
              <a:t> before the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program</a:t>
            </a:r>
            <a:r>
              <a:rPr lang="en-US" sz="2200" dirty="0">
                <a:latin typeface="Calibri" panose="020F0502020204030204" pitchFamily="34" charset="0"/>
              </a:rPr>
              <a:t> starts. Then use the </a:t>
            </a:r>
            <a:r>
              <a:rPr lang="en-US" sz="2200" dirty="0" err="1">
                <a:solidFill>
                  <a:srgbClr val="00AE00"/>
                </a:solidFill>
                <a:latin typeface="Calibri" panose="020F0502020204030204" pitchFamily="34" charset="0"/>
              </a:rPr>
              <a:t>fld</a:t>
            </a:r>
            <a:r>
              <a:rPr lang="en-US" sz="2200" dirty="0">
                <a:latin typeface="Calibri" panose="020F0502020204030204" pitchFamily="34" charset="0"/>
              </a:rPr>
              <a:t> instruction to transfer the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value</a:t>
            </a:r>
            <a:r>
              <a:rPr lang="en-US" sz="2200" dirty="0">
                <a:latin typeface="Calibri" panose="020F0502020204030204" pitchFamily="34" charset="0"/>
              </a:rPr>
              <a:t> to the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 FP stack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In NASM :</a:t>
            </a:r>
          </a:p>
        </p:txBody>
      </p:sp>
      <p:sp>
        <p:nvSpPr>
          <p:cNvPr id="5" name="Freeform 4"/>
          <p:cNvSpPr/>
          <p:nvPr/>
        </p:nvSpPr>
        <p:spPr>
          <a:xfrm>
            <a:off x="2895600" y="5740200"/>
            <a:ext cx="67818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Declares a 32 bit floating-point constant : 2.392 in the data section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4000" y="4572000"/>
            <a:ext cx="5022090" cy="838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83106" y="46679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section .data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2.392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Assembler Directives –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855788"/>
            <a:ext cx="7924800" cy="38592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000" dirty="0">
                <a:latin typeface="Calibri" panose="020F0502020204030204" pitchFamily="34" charset="0"/>
              </a:rPr>
              <a:t>Furthermore, the assembler associates the label </a:t>
            </a:r>
            <a:r>
              <a:rPr lang="en-US" sz="3000" dirty="0" err="1">
                <a:solidFill>
                  <a:srgbClr val="004586"/>
                </a:solidFill>
                <a:latin typeface="Calibri" panose="020F0502020204030204" pitchFamily="34" charset="0"/>
              </a:rPr>
              <a:t>num</a:t>
            </a:r>
            <a:r>
              <a:rPr lang="en-US" sz="3000" dirty="0">
                <a:latin typeface="Calibri" panose="020F0502020204030204" pitchFamily="34" charset="0"/>
              </a:rPr>
              <a:t> with the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memory address</a:t>
            </a:r>
            <a:r>
              <a:rPr lang="en-US" sz="3000" dirty="0">
                <a:latin typeface="Calibri" panose="020F0502020204030204" pitchFamily="34" charset="0"/>
              </a:rPr>
              <a:t> that saves </a:t>
            </a:r>
            <a:r>
              <a:rPr lang="en-US" sz="3000" dirty="0">
                <a:solidFill>
                  <a:srgbClr val="0000FF"/>
                </a:solidFill>
                <a:latin typeface="Calibri" panose="020F0502020204030204" pitchFamily="34" charset="0"/>
              </a:rPr>
              <a:t>2.392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000" dirty="0">
                <a:latin typeface="Calibri" panose="020F0502020204030204" pitchFamily="34" charset="0"/>
              </a:rPr>
              <a:t>In the </a:t>
            </a:r>
            <a:r>
              <a:rPr lang="en-US" sz="3000" dirty="0">
                <a:solidFill>
                  <a:srgbClr val="FF0000"/>
                </a:solidFill>
                <a:latin typeface="Calibri" panose="020F0502020204030204" pitchFamily="34" charset="0"/>
              </a:rPr>
              <a:t>assembly program</a:t>
            </a:r>
            <a:r>
              <a:rPr lang="en-US" sz="3000" dirty="0">
                <a:latin typeface="Calibri" panose="020F0502020204030204" pitchFamily="34" charset="0"/>
              </a:rPr>
              <a:t>, we need to write: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000" dirty="0" err="1">
                <a:latin typeface="Calibri" panose="020F0502020204030204" pitchFamily="34" charset="0"/>
              </a:rPr>
              <a:t>fld</a:t>
            </a:r>
            <a:r>
              <a:rPr lang="en-US" sz="3000" dirty="0">
                <a:latin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</a:rPr>
              <a:t>dword</a:t>
            </a:r>
            <a:r>
              <a:rPr lang="en-US" sz="3000" dirty="0">
                <a:latin typeface="Calibri" panose="020F0502020204030204" pitchFamily="34" charset="0"/>
              </a:rPr>
              <a:t> [</a:t>
            </a:r>
            <a:r>
              <a:rPr lang="en-US" sz="3000" dirty="0" err="1">
                <a:latin typeface="Calibri" panose="020F0502020204030204" pitchFamily="34" charset="0"/>
              </a:rPr>
              <a:t>num</a:t>
            </a:r>
            <a:r>
              <a:rPr lang="en-US" sz="3000" dirty="0">
                <a:latin typeface="Calibri" panose="020F0502020204030204" pitchFamily="34" charset="0"/>
              </a:rPr>
              <a:t>]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000" dirty="0">
                <a:latin typeface="Calibri" panose="020F0502020204030204" pitchFamily="34" charset="0"/>
              </a:rPr>
              <a:t>With this method, we do not have to save the 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hex (binary)</a:t>
            </a:r>
            <a:r>
              <a:rPr lang="en-US" sz="3000" dirty="0">
                <a:latin typeface="Calibri" panose="020F0502020204030204" pitchFamily="34" charset="0"/>
              </a:rPr>
              <a:t> representation of a FP number. The assembler will automatically do it for us.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FP Exchange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3429000"/>
            <a:ext cx="7848600" cy="19494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Exchanges</a:t>
            </a:r>
            <a:r>
              <a:rPr lang="en-US" dirty="0">
                <a:latin typeface="Calibri" panose="020F0502020204030204" pitchFamily="34" charset="0"/>
              </a:rPr>
              <a:t> the contents of two floating point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registers</a:t>
            </a:r>
          </a:p>
          <a:p>
            <a:pPr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</a:rPr>
              <a:t>st0</a:t>
            </a:r>
            <a:r>
              <a:rPr lang="en-US" dirty="0">
                <a:latin typeface="Calibri" panose="020F0502020204030204" pitchFamily="34" charset="0"/>
              </a:rPr>
              <a:t> is always one of the FP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registers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90800" y="1828800"/>
            <a:ext cx="7086600" cy="1068388"/>
            <a:chOff x="1008" y="1152"/>
            <a:chExt cx="4464" cy="67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8" y="1152"/>
              <a:ext cx="4464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28" y="1172"/>
              <a:ext cx="4416" cy="220"/>
            </a:xfrm>
            <a:custGeom>
              <a:avLst/>
              <a:gdLst>
                <a:gd name="T0" fmla="*/ 0 w 441"/>
                <a:gd name="T1" fmla="*/ 0 h 22"/>
                <a:gd name="T2" fmla="*/ 441 w 441"/>
                <a:gd name="T3" fmla="*/ 0 h 22"/>
                <a:gd name="T4" fmla="*/ 0 w 441"/>
                <a:gd name="T5" fmla="*/ 4 h 22"/>
                <a:gd name="T6" fmla="*/ 441 w 441"/>
                <a:gd name="T7" fmla="*/ 4 h 22"/>
                <a:gd name="T8" fmla="*/ 0 w 441"/>
                <a:gd name="T9" fmla="*/ 22 h 22"/>
                <a:gd name="T10" fmla="*/ 0 w 441"/>
                <a:gd name="T11" fmla="*/ 4 h 22"/>
                <a:gd name="T12" fmla="*/ 4 w 441"/>
                <a:gd name="T13" fmla="*/ 22 h 22"/>
                <a:gd name="T14" fmla="*/ 4 w 441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22">
                  <a:moveTo>
                    <a:pt x="0" y="0"/>
                  </a:moveTo>
                  <a:lnTo>
                    <a:pt x="441" y="0"/>
                  </a:lnTo>
                  <a:moveTo>
                    <a:pt x="0" y="4"/>
                  </a:moveTo>
                  <a:lnTo>
                    <a:pt x="441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58" y="1202"/>
              <a:ext cx="5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899" y="1212"/>
              <a:ext cx="0" cy="180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99" y="1202"/>
              <a:ext cx="5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660" y="1212"/>
              <a:ext cx="0" cy="180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760" y="1202"/>
              <a:ext cx="7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28" y="1212"/>
              <a:ext cx="4416" cy="371"/>
            </a:xfrm>
            <a:custGeom>
              <a:avLst/>
              <a:gdLst>
                <a:gd name="T0" fmla="*/ 437 w 441"/>
                <a:gd name="T1" fmla="*/ 18 h 37"/>
                <a:gd name="T2" fmla="*/ 437 w 441"/>
                <a:gd name="T3" fmla="*/ 0 h 37"/>
                <a:gd name="T4" fmla="*/ 441 w 441"/>
                <a:gd name="T5" fmla="*/ 18 h 37"/>
                <a:gd name="T6" fmla="*/ 441 w 441"/>
                <a:gd name="T7" fmla="*/ 0 h 37"/>
                <a:gd name="T8" fmla="*/ 0 w 441"/>
                <a:gd name="T9" fmla="*/ 18 h 37"/>
                <a:gd name="T10" fmla="*/ 441 w 441"/>
                <a:gd name="T11" fmla="*/ 18 h 37"/>
                <a:gd name="T12" fmla="*/ 0 w 441"/>
                <a:gd name="T13" fmla="*/ 37 h 37"/>
                <a:gd name="T14" fmla="*/ 0 w 441"/>
                <a:gd name="T15" fmla="*/ 18 h 37"/>
                <a:gd name="T16" fmla="*/ 4 w 441"/>
                <a:gd name="T17" fmla="*/ 37 h 37"/>
                <a:gd name="T18" fmla="*/ 4 w 441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37">
                  <a:moveTo>
                    <a:pt x="437" y="18"/>
                  </a:moveTo>
                  <a:lnTo>
                    <a:pt x="437" y="0"/>
                  </a:lnTo>
                  <a:moveTo>
                    <a:pt x="441" y="18"/>
                  </a:moveTo>
                  <a:lnTo>
                    <a:pt x="441" y="0"/>
                  </a:lnTo>
                  <a:moveTo>
                    <a:pt x="0" y="18"/>
                  </a:moveTo>
                  <a:lnTo>
                    <a:pt x="441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58" y="1393"/>
              <a:ext cx="4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fxch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i="1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899" y="1392"/>
              <a:ext cx="0" cy="19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999" y="1393"/>
              <a:ext cx="46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fxch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st3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660" y="1392"/>
              <a:ext cx="0" cy="19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760" y="1393"/>
              <a:ext cx="21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Exchange the contents of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st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 and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st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1028" y="1392"/>
              <a:ext cx="4416" cy="371"/>
            </a:xfrm>
            <a:custGeom>
              <a:avLst/>
              <a:gdLst>
                <a:gd name="T0" fmla="*/ 437 w 441"/>
                <a:gd name="T1" fmla="*/ 19 h 37"/>
                <a:gd name="T2" fmla="*/ 437 w 441"/>
                <a:gd name="T3" fmla="*/ 0 h 37"/>
                <a:gd name="T4" fmla="*/ 441 w 441"/>
                <a:gd name="T5" fmla="*/ 19 h 37"/>
                <a:gd name="T6" fmla="*/ 441 w 441"/>
                <a:gd name="T7" fmla="*/ 0 h 37"/>
                <a:gd name="T8" fmla="*/ 0 w 441"/>
                <a:gd name="T9" fmla="*/ 19 h 37"/>
                <a:gd name="T10" fmla="*/ 441 w 441"/>
                <a:gd name="T11" fmla="*/ 19 h 37"/>
                <a:gd name="T12" fmla="*/ 0 w 441"/>
                <a:gd name="T13" fmla="*/ 37 h 37"/>
                <a:gd name="T14" fmla="*/ 0 w 441"/>
                <a:gd name="T15" fmla="*/ 19 h 37"/>
                <a:gd name="T16" fmla="*/ 4 w 441"/>
                <a:gd name="T17" fmla="*/ 37 h 37"/>
                <a:gd name="T18" fmla="*/ 4 w 441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37">
                  <a:moveTo>
                    <a:pt x="437" y="19"/>
                  </a:moveTo>
                  <a:lnTo>
                    <a:pt x="437" y="0"/>
                  </a:lnTo>
                  <a:moveTo>
                    <a:pt x="441" y="19"/>
                  </a:moveTo>
                  <a:lnTo>
                    <a:pt x="441" y="0"/>
                  </a:lnTo>
                  <a:moveTo>
                    <a:pt x="0" y="19"/>
                  </a:moveTo>
                  <a:lnTo>
                    <a:pt x="441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158" y="1583"/>
              <a:ext cx="2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fxch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1899" y="1583"/>
              <a:ext cx="0" cy="180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999" y="1583"/>
              <a:ext cx="2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fxch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660" y="1583"/>
              <a:ext cx="0" cy="180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760" y="1583"/>
              <a:ext cx="21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Exchange the contents of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st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 and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st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" name="Freeform 25"/>
            <p:cNvSpPr>
              <a:spLocks noEditPoints="1"/>
            </p:cNvSpPr>
            <p:nvPr/>
          </p:nvSpPr>
          <p:spPr bwMode="auto">
            <a:xfrm>
              <a:off x="1028" y="1583"/>
              <a:ext cx="4416" cy="220"/>
            </a:xfrm>
            <a:custGeom>
              <a:avLst/>
              <a:gdLst>
                <a:gd name="T0" fmla="*/ 437 w 441"/>
                <a:gd name="T1" fmla="*/ 18 h 22"/>
                <a:gd name="T2" fmla="*/ 437 w 441"/>
                <a:gd name="T3" fmla="*/ 0 h 22"/>
                <a:gd name="T4" fmla="*/ 441 w 441"/>
                <a:gd name="T5" fmla="*/ 18 h 22"/>
                <a:gd name="T6" fmla="*/ 441 w 441"/>
                <a:gd name="T7" fmla="*/ 0 h 22"/>
                <a:gd name="T8" fmla="*/ 0 w 441"/>
                <a:gd name="T9" fmla="*/ 18 h 22"/>
                <a:gd name="T10" fmla="*/ 441 w 441"/>
                <a:gd name="T11" fmla="*/ 18 h 22"/>
                <a:gd name="T12" fmla="*/ 0 w 441"/>
                <a:gd name="T13" fmla="*/ 22 h 22"/>
                <a:gd name="T14" fmla="*/ 441 w 44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22">
                  <a:moveTo>
                    <a:pt x="437" y="18"/>
                  </a:moveTo>
                  <a:lnTo>
                    <a:pt x="437" y="0"/>
                  </a:lnTo>
                  <a:moveTo>
                    <a:pt x="441" y="18"/>
                  </a:moveTo>
                  <a:lnTo>
                    <a:pt x="441" y="0"/>
                  </a:lnTo>
                  <a:moveTo>
                    <a:pt x="0" y="18"/>
                  </a:moveTo>
                  <a:lnTo>
                    <a:pt x="441" y="18"/>
                  </a:lnTo>
                  <a:moveTo>
                    <a:pt x="0" y="22"/>
                  </a:moveTo>
                  <a:lnTo>
                    <a:pt x="441" y="22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FP Store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1238" y="3429000"/>
            <a:ext cx="7853362" cy="2286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200"/>
              </a:spcBef>
              <a:spcAft>
                <a:spcPts val="13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i="1" dirty="0" err="1">
                <a:solidFill>
                  <a:srgbClr val="280099"/>
                </a:solidFill>
                <a:latin typeface="Calibri" panose="020F0502020204030204" pitchFamily="34" charset="0"/>
              </a:rPr>
              <a:t>fst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instruction</a:t>
            </a:r>
            <a:r>
              <a:rPr lang="en-US" sz="2600" dirty="0">
                <a:latin typeface="Calibri" panose="020F0502020204030204" pitchFamily="34" charset="0"/>
              </a:rPr>
              <a:t> saves the value of st0 to memory</a:t>
            </a:r>
          </a:p>
          <a:p>
            <a:pPr>
              <a:spcBef>
                <a:spcPts val="1200"/>
              </a:spcBef>
              <a:spcAft>
                <a:spcPts val="13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i="1" dirty="0">
                <a:solidFill>
                  <a:srgbClr val="0000FF"/>
                </a:solidFill>
                <a:latin typeface="Calibri" panose="020F0502020204030204" pitchFamily="34" charset="0"/>
              </a:rPr>
              <a:t>fist</a:t>
            </a:r>
            <a:r>
              <a:rPr lang="en-US" sz="2600" dirty="0">
                <a:latin typeface="Calibri" panose="020F0502020204030204" pitchFamily="34" charset="0"/>
              </a:rPr>
              <a:t> instruction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converts</a:t>
            </a:r>
            <a:r>
              <a:rPr lang="en-US" sz="2600" dirty="0">
                <a:latin typeface="Calibri" panose="020F0502020204030204" pitchFamily="34" charset="0"/>
              </a:rPr>
              <a:t> the FP value to an integer, and than saves it in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memory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3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With the '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en-US" sz="2600" dirty="0">
                <a:latin typeface="Calibri" panose="020F0502020204030204" pitchFamily="34" charset="0"/>
              </a:rPr>
              <a:t>' suffix, the inst. also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pops</a:t>
            </a:r>
            <a:r>
              <a:rPr lang="en-US" sz="2600" dirty="0">
                <a:latin typeface="Calibri" panose="020F0502020204030204" pitchFamily="34" charset="0"/>
              </a:rPr>
              <a:t> the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FP stack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286001" y="1295400"/>
            <a:ext cx="7781925" cy="1928812"/>
            <a:chOff x="760" y="953"/>
            <a:chExt cx="4902" cy="1215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60" y="953"/>
              <a:ext cx="4902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089" y="1022"/>
              <a:ext cx="443" cy="453"/>
            </a:xfrm>
            <a:custGeom>
              <a:avLst/>
              <a:gdLst>
                <a:gd name="T0" fmla="*/ 37 w 45"/>
                <a:gd name="T1" fmla="*/ 8 h 46"/>
                <a:gd name="T2" fmla="*/ 38 w 45"/>
                <a:gd name="T3" fmla="*/ 37 h 46"/>
                <a:gd name="T4" fmla="*/ 9 w 45"/>
                <a:gd name="T5" fmla="*/ 38 h 46"/>
                <a:gd name="T6" fmla="*/ 8 w 45"/>
                <a:gd name="T7" fmla="*/ 9 h 46"/>
                <a:gd name="T8" fmla="*/ 37 w 45"/>
                <a:gd name="T9" fmla="*/ 8 h 46"/>
                <a:gd name="T10" fmla="*/ 37 w 45"/>
                <a:gd name="T1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37" y="8"/>
                  </a:moveTo>
                  <a:cubicBezTo>
                    <a:pt x="45" y="16"/>
                    <a:pt x="45" y="29"/>
                    <a:pt x="38" y="37"/>
                  </a:cubicBezTo>
                  <a:cubicBezTo>
                    <a:pt x="30" y="45"/>
                    <a:pt x="17" y="46"/>
                    <a:pt x="9" y="38"/>
                  </a:cubicBezTo>
                  <a:cubicBezTo>
                    <a:pt x="0" y="30"/>
                    <a:pt x="0" y="17"/>
                    <a:pt x="8" y="9"/>
                  </a:cubicBezTo>
                  <a:cubicBezTo>
                    <a:pt x="15" y="0"/>
                    <a:pt x="28" y="0"/>
                    <a:pt x="37" y="8"/>
                  </a:cubicBezTo>
                  <a:close/>
                  <a:moveTo>
                    <a:pt x="37" y="8"/>
                  </a:moveTo>
                </a:path>
              </a:pathLst>
            </a:custGeom>
            <a:noFill/>
            <a:ln w="0">
              <a:solidFill>
                <a:srgbClr val="FAFBF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80" y="973"/>
              <a:ext cx="4854" cy="217"/>
            </a:xfrm>
            <a:custGeom>
              <a:avLst/>
              <a:gdLst>
                <a:gd name="T0" fmla="*/ 0 w 493"/>
                <a:gd name="T1" fmla="*/ 0 h 22"/>
                <a:gd name="T2" fmla="*/ 493 w 493"/>
                <a:gd name="T3" fmla="*/ 0 h 22"/>
                <a:gd name="T4" fmla="*/ 0 w 493"/>
                <a:gd name="T5" fmla="*/ 4 h 22"/>
                <a:gd name="T6" fmla="*/ 493 w 493"/>
                <a:gd name="T7" fmla="*/ 4 h 22"/>
                <a:gd name="T8" fmla="*/ 0 w 493"/>
                <a:gd name="T9" fmla="*/ 22 h 22"/>
                <a:gd name="T10" fmla="*/ 0 w 493"/>
                <a:gd name="T11" fmla="*/ 4 h 22"/>
                <a:gd name="T12" fmla="*/ 4 w 493"/>
                <a:gd name="T13" fmla="*/ 22 h 22"/>
                <a:gd name="T14" fmla="*/ 4 w 493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22">
                  <a:moveTo>
                    <a:pt x="0" y="0"/>
                  </a:moveTo>
                  <a:lnTo>
                    <a:pt x="493" y="0"/>
                  </a:lnTo>
                  <a:moveTo>
                    <a:pt x="0" y="4"/>
                  </a:moveTo>
                  <a:lnTo>
                    <a:pt x="493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908" y="1002"/>
              <a:ext cx="6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636" y="1012"/>
              <a:ext cx="0" cy="17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35" y="1002"/>
              <a:ext cx="5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897" y="1012"/>
              <a:ext cx="0" cy="17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985" y="1002"/>
              <a:ext cx="7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80" y="1012"/>
              <a:ext cx="4854" cy="365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8 h 37"/>
                <a:gd name="T10" fmla="*/ 493 w 493"/>
                <a:gd name="T11" fmla="*/ 18 h 37"/>
                <a:gd name="T12" fmla="*/ 0 w 493"/>
                <a:gd name="T13" fmla="*/ 37 h 37"/>
                <a:gd name="T14" fmla="*/ 0 w 493"/>
                <a:gd name="T15" fmla="*/ 18 h 37"/>
                <a:gd name="T16" fmla="*/ 4 w 493"/>
                <a:gd name="T17" fmla="*/ 37 h 37"/>
                <a:gd name="T18" fmla="*/ 4 w 493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08" y="1190"/>
              <a:ext cx="601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fst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fst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fstp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fist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fistp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636" y="1190"/>
              <a:ext cx="0" cy="1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735" y="1190"/>
              <a:ext cx="1057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900" dirty="0">
                  <a:latin typeface="Times New Roman" pitchFamily="18" charset="0"/>
                  <a:cs typeface="Times New Roman" pitchFamily="18" charset="0"/>
                </a:rPr>
                <a:t>fst dword [eax]</a:t>
              </a: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fst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st4</a:t>
              </a: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fstp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fist 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fistp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897" y="1190"/>
              <a:ext cx="0" cy="1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85" y="1190"/>
              <a:ext cx="2081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st0</a:t>
              </a: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st4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st0</a:t>
              </a: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st0; pop the FP stack</a:t>
              </a: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(st0)</a:t>
              </a: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(st0); pop the FP stack</a:t>
              </a: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780" y="1190"/>
              <a:ext cx="4854" cy="364"/>
            </a:xfrm>
            <a:custGeom>
              <a:avLst/>
              <a:gdLst>
                <a:gd name="T0" fmla="*/ 489 w 493"/>
                <a:gd name="T1" fmla="*/ 19 h 37"/>
                <a:gd name="T2" fmla="*/ 489 w 493"/>
                <a:gd name="T3" fmla="*/ 0 h 37"/>
                <a:gd name="T4" fmla="*/ 493 w 493"/>
                <a:gd name="T5" fmla="*/ 19 h 37"/>
                <a:gd name="T6" fmla="*/ 493 w 493"/>
                <a:gd name="T7" fmla="*/ 0 h 37"/>
                <a:gd name="T8" fmla="*/ 0 w 493"/>
                <a:gd name="T9" fmla="*/ 19 h 37"/>
                <a:gd name="T10" fmla="*/ 493 w 493"/>
                <a:gd name="T11" fmla="*/ 19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9"/>
                  </a:moveTo>
                  <a:lnTo>
                    <a:pt x="489" y="0"/>
                  </a:lnTo>
                  <a:moveTo>
                    <a:pt x="493" y="19"/>
                  </a:moveTo>
                  <a:lnTo>
                    <a:pt x="493" y="0"/>
                  </a:lnTo>
                  <a:moveTo>
                    <a:pt x="0" y="19"/>
                  </a:moveTo>
                  <a:lnTo>
                    <a:pt x="49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1646" y="1377"/>
              <a:ext cx="0" cy="17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897" y="1377"/>
              <a:ext cx="0" cy="17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780" y="1377"/>
              <a:ext cx="4854" cy="365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9 h 37"/>
                <a:gd name="T10" fmla="*/ 493 w 493"/>
                <a:gd name="T11" fmla="*/ 19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9"/>
                  </a:moveTo>
                  <a:lnTo>
                    <a:pt x="49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1646" y="1564"/>
              <a:ext cx="0" cy="17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2897" y="1564"/>
              <a:ext cx="0" cy="17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780" y="1564"/>
              <a:ext cx="4854" cy="365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8 h 37"/>
                <a:gd name="T10" fmla="*/ 493 w 493"/>
                <a:gd name="T11" fmla="*/ 18 h 37"/>
                <a:gd name="T12" fmla="*/ 0 w 493"/>
                <a:gd name="T13" fmla="*/ 37 h 37"/>
                <a:gd name="T14" fmla="*/ 0 w 493"/>
                <a:gd name="T15" fmla="*/ 18 h 37"/>
                <a:gd name="T16" fmla="*/ 4 w 493"/>
                <a:gd name="T17" fmla="*/ 37 h 37"/>
                <a:gd name="T18" fmla="*/ 4 w 493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1646" y="1742"/>
              <a:ext cx="0" cy="1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897" y="1742"/>
              <a:ext cx="0" cy="1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4" name="Freeform 29"/>
            <p:cNvSpPr>
              <a:spLocks noEditPoints="1"/>
            </p:cNvSpPr>
            <p:nvPr/>
          </p:nvSpPr>
          <p:spPr bwMode="auto">
            <a:xfrm>
              <a:off x="780" y="1742"/>
              <a:ext cx="4854" cy="364"/>
            </a:xfrm>
            <a:custGeom>
              <a:avLst/>
              <a:gdLst>
                <a:gd name="T0" fmla="*/ 489 w 493"/>
                <a:gd name="T1" fmla="*/ 19 h 37"/>
                <a:gd name="T2" fmla="*/ 489 w 493"/>
                <a:gd name="T3" fmla="*/ 0 h 37"/>
                <a:gd name="T4" fmla="*/ 493 w 493"/>
                <a:gd name="T5" fmla="*/ 19 h 37"/>
                <a:gd name="T6" fmla="*/ 493 w 493"/>
                <a:gd name="T7" fmla="*/ 0 h 37"/>
                <a:gd name="T8" fmla="*/ 0 w 493"/>
                <a:gd name="T9" fmla="*/ 19 h 37"/>
                <a:gd name="T10" fmla="*/ 493 w 493"/>
                <a:gd name="T11" fmla="*/ 19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9"/>
                  </a:moveTo>
                  <a:lnTo>
                    <a:pt x="489" y="0"/>
                  </a:lnTo>
                  <a:moveTo>
                    <a:pt x="493" y="19"/>
                  </a:moveTo>
                  <a:lnTo>
                    <a:pt x="493" y="0"/>
                  </a:lnTo>
                  <a:moveTo>
                    <a:pt x="0" y="19"/>
                  </a:moveTo>
                  <a:lnTo>
                    <a:pt x="49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5" name="Line 30"/>
            <p:cNvSpPr>
              <a:spLocks noChangeShapeType="1"/>
            </p:cNvSpPr>
            <p:nvPr/>
          </p:nvSpPr>
          <p:spPr bwMode="auto">
            <a:xfrm flipV="1">
              <a:off x="1646" y="1929"/>
              <a:ext cx="0" cy="17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7" name="Line 31"/>
            <p:cNvSpPr>
              <a:spLocks noChangeShapeType="1"/>
            </p:cNvSpPr>
            <p:nvPr/>
          </p:nvSpPr>
          <p:spPr bwMode="auto">
            <a:xfrm flipV="1">
              <a:off x="2897" y="1929"/>
              <a:ext cx="0" cy="17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8" name="Freeform 32"/>
            <p:cNvSpPr>
              <a:spLocks noEditPoints="1"/>
            </p:cNvSpPr>
            <p:nvPr/>
          </p:nvSpPr>
          <p:spPr bwMode="auto">
            <a:xfrm>
              <a:off x="780" y="1929"/>
              <a:ext cx="4854" cy="217"/>
            </a:xfrm>
            <a:custGeom>
              <a:avLst/>
              <a:gdLst>
                <a:gd name="T0" fmla="*/ 489 w 493"/>
                <a:gd name="T1" fmla="*/ 18 h 22"/>
                <a:gd name="T2" fmla="*/ 489 w 493"/>
                <a:gd name="T3" fmla="*/ 0 h 22"/>
                <a:gd name="T4" fmla="*/ 493 w 493"/>
                <a:gd name="T5" fmla="*/ 18 h 22"/>
                <a:gd name="T6" fmla="*/ 493 w 493"/>
                <a:gd name="T7" fmla="*/ 0 h 22"/>
                <a:gd name="T8" fmla="*/ 0 w 493"/>
                <a:gd name="T9" fmla="*/ 18 h 22"/>
                <a:gd name="T10" fmla="*/ 493 w 493"/>
                <a:gd name="T11" fmla="*/ 18 h 22"/>
                <a:gd name="T12" fmla="*/ 0 w 493"/>
                <a:gd name="T13" fmla="*/ 22 h 22"/>
                <a:gd name="T14" fmla="*/ 493 w 49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22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22"/>
                  </a:moveTo>
                  <a:lnTo>
                    <a:pt x="493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49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091063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 32 bit floating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point number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is loaded in 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Convert it to an integer and save its value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fist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[esp+4]        ; save st0 to [esp+4]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, [esp+4]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Variants</a:t>
            </a:r>
            <a:r>
              <a:rPr lang="fr-FR" dirty="0">
                <a:solidFill>
                  <a:schemeClr val="tx1"/>
                </a:solidFill>
              </a:rPr>
              <a:t> of the FP </a:t>
            </a:r>
            <a:r>
              <a:rPr lang="fr-FR" i="1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3978276"/>
            <a:ext cx="7620000" cy="23463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i="1" dirty="0" err="1">
                <a:solidFill>
                  <a:srgbClr val="280099"/>
                </a:solidFill>
                <a:latin typeface="Calibri" panose="020F0502020204030204" pitchFamily="34" charset="0"/>
              </a:rPr>
              <a:t>fadd</a:t>
            </a:r>
            <a:r>
              <a:rPr lang="en-US" dirty="0">
                <a:latin typeface="Calibri" panose="020F0502020204030204" pitchFamily="34" charset="0"/>
              </a:rPr>
              <a:t> adds two FP numbers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i="1" dirty="0" err="1">
                <a:solidFill>
                  <a:srgbClr val="00AE00"/>
                </a:solidFill>
                <a:latin typeface="Calibri" panose="020F0502020204030204" pitchFamily="34" charset="0"/>
              </a:rPr>
              <a:t>faddp</a:t>
            </a:r>
            <a:r>
              <a:rPr lang="en-US" i="1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additionally pops the stack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i="1" dirty="0" err="1">
                <a:solidFill>
                  <a:srgbClr val="FF0000"/>
                </a:solidFill>
                <a:latin typeface="Calibri" panose="020F0502020204030204" pitchFamily="34" charset="0"/>
              </a:rPr>
              <a:t>fiadd</a:t>
            </a:r>
            <a:r>
              <a:rPr lang="en-US" dirty="0">
                <a:latin typeface="Calibri" panose="020F0502020204030204" pitchFamily="34" charset="0"/>
              </a:rPr>
              <a:t> adds an integer in the first memory operand to </a:t>
            </a:r>
            <a:r>
              <a:rPr lang="en-US" i="1" dirty="0">
                <a:latin typeface="Calibri" panose="020F0502020204030204" pitchFamily="34" charset="0"/>
              </a:rPr>
              <a:t>st0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438401" y="1295400"/>
            <a:ext cx="7554913" cy="1779588"/>
            <a:chOff x="870" y="1152"/>
            <a:chExt cx="4759" cy="1121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870" y="1152"/>
              <a:ext cx="4759" cy="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925" y="1207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888" y="1207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888" y="1207"/>
              <a:ext cx="4717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888" y="1170"/>
              <a:ext cx="4717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07" y="1197"/>
              <a:ext cx="5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857" y="1207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949" y="1197"/>
              <a:ext cx="4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3064" y="1207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146" y="1197"/>
              <a:ext cx="6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88" y="1207"/>
              <a:ext cx="4717" cy="329"/>
            </a:xfrm>
            <a:custGeom>
              <a:avLst/>
              <a:gdLst>
                <a:gd name="T0" fmla="*/ 512 w 516"/>
                <a:gd name="T1" fmla="*/ 18 h 36"/>
                <a:gd name="T2" fmla="*/ 512 w 516"/>
                <a:gd name="T3" fmla="*/ 0 h 36"/>
                <a:gd name="T4" fmla="*/ 516 w 516"/>
                <a:gd name="T5" fmla="*/ 18 h 36"/>
                <a:gd name="T6" fmla="*/ 516 w 516"/>
                <a:gd name="T7" fmla="*/ 0 h 36"/>
                <a:gd name="T8" fmla="*/ 0 w 516"/>
                <a:gd name="T9" fmla="*/ 18 h 36"/>
                <a:gd name="T10" fmla="*/ 516 w 516"/>
                <a:gd name="T11" fmla="*/ 18 h 36"/>
                <a:gd name="T12" fmla="*/ 0 w 516"/>
                <a:gd name="T13" fmla="*/ 36 h 36"/>
                <a:gd name="T14" fmla="*/ 0 w 516"/>
                <a:gd name="T15" fmla="*/ 18 h 36"/>
                <a:gd name="T16" fmla="*/ 4 w 516"/>
                <a:gd name="T17" fmla="*/ 36 h 36"/>
                <a:gd name="T18" fmla="*/ 4 w 516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36">
                  <a:moveTo>
                    <a:pt x="512" y="18"/>
                  </a:moveTo>
                  <a:lnTo>
                    <a:pt x="512" y="0"/>
                  </a:lnTo>
                  <a:moveTo>
                    <a:pt x="516" y="18"/>
                  </a:moveTo>
                  <a:lnTo>
                    <a:pt x="516" y="0"/>
                  </a:lnTo>
                  <a:moveTo>
                    <a:pt x="0" y="18"/>
                  </a:moveTo>
                  <a:lnTo>
                    <a:pt x="516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007" y="1371"/>
              <a:ext cx="77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fadd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7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fadd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sz="1700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faddp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sz="17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fiadd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857" y="1371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949" y="1371"/>
              <a:ext cx="981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fadd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fadd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st0, st1</a:t>
              </a:r>
            </a:p>
            <a:p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faddp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st1, st0</a:t>
              </a: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fiadd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064" y="1371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46" y="1371"/>
              <a:ext cx="2178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+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+ st1 (one of the registers has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to be st0)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st1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+ st1; pop the FP stack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+ float([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])</a:t>
              </a: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888" y="1371"/>
              <a:ext cx="4717" cy="503"/>
            </a:xfrm>
            <a:custGeom>
              <a:avLst/>
              <a:gdLst>
                <a:gd name="T0" fmla="*/ 512 w 516"/>
                <a:gd name="T1" fmla="*/ 18 h 55"/>
                <a:gd name="T2" fmla="*/ 512 w 516"/>
                <a:gd name="T3" fmla="*/ 0 h 55"/>
                <a:gd name="T4" fmla="*/ 516 w 516"/>
                <a:gd name="T5" fmla="*/ 18 h 55"/>
                <a:gd name="T6" fmla="*/ 516 w 516"/>
                <a:gd name="T7" fmla="*/ 0 h 55"/>
                <a:gd name="T8" fmla="*/ 0 w 516"/>
                <a:gd name="T9" fmla="*/ 19 h 55"/>
                <a:gd name="T10" fmla="*/ 516 w 516"/>
                <a:gd name="T11" fmla="*/ 19 h 55"/>
                <a:gd name="T12" fmla="*/ 0 w 516"/>
                <a:gd name="T13" fmla="*/ 55 h 55"/>
                <a:gd name="T14" fmla="*/ 0 w 516"/>
                <a:gd name="T15" fmla="*/ 19 h 55"/>
                <a:gd name="T16" fmla="*/ 4 w 516"/>
                <a:gd name="T17" fmla="*/ 55 h 55"/>
                <a:gd name="T18" fmla="*/ 4 w 516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5">
                  <a:moveTo>
                    <a:pt x="512" y="18"/>
                  </a:moveTo>
                  <a:lnTo>
                    <a:pt x="512" y="0"/>
                  </a:lnTo>
                  <a:moveTo>
                    <a:pt x="516" y="18"/>
                  </a:moveTo>
                  <a:lnTo>
                    <a:pt x="516" y="0"/>
                  </a:lnTo>
                  <a:moveTo>
                    <a:pt x="0" y="19"/>
                  </a:moveTo>
                  <a:lnTo>
                    <a:pt x="516" y="19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857" y="1545"/>
              <a:ext cx="0" cy="32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064" y="1545"/>
              <a:ext cx="0" cy="32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888" y="1545"/>
              <a:ext cx="4717" cy="503"/>
            </a:xfrm>
            <a:custGeom>
              <a:avLst/>
              <a:gdLst>
                <a:gd name="T0" fmla="*/ 512 w 516"/>
                <a:gd name="T1" fmla="*/ 36 h 55"/>
                <a:gd name="T2" fmla="*/ 512 w 516"/>
                <a:gd name="T3" fmla="*/ 0 h 55"/>
                <a:gd name="T4" fmla="*/ 516 w 516"/>
                <a:gd name="T5" fmla="*/ 36 h 55"/>
                <a:gd name="T6" fmla="*/ 516 w 516"/>
                <a:gd name="T7" fmla="*/ 0 h 55"/>
                <a:gd name="T8" fmla="*/ 0 w 516"/>
                <a:gd name="T9" fmla="*/ 36 h 55"/>
                <a:gd name="T10" fmla="*/ 516 w 516"/>
                <a:gd name="T11" fmla="*/ 36 h 55"/>
                <a:gd name="T12" fmla="*/ 0 w 516"/>
                <a:gd name="T13" fmla="*/ 55 h 55"/>
                <a:gd name="T14" fmla="*/ 0 w 516"/>
                <a:gd name="T15" fmla="*/ 37 h 55"/>
                <a:gd name="T16" fmla="*/ 4 w 516"/>
                <a:gd name="T17" fmla="*/ 55 h 55"/>
                <a:gd name="T18" fmla="*/ 4 w 516"/>
                <a:gd name="T1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55">
                  <a:moveTo>
                    <a:pt x="512" y="36"/>
                  </a:moveTo>
                  <a:lnTo>
                    <a:pt x="512" y="0"/>
                  </a:lnTo>
                  <a:moveTo>
                    <a:pt x="516" y="36"/>
                  </a:moveTo>
                  <a:lnTo>
                    <a:pt x="516" y="0"/>
                  </a:lnTo>
                  <a:moveTo>
                    <a:pt x="0" y="36"/>
                  </a:moveTo>
                  <a:lnTo>
                    <a:pt x="516" y="36"/>
                  </a:lnTo>
                  <a:moveTo>
                    <a:pt x="0" y="55"/>
                  </a:moveTo>
                  <a:lnTo>
                    <a:pt x="0" y="37"/>
                  </a:lnTo>
                  <a:moveTo>
                    <a:pt x="4" y="55"/>
                  </a:moveTo>
                  <a:lnTo>
                    <a:pt x="4" y="37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1857" y="188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3064" y="188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888" y="1883"/>
              <a:ext cx="4717" cy="329"/>
            </a:xfrm>
            <a:custGeom>
              <a:avLst/>
              <a:gdLst>
                <a:gd name="T0" fmla="*/ 512 w 516"/>
                <a:gd name="T1" fmla="*/ 18 h 36"/>
                <a:gd name="T2" fmla="*/ 512 w 516"/>
                <a:gd name="T3" fmla="*/ 0 h 36"/>
                <a:gd name="T4" fmla="*/ 516 w 516"/>
                <a:gd name="T5" fmla="*/ 18 h 36"/>
                <a:gd name="T6" fmla="*/ 516 w 516"/>
                <a:gd name="T7" fmla="*/ 0 h 36"/>
                <a:gd name="T8" fmla="*/ 0 w 516"/>
                <a:gd name="T9" fmla="*/ 18 h 36"/>
                <a:gd name="T10" fmla="*/ 516 w 516"/>
                <a:gd name="T11" fmla="*/ 18 h 36"/>
                <a:gd name="T12" fmla="*/ 0 w 516"/>
                <a:gd name="T13" fmla="*/ 36 h 36"/>
                <a:gd name="T14" fmla="*/ 0 w 516"/>
                <a:gd name="T15" fmla="*/ 18 h 36"/>
                <a:gd name="T16" fmla="*/ 4 w 516"/>
                <a:gd name="T17" fmla="*/ 36 h 36"/>
                <a:gd name="T18" fmla="*/ 4 w 516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36">
                  <a:moveTo>
                    <a:pt x="512" y="18"/>
                  </a:moveTo>
                  <a:lnTo>
                    <a:pt x="512" y="0"/>
                  </a:lnTo>
                  <a:moveTo>
                    <a:pt x="516" y="18"/>
                  </a:moveTo>
                  <a:lnTo>
                    <a:pt x="516" y="0"/>
                  </a:lnTo>
                  <a:moveTo>
                    <a:pt x="0" y="18"/>
                  </a:moveTo>
                  <a:lnTo>
                    <a:pt x="516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1857" y="2048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48" name="Line 29"/>
            <p:cNvSpPr>
              <a:spLocks noChangeShapeType="1"/>
            </p:cNvSpPr>
            <p:nvPr/>
          </p:nvSpPr>
          <p:spPr bwMode="auto">
            <a:xfrm flipV="1">
              <a:off x="3064" y="2048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49" name="Freeform 30"/>
            <p:cNvSpPr>
              <a:spLocks noEditPoints="1"/>
            </p:cNvSpPr>
            <p:nvPr/>
          </p:nvSpPr>
          <p:spPr bwMode="auto">
            <a:xfrm>
              <a:off x="888" y="2048"/>
              <a:ext cx="4717" cy="201"/>
            </a:xfrm>
            <a:custGeom>
              <a:avLst/>
              <a:gdLst>
                <a:gd name="T0" fmla="*/ 512 w 516"/>
                <a:gd name="T1" fmla="*/ 18 h 22"/>
                <a:gd name="T2" fmla="*/ 512 w 516"/>
                <a:gd name="T3" fmla="*/ 0 h 22"/>
                <a:gd name="T4" fmla="*/ 516 w 516"/>
                <a:gd name="T5" fmla="*/ 18 h 22"/>
                <a:gd name="T6" fmla="*/ 516 w 516"/>
                <a:gd name="T7" fmla="*/ 0 h 22"/>
                <a:gd name="T8" fmla="*/ 0 w 516"/>
                <a:gd name="T9" fmla="*/ 18 h 22"/>
                <a:gd name="T10" fmla="*/ 516 w 516"/>
                <a:gd name="T11" fmla="*/ 18 h 22"/>
                <a:gd name="T12" fmla="*/ 0 w 516"/>
                <a:gd name="T13" fmla="*/ 22 h 22"/>
                <a:gd name="T14" fmla="*/ 516 w 51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6" h="22">
                  <a:moveTo>
                    <a:pt x="512" y="18"/>
                  </a:moveTo>
                  <a:lnTo>
                    <a:pt x="512" y="0"/>
                  </a:lnTo>
                  <a:moveTo>
                    <a:pt x="516" y="18"/>
                  </a:moveTo>
                  <a:lnTo>
                    <a:pt x="516" y="0"/>
                  </a:lnTo>
                  <a:moveTo>
                    <a:pt x="0" y="18"/>
                  </a:moveTo>
                  <a:lnTo>
                    <a:pt x="516" y="18"/>
                  </a:lnTo>
                  <a:moveTo>
                    <a:pt x="0" y="22"/>
                  </a:moveTo>
                  <a:lnTo>
                    <a:pt x="516" y="2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90787"/>
              </p:ext>
            </p:extLst>
          </p:nvPr>
        </p:nvGraphicFramePr>
        <p:xfrm>
          <a:off x="2450041" y="3146956"/>
          <a:ext cx="7505172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fadd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1" dirty="0" err="1">
                          <a:latin typeface="Times New Roman" pitchFamily="18" charset="0"/>
                          <a:cs typeface="Times New Roman" pitchFamily="18" charset="0"/>
                        </a:rPr>
                        <a:t>reg</a:t>
                      </a:r>
                      <a:endParaRPr lang="en-US" sz="1800" b="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fadd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1" dirty="0">
                          <a:latin typeface="Times New Roman" pitchFamily="18" charset="0"/>
                          <a:cs typeface="Times New Roman" pitchFamily="18" charset="0"/>
                        </a:rPr>
                        <a:t>st1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st0 </a:t>
                      </a:r>
                      <a:r>
                        <a:rPr lang="en-US" sz="1800" b="0" i="1" dirty="0">
                          <a:latin typeface="Times New Roman" pitchFamily="18" charset="0"/>
                          <a:cs typeface="Times New Roman" pitchFamily="18" charset="0"/>
                        </a:rPr>
                        <a:t>← 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st0 + st1 </a:t>
                      </a:r>
                      <a:endParaRPr lang="en-US" sz="1800" b="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1" y="3200401"/>
            <a:ext cx="93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NASM </a:t>
            </a:r>
          </a:p>
          <a:p>
            <a:r>
              <a:rPr lang="en-US" b="1" dirty="0">
                <a:solidFill>
                  <a:srgbClr val="FF0000"/>
                </a:solidFill>
              </a:rPr>
              <a:t>specific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Subtraction</a:t>
            </a:r>
            <a:r>
              <a:rPr lang="fr-FR" dirty="0">
                <a:solidFill>
                  <a:schemeClr val="tx1"/>
                </a:solidFill>
              </a:rPr>
              <a:t>, Multiplication, Division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976688"/>
            <a:ext cx="7416800" cy="11287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85800" indent="-457200">
              <a:buSzPct val="100000"/>
              <a:buFont typeface="Symbol" panose="05050102010706020507" pitchFamily="18" charset="2"/>
              <a:buChar char="*"/>
            </a:pPr>
            <a:r>
              <a:rPr lang="en-US" i="1" dirty="0" err="1">
                <a:solidFill>
                  <a:srgbClr val="00AE00"/>
                </a:solidFill>
                <a:latin typeface="Calibri" panose="020F0502020204030204" pitchFamily="34" charset="0"/>
              </a:rPr>
              <a:t>fsub</a:t>
            </a:r>
            <a:r>
              <a:rPr lang="en-US" i="1" dirty="0">
                <a:solidFill>
                  <a:srgbClr val="00AE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AE00"/>
                </a:solidFill>
                <a:latin typeface="Calibri" panose="020F0502020204030204" pitchFamily="34" charset="0"/>
              </a:rPr>
              <a:t>fmul</a:t>
            </a:r>
            <a:r>
              <a:rPr lang="en-US" i="1" dirty="0">
                <a:solidFill>
                  <a:srgbClr val="00AE00"/>
                </a:solidFill>
                <a:latin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AE00"/>
                </a:solidFill>
                <a:latin typeface="Calibri" panose="020F0502020204030204" pitchFamily="34" charset="0"/>
              </a:rPr>
              <a:t>fdiv</a:t>
            </a:r>
            <a:r>
              <a:rPr lang="en-US" i="1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have exactly the same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form</a:t>
            </a:r>
            <a:r>
              <a:rPr lang="en-US" dirty="0">
                <a:latin typeface="Calibri" panose="020F0502020204030204" pitchFamily="34" charset="0"/>
              </a:rPr>
              <a:t> (variants) as the </a:t>
            </a:r>
            <a:r>
              <a:rPr lang="en-US" i="1" dirty="0" err="1">
                <a:solidFill>
                  <a:srgbClr val="FF0000"/>
                </a:solidFill>
                <a:latin typeface="Calibri" panose="020F0502020204030204" pitchFamily="34" charset="0"/>
              </a:rPr>
              <a:t>fadd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14600" y="2203450"/>
            <a:ext cx="7123112" cy="1225550"/>
            <a:chOff x="985" y="1237"/>
            <a:chExt cx="4487" cy="772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985" y="1237"/>
              <a:ext cx="4487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03" y="1255"/>
              <a:ext cx="4443" cy="198"/>
            </a:xfrm>
            <a:custGeom>
              <a:avLst/>
              <a:gdLst>
                <a:gd name="T0" fmla="*/ 0 w 494"/>
                <a:gd name="T1" fmla="*/ 0 h 22"/>
                <a:gd name="T2" fmla="*/ 494 w 494"/>
                <a:gd name="T3" fmla="*/ 0 h 22"/>
                <a:gd name="T4" fmla="*/ 0 w 494"/>
                <a:gd name="T5" fmla="*/ 3 h 22"/>
                <a:gd name="T6" fmla="*/ 494 w 494"/>
                <a:gd name="T7" fmla="*/ 3 h 22"/>
                <a:gd name="T8" fmla="*/ 0 w 494"/>
                <a:gd name="T9" fmla="*/ 22 h 22"/>
                <a:gd name="T10" fmla="*/ 0 w 494"/>
                <a:gd name="T11" fmla="*/ 4 h 22"/>
                <a:gd name="T12" fmla="*/ 4 w 494"/>
                <a:gd name="T13" fmla="*/ 22 h 22"/>
                <a:gd name="T14" fmla="*/ 4 w 494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22">
                  <a:moveTo>
                    <a:pt x="0" y="0"/>
                  </a:moveTo>
                  <a:lnTo>
                    <a:pt x="494" y="0"/>
                  </a:lnTo>
                  <a:moveTo>
                    <a:pt x="0" y="3"/>
                  </a:moveTo>
                  <a:lnTo>
                    <a:pt x="494" y="3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20" y="1282"/>
              <a:ext cx="5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794" y="1291"/>
              <a:ext cx="0" cy="16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75" y="1282"/>
              <a:ext cx="4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946" y="1291"/>
              <a:ext cx="0" cy="16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036" y="1282"/>
              <a:ext cx="6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03" y="1291"/>
              <a:ext cx="4443" cy="323"/>
            </a:xfrm>
            <a:custGeom>
              <a:avLst/>
              <a:gdLst>
                <a:gd name="T0" fmla="*/ 490 w 494"/>
                <a:gd name="T1" fmla="*/ 18 h 36"/>
                <a:gd name="T2" fmla="*/ 490 w 494"/>
                <a:gd name="T3" fmla="*/ 0 h 36"/>
                <a:gd name="T4" fmla="*/ 494 w 494"/>
                <a:gd name="T5" fmla="*/ 18 h 36"/>
                <a:gd name="T6" fmla="*/ 494 w 494"/>
                <a:gd name="T7" fmla="*/ 0 h 36"/>
                <a:gd name="T8" fmla="*/ 0 w 494"/>
                <a:gd name="T9" fmla="*/ 18 h 36"/>
                <a:gd name="T10" fmla="*/ 494 w 494"/>
                <a:gd name="T11" fmla="*/ 18 h 36"/>
                <a:gd name="T12" fmla="*/ 0 w 494"/>
                <a:gd name="T13" fmla="*/ 36 h 36"/>
                <a:gd name="T14" fmla="*/ 0 w 494"/>
                <a:gd name="T15" fmla="*/ 18 h 36"/>
                <a:gd name="T16" fmla="*/ 4 w 494"/>
                <a:gd name="T17" fmla="*/ 36 h 36"/>
                <a:gd name="T18" fmla="*/ 4 w 4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6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8"/>
                  </a:moveTo>
                  <a:lnTo>
                    <a:pt x="4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20" y="1453"/>
              <a:ext cx="552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fsub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7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fmul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7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fdiv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mem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1794" y="1453"/>
              <a:ext cx="0" cy="16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875" y="1453"/>
              <a:ext cx="95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fsub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fmul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fdiv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dword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946" y="1453"/>
              <a:ext cx="0" cy="16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36" y="1453"/>
              <a:ext cx="945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st0 -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*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st0 / [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eax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03" y="1453"/>
              <a:ext cx="4443" cy="332"/>
            </a:xfrm>
            <a:custGeom>
              <a:avLst/>
              <a:gdLst>
                <a:gd name="T0" fmla="*/ 490 w 494"/>
                <a:gd name="T1" fmla="*/ 18 h 37"/>
                <a:gd name="T2" fmla="*/ 490 w 494"/>
                <a:gd name="T3" fmla="*/ 0 h 37"/>
                <a:gd name="T4" fmla="*/ 494 w 494"/>
                <a:gd name="T5" fmla="*/ 18 h 37"/>
                <a:gd name="T6" fmla="*/ 494 w 494"/>
                <a:gd name="T7" fmla="*/ 0 h 37"/>
                <a:gd name="T8" fmla="*/ 0 w 494"/>
                <a:gd name="T9" fmla="*/ 19 h 37"/>
                <a:gd name="T10" fmla="*/ 494 w 494"/>
                <a:gd name="T11" fmla="*/ 19 h 37"/>
                <a:gd name="T12" fmla="*/ 0 w 494"/>
                <a:gd name="T13" fmla="*/ 37 h 37"/>
                <a:gd name="T14" fmla="*/ 0 w 494"/>
                <a:gd name="T15" fmla="*/ 19 h 37"/>
                <a:gd name="T16" fmla="*/ 4 w 494"/>
                <a:gd name="T17" fmla="*/ 37 h 37"/>
                <a:gd name="T18" fmla="*/ 4 w 4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7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9"/>
                  </a:moveTo>
                  <a:lnTo>
                    <a:pt x="494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1794" y="1623"/>
              <a:ext cx="0" cy="16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946" y="1623"/>
              <a:ext cx="0" cy="16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003" y="1623"/>
              <a:ext cx="4443" cy="324"/>
            </a:xfrm>
            <a:custGeom>
              <a:avLst/>
              <a:gdLst>
                <a:gd name="T0" fmla="*/ 490 w 494"/>
                <a:gd name="T1" fmla="*/ 18 h 36"/>
                <a:gd name="T2" fmla="*/ 490 w 494"/>
                <a:gd name="T3" fmla="*/ 0 h 36"/>
                <a:gd name="T4" fmla="*/ 494 w 494"/>
                <a:gd name="T5" fmla="*/ 18 h 36"/>
                <a:gd name="T6" fmla="*/ 494 w 494"/>
                <a:gd name="T7" fmla="*/ 0 h 36"/>
                <a:gd name="T8" fmla="*/ 0 w 494"/>
                <a:gd name="T9" fmla="*/ 18 h 36"/>
                <a:gd name="T10" fmla="*/ 494 w 494"/>
                <a:gd name="T11" fmla="*/ 18 h 36"/>
                <a:gd name="T12" fmla="*/ 0 w 494"/>
                <a:gd name="T13" fmla="*/ 36 h 36"/>
                <a:gd name="T14" fmla="*/ 0 w 494"/>
                <a:gd name="T15" fmla="*/ 18 h 36"/>
                <a:gd name="T16" fmla="*/ 4 w 494"/>
                <a:gd name="T17" fmla="*/ 36 h 36"/>
                <a:gd name="T18" fmla="*/ 4 w 4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6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8"/>
                  </a:moveTo>
                  <a:lnTo>
                    <a:pt x="4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794" y="1785"/>
              <a:ext cx="0" cy="16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946" y="1785"/>
              <a:ext cx="0" cy="162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1003" y="1785"/>
              <a:ext cx="4443" cy="198"/>
            </a:xfrm>
            <a:custGeom>
              <a:avLst/>
              <a:gdLst>
                <a:gd name="T0" fmla="*/ 490 w 494"/>
                <a:gd name="T1" fmla="*/ 18 h 22"/>
                <a:gd name="T2" fmla="*/ 490 w 494"/>
                <a:gd name="T3" fmla="*/ 0 h 22"/>
                <a:gd name="T4" fmla="*/ 494 w 494"/>
                <a:gd name="T5" fmla="*/ 18 h 22"/>
                <a:gd name="T6" fmla="*/ 494 w 494"/>
                <a:gd name="T7" fmla="*/ 0 h 22"/>
                <a:gd name="T8" fmla="*/ 0 w 494"/>
                <a:gd name="T9" fmla="*/ 19 h 22"/>
                <a:gd name="T10" fmla="*/ 494 w 494"/>
                <a:gd name="T11" fmla="*/ 19 h 22"/>
                <a:gd name="T12" fmla="*/ 0 w 494"/>
                <a:gd name="T13" fmla="*/ 22 h 22"/>
                <a:gd name="T14" fmla="*/ 494 w 49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22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9"/>
                  </a:moveTo>
                  <a:lnTo>
                    <a:pt x="494" y="19"/>
                  </a:lnTo>
                  <a:moveTo>
                    <a:pt x="0" y="22"/>
                  </a:moveTo>
                  <a:lnTo>
                    <a:pt x="494" y="2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r>
              <a:rPr lang="fr-FR" dirty="0">
                <a:solidFill>
                  <a:schemeClr val="tx1"/>
                </a:solidFill>
              </a:rPr>
              <a:t> –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752600"/>
            <a:ext cx="7569200" cy="3810000"/>
          </a:xfrm>
        </p:spPr>
        <p:txBody>
          <a:bodyPr vert="horz" lIns="0" tIns="0" rIns="0" bIns="0" rtlCol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spcBef>
                <a:spcPts val="2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Consider the 16 bit x86 ISA – It has 8 </a:t>
            </a:r>
            <a:r>
              <a:rPr lang="en-US" sz="2800" dirty="0">
                <a:solidFill>
                  <a:srgbClr val="800000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: ax, </a:t>
            </a:r>
            <a:r>
              <a:rPr lang="en-US" sz="2800" dirty="0" err="1">
                <a:latin typeface="Calibri" panose="020F0502020204030204" pitchFamily="34" charset="0"/>
              </a:rPr>
              <a:t>bx</a:t>
            </a:r>
            <a:r>
              <a:rPr lang="en-US" sz="2800" dirty="0">
                <a:latin typeface="Calibri" panose="020F0502020204030204" pitchFamily="34" charset="0"/>
              </a:rPr>
              <a:t>, cx, dx, </a:t>
            </a:r>
            <a:r>
              <a:rPr lang="en-US" sz="2800" dirty="0" err="1">
                <a:latin typeface="Calibri" panose="020F0502020204030204" pitchFamily="34" charset="0"/>
              </a:rPr>
              <a:t>sp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bp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si</a:t>
            </a:r>
            <a:r>
              <a:rPr lang="en-US" sz="2800" dirty="0">
                <a:latin typeface="Calibri" panose="020F0502020204030204" pitchFamily="34" charset="0"/>
              </a:rPr>
              <a:t>, di</a:t>
            </a:r>
          </a:p>
          <a:p>
            <a:pPr algn="just">
              <a:spcBef>
                <a:spcPts val="2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Should we keep the old registers, and create a new set of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 in a 32 bit processor?</a:t>
            </a:r>
          </a:p>
          <a:p>
            <a:pPr algn="just">
              <a:spcBef>
                <a:spcPts val="2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800" b="1" dirty="0">
                <a:solidFill>
                  <a:srgbClr val="DC2300"/>
                </a:solidFill>
                <a:latin typeface="Calibri" panose="020F0502020204030204" pitchFamily="34" charset="0"/>
              </a:rPr>
              <a:t>NO</a:t>
            </a:r>
            <a:r>
              <a:rPr lang="en-US" sz="2800" dirty="0">
                <a:latin typeface="Calibri" panose="020F0502020204030204" pitchFamily="34" charset="0"/>
              </a:rPr>
              <a:t> –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Widen</a:t>
            </a:r>
            <a:r>
              <a:rPr lang="en-US" sz="2800" dirty="0">
                <a:latin typeface="Calibri" panose="020F0502020204030204" pitchFamily="34" charset="0"/>
              </a:rPr>
              <a:t> the 16 bit registers to 32 bits.</a:t>
            </a:r>
          </a:p>
          <a:p>
            <a:pPr algn="just">
              <a:spcBef>
                <a:spcPts val="2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the 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solidFill>
                  <a:schemeClr val="accent4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is running a 16 bit program, then it uses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lower</a:t>
            </a:r>
            <a:r>
              <a:rPr lang="en-US" sz="2800" dirty="0">
                <a:latin typeface="Calibri" panose="020F0502020204030204" pitchFamily="34" charset="0"/>
              </a:rPr>
              <a:t> 16 bits of every 32 bit register.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Arithmetic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Mean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1371601"/>
            <a:ext cx="746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Compute the arithmetic mean of two integers stored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Save the result (in 64 bits) in esp+4.  Assume that the memory address, two, contains the constant 2.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; load the inputs to the FP stack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[esp+4],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[esp+4]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fadd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st0, st1            ; compute the sum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fdiv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[two]         ; arithmetic mean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fstp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qword [esp+4]       ; save the result to [esp+4]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       ; used the qword identifier    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       ; for specifying 64 bits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42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048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Instructions for </a:t>
            </a:r>
            <a:r>
              <a:rPr lang="fr-FR" dirty="0" err="1">
                <a:solidFill>
                  <a:schemeClr val="tx1"/>
                </a:solidFill>
              </a:rPr>
              <a:t>Special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AutoShape 4"/>
          <p:cNvSpPr>
            <a:spLocks noChangeAspect="1" noChangeArrowheads="1" noTextEdit="1"/>
          </p:cNvSpPr>
          <p:nvPr/>
        </p:nvSpPr>
        <p:spPr bwMode="auto">
          <a:xfrm>
            <a:off x="3048000" y="2242533"/>
            <a:ext cx="6172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3081338" y="2275871"/>
            <a:ext cx="6102350" cy="1531559"/>
          </a:xfrm>
          <a:custGeom>
            <a:avLst/>
            <a:gdLst>
              <a:gd name="T0" fmla="*/ 363 w 363"/>
              <a:gd name="T1" fmla="*/ 0 h 101"/>
              <a:gd name="T2" fmla="*/ 363 w 363"/>
              <a:gd name="T3" fmla="*/ 4 h 101"/>
              <a:gd name="T4" fmla="*/ 0 w 363"/>
              <a:gd name="T5" fmla="*/ 4 h 101"/>
              <a:gd name="T6" fmla="*/ 4 w 363"/>
              <a:gd name="T7" fmla="*/ 4 h 101"/>
              <a:gd name="T8" fmla="*/ 88 w 363"/>
              <a:gd name="T9" fmla="*/ 4 h 101"/>
              <a:gd name="T10" fmla="*/ 163 w 363"/>
              <a:gd name="T11" fmla="*/ 4 h 101"/>
              <a:gd name="T12" fmla="*/ 359 w 363"/>
              <a:gd name="T13" fmla="*/ 4 h 101"/>
              <a:gd name="T14" fmla="*/ 363 w 363"/>
              <a:gd name="T15" fmla="*/ 4 h 101"/>
              <a:gd name="T16" fmla="*/ 363 w 363"/>
              <a:gd name="T17" fmla="*/ 22 h 101"/>
              <a:gd name="T18" fmla="*/ 0 w 363"/>
              <a:gd name="T19" fmla="*/ 22 h 101"/>
              <a:gd name="T20" fmla="*/ 4 w 363"/>
              <a:gd name="T21" fmla="*/ 22 h 101"/>
              <a:gd name="T22" fmla="*/ 88 w 363"/>
              <a:gd name="T23" fmla="*/ 22 h 101"/>
              <a:gd name="T24" fmla="*/ 163 w 363"/>
              <a:gd name="T25" fmla="*/ 22 h 101"/>
              <a:gd name="T26" fmla="*/ 359 w 363"/>
              <a:gd name="T27" fmla="*/ 22 h 101"/>
              <a:gd name="T28" fmla="*/ 363 w 363"/>
              <a:gd name="T29" fmla="*/ 22 h 101"/>
              <a:gd name="T30" fmla="*/ 363 w 363"/>
              <a:gd name="T31" fmla="*/ 41 h 101"/>
              <a:gd name="T32" fmla="*/ 0 w 363"/>
              <a:gd name="T33" fmla="*/ 41 h 101"/>
              <a:gd name="T34" fmla="*/ 4 w 363"/>
              <a:gd name="T35" fmla="*/ 41 h 101"/>
              <a:gd name="T36" fmla="*/ 88 w 363"/>
              <a:gd name="T37" fmla="*/ 41 h 101"/>
              <a:gd name="T38" fmla="*/ 163 w 363"/>
              <a:gd name="T39" fmla="*/ 41 h 101"/>
              <a:gd name="T40" fmla="*/ 359 w 363"/>
              <a:gd name="T41" fmla="*/ 41 h 101"/>
              <a:gd name="T42" fmla="*/ 363 w 363"/>
              <a:gd name="T43" fmla="*/ 41 h 101"/>
              <a:gd name="T44" fmla="*/ 363 w 363"/>
              <a:gd name="T45" fmla="*/ 60 h 101"/>
              <a:gd name="T46" fmla="*/ 0 w 363"/>
              <a:gd name="T47" fmla="*/ 61 h 101"/>
              <a:gd name="T48" fmla="*/ 4 w 363"/>
              <a:gd name="T49" fmla="*/ 61 h 101"/>
              <a:gd name="T50" fmla="*/ 88 w 363"/>
              <a:gd name="T51" fmla="*/ 61 h 101"/>
              <a:gd name="T52" fmla="*/ 163 w 363"/>
              <a:gd name="T53" fmla="*/ 61 h 101"/>
              <a:gd name="T54" fmla="*/ 359 w 363"/>
              <a:gd name="T55" fmla="*/ 61 h 101"/>
              <a:gd name="T56" fmla="*/ 363 w 363"/>
              <a:gd name="T57" fmla="*/ 61 h 101"/>
              <a:gd name="T58" fmla="*/ 363 w 363"/>
              <a:gd name="T59" fmla="*/ 79 h 101"/>
              <a:gd name="T60" fmla="*/ 0 w 363"/>
              <a:gd name="T61" fmla="*/ 79 h 101"/>
              <a:gd name="T62" fmla="*/ 4 w 363"/>
              <a:gd name="T63" fmla="*/ 79 h 101"/>
              <a:gd name="T64" fmla="*/ 88 w 363"/>
              <a:gd name="T65" fmla="*/ 79 h 101"/>
              <a:gd name="T66" fmla="*/ 163 w 363"/>
              <a:gd name="T67" fmla="*/ 79 h 101"/>
              <a:gd name="T68" fmla="*/ 359 w 363"/>
              <a:gd name="T69" fmla="*/ 79 h 101"/>
              <a:gd name="T70" fmla="*/ 363 w 363"/>
              <a:gd name="T71" fmla="*/ 79 h 101"/>
              <a:gd name="T72" fmla="*/ 363 w 363"/>
              <a:gd name="T73" fmla="*/ 97 h 101"/>
              <a:gd name="T74" fmla="*/ 363 w 363"/>
              <a:gd name="T75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63" h="101">
                <a:moveTo>
                  <a:pt x="0" y="0"/>
                </a:moveTo>
                <a:lnTo>
                  <a:pt x="363" y="0"/>
                </a:lnTo>
                <a:moveTo>
                  <a:pt x="0" y="4"/>
                </a:moveTo>
                <a:lnTo>
                  <a:pt x="363" y="4"/>
                </a:lnTo>
                <a:moveTo>
                  <a:pt x="0" y="22"/>
                </a:moveTo>
                <a:lnTo>
                  <a:pt x="0" y="4"/>
                </a:lnTo>
                <a:moveTo>
                  <a:pt x="4" y="22"/>
                </a:moveTo>
                <a:lnTo>
                  <a:pt x="4" y="4"/>
                </a:lnTo>
                <a:moveTo>
                  <a:pt x="88" y="22"/>
                </a:moveTo>
                <a:lnTo>
                  <a:pt x="88" y="4"/>
                </a:lnTo>
                <a:moveTo>
                  <a:pt x="163" y="22"/>
                </a:moveTo>
                <a:lnTo>
                  <a:pt x="163" y="4"/>
                </a:lnTo>
                <a:moveTo>
                  <a:pt x="359" y="22"/>
                </a:moveTo>
                <a:lnTo>
                  <a:pt x="359" y="4"/>
                </a:lnTo>
                <a:moveTo>
                  <a:pt x="363" y="22"/>
                </a:moveTo>
                <a:lnTo>
                  <a:pt x="363" y="4"/>
                </a:lnTo>
                <a:moveTo>
                  <a:pt x="0" y="22"/>
                </a:moveTo>
                <a:lnTo>
                  <a:pt x="363" y="22"/>
                </a:lnTo>
                <a:moveTo>
                  <a:pt x="0" y="40"/>
                </a:moveTo>
                <a:lnTo>
                  <a:pt x="0" y="22"/>
                </a:lnTo>
                <a:moveTo>
                  <a:pt x="4" y="40"/>
                </a:moveTo>
                <a:lnTo>
                  <a:pt x="4" y="22"/>
                </a:lnTo>
                <a:moveTo>
                  <a:pt x="88" y="40"/>
                </a:moveTo>
                <a:lnTo>
                  <a:pt x="88" y="22"/>
                </a:lnTo>
                <a:moveTo>
                  <a:pt x="163" y="40"/>
                </a:moveTo>
                <a:lnTo>
                  <a:pt x="163" y="22"/>
                </a:lnTo>
                <a:moveTo>
                  <a:pt x="359" y="40"/>
                </a:moveTo>
                <a:lnTo>
                  <a:pt x="359" y="22"/>
                </a:lnTo>
                <a:moveTo>
                  <a:pt x="363" y="40"/>
                </a:moveTo>
                <a:lnTo>
                  <a:pt x="363" y="22"/>
                </a:lnTo>
                <a:moveTo>
                  <a:pt x="0" y="41"/>
                </a:moveTo>
                <a:lnTo>
                  <a:pt x="363" y="41"/>
                </a:lnTo>
                <a:moveTo>
                  <a:pt x="0" y="60"/>
                </a:moveTo>
                <a:lnTo>
                  <a:pt x="0" y="41"/>
                </a:lnTo>
                <a:moveTo>
                  <a:pt x="4" y="60"/>
                </a:moveTo>
                <a:lnTo>
                  <a:pt x="4" y="41"/>
                </a:lnTo>
                <a:moveTo>
                  <a:pt x="88" y="60"/>
                </a:moveTo>
                <a:lnTo>
                  <a:pt x="88" y="41"/>
                </a:lnTo>
                <a:moveTo>
                  <a:pt x="163" y="60"/>
                </a:moveTo>
                <a:lnTo>
                  <a:pt x="163" y="41"/>
                </a:lnTo>
                <a:moveTo>
                  <a:pt x="359" y="60"/>
                </a:moveTo>
                <a:lnTo>
                  <a:pt x="359" y="41"/>
                </a:lnTo>
                <a:moveTo>
                  <a:pt x="363" y="60"/>
                </a:moveTo>
                <a:lnTo>
                  <a:pt x="363" y="41"/>
                </a:lnTo>
                <a:moveTo>
                  <a:pt x="0" y="60"/>
                </a:moveTo>
                <a:lnTo>
                  <a:pt x="363" y="60"/>
                </a:lnTo>
                <a:moveTo>
                  <a:pt x="0" y="79"/>
                </a:moveTo>
                <a:lnTo>
                  <a:pt x="0" y="61"/>
                </a:lnTo>
                <a:moveTo>
                  <a:pt x="4" y="79"/>
                </a:moveTo>
                <a:lnTo>
                  <a:pt x="4" y="61"/>
                </a:lnTo>
                <a:moveTo>
                  <a:pt x="88" y="79"/>
                </a:moveTo>
                <a:lnTo>
                  <a:pt x="88" y="61"/>
                </a:lnTo>
                <a:moveTo>
                  <a:pt x="163" y="79"/>
                </a:moveTo>
                <a:lnTo>
                  <a:pt x="163" y="61"/>
                </a:lnTo>
                <a:moveTo>
                  <a:pt x="359" y="79"/>
                </a:moveTo>
                <a:lnTo>
                  <a:pt x="359" y="61"/>
                </a:lnTo>
                <a:moveTo>
                  <a:pt x="363" y="79"/>
                </a:moveTo>
                <a:lnTo>
                  <a:pt x="363" y="61"/>
                </a:lnTo>
                <a:moveTo>
                  <a:pt x="0" y="79"/>
                </a:moveTo>
                <a:lnTo>
                  <a:pt x="363" y="79"/>
                </a:lnTo>
                <a:moveTo>
                  <a:pt x="0" y="97"/>
                </a:moveTo>
                <a:lnTo>
                  <a:pt x="0" y="79"/>
                </a:lnTo>
                <a:moveTo>
                  <a:pt x="4" y="97"/>
                </a:moveTo>
                <a:lnTo>
                  <a:pt x="4" y="79"/>
                </a:lnTo>
                <a:moveTo>
                  <a:pt x="88" y="97"/>
                </a:moveTo>
                <a:lnTo>
                  <a:pt x="88" y="79"/>
                </a:lnTo>
                <a:moveTo>
                  <a:pt x="163" y="97"/>
                </a:moveTo>
                <a:lnTo>
                  <a:pt x="163" y="79"/>
                </a:lnTo>
                <a:moveTo>
                  <a:pt x="359" y="97"/>
                </a:moveTo>
                <a:lnTo>
                  <a:pt x="359" y="79"/>
                </a:lnTo>
                <a:moveTo>
                  <a:pt x="363" y="97"/>
                </a:moveTo>
                <a:lnTo>
                  <a:pt x="363" y="79"/>
                </a:lnTo>
                <a:moveTo>
                  <a:pt x="0" y="97"/>
                </a:moveTo>
                <a:lnTo>
                  <a:pt x="363" y="97"/>
                </a:lnTo>
                <a:moveTo>
                  <a:pt x="0" y="101"/>
                </a:moveTo>
                <a:lnTo>
                  <a:pt x="363" y="101"/>
                </a:lnTo>
              </a:path>
            </a:pathLst>
          </a:cu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0414" y="2326671"/>
            <a:ext cx="4035425" cy="1404937"/>
            <a:chOff x="2157413" y="2903538"/>
            <a:chExt cx="4035425" cy="1404937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157413" y="2903538"/>
              <a:ext cx="9493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68700" y="2903538"/>
              <a:ext cx="8207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Example</a:t>
              </a: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846638" y="2903538"/>
              <a:ext cx="1116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Explanation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157413" y="3200400"/>
              <a:ext cx="423863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fabs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fsqrt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fcos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fsin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68700" y="3200400"/>
              <a:ext cx="423863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fabs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fsqrt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fcos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fsin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846638" y="3200400"/>
              <a:ext cx="1346200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|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st0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|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√st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(st0)</a:t>
              </a:r>
            </a:p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st0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sin(st0)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: </a:t>
            </a:r>
            <a:r>
              <a:rPr lang="fr-FR" dirty="0" err="1">
                <a:solidFill>
                  <a:schemeClr val="tx1"/>
                </a:solidFill>
              </a:rPr>
              <a:t>Geometric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Mean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1371600"/>
            <a:ext cx="7467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Compute the geometric mean of two integers stored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Save the result (in 64 bits) in esp+4. 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; load the inputs to the FP stack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[esp+4],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ebx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fild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[esp+4]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fmul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st0, st1            ; compute the product</a:t>
            </a: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fsqrt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  ; geometric mean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err="1">
                <a:latin typeface="Courier New" pitchFamily="49" charset="0"/>
                <a:cs typeface="Courier New" pitchFamily="49" charset="0"/>
              </a:rPr>
              <a:t>fstp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qword [esp+4]       ; save the result to [esp+4]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       ; used the qword identifier    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                         ; for specifying 64 bits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327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Compare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3505200"/>
            <a:ext cx="7867650" cy="25717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i="1" dirty="0" err="1">
                <a:solidFill>
                  <a:srgbClr val="00AE00"/>
                </a:solidFill>
                <a:latin typeface="Calibri" panose="020F0502020204030204" pitchFamily="34" charset="0"/>
              </a:rPr>
              <a:t>fcomi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instruction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compares</a:t>
            </a:r>
            <a:r>
              <a:rPr lang="en-US" dirty="0">
                <a:latin typeface="Calibri" panose="020F0502020204030204" pitchFamily="34" charset="0"/>
              </a:rPr>
              <a:t> the values of two FP registers and sets the flags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NOTE </a:t>
            </a:r>
            <a:r>
              <a:rPr lang="en-US" dirty="0">
                <a:latin typeface="Calibri" panose="020F0502020204030204" pitchFamily="34" charset="0"/>
              </a:rPr>
              <a:t>: It sets the </a:t>
            </a: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flags</a:t>
            </a:r>
            <a:r>
              <a:rPr lang="en-US" dirty="0">
                <a:latin typeface="Calibri" panose="020F0502020204030204" pitchFamily="34" charset="0"/>
              </a:rPr>
              <a:t> for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unsigned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comparison</a:t>
            </a:r>
          </a:p>
        </p:txBody>
      </p:sp>
      <p:grpSp>
        <p:nvGrpSpPr>
          <p:cNvPr id="25" name="Group 5"/>
          <p:cNvGrpSpPr>
            <a:grpSpLocks noChangeAspect="1"/>
          </p:cNvGrpSpPr>
          <p:nvPr/>
        </p:nvGrpSpPr>
        <p:grpSpPr bwMode="auto">
          <a:xfrm>
            <a:off x="2667000" y="1600200"/>
            <a:ext cx="7118350" cy="1441450"/>
            <a:chOff x="1000" y="1112"/>
            <a:chExt cx="4484" cy="908"/>
          </a:xfrm>
        </p:grpSpPr>
        <p:sp>
          <p:nvSpPr>
            <p:cNvPr id="2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0" y="1112"/>
              <a:ext cx="4484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1018" y="1130"/>
              <a:ext cx="4445" cy="193"/>
            </a:xfrm>
            <a:custGeom>
              <a:avLst/>
              <a:gdLst>
                <a:gd name="T0" fmla="*/ 0 w 506"/>
                <a:gd name="T1" fmla="*/ 0 h 22"/>
                <a:gd name="T2" fmla="*/ 506 w 506"/>
                <a:gd name="T3" fmla="*/ 0 h 22"/>
                <a:gd name="T4" fmla="*/ 0 w 506"/>
                <a:gd name="T5" fmla="*/ 4 h 22"/>
                <a:gd name="T6" fmla="*/ 506 w 506"/>
                <a:gd name="T7" fmla="*/ 4 h 22"/>
                <a:gd name="T8" fmla="*/ 0 w 506"/>
                <a:gd name="T9" fmla="*/ 22 h 22"/>
                <a:gd name="T10" fmla="*/ 0 w 506"/>
                <a:gd name="T11" fmla="*/ 4 h 22"/>
                <a:gd name="T12" fmla="*/ 4 w 506"/>
                <a:gd name="T13" fmla="*/ 22 h 22"/>
                <a:gd name="T14" fmla="*/ 4 w 506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6" h="22">
                  <a:moveTo>
                    <a:pt x="0" y="0"/>
                  </a:moveTo>
                  <a:lnTo>
                    <a:pt x="506" y="0"/>
                  </a:lnTo>
                  <a:moveTo>
                    <a:pt x="0" y="4"/>
                  </a:moveTo>
                  <a:lnTo>
                    <a:pt x="506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1132" y="1156"/>
              <a:ext cx="5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V="1">
              <a:off x="2081" y="1165"/>
              <a:ext cx="0" cy="15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169" y="1156"/>
              <a:ext cx="4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V="1">
              <a:off x="3021" y="1165"/>
              <a:ext cx="0" cy="15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0" name="Rectangle 11"/>
            <p:cNvSpPr>
              <a:spLocks noChangeArrowheads="1"/>
            </p:cNvSpPr>
            <p:nvPr/>
          </p:nvSpPr>
          <p:spPr bwMode="auto">
            <a:xfrm>
              <a:off x="3100" y="1156"/>
              <a:ext cx="6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721" name="Freeform 12"/>
            <p:cNvSpPr>
              <a:spLocks noEditPoints="1"/>
            </p:cNvSpPr>
            <p:nvPr/>
          </p:nvSpPr>
          <p:spPr bwMode="auto">
            <a:xfrm>
              <a:off x="1018" y="1165"/>
              <a:ext cx="4445" cy="483"/>
            </a:xfrm>
            <a:custGeom>
              <a:avLst/>
              <a:gdLst>
                <a:gd name="T0" fmla="*/ 502 w 506"/>
                <a:gd name="T1" fmla="*/ 18 h 55"/>
                <a:gd name="T2" fmla="*/ 502 w 506"/>
                <a:gd name="T3" fmla="*/ 0 h 55"/>
                <a:gd name="T4" fmla="*/ 506 w 506"/>
                <a:gd name="T5" fmla="*/ 18 h 55"/>
                <a:gd name="T6" fmla="*/ 506 w 506"/>
                <a:gd name="T7" fmla="*/ 0 h 55"/>
                <a:gd name="T8" fmla="*/ 0 w 506"/>
                <a:gd name="T9" fmla="*/ 18 h 55"/>
                <a:gd name="T10" fmla="*/ 506 w 506"/>
                <a:gd name="T11" fmla="*/ 18 h 55"/>
                <a:gd name="T12" fmla="*/ 0 w 506"/>
                <a:gd name="T13" fmla="*/ 55 h 55"/>
                <a:gd name="T14" fmla="*/ 0 w 506"/>
                <a:gd name="T15" fmla="*/ 18 h 55"/>
                <a:gd name="T16" fmla="*/ 4 w 506"/>
                <a:gd name="T17" fmla="*/ 55 h 55"/>
                <a:gd name="T18" fmla="*/ 4 w 506"/>
                <a:gd name="T19" fmla="*/ 1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6" h="55">
                  <a:moveTo>
                    <a:pt x="502" y="18"/>
                  </a:moveTo>
                  <a:lnTo>
                    <a:pt x="502" y="0"/>
                  </a:lnTo>
                  <a:moveTo>
                    <a:pt x="506" y="18"/>
                  </a:moveTo>
                  <a:lnTo>
                    <a:pt x="506" y="0"/>
                  </a:lnTo>
                  <a:moveTo>
                    <a:pt x="0" y="18"/>
                  </a:moveTo>
                  <a:lnTo>
                    <a:pt x="506" y="18"/>
                  </a:lnTo>
                  <a:moveTo>
                    <a:pt x="0" y="55"/>
                  </a:moveTo>
                  <a:lnTo>
                    <a:pt x="0" y="18"/>
                  </a:lnTo>
                  <a:moveTo>
                    <a:pt x="4" y="55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3" name="Rectangle 13"/>
            <p:cNvSpPr>
              <a:spLocks noChangeArrowheads="1"/>
            </p:cNvSpPr>
            <p:nvPr/>
          </p:nvSpPr>
          <p:spPr bwMode="auto">
            <a:xfrm>
              <a:off x="1132" y="1340"/>
              <a:ext cx="79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fcomi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fcomip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24" name="Line 14"/>
            <p:cNvSpPr>
              <a:spLocks noChangeShapeType="1"/>
            </p:cNvSpPr>
            <p:nvPr/>
          </p:nvSpPr>
          <p:spPr bwMode="auto">
            <a:xfrm flipV="1">
              <a:off x="2081" y="1323"/>
              <a:ext cx="0" cy="3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5" name="Rectangle 15"/>
            <p:cNvSpPr>
              <a:spLocks noChangeArrowheads="1"/>
            </p:cNvSpPr>
            <p:nvPr/>
          </p:nvSpPr>
          <p:spPr bwMode="auto">
            <a:xfrm>
              <a:off x="2169" y="1340"/>
              <a:ext cx="69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fcomi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st0, st1</a:t>
              </a:r>
            </a:p>
            <a:p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fcomi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st0, st1</a:t>
              </a:r>
            </a:p>
          </p:txBody>
        </p:sp>
        <p:sp>
          <p:nvSpPr>
            <p:cNvPr id="30726" name="Line 16"/>
            <p:cNvSpPr>
              <a:spLocks noChangeShapeType="1"/>
            </p:cNvSpPr>
            <p:nvPr/>
          </p:nvSpPr>
          <p:spPr bwMode="auto">
            <a:xfrm flipV="1">
              <a:off x="3021" y="1323"/>
              <a:ext cx="0" cy="3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7" name="Rectangle 17"/>
            <p:cNvSpPr>
              <a:spLocks noChangeArrowheads="1"/>
            </p:cNvSpPr>
            <p:nvPr/>
          </p:nvSpPr>
          <p:spPr bwMode="auto">
            <a:xfrm>
              <a:off x="3100" y="1340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compare st0 and st1, and set the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eflags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register (first register has to be st0)</a:t>
              </a: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compare st0 and st1, and set the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eflags</a:t>
              </a:r>
              <a:endParaRPr lang="en-US" sz="16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register; pop the FP stack</a:t>
              </a:r>
            </a:p>
          </p:txBody>
        </p:sp>
        <p:sp>
          <p:nvSpPr>
            <p:cNvPr id="30728" name="Freeform 18"/>
            <p:cNvSpPr>
              <a:spLocks noEditPoints="1"/>
            </p:cNvSpPr>
            <p:nvPr/>
          </p:nvSpPr>
          <p:spPr bwMode="auto">
            <a:xfrm>
              <a:off x="1018" y="1323"/>
              <a:ext cx="4445" cy="641"/>
            </a:xfrm>
            <a:custGeom>
              <a:avLst/>
              <a:gdLst>
                <a:gd name="T0" fmla="*/ 502 w 506"/>
                <a:gd name="T1" fmla="*/ 37 h 73"/>
                <a:gd name="T2" fmla="*/ 502 w 506"/>
                <a:gd name="T3" fmla="*/ 0 h 73"/>
                <a:gd name="T4" fmla="*/ 506 w 506"/>
                <a:gd name="T5" fmla="*/ 37 h 73"/>
                <a:gd name="T6" fmla="*/ 506 w 506"/>
                <a:gd name="T7" fmla="*/ 0 h 73"/>
                <a:gd name="T8" fmla="*/ 0 w 506"/>
                <a:gd name="T9" fmla="*/ 37 h 73"/>
                <a:gd name="T10" fmla="*/ 506 w 506"/>
                <a:gd name="T11" fmla="*/ 37 h 73"/>
                <a:gd name="T12" fmla="*/ 0 w 506"/>
                <a:gd name="T13" fmla="*/ 73 h 73"/>
                <a:gd name="T14" fmla="*/ 0 w 506"/>
                <a:gd name="T15" fmla="*/ 37 h 73"/>
                <a:gd name="T16" fmla="*/ 4 w 506"/>
                <a:gd name="T17" fmla="*/ 73 h 73"/>
                <a:gd name="T18" fmla="*/ 4 w 506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6" h="73">
                  <a:moveTo>
                    <a:pt x="502" y="37"/>
                  </a:moveTo>
                  <a:lnTo>
                    <a:pt x="502" y="0"/>
                  </a:lnTo>
                  <a:moveTo>
                    <a:pt x="506" y="37"/>
                  </a:moveTo>
                  <a:lnTo>
                    <a:pt x="506" y="0"/>
                  </a:lnTo>
                  <a:moveTo>
                    <a:pt x="0" y="37"/>
                  </a:moveTo>
                  <a:lnTo>
                    <a:pt x="506" y="37"/>
                  </a:lnTo>
                  <a:moveTo>
                    <a:pt x="0" y="73"/>
                  </a:moveTo>
                  <a:lnTo>
                    <a:pt x="0" y="37"/>
                  </a:lnTo>
                  <a:moveTo>
                    <a:pt x="4" y="73"/>
                  </a:moveTo>
                  <a:lnTo>
                    <a:pt x="4" y="37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9" name="Line 19"/>
            <p:cNvSpPr>
              <a:spLocks noChangeShapeType="1"/>
            </p:cNvSpPr>
            <p:nvPr/>
          </p:nvSpPr>
          <p:spPr bwMode="auto">
            <a:xfrm flipV="1">
              <a:off x="2081" y="1648"/>
              <a:ext cx="0" cy="31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0" name="Line 20"/>
            <p:cNvSpPr>
              <a:spLocks noChangeShapeType="1"/>
            </p:cNvSpPr>
            <p:nvPr/>
          </p:nvSpPr>
          <p:spPr bwMode="auto">
            <a:xfrm flipV="1">
              <a:off x="3021" y="1648"/>
              <a:ext cx="0" cy="31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1" name="Freeform 21"/>
            <p:cNvSpPr>
              <a:spLocks noEditPoints="1"/>
            </p:cNvSpPr>
            <p:nvPr/>
          </p:nvSpPr>
          <p:spPr bwMode="auto">
            <a:xfrm>
              <a:off x="1018" y="1648"/>
              <a:ext cx="4445" cy="351"/>
            </a:xfrm>
            <a:custGeom>
              <a:avLst/>
              <a:gdLst>
                <a:gd name="T0" fmla="*/ 502 w 506"/>
                <a:gd name="T1" fmla="*/ 36 h 40"/>
                <a:gd name="T2" fmla="*/ 502 w 506"/>
                <a:gd name="T3" fmla="*/ 0 h 40"/>
                <a:gd name="T4" fmla="*/ 506 w 506"/>
                <a:gd name="T5" fmla="*/ 36 h 40"/>
                <a:gd name="T6" fmla="*/ 506 w 506"/>
                <a:gd name="T7" fmla="*/ 0 h 40"/>
                <a:gd name="T8" fmla="*/ 0 w 506"/>
                <a:gd name="T9" fmla="*/ 36 h 40"/>
                <a:gd name="T10" fmla="*/ 506 w 506"/>
                <a:gd name="T11" fmla="*/ 36 h 40"/>
                <a:gd name="T12" fmla="*/ 0 w 506"/>
                <a:gd name="T13" fmla="*/ 40 h 40"/>
                <a:gd name="T14" fmla="*/ 506 w 506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6" h="40">
                  <a:moveTo>
                    <a:pt x="502" y="36"/>
                  </a:moveTo>
                  <a:lnTo>
                    <a:pt x="502" y="0"/>
                  </a:lnTo>
                  <a:moveTo>
                    <a:pt x="506" y="36"/>
                  </a:moveTo>
                  <a:lnTo>
                    <a:pt x="506" y="0"/>
                  </a:lnTo>
                  <a:moveTo>
                    <a:pt x="0" y="36"/>
                  </a:moveTo>
                  <a:lnTo>
                    <a:pt x="506" y="36"/>
                  </a:lnTo>
                  <a:moveTo>
                    <a:pt x="0" y="40"/>
                  </a:moveTo>
                  <a:lnTo>
                    <a:pt x="506" y="4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1581001"/>
            <a:ext cx="708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Compare sin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. Verify that they have the same value for any given value of θ. Assume that θ is stored in the data section at the label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theta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, and the threshold for floating point comparison is stored at label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. Save the result in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eax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(1 if equal, and 0 if unequal).</a:t>
            </a:r>
          </a:p>
          <a:p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124201"/>
            <a:ext cx="6705600" cy="310854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3124202"/>
            <a:ext cx="6705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; compute sin(2*theta), and save in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[theta]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fadd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st0, st0             ; st0 = theta + theta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fsin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fstp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          ; store the value</a:t>
            </a:r>
          </a:p>
          <a:p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                 ; compute (2*sin(theta)*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(theta))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[theta]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fst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st1			; st1 = st0 = theta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fsin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	; st0 = sin(theta)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fxch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	; swap st0 and st1 (st1=sin(theta))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fcos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	                 ; st0 =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fmul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st0, st1            ; st0 = sin(theta) *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(theta)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fadd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st0, st0            ; st0 = st0 + st0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– II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676400"/>
            <a:ext cx="7620000" cy="3429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1676402"/>
            <a:ext cx="7543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; compute the modulus of the difference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        ; load (sin(2*theta))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st0, st1    	      ; st0 = sin(2*theta)- 2*sin(theta)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(theta) 	      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; compare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fld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[threshold]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fcomi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st0, st1         ; compare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.equal	      ; threshold &gt; difference (a for above)  	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0	      ; else not equal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.exit      </a:t>
            </a:r>
          </a:p>
          <a:p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.equal: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1    ; values are equal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.exit: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49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Stack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Cleanup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73338" y="2693988"/>
            <a:ext cx="7027863" cy="1344613"/>
            <a:chOff x="1008" y="960"/>
            <a:chExt cx="4427" cy="847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8" y="960"/>
              <a:ext cx="4427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028" y="980"/>
              <a:ext cx="4379" cy="218"/>
            </a:xfrm>
            <a:custGeom>
              <a:avLst/>
              <a:gdLst>
                <a:gd name="T0" fmla="*/ 0 w 441"/>
                <a:gd name="T1" fmla="*/ 0 h 22"/>
                <a:gd name="T2" fmla="*/ 441 w 441"/>
                <a:gd name="T3" fmla="*/ 0 h 22"/>
                <a:gd name="T4" fmla="*/ 0 w 441"/>
                <a:gd name="T5" fmla="*/ 4 h 22"/>
                <a:gd name="T6" fmla="*/ 441 w 441"/>
                <a:gd name="T7" fmla="*/ 4 h 22"/>
                <a:gd name="T8" fmla="*/ 0 w 441"/>
                <a:gd name="T9" fmla="*/ 22 h 22"/>
                <a:gd name="T10" fmla="*/ 0 w 441"/>
                <a:gd name="T11" fmla="*/ 4 h 22"/>
                <a:gd name="T12" fmla="*/ 4 w 441"/>
                <a:gd name="T13" fmla="*/ 22 h 22"/>
                <a:gd name="T14" fmla="*/ 4 w 441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22">
                  <a:moveTo>
                    <a:pt x="0" y="0"/>
                  </a:moveTo>
                  <a:lnTo>
                    <a:pt x="441" y="0"/>
                  </a:lnTo>
                  <a:moveTo>
                    <a:pt x="0" y="4"/>
                  </a:moveTo>
                  <a:lnTo>
                    <a:pt x="441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57" y="1010"/>
              <a:ext cx="6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892" y="1020"/>
              <a:ext cx="0" cy="17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991" y="1010"/>
              <a:ext cx="5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647" y="1020"/>
              <a:ext cx="0" cy="17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746" y="1010"/>
              <a:ext cx="7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028" y="1020"/>
              <a:ext cx="4379" cy="357"/>
            </a:xfrm>
            <a:custGeom>
              <a:avLst/>
              <a:gdLst>
                <a:gd name="T0" fmla="*/ 437 w 441"/>
                <a:gd name="T1" fmla="*/ 18 h 36"/>
                <a:gd name="T2" fmla="*/ 437 w 441"/>
                <a:gd name="T3" fmla="*/ 0 h 36"/>
                <a:gd name="T4" fmla="*/ 441 w 441"/>
                <a:gd name="T5" fmla="*/ 18 h 36"/>
                <a:gd name="T6" fmla="*/ 441 w 441"/>
                <a:gd name="T7" fmla="*/ 0 h 36"/>
                <a:gd name="T8" fmla="*/ 0 w 441"/>
                <a:gd name="T9" fmla="*/ 18 h 36"/>
                <a:gd name="T10" fmla="*/ 441 w 441"/>
                <a:gd name="T11" fmla="*/ 18 h 36"/>
                <a:gd name="T12" fmla="*/ 0 w 441"/>
                <a:gd name="T13" fmla="*/ 36 h 36"/>
                <a:gd name="T14" fmla="*/ 0 w 441"/>
                <a:gd name="T15" fmla="*/ 18 h 36"/>
                <a:gd name="T16" fmla="*/ 4 w 441"/>
                <a:gd name="T17" fmla="*/ 36 h 36"/>
                <a:gd name="T18" fmla="*/ 4 w 441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36">
                  <a:moveTo>
                    <a:pt x="437" y="18"/>
                  </a:moveTo>
                  <a:lnTo>
                    <a:pt x="437" y="0"/>
                  </a:lnTo>
                  <a:moveTo>
                    <a:pt x="441" y="18"/>
                  </a:moveTo>
                  <a:lnTo>
                    <a:pt x="441" y="0"/>
                  </a:lnTo>
                  <a:moveTo>
                    <a:pt x="0" y="18"/>
                  </a:moveTo>
                  <a:lnTo>
                    <a:pt x="441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55" y="117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2" y="1198"/>
              <a:ext cx="5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ffree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reg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finit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1892" y="119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996" y="1198"/>
              <a:ext cx="5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ffree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 st4</a:t>
              </a:r>
            </a:p>
            <a:p>
              <a:r>
                <a:rPr lang="en-US" sz="1900" dirty="0" err="1">
                  <a:latin typeface="Times New Roman" pitchFamily="18" charset="0"/>
                  <a:cs typeface="Times New Roman" pitchFamily="18" charset="0"/>
                </a:rPr>
                <a:t>finit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2647" y="119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746" y="1198"/>
              <a:ext cx="2441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Free st4</a:t>
              </a: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Reset the status of the FP unit including</a:t>
              </a:r>
            </a:p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the FP stack and registers</a:t>
              </a: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1028" y="1198"/>
              <a:ext cx="4379" cy="546"/>
            </a:xfrm>
            <a:custGeom>
              <a:avLst/>
              <a:gdLst>
                <a:gd name="T0" fmla="*/ 437 w 441"/>
                <a:gd name="T1" fmla="*/ 18 h 55"/>
                <a:gd name="T2" fmla="*/ 437 w 441"/>
                <a:gd name="T3" fmla="*/ 0 h 55"/>
                <a:gd name="T4" fmla="*/ 441 w 441"/>
                <a:gd name="T5" fmla="*/ 18 h 55"/>
                <a:gd name="T6" fmla="*/ 441 w 441"/>
                <a:gd name="T7" fmla="*/ 0 h 55"/>
                <a:gd name="T8" fmla="*/ 0 w 441"/>
                <a:gd name="T9" fmla="*/ 19 h 55"/>
                <a:gd name="T10" fmla="*/ 441 w 441"/>
                <a:gd name="T11" fmla="*/ 19 h 55"/>
                <a:gd name="T12" fmla="*/ 0 w 441"/>
                <a:gd name="T13" fmla="*/ 55 h 55"/>
                <a:gd name="T14" fmla="*/ 0 w 441"/>
                <a:gd name="T15" fmla="*/ 19 h 55"/>
                <a:gd name="T16" fmla="*/ 4 w 441"/>
                <a:gd name="T17" fmla="*/ 55 h 55"/>
                <a:gd name="T18" fmla="*/ 4 w 441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5">
                  <a:moveTo>
                    <a:pt x="437" y="18"/>
                  </a:moveTo>
                  <a:lnTo>
                    <a:pt x="437" y="0"/>
                  </a:lnTo>
                  <a:moveTo>
                    <a:pt x="441" y="18"/>
                  </a:moveTo>
                  <a:lnTo>
                    <a:pt x="441" y="0"/>
                  </a:lnTo>
                  <a:moveTo>
                    <a:pt x="0" y="19"/>
                  </a:moveTo>
                  <a:lnTo>
                    <a:pt x="441" y="19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892" y="1387"/>
              <a:ext cx="0" cy="3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2647" y="1387"/>
              <a:ext cx="0" cy="3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1028" y="1387"/>
              <a:ext cx="4379" cy="397"/>
            </a:xfrm>
            <a:custGeom>
              <a:avLst/>
              <a:gdLst>
                <a:gd name="T0" fmla="*/ 437 w 441"/>
                <a:gd name="T1" fmla="*/ 36 h 40"/>
                <a:gd name="T2" fmla="*/ 437 w 441"/>
                <a:gd name="T3" fmla="*/ 0 h 40"/>
                <a:gd name="T4" fmla="*/ 441 w 441"/>
                <a:gd name="T5" fmla="*/ 36 h 40"/>
                <a:gd name="T6" fmla="*/ 441 w 441"/>
                <a:gd name="T7" fmla="*/ 0 h 40"/>
                <a:gd name="T8" fmla="*/ 0 w 441"/>
                <a:gd name="T9" fmla="*/ 36 h 40"/>
                <a:gd name="T10" fmla="*/ 441 w 441"/>
                <a:gd name="T11" fmla="*/ 36 h 40"/>
                <a:gd name="T12" fmla="*/ 0 w 441"/>
                <a:gd name="T13" fmla="*/ 40 h 40"/>
                <a:gd name="T14" fmla="*/ 441 w 4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0">
                  <a:moveTo>
                    <a:pt x="437" y="36"/>
                  </a:moveTo>
                  <a:lnTo>
                    <a:pt x="437" y="0"/>
                  </a:lnTo>
                  <a:moveTo>
                    <a:pt x="441" y="36"/>
                  </a:moveTo>
                  <a:lnTo>
                    <a:pt x="441" y="0"/>
                  </a:lnTo>
                  <a:moveTo>
                    <a:pt x="0" y="36"/>
                  </a:moveTo>
                  <a:lnTo>
                    <a:pt x="441" y="36"/>
                  </a:lnTo>
                  <a:moveTo>
                    <a:pt x="0" y="40"/>
                  </a:moveTo>
                  <a:lnTo>
                    <a:pt x="441" y="4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381555"/>
            <a:ext cx="7416800" cy="738664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800" dirty="0" err="1">
                <a:solidFill>
                  <a:schemeClr val="tx1"/>
                </a:solidFill>
              </a:rPr>
              <a:t>Outline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1" y="1682750"/>
            <a:ext cx="60912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431800" indent="-4318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x86 Machine Model</a:t>
            </a:r>
          </a:p>
          <a:p>
            <a:pPr marL="431800" indent="-4318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Simple Integer Instructions</a:t>
            </a:r>
          </a:p>
          <a:p>
            <a:pPr marL="431800" indent="-4318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Branch Instructions</a:t>
            </a:r>
          </a:p>
          <a:p>
            <a:pPr marL="431800" indent="-4318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Advanced Memory Instructions</a:t>
            </a:r>
          </a:p>
          <a:p>
            <a:pPr marL="431800" indent="-4318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Instructions</a:t>
            </a:r>
          </a:p>
          <a:p>
            <a:pPr marL="431800" indent="-4318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Encoding the x86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6934200" y="487680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Overview</a:t>
            </a:r>
            <a:r>
              <a:rPr lang="fr-FR" dirty="0">
                <a:solidFill>
                  <a:schemeClr val="tx1"/>
                </a:solidFill>
              </a:rPr>
              <a:t> of Instruction </a:t>
            </a:r>
            <a:r>
              <a:rPr lang="fr-FR" dirty="0" err="1">
                <a:solidFill>
                  <a:schemeClr val="tx1"/>
                </a:solidFill>
              </a:rPr>
              <a:t>Encoding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3100388"/>
            <a:ext cx="7556500" cy="32242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1-4 byte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prefix</a:t>
            </a:r>
            <a:r>
              <a:rPr lang="en-US" dirty="0">
                <a:latin typeface="Calibri" panose="020F0502020204030204" pitchFamily="34" charset="0"/>
              </a:rPr>
              <a:t> specifies an optional prefix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</a:rPr>
              <a:t>Examples</a:t>
            </a:r>
            <a:r>
              <a:rPr lang="en-US" dirty="0">
                <a:latin typeface="Calibri" panose="020F0502020204030204" pitchFamily="34" charset="0"/>
              </a:rPr>
              <a:t>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Can be used to specify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rep</a:t>
            </a:r>
            <a:r>
              <a:rPr lang="en-US" dirty="0">
                <a:latin typeface="Calibri" panose="020F0502020204030204" pitchFamily="34" charset="0"/>
              </a:rPr>
              <a:t> prefix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CCCC00"/>
                </a:solidFill>
                <a:latin typeface="Calibri" panose="020F0502020204030204" pitchFamily="34" charset="0"/>
              </a:rPr>
              <a:t>lock</a:t>
            </a:r>
            <a:r>
              <a:rPr lang="en-US" dirty="0">
                <a:latin typeface="Calibri" panose="020F0502020204030204" pitchFamily="34" charset="0"/>
              </a:rPr>
              <a:t> prefix is used to specify that an instruction executes atomically in a multiprocessor system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286000" y="1524000"/>
            <a:ext cx="7721600" cy="1206500"/>
            <a:chOff x="768" y="960"/>
            <a:chExt cx="4864" cy="76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8" y="960"/>
              <a:ext cx="4864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858" y="1050"/>
              <a:ext cx="879" cy="276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059" y="1106"/>
              <a:ext cx="39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Prefix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971" y="1355"/>
              <a:ext cx="4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1-4 bytes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971" y="1510"/>
              <a:ext cx="5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(optional)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732" y="1047"/>
              <a:ext cx="879" cy="276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817" y="1098"/>
              <a:ext cx="53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Opcode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788" y="1360"/>
              <a:ext cx="4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1-3 bytes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610" y="1047"/>
              <a:ext cx="597" cy="281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660" y="1136"/>
              <a:ext cx="5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ModR/M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719" y="1360"/>
              <a:ext cx="30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1 byte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631" y="1525"/>
              <a:ext cx="48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(optional)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203" y="1046"/>
              <a:ext cx="598" cy="282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397" y="1130"/>
              <a:ext cx="17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SIB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349" y="1361"/>
              <a:ext cx="30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1 byte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265" y="1526"/>
              <a:ext cx="48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(optional)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796" y="1047"/>
              <a:ext cx="879" cy="277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855" y="1125"/>
              <a:ext cx="7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Displacement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851" y="1361"/>
              <a:ext cx="6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1/2/4 bytes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851" y="1514"/>
              <a:ext cx="5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(optional)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4679" y="1046"/>
              <a:ext cx="879" cy="275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801" y="1117"/>
              <a:ext cx="5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Immediate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34" y="1359"/>
              <a:ext cx="6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1/2/4 bytes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734" y="1513"/>
              <a:ext cx="5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(optional)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ModR</a:t>
            </a:r>
            <a:r>
              <a:rPr lang="fr-FR" dirty="0">
                <a:solidFill>
                  <a:schemeClr val="tx1"/>
                </a:solidFill>
              </a:rPr>
              <a:t>/M Byte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98750" y="3024188"/>
            <a:ext cx="7740650" cy="3529012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Determines the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addressing</a:t>
            </a:r>
            <a:r>
              <a:rPr lang="en-US" sz="2600" dirty="0">
                <a:latin typeface="Calibri" panose="020F0502020204030204" pitchFamily="34" charset="0"/>
              </a:rPr>
              <a:t> modes of the operands</a:t>
            </a:r>
          </a:p>
          <a:p>
            <a:pPr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Mod</a:t>
            </a:r>
            <a:r>
              <a:rPr lang="en-US" sz="2600" dirty="0">
                <a:latin typeface="Calibri" panose="020F0502020204030204" pitchFamily="34" charset="0"/>
              </a:rPr>
              <a:t> bits : (addressing mode of one of the operands)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00 →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Register indirect</a:t>
            </a:r>
            <a:r>
              <a:rPr lang="en-US" sz="2200" dirty="0">
                <a:latin typeface="Calibri" panose="020F0502020204030204" pitchFamily="34" charset="0"/>
              </a:rPr>
              <a:t> addressing mode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01 →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Indirect addressing</a:t>
            </a:r>
            <a:r>
              <a:rPr lang="en-US" sz="2200" dirty="0">
                <a:latin typeface="Calibri" panose="020F0502020204030204" pitchFamily="34" charset="0"/>
              </a:rPr>
              <a:t> mode with 1 byte displacement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10 →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 Indirect addressing</a:t>
            </a:r>
            <a:r>
              <a:rPr lang="en-US" sz="2200" dirty="0">
                <a:latin typeface="Calibri" panose="020F0502020204030204" pitchFamily="34" charset="0"/>
              </a:rPr>
              <a:t> mode with 4 byte displacement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11 →</a:t>
            </a:r>
            <a:r>
              <a:rPr lang="en-US" sz="2200" dirty="0">
                <a:solidFill>
                  <a:srgbClr val="004586"/>
                </a:solidFill>
                <a:latin typeface="Calibri" panose="020F0502020204030204" pitchFamily="34" charset="0"/>
              </a:rPr>
              <a:t> Register direct</a:t>
            </a:r>
            <a:r>
              <a:rPr lang="en-US" sz="2200" dirty="0">
                <a:latin typeface="Calibri" panose="020F0502020204030204" pitchFamily="34" charset="0"/>
              </a:rPr>
              <a:t> addressing mode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899025" y="1397000"/>
            <a:ext cx="2387600" cy="1270000"/>
            <a:chOff x="2222" y="864"/>
            <a:chExt cx="1504" cy="80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22" y="864"/>
              <a:ext cx="1504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60" y="1255"/>
              <a:ext cx="379" cy="365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392" y="1381"/>
              <a:ext cx="2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Mod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746" y="1252"/>
              <a:ext cx="459" cy="365"/>
            </a:xfrm>
            <a:prstGeom prst="rect">
              <a:avLst/>
            </a:prstGeom>
            <a:solidFill>
              <a:srgbClr val="FFE6D5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847" y="1361"/>
              <a:ext cx="2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Reg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209" y="1252"/>
              <a:ext cx="459" cy="365"/>
            </a:xfrm>
            <a:prstGeom prst="rect">
              <a:avLst/>
            </a:prstGeom>
            <a:solidFill>
              <a:srgbClr val="FFE6D5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310" y="1361"/>
              <a:ext cx="2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R/M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350" y="1138"/>
              <a:ext cx="377" cy="82"/>
            </a:xfrm>
            <a:custGeom>
              <a:avLst/>
              <a:gdLst>
                <a:gd name="T0" fmla="*/ 0 w 680"/>
                <a:gd name="T1" fmla="*/ 146 h 146"/>
                <a:gd name="T2" fmla="*/ 60 w 680"/>
                <a:gd name="T3" fmla="*/ 75 h 146"/>
                <a:gd name="T4" fmla="*/ 282 w 680"/>
                <a:gd name="T5" fmla="*/ 75 h 146"/>
                <a:gd name="T6" fmla="*/ 358 w 680"/>
                <a:gd name="T7" fmla="*/ 0 h 146"/>
                <a:gd name="T8" fmla="*/ 403 w 680"/>
                <a:gd name="T9" fmla="*/ 85 h 146"/>
                <a:gd name="T10" fmla="*/ 655 w 680"/>
                <a:gd name="T11" fmla="*/ 85 h 146"/>
                <a:gd name="T12" fmla="*/ 680 w 680"/>
                <a:gd name="T13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0" h="146">
                  <a:moveTo>
                    <a:pt x="0" y="146"/>
                  </a:moveTo>
                  <a:lnTo>
                    <a:pt x="60" y="75"/>
                  </a:lnTo>
                  <a:lnTo>
                    <a:pt x="282" y="75"/>
                  </a:lnTo>
                  <a:lnTo>
                    <a:pt x="358" y="0"/>
                  </a:lnTo>
                  <a:lnTo>
                    <a:pt x="403" y="85"/>
                  </a:lnTo>
                  <a:lnTo>
                    <a:pt x="655" y="85"/>
                  </a:lnTo>
                  <a:lnTo>
                    <a:pt x="680" y="129"/>
                  </a:lnTo>
                </a:path>
              </a:pathLst>
            </a:cu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759" y="1122"/>
              <a:ext cx="438" cy="82"/>
            </a:xfrm>
            <a:custGeom>
              <a:avLst/>
              <a:gdLst>
                <a:gd name="T0" fmla="*/ 0 w 791"/>
                <a:gd name="T1" fmla="*/ 146 h 146"/>
                <a:gd name="T2" fmla="*/ 71 w 791"/>
                <a:gd name="T3" fmla="*/ 76 h 146"/>
                <a:gd name="T4" fmla="*/ 328 w 791"/>
                <a:gd name="T5" fmla="*/ 76 h 146"/>
                <a:gd name="T6" fmla="*/ 416 w 791"/>
                <a:gd name="T7" fmla="*/ 0 h 146"/>
                <a:gd name="T8" fmla="*/ 469 w 791"/>
                <a:gd name="T9" fmla="*/ 86 h 146"/>
                <a:gd name="T10" fmla="*/ 762 w 791"/>
                <a:gd name="T11" fmla="*/ 86 h 146"/>
                <a:gd name="T12" fmla="*/ 791 w 791"/>
                <a:gd name="T13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1" h="146">
                  <a:moveTo>
                    <a:pt x="0" y="146"/>
                  </a:moveTo>
                  <a:lnTo>
                    <a:pt x="71" y="76"/>
                  </a:lnTo>
                  <a:lnTo>
                    <a:pt x="328" y="76"/>
                  </a:lnTo>
                  <a:lnTo>
                    <a:pt x="416" y="0"/>
                  </a:lnTo>
                  <a:lnTo>
                    <a:pt x="469" y="86"/>
                  </a:lnTo>
                  <a:lnTo>
                    <a:pt x="762" y="86"/>
                  </a:lnTo>
                  <a:lnTo>
                    <a:pt x="791" y="129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220" y="1111"/>
              <a:ext cx="439" cy="82"/>
            </a:xfrm>
            <a:custGeom>
              <a:avLst/>
              <a:gdLst>
                <a:gd name="T0" fmla="*/ 0 w 793"/>
                <a:gd name="T1" fmla="*/ 146 h 146"/>
                <a:gd name="T2" fmla="*/ 70 w 793"/>
                <a:gd name="T3" fmla="*/ 76 h 146"/>
                <a:gd name="T4" fmla="*/ 329 w 793"/>
                <a:gd name="T5" fmla="*/ 76 h 146"/>
                <a:gd name="T6" fmla="*/ 417 w 793"/>
                <a:gd name="T7" fmla="*/ 0 h 146"/>
                <a:gd name="T8" fmla="*/ 470 w 793"/>
                <a:gd name="T9" fmla="*/ 86 h 146"/>
                <a:gd name="T10" fmla="*/ 764 w 793"/>
                <a:gd name="T11" fmla="*/ 86 h 146"/>
                <a:gd name="T12" fmla="*/ 793 w 793"/>
                <a:gd name="T13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3" h="146">
                  <a:moveTo>
                    <a:pt x="0" y="146"/>
                  </a:moveTo>
                  <a:lnTo>
                    <a:pt x="70" y="76"/>
                  </a:lnTo>
                  <a:lnTo>
                    <a:pt x="329" y="76"/>
                  </a:lnTo>
                  <a:lnTo>
                    <a:pt x="417" y="0"/>
                  </a:lnTo>
                  <a:lnTo>
                    <a:pt x="470" y="86"/>
                  </a:lnTo>
                  <a:lnTo>
                    <a:pt x="764" y="86"/>
                  </a:lnTo>
                  <a:lnTo>
                    <a:pt x="793" y="129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503" y="945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930" y="941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380" y="934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r>
              <a:rPr lang="fr-FR" dirty="0">
                <a:solidFill>
                  <a:schemeClr val="tx1"/>
                </a:solidFill>
              </a:rPr>
              <a:t> – III</a:t>
            </a:r>
          </a:p>
        </p:txBody>
      </p:sp>
      <p:sp>
        <p:nvSpPr>
          <p:cNvPr id="4" name="Freeform 3"/>
          <p:cNvSpPr/>
          <p:nvPr/>
        </p:nvSpPr>
        <p:spPr>
          <a:xfrm>
            <a:off x="7234494" y="4976400"/>
            <a:ext cx="2015999" cy="129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The 64 bit ISA has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8 extra registers</a:t>
            </a:r>
          </a:p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r8 - r15</a:t>
            </a:r>
          </a:p>
        </p:txBody>
      </p:sp>
      <p:sp>
        <p:nvSpPr>
          <p:cNvPr id="5" name="Freeform 4"/>
          <p:cNvSpPr/>
          <p:nvPr/>
        </p:nvSpPr>
        <p:spPr>
          <a:xfrm>
            <a:off x="7378493" y="2672400"/>
            <a:ext cx="1655999" cy="20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u="sng">
                <a:latin typeface="Arial" pitchFamily="18"/>
                <a:ea typeface="Microsoft YaHei" pitchFamily="2"/>
                <a:cs typeface="Mangal" pitchFamily="2"/>
              </a:rPr>
              <a:t>8 registers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64, 32, 16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bit variants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49675" y="2241627"/>
            <a:ext cx="2855954" cy="347656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52850" y="2590872"/>
            <a:ext cx="2855954" cy="349243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752850" y="2925828"/>
            <a:ext cx="2855954" cy="349243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751262" y="3271895"/>
            <a:ext cx="2855954" cy="347656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756026" y="3619552"/>
            <a:ext cx="2854367" cy="349243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756026" y="3956095"/>
            <a:ext cx="2854367" cy="347656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752850" y="4297402"/>
            <a:ext cx="2855954" cy="349243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752850" y="4633945"/>
            <a:ext cx="2855954" cy="347656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168921" y="2247978"/>
            <a:ext cx="1438296" cy="284157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170508" y="2597222"/>
            <a:ext cx="1438296" cy="279395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170508" y="2932178"/>
            <a:ext cx="1438296" cy="284157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5170508" y="3276659"/>
            <a:ext cx="1438296" cy="290507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172096" y="3625902"/>
            <a:ext cx="1438296" cy="279395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172096" y="3962446"/>
            <a:ext cx="1438296" cy="277807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5170508" y="4303752"/>
            <a:ext cx="1438296" cy="285745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170508" y="4638708"/>
            <a:ext cx="1438296" cy="279395"/>
          </a:xfrm>
          <a:prstGeom prst="rect">
            <a:avLst/>
          </a:prstGeom>
          <a:solidFill>
            <a:srgbClr val="D38D5F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5259410" y="2300364"/>
            <a:ext cx="2532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eax</a:t>
            </a:r>
            <a:endParaRPr lang="en-US">
              <a:latin typeface="Arial" pitchFamily="34" charset="0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5251472" y="2635320"/>
            <a:ext cx="2593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ebx</a:t>
            </a:r>
            <a:endParaRPr lang="en-US">
              <a:latin typeface="Arial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5237184" y="2965514"/>
            <a:ext cx="24365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ecx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248297" y="3330632"/>
            <a:ext cx="2628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edx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5257822" y="3668763"/>
            <a:ext cx="2548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Sans"/>
              </a:rPr>
              <a:t>esp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5241948" y="4022769"/>
            <a:ext cx="2789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Sans"/>
              </a:rPr>
              <a:t>ebp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5254647" y="4384712"/>
            <a:ext cx="201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esi</a:t>
            </a:r>
            <a:endParaRPr lang="en-US">
              <a:latin typeface="Arial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5238772" y="4687919"/>
            <a:ext cx="22602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edi</a:t>
            </a:r>
            <a:endParaRPr lang="en-US">
              <a:latin typeface="Arial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899181" y="2247977"/>
            <a:ext cx="711210" cy="22700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6134136" y="2244803"/>
            <a:ext cx="184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ax</a:t>
            </a:r>
            <a:endParaRPr lang="en-US">
              <a:latin typeface="Arial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5889656" y="2595633"/>
            <a:ext cx="711210" cy="22700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6124611" y="2592459"/>
            <a:ext cx="191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bx</a:t>
            </a:r>
            <a:endParaRPr lang="en-US">
              <a:latin typeface="Arial" pitchFamily="34" charset="0"/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5896006" y="2929002"/>
            <a:ext cx="711210" cy="228596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6130960" y="2927415"/>
            <a:ext cx="1747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cx</a:t>
            </a:r>
            <a:endParaRPr lang="en-US">
              <a:latin typeface="Arial" pitchFamily="34" charset="0"/>
            </a:endParaRP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5889656" y="3265545"/>
            <a:ext cx="711210" cy="22700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6124610" y="3262371"/>
            <a:ext cx="1955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dx</a:t>
            </a:r>
            <a:endParaRPr lang="en-US">
              <a:latin typeface="Arial" pitchFamily="34" charset="0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5907119" y="3614789"/>
            <a:ext cx="711210" cy="22700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6142072" y="3611615"/>
            <a:ext cx="1875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sp</a:t>
            </a:r>
            <a:endParaRPr lang="en-US">
              <a:latin typeface="Arial" pitchFamily="34" charset="0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5897594" y="3960857"/>
            <a:ext cx="711210" cy="22700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6132547" y="3957683"/>
            <a:ext cx="2148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bp</a:t>
            </a:r>
            <a:endParaRPr lang="en-US">
              <a:latin typeface="Arial" pitchFamily="34" charset="0"/>
            </a:endParaRP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5903944" y="4295813"/>
            <a:ext cx="711210" cy="22700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6138897" y="4292640"/>
            <a:ext cx="1266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si</a:t>
            </a:r>
            <a:endParaRPr lang="en-US">
              <a:latin typeface="Arial" pitchFamily="34" charset="0"/>
            </a:endParaRP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5897594" y="4632358"/>
            <a:ext cx="711210" cy="225421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6132547" y="4627596"/>
            <a:ext cx="153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di</a:t>
            </a:r>
            <a:endParaRPr lang="en-US">
              <a:latin typeface="Arial" pitchFamily="34" charset="0"/>
            </a:endParaRPr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3871915" y="2282901"/>
            <a:ext cx="2223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rax</a:t>
            </a:r>
            <a:endParaRPr lang="en-US">
              <a:latin typeface="Arial" pitchFamily="34" charset="0"/>
            </a:endParaRP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3862390" y="2619445"/>
            <a:ext cx="2320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rbx</a:t>
            </a:r>
            <a:endParaRPr lang="en-US">
              <a:latin typeface="Arial" pitchFamily="34" charset="0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3849689" y="2948051"/>
            <a:ext cx="2137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rcx</a:t>
            </a:r>
            <a:endParaRPr lang="en-US">
              <a:latin typeface="Arial" pitchFamily="34" charset="0"/>
            </a:endParaRP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3859215" y="3313169"/>
            <a:ext cx="2332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rdx</a:t>
            </a:r>
            <a:endParaRPr lang="en-US">
              <a:latin typeface="Arial" pitchFamily="34" charset="0"/>
            </a:endParaRP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3870328" y="3652888"/>
            <a:ext cx="224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rsp</a:t>
            </a:r>
            <a:endParaRPr lang="en-US">
              <a:latin typeface="Arial" pitchFamily="34" charset="0"/>
            </a:endParaRP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3854451" y="4005306"/>
            <a:ext cx="2516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rbp</a:t>
            </a:r>
            <a:endParaRPr lang="en-US">
              <a:latin typeface="Arial" pitchFamily="34" charset="0"/>
            </a:endParaRPr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3867152" y="4368837"/>
            <a:ext cx="17165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rsi</a:t>
            </a:r>
            <a:endParaRPr lang="en-US">
              <a:latin typeface="Arial" pitchFamily="34" charset="0"/>
            </a:endParaRPr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3851276" y="4670456"/>
            <a:ext cx="1963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rdi</a:t>
            </a:r>
            <a:endParaRPr lang="en-US">
              <a:latin typeface="Arial" pitchFamily="34" charset="0"/>
            </a:endParaRP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3752850" y="4983188"/>
            <a:ext cx="2855954" cy="347656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3752850" y="5334020"/>
            <a:ext cx="2855954" cy="349243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3733801" y="5976944"/>
            <a:ext cx="2854367" cy="347656"/>
          </a:xfrm>
          <a:prstGeom prst="rect">
            <a:avLst/>
          </a:prstGeom>
          <a:solidFill>
            <a:srgbClr val="FFE6D5"/>
          </a:solidFill>
          <a:ln w="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848101" y="5045099"/>
            <a:ext cx="1538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r8</a:t>
            </a:r>
            <a:endParaRPr lang="en-US">
              <a:latin typeface="Arial" pitchFamily="34" charset="0"/>
            </a:endParaRPr>
          </a:p>
        </p:txBody>
      </p:sp>
      <p:sp>
        <p:nvSpPr>
          <p:cNvPr id="63" name="Rectangle 57"/>
          <p:cNvSpPr>
            <a:spLocks noChangeArrowheads="1"/>
          </p:cNvSpPr>
          <p:nvPr/>
        </p:nvSpPr>
        <p:spPr bwMode="auto">
          <a:xfrm>
            <a:off x="3849689" y="5402280"/>
            <a:ext cx="1538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r9</a:t>
            </a:r>
            <a:endParaRPr lang="en-US">
              <a:latin typeface="Arial" pitchFamily="34" charset="0"/>
            </a:endParaRPr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3836989" y="6038856"/>
            <a:ext cx="2452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r15</a:t>
            </a:r>
            <a:endParaRPr lang="en-US">
              <a:latin typeface="Arial" pitchFamily="34" charset="0"/>
            </a:endParaRPr>
          </a:p>
        </p:txBody>
      </p:sp>
      <p:sp>
        <p:nvSpPr>
          <p:cNvPr id="65" name="Oval 59"/>
          <p:cNvSpPr>
            <a:spLocks noChangeArrowheads="1"/>
          </p:cNvSpPr>
          <p:nvPr/>
        </p:nvSpPr>
        <p:spPr bwMode="auto">
          <a:xfrm>
            <a:off x="4529149" y="5767398"/>
            <a:ext cx="47626" cy="42862"/>
          </a:xfrm>
          <a:prstGeom prst="ellipse">
            <a:avLst/>
          </a:prstGeom>
          <a:solidFill>
            <a:srgbClr val="2B0000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60"/>
          <p:cNvSpPr>
            <a:spLocks noChangeArrowheads="1"/>
          </p:cNvSpPr>
          <p:nvPr/>
        </p:nvSpPr>
        <p:spPr bwMode="auto">
          <a:xfrm>
            <a:off x="4994294" y="5767398"/>
            <a:ext cx="49213" cy="42862"/>
          </a:xfrm>
          <a:prstGeom prst="ellipse">
            <a:avLst/>
          </a:prstGeom>
          <a:solidFill>
            <a:srgbClr val="2B0000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61"/>
          <p:cNvSpPr>
            <a:spLocks noChangeArrowheads="1"/>
          </p:cNvSpPr>
          <p:nvPr/>
        </p:nvSpPr>
        <p:spPr bwMode="auto">
          <a:xfrm>
            <a:off x="5462613" y="5767398"/>
            <a:ext cx="49213" cy="42862"/>
          </a:xfrm>
          <a:prstGeom prst="ellipse">
            <a:avLst/>
          </a:prstGeom>
          <a:solidFill>
            <a:srgbClr val="2B0000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4"/>
          <p:cNvSpPr>
            <a:spLocks noChangeShapeType="1"/>
          </p:cNvSpPr>
          <p:nvPr/>
        </p:nvSpPr>
        <p:spPr bwMode="auto">
          <a:xfrm flipV="1">
            <a:off x="5483250" y="1690775"/>
            <a:ext cx="1138254" cy="6350"/>
          </a:xfrm>
          <a:prstGeom prst="line">
            <a:avLst/>
          </a:prstGeom>
          <a:noFill/>
          <a:ln w="6" cap="flat">
            <a:solidFill>
              <a:srgbClr val="1623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5"/>
          <p:cNvSpPr>
            <a:spLocks/>
          </p:cNvSpPr>
          <p:nvPr/>
        </p:nvSpPr>
        <p:spPr bwMode="auto">
          <a:xfrm>
            <a:off x="6478628" y="1651088"/>
            <a:ext cx="142877" cy="82548"/>
          </a:xfrm>
          <a:custGeom>
            <a:avLst/>
            <a:gdLst>
              <a:gd name="T0" fmla="*/ 26 w 90"/>
              <a:gd name="T1" fmla="*/ 26 h 52"/>
              <a:gd name="T2" fmla="*/ 0 w 90"/>
              <a:gd name="T3" fmla="*/ 52 h 52"/>
              <a:gd name="T4" fmla="*/ 90 w 90"/>
              <a:gd name="T5" fmla="*/ 25 h 52"/>
              <a:gd name="T6" fmla="*/ 0 w 90"/>
              <a:gd name="T7" fmla="*/ 0 h 52"/>
              <a:gd name="T8" fmla="*/ 26 w 90"/>
              <a:gd name="T9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52">
                <a:moveTo>
                  <a:pt x="26" y="26"/>
                </a:moveTo>
                <a:lnTo>
                  <a:pt x="0" y="52"/>
                </a:lnTo>
                <a:lnTo>
                  <a:pt x="90" y="25"/>
                </a:lnTo>
                <a:lnTo>
                  <a:pt x="0" y="0"/>
                </a:lnTo>
                <a:lnTo>
                  <a:pt x="26" y="26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6"/>
          <p:cNvSpPr>
            <a:spLocks noChangeShapeType="1"/>
          </p:cNvSpPr>
          <p:nvPr/>
        </p:nvSpPr>
        <p:spPr bwMode="auto">
          <a:xfrm flipH="1" flipV="1">
            <a:off x="3767138" y="1686013"/>
            <a:ext cx="1084278" cy="4762"/>
          </a:xfrm>
          <a:prstGeom prst="line">
            <a:avLst/>
          </a:prstGeom>
          <a:noFill/>
          <a:ln w="6" cap="flat">
            <a:solidFill>
              <a:srgbClr val="1623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77"/>
          <p:cNvSpPr>
            <a:spLocks/>
          </p:cNvSpPr>
          <p:nvPr/>
        </p:nvSpPr>
        <p:spPr bwMode="auto">
          <a:xfrm>
            <a:off x="3767139" y="1644738"/>
            <a:ext cx="144465" cy="84136"/>
          </a:xfrm>
          <a:custGeom>
            <a:avLst/>
            <a:gdLst>
              <a:gd name="T0" fmla="*/ 65 w 91"/>
              <a:gd name="T1" fmla="*/ 26 h 53"/>
              <a:gd name="T2" fmla="*/ 91 w 91"/>
              <a:gd name="T3" fmla="*/ 0 h 53"/>
              <a:gd name="T4" fmla="*/ 0 w 91"/>
              <a:gd name="T5" fmla="*/ 26 h 53"/>
              <a:gd name="T6" fmla="*/ 90 w 91"/>
              <a:gd name="T7" fmla="*/ 53 h 53"/>
              <a:gd name="T8" fmla="*/ 65 w 91"/>
              <a:gd name="T9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53">
                <a:moveTo>
                  <a:pt x="65" y="26"/>
                </a:moveTo>
                <a:lnTo>
                  <a:pt x="91" y="0"/>
                </a:lnTo>
                <a:lnTo>
                  <a:pt x="0" y="26"/>
                </a:lnTo>
                <a:lnTo>
                  <a:pt x="90" y="53"/>
                </a:lnTo>
                <a:lnTo>
                  <a:pt x="65" y="26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8"/>
          <p:cNvSpPr>
            <a:spLocks noChangeArrowheads="1"/>
          </p:cNvSpPr>
          <p:nvPr/>
        </p:nvSpPr>
        <p:spPr bwMode="auto">
          <a:xfrm>
            <a:off x="4887930" y="1609814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64 bits</a:t>
            </a:r>
            <a:endParaRPr lang="en-US">
              <a:latin typeface="Arial" pitchFamily="34" charset="0"/>
            </a:endParaRPr>
          </a:p>
        </p:txBody>
      </p:sp>
      <p:sp>
        <p:nvSpPr>
          <p:cNvPr id="85" name="Line 79"/>
          <p:cNvSpPr>
            <a:spLocks noChangeShapeType="1"/>
          </p:cNvSpPr>
          <p:nvPr/>
        </p:nvSpPr>
        <p:spPr bwMode="auto">
          <a:xfrm>
            <a:off x="6240499" y="1870159"/>
            <a:ext cx="358780" cy="0"/>
          </a:xfrm>
          <a:prstGeom prst="line">
            <a:avLst/>
          </a:prstGeom>
          <a:noFill/>
          <a:ln w="6" cap="flat">
            <a:solidFill>
              <a:srgbClr val="1623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0"/>
          <p:cNvSpPr>
            <a:spLocks/>
          </p:cNvSpPr>
          <p:nvPr/>
        </p:nvSpPr>
        <p:spPr bwMode="auto">
          <a:xfrm>
            <a:off x="6457990" y="1828885"/>
            <a:ext cx="141290" cy="82548"/>
          </a:xfrm>
          <a:custGeom>
            <a:avLst/>
            <a:gdLst>
              <a:gd name="T0" fmla="*/ 25 w 89"/>
              <a:gd name="T1" fmla="*/ 26 h 52"/>
              <a:gd name="T2" fmla="*/ 0 w 89"/>
              <a:gd name="T3" fmla="*/ 52 h 52"/>
              <a:gd name="T4" fmla="*/ 89 w 89"/>
              <a:gd name="T5" fmla="*/ 26 h 52"/>
              <a:gd name="T6" fmla="*/ 0 w 89"/>
              <a:gd name="T7" fmla="*/ 0 h 52"/>
              <a:gd name="T8" fmla="*/ 25 w 89"/>
              <a:gd name="T9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2">
                <a:moveTo>
                  <a:pt x="25" y="26"/>
                </a:moveTo>
                <a:lnTo>
                  <a:pt x="0" y="52"/>
                </a:lnTo>
                <a:lnTo>
                  <a:pt x="89" y="26"/>
                </a:lnTo>
                <a:lnTo>
                  <a:pt x="0" y="0"/>
                </a:lnTo>
                <a:lnTo>
                  <a:pt x="25" y="26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1"/>
          <p:cNvSpPr>
            <a:spLocks noChangeShapeType="1"/>
          </p:cNvSpPr>
          <p:nvPr/>
        </p:nvSpPr>
        <p:spPr bwMode="auto">
          <a:xfrm flipH="1">
            <a:off x="5205434" y="1881272"/>
            <a:ext cx="398468" cy="0"/>
          </a:xfrm>
          <a:prstGeom prst="line">
            <a:avLst/>
          </a:prstGeom>
          <a:noFill/>
          <a:ln w="6" cap="flat">
            <a:solidFill>
              <a:srgbClr val="1623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2"/>
          <p:cNvSpPr>
            <a:spLocks/>
          </p:cNvSpPr>
          <p:nvPr/>
        </p:nvSpPr>
        <p:spPr bwMode="auto">
          <a:xfrm>
            <a:off x="5205434" y="1839997"/>
            <a:ext cx="141290" cy="82548"/>
          </a:xfrm>
          <a:custGeom>
            <a:avLst/>
            <a:gdLst>
              <a:gd name="T0" fmla="*/ 64 w 89"/>
              <a:gd name="T1" fmla="*/ 26 h 52"/>
              <a:gd name="T2" fmla="*/ 89 w 89"/>
              <a:gd name="T3" fmla="*/ 0 h 52"/>
              <a:gd name="T4" fmla="*/ 0 w 89"/>
              <a:gd name="T5" fmla="*/ 26 h 52"/>
              <a:gd name="T6" fmla="*/ 89 w 89"/>
              <a:gd name="T7" fmla="*/ 52 h 52"/>
              <a:gd name="T8" fmla="*/ 64 w 89"/>
              <a:gd name="T9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2">
                <a:moveTo>
                  <a:pt x="64" y="26"/>
                </a:moveTo>
                <a:lnTo>
                  <a:pt x="89" y="0"/>
                </a:lnTo>
                <a:lnTo>
                  <a:pt x="0" y="26"/>
                </a:lnTo>
                <a:lnTo>
                  <a:pt x="89" y="52"/>
                </a:lnTo>
                <a:lnTo>
                  <a:pt x="64" y="26"/>
                </a:lnTo>
                <a:close/>
              </a:path>
            </a:pathLst>
          </a:custGeom>
          <a:solidFill>
            <a:srgbClr val="00000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3"/>
          <p:cNvSpPr>
            <a:spLocks noChangeArrowheads="1"/>
          </p:cNvSpPr>
          <p:nvPr/>
        </p:nvSpPr>
        <p:spPr bwMode="auto">
          <a:xfrm>
            <a:off x="5657879" y="1789198"/>
            <a:ext cx="4199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32 bits</a:t>
            </a:r>
            <a:endParaRPr lang="en-US">
              <a:latin typeface="Arial" pitchFamily="34" charset="0"/>
            </a:endParaRPr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3751262" y="1595527"/>
            <a:ext cx="0" cy="180972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5"/>
          <p:cNvSpPr>
            <a:spLocks noChangeShapeType="1"/>
          </p:cNvSpPr>
          <p:nvPr/>
        </p:nvSpPr>
        <p:spPr bwMode="auto">
          <a:xfrm>
            <a:off x="6621505" y="1595527"/>
            <a:ext cx="0" cy="180972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6"/>
          <p:cNvSpPr>
            <a:spLocks noChangeShapeType="1"/>
          </p:cNvSpPr>
          <p:nvPr/>
        </p:nvSpPr>
        <p:spPr bwMode="auto">
          <a:xfrm>
            <a:off x="6623092" y="1771736"/>
            <a:ext cx="0" cy="180972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87"/>
          <p:cNvSpPr>
            <a:spLocks noChangeShapeType="1"/>
          </p:cNvSpPr>
          <p:nvPr/>
        </p:nvSpPr>
        <p:spPr bwMode="auto">
          <a:xfrm>
            <a:off x="5207021" y="1787612"/>
            <a:ext cx="0" cy="182559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88"/>
          <p:cNvSpPr>
            <a:spLocks noChangeShapeType="1"/>
          </p:cNvSpPr>
          <p:nvPr/>
        </p:nvSpPr>
        <p:spPr bwMode="auto">
          <a:xfrm>
            <a:off x="6480215" y="2073355"/>
            <a:ext cx="127002" cy="0"/>
          </a:xfrm>
          <a:prstGeom prst="line">
            <a:avLst/>
          </a:prstGeom>
          <a:noFill/>
          <a:ln w="4" cap="flat">
            <a:solidFill>
              <a:srgbClr val="1623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70704" y="2062243"/>
            <a:ext cx="41276" cy="23812"/>
          </a:xfrm>
          <a:custGeom>
            <a:avLst/>
            <a:gdLst>
              <a:gd name="T0" fmla="*/ 8 w 26"/>
              <a:gd name="T1" fmla="*/ 7 h 15"/>
              <a:gd name="T2" fmla="*/ 0 w 26"/>
              <a:gd name="T3" fmla="*/ 15 h 15"/>
              <a:gd name="T4" fmla="*/ 26 w 26"/>
              <a:gd name="T5" fmla="*/ 7 h 15"/>
              <a:gd name="T6" fmla="*/ 0 w 26"/>
              <a:gd name="T7" fmla="*/ 0 h 15"/>
              <a:gd name="T8" fmla="*/ 8 w 26"/>
              <a:gd name="T9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5">
                <a:moveTo>
                  <a:pt x="8" y="7"/>
                </a:moveTo>
                <a:lnTo>
                  <a:pt x="0" y="15"/>
                </a:lnTo>
                <a:lnTo>
                  <a:pt x="26" y="7"/>
                </a:lnTo>
                <a:lnTo>
                  <a:pt x="0" y="0"/>
                </a:lnTo>
                <a:lnTo>
                  <a:pt x="8" y="7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0"/>
          <p:cNvSpPr>
            <a:spLocks noChangeArrowheads="1"/>
          </p:cNvSpPr>
          <p:nvPr/>
        </p:nvSpPr>
        <p:spPr bwMode="auto">
          <a:xfrm>
            <a:off x="6043646" y="2006683"/>
            <a:ext cx="3831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16 bits</a:t>
            </a:r>
            <a:endParaRPr lang="en-US">
              <a:latin typeface="Arial" pitchFamily="34" charset="0"/>
            </a:endParaRPr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>
            <a:off x="6619917" y="1984458"/>
            <a:ext cx="0" cy="182559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92"/>
          <p:cNvSpPr>
            <a:spLocks noChangeShapeType="1"/>
          </p:cNvSpPr>
          <p:nvPr/>
        </p:nvSpPr>
        <p:spPr bwMode="auto">
          <a:xfrm>
            <a:off x="5908707" y="1984458"/>
            <a:ext cx="0" cy="182559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3"/>
          <p:cNvSpPr>
            <a:spLocks noChangeShapeType="1"/>
          </p:cNvSpPr>
          <p:nvPr/>
        </p:nvSpPr>
        <p:spPr bwMode="auto">
          <a:xfrm flipH="1">
            <a:off x="5919819" y="2078118"/>
            <a:ext cx="127002" cy="0"/>
          </a:xfrm>
          <a:prstGeom prst="line">
            <a:avLst/>
          </a:prstGeom>
          <a:noFill/>
          <a:ln w="4" cap="flat">
            <a:solidFill>
              <a:srgbClr val="1623F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5913469" y="2065418"/>
            <a:ext cx="41276" cy="25400"/>
          </a:xfrm>
          <a:custGeom>
            <a:avLst/>
            <a:gdLst>
              <a:gd name="T0" fmla="*/ 19 w 26"/>
              <a:gd name="T1" fmla="*/ 8 h 16"/>
              <a:gd name="T2" fmla="*/ 26 w 26"/>
              <a:gd name="T3" fmla="*/ 0 h 16"/>
              <a:gd name="T4" fmla="*/ 0 w 26"/>
              <a:gd name="T5" fmla="*/ 8 h 16"/>
              <a:gd name="T6" fmla="*/ 26 w 26"/>
              <a:gd name="T7" fmla="*/ 16 h 16"/>
              <a:gd name="T8" fmla="*/ 19 w 26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6">
                <a:moveTo>
                  <a:pt x="19" y="8"/>
                </a:moveTo>
                <a:lnTo>
                  <a:pt x="26" y="0"/>
                </a:lnTo>
                <a:lnTo>
                  <a:pt x="0" y="8"/>
                </a:lnTo>
                <a:lnTo>
                  <a:pt x="26" y="16"/>
                </a:lnTo>
                <a:lnTo>
                  <a:pt x="19" y="8"/>
                </a:lnTo>
                <a:close/>
              </a:path>
            </a:pathLst>
          </a:custGeom>
          <a:solidFill>
            <a:srgbClr val="000000"/>
          </a:solidFill>
          <a:ln w="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ModR</a:t>
            </a:r>
            <a:r>
              <a:rPr lang="fr-FR" dirty="0">
                <a:solidFill>
                  <a:schemeClr val="tx1"/>
                </a:solidFill>
              </a:rPr>
              <a:t>/M Byte –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4576" y="1831976"/>
            <a:ext cx="7896225" cy="38830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Reg</a:t>
            </a:r>
            <a:r>
              <a:rPr lang="en-US" dirty="0">
                <a:latin typeface="Calibri" panose="020F0502020204030204" pitchFamily="34" charset="0"/>
              </a:rPr>
              <a:t> field specifies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register</a:t>
            </a:r>
            <a:r>
              <a:rPr lang="en-US" dirty="0">
                <a:latin typeface="Calibri" panose="020F0502020204030204" pitchFamily="34" charset="0"/>
              </a:rPr>
              <a:t> operand (if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necessary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Mod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R/M</a:t>
            </a:r>
            <a:r>
              <a:rPr lang="en-US" dirty="0">
                <a:latin typeface="Calibri" panose="020F0502020204030204" pitchFamily="34" charset="0"/>
              </a:rPr>
              <a:t> bits determine the format of the memory operand (if it exists)</a:t>
            </a:r>
          </a:p>
          <a:p>
            <a:pPr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R/M = 100 , we get the scale index and base from the subsequent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SIB</a:t>
            </a:r>
            <a:r>
              <a:rPr lang="en-US" dirty="0">
                <a:latin typeface="Calibri" panose="020F0502020204030204" pitchFamily="34" charset="0"/>
              </a:rPr>
              <a:t> byte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Scale</a:t>
            </a:r>
            <a:r>
              <a:rPr lang="fr-FR" dirty="0">
                <a:solidFill>
                  <a:schemeClr val="tx1"/>
                </a:solidFill>
              </a:rPr>
              <a:t> Index Base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2819400"/>
            <a:ext cx="7924800" cy="35814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There are four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values</a:t>
            </a:r>
            <a:r>
              <a:rPr lang="en-US" sz="2600" dirty="0">
                <a:latin typeface="Calibri" panose="020F0502020204030204" pitchFamily="34" charset="0"/>
              </a:rPr>
              <a:t> of the </a:t>
            </a:r>
            <a:r>
              <a:rPr lang="en-US" sz="2600" b="1" dirty="0">
                <a:solidFill>
                  <a:srgbClr val="33CC66"/>
                </a:solidFill>
                <a:latin typeface="Calibri" panose="020F0502020204030204" pitchFamily="34" charset="0"/>
              </a:rPr>
              <a:t>scale </a:t>
            </a:r>
            <a:r>
              <a:rPr lang="en-US" sz="2600" dirty="0">
                <a:latin typeface="Calibri" panose="020F0502020204030204" pitchFamily="34" charset="0"/>
              </a:rPr>
              <a:t>: 00 (1), 01 (2), 10 (4), 11 (8)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Both the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index</a:t>
            </a:r>
            <a:r>
              <a:rPr lang="en-US" sz="2600" dirty="0">
                <a:latin typeface="Calibri" panose="020F0502020204030204" pitchFamily="34" charset="0"/>
              </a:rPr>
              <a:t> and </a:t>
            </a:r>
            <a:r>
              <a:rPr lang="en-US" sz="2600" dirty="0">
                <a:solidFill>
                  <a:srgbClr val="579D1C"/>
                </a:solidFill>
                <a:latin typeface="Calibri" panose="020F0502020204030204" pitchFamily="34" charset="0"/>
              </a:rPr>
              <a:t>base</a:t>
            </a:r>
            <a:r>
              <a:rPr lang="en-US" sz="2600" dirty="0">
                <a:latin typeface="Calibri" panose="020F0502020204030204" pitchFamily="34" charset="0"/>
              </a:rPr>
              <a:t> are 3 bits each, and follow the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register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4A4A"/>
                </a:solidFill>
                <a:latin typeface="Calibri" panose="020F0502020204030204" pitchFamily="34" charset="0"/>
              </a:rPr>
              <a:t>encoding</a:t>
            </a:r>
            <a:r>
              <a:rPr lang="en-US" sz="2600" dirty="0">
                <a:latin typeface="Calibri" panose="020F0502020204030204" pitchFamily="34" charset="0"/>
              </a:rPr>
              <a:t> scheme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Some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rules </a:t>
            </a:r>
            <a:r>
              <a:rPr lang="en-US" sz="2600" dirty="0">
                <a:latin typeface="Calibri" panose="020F0502020204030204" pitchFamily="34" charset="0"/>
              </a:rPr>
              <a:t>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b="1" i="1" dirty="0" err="1">
                <a:solidFill>
                  <a:srgbClr val="000080"/>
                </a:solidFill>
                <a:latin typeface="Calibri" panose="020F0502020204030204" pitchFamily="34" charset="0"/>
              </a:rPr>
              <a:t>esp</a:t>
            </a:r>
            <a:r>
              <a:rPr lang="en-US" sz="2600" dirty="0">
                <a:latin typeface="Calibri" panose="020F0502020204030204" pitchFamily="34" charset="0"/>
              </a:rPr>
              <a:t> cannot be an index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 offset in the memory address</a:t>
            </a:r>
            <a:r>
              <a:rPr lang="en-US" sz="2600" dirty="0">
                <a:latin typeface="Calibri" panose="020F0502020204030204" pitchFamily="34" charset="0"/>
              </a:rPr>
              <a:t> can only be specified in the </a:t>
            </a:r>
            <a:r>
              <a:rPr lang="en-US" sz="2600" dirty="0">
                <a:solidFill>
                  <a:srgbClr val="579D1C"/>
                </a:solidFill>
                <a:latin typeface="Calibri" panose="020F0502020204030204" pitchFamily="34" charset="0"/>
              </a:rPr>
              <a:t>displacement 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field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506912" y="1484312"/>
            <a:ext cx="3113088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655344" y="2018552"/>
            <a:ext cx="828675" cy="461963"/>
          </a:xfrm>
          <a:prstGeom prst="rect">
            <a:avLst/>
          </a:prstGeom>
          <a:solidFill>
            <a:srgbClr val="FFE6D5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741068" y="2139202"/>
            <a:ext cx="5364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Sans"/>
              </a:rPr>
              <a:t>Scale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472112" y="2027237"/>
            <a:ext cx="1003300" cy="463550"/>
          </a:xfrm>
          <a:prstGeom prst="rect">
            <a:avLst/>
          </a:prstGeom>
          <a:solidFill>
            <a:srgbClr val="FFE6D5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483350" y="2027237"/>
            <a:ext cx="1003300" cy="463550"/>
          </a:xfrm>
          <a:prstGeom prst="rect">
            <a:avLst/>
          </a:prstGeom>
          <a:solidFill>
            <a:srgbClr val="FFE6D5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641056" y="1813764"/>
            <a:ext cx="817563" cy="142875"/>
          </a:xfrm>
          <a:custGeom>
            <a:avLst/>
            <a:gdLst>
              <a:gd name="T0" fmla="*/ 0 w 848"/>
              <a:gd name="T1" fmla="*/ 146 h 146"/>
              <a:gd name="T2" fmla="*/ 75 w 848"/>
              <a:gd name="T3" fmla="*/ 76 h 146"/>
              <a:gd name="T4" fmla="*/ 352 w 848"/>
              <a:gd name="T5" fmla="*/ 76 h 146"/>
              <a:gd name="T6" fmla="*/ 446 w 848"/>
              <a:gd name="T7" fmla="*/ 0 h 146"/>
              <a:gd name="T8" fmla="*/ 503 w 848"/>
              <a:gd name="T9" fmla="*/ 86 h 146"/>
              <a:gd name="T10" fmla="*/ 817 w 848"/>
              <a:gd name="T11" fmla="*/ 86 h 146"/>
              <a:gd name="T12" fmla="*/ 848 w 848"/>
              <a:gd name="T13" fmla="*/ 12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8" h="146">
                <a:moveTo>
                  <a:pt x="0" y="146"/>
                </a:moveTo>
                <a:lnTo>
                  <a:pt x="75" y="76"/>
                </a:lnTo>
                <a:lnTo>
                  <a:pt x="352" y="76"/>
                </a:lnTo>
                <a:lnTo>
                  <a:pt x="446" y="0"/>
                </a:lnTo>
                <a:lnTo>
                  <a:pt x="503" y="86"/>
                </a:lnTo>
                <a:lnTo>
                  <a:pt x="817" y="86"/>
                </a:lnTo>
                <a:lnTo>
                  <a:pt x="848" y="129"/>
                </a:lnTo>
              </a:path>
            </a:pathLst>
          </a:custGeom>
          <a:noFill/>
          <a:ln w="1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5503863" y="1800226"/>
            <a:ext cx="950913" cy="144463"/>
          </a:xfrm>
          <a:custGeom>
            <a:avLst/>
            <a:gdLst>
              <a:gd name="T0" fmla="*/ 0 w 985"/>
              <a:gd name="T1" fmla="*/ 146 h 146"/>
              <a:gd name="T2" fmla="*/ 87 w 985"/>
              <a:gd name="T3" fmla="*/ 75 h 146"/>
              <a:gd name="T4" fmla="*/ 409 w 985"/>
              <a:gd name="T5" fmla="*/ 75 h 146"/>
              <a:gd name="T6" fmla="*/ 518 w 985"/>
              <a:gd name="T7" fmla="*/ 0 h 146"/>
              <a:gd name="T8" fmla="*/ 584 w 985"/>
              <a:gd name="T9" fmla="*/ 85 h 146"/>
              <a:gd name="T10" fmla="*/ 949 w 985"/>
              <a:gd name="T11" fmla="*/ 85 h 146"/>
              <a:gd name="T12" fmla="*/ 985 w 985"/>
              <a:gd name="T13" fmla="*/ 12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5" h="146">
                <a:moveTo>
                  <a:pt x="0" y="146"/>
                </a:moveTo>
                <a:lnTo>
                  <a:pt x="87" y="75"/>
                </a:lnTo>
                <a:lnTo>
                  <a:pt x="409" y="75"/>
                </a:lnTo>
                <a:lnTo>
                  <a:pt x="518" y="0"/>
                </a:lnTo>
                <a:lnTo>
                  <a:pt x="584" y="85"/>
                </a:lnTo>
                <a:lnTo>
                  <a:pt x="949" y="85"/>
                </a:lnTo>
                <a:lnTo>
                  <a:pt x="985" y="129"/>
                </a:lnTo>
              </a:path>
            </a:pathLst>
          </a:custGeom>
          <a:noFill/>
          <a:ln w="2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6503987" y="1779588"/>
            <a:ext cx="954088" cy="144463"/>
          </a:xfrm>
          <a:custGeom>
            <a:avLst/>
            <a:gdLst>
              <a:gd name="T0" fmla="*/ 0 w 989"/>
              <a:gd name="T1" fmla="*/ 147 h 147"/>
              <a:gd name="T2" fmla="*/ 88 w 989"/>
              <a:gd name="T3" fmla="*/ 76 h 147"/>
              <a:gd name="T4" fmla="*/ 411 w 989"/>
              <a:gd name="T5" fmla="*/ 76 h 147"/>
              <a:gd name="T6" fmla="*/ 521 w 989"/>
              <a:gd name="T7" fmla="*/ 0 h 147"/>
              <a:gd name="T8" fmla="*/ 587 w 989"/>
              <a:gd name="T9" fmla="*/ 86 h 147"/>
              <a:gd name="T10" fmla="*/ 953 w 989"/>
              <a:gd name="T11" fmla="*/ 86 h 147"/>
              <a:gd name="T12" fmla="*/ 989 w 989"/>
              <a:gd name="T13" fmla="*/ 12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9" h="147">
                <a:moveTo>
                  <a:pt x="0" y="147"/>
                </a:moveTo>
                <a:lnTo>
                  <a:pt x="88" y="76"/>
                </a:lnTo>
                <a:lnTo>
                  <a:pt x="411" y="76"/>
                </a:lnTo>
                <a:lnTo>
                  <a:pt x="521" y="0"/>
                </a:lnTo>
                <a:lnTo>
                  <a:pt x="587" y="86"/>
                </a:lnTo>
                <a:lnTo>
                  <a:pt x="953" y="86"/>
                </a:lnTo>
                <a:lnTo>
                  <a:pt x="989" y="129"/>
                </a:lnTo>
              </a:path>
            </a:pathLst>
          </a:custGeom>
          <a:noFill/>
          <a:ln w="21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971255" y="1450226"/>
            <a:ext cx="14908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000000"/>
                </a:solidFill>
                <a:latin typeface="Sans"/>
              </a:rPr>
              <a:t>2</a:t>
            </a:r>
            <a:endParaRPr lang="en-US">
              <a:latin typeface="Arial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875337" y="1455738"/>
            <a:ext cx="14908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000000"/>
                </a:solidFill>
                <a:latin typeface="Sans"/>
              </a:rPr>
              <a:t>3</a:t>
            </a:r>
            <a:endParaRPr lang="en-US">
              <a:latin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853237" y="1444625"/>
            <a:ext cx="14908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000000"/>
                </a:solidFill>
                <a:latin typeface="Sans"/>
              </a:rPr>
              <a:t>3</a:t>
            </a:r>
            <a:endParaRPr lang="en-US">
              <a:latin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632451" y="2141538"/>
            <a:ext cx="5683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Sans"/>
              </a:rPr>
              <a:t>Index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659562" y="2141538"/>
            <a:ext cx="492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Sans"/>
              </a:rPr>
              <a:t>Base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368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Register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Encoding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0210"/>
              </p:ext>
            </p:extLst>
          </p:nvPr>
        </p:nvGraphicFramePr>
        <p:xfrm>
          <a:off x="3352800" y="16002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00400" y="5410200"/>
            <a:ext cx="6971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If the R/M bits are 100 , then we use the SIB byte</a:t>
            </a:r>
          </a:p>
          <a:p>
            <a:r>
              <a:rPr lang="en-US" dirty="0"/>
              <a:t>** If Mod = 00, and R/M = 101 (</a:t>
            </a:r>
            <a:r>
              <a:rPr lang="en-US" dirty="0" err="1"/>
              <a:t>ebp</a:t>
            </a:r>
            <a:r>
              <a:rPr lang="en-US" dirty="0"/>
              <a:t>), we use memory direct addressing</a:t>
            </a:r>
            <a:br>
              <a:rPr lang="en-US" dirty="0"/>
            </a:br>
            <a:r>
              <a:rPr lang="en-US" dirty="0"/>
              <a:t>      The 32 bit displacement is used as the memory address </a:t>
            </a:r>
          </a:p>
        </p:txBody>
      </p:sp>
    </p:spTree>
    <p:extLst>
      <p:ext uri="{BB962C8B-B14F-4D97-AF65-F5344CB8AC3E}">
        <p14:creationId xmlns:p14="http://schemas.microsoft.com/office/powerpoint/2010/main" val="39093925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1165226"/>
            <a:ext cx="7467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Encode the instruction: add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ecx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*2 + 32]. Assume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opcode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for the add instruction is 0x03.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Let us calculate the value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ModR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/M byte. In this case, our displacement fits within 8 bits. Hence, we can set the Mod bits equal to 01 (corresponding to an 8 bit displacement). We need to use the SIB byte because we have a scale and an index. Thus, we set the R/M bits to 100. The destination register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ebx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Its code is 011. Thus,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ModR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/M byte is : 01 011 100  (0x5C)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Now, let us calculate the value of the SIB byte. The scale is equal to 2 (01). The index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ecx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(001), and the base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edx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(010). Hence, the SIB byte is: 01 001 010 = 0x4A.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The last byte is the displacement, which is equal to 0x20.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Thus, the encoding of the instruction is : 03 5C 4A 20 (in hex)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278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206376"/>
            <a:ext cx="88392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200" dirty="0">
                <a:solidFill>
                  <a:schemeClr val="tx1"/>
                </a:solidFill>
              </a:rPr>
              <a:t>x86 </a:t>
            </a:r>
            <a:r>
              <a:rPr lang="fr-FR" sz="4200" dirty="0" err="1">
                <a:solidFill>
                  <a:schemeClr val="tx1"/>
                </a:solidFill>
              </a:rPr>
              <a:t>can</a:t>
            </a:r>
            <a:r>
              <a:rPr lang="fr-FR" sz="4200" dirty="0">
                <a:solidFill>
                  <a:schemeClr val="tx1"/>
                </a:solidFill>
              </a:rPr>
              <a:t> </a:t>
            </a:r>
            <a:r>
              <a:rPr lang="fr-FR" sz="4200" dirty="0" err="1">
                <a:solidFill>
                  <a:schemeClr val="tx1"/>
                </a:solidFill>
              </a:rPr>
              <a:t>even</a:t>
            </a:r>
            <a:r>
              <a:rPr lang="fr-FR" sz="4200" dirty="0">
                <a:solidFill>
                  <a:schemeClr val="tx1"/>
                </a:solidFill>
              </a:rPr>
              <a:t> Support 8 bit </a:t>
            </a:r>
            <a:r>
              <a:rPr lang="fr-FR" sz="4200" dirty="0" err="1">
                <a:solidFill>
                  <a:schemeClr val="tx1"/>
                </a:solidFill>
              </a:rPr>
              <a:t>Registers</a:t>
            </a:r>
            <a:endParaRPr lang="fr-FR" sz="4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4130676"/>
            <a:ext cx="8382000" cy="188912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For the first four 16 bit 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lower 8 bits are represented by : al, </a:t>
            </a:r>
            <a:r>
              <a:rPr lang="en-US" sz="2800" dirty="0" err="1">
                <a:latin typeface="Calibri" panose="020F0502020204030204" pitchFamily="34" charset="0"/>
              </a:rPr>
              <a:t>bl</a:t>
            </a:r>
            <a:r>
              <a:rPr lang="en-US" sz="2800" dirty="0">
                <a:latin typeface="Calibri" panose="020F0502020204030204" pitchFamily="34" charset="0"/>
              </a:rPr>
              <a:t>, cl, dl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upper 8 bits are represented by : ah, </a:t>
            </a:r>
            <a:r>
              <a:rPr lang="en-US" sz="2800" dirty="0" err="1">
                <a:latin typeface="Calibri" panose="020F0502020204030204" pitchFamily="34" charset="0"/>
              </a:rPr>
              <a:t>bh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ch</a:t>
            </a:r>
            <a:r>
              <a:rPr lang="en-US" sz="2800" dirty="0">
                <a:latin typeface="Calibri" panose="020F0502020204030204" pitchFamily="34" charset="0"/>
              </a:rPr>
              <a:t>, dh</a:t>
            </a:r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5720943" y="1768570"/>
            <a:ext cx="1017864" cy="32488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5243819" y="1757212"/>
            <a:ext cx="1840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ax</a:t>
            </a:r>
            <a:endParaRPr lang="en-US">
              <a:latin typeface="Arial" pitchFamily="34" charset="0"/>
            </a:endParaRPr>
          </a:p>
        </p:txBody>
      </p:sp>
      <p:sp>
        <p:nvSpPr>
          <p:cNvPr id="10" name="Rectangle 64"/>
          <p:cNvSpPr>
            <a:spLocks noChangeArrowheads="1"/>
          </p:cNvSpPr>
          <p:nvPr/>
        </p:nvSpPr>
        <p:spPr bwMode="auto">
          <a:xfrm>
            <a:off x="5707311" y="2266126"/>
            <a:ext cx="1017864" cy="32488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5257453" y="2268399"/>
            <a:ext cx="1914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bx</a:t>
            </a:r>
            <a:endParaRPr lang="en-US">
              <a:latin typeface="Arial" pitchFamily="34" charset="0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5716399" y="2745505"/>
            <a:ext cx="1017864" cy="32488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5286987" y="2706883"/>
            <a:ext cx="1747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cx</a:t>
            </a:r>
            <a:endParaRPr lang="en-US">
              <a:latin typeface="Arial" pitchFamily="34" charset="0"/>
            </a:endParaRPr>
          </a:p>
        </p:txBody>
      </p:sp>
      <p:sp>
        <p:nvSpPr>
          <p:cNvPr id="14" name="Rectangle 68"/>
          <p:cNvSpPr>
            <a:spLocks noChangeArrowheads="1"/>
          </p:cNvSpPr>
          <p:nvPr/>
        </p:nvSpPr>
        <p:spPr bwMode="auto">
          <a:xfrm>
            <a:off x="5707311" y="3224887"/>
            <a:ext cx="1017864" cy="324888"/>
          </a:xfrm>
          <a:prstGeom prst="rect">
            <a:avLst/>
          </a:prstGeom>
          <a:solidFill>
            <a:srgbClr val="FF808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9"/>
          <p:cNvSpPr>
            <a:spLocks noChangeArrowheads="1"/>
          </p:cNvSpPr>
          <p:nvPr/>
        </p:nvSpPr>
        <p:spPr bwMode="auto">
          <a:xfrm>
            <a:off x="5268811" y="3195351"/>
            <a:ext cx="1955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dx</a:t>
            </a:r>
            <a:endParaRPr lang="en-US">
              <a:latin typeface="Arial" pitchFamily="34" charset="0"/>
            </a:endParaRPr>
          </a:p>
        </p:txBody>
      </p:sp>
      <p:sp>
        <p:nvSpPr>
          <p:cNvPr id="16" name="Line 70"/>
          <p:cNvSpPr>
            <a:spLocks noChangeShapeType="1"/>
          </p:cNvSpPr>
          <p:nvPr/>
        </p:nvSpPr>
        <p:spPr bwMode="auto">
          <a:xfrm>
            <a:off x="6204883" y="1764027"/>
            <a:ext cx="0" cy="333975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>
            <a:off x="6207155" y="2268398"/>
            <a:ext cx="0" cy="331704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72"/>
          <p:cNvSpPr>
            <a:spLocks noChangeShapeType="1"/>
          </p:cNvSpPr>
          <p:nvPr/>
        </p:nvSpPr>
        <p:spPr bwMode="auto">
          <a:xfrm>
            <a:off x="6204883" y="2745505"/>
            <a:ext cx="0" cy="324889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6213971" y="3224887"/>
            <a:ext cx="0" cy="331704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5793648" y="1777659"/>
            <a:ext cx="2051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ah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6300308" y="1779932"/>
            <a:ext cx="1442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al</a:t>
            </a:r>
            <a:endParaRPr lang="en-US">
              <a:latin typeface="Arial" pitchFamily="34" charset="0"/>
            </a:endParaRPr>
          </a:p>
        </p:txBody>
      </p:sp>
      <p:sp>
        <p:nvSpPr>
          <p:cNvPr id="22" name="Rectangle 97"/>
          <p:cNvSpPr>
            <a:spLocks noChangeArrowheads="1"/>
          </p:cNvSpPr>
          <p:nvPr/>
        </p:nvSpPr>
        <p:spPr bwMode="auto">
          <a:xfrm>
            <a:off x="5757296" y="2284303"/>
            <a:ext cx="2148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bh</a:t>
            </a:r>
            <a:endParaRPr lang="en-US">
              <a:latin typeface="Arial" pitchFamily="34" charset="0"/>
            </a:endParaRPr>
          </a:p>
        </p:txBody>
      </p:sp>
      <p:sp>
        <p:nvSpPr>
          <p:cNvPr id="23" name="Rectangle 98"/>
          <p:cNvSpPr>
            <a:spLocks noChangeArrowheads="1"/>
          </p:cNvSpPr>
          <p:nvPr/>
        </p:nvSpPr>
        <p:spPr bwMode="auto">
          <a:xfrm>
            <a:off x="6291220" y="2279759"/>
            <a:ext cx="153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bl</a:t>
            </a:r>
            <a:endParaRPr lang="en-US">
              <a:latin typeface="Arial" pitchFamily="34" charset="0"/>
            </a:endParaRPr>
          </a:p>
        </p:txBody>
      </p:sp>
      <p:sp>
        <p:nvSpPr>
          <p:cNvPr id="24" name="Rectangle 99"/>
          <p:cNvSpPr>
            <a:spLocks noChangeArrowheads="1"/>
          </p:cNvSpPr>
          <p:nvPr/>
        </p:nvSpPr>
        <p:spPr bwMode="auto">
          <a:xfrm>
            <a:off x="5777743" y="2763682"/>
            <a:ext cx="1939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ch</a:t>
            </a:r>
            <a:endParaRPr lang="en-US">
              <a:latin typeface="Arial" pitchFamily="34" charset="0"/>
            </a:endParaRPr>
          </a:p>
        </p:txBody>
      </p:sp>
      <p:sp>
        <p:nvSpPr>
          <p:cNvPr id="25" name="Rectangle 100"/>
          <p:cNvSpPr>
            <a:spLocks noChangeArrowheads="1"/>
          </p:cNvSpPr>
          <p:nvPr/>
        </p:nvSpPr>
        <p:spPr bwMode="auto">
          <a:xfrm>
            <a:off x="5777743" y="3233974"/>
            <a:ext cx="2148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dh</a:t>
            </a:r>
            <a:endParaRPr lang="en-US">
              <a:latin typeface="Arial" pitchFamily="34" charset="0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6263955" y="2754594"/>
            <a:ext cx="1330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cl</a:t>
            </a:r>
            <a:endParaRPr lang="en-US">
              <a:latin typeface="Arial" pitchFamily="34" charset="0"/>
            </a:endParaRP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6300308" y="3227159"/>
            <a:ext cx="1538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dl</a:t>
            </a:r>
            <a:endParaRPr lang="en-US">
              <a:latin typeface="Arial" pitchFamily="34" charset="0"/>
            </a:endParaRPr>
          </a:p>
        </p:txBody>
      </p:sp>
      <p:sp>
        <p:nvSpPr>
          <p:cNvPr id="28" name="Rectangle 103"/>
          <p:cNvSpPr>
            <a:spLocks noChangeArrowheads="1"/>
          </p:cNvSpPr>
          <p:nvPr/>
        </p:nvSpPr>
        <p:spPr bwMode="auto">
          <a:xfrm>
            <a:off x="4953000" y="1609534"/>
            <a:ext cx="1981200" cy="2124266"/>
          </a:xfrm>
          <a:prstGeom prst="rect">
            <a:avLst/>
          </a:prstGeom>
          <a:noFill/>
          <a:ln w="10" cap="flat">
            <a:solidFill>
              <a:srgbClr val="000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4062</TotalTime>
  <Words>6715</Words>
  <Application>Microsoft Office PowerPoint</Application>
  <PresentationFormat>Widescreen</PresentationFormat>
  <Paragraphs>1149</Paragraphs>
  <Slides>84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7" baseType="lpstr">
      <vt:lpstr>Arial</vt:lpstr>
      <vt:lpstr>Calibri</vt:lpstr>
      <vt:lpstr>Calibri Light</vt:lpstr>
      <vt:lpstr>Cambria Math</vt:lpstr>
      <vt:lpstr>Candara</vt:lpstr>
      <vt:lpstr>Comic Sans MS</vt:lpstr>
      <vt:lpstr>Courier New</vt:lpstr>
      <vt:lpstr>Sans</vt:lpstr>
      <vt:lpstr>StarSymbol</vt:lpstr>
      <vt:lpstr>Symbol</vt:lpstr>
      <vt:lpstr>Times New Roman</vt:lpstr>
      <vt:lpstr>Waveform</vt:lpstr>
      <vt:lpstr>Office Theme</vt:lpstr>
      <vt:lpstr>PowerPoint Presentation</vt:lpstr>
      <vt:lpstr>PowerPoint Presentation</vt:lpstr>
      <vt:lpstr>Overview of the x86 ISA</vt:lpstr>
      <vt:lpstr>Main Features of the x86 ISA</vt:lpstr>
      <vt:lpstr>Outline</vt:lpstr>
      <vt:lpstr>View of Registers</vt:lpstr>
      <vt:lpstr>View of Registers – II</vt:lpstr>
      <vt:lpstr>View of Registers – III</vt:lpstr>
      <vt:lpstr>x86 can even Support 8 bit Registers</vt:lpstr>
      <vt:lpstr>x86 Flags Registers and PC</vt:lpstr>
      <vt:lpstr>Floating-point Registers</vt:lpstr>
      <vt:lpstr>View of Memory</vt:lpstr>
      <vt:lpstr>Segmentation in x86</vt:lpstr>
      <vt:lpstr>Segmented vs Linear Memory Model</vt:lpstr>
      <vt:lpstr>How does Segmentation Work</vt:lpstr>
      <vt:lpstr>Segment Descriptor Cache</vt:lpstr>
      <vt:lpstr>Memory Addressing Mode</vt:lpstr>
      <vt:lpstr>Examples of Addressing Modes</vt:lpstr>
      <vt:lpstr>Outline</vt:lpstr>
      <vt:lpstr>Basic x86 Assembly</vt:lpstr>
      <vt:lpstr>Basic x86 Assembly – II</vt:lpstr>
      <vt:lpstr>Basic x86 Assembly – III</vt:lpstr>
      <vt:lpstr>The mov instruction</vt:lpstr>
      <vt:lpstr>movsx and movzx instructions</vt:lpstr>
      <vt:lpstr>Exchange Instruction</vt:lpstr>
      <vt:lpstr>Stack push and pop Instructions</vt:lpstr>
      <vt:lpstr>Specifying Memory Operand Sizes</vt:lpstr>
      <vt:lpstr>Modifiers</vt:lpstr>
      <vt:lpstr>ALU Instructions</vt:lpstr>
      <vt:lpstr>Single Operand ALU Instructions</vt:lpstr>
      <vt:lpstr>Compare Instruction</vt:lpstr>
      <vt:lpstr>Multiplication and Division Instructions</vt:lpstr>
      <vt:lpstr>imul Instruction - II</vt:lpstr>
      <vt:lpstr>imul Instruction - III</vt:lpstr>
      <vt:lpstr>idiv Instruction</vt:lpstr>
      <vt:lpstr>Example</vt:lpstr>
      <vt:lpstr>Logical Instructions</vt:lpstr>
      <vt:lpstr>Shift Instructions</vt:lpstr>
      <vt:lpstr>Example</vt:lpstr>
      <vt:lpstr>Outline</vt:lpstr>
      <vt:lpstr>Simple Branch Instructions</vt:lpstr>
      <vt:lpstr>Condition Codes in x86</vt:lpstr>
      <vt:lpstr>Example : Test if a number in eax is prime. Put the result in eax</vt:lpstr>
      <vt:lpstr>Function Call and Return Instructions</vt:lpstr>
      <vt:lpstr>What does a typical function do ?</vt:lpstr>
      <vt:lpstr>PowerPoint Presentation</vt:lpstr>
      <vt:lpstr>Implementing a Function</vt:lpstr>
      <vt:lpstr>Recursive function for factorial : without push/pop instructions</vt:lpstr>
      <vt:lpstr>Enter and Leave Instructions</vt:lpstr>
      <vt:lpstr>Example with enter and leave</vt:lpstr>
      <vt:lpstr>Outline</vt:lpstr>
      <vt:lpstr>Advanced Memory Instructions</vt:lpstr>
      <vt:lpstr>The lea instruction</vt:lpstr>
      <vt:lpstr>stosd  instruction</vt:lpstr>
      <vt:lpstr>lodsd instruction</vt:lpstr>
      <vt:lpstr>Summary of Memory Instructions</vt:lpstr>
      <vt:lpstr>PowerPoint Presentation</vt:lpstr>
      <vt:lpstr>Power of String Instructions</vt:lpstr>
      <vt:lpstr>The rep prefix</vt:lpstr>
      <vt:lpstr>Outline</vt:lpstr>
      <vt:lpstr>FP Machine Model</vt:lpstr>
      <vt:lpstr>FP Load Instructions</vt:lpstr>
      <vt:lpstr>Assembler Directives</vt:lpstr>
      <vt:lpstr>Assembler Directives – II</vt:lpstr>
      <vt:lpstr>FP Exchange</vt:lpstr>
      <vt:lpstr>FP Store Instruction</vt:lpstr>
      <vt:lpstr>Example</vt:lpstr>
      <vt:lpstr>Variants of the FP add instruction</vt:lpstr>
      <vt:lpstr>Subtraction, Multiplication, Division</vt:lpstr>
      <vt:lpstr>PowerPoint Presentation</vt:lpstr>
      <vt:lpstr>Instructions for Special Functions</vt:lpstr>
      <vt:lpstr>PowerPoint Presentation</vt:lpstr>
      <vt:lpstr>Compare Instructions</vt:lpstr>
      <vt:lpstr>Example</vt:lpstr>
      <vt:lpstr>Example – II</vt:lpstr>
      <vt:lpstr>Stack Cleanup Instructions</vt:lpstr>
      <vt:lpstr>Outline</vt:lpstr>
      <vt:lpstr>Overview of Instruction Encoding</vt:lpstr>
      <vt:lpstr>The ModR/M Byte</vt:lpstr>
      <vt:lpstr>The ModR/M Byte – II</vt:lpstr>
      <vt:lpstr>Scale Index Base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347</cp:revision>
  <dcterms:created xsi:type="dcterms:W3CDTF">2013-07-05T14:39:01Z</dcterms:created>
  <dcterms:modified xsi:type="dcterms:W3CDTF">2024-07-15T11:45:42Z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